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93"/>
  </p:notesMasterIdLst>
  <p:sldIdLst>
    <p:sldId id="657" r:id="rId3"/>
    <p:sldId id="567" r:id="rId4"/>
    <p:sldId id="568" r:id="rId5"/>
    <p:sldId id="569" r:id="rId6"/>
    <p:sldId id="570" r:id="rId7"/>
    <p:sldId id="571" r:id="rId8"/>
    <p:sldId id="572" r:id="rId9"/>
    <p:sldId id="573" r:id="rId10"/>
    <p:sldId id="574" r:id="rId11"/>
    <p:sldId id="575" r:id="rId12"/>
    <p:sldId id="576" r:id="rId13"/>
    <p:sldId id="577" r:id="rId14"/>
    <p:sldId id="578" r:id="rId15"/>
    <p:sldId id="579" r:id="rId16"/>
    <p:sldId id="580" r:id="rId17"/>
    <p:sldId id="581" r:id="rId18"/>
    <p:sldId id="582" r:id="rId19"/>
    <p:sldId id="583" r:id="rId20"/>
    <p:sldId id="584" r:id="rId21"/>
    <p:sldId id="585" r:id="rId22"/>
    <p:sldId id="586" r:id="rId23"/>
    <p:sldId id="587" r:id="rId24"/>
    <p:sldId id="588" r:id="rId25"/>
    <p:sldId id="589" r:id="rId26"/>
    <p:sldId id="590" r:id="rId27"/>
    <p:sldId id="591" r:id="rId28"/>
    <p:sldId id="592" r:id="rId29"/>
    <p:sldId id="593" r:id="rId30"/>
    <p:sldId id="594" r:id="rId31"/>
    <p:sldId id="595" r:id="rId32"/>
    <p:sldId id="596" r:id="rId33"/>
    <p:sldId id="597" r:id="rId34"/>
    <p:sldId id="598" r:id="rId35"/>
    <p:sldId id="599" r:id="rId36"/>
    <p:sldId id="600" r:id="rId37"/>
    <p:sldId id="601" r:id="rId38"/>
    <p:sldId id="602" r:id="rId39"/>
    <p:sldId id="603" r:id="rId40"/>
    <p:sldId id="604" r:id="rId41"/>
    <p:sldId id="605" r:id="rId42"/>
    <p:sldId id="606" r:id="rId43"/>
    <p:sldId id="607" r:id="rId44"/>
    <p:sldId id="608" r:id="rId45"/>
    <p:sldId id="609" r:id="rId46"/>
    <p:sldId id="610" r:id="rId47"/>
    <p:sldId id="611" r:id="rId48"/>
    <p:sldId id="612" r:id="rId49"/>
    <p:sldId id="613" r:id="rId50"/>
    <p:sldId id="614" r:id="rId51"/>
    <p:sldId id="615" r:id="rId52"/>
    <p:sldId id="616" r:id="rId53"/>
    <p:sldId id="617" r:id="rId54"/>
    <p:sldId id="618" r:id="rId55"/>
    <p:sldId id="619" r:id="rId56"/>
    <p:sldId id="620" r:id="rId57"/>
    <p:sldId id="621" r:id="rId58"/>
    <p:sldId id="622" r:id="rId59"/>
    <p:sldId id="623" r:id="rId60"/>
    <p:sldId id="624" r:id="rId61"/>
    <p:sldId id="625" r:id="rId62"/>
    <p:sldId id="626" r:id="rId63"/>
    <p:sldId id="627" r:id="rId64"/>
    <p:sldId id="628" r:id="rId65"/>
    <p:sldId id="629" r:id="rId66"/>
    <p:sldId id="630" r:id="rId67"/>
    <p:sldId id="631" r:id="rId68"/>
    <p:sldId id="632" r:id="rId69"/>
    <p:sldId id="634" r:id="rId70"/>
    <p:sldId id="635" r:id="rId71"/>
    <p:sldId id="636" r:id="rId72"/>
    <p:sldId id="637" r:id="rId73"/>
    <p:sldId id="638" r:id="rId74"/>
    <p:sldId id="639" r:id="rId75"/>
    <p:sldId id="640" r:id="rId76"/>
    <p:sldId id="641" r:id="rId77"/>
    <p:sldId id="642" r:id="rId78"/>
    <p:sldId id="643" r:id="rId79"/>
    <p:sldId id="644" r:id="rId80"/>
    <p:sldId id="645" r:id="rId81"/>
    <p:sldId id="646" r:id="rId82"/>
    <p:sldId id="647" r:id="rId83"/>
    <p:sldId id="648" r:id="rId84"/>
    <p:sldId id="649" r:id="rId85"/>
    <p:sldId id="650" r:id="rId86"/>
    <p:sldId id="651" r:id="rId87"/>
    <p:sldId id="652" r:id="rId88"/>
    <p:sldId id="653" r:id="rId89"/>
    <p:sldId id="654" r:id="rId90"/>
    <p:sldId id="655" r:id="rId91"/>
    <p:sldId id="656"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p" initials="i" lastIdx="10" clrIdx="0"/>
  <p:cmAuthor id="1" name="ce" initials="ce"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48" autoAdjust="0"/>
    <p:restoredTop sz="87389" autoAdjust="0"/>
  </p:normalViewPr>
  <p:slideViewPr>
    <p:cSldViewPr snapToGrid="0" snapToObjects="1">
      <p:cViewPr varScale="1">
        <p:scale>
          <a:sx n="53" d="100"/>
          <a:sy n="53" d="100"/>
        </p:scale>
        <p:origin x="48" y="468"/>
      </p:cViewPr>
      <p:guideLst>
        <p:guide orient="horz" pos="2160"/>
        <p:guide pos="2880"/>
      </p:guideLst>
    </p:cSldViewPr>
  </p:slideViewPr>
  <p:outlineViewPr>
    <p:cViewPr>
      <p:scale>
        <a:sx n="33" d="100"/>
        <a:sy n="33" d="100"/>
      </p:scale>
      <p:origin x="0" y="201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7BB6C-5C51-414B-903D-DE25067B214F}" type="datetimeFigureOut">
              <a:rPr lang="en-US" smtClean="0"/>
              <a:t>4/29/2019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DCDAC-7B3A-7D46-A8AA-8684AD4EB5A0}" type="slidenum">
              <a:rPr lang="en-US" smtClean="0"/>
              <a:t>‹#›</a:t>
            </a:fld>
            <a:endParaRPr lang="en-US" dirty="0"/>
          </a:p>
        </p:txBody>
      </p:sp>
    </p:spTree>
    <p:extLst>
      <p:ext uri="{BB962C8B-B14F-4D97-AF65-F5344CB8AC3E}">
        <p14:creationId xmlns:p14="http://schemas.microsoft.com/office/powerpoint/2010/main" val="390567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468036-83ED-4B80-9EC5-9A4332721A3B}" type="slidenum">
              <a:rPr lang="en-US" altLang="en-US" smtClean="0">
                <a:solidFill>
                  <a:srgbClr val="000000"/>
                </a:solidFill>
                <a:latin typeface="Arial" panose="020B0604020202020204" pitchFamily="34" charset="0"/>
              </a:rPr>
              <a:pPr>
                <a:spcBef>
                  <a:spcPct val="0"/>
                </a:spcBef>
              </a:pPr>
              <a:t>1</a:t>
            </a:fld>
            <a:endParaRPr lang="en-US" altLang="en-US" smtClean="0">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en-US" smtClean="0">
                <a:ea typeface="ＭＳ Ｐゴシック" panose="020B0600070205080204" pitchFamily="34" charset="-128"/>
              </a:rPr>
              <a:t>Corresponding Chapters: 1, 2, 8, 9, 10</a:t>
            </a:r>
          </a:p>
          <a:p>
            <a:pPr marL="228600" indent="-228600" eaLnBrk="1" hangingPunct="1">
              <a:spcBef>
                <a:spcPct val="0"/>
              </a:spcBef>
            </a:pPr>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2019624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3.8 Formation of a polyacrylamide gel. </a:t>
            </a:r>
            <a:r>
              <a:rPr lang="en-US" sz="1200" b="0" i="0" u="none" strike="noStrike" kern="1200" baseline="0" dirty="0" smtClean="0">
                <a:solidFill>
                  <a:schemeClr val="tx1"/>
                </a:solidFill>
                <a:latin typeface="+mn-lt"/>
                <a:ea typeface="+mn-ea"/>
                <a:cs typeface="+mn-cs"/>
              </a:rPr>
              <a:t>A three-dimensional mesh is formed by copolymerizing activated monomer (blue) and cross-linker (red).</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22</a:t>
            </a:fld>
            <a:endParaRPr lang="en-US" dirty="0"/>
          </a:p>
        </p:txBody>
      </p:sp>
    </p:spTree>
    <p:extLst>
      <p:ext uri="{BB962C8B-B14F-4D97-AF65-F5344CB8AC3E}">
        <p14:creationId xmlns:p14="http://schemas.microsoft.com/office/powerpoint/2010/main" val="1717608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3.9 Staining of proteins after electrophoresis. </a:t>
            </a:r>
            <a:r>
              <a:rPr lang="en-US" sz="1200" b="0" i="0" u="none" strike="noStrike" kern="1200" baseline="0" dirty="0" smtClean="0">
                <a:solidFill>
                  <a:schemeClr val="tx1"/>
                </a:solidFill>
                <a:latin typeface="+mn-lt"/>
                <a:ea typeface="+mn-ea"/>
                <a:cs typeface="+mn-cs"/>
              </a:rPr>
              <a:t>Mixtures of proteins from cellular extracts subjected to electrophoresis on an SDS–polyacrylamide gel can be visualized by staining with </a:t>
            </a:r>
            <a:r>
              <a:rPr lang="en-US" sz="1200" b="0" i="0" u="none" strike="noStrike" kern="1200" baseline="0" dirty="0" err="1" smtClean="0">
                <a:solidFill>
                  <a:schemeClr val="tx1"/>
                </a:solidFill>
                <a:latin typeface="+mn-lt"/>
                <a:ea typeface="+mn-ea"/>
                <a:cs typeface="+mn-cs"/>
              </a:rPr>
              <a:t>Coomassie</a:t>
            </a:r>
            <a:r>
              <a:rPr lang="en-US" sz="1200" b="0" i="0" u="none" strike="noStrike" kern="1200" baseline="0" dirty="0" smtClean="0">
                <a:solidFill>
                  <a:schemeClr val="tx1"/>
                </a:solidFill>
                <a:latin typeface="+mn-lt"/>
                <a:ea typeface="+mn-ea"/>
                <a:cs typeface="+mn-cs"/>
              </a:rPr>
              <a:t> blue. The first lane contains a mixture of proteins of known molecular weights, which can be used to estimate the sizes of the bands in the samples. [© Dr. Robert Farrell.]</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23</a:t>
            </a:fld>
            <a:endParaRPr lang="en-US" dirty="0"/>
          </a:p>
        </p:txBody>
      </p:sp>
    </p:spTree>
    <p:extLst>
      <p:ext uri="{BB962C8B-B14F-4D97-AF65-F5344CB8AC3E}">
        <p14:creationId xmlns:p14="http://schemas.microsoft.com/office/powerpoint/2010/main" val="2770362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3.10 Electrophoresis can</a:t>
            </a:r>
            <a:r>
              <a:rPr lang="en-US" b="1" baseline="0" dirty="0" smtClean="0"/>
              <a:t> </a:t>
            </a:r>
            <a:r>
              <a:rPr lang="en-US" b="1" dirty="0" smtClean="0"/>
              <a:t>determine mass. </a:t>
            </a:r>
            <a:r>
              <a:rPr lang="en-US" dirty="0" smtClean="0"/>
              <a:t>The electrophoretic mobility</a:t>
            </a:r>
            <a:r>
              <a:rPr lang="en-US" baseline="0" dirty="0" smtClean="0"/>
              <a:t> </a:t>
            </a:r>
            <a:r>
              <a:rPr lang="en-US" dirty="0" smtClean="0"/>
              <a:t>of many proteins in SDS–polyacrylamide gels</a:t>
            </a:r>
            <a:r>
              <a:rPr lang="en-US" baseline="0" dirty="0" smtClean="0"/>
              <a:t> </a:t>
            </a:r>
            <a:r>
              <a:rPr lang="en-US" dirty="0" smtClean="0"/>
              <a:t>is inversely proportional to the logarithm of</a:t>
            </a:r>
            <a:r>
              <a:rPr lang="en-US" baseline="0" dirty="0" smtClean="0"/>
              <a:t> </a:t>
            </a:r>
            <a:r>
              <a:rPr lang="en-US" dirty="0" smtClean="0"/>
              <a:t>their mass. [Data</a:t>
            </a:r>
            <a:r>
              <a:rPr lang="en-US" baseline="0" dirty="0" smtClean="0"/>
              <a:t> from</a:t>
            </a:r>
            <a:r>
              <a:rPr lang="en-US" dirty="0" smtClean="0"/>
              <a:t> K. Weber and M. Osborn,</a:t>
            </a:r>
            <a:r>
              <a:rPr lang="en-US" baseline="0" dirty="0" smtClean="0"/>
              <a:t> </a:t>
            </a:r>
            <a:r>
              <a:rPr lang="en-US" i="1" dirty="0" smtClean="0"/>
              <a:t>The Proteins</a:t>
            </a:r>
            <a:r>
              <a:rPr lang="en-US" i="0" dirty="0" smtClean="0"/>
              <a:t>,</a:t>
            </a:r>
            <a:r>
              <a:rPr lang="en-US" i="1" dirty="0" smtClean="0"/>
              <a:t> </a:t>
            </a:r>
            <a:r>
              <a:rPr lang="en-US" dirty="0" smtClean="0"/>
              <a:t>vol. 1, 3rd ed. (Academic Press,</a:t>
            </a:r>
            <a:r>
              <a:rPr lang="en-US" baseline="0" dirty="0" smtClean="0"/>
              <a:t> </a:t>
            </a:r>
            <a:r>
              <a:rPr lang="en-US" dirty="0" smtClean="0"/>
              <a:t>1975), p. 179.]</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24</a:t>
            </a:fld>
            <a:endParaRPr lang="en-US" dirty="0"/>
          </a:p>
        </p:txBody>
      </p:sp>
    </p:spTree>
    <p:extLst>
      <p:ext uri="{BB962C8B-B14F-4D97-AF65-F5344CB8AC3E}">
        <p14:creationId xmlns:p14="http://schemas.microsoft.com/office/powerpoint/2010/main" val="1388386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3.11 The principle of isoelectric focusing.</a:t>
            </a:r>
            <a:r>
              <a:rPr lang="en-US" sz="1200" b="0" i="0" u="none" strike="noStrike" kern="1200" baseline="0" dirty="0" smtClean="0">
                <a:solidFill>
                  <a:schemeClr val="tx1"/>
                </a:solidFill>
                <a:latin typeface="+mn-lt"/>
                <a:ea typeface="+mn-ea"/>
                <a:cs typeface="+mn-cs"/>
              </a:rPr>
              <a:t> A pH gradient is established in a gel before loading the sample. (A) Each protein, represented by the different colored circles, will possess a net positive charge in the regions of the gel where the pH is lower than its respective </a:t>
            </a:r>
            <a:r>
              <a:rPr lang="en-US" sz="1200" b="0" i="0" u="none" strike="noStrike" kern="1200" baseline="0" dirty="0" err="1" smtClean="0">
                <a:solidFill>
                  <a:schemeClr val="tx1"/>
                </a:solidFill>
                <a:latin typeface="+mn-lt"/>
                <a:ea typeface="+mn-ea"/>
                <a:cs typeface="+mn-cs"/>
              </a:rPr>
              <a:t>pI</a:t>
            </a:r>
            <a:r>
              <a:rPr lang="en-US" sz="1200" b="0" i="0" u="none" strike="noStrike" kern="1200" baseline="0" dirty="0" smtClean="0">
                <a:solidFill>
                  <a:schemeClr val="tx1"/>
                </a:solidFill>
                <a:latin typeface="+mn-lt"/>
                <a:ea typeface="+mn-ea"/>
                <a:cs typeface="+mn-cs"/>
              </a:rPr>
              <a:t> value and a net negative charge where the pH is greater than its </a:t>
            </a:r>
            <a:r>
              <a:rPr lang="en-US" sz="1200" b="0" i="0" u="none" strike="noStrike" kern="1200" baseline="0" dirty="0" err="1" smtClean="0">
                <a:solidFill>
                  <a:schemeClr val="tx1"/>
                </a:solidFill>
                <a:latin typeface="+mn-lt"/>
                <a:ea typeface="+mn-ea"/>
                <a:cs typeface="+mn-cs"/>
              </a:rPr>
              <a:t>pI</a:t>
            </a:r>
            <a:r>
              <a:rPr lang="en-US" sz="1200" b="0" i="0" u="none" strike="noStrike" kern="1200" baseline="0" dirty="0" smtClean="0">
                <a:solidFill>
                  <a:schemeClr val="tx1"/>
                </a:solidFill>
                <a:latin typeface="+mn-lt"/>
                <a:ea typeface="+mn-ea"/>
                <a:cs typeface="+mn-cs"/>
              </a:rPr>
              <a:t>. When voltage is applied to the gel, each protein will migrate to its </a:t>
            </a:r>
            <a:r>
              <a:rPr lang="en-US" sz="1200" b="0" i="0" u="none" strike="noStrike" kern="1200" baseline="0" dirty="0" err="1" smtClean="0">
                <a:solidFill>
                  <a:schemeClr val="tx1"/>
                </a:solidFill>
                <a:latin typeface="+mn-lt"/>
                <a:ea typeface="+mn-ea"/>
                <a:cs typeface="+mn-cs"/>
              </a:rPr>
              <a:t>pI</a:t>
            </a:r>
            <a:r>
              <a:rPr lang="en-US" sz="1200" b="0" i="0" u="none" strike="noStrike" kern="1200" baseline="0" dirty="0" smtClean="0">
                <a:solidFill>
                  <a:schemeClr val="tx1"/>
                </a:solidFill>
                <a:latin typeface="+mn-lt"/>
                <a:ea typeface="+mn-ea"/>
                <a:cs typeface="+mn-cs"/>
              </a:rPr>
              <a:t>, the location at which it has no net charge. (B) The proteins form bands that can be excised and used for further experimentation.</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26</a:t>
            </a:fld>
            <a:endParaRPr lang="en-US" dirty="0"/>
          </a:p>
        </p:txBody>
      </p:sp>
    </p:spTree>
    <p:extLst>
      <p:ext uri="{BB962C8B-B14F-4D97-AF65-F5344CB8AC3E}">
        <p14:creationId xmlns:p14="http://schemas.microsoft.com/office/powerpoint/2010/main" val="11718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3.12 Two-dimensional gel</a:t>
            </a:r>
            <a:r>
              <a:rPr lang="en-US" b="1" baseline="0" dirty="0" smtClean="0"/>
              <a:t> </a:t>
            </a:r>
            <a:r>
              <a:rPr lang="en-US" b="1" dirty="0" smtClean="0"/>
              <a:t>electrophoresis. </a:t>
            </a:r>
            <a:r>
              <a:rPr lang="en-US" dirty="0" smtClean="0"/>
              <a:t>(A) A protein sample is</a:t>
            </a:r>
            <a:r>
              <a:rPr lang="en-US" baseline="0" dirty="0" smtClean="0"/>
              <a:t> </a:t>
            </a:r>
            <a:r>
              <a:rPr lang="en-US" dirty="0" smtClean="0"/>
              <a:t>initially fractionated in one dimension by</a:t>
            </a:r>
            <a:r>
              <a:rPr lang="en-US" baseline="0" dirty="0" smtClean="0"/>
              <a:t> </a:t>
            </a:r>
            <a:r>
              <a:rPr lang="en-US" dirty="0" smtClean="0"/>
              <a:t>isoelectric focusing as described in Figure</a:t>
            </a:r>
            <a:r>
              <a:rPr lang="en-US" baseline="0" dirty="0" smtClean="0"/>
              <a:t> </a:t>
            </a:r>
            <a:r>
              <a:rPr lang="en-US" dirty="0" smtClean="0"/>
              <a:t>3.11. The isoelectric focusing gel is then</a:t>
            </a:r>
            <a:r>
              <a:rPr lang="en-US" baseline="0" dirty="0" smtClean="0"/>
              <a:t> </a:t>
            </a:r>
            <a:r>
              <a:rPr lang="en-US" dirty="0" smtClean="0"/>
              <a:t>attached to an SDS–polyacrylamide gel, and</a:t>
            </a:r>
            <a:r>
              <a:rPr lang="en-US" baseline="0" dirty="0" smtClean="0"/>
              <a:t> </a:t>
            </a:r>
            <a:r>
              <a:rPr lang="en-US" dirty="0" smtClean="0"/>
              <a:t>electrophoresis is performed in the second</a:t>
            </a:r>
            <a:r>
              <a:rPr lang="en-US" baseline="0" dirty="0" smtClean="0"/>
              <a:t> </a:t>
            </a:r>
            <a:r>
              <a:rPr lang="en-US" dirty="0" smtClean="0"/>
              <a:t>dimension, perpendicular to the original</a:t>
            </a:r>
            <a:r>
              <a:rPr lang="en-US" baseline="0" dirty="0" smtClean="0"/>
              <a:t> </a:t>
            </a:r>
            <a:r>
              <a:rPr lang="en-US" dirty="0" smtClean="0"/>
              <a:t>separation. Proteins with the same </a:t>
            </a:r>
            <a:r>
              <a:rPr lang="en-US" dirty="0" err="1" smtClean="0"/>
              <a:t>pI</a:t>
            </a:r>
            <a:r>
              <a:rPr lang="en-US" dirty="0" smtClean="0"/>
              <a:t> are now</a:t>
            </a:r>
            <a:r>
              <a:rPr lang="en-US" baseline="0" dirty="0" smtClean="0"/>
              <a:t> </a:t>
            </a:r>
            <a:r>
              <a:rPr lang="en-US" dirty="0" smtClean="0"/>
              <a:t>separated on the basis of mass. (B) Proteins</a:t>
            </a:r>
            <a:r>
              <a:rPr lang="en-US" baseline="0" dirty="0" smtClean="0"/>
              <a:t> </a:t>
            </a:r>
            <a:r>
              <a:rPr lang="en-US" dirty="0" smtClean="0"/>
              <a:t>from </a:t>
            </a:r>
            <a:r>
              <a:rPr lang="en-US" i="1" dirty="0" smtClean="0"/>
              <a:t>E. coli </a:t>
            </a:r>
            <a:r>
              <a:rPr lang="en-US" dirty="0" smtClean="0"/>
              <a:t>were separated by two-dimensional</a:t>
            </a:r>
            <a:r>
              <a:rPr lang="en-US" baseline="0" dirty="0" smtClean="0"/>
              <a:t> </a:t>
            </a:r>
            <a:r>
              <a:rPr lang="en-US" dirty="0" smtClean="0"/>
              <a:t>gel electrophoresis, resolving</a:t>
            </a:r>
            <a:r>
              <a:rPr lang="en-US" baseline="0" dirty="0" smtClean="0"/>
              <a:t> </a:t>
            </a:r>
            <a:r>
              <a:rPr lang="en-US" dirty="0" smtClean="0"/>
              <a:t>more than a thousand different proteins. The</a:t>
            </a:r>
            <a:r>
              <a:rPr lang="en-US" baseline="0" dirty="0" smtClean="0"/>
              <a:t> </a:t>
            </a:r>
            <a:r>
              <a:rPr lang="en-US" dirty="0" smtClean="0"/>
              <a:t>proteins were first separated according to their</a:t>
            </a:r>
            <a:r>
              <a:rPr lang="en-US" baseline="0" dirty="0" smtClean="0"/>
              <a:t> </a:t>
            </a:r>
            <a:r>
              <a:rPr lang="en-US" dirty="0" smtClean="0"/>
              <a:t>isoelectric pH in the horizontal direction and</a:t>
            </a:r>
            <a:r>
              <a:rPr lang="en-US" baseline="0" dirty="0" smtClean="0"/>
              <a:t> </a:t>
            </a:r>
            <a:r>
              <a:rPr lang="en-US" dirty="0" smtClean="0"/>
              <a:t>then by their apparent mass in the vertical</a:t>
            </a:r>
            <a:r>
              <a:rPr lang="en-US" baseline="0" dirty="0" smtClean="0"/>
              <a:t> </a:t>
            </a:r>
            <a:r>
              <a:rPr lang="en-US" dirty="0" smtClean="0"/>
              <a:t>direction. [(B) Courtesy of Dr. Patrick H.</a:t>
            </a:r>
            <a:r>
              <a:rPr lang="en-US" baseline="0" dirty="0" smtClean="0"/>
              <a:t> </a:t>
            </a:r>
            <a:r>
              <a:rPr lang="en-US" dirty="0" smtClean="0"/>
              <a:t>O’Farrell.]</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28</a:t>
            </a:fld>
            <a:endParaRPr lang="en-US" dirty="0"/>
          </a:p>
        </p:txBody>
      </p:sp>
    </p:spTree>
    <p:extLst>
      <p:ext uri="{BB962C8B-B14F-4D97-AF65-F5344CB8AC3E}">
        <p14:creationId xmlns:p14="http://schemas.microsoft.com/office/powerpoint/2010/main" val="1165975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3.13 Alterations in protein levels</a:t>
            </a:r>
            <a:r>
              <a:rPr lang="en-US" sz="1200" b="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detected by two-dimensional gel</a:t>
            </a:r>
            <a:r>
              <a:rPr lang="en-US" sz="1200" b="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electrophoresis. </a:t>
            </a:r>
            <a:r>
              <a:rPr lang="en-US" sz="1200" kern="1200" dirty="0" smtClean="0">
                <a:solidFill>
                  <a:schemeClr val="tx1"/>
                </a:solidFill>
                <a:effectLst/>
                <a:latin typeface="+mn-lt"/>
                <a:ea typeface="+mn-ea"/>
                <a:cs typeface="+mn-cs"/>
              </a:rPr>
              <a:t>Samples of normal colon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mucosa and colorectal tumor tissue from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same person were analyzed by two-dimensional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gel electrophoresis. In the gel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section shown, changes in the intensity of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several spots are evident, including a dramatic</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increase in levels of the protein indicated by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arrow, corresponding to the enzyme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glyceraldehyde-3-phosphate dehydrogenase.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[Courtesy of Lin </a:t>
            </a:r>
            <a:r>
              <a:rPr lang="en-US" sz="1200" kern="1200" dirty="0" err="1" smtClean="0">
                <a:solidFill>
                  <a:schemeClr val="tx1"/>
                </a:solidFill>
                <a:effectLst/>
                <a:latin typeface="+mn-lt"/>
                <a:ea typeface="+mn-ea"/>
                <a:cs typeface="+mn-cs"/>
              </a:rPr>
              <a:t>Quinsong</a:t>
            </a:r>
            <a:r>
              <a:rPr lang="en-US" sz="1200" kern="1200" dirty="0" smtClean="0">
                <a:solidFill>
                  <a:schemeClr val="tx1"/>
                </a:solidFill>
                <a:effectLst/>
                <a:latin typeface="+mn-lt"/>
                <a:ea typeface="+mn-ea"/>
                <a:cs typeface="+mn-cs"/>
              </a:rPr>
              <a:t> © 2010,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American Society for Biochemistry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Molecular Biology.]</a:t>
            </a:r>
          </a:p>
        </p:txBody>
      </p:sp>
      <p:sp>
        <p:nvSpPr>
          <p:cNvPr id="4" name="Slide Number Placeholder 3"/>
          <p:cNvSpPr>
            <a:spLocks noGrp="1"/>
          </p:cNvSpPr>
          <p:nvPr>
            <p:ph type="sldNum" sz="quarter" idx="10"/>
          </p:nvPr>
        </p:nvSpPr>
        <p:spPr/>
        <p:txBody>
          <a:bodyPr/>
          <a:lstStyle/>
          <a:p>
            <a:fld id="{D40DCDAC-7B3A-7D46-A8AA-8684AD4EB5A0}" type="slidenum">
              <a:rPr lang="en-US" smtClean="0"/>
              <a:t>29</a:t>
            </a:fld>
            <a:endParaRPr lang="en-US" dirty="0"/>
          </a:p>
        </p:txBody>
      </p:sp>
    </p:spTree>
    <p:extLst>
      <p:ext uri="{BB962C8B-B14F-4D97-AF65-F5344CB8AC3E}">
        <p14:creationId xmlns:p14="http://schemas.microsoft.com/office/powerpoint/2010/main" val="1390389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3.14 Electrophoretic analysis of a protein purification.</a:t>
            </a:r>
            <a:r>
              <a:rPr lang="en-US" sz="1200" b="0" i="0" u="none" strike="noStrike" kern="1200" baseline="0" dirty="0" smtClean="0">
                <a:solidFill>
                  <a:schemeClr val="tx1"/>
                </a:solidFill>
                <a:latin typeface="+mn-lt"/>
                <a:ea typeface="+mn-ea"/>
                <a:cs typeface="+mn-cs"/>
              </a:rPr>
              <a:t> The purification scheme in Table 3.1 was analyzed by SDS-PAGE. Each lane contained 50 </a:t>
            </a:r>
            <a:r>
              <a:rPr lang="el-GR" sz="1200" b="0" i="0" u="none" strike="noStrike" kern="1200" baseline="0" dirty="0" smtClean="0">
                <a:solidFill>
                  <a:schemeClr val="tx1"/>
                </a:solidFill>
                <a:latin typeface="+mn-lt"/>
                <a:ea typeface="+mn-ea"/>
                <a:cs typeface="+mn-cs"/>
              </a:rPr>
              <a:t>μ</a:t>
            </a:r>
            <a:r>
              <a:rPr lang="en-US" sz="1200" b="0" i="0" u="none" strike="noStrike" kern="1200" baseline="0" dirty="0" smtClean="0">
                <a:solidFill>
                  <a:schemeClr val="tx1"/>
                </a:solidFill>
                <a:latin typeface="+mn-lt"/>
                <a:ea typeface="+mn-ea"/>
                <a:cs typeface="+mn-cs"/>
              </a:rPr>
              <a:t>g of sample. The effectiveness of the purification can be seen as the band for the protein of interest becomes more prominent relative to other bands.</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32</a:t>
            </a:fld>
            <a:endParaRPr lang="en-US" dirty="0"/>
          </a:p>
        </p:txBody>
      </p:sp>
    </p:spTree>
    <p:extLst>
      <p:ext uri="{BB962C8B-B14F-4D97-AF65-F5344CB8AC3E}">
        <p14:creationId xmlns:p14="http://schemas.microsoft.com/office/powerpoint/2010/main" val="668994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34</a:t>
            </a:fld>
            <a:endParaRPr lang="en-US" dirty="0"/>
          </a:p>
        </p:txBody>
      </p:sp>
    </p:spTree>
    <p:extLst>
      <p:ext uri="{BB962C8B-B14F-4D97-AF65-F5344CB8AC3E}">
        <p14:creationId xmlns:p14="http://schemas.microsoft.com/office/powerpoint/2010/main" val="3158832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3.15 Density and sedimentation coefficients of cellular components. </a:t>
            </a:r>
            <a:r>
              <a:rPr lang="en-US" dirty="0" smtClean="0"/>
              <a:t>[Data</a:t>
            </a:r>
            <a:r>
              <a:rPr lang="en-US" baseline="0" dirty="0" smtClean="0"/>
              <a:t> from</a:t>
            </a:r>
            <a:r>
              <a:rPr lang="en-US" dirty="0" smtClean="0"/>
              <a:t> L. J.</a:t>
            </a:r>
            <a:r>
              <a:rPr lang="en-US" baseline="0" dirty="0" smtClean="0"/>
              <a:t> </a:t>
            </a:r>
            <a:r>
              <a:rPr lang="en-US" dirty="0" err="1" smtClean="0"/>
              <a:t>Kleinsmith</a:t>
            </a:r>
            <a:r>
              <a:rPr lang="en-US" dirty="0" smtClean="0"/>
              <a:t> and V. M. Kish, </a:t>
            </a:r>
            <a:r>
              <a:rPr lang="en-US" i="1" dirty="0" smtClean="0"/>
              <a:t>Principles of Cell and Molecular Biology, </a:t>
            </a:r>
            <a:r>
              <a:rPr lang="en-US" dirty="0" smtClean="0"/>
              <a:t>2d ed. (HarperCollins, 1995), p. 138.]</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35</a:t>
            </a:fld>
            <a:endParaRPr lang="en-US" dirty="0"/>
          </a:p>
        </p:txBody>
      </p:sp>
    </p:spTree>
    <p:extLst>
      <p:ext uri="{BB962C8B-B14F-4D97-AF65-F5344CB8AC3E}">
        <p14:creationId xmlns:p14="http://schemas.microsoft.com/office/powerpoint/2010/main" val="2956065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3.16 Zonal centrifugation. </a:t>
            </a:r>
            <a:r>
              <a:rPr lang="en-US" dirty="0" smtClean="0"/>
              <a:t>The</a:t>
            </a:r>
            <a:r>
              <a:rPr lang="en-US" baseline="0" dirty="0" smtClean="0"/>
              <a:t> </a:t>
            </a:r>
            <a:r>
              <a:rPr lang="en-US" dirty="0" smtClean="0"/>
              <a:t>steps are as follows: (A) form a density</a:t>
            </a:r>
            <a:r>
              <a:rPr lang="en-US" baseline="0" dirty="0" smtClean="0"/>
              <a:t> </a:t>
            </a:r>
            <a:r>
              <a:rPr lang="en-US" dirty="0" smtClean="0"/>
              <a:t>gradient, (B) layer the sample on top of the</a:t>
            </a:r>
            <a:r>
              <a:rPr lang="en-US" baseline="0" dirty="0" smtClean="0"/>
              <a:t> </a:t>
            </a:r>
            <a:r>
              <a:rPr lang="en-US" dirty="0" smtClean="0"/>
              <a:t>gradient, (C) place the tube in a swinging bucket</a:t>
            </a:r>
            <a:r>
              <a:rPr lang="en-US" baseline="0" dirty="0" smtClean="0"/>
              <a:t> </a:t>
            </a:r>
            <a:r>
              <a:rPr lang="en-US" dirty="0" smtClean="0"/>
              <a:t>rotor and centrifuge it, and (D) collect</a:t>
            </a:r>
            <a:r>
              <a:rPr lang="en-US" baseline="0" dirty="0" smtClean="0"/>
              <a:t> </a:t>
            </a:r>
            <a:r>
              <a:rPr lang="en-US" dirty="0" smtClean="0"/>
              <a:t>the samples. [Information</a:t>
            </a:r>
            <a:r>
              <a:rPr lang="en-US" baseline="0" dirty="0" smtClean="0"/>
              <a:t> from</a:t>
            </a:r>
            <a:r>
              <a:rPr lang="en-US" dirty="0" smtClean="0"/>
              <a:t> D. </a:t>
            </a:r>
            <a:r>
              <a:rPr lang="en-US" dirty="0" err="1" smtClean="0"/>
              <a:t>Freifelder</a:t>
            </a:r>
            <a:r>
              <a:rPr lang="en-US" dirty="0" smtClean="0"/>
              <a:t>, </a:t>
            </a:r>
            <a:r>
              <a:rPr lang="en-US" i="1" dirty="0" smtClean="0"/>
              <a:t>Physical</a:t>
            </a:r>
            <a:r>
              <a:rPr lang="en-US" i="1" baseline="0" dirty="0" smtClean="0"/>
              <a:t> </a:t>
            </a:r>
            <a:r>
              <a:rPr lang="en-US" i="1" dirty="0" smtClean="0"/>
              <a:t>Biochemistry</a:t>
            </a:r>
            <a:r>
              <a:rPr lang="en-US" i="0" dirty="0" smtClean="0"/>
              <a:t>,</a:t>
            </a:r>
            <a:r>
              <a:rPr lang="en-US" i="1" dirty="0" smtClean="0"/>
              <a:t> </a:t>
            </a:r>
            <a:r>
              <a:rPr lang="en-US" dirty="0" smtClean="0"/>
              <a:t>2nd ed. (W. H. Freeman and</a:t>
            </a:r>
            <a:r>
              <a:rPr lang="en-US" baseline="0" dirty="0" smtClean="0"/>
              <a:t> </a:t>
            </a:r>
            <a:r>
              <a:rPr lang="en-US" dirty="0" smtClean="0"/>
              <a:t>Company, 1982), p. 397.]</a:t>
            </a:r>
          </a:p>
        </p:txBody>
      </p:sp>
      <p:sp>
        <p:nvSpPr>
          <p:cNvPr id="4" name="Slide Number Placeholder 3"/>
          <p:cNvSpPr>
            <a:spLocks noGrp="1"/>
          </p:cNvSpPr>
          <p:nvPr>
            <p:ph type="sldNum" sz="quarter" idx="10"/>
          </p:nvPr>
        </p:nvSpPr>
        <p:spPr/>
        <p:txBody>
          <a:bodyPr/>
          <a:lstStyle/>
          <a:p>
            <a:fld id="{D40DCDAC-7B3A-7D46-A8AA-8684AD4EB5A0}" type="slidenum">
              <a:rPr lang="en-US" smtClean="0"/>
              <a:t>37</a:t>
            </a:fld>
            <a:endParaRPr lang="en-US" dirty="0"/>
          </a:p>
        </p:txBody>
      </p:sp>
    </p:spTree>
    <p:extLst>
      <p:ext uri="{BB962C8B-B14F-4D97-AF65-F5344CB8AC3E}">
        <p14:creationId xmlns:p14="http://schemas.microsoft.com/office/powerpoint/2010/main" val="742234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Milk, a source of nourishment for all mammals, is composed, in part, of a</a:t>
            </a:r>
            <a:r>
              <a:rPr lang="en-US" baseline="0" dirty="0" smtClean="0"/>
              <a:t> </a:t>
            </a:r>
            <a:r>
              <a:rPr lang="en-US" dirty="0" smtClean="0"/>
              <a:t>variety of proteins. The protein components of milk are revealed by the</a:t>
            </a:r>
            <a:r>
              <a:rPr lang="en-US" baseline="0" dirty="0" smtClean="0"/>
              <a:t> </a:t>
            </a:r>
            <a:r>
              <a:rPr lang="en-US" dirty="0" smtClean="0"/>
              <a:t>technique of MALDI–TOF mass spectrometry, which separates molecules on</a:t>
            </a:r>
            <a:r>
              <a:rPr lang="en-US" baseline="0" dirty="0" smtClean="0"/>
              <a:t> </a:t>
            </a:r>
            <a:r>
              <a:rPr lang="en-US" dirty="0" smtClean="0"/>
              <a:t>the basis of their mass-to-charge ratio. [(Left) </a:t>
            </a:r>
            <a:r>
              <a:rPr lang="en-US" dirty="0" err="1" smtClean="0"/>
              <a:t>Okea</a:t>
            </a:r>
            <a:r>
              <a:rPr lang="en-US" dirty="0" smtClean="0"/>
              <a:t>/</a:t>
            </a:r>
            <a:r>
              <a:rPr lang="en-US" dirty="0" err="1" smtClean="0"/>
              <a:t>istockphoto.com</a:t>
            </a:r>
            <a:r>
              <a:rPr lang="en-US" dirty="0" smtClean="0"/>
              <a:t>. (Right)</a:t>
            </a:r>
            <a:r>
              <a:rPr lang="en-US" baseline="0" dirty="0" smtClean="0"/>
              <a:t> </a:t>
            </a:r>
            <a:r>
              <a:rPr lang="en-US" dirty="0" smtClean="0"/>
              <a:t>Courtesy of Dr. Brian </a:t>
            </a:r>
            <a:r>
              <a:rPr lang="en-US" dirty="0" err="1" smtClean="0"/>
              <a:t>Chait</a:t>
            </a:r>
            <a:r>
              <a:rPr lang="en-US" dirty="0" smtClean="0"/>
              <a:t>.]</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a:t>
            </a:fld>
            <a:endParaRPr lang="en-US" dirty="0"/>
          </a:p>
        </p:txBody>
      </p:sp>
    </p:spTree>
    <p:extLst>
      <p:ext uri="{BB962C8B-B14F-4D97-AF65-F5344CB8AC3E}">
        <p14:creationId xmlns:p14="http://schemas.microsoft.com/office/powerpoint/2010/main" val="1833816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3.17 Antibody structure.</a:t>
            </a:r>
            <a:r>
              <a:rPr lang="en-US" b="1" baseline="0" dirty="0" smtClean="0"/>
              <a:t> </a:t>
            </a:r>
            <a:r>
              <a:rPr lang="en-US" dirty="0" smtClean="0"/>
              <a:t>(A) Immunoglobulin G (</a:t>
            </a:r>
            <a:r>
              <a:rPr lang="en-US" dirty="0" err="1" smtClean="0"/>
              <a:t>IgG</a:t>
            </a:r>
            <a:r>
              <a:rPr lang="en-US" dirty="0" smtClean="0"/>
              <a:t>) consists of four</a:t>
            </a:r>
            <a:r>
              <a:rPr lang="en-US" baseline="0" dirty="0" smtClean="0"/>
              <a:t> </a:t>
            </a:r>
            <a:r>
              <a:rPr lang="en-US" dirty="0" smtClean="0"/>
              <a:t>chains, two heavy chains (blue) and two light</a:t>
            </a:r>
            <a:r>
              <a:rPr lang="en-US" baseline="0" dirty="0" smtClean="0"/>
              <a:t> </a:t>
            </a:r>
            <a:r>
              <a:rPr lang="en-US" dirty="0" smtClean="0"/>
              <a:t>chains (red), linked by disulfide bonds. The</a:t>
            </a:r>
            <a:r>
              <a:rPr lang="en-US" baseline="0" dirty="0" smtClean="0"/>
              <a:t> </a:t>
            </a:r>
            <a:r>
              <a:rPr lang="en-US" dirty="0" smtClean="0"/>
              <a:t>heavy and light chains come together to form</a:t>
            </a:r>
            <a:r>
              <a:rPr lang="en-US" baseline="0" dirty="0" smtClean="0"/>
              <a:t> </a:t>
            </a:r>
            <a:r>
              <a:rPr lang="en-US" dirty="0" smtClean="0"/>
              <a:t>F</a:t>
            </a:r>
            <a:r>
              <a:rPr lang="en-US" baseline="-25000" dirty="0" smtClean="0"/>
              <a:t>ab</a:t>
            </a:r>
            <a:r>
              <a:rPr lang="en-US" dirty="0" smtClean="0"/>
              <a:t> domains, which have the antigen-binding</a:t>
            </a:r>
            <a:r>
              <a:rPr lang="en-US" baseline="0" dirty="0" smtClean="0"/>
              <a:t> </a:t>
            </a:r>
            <a:r>
              <a:rPr lang="en-US" dirty="0" smtClean="0"/>
              <a:t>sites at the ends. The two heavy chains form</a:t>
            </a:r>
            <a:r>
              <a:rPr lang="en-US" baseline="0" dirty="0" smtClean="0"/>
              <a:t> </a:t>
            </a:r>
            <a:r>
              <a:rPr lang="en-US" dirty="0" smtClean="0"/>
              <a:t>the F</a:t>
            </a:r>
            <a:r>
              <a:rPr lang="en-US" baseline="-25000" dirty="0" smtClean="0"/>
              <a:t>c</a:t>
            </a:r>
            <a:r>
              <a:rPr lang="en-US" dirty="0" smtClean="0"/>
              <a:t> domain. </a:t>
            </a:r>
            <a:r>
              <a:rPr lang="en-US" i="1" dirty="0" smtClean="0"/>
              <a:t>Notice </a:t>
            </a:r>
            <a:r>
              <a:rPr lang="en-US" dirty="0" smtClean="0"/>
              <a:t>that the F</a:t>
            </a:r>
            <a:r>
              <a:rPr lang="en-US" baseline="-25000" dirty="0" smtClean="0"/>
              <a:t>ab</a:t>
            </a:r>
            <a:r>
              <a:rPr lang="en-US" dirty="0" smtClean="0"/>
              <a:t> domains</a:t>
            </a:r>
            <a:r>
              <a:rPr lang="en-US" baseline="0" dirty="0" smtClean="0"/>
              <a:t> </a:t>
            </a:r>
            <a:r>
              <a:rPr lang="en-US" dirty="0" smtClean="0"/>
              <a:t>are linked to the F</a:t>
            </a:r>
            <a:r>
              <a:rPr lang="en-US" baseline="-25000" dirty="0" smtClean="0"/>
              <a:t>c </a:t>
            </a:r>
            <a:r>
              <a:rPr lang="en-US" dirty="0" smtClean="0"/>
              <a:t>domain by flexible linkers.</a:t>
            </a:r>
            <a:r>
              <a:rPr lang="en-US" baseline="0" dirty="0" smtClean="0"/>
              <a:t> </a:t>
            </a:r>
            <a:r>
              <a:rPr lang="en-US" dirty="0" smtClean="0"/>
              <a:t>(B) A more schematic representation of an</a:t>
            </a:r>
            <a:r>
              <a:rPr lang="en-US" baseline="0" dirty="0" smtClean="0"/>
              <a:t> </a:t>
            </a:r>
            <a:r>
              <a:rPr lang="en-US" dirty="0" err="1" smtClean="0"/>
              <a:t>IgG</a:t>
            </a:r>
            <a:r>
              <a:rPr lang="en-US" dirty="0" smtClean="0"/>
              <a:t> molecule. [Drawn from 1IGT.pdb.]</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40</a:t>
            </a:fld>
            <a:endParaRPr lang="en-US" dirty="0"/>
          </a:p>
        </p:txBody>
      </p:sp>
    </p:spTree>
    <p:extLst>
      <p:ext uri="{BB962C8B-B14F-4D97-AF65-F5344CB8AC3E}">
        <p14:creationId xmlns:p14="http://schemas.microsoft.com/office/powerpoint/2010/main" val="2786213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3.18 Antigen–antibody</a:t>
            </a:r>
            <a:r>
              <a:rPr lang="en-US" b="1" baseline="0" dirty="0" smtClean="0"/>
              <a:t> </a:t>
            </a:r>
            <a:r>
              <a:rPr lang="en-US" b="1" dirty="0" smtClean="0"/>
              <a:t>interactions. </a:t>
            </a:r>
            <a:r>
              <a:rPr lang="en-US" dirty="0" smtClean="0"/>
              <a:t>A protein antigen (in this</a:t>
            </a:r>
            <a:r>
              <a:rPr lang="en-US" baseline="0" dirty="0" smtClean="0"/>
              <a:t> </a:t>
            </a:r>
            <a:r>
              <a:rPr lang="en-US" dirty="0" smtClean="0"/>
              <a:t>case, lysozyme) binds to the end of an F</a:t>
            </a:r>
            <a:r>
              <a:rPr lang="en-US" baseline="-25000" dirty="0" smtClean="0"/>
              <a:t>ab</a:t>
            </a:r>
            <a:r>
              <a:rPr lang="en-US" baseline="0" dirty="0" smtClean="0"/>
              <a:t> </a:t>
            </a:r>
            <a:r>
              <a:rPr lang="en-US" dirty="0" smtClean="0"/>
              <a:t>domain of an antibody. </a:t>
            </a:r>
            <a:r>
              <a:rPr lang="en-US" i="1" dirty="0" smtClean="0"/>
              <a:t>Notice </a:t>
            </a:r>
            <a:r>
              <a:rPr lang="en-US" dirty="0" smtClean="0"/>
              <a:t>that the</a:t>
            </a:r>
            <a:r>
              <a:rPr lang="en-US" baseline="0" dirty="0" smtClean="0"/>
              <a:t> </a:t>
            </a:r>
            <a:r>
              <a:rPr lang="en-US" dirty="0" smtClean="0"/>
              <a:t>end of the antibody and the antigen have</a:t>
            </a:r>
            <a:r>
              <a:rPr lang="en-US" baseline="0" dirty="0" smtClean="0"/>
              <a:t> </a:t>
            </a:r>
            <a:r>
              <a:rPr lang="en-US" dirty="0" smtClean="0"/>
              <a:t>complementary shapes, allowing a large</a:t>
            </a:r>
            <a:r>
              <a:rPr lang="en-US" baseline="0" dirty="0" smtClean="0"/>
              <a:t> </a:t>
            </a:r>
            <a:r>
              <a:rPr lang="en-US" dirty="0" smtClean="0"/>
              <a:t>amount of surface to be buried on binding.</a:t>
            </a:r>
            <a:r>
              <a:rPr lang="en-US" baseline="0" dirty="0" smtClean="0"/>
              <a:t> </a:t>
            </a:r>
            <a:r>
              <a:rPr lang="en-US" dirty="0" smtClean="0"/>
              <a:t>[Drawn from 1YQV.pdb.]</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41</a:t>
            </a:fld>
            <a:endParaRPr lang="en-US" dirty="0"/>
          </a:p>
        </p:txBody>
      </p:sp>
    </p:spTree>
    <p:extLst>
      <p:ext uri="{BB962C8B-B14F-4D97-AF65-F5344CB8AC3E}">
        <p14:creationId xmlns:p14="http://schemas.microsoft.com/office/powerpoint/2010/main" val="2822640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FIGURE 3.19 Polyclonal and monoclonal</a:t>
            </a:r>
            <a:r>
              <a:rPr lang="en-US" b="1" baseline="0" dirty="0" smtClean="0"/>
              <a:t> </a:t>
            </a:r>
            <a:r>
              <a:rPr lang="en-US" b="1" dirty="0" smtClean="0"/>
              <a:t>antibodies. </a:t>
            </a:r>
            <a:r>
              <a:rPr lang="en-US" dirty="0" smtClean="0"/>
              <a:t>Most antigens have several</a:t>
            </a:r>
            <a:r>
              <a:rPr lang="en-US" baseline="0" dirty="0" smtClean="0"/>
              <a:t> </a:t>
            </a:r>
            <a:r>
              <a:rPr lang="en-US" dirty="0" smtClean="0"/>
              <a:t>epitopes. Polyclonal antibodies are</a:t>
            </a:r>
            <a:r>
              <a:rPr lang="en-US" baseline="0" dirty="0" smtClean="0"/>
              <a:t> </a:t>
            </a:r>
            <a:r>
              <a:rPr lang="en-US" dirty="0" smtClean="0"/>
              <a:t>heterogeneous mixtures of antibodies, each</a:t>
            </a:r>
            <a:r>
              <a:rPr lang="en-US" baseline="0" dirty="0" smtClean="0"/>
              <a:t> </a:t>
            </a:r>
            <a:r>
              <a:rPr lang="en-US" dirty="0" smtClean="0"/>
              <a:t>specific for one of the various epitopes on an</a:t>
            </a:r>
            <a:r>
              <a:rPr lang="en-US" baseline="0" dirty="0" smtClean="0"/>
              <a:t> </a:t>
            </a:r>
            <a:r>
              <a:rPr lang="en-US" dirty="0" smtClean="0"/>
              <a:t>antigen. Monoclonal antibodies are all</a:t>
            </a:r>
            <a:r>
              <a:rPr lang="en-US" baseline="0" dirty="0" smtClean="0"/>
              <a:t> </a:t>
            </a:r>
            <a:r>
              <a:rPr lang="en-US" dirty="0" smtClean="0"/>
              <a:t>identical, produced by clones of a single</a:t>
            </a:r>
            <a:r>
              <a:rPr lang="en-US" baseline="0" dirty="0" smtClean="0"/>
              <a:t> </a:t>
            </a:r>
            <a:r>
              <a:rPr lang="en-US" dirty="0" smtClean="0"/>
              <a:t>antibody-producing cell. They recognize one</a:t>
            </a:r>
            <a:r>
              <a:rPr lang="en-US" baseline="0" dirty="0" smtClean="0"/>
              <a:t> </a:t>
            </a:r>
            <a:r>
              <a:rPr lang="en-US" dirty="0" smtClean="0"/>
              <a:t>specific epitope. [Information</a:t>
            </a:r>
            <a:r>
              <a:rPr lang="en-US" baseline="0" dirty="0" smtClean="0"/>
              <a:t> from</a:t>
            </a:r>
            <a:r>
              <a:rPr lang="en-US" dirty="0" smtClean="0"/>
              <a:t> R. A. </a:t>
            </a:r>
            <a:r>
              <a:rPr lang="en-US" dirty="0" err="1" smtClean="0"/>
              <a:t>Goldsby</a:t>
            </a:r>
            <a:r>
              <a:rPr lang="en-US" dirty="0" smtClean="0"/>
              <a:t>, T. J.</a:t>
            </a:r>
            <a:r>
              <a:rPr lang="en-US" baseline="0" dirty="0" smtClean="0"/>
              <a:t> </a:t>
            </a:r>
            <a:r>
              <a:rPr lang="en-US" dirty="0" err="1" smtClean="0"/>
              <a:t>Kindt</a:t>
            </a:r>
            <a:r>
              <a:rPr lang="en-US" dirty="0" smtClean="0"/>
              <a:t>, and B. A. Osborne, </a:t>
            </a:r>
            <a:r>
              <a:rPr lang="en-US" i="1" dirty="0" err="1" smtClean="0"/>
              <a:t>Kuby</a:t>
            </a:r>
            <a:r>
              <a:rPr lang="en-US" i="1" dirty="0" smtClean="0"/>
              <a:t> Immunology</a:t>
            </a:r>
            <a:r>
              <a:rPr lang="en-US" i="0" dirty="0" smtClean="0"/>
              <a:t>,</a:t>
            </a:r>
            <a:r>
              <a:rPr lang="en-US" i="0" baseline="0" dirty="0" smtClean="0"/>
              <a:t> </a:t>
            </a:r>
            <a:r>
              <a:rPr lang="en-US" dirty="0" smtClean="0"/>
              <a:t>4th ed. (W. H. Freeman and Company,</a:t>
            </a:r>
            <a:r>
              <a:rPr lang="en-US" baseline="0" dirty="0" smtClean="0"/>
              <a:t> </a:t>
            </a:r>
            <a:r>
              <a:rPr lang="en-US" dirty="0" smtClean="0"/>
              <a:t>2000), p. 154.]</a:t>
            </a:r>
          </a:p>
        </p:txBody>
      </p:sp>
      <p:sp>
        <p:nvSpPr>
          <p:cNvPr id="4" name="Slide Number Placeholder 3"/>
          <p:cNvSpPr>
            <a:spLocks noGrp="1"/>
          </p:cNvSpPr>
          <p:nvPr>
            <p:ph type="sldNum" sz="quarter" idx="10"/>
          </p:nvPr>
        </p:nvSpPr>
        <p:spPr/>
        <p:txBody>
          <a:bodyPr/>
          <a:lstStyle/>
          <a:p>
            <a:fld id="{D40DCDAC-7B3A-7D46-A8AA-8684AD4EB5A0}" type="slidenum">
              <a:rPr lang="en-US" smtClean="0"/>
              <a:t>43</a:t>
            </a:fld>
            <a:endParaRPr lang="en-US" dirty="0"/>
          </a:p>
        </p:txBody>
      </p:sp>
    </p:spTree>
    <p:extLst>
      <p:ext uri="{BB962C8B-B14F-4D97-AF65-F5344CB8AC3E}">
        <p14:creationId xmlns:p14="http://schemas.microsoft.com/office/powerpoint/2010/main" val="4119672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3.20 Preparation of monoclonal antibodies. </a:t>
            </a:r>
            <a:r>
              <a:rPr lang="en-US" sz="1200" b="0" i="0" u="none" strike="noStrike" kern="1200" baseline="0" dirty="0" err="1" smtClean="0">
                <a:solidFill>
                  <a:schemeClr val="tx1"/>
                </a:solidFill>
                <a:latin typeface="+mn-lt"/>
                <a:ea typeface="+mn-ea"/>
                <a:cs typeface="+mn-cs"/>
              </a:rPr>
              <a:t>Hybridoma</a:t>
            </a:r>
            <a:r>
              <a:rPr lang="en-US" sz="1200" b="0" i="0" u="none" strike="noStrike" kern="1200" baseline="0" dirty="0" smtClean="0">
                <a:solidFill>
                  <a:schemeClr val="tx1"/>
                </a:solidFill>
                <a:latin typeface="+mn-lt"/>
                <a:ea typeface="+mn-ea"/>
                <a:cs typeface="+mn-cs"/>
              </a:rPr>
              <a:t> cells are formed by the fusion of antibody-producing cells and myeloma cells. The hybrid cells are allowed to proliferate by growing them in selective medium. They are then screened to determine which ones produce antibody of the desired specificity. [Information from C. Milstein. Monoclonal antibodies. Copyright © 1980 by Scientific American, Inc. All rights reserved.]</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45</a:t>
            </a:fld>
            <a:endParaRPr lang="en-US" dirty="0"/>
          </a:p>
        </p:txBody>
      </p:sp>
    </p:spTree>
    <p:extLst>
      <p:ext uri="{BB962C8B-B14F-4D97-AF65-F5344CB8AC3E}">
        <p14:creationId xmlns:p14="http://schemas.microsoft.com/office/powerpoint/2010/main" val="1183708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3.21 Fluorescence micrograph of</a:t>
            </a:r>
            <a:r>
              <a:rPr lang="en-US" b="1" baseline="0" dirty="0" smtClean="0"/>
              <a:t> </a:t>
            </a:r>
            <a:r>
              <a:rPr lang="en-US" b="1" dirty="0" smtClean="0"/>
              <a:t>a developing </a:t>
            </a:r>
            <a:r>
              <a:rPr lang="en-US" b="1" i="1" dirty="0" smtClean="0"/>
              <a:t>Drosophila </a:t>
            </a:r>
            <a:r>
              <a:rPr lang="en-US" b="1" dirty="0" smtClean="0"/>
              <a:t>embryo. </a:t>
            </a:r>
            <a:r>
              <a:rPr lang="en-US" dirty="0" smtClean="0"/>
              <a:t>The</a:t>
            </a:r>
            <a:r>
              <a:rPr lang="en-US" baseline="0" dirty="0" smtClean="0"/>
              <a:t> </a:t>
            </a:r>
            <a:r>
              <a:rPr lang="en-US" dirty="0" smtClean="0"/>
              <a:t>embryo was stained with a fluorescence-labeled</a:t>
            </a:r>
            <a:r>
              <a:rPr lang="en-US" baseline="0" dirty="0" smtClean="0"/>
              <a:t> </a:t>
            </a:r>
            <a:r>
              <a:rPr lang="en-US" dirty="0" smtClean="0"/>
              <a:t>monoclonal antibody for the DNA-binding</a:t>
            </a:r>
            <a:r>
              <a:rPr lang="en-US" baseline="0" dirty="0" smtClean="0"/>
              <a:t> </a:t>
            </a:r>
            <a:r>
              <a:rPr lang="en-US" dirty="0" smtClean="0"/>
              <a:t>protein encoded by </a:t>
            </a:r>
            <a:r>
              <a:rPr lang="en-US" i="1" dirty="0" smtClean="0"/>
              <a:t>engrailed</a:t>
            </a:r>
            <a:r>
              <a:rPr lang="en-US" i="0" dirty="0" smtClean="0"/>
              <a:t>,</a:t>
            </a:r>
            <a:r>
              <a:rPr lang="en-US" i="1" dirty="0" smtClean="0"/>
              <a:t> </a:t>
            </a:r>
            <a:r>
              <a:rPr lang="en-US" dirty="0" smtClean="0"/>
              <a:t>an</a:t>
            </a:r>
            <a:r>
              <a:rPr lang="en-US" baseline="0" dirty="0" smtClean="0"/>
              <a:t> </a:t>
            </a:r>
            <a:r>
              <a:rPr lang="en-US" dirty="0" smtClean="0"/>
              <a:t>essential gene in specifying the body plan.</a:t>
            </a:r>
            <a:r>
              <a:rPr lang="en-US" baseline="0" dirty="0" smtClean="0"/>
              <a:t> </a:t>
            </a:r>
            <a:r>
              <a:rPr lang="en-US" dirty="0" smtClean="0"/>
              <a:t>[Courtesy of Dr. </a:t>
            </a:r>
            <a:r>
              <a:rPr lang="en-US" dirty="0" err="1" smtClean="0"/>
              <a:t>Nipam</a:t>
            </a:r>
            <a:r>
              <a:rPr lang="en-US" dirty="0" smtClean="0"/>
              <a:t> Patel and Dr. Corey</a:t>
            </a:r>
            <a:r>
              <a:rPr lang="en-US" baseline="0" dirty="0" smtClean="0"/>
              <a:t> </a:t>
            </a:r>
            <a:r>
              <a:rPr lang="en-US" dirty="0" smtClean="0"/>
              <a:t>Goodman.]</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46</a:t>
            </a:fld>
            <a:endParaRPr lang="en-US" dirty="0"/>
          </a:p>
        </p:txBody>
      </p:sp>
    </p:spTree>
    <p:extLst>
      <p:ext uri="{BB962C8B-B14F-4D97-AF65-F5344CB8AC3E}">
        <p14:creationId xmlns:p14="http://schemas.microsoft.com/office/powerpoint/2010/main" val="2166306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FIGURE 3.22 Indirect ELISA and sandwich ELISA. </a:t>
            </a:r>
            <a:r>
              <a:rPr lang="en-US" dirty="0" smtClean="0"/>
              <a:t>(A) In indirect ELISA, the production of color</a:t>
            </a:r>
            <a:r>
              <a:rPr lang="en-US" baseline="0" dirty="0" smtClean="0"/>
              <a:t> </a:t>
            </a:r>
            <a:r>
              <a:rPr lang="en-US" dirty="0" smtClean="0"/>
              <a:t>indicates the amount of an antibody to a specific antigen. (B) In sandwich ELISA, the production of</a:t>
            </a:r>
            <a:r>
              <a:rPr lang="en-US" baseline="0" dirty="0" smtClean="0"/>
              <a:t> </a:t>
            </a:r>
            <a:r>
              <a:rPr lang="en-US" dirty="0" smtClean="0"/>
              <a:t>color indicates the quantity of antigen. [Information</a:t>
            </a:r>
            <a:r>
              <a:rPr lang="en-US" baseline="0" dirty="0" smtClean="0"/>
              <a:t> from</a:t>
            </a:r>
            <a:r>
              <a:rPr lang="en-US" dirty="0" smtClean="0"/>
              <a:t> R. A. </a:t>
            </a:r>
            <a:r>
              <a:rPr lang="en-US" dirty="0" err="1" smtClean="0"/>
              <a:t>Goldsby</a:t>
            </a:r>
            <a:r>
              <a:rPr lang="en-US" dirty="0" smtClean="0"/>
              <a:t>, T. J. </a:t>
            </a:r>
            <a:r>
              <a:rPr lang="en-US" dirty="0" err="1" smtClean="0"/>
              <a:t>Kindt</a:t>
            </a:r>
            <a:r>
              <a:rPr lang="en-US" dirty="0" smtClean="0"/>
              <a:t>, and B. A. Osborne, </a:t>
            </a:r>
            <a:r>
              <a:rPr lang="en-US" i="1" dirty="0" err="1" smtClean="0"/>
              <a:t>Kuby</a:t>
            </a:r>
            <a:r>
              <a:rPr lang="en-US" i="1" baseline="0" dirty="0" smtClean="0"/>
              <a:t> </a:t>
            </a:r>
            <a:r>
              <a:rPr lang="en-US" i="1" dirty="0" smtClean="0"/>
              <a:t>Immunology</a:t>
            </a:r>
            <a:r>
              <a:rPr lang="en-US" i="0" dirty="0" smtClean="0"/>
              <a:t>,</a:t>
            </a:r>
            <a:r>
              <a:rPr lang="en-US" i="1" dirty="0" smtClean="0"/>
              <a:t> </a:t>
            </a:r>
            <a:r>
              <a:rPr lang="en-US" dirty="0" smtClean="0"/>
              <a:t>4th ed. (W. H. Freeman and Company, 2000), p. 162.]</a:t>
            </a:r>
          </a:p>
        </p:txBody>
      </p:sp>
      <p:sp>
        <p:nvSpPr>
          <p:cNvPr id="4" name="Slide Number Placeholder 3"/>
          <p:cNvSpPr>
            <a:spLocks noGrp="1"/>
          </p:cNvSpPr>
          <p:nvPr>
            <p:ph type="sldNum" sz="quarter" idx="10"/>
          </p:nvPr>
        </p:nvSpPr>
        <p:spPr/>
        <p:txBody>
          <a:bodyPr/>
          <a:lstStyle/>
          <a:p>
            <a:fld id="{D40DCDAC-7B3A-7D46-A8AA-8684AD4EB5A0}" type="slidenum">
              <a:rPr lang="en-US" smtClean="0"/>
              <a:t>48</a:t>
            </a:fld>
            <a:endParaRPr lang="en-US" dirty="0"/>
          </a:p>
        </p:txBody>
      </p:sp>
    </p:spTree>
    <p:extLst>
      <p:ext uri="{BB962C8B-B14F-4D97-AF65-F5344CB8AC3E}">
        <p14:creationId xmlns:p14="http://schemas.microsoft.com/office/powerpoint/2010/main" val="1785498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3.23 Western blotting. </a:t>
            </a:r>
            <a:r>
              <a:rPr lang="en-US" sz="1200" b="0" i="0" u="none" strike="noStrike" kern="1200" baseline="0" dirty="0" smtClean="0">
                <a:solidFill>
                  <a:schemeClr val="tx1"/>
                </a:solidFill>
                <a:latin typeface="+mn-lt"/>
                <a:ea typeface="+mn-ea"/>
                <a:cs typeface="+mn-cs"/>
              </a:rPr>
              <a:t>Proteins on an SDS–polyacrylamide gel are transferred to a polymer sheet. The sheet is first treated with a primary antibody, which is specific for the protein of interest, and then washed to remove unbound antibody. Next, the sheet is treated with a secondary antibody, which recognizes the primary antibody, and washed again. Since the secondary antibody is labeled (here, with a fluorescent tag indicated by the yellow circle), the band containing the protein of interest can be identified.</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50</a:t>
            </a:fld>
            <a:endParaRPr lang="en-US" dirty="0"/>
          </a:p>
        </p:txBody>
      </p:sp>
    </p:spTree>
    <p:extLst>
      <p:ext uri="{BB962C8B-B14F-4D97-AF65-F5344CB8AC3E}">
        <p14:creationId xmlns:p14="http://schemas.microsoft.com/office/powerpoint/2010/main" val="3649564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FIGURE 3.24 Co-</a:t>
            </a:r>
            <a:r>
              <a:rPr lang="en-US" sz="1200" b="1" kern="1200" dirty="0" err="1" smtClean="0">
                <a:solidFill>
                  <a:schemeClr val="tx1"/>
                </a:solidFill>
                <a:latin typeface="+mn-lt"/>
                <a:ea typeface="+mn-ea"/>
                <a:cs typeface="+mn-cs"/>
              </a:rPr>
              <a:t>immunoprecipitation</a:t>
            </a:r>
            <a:r>
              <a:rPr lang="en-US" sz="1200" b="1"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 antibody specific for a particular protein (here, the red oval) is added to an extract isolated from cells or tissue. After an incubation period, agarose beads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coated with Protein A are added and the mixture is subjected to low-speed centrifugation. The beads bind to the antibody-protein complex and precipitate. Any additional proteins that interact with the target protein (here, the yellow rectangle) will also precipitate and can be identified by SDS-PAGE followed by western blotting or mass spectrometry.</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52</a:t>
            </a:fld>
            <a:endParaRPr lang="en-US" dirty="0"/>
          </a:p>
        </p:txBody>
      </p:sp>
    </p:spTree>
    <p:extLst>
      <p:ext uri="{BB962C8B-B14F-4D97-AF65-F5344CB8AC3E}">
        <p14:creationId xmlns:p14="http://schemas.microsoft.com/office/powerpoint/2010/main" val="1788783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3.25 Actin filaments. </a:t>
            </a:r>
            <a:r>
              <a:rPr lang="en-US" dirty="0" smtClean="0"/>
              <a:t>Fluorescence</a:t>
            </a:r>
            <a:r>
              <a:rPr lang="en-US" baseline="0" dirty="0" smtClean="0"/>
              <a:t> </a:t>
            </a:r>
            <a:r>
              <a:rPr lang="en-US" dirty="0" smtClean="0"/>
              <a:t>micrograph of a cell shows actin filaments stained</a:t>
            </a:r>
            <a:r>
              <a:rPr lang="en-US" baseline="0" dirty="0" smtClean="0"/>
              <a:t> green using</a:t>
            </a:r>
            <a:r>
              <a:rPr lang="en-US" dirty="0" smtClean="0"/>
              <a:t> an antibody specific to actin. [David</a:t>
            </a:r>
            <a:r>
              <a:rPr lang="en-US" baseline="0" dirty="0" smtClean="0"/>
              <a:t> Becker/Science Source</a:t>
            </a:r>
            <a:r>
              <a:rPr lang="en-US" dirty="0" smtClean="0"/>
              <a:t>.]</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54</a:t>
            </a:fld>
            <a:endParaRPr lang="en-US" dirty="0"/>
          </a:p>
        </p:txBody>
      </p:sp>
    </p:spTree>
    <p:extLst>
      <p:ext uri="{BB962C8B-B14F-4D97-AF65-F5344CB8AC3E}">
        <p14:creationId xmlns:p14="http://schemas.microsoft.com/office/powerpoint/2010/main" val="1979857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3.26 Nuclear localization of a steroid receptor. </a:t>
            </a:r>
            <a:r>
              <a:rPr lang="en-US" sz="1200" b="0" i="0" u="none" strike="noStrike" kern="1200" baseline="0" dirty="0" smtClean="0">
                <a:solidFill>
                  <a:schemeClr val="tx1"/>
                </a:solidFill>
                <a:latin typeface="+mn-lt"/>
                <a:ea typeface="+mn-ea"/>
                <a:cs typeface="+mn-cs"/>
              </a:rPr>
              <a:t>(A) The mineralocorticoid receptor, made visible by attachment to a yellow variant of GFP, is located predominantly in the cytoplasm of the cultured cell. (B) Subsequent to the addition of </a:t>
            </a:r>
            <a:r>
              <a:rPr lang="en-US" sz="1200" b="0" i="0" u="none" strike="noStrike" kern="1200" baseline="0" dirty="0" err="1" smtClean="0">
                <a:solidFill>
                  <a:schemeClr val="tx1"/>
                </a:solidFill>
                <a:latin typeface="+mn-lt"/>
                <a:ea typeface="+mn-ea"/>
                <a:cs typeface="+mn-cs"/>
              </a:rPr>
              <a:t>corticosterone</a:t>
            </a:r>
            <a:r>
              <a:rPr lang="en-US" sz="1200" b="0" i="0" u="none" strike="noStrike" kern="1200" baseline="0" dirty="0" smtClean="0">
                <a:solidFill>
                  <a:schemeClr val="tx1"/>
                </a:solidFill>
                <a:latin typeface="+mn-lt"/>
                <a:ea typeface="+mn-ea"/>
                <a:cs typeface="+mn-cs"/>
              </a:rPr>
              <a:t> (a glucocorticoid steroid that also binds to the mineralocorticoid receptor), the receptor moves into the nucleus. [M. Nishi, M. Tanaka, K.-</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Matsuda, M. </a:t>
            </a:r>
            <a:r>
              <a:rPr lang="en-US" sz="1200" b="0" i="0" u="none" strike="noStrike" kern="1200" baseline="0" dirty="0" err="1" smtClean="0">
                <a:solidFill>
                  <a:schemeClr val="tx1"/>
                </a:solidFill>
                <a:latin typeface="+mn-lt"/>
                <a:ea typeface="+mn-ea"/>
                <a:cs typeface="+mn-cs"/>
              </a:rPr>
              <a:t>Sunaguchi</a:t>
            </a:r>
            <a:r>
              <a:rPr lang="en-US" sz="1200" b="0" i="0" u="none" strike="noStrike" kern="1200" baseline="0" dirty="0" smtClean="0">
                <a:solidFill>
                  <a:schemeClr val="tx1"/>
                </a:solidFill>
                <a:latin typeface="+mn-lt"/>
                <a:ea typeface="+mn-ea"/>
                <a:cs typeface="+mn-cs"/>
              </a:rPr>
              <a:t>, and M. </a:t>
            </a:r>
            <a:r>
              <a:rPr lang="en-US" sz="1200" b="0" i="0" u="none" strike="noStrike" kern="1200" baseline="0" dirty="0" err="1" smtClean="0">
                <a:solidFill>
                  <a:schemeClr val="tx1"/>
                </a:solidFill>
                <a:latin typeface="+mn-lt"/>
                <a:ea typeface="+mn-ea"/>
                <a:cs typeface="+mn-cs"/>
              </a:rPr>
              <a:t>Kawata</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J. </a:t>
            </a:r>
            <a:r>
              <a:rPr lang="en-US" sz="1200" b="0" i="1" u="none" strike="noStrike" kern="1200" baseline="0" dirty="0" err="1" smtClean="0">
                <a:solidFill>
                  <a:schemeClr val="tx1"/>
                </a:solidFill>
                <a:latin typeface="+mn-lt"/>
                <a:ea typeface="+mn-ea"/>
                <a:cs typeface="+mn-cs"/>
              </a:rPr>
              <a:t>Neurosci</a:t>
            </a:r>
            <a:r>
              <a:rPr lang="en-US" sz="1200" b="0" i="0" u="none" strike="noStrike" kern="1200" baseline="0" dirty="0" smtClean="0">
                <a:solidFill>
                  <a:schemeClr val="tx1"/>
                </a:solidFill>
                <a:latin typeface="+mn-lt"/>
                <a:ea typeface="+mn-ea"/>
                <a:cs typeface="+mn-cs"/>
              </a:rPr>
              <a:t>. 24:4918–4927, 2004, Fig. 7A.]</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55</a:t>
            </a:fld>
            <a:endParaRPr lang="en-US" dirty="0"/>
          </a:p>
        </p:txBody>
      </p:sp>
    </p:spTree>
    <p:extLst>
      <p:ext uri="{BB962C8B-B14F-4D97-AF65-F5344CB8AC3E}">
        <p14:creationId xmlns:p14="http://schemas.microsoft.com/office/powerpoint/2010/main" val="368391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3.1 Differential centrifugation.</a:t>
            </a:r>
            <a:r>
              <a:rPr lang="en-US" b="1" baseline="0" dirty="0" smtClean="0"/>
              <a:t> </a:t>
            </a:r>
            <a:r>
              <a:rPr lang="en-US" dirty="0" smtClean="0"/>
              <a:t>Cells are disrupted in a homogenizer, and the</a:t>
            </a:r>
            <a:r>
              <a:rPr lang="en-US" baseline="0" dirty="0" smtClean="0"/>
              <a:t> </a:t>
            </a:r>
            <a:r>
              <a:rPr lang="en-US" dirty="0" smtClean="0"/>
              <a:t>resulting mixture, called the homogenate, is</a:t>
            </a:r>
            <a:r>
              <a:rPr lang="en-US" baseline="0" dirty="0" smtClean="0"/>
              <a:t> </a:t>
            </a:r>
            <a:r>
              <a:rPr lang="en-US" dirty="0" smtClean="0"/>
              <a:t>centrifuged in a step-by-step fashion of</a:t>
            </a:r>
            <a:r>
              <a:rPr lang="en-US" baseline="0" dirty="0" smtClean="0"/>
              <a:t> </a:t>
            </a:r>
            <a:r>
              <a:rPr lang="en-US" dirty="0" smtClean="0"/>
              <a:t>increasing centrifugal force. The denser</a:t>
            </a:r>
            <a:r>
              <a:rPr lang="en-US" baseline="0" dirty="0" smtClean="0"/>
              <a:t> </a:t>
            </a:r>
            <a:r>
              <a:rPr lang="en-US" dirty="0" smtClean="0"/>
              <a:t>material will form a pellet at lower centrifugal</a:t>
            </a:r>
            <a:r>
              <a:rPr lang="en-US" baseline="0" dirty="0" smtClean="0"/>
              <a:t> </a:t>
            </a:r>
            <a:r>
              <a:rPr lang="en-US" dirty="0" smtClean="0"/>
              <a:t>force than will the less</a:t>
            </a:r>
            <a:r>
              <a:rPr lang="en-US" baseline="0" dirty="0" smtClean="0"/>
              <a:t> </a:t>
            </a:r>
            <a:r>
              <a:rPr lang="en-US" dirty="0" smtClean="0"/>
              <a:t>dense material. The</a:t>
            </a:r>
            <a:r>
              <a:rPr lang="en-US" baseline="0" dirty="0" smtClean="0"/>
              <a:t> </a:t>
            </a:r>
            <a:r>
              <a:rPr lang="en-US" dirty="0" smtClean="0"/>
              <a:t>isolated fractions can be used for further</a:t>
            </a:r>
            <a:r>
              <a:rPr lang="en-US" baseline="0" dirty="0" smtClean="0"/>
              <a:t> </a:t>
            </a:r>
            <a:r>
              <a:rPr lang="en-US" dirty="0" smtClean="0"/>
              <a:t>purification. [Photographs courtesy of</a:t>
            </a:r>
            <a:r>
              <a:rPr lang="en-US" baseline="0" dirty="0" smtClean="0"/>
              <a:t> </a:t>
            </a:r>
            <a:r>
              <a:rPr lang="en-US" dirty="0" smtClean="0"/>
              <a:t>Dr. S. Fleischer and Dr. B. Fleischer.]</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a:t>
            </a:fld>
            <a:endParaRPr lang="en-US" dirty="0"/>
          </a:p>
        </p:txBody>
      </p:sp>
    </p:spTree>
    <p:extLst>
      <p:ext uri="{BB962C8B-B14F-4D97-AF65-F5344CB8AC3E}">
        <p14:creationId xmlns:p14="http://schemas.microsoft.com/office/powerpoint/2010/main" val="3401303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FIGURE 3.27 </a:t>
            </a:r>
            <a:r>
              <a:rPr lang="en-US" b="1" dirty="0" err="1" smtClean="0"/>
              <a:t>Immunoelectron</a:t>
            </a:r>
            <a:r>
              <a:rPr lang="en-US" b="1" dirty="0" smtClean="0"/>
              <a:t> microscopy.</a:t>
            </a:r>
            <a:r>
              <a:rPr lang="en-US" b="0" baseline="0" dirty="0" smtClean="0"/>
              <a:t> </a:t>
            </a:r>
            <a:r>
              <a:rPr lang="en-US" dirty="0" smtClean="0"/>
              <a:t>The opaque particles (150-Å, or 15-nm,</a:t>
            </a:r>
            <a:r>
              <a:rPr lang="en-US" baseline="0" dirty="0" smtClean="0"/>
              <a:t> </a:t>
            </a:r>
            <a:r>
              <a:rPr lang="en-US" dirty="0" smtClean="0"/>
              <a:t>diameter) in this electron micrograph are</a:t>
            </a:r>
            <a:r>
              <a:rPr lang="en-US" baseline="0" dirty="0" smtClean="0"/>
              <a:t> </a:t>
            </a:r>
            <a:r>
              <a:rPr lang="en-US" dirty="0" smtClean="0"/>
              <a:t>clusters of gold atoms bound to antibody</a:t>
            </a:r>
            <a:r>
              <a:rPr lang="en-US" baseline="0" dirty="0" smtClean="0"/>
              <a:t> </a:t>
            </a:r>
            <a:r>
              <a:rPr lang="en-US" dirty="0" smtClean="0"/>
              <a:t>molecules. A gold-labeled antibody against a channel</a:t>
            </a:r>
            <a:r>
              <a:rPr lang="en-US" baseline="0" dirty="0" smtClean="0"/>
              <a:t> </a:t>
            </a:r>
            <a:r>
              <a:rPr lang="en-US" dirty="0" smtClean="0"/>
              <a:t>protein (Section 13.4)</a:t>
            </a:r>
            <a:r>
              <a:rPr lang="en-US" baseline="0" dirty="0" smtClean="0"/>
              <a:t> identifies membrane vesicles at the termini of neurons that contain </a:t>
            </a:r>
            <a:r>
              <a:rPr lang="en-US" dirty="0" smtClean="0"/>
              <a:t>this protein. [Courtesy of Dr. Peter Sargent.]</a:t>
            </a:r>
          </a:p>
        </p:txBody>
      </p:sp>
      <p:sp>
        <p:nvSpPr>
          <p:cNvPr id="4" name="Slide Number Placeholder 3"/>
          <p:cNvSpPr>
            <a:spLocks noGrp="1"/>
          </p:cNvSpPr>
          <p:nvPr>
            <p:ph type="sldNum" sz="quarter" idx="10"/>
          </p:nvPr>
        </p:nvSpPr>
        <p:spPr/>
        <p:txBody>
          <a:bodyPr/>
          <a:lstStyle/>
          <a:p>
            <a:fld id="{D40DCDAC-7B3A-7D46-A8AA-8684AD4EB5A0}" type="slidenum">
              <a:rPr lang="en-US" smtClean="0"/>
              <a:t>56</a:t>
            </a:fld>
            <a:endParaRPr lang="en-US" dirty="0"/>
          </a:p>
        </p:txBody>
      </p:sp>
    </p:spTree>
    <p:extLst>
      <p:ext uri="{BB962C8B-B14F-4D97-AF65-F5344CB8AC3E}">
        <p14:creationId xmlns:p14="http://schemas.microsoft.com/office/powerpoint/2010/main" val="1069655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3.28 MALDI-TOF mass spectrometry. </a:t>
            </a:r>
            <a:r>
              <a:rPr lang="en-US" dirty="0" smtClean="0"/>
              <a:t>(1) The protein sample, embedded in an</a:t>
            </a:r>
            <a:r>
              <a:rPr lang="en-US" baseline="0" dirty="0" smtClean="0"/>
              <a:t> </a:t>
            </a:r>
            <a:r>
              <a:rPr lang="en-US" dirty="0" smtClean="0"/>
              <a:t>appropriate matrix, is ionized by the application of a laser beam. (2) An electric field accelerates the</a:t>
            </a:r>
            <a:r>
              <a:rPr lang="en-US" baseline="0" dirty="0" smtClean="0"/>
              <a:t> </a:t>
            </a:r>
            <a:r>
              <a:rPr lang="en-US" dirty="0" smtClean="0"/>
              <a:t>ions through the flight tube toward the detector. (3) The lightest ions arrive first. (4) The ionizing</a:t>
            </a:r>
            <a:r>
              <a:rPr lang="en-US" baseline="0" dirty="0" smtClean="0"/>
              <a:t> </a:t>
            </a:r>
            <a:r>
              <a:rPr lang="en-US" dirty="0" smtClean="0"/>
              <a:t>laser pulse also triggers a clock that measures the time of flight (TOF) for the ions. [Information</a:t>
            </a:r>
            <a:r>
              <a:rPr lang="en-US" baseline="0" dirty="0" smtClean="0"/>
              <a:t> from</a:t>
            </a:r>
            <a:r>
              <a:rPr lang="en-US" dirty="0" smtClean="0"/>
              <a:t> J. T.</a:t>
            </a:r>
            <a:r>
              <a:rPr lang="en-US" baseline="0" dirty="0" smtClean="0"/>
              <a:t> </a:t>
            </a:r>
            <a:r>
              <a:rPr lang="en-US" dirty="0" smtClean="0"/>
              <a:t>Watson, </a:t>
            </a:r>
            <a:r>
              <a:rPr lang="en-US" i="1" dirty="0" smtClean="0"/>
              <a:t>Introduction to Mass Spectrometry</a:t>
            </a:r>
            <a:r>
              <a:rPr lang="en-US" i="0" dirty="0" smtClean="0"/>
              <a:t>,</a:t>
            </a:r>
            <a:r>
              <a:rPr lang="en-US" i="1" dirty="0" smtClean="0"/>
              <a:t> </a:t>
            </a:r>
            <a:r>
              <a:rPr lang="en-US" dirty="0" smtClean="0"/>
              <a:t>3rd ed. (Lippincott-Raven, 1997), p. 279.]</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58</a:t>
            </a:fld>
            <a:endParaRPr lang="en-US" dirty="0"/>
          </a:p>
        </p:txBody>
      </p:sp>
    </p:spTree>
    <p:extLst>
      <p:ext uri="{BB962C8B-B14F-4D97-AF65-F5344CB8AC3E}">
        <p14:creationId xmlns:p14="http://schemas.microsoft.com/office/powerpoint/2010/main" val="34624758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3.29 MALDI-TOF mass spectrum of insulin and β-</a:t>
            </a:r>
            <a:r>
              <a:rPr lang="en-US" b="1" dirty="0" err="1" smtClean="0"/>
              <a:t>lactoglobulin</a:t>
            </a:r>
            <a:r>
              <a:rPr lang="en-US" b="1" dirty="0" smtClean="0"/>
              <a:t>. </a:t>
            </a:r>
            <a:r>
              <a:rPr lang="en-US" dirty="0" smtClean="0"/>
              <a:t>A mixture of 5 </a:t>
            </a:r>
            <a:r>
              <a:rPr lang="en-US" dirty="0" err="1" smtClean="0"/>
              <a:t>pmol</a:t>
            </a:r>
            <a:r>
              <a:rPr lang="en-US" baseline="0" dirty="0" smtClean="0"/>
              <a:t> </a:t>
            </a:r>
            <a:r>
              <a:rPr lang="en-US" dirty="0" smtClean="0"/>
              <a:t>each of insulin (I) and β-</a:t>
            </a:r>
            <a:r>
              <a:rPr lang="en-US" dirty="0" err="1" smtClean="0"/>
              <a:t>lactoglobulin</a:t>
            </a:r>
            <a:r>
              <a:rPr lang="en-US" dirty="0" smtClean="0"/>
              <a:t> (L) was ionized by MALDI, which produces predominantly</a:t>
            </a:r>
            <a:r>
              <a:rPr lang="en-US" baseline="0" dirty="0" smtClean="0"/>
              <a:t> </a:t>
            </a:r>
            <a:r>
              <a:rPr lang="en-US" dirty="0" smtClean="0"/>
              <a:t>singly charged molecular ions from peptides and proteins—the insulin ion (I+H)</a:t>
            </a:r>
            <a:r>
              <a:rPr lang="en-US" baseline="30000" dirty="0" smtClean="0"/>
              <a:t>+</a:t>
            </a:r>
            <a:r>
              <a:rPr lang="en-US" dirty="0" smtClean="0"/>
              <a:t> and the</a:t>
            </a:r>
            <a:r>
              <a:rPr lang="en-US" baseline="0" dirty="0" smtClean="0"/>
              <a:t> </a:t>
            </a:r>
            <a:r>
              <a:rPr lang="en-US" dirty="0" err="1" smtClean="0"/>
              <a:t>lactoglobulin</a:t>
            </a:r>
            <a:r>
              <a:rPr lang="en-US" dirty="0" smtClean="0"/>
              <a:t> ion (L+H)</a:t>
            </a:r>
            <a:r>
              <a:rPr lang="en-US" baseline="30000" dirty="0" smtClean="0"/>
              <a:t>+</a:t>
            </a:r>
            <a:r>
              <a:rPr lang="en-US" dirty="0" smtClean="0"/>
              <a:t>. Molecules with multiple charges, such as those for β-</a:t>
            </a:r>
            <a:r>
              <a:rPr lang="en-US" dirty="0" err="1" smtClean="0"/>
              <a:t>lactoglobulin</a:t>
            </a:r>
            <a:r>
              <a:rPr lang="en-US" baseline="0" dirty="0" smtClean="0"/>
              <a:t> </a:t>
            </a:r>
            <a:r>
              <a:rPr lang="en-US" dirty="0" smtClean="0"/>
              <a:t>indicated by the blue arrows, as well as small quantities of a singly charged dimer of insulin</a:t>
            </a:r>
            <a:r>
              <a:rPr lang="en-US" baseline="0" dirty="0" smtClean="0"/>
              <a:t> </a:t>
            </a:r>
            <a:r>
              <a:rPr lang="en-US" dirty="0" smtClean="0"/>
              <a:t>(2 I+H)</a:t>
            </a:r>
            <a:r>
              <a:rPr lang="en-US" baseline="30000" dirty="0" smtClean="0"/>
              <a:t>+</a:t>
            </a:r>
            <a:r>
              <a:rPr lang="en-US" dirty="0" smtClean="0"/>
              <a:t> also are produced. [Data</a:t>
            </a:r>
            <a:r>
              <a:rPr lang="en-US" baseline="0" dirty="0" smtClean="0"/>
              <a:t> from</a:t>
            </a:r>
            <a:r>
              <a:rPr lang="en-US" dirty="0" smtClean="0"/>
              <a:t> J. T. Watson, </a:t>
            </a:r>
            <a:r>
              <a:rPr lang="en-US" i="1" dirty="0" smtClean="0"/>
              <a:t>Introduction to Mass Spectrometry</a:t>
            </a:r>
            <a:r>
              <a:rPr lang="en-US" i="0" dirty="0" smtClean="0"/>
              <a:t>,</a:t>
            </a:r>
            <a:r>
              <a:rPr lang="en-US" i="1" dirty="0" smtClean="0"/>
              <a:t> </a:t>
            </a:r>
            <a:r>
              <a:rPr lang="en-US" dirty="0" smtClean="0"/>
              <a:t>3rd ed.</a:t>
            </a:r>
            <a:r>
              <a:rPr lang="en-US" baseline="0" dirty="0" smtClean="0"/>
              <a:t> </a:t>
            </a:r>
            <a:r>
              <a:rPr lang="en-US" dirty="0" smtClean="0"/>
              <a:t>(Lippincott-Raven, 1997), p. 282.]</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59</a:t>
            </a:fld>
            <a:endParaRPr lang="en-US" dirty="0"/>
          </a:p>
        </p:txBody>
      </p:sp>
    </p:spTree>
    <p:extLst>
      <p:ext uri="{BB962C8B-B14F-4D97-AF65-F5344CB8AC3E}">
        <p14:creationId xmlns:p14="http://schemas.microsoft.com/office/powerpoint/2010/main" val="1892816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3.30 The </a:t>
            </a:r>
            <a:r>
              <a:rPr lang="en-US" sz="1200" b="1" i="0" u="none" strike="noStrike" kern="1200" baseline="0" dirty="0" err="1" smtClean="0">
                <a:solidFill>
                  <a:schemeClr val="tx1"/>
                </a:solidFill>
                <a:latin typeface="+mn-lt"/>
                <a:ea typeface="+mn-ea"/>
                <a:cs typeface="+mn-cs"/>
              </a:rPr>
              <a:t>Edman</a:t>
            </a:r>
            <a:r>
              <a:rPr lang="en-US" sz="1200" b="1" i="0" u="none" strike="noStrike" kern="1200" baseline="0" dirty="0" smtClean="0">
                <a:solidFill>
                  <a:schemeClr val="tx1"/>
                </a:solidFill>
                <a:latin typeface="+mn-lt"/>
                <a:ea typeface="+mn-ea"/>
                <a:cs typeface="+mn-cs"/>
              </a:rPr>
              <a:t> degradation.</a:t>
            </a:r>
            <a:r>
              <a:rPr lang="en-US" sz="1200" b="0" i="0" u="none" strike="noStrike" kern="1200" baseline="0" dirty="0" smtClean="0">
                <a:solidFill>
                  <a:schemeClr val="tx1"/>
                </a:solidFill>
                <a:latin typeface="+mn-lt"/>
                <a:ea typeface="+mn-ea"/>
                <a:cs typeface="+mn-cs"/>
              </a:rPr>
              <a:t> The labeled amino-terminal residue (PTH–alanine in the first round) can be released without hydrolyzing the rest of the peptide. Hence, the amino-terminal residue of the shortened peptide (</a:t>
            </a:r>
            <a:r>
              <a:rPr lang="en-US" sz="1200" b="0" i="0" u="none" strike="noStrike" kern="1200" baseline="0" dirty="0" err="1" smtClean="0">
                <a:solidFill>
                  <a:schemeClr val="tx1"/>
                </a:solidFill>
                <a:latin typeface="+mn-lt"/>
                <a:ea typeface="+mn-ea"/>
                <a:cs typeface="+mn-cs"/>
              </a:rPr>
              <a:t>Gly</a:t>
            </a:r>
            <a:r>
              <a:rPr lang="en-US" sz="1200" b="0" i="0" u="none" strike="noStrike" kern="1200" baseline="0" dirty="0" smtClean="0">
                <a:solidFill>
                  <a:schemeClr val="tx1"/>
                </a:solidFill>
                <a:latin typeface="+mn-lt"/>
                <a:ea typeface="+mn-ea"/>
                <a:cs typeface="+mn-cs"/>
              </a:rPr>
              <a:t>-Asp-</a:t>
            </a:r>
            <a:r>
              <a:rPr lang="en-US" sz="1200" b="0" i="0" u="none" strike="noStrike" kern="1200" baseline="0" dirty="0" err="1" smtClean="0">
                <a:solidFill>
                  <a:schemeClr val="tx1"/>
                </a:solidFill>
                <a:latin typeface="+mn-lt"/>
                <a:ea typeface="+mn-ea"/>
                <a:cs typeface="+mn-cs"/>
              </a:rPr>
              <a:t>Phe</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Arg-Gly</a:t>
            </a:r>
            <a:r>
              <a:rPr lang="en-US" sz="1200" b="0" i="0" u="none" strike="noStrike" kern="1200" baseline="0" dirty="0" smtClean="0">
                <a:solidFill>
                  <a:schemeClr val="tx1"/>
                </a:solidFill>
                <a:latin typeface="+mn-lt"/>
                <a:ea typeface="+mn-ea"/>
                <a:cs typeface="+mn-cs"/>
              </a:rPr>
              <a:t>) can be determined in the second round. Three more rounds of the </a:t>
            </a:r>
            <a:r>
              <a:rPr lang="en-US" sz="1200" b="0" i="0" u="none" strike="noStrike" kern="1200" baseline="0" dirty="0" err="1" smtClean="0">
                <a:solidFill>
                  <a:schemeClr val="tx1"/>
                </a:solidFill>
                <a:latin typeface="+mn-lt"/>
                <a:ea typeface="+mn-ea"/>
                <a:cs typeface="+mn-cs"/>
              </a:rPr>
              <a:t>Edman</a:t>
            </a:r>
            <a:r>
              <a:rPr lang="en-US" sz="1200" b="0" i="0" u="none" strike="noStrike" kern="1200" baseline="0" dirty="0" smtClean="0">
                <a:solidFill>
                  <a:schemeClr val="tx1"/>
                </a:solidFill>
                <a:latin typeface="+mn-lt"/>
                <a:ea typeface="+mn-ea"/>
                <a:cs typeface="+mn-cs"/>
              </a:rPr>
              <a:t> degradation reveal the complete sequence of the original peptide.</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61</a:t>
            </a:fld>
            <a:endParaRPr lang="en-US" dirty="0"/>
          </a:p>
        </p:txBody>
      </p:sp>
    </p:spTree>
    <p:extLst>
      <p:ext uri="{BB962C8B-B14F-4D97-AF65-F5344CB8AC3E}">
        <p14:creationId xmlns:p14="http://schemas.microsoft.com/office/powerpoint/2010/main" val="3882842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3.31 Peptide sequencing by tandem mass spectrometry.</a:t>
            </a:r>
            <a:r>
              <a:rPr lang="en-US" sz="1200" b="0" i="0" u="none" strike="noStrike" kern="1200" baseline="0" dirty="0" smtClean="0">
                <a:solidFill>
                  <a:schemeClr val="tx1"/>
                </a:solidFill>
                <a:latin typeface="+mn-lt"/>
                <a:ea typeface="+mn-ea"/>
                <a:cs typeface="+mn-cs"/>
              </a:rPr>
              <a:t> (A) Within the mass spectrometer, peptides can be fragmented by bombardment with inert gaseous ions to generate a family of product ions in which individual amino acids have been removed from one end. In this example, the carboxyl fragment of the cleaved peptide bond is ionized. (B) The product ions are detected in the second mass analyzer. The mass differences between the peaks indicate the sequence of amino acids in the precursor ion. [Data from H. Steen and M. Mann. </a:t>
            </a:r>
            <a:r>
              <a:rPr lang="en-US" sz="1200" b="0" i="1" u="none" strike="noStrike" kern="1200" baseline="0" dirty="0" smtClean="0">
                <a:solidFill>
                  <a:schemeClr val="tx1"/>
                </a:solidFill>
                <a:latin typeface="+mn-lt"/>
                <a:ea typeface="+mn-ea"/>
                <a:cs typeface="+mn-cs"/>
              </a:rPr>
              <a:t>Nat. </a:t>
            </a:r>
            <a:r>
              <a:rPr lang="sv-SE" sz="1200" b="0" i="1" u="none" strike="noStrike" kern="1200" baseline="0" dirty="0" smtClean="0">
                <a:solidFill>
                  <a:schemeClr val="tx1"/>
                </a:solidFill>
                <a:latin typeface="+mn-lt"/>
                <a:ea typeface="+mn-ea"/>
                <a:cs typeface="+mn-cs"/>
              </a:rPr>
              <a:t>Rev. Mol. Cell Biol</a:t>
            </a:r>
            <a:r>
              <a:rPr lang="sv-SE" sz="1200" b="0" i="0" u="none" strike="noStrike" kern="1200" baseline="0" dirty="0" smtClean="0">
                <a:solidFill>
                  <a:schemeClr val="tx1"/>
                </a:solidFill>
                <a:latin typeface="+mn-lt"/>
                <a:ea typeface="+mn-ea"/>
                <a:cs typeface="+mn-cs"/>
              </a:rPr>
              <a:t>. 5:699–711, 2004.]</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62</a:t>
            </a:fld>
            <a:endParaRPr lang="en-US" dirty="0"/>
          </a:p>
        </p:txBody>
      </p:sp>
    </p:spTree>
    <p:extLst>
      <p:ext uri="{BB962C8B-B14F-4D97-AF65-F5344CB8AC3E}">
        <p14:creationId xmlns:p14="http://schemas.microsoft.com/office/powerpoint/2010/main" val="1595560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3.32 Overlap peptides. </a:t>
            </a:r>
            <a:r>
              <a:rPr lang="en-US" dirty="0" smtClean="0"/>
              <a:t>The peptide obtained by</a:t>
            </a:r>
            <a:r>
              <a:rPr lang="en-US" baseline="0" dirty="0" smtClean="0"/>
              <a:t> </a:t>
            </a:r>
            <a:r>
              <a:rPr lang="en-US" dirty="0" err="1" smtClean="0"/>
              <a:t>chymotryptic</a:t>
            </a:r>
            <a:r>
              <a:rPr lang="en-US" dirty="0" smtClean="0"/>
              <a:t> digestion overlaps two </a:t>
            </a:r>
            <a:r>
              <a:rPr lang="en-US" dirty="0" err="1" smtClean="0"/>
              <a:t>tryptic</a:t>
            </a:r>
            <a:r>
              <a:rPr lang="en-US" dirty="0" smtClean="0"/>
              <a:t> peptides, establishing</a:t>
            </a:r>
            <a:r>
              <a:rPr lang="en-US" baseline="0" dirty="0" smtClean="0"/>
              <a:t> </a:t>
            </a:r>
            <a:r>
              <a:rPr lang="en-US" dirty="0" smtClean="0"/>
              <a:t>their order.</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65</a:t>
            </a:fld>
            <a:endParaRPr lang="en-US" dirty="0"/>
          </a:p>
        </p:txBody>
      </p:sp>
    </p:spTree>
    <p:extLst>
      <p:ext uri="{BB962C8B-B14F-4D97-AF65-F5344CB8AC3E}">
        <p14:creationId xmlns:p14="http://schemas.microsoft.com/office/powerpoint/2010/main" val="3159916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3.33 Disulfide-bond reduction. </a:t>
            </a:r>
            <a:r>
              <a:rPr lang="en-US" sz="1200" b="0" i="0" u="none" strike="noStrike" kern="1200" baseline="0" dirty="0" smtClean="0">
                <a:solidFill>
                  <a:schemeClr val="tx1"/>
                </a:solidFill>
                <a:latin typeface="+mn-lt"/>
                <a:ea typeface="+mn-ea"/>
                <a:cs typeface="+mn-cs"/>
              </a:rPr>
              <a:t>Polypeptides linked by disulfide bonds can be separated by reduction with </a:t>
            </a:r>
            <a:r>
              <a:rPr lang="en-US" sz="1200" b="0" i="0" u="none" strike="noStrike" kern="1200" baseline="0" dirty="0" err="1" smtClean="0">
                <a:solidFill>
                  <a:schemeClr val="tx1"/>
                </a:solidFill>
                <a:latin typeface="+mn-lt"/>
                <a:ea typeface="+mn-ea"/>
                <a:cs typeface="+mn-cs"/>
              </a:rPr>
              <a:t>dithiothreitol</a:t>
            </a:r>
            <a:r>
              <a:rPr lang="en-US" sz="1200" b="0" i="0" u="none" strike="noStrike" kern="1200" baseline="0" dirty="0" smtClean="0">
                <a:solidFill>
                  <a:schemeClr val="tx1"/>
                </a:solidFill>
                <a:latin typeface="+mn-lt"/>
                <a:ea typeface="+mn-ea"/>
                <a:cs typeface="+mn-cs"/>
              </a:rPr>
              <a:t> followed by alkylation to prevent them from re-forming.</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66</a:t>
            </a:fld>
            <a:endParaRPr lang="en-US" dirty="0"/>
          </a:p>
        </p:txBody>
      </p:sp>
    </p:spTree>
    <p:extLst>
      <p:ext uri="{BB962C8B-B14F-4D97-AF65-F5344CB8AC3E}">
        <p14:creationId xmlns:p14="http://schemas.microsoft.com/office/powerpoint/2010/main" val="4099480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3.34 DNA sequence yields the amino acid sequence. </a:t>
            </a:r>
            <a:r>
              <a:rPr lang="en-US" sz="1200" b="0" i="0" u="none" strike="noStrike" kern="1200" baseline="0" dirty="0" smtClean="0">
                <a:solidFill>
                  <a:schemeClr val="tx1"/>
                </a:solidFill>
                <a:latin typeface="+mn-lt"/>
                <a:ea typeface="+mn-ea"/>
                <a:cs typeface="+mn-cs"/>
              </a:rPr>
              <a:t>The complete nucleotide sequence of HIV-1 (human immunodeficiency virus), the cause of AIDS (acquired immune deficiency syndrome), was determined within a year after the isolation of the virus. A part of the DNA sequence specified by the RNA genome of the virus is shown here with the corresponding amino acid sequence (deduced from a knowledge of the genetic code).</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67</a:t>
            </a:fld>
            <a:endParaRPr lang="en-US" dirty="0"/>
          </a:p>
        </p:txBody>
      </p:sp>
    </p:spTree>
    <p:extLst>
      <p:ext uri="{BB962C8B-B14F-4D97-AF65-F5344CB8AC3E}">
        <p14:creationId xmlns:p14="http://schemas.microsoft.com/office/powerpoint/2010/main" val="28335563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3.35 Repeating motifs in a</a:t>
            </a:r>
            <a:r>
              <a:rPr lang="en-US" b="1" baseline="0" dirty="0" smtClean="0"/>
              <a:t> </a:t>
            </a:r>
            <a:r>
              <a:rPr lang="en-US" b="1" dirty="0" smtClean="0"/>
              <a:t>protein chain. </a:t>
            </a:r>
            <a:r>
              <a:rPr lang="en-US" dirty="0" err="1" smtClean="0"/>
              <a:t>Calmodulin</a:t>
            </a:r>
            <a:r>
              <a:rPr lang="en-US" dirty="0" smtClean="0"/>
              <a:t>, a calcium sensor,</a:t>
            </a:r>
            <a:r>
              <a:rPr lang="en-US" baseline="0" dirty="0" smtClean="0"/>
              <a:t> </a:t>
            </a:r>
            <a:r>
              <a:rPr lang="en-US" dirty="0" smtClean="0"/>
              <a:t>contains four similar units (shown in red,</a:t>
            </a:r>
            <a:r>
              <a:rPr lang="en-US" baseline="0" dirty="0" smtClean="0"/>
              <a:t> </a:t>
            </a:r>
            <a:r>
              <a:rPr lang="en-US" dirty="0" smtClean="0"/>
              <a:t>yellow, blue, and orange) in a single</a:t>
            </a:r>
            <a:r>
              <a:rPr lang="en-US" baseline="0" dirty="0" smtClean="0"/>
              <a:t> </a:t>
            </a:r>
            <a:r>
              <a:rPr lang="en-US" dirty="0" smtClean="0"/>
              <a:t>polypeptide chain. </a:t>
            </a:r>
            <a:r>
              <a:rPr lang="en-US" i="1" dirty="0" smtClean="0"/>
              <a:t>Notice </a:t>
            </a:r>
            <a:r>
              <a:rPr lang="en-US" dirty="0" smtClean="0"/>
              <a:t>that each unit binds</a:t>
            </a:r>
            <a:r>
              <a:rPr lang="en-US" baseline="0" dirty="0" smtClean="0"/>
              <a:t> </a:t>
            </a:r>
            <a:r>
              <a:rPr lang="en-US" dirty="0" smtClean="0"/>
              <a:t>a calcium ion (shown in green). [Drawn from</a:t>
            </a:r>
            <a:r>
              <a:rPr lang="en-US" baseline="0" dirty="0" smtClean="0"/>
              <a:t> </a:t>
            </a:r>
            <a:r>
              <a:rPr lang="en-US" dirty="0" smtClean="0"/>
              <a:t>1CLL.pdb.]</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69</a:t>
            </a:fld>
            <a:endParaRPr lang="en-US" dirty="0"/>
          </a:p>
        </p:txBody>
      </p:sp>
    </p:spTree>
    <p:extLst>
      <p:ext uri="{BB962C8B-B14F-4D97-AF65-F5344CB8AC3E}">
        <p14:creationId xmlns:p14="http://schemas.microsoft.com/office/powerpoint/2010/main" val="26985213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3.36 Proteomic analysis by mass spectrometry. </a:t>
            </a:r>
            <a:r>
              <a:rPr lang="en-US" sz="1200" b="0" i="0" u="none" strike="noStrike" kern="1200" baseline="0" dirty="0" smtClean="0">
                <a:solidFill>
                  <a:schemeClr val="tx1"/>
                </a:solidFill>
                <a:latin typeface="+mn-lt"/>
                <a:ea typeface="+mn-ea"/>
                <a:cs typeface="+mn-cs"/>
              </a:rPr>
              <a:t>This mass spectrum was obtained by analyzing a trypsin-treated band in a gel derived from a yeast nuclear-pore sample. Many of the peaks were found to match the masses predicted for peptide fragments from three proteins (Nup120p, Kap122p, and Kap120p) within the yeast genome. The band corresponded to an apparent molecular mass of 100 </a:t>
            </a:r>
            <a:r>
              <a:rPr lang="en-US" sz="1200" b="0" i="0" u="none" strike="noStrike" kern="1200" baseline="0" dirty="0" err="1" smtClean="0">
                <a:solidFill>
                  <a:schemeClr val="tx1"/>
                </a:solidFill>
                <a:latin typeface="+mn-lt"/>
                <a:ea typeface="+mn-ea"/>
                <a:cs typeface="+mn-cs"/>
              </a:rPr>
              <a:t>kDa</a:t>
            </a:r>
            <a:r>
              <a:rPr lang="en-US" sz="1200" b="0" i="0" u="none" strike="noStrike" kern="1200" baseline="0" dirty="0" smtClean="0">
                <a:solidFill>
                  <a:schemeClr val="tx1"/>
                </a:solidFill>
                <a:latin typeface="+mn-lt"/>
                <a:ea typeface="+mn-ea"/>
                <a:cs typeface="+mn-cs"/>
              </a:rPr>
              <a:t>. [Data from M. P. Rout, J. D. </a:t>
            </a:r>
            <a:r>
              <a:rPr lang="en-US" sz="1200" b="0" i="0" u="none" strike="noStrike" kern="1200" baseline="0" dirty="0" err="1" smtClean="0">
                <a:solidFill>
                  <a:schemeClr val="tx1"/>
                </a:solidFill>
                <a:latin typeface="+mn-lt"/>
                <a:ea typeface="+mn-ea"/>
                <a:cs typeface="+mn-cs"/>
              </a:rPr>
              <a:t>Aitchison</a:t>
            </a:r>
            <a:r>
              <a:rPr lang="en-US" sz="1200" b="0" i="0" u="none" strike="noStrike" kern="1200" baseline="0" dirty="0" smtClean="0">
                <a:solidFill>
                  <a:schemeClr val="tx1"/>
                </a:solidFill>
                <a:latin typeface="+mn-lt"/>
                <a:ea typeface="+mn-ea"/>
                <a:cs typeface="+mn-cs"/>
              </a:rPr>
              <a:t>, A. </a:t>
            </a:r>
            <a:r>
              <a:rPr lang="en-US" sz="1200" b="0" i="0" u="none" strike="noStrike" kern="1200" baseline="0" dirty="0" err="1" smtClean="0">
                <a:solidFill>
                  <a:schemeClr val="tx1"/>
                </a:solidFill>
                <a:latin typeface="+mn-lt"/>
                <a:ea typeface="+mn-ea"/>
                <a:cs typeface="+mn-cs"/>
              </a:rPr>
              <a:t>Suprapto</a:t>
            </a:r>
            <a:r>
              <a:rPr lang="en-US" sz="1200" b="0" i="0" u="none" strike="noStrike" kern="1200" baseline="0" dirty="0" smtClean="0">
                <a:solidFill>
                  <a:schemeClr val="tx1"/>
                </a:solidFill>
                <a:latin typeface="+mn-lt"/>
                <a:ea typeface="+mn-ea"/>
                <a:cs typeface="+mn-cs"/>
              </a:rPr>
              <a:t>, K. </a:t>
            </a:r>
            <a:r>
              <a:rPr lang="en-US" sz="1200" b="0" i="0" u="none" strike="noStrike" kern="1200" baseline="0" dirty="0" err="1" smtClean="0">
                <a:solidFill>
                  <a:schemeClr val="tx1"/>
                </a:solidFill>
                <a:latin typeface="+mn-lt"/>
                <a:ea typeface="+mn-ea"/>
                <a:cs typeface="+mn-cs"/>
              </a:rPr>
              <a:t>Hjertaas</a:t>
            </a:r>
            <a:r>
              <a:rPr lang="en-US" sz="1200" b="0" i="0" u="none" strike="noStrike" kern="1200" baseline="0" dirty="0" smtClean="0">
                <a:solidFill>
                  <a:schemeClr val="tx1"/>
                </a:solidFill>
                <a:latin typeface="+mn-lt"/>
                <a:ea typeface="+mn-ea"/>
                <a:cs typeface="+mn-cs"/>
              </a:rPr>
              <a:t>, Y. Zhao, and </a:t>
            </a:r>
            <a:r>
              <a:rPr lang="fr-FR" sz="1200" b="0" i="0" u="none" strike="noStrike" kern="1200" baseline="0" dirty="0" smtClean="0">
                <a:solidFill>
                  <a:schemeClr val="tx1"/>
                </a:solidFill>
                <a:latin typeface="+mn-lt"/>
                <a:ea typeface="+mn-ea"/>
                <a:cs typeface="+mn-cs"/>
              </a:rPr>
              <a:t>B. </a:t>
            </a:r>
            <a:r>
              <a:rPr lang="fr-FR" sz="1200" b="0" i="0" u="none" strike="noStrike" kern="1200" baseline="0" dirty="0" err="1" smtClean="0">
                <a:solidFill>
                  <a:schemeClr val="tx1"/>
                </a:solidFill>
                <a:latin typeface="+mn-lt"/>
                <a:ea typeface="+mn-ea"/>
                <a:cs typeface="+mn-cs"/>
              </a:rPr>
              <a:t>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Chait</a:t>
            </a:r>
            <a:r>
              <a:rPr lang="fr-FR" sz="1200" b="0" i="0" u="none" strike="noStrike" kern="1200" baseline="0" dirty="0" smtClean="0">
                <a:solidFill>
                  <a:schemeClr val="tx1"/>
                </a:solidFill>
                <a:latin typeface="+mn-lt"/>
                <a:ea typeface="+mn-ea"/>
                <a:cs typeface="+mn-cs"/>
              </a:rPr>
              <a:t>. </a:t>
            </a:r>
            <a:r>
              <a:rPr lang="fr-FR" sz="1200" b="0" i="1" u="none" strike="noStrike" kern="1200" baseline="0" dirty="0" smtClean="0">
                <a:solidFill>
                  <a:schemeClr val="tx1"/>
                </a:solidFill>
                <a:latin typeface="+mn-lt"/>
                <a:ea typeface="+mn-ea"/>
                <a:cs typeface="+mn-cs"/>
              </a:rPr>
              <a:t>J. </a:t>
            </a:r>
            <a:r>
              <a:rPr lang="fr-FR" sz="1200" b="0" i="1" u="none" strike="noStrike" kern="1200" baseline="0" dirty="0" err="1" smtClean="0">
                <a:solidFill>
                  <a:schemeClr val="tx1"/>
                </a:solidFill>
                <a:latin typeface="+mn-lt"/>
                <a:ea typeface="+mn-ea"/>
                <a:cs typeface="+mn-cs"/>
              </a:rPr>
              <a:t>Cell</a:t>
            </a:r>
            <a:r>
              <a:rPr lang="fr-FR" sz="1200" b="0" i="1" u="none" strike="noStrike" kern="1200" baseline="0" dirty="0" smtClean="0">
                <a:solidFill>
                  <a:schemeClr val="tx1"/>
                </a:solidFill>
                <a:latin typeface="+mn-lt"/>
                <a:ea typeface="+mn-ea"/>
                <a:cs typeface="+mn-cs"/>
              </a:rPr>
              <a:t> </a:t>
            </a:r>
            <a:r>
              <a:rPr lang="fr-FR" sz="1200" b="0" i="1" u="none" strike="noStrike" kern="1200" baseline="0" dirty="0" err="1" smtClean="0">
                <a:solidFill>
                  <a:schemeClr val="tx1"/>
                </a:solidFill>
                <a:latin typeface="+mn-lt"/>
                <a:ea typeface="+mn-ea"/>
                <a:cs typeface="+mn-cs"/>
              </a:rPr>
              <a:t>Biol</a:t>
            </a:r>
            <a:r>
              <a:rPr lang="fr-FR" sz="1200" b="0" i="0" u="none" strike="noStrike" kern="1200" baseline="0" dirty="0" smtClean="0">
                <a:solidFill>
                  <a:schemeClr val="tx1"/>
                </a:solidFill>
                <a:latin typeface="+mn-lt"/>
                <a:ea typeface="+mn-ea"/>
                <a:cs typeface="+mn-cs"/>
              </a:rPr>
              <a:t>. 148:635–651, 2000.]</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71</a:t>
            </a:fld>
            <a:endParaRPr lang="en-US" dirty="0"/>
          </a:p>
        </p:txBody>
      </p:sp>
    </p:spTree>
    <p:extLst>
      <p:ext uri="{BB962C8B-B14F-4D97-AF65-F5344CB8AC3E}">
        <p14:creationId xmlns:p14="http://schemas.microsoft.com/office/powerpoint/2010/main" val="2264735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3.2 Dialysis. </a:t>
            </a:r>
            <a:r>
              <a:rPr lang="en-US" dirty="0" smtClean="0"/>
              <a:t>Protein molecules (red)</a:t>
            </a:r>
            <a:r>
              <a:rPr lang="en-US" baseline="0" dirty="0" smtClean="0"/>
              <a:t> </a:t>
            </a:r>
            <a:r>
              <a:rPr lang="en-US" dirty="0" smtClean="0"/>
              <a:t>are retained within the dialysis bag, whereas</a:t>
            </a:r>
            <a:r>
              <a:rPr lang="en-US" baseline="0" dirty="0" smtClean="0"/>
              <a:t> </a:t>
            </a:r>
            <a:r>
              <a:rPr lang="en-US" dirty="0" smtClean="0"/>
              <a:t>small molecules (blue) diffuse down their</a:t>
            </a:r>
            <a:r>
              <a:rPr lang="en-US" baseline="0" dirty="0" smtClean="0"/>
              <a:t> </a:t>
            </a:r>
            <a:r>
              <a:rPr lang="en-US" dirty="0" smtClean="0"/>
              <a:t>concentration gradient into the surrounding</a:t>
            </a:r>
            <a:r>
              <a:rPr lang="en-US" baseline="0" dirty="0" smtClean="0"/>
              <a:t> </a:t>
            </a:r>
            <a:r>
              <a:rPr lang="en-US" dirty="0" smtClean="0"/>
              <a:t>medium.</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10</a:t>
            </a:fld>
            <a:endParaRPr lang="en-US" dirty="0"/>
          </a:p>
        </p:txBody>
      </p:sp>
    </p:spTree>
    <p:extLst>
      <p:ext uri="{BB962C8B-B14F-4D97-AF65-F5344CB8AC3E}">
        <p14:creationId xmlns:p14="http://schemas.microsoft.com/office/powerpoint/2010/main" val="3211218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FIGURE 3.37 Vasopressin and a synthetic</a:t>
            </a:r>
            <a:r>
              <a:rPr lang="en-US" b="1" baseline="0" dirty="0" smtClean="0"/>
              <a:t> </a:t>
            </a:r>
            <a:r>
              <a:rPr lang="en-US" b="1" dirty="0" smtClean="0"/>
              <a:t>vasopressin analog. </a:t>
            </a:r>
            <a:r>
              <a:rPr lang="en-US" dirty="0" smtClean="0"/>
              <a:t>Structural formulas of</a:t>
            </a:r>
            <a:r>
              <a:rPr lang="en-US" baseline="0" dirty="0" smtClean="0"/>
              <a:t> </a:t>
            </a:r>
            <a:r>
              <a:rPr lang="en-US" dirty="0" smtClean="0"/>
              <a:t>(A) vasopressin, a peptide hormone that</a:t>
            </a:r>
            <a:r>
              <a:rPr lang="en-US" baseline="0" dirty="0" smtClean="0"/>
              <a:t> </a:t>
            </a:r>
            <a:r>
              <a:rPr lang="en-US" dirty="0" smtClean="0"/>
              <a:t>stimulates water</a:t>
            </a:r>
            <a:r>
              <a:rPr lang="en-US" baseline="0" dirty="0" smtClean="0"/>
              <a:t> </a:t>
            </a:r>
            <a:r>
              <a:rPr lang="en-US" dirty="0" err="1" smtClean="0"/>
              <a:t>resorption</a:t>
            </a:r>
            <a:r>
              <a:rPr lang="en-US" dirty="0" smtClean="0"/>
              <a:t>, and</a:t>
            </a:r>
            <a:r>
              <a:rPr lang="en-US" baseline="0" dirty="0" smtClean="0"/>
              <a:t> </a:t>
            </a:r>
            <a:r>
              <a:rPr lang="en-US" dirty="0" smtClean="0"/>
              <a:t>(B) 1-desamino-8-D-arginine vasopressin,</a:t>
            </a:r>
            <a:r>
              <a:rPr lang="en-US" baseline="0" dirty="0" smtClean="0"/>
              <a:t> </a:t>
            </a:r>
            <a:r>
              <a:rPr lang="en-US" dirty="0" smtClean="0"/>
              <a:t>a more stable synthetic analog of this</a:t>
            </a:r>
            <a:r>
              <a:rPr lang="en-US" baseline="0" dirty="0" smtClean="0"/>
              <a:t> </a:t>
            </a:r>
            <a:r>
              <a:rPr lang="en-US" dirty="0" smtClean="0"/>
              <a:t>antidiuretic hormone.</a:t>
            </a:r>
          </a:p>
        </p:txBody>
      </p:sp>
      <p:sp>
        <p:nvSpPr>
          <p:cNvPr id="4" name="Slide Number Placeholder 3"/>
          <p:cNvSpPr>
            <a:spLocks noGrp="1"/>
          </p:cNvSpPr>
          <p:nvPr>
            <p:ph type="sldNum" sz="quarter" idx="10"/>
          </p:nvPr>
        </p:nvSpPr>
        <p:spPr/>
        <p:txBody>
          <a:bodyPr/>
          <a:lstStyle/>
          <a:p>
            <a:fld id="{D40DCDAC-7B3A-7D46-A8AA-8684AD4EB5A0}" type="slidenum">
              <a:rPr lang="en-US" smtClean="0"/>
              <a:t>73</a:t>
            </a:fld>
            <a:endParaRPr lang="en-US" dirty="0"/>
          </a:p>
        </p:txBody>
      </p:sp>
    </p:spTree>
    <p:extLst>
      <p:ext uri="{BB962C8B-B14F-4D97-AF65-F5344CB8AC3E}">
        <p14:creationId xmlns:p14="http://schemas.microsoft.com/office/powerpoint/2010/main" val="1762648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3.38 Solid-phase peptide</a:t>
            </a:r>
            <a:r>
              <a:rPr lang="en-US" b="1" baseline="0" dirty="0" smtClean="0"/>
              <a:t> </a:t>
            </a:r>
            <a:r>
              <a:rPr lang="en-US" b="1" dirty="0" smtClean="0"/>
              <a:t>synthesis. </a:t>
            </a:r>
            <a:r>
              <a:rPr lang="en-US" dirty="0" smtClean="0"/>
              <a:t>The sequence of steps in solid-phase</a:t>
            </a:r>
            <a:r>
              <a:rPr lang="en-US" baseline="0" dirty="0" smtClean="0"/>
              <a:t> </a:t>
            </a:r>
            <a:r>
              <a:rPr lang="en-US" dirty="0" smtClean="0"/>
              <a:t>synthesis is (1) anchoring of the</a:t>
            </a:r>
            <a:r>
              <a:rPr lang="en-US" baseline="0" dirty="0" smtClean="0"/>
              <a:t> </a:t>
            </a:r>
            <a:r>
              <a:rPr lang="en-US" dirty="0" smtClean="0"/>
              <a:t>C-terminal amino acid to a solid resin,</a:t>
            </a:r>
            <a:r>
              <a:rPr lang="en-US" baseline="0" dirty="0" smtClean="0"/>
              <a:t> </a:t>
            </a:r>
            <a:r>
              <a:rPr lang="en-US" dirty="0" smtClean="0"/>
              <a:t>(2) </a:t>
            </a:r>
            <a:r>
              <a:rPr lang="en-US" dirty="0" err="1" smtClean="0"/>
              <a:t>deprotection</a:t>
            </a:r>
            <a:r>
              <a:rPr lang="en-US" dirty="0" smtClean="0"/>
              <a:t> of the amino terminus, and</a:t>
            </a:r>
            <a:r>
              <a:rPr lang="en-US" baseline="0" dirty="0" smtClean="0"/>
              <a:t> </a:t>
            </a:r>
            <a:r>
              <a:rPr lang="en-US" dirty="0" smtClean="0"/>
              <a:t>(3) coupling of the free amino terminus with</a:t>
            </a:r>
            <a:r>
              <a:rPr lang="en-US" baseline="0" dirty="0" smtClean="0"/>
              <a:t> </a:t>
            </a:r>
            <a:r>
              <a:rPr lang="en-US" dirty="0" smtClean="0"/>
              <a:t>the DCC-activated carboxyl group of the next</a:t>
            </a:r>
            <a:r>
              <a:rPr lang="en-US" baseline="0" dirty="0" smtClean="0"/>
              <a:t> </a:t>
            </a:r>
            <a:r>
              <a:rPr lang="en-US" dirty="0" smtClean="0"/>
              <a:t>amino acid. Steps 2 and 3 are repeated for</a:t>
            </a:r>
            <a:r>
              <a:rPr lang="en-US" baseline="0" dirty="0" smtClean="0"/>
              <a:t> </a:t>
            </a:r>
            <a:r>
              <a:rPr lang="en-US" dirty="0" smtClean="0"/>
              <a:t>each added amino acid. Finally, in step 4, the</a:t>
            </a:r>
            <a:r>
              <a:rPr lang="en-US" baseline="0" dirty="0" smtClean="0"/>
              <a:t> </a:t>
            </a:r>
            <a:r>
              <a:rPr lang="en-US" dirty="0" smtClean="0"/>
              <a:t>completed peptide is released from the resin.</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75</a:t>
            </a:fld>
            <a:endParaRPr lang="en-US" dirty="0"/>
          </a:p>
        </p:txBody>
      </p:sp>
    </p:spTree>
    <p:extLst>
      <p:ext uri="{BB962C8B-B14F-4D97-AF65-F5344CB8AC3E}">
        <p14:creationId xmlns:p14="http://schemas.microsoft.com/office/powerpoint/2010/main" val="27058503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FIGURE 3.39 An x-ray crystallographic</a:t>
            </a:r>
            <a:r>
              <a:rPr lang="en-US" b="1" baseline="0" dirty="0" smtClean="0"/>
              <a:t> </a:t>
            </a:r>
            <a:r>
              <a:rPr lang="en-US" b="1" dirty="0" smtClean="0"/>
              <a:t>experiment. </a:t>
            </a:r>
            <a:r>
              <a:rPr lang="en-US" dirty="0" smtClean="0"/>
              <a:t>An x-ray source generates a</a:t>
            </a:r>
            <a:r>
              <a:rPr lang="en-US" baseline="0" dirty="0" smtClean="0"/>
              <a:t> </a:t>
            </a:r>
            <a:r>
              <a:rPr lang="en-US" dirty="0" smtClean="0"/>
              <a:t>beam, which is diffracted by a crystal. The</a:t>
            </a:r>
            <a:r>
              <a:rPr lang="en-US" baseline="0" dirty="0" smtClean="0"/>
              <a:t> </a:t>
            </a:r>
            <a:r>
              <a:rPr lang="en-US" dirty="0" smtClean="0"/>
              <a:t>resulting diffraction pattern is collected on a</a:t>
            </a:r>
            <a:r>
              <a:rPr lang="en-US" baseline="0" dirty="0" smtClean="0"/>
              <a:t> </a:t>
            </a:r>
            <a:r>
              <a:rPr lang="en-US" dirty="0" smtClean="0"/>
              <a:t>detector.</a:t>
            </a:r>
          </a:p>
        </p:txBody>
      </p:sp>
      <p:sp>
        <p:nvSpPr>
          <p:cNvPr id="4" name="Slide Number Placeholder 3"/>
          <p:cNvSpPr>
            <a:spLocks noGrp="1"/>
          </p:cNvSpPr>
          <p:nvPr>
            <p:ph type="sldNum" sz="quarter" idx="10"/>
          </p:nvPr>
        </p:nvSpPr>
        <p:spPr/>
        <p:txBody>
          <a:bodyPr/>
          <a:lstStyle/>
          <a:p>
            <a:fld id="{D40DCDAC-7B3A-7D46-A8AA-8684AD4EB5A0}" type="slidenum">
              <a:rPr lang="en-US" smtClean="0"/>
              <a:t>77</a:t>
            </a:fld>
            <a:endParaRPr lang="en-US" dirty="0"/>
          </a:p>
        </p:txBody>
      </p:sp>
    </p:spTree>
    <p:extLst>
      <p:ext uri="{BB962C8B-B14F-4D97-AF65-F5344CB8AC3E}">
        <p14:creationId xmlns:p14="http://schemas.microsoft.com/office/powerpoint/2010/main" val="16872734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3.40 An x-ray diffraction pattern.</a:t>
            </a:r>
            <a:r>
              <a:rPr lang="en-US" sz="1200" b="0" i="0" u="none" strike="noStrike" kern="1200" baseline="0" dirty="0" smtClean="0">
                <a:solidFill>
                  <a:schemeClr val="tx1"/>
                </a:solidFill>
                <a:latin typeface="+mn-lt"/>
                <a:ea typeface="+mn-ea"/>
                <a:cs typeface="+mn-cs"/>
              </a:rPr>
              <a:t> A protein crystal diffracts x-rays to produce a pattern of spots, or reflections, on the detector surface. The white silhouette in the center of the image is from a beam stop that protects the detector from the intense, </a:t>
            </a:r>
            <a:r>
              <a:rPr lang="en-US" sz="1200" b="0" i="0" u="none" strike="noStrike" kern="1200" baseline="0" dirty="0" err="1" smtClean="0">
                <a:solidFill>
                  <a:schemeClr val="tx1"/>
                </a:solidFill>
                <a:latin typeface="+mn-lt"/>
                <a:ea typeface="+mn-ea"/>
                <a:cs typeface="+mn-cs"/>
              </a:rPr>
              <a:t>undiffracted</a:t>
            </a:r>
            <a:r>
              <a:rPr lang="en-US" sz="1200" b="0" i="0" u="none" strike="noStrike" kern="1200" baseline="0" dirty="0" smtClean="0">
                <a:solidFill>
                  <a:schemeClr val="tx1"/>
                </a:solidFill>
                <a:latin typeface="+mn-lt"/>
                <a:ea typeface="+mn-ea"/>
                <a:cs typeface="+mn-cs"/>
              </a:rPr>
              <a:t> x-rays. [S. Lansky, O. </a:t>
            </a:r>
            <a:r>
              <a:rPr lang="en-US" sz="1200" b="0" i="0" u="none" strike="noStrike" kern="1200" baseline="0" dirty="0" err="1" smtClean="0">
                <a:solidFill>
                  <a:schemeClr val="tx1"/>
                </a:solidFill>
                <a:latin typeface="+mn-lt"/>
                <a:ea typeface="+mn-ea"/>
                <a:cs typeface="+mn-cs"/>
              </a:rPr>
              <a:t>Alalouf</a:t>
            </a:r>
            <a:r>
              <a:rPr lang="en-US" sz="1200" b="0" i="0" u="none" strike="noStrike" kern="1200" baseline="0" dirty="0" smtClean="0">
                <a:solidFill>
                  <a:schemeClr val="tx1"/>
                </a:solidFill>
                <a:latin typeface="+mn-lt"/>
                <a:ea typeface="+mn-ea"/>
                <a:cs typeface="+mn-cs"/>
              </a:rPr>
              <a:t>, V. Solomon, A. </a:t>
            </a:r>
            <a:r>
              <a:rPr lang="en-US" sz="1200" b="0" i="0" u="none" strike="noStrike" kern="1200" baseline="0" dirty="0" err="1" smtClean="0">
                <a:solidFill>
                  <a:schemeClr val="tx1"/>
                </a:solidFill>
                <a:latin typeface="+mn-lt"/>
                <a:ea typeface="+mn-ea"/>
                <a:cs typeface="+mn-cs"/>
              </a:rPr>
              <a:t>Alhassid</a:t>
            </a:r>
            <a:r>
              <a:rPr lang="en-US" sz="1200" b="0" i="0" u="none" strike="noStrike" kern="1200" baseline="0" dirty="0" smtClean="0">
                <a:solidFill>
                  <a:schemeClr val="tx1"/>
                </a:solidFill>
                <a:latin typeface="+mn-lt"/>
                <a:ea typeface="+mn-ea"/>
                <a:cs typeface="+mn-cs"/>
              </a:rPr>
              <a:t>, L. </a:t>
            </a:r>
            <a:r>
              <a:rPr lang="en-US" sz="1200" b="0" i="0" u="none" strike="noStrike" kern="1200" baseline="0" dirty="0" err="1" smtClean="0">
                <a:solidFill>
                  <a:schemeClr val="tx1"/>
                </a:solidFill>
                <a:latin typeface="+mn-lt"/>
                <a:ea typeface="+mn-ea"/>
                <a:cs typeface="+mn-cs"/>
              </a:rPr>
              <a:t>Govada</a:t>
            </a:r>
            <a:r>
              <a:rPr lang="en-US" sz="1200" b="0" i="0" u="none" strike="noStrike" kern="1200" baseline="0" dirty="0" smtClean="0">
                <a:solidFill>
                  <a:schemeClr val="tx1"/>
                </a:solidFill>
                <a:latin typeface="+mn-lt"/>
                <a:ea typeface="+mn-ea"/>
                <a:cs typeface="+mn-cs"/>
              </a:rPr>
              <a:t>, N. E. </a:t>
            </a:r>
            <a:r>
              <a:rPr lang="en-US" sz="1200" b="0" i="0" u="none" strike="noStrike" kern="1200" baseline="0" dirty="0" err="1" smtClean="0">
                <a:solidFill>
                  <a:schemeClr val="tx1"/>
                </a:solidFill>
                <a:latin typeface="+mn-lt"/>
                <a:ea typeface="+mn-ea"/>
                <a:cs typeface="+mn-cs"/>
              </a:rPr>
              <a:t>Chayan</a:t>
            </a:r>
            <a:r>
              <a:rPr lang="en-US" sz="1200" b="0" i="0" u="none" strike="noStrike" kern="1200" baseline="0" dirty="0" smtClean="0">
                <a:solidFill>
                  <a:schemeClr val="tx1"/>
                </a:solidFill>
                <a:latin typeface="+mn-lt"/>
                <a:ea typeface="+mn-ea"/>
                <a:cs typeface="+mn-cs"/>
              </a:rPr>
              <a:t>, H. </a:t>
            </a:r>
            <a:r>
              <a:rPr lang="en-US" sz="1200" b="0" i="0" u="none" strike="noStrike" kern="1200" baseline="0" dirty="0" err="1" smtClean="0">
                <a:solidFill>
                  <a:schemeClr val="tx1"/>
                </a:solidFill>
                <a:latin typeface="+mn-lt"/>
                <a:ea typeface="+mn-ea"/>
                <a:cs typeface="+mn-cs"/>
              </a:rPr>
              <a:t>Belrhali</a:t>
            </a:r>
            <a:r>
              <a:rPr lang="en-US" sz="1200" b="0" i="0" u="none" strike="noStrike" kern="1200" baseline="0" dirty="0" smtClean="0">
                <a:solidFill>
                  <a:schemeClr val="tx1"/>
                </a:solidFill>
                <a:latin typeface="+mn-lt"/>
                <a:ea typeface="+mn-ea"/>
                <a:cs typeface="+mn-cs"/>
              </a:rPr>
              <a:t>, Y. </a:t>
            </a:r>
            <a:r>
              <a:rPr lang="en-US" sz="1200" b="0" i="0" u="none" strike="noStrike" kern="1200" baseline="0" dirty="0" err="1" smtClean="0">
                <a:solidFill>
                  <a:schemeClr val="tx1"/>
                </a:solidFill>
                <a:latin typeface="+mn-lt"/>
                <a:ea typeface="+mn-ea"/>
                <a:cs typeface="+mn-cs"/>
              </a:rPr>
              <a:t>Shoham</a:t>
            </a:r>
            <a:r>
              <a:rPr lang="en-US" sz="1200" b="0" i="0" u="none" strike="noStrike" kern="1200" baseline="0" dirty="0" smtClean="0">
                <a:solidFill>
                  <a:schemeClr val="tx1"/>
                </a:solidFill>
                <a:latin typeface="+mn-lt"/>
                <a:ea typeface="+mn-ea"/>
                <a:cs typeface="+mn-cs"/>
              </a:rPr>
              <a:t>, and G. </a:t>
            </a:r>
            <a:r>
              <a:rPr lang="en-US" sz="1200" b="0" i="0" u="none" strike="noStrike" kern="1200" baseline="0" dirty="0" err="1" smtClean="0">
                <a:solidFill>
                  <a:schemeClr val="tx1"/>
                </a:solidFill>
                <a:latin typeface="+mn-lt"/>
                <a:ea typeface="+mn-ea"/>
                <a:cs typeface="+mn-cs"/>
              </a:rPr>
              <a:t>Shoham</a:t>
            </a:r>
            <a:r>
              <a:rPr lang="en-US" sz="1200" b="0" i="0" u="none" strike="noStrike" kern="1200" baseline="0" dirty="0" smtClean="0">
                <a:solidFill>
                  <a:schemeClr val="tx1"/>
                </a:solidFill>
                <a:latin typeface="+mn-lt"/>
                <a:ea typeface="+mn-ea"/>
                <a:cs typeface="+mn-cs"/>
              </a:rPr>
              <a:t>. </a:t>
            </a:r>
            <a:r>
              <a:rPr lang="pl-PL" sz="1200" b="0" i="1" u="none" strike="noStrike" kern="1200" baseline="0" dirty="0" smtClean="0">
                <a:solidFill>
                  <a:schemeClr val="tx1"/>
                </a:solidFill>
                <a:latin typeface="+mn-lt"/>
                <a:ea typeface="+mn-ea"/>
                <a:cs typeface="+mn-cs"/>
              </a:rPr>
              <a:t>Acta </a:t>
            </a:r>
            <a:r>
              <a:rPr lang="pl-PL" sz="1200" b="0" i="1" u="none" strike="noStrike" kern="1200" baseline="0" dirty="0" err="1" smtClean="0">
                <a:solidFill>
                  <a:schemeClr val="tx1"/>
                </a:solidFill>
                <a:latin typeface="+mn-lt"/>
                <a:ea typeface="+mn-ea"/>
                <a:cs typeface="+mn-cs"/>
              </a:rPr>
              <a:t>Cryst</a:t>
            </a:r>
            <a:r>
              <a:rPr lang="pl-PL" sz="1200" b="0" i="0" u="none" strike="noStrike" kern="1200" baseline="0" dirty="0" smtClean="0">
                <a:solidFill>
                  <a:schemeClr val="tx1"/>
                </a:solidFill>
                <a:latin typeface="+mn-lt"/>
                <a:ea typeface="+mn-ea"/>
                <a:cs typeface="+mn-cs"/>
              </a:rPr>
              <a:t>. F69:430–434, 2013, Fig. 2.]</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78</a:t>
            </a:fld>
            <a:endParaRPr lang="en-US" dirty="0"/>
          </a:p>
        </p:txBody>
      </p:sp>
    </p:spTree>
    <p:extLst>
      <p:ext uri="{BB962C8B-B14F-4D97-AF65-F5344CB8AC3E}">
        <p14:creationId xmlns:p14="http://schemas.microsoft.com/office/powerpoint/2010/main" val="27712324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3.41 Interpretation of an</a:t>
            </a:r>
            <a:r>
              <a:rPr lang="en-US" b="1" baseline="0" dirty="0" smtClean="0"/>
              <a:t> </a:t>
            </a:r>
            <a:r>
              <a:rPr lang="en-US" b="1" dirty="0" smtClean="0"/>
              <a:t>electron-density map. </a:t>
            </a:r>
            <a:r>
              <a:rPr lang="en-US" dirty="0" smtClean="0"/>
              <a:t>(A) A segment of</a:t>
            </a:r>
            <a:r>
              <a:rPr lang="en-US" baseline="0" dirty="0" smtClean="0"/>
              <a:t> </a:t>
            </a:r>
            <a:r>
              <a:rPr lang="en-US" dirty="0" smtClean="0"/>
              <a:t>an electron-density map is drawn as a three-dimensional</a:t>
            </a:r>
            <a:r>
              <a:rPr lang="en-US" baseline="0" dirty="0" smtClean="0"/>
              <a:t> </a:t>
            </a:r>
            <a:r>
              <a:rPr lang="en-US" dirty="0" smtClean="0"/>
              <a:t>contour plot in which the</a:t>
            </a:r>
            <a:r>
              <a:rPr lang="en-US" baseline="0" dirty="0" smtClean="0"/>
              <a:t> </a:t>
            </a:r>
            <a:r>
              <a:rPr lang="en-US" dirty="0" smtClean="0"/>
              <a:t>regions inside the “cage” represent the</a:t>
            </a:r>
            <a:r>
              <a:rPr lang="en-US" baseline="0" dirty="0" smtClean="0"/>
              <a:t> </a:t>
            </a:r>
            <a:r>
              <a:rPr lang="en-US" dirty="0" smtClean="0"/>
              <a:t>regions of highest electron density.</a:t>
            </a:r>
            <a:r>
              <a:rPr lang="en-US" baseline="0" dirty="0" smtClean="0"/>
              <a:t> </a:t>
            </a:r>
            <a:r>
              <a:rPr lang="en-US" dirty="0" smtClean="0"/>
              <a:t>(B) A model of the protein is built into this</a:t>
            </a:r>
            <a:r>
              <a:rPr lang="en-US" baseline="0" dirty="0" smtClean="0"/>
              <a:t> </a:t>
            </a:r>
            <a:r>
              <a:rPr lang="en-US" dirty="0" smtClean="0"/>
              <a:t>map to maximize the placement of</a:t>
            </a:r>
            <a:r>
              <a:rPr lang="en-US" baseline="0" dirty="0" smtClean="0"/>
              <a:t> </a:t>
            </a:r>
            <a:r>
              <a:rPr lang="en-US" dirty="0" smtClean="0"/>
              <a:t>atoms within this density. [Drawn from</a:t>
            </a:r>
            <a:r>
              <a:rPr lang="en-US" baseline="0" dirty="0" smtClean="0"/>
              <a:t> </a:t>
            </a:r>
            <a:r>
              <a:rPr lang="en-US" dirty="0" smtClean="0"/>
              <a:t>1FCH.pdb.]</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79</a:t>
            </a:fld>
            <a:endParaRPr lang="en-US" dirty="0"/>
          </a:p>
        </p:txBody>
      </p:sp>
    </p:spTree>
    <p:extLst>
      <p:ext uri="{BB962C8B-B14F-4D97-AF65-F5344CB8AC3E}">
        <p14:creationId xmlns:p14="http://schemas.microsoft.com/office/powerpoint/2010/main" val="22088490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3.42 Resolution affects the quality of the electron density map. </a:t>
            </a:r>
            <a:r>
              <a:rPr lang="en-US" sz="1200" b="0" i="0" u="none" strike="noStrike" kern="1200" baseline="0" dirty="0" smtClean="0">
                <a:solidFill>
                  <a:schemeClr val="tx1"/>
                </a:solidFill>
                <a:latin typeface="+mn-lt"/>
                <a:ea typeface="+mn-ea"/>
                <a:cs typeface="+mn-cs"/>
              </a:rPr>
              <a:t>The electron density maps of a tyrosine residue at four different resolution levels (1.0 </a:t>
            </a:r>
            <a:r>
              <a:rPr lang="en-US" sz="1200" b="0" i="0" u="none" strike="noStrike" kern="1200" baseline="0" dirty="0" err="1" smtClean="0">
                <a:solidFill>
                  <a:schemeClr val="tx1"/>
                </a:solidFill>
                <a:latin typeface="+mn-lt"/>
                <a:ea typeface="+mn-ea"/>
                <a:cs typeface="+mn-cs"/>
              </a:rPr>
              <a:t>Å</a:t>
            </a:r>
            <a:r>
              <a:rPr lang="en-US" sz="1200" b="0" i="0" u="none" strike="noStrike" kern="1200" baseline="0" dirty="0" smtClean="0">
                <a:solidFill>
                  <a:schemeClr val="tx1"/>
                </a:solidFill>
                <a:latin typeface="+mn-lt"/>
                <a:ea typeface="+mn-ea"/>
                <a:cs typeface="+mn-cs"/>
              </a:rPr>
              <a:t>, 2.0 </a:t>
            </a:r>
            <a:r>
              <a:rPr lang="en-US" sz="1200" b="0" i="0" u="none" strike="noStrike" kern="1200" baseline="0" dirty="0" err="1" smtClean="0">
                <a:solidFill>
                  <a:schemeClr val="tx1"/>
                </a:solidFill>
                <a:latin typeface="+mn-lt"/>
                <a:ea typeface="+mn-ea"/>
                <a:cs typeface="+mn-cs"/>
              </a:rPr>
              <a:t>Å</a:t>
            </a:r>
            <a:r>
              <a:rPr lang="en-US" sz="1200" b="0" i="0" u="none" strike="noStrike" kern="1200" baseline="0" dirty="0" smtClean="0">
                <a:solidFill>
                  <a:schemeClr val="tx1"/>
                </a:solidFill>
                <a:latin typeface="+mn-lt"/>
                <a:ea typeface="+mn-ea"/>
                <a:cs typeface="+mn-cs"/>
              </a:rPr>
              <a:t>, 2.7 </a:t>
            </a:r>
            <a:r>
              <a:rPr lang="en-US" sz="1200" b="0" i="0" u="none" strike="noStrike" kern="1200" baseline="0" dirty="0" err="1" smtClean="0">
                <a:solidFill>
                  <a:schemeClr val="tx1"/>
                </a:solidFill>
                <a:latin typeface="+mn-lt"/>
                <a:ea typeface="+mn-ea"/>
                <a:cs typeface="+mn-cs"/>
              </a:rPr>
              <a:t>Å</a:t>
            </a:r>
            <a:r>
              <a:rPr lang="en-US" sz="1200" b="0" i="0" u="none" strike="noStrike" kern="1200" baseline="0" dirty="0" smtClean="0">
                <a:solidFill>
                  <a:schemeClr val="tx1"/>
                </a:solidFill>
                <a:latin typeface="+mn-lt"/>
                <a:ea typeface="+mn-ea"/>
                <a:cs typeface="+mn-cs"/>
              </a:rPr>
              <a:t>, and 3.0 </a:t>
            </a:r>
            <a:r>
              <a:rPr lang="en-US" sz="1200" b="0" i="0" u="none" strike="noStrike" kern="1200" baseline="0" dirty="0" err="1" smtClean="0">
                <a:solidFill>
                  <a:schemeClr val="tx1"/>
                </a:solidFill>
                <a:latin typeface="+mn-lt"/>
                <a:ea typeface="+mn-ea"/>
                <a:cs typeface="+mn-cs"/>
              </a:rPr>
              <a:t>Å</a:t>
            </a:r>
            <a:r>
              <a:rPr lang="en-US" sz="1200" b="0" i="0" u="none" strike="noStrike" kern="1200" baseline="0" dirty="0" smtClean="0">
                <a:solidFill>
                  <a:schemeClr val="tx1"/>
                </a:solidFill>
                <a:latin typeface="+mn-lt"/>
                <a:ea typeface="+mn-ea"/>
                <a:cs typeface="+mn-cs"/>
              </a:rPr>
              <a:t>) are shown. At the lower resolution levels (2.7 </a:t>
            </a:r>
            <a:r>
              <a:rPr lang="en-US" sz="1200" b="0" i="0" u="none" strike="noStrike" kern="1200" baseline="0" dirty="0" err="1" smtClean="0">
                <a:solidFill>
                  <a:schemeClr val="tx1"/>
                </a:solidFill>
                <a:latin typeface="+mn-lt"/>
                <a:ea typeface="+mn-ea"/>
                <a:cs typeface="+mn-cs"/>
              </a:rPr>
              <a:t>Å</a:t>
            </a:r>
            <a:r>
              <a:rPr lang="en-US" sz="1200" b="0" i="0" u="none" strike="noStrike" kern="1200" baseline="0" dirty="0" smtClean="0">
                <a:solidFill>
                  <a:schemeClr val="tx1"/>
                </a:solidFill>
                <a:latin typeface="+mn-lt"/>
                <a:ea typeface="+mn-ea"/>
                <a:cs typeface="+mn-cs"/>
              </a:rPr>
              <a:t> and 3.0 </a:t>
            </a:r>
            <a:r>
              <a:rPr lang="en-US" sz="1200" b="0" i="0" u="none" strike="noStrike" kern="1200" baseline="0" dirty="0" err="1" smtClean="0">
                <a:solidFill>
                  <a:schemeClr val="tx1"/>
                </a:solidFill>
                <a:latin typeface="+mn-lt"/>
                <a:ea typeface="+mn-ea"/>
                <a:cs typeface="+mn-cs"/>
              </a:rPr>
              <a:t>Å</a:t>
            </a:r>
            <a:r>
              <a:rPr lang="en-US" sz="1200" b="0" i="0" u="none" strike="noStrike" kern="1200" baseline="0" dirty="0" smtClean="0">
                <a:solidFill>
                  <a:schemeClr val="tx1"/>
                </a:solidFill>
                <a:latin typeface="+mn-lt"/>
                <a:ea typeface="+mn-ea"/>
                <a:cs typeface="+mn-cs"/>
              </a:rPr>
              <a:t>), only a group of atoms corresponding to the side chain is visible, whereas at the highest resolution (1.0 </a:t>
            </a:r>
            <a:r>
              <a:rPr lang="en-US" sz="1200" b="0" i="0" u="none" strike="noStrike" kern="1200" baseline="0" dirty="0" err="1" smtClean="0">
                <a:solidFill>
                  <a:schemeClr val="tx1"/>
                </a:solidFill>
                <a:latin typeface="+mn-lt"/>
                <a:ea typeface="+mn-ea"/>
                <a:cs typeface="+mn-cs"/>
              </a:rPr>
              <a:t>Å</a:t>
            </a:r>
            <a:r>
              <a:rPr lang="en-US" sz="1200" b="0" i="0" u="none" strike="noStrike" kern="1200" baseline="0" dirty="0" smtClean="0">
                <a:solidFill>
                  <a:schemeClr val="tx1"/>
                </a:solidFill>
                <a:latin typeface="+mn-lt"/>
                <a:ea typeface="+mn-ea"/>
                <a:cs typeface="+mn-cs"/>
              </a:rPr>
              <a:t>), individual atoms within the side chain are distinguishable. [Data from www.rcsb.org/pdb/101/static101.]</a:t>
            </a:r>
          </a:p>
          <a:p>
            <a:r>
              <a:rPr lang="en-US" sz="1200" b="0" i="0" u="none" strike="noStrike" kern="1200" baseline="0" dirty="0" err="1" smtClean="0">
                <a:solidFill>
                  <a:schemeClr val="tx1"/>
                </a:solidFill>
                <a:latin typeface="+mn-lt"/>
                <a:ea typeface="+mn-ea"/>
                <a:cs typeface="+mn-cs"/>
              </a:rPr>
              <a:t>do?p</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education_discussion</a:t>
            </a:r>
            <a:r>
              <a:rPr lang="en-US" sz="1200" b="0" i="0" u="none" strike="noStrike" kern="1200" baseline="0" dirty="0" smtClean="0">
                <a:solidFill>
                  <a:schemeClr val="tx1"/>
                </a:solidFill>
                <a:latin typeface="+mn-lt"/>
                <a:ea typeface="+mn-ea"/>
                <a:cs typeface="+mn-cs"/>
              </a:rPr>
              <a:t>/Looking-at- Structures/resolution.html.]</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80</a:t>
            </a:fld>
            <a:endParaRPr lang="en-US" dirty="0"/>
          </a:p>
        </p:txBody>
      </p:sp>
    </p:spTree>
    <p:extLst>
      <p:ext uri="{BB962C8B-B14F-4D97-AF65-F5344CB8AC3E}">
        <p14:creationId xmlns:p14="http://schemas.microsoft.com/office/powerpoint/2010/main" val="36647061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3.43 Basis of NMR spectroscopy.</a:t>
            </a:r>
            <a:r>
              <a:rPr lang="en-US" b="1" baseline="0" dirty="0" smtClean="0"/>
              <a:t> </a:t>
            </a:r>
            <a:r>
              <a:rPr lang="en-US" dirty="0" smtClean="0"/>
              <a:t>The energies of the two orientations of a</a:t>
            </a:r>
            <a:r>
              <a:rPr lang="en-US" baseline="0" dirty="0" smtClean="0"/>
              <a:t> </a:t>
            </a:r>
            <a:r>
              <a:rPr lang="en-US" dirty="0" smtClean="0"/>
              <a:t>nucleus of spin 1/2 (such as </a:t>
            </a:r>
            <a:r>
              <a:rPr lang="en-US" baseline="30000" dirty="0" smtClean="0"/>
              <a:t>31</a:t>
            </a:r>
            <a:r>
              <a:rPr lang="en-US" dirty="0" smtClean="0"/>
              <a:t>P and </a:t>
            </a:r>
            <a:r>
              <a:rPr lang="en-US" baseline="30000" dirty="0" smtClean="0"/>
              <a:t>1</a:t>
            </a:r>
            <a:r>
              <a:rPr lang="en-US" dirty="0" smtClean="0"/>
              <a:t>H)</a:t>
            </a:r>
            <a:r>
              <a:rPr lang="en-US" baseline="0" dirty="0" smtClean="0"/>
              <a:t> </a:t>
            </a:r>
            <a:r>
              <a:rPr lang="en-US" dirty="0" smtClean="0"/>
              <a:t>depend on the strength of the applied</a:t>
            </a:r>
            <a:r>
              <a:rPr lang="en-US" baseline="0" dirty="0" smtClean="0"/>
              <a:t> </a:t>
            </a:r>
            <a:r>
              <a:rPr lang="en-US" dirty="0" smtClean="0"/>
              <a:t>magnetic field. Absorption of electromagnetic</a:t>
            </a:r>
            <a:r>
              <a:rPr lang="en-US" baseline="0" dirty="0" smtClean="0"/>
              <a:t> </a:t>
            </a:r>
            <a:r>
              <a:rPr lang="en-US" dirty="0" smtClean="0"/>
              <a:t>radiation of appropriate frequency induces a</a:t>
            </a:r>
            <a:r>
              <a:rPr lang="en-US" baseline="0" dirty="0" smtClean="0"/>
              <a:t> </a:t>
            </a:r>
            <a:r>
              <a:rPr lang="en-US" dirty="0" smtClean="0"/>
              <a:t>transition from the lower to the upper level.</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83</a:t>
            </a:fld>
            <a:endParaRPr lang="en-US" dirty="0"/>
          </a:p>
        </p:txBody>
      </p:sp>
    </p:spTree>
    <p:extLst>
      <p:ext uri="{BB962C8B-B14F-4D97-AF65-F5344CB8AC3E}">
        <p14:creationId xmlns:p14="http://schemas.microsoft.com/office/powerpoint/2010/main" val="19098101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3.44 One-dimensional NMR spectra. </a:t>
            </a:r>
            <a:r>
              <a:rPr lang="en-US" dirty="0" smtClean="0"/>
              <a:t>(A) </a:t>
            </a:r>
            <a:r>
              <a:rPr lang="en-US" baseline="30000" dirty="0" smtClean="0"/>
              <a:t>1</a:t>
            </a:r>
            <a:r>
              <a:rPr lang="en-US" dirty="0" smtClean="0"/>
              <a:t>H-NMR spectrum of ethanol (CH</a:t>
            </a:r>
            <a:r>
              <a:rPr lang="en-US" baseline="-25000" dirty="0" smtClean="0"/>
              <a:t>3</a:t>
            </a:r>
            <a:r>
              <a:rPr lang="en-US" dirty="0" smtClean="0"/>
              <a:t>CH</a:t>
            </a:r>
            <a:r>
              <a:rPr lang="en-US" baseline="-25000" dirty="0" smtClean="0"/>
              <a:t>2</a:t>
            </a:r>
            <a:r>
              <a:rPr lang="en-US" dirty="0" smtClean="0"/>
              <a:t>OH)</a:t>
            </a:r>
            <a:r>
              <a:rPr lang="en-US" baseline="0" dirty="0" smtClean="0"/>
              <a:t> </a:t>
            </a:r>
            <a:r>
              <a:rPr lang="en-US" dirty="0" smtClean="0"/>
              <a:t>shows that the chemical shifts for the hydrogen are clearly resolved. (B) </a:t>
            </a:r>
            <a:r>
              <a:rPr lang="en-US" baseline="30000" dirty="0" smtClean="0"/>
              <a:t>1</a:t>
            </a:r>
            <a:r>
              <a:rPr lang="en-US" dirty="0" smtClean="0"/>
              <a:t>H-NMR spectrum of a 55</a:t>
            </a:r>
            <a:r>
              <a:rPr lang="en-US" baseline="0" dirty="0" smtClean="0"/>
              <a:t> </a:t>
            </a:r>
            <a:r>
              <a:rPr lang="en-US" dirty="0" smtClean="0"/>
              <a:t>amino acid fragment of a protein having a role in RNA splicing shows a greater degree of</a:t>
            </a:r>
            <a:r>
              <a:rPr lang="en-US" baseline="0" dirty="0" smtClean="0"/>
              <a:t> </a:t>
            </a:r>
            <a:r>
              <a:rPr lang="en-US" dirty="0" smtClean="0"/>
              <a:t>complexity. A large number of peaks are present, and many overlap. [(A) Data</a:t>
            </a:r>
            <a:r>
              <a:rPr lang="en-US" baseline="0" dirty="0" smtClean="0"/>
              <a:t> from</a:t>
            </a:r>
            <a:r>
              <a:rPr lang="en-US" dirty="0" smtClean="0"/>
              <a:t> C. </a:t>
            </a:r>
            <a:r>
              <a:rPr lang="en-US" dirty="0" err="1" smtClean="0"/>
              <a:t>Branden</a:t>
            </a:r>
            <a:r>
              <a:rPr lang="en-US" dirty="0" smtClean="0"/>
              <a:t> and</a:t>
            </a:r>
            <a:r>
              <a:rPr lang="en-US" baseline="0" dirty="0" smtClean="0"/>
              <a:t> </a:t>
            </a:r>
            <a:r>
              <a:rPr lang="en-US" dirty="0" smtClean="0"/>
              <a:t>J. </a:t>
            </a:r>
            <a:r>
              <a:rPr lang="en-US" dirty="0" err="1" smtClean="0"/>
              <a:t>Tooze</a:t>
            </a:r>
            <a:r>
              <a:rPr lang="en-US" dirty="0" smtClean="0"/>
              <a:t>, </a:t>
            </a:r>
            <a:r>
              <a:rPr lang="en-US" i="1" dirty="0" smtClean="0"/>
              <a:t>Introduction to Protein Structure </a:t>
            </a:r>
            <a:r>
              <a:rPr lang="en-US" dirty="0" smtClean="0"/>
              <a:t>(Garland, 1991), p. 280; (B) courtesy of Dr. Barbara</a:t>
            </a:r>
            <a:r>
              <a:rPr lang="en-US" baseline="0" dirty="0" smtClean="0"/>
              <a:t> </a:t>
            </a:r>
            <a:r>
              <a:rPr lang="en-US" dirty="0" err="1" smtClean="0"/>
              <a:t>Amann</a:t>
            </a:r>
            <a:r>
              <a:rPr lang="en-US" dirty="0" smtClean="0"/>
              <a:t> and Dr. Wesley McDermott.]</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84</a:t>
            </a:fld>
            <a:endParaRPr lang="en-US" dirty="0"/>
          </a:p>
        </p:txBody>
      </p:sp>
    </p:spTree>
    <p:extLst>
      <p:ext uri="{BB962C8B-B14F-4D97-AF65-F5344CB8AC3E}">
        <p14:creationId xmlns:p14="http://schemas.microsoft.com/office/powerpoint/2010/main" val="11862096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3.45 The nuclear </a:t>
            </a:r>
            <a:r>
              <a:rPr lang="en-US" b="1" dirty="0" err="1" smtClean="0"/>
              <a:t>Overhauser</a:t>
            </a:r>
            <a:r>
              <a:rPr lang="en-US" b="1" dirty="0" smtClean="0"/>
              <a:t> effect. </a:t>
            </a:r>
            <a:r>
              <a:rPr lang="en-US" dirty="0" smtClean="0"/>
              <a:t>The nuclear </a:t>
            </a:r>
            <a:r>
              <a:rPr lang="en-US" dirty="0" err="1" smtClean="0"/>
              <a:t>Overhauser</a:t>
            </a:r>
            <a:r>
              <a:rPr lang="en-US" dirty="0" smtClean="0"/>
              <a:t> effect (NOE) identifies</a:t>
            </a:r>
            <a:r>
              <a:rPr lang="en-US" baseline="0" dirty="0" smtClean="0"/>
              <a:t> </a:t>
            </a:r>
            <a:r>
              <a:rPr lang="en-US" dirty="0" smtClean="0"/>
              <a:t>pairs of protons that are in close proximity. (A) Schematic representation of a polypeptide chain</a:t>
            </a:r>
            <a:r>
              <a:rPr lang="en-US" baseline="0" dirty="0" smtClean="0"/>
              <a:t> </a:t>
            </a:r>
            <a:r>
              <a:rPr lang="en-US" dirty="0" smtClean="0"/>
              <a:t>highlighting five particular protons. Protons 2 and 5 are in close proximity (~4 </a:t>
            </a:r>
            <a:r>
              <a:rPr lang="en-US" dirty="0" err="1" smtClean="0"/>
              <a:t>Å</a:t>
            </a:r>
            <a:r>
              <a:rPr lang="en-US" dirty="0" smtClean="0"/>
              <a:t> apart), whereas</a:t>
            </a:r>
            <a:r>
              <a:rPr lang="en-US" baseline="0" dirty="0" smtClean="0"/>
              <a:t> </a:t>
            </a:r>
            <a:r>
              <a:rPr lang="en-US" dirty="0" smtClean="0"/>
              <a:t>other pairs are farther apart. (B) A highly simplified NOESY spectrum. The diagonal shows five</a:t>
            </a:r>
            <a:r>
              <a:rPr lang="en-US" baseline="0" dirty="0" smtClean="0"/>
              <a:t> </a:t>
            </a:r>
            <a:r>
              <a:rPr lang="en-US" dirty="0" smtClean="0"/>
              <a:t>peaks corresponding to the five protons in part A. The peak above the diagonal and the</a:t>
            </a:r>
            <a:r>
              <a:rPr lang="en-US" baseline="0" dirty="0" smtClean="0"/>
              <a:t> </a:t>
            </a:r>
            <a:r>
              <a:rPr lang="en-US" dirty="0" smtClean="0"/>
              <a:t>symmetrically related one below reveal that proton 2 is close to proton 5.</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85</a:t>
            </a:fld>
            <a:endParaRPr lang="en-US" dirty="0"/>
          </a:p>
        </p:txBody>
      </p:sp>
    </p:spTree>
    <p:extLst>
      <p:ext uri="{BB962C8B-B14F-4D97-AF65-F5344CB8AC3E}">
        <p14:creationId xmlns:p14="http://schemas.microsoft.com/office/powerpoint/2010/main" val="11179778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FIGURE 3.46 Detecting short proton–proton distances. </a:t>
            </a:r>
            <a:r>
              <a:rPr lang="en-US" dirty="0" smtClean="0"/>
              <a:t>A NOESY spectrum for a</a:t>
            </a:r>
            <a:r>
              <a:rPr lang="en-US" baseline="0" dirty="0" smtClean="0"/>
              <a:t> </a:t>
            </a:r>
            <a:r>
              <a:rPr lang="en-US" dirty="0" smtClean="0"/>
              <a:t>55 amino acid domain from a protein having</a:t>
            </a:r>
            <a:r>
              <a:rPr lang="en-US" baseline="0" dirty="0" smtClean="0"/>
              <a:t> </a:t>
            </a:r>
            <a:r>
              <a:rPr lang="en-US" dirty="0" smtClean="0"/>
              <a:t>a role in RNA splicing. Each off-diagonal peak</a:t>
            </a:r>
            <a:r>
              <a:rPr lang="en-US" baseline="0" dirty="0" smtClean="0"/>
              <a:t> </a:t>
            </a:r>
            <a:r>
              <a:rPr lang="en-US" dirty="0" smtClean="0"/>
              <a:t>corresponds to a short proton–proton</a:t>
            </a:r>
            <a:r>
              <a:rPr lang="en-US" baseline="0" dirty="0" smtClean="0"/>
              <a:t> </a:t>
            </a:r>
            <a:r>
              <a:rPr lang="en-US" dirty="0" smtClean="0"/>
              <a:t>separation. This spectrum reveals hundreds of</a:t>
            </a:r>
            <a:r>
              <a:rPr lang="en-US" baseline="0" dirty="0" smtClean="0"/>
              <a:t> </a:t>
            </a:r>
            <a:r>
              <a:rPr lang="en-US" dirty="0" smtClean="0"/>
              <a:t>such short proton–proton distances, which can be used to determine the three-dimensional</a:t>
            </a:r>
            <a:r>
              <a:rPr lang="en-US" baseline="0" dirty="0" smtClean="0"/>
              <a:t> </a:t>
            </a:r>
            <a:r>
              <a:rPr lang="en-US" dirty="0" smtClean="0"/>
              <a:t>structure of this domain.</a:t>
            </a:r>
            <a:r>
              <a:rPr lang="en-US" baseline="0" dirty="0" smtClean="0"/>
              <a:t> </a:t>
            </a:r>
            <a:r>
              <a:rPr lang="en-US" dirty="0" smtClean="0"/>
              <a:t>[Courtesy of Dr. Barbara </a:t>
            </a:r>
            <a:r>
              <a:rPr lang="en-US" dirty="0" err="1" smtClean="0"/>
              <a:t>Amann</a:t>
            </a:r>
            <a:r>
              <a:rPr lang="en-US" dirty="0" smtClean="0"/>
              <a:t> and</a:t>
            </a:r>
            <a:r>
              <a:rPr lang="en-US" baseline="0" dirty="0" smtClean="0"/>
              <a:t> </a:t>
            </a:r>
            <a:r>
              <a:rPr lang="en-US" dirty="0" smtClean="0"/>
              <a:t>Dr. Wesley McDermott.]</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86</a:t>
            </a:fld>
            <a:endParaRPr lang="en-US" dirty="0"/>
          </a:p>
        </p:txBody>
      </p:sp>
    </p:spTree>
    <p:extLst>
      <p:ext uri="{BB962C8B-B14F-4D97-AF65-F5344CB8AC3E}">
        <p14:creationId xmlns:p14="http://schemas.microsoft.com/office/powerpoint/2010/main" val="2406314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3.3 Gel-filtration</a:t>
            </a:r>
            <a:r>
              <a:rPr lang="en-US" b="1" baseline="0" dirty="0" smtClean="0"/>
              <a:t> </a:t>
            </a:r>
            <a:r>
              <a:rPr lang="en-US" b="1" dirty="0" smtClean="0"/>
              <a:t>chromatography. </a:t>
            </a:r>
            <a:r>
              <a:rPr lang="en-US" dirty="0" smtClean="0"/>
              <a:t>A mixture</a:t>
            </a:r>
            <a:r>
              <a:rPr lang="en-US" baseline="0" dirty="0" smtClean="0"/>
              <a:t> </a:t>
            </a:r>
            <a:r>
              <a:rPr lang="en-US" dirty="0" smtClean="0"/>
              <a:t>of proteins in a small volume</a:t>
            </a:r>
            <a:r>
              <a:rPr lang="en-US" baseline="0" dirty="0" smtClean="0"/>
              <a:t> </a:t>
            </a:r>
            <a:r>
              <a:rPr lang="en-US" dirty="0" smtClean="0"/>
              <a:t>is applied to a column filled</a:t>
            </a:r>
            <a:r>
              <a:rPr lang="en-US" baseline="0" dirty="0" smtClean="0"/>
              <a:t> </a:t>
            </a:r>
            <a:r>
              <a:rPr lang="en-US" dirty="0" smtClean="0"/>
              <a:t>with porous beads. Because</a:t>
            </a:r>
            <a:r>
              <a:rPr lang="en-US" baseline="0" dirty="0" smtClean="0"/>
              <a:t> </a:t>
            </a:r>
            <a:r>
              <a:rPr lang="en-US" dirty="0" smtClean="0"/>
              <a:t>large proteins cannot enter the</a:t>
            </a:r>
            <a:r>
              <a:rPr lang="en-US" baseline="0" dirty="0" smtClean="0"/>
              <a:t> </a:t>
            </a:r>
            <a:r>
              <a:rPr lang="en-US" dirty="0" smtClean="0"/>
              <a:t>internal volume of the beads,</a:t>
            </a:r>
            <a:r>
              <a:rPr lang="en-US" baseline="0" dirty="0" smtClean="0"/>
              <a:t> </a:t>
            </a:r>
            <a:r>
              <a:rPr lang="en-US" dirty="0" smtClean="0"/>
              <a:t>they emerge sooner than do</a:t>
            </a:r>
            <a:r>
              <a:rPr lang="en-US" baseline="0" dirty="0" smtClean="0"/>
              <a:t> </a:t>
            </a:r>
            <a:r>
              <a:rPr lang="en-US" dirty="0" smtClean="0"/>
              <a:t>small ones.</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12</a:t>
            </a:fld>
            <a:endParaRPr lang="en-US" dirty="0"/>
          </a:p>
        </p:txBody>
      </p:sp>
    </p:spTree>
    <p:extLst>
      <p:ext uri="{BB962C8B-B14F-4D97-AF65-F5344CB8AC3E}">
        <p14:creationId xmlns:p14="http://schemas.microsoft.com/office/powerpoint/2010/main" val="501296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3.47 Structures calculated on the</a:t>
            </a:r>
            <a:r>
              <a:rPr lang="en-US" b="1" baseline="0" dirty="0" smtClean="0"/>
              <a:t> </a:t>
            </a:r>
            <a:r>
              <a:rPr lang="en-US" b="1" dirty="0" smtClean="0"/>
              <a:t>basis of NMR constraints. </a:t>
            </a:r>
            <a:r>
              <a:rPr lang="en-US" dirty="0" smtClean="0"/>
              <a:t>(A) NOESY</a:t>
            </a:r>
            <a:r>
              <a:rPr lang="en-US" baseline="0" dirty="0" smtClean="0"/>
              <a:t> </a:t>
            </a:r>
            <a:r>
              <a:rPr lang="en-US" dirty="0" smtClean="0"/>
              <a:t>observations show that protons (connected</a:t>
            </a:r>
            <a:r>
              <a:rPr lang="en-US" baseline="0" dirty="0" smtClean="0"/>
              <a:t> </a:t>
            </a:r>
            <a:r>
              <a:rPr lang="en-US" dirty="0" smtClean="0"/>
              <a:t>by dotted red lines) are close to one another</a:t>
            </a:r>
            <a:r>
              <a:rPr lang="en-US" baseline="0" dirty="0" smtClean="0"/>
              <a:t> </a:t>
            </a:r>
            <a:r>
              <a:rPr lang="en-US" dirty="0" smtClean="0"/>
              <a:t>in space. (B) A three-dimensional structure</a:t>
            </a:r>
            <a:r>
              <a:rPr lang="en-US" baseline="0" dirty="0" smtClean="0"/>
              <a:t> </a:t>
            </a:r>
            <a:r>
              <a:rPr lang="en-US" dirty="0" smtClean="0"/>
              <a:t>calculated with these proton pairs constrained</a:t>
            </a:r>
            <a:r>
              <a:rPr lang="en-US" baseline="0" dirty="0" smtClean="0"/>
              <a:t> </a:t>
            </a:r>
            <a:r>
              <a:rPr lang="en-US" dirty="0" smtClean="0"/>
              <a:t>to be close together.</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87</a:t>
            </a:fld>
            <a:endParaRPr lang="en-US" dirty="0"/>
          </a:p>
        </p:txBody>
      </p:sp>
    </p:spTree>
    <p:extLst>
      <p:ext uri="{BB962C8B-B14F-4D97-AF65-F5344CB8AC3E}">
        <p14:creationId xmlns:p14="http://schemas.microsoft.com/office/powerpoint/2010/main" val="279668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3.48 A family of structures. </a:t>
            </a:r>
            <a:r>
              <a:rPr lang="en-US" dirty="0" smtClean="0"/>
              <a:t>A set</a:t>
            </a:r>
            <a:r>
              <a:rPr lang="en-US" baseline="0" dirty="0" smtClean="0"/>
              <a:t> </a:t>
            </a:r>
            <a:r>
              <a:rPr lang="en-US" dirty="0" smtClean="0"/>
              <a:t>of 25 structures for a 28 amino acid domain</a:t>
            </a:r>
            <a:r>
              <a:rPr lang="en-US" baseline="0" dirty="0" smtClean="0"/>
              <a:t> </a:t>
            </a:r>
            <a:r>
              <a:rPr lang="en-US" dirty="0" smtClean="0"/>
              <a:t>from a zinc-finger-DNA-binding protein. The</a:t>
            </a:r>
            <a:r>
              <a:rPr lang="en-US" baseline="0" dirty="0" smtClean="0"/>
              <a:t> </a:t>
            </a:r>
            <a:r>
              <a:rPr lang="en-US" dirty="0" smtClean="0"/>
              <a:t>red line traces the average course of the</a:t>
            </a:r>
            <a:r>
              <a:rPr lang="en-US" baseline="0" dirty="0" smtClean="0"/>
              <a:t> </a:t>
            </a:r>
            <a:r>
              <a:rPr lang="en-US" dirty="0" smtClean="0"/>
              <a:t>protein backbone. Each of these structures is</a:t>
            </a:r>
            <a:r>
              <a:rPr lang="en-US" baseline="0" dirty="0" smtClean="0"/>
              <a:t> </a:t>
            </a:r>
            <a:r>
              <a:rPr lang="en-US" dirty="0" smtClean="0"/>
              <a:t>consistent with hundreds of constraints</a:t>
            </a:r>
            <a:r>
              <a:rPr lang="en-US" baseline="0" dirty="0" smtClean="0"/>
              <a:t> </a:t>
            </a:r>
            <a:r>
              <a:rPr lang="en-US" dirty="0" smtClean="0"/>
              <a:t>derived from NMR experiments. The</a:t>
            </a:r>
            <a:r>
              <a:rPr lang="en-US" baseline="0" dirty="0" smtClean="0"/>
              <a:t> </a:t>
            </a:r>
            <a:r>
              <a:rPr lang="en-US" dirty="0" smtClean="0"/>
              <a:t>differences between the individual structures</a:t>
            </a:r>
            <a:r>
              <a:rPr lang="en-US" baseline="0" dirty="0" smtClean="0"/>
              <a:t> </a:t>
            </a:r>
            <a:r>
              <a:rPr lang="en-US" dirty="0" smtClean="0"/>
              <a:t>are due to a combination of imperfections in</a:t>
            </a:r>
            <a:r>
              <a:rPr lang="en-US" baseline="0" dirty="0" smtClean="0"/>
              <a:t> </a:t>
            </a:r>
            <a:r>
              <a:rPr lang="en-US" dirty="0" smtClean="0"/>
              <a:t>the experimental data and the dynamic nature</a:t>
            </a:r>
            <a:r>
              <a:rPr lang="en-US" baseline="0" dirty="0" smtClean="0"/>
              <a:t> </a:t>
            </a:r>
            <a:r>
              <a:rPr lang="en-US" dirty="0" smtClean="0"/>
              <a:t>of proteins in solution. [Courtesy of</a:t>
            </a:r>
            <a:r>
              <a:rPr lang="en-US" baseline="0" dirty="0" smtClean="0"/>
              <a:t> </a:t>
            </a:r>
            <a:r>
              <a:rPr lang="en-US" dirty="0" smtClean="0"/>
              <a:t>Dr. Barbara </a:t>
            </a:r>
            <a:r>
              <a:rPr lang="en-US" dirty="0" err="1" smtClean="0"/>
              <a:t>Amann</a:t>
            </a:r>
            <a:r>
              <a:rPr lang="en-US" dirty="0" smtClean="0"/>
              <a:t>.]</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88</a:t>
            </a:fld>
            <a:endParaRPr lang="en-US" dirty="0"/>
          </a:p>
        </p:txBody>
      </p:sp>
    </p:spTree>
    <p:extLst>
      <p:ext uri="{BB962C8B-B14F-4D97-AF65-F5344CB8AC3E}">
        <p14:creationId xmlns:p14="http://schemas.microsoft.com/office/powerpoint/2010/main" val="8974735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FIGURE 3.49 Projections of a </a:t>
            </a:r>
            <a:r>
              <a:rPr lang="en-US" sz="1200" b="1" kern="1200" dirty="0" err="1" smtClean="0">
                <a:solidFill>
                  <a:schemeClr val="tx1"/>
                </a:solidFill>
                <a:latin typeface="+mn-lt"/>
                <a:ea typeface="+mn-ea"/>
                <a:cs typeface="+mn-cs"/>
              </a:rPr>
              <a:t>multimeric</a:t>
            </a:r>
            <a:r>
              <a:rPr lang="en-US" sz="1200" b="1" kern="1200" dirty="0" smtClean="0">
                <a:solidFill>
                  <a:schemeClr val="tx1"/>
                </a:solidFill>
                <a:latin typeface="+mn-lt"/>
                <a:ea typeface="+mn-ea"/>
                <a:cs typeface="+mn-cs"/>
              </a:rPr>
              <a:t> protein captured by </a:t>
            </a:r>
            <a:r>
              <a:rPr lang="en-US" sz="1200" b="1" kern="1200" dirty="0" err="1" smtClean="0">
                <a:solidFill>
                  <a:schemeClr val="tx1"/>
                </a:solidFill>
                <a:latin typeface="+mn-lt"/>
                <a:ea typeface="+mn-ea"/>
                <a:cs typeface="+mn-cs"/>
              </a:rPr>
              <a:t>cryo</a:t>
            </a:r>
            <a:r>
              <a:rPr lang="en-US" sz="1200" b="1" kern="1200" dirty="0" smtClean="0">
                <a:solidFill>
                  <a:schemeClr val="tx1"/>
                </a:solidFill>
                <a:latin typeface="+mn-lt"/>
                <a:ea typeface="+mn-ea"/>
                <a:cs typeface="+mn-cs"/>
              </a:rPr>
              <a:t>-EM.</a:t>
            </a:r>
            <a:r>
              <a:rPr lang="en-US" sz="1200" kern="1200" dirty="0" smtClean="0">
                <a:solidFill>
                  <a:schemeClr val="tx1"/>
                </a:solidFill>
                <a:latin typeface="+mn-lt"/>
                <a:ea typeface="+mn-ea"/>
                <a:cs typeface="+mn-cs"/>
              </a:rPr>
              <a:t> The projections detected in a </a:t>
            </a:r>
            <a:r>
              <a:rPr lang="en-US" sz="1200" kern="1200" dirty="0" err="1" smtClean="0">
                <a:solidFill>
                  <a:schemeClr val="tx1"/>
                </a:solidFill>
                <a:latin typeface="+mn-lt"/>
                <a:ea typeface="+mn-ea"/>
                <a:cs typeface="+mn-cs"/>
              </a:rPr>
              <a:t>cryo</a:t>
            </a:r>
            <a:r>
              <a:rPr lang="en-US" sz="1200" kern="1200" dirty="0" smtClean="0">
                <a:solidFill>
                  <a:schemeClr val="tx1"/>
                </a:solidFill>
                <a:latin typeface="+mn-lt"/>
                <a:ea typeface="+mn-ea"/>
                <a:cs typeface="+mn-cs"/>
              </a:rPr>
              <a:t>-EM experiment represent two-dimensional images of the protein trapped in various orientations. Three such projections of the </a:t>
            </a:r>
            <a:r>
              <a:rPr lang="en-US" sz="1200" kern="1200" dirty="0" err="1" smtClean="0">
                <a:solidFill>
                  <a:schemeClr val="tx1"/>
                </a:solidFill>
                <a:latin typeface="+mn-lt"/>
                <a:ea typeface="+mn-ea"/>
                <a:cs typeface="+mn-cs"/>
              </a:rPr>
              <a:t>tetrameric</a:t>
            </a:r>
            <a:r>
              <a:rPr lang="en-US" sz="1200" kern="1200" dirty="0" smtClean="0">
                <a:solidFill>
                  <a:schemeClr val="tx1"/>
                </a:solidFill>
                <a:latin typeface="+mn-lt"/>
                <a:ea typeface="+mn-ea"/>
                <a:cs typeface="+mn-cs"/>
              </a:rPr>
              <a:t> protein TRPV1 are shown in (A). Collection of many such projections enables the reconstruction of a three-dimensional model of the protein, as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depicted in (B). [(A) Reprinted by permission from Macmillan Publishers Ltd. Images from M. Liao, et al. </a:t>
            </a:r>
            <a:r>
              <a:rPr lang="en-US" sz="1200" i="1" kern="1200" dirty="0" smtClean="0">
                <a:solidFill>
                  <a:schemeClr val="tx1"/>
                </a:solidFill>
                <a:latin typeface="+mn-lt"/>
                <a:ea typeface="+mn-ea"/>
                <a:cs typeface="+mn-cs"/>
              </a:rPr>
              <a:t>Nature</a:t>
            </a:r>
            <a:r>
              <a:rPr lang="en-US" sz="1200" kern="1200" dirty="0" smtClean="0">
                <a:solidFill>
                  <a:schemeClr val="tx1"/>
                </a:solidFill>
                <a:latin typeface="+mn-lt"/>
                <a:ea typeface="+mn-ea"/>
                <a:cs typeface="+mn-cs"/>
              </a:rPr>
              <a:t>, 504, 107–112, 2013, Fig. 1c; (B) Drawn from 3J5P.pdb.]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90</a:t>
            </a:fld>
            <a:endParaRPr lang="en-US" dirty="0"/>
          </a:p>
        </p:txBody>
      </p:sp>
    </p:spTree>
    <p:extLst>
      <p:ext uri="{BB962C8B-B14F-4D97-AF65-F5344CB8AC3E}">
        <p14:creationId xmlns:p14="http://schemas.microsoft.com/office/powerpoint/2010/main" val="2806464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3.4 Ion-exchange chromatography.</a:t>
            </a:r>
            <a:r>
              <a:rPr lang="en-US" b="1" baseline="0" dirty="0" smtClean="0"/>
              <a:t> </a:t>
            </a:r>
            <a:r>
              <a:rPr lang="en-US" dirty="0" smtClean="0"/>
              <a:t>This technique separates proteins mainly</a:t>
            </a:r>
            <a:r>
              <a:rPr lang="en-US" baseline="0" dirty="0" smtClean="0"/>
              <a:t> </a:t>
            </a:r>
            <a:r>
              <a:rPr lang="en-US" dirty="0" smtClean="0"/>
              <a:t>according to their net charge.</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14</a:t>
            </a:fld>
            <a:endParaRPr lang="en-US" dirty="0"/>
          </a:p>
        </p:txBody>
      </p:sp>
    </p:spTree>
    <p:extLst>
      <p:ext uri="{BB962C8B-B14F-4D97-AF65-F5344CB8AC3E}">
        <p14:creationId xmlns:p14="http://schemas.microsoft.com/office/powerpoint/2010/main" val="2966978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3.5 Affinity chromatography.</a:t>
            </a:r>
            <a:r>
              <a:rPr lang="en-US" b="1" baseline="0" dirty="0" smtClean="0"/>
              <a:t> </a:t>
            </a:r>
            <a:r>
              <a:rPr lang="en-US" dirty="0" smtClean="0"/>
              <a:t>Affinity chromatography of </a:t>
            </a:r>
            <a:r>
              <a:rPr lang="en-US" dirty="0" err="1" smtClean="0"/>
              <a:t>concanavalin</a:t>
            </a:r>
            <a:r>
              <a:rPr lang="en-US" dirty="0" smtClean="0"/>
              <a:t> A</a:t>
            </a:r>
            <a:r>
              <a:rPr lang="en-US" baseline="0" dirty="0" smtClean="0"/>
              <a:t> </a:t>
            </a:r>
            <a:r>
              <a:rPr lang="en-US" dirty="0" smtClean="0"/>
              <a:t>(shown in yellow) on a solid support</a:t>
            </a:r>
            <a:r>
              <a:rPr lang="en-US" baseline="0" dirty="0" smtClean="0"/>
              <a:t> </a:t>
            </a:r>
            <a:r>
              <a:rPr lang="en-US" dirty="0" smtClean="0"/>
              <a:t>containing covalently attached glucose</a:t>
            </a:r>
            <a:r>
              <a:rPr lang="en-US" baseline="0" dirty="0" smtClean="0"/>
              <a:t> </a:t>
            </a:r>
            <a:r>
              <a:rPr lang="en-US" dirty="0" smtClean="0"/>
              <a:t>residues (G).</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16</a:t>
            </a:fld>
            <a:endParaRPr lang="en-US" dirty="0"/>
          </a:p>
        </p:txBody>
      </p:sp>
    </p:spTree>
    <p:extLst>
      <p:ext uri="{BB962C8B-B14F-4D97-AF65-F5344CB8AC3E}">
        <p14:creationId xmlns:p14="http://schemas.microsoft.com/office/powerpoint/2010/main" val="3624163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3.6 High-performance liquid chromatography (HPLC). </a:t>
            </a:r>
            <a:r>
              <a:rPr lang="en-US" sz="1200" b="0" i="0" u="none" strike="noStrike" kern="1200" baseline="0" dirty="0" smtClean="0">
                <a:solidFill>
                  <a:schemeClr val="tx1"/>
                </a:solidFill>
                <a:latin typeface="+mn-lt"/>
                <a:ea typeface="+mn-ea"/>
                <a:cs typeface="+mn-cs"/>
              </a:rPr>
              <a:t>Gel filtration by HPLC clearly defines the individual proteins because of its greater resolving power: (1) thyroglobulin (669 </a:t>
            </a:r>
            <a:r>
              <a:rPr lang="en-US" sz="1200" b="0" i="0" u="none" strike="noStrike" kern="1200" baseline="0" dirty="0" err="1" smtClean="0">
                <a:solidFill>
                  <a:schemeClr val="tx1"/>
                </a:solidFill>
                <a:latin typeface="+mn-lt"/>
                <a:ea typeface="+mn-ea"/>
                <a:cs typeface="+mn-cs"/>
              </a:rPr>
              <a:t>kDa</a:t>
            </a:r>
            <a:r>
              <a:rPr lang="en-US" sz="1200" b="0" i="0" u="none" strike="noStrike" kern="1200" baseline="0" dirty="0" smtClean="0">
                <a:solidFill>
                  <a:schemeClr val="tx1"/>
                </a:solidFill>
                <a:latin typeface="+mn-lt"/>
                <a:ea typeface="+mn-ea"/>
                <a:cs typeface="+mn-cs"/>
              </a:rPr>
              <a:t> ), (2) catalase (232 </a:t>
            </a:r>
            <a:r>
              <a:rPr lang="en-US" sz="1200" b="0" i="0" u="none" strike="noStrike" kern="1200" baseline="0" dirty="0" err="1" smtClean="0">
                <a:solidFill>
                  <a:schemeClr val="tx1"/>
                </a:solidFill>
                <a:latin typeface="+mn-lt"/>
                <a:ea typeface="+mn-ea"/>
                <a:cs typeface="+mn-cs"/>
              </a:rPr>
              <a:t>kDa</a:t>
            </a:r>
            <a:r>
              <a:rPr lang="en-US" sz="1200" b="0" i="0" u="none" strike="noStrike" kern="1200" baseline="0" dirty="0" smtClean="0">
                <a:solidFill>
                  <a:schemeClr val="tx1"/>
                </a:solidFill>
                <a:latin typeface="+mn-lt"/>
                <a:ea typeface="+mn-ea"/>
                <a:cs typeface="+mn-cs"/>
              </a:rPr>
              <a:t> ), (3) bovine serum albumin </a:t>
            </a:r>
            <a:r>
              <a:rPr lang="fi-FI" sz="1200" b="0" i="0" u="none" strike="noStrike" kern="1200" baseline="0" dirty="0" smtClean="0">
                <a:solidFill>
                  <a:schemeClr val="tx1"/>
                </a:solidFill>
                <a:latin typeface="+mn-lt"/>
                <a:ea typeface="+mn-ea"/>
                <a:cs typeface="+mn-cs"/>
              </a:rPr>
              <a:t>(67 </a:t>
            </a:r>
            <a:r>
              <a:rPr lang="fi-FI" sz="1200" b="0" i="0" u="none" strike="noStrike" kern="1200" baseline="0" dirty="0" err="1" smtClean="0">
                <a:solidFill>
                  <a:schemeClr val="tx1"/>
                </a:solidFill>
                <a:latin typeface="+mn-lt"/>
                <a:ea typeface="+mn-ea"/>
                <a:cs typeface="+mn-cs"/>
              </a:rPr>
              <a:t>kDa</a:t>
            </a:r>
            <a:r>
              <a:rPr lang="fi-FI" sz="1200" b="0" i="0" u="none" strike="noStrike" kern="1200" baseline="0" dirty="0" smtClean="0">
                <a:solidFill>
                  <a:schemeClr val="tx1"/>
                </a:solidFill>
                <a:latin typeface="+mn-lt"/>
                <a:ea typeface="+mn-ea"/>
                <a:cs typeface="+mn-cs"/>
              </a:rPr>
              <a:t> ), (4) </a:t>
            </a:r>
            <a:r>
              <a:rPr lang="fi-FI" sz="1200" b="0" i="0" u="none" strike="noStrike" kern="1200" baseline="0" dirty="0" err="1" smtClean="0">
                <a:solidFill>
                  <a:schemeClr val="tx1"/>
                </a:solidFill>
                <a:latin typeface="+mn-lt"/>
                <a:ea typeface="+mn-ea"/>
                <a:cs typeface="+mn-cs"/>
              </a:rPr>
              <a:t>ovalbumin</a:t>
            </a:r>
            <a:r>
              <a:rPr lang="fi-FI" sz="1200" b="0" i="0" u="none" strike="noStrike" kern="1200" baseline="0" dirty="0" smtClean="0">
                <a:solidFill>
                  <a:schemeClr val="tx1"/>
                </a:solidFill>
                <a:latin typeface="+mn-lt"/>
                <a:ea typeface="+mn-ea"/>
                <a:cs typeface="+mn-cs"/>
              </a:rPr>
              <a:t> (43 </a:t>
            </a:r>
            <a:r>
              <a:rPr lang="fi-FI" sz="1200" b="0" i="0" u="none" strike="noStrike" kern="1200" baseline="0" dirty="0" err="1" smtClean="0">
                <a:solidFill>
                  <a:schemeClr val="tx1"/>
                </a:solidFill>
                <a:latin typeface="+mn-lt"/>
                <a:ea typeface="+mn-ea"/>
                <a:cs typeface="+mn-cs"/>
              </a:rPr>
              <a:t>kDa</a:t>
            </a:r>
            <a:r>
              <a:rPr lang="fi-FI" sz="1200" b="0" i="0" u="none" strike="noStrike" kern="1200" baseline="0" dirty="0" smtClean="0">
                <a:solidFill>
                  <a:schemeClr val="tx1"/>
                </a:solidFill>
                <a:latin typeface="+mn-lt"/>
                <a:ea typeface="+mn-ea"/>
                <a:cs typeface="+mn-cs"/>
              </a:rPr>
              <a:t> ), and (5) </a:t>
            </a:r>
            <a:r>
              <a:rPr lang="fi-FI" sz="1200" b="0" i="0" u="none" strike="noStrike" kern="1200" baseline="0" dirty="0" err="1" smtClean="0">
                <a:solidFill>
                  <a:schemeClr val="tx1"/>
                </a:solidFill>
                <a:latin typeface="+mn-lt"/>
                <a:ea typeface="+mn-ea"/>
                <a:cs typeface="+mn-cs"/>
              </a:rPr>
              <a:t>ribonuclease</a:t>
            </a:r>
            <a:r>
              <a:rPr lang="fi-FI" sz="1200" b="0" i="0" u="none" strike="noStrike" kern="1200" baseline="0" dirty="0" smtClean="0">
                <a:solidFill>
                  <a:schemeClr val="tx1"/>
                </a:solidFill>
                <a:latin typeface="+mn-lt"/>
                <a:ea typeface="+mn-ea"/>
                <a:cs typeface="+mn-cs"/>
              </a:rPr>
              <a:t> (13.4 </a:t>
            </a:r>
            <a:r>
              <a:rPr lang="fi-FI" sz="1200" b="0" i="0" u="none" strike="noStrike" kern="1200" baseline="0" dirty="0" err="1" smtClean="0">
                <a:solidFill>
                  <a:schemeClr val="tx1"/>
                </a:solidFill>
                <a:latin typeface="+mn-lt"/>
                <a:ea typeface="+mn-ea"/>
                <a:cs typeface="+mn-cs"/>
              </a:rPr>
              <a:t>kDa</a:t>
            </a:r>
            <a:r>
              <a:rPr lang="fi-FI" sz="1200" b="0" i="0" u="none" strike="noStrike" kern="1200" baseline="0" dirty="0" smtClean="0">
                <a:solidFill>
                  <a:schemeClr val="tx1"/>
                </a:solidFill>
                <a:latin typeface="+mn-lt"/>
                <a:ea typeface="+mn-ea"/>
                <a:cs typeface="+mn-cs"/>
              </a:rPr>
              <a:t> ). [Data </a:t>
            </a:r>
            <a:r>
              <a:rPr lang="fi-FI" sz="1200" b="0" i="0" u="none" strike="noStrike" kern="1200" baseline="0" dirty="0" err="1" smtClean="0">
                <a:solidFill>
                  <a:schemeClr val="tx1"/>
                </a:solidFill>
                <a:latin typeface="+mn-lt"/>
                <a:ea typeface="+mn-ea"/>
                <a:cs typeface="+mn-cs"/>
              </a:rPr>
              <a:t>from</a:t>
            </a:r>
            <a:r>
              <a:rPr lang="fi-FI" sz="1200" b="0" i="0" u="none" strike="noStrike" kern="1200" baseline="0" dirty="0" smtClean="0">
                <a:solidFill>
                  <a:schemeClr val="tx1"/>
                </a:solidFill>
                <a:latin typeface="+mn-lt"/>
                <a:ea typeface="+mn-ea"/>
                <a:cs typeface="+mn-cs"/>
              </a:rPr>
              <a:t> K. J. Wilson and T. D. </a:t>
            </a:r>
            <a:r>
              <a:rPr lang="fi-FI" sz="1200" b="0" i="0" u="none" strike="noStrike" kern="1200" baseline="0" dirty="0" err="1" smtClean="0">
                <a:solidFill>
                  <a:schemeClr val="tx1"/>
                </a:solidFill>
                <a:latin typeface="+mn-lt"/>
                <a:ea typeface="+mn-ea"/>
                <a:cs typeface="+mn-cs"/>
              </a:rPr>
              <a:t>Schlabach</a:t>
            </a:r>
            <a:r>
              <a:rPr lang="fi-FI" sz="1200" b="0" i="0" u="none" strike="noStrike" kern="1200" baseline="0" dirty="0" smtClean="0">
                <a:solidFill>
                  <a:schemeClr val="tx1"/>
                </a:solidFill>
                <a:latin typeface="+mn-lt"/>
                <a:ea typeface="+mn-ea"/>
                <a:cs typeface="+mn-cs"/>
              </a:rPr>
              <a:t>. In </a:t>
            </a:r>
            <a:r>
              <a:rPr lang="fi-FI" sz="1200" b="0" i="1" u="none" strike="noStrike" kern="1200" baseline="0" dirty="0" err="1" smtClean="0">
                <a:solidFill>
                  <a:schemeClr val="tx1"/>
                </a:solidFill>
                <a:latin typeface="+mn-lt"/>
                <a:ea typeface="+mn-ea"/>
                <a:cs typeface="+mn-cs"/>
              </a:rPr>
              <a:t>Current</a:t>
            </a:r>
            <a:r>
              <a:rPr lang="fi-FI" sz="1200" b="0" i="1" u="none" strike="noStrike" kern="1200" baseline="0" dirty="0" smtClean="0">
                <a:solidFill>
                  <a:schemeClr val="tx1"/>
                </a:solidFill>
                <a:latin typeface="+mn-lt"/>
                <a:ea typeface="+mn-ea"/>
                <a:cs typeface="+mn-cs"/>
              </a:rPr>
              <a:t> </a:t>
            </a:r>
            <a:r>
              <a:rPr lang="fi-FI" sz="1200" b="0" i="1" u="none" strike="noStrike" kern="1200" baseline="0" dirty="0" err="1" smtClean="0">
                <a:solidFill>
                  <a:schemeClr val="tx1"/>
                </a:solidFill>
                <a:latin typeface="+mn-lt"/>
                <a:ea typeface="+mn-ea"/>
                <a:cs typeface="+mn-cs"/>
              </a:rPr>
              <a:t>Protocols</a:t>
            </a:r>
            <a:r>
              <a:rPr lang="fi-FI" sz="1200" b="0" i="1" u="none" strike="noStrike" kern="1200" baseline="0" dirty="0" smtClean="0">
                <a:solidFill>
                  <a:schemeClr val="tx1"/>
                </a:solidFill>
                <a:latin typeface="+mn-lt"/>
                <a:ea typeface="+mn-ea"/>
                <a:cs typeface="+mn-cs"/>
              </a:rPr>
              <a:t> in </a:t>
            </a:r>
            <a:r>
              <a:rPr lang="fi-FI" sz="1200" b="0" i="1" u="none" strike="noStrike" kern="1200" baseline="0" dirty="0" err="1" smtClean="0">
                <a:solidFill>
                  <a:schemeClr val="tx1"/>
                </a:solidFill>
                <a:latin typeface="+mn-lt"/>
                <a:ea typeface="+mn-ea"/>
                <a:cs typeface="+mn-cs"/>
              </a:rPr>
              <a:t>Molecular</a:t>
            </a:r>
            <a:r>
              <a:rPr lang="fi-FI" sz="1200" b="0" i="1" u="none" strike="noStrike" kern="1200" baseline="0" dirty="0" smtClean="0">
                <a:solidFill>
                  <a:schemeClr val="tx1"/>
                </a:solidFill>
                <a:latin typeface="+mn-lt"/>
                <a:ea typeface="+mn-ea"/>
                <a:cs typeface="+mn-cs"/>
              </a:rPr>
              <a:t> </a:t>
            </a:r>
            <a:r>
              <a:rPr lang="fi-FI" sz="1200" b="0" i="1" u="none" strike="noStrike" kern="1200" baseline="0" dirty="0" err="1" smtClean="0">
                <a:solidFill>
                  <a:schemeClr val="tx1"/>
                </a:solidFill>
                <a:latin typeface="+mn-lt"/>
                <a:ea typeface="+mn-ea"/>
                <a:cs typeface="+mn-cs"/>
              </a:rPr>
              <a:t>Biology</a:t>
            </a:r>
            <a:r>
              <a:rPr lang="fi-FI" sz="1200" b="0" i="0" u="none" strike="noStrike" kern="1200" baseline="0" dirty="0" smtClean="0">
                <a:solidFill>
                  <a:schemeClr val="tx1"/>
                </a:solidFill>
                <a:latin typeface="+mn-lt"/>
                <a:ea typeface="+mn-ea"/>
                <a:cs typeface="+mn-cs"/>
              </a:rPr>
              <a:t>, vol. 2, </a:t>
            </a:r>
            <a:r>
              <a:rPr lang="fi-FI" sz="1200" b="0" i="0" u="none" strike="noStrike" kern="1200" baseline="0" dirty="0" err="1" smtClean="0">
                <a:solidFill>
                  <a:schemeClr val="tx1"/>
                </a:solidFill>
                <a:latin typeface="+mn-lt"/>
                <a:ea typeface="+mn-ea"/>
                <a:cs typeface="+mn-cs"/>
              </a:rPr>
              <a:t>suppl</a:t>
            </a:r>
            <a:r>
              <a:rPr lang="fi-FI" sz="1200" b="0" i="0" u="none" strike="noStrike" kern="1200" baseline="0" dirty="0" smtClean="0">
                <a:solidFill>
                  <a:schemeClr val="tx1"/>
                </a:solidFill>
                <a:latin typeface="+mn-lt"/>
                <a:ea typeface="+mn-ea"/>
                <a:cs typeface="+mn-cs"/>
              </a:rPr>
              <a:t>. 41, F. M. </a:t>
            </a:r>
            <a:r>
              <a:rPr lang="fi-FI" sz="1200" b="0" i="0" u="none" strike="noStrike" kern="1200" baseline="0" dirty="0" err="1" smtClean="0">
                <a:solidFill>
                  <a:schemeClr val="tx1"/>
                </a:solidFill>
                <a:latin typeface="+mn-lt"/>
                <a:ea typeface="+mn-ea"/>
                <a:cs typeface="+mn-cs"/>
              </a:rPr>
              <a:t>Ausubel</a:t>
            </a:r>
            <a:r>
              <a:rPr lang="fi-FI" sz="1200" b="0" i="0" u="none" strike="noStrike" kern="1200" baseline="0" dirty="0" smtClean="0">
                <a:solidFill>
                  <a:schemeClr val="tx1"/>
                </a:solidFill>
                <a:latin typeface="+mn-lt"/>
                <a:ea typeface="+mn-ea"/>
                <a:cs typeface="+mn-cs"/>
              </a:rPr>
              <a:t>, R. </a:t>
            </a:r>
            <a:r>
              <a:rPr lang="fi-FI" sz="1200" b="0" i="0" u="none" strike="noStrike" kern="1200" baseline="0" dirty="0" err="1" smtClean="0">
                <a:solidFill>
                  <a:schemeClr val="tx1"/>
                </a:solidFill>
                <a:latin typeface="+mn-lt"/>
                <a:ea typeface="+mn-ea"/>
                <a:cs typeface="+mn-cs"/>
              </a:rPr>
              <a:t>Brent</a:t>
            </a:r>
            <a:r>
              <a:rPr lang="fi-FI" sz="1200" b="0" i="0" u="none" strike="noStrike" kern="1200" baseline="0" dirty="0" smtClean="0">
                <a:solidFill>
                  <a:schemeClr val="tx1"/>
                </a:solidFill>
                <a:latin typeface="+mn-lt"/>
                <a:ea typeface="+mn-ea"/>
                <a:cs typeface="+mn-cs"/>
              </a:rPr>
              <a:t>, R. E. </a:t>
            </a:r>
            <a:r>
              <a:rPr lang="fi-FI" sz="1200" b="0" i="0" u="none" strike="noStrike" kern="1200" baseline="0" dirty="0" err="1" smtClean="0">
                <a:solidFill>
                  <a:schemeClr val="tx1"/>
                </a:solidFill>
                <a:latin typeface="+mn-lt"/>
                <a:ea typeface="+mn-ea"/>
                <a:cs typeface="+mn-cs"/>
              </a:rPr>
              <a:t>Kingston</a:t>
            </a:r>
            <a:r>
              <a:rPr lang="fi-FI" sz="1200" b="0" i="0" u="none" strike="noStrike" kern="1200" baseline="0" dirty="0" smtClean="0">
                <a:solidFill>
                  <a:schemeClr val="tx1"/>
                </a:solidFill>
                <a:latin typeface="+mn-lt"/>
                <a:ea typeface="+mn-ea"/>
                <a:cs typeface="+mn-cs"/>
              </a:rPr>
              <a:t>, D. D. Moore, J. G. </a:t>
            </a:r>
            <a:r>
              <a:rPr lang="fi-FI" sz="1200" b="0" i="0" u="none" strike="noStrike" kern="1200" baseline="0" dirty="0" err="1" smtClean="0">
                <a:solidFill>
                  <a:schemeClr val="tx1"/>
                </a:solidFill>
                <a:latin typeface="+mn-lt"/>
                <a:ea typeface="+mn-ea"/>
                <a:cs typeface="+mn-cs"/>
              </a:rPr>
              <a:t>Seidman</a:t>
            </a:r>
            <a:r>
              <a:rPr lang="fi-FI" sz="1200" b="0" i="0" u="none" strike="noStrike" kern="1200" baseline="0" dirty="0" smtClean="0">
                <a:solidFill>
                  <a:schemeClr val="tx1"/>
                </a:solidFill>
                <a:latin typeface="+mn-lt"/>
                <a:ea typeface="+mn-ea"/>
                <a:cs typeface="+mn-cs"/>
              </a:rPr>
              <a:t>, J. A. Smith, and </a:t>
            </a:r>
            <a:r>
              <a:rPr lang="cs-CZ" sz="1200" b="0" i="0" u="none" strike="noStrike" kern="1200" baseline="0" dirty="0" smtClean="0">
                <a:solidFill>
                  <a:schemeClr val="tx1"/>
                </a:solidFill>
                <a:latin typeface="+mn-lt"/>
                <a:ea typeface="+mn-ea"/>
                <a:cs typeface="+mn-cs"/>
              </a:rPr>
              <a:t>K. </a:t>
            </a:r>
            <a:r>
              <a:rPr lang="cs-CZ" sz="1200" b="0" i="0" u="none" strike="noStrike" kern="1200" baseline="0" dirty="0" err="1" smtClean="0">
                <a:solidFill>
                  <a:schemeClr val="tx1"/>
                </a:solidFill>
                <a:latin typeface="+mn-lt"/>
                <a:ea typeface="+mn-ea"/>
                <a:cs typeface="+mn-cs"/>
              </a:rPr>
              <a:t>Struhl</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Eds</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Wiley</a:t>
            </a:r>
            <a:r>
              <a:rPr lang="cs-CZ" sz="1200" b="0" i="0" u="none" strike="noStrike" kern="1200" baseline="0" dirty="0" smtClean="0">
                <a:solidFill>
                  <a:schemeClr val="tx1"/>
                </a:solidFill>
                <a:latin typeface="+mn-lt"/>
                <a:ea typeface="+mn-ea"/>
                <a:cs typeface="+mn-cs"/>
              </a:rPr>
              <a:t>, 1998), p. 10.14.1.]</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18</a:t>
            </a:fld>
            <a:endParaRPr lang="en-US" dirty="0"/>
          </a:p>
        </p:txBody>
      </p:sp>
    </p:spTree>
    <p:extLst>
      <p:ext uri="{BB962C8B-B14F-4D97-AF65-F5344CB8AC3E}">
        <p14:creationId xmlns:p14="http://schemas.microsoft.com/office/powerpoint/2010/main" val="119433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3.7 Polyacrylamide gel electrophoresis. </a:t>
            </a:r>
            <a:r>
              <a:rPr lang="en-US" sz="1200" b="0" i="0" u="none" strike="noStrike" kern="1200" baseline="0" dirty="0" smtClean="0">
                <a:solidFill>
                  <a:schemeClr val="tx1"/>
                </a:solidFill>
                <a:latin typeface="+mn-lt"/>
                <a:ea typeface="+mn-ea"/>
                <a:cs typeface="+mn-cs"/>
              </a:rPr>
              <a:t>(A) Gel electrophoresis apparatus. Typically, several samples undergo electrophoresis on one flat polyacrylamide gel. A microliter pipette is used to place solutions of proteins in the wells of the slab. A cover is then placed over the gel chamber and voltage is applied. The negatively charged SDS (sodium dodecyl sulfate)–protein complexes migrate in the direction of the anode, at the bottom of the gel. (B) The sieving action of a porous polyacrylamide gel separates proteins according to size, with the smallest moving most rapidly.</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21</a:t>
            </a:fld>
            <a:endParaRPr lang="en-US" dirty="0"/>
          </a:p>
        </p:txBody>
      </p:sp>
    </p:spTree>
    <p:extLst>
      <p:ext uri="{BB962C8B-B14F-4D97-AF65-F5344CB8AC3E}">
        <p14:creationId xmlns:p14="http://schemas.microsoft.com/office/powerpoint/2010/main" val="3347236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28563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148822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760476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862371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904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737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658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013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7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784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2209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02757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892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223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445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48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12001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
        <p:nvSpPr>
          <p:cNvPr id="8" name="Picture Placeholder 7"/>
          <p:cNvSpPr>
            <a:spLocks noGrp="1"/>
          </p:cNvSpPr>
          <p:nvPr>
            <p:ph type="pic" sz="quarter" idx="13"/>
          </p:nvPr>
        </p:nvSpPr>
        <p:spPr>
          <a:xfrm>
            <a:off x="933450" y="3295650"/>
            <a:ext cx="2514600" cy="1409700"/>
          </a:xfrm>
        </p:spPr>
        <p:txBody>
          <a:bodyPr/>
          <a:lstStyle/>
          <a:p>
            <a:endParaRPr lang="en-US"/>
          </a:p>
        </p:txBody>
      </p:sp>
      <p:sp>
        <p:nvSpPr>
          <p:cNvPr id="10" name="Table Placeholder 9"/>
          <p:cNvSpPr>
            <a:spLocks noGrp="1"/>
          </p:cNvSpPr>
          <p:nvPr>
            <p:ph type="tbl" sz="quarter" idx="14"/>
          </p:nvPr>
        </p:nvSpPr>
        <p:spPr>
          <a:xfrm>
            <a:off x="5143500" y="3467100"/>
            <a:ext cx="1924050" cy="1238250"/>
          </a:xfrm>
        </p:spPr>
        <p:txBody>
          <a:bodyPr/>
          <a:lstStyle/>
          <a:p>
            <a:endParaRPr lang="en-US"/>
          </a:p>
        </p:txBody>
      </p:sp>
      <p:sp>
        <p:nvSpPr>
          <p:cNvPr id="12" name="Content Placeholder 11"/>
          <p:cNvSpPr>
            <a:spLocks noGrp="1"/>
          </p:cNvSpPr>
          <p:nvPr>
            <p:ph sz="quarter" idx="15"/>
          </p:nvPr>
        </p:nvSpPr>
        <p:spPr>
          <a:xfrm>
            <a:off x="457200" y="4895850"/>
            <a:ext cx="8229600" cy="106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8" name="Picture Placeholder 17"/>
          <p:cNvSpPr>
            <a:spLocks noGrp="1"/>
          </p:cNvSpPr>
          <p:nvPr>
            <p:ph type="pic" sz="quarter" idx="16"/>
          </p:nvPr>
        </p:nvSpPr>
        <p:spPr>
          <a:xfrm>
            <a:off x="3657600" y="3295650"/>
            <a:ext cx="952500" cy="1600200"/>
          </a:xfrm>
        </p:spPr>
        <p:txBody>
          <a:bodyPr/>
          <a:lstStyle/>
          <a:p>
            <a:endParaRPr lang="en-US"/>
          </a:p>
        </p:txBody>
      </p:sp>
    </p:spTree>
    <p:extLst>
      <p:ext uri="{BB962C8B-B14F-4D97-AF65-F5344CB8AC3E}">
        <p14:creationId xmlns:p14="http://schemas.microsoft.com/office/powerpoint/2010/main" val="4218653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869831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938706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24898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3625612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287197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182940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45F91-5FA9-F04A-B756-81A3260582FA}" type="datetimeFigureOut">
              <a:rPr lang="en-US" smtClean="0"/>
              <a:t>4/29/2019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48D7-CD68-2043-B24D-37312725BBD0}" type="slidenum">
              <a:rPr lang="en-US" smtClean="0"/>
              <a:t>‹#›</a:t>
            </a:fld>
            <a:endParaRPr lang="en-US" dirty="0"/>
          </a:p>
        </p:txBody>
      </p:sp>
    </p:spTree>
    <p:extLst>
      <p:ext uri="{BB962C8B-B14F-4D97-AF65-F5344CB8AC3E}">
        <p14:creationId xmlns:p14="http://schemas.microsoft.com/office/powerpoint/2010/main" val="405860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457200" rtl="0" eaLnBrk="1" latinLnBrk="0" hangingPunct="1">
        <a:spcBef>
          <a:spcPct val="0"/>
        </a:spcBef>
        <a:buNone/>
        <a:defRPr sz="3600" b="1"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eorgia"/>
          <a:ea typeface="+mn-ea"/>
          <a:cs typeface="Georgia"/>
        </a:defRPr>
      </a:lvl1pPr>
      <a:lvl2pPr marL="914400" indent="-457200" algn="l" defTabSz="457200" rtl="0" eaLnBrk="1" latinLnBrk="0" hangingPunct="1">
        <a:spcBef>
          <a:spcPct val="20000"/>
        </a:spcBef>
        <a:buFont typeface="Arial"/>
        <a:buChar char="•"/>
        <a:defRPr sz="22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09FEF9-3406-4271-AAB7-D47868E931E6}" type="datetimeFigureOut">
              <a:rPr lang="en-US" smtClean="0">
                <a:solidFill>
                  <a:prstClr val="black">
                    <a:tint val="75000"/>
                  </a:prstClr>
                </a:solidFill>
              </a:rPr>
              <a:pPr defTabSz="914400"/>
              <a:t>4/29/2019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FD69D1C-0928-46DE-8DC2-AD3E7E5F9AC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8883080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5486400" y="2743200"/>
            <a:ext cx="36861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buFontTx/>
              <a:buNone/>
            </a:pPr>
            <a:r>
              <a:rPr lang="en-US" altLang="en-US" sz="3600" b="1" dirty="0" smtClean="0">
                <a:solidFill>
                  <a:srgbClr val="843C0C"/>
                </a:solidFill>
              </a:rPr>
              <a:t>Chapter </a:t>
            </a:r>
            <a:r>
              <a:rPr lang="en-US" altLang="en-US" sz="3600" b="1" dirty="0" smtClean="0">
                <a:solidFill>
                  <a:srgbClr val="843C0C"/>
                </a:solidFill>
              </a:rPr>
              <a:t>3</a:t>
            </a:r>
            <a:endParaRPr lang="en-US" altLang="en-US" sz="3600" b="1" dirty="0" smtClean="0">
              <a:solidFill>
                <a:srgbClr val="843C0C"/>
              </a:solidFill>
            </a:endParaRPr>
          </a:p>
          <a:p>
            <a:pPr defTabSz="914400">
              <a:buFontTx/>
              <a:buNone/>
            </a:pPr>
            <a:r>
              <a:rPr lang="en-US" altLang="en-US" sz="2800" b="1" dirty="0" smtClean="0">
                <a:solidFill>
                  <a:srgbClr val="843C0C"/>
                </a:solidFill>
              </a:rPr>
              <a:t>Exploring Proteins and Proteomes</a:t>
            </a:r>
            <a:endParaRPr lang="en-US" altLang="en-US" sz="2800" b="1" dirty="0">
              <a:solidFill>
                <a:srgbClr val="843C0C"/>
              </a:solidFill>
            </a:endParaRPr>
          </a:p>
        </p:txBody>
      </p:sp>
      <p:sp>
        <p:nvSpPr>
          <p:cNvPr id="15364" name="Rectangle 4"/>
          <p:cNvSpPr>
            <a:spLocks noChangeArrowheads="1"/>
          </p:cNvSpPr>
          <p:nvPr/>
        </p:nvSpPr>
        <p:spPr bwMode="auto">
          <a:xfrm>
            <a:off x="3538538" y="601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spcBef>
                <a:spcPct val="0"/>
              </a:spcBef>
              <a:buFontTx/>
              <a:buNone/>
            </a:pPr>
            <a:endParaRPr lang="en-US" altLang="en-US" sz="2400">
              <a:solidFill>
                <a:srgbClr val="000000"/>
              </a:solidFill>
            </a:endParaRPr>
          </a:p>
        </p:txBody>
      </p:sp>
      <p:sp>
        <p:nvSpPr>
          <p:cNvPr id="15365" name="Text Box 5"/>
          <p:cNvSpPr txBox="1">
            <a:spLocks noChangeArrowheads="1"/>
          </p:cNvSpPr>
          <p:nvPr/>
        </p:nvSpPr>
        <p:spPr bwMode="auto">
          <a:xfrm>
            <a:off x="5257800" y="6550025"/>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defTabSz="914400">
              <a:spcBef>
                <a:spcPct val="0"/>
              </a:spcBef>
              <a:buFontTx/>
              <a:buNone/>
            </a:pPr>
            <a:r>
              <a:rPr lang="en-US" altLang="en-US" sz="1400" b="1" dirty="0">
                <a:solidFill>
                  <a:srgbClr val="843C0C"/>
                </a:solidFill>
              </a:rPr>
              <a:t>© 2019 </a:t>
            </a:r>
            <a:r>
              <a:rPr lang="en-US" altLang="en-US" sz="1400" b="1" dirty="0" smtClean="0">
                <a:solidFill>
                  <a:srgbClr val="843C0C"/>
                </a:solidFill>
              </a:rPr>
              <a:t>W. H. Freeman and Company</a:t>
            </a:r>
            <a:endParaRPr lang="en-US" altLang="en-US" sz="1400" b="1" dirty="0">
              <a:solidFill>
                <a:srgbClr val="843C0C"/>
              </a:solidFill>
            </a:endParaRPr>
          </a:p>
        </p:txBody>
      </p:sp>
      <p:pic>
        <p:nvPicPr>
          <p:cNvPr id="15366" name="Picture 1" descr="The front cover of a book titled, Biochemistry; Ninth edition by Jeremy M. Berg, John L. Tymoczko, Gregory J. Gatto, Jr, and Lubert Stryer.  An illustration shows computational 3D imaging of the skeletal formula of molecu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532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73274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Dialysis</a:t>
            </a:r>
          </a:p>
        </p:txBody>
      </p:sp>
      <p:pic>
        <p:nvPicPr>
          <p:cNvPr id="6" name="Picture 2" descr="A schematic diagram illustrates the process of dialysis. A dialysis bag is shown inside a glass container, filled with buffer solution. The dialysis bag is tubular and sealed at the top and bottom with clamps. The arrangement is shown at the start of dialysis and afterwards, at equilibrium. At the start of dialysis, dialysis bag contains concentrated solution. The constituents of the solution are represented by small green dots and a few red dots. All the molecules are inside the bag at the start of dialysis. At equilibrium, all the green dot constituents are present in the solution with only few shown inside the dialysis bag. All the red dot constituents are still inside the bag."/>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03535" y="1596968"/>
            <a:ext cx="7936930" cy="480535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636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274638"/>
            <a:ext cx="9052560" cy="1143000"/>
          </a:xfrm>
        </p:spPr>
        <p:txBody>
          <a:bodyPr>
            <a:noAutofit/>
          </a:bodyPr>
          <a:lstStyle/>
          <a:p>
            <a:r>
              <a:rPr lang="en-US" dirty="0">
                <a:solidFill>
                  <a:srgbClr val="843C0C"/>
                </a:solidFill>
                <a:latin typeface="Arial" pitchFamily="34" charset="0"/>
                <a:cs typeface="Arial" pitchFamily="34" charset="0"/>
              </a:rPr>
              <a:t>Gel-</a:t>
            </a:r>
            <a:r>
              <a:rPr lang="en-US" dirty="0" smtClean="0">
                <a:solidFill>
                  <a:srgbClr val="843C0C"/>
                </a:solidFill>
                <a:latin typeface="Arial" pitchFamily="34" charset="0"/>
                <a:cs typeface="Arial" pitchFamily="34" charset="0"/>
              </a:rPr>
              <a:t>filtration </a:t>
            </a:r>
            <a:r>
              <a:rPr lang="en-US" dirty="0" smtClean="0">
                <a:solidFill>
                  <a:srgbClr val="843C0C"/>
                </a:solidFill>
                <a:latin typeface="Arial" pitchFamily="34" charset="0"/>
                <a:cs typeface="Arial" pitchFamily="34" charset="0"/>
              </a:rPr>
              <a:t>Chromatography (</a:t>
            </a:r>
            <a:r>
              <a:rPr lang="en-US" dirty="0" smtClean="0">
                <a:solidFill>
                  <a:srgbClr val="843C0C"/>
                </a:solidFill>
                <a:latin typeface="Arial" pitchFamily="34" charset="0"/>
                <a:cs typeface="Arial" pitchFamily="34" charset="0"/>
              </a:rPr>
              <a:t>1/</a:t>
            </a:r>
            <a:r>
              <a:rPr lang="en-US" dirty="0" smtClean="0">
                <a:solidFill>
                  <a:srgbClr val="843C0C"/>
                </a:solidFill>
                <a:latin typeface="Arial" pitchFamily="34" charset="0"/>
                <a:cs typeface="Arial" pitchFamily="34" charset="0"/>
              </a:rPr>
              <a:t>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Bef>
                <a:spcPts val="624"/>
              </a:spcBef>
              <a:spcAft>
                <a:spcPts val="1200"/>
              </a:spcAft>
            </a:pPr>
            <a:r>
              <a:rPr lang="en-US" dirty="0">
                <a:latin typeface="Arial" pitchFamily="34" charset="0"/>
                <a:cs typeface="Arial" pitchFamily="34" charset="0"/>
              </a:rPr>
              <a:t>Gel filtration chromatography, also known as molecular exclusion chromatography</a:t>
            </a:r>
            <a:r>
              <a:rPr lang="en-US" dirty="0" smtClean="0">
                <a:latin typeface="Arial" pitchFamily="34" charset="0"/>
                <a:cs typeface="Arial" pitchFamily="34" charset="0"/>
              </a:rPr>
              <a:t>, allows </a:t>
            </a:r>
            <a:r>
              <a:rPr lang="en-US" dirty="0">
                <a:latin typeface="Arial" pitchFamily="34" charset="0"/>
                <a:cs typeface="Arial" pitchFamily="34" charset="0"/>
              </a:rPr>
              <a:t>the separation of proteins on the basis of </a:t>
            </a:r>
            <a:r>
              <a:rPr lang="en-US" dirty="0" smtClean="0">
                <a:latin typeface="Arial" pitchFamily="34" charset="0"/>
                <a:cs typeface="Arial" pitchFamily="34" charset="0"/>
              </a:rPr>
              <a:t>size.</a:t>
            </a:r>
            <a:endParaRPr lang="en-US" dirty="0">
              <a:latin typeface="Arial" pitchFamily="34" charset="0"/>
              <a:cs typeface="Arial" pitchFamily="34" charset="0"/>
            </a:endParaRPr>
          </a:p>
          <a:p>
            <a:pPr>
              <a:spcBef>
                <a:spcPts val="624"/>
              </a:spcBef>
              <a:spcAft>
                <a:spcPts val="1200"/>
              </a:spcAft>
            </a:pPr>
            <a:r>
              <a:rPr lang="en-US" dirty="0" smtClean="0">
                <a:latin typeface="Arial" pitchFamily="34" charset="0"/>
                <a:cs typeface="Arial" pitchFamily="34" charset="0"/>
              </a:rPr>
              <a:t>A </a:t>
            </a:r>
            <a:r>
              <a:rPr lang="en-US" dirty="0">
                <a:latin typeface="Arial" pitchFamily="34" charset="0"/>
                <a:cs typeface="Arial" pitchFamily="34" charset="0"/>
              </a:rPr>
              <a:t>glass column is filled with porous beads. When a protein solution is passed over the beads, large proteins cannot enter the beads and exit the column </a:t>
            </a:r>
            <a:r>
              <a:rPr lang="en-US" dirty="0" smtClean="0">
                <a:latin typeface="Arial" pitchFamily="34" charset="0"/>
                <a:cs typeface="Arial" pitchFamily="34" charset="0"/>
              </a:rPr>
              <a:t>first.</a:t>
            </a:r>
            <a:endParaRPr lang="en-US" dirty="0">
              <a:latin typeface="Arial" pitchFamily="34" charset="0"/>
              <a:cs typeface="Arial" pitchFamily="34" charset="0"/>
            </a:endParaRPr>
          </a:p>
          <a:p>
            <a:pPr>
              <a:spcBef>
                <a:spcPts val="624"/>
              </a:spcBef>
            </a:pPr>
            <a:r>
              <a:rPr lang="en-US" dirty="0" smtClean="0">
                <a:latin typeface="Arial" pitchFamily="34" charset="0"/>
                <a:cs typeface="Arial" pitchFamily="34" charset="0"/>
              </a:rPr>
              <a:t>Small </a:t>
            </a:r>
            <a:r>
              <a:rPr lang="en-US" dirty="0">
                <a:latin typeface="Arial" pitchFamily="34" charset="0"/>
                <a:cs typeface="Arial" pitchFamily="34" charset="0"/>
              </a:rPr>
              <a:t>proteins can enter the beads and thus have a longer path and exit the column </a:t>
            </a:r>
            <a:r>
              <a:rPr lang="en-US" dirty="0" smtClean="0">
                <a:latin typeface="Arial" pitchFamily="34" charset="0"/>
                <a:cs typeface="Arial" pitchFamily="34" charset="0"/>
              </a:rPr>
              <a:t>last.</a:t>
            </a:r>
            <a:endParaRPr lang="en-US" dirty="0">
              <a:latin typeface="Arial" pitchFamily="34" charset="0"/>
              <a:cs typeface="Arial" pitchFamily="34" charset="0"/>
            </a:endParaRPr>
          </a:p>
        </p:txBody>
      </p:sp>
    </p:spTree>
    <p:extLst>
      <p:ext uri="{BB962C8B-B14F-4D97-AF65-F5344CB8AC3E}">
        <p14:creationId xmlns:p14="http://schemas.microsoft.com/office/powerpoint/2010/main" val="2214654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 y="274638"/>
            <a:ext cx="9052560" cy="1143000"/>
          </a:xfrm>
        </p:spPr>
        <p:txBody>
          <a:bodyPr>
            <a:noAutofit/>
          </a:bodyPr>
          <a:lstStyle/>
          <a:p>
            <a:r>
              <a:rPr lang="en-US" dirty="0">
                <a:solidFill>
                  <a:srgbClr val="843C0C"/>
                </a:solidFill>
                <a:latin typeface="Arial" pitchFamily="34" charset="0"/>
                <a:cs typeface="Arial" pitchFamily="34" charset="0"/>
              </a:rPr>
              <a:t>Gel-filtration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hromatography </a:t>
            </a:r>
            <a:r>
              <a:rPr lang="en-US" dirty="0" smtClean="0">
                <a:solidFill>
                  <a:srgbClr val="843C0C"/>
                </a:solidFill>
                <a:latin typeface="Arial" pitchFamily="34" charset="0"/>
                <a:cs typeface="Arial" pitchFamily="34" charset="0"/>
              </a:rPr>
              <a:t>(</a:t>
            </a:r>
            <a:r>
              <a:rPr lang="en-US" dirty="0" smtClean="0">
                <a:solidFill>
                  <a:srgbClr val="843C0C"/>
                </a:solidFill>
                <a:latin typeface="Arial" pitchFamily="34" charset="0"/>
                <a:cs typeface="Arial" pitchFamily="34" charset="0"/>
              </a:rPr>
              <a:t>2/2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pic>
        <p:nvPicPr>
          <p:cNvPr id="6" name="Picture 2" descr="A schematic diagram illustrates the process of gel filtration chromatography. For gel-filtration chromatography, the arrangement of equipment is shown as a funnel containing a liquid, connected by the thin end at the bottom to a flexible tube, which in turn is connected to a rigid column with a dropper at the bottom. A protein sample is shown close to the top of the rigid column. The rigid column contains a molecular exclusion gel. In the second step, the protein sample is shown to be separated into three distinct color bands as liquid moves from the funnel at the top, through the molecular exclusion gel. The separated protein sample band is shown in a magnified view. The structure of the molecular exclusion gel shows it to be comprised of spherical, carbohydrate polymer beads, with a porous structure. A protein sample comprised of small, medium and large protein molecules flows downwards, through the column filled with beads. Small proteins, shown in pink, are shown entering the aqueous spaces within the beads and remain close to the top of the column. Medium sized proteins, shown in green, are shown with some entering the spaces within the beads and some moving through the gaps between the beads. The medium-sized proteins are further down the tube than the small proteins. Large proteins, shown in yellow, cannot enter the spaces within the beads and move through the gaps between them, advancing further down the tube than the medium and the small proteins. The protein is shown moving through the gel with the largest proteins closest to the bottom and the smallest proteins closest to the top of the column. As liquid drops from the bottom of the gel column, small amounts are collected sequentially in small tubes. The first two tubes contain liquid only and no protein. The third tube is shown collecting the fraction containing the large protein molecules, which has moved through the column faster than the small or medium protein molecules. The fractions containing the medium and small protein molecules are shown in the tube, with the medium protein molecules closer to the bottom of the column than the smaller protein molecules, so that if liquid continued to be collected, medium sized protein molecules would drop out and be collected before small protein molecul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19477" y="1781029"/>
            <a:ext cx="6705046" cy="448628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497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 y="274638"/>
            <a:ext cx="9052560" cy="1143000"/>
          </a:xfrm>
        </p:spPr>
        <p:txBody>
          <a:bodyPr>
            <a:noAutofit/>
          </a:bodyPr>
          <a:lstStyle/>
          <a:p>
            <a:r>
              <a:rPr lang="en-US" dirty="0">
                <a:solidFill>
                  <a:srgbClr val="843C0C"/>
                </a:solidFill>
                <a:latin typeface="Arial" pitchFamily="34" charset="0"/>
                <a:cs typeface="Arial" pitchFamily="34" charset="0"/>
              </a:rPr>
              <a:t>Ion-exchange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hromatography </a:t>
            </a:r>
            <a:r>
              <a:rPr lang="en-US" dirty="0" smtClean="0">
                <a:solidFill>
                  <a:srgbClr val="843C0C"/>
                </a:solidFill>
                <a:latin typeface="Arial" pitchFamily="34" charset="0"/>
                <a:cs typeface="Arial" pitchFamily="34" charset="0"/>
              </a:rPr>
              <a:t>(</a:t>
            </a:r>
            <a:r>
              <a:rPr lang="en-US" dirty="0" smtClean="0">
                <a:solidFill>
                  <a:srgbClr val="843C0C"/>
                </a:solidFill>
                <a:latin typeface="Arial" pitchFamily="34" charset="0"/>
                <a:cs typeface="Arial" pitchFamily="34" charset="0"/>
              </a:rPr>
              <a:t>1/2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0"/>
            <a:ext cx="8229600" cy="4690241"/>
          </a:xfrm>
        </p:spPr>
        <p:txBody>
          <a:bodyPr>
            <a:normAutofit/>
          </a:bodyPr>
          <a:lstStyle/>
          <a:p>
            <a:pPr>
              <a:spcBef>
                <a:spcPts val="624"/>
              </a:spcBef>
              <a:spcAft>
                <a:spcPts val="1200"/>
              </a:spcAft>
            </a:pPr>
            <a:r>
              <a:rPr lang="en-US" dirty="0">
                <a:latin typeface="Arial" pitchFamily="34" charset="0"/>
                <a:cs typeface="Arial" pitchFamily="34" charset="0"/>
              </a:rPr>
              <a:t>Ion exchange chromatography allows separation </a:t>
            </a:r>
            <a:r>
              <a:rPr lang="en-US" dirty="0" smtClean="0">
                <a:latin typeface="Arial" pitchFamily="34" charset="0"/>
                <a:cs typeface="Arial" pitchFamily="34" charset="0"/>
              </a:rPr>
              <a:t>of proteins </a:t>
            </a:r>
            <a:r>
              <a:rPr lang="en-US" dirty="0">
                <a:latin typeface="Arial" pitchFamily="34" charset="0"/>
                <a:cs typeface="Arial" pitchFamily="34" charset="0"/>
              </a:rPr>
              <a:t>on the basis of charge. The beads in the column are made so as to have a </a:t>
            </a:r>
            <a:r>
              <a:rPr lang="en-US" dirty="0" smtClean="0">
                <a:latin typeface="Arial" pitchFamily="34" charset="0"/>
                <a:cs typeface="Arial" pitchFamily="34" charset="0"/>
              </a:rPr>
              <a:t>charge.</a:t>
            </a:r>
            <a:endParaRPr lang="en-US" dirty="0">
              <a:latin typeface="Arial" pitchFamily="34" charset="0"/>
              <a:cs typeface="Arial" pitchFamily="34" charset="0"/>
            </a:endParaRPr>
          </a:p>
          <a:p>
            <a:pPr>
              <a:spcBef>
                <a:spcPts val="624"/>
              </a:spcBef>
              <a:spcAft>
                <a:spcPts val="1200"/>
              </a:spcAft>
            </a:pPr>
            <a:r>
              <a:rPr lang="en-US" dirty="0" smtClean="0">
                <a:latin typeface="Arial" pitchFamily="34" charset="0"/>
                <a:cs typeface="Arial" pitchFamily="34" charset="0"/>
              </a:rPr>
              <a:t>When </a:t>
            </a:r>
            <a:r>
              <a:rPr lang="en-US" dirty="0">
                <a:latin typeface="Arial" pitchFamily="34" charset="0"/>
                <a:cs typeface="Arial" pitchFamily="34" charset="0"/>
              </a:rPr>
              <a:t>a mixture of proteins is passed through the column, proteins with the same charge </a:t>
            </a:r>
            <a:r>
              <a:rPr lang="en-US" dirty="0" smtClean="0">
                <a:latin typeface="Arial" pitchFamily="34" charset="0"/>
                <a:cs typeface="Arial" pitchFamily="34" charset="0"/>
              </a:rPr>
              <a:t>as that </a:t>
            </a:r>
            <a:r>
              <a:rPr lang="en-US" dirty="0">
                <a:latin typeface="Arial" pitchFamily="34" charset="0"/>
                <a:cs typeface="Arial" pitchFamily="34" charset="0"/>
              </a:rPr>
              <a:t>on the column will exit the column </a:t>
            </a:r>
            <a:r>
              <a:rPr lang="en-US" dirty="0" smtClean="0">
                <a:latin typeface="Arial" pitchFamily="34" charset="0"/>
                <a:cs typeface="Arial" pitchFamily="34" charset="0"/>
              </a:rPr>
              <a:t>quickly.</a:t>
            </a:r>
            <a:endParaRPr lang="en-US" dirty="0">
              <a:latin typeface="Arial" pitchFamily="34" charset="0"/>
              <a:cs typeface="Arial" pitchFamily="34" charset="0"/>
            </a:endParaRPr>
          </a:p>
          <a:p>
            <a:pPr>
              <a:spcBef>
                <a:spcPts val="624"/>
              </a:spcBef>
              <a:spcAft>
                <a:spcPts val="1200"/>
              </a:spcAft>
            </a:pPr>
            <a:r>
              <a:rPr lang="en-US" dirty="0" smtClean="0">
                <a:latin typeface="Arial" pitchFamily="34" charset="0"/>
                <a:cs typeface="Arial" pitchFamily="34" charset="0"/>
              </a:rPr>
              <a:t>Proteins </a:t>
            </a:r>
            <a:r>
              <a:rPr lang="en-US" dirty="0">
                <a:latin typeface="Arial" pitchFamily="34" charset="0"/>
                <a:cs typeface="Arial" pitchFamily="34" charset="0"/>
              </a:rPr>
              <a:t>with the opposite charge will bind to the </a:t>
            </a:r>
            <a:r>
              <a:rPr lang="en-US" dirty="0" smtClean="0">
                <a:latin typeface="Arial" pitchFamily="34" charset="0"/>
                <a:cs typeface="Arial" pitchFamily="34" charset="0"/>
              </a:rPr>
              <a:t>beads </a:t>
            </a:r>
            <a:r>
              <a:rPr lang="en-US" dirty="0">
                <a:latin typeface="Arial" pitchFamily="34" charset="0"/>
                <a:cs typeface="Arial" pitchFamily="34" charset="0"/>
              </a:rPr>
              <a:t>and are subsequently released by increasing the salt concentration or adjusting the pH of the buffer that is passed through the </a:t>
            </a:r>
            <a:r>
              <a:rPr lang="en-US" dirty="0" smtClean="0">
                <a:latin typeface="Arial" pitchFamily="34" charset="0"/>
                <a:cs typeface="Arial" pitchFamily="34" charset="0"/>
              </a:rPr>
              <a:t>column.</a:t>
            </a:r>
            <a:endParaRPr lang="en-US" dirty="0">
              <a:latin typeface="Arial" pitchFamily="34" charset="0"/>
              <a:cs typeface="Arial" pitchFamily="34" charset="0"/>
            </a:endParaRPr>
          </a:p>
        </p:txBody>
      </p:sp>
    </p:spTree>
    <p:extLst>
      <p:ext uri="{BB962C8B-B14F-4D97-AF65-F5344CB8AC3E}">
        <p14:creationId xmlns:p14="http://schemas.microsoft.com/office/powerpoint/2010/main" val="3873595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274638"/>
            <a:ext cx="9052560" cy="1143000"/>
          </a:xfrm>
        </p:spPr>
        <p:txBody>
          <a:bodyPr>
            <a:noAutofit/>
          </a:bodyPr>
          <a:lstStyle/>
          <a:p>
            <a:r>
              <a:rPr lang="en-US" dirty="0">
                <a:solidFill>
                  <a:srgbClr val="843C0C"/>
                </a:solidFill>
                <a:latin typeface="Arial" pitchFamily="34" charset="0"/>
                <a:cs typeface="Arial" pitchFamily="34" charset="0"/>
              </a:rPr>
              <a:t>Ion-exchange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hromatography </a:t>
            </a:r>
            <a:r>
              <a:rPr lang="en-US" dirty="0" smtClean="0">
                <a:solidFill>
                  <a:srgbClr val="843C0C"/>
                </a:solidFill>
                <a:latin typeface="Arial" pitchFamily="34" charset="0"/>
                <a:cs typeface="Arial" pitchFamily="34" charset="0"/>
              </a:rPr>
              <a:t>(</a:t>
            </a:r>
            <a:r>
              <a:rPr lang="en-US" dirty="0" smtClean="0">
                <a:solidFill>
                  <a:srgbClr val="843C0C"/>
                </a:solidFill>
                <a:latin typeface="Arial" pitchFamily="34" charset="0"/>
                <a:cs typeface="Arial" pitchFamily="34" charset="0"/>
              </a:rPr>
              <a:t>2/2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pic>
        <p:nvPicPr>
          <p:cNvPr id="8" name="Picture 2" descr="A schematic diagram shows the mechanism of action of ion-exchange chromatography. A cylindrical column filled with liquid is shown. A protein sample is shown moving through the cylindrical tube, from top to bottom. The sample comprises of proteins with a net negative charge, which are grey colored and proteins with a net positive charge, which are pink colored. Those with a net positive charge remain at the top of the cylinder, attracted to beads at the top, while those with a net negative charge move through the beads, down the cylinder. Captions read: Positively charged protein binds to negatively charged bead. Negatively charged protein flows through."/>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60589" y="1821608"/>
            <a:ext cx="4072900" cy="375704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3915956" y="1853729"/>
            <a:ext cx="4969688" cy="2083742"/>
          </a:xfrm>
        </p:spPr>
        <p:txBody>
          <a:bodyPr>
            <a:normAutofit fontScale="92500"/>
          </a:bodyPr>
          <a:lstStyle/>
          <a:p>
            <a:pPr>
              <a:lnSpc>
                <a:spcPct val="110000"/>
              </a:lnSpc>
              <a:spcBef>
                <a:spcPts val="624"/>
              </a:spcBef>
            </a:pPr>
            <a:r>
              <a:rPr lang="en-US" dirty="0" smtClean="0">
                <a:latin typeface="Arial" pitchFamily="34" charset="0"/>
                <a:cs typeface="Arial" pitchFamily="34" charset="0"/>
              </a:rPr>
              <a:t>In </a:t>
            </a:r>
            <a:r>
              <a:rPr lang="en-US" i="1" dirty="0" smtClean="0">
                <a:latin typeface="Arial" pitchFamily="34" charset="0"/>
                <a:cs typeface="Arial" pitchFamily="34" charset="0"/>
              </a:rPr>
              <a:t>cation exchange chromatography </a:t>
            </a:r>
            <a:r>
              <a:rPr lang="en-US" dirty="0" smtClean="0">
                <a:latin typeface="Arial" pitchFamily="34" charset="0"/>
                <a:cs typeface="Arial" pitchFamily="34" charset="0"/>
              </a:rPr>
              <a:t>(pictured at left), the beads have negative charge</a:t>
            </a:r>
          </a:p>
          <a:p>
            <a:pPr>
              <a:lnSpc>
                <a:spcPct val="110000"/>
              </a:lnSpc>
              <a:spcBef>
                <a:spcPts val="624"/>
              </a:spcBef>
            </a:pPr>
            <a:r>
              <a:rPr lang="en-US" dirty="0" smtClean="0">
                <a:latin typeface="Arial" pitchFamily="34" charset="0"/>
                <a:cs typeface="Arial" pitchFamily="34" charset="0"/>
              </a:rPr>
              <a:t>In </a:t>
            </a:r>
            <a:r>
              <a:rPr lang="en-US" i="1" dirty="0" smtClean="0">
                <a:latin typeface="Arial" pitchFamily="34" charset="0"/>
                <a:cs typeface="Arial" pitchFamily="34" charset="0"/>
              </a:rPr>
              <a:t>anion exchange chromatography, </a:t>
            </a:r>
            <a:r>
              <a:rPr lang="en-US" dirty="0" smtClean="0">
                <a:latin typeface="Arial" pitchFamily="34" charset="0"/>
                <a:cs typeface="Arial" pitchFamily="34" charset="0"/>
              </a:rPr>
              <a:t>the beads have positive charge</a:t>
            </a:r>
          </a:p>
        </p:txBody>
      </p:sp>
      <p:pic>
        <p:nvPicPr>
          <p:cNvPr id="11" name="Picture 3" descr="Structural formulae of carboxymethyl (C M) and diethylaminoethyl (D E A E) groups, which can bond with cellulose or agarose beads. Carboxymethyl group has two carbon atoms, two hydrogen atoms and two oxygen atoms. The two oxygen atoms are bonded to the terminal carbon delocalized double bond. There is a negative charge between the two oxygen atoms. Terminal carbon atom is bonded to a C H 2 group which in turn is bonded to cellulose or agarose represented as a circle. Diethylaminoethyl group has one nitrogen atom as the central atom carrying a positive charge, six carbon atoms, and fifteen hydrogen atoms. Nitrogen atom is bonded to a hydrogen atom and three C H 2 groups. Two of the three C H 2 groups are in turn bonded to C H 3 groups and one C H 2 group is bonded to another C H 2 group which is bonded to cellulose or agarose represented as a circle."/>
          <p:cNvPicPr>
            <a:picLocks noGrp="1" noChangeAspect="1" noChangeArrowheads="1"/>
          </p:cNvPicPr>
          <p:nvPr>
            <p:ph type="pic" sz="quarter" idx="16"/>
          </p:nvPr>
        </p:nvPicPr>
        <p:blipFill>
          <a:blip r:embed="rId4">
            <a:extLst>
              <a:ext uri="{28A0092B-C50C-407E-A947-70E740481C1C}">
                <a14:useLocalDpi xmlns:a14="http://schemas.microsoft.com/office/drawing/2010/main" val="0"/>
              </a:ext>
            </a:extLst>
          </a:blip>
          <a:stretch>
            <a:fillRect/>
          </a:stretch>
        </p:blipFill>
        <p:spPr bwMode="auto">
          <a:xfrm>
            <a:off x="3377920" y="4291092"/>
            <a:ext cx="5541360" cy="167248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370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Affinity </a:t>
            </a:r>
            <a:r>
              <a:rPr lang="en-US" dirty="0" smtClean="0">
                <a:solidFill>
                  <a:srgbClr val="843C0C"/>
                </a:solidFill>
                <a:latin typeface="Arial" pitchFamily="34" charset="0"/>
                <a:cs typeface="Arial" pitchFamily="34" charset="0"/>
              </a:rPr>
              <a:t>Chromatography </a:t>
            </a:r>
            <a:r>
              <a:rPr lang="en-US" dirty="0" smtClean="0">
                <a:solidFill>
                  <a:srgbClr val="843C0C"/>
                </a:solidFill>
                <a:latin typeface="Arial" pitchFamily="34" charset="0"/>
                <a:cs typeface="Arial" pitchFamily="34" charset="0"/>
              </a:rPr>
              <a:t>(</a:t>
            </a:r>
            <a:r>
              <a:rPr lang="en-US" dirty="0" smtClean="0">
                <a:solidFill>
                  <a:srgbClr val="843C0C"/>
                </a:solidFill>
                <a:latin typeface="Arial" pitchFamily="34" charset="0"/>
                <a:cs typeface="Arial" pitchFamily="34" charset="0"/>
              </a:rPr>
              <a:t>1/2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Bef>
                <a:spcPts val="624"/>
              </a:spcBef>
              <a:spcAft>
                <a:spcPts val="1200"/>
              </a:spcAft>
            </a:pPr>
            <a:r>
              <a:rPr lang="en-US" dirty="0">
                <a:latin typeface="Arial" pitchFamily="34" charset="0"/>
                <a:cs typeface="Arial" pitchFamily="34" charset="0"/>
              </a:rPr>
              <a:t>Affinity chromatography takes advantage of the fact that some proteins have a high affinity for specific chemicals or chemical </a:t>
            </a:r>
            <a:r>
              <a:rPr lang="en-US" dirty="0" smtClean="0">
                <a:latin typeface="Arial" pitchFamily="34" charset="0"/>
                <a:cs typeface="Arial" pitchFamily="34" charset="0"/>
              </a:rPr>
              <a:t>groups.</a:t>
            </a:r>
            <a:endParaRPr lang="en-US" dirty="0">
              <a:latin typeface="Arial" pitchFamily="34" charset="0"/>
              <a:cs typeface="Arial" pitchFamily="34" charset="0"/>
            </a:endParaRPr>
          </a:p>
          <a:p>
            <a:pPr>
              <a:spcBef>
                <a:spcPts val="624"/>
              </a:spcBef>
              <a:spcAft>
                <a:spcPts val="1200"/>
              </a:spcAft>
            </a:pPr>
            <a:r>
              <a:rPr lang="en-US" dirty="0" smtClean="0">
                <a:latin typeface="Arial" pitchFamily="34" charset="0"/>
                <a:cs typeface="Arial" pitchFamily="34" charset="0"/>
              </a:rPr>
              <a:t>Beads </a:t>
            </a:r>
            <a:r>
              <a:rPr lang="en-US" dirty="0">
                <a:latin typeface="Arial" pitchFamily="34" charset="0"/>
                <a:cs typeface="Arial" pitchFamily="34" charset="0"/>
              </a:rPr>
              <a:t>are made with the specific chemical attached. A protein mixture is passed through the </a:t>
            </a:r>
            <a:r>
              <a:rPr lang="en-US" dirty="0" smtClean="0">
                <a:latin typeface="Arial" pitchFamily="34" charset="0"/>
                <a:cs typeface="Arial" pitchFamily="34" charset="0"/>
              </a:rPr>
              <a:t>column, and only </a:t>
            </a:r>
            <a:r>
              <a:rPr lang="en-US" dirty="0">
                <a:latin typeface="Arial" pitchFamily="34" charset="0"/>
                <a:cs typeface="Arial" pitchFamily="34" charset="0"/>
              </a:rPr>
              <a:t>proteins with affinity for the attached group will be </a:t>
            </a:r>
            <a:r>
              <a:rPr lang="en-US" dirty="0" smtClean="0">
                <a:latin typeface="Arial" pitchFamily="34" charset="0"/>
                <a:cs typeface="Arial" pitchFamily="34" charset="0"/>
              </a:rPr>
              <a:t>retained.</a:t>
            </a:r>
            <a:endParaRPr lang="en-US" dirty="0">
              <a:latin typeface="Arial" pitchFamily="34" charset="0"/>
              <a:cs typeface="Arial" pitchFamily="34" charset="0"/>
            </a:endParaRPr>
          </a:p>
          <a:p>
            <a:pPr>
              <a:spcBef>
                <a:spcPts val="624"/>
              </a:spcBef>
            </a:pPr>
            <a:r>
              <a:rPr lang="en-US" dirty="0" smtClean="0">
                <a:latin typeface="Arial" pitchFamily="34" charset="0"/>
                <a:cs typeface="Arial" pitchFamily="34" charset="0"/>
              </a:rPr>
              <a:t>The </a:t>
            </a:r>
            <a:r>
              <a:rPr lang="en-US" dirty="0">
                <a:latin typeface="Arial" pitchFamily="34" charset="0"/>
                <a:cs typeface="Arial" pitchFamily="34" charset="0"/>
              </a:rPr>
              <a:t>bound protein is then released by passing a solution enriched in the chemical to which the protein is bound through the </a:t>
            </a:r>
            <a:r>
              <a:rPr lang="en-US" dirty="0" smtClean="0">
                <a:latin typeface="Arial" pitchFamily="34" charset="0"/>
                <a:cs typeface="Arial" pitchFamily="34" charset="0"/>
              </a:rPr>
              <a:t>column.</a:t>
            </a:r>
            <a:endParaRPr lang="en-US" dirty="0">
              <a:latin typeface="Arial" pitchFamily="34" charset="0"/>
              <a:cs typeface="Arial" pitchFamily="34" charset="0"/>
            </a:endParaRPr>
          </a:p>
        </p:txBody>
      </p:sp>
    </p:spTree>
    <p:extLst>
      <p:ext uri="{BB962C8B-B14F-4D97-AF65-F5344CB8AC3E}">
        <p14:creationId xmlns:p14="http://schemas.microsoft.com/office/powerpoint/2010/main" val="1519153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Affinity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hromatography </a:t>
            </a:r>
            <a:r>
              <a:rPr lang="en-US" dirty="0" smtClean="0">
                <a:solidFill>
                  <a:srgbClr val="843C0C"/>
                </a:solidFill>
                <a:latin typeface="Arial" pitchFamily="34" charset="0"/>
                <a:cs typeface="Arial" pitchFamily="34" charset="0"/>
              </a:rPr>
              <a:t>(</a:t>
            </a:r>
            <a:r>
              <a:rPr lang="en-US" dirty="0" smtClean="0">
                <a:solidFill>
                  <a:srgbClr val="843C0C"/>
                </a:solidFill>
                <a:latin typeface="Arial" pitchFamily="34" charset="0"/>
                <a:cs typeface="Arial" pitchFamily="34" charset="0"/>
              </a:rPr>
              <a:t>2/2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pic>
        <p:nvPicPr>
          <p:cNvPr id="6" name="Picture 2" descr="A schematic diagram shows the mechanism of action of affinity chromatography. Two steps illustrate the process of affinity chromatography. A cylindrical tube contains liquid and spherical beads. Each bead has two glucose molecules bound to it. Proteins are shown attached to glucose residues on some beads. A caption reads: Glucose-binding protein attaches to glucose residues on beads. An arrow indicates the addition of glucose into the tube. The proteins are shown preferentially bound to the added glucose, which are not bonded to beads, so the proteins are no longer bound to beads. A caption reads: Glucose-binding proteins are released on addition of glucos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888984" y="1714331"/>
            <a:ext cx="3366033" cy="48544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162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High-</a:t>
            </a:r>
            <a:r>
              <a:rPr lang="en-US" dirty="0" smtClean="0">
                <a:solidFill>
                  <a:srgbClr val="843C0C"/>
                </a:solidFill>
                <a:latin typeface="Arial" pitchFamily="34" charset="0"/>
                <a:cs typeface="Arial" pitchFamily="34" charset="0"/>
              </a:rPr>
              <a:t>performance </a:t>
            </a:r>
            <a:r>
              <a:rPr lang="en-US" dirty="0" smtClean="0">
                <a:solidFill>
                  <a:srgbClr val="843C0C"/>
                </a:solidFill>
                <a:latin typeface="Arial" pitchFamily="34" charset="0"/>
                <a:cs typeface="Arial" pitchFamily="34" charset="0"/>
              </a:rPr>
              <a:t>Liquid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hromatography </a:t>
            </a:r>
            <a:r>
              <a:rPr lang="en-US" dirty="0" smtClean="0">
                <a:solidFill>
                  <a:srgbClr val="843C0C"/>
                </a:solidFill>
                <a:latin typeface="Arial" pitchFamily="34" charset="0"/>
                <a:cs typeface="Arial" pitchFamily="34" charset="0"/>
              </a:rPr>
              <a:t>(</a:t>
            </a:r>
            <a:r>
              <a:rPr lang="en-US" dirty="0" smtClean="0">
                <a:solidFill>
                  <a:srgbClr val="843C0C"/>
                </a:solidFill>
                <a:latin typeface="Arial" pitchFamily="34" charset="0"/>
                <a:cs typeface="Arial" pitchFamily="34" charset="0"/>
              </a:rPr>
              <a:t>1/2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8434552" cy="4781550"/>
          </a:xfrm>
        </p:spPr>
        <p:txBody>
          <a:bodyPr>
            <a:noAutofit/>
          </a:bodyPr>
          <a:lstStyle/>
          <a:p>
            <a:pPr>
              <a:spcBef>
                <a:spcPts val="624"/>
              </a:spcBef>
              <a:spcAft>
                <a:spcPts val="1200"/>
              </a:spcAft>
            </a:pPr>
            <a:r>
              <a:rPr lang="en-US" dirty="0">
                <a:latin typeface="Arial" pitchFamily="34" charset="0"/>
                <a:cs typeface="Arial" pitchFamily="34" charset="0"/>
              </a:rPr>
              <a:t>The resolving power of any chromatographic technique is related to the number of potential sites of interaction between the protein and the column </a:t>
            </a:r>
            <a:r>
              <a:rPr lang="en-US" dirty="0" smtClean="0">
                <a:latin typeface="Arial" pitchFamily="34" charset="0"/>
                <a:cs typeface="Arial" pitchFamily="34" charset="0"/>
              </a:rPr>
              <a:t>beads.</a:t>
            </a:r>
            <a:endParaRPr lang="en-US" dirty="0">
              <a:latin typeface="Arial" pitchFamily="34" charset="0"/>
              <a:cs typeface="Arial" pitchFamily="34" charset="0"/>
            </a:endParaRPr>
          </a:p>
          <a:p>
            <a:pPr>
              <a:spcBef>
                <a:spcPts val="624"/>
              </a:spcBef>
              <a:spcAft>
                <a:spcPts val="1200"/>
              </a:spcAft>
            </a:pPr>
            <a:r>
              <a:rPr lang="en-US" dirty="0" smtClean="0">
                <a:latin typeface="Arial" pitchFamily="34" charset="0"/>
                <a:cs typeface="Arial" pitchFamily="34" charset="0"/>
              </a:rPr>
              <a:t>Very </a:t>
            </a:r>
            <a:r>
              <a:rPr lang="en-US" dirty="0">
                <a:latin typeface="Arial" pitchFamily="34" charset="0"/>
                <a:cs typeface="Arial" pitchFamily="34" charset="0"/>
              </a:rPr>
              <a:t>fine beads allow more interactions and thus greater resolving power, but flow rates through such columns are </a:t>
            </a:r>
            <a:r>
              <a:rPr lang="en-US" dirty="0" smtClean="0">
                <a:latin typeface="Arial" pitchFamily="34" charset="0"/>
                <a:cs typeface="Arial" pitchFamily="34" charset="0"/>
              </a:rPr>
              <a:t>slow.</a:t>
            </a:r>
            <a:endParaRPr lang="en-US" dirty="0">
              <a:latin typeface="Arial" pitchFamily="34" charset="0"/>
              <a:cs typeface="Arial" pitchFamily="34" charset="0"/>
            </a:endParaRPr>
          </a:p>
          <a:p>
            <a:pPr>
              <a:spcBef>
                <a:spcPts val="624"/>
              </a:spcBef>
              <a:spcAft>
                <a:spcPts val="1200"/>
              </a:spcAft>
            </a:pPr>
            <a:r>
              <a:rPr lang="en-US" dirty="0">
                <a:latin typeface="Arial" pitchFamily="34" charset="0"/>
                <a:cs typeface="Arial" pitchFamily="34" charset="0"/>
              </a:rPr>
              <a:t>High-performance liquid chromatography (HPLC) uses very fine beads in metal columns and </a:t>
            </a:r>
            <a:r>
              <a:rPr lang="en-US" dirty="0" smtClean="0">
                <a:latin typeface="Arial" pitchFamily="34" charset="0"/>
                <a:cs typeface="Arial" pitchFamily="34" charset="0"/>
              </a:rPr>
              <a:t>high-pressure </a:t>
            </a:r>
            <a:r>
              <a:rPr lang="en-US" dirty="0">
                <a:latin typeface="Arial" pitchFamily="34" charset="0"/>
                <a:cs typeface="Arial" pitchFamily="34" charset="0"/>
              </a:rPr>
              <a:t>pumps to move the liquid through the </a:t>
            </a:r>
            <a:r>
              <a:rPr lang="en-US" dirty="0" smtClean="0">
                <a:latin typeface="Arial" pitchFamily="34" charset="0"/>
                <a:cs typeface="Arial" pitchFamily="34" charset="0"/>
              </a:rPr>
              <a:t>column.</a:t>
            </a:r>
            <a:endParaRPr lang="en-US" dirty="0">
              <a:latin typeface="Arial" pitchFamily="34" charset="0"/>
              <a:cs typeface="Arial" pitchFamily="34" charset="0"/>
            </a:endParaRPr>
          </a:p>
          <a:p>
            <a:pPr>
              <a:spcBef>
                <a:spcPts val="624"/>
              </a:spcBef>
              <a:spcAft>
                <a:spcPts val="1200"/>
              </a:spcAft>
            </a:pPr>
            <a:r>
              <a:rPr lang="en-US" dirty="0" smtClean="0">
                <a:latin typeface="Arial" pitchFamily="34" charset="0"/>
                <a:cs typeface="Arial" pitchFamily="34" charset="0"/>
              </a:rPr>
              <a:t>Because </a:t>
            </a:r>
            <a:r>
              <a:rPr lang="en-US" dirty="0">
                <a:latin typeface="Arial" pitchFamily="34" charset="0"/>
                <a:cs typeface="Arial" pitchFamily="34" charset="0"/>
              </a:rPr>
              <a:t>of the increased number of interaction sites, the resolving power of HPLC is greater than normal </a:t>
            </a:r>
            <a:r>
              <a:rPr lang="en-US" dirty="0" smtClean="0">
                <a:latin typeface="Arial" pitchFamily="34" charset="0"/>
                <a:cs typeface="Arial" pitchFamily="34" charset="0"/>
              </a:rPr>
              <a:t>columns.</a:t>
            </a:r>
            <a:endParaRPr lang="en-US" dirty="0">
              <a:latin typeface="Arial" pitchFamily="34" charset="0"/>
              <a:cs typeface="Arial" pitchFamily="34" charset="0"/>
            </a:endParaRPr>
          </a:p>
        </p:txBody>
      </p:sp>
    </p:spTree>
    <p:extLst>
      <p:ext uri="{BB962C8B-B14F-4D97-AF65-F5344CB8AC3E}">
        <p14:creationId xmlns:p14="http://schemas.microsoft.com/office/powerpoint/2010/main" val="1348517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High-performance </a:t>
            </a:r>
            <a:r>
              <a:rPr lang="en-US" dirty="0" smtClean="0">
                <a:solidFill>
                  <a:srgbClr val="843C0C"/>
                </a:solidFill>
                <a:latin typeface="Arial" pitchFamily="34" charset="0"/>
                <a:cs typeface="Arial" pitchFamily="34" charset="0"/>
              </a:rPr>
              <a:t>Liquid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hromatography </a:t>
            </a:r>
            <a:r>
              <a:rPr lang="en-US" dirty="0" smtClean="0">
                <a:solidFill>
                  <a:srgbClr val="843C0C"/>
                </a:solidFill>
                <a:latin typeface="Arial" pitchFamily="34" charset="0"/>
                <a:cs typeface="Arial" pitchFamily="34" charset="0"/>
              </a:rPr>
              <a:t>(</a:t>
            </a:r>
            <a:r>
              <a:rPr lang="en-US" dirty="0" smtClean="0">
                <a:solidFill>
                  <a:srgbClr val="843C0C"/>
                </a:solidFill>
                <a:latin typeface="Arial" pitchFamily="34" charset="0"/>
                <a:cs typeface="Arial" pitchFamily="34" charset="0"/>
              </a:rPr>
              <a:t>2/2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pic>
        <p:nvPicPr>
          <p:cNvPr id="6" name="Picture 2" descr="A line graph shows absorbance of a gel filtration sample at different time points. The X axis is labeled 'Time (minutes)' and has a scale from 0 to just over 10, in increments of five. The Y axis is labeled 'Absorbance at 220 nanometers'. It has a scale from 0 to 0.24, in increments of 0.04. The value of for the line starts at about 0 on both axes.  There are sharp peaks on the Y axis at various points on the X axis. The peaks are labeled from one to five. The peaks occur roughly at time points of five, seven, eight, nine, and 11 minutes and are labeled sequentially. Peak number one has a value of 0.20 on the Y axis and drops sharply back to 0, with the whole sharp increase and fall lasting about one minute. Peaks two, three, and four are clustered closely together and have values close to 0.10 on the Y axis. The fact that they are clustered closely means they do not drop back to 0 after peaks two and three. The line drops sharply back to 0 on the Y axis after peak four. Peak five has a value of just over 0.20 on the Y axis and the line drops sharply back to zero on the Y axis after peak fiv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331905" y="1824301"/>
            <a:ext cx="4480190" cy="476058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645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Gel </a:t>
            </a:r>
            <a:r>
              <a:rPr lang="en-US" dirty="0">
                <a:solidFill>
                  <a:srgbClr val="843C0C"/>
                </a:solidFill>
                <a:latin typeface="Arial" pitchFamily="34" charset="0"/>
                <a:cs typeface="Arial" pitchFamily="34" charset="0"/>
              </a:rPr>
              <a:t>E</a:t>
            </a:r>
            <a:r>
              <a:rPr lang="en-US" dirty="0" smtClean="0">
                <a:solidFill>
                  <a:srgbClr val="843C0C"/>
                </a:solidFill>
                <a:latin typeface="Arial" pitchFamily="34" charset="0"/>
                <a:cs typeface="Arial" pitchFamily="34" charset="0"/>
              </a:rPr>
              <a:t>lectrophoresis (1/2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fontScale="92500" lnSpcReduction="10000"/>
          </a:bodyPr>
          <a:lstStyle/>
          <a:p>
            <a:pPr>
              <a:lnSpc>
                <a:spcPct val="110000"/>
              </a:lnSpc>
              <a:spcBef>
                <a:spcPts val="624"/>
              </a:spcBef>
              <a:spcAft>
                <a:spcPts val="1200"/>
              </a:spcAft>
            </a:pPr>
            <a:r>
              <a:rPr lang="en-US" dirty="0">
                <a:latin typeface="Arial" pitchFamily="34" charset="0"/>
                <a:cs typeface="Arial" pitchFamily="34" charset="0"/>
              </a:rPr>
              <a:t>Proteins will migrate in an electrical field with a velocity (</a:t>
            </a:r>
            <a:r>
              <a:rPr lang="en-US" i="1" dirty="0">
                <a:latin typeface="Arial" pitchFamily="34" charset="0"/>
                <a:cs typeface="Arial" pitchFamily="34" charset="0"/>
              </a:rPr>
              <a:t>v</a:t>
            </a:r>
            <a:r>
              <a:rPr lang="en-US" dirty="0">
                <a:latin typeface="Arial" pitchFamily="34" charset="0"/>
                <a:cs typeface="Arial" pitchFamily="34" charset="0"/>
              </a:rPr>
              <a:t>) directly proportional to electric field strength (</a:t>
            </a:r>
            <a:r>
              <a:rPr lang="en-US" i="1" dirty="0">
                <a:latin typeface="Arial" pitchFamily="34" charset="0"/>
                <a:cs typeface="Arial" pitchFamily="34" charset="0"/>
              </a:rPr>
              <a:t>E</a:t>
            </a:r>
            <a:r>
              <a:rPr lang="en-US" dirty="0">
                <a:latin typeface="Arial" pitchFamily="34" charset="0"/>
                <a:cs typeface="Arial" pitchFamily="34" charset="0"/>
              </a:rPr>
              <a:t>), the charge on the protein (</a:t>
            </a:r>
            <a:r>
              <a:rPr lang="en-US" i="1" dirty="0">
                <a:latin typeface="Arial" pitchFamily="34" charset="0"/>
                <a:cs typeface="Arial" pitchFamily="34" charset="0"/>
              </a:rPr>
              <a:t>z</a:t>
            </a:r>
            <a:r>
              <a:rPr lang="en-US" dirty="0">
                <a:latin typeface="Arial" pitchFamily="34" charset="0"/>
                <a:cs typeface="Arial" pitchFamily="34" charset="0"/>
              </a:rPr>
              <a:t>), and inversely proportional to the frictional coefficient </a:t>
            </a:r>
            <a:r>
              <a:rPr lang="en-US" dirty="0" smtClean="0">
                <a:latin typeface="Arial" pitchFamily="34" charset="0"/>
                <a:cs typeface="Arial" pitchFamily="34" charset="0"/>
              </a:rPr>
              <a:t>( </a:t>
            </a:r>
            <a:r>
              <a:rPr lang="en-US" i="1" dirty="0" smtClean="0">
                <a:latin typeface="Arial" pitchFamily="34" charset="0"/>
                <a:cs typeface="Arial" pitchFamily="34" charset="0"/>
              </a:rPr>
              <a:t>f </a:t>
            </a:r>
            <a:r>
              <a:rPr lang="en-US" dirty="0" smtClean="0">
                <a:latin typeface="Arial" pitchFamily="34" charset="0"/>
                <a:cs typeface="Arial" pitchFamily="34" charset="0"/>
              </a:rPr>
              <a:t>).</a:t>
            </a:r>
            <a:endParaRPr lang="en-US" i="1" dirty="0" smtClean="0">
              <a:latin typeface="Arial" pitchFamily="34" charset="0"/>
              <a:cs typeface="Arial" pitchFamily="34" charset="0"/>
            </a:endParaRPr>
          </a:p>
          <a:p>
            <a:pPr marL="2743200" indent="0">
              <a:lnSpc>
                <a:spcPct val="110000"/>
              </a:lnSpc>
              <a:spcBef>
                <a:spcPts val="624"/>
              </a:spcBef>
              <a:spcAft>
                <a:spcPts val="1200"/>
              </a:spcAft>
              <a:buNone/>
            </a:pPr>
            <a:r>
              <a:rPr lang="en-US" i="1" dirty="0" smtClean="0">
                <a:latin typeface="Arial" pitchFamily="34" charset="0"/>
                <a:cs typeface="Arial" pitchFamily="34" charset="0"/>
              </a:rPr>
              <a:t>v = </a:t>
            </a:r>
            <a:r>
              <a:rPr lang="en-US" i="1" dirty="0" err="1" smtClean="0">
                <a:latin typeface="Arial" pitchFamily="34" charset="0"/>
                <a:cs typeface="Arial" pitchFamily="34" charset="0"/>
              </a:rPr>
              <a:t>Ez</a:t>
            </a:r>
            <a:r>
              <a:rPr lang="en-US" i="1" dirty="0" smtClean="0">
                <a:latin typeface="Arial" pitchFamily="34" charset="0"/>
                <a:cs typeface="Arial" pitchFamily="34" charset="0"/>
              </a:rPr>
              <a:t>/f</a:t>
            </a:r>
            <a:endParaRPr lang="en-US" dirty="0" smtClean="0">
              <a:latin typeface="Arial" pitchFamily="34" charset="0"/>
              <a:cs typeface="Arial" pitchFamily="34" charset="0"/>
            </a:endParaRPr>
          </a:p>
          <a:p>
            <a:pPr>
              <a:lnSpc>
                <a:spcPct val="110000"/>
              </a:lnSpc>
              <a:spcBef>
                <a:spcPts val="624"/>
              </a:spcBef>
              <a:spcAft>
                <a:spcPts val="1200"/>
              </a:spcAft>
            </a:pPr>
            <a:r>
              <a:rPr lang="en-US" dirty="0" smtClean="0">
                <a:latin typeface="Arial" pitchFamily="34" charset="0"/>
                <a:cs typeface="Arial" pitchFamily="34" charset="0"/>
              </a:rPr>
              <a:t>The </a:t>
            </a:r>
            <a:r>
              <a:rPr lang="en-US" dirty="0">
                <a:latin typeface="Arial" pitchFamily="34" charset="0"/>
                <a:cs typeface="Arial" pitchFamily="34" charset="0"/>
              </a:rPr>
              <a:t>frictional coefficient is a function of the protein mass, shape, </a:t>
            </a:r>
            <a:r>
              <a:rPr lang="en-US" dirty="0" smtClean="0">
                <a:latin typeface="Arial" pitchFamily="34" charset="0"/>
                <a:cs typeface="Arial" pitchFamily="34" charset="0"/>
              </a:rPr>
              <a:t>and radius </a:t>
            </a:r>
            <a:r>
              <a:rPr lang="en-US" dirty="0">
                <a:latin typeface="Arial" pitchFamily="34" charset="0"/>
                <a:cs typeface="Arial" pitchFamily="34" charset="0"/>
              </a:rPr>
              <a:t>(</a:t>
            </a:r>
            <a:r>
              <a:rPr lang="en-US" i="1" dirty="0">
                <a:latin typeface="Arial" pitchFamily="34" charset="0"/>
                <a:cs typeface="Arial" pitchFamily="34" charset="0"/>
              </a:rPr>
              <a:t>r</a:t>
            </a:r>
            <a:r>
              <a:rPr lang="en-US" dirty="0">
                <a:latin typeface="Arial" pitchFamily="34" charset="0"/>
                <a:cs typeface="Arial" pitchFamily="34" charset="0"/>
              </a:rPr>
              <a:t>) and the density of the medium ( </a:t>
            </a:r>
            <a:r>
              <a:rPr lang="en-US" i="1" dirty="0">
                <a:latin typeface="Arial" pitchFamily="34" charset="0"/>
                <a:cs typeface="Arial" pitchFamily="34" charset="0"/>
              </a:rPr>
              <a:t>η</a:t>
            </a:r>
            <a:r>
              <a:rPr lang="en-US" dirty="0">
                <a:latin typeface="Arial" pitchFamily="34" charset="0"/>
                <a:cs typeface="Arial" pitchFamily="34" charset="0"/>
              </a:rPr>
              <a:t> </a:t>
            </a:r>
            <a:r>
              <a:rPr lang="en-US" dirty="0" smtClean="0">
                <a:latin typeface="Arial" pitchFamily="34" charset="0"/>
                <a:cs typeface="Arial" pitchFamily="34" charset="0"/>
              </a:rPr>
              <a:t>).</a:t>
            </a:r>
            <a:endParaRPr lang="en-US" dirty="0">
              <a:latin typeface="Arial" pitchFamily="34" charset="0"/>
              <a:cs typeface="Arial" pitchFamily="34" charset="0"/>
            </a:endParaRPr>
          </a:p>
          <a:p>
            <a:pPr marL="2743200" lvl="2" indent="0">
              <a:lnSpc>
                <a:spcPct val="110000"/>
              </a:lnSpc>
              <a:spcBef>
                <a:spcPts val="624"/>
              </a:spcBef>
              <a:spcAft>
                <a:spcPts val="1200"/>
              </a:spcAft>
              <a:buNone/>
            </a:pPr>
            <a:r>
              <a:rPr lang="en-US" sz="2400" i="1" dirty="0" smtClean="0">
                <a:latin typeface="Arial" pitchFamily="34" charset="0"/>
                <a:cs typeface="Arial" pitchFamily="34" charset="0"/>
              </a:rPr>
              <a:t>f = 6pηr</a:t>
            </a:r>
            <a:endParaRPr lang="en-US" sz="2400" dirty="0" smtClean="0">
              <a:latin typeface="Arial" pitchFamily="34" charset="0"/>
              <a:cs typeface="Arial" pitchFamily="34" charset="0"/>
            </a:endParaRPr>
          </a:p>
          <a:p>
            <a:pPr>
              <a:lnSpc>
                <a:spcPct val="110000"/>
              </a:lnSpc>
              <a:spcBef>
                <a:spcPts val="624"/>
              </a:spcBef>
            </a:pPr>
            <a:r>
              <a:rPr lang="en-US" dirty="0">
                <a:latin typeface="Arial" pitchFamily="34" charset="0"/>
                <a:cs typeface="Arial" pitchFamily="34" charset="0"/>
              </a:rPr>
              <a:t>When the migration occurs in a gel, it is called gel </a:t>
            </a:r>
            <a:r>
              <a:rPr lang="en-US" dirty="0" smtClean="0">
                <a:latin typeface="Arial" pitchFamily="34" charset="0"/>
                <a:cs typeface="Arial" pitchFamily="34" charset="0"/>
              </a:rPr>
              <a:t>electrophoresis.</a:t>
            </a:r>
            <a:endParaRPr lang="en-US" dirty="0">
              <a:latin typeface="Arial" pitchFamily="34" charset="0"/>
              <a:cs typeface="Arial" pitchFamily="34" charset="0"/>
            </a:endParaRPr>
          </a:p>
        </p:txBody>
      </p:sp>
    </p:spTree>
    <p:extLst>
      <p:ext uri="{BB962C8B-B14F-4D97-AF65-F5344CB8AC3E}">
        <p14:creationId xmlns:p14="http://schemas.microsoft.com/office/powerpoint/2010/main" val="1473658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843C0C"/>
                </a:solidFill>
                <a:latin typeface="Arial" pitchFamily="34" charset="0"/>
                <a:cs typeface="Arial" pitchFamily="34" charset="0"/>
              </a:rPr>
              <a:t>CHAPTER 3</a:t>
            </a:r>
            <a:r>
              <a:rPr lang="en-US" dirty="0" smtClean="0">
                <a:solidFill>
                  <a:srgbClr val="843C0C"/>
                </a:solidFill>
                <a:latin typeface="Arial" pitchFamily="34" charset="0"/>
                <a:cs typeface="Arial" pitchFamily="34" charset="0"/>
              </a:rPr>
              <a:t/>
            </a:r>
            <a:br>
              <a:rPr lang="en-US" dirty="0" smtClean="0">
                <a:solidFill>
                  <a:srgbClr val="843C0C"/>
                </a:solidFill>
                <a:latin typeface="Arial" pitchFamily="34" charset="0"/>
                <a:cs typeface="Arial" pitchFamily="34" charset="0"/>
              </a:rPr>
            </a:br>
            <a:r>
              <a:rPr lang="en-US" dirty="0" smtClean="0">
                <a:solidFill>
                  <a:srgbClr val="843C0C"/>
                </a:solidFill>
                <a:latin typeface="Arial" pitchFamily="34" charset="0"/>
                <a:cs typeface="Arial" pitchFamily="34" charset="0"/>
              </a:rPr>
              <a:t>Exploring </a:t>
            </a:r>
            <a:r>
              <a:rPr lang="en-US" dirty="0">
                <a:solidFill>
                  <a:srgbClr val="843C0C"/>
                </a:solidFill>
                <a:latin typeface="Arial" pitchFamily="34" charset="0"/>
                <a:cs typeface="Arial" pitchFamily="34" charset="0"/>
              </a:rPr>
              <a:t>Proteins and Proteomes</a:t>
            </a:r>
          </a:p>
        </p:txBody>
      </p:sp>
      <p:pic>
        <p:nvPicPr>
          <p:cNvPr id="6" name="Picture 2" descr="A photo of a jug and a glass filled with milk and a graph plotting intensity against mass over charge are shown. Peaks in the graph are labeled as Casein 2+, lactalbumin, lactoglobulin, and casein with casein 2+ having the highest peak and lactalbumin having the lowest peak."/>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21266" y="2459517"/>
            <a:ext cx="8101469" cy="345780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529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Gel </a:t>
            </a:r>
            <a:r>
              <a:rPr lang="en-US" dirty="0">
                <a:solidFill>
                  <a:srgbClr val="843C0C"/>
                </a:solidFill>
                <a:latin typeface="Arial" pitchFamily="34" charset="0"/>
                <a:cs typeface="Arial" pitchFamily="34" charset="0"/>
              </a:rPr>
              <a:t>E</a:t>
            </a:r>
            <a:r>
              <a:rPr lang="en-US" dirty="0" smtClean="0">
                <a:solidFill>
                  <a:srgbClr val="843C0C"/>
                </a:solidFill>
                <a:latin typeface="Arial" pitchFamily="34" charset="0"/>
                <a:cs typeface="Arial" pitchFamily="34" charset="0"/>
              </a:rPr>
              <a:t>lectrophoresis </a:t>
            </a:r>
            <a:r>
              <a:rPr lang="en-US" dirty="0" smtClean="0">
                <a:solidFill>
                  <a:srgbClr val="843C0C"/>
                </a:solidFill>
                <a:latin typeface="Arial" pitchFamily="34" charset="0"/>
                <a:cs typeface="Arial" pitchFamily="34" charset="0"/>
              </a:rPr>
              <a:t>(</a:t>
            </a:r>
            <a:r>
              <a:rPr lang="en-US" dirty="0" smtClean="0">
                <a:solidFill>
                  <a:srgbClr val="843C0C"/>
                </a:solidFill>
                <a:latin typeface="Arial" pitchFamily="34" charset="0"/>
                <a:cs typeface="Arial" pitchFamily="34" charset="0"/>
              </a:rPr>
              <a:t>2/2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1"/>
            <a:ext cx="4914900" cy="4781549"/>
          </a:xfrm>
        </p:spPr>
        <p:txBody>
          <a:bodyPr>
            <a:normAutofit fontScale="92500"/>
          </a:bodyPr>
          <a:lstStyle/>
          <a:p>
            <a:pPr>
              <a:lnSpc>
                <a:spcPct val="110000"/>
              </a:lnSpc>
              <a:spcBef>
                <a:spcPts val="624"/>
              </a:spcBef>
              <a:spcAft>
                <a:spcPts val="1200"/>
              </a:spcAft>
            </a:pPr>
            <a:r>
              <a:rPr lang="en-US" dirty="0">
                <a:latin typeface="Arial" pitchFamily="34" charset="0"/>
                <a:cs typeface="Arial" pitchFamily="34" charset="0"/>
              </a:rPr>
              <a:t>Sodium dodecyl sulfate-polyacrylamide gel electrophoresis (SDS-PAGE) allows accurate determination of </a:t>
            </a:r>
            <a:r>
              <a:rPr lang="en-US" dirty="0" smtClean="0">
                <a:latin typeface="Arial" pitchFamily="34" charset="0"/>
                <a:cs typeface="Arial" pitchFamily="34" charset="0"/>
              </a:rPr>
              <a:t>mass.</a:t>
            </a:r>
          </a:p>
          <a:p>
            <a:pPr>
              <a:lnSpc>
                <a:spcPct val="110000"/>
              </a:lnSpc>
              <a:spcBef>
                <a:spcPts val="624"/>
              </a:spcBef>
              <a:spcAft>
                <a:spcPts val="1200"/>
              </a:spcAft>
            </a:pPr>
            <a:r>
              <a:rPr lang="en-US" dirty="0" smtClean="0">
                <a:latin typeface="Arial" pitchFamily="34" charset="0"/>
                <a:cs typeface="Arial" pitchFamily="34" charset="0"/>
              </a:rPr>
              <a:t>SDS </a:t>
            </a:r>
            <a:r>
              <a:rPr lang="en-US" dirty="0">
                <a:latin typeface="Arial" pitchFamily="34" charset="0"/>
                <a:cs typeface="Arial" pitchFamily="34" charset="0"/>
              </a:rPr>
              <a:t>denatures proteins, and for most proteins, 1 molecule of SDS binds for every two amino </a:t>
            </a:r>
            <a:r>
              <a:rPr lang="en-US" dirty="0" smtClean="0">
                <a:latin typeface="Arial" pitchFamily="34" charset="0"/>
                <a:cs typeface="Arial" pitchFamily="34" charset="0"/>
              </a:rPr>
              <a:t>acids.</a:t>
            </a:r>
            <a:endParaRPr lang="en-US" dirty="0">
              <a:latin typeface="Arial" pitchFamily="34" charset="0"/>
              <a:cs typeface="Arial" pitchFamily="34" charset="0"/>
            </a:endParaRPr>
          </a:p>
          <a:p>
            <a:pPr>
              <a:lnSpc>
                <a:spcPct val="110000"/>
              </a:lnSpc>
              <a:spcBef>
                <a:spcPts val="624"/>
              </a:spcBef>
            </a:pPr>
            <a:r>
              <a:rPr lang="en-US" dirty="0" smtClean="0">
                <a:latin typeface="Arial" pitchFamily="34" charset="0"/>
                <a:cs typeface="Arial" pitchFamily="34" charset="0"/>
              </a:rPr>
              <a:t>Thus</a:t>
            </a:r>
            <a:r>
              <a:rPr lang="en-US" dirty="0">
                <a:latin typeface="Arial" pitchFamily="34" charset="0"/>
                <a:cs typeface="Arial" pitchFamily="34" charset="0"/>
              </a:rPr>
              <a:t>, proteins have the same </a:t>
            </a:r>
            <a:r>
              <a:rPr lang="en-US" dirty="0" smtClean="0">
                <a:latin typeface="Arial" pitchFamily="34" charset="0"/>
                <a:cs typeface="Arial" pitchFamily="34" charset="0"/>
              </a:rPr>
              <a:t>charge-to-mass </a:t>
            </a:r>
            <a:r>
              <a:rPr lang="en-US" dirty="0">
                <a:latin typeface="Arial" pitchFamily="34" charset="0"/>
                <a:cs typeface="Arial" pitchFamily="34" charset="0"/>
              </a:rPr>
              <a:t>ratio and migrate in the gel on the basis of mass </a:t>
            </a:r>
            <a:r>
              <a:rPr lang="en-US" dirty="0" smtClean="0">
                <a:latin typeface="Arial" pitchFamily="34" charset="0"/>
                <a:cs typeface="Arial" pitchFamily="34" charset="0"/>
              </a:rPr>
              <a:t>only.</a:t>
            </a:r>
            <a:endParaRPr lang="en-US" dirty="0">
              <a:latin typeface="Arial" pitchFamily="34" charset="0"/>
              <a:cs typeface="Arial" pitchFamily="34" charset="0"/>
            </a:endParaRPr>
          </a:p>
        </p:txBody>
      </p:sp>
      <p:pic>
        <p:nvPicPr>
          <p:cNvPr id="7" name="Picture 2" descr="A skeletal structure shows sodium dodecyl sulfate or S D S molecule. The molecule has a long chain, linear zigzag structure of twelve carbon atoms, four oxygen atoms, one sulfur atom, and one sodium atom. One end of the chain has a methyl group and the other end has a sulfate ion with a sodium ion present in its proximity. One of the oxygen atoms of sulfate ion is single bonded to twelfth carbon atom."/>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6060864" y="1793325"/>
            <a:ext cx="2736329" cy="424094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68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43C0C"/>
                </a:solidFill>
                <a:latin typeface="Arial" pitchFamily="34" charset="0"/>
                <a:cs typeface="Arial" pitchFamily="34" charset="0"/>
              </a:rPr>
              <a:t>Polyacrylamide </a:t>
            </a:r>
            <a:r>
              <a:rPr lang="en-US" dirty="0" smtClean="0">
                <a:solidFill>
                  <a:srgbClr val="843C0C"/>
                </a:solidFill>
                <a:latin typeface="Arial" pitchFamily="34" charset="0"/>
                <a:cs typeface="Arial" pitchFamily="34" charset="0"/>
              </a:rPr>
              <a:t>Gel </a:t>
            </a:r>
            <a:r>
              <a:rPr lang="en-US" dirty="0">
                <a:solidFill>
                  <a:srgbClr val="843C0C"/>
                </a:solidFill>
                <a:latin typeface="Arial" pitchFamily="34" charset="0"/>
                <a:cs typeface="Arial" pitchFamily="34" charset="0"/>
              </a:rPr>
              <a:t>E</a:t>
            </a:r>
            <a:r>
              <a:rPr lang="en-US" dirty="0" smtClean="0">
                <a:solidFill>
                  <a:srgbClr val="843C0C"/>
                </a:solidFill>
                <a:latin typeface="Arial" pitchFamily="34" charset="0"/>
                <a:cs typeface="Arial" pitchFamily="34" charset="0"/>
              </a:rPr>
              <a:t>lectrophoresis</a:t>
            </a:r>
            <a:endParaRPr lang="en-US" dirty="0">
              <a:solidFill>
                <a:srgbClr val="843C0C"/>
              </a:solidFill>
              <a:latin typeface="Arial" pitchFamily="34" charset="0"/>
              <a:cs typeface="Arial" pitchFamily="34" charset="0"/>
            </a:endParaRPr>
          </a:p>
        </p:txBody>
      </p:sp>
      <p:pic>
        <p:nvPicPr>
          <p:cNvPr id="6" name="Picture 2" descr="The apparatus used for polyacrylamide gel electrophoresis and a schematic describing the movement of molecules through the gel are shown. The apparatus consists of a tank containing a vertical sheet of gel, with notches cut from the top. A negatively charged cathode is shown at the top of the tank and a positively charged anode at the bottom of the tank. A thin pipette is shown loading a protein sample into one of the notches at the top of the gel. An arrow pointing downwards is shown to indicate the direction of electrophoresis, that is, from cathode towards anode. Magnified schematic diagrams show the structure of the gel and the migration of molecules through the gel as electrophoresis takes place. The structure of the gel is shown as a porous mesh of strands in both the diagrams. In the first diagram, a mixture of heterogeneously-sized macromolecules at the top of the gel is shown. In the second magnified diagram, the small molecules are shown close to the bottom of the gel, the medium-sized molecules are in the middle of the gel, and the large molecules are closer to the top of the gel. An arrow between the first and second diagram is given to indicate the process of electrophoresis taking plac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091930"/>
            <a:ext cx="8113106" cy="333374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150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43C0C"/>
                </a:solidFill>
                <a:latin typeface="Arial" pitchFamily="34" charset="0"/>
                <a:cs typeface="Arial" pitchFamily="34" charset="0"/>
              </a:rPr>
              <a:t>Formation of a </a:t>
            </a:r>
            <a:r>
              <a:rPr lang="en-US" dirty="0" smtClean="0">
                <a:solidFill>
                  <a:srgbClr val="843C0C"/>
                </a:solidFill>
                <a:latin typeface="Arial" pitchFamily="34" charset="0"/>
                <a:cs typeface="Arial" pitchFamily="34" charset="0"/>
              </a:rPr>
              <a:t>Polyacrylamide Gel</a:t>
            </a:r>
            <a:endParaRPr lang="en-US" dirty="0">
              <a:solidFill>
                <a:srgbClr val="843C0C"/>
              </a:solidFill>
              <a:latin typeface="Arial" pitchFamily="34" charset="0"/>
              <a:cs typeface="Arial" pitchFamily="34" charset="0"/>
            </a:endParaRPr>
          </a:p>
        </p:txBody>
      </p:sp>
      <p:pic>
        <p:nvPicPr>
          <p:cNvPr id="6" name="Picture 2" descr="An equation shows the reaction of acrylamide and methylenebisacrylamide in the presence of sulfate radical. Methylenebisacrylamide has a linear skeletal structure having seven carbon atoms, two nitrogen atoms, two oxygen atoms, and four hydrogen atoms. Nitrogen atoms, each bonded to a hydrogen atom are present at fourth and sixth positions linked by C H 2 group, the fifth carbon atom. Methylenebisacrylamide has two double bonds at the terminal positions, that is, first double bond is between first and second carbon atoms and the second double bond is between eighth and ninth carbon atoms. Third and seventh carbon atoms are each bonded to an oxygen atom by a double bond. Acrylamide and methylenebisacrylamide reacts in the presence of two sulfate radicals, which initiates polymerization. Sulfate radicals are formed from a per sulfate molecule. The product formed has two horizontal zigzag chains of acrylamide and the chains are linked by the terminal carbon atoms of methylenebisacrylamid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24252" y="1571092"/>
            <a:ext cx="6095496" cy="484314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739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Staining of </a:t>
            </a:r>
            <a:r>
              <a:rPr lang="en-US" dirty="0" smtClean="0">
                <a:solidFill>
                  <a:srgbClr val="843C0C"/>
                </a:solidFill>
                <a:latin typeface="Arial" pitchFamily="34" charset="0"/>
                <a:cs typeface="Arial" pitchFamily="34" charset="0"/>
              </a:rPr>
              <a:t>Proteins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fter </a:t>
            </a:r>
            <a:r>
              <a:rPr lang="en-US" dirty="0">
                <a:solidFill>
                  <a:srgbClr val="843C0C"/>
                </a:solidFill>
                <a:latin typeface="Arial" pitchFamily="34" charset="0"/>
                <a:cs typeface="Arial" pitchFamily="34" charset="0"/>
              </a:rPr>
              <a:t>E</a:t>
            </a:r>
            <a:r>
              <a:rPr lang="en-US" dirty="0" smtClean="0">
                <a:solidFill>
                  <a:srgbClr val="843C0C"/>
                </a:solidFill>
                <a:latin typeface="Arial" pitchFamily="34" charset="0"/>
                <a:cs typeface="Arial" pitchFamily="34" charset="0"/>
              </a:rPr>
              <a:t>lectrophoresis</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1"/>
            <a:ext cx="8229600" cy="876300"/>
          </a:xfrm>
        </p:spPr>
        <p:txBody>
          <a:bodyPr>
            <a:normAutofit/>
          </a:bodyPr>
          <a:lstStyle/>
          <a:p>
            <a:pPr>
              <a:spcBef>
                <a:spcPts val="624"/>
              </a:spcBef>
            </a:pPr>
            <a:r>
              <a:rPr lang="en-US" dirty="0">
                <a:latin typeface="Arial" pitchFamily="34" charset="0"/>
                <a:cs typeface="Arial" pitchFamily="34" charset="0"/>
              </a:rPr>
              <a:t>Proteins separated by SDS-PAGE are visualized by staining the gel with dyes such as </a:t>
            </a:r>
            <a:r>
              <a:rPr lang="en-US" dirty="0" err="1">
                <a:latin typeface="Arial" pitchFamily="34" charset="0"/>
                <a:cs typeface="Arial" pitchFamily="34" charset="0"/>
              </a:rPr>
              <a:t>Coomassie</a:t>
            </a:r>
            <a:r>
              <a:rPr lang="en-US" dirty="0">
                <a:latin typeface="Arial" pitchFamily="34" charset="0"/>
                <a:cs typeface="Arial" pitchFamily="34" charset="0"/>
              </a:rPr>
              <a:t> </a:t>
            </a:r>
            <a:r>
              <a:rPr lang="en-US" dirty="0" smtClean="0">
                <a:latin typeface="Arial" pitchFamily="34" charset="0"/>
                <a:cs typeface="Arial" pitchFamily="34" charset="0"/>
              </a:rPr>
              <a:t>blue.</a:t>
            </a:r>
            <a:endParaRPr lang="en-US" dirty="0">
              <a:latin typeface="Arial" pitchFamily="34" charset="0"/>
              <a:cs typeface="Arial" pitchFamily="34" charset="0"/>
            </a:endParaRPr>
          </a:p>
        </p:txBody>
      </p:sp>
      <p:pic>
        <p:nvPicPr>
          <p:cNvPr id="7" name="Picture 2" descr="A photograph shows stained proteins following electrophoresis. There are five vertical strips, each containing bands stained dark blue, on a white background. The bands vary in intensity, with some being dark blue, and others being light blue and translucent. The first vertical strip on the left has a different pattern of bands from the other fou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64305" y="2943966"/>
            <a:ext cx="7215391" cy="343590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730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43C0C"/>
                </a:solidFill>
                <a:latin typeface="Arial" pitchFamily="34" charset="0"/>
                <a:cs typeface="Arial" pitchFamily="34" charset="0"/>
              </a:rPr>
              <a:t>Electrophoresis can </a:t>
            </a:r>
            <a:r>
              <a:rPr lang="en-US" dirty="0" smtClean="0">
                <a:solidFill>
                  <a:srgbClr val="843C0C"/>
                </a:solidFill>
                <a:latin typeface="Arial" pitchFamily="34" charset="0"/>
                <a:cs typeface="Arial" pitchFamily="34" charset="0"/>
              </a:rPr>
              <a:t>Determine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ass</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Bef>
                <a:spcPts val="624"/>
              </a:spcBef>
            </a:pPr>
            <a:r>
              <a:rPr lang="en-US" dirty="0">
                <a:latin typeface="Arial" pitchFamily="34" charset="0"/>
                <a:cs typeface="Arial" pitchFamily="34" charset="0"/>
              </a:rPr>
              <a:t>The electrophoretic mobility of many proteins in SDS–polyacrylamide gels is inversely proportional to </a:t>
            </a:r>
            <a:r>
              <a:rPr lang="en-US" dirty="0" smtClean="0">
                <a:latin typeface="Arial" pitchFamily="34" charset="0"/>
                <a:cs typeface="Arial" pitchFamily="34" charset="0"/>
              </a:rPr>
              <a:t>the logarithm </a:t>
            </a:r>
            <a:r>
              <a:rPr lang="en-US" dirty="0">
                <a:latin typeface="Arial" pitchFamily="34" charset="0"/>
                <a:cs typeface="Arial" pitchFamily="34" charset="0"/>
              </a:rPr>
              <a:t>of their </a:t>
            </a:r>
            <a:r>
              <a:rPr lang="en-US" dirty="0" smtClean="0">
                <a:latin typeface="Arial" pitchFamily="34" charset="0"/>
                <a:cs typeface="Arial" pitchFamily="34" charset="0"/>
              </a:rPr>
              <a:t>mass.</a:t>
            </a:r>
            <a:endParaRPr lang="en-US" dirty="0">
              <a:latin typeface="Arial" pitchFamily="34" charset="0"/>
              <a:cs typeface="Arial" pitchFamily="34" charset="0"/>
            </a:endParaRPr>
          </a:p>
        </p:txBody>
      </p:sp>
      <p:pic>
        <p:nvPicPr>
          <p:cNvPr id="7" name="Picture 2" descr="A scatter plot shows the relationship between mass of a protein and its relative mobility. X-axis is labeled 'Relative mobility' and has a scale from 0 to 1.0 in increments of 0.2. Y-axis is labeled 'Mass (kilo Dalton)' and has a scale from 10 to 70 in increments of 10. The distance between the increments decreases as the values on the axis increase. There are a number of points on the plots, with a line of best fit drawn through them. The pattern of the points is a diagonal slope, which fits very closely to the line. A point at one end of the slope has a value of 0.2 on the X-axis and a value of about 67 on the Y-axis. The point at the other end of the slope has a value of about 0.8 on the X-axis and a value of about 12 on the Y-axis. The line starts close to the origin on the X-axis and the top of the Y-axis and ends at a value close to the highest value on the X-axis and close to the origin of the Y-axi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888984" y="2924572"/>
            <a:ext cx="3366033" cy="366370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454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Isoelectric </a:t>
            </a:r>
            <a:r>
              <a:rPr lang="en-US" dirty="0">
                <a:solidFill>
                  <a:srgbClr val="843C0C"/>
                </a:solidFill>
                <a:latin typeface="Arial" pitchFamily="34" charset="0"/>
                <a:cs typeface="Arial" pitchFamily="34" charset="0"/>
              </a:rPr>
              <a:t>F</a:t>
            </a:r>
            <a:r>
              <a:rPr lang="en-US" dirty="0" smtClean="0">
                <a:solidFill>
                  <a:srgbClr val="843C0C"/>
                </a:solidFill>
                <a:latin typeface="Arial" pitchFamily="34" charset="0"/>
                <a:cs typeface="Arial" pitchFamily="34" charset="0"/>
              </a:rPr>
              <a:t>ocusing </a:t>
            </a:r>
            <a:r>
              <a:rPr lang="en-US" dirty="0" smtClean="0">
                <a:solidFill>
                  <a:srgbClr val="843C0C"/>
                </a:solidFill>
                <a:latin typeface="Arial" pitchFamily="34" charset="0"/>
                <a:cs typeface="Arial" pitchFamily="34" charset="0"/>
              </a:rPr>
              <a:t>(</a:t>
            </a:r>
            <a:r>
              <a:rPr lang="en-US" dirty="0" smtClean="0">
                <a:solidFill>
                  <a:srgbClr val="843C0C"/>
                </a:solidFill>
                <a:latin typeface="Arial" pitchFamily="34" charset="0"/>
                <a:cs typeface="Arial" pitchFamily="34" charset="0"/>
              </a:rPr>
              <a:t>1/2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8229600" cy="4927028"/>
          </a:xfrm>
        </p:spPr>
        <p:txBody>
          <a:bodyPr>
            <a:normAutofit fontScale="92500"/>
          </a:bodyPr>
          <a:lstStyle/>
          <a:p>
            <a:pPr>
              <a:spcBef>
                <a:spcPts val="624"/>
              </a:spcBef>
              <a:spcAft>
                <a:spcPts val="1200"/>
              </a:spcAft>
            </a:pPr>
            <a:r>
              <a:rPr lang="en-US" dirty="0">
                <a:latin typeface="Arial" pitchFamily="34" charset="0"/>
                <a:cs typeface="Arial" pitchFamily="34" charset="0"/>
              </a:rPr>
              <a:t>Isoelectric focusing allows separation of proteins in a gel on the basis of their relative amounts of </a:t>
            </a:r>
            <a:r>
              <a:rPr lang="en-US" dirty="0" smtClean="0">
                <a:latin typeface="Arial" pitchFamily="34" charset="0"/>
                <a:cs typeface="Arial" pitchFamily="34" charset="0"/>
              </a:rPr>
              <a:t>acidic (lower-</a:t>
            </a:r>
            <a:r>
              <a:rPr lang="en-US" dirty="0" err="1" smtClean="0">
                <a:latin typeface="Arial" pitchFamily="34" charset="0"/>
                <a:cs typeface="Arial" pitchFamily="34" charset="0"/>
              </a:rPr>
              <a:t>p</a:t>
            </a:r>
            <a:r>
              <a:rPr lang="en-US" i="1" dirty="0" err="1" smtClean="0">
                <a:latin typeface="Arial" pitchFamily="34" charset="0"/>
                <a:cs typeface="Arial" pitchFamily="34" charset="0"/>
              </a:rPr>
              <a:t>K</a:t>
            </a:r>
            <a:r>
              <a:rPr lang="en-US" dirty="0" err="1" smtClean="0">
                <a:latin typeface="Arial" pitchFamily="34" charset="0"/>
                <a:cs typeface="Arial" pitchFamily="34" charset="0"/>
              </a:rPr>
              <a:t>a</a:t>
            </a:r>
            <a:r>
              <a:rPr lang="en-US" dirty="0" smtClean="0">
                <a:latin typeface="Arial" pitchFamily="34" charset="0"/>
                <a:cs typeface="Arial" pitchFamily="34" charset="0"/>
              </a:rPr>
              <a:t>) </a:t>
            </a:r>
            <a:r>
              <a:rPr lang="en-US" dirty="0">
                <a:latin typeface="Arial" pitchFamily="34" charset="0"/>
                <a:cs typeface="Arial" pitchFamily="34" charset="0"/>
              </a:rPr>
              <a:t>and basic </a:t>
            </a:r>
            <a:r>
              <a:rPr lang="en-US" dirty="0" smtClean="0">
                <a:latin typeface="Arial" pitchFamily="34" charset="0"/>
                <a:cs typeface="Arial" pitchFamily="34" charset="0"/>
              </a:rPr>
              <a:t>(higher-</a:t>
            </a:r>
            <a:r>
              <a:rPr lang="en-US" dirty="0" err="1" smtClean="0">
                <a:latin typeface="Arial" pitchFamily="34" charset="0"/>
                <a:cs typeface="Arial" pitchFamily="34" charset="0"/>
              </a:rPr>
              <a:t>p</a:t>
            </a:r>
            <a:r>
              <a:rPr lang="en-US" i="1" dirty="0" err="1" smtClean="0">
                <a:latin typeface="Arial" pitchFamily="34" charset="0"/>
                <a:cs typeface="Arial" pitchFamily="34" charset="0"/>
              </a:rPr>
              <a:t>K</a:t>
            </a:r>
            <a:r>
              <a:rPr lang="en-US" dirty="0" err="1" smtClean="0">
                <a:latin typeface="Arial" pitchFamily="34" charset="0"/>
                <a:cs typeface="Arial" pitchFamily="34" charset="0"/>
              </a:rPr>
              <a:t>a</a:t>
            </a:r>
            <a:r>
              <a:rPr lang="en-US" dirty="0" smtClean="0">
                <a:latin typeface="Arial" pitchFamily="34" charset="0"/>
                <a:cs typeface="Arial" pitchFamily="34" charset="0"/>
              </a:rPr>
              <a:t>) amino acids.</a:t>
            </a:r>
            <a:endParaRPr lang="en-US" dirty="0">
              <a:latin typeface="Arial" pitchFamily="34" charset="0"/>
              <a:cs typeface="Arial" pitchFamily="34" charset="0"/>
            </a:endParaRPr>
          </a:p>
          <a:p>
            <a:pPr lvl="1">
              <a:spcBef>
                <a:spcPts val="624"/>
              </a:spcBef>
              <a:buFont typeface="Calibri" pitchFamily="34" charset="0"/>
              <a:buChar char="–"/>
            </a:pPr>
            <a:r>
              <a:rPr lang="en-US" dirty="0" smtClean="0">
                <a:latin typeface="Arial" pitchFamily="34" charset="0"/>
                <a:cs typeface="Arial" pitchFamily="34" charset="0"/>
              </a:rPr>
              <a:t>Asp and </a:t>
            </a:r>
            <a:r>
              <a:rPr lang="en-US" dirty="0" err="1" smtClean="0">
                <a:latin typeface="Arial" pitchFamily="34" charset="0"/>
                <a:cs typeface="Arial" pitchFamily="34" charset="0"/>
              </a:rPr>
              <a:t>Glu</a:t>
            </a:r>
            <a:r>
              <a:rPr lang="en-US" dirty="0" smtClean="0">
                <a:latin typeface="Arial" pitchFamily="34" charset="0"/>
                <a:cs typeface="Arial" pitchFamily="34" charset="0"/>
              </a:rPr>
              <a:t>, which have carboxyl groups, are uncharged when they are protonated.</a:t>
            </a:r>
          </a:p>
          <a:p>
            <a:pPr lvl="1">
              <a:spcBef>
                <a:spcPts val="624"/>
              </a:spcBef>
              <a:spcAft>
                <a:spcPts val="1200"/>
              </a:spcAft>
              <a:buFont typeface="Calibri" pitchFamily="34" charset="0"/>
              <a:buChar char="–"/>
            </a:pPr>
            <a:r>
              <a:rPr lang="en-US" dirty="0" smtClean="0">
                <a:latin typeface="Arial" pitchFamily="34" charset="0"/>
                <a:cs typeface="Arial" pitchFamily="34" charset="0"/>
              </a:rPr>
              <a:t>Lys, </a:t>
            </a:r>
            <a:r>
              <a:rPr lang="en-US" dirty="0" err="1" smtClean="0">
                <a:latin typeface="Arial" pitchFamily="34" charset="0"/>
                <a:cs typeface="Arial" pitchFamily="34" charset="0"/>
              </a:rPr>
              <a:t>Arg</a:t>
            </a:r>
            <a:r>
              <a:rPr lang="en-US" dirty="0" smtClean="0">
                <a:latin typeface="Arial" pitchFamily="34" charset="0"/>
                <a:cs typeface="Arial" pitchFamily="34" charset="0"/>
              </a:rPr>
              <a:t>, and His, which have various types of N-containing groups, are uncharged when deprotonated.</a:t>
            </a:r>
            <a:endParaRPr lang="en-US" dirty="0">
              <a:latin typeface="Arial" pitchFamily="34" charset="0"/>
              <a:cs typeface="Arial" pitchFamily="34" charset="0"/>
            </a:endParaRPr>
          </a:p>
          <a:p>
            <a:pPr>
              <a:spcBef>
                <a:spcPts val="624"/>
              </a:spcBef>
              <a:spcAft>
                <a:spcPts val="1200"/>
              </a:spcAft>
            </a:pPr>
            <a:r>
              <a:rPr lang="en-US" dirty="0" smtClean="0">
                <a:latin typeface="Arial" pitchFamily="34" charset="0"/>
                <a:cs typeface="Arial" pitchFamily="34" charset="0"/>
              </a:rPr>
              <a:t>If </a:t>
            </a:r>
            <a:r>
              <a:rPr lang="en-US" dirty="0">
                <a:latin typeface="Arial" pitchFamily="34" charset="0"/>
                <a:cs typeface="Arial" pitchFamily="34" charset="0"/>
              </a:rPr>
              <a:t>a mixture of proteins is placed in a gel with a pH gradient and an electrical field is applied, </a:t>
            </a:r>
            <a:r>
              <a:rPr lang="en-US" dirty="0" smtClean="0">
                <a:latin typeface="Arial" pitchFamily="34" charset="0"/>
                <a:cs typeface="Arial" pitchFamily="34" charset="0"/>
              </a:rPr>
              <a:t>each protein will </a:t>
            </a:r>
            <a:r>
              <a:rPr lang="en-US" dirty="0">
                <a:latin typeface="Arial" pitchFamily="34" charset="0"/>
                <a:cs typeface="Arial" pitchFamily="34" charset="0"/>
              </a:rPr>
              <a:t>migrate to </a:t>
            </a:r>
            <a:r>
              <a:rPr lang="en-US" dirty="0" smtClean="0">
                <a:latin typeface="Arial" pitchFamily="34" charset="0"/>
                <a:cs typeface="Arial" pitchFamily="34" charset="0"/>
              </a:rPr>
              <a:t>its isoelectric point (</a:t>
            </a:r>
            <a:r>
              <a:rPr lang="en-US" dirty="0" err="1" smtClean="0">
                <a:latin typeface="Arial" pitchFamily="34" charset="0"/>
                <a:cs typeface="Arial" pitchFamily="34" charset="0"/>
              </a:rPr>
              <a:t>pI</a:t>
            </a:r>
            <a:r>
              <a:rPr lang="en-US" dirty="0" smtClean="0">
                <a:latin typeface="Arial" pitchFamily="34" charset="0"/>
                <a:cs typeface="Arial" pitchFamily="34" charset="0"/>
              </a:rPr>
              <a:t>), </a:t>
            </a:r>
            <a:r>
              <a:rPr lang="en-US" dirty="0">
                <a:latin typeface="Arial" pitchFamily="34" charset="0"/>
                <a:cs typeface="Arial" pitchFamily="34" charset="0"/>
              </a:rPr>
              <a:t>the pH at which </a:t>
            </a:r>
            <a:r>
              <a:rPr lang="en-US" dirty="0" smtClean="0">
                <a:latin typeface="Arial" pitchFamily="34" charset="0"/>
                <a:cs typeface="Arial" pitchFamily="34" charset="0"/>
              </a:rPr>
              <a:t>it has no </a:t>
            </a:r>
            <a:r>
              <a:rPr lang="en-US" dirty="0">
                <a:latin typeface="Arial" pitchFamily="34" charset="0"/>
                <a:cs typeface="Arial" pitchFamily="34" charset="0"/>
              </a:rPr>
              <a:t>net </a:t>
            </a:r>
            <a:r>
              <a:rPr lang="en-US" dirty="0" smtClean="0">
                <a:latin typeface="Arial" pitchFamily="34" charset="0"/>
                <a:cs typeface="Arial" pitchFamily="34" charset="0"/>
              </a:rPr>
              <a:t>charge.</a:t>
            </a:r>
            <a:endParaRPr lang="en-US" dirty="0">
              <a:latin typeface="Arial" pitchFamily="34" charset="0"/>
              <a:cs typeface="Arial" pitchFamily="34" charset="0"/>
            </a:endParaRPr>
          </a:p>
          <a:p>
            <a:pPr lvl="1">
              <a:spcBef>
                <a:spcPts val="624"/>
              </a:spcBef>
              <a:buFont typeface="Calibri" pitchFamily="34" charset="0"/>
              <a:buChar char="–"/>
            </a:pPr>
            <a:r>
              <a:rPr lang="en-US" dirty="0">
                <a:latin typeface="Arial" pitchFamily="34" charset="0"/>
                <a:cs typeface="Arial" pitchFamily="34" charset="0"/>
              </a:rPr>
              <a:t>When they are uncharged, molecules always stop migrating during electrophoresis.</a:t>
            </a:r>
          </a:p>
        </p:txBody>
      </p:sp>
    </p:spTree>
    <p:extLst>
      <p:ext uri="{BB962C8B-B14F-4D97-AF65-F5344CB8AC3E}">
        <p14:creationId xmlns:p14="http://schemas.microsoft.com/office/powerpoint/2010/main" val="2634554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43C0C"/>
                </a:solidFill>
                <a:latin typeface="Arial" pitchFamily="34" charset="0"/>
                <a:cs typeface="Arial" pitchFamily="34" charset="0"/>
              </a:rPr>
              <a:t>Isoelectric </a:t>
            </a:r>
            <a:r>
              <a:rPr lang="en-US" dirty="0">
                <a:solidFill>
                  <a:srgbClr val="843C0C"/>
                </a:solidFill>
                <a:latin typeface="Arial" pitchFamily="34" charset="0"/>
                <a:cs typeface="Arial" pitchFamily="34" charset="0"/>
              </a:rPr>
              <a:t>F</a:t>
            </a:r>
            <a:r>
              <a:rPr lang="en-US" dirty="0" smtClean="0">
                <a:solidFill>
                  <a:srgbClr val="843C0C"/>
                </a:solidFill>
                <a:latin typeface="Arial" pitchFamily="34" charset="0"/>
                <a:cs typeface="Arial" pitchFamily="34" charset="0"/>
              </a:rPr>
              <a:t>ocusing </a:t>
            </a:r>
            <a:r>
              <a:rPr lang="en-US" dirty="0" smtClean="0">
                <a:solidFill>
                  <a:srgbClr val="843C0C"/>
                </a:solidFill>
                <a:latin typeface="Arial" pitchFamily="34" charset="0"/>
                <a:cs typeface="Arial" pitchFamily="34" charset="0"/>
              </a:rPr>
              <a:t>(</a:t>
            </a:r>
            <a:r>
              <a:rPr lang="en-US" dirty="0" smtClean="0">
                <a:solidFill>
                  <a:srgbClr val="843C0C"/>
                </a:solidFill>
                <a:latin typeface="Arial" pitchFamily="34" charset="0"/>
                <a:cs typeface="Arial" pitchFamily="34" charset="0"/>
              </a:rPr>
              <a:t>2/2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pic>
        <p:nvPicPr>
          <p:cNvPr id="6" name="Picture 2" descr="A schematic shows bands formed by proteins after isoelectric focusing. A) The diagram has a horizontal rectangular strip showing proteins, which are represented by different colored circles, namely, pink, blue, yellow, and orange. Left end of the strip is labeled as low pH (+) and the right end is labeled as high pH (-). Each colored protein has a positive and a negative form. On applying voltage, positively charged proteins migrate towards negative end, that is, towards right side and negatively charged proteins migrate towards positive end, that is, towards left side. The similar colored proteins of opposite charge combine at a point to give a neutral form of protein. &#10;B) The diagram has a horizontal rectangular strip showing four distinct color bands, namely, pink, blue, yellow and orange. Left end of the strip is labeled as low pH (+) and the right end of the strip is labeled as high pH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376422"/>
            <a:ext cx="8113106" cy="278058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102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843C0C"/>
                </a:solidFill>
                <a:latin typeface="Arial" pitchFamily="34" charset="0"/>
                <a:cs typeface="Arial" pitchFamily="34" charset="0"/>
              </a:rPr>
              <a:t>Two</a:t>
            </a:r>
            <a:r>
              <a:rPr lang="en-US" dirty="0">
                <a:solidFill>
                  <a:srgbClr val="843C0C"/>
                </a:solidFill>
                <a:latin typeface="Arial" pitchFamily="34" charset="0"/>
                <a:cs typeface="Arial" pitchFamily="34" charset="0"/>
              </a:rPr>
              <a:t>-dimensional </a:t>
            </a:r>
            <a:r>
              <a:rPr lang="en-US" dirty="0">
                <a:solidFill>
                  <a:srgbClr val="843C0C"/>
                </a:solidFill>
                <a:latin typeface="Arial" pitchFamily="34" charset="0"/>
                <a:cs typeface="Arial" pitchFamily="34" charset="0"/>
              </a:rPr>
              <a:t>E</a:t>
            </a:r>
            <a:r>
              <a:rPr lang="en-US" dirty="0" smtClean="0">
                <a:solidFill>
                  <a:srgbClr val="843C0C"/>
                </a:solidFill>
                <a:latin typeface="Arial" pitchFamily="34" charset="0"/>
                <a:cs typeface="Arial" pitchFamily="34" charset="0"/>
              </a:rPr>
              <a:t>lectrophoresis </a:t>
            </a:r>
            <a:r>
              <a:rPr lang="en-US" dirty="0" smtClean="0">
                <a:solidFill>
                  <a:srgbClr val="843C0C"/>
                </a:solidFill>
                <a:latin typeface="Arial" pitchFamily="34" charset="0"/>
                <a:cs typeface="Arial" pitchFamily="34" charset="0"/>
              </a:rPr>
              <a:t>(</a:t>
            </a:r>
            <a:r>
              <a:rPr lang="en-US" dirty="0" smtClean="0">
                <a:solidFill>
                  <a:srgbClr val="843C0C"/>
                </a:solidFill>
                <a:latin typeface="Arial" pitchFamily="34" charset="0"/>
                <a:cs typeface="Arial" pitchFamily="34" charset="0"/>
              </a:rPr>
              <a:t>1/2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Bef>
                <a:spcPts val="624"/>
              </a:spcBef>
              <a:spcAft>
                <a:spcPts val="1200"/>
              </a:spcAft>
            </a:pPr>
            <a:r>
              <a:rPr lang="en-US" sz="2600" dirty="0">
                <a:latin typeface="Arial" pitchFamily="34" charset="0"/>
                <a:cs typeface="Arial" pitchFamily="34" charset="0"/>
              </a:rPr>
              <a:t>In two-dimensional gel electrophoresis, proteins are separated in one direction by isoelectric </a:t>
            </a:r>
            <a:r>
              <a:rPr lang="en-US" sz="2600" dirty="0" smtClean="0">
                <a:latin typeface="Arial" pitchFamily="34" charset="0"/>
                <a:cs typeface="Arial" pitchFamily="34" charset="0"/>
              </a:rPr>
              <a:t>focusing.</a:t>
            </a:r>
            <a:endParaRPr lang="en-US" sz="2600" dirty="0">
              <a:latin typeface="Arial" pitchFamily="34" charset="0"/>
              <a:cs typeface="Arial" pitchFamily="34" charset="0"/>
            </a:endParaRPr>
          </a:p>
          <a:p>
            <a:r>
              <a:rPr lang="en-US" sz="2600" dirty="0" smtClean="0">
                <a:latin typeface="Arial" pitchFamily="34" charset="0"/>
                <a:cs typeface="Arial" pitchFamily="34" charset="0"/>
              </a:rPr>
              <a:t>This </a:t>
            </a:r>
            <a:r>
              <a:rPr lang="en-US" sz="2600" dirty="0">
                <a:latin typeface="Arial" pitchFamily="34" charset="0"/>
                <a:cs typeface="Arial" pitchFamily="34" charset="0"/>
              </a:rPr>
              <a:t>gel is then attached to an SDS-PAGE </a:t>
            </a:r>
            <a:r>
              <a:rPr lang="en-US" sz="2600" dirty="0" smtClean="0">
                <a:latin typeface="Arial" pitchFamily="34" charset="0"/>
                <a:cs typeface="Arial" pitchFamily="34" charset="0"/>
              </a:rPr>
              <a:t>gel, </a:t>
            </a:r>
            <a:r>
              <a:rPr lang="en-US" sz="2600" dirty="0">
                <a:latin typeface="Arial" pitchFamily="34" charset="0"/>
                <a:cs typeface="Arial" pitchFamily="34" charset="0"/>
              </a:rPr>
              <a:t>and electrophoresis is performed at a 90</a:t>
            </a:r>
            <a:r>
              <a:rPr lang="en-US" sz="2600" baseline="30000" dirty="0">
                <a:latin typeface="Arial" pitchFamily="34" charset="0"/>
                <a:cs typeface="Arial" pitchFamily="34" charset="0"/>
              </a:rPr>
              <a:t>o</a:t>
            </a:r>
            <a:r>
              <a:rPr lang="en-US" sz="2600" dirty="0">
                <a:latin typeface="Arial" pitchFamily="34" charset="0"/>
                <a:cs typeface="Arial" pitchFamily="34" charset="0"/>
              </a:rPr>
              <a:t> angle to the direction of the isoelectric focusing </a:t>
            </a:r>
            <a:r>
              <a:rPr lang="en-US" sz="2600" dirty="0" smtClean="0">
                <a:latin typeface="Arial" pitchFamily="34" charset="0"/>
                <a:cs typeface="Arial" pitchFamily="34" charset="0"/>
              </a:rPr>
              <a:t>separation.</a:t>
            </a:r>
            <a:endParaRPr lang="en-US" sz="2600" dirty="0">
              <a:latin typeface="Arial" pitchFamily="34" charset="0"/>
              <a:cs typeface="Arial" pitchFamily="34" charset="0"/>
            </a:endParaRPr>
          </a:p>
        </p:txBody>
      </p:sp>
    </p:spTree>
    <p:extLst>
      <p:ext uri="{BB962C8B-B14F-4D97-AF65-F5344CB8AC3E}">
        <p14:creationId xmlns:p14="http://schemas.microsoft.com/office/powerpoint/2010/main" val="1074249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Two-dimensional </a:t>
            </a:r>
            <a:r>
              <a:rPr lang="en-US" dirty="0">
                <a:solidFill>
                  <a:srgbClr val="843C0C"/>
                </a:solidFill>
                <a:latin typeface="Arial" pitchFamily="34" charset="0"/>
                <a:cs typeface="Arial" pitchFamily="34" charset="0"/>
              </a:rPr>
              <a:t>E</a:t>
            </a:r>
            <a:r>
              <a:rPr lang="en-US" dirty="0" smtClean="0">
                <a:solidFill>
                  <a:srgbClr val="843C0C"/>
                </a:solidFill>
                <a:latin typeface="Arial" pitchFamily="34" charset="0"/>
                <a:cs typeface="Arial" pitchFamily="34" charset="0"/>
              </a:rPr>
              <a:t>lectrophoresis </a:t>
            </a:r>
            <a:r>
              <a:rPr lang="en-US" dirty="0" smtClean="0">
                <a:solidFill>
                  <a:srgbClr val="843C0C"/>
                </a:solidFill>
                <a:latin typeface="Arial" pitchFamily="34" charset="0"/>
                <a:cs typeface="Arial" pitchFamily="34" charset="0"/>
              </a:rPr>
              <a:t>(</a:t>
            </a:r>
            <a:r>
              <a:rPr lang="en-US" dirty="0" smtClean="0">
                <a:solidFill>
                  <a:srgbClr val="843C0C"/>
                </a:solidFill>
                <a:latin typeface="Arial" pitchFamily="34" charset="0"/>
                <a:cs typeface="Arial" pitchFamily="34" charset="0"/>
              </a:rPr>
              <a:t>2/2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pic>
        <p:nvPicPr>
          <p:cNvPr id="8" name="Picture 2" descr="An illustration shows isoelectric focusing without S D S-PAGE. A rectangular S D S-polyacrylamide slab is shown, on top which another rectangle represents the isoelectric focusing gel. The top left corner of the focusing gel corresponds to low pH and the top right corner corresponds to high p H. The rectangle on top representing the isoelectric focusing gel has bands of separated proteins. The protein bands in the isoelectric focusing gel are being pulled down onto the S D S-polyacrylamide slab, below which of a larger area than isoelectric focusing gel. The proteins in the bands in the SDS–polyacrylamide slab are shown as smaller fragments aligned vertically in line with the bands in the isoelectric focusing gel.&#10;An illustration shows isoelectric focusing with S D S-PAGE. An image shows isoelectric focusing carried out on an S D S-PAGE. The S D S-PAGE has several darkened spots spread out all through.&#10;"/>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9135" y="2089135"/>
            <a:ext cx="8105731" cy="35476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961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solidFill>
                  <a:srgbClr val="843C0C"/>
                </a:solidFill>
                <a:latin typeface="Arial" pitchFamily="34" charset="0"/>
                <a:cs typeface="Arial" pitchFamily="34" charset="0"/>
              </a:rPr>
              <a:t>Alterations in </a:t>
            </a:r>
            <a:r>
              <a:rPr lang="en-US" sz="3200" dirty="0" smtClean="0">
                <a:solidFill>
                  <a:srgbClr val="843C0C"/>
                </a:solidFill>
                <a:latin typeface="Arial" pitchFamily="34" charset="0"/>
                <a:cs typeface="Arial" pitchFamily="34" charset="0"/>
              </a:rPr>
              <a:t>Protein </a:t>
            </a:r>
            <a:r>
              <a:rPr lang="en-US" sz="3200" dirty="0">
                <a:solidFill>
                  <a:srgbClr val="843C0C"/>
                </a:solidFill>
                <a:latin typeface="Arial" pitchFamily="34" charset="0"/>
                <a:cs typeface="Arial" pitchFamily="34" charset="0"/>
              </a:rPr>
              <a:t>L</a:t>
            </a:r>
            <a:r>
              <a:rPr lang="en-US" sz="3200" dirty="0" smtClean="0">
                <a:solidFill>
                  <a:srgbClr val="843C0C"/>
                </a:solidFill>
                <a:latin typeface="Arial" pitchFamily="34" charset="0"/>
                <a:cs typeface="Arial" pitchFamily="34" charset="0"/>
              </a:rPr>
              <a:t>evels</a:t>
            </a:r>
            <a:r>
              <a:rPr lang="en-US" sz="3200" b="0" dirty="0" smtClean="0">
                <a:solidFill>
                  <a:srgbClr val="843C0C"/>
                </a:solidFill>
                <a:latin typeface="Arial" pitchFamily="34" charset="0"/>
                <a:cs typeface="Arial" pitchFamily="34" charset="0"/>
              </a:rPr>
              <a:t> </a:t>
            </a:r>
            <a:r>
              <a:rPr lang="en-US" sz="3200" dirty="0">
                <a:solidFill>
                  <a:srgbClr val="843C0C"/>
                </a:solidFill>
                <a:latin typeface="Arial" pitchFamily="34" charset="0"/>
                <a:cs typeface="Arial" pitchFamily="34" charset="0"/>
              </a:rPr>
              <a:t>D</a:t>
            </a:r>
            <a:r>
              <a:rPr lang="en-US" sz="3200" dirty="0" smtClean="0">
                <a:solidFill>
                  <a:srgbClr val="843C0C"/>
                </a:solidFill>
                <a:latin typeface="Arial" pitchFamily="34" charset="0"/>
                <a:cs typeface="Arial" pitchFamily="34" charset="0"/>
              </a:rPr>
              <a:t>etected </a:t>
            </a:r>
            <a:r>
              <a:rPr lang="en-US" sz="3200" dirty="0">
                <a:solidFill>
                  <a:srgbClr val="843C0C"/>
                </a:solidFill>
                <a:latin typeface="Arial" pitchFamily="34" charset="0"/>
                <a:cs typeface="Arial" pitchFamily="34" charset="0"/>
              </a:rPr>
              <a:t>by </a:t>
            </a:r>
            <a:r>
              <a:rPr lang="en-US" sz="3200" dirty="0">
                <a:solidFill>
                  <a:srgbClr val="843C0C"/>
                </a:solidFill>
                <a:latin typeface="Arial" pitchFamily="34" charset="0"/>
                <a:cs typeface="Arial" pitchFamily="34" charset="0"/>
              </a:rPr>
              <a:t>T</a:t>
            </a:r>
            <a:r>
              <a:rPr lang="en-US" sz="3200" dirty="0" smtClean="0">
                <a:solidFill>
                  <a:srgbClr val="843C0C"/>
                </a:solidFill>
                <a:latin typeface="Arial" pitchFamily="34" charset="0"/>
                <a:cs typeface="Arial" pitchFamily="34" charset="0"/>
              </a:rPr>
              <a:t>wo-dimensional </a:t>
            </a:r>
            <a:r>
              <a:rPr lang="en-US" sz="3200" dirty="0">
                <a:solidFill>
                  <a:srgbClr val="843C0C"/>
                </a:solidFill>
                <a:latin typeface="Arial" pitchFamily="34" charset="0"/>
                <a:cs typeface="Arial" pitchFamily="34" charset="0"/>
              </a:rPr>
              <a:t>G</a:t>
            </a:r>
            <a:r>
              <a:rPr lang="en-US" sz="3200" dirty="0" smtClean="0">
                <a:solidFill>
                  <a:srgbClr val="843C0C"/>
                </a:solidFill>
                <a:latin typeface="Arial" pitchFamily="34" charset="0"/>
                <a:cs typeface="Arial" pitchFamily="34" charset="0"/>
              </a:rPr>
              <a:t>el</a:t>
            </a:r>
            <a:r>
              <a:rPr lang="en-US" sz="3200" b="0" dirty="0" smtClean="0">
                <a:solidFill>
                  <a:srgbClr val="843C0C"/>
                </a:solidFill>
                <a:latin typeface="Arial" pitchFamily="34" charset="0"/>
                <a:cs typeface="Arial" pitchFamily="34" charset="0"/>
              </a:rPr>
              <a:t> </a:t>
            </a:r>
            <a:r>
              <a:rPr lang="en-US" sz="3200" dirty="0">
                <a:solidFill>
                  <a:srgbClr val="843C0C"/>
                </a:solidFill>
                <a:latin typeface="Arial" pitchFamily="34" charset="0"/>
                <a:cs typeface="Arial" pitchFamily="34" charset="0"/>
              </a:rPr>
              <a:t>E</a:t>
            </a:r>
            <a:r>
              <a:rPr lang="en-US" sz="3200" dirty="0" smtClean="0">
                <a:solidFill>
                  <a:srgbClr val="843C0C"/>
                </a:solidFill>
                <a:latin typeface="Arial" pitchFamily="34" charset="0"/>
                <a:cs typeface="Arial" pitchFamily="34" charset="0"/>
              </a:rPr>
              <a:t>lectrophoresis</a:t>
            </a:r>
            <a:endParaRPr lang="en-US" sz="32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Autofit/>
          </a:bodyPr>
          <a:lstStyle/>
          <a:p>
            <a:r>
              <a:rPr lang="en-US" sz="2600" dirty="0">
                <a:latin typeface="Arial" pitchFamily="34" charset="0"/>
                <a:cs typeface="Arial" pitchFamily="34" charset="0"/>
              </a:rPr>
              <a:t>Two-dimensional electrophoresis can be used to detect differences in protein expression under different physiological </a:t>
            </a:r>
            <a:r>
              <a:rPr lang="en-US" sz="2600" dirty="0" smtClean="0">
                <a:latin typeface="Arial" pitchFamily="34" charset="0"/>
                <a:cs typeface="Arial" pitchFamily="34" charset="0"/>
              </a:rPr>
              <a:t>circumstances.</a:t>
            </a:r>
            <a:endParaRPr lang="en-US" sz="2600" dirty="0">
              <a:latin typeface="Arial" pitchFamily="34" charset="0"/>
              <a:cs typeface="Arial" pitchFamily="34" charset="0"/>
            </a:endParaRPr>
          </a:p>
        </p:txBody>
      </p:sp>
      <p:pic>
        <p:nvPicPr>
          <p:cNvPr id="7" name="Picture 2" descr="Two imageries obtained through a two-dimensional gel electrophoresis compare a normal colon mucosa and a colorectal tumor tissue. A) Normal colon mucosa: There are several faint, small circular grey spots and a dark, large circular darkened spot. An arrow points towards a faint grey spot.    &#10;B) Colorectal tumor tissue: There are several faint, small circular grey spots and four distinct, large circular darkened spots visible on the photograph. An arrow points toward one of the large circular darkened spot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01320" y="3135612"/>
            <a:ext cx="5541360" cy="338526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942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43C0C"/>
                </a:solidFill>
                <a:latin typeface="Arial" pitchFamily="34" charset="0"/>
                <a:cs typeface="Arial" pitchFamily="34" charset="0"/>
              </a:rPr>
              <a:t>Ch</a:t>
            </a:r>
            <a:r>
              <a:rPr lang="en-US" dirty="0" smtClean="0">
                <a:solidFill>
                  <a:srgbClr val="843C0C"/>
                </a:solidFill>
                <a:latin typeface="Arial" pitchFamily="34" charset="0"/>
                <a:cs typeface="Arial" pitchFamily="34" charset="0"/>
              </a:rPr>
              <a:t>.3 </a:t>
            </a:r>
            <a:r>
              <a:rPr lang="en-US" dirty="0">
                <a:solidFill>
                  <a:srgbClr val="843C0C"/>
                </a:solidFill>
                <a:latin typeface="Arial" pitchFamily="34" charset="0"/>
                <a:cs typeface="Arial" pitchFamily="34" charset="0"/>
              </a:rPr>
              <a:t>Learning Objectives</a:t>
            </a:r>
          </a:p>
        </p:txBody>
      </p:sp>
      <p:sp>
        <p:nvSpPr>
          <p:cNvPr id="4" name="Content Placeholder 3"/>
          <p:cNvSpPr>
            <a:spLocks noGrp="1"/>
          </p:cNvSpPr>
          <p:nvPr>
            <p:ph idx="1"/>
          </p:nvPr>
        </p:nvSpPr>
        <p:spPr>
          <a:xfrm>
            <a:off x="457200" y="1600199"/>
            <a:ext cx="8229600" cy="4962311"/>
          </a:xfrm>
        </p:spPr>
        <p:txBody>
          <a:bodyPr>
            <a:noAutofit/>
          </a:bodyPr>
          <a:lstStyle/>
          <a:p>
            <a:pPr marL="0" indent="0">
              <a:spcBef>
                <a:spcPts val="624"/>
              </a:spcBef>
              <a:spcAft>
                <a:spcPts val="1200"/>
              </a:spcAft>
              <a:buNone/>
            </a:pPr>
            <a:r>
              <a:rPr lang="en-US" sz="2000" i="1" dirty="0">
                <a:latin typeface="Arial" pitchFamily="34" charset="0"/>
                <a:cs typeface="Arial" pitchFamily="34" charset="0"/>
              </a:rPr>
              <a:t>By the end of this chapter, you should be able to</a:t>
            </a:r>
            <a:r>
              <a:rPr lang="en-US" sz="2000" i="1" dirty="0" smtClean="0">
                <a:latin typeface="Arial" pitchFamily="34" charset="0"/>
                <a:cs typeface="Arial" pitchFamily="34" charset="0"/>
              </a:rPr>
              <a:t>:</a:t>
            </a:r>
            <a:endParaRPr lang="en-US" sz="2000" dirty="0" smtClean="0">
              <a:latin typeface="Arial" pitchFamily="34" charset="0"/>
              <a:cs typeface="Arial" pitchFamily="34" charset="0"/>
            </a:endParaRPr>
          </a:p>
          <a:p>
            <a:pPr marL="457200" indent="-457200">
              <a:spcBef>
                <a:spcPts val="624"/>
              </a:spcBef>
              <a:buAutoNum type="arabicPeriod"/>
            </a:pPr>
            <a:r>
              <a:rPr lang="en-US" sz="2000" b="1" dirty="0" smtClean="0">
                <a:latin typeface="Arial" pitchFamily="34" charset="0"/>
                <a:cs typeface="Arial" pitchFamily="34" charset="0"/>
              </a:rPr>
              <a:t>Explain </a:t>
            </a:r>
            <a:r>
              <a:rPr lang="en-US" sz="2000" b="1" dirty="0">
                <a:latin typeface="Arial" pitchFamily="34" charset="0"/>
                <a:cs typeface="Arial" pitchFamily="34" charset="0"/>
              </a:rPr>
              <a:t>the importance of protein purification and how it can be quantified</a:t>
            </a:r>
            <a:r>
              <a:rPr lang="en-US" sz="2000" b="1" dirty="0" smtClean="0">
                <a:latin typeface="Arial" pitchFamily="34" charset="0"/>
                <a:cs typeface="Arial" pitchFamily="34" charset="0"/>
              </a:rPr>
              <a:t>.</a:t>
            </a:r>
          </a:p>
          <a:p>
            <a:pPr marL="457200" indent="-457200">
              <a:spcBef>
                <a:spcPts val="624"/>
              </a:spcBef>
              <a:buAutoNum type="arabicPeriod"/>
            </a:pPr>
            <a:r>
              <a:rPr lang="en-US" sz="2000" b="1" dirty="0" smtClean="0">
                <a:latin typeface="Arial" pitchFamily="34" charset="0"/>
                <a:cs typeface="Arial" pitchFamily="34" charset="0"/>
              </a:rPr>
              <a:t>Describe </a:t>
            </a:r>
            <a:r>
              <a:rPr lang="en-US" sz="2000" b="1" dirty="0">
                <a:latin typeface="Arial" pitchFamily="34" charset="0"/>
                <a:cs typeface="Arial" pitchFamily="34" charset="0"/>
              </a:rPr>
              <a:t>the different types of chromatography used to purify proteins</a:t>
            </a:r>
            <a:r>
              <a:rPr lang="en-US" sz="2000" b="1" dirty="0" smtClean="0">
                <a:latin typeface="Arial" pitchFamily="34" charset="0"/>
                <a:cs typeface="Arial" pitchFamily="34" charset="0"/>
              </a:rPr>
              <a:t>.</a:t>
            </a:r>
          </a:p>
          <a:p>
            <a:pPr marL="457200" indent="-457200">
              <a:spcBef>
                <a:spcPts val="624"/>
              </a:spcBef>
              <a:buAutoNum type="arabicPeriod"/>
            </a:pPr>
            <a:r>
              <a:rPr lang="en-US" sz="2000" b="1" dirty="0" smtClean="0">
                <a:latin typeface="Arial" pitchFamily="34" charset="0"/>
                <a:cs typeface="Arial" pitchFamily="34" charset="0"/>
              </a:rPr>
              <a:t>Describe </a:t>
            </a:r>
            <a:r>
              <a:rPr lang="en-US" sz="2000" b="1" dirty="0">
                <a:latin typeface="Arial" pitchFamily="34" charset="0"/>
                <a:cs typeface="Arial" pitchFamily="34" charset="0"/>
              </a:rPr>
              <a:t>the different methods available for determining the mass of a protein</a:t>
            </a:r>
            <a:r>
              <a:rPr lang="en-US" sz="2000" b="1" dirty="0" smtClean="0">
                <a:latin typeface="Arial" pitchFamily="34" charset="0"/>
                <a:cs typeface="Arial" pitchFamily="34" charset="0"/>
              </a:rPr>
              <a:t>.</a:t>
            </a:r>
          </a:p>
          <a:p>
            <a:pPr marL="457200" indent="-457200">
              <a:spcBef>
                <a:spcPts val="624"/>
              </a:spcBef>
              <a:buAutoNum type="arabicPeriod"/>
            </a:pPr>
            <a:r>
              <a:rPr lang="en-US" sz="2000" b="1" dirty="0" smtClean="0">
                <a:latin typeface="Arial" pitchFamily="34" charset="0"/>
                <a:cs typeface="Arial" pitchFamily="34" charset="0"/>
              </a:rPr>
              <a:t>Explain </a:t>
            </a:r>
            <a:r>
              <a:rPr lang="en-US" sz="2000" b="1" dirty="0">
                <a:latin typeface="Arial" pitchFamily="34" charset="0"/>
                <a:cs typeface="Arial" pitchFamily="34" charset="0"/>
              </a:rPr>
              <a:t>how antibodies can be used as tools for protein identification, purification, and quantitation</a:t>
            </a:r>
            <a:r>
              <a:rPr lang="en-US" sz="2000" b="1" dirty="0" smtClean="0">
                <a:latin typeface="Arial" pitchFamily="34" charset="0"/>
                <a:cs typeface="Arial" pitchFamily="34" charset="0"/>
              </a:rPr>
              <a:t>.</a:t>
            </a:r>
          </a:p>
          <a:p>
            <a:pPr marL="457200" indent="-457200">
              <a:spcBef>
                <a:spcPts val="624"/>
              </a:spcBef>
              <a:buAutoNum type="arabicPeriod"/>
            </a:pPr>
            <a:r>
              <a:rPr lang="en-US" sz="2000" b="1" dirty="0" smtClean="0">
                <a:latin typeface="Arial" pitchFamily="34" charset="0"/>
                <a:cs typeface="Arial" pitchFamily="34" charset="0"/>
              </a:rPr>
              <a:t>Describe </a:t>
            </a:r>
            <a:r>
              <a:rPr lang="en-US" sz="2000" b="1" dirty="0">
                <a:latin typeface="Arial" pitchFamily="34" charset="0"/>
                <a:cs typeface="Arial" pitchFamily="34" charset="0"/>
              </a:rPr>
              <a:t>how proteins are sequenced, and explain why sequence determination is important</a:t>
            </a:r>
            <a:r>
              <a:rPr lang="en-US" sz="2000" b="1" dirty="0" smtClean="0">
                <a:latin typeface="Arial" pitchFamily="34" charset="0"/>
                <a:cs typeface="Arial" pitchFamily="34" charset="0"/>
              </a:rPr>
              <a:t>.</a:t>
            </a:r>
          </a:p>
          <a:p>
            <a:pPr marL="457200" indent="-457200">
              <a:spcBef>
                <a:spcPts val="624"/>
              </a:spcBef>
              <a:buAutoNum type="arabicPeriod"/>
            </a:pPr>
            <a:r>
              <a:rPr lang="en-US" sz="2000" b="1" dirty="0" smtClean="0">
                <a:latin typeface="Arial" pitchFamily="34" charset="0"/>
                <a:cs typeface="Arial" pitchFamily="34" charset="0"/>
              </a:rPr>
              <a:t>Distinguish </a:t>
            </a:r>
            <a:r>
              <a:rPr lang="en-US" sz="2000" b="1" dirty="0">
                <a:latin typeface="Arial" pitchFamily="34" charset="0"/>
                <a:cs typeface="Arial" pitchFamily="34" charset="0"/>
              </a:rPr>
              <a:t>between the commonly used methods for protein structure determination, and describe the advantages and disadvantages of each.</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4165281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rotein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urification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cheme </a:t>
            </a:r>
            <a:r>
              <a:rPr lang="en-US" dirty="0">
                <a:solidFill>
                  <a:srgbClr val="843C0C"/>
                </a:solidFill>
                <a:latin typeface="Arial" pitchFamily="34" charset="0"/>
                <a:cs typeface="Arial" pitchFamily="34" charset="0"/>
              </a:rPr>
              <a:t>can </a:t>
            </a:r>
            <a:r>
              <a:rPr lang="en-US" dirty="0" smtClean="0">
                <a:solidFill>
                  <a:srgbClr val="843C0C"/>
                </a:solidFill>
                <a:latin typeface="Arial" pitchFamily="34" charset="0"/>
                <a:cs typeface="Arial" pitchFamily="34" charset="0"/>
              </a:rPr>
              <a:t>be </a:t>
            </a:r>
            <a:r>
              <a:rPr lang="en-US" dirty="0">
                <a:solidFill>
                  <a:srgbClr val="843C0C"/>
                </a:solidFill>
                <a:latin typeface="Arial" pitchFamily="34" charset="0"/>
                <a:cs typeface="Arial" pitchFamily="34" charset="0"/>
              </a:rPr>
              <a:t>Q</a:t>
            </a:r>
            <a:r>
              <a:rPr lang="en-US" dirty="0" smtClean="0">
                <a:solidFill>
                  <a:srgbClr val="843C0C"/>
                </a:solidFill>
                <a:latin typeface="Arial" pitchFamily="34" charset="0"/>
                <a:cs typeface="Arial" pitchFamily="34" charset="0"/>
              </a:rPr>
              <a:t>uantitatively Evaluated</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Bef>
                <a:spcPts val="624"/>
              </a:spcBef>
              <a:spcAft>
                <a:spcPts val="1200"/>
              </a:spcAft>
            </a:pPr>
            <a:r>
              <a:rPr lang="en-US" sz="2600" dirty="0">
                <a:latin typeface="Arial" pitchFamily="34" charset="0"/>
                <a:cs typeface="Arial" pitchFamily="34" charset="0"/>
              </a:rPr>
              <a:t>The effectiveness of a purification scheme is measured by calculating the specific activity after each separation </a:t>
            </a:r>
            <a:r>
              <a:rPr lang="en-US" sz="2600" dirty="0" smtClean="0">
                <a:latin typeface="Arial" pitchFamily="34" charset="0"/>
                <a:cs typeface="Arial" pitchFamily="34" charset="0"/>
              </a:rPr>
              <a:t>technique.</a:t>
            </a:r>
            <a:endParaRPr lang="en-US" sz="2600" dirty="0">
              <a:latin typeface="Arial" pitchFamily="34" charset="0"/>
              <a:cs typeface="Arial" pitchFamily="34" charset="0"/>
            </a:endParaRPr>
          </a:p>
          <a:p>
            <a:pPr>
              <a:spcBef>
                <a:spcPts val="624"/>
              </a:spcBef>
              <a:spcAft>
                <a:spcPts val="1200"/>
              </a:spcAft>
            </a:pPr>
            <a:r>
              <a:rPr lang="en-US" sz="2600" dirty="0">
                <a:latin typeface="Arial" pitchFamily="34" charset="0"/>
                <a:cs typeface="Arial" pitchFamily="34" charset="0"/>
              </a:rPr>
              <a:t>Specific activity is the ratio of enzyme activity to </a:t>
            </a:r>
            <a:r>
              <a:rPr lang="en-US" sz="2600" dirty="0" smtClean="0">
                <a:latin typeface="Arial" pitchFamily="34" charset="0"/>
                <a:cs typeface="Arial" pitchFamily="34" charset="0"/>
              </a:rPr>
              <a:t>total protein </a:t>
            </a:r>
            <a:r>
              <a:rPr lang="en-US" sz="2600" dirty="0">
                <a:latin typeface="Arial" pitchFamily="34" charset="0"/>
                <a:cs typeface="Arial" pitchFamily="34" charset="0"/>
              </a:rPr>
              <a:t>concentration. Specific activity should increase with each step of the purification </a:t>
            </a:r>
            <a:r>
              <a:rPr lang="en-US" sz="2600" dirty="0" smtClean="0">
                <a:latin typeface="Arial" pitchFamily="34" charset="0"/>
                <a:cs typeface="Arial" pitchFamily="34" charset="0"/>
              </a:rPr>
              <a:t>procedure since total protein is being removed while desired enzyme is being retained.</a:t>
            </a:r>
            <a:endParaRPr lang="en-US" sz="2600" dirty="0">
              <a:latin typeface="Arial" pitchFamily="34" charset="0"/>
              <a:cs typeface="Arial" pitchFamily="34" charset="0"/>
            </a:endParaRPr>
          </a:p>
          <a:p>
            <a:pPr>
              <a:spcBef>
                <a:spcPts val="624"/>
              </a:spcBef>
              <a:spcAft>
                <a:spcPts val="1200"/>
              </a:spcAft>
            </a:pPr>
            <a:r>
              <a:rPr lang="en-US" sz="2600" dirty="0">
                <a:latin typeface="Arial" pitchFamily="34" charset="0"/>
                <a:cs typeface="Arial" pitchFamily="34" charset="0"/>
              </a:rPr>
              <a:t>SDS-PAGE allows a visual evaluation of the purification </a:t>
            </a:r>
            <a:r>
              <a:rPr lang="en-US" sz="2600" dirty="0" smtClean="0">
                <a:latin typeface="Arial" pitchFamily="34" charset="0"/>
                <a:cs typeface="Arial" pitchFamily="34" charset="0"/>
              </a:rPr>
              <a:t>scheme.</a:t>
            </a:r>
            <a:endParaRPr lang="en-US" sz="2600" dirty="0">
              <a:latin typeface="Arial" pitchFamily="34" charset="0"/>
              <a:cs typeface="Arial" pitchFamily="34" charset="0"/>
            </a:endParaRPr>
          </a:p>
        </p:txBody>
      </p:sp>
    </p:spTree>
    <p:extLst>
      <p:ext uri="{BB962C8B-B14F-4D97-AF65-F5344CB8AC3E}">
        <p14:creationId xmlns:p14="http://schemas.microsoft.com/office/powerpoint/2010/main" val="3321114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Quantification of a </a:t>
            </a:r>
            <a:r>
              <a:rPr lang="en-US" dirty="0" smtClean="0">
                <a:solidFill>
                  <a:srgbClr val="843C0C"/>
                </a:solidFill>
                <a:latin typeface="Arial" pitchFamily="34" charset="0"/>
                <a:cs typeface="Arial" pitchFamily="34" charset="0"/>
              </a:rPr>
              <a:t>Purification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rotocol </a:t>
            </a:r>
            <a:r>
              <a:rPr lang="en-US" dirty="0">
                <a:solidFill>
                  <a:srgbClr val="843C0C"/>
                </a:solidFill>
                <a:latin typeface="Arial" pitchFamily="34" charset="0"/>
                <a:cs typeface="Arial" pitchFamily="34" charset="0"/>
              </a:rPr>
              <a:t>for a </a:t>
            </a:r>
            <a:r>
              <a:rPr lang="en-US" dirty="0">
                <a:solidFill>
                  <a:srgbClr val="843C0C"/>
                </a:solidFill>
                <a:latin typeface="Arial" pitchFamily="34" charset="0"/>
                <a:cs typeface="Arial" pitchFamily="34" charset="0"/>
              </a:rPr>
              <a:t>F</a:t>
            </a:r>
            <a:r>
              <a:rPr lang="en-US" dirty="0" smtClean="0">
                <a:solidFill>
                  <a:srgbClr val="843C0C"/>
                </a:solidFill>
                <a:latin typeface="Arial" pitchFamily="34" charset="0"/>
                <a:cs typeface="Arial" pitchFamily="34" charset="0"/>
              </a:rPr>
              <a:t>ictitious Enzyme</a:t>
            </a:r>
            <a:endParaRPr lang="en-US" dirty="0">
              <a:solidFill>
                <a:srgbClr val="843C0C"/>
              </a:solidFill>
              <a:latin typeface="Arial" pitchFamily="34" charset="0"/>
              <a:cs typeface="Arial" pitchFamily="34" charset="0"/>
            </a:endParaRPr>
          </a:p>
        </p:txBody>
      </p:sp>
      <p:pic>
        <p:nvPicPr>
          <p:cNvPr id="6" name="Picture 2" descr="A table shows the quantification of a purification protocol for a fictitious protein. The table has six columns and five rows. The column headers are step, total protein (milligrams), total activity (units), specific activity (units per milligram), yield (percentage), and purification level.&#10;Row 1: step: homogenization; total protein (milligrams): 15, 000; total activity (units): 150, 000; specific activity (units per milligram): 10; yield (percentage): 100; purification level: 1.&#10;Row 2: step: salt fractionation; total protein (milligrams): 4, 600; total activity (units): 138, 000; specific activity (units per milligram): 30; yield (percentage): 92; purification level: 3.&#10;Row 3: step: ion-exchange chromatography; total protein (milligrams): 1, 278; total activity (units): 115, 500; specific activity (units per milligram): 90; yield (percentage): 77; purification level: 9.&#10;Row 4: step: gel-filtration chromatography; total protein (milligrams): 68.8; total activity (units): 75, 000; specific activity (units per milligram): 1, 100; yield (percentage): 50; purification level: 110.&#10;Row 5: step: affinity chromatography; total protein (milligrams): 1.75; total activity (units): 52, 500; specific activity (units per milligram): 30, 000; yield (percentage): 35; purification level: 3, 000."/>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515447" y="1852816"/>
            <a:ext cx="8113106" cy="390904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253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Electrophoretic </a:t>
            </a:r>
            <a:r>
              <a:rPr lang="en-US" dirty="0" smtClean="0">
                <a:solidFill>
                  <a:srgbClr val="843C0C"/>
                </a:solidFill>
                <a:latin typeface="Arial" pitchFamily="34" charset="0"/>
                <a:cs typeface="Arial" pitchFamily="34" charset="0"/>
              </a:rPr>
              <a:t>Analysis </a:t>
            </a:r>
            <a:r>
              <a:rPr lang="en-US" dirty="0">
                <a:solidFill>
                  <a:srgbClr val="843C0C"/>
                </a:solidFill>
                <a:latin typeface="Arial" pitchFamily="34" charset="0"/>
                <a:cs typeface="Arial" pitchFamily="34" charset="0"/>
              </a:rPr>
              <a:t>of a </a:t>
            </a:r>
            <a:r>
              <a:rPr lang="en-US" dirty="0" smtClean="0">
                <a:solidFill>
                  <a:srgbClr val="843C0C"/>
                </a:solidFill>
                <a:latin typeface="Arial" pitchFamily="34" charset="0"/>
                <a:cs typeface="Arial" pitchFamily="34" charset="0"/>
              </a:rPr>
              <a:t>Protein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urification</a:t>
            </a:r>
            <a:endParaRPr lang="en-US" dirty="0">
              <a:solidFill>
                <a:srgbClr val="843C0C"/>
              </a:solidFill>
              <a:latin typeface="Arial" pitchFamily="34" charset="0"/>
              <a:cs typeface="Arial" pitchFamily="34" charset="0"/>
            </a:endParaRPr>
          </a:p>
        </p:txBody>
      </p:sp>
      <p:pic>
        <p:nvPicPr>
          <p:cNvPr id="6" name="Picture 2" descr="A schematic diagram shows electrophoretic analysis of protein purification. An S D S polyacrylamide gel is represented with a blue rectangle, with five notches in its top edge, representing the wells into which different protein samples have been loaded. Each well is at the top of a lane within the gel, through which each protein sample travels. These are numbered from one to five, and are labeled with the name of the type of purification used on the protein sample that was loaded into them. Number one is homogenate, number two is salt fractionation, number three is ion exchange chromatography, number four is gel-filtration chromatography, and number five is affinity chromatography. The vertical section under each of the wells is a lane, through which the protein samples migrate. In each lane, there is a series of horizontal blue bands that are the width of the well, representing the bands formed when each protein sample was separated using S D S page. In lane number one, there are many bands of different vertical thicknesses, from the top of the gel to the bottom of the gel. In lane number two, there are many bands of different thicknesses from the top to the bottom of the gel, but fewer than in lane one.  Equivalent bands to those in lane two are all present in lane one. In lane three, there are fewer bands than there were in lane two. Equivalent bands to all those in lane three are present in lane two. Some of the bands that were very thin in lane two appear thicker in lane three. In lane four, there are six bands in total. One of the bands is thicker than the others. The equivalent band to the thick band was much thinner in lanes one and two. In lane five, there is one, thick band. It is the equivalent band to the thickest band in lane fou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107896" y="1640913"/>
            <a:ext cx="4928209" cy="50958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162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Ultracentrifugation is </a:t>
            </a:r>
            <a:r>
              <a:rPr lang="en-US" sz="3200" dirty="0" smtClean="0">
                <a:solidFill>
                  <a:srgbClr val="843C0C"/>
                </a:solidFill>
                <a:latin typeface="Arial" pitchFamily="34" charset="0"/>
                <a:cs typeface="Arial" pitchFamily="34" charset="0"/>
              </a:rPr>
              <a:t>Valuable </a:t>
            </a:r>
            <a:r>
              <a:rPr lang="en-US" sz="3200" dirty="0">
                <a:solidFill>
                  <a:srgbClr val="843C0C"/>
                </a:solidFill>
                <a:latin typeface="Arial" pitchFamily="34" charset="0"/>
                <a:cs typeface="Arial" pitchFamily="34" charset="0"/>
              </a:rPr>
              <a:t>for </a:t>
            </a:r>
            <a:r>
              <a:rPr lang="en-US" sz="3200" dirty="0" smtClean="0">
                <a:solidFill>
                  <a:srgbClr val="843C0C"/>
                </a:solidFill>
                <a:latin typeface="Arial" pitchFamily="34" charset="0"/>
                <a:cs typeface="Arial" pitchFamily="34" charset="0"/>
              </a:rPr>
              <a:t>Separating </a:t>
            </a:r>
            <a:r>
              <a:rPr lang="en-US" sz="3200" dirty="0">
                <a:solidFill>
                  <a:srgbClr val="843C0C"/>
                </a:solidFill>
                <a:latin typeface="Arial" pitchFamily="34" charset="0"/>
                <a:cs typeface="Arial" pitchFamily="34" charset="0"/>
              </a:rPr>
              <a:t>B</a:t>
            </a:r>
            <a:r>
              <a:rPr lang="en-US" sz="3200" dirty="0" smtClean="0">
                <a:solidFill>
                  <a:srgbClr val="843C0C"/>
                </a:solidFill>
                <a:latin typeface="Arial" pitchFamily="34" charset="0"/>
                <a:cs typeface="Arial" pitchFamily="34" charset="0"/>
              </a:rPr>
              <a:t>iomolecules </a:t>
            </a:r>
            <a:r>
              <a:rPr lang="en-US" sz="3200" dirty="0">
                <a:solidFill>
                  <a:srgbClr val="843C0C"/>
                </a:solidFill>
                <a:latin typeface="Arial" pitchFamily="34" charset="0"/>
                <a:cs typeface="Arial" pitchFamily="34" charset="0"/>
              </a:rPr>
              <a:t>and </a:t>
            </a:r>
            <a:r>
              <a:rPr lang="en-US" sz="3200" dirty="0">
                <a:solidFill>
                  <a:srgbClr val="843C0C"/>
                </a:solidFill>
                <a:latin typeface="Arial" pitchFamily="34" charset="0"/>
                <a:cs typeface="Arial" pitchFamily="34" charset="0"/>
              </a:rPr>
              <a:t>D</a:t>
            </a:r>
            <a:r>
              <a:rPr lang="en-US" sz="3200" dirty="0" smtClean="0">
                <a:solidFill>
                  <a:srgbClr val="843C0C"/>
                </a:solidFill>
                <a:latin typeface="Arial" pitchFamily="34" charset="0"/>
                <a:cs typeface="Arial" pitchFamily="34" charset="0"/>
              </a:rPr>
              <a:t>etermining </a:t>
            </a:r>
            <a:r>
              <a:rPr lang="en-US" sz="3200" dirty="0">
                <a:solidFill>
                  <a:srgbClr val="843C0C"/>
                </a:solidFill>
                <a:latin typeface="Arial" pitchFamily="34" charset="0"/>
                <a:cs typeface="Arial" pitchFamily="34" charset="0"/>
              </a:rPr>
              <a:t>T</a:t>
            </a:r>
            <a:r>
              <a:rPr lang="en-US" sz="3200" dirty="0" smtClean="0">
                <a:solidFill>
                  <a:srgbClr val="843C0C"/>
                </a:solidFill>
                <a:latin typeface="Arial" pitchFamily="34" charset="0"/>
                <a:cs typeface="Arial" pitchFamily="34" charset="0"/>
              </a:rPr>
              <a:t>heir Masses</a:t>
            </a:r>
            <a:endParaRPr lang="en-US" sz="32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782280"/>
            <a:ext cx="8229600" cy="1636089"/>
          </a:xfrm>
        </p:spPr>
        <p:txBody>
          <a:bodyPr>
            <a:noAutofit/>
          </a:bodyPr>
          <a:lstStyle/>
          <a:p>
            <a:r>
              <a:rPr lang="en-US" dirty="0" smtClean="0">
                <a:latin typeface="Arial" pitchFamily="34" charset="0"/>
                <a:cs typeface="Arial" pitchFamily="34" charset="0"/>
              </a:rPr>
              <a:t>Ultracentrifugation </a:t>
            </a:r>
            <a:r>
              <a:rPr lang="en-US" dirty="0">
                <a:latin typeface="Arial" pitchFamily="34" charset="0"/>
                <a:cs typeface="Arial" pitchFamily="34" charset="0"/>
              </a:rPr>
              <a:t>can be used to examine proteins. When subjected to a centrifugal force, the rate of movement of a particle is defined by the sedimentation coefficient, </a:t>
            </a:r>
            <a:r>
              <a:rPr lang="en-US" i="1" dirty="0" smtClean="0">
                <a:latin typeface="Arial" pitchFamily="34" charset="0"/>
                <a:cs typeface="Arial" pitchFamily="34" charset="0"/>
              </a:rPr>
              <a:t>s</a:t>
            </a:r>
            <a:endParaRPr lang="en-US" dirty="0">
              <a:latin typeface="Arial" pitchFamily="34" charset="0"/>
              <a:cs typeface="Arial" pitchFamily="34" charset="0"/>
            </a:endParaRPr>
          </a:p>
        </p:txBody>
      </p:sp>
      <p:pic>
        <p:nvPicPr>
          <p:cNvPr id="8" name="Picture 2" descr="The mathematical equation for sedimentation coefficient is shown. Sedimentation coefficient (lowercase S) is equal to mass (lowercase M) times quantity 1 minus partial specific volume (lowercase V with bar on top) times density of the medium (lowercase P) end quantity all divided by frictional ratio (lowercase f)."/>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09792" y="3628847"/>
            <a:ext cx="8924417" cy="34075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Content Placeholder 15"/>
          <p:cNvSpPr>
            <a:spLocks noGrp="1"/>
          </p:cNvSpPr>
          <p:nvPr>
            <p:ph sz="quarter" idx="15"/>
          </p:nvPr>
        </p:nvSpPr>
        <p:spPr>
          <a:xfrm>
            <a:off x="457200" y="4340664"/>
            <a:ext cx="8229600" cy="1352550"/>
          </a:xfrm>
        </p:spPr>
        <p:txBody>
          <a:bodyPr>
            <a:normAutofit/>
          </a:bodyPr>
          <a:lstStyle/>
          <a:p>
            <a:pPr marL="0" indent="0">
              <a:buNone/>
            </a:pPr>
            <a:r>
              <a:rPr lang="en-US" dirty="0">
                <a:latin typeface="Arial" pitchFamily="34" charset="0"/>
                <a:cs typeface="Arial" pitchFamily="34" charset="0"/>
              </a:rPr>
              <a:t>where </a:t>
            </a:r>
            <a:r>
              <a:rPr lang="en-US" i="1" dirty="0">
                <a:latin typeface="Arial" pitchFamily="34" charset="0"/>
                <a:cs typeface="Arial" pitchFamily="34" charset="0"/>
              </a:rPr>
              <a:t>m </a:t>
            </a:r>
            <a:r>
              <a:rPr lang="en-US" dirty="0">
                <a:latin typeface="Arial" pitchFamily="34" charset="0"/>
                <a:cs typeface="Arial" pitchFamily="34" charset="0"/>
              </a:rPr>
              <a:t>= the mass, = the partial specific volume (or one over the mass of the particle, </a:t>
            </a:r>
            <a:r>
              <a:rPr lang="en-US" i="1" dirty="0">
                <a:latin typeface="Arial" pitchFamily="34" charset="0"/>
                <a:cs typeface="Arial" pitchFamily="34" charset="0"/>
              </a:rPr>
              <a:t>ρ </a:t>
            </a:r>
            <a:r>
              <a:rPr lang="en-US" dirty="0">
                <a:latin typeface="Arial" pitchFamily="34" charset="0"/>
                <a:cs typeface="Arial" pitchFamily="34" charset="0"/>
              </a:rPr>
              <a:t>= the density of the medium, and ƒ = the frictional coefficient of the particle</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Tree>
    <p:extLst>
      <p:ext uri="{BB962C8B-B14F-4D97-AF65-F5344CB8AC3E}">
        <p14:creationId xmlns:p14="http://schemas.microsoft.com/office/powerpoint/2010/main" val="2965989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Sedimentation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oefficients</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8434552" cy="1563008"/>
          </a:xfrm>
        </p:spPr>
        <p:txBody>
          <a:bodyPr>
            <a:noAutofit/>
          </a:bodyPr>
          <a:lstStyle/>
          <a:p>
            <a:pPr>
              <a:spcBef>
                <a:spcPts val="624"/>
              </a:spcBef>
              <a:spcAft>
                <a:spcPts val="1200"/>
              </a:spcAft>
            </a:pPr>
            <a:r>
              <a:rPr lang="en-US" sz="2000" dirty="0">
                <a:latin typeface="Arial" pitchFamily="34" charset="0"/>
                <a:cs typeface="Arial" pitchFamily="34" charset="0"/>
              </a:rPr>
              <a:t>Sedimentation coefficients are usually expressed as Svedberg units (S), equal to </a:t>
            </a:r>
            <a:r>
              <a:rPr lang="en-US" sz="2000" dirty="0" smtClean="0">
                <a:latin typeface="Arial" pitchFamily="34" charset="0"/>
                <a:cs typeface="Arial" pitchFamily="34" charset="0"/>
              </a:rPr>
              <a:t>10</a:t>
            </a:r>
            <a:r>
              <a:rPr lang="en-US" sz="2000" baseline="30000" dirty="0" smtClean="0">
                <a:latin typeface="Arial" pitchFamily="34" charset="0"/>
                <a:cs typeface="Arial" pitchFamily="34" charset="0"/>
              </a:rPr>
              <a:t>−13 </a:t>
            </a:r>
            <a:r>
              <a:rPr lang="en-US" sz="2000" dirty="0" smtClean="0">
                <a:latin typeface="Arial" pitchFamily="34" charset="0"/>
                <a:cs typeface="Arial" pitchFamily="34" charset="0"/>
              </a:rPr>
              <a:t>s.</a:t>
            </a:r>
            <a:endParaRPr lang="en-US" sz="2000" dirty="0">
              <a:latin typeface="Arial" pitchFamily="34" charset="0"/>
              <a:cs typeface="Arial" pitchFamily="34" charset="0"/>
            </a:endParaRPr>
          </a:p>
          <a:p>
            <a:pPr>
              <a:spcBef>
                <a:spcPts val="624"/>
              </a:spcBef>
              <a:spcAft>
                <a:spcPts val="1200"/>
              </a:spcAft>
            </a:pPr>
            <a:r>
              <a:rPr lang="en-US" sz="2000" dirty="0">
                <a:latin typeface="Arial" pitchFamily="34" charset="0"/>
                <a:cs typeface="Arial" pitchFamily="34" charset="0"/>
              </a:rPr>
              <a:t>The smaller the S value, the slower the protein moves in a centrifugal </a:t>
            </a:r>
            <a:r>
              <a:rPr lang="en-US" sz="2000" dirty="0" smtClean="0">
                <a:latin typeface="Arial" pitchFamily="34" charset="0"/>
                <a:cs typeface="Arial" pitchFamily="34" charset="0"/>
              </a:rPr>
              <a:t>field.</a:t>
            </a:r>
            <a:endParaRPr lang="en-US" sz="2000" dirty="0">
              <a:latin typeface="Arial" pitchFamily="34" charset="0"/>
              <a:cs typeface="Arial" pitchFamily="34" charset="0"/>
            </a:endParaRPr>
          </a:p>
        </p:txBody>
      </p:sp>
      <p:pic>
        <p:nvPicPr>
          <p:cNvPr id="7" name="Picture 2" descr="A table shows Svedberg values and molecular weights of protein samples. The table has three columns and nine rows. The column headers are protein, S value (Svedberg units), and molecular weight. &#10;Row 1: protein: pancreatic trypsin inhibitor; S value (Svedberg units): 1; Molecular weight: 6, 520. &#10;Row 2: protein: cytochrome c; S value (Svedberg units): 1 point 8 3; Molecular weight: 12, 310.   &#10;Row 3: protein: ribonuclease A; S value (Svedberg units): 1 point 7 8; Molecular weight: 13, 690.   &#10;Row 4: protein: myoglobin; S value (Svedberg units): 1 point 9 7; Molecular weight: 17, 800.   &#10;Row 5: protein: trypsin; S value (Svedberg units): 2 point 5; Molecular weight: 23, 200.   &#10;Row 6: protein: carbonic anhydrase; S value (Svedberg units): 3 point 2 3; Molecular weight: 28, 800.   &#10;Row 7: protein: concanavalin A; S value (Svedberg units): 3 point 8; Molecular weight: 51, 260.   &#10;Row 8: protein: malate dehydrogenase; S value (Svedberg units): 5 point 7 6; Molecular weight: 74, 900.   &#10;Row 9: protein: lactate dehydrogenase; S value (Svedberg units): 7 point 5 4; Molecular weight: 146, 200."/>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01320" y="3260424"/>
            <a:ext cx="5541360" cy="332481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743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itchFamily="34" charset="0"/>
                <a:cs typeface="Arial" pitchFamily="34" charset="0"/>
              </a:rPr>
              <a:t>Density and </a:t>
            </a:r>
            <a:r>
              <a:rPr lang="en-US" dirty="0" smtClean="0">
                <a:latin typeface="Arial" pitchFamily="34" charset="0"/>
                <a:cs typeface="Arial" pitchFamily="34" charset="0"/>
              </a:rPr>
              <a:t>Sedimentation </a:t>
            </a:r>
            <a:r>
              <a:rPr lang="en-US" dirty="0">
                <a:latin typeface="Arial" pitchFamily="34" charset="0"/>
                <a:cs typeface="Arial" pitchFamily="34" charset="0"/>
              </a:rPr>
              <a:t>C</a:t>
            </a:r>
            <a:r>
              <a:rPr lang="en-US" dirty="0" smtClean="0">
                <a:latin typeface="Arial" pitchFamily="34" charset="0"/>
                <a:cs typeface="Arial" pitchFamily="34" charset="0"/>
              </a:rPr>
              <a:t>oefficients </a:t>
            </a:r>
            <a:r>
              <a:rPr lang="en-US" dirty="0">
                <a:latin typeface="Arial" pitchFamily="34" charset="0"/>
                <a:cs typeface="Arial" pitchFamily="34" charset="0"/>
              </a:rPr>
              <a:t>of </a:t>
            </a:r>
            <a:r>
              <a:rPr lang="en-US" dirty="0">
                <a:latin typeface="Arial" pitchFamily="34" charset="0"/>
                <a:cs typeface="Arial" pitchFamily="34" charset="0"/>
              </a:rPr>
              <a:t>C</a:t>
            </a:r>
            <a:r>
              <a:rPr lang="en-US" dirty="0" smtClean="0">
                <a:latin typeface="Arial" pitchFamily="34" charset="0"/>
                <a:cs typeface="Arial" pitchFamily="34" charset="0"/>
              </a:rPr>
              <a:t>ellular Components</a:t>
            </a:r>
            <a:endParaRPr lang="en-US" dirty="0">
              <a:latin typeface="Arial" pitchFamily="34" charset="0"/>
              <a:cs typeface="Arial" pitchFamily="34" charset="0"/>
            </a:endParaRPr>
          </a:p>
        </p:txBody>
      </p:sp>
      <p:pic>
        <p:nvPicPr>
          <p:cNvPr id="6" name="Picture 2" descr="A graph shows the plot between density and sedimentation coefficients of different cellular components. The X axis is labeled, sedimentation coefficient (S) and has a range from one to 10 to the seventh power in increments of orders of magnitude. The Y axis is labeled, density in grams per cubic centimeter and has a range from 1.1 to 2.1, in increments of 0.2. Areas on the graph indicate the relationship between density and sedimentation coefficient for different cellular components. The areas are mostly rounded or ovoid shapes. Soluble proteins have an area on the graph with a sedimentation coefficient range from one to 10 and a density range from about 1.25 to about 1.32 grams per cubic centimeters. R N A has sedimentation coefficient range of about 2 to 90 and a very narrow density range of 1.1. D N A has a sedimentation coefficient range of about 2 to 80 and a density range of 1.7. Ribosomes and polysomes have a wide sedimentation coefficient range of about 50 to 9000 and density ranges between 1.55 and 1.6 grams per cubic centimeters. Most viruses have a medium sedimentation coefficient range of about 90 to 3000 and a density range of about 1.25 to 1.5 grams per cubic centimeters. Microsomes have a wider sedimentation coefficient range of about 50 to 10,000 and a narrow density range of about 1.15 to 1.2 grams per cubic centimeters. Mitochondria have a sedimentation coefficient range of about 45,000 to 100,000 and a narrow density range of about 1.15 to 1. 16 grams per cubic centimeters. Chloroplasts have a sedimentation coefficient range of about 90,000 to 10 to the sixth power and a density range of about 1.2 to 1.38 grams per cubic centimeters. Nuclei have a sedimentation coefficient range which lies between 10 to the sixth power and 10 to the seventh power. Density ranges between about 1.35 to 1.4 grams per cubic centimeters.&#10;All the above mentioned values are approxim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84225" y="1831118"/>
            <a:ext cx="7375551" cy="411019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557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Zonal </a:t>
            </a:r>
            <a:r>
              <a:rPr lang="en-US" dirty="0" smtClean="0">
                <a:solidFill>
                  <a:srgbClr val="843C0C"/>
                </a:solidFill>
                <a:latin typeface="Arial" pitchFamily="34" charset="0"/>
                <a:cs typeface="Arial" pitchFamily="34" charset="0"/>
              </a:rPr>
              <a:t>Centrifugation </a:t>
            </a:r>
            <a:r>
              <a:rPr lang="en-US" dirty="0" smtClean="0">
                <a:solidFill>
                  <a:srgbClr val="843C0C"/>
                </a:solidFill>
                <a:latin typeface="Arial" pitchFamily="34" charset="0"/>
                <a:cs typeface="Arial" pitchFamily="34" charset="0"/>
              </a:rPr>
              <a:t>(</a:t>
            </a:r>
            <a:r>
              <a:rPr lang="en-US" dirty="0" smtClean="0">
                <a:solidFill>
                  <a:srgbClr val="843C0C"/>
                </a:solidFill>
                <a:latin typeface="Arial" pitchFamily="34" charset="0"/>
                <a:cs typeface="Arial" pitchFamily="34" charset="0"/>
              </a:rPr>
              <a:t>1/2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Bef>
                <a:spcPts val="624"/>
              </a:spcBef>
              <a:spcAft>
                <a:spcPts val="1200"/>
              </a:spcAft>
            </a:pPr>
            <a:r>
              <a:rPr lang="en-US" sz="2600" dirty="0" smtClean="0">
                <a:latin typeface="Arial" pitchFamily="34" charset="0"/>
                <a:cs typeface="Arial" pitchFamily="34" charset="0"/>
              </a:rPr>
              <a:t>In zonal, or gradient, centrifugation, a </a:t>
            </a:r>
            <a:r>
              <a:rPr lang="en-US" sz="2600" dirty="0">
                <a:latin typeface="Arial" pitchFamily="34" charset="0"/>
                <a:cs typeface="Arial" pitchFamily="34" charset="0"/>
              </a:rPr>
              <a:t>density gradient is formed in a centrifuge </a:t>
            </a:r>
            <a:r>
              <a:rPr lang="en-US" sz="2600" dirty="0" smtClean="0">
                <a:latin typeface="Arial" pitchFamily="34" charset="0"/>
                <a:cs typeface="Arial" pitchFamily="34" charset="0"/>
              </a:rPr>
              <a:t>tube </a:t>
            </a:r>
            <a:r>
              <a:rPr lang="en-US" sz="2600" dirty="0">
                <a:latin typeface="Arial" pitchFamily="34" charset="0"/>
                <a:cs typeface="Arial" pitchFamily="34" charset="0"/>
              </a:rPr>
              <a:t>and a mixture of proteins in solution is placed on top of the </a:t>
            </a:r>
            <a:r>
              <a:rPr lang="en-US" sz="2600" dirty="0" smtClean="0">
                <a:latin typeface="Arial" pitchFamily="34" charset="0"/>
                <a:cs typeface="Arial" pitchFamily="34" charset="0"/>
              </a:rPr>
              <a:t>gradient.</a:t>
            </a:r>
            <a:endParaRPr lang="en-US" sz="2600" dirty="0">
              <a:latin typeface="Arial" pitchFamily="34" charset="0"/>
              <a:cs typeface="Arial" pitchFamily="34" charset="0"/>
            </a:endParaRPr>
          </a:p>
          <a:p>
            <a:pPr>
              <a:spcBef>
                <a:spcPts val="624"/>
              </a:spcBef>
              <a:spcAft>
                <a:spcPts val="1200"/>
              </a:spcAft>
            </a:pPr>
            <a:r>
              <a:rPr lang="en-US" sz="2600" dirty="0">
                <a:latin typeface="Arial" pitchFamily="34" charset="0"/>
                <a:cs typeface="Arial" pitchFamily="34" charset="0"/>
              </a:rPr>
              <a:t>After the centrifugation is complete, a small hole is made in the bottom of the tube and portions of the gradient are collected. These portions are analyzed for protein concentration, enzyme </a:t>
            </a:r>
            <a:r>
              <a:rPr lang="en-US" sz="2600" dirty="0" smtClean="0">
                <a:latin typeface="Arial" pitchFamily="34" charset="0"/>
                <a:cs typeface="Arial" pitchFamily="34" charset="0"/>
              </a:rPr>
              <a:t>activity, </a:t>
            </a:r>
            <a:r>
              <a:rPr lang="en-US" sz="2600" dirty="0">
                <a:latin typeface="Arial" pitchFamily="34" charset="0"/>
                <a:cs typeface="Arial" pitchFamily="34" charset="0"/>
              </a:rPr>
              <a:t>or other biochemical </a:t>
            </a:r>
            <a:r>
              <a:rPr lang="en-US" sz="2600" dirty="0" smtClean="0">
                <a:latin typeface="Arial" pitchFamily="34" charset="0"/>
                <a:cs typeface="Arial" pitchFamily="34" charset="0"/>
              </a:rPr>
              <a:t>characteristics</a:t>
            </a:r>
            <a:endParaRPr lang="en-US" sz="2600" dirty="0">
              <a:latin typeface="Arial" pitchFamily="34" charset="0"/>
              <a:cs typeface="Arial" pitchFamily="34" charset="0"/>
            </a:endParaRPr>
          </a:p>
        </p:txBody>
      </p:sp>
    </p:spTree>
    <p:extLst>
      <p:ext uri="{BB962C8B-B14F-4D97-AF65-F5344CB8AC3E}">
        <p14:creationId xmlns:p14="http://schemas.microsoft.com/office/powerpoint/2010/main" val="14698152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Zonal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entrifugation </a:t>
            </a:r>
            <a:r>
              <a:rPr lang="en-US" dirty="0" smtClean="0">
                <a:solidFill>
                  <a:srgbClr val="843C0C"/>
                </a:solidFill>
                <a:latin typeface="Arial" pitchFamily="34" charset="0"/>
                <a:cs typeface="Arial" pitchFamily="34" charset="0"/>
              </a:rPr>
              <a:t>(</a:t>
            </a:r>
            <a:r>
              <a:rPr lang="en-US" dirty="0" smtClean="0">
                <a:solidFill>
                  <a:srgbClr val="843C0C"/>
                </a:solidFill>
                <a:latin typeface="Arial" pitchFamily="34" charset="0"/>
                <a:cs typeface="Arial" pitchFamily="34" charset="0"/>
              </a:rPr>
              <a:t>2/2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pic>
        <p:nvPicPr>
          <p:cNvPr id="6" name="Picture 2" descr="A schematic diagram shows the steps in zonal centrifugation process. Step A: A vessel containing a low-density and high-density solution has an outlet at its lower end, which leads to a centrifuge tube at the bottom. A vertical partitioning separates the two solutions. A stirring rod is placed in the high-density solution. The solution in the test tube is labeled as the density gradient. &#10;Step B: A layering solution in a pipette is being added to the density gradient in the test tube.&#10;Step C: The centrifuge tube is attached horizontally to a swinging bucket rotor. A curly arrow within the rotor indicates anti-clockwise rotation. The centrifuge tube has three differently colored vertical bands. An arrow pointing toward it reads separation by sedimentation coefficient.&#10;Step D: Droplets of the separated fractions drip through the hole at the bottom of the centrifuge tube and are being collected into various test tub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724" y="2356582"/>
            <a:ext cx="8112552" cy="297571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8668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solidFill>
                  <a:srgbClr val="843C0C"/>
                </a:solidFill>
                <a:latin typeface="Arial" pitchFamily="34" charset="0"/>
                <a:cs typeface="Arial" pitchFamily="34" charset="0"/>
              </a:rPr>
              <a:t>Protein </a:t>
            </a:r>
            <a:r>
              <a:rPr lang="en-US" sz="3000" dirty="0" smtClean="0">
                <a:solidFill>
                  <a:srgbClr val="843C0C"/>
                </a:solidFill>
                <a:latin typeface="Arial" pitchFamily="34" charset="0"/>
                <a:cs typeface="Arial" pitchFamily="34" charset="0"/>
              </a:rPr>
              <a:t>Purification </a:t>
            </a:r>
            <a:r>
              <a:rPr lang="en-US" sz="3000" dirty="0">
                <a:solidFill>
                  <a:srgbClr val="843C0C"/>
                </a:solidFill>
                <a:latin typeface="Arial" pitchFamily="34" charset="0"/>
                <a:cs typeface="Arial" pitchFamily="34" charset="0"/>
              </a:rPr>
              <a:t>can be </a:t>
            </a:r>
            <a:r>
              <a:rPr lang="en-US" sz="3000" dirty="0" smtClean="0">
                <a:solidFill>
                  <a:srgbClr val="843C0C"/>
                </a:solidFill>
                <a:latin typeface="Arial" pitchFamily="34" charset="0"/>
                <a:cs typeface="Arial" pitchFamily="34" charset="0"/>
              </a:rPr>
              <a:t>Made </a:t>
            </a:r>
            <a:r>
              <a:rPr lang="en-US" sz="3000" dirty="0">
                <a:solidFill>
                  <a:srgbClr val="843C0C"/>
                </a:solidFill>
                <a:latin typeface="Arial" pitchFamily="34" charset="0"/>
                <a:cs typeface="Arial" pitchFamily="34" charset="0"/>
              </a:rPr>
              <a:t>E</a:t>
            </a:r>
            <a:r>
              <a:rPr lang="en-US" sz="3000" dirty="0" smtClean="0">
                <a:solidFill>
                  <a:srgbClr val="843C0C"/>
                </a:solidFill>
                <a:latin typeface="Arial" pitchFamily="34" charset="0"/>
                <a:cs typeface="Arial" pitchFamily="34" charset="0"/>
              </a:rPr>
              <a:t>asier </a:t>
            </a:r>
            <a:r>
              <a:rPr lang="en-US" sz="3000" dirty="0">
                <a:solidFill>
                  <a:srgbClr val="843C0C"/>
                </a:solidFill>
                <a:latin typeface="Arial" pitchFamily="34" charset="0"/>
                <a:cs typeface="Arial" pitchFamily="34" charset="0"/>
              </a:rPr>
              <a:t>with the </a:t>
            </a:r>
            <a:r>
              <a:rPr lang="en-US" sz="3000" dirty="0" smtClean="0">
                <a:solidFill>
                  <a:srgbClr val="843C0C"/>
                </a:solidFill>
                <a:latin typeface="Arial" pitchFamily="34" charset="0"/>
                <a:cs typeface="Arial" pitchFamily="34" charset="0"/>
              </a:rPr>
              <a:t>Use </a:t>
            </a:r>
            <a:r>
              <a:rPr lang="en-US" sz="3000" dirty="0">
                <a:solidFill>
                  <a:srgbClr val="843C0C"/>
                </a:solidFill>
                <a:latin typeface="Arial" pitchFamily="34" charset="0"/>
                <a:cs typeface="Arial" pitchFamily="34" charset="0"/>
              </a:rPr>
              <a:t>of </a:t>
            </a:r>
            <a:r>
              <a:rPr lang="en-US" sz="3000" dirty="0">
                <a:solidFill>
                  <a:srgbClr val="843C0C"/>
                </a:solidFill>
                <a:latin typeface="Arial" pitchFamily="34" charset="0"/>
                <a:cs typeface="Arial" pitchFamily="34" charset="0"/>
              </a:rPr>
              <a:t>R</a:t>
            </a:r>
            <a:r>
              <a:rPr lang="en-US" sz="3000" dirty="0" smtClean="0">
                <a:solidFill>
                  <a:srgbClr val="843C0C"/>
                </a:solidFill>
                <a:latin typeface="Arial" pitchFamily="34" charset="0"/>
                <a:cs typeface="Arial" pitchFamily="34" charset="0"/>
              </a:rPr>
              <a:t>ecombinant </a:t>
            </a:r>
            <a:r>
              <a:rPr lang="en-US" sz="3000" dirty="0" smtClean="0">
                <a:solidFill>
                  <a:srgbClr val="843C0C"/>
                </a:solidFill>
                <a:latin typeface="Arial" pitchFamily="34" charset="0"/>
                <a:cs typeface="Arial" pitchFamily="34" charset="0"/>
              </a:rPr>
              <a:t>DNA </a:t>
            </a:r>
            <a:r>
              <a:rPr lang="en-US" sz="3000" dirty="0" smtClean="0">
                <a:solidFill>
                  <a:srgbClr val="843C0C"/>
                </a:solidFill>
                <a:latin typeface="Arial" pitchFamily="34" charset="0"/>
                <a:cs typeface="Arial" pitchFamily="34" charset="0"/>
              </a:rPr>
              <a:t>Technology</a:t>
            </a:r>
            <a:endParaRPr lang="en-US" sz="30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lstStyle/>
          <a:p>
            <a:pPr>
              <a:spcBef>
                <a:spcPts val="624"/>
              </a:spcBef>
              <a:spcAft>
                <a:spcPts val="1200"/>
              </a:spcAft>
              <a:buFontTx/>
              <a:buAutoNum type="arabicPeriod"/>
            </a:pPr>
            <a:r>
              <a:rPr lang="en-US" dirty="0" smtClean="0">
                <a:latin typeface="Arial" pitchFamily="34" charset="0"/>
                <a:cs typeface="Arial" pitchFamily="34" charset="0"/>
              </a:rPr>
              <a:t>Large </a:t>
            </a:r>
            <a:r>
              <a:rPr lang="en-US" dirty="0">
                <a:latin typeface="Arial" pitchFamily="34" charset="0"/>
                <a:cs typeface="Arial" pitchFamily="34" charset="0"/>
              </a:rPr>
              <a:t>quantities of proteins can be </a:t>
            </a:r>
            <a:r>
              <a:rPr lang="en-US" dirty="0" smtClean="0">
                <a:latin typeface="Arial" pitchFamily="34" charset="0"/>
                <a:cs typeface="Arial" pitchFamily="34" charset="0"/>
              </a:rPr>
              <a:t>obtained.</a:t>
            </a:r>
            <a:endParaRPr lang="en-US" dirty="0">
              <a:latin typeface="Arial" pitchFamily="34" charset="0"/>
              <a:cs typeface="Arial" pitchFamily="34" charset="0"/>
            </a:endParaRPr>
          </a:p>
          <a:p>
            <a:pPr>
              <a:spcBef>
                <a:spcPts val="624"/>
              </a:spcBef>
              <a:spcAft>
                <a:spcPts val="1200"/>
              </a:spcAft>
              <a:buFontTx/>
              <a:buAutoNum type="arabicPeriod"/>
            </a:pPr>
            <a:r>
              <a:rPr lang="en-US" dirty="0">
                <a:latin typeface="Arial" pitchFamily="34" charset="0"/>
                <a:cs typeface="Arial" pitchFamily="34" charset="0"/>
              </a:rPr>
              <a:t>Proteins can be modified with affinity tags that allow purification of the protein or visualization of the protein in the </a:t>
            </a:r>
            <a:r>
              <a:rPr lang="en-US" dirty="0" smtClean="0">
                <a:latin typeface="Arial" pitchFamily="34" charset="0"/>
                <a:cs typeface="Arial" pitchFamily="34" charset="0"/>
              </a:rPr>
              <a:t>cell.</a:t>
            </a:r>
            <a:endParaRPr lang="en-US" dirty="0">
              <a:latin typeface="Arial" pitchFamily="34" charset="0"/>
              <a:cs typeface="Arial" pitchFamily="34" charset="0"/>
            </a:endParaRPr>
          </a:p>
          <a:p>
            <a:pPr>
              <a:spcBef>
                <a:spcPts val="624"/>
              </a:spcBef>
              <a:buFontTx/>
              <a:buAutoNum type="arabicPeriod"/>
            </a:pPr>
            <a:r>
              <a:rPr lang="en-US" dirty="0">
                <a:latin typeface="Arial" pitchFamily="34" charset="0"/>
                <a:cs typeface="Arial" pitchFamily="34" charset="0"/>
              </a:rPr>
              <a:t>Proteins with modified primary structure can be </a:t>
            </a:r>
            <a:r>
              <a:rPr lang="en-US" dirty="0" smtClean="0">
                <a:latin typeface="Arial" pitchFamily="34" charset="0"/>
                <a:cs typeface="Arial" pitchFamily="34" charset="0"/>
              </a:rPr>
              <a:t>generated.</a:t>
            </a:r>
            <a:endParaRPr lang="en-US" dirty="0">
              <a:latin typeface="Arial" pitchFamily="34" charset="0"/>
              <a:cs typeface="Arial" pitchFamily="34" charset="0"/>
            </a:endParaRPr>
          </a:p>
        </p:txBody>
      </p:sp>
    </p:spTree>
    <p:extLst>
      <p:ext uri="{BB962C8B-B14F-4D97-AF65-F5344CB8AC3E}">
        <p14:creationId xmlns:p14="http://schemas.microsoft.com/office/powerpoint/2010/main" val="1235551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843C0C"/>
                </a:solidFill>
                <a:latin typeface="Arial" pitchFamily="34" charset="0"/>
                <a:cs typeface="Arial" pitchFamily="34" charset="0"/>
              </a:rPr>
              <a:t>Section 3.2 </a:t>
            </a:r>
            <a:r>
              <a:rPr lang="en-US" sz="3200" dirty="0" smtClean="0">
                <a:solidFill>
                  <a:srgbClr val="843C0C"/>
                </a:solidFill>
                <a:latin typeface="Arial" pitchFamily="34" charset="0"/>
                <a:cs typeface="Arial" pitchFamily="34" charset="0"/>
              </a:rPr>
              <a:t>Immunology </a:t>
            </a:r>
            <a:r>
              <a:rPr lang="en-US" sz="3200" dirty="0">
                <a:solidFill>
                  <a:srgbClr val="843C0C"/>
                </a:solidFill>
                <a:latin typeface="Arial" pitchFamily="34" charset="0"/>
                <a:cs typeface="Arial" pitchFamily="34" charset="0"/>
              </a:rPr>
              <a:t>Provides </a:t>
            </a:r>
            <a:r>
              <a:rPr lang="en-US" sz="3200" dirty="0" smtClean="0">
                <a:solidFill>
                  <a:srgbClr val="843C0C"/>
                </a:solidFill>
                <a:latin typeface="Arial" pitchFamily="34" charset="0"/>
                <a:cs typeface="Arial" pitchFamily="34" charset="0"/>
              </a:rPr>
              <a:t>Important Techniques with Which </a:t>
            </a:r>
            <a:r>
              <a:rPr lang="en-US" sz="3200" dirty="0">
                <a:solidFill>
                  <a:srgbClr val="843C0C"/>
                </a:solidFill>
                <a:latin typeface="Arial" pitchFamily="34" charset="0"/>
                <a:cs typeface="Arial" pitchFamily="34" charset="0"/>
              </a:rPr>
              <a:t>to </a:t>
            </a:r>
            <a:r>
              <a:rPr lang="en-US" sz="3200" dirty="0" smtClean="0">
                <a:solidFill>
                  <a:srgbClr val="843C0C"/>
                </a:solidFill>
                <a:latin typeface="Arial" pitchFamily="34" charset="0"/>
                <a:cs typeface="Arial" pitchFamily="34" charset="0"/>
              </a:rPr>
              <a:t>Investigate Proteins</a:t>
            </a:r>
            <a:endParaRPr lang="en-US" sz="32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804737"/>
            <a:ext cx="8229600" cy="4321426"/>
          </a:xfrm>
        </p:spPr>
        <p:txBody>
          <a:bodyPr>
            <a:normAutofit/>
          </a:bodyPr>
          <a:lstStyle/>
          <a:p>
            <a:pPr>
              <a:spcBef>
                <a:spcPts val="624"/>
              </a:spcBef>
              <a:spcAft>
                <a:spcPts val="1200"/>
              </a:spcAft>
            </a:pPr>
            <a:r>
              <a:rPr lang="en-US" dirty="0" smtClean="0">
                <a:latin typeface="Arial" pitchFamily="34" charset="0"/>
                <a:cs typeface="Arial" pitchFamily="34" charset="0"/>
              </a:rPr>
              <a:t>Antibodies </a:t>
            </a:r>
            <a:r>
              <a:rPr lang="en-US" dirty="0">
                <a:latin typeface="Arial" pitchFamily="34" charset="0"/>
                <a:cs typeface="Arial" pitchFamily="34" charset="0"/>
              </a:rPr>
              <a:t>to specific proteins can be </a:t>
            </a:r>
            <a:r>
              <a:rPr lang="en-US" dirty="0" smtClean="0">
                <a:latin typeface="Arial" pitchFamily="34" charset="0"/>
                <a:cs typeface="Arial" pitchFamily="34" charset="0"/>
              </a:rPr>
              <a:t>generated.</a:t>
            </a:r>
            <a:endParaRPr lang="en-US" dirty="0">
              <a:latin typeface="Arial" pitchFamily="34" charset="0"/>
              <a:cs typeface="Arial" pitchFamily="34" charset="0"/>
            </a:endParaRPr>
          </a:p>
          <a:p>
            <a:pPr>
              <a:spcBef>
                <a:spcPts val="624"/>
              </a:spcBef>
              <a:spcAft>
                <a:spcPts val="1200"/>
              </a:spcAft>
            </a:pPr>
            <a:r>
              <a:rPr lang="en-US" dirty="0">
                <a:latin typeface="Arial" pitchFamily="34" charset="0"/>
                <a:cs typeface="Arial" pitchFamily="34" charset="0"/>
              </a:rPr>
              <a:t>An antibody is a protein synthesized in response to the presence of a foreign substance called an </a:t>
            </a:r>
            <a:r>
              <a:rPr lang="en-US" dirty="0" smtClean="0">
                <a:latin typeface="Arial" pitchFamily="34" charset="0"/>
                <a:cs typeface="Arial" pitchFamily="34" charset="0"/>
              </a:rPr>
              <a:t>antigen.</a:t>
            </a:r>
            <a:endParaRPr lang="en-US" dirty="0">
              <a:latin typeface="Arial" pitchFamily="34" charset="0"/>
              <a:cs typeface="Arial" pitchFamily="34" charset="0"/>
            </a:endParaRPr>
          </a:p>
          <a:p>
            <a:pPr>
              <a:spcBef>
                <a:spcPts val="624"/>
              </a:spcBef>
            </a:pPr>
            <a:r>
              <a:rPr lang="en-US" dirty="0">
                <a:latin typeface="Arial" pitchFamily="34" charset="0"/>
                <a:cs typeface="Arial" pitchFamily="34" charset="0"/>
              </a:rPr>
              <a:t>The antibody recognizes a particular structural feature on the antigen called the </a:t>
            </a:r>
            <a:r>
              <a:rPr lang="en-US" i="1" dirty="0">
                <a:latin typeface="Arial" pitchFamily="34" charset="0"/>
                <a:cs typeface="Arial" pitchFamily="34" charset="0"/>
              </a:rPr>
              <a:t>antigenic determinant </a:t>
            </a:r>
            <a:r>
              <a:rPr lang="en-US" dirty="0">
                <a:latin typeface="Arial" pitchFamily="34" charset="0"/>
                <a:cs typeface="Arial" pitchFamily="34" charset="0"/>
              </a:rPr>
              <a:t>or </a:t>
            </a:r>
            <a:r>
              <a:rPr lang="en-US" i="1" dirty="0" smtClean="0">
                <a:latin typeface="Arial" pitchFamily="34" charset="0"/>
                <a:cs typeface="Arial" pitchFamily="34" charset="0"/>
              </a:rPr>
              <a:t>epitope</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Tree>
    <p:extLst>
      <p:ext uri="{BB962C8B-B14F-4D97-AF65-F5344CB8AC3E}">
        <p14:creationId xmlns:p14="http://schemas.microsoft.com/office/powerpoint/2010/main" val="2650013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Ch.3 Outline</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8229600" cy="4863662"/>
          </a:xfrm>
        </p:spPr>
        <p:txBody>
          <a:bodyPr>
            <a:normAutofit/>
          </a:bodyPr>
          <a:lstStyle/>
          <a:p>
            <a:pPr>
              <a:spcBef>
                <a:spcPts val="624"/>
              </a:spcBef>
              <a:spcAft>
                <a:spcPts val="1200"/>
              </a:spcAft>
            </a:pPr>
            <a:r>
              <a:rPr lang="en-US" sz="2200" b="1" dirty="0" smtClean="0">
                <a:latin typeface="Arial" pitchFamily="34" charset="0"/>
                <a:cs typeface="Arial" pitchFamily="34" charset="0"/>
              </a:rPr>
              <a:t>3.1 The </a:t>
            </a:r>
            <a:r>
              <a:rPr lang="en-US" sz="2200" b="1" dirty="0">
                <a:latin typeface="Arial" pitchFamily="34" charset="0"/>
                <a:cs typeface="Arial" pitchFamily="34" charset="0"/>
              </a:rPr>
              <a:t>Purification of Proteins Is an Essential First Step in Understanding Their </a:t>
            </a:r>
            <a:r>
              <a:rPr lang="en-US" sz="2200" b="1" dirty="0" smtClean="0">
                <a:latin typeface="Arial" pitchFamily="34" charset="0"/>
                <a:cs typeface="Arial" pitchFamily="34" charset="0"/>
              </a:rPr>
              <a:t>Function</a:t>
            </a:r>
          </a:p>
          <a:p>
            <a:pPr>
              <a:spcBef>
                <a:spcPts val="624"/>
              </a:spcBef>
              <a:spcAft>
                <a:spcPts val="1200"/>
              </a:spcAft>
            </a:pPr>
            <a:r>
              <a:rPr lang="en-US" sz="2200" b="1" dirty="0" smtClean="0">
                <a:latin typeface="Arial" pitchFamily="34" charset="0"/>
                <a:cs typeface="Arial" pitchFamily="34" charset="0"/>
              </a:rPr>
              <a:t>3.2 Immunology </a:t>
            </a:r>
            <a:r>
              <a:rPr lang="en-US" sz="2200" b="1" dirty="0">
                <a:latin typeface="Arial" pitchFamily="34" charset="0"/>
                <a:cs typeface="Arial" pitchFamily="34" charset="0"/>
              </a:rPr>
              <a:t>Provides Important Techniques with Which to Investigate </a:t>
            </a:r>
            <a:r>
              <a:rPr lang="en-US" sz="2200" b="1" dirty="0" smtClean="0">
                <a:latin typeface="Arial" pitchFamily="34" charset="0"/>
                <a:cs typeface="Arial" pitchFamily="34" charset="0"/>
              </a:rPr>
              <a:t>Proteins</a:t>
            </a:r>
          </a:p>
          <a:p>
            <a:pPr>
              <a:spcBef>
                <a:spcPts val="624"/>
              </a:spcBef>
              <a:spcAft>
                <a:spcPts val="1200"/>
              </a:spcAft>
            </a:pPr>
            <a:r>
              <a:rPr lang="en-US" sz="2200" b="1" dirty="0" smtClean="0">
                <a:latin typeface="Arial" pitchFamily="34" charset="0"/>
                <a:cs typeface="Arial" pitchFamily="34" charset="0"/>
              </a:rPr>
              <a:t>3.3 Mass </a:t>
            </a:r>
            <a:r>
              <a:rPr lang="en-US" sz="2200" b="1" dirty="0">
                <a:latin typeface="Arial" pitchFamily="34" charset="0"/>
                <a:cs typeface="Arial" pitchFamily="34" charset="0"/>
              </a:rPr>
              <a:t>Spectrometry Is a Powerful Technique for the Identification of Peptides and </a:t>
            </a:r>
            <a:r>
              <a:rPr lang="en-US" sz="2200" b="1" dirty="0" smtClean="0">
                <a:latin typeface="Arial" pitchFamily="34" charset="0"/>
                <a:cs typeface="Arial" pitchFamily="34" charset="0"/>
              </a:rPr>
              <a:t>Proteins</a:t>
            </a:r>
          </a:p>
          <a:p>
            <a:pPr>
              <a:spcBef>
                <a:spcPts val="624"/>
              </a:spcBef>
              <a:spcAft>
                <a:spcPts val="1200"/>
              </a:spcAft>
            </a:pPr>
            <a:r>
              <a:rPr lang="en-US" sz="2200" b="1" dirty="0" smtClean="0">
                <a:latin typeface="Arial" pitchFamily="34" charset="0"/>
                <a:cs typeface="Arial" pitchFamily="34" charset="0"/>
              </a:rPr>
              <a:t>3.4 Peptides </a:t>
            </a:r>
            <a:r>
              <a:rPr lang="en-US" sz="2200" b="1" dirty="0">
                <a:latin typeface="Arial" pitchFamily="34" charset="0"/>
                <a:cs typeface="Arial" pitchFamily="34" charset="0"/>
              </a:rPr>
              <a:t>Can Be Synthesized by Automated Solid-Phase </a:t>
            </a:r>
            <a:r>
              <a:rPr lang="en-US" sz="2200" b="1" dirty="0" smtClean="0">
                <a:latin typeface="Arial" pitchFamily="34" charset="0"/>
                <a:cs typeface="Arial" pitchFamily="34" charset="0"/>
              </a:rPr>
              <a:t>Methods</a:t>
            </a:r>
          </a:p>
          <a:p>
            <a:pPr>
              <a:spcBef>
                <a:spcPts val="624"/>
              </a:spcBef>
              <a:spcAft>
                <a:spcPts val="1200"/>
              </a:spcAft>
            </a:pPr>
            <a:r>
              <a:rPr lang="en-US" sz="2200" b="1" dirty="0" smtClean="0">
                <a:latin typeface="Arial" pitchFamily="34" charset="0"/>
                <a:cs typeface="Arial" pitchFamily="34" charset="0"/>
              </a:rPr>
              <a:t>3.5 Three</a:t>
            </a:r>
            <a:r>
              <a:rPr lang="en-US" sz="2200" b="1" dirty="0">
                <a:latin typeface="Arial" pitchFamily="34" charset="0"/>
                <a:cs typeface="Arial" pitchFamily="34" charset="0"/>
              </a:rPr>
              <a:t>-Dimensional Protein Structure Can Be Determined by X-ray Crystallography, NMR Spectroscopy, and </a:t>
            </a:r>
            <a:r>
              <a:rPr lang="en-US" sz="2200" b="1" dirty="0" err="1">
                <a:latin typeface="Arial" pitchFamily="34" charset="0"/>
                <a:cs typeface="Arial" pitchFamily="34" charset="0"/>
              </a:rPr>
              <a:t>Cryo</a:t>
            </a:r>
            <a:r>
              <a:rPr lang="en-US" sz="2200" b="1" dirty="0">
                <a:latin typeface="Arial" pitchFamily="34" charset="0"/>
                <a:cs typeface="Arial" pitchFamily="34" charset="0"/>
              </a:rPr>
              <a:t>-Electron Microscopy</a:t>
            </a:r>
          </a:p>
        </p:txBody>
      </p:sp>
    </p:spTree>
    <p:extLst>
      <p:ext uri="{BB962C8B-B14F-4D97-AF65-F5344CB8AC3E}">
        <p14:creationId xmlns:p14="http://schemas.microsoft.com/office/powerpoint/2010/main" val="3176666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Antibody </a:t>
            </a:r>
            <a:r>
              <a:rPr lang="en-US" dirty="0" smtClean="0">
                <a:solidFill>
                  <a:srgbClr val="843C0C"/>
                </a:solidFill>
                <a:latin typeface="Arial" pitchFamily="34" charset="0"/>
                <a:cs typeface="Arial" pitchFamily="34" charset="0"/>
              </a:rPr>
              <a:t>Structure</a:t>
            </a:r>
            <a:endParaRPr lang="en-US" dirty="0">
              <a:solidFill>
                <a:srgbClr val="843C0C"/>
              </a:solidFill>
              <a:latin typeface="Arial" pitchFamily="34" charset="0"/>
              <a:cs typeface="Arial" pitchFamily="34" charset="0"/>
            </a:endParaRPr>
          </a:p>
        </p:txBody>
      </p:sp>
      <p:pic>
        <p:nvPicPr>
          <p:cNvPr id="8" name="Picture 2" descr="The ribbon diagram of immunoglobulin G is shown. The ribbon diagram has two F subscript a b domain, one each on the top left and the top right linked to a F subscript c domain at the bottom. The F subscript a b domain are made of two differently colored chains and they have an antigen binding site. The F subscript c domain is made of one colored chain and it does not have an antigen-binding site.&#10;An illustration shows the schematic representation of an immunoglobulin G molecule. The schematic representation shows a pair of chains representing the F subscript c domain, forming a Y-shaped structure. The two upper limbs of the F subscript c domain are paired with an F subscript a b domain by a di-sulfide bond. The region between the upper ends of the F subscript c domain and the F subscript ab domain is labeled as the antigen-binding si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10097" y="1872064"/>
            <a:ext cx="8923807" cy="38706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2928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Antigen–antibody </a:t>
            </a:r>
            <a:r>
              <a:rPr lang="en-US" dirty="0" smtClean="0">
                <a:solidFill>
                  <a:srgbClr val="843C0C"/>
                </a:solidFill>
                <a:latin typeface="Arial" pitchFamily="34" charset="0"/>
                <a:cs typeface="Arial" pitchFamily="34" charset="0"/>
              </a:rPr>
              <a:t>Interactions</a:t>
            </a:r>
            <a:endParaRPr lang="en-US" dirty="0">
              <a:solidFill>
                <a:srgbClr val="843C0C"/>
              </a:solidFill>
              <a:latin typeface="Arial" pitchFamily="34" charset="0"/>
              <a:cs typeface="Arial" pitchFamily="34" charset="0"/>
            </a:endParaRPr>
          </a:p>
        </p:txBody>
      </p:sp>
      <p:pic>
        <p:nvPicPr>
          <p:cNvPr id="6" name="Picture 2" descr="The interactions between antigens and antibodies are shown with their ribbon diagrams and space filling models, in two steps. Step 1: The F subscript a b domain of an antibody is shown as a ribbon diagram, with its antigen binding site shown as a space-filling model. The antigen binding site is on the end of the F a b fragment, along the ends of the light and heavy chains. An antigen approaches the binding site of the antibody.&#10;Step 2: The antigen bind to the F subscript a b fragment. The binding site of each is an irregular, lumpy shape, which is complementary to the shape of the other, allowing them to fit together tightly."/>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53200" y="1693886"/>
            <a:ext cx="5037600" cy="48498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4554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ntibodies </a:t>
            </a:r>
            <a:r>
              <a:rPr lang="en-US" dirty="0">
                <a:solidFill>
                  <a:srgbClr val="843C0C"/>
                </a:solidFill>
                <a:latin typeface="Arial" pitchFamily="34" charset="0"/>
                <a:cs typeface="Arial" pitchFamily="34" charset="0"/>
              </a:rPr>
              <a:t>to </a:t>
            </a:r>
            <a:r>
              <a:rPr lang="en-US" dirty="0" smtClean="0">
                <a:solidFill>
                  <a:srgbClr val="843C0C"/>
                </a:solidFill>
                <a:latin typeface="Arial" pitchFamily="34" charset="0"/>
                <a:cs typeface="Arial" pitchFamily="34" charset="0"/>
              </a:rPr>
              <a:t>Specific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roteins </a:t>
            </a:r>
            <a:r>
              <a:rPr lang="en-US" dirty="0">
                <a:solidFill>
                  <a:srgbClr val="843C0C"/>
                </a:solidFill>
                <a:latin typeface="Arial" pitchFamily="34" charset="0"/>
                <a:cs typeface="Arial" pitchFamily="34" charset="0"/>
              </a:rPr>
              <a:t>can be </a:t>
            </a:r>
            <a:r>
              <a:rPr lang="en-US" dirty="0" smtClean="0">
                <a:solidFill>
                  <a:srgbClr val="843C0C"/>
                </a:solidFill>
                <a:latin typeface="Arial" pitchFamily="34" charset="0"/>
                <a:cs typeface="Arial" pitchFamily="34" charset="0"/>
              </a:rPr>
              <a:t>Generated</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Bef>
                <a:spcPts val="624"/>
              </a:spcBef>
              <a:spcAft>
                <a:spcPts val="1200"/>
              </a:spcAft>
            </a:pPr>
            <a:r>
              <a:rPr lang="en-US" dirty="0" smtClean="0">
                <a:latin typeface="Arial" pitchFamily="34" charset="0"/>
                <a:cs typeface="Arial" pitchFamily="34" charset="0"/>
              </a:rPr>
              <a:t>Any </a:t>
            </a:r>
            <a:r>
              <a:rPr lang="en-US" dirty="0">
                <a:latin typeface="Arial" pitchFamily="34" charset="0"/>
                <a:cs typeface="Arial" pitchFamily="34" charset="0"/>
              </a:rPr>
              <a:t>antibody-producing cell synthesizes antibodies that recognize only one epitope. Each antibody-producing cell thus synthesizes a </a:t>
            </a:r>
            <a:r>
              <a:rPr lang="en-US" i="1" dirty="0">
                <a:latin typeface="Arial" pitchFamily="34" charset="0"/>
                <a:cs typeface="Arial" pitchFamily="34" charset="0"/>
              </a:rPr>
              <a:t>monoclonal</a:t>
            </a:r>
            <a:r>
              <a:rPr lang="en-US" dirty="0">
                <a:latin typeface="Arial" pitchFamily="34" charset="0"/>
                <a:cs typeface="Arial" pitchFamily="34" charset="0"/>
              </a:rPr>
              <a:t> </a:t>
            </a:r>
            <a:r>
              <a:rPr lang="en-US" dirty="0" smtClean="0">
                <a:latin typeface="Arial" pitchFamily="34" charset="0"/>
                <a:cs typeface="Arial" pitchFamily="34" charset="0"/>
              </a:rPr>
              <a:t>antibody.</a:t>
            </a:r>
            <a:endParaRPr lang="en-US" dirty="0">
              <a:latin typeface="Arial" pitchFamily="34" charset="0"/>
              <a:cs typeface="Arial" pitchFamily="34" charset="0"/>
            </a:endParaRPr>
          </a:p>
          <a:p>
            <a:pPr>
              <a:spcBef>
                <a:spcPts val="624"/>
              </a:spcBef>
              <a:spcAft>
                <a:spcPts val="1200"/>
              </a:spcAft>
            </a:pPr>
            <a:r>
              <a:rPr lang="en-US" dirty="0">
                <a:latin typeface="Arial" pitchFamily="34" charset="0"/>
                <a:cs typeface="Arial" pitchFamily="34" charset="0"/>
              </a:rPr>
              <a:t>Any antigen may have multiple epitopes. The antibodies produced to the antigen by different cells are said to be </a:t>
            </a:r>
            <a:r>
              <a:rPr lang="en-US" i="1" dirty="0" smtClean="0">
                <a:latin typeface="Arial" pitchFamily="34" charset="0"/>
                <a:cs typeface="Arial" pitchFamily="34" charset="0"/>
              </a:rPr>
              <a:t>polyclonal</a:t>
            </a:r>
            <a:r>
              <a:rPr lang="en-US" dirty="0" smtClean="0">
                <a:latin typeface="Arial" pitchFamily="34" charset="0"/>
                <a:cs typeface="Arial" pitchFamily="34" charset="0"/>
              </a:rPr>
              <a:t>.</a:t>
            </a:r>
            <a:endParaRPr lang="en-US" i="1" dirty="0">
              <a:latin typeface="Arial" pitchFamily="34" charset="0"/>
              <a:cs typeface="Arial" pitchFamily="34" charset="0"/>
            </a:endParaRPr>
          </a:p>
        </p:txBody>
      </p:sp>
    </p:spTree>
    <p:extLst>
      <p:ext uri="{BB962C8B-B14F-4D97-AF65-F5344CB8AC3E}">
        <p14:creationId xmlns:p14="http://schemas.microsoft.com/office/powerpoint/2010/main" val="2864148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Polyclonal and </a:t>
            </a:r>
            <a:r>
              <a:rPr lang="en-US" dirty="0" smtClean="0">
                <a:solidFill>
                  <a:srgbClr val="843C0C"/>
                </a:solidFill>
                <a:latin typeface="Arial" pitchFamily="34" charset="0"/>
                <a:cs typeface="Arial" pitchFamily="34" charset="0"/>
              </a:rPr>
              <a:t>Monoclonal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ntibodies</a:t>
            </a:r>
            <a:endParaRPr lang="en-US" dirty="0">
              <a:solidFill>
                <a:srgbClr val="843C0C"/>
              </a:solidFill>
              <a:latin typeface="Arial" pitchFamily="34" charset="0"/>
              <a:cs typeface="Arial" pitchFamily="34" charset="0"/>
            </a:endParaRPr>
          </a:p>
        </p:txBody>
      </p:sp>
      <p:pic>
        <p:nvPicPr>
          <p:cNvPr id="6" name="Picture 2" descr="Schematic diagrams of polyclonal and monoclonal antibodies are shown. Polyclonal antibodies are made of a network of two types of antibodies, which are bound to antigens. The structure forms a star shaped network of antibodies and antigens. The antigens are represented by globular shapes and the antibodies are represented by Y-shaped structures. Each unit of a monoclonal antibody has a Y-shaped antibody linked to two globular shaped antigen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331905" y="1670869"/>
            <a:ext cx="4480190" cy="500440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163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a:solidFill>
                  <a:srgbClr val="843C0C"/>
                </a:solidFill>
                <a:latin typeface="Arial" pitchFamily="34" charset="0"/>
                <a:cs typeface="Arial" pitchFamily="34" charset="0"/>
              </a:rPr>
              <a:t>Monoclonal </a:t>
            </a:r>
            <a:r>
              <a:rPr lang="en-US" sz="3200" dirty="0" smtClean="0">
                <a:solidFill>
                  <a:srgbClr val="843C0C"/>
                </a:solidFill>
                <a:latin typeface="Arial" pitchFamily="34" charset="0"/>
                <a:cs typeface="Arial" pitchFamily="34" charset="0"/>
              </a:rPr>
              <a:t>Antibodies </a:t>
            </a:r>
            <a:r>
              <a:rPr lang="en-US" sz="3200" dirty="0">
                <a:solidFill>
                  <a:srgbClr val="843C0C"/>
                </a:solidFill>
                <a:latin typeface="Arial" pitchFamily="34" charset="0"/>
                <a:cs typeface="Arial" pitchFamily="34" charset="0"/>
              </a:rPr>
              <a:t>with </a:t>
            </a:r>
            <a:r>
              <a:rPr lang="en-US" sz="3200" dirty="0" smtClean="0">
                <a:solidFill>
                  <a:srgbClr val="843C0C"/>
                </a:solidFill>
                <a:latin typeface="Arial" pitchFamily="34" charset="0"/>
                <a:cs typeface="Arial" pitchFamily="34" charset="0"/>
              </a:rPr>
              <a:t>Virtually </a:t>
            </a:r>
            <a:r>
              <a:rPr lang="en-US" sz="3200" dirty="0">
                <a:solidFill>
                  <a:srgbClr val="843C0C"/>
                </a:solidFill>
                <a:latin typeface="Arial" pitchFamily="34" charset="0"/>
                <a:cs typeface="Arial" pitchFamily="34" charset="0"/>
              </a:rPr>
              <a:t>any </a:t>
            </a:r>
            <a:r>
              <a:rPr lang="en-US" sz="3200" dirty="0">
                <a:solidFill>
                  <a:srgbClr val="843C0C"/>
                </a:solidFill>
                <a:latin typeface="Arial" pitchFamily="34" charset="0"/>
                <a:cs typeface="Arial" pitchFamily="34" charset="0"/>
              </a:rPr>
              <a:t>D</a:t>
            </a:r>
            <a:r>
              <a:rPr lang="en-US" sz="3200" dirty="0" smtClean="0">
                <a:solidFill>
                  <a:srgbClr val="843C0C"/>
                </a:solidFill>
                <a:latin typeface="Arial" pitchFamily="34" charset="0"/>
                <a:cs typeface="Arial" pitchFamily="34" charset="0"/>
              </a:rPr>
              <a:t>esired Specificity </a:t>
            </a:r>
            <a:r>
              <a:rPr lang="en-US" sz="3200" dirty="0">
                <a:solidFill>
                  <a:srgbClr val="843C0C"/>
                </a:solidFill>
                <a:latin typeface="Arial" pitchFamily="34" charset="0"/>
                <a:cs typeface="Arial" pitchFamily="34" charset="0"/>
              </a:rPr>
              <a:t>can be </a:t>
            </a:r>
            <a:r>
              <a:rPr lang="en-US" sz="3200" dirty="0">
                <a:solidFill>
                  <a:srgbClr val="843C0C"/>
                </a:solidFill>
                <a:latin typeface="Arial" pitchFamily="34" charset="0"/>
                <a:cs typeface="Arial" pitchFamily="34" charset="0"/>
              </a:rPr>
              <a:t>R</a:t>
            </a:r>
            <a:r>
              <a:rPr lang="en-US" sz="3200" dirty="0" smtClean="0">
                <a:solidFill>
                  <a:srgbClr val="843C0C"/>
                </a:solidFill>
                <a:latin typeface="Arial" pitchFamily="34" charset="0"/>
                <a:cs typeface="Arial" pitchFamily="34" charset="0"/>
              </a:rPr>
              <a:t>eadily Prepared</a:t>
            </a:r>
            <a:endParaRPr lang="en-US" sz="32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Aft>
                <a:spcPts val="1200"/>
              </a:spcAft>
            </a:pPr>
            <a:r>
              <a:rPr lang="en-US" dirty="0" smtClean="0">
                <a:latin typeface="Arial" pitchFamily="34" charset="0"/>
                <a:cs typeface="Arial" pitchFamily="34" charset="0"/>
              </a:rPr>
              <a:t>Immortal </a:t>
            </a:r>
            <a:r>
              <a:rPr lang="en-US" dirty="0">
                <a:latin typeface="Arial" pitchFamily="34" charset="0"/>
                <a:cs typeface="Arial" pitchFamily="34" charset="0"/>
              </a:rPr>
              <a:t>cell lines producing monoclonal antibodies can be generated by fusing normal antibody-producing cells with cells from a type of cancer called multiple </a:t>
            </a:r>
            <a:r>
              <a:rPr lang="en-US" dirty="0" smtClean="0">
                <a:latin typeface="Arial" pitchFamily="34" charset="0"/>
                <a:cs typeface="Arial" pitchFamily="34" charset="0"/>
              </a:rPr>
              <a:t>myeloma.</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A monoclonal cell line is isolated by screening for the antibody of </a:t>
            </a:r>
            <a:r>
              <a:rPr lang="en-US" dirty="0" smtClean="0">
                <a:latin typeface="Arial" pitchFamily="34" charset="0"/>
                <a:cs typeface="Arial" pitchFamily="34" charset="0"/>
              </a:rPr>
              <a:t>interest.</a:t>
            </a:r>
            <a:endParaRPr lang="en-US" dirty="0">
              <a:latin typeface="Arial" pitchFamily="34" charset="0"/>
              <a:cs typeface="Arial" pitchFamily="34" charset="0"/>
            </a:endParaRPr>
          </a:p>
        </p:txBody>
      </p:sp>
    </p:spTree>
    <p:extLst>
      <p:ext uri="{BB962C8B-B14F-4D97-AF65-F5344CB8AC3E}">
        <p14:creationId xmlns:p14="http://schemas.microsoft.com/office/powerpoint/2010/main" val="30076871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21" y="274638"/>
            <a:ext cx="8686799" cy="1143000"/>
          </a:xfrm>
        </p:spPr>
        <p:txBody>
          <a:bodyPr>
            <a:noAutofit/>
          </a:bodyPr>
          <a:lstStyle/>
          <a:p>
            <a:r>
              <a:rPr lang="en-US" dirty="0">
                <a:solidFill>
                  <a:srgbClr val="843C0C"/>
                </a:solidFill>
                <a:latin typeface="Arial" pitchFamily="34" charset="0"/>
                <a:cs typeface="Arial" pitchFamily="34" charset="0"/>
              </a:rPr>
              <a:t>Preparation of </a:t>
            </a:r>
            <a:r>
              <a:rPr lang="en-US" dirty="0" smtClean="0">
                <a:solidFill>
                  <a:srgbClr val="843C0C"/>
                </a:solidFill>
                <a:latin typeface="Arial" pitchFamily="34" charset="0"/>
                <a:cs typeface="Arial" pitchFamily="34" charset="0"/>
              </a:rPr>
              <a:t>Monoclonal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ntibodies</a:t>
            </a:r>
            <a:endParaRPr lang="en-US" dirty="0">
              <a:solidFill>
                <a:srgbClr val="843C0C"/>
              </a:solidFill>
              <a:latin typeface="Arial" pitchFamily="34" charset="0"/>
              <a:cs typeface="Arial" pitchFamily="34" charset="0"/>
            </a:endParaRPr>
          </a:p>
        </p:txBody>
      </p:sp>
      <p:pic>
        <p:nvPicPr>
          <p:cNvPr id="10" name="Picture 3" descr="A flow diagram shows the steps in the production of monoclonal antibodies. Step 1: A schematic shows an antigen being injected into a mouse. Rounded cells represent spleen cells harvested from the injected mouse.&#10;Step 2: A mixture of spleen cells and myeloma cells that are obtained from the myeloma cell line culture are fused in polyethylene glycol in a test tube.&#10;Step 3: Text reads, Select and grow hybrid cells followed by selection of cells that make antibodies of desired specificity.&#10;Step 4:  A schematic shows rounded cells that represent hybrid cells within a sealed tube. &#10;Step 5: Two parallel procedures are shown. The first one show clones grown in mass culture in a medium, from which antibodies are prepared. The other method shows the clones being injected directly into a mouse, which leads to antibody produc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282182" y="1466414"/>
            <a:ext cx="4579636" cy="524160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532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847"/>
            <a:ext cx="8229600" cy="1262583"/>
          </a:xfrm>
        </p:spPr>
        <p:txBody>
          <a:bodyPr>
            <a:noAutofit/>
          </a:bodyPr>
          <a:lstStyle/>
          <a:p>
            <a:r>
              <a:rPr lang="en-US" sz="3200" dirty="0" smtClean="0">
                <a:solidFill>
                  <a:srgbClr val="843C0C"/>
                </a:solidFill>
                <a:latin typeface="Arial" pitchFamily="34" charset="0"/>
                <a:cs typeface="Arial" pitchFamily="34" charset="0"/>
              </a:rPr>
              <a:t>Example: </a:t>
            </a:r>
            <a:r>
              <a:rPr lang="en-US" sz="3200" dirty="0" smtClean="0">
                <a:solidFill>
                  <a:srgbClr val="843C0C"/>
                </a:solidFill>
                <a:latin typeface="Arial" pitchFamily="34" charset="0"/>
                <a:cs typeface="Arial" pitchFamily="34" charset="0"/>
              </a:rPr>
              <a:t>Use </a:t>
            </a:r>
            <a:r>
              <a:rPr lang="en-US" sz="3200" dirty="0" smtClean="0">
                <a:solidFill>
                  <a:srgbClr val="843C0C"/>
                </a:solidFill>
                <a:latin typeface="Arial" pitchFamily="34" charset="0"/>
                <a:cs typeface="Arial" pitchFamily="34" charset="0"/>
              </a:rPr>
              <a:t>of a </a:t>
            </a:r>
            <a:r>
              <a:rPr lang="en-US" sz="3200" dirty="0" smtClean="0">
                <a:solidFill>
                  <a:srgbClr val="843C0C"/>
                </a:solidFill>
                <a:latin typeface="Arial" pitchFamily="34" charset="0"/>
                <a:cs typeface="Arial" pitchFamily="34" charset="0"/>
              </a:rPr>
              <a:t>Monoclonal </a:t>
            </a:r>
            <a:r>
              <a:rPr lang="en-US" sz="3200" dirty="0">
                <a:solidFill>
                  <a:srgbClr val="843C0C"/>
                </a:solidFill>
                <a:latin typeface="Arial" pitchFamily="34" charset="0"/>
                <a:cs typeface="Arial" pitchFamily="34" charset="0"/>
              </a:rPr>
              <a:t>A</a:t>
            </a:r>
            <a:r>
              <a:rPr lang="en-US" sz="3200" dirty="0" smtClean="0">
                <a:solidFill>
                  <a:srgbClr val="843C0C"/>
                </a:solidFill>
                <a:latin typeface="Arial" pitchFamily="34" charset="0"/>
                <a:cs typeface="Arial" pitchFamily="34" charset="0"/>
              </a:rPr>
              <a:t>ntibody </a:t>
            </a:r>
            <a:r>
              <a:rPr lang="en-US" sz="3200" dirty="0" smtClean="0">
                <a:solidFill>
                  <a:srgbClr val="843C0C"/>
                </a:solidFill>
                <a:latin typeface="Arial" pitchFamily="34" charset="0"/>
                <a:cs typeface="Arial" pitchFamily="34" charset="0"/>
              </a:rPr>
              <a:t>to </a:t>
            </a:r>
            <a:r>
              <a:rPr lang="en-US" sz="3200" dirty="0" smtClean="0">
                <a:solidFill>
                  <a:srgbClr val="843C0C"/>
                </a:solidFill>
                <a:latin typeface="Arial" pitchFamily="34" charset="0"/>
                <a:cs typeface="Arial" pitchFamily="34" charset="0"/>
              </a:rPr>
              <a:t>Detect </a:t>
            </a:r>
            <a:r>
              <a:rPr lang="en-US" sz="3200" dirty="0" smtClean="0">
                <a:solidFill>
                  <a:srgbClr val="843C0C"/>
                </a:solidFill>
                <a:latin typeface="Arial" pitchFamily="34" charset="0"/>
                <a:cs typeface="Arial" pitchFamily="34" charset="0"/>
              </a:rPr>
              <a:t>a DNA-binding </a:t>
            </a:r>
            <a:r>
              <a:rPr lang="en-US" sz="3200" dirty="0" smtClean="0">
                <a:solidFill>
                  <a:srgbClr val="843C0C"/>
                </a:solidFill>
                <a:latin typeface="Arial" pitchFamily="34" charset="0"/>
                <a:cs typeface="Arial" pitchFamily="34" charset="0"/>
              </a:rPr>
              <a:t>Protein </a:t>
            </a:r>
            <a:r>
              <a:rPr lang="en-US" sz="3200" dirty="0" smtClean="0">
                <a:solidFill>
                  <a:srgbClr val="843C0C"/>
                </a:solidFill>
                <a:latin typeface="Arial" pitchFamily="34" charset="0"/>
                <a:cs typeface="Arial" pitchFamily="34" charset="0"/>
              </a:rPr>
              <a:t>in a </a:t>
            </a:r>
            <a:r>
              <a:rPr lang="en-US" sz="3200" dirty="0" smtClean="0">
                <a:solidFill>
                  <a:srgbClr val="843C0C"/>
                </a:solidFill>
                <a:latin typeface="Arial" pitchFamily="34" charset="0"/>
                <a:cs typeface="Arial" pitchFamily="34" charset="0"/>
              </a:rPr>
              <a:t>Fruit </a:t>
            </a:r>
            <a:r>
              <a:rPr lang="en-US" sz="3200" dirty="0">
                <a:solidFill>
                  <a:srgbClr val="843C0C"/>
                </a:solidFill>
                <a:latin typeface="Arial" pitchFamily="34" charset="0"/>
                <a:cs typeface="Arial" pitchFamily="34" charset="0"/>
              </a:rPr>
              <a:t>F</a:t>
            </a:r>
            <a:r>
              <a:rPr lang="en-US" sz="3200" dirty="0" smtClean="0">
                <a:solidFill>
                  <a:srgbClr val="843C0C"/>
                </a:solidFill>
                <a:latin typeface="Arial" pitchFamily="34" charset="0"/>
                <a:cs typeface="Arial" pitchFamily="34" charset="0"/>
              </a:rPr>
              <a:t>ly </a:t>
            </a:r>
            <a:r>
              <a:rPr lang="en-US" sz="3200" dirty="0">
                <a:solidFill>
                  <a:srgbClr val="843C0C"/>
                </a:solidFill>
                <a:latin typeface="Arial" pitchFamily="34" charset="0"/>
                <a:cs typeface="Arial" pitchFamily="34" charset="0"/>
              </a:rPr>
              <a:t>E</a:t>
            </a:r>
            <a:r>
              <a:rPr lang="en-US" sz="3200" dirty="0" smtClean="0">
                <a:solidFill>
                  <a:srgbClr val="843C0C"/>
                </a:solidFill>
                <a:latin typeface="Arial" pitchFamily="34" charset="0"/>
                <a:cs typeface="Arial" pitchFamily="34" charset="0"/>
              </a:rPr>
              <a:t>mbryo</a:t>
            </a:r>
            <a:endParaRPr lang="en-US" sz="3200" dirty="0">
              <a:solidFill>
                <a:srgbClr val="843C0C"/>
              </a:solidFill>
              <a:latin typeface="Arial" pitchFamily="34" charset="0"/>
              <a:cs typeface="Arial" pitchFamily="34" charset="0"/>
            </a:endParaRPr>
          </a:p>
        </p:txBody>
      </p:sp>
      <p:pic>
        <p:nvPicPr>
          <p:cNvPr id="6" name="Picture 2" descr="A fluorescence micrographic imagery of a Drosophila embryo, taken under a microscope. The embryo is an elongated ovoid shape, and is segmented, with brown bands delineating the segments. A very small fluorescent spot on one of the ends of the embryo can be see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61485" y="1831358"/>
            <a:ext cx="5421030" cy="468347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630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rgbClr val="843C0C"/>
                </a:solidFill>
                <a:latin typeface="Arial" pitchFamily="34" charset="0"/>
                <a:cs typeface="Arial" pitchFamily="34" charset="0"/>
              </a:rPr>
              <a:t>Proteins </a:t>
            </a:r>
            <a:r>
              <a:rPr lang="en-US" sz="2800" dirty="0" smtClean="0">
                <a:solidFill>
                  <a:srgbClr val="843C0C"/>
                </a:solidFill>
                <a:latin typeface="Arial" pitchFamily="34" charset="0"/>
                <a:cs typeface="Arial" pitchFamily="34" charset="0"/>
              </a:rPr>
              <a:t>can </a:t>
            </a:r>
            <a:r>
              <a:rPr lang="en-US" sz="2800" dirty="0">
                <a:solidFill>
                  <a:srgbClr val="843C0C"/>
                </a:solidFill>
                <a:latin typeface="Arial" pitchFamily="34" charset="0"/>
                <a:cs typeface="Arial" pitchFamily="34" charset="0"/>
              </a:rPr>
              <a:t>be </a:t>
            </a:r>
            <a:r>
              <a:rPr lang="en-US" sz="2800" dirty="0" smtClean="0">
                <a:solidFill>
                  <a:srgbClr val="843C0C"/>
                </a:solidFill>
                <a:latin typeface="Arial" pitchFamily="34" charset="0"/>
                <a:cs typeface="Arial" pitchFamily="34" charset="0"/>
              </a:rPr>
              <a:t>Detected </a:t>
            </a:r>
            <a:r>
              <a:rPr lang="en-US" sz="2800" dirty="0">
                <a:solidFill>
                  <a:srgbClr val="843C0C"/>
                </a:solidFill>
                <a:latin typeface="Arial" pitchFamily="34" charset="0"/>
                <a:cs typeface="Arial" pitchFamily="34" charset="0"/>
              </a:rPr>
              <a:t>and </a:t>
            </a:r>
            <a:r>
              <a:rPr lang="en-US" sz="2800" dirty="0" smtClean="0">
                <a:solidFill>
                  <a:srgbClr val="843C0C"/>
                </a:solidFill>
                <a:latin typeface="Arial" pitchFamily="34" charset="0"/>
                <a:cs typeface="Arial" pitchFamily="34" charset="0"/>
              </a:rPr>
              <a:t>Quantified </a:t>
            </a:r>
            <a:r>
              <a:rPr lang="en-US" sz="2800" dirty="0" smtClean="0">
                <a:solidFill>
                  <a:srgbClr val="843C0C"/>
                </a:solidFill>
                <a:latin typeface="Arial" pitchFamily="34" charset="0"/>
                <a:cs typeface="Arial" pitchFamily="34" charset="0"/>
              </a:rPr>
              <a:t>by </a:t>
            </a:r>
            <a:r>
              <a:rPr lang="en-US" sz="2800" dirty="0" smtClean="0">
                <a:solidFill>
                  <a:srgbClr val="843C0C"/>
                </a:solidFill>
                <a:latin typeface="Arial" pitchFamily="34" charset="0"/>
                <a:cs typeface="Arial" pitchFamily="34" charset="0"/>
              </a:rPr>
              <a:t>Using </a:t>
            </a:r>
            <a:r>
              <a:rPr lang="en-US" sz="2800" dirty="0">
                <a:solidFill>
                  <a:srgbClr val="843C0C"/>
                </a:solidFill>
                <a:latin typeface="Arial" pitchFamily="34" charset="0"/>
                <a:cs typeface="Arial" pitchFamily="34" charset="0"/>
              </a:rPr>
              <a:t>an </a:t>
            </a:r>
            <a:r>
              <a:rPr lang="en-US" sz="2800" dirty="0">
                <a:solidFill>
                  <a:srgbClr val="843C0C"/>
                </a:solidFill>
                <a:latin typeface="Arial" pitchFamily="34" charset="0"/>
                <a:cs typeface="Arial" pitchFamily="34" charset="0"/>
              </a:rPr>
              <a:t>E</a:t>
            </a:r>
            <a:r>
              <a:rPr lang="en-US" sz="2800" dirty="0" smtClean="0">
                <a:solidFill>
                  <a:srgbClr val="843C0C"/>
                </a:solidFill>
                <a:latin typeface="Arial" pitchFamily="34" charset="0"/>
                <a:cs typeface="Arial" pitchFamily="34" charset="0"/>
              </a:rPr>
              <a:t>nzyme-linked </a:t>
            </a:r>
            <a:r>
              <a:rPr lang="en-US" sz="2800" dirty="0">
                <a:solidFill>
                  <a:srgbClr val="843C0C"/>
                </a:solidFill>
                <a:latin typeface="Arial" pitchFamily="34" charset="0"/>
                <a:cs typeface="Arial" pitchFamily="34" charset="0"/>
              </a:rPr>
              <a:t>I</a:t>
            </a:r>
            <a:r>
              <a:rPr lang="en-US" sz="2800" dirty="0" smtClean="0">
                <a:solidFill>
                  <a:srgbClr val="843C0C"/>
                </a:solidFill>
                <a:latin typeface="Arial" pitchFamily="34" charset="0"/>
                <a:cs typeface="Arial" pitchFamily="34" charset="0"/>
              </a:rPr>
              <a:t>mmunosorbent </a:t>
            </a:r>
            <a:r>
              <a:rPr lang="en-US" sz="2800" dirty="0">
                <a:solidFill>
                  <a:srgbClr val="843C0C"/>
                </a:solidFill>
                <a:latin typeface="Arial" pitchFamily="34" charset="0"/>
                <a:cs typeface="Arial" pitchFamily="34" charset="0"/>
              </a:rPr>
              <a:t>A</a:t>
            </a:r>
            <a:r>
              <a:rPr lang="en-US" sz="2800" dirty="0" smtClean="0">
                <a:solidFill>
                  <a:srgbClr val="843C0C"/>
                </a:solidFill>
                <a:latin typeface="Arial" pitchFamily="34" charset="0"/>
                <a:cs typeface="Arial" pitchFamily="34" charset="0"/>
              </a:rPr>
              <a:t>ssay</a:t>
            </a:r>
            <a:endParaRPr lang="en-US" sz="28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Bef>
                <a:spcPts val="624"/>
              </a:spcBef>
              <a:spcAft>
                <a:spcPts val="1200"/>
              </a:spcAft>
            </a:pPr>
            <a:r>
              <a:rPr lang="en-US" dirty="0" smtClean="0">
                <a:latin typeface="Arial" pitchFamily="34" charset="0"/>
                <a:cs typeface="Arial" pitchFamily="34" charset="0"/>
              </a:rPr>
              <a:t>Antibodies can be used </a:t>
            </a:r>
            <a:r>
              <a:rPr lang="en-US" dirty="0">
                <a:latin typeface="Arial" pitchFamily="34" charset="0"/>
                <a:cs typeface="Arial" pitchFamily="34" charset="0"/>
              </a:rPr>
              <a:t>as a reagent to quantify the amount of a protein or other </a:t>
            </a:r>
            <a:r>
              <a:rPr lang="en-US" dirty="0" smtClean="0">
                <a:latin typeface="Arial" pitchFamily="34" charset="0"/>
                <a:cs typeface="Arial" pitchFamily="34" charset="0"/>
              </a:rPr>
              <a:t>antigen.</a:t>
            </a:r>
            <a:endParaRPr lang="en-US" dirty="0">
              <a:latin typeface="Arial" pitchFamily="34" charset="0"/>
              <a:cs typeface="Arial" pitchFamily="34" charset="0"/>
            </a:endParaRPr>
          </a:p>
          <a:p>
            <a:pPr>
              <a:spcBef>
                <a:spcPts val="624"/>
              </a:spcBef>
            </a:pPr>
            <a:r>
              <a:rPr lang="en-US" dirty="0" smtClean="0">
                <a:latin typeface="Arial" pitchFamily="34" charset="0"/>
                <a:cs typeface="Arial" pitchFamily="34" charset="0"/>
              </a:rPr>
              <a:t>Enzyme</a:t>
            </a:r>
            <a:r>
              <a:rPr lang="en-US" dirty="0">
                <a:latin typeface="Arial" pitchFamily="34" charset="0"/>
                <a:cs typeface="Arial" pitchFamily="34" charset="0"/>
              </a:rPr>
              <a:t>-linked immunosorbent assay (ELISA) quantifies the amount of protein present because the antibody is linked to an enzyme </a:t>
            </a:r>
            <a:r>
              <a:rPr lang="en-US" dirty="0" smtClean="0">
                <a:latin typeface="Arial" pitchFamily="34" charset="0"/>
                <a:cs typeface="Arial" pitchFamily="34" charset="0"/>
              </a:rPr>
              <a:t>that produces a </a:t>
            </a:r>
            <a:r>
              <a:rPr lang="en-US" dirty="0">
                <a:latin typeface="Arial" pitchFamily="34" charset="0"/>
                <a:cs typeface="Arial" pitchFamily="34" charset="0"/>
              </a:rPr>
              <a:t>readily identified colored </a:t>
            </a:r>
            <a:r>
              <a:rPr lang="en-US" dirty="0" smtClean="0">
                <a:latin typeface="Arial" pitchFamily="34" charset="0"/>
                <a:cs typeface="Arial" pitchFamily="34" charset="0"/>
              </a:rPr>
              <a:t>product.</a:t>
            </a:r>
            <a:endParaRPr lang="en-US" dirty="0">
              <a:latin typeface="Arial" pitchFamily="34" charset="0"/>
              <a:cs typeface="Arial" pitchFamily="34" charset="0"/>
            </a:endParaRPr>
          </a:p>
        </p:txBody>
      </p:sp>
    </p:spTree>
    <p:extLst>
      <p:ext uri="{BB962C8B-B14F-4D97-AF65-F5344CB8AC3E}">
        <p14:creationId xmlns:p14="http://schemas.microsoft.com/office/powerpoint/2010/main" val="2500083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43C0C"/>
                </a:solidFill>
                <a:latin typeface="Arial" pitchFamily="34" charset="0"/>
                <a:cs typeface="Arial" pitchFamily="34" charset="0"/>
              </a:rPr>
              <a:t>Indirect ELISA and </a:t>
            </a:r>
            <a:r>
              <a:rPr lang="en-US" dirty="0" smtClean="0">
                <a:solidFill>
                  <a:srgbClr val="843C0C"/>
                </a:solidFill>
                <a:latin typeface="Arial" pitchFamily="34" charset="0"/>
                <a:cs typeface="Arial" pitchFamily="34" charset="0"/>
              </a:rPr>
              <a:t>Sandwich </a:t>
            </a:r>
            <a:r>
              <a:rPr lang="en-US" dirty="0">
                <a:solidFill>
                  <a:srgbClr val="843C0C"/>
                </a:solidFill>
                <a:latin typeface="Arial" pitchFamily="34" charset="0"/>
                <a:cs typeface="Arial" pitchFamily="34" charset="0"/>
              </a:rPr>
              <a:t>ELISA</a:t>
            </a:r>
          </a:p>
        </p:txBody>
      </p:sp>
      <p:pic>
        <p:nvPicPr>
          <p:cNvPr id="6" name="Picture 2" descr="A schematic diagram depicts the steps in indirect ELISA and sandwich ELISA processes. Indirect ELISA: An antigen-coated well has rounded cells representing antigens, stuck to the bottom of the well. In the second step, the antigens are bound to the antibodies in the well. In the third step, enzyme-linked antibodies are added to the well and they bind to the specific antibodies-antigen combinations. The well is washed after each of the above steps.  In the fourth step, a substrate is added to the well and converted by the enzyme linked to the antibody into a colored product; the rate of color formation is proportional to the amount of specific antibody. &#10;Sandwich ELISA: A monoclonal antibodies coated well has Y-shaped structures representing antibodies, stuck to the bottom of a well, with the F subscript a b fragments facing upwards. In the second step, antigens are added to the well and they bind to the antibodies. In the third step, a second monoclonal antibody, linked to enzyme, binds to immobilized antigen-antibody combination. The well is washed after each of the above steps. In the fourth step, substrate is added and converted by enzyme into colored product; the rate of color formation is proportional to the amount of antigen. The substrate binds itself to the immobilized antigens with the second mono clonal antibody."/>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84225" y="1609375"/>
            <a:ext cx="7375551" cy="486115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102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solidFill>
                  <a:srgbClr val="843C0C"/>
                </a:solidFill>
                <a:latin typeface="Arial" pitchFamily="34" charset="0"/>
                <a:cs typeface="Arial" pitchFamily="34" charset="0"/>
              </a:rPr>
              <a:t>Western </a:t>
            </a:r>
            <a:r>
              <a:rPr lang="en-US" sz="2800" dirty="0" smtClean="0">
                <a:solidFill>
                  <a:srgbClr val="843C0C"/>
                </a:solidFill>
                <a:latin typeface="Arial" pitchFamily="34" charset="0"/>
                <a:cs typeface="Arial" pitchFamily="34" charset="0"/>
              </a:rPr>
              <a:t>Blotting </a:t>
            </a:r>
            <a:r>
              <a:rPr lang="en-US" sz="2800" dirty="0">
                <a:solidFill>
                  <a:srgbClr val="843C0C"/>
                </a:solidFill>
                <a:latin typeface="Arial" pitchFamily="34" charset="0"/>
                <a:cs typeface="Arial" pitchFamily="34" charset="0"/>
              </a:rPr>
              <a:t>P</a:t>
            </a:r>
            <a:r>
              <a:rPr lang="en-US" sz="2800" dirty="0" smtClean="0">
                <a:solidFill>
                  <a:srgbClr val="843C0C"/>
                </a:solidFill>
                <a:latin typeface="Arial" pitchFamily="34" charset="0"/>
                <a:cs typeface="Arial" pitchFamily="34" charset="0"/>
              </a:rPr>
              <a:t>ermits </a:t>
            </a:r>
            <a:r>
              <a:rPr lang="en-US" sz="2800" dirty="0" smtClean="0">
                <a:solidFill>
                  <a:srgbClr val="843C0C"/>
                </a:solidFill>
                <a:latin typeface="Arial" pitchFamily="34" charset="0"/>
                <a:cs typeface="Arial" pitchFamily="34" charset="0"/>
              </a:rPr>
              <a:t>the </a:t>
            </a:r>
            <a:r>
              <a:rPr lang="en-US" sz="2800" dirty="0" smtClean="0">
                <a:solidFill>
                  <a:srgbClr val="843C0C"/>
                </a:solidFill>
                <a:latin typeface="Arial" pitchFamily="34" charset="0"/>
                <a:cs typeface="Arial" pitchFamily="34" charset="0"/>
              </a:rPr>
              <a:t>Detection </a:t>
            </a:r>
            <a:r>
              <a:rPr lang="en-US" sz="2800" dirty="0">
                <a:solidFill>
                  <a:srgbClr val="843C0C"/>
                </a:solidFill>
                <a:latin typeface="Arial" pitchFamily="34" charset="0"/>
                <a:cs typeface="Arial" pitchFamily="34" charset="0"/>
              </a:rPr>
              <a:t>of </a:t>
            </a:r>
            <a:r>
              <a:rPr lang="en-US" sz="2800" dirty="0">
                <a:solidFill>
                  <a:srgbClr val="843C0C"/>
                </a:solidFill>
                <a:latin typeface="Arial" pitchFamily="34" charset="0"/>
                <a:cs typeface="Arial" pitchFamily="34" charset="0"/>
              </a:rPr>
              <a:t>P</a:t>
            </a:r>
            <a:r>
              <a:rPr lang="en-US" sz="2800" dirty="0" smtClean="0">
                <a:solidFill>
                  <a:srgbClr val="843C0C"/>
                </a:solidFill>
                <a:latin typeface="Arial" pitchFamily="34" charset="0"/>
                <a:cs typeface="Arial" pitchFamily="34" charset="0"/>
              </a:rPr>
              <a:t>roteins Separated </a:t>
            </a:r>
            <a:r>
              <a:rPr lang="en-US" sz="2800" dirty="0">
                <a:solidFill>
                  <a:srgbClr val="843C0C"/>
                </a:solidFill>
                <a:latin typeface="Arial" pitchFamily="34" charset="0"/>
                <a:cs typeface="Arial" pitchFamily="34" charset="0"/>
              </a:rPr>
              <a:t>by </a:t>
            </a:r>
            <a:r>
              <a:rPr lang="en-US" sz="2800" dirty="0">
                <a:solidFill>
                  <a:srgbClr val="843C0C"/>
                </a:solidFill>
                <a:latin typeface="Arial" pitchFamily="34" charset="0"/>
                <a:cs typeface="Arial" pitchFamily="34" charset="0"/>
              </a:rPr>
              <a:t>G</a:t>
            </a:r>
            <a:r>
              <a:rPr lang="en-US" sz="2800" dirty="0" smtClean="0">
                <a:solidFill>
                  <a:srgbClr val="843C0C"/>
                </a:solidFill>
                <a:latin typeface="Arial" pitchFamily="34" charset="0"/>
                <a:cs typeface="Arial" pitchFamily="34" charset="0"/>
              </a:rPr>
              <a:t>el Electrophoresis</a:t>
            </a:r>
            <a:endParaRPr lang="en-US" sz="28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0"/>
            <a:ext cx="8229600" cy="4768258"/>
          </a:xfrm>
        </p:spPr>
        <p:txBody>
          <a:bodyPr>
            <a:normAutofit fontScale="92500" lnSpcReduction="10000"/>
          </a:bodyPr>
          <a:lstStyle/>
          <a:p>
            <a:pPr>
              <a:lnSpc>
                <a:spcPct val="110000"/>
              </a:lnSpc>
              <a:spcBef>
                <a:spcPts val="624"/>
              </a:spcBef>
              <a:spcAft>
                <a:spcPts val="1200"/>
              </a:spcAft>
            </a:pPr>
            <a:r>
              <a:rPr lang="en-US" dirty="0">
                <a:latin typeface="Arial" pitchFamily="34" charset="0"/>
                <a:cs typeface="Arial" pitchFamily="34" charset="0"/>
              </a:rPr>
              <a:t>In western </a:t>
            </a:r>
            <a:r>
              <a:rPr lang="en-US" dirty="0" smtClean="0">
                <a:latin typeface="Arial" pitchFamily="34" charset="0"/>
                <a:cs typeface="Arial" pitchFamily="34" charset="0"/>
              </a:rPr>
              <a:t>blotting, </a:t>
            </a:r>
            <a:r>
              <a:rPr lang="en-US" dirty="0">
                <a:latin typeface="Arial" pitchFamily="34" charset="0"/>
                <a:cs typeface="Arial" pitchFamily="34" charset="0"/>
              </a:rPr>
              <a:t>or </a:t>
            </a:r>
            <a:r>
              <a:rPr lang="en-US" dirty="0" err="1" smtClean="0">
                <a:latin typeface="Arial" pitchFamily="34" charset="0"/>
                <a:cs typeface="Arial" pitchFamily="34" charset="0"/>
              </a:rPr>
              <a:t>immunoblotting</a:t>
            </a:r>
            <a:r>
              <a:rPr lang="en-US" dirty="0">
                <a:latin typeface="Arial" pitchFamily="34" charset="0"/>
                <a:cs typeface="Arial" pitchFamily="34" charset="0"/>
              </a:rPr>
              <a:t>, proteins are separated in an SDS-PAGE gel, transferred to a polymer, and then stained with an antibody specific for the protein, called the </a:t>
            </a:r>
            <a:r>
              <a:rPr lang="en-US" i="1" dirty="0">
                <a:latin typeface="Arial" pitchFamily="34" charset="0"/>
                <a:cs typeface="Arial" pitchFamily="34" charset="0"/>
              </a:rPr>
              <a:t>primary </a:t>
            </a:r>
            <a:r>
              <a:rPr lang="en-US" i="1" dirty="0" smtClean="0">
                <a:latin typeface="Arial" pitchFamily="34" charset="0"/>
                <a:cs typeface="Arial" pitchFamily="34" charset="0"/>
              </a:rPr>
              <a:t>antibody</a:t>
            </a:r>
            <a:r>
              <a:rPr lang="en-US" dirty="0" smtClean="0">
                <a:latin typeface="Arial" pitchFamily="34" charset="0"/>
                <a:cs typeface="Arial" pitchFamily="34" charset="0"/>
              </a:rPr>
              <a:t>. At this stage, the protein is still not readily detectable.</a:t>
            </a:r>
            <a:endParaRPr lang="en-US" dirty="0">
              <a:latin typeface="Arial" pitchFamily="34" charset="0"/>
              <a:cs typeface="Arial" pitchFamily="34" charset="0"/>
            </a:endParaRPr>
          </a:p>
          <a:p>
            <a:pPr>
              <a:lnSpc>
                <a:spcPct val="110000"/>
              </a:lnSpc>
              <a:spcBef>
                <a:spcPts val="624"/>
              </a:spcBef>
              <a:spcAft>
                <a:spcPts val="1200"/>
              </a:spcAft>
            </a:pPr>
            <a:r>
              <a:rPr lang="en-US" dirty="0" smtClean="0">
                <a:latin typeface="Arial" pitchFamily="34" charset="0"/>
                <a:cs typeface="Arial" pitchFamily="34" charset="0"/>
              </a:rPr>
              <a:t>A </a:t>
            </a:r>
            <a:r>
              <a:rPr lang="en-US" dirty="0">
                <a:latin typeface="Arial" pitchFamily="34" charset="0"/>
                <a:cs typeface="Arial" pitchFamily="34" charset="0"/>
              </a:rPr>
              <a:t>second antibody, the </a:t>
            </a:r>
            <a:r>
              <a:rPr lang="en-US" i="1" dirty="0">
                <a:latin typeface="Arial" pitchFamily="34" charset="0"/>
                <a:cs typeface="Arial" pitchFamily="34" charset="0"/>
              </a:rPr>
              <a:t>secondary antibody</a:t>
            </a:r>
            <a:r>
              <a:rPr lang="en-US" dirty="0">
                <a:latin typeface="Arial" pitchFamily="34" charset="0"/>
                <a:cs typeface="Arial" pitchFamily="34" charset="0"/>
              </a:rPr>
              <a:t>, specific for the first antibody is then </a:t>
            </a:r>
            <a:r>
              <a:rPr lang="en-US" dirty="0" smtClean="0">
                <a:latin typeface="Arial" pitchFamily="34" charset="0"/>
                <a:cs typeface="Arial" pitchFamily="34" charset="0"/>
              </a:rPr>
              <a:t>added.</a:t>
            </a:r>
            <a:endParaRPr lang="en-US" dirty="0">
              <a:latin typeface="Arial" pitchFamily="34" charset="0"/>
              <a:cs typeface="Arial" pitchFamily="34" charset="0"/>
            </a:endParaRPr>
          </a:p>
          <a:p>
            <a:pPr>
              <a:lnSpc>
                <a:spcPct val="110000"/>
              </a:lnSpc>
              <a:spcBef>
                <a:spcPts val="624"/>
              </a:spcBef>
            </a:pPr>
            <a:r>
              <a:rPr lang="en-US" dirty="0" smtClean="0">
                <a:latin typeface="Arial" pitchFamily="34" charset="0"/>
                <a:cs typeface="Arial" pitchFamily="34" charset="0"/>
              </a:rPr>
              <a:t>The </a:t>
            </a:r>
            <a:r>
              <a:rPr lang="en-US" dirty="0">
                <a:latin typeface="Arial" pitchFamily="34" charset="0"/>
                <a:cs typeface="Arial" pitchFamily="34" charset="0"/>
              </a:rPr>
              <a:t>secondary antibody is attached to an enzyme that generates a chemiluminescent product or contains a fluorescently labeled tag, thereby allowing the detection of the primary </a:t>
            </a:r>
            <a:r>
              <a:rPr lang="en-US" dirty="0" smtClean="0">
                <a:latin typeface="Arial" pitchFamily="34" charset="0"/>
                <a:cs typeface="Arial" pitchFamily="34" charset="0"/>
              </a:rPr>
              <a:t>antibody and revealing the location of the protein of interest.</a:t>
            </a:r>
            <a:endParaRPr lang="en-US" dirty="0">
              <a:latin typeface="Arial" pitchFamily="34" charset="0"/>
              <a:cs typeface="Arial" pitchFamily="34" charset="0"/>
            </a:endParaRPr>
          </a:p>
        </p:txBody>
      </p:sp>
    </p:spTree>
    <p:extLst>
      <p:ext uri="{BB962C8B-B14F-4D97-AF65-F5344CB8AC3E}">
        <p14:creationId xmlns:p14="http://schemas.microsoft.com/office/powerpoint/2010/main" val="2107405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T</a:t>
            </a:r>
            <a:r>
              <a:rPr lang="en-US" dirty="0" smtClean="0">
                <a:solidFill>
                  <a:srgbClr val="843C0C"/>
                </a:solidFill>
                <a:latin typeface="Arial" pitchFamily="34" charset="0"/>
                <a:cs typeface="Arial" pitchFamily="34" charset="0"/>
              </a:rPr>
              <a:t>he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roteome </a:t>
            </a:r>
            <a:r>
              <a:rPr lang="en-US" dirty="0">
                <a:solidFill>
                  <a:srgbClr val="843C0C"/>
                </a:solidFill>
                <a:latin typeface="Arial" pitchFamily="34" charset="0"/>
                <a:cs typeface="Arial" pitchFamily="34" charset="0"/>
              </a:rPr>
              <a:t>is the </a:t>
            </a:r>
            <a:r>
              <a:rPr lang="en-US" dirty="0">
                <a:solidFill>
                  <a:srgbClr val="843C0C"/>
                </a:solidFill>
                <a:latin typeface="Arial" pitchFamily="34" charset="0"/>
                <a:cs typeface="Arial" pitchFamily="34" charset="0"/>
              </a:rPr>
              <a:t>F</a:t>
            </a:r>
            <a:r>
              <a:rPr lang="en-US" dirty="0" smtClean="0">
                <a:solidFill>
                  <a:srgbClr val="843C0C"/>
                </a:solidFill>
                <a:latin typeface="Arial" pitchFamily="34" charset="0"/>
                <a:cs typeface="Arial" pitchFamily="34" charset="0"/>
              </a:rPr>
              <a:t>unctional </a:t>
            </a:r>
            <a:r>
              <a:rPr lang="en-US" dirty="0">
                <a:solidFill>
                  <a:srgbClr val="843C0C"/>
                </a:solidFill>
                <a:latin typeface="Arial" pitchFamily="34" charset="0"/>
                <a:cs typeface="Arial" pitchFamily="34" charset="0"/>
              </a:rPr>
              <a:t>R</a:t>
            </a:r>
            <a:r>
              <a:rPr lang="en-US" dirty="0" smtClean="0">
                <a:solidFill>
                  <a:srgbClr val="843C0C"/>
                </a:solidFill>
                <a:latin typeface="Arial" pitchFamily="34" charset="0"/>
                <a:cs typeface="Arial" pitchFamily="34" charset="0"/>
              </a:rPr>
              <a:t>epresentation </a:t>
            </a:r>
            <a:r>
              <a:rPr lang="en-US" dirty="0">
                <a:solidFill>
                  <a:srgbClr val="843C0C"/>
                </a:solidFill>
                <a:latin typeface="Arial" pitchFamily="34" charset="0"/>
                <a:cs typeface="Arial" pitchFamily="34" charset="0"/>
              </a:rPr>
              <a:t>of the </a:t>
            </a:r>
            <a:r>
              <a:rPr lang="en-US" dirty="0" smtClean="0">
                <a:solidFill>
                  <a:srgbClr val="843C0C"/>
                </a:solidFill>
                <a:latin typeface="Arial" pitchFamily="34" charset="0"/>
                <a:cs typeface="Arial" pitchFamily="34" charset="0"/>
              </a:rPr>
              <a:t>Genome</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Bef>
                <a:spcPts val="624"/>
              </a:spcBef>
              <a:spcAft>
                <a:spcPts val="1200"/>
              </a:spcAft>
            </a:pPr>
            <a:r>
              <a:rPr lang="en-US" dirty="0" smtClean="0">
                <a:latin typeface="Arial" pitchFamily="34" charset="0"/>
                <a:cs typeface="Arial" pitchFamily="34" charset="0"/>
              </a:rPr>
              <a:t>The </a:t>
            </a:r>
            <a:r>
              <a:rPr lang="en-US" dirty="0">
                <a:latin typeface="Arial" pitchFamily="34" charset="0"/>
                <a:cs typeface="Arial" pitchFamily="34" charset="0"/>
              </a:rPr>
              <a:t>proteome is the entire set of proteins expressed and modified by a cell under a particular set of biochemical </a:t>
            </a:r>
            <a:r>
              <a:rPr lang="en-US" dirty="0" smtClean="0">
                <a:latin typeface="Arial" pitchFamily="34" charset="0"/>
                <a:cs typeface="Arial" pitchFamily="34" charset="0"/>
              </a:rPr>
              <a:t>conditions.</a:t>
            </a:r>
            <a:endParaRPr lang="en-US" dirty="0">
              <a:latin typeface="Arial" pitchFamily="34" charset="0"/>
              <a:cs typeface="Arial" pitchFamily="34" charset="0"/>
            </a:endParaRPr>
          </a:p>
          <a:p>
            <a:pPr>
              <a:spcBef>
                <a:spcPts val="624"/>
              </a:spcBef>
              <a:spcAft>
                <a:spcPts val="1200"/>
              </a:spcAft>
            </a:pPr>
            <a:r>
              <a:rPr lang="en-US" dirty="0">
                <a:latin typeface="Arial" pitchFamily="34" charset="0"/>
                <a:cs typeface="Arial" pitchFamily="34" charset="0"/>
              </a:rPr>
              <a:t>Unlike the genome, the proteome is not an unvarying characteristic of the </a:t>
            </a:r>
            <a:r>
              <a:rPr lang="en-US" dirty="0" smtClean="0">
                <a:latin typeface="Arial" pitchFamily="34" charset="0"/>
                <a:cs typeface="Arial" pitchFamily="34" charset="0"/>
              </a:rPr>
              <a:t>cell.</a:t>
            </a:r>
            <a:endParaRPr lang="en-US" dirty="0">
              <a:latin typeface="Arial" pitchFamily="34" charset="0"/>
              <a:cs typeface="Arial" pitchFamily="34" charset="0"/>
            </a:endParaRPr>
          </a:p>
        </p:txBody>
      </p:sp>
    </p:spTree>
    <p:extLst>
      <p:ext uri="{BB962C8B-B14F-4D97-AF65-F5344CB8AC3E}">
        <p14:creationId xmlns:p14="http://schemas.microsoft.com/office/powerpoint/2010/main" val="24170351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Western </a:t>
            </a:r>
            <a:r>
              <a:rPr lang="en-US" dirty="0" smtClean="0">
                <a:solidFill>
                  <a:srgbClr val="843C0C"/>
                </a:solidFill>
                <a:latin typeface="Arial" pitchFamily="34" charset="0"/>
                <a:cs typeface="Arial" pitchFamily="34" charset="0"/>
              </a:rPr>
              <a:t>Blotting</a:t>
            </a:r>
            <a:endParaRPr lang="en-US" dirty="0">
              <a:solidFill>
                <a:srgbClr val="843C0C"/>
              </a:solidFill>
              <a:latin typeface="Arial" pitchFamily="34" charset="0"/>
              <a:cs typeface="Arial" pitchFamily="34" charset="0"/>
            </a:endParaRPr>
          </a:p>
        </p:txBody>
      </p:sp>
      <p:pic>
        <p:nvPicPr>
          <p:cNvPr id="6" name="Picture 2" descr="An illustration shows the process of western blotting. A vertical cuboidal section of a S D S polyacrylamide gel with horizontal protein bands is shown. The proteins are transferred to a flat, polymer sheet. The bands can be seen on the sheet. Primary antibodies are added to the sheet and are washed. The primary antibody is shown binding to one of the bands in the lane. Secondary antibodies are then added and the polymer sheet is washed again. Secondary antibody with a fluorescent tag on its F c domain is shown binding to the primary antibody. The final step is to illuminate the blot. The result is shown as a grey strip with the same dimensions as the lane, with a horizontal darkened black band, which is in line with the antibody bound protein band in the previous ste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724" y="2049202"/>
            <a:ext cx="8112552" cy="275959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1752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dirty="0">
                <a:solidFill>
                  <a:srgbClr val="843C0C"/>
                </a:solidFill>
                <a:latin typeface="Arial" pitchFamily="34" charset="0"/>
                <a:cs typeface="Arial" pitchFamily="34" charset="0"/>
              </a:rPr>
              <a:t>C</a:t>
            </a:r>
            <a:r>
              <a:rPr lang="en-US" sz="2800" dirty="0" smtClean="0">
                <a:solidFill>
                  <a:srgbClr val="843C0C"/>
                </a:solidFill>
                <a:latin typeface="Arial" pitchFamily="34" charset="0"/>
                <a:cs typeface="Arial" pitchFamily="34" charset="0"/>
              </a:rPr>
              <a:t>o</a:t>
            </a:r>
            <a:r>
              <a:rPr lang="en-US" sz="2800" dirty="0">
                <a:solidFill>
                  <a:srgbClr val="843C0C"/>
                </a:solidFill>
                <a:latin typeface="Arial" pitchFamily="34" charset="0"/>
                <a:cs typeface="Arial" pitchFamily="34" charset="0"/>
              </a:rPr>
              <a:t>-immunoprecipitation </a:t>
            </a:r>
            <a:r>
              <a:rPr lang="en-US" sz="2800" dirty="0" smtClean="0">
                <a:solidFill>
                  <a:srgbClr val="843C0C"/>
                </a:solidFill>
                <a:latin typeface="Arial" pitchFamily="34" charset="0"/>
                <a:cs typeface="Arial" pitchFamily="34" charset="0"/>
              </a:rPr>
              <a:t>Enables </a:t>
            </a:r>
            <a:r>
              <a:rPr lang="en-US" sz="2800" dirty="0" smtClean="0">
                <a:solidFill>
                  <a:srgbClr val="843C0C"/>
                </a:solidFill>
                <a:latin typeface="Arial" pitchFamily="34" charset="0"/>
                <a:cs typeface="Arial" pitchFamily="34" charset="0"/>
              </a:rPr>
              <a:t>the </a:t>
            </a:r>
            <a:r>
              <a:rPr lang="en-US" sz="2800" dirty="0" smtClean="0">
                <a:solidFill>
                  <a:srgbClr val="843C0C"/>
                </a:solidFill>
                <a:latin typeface="Arial" pitchFamily="34" charset="0"/>
                <a:cs typeface="Arial" pitchFamily="34" charset="0"/>
              </a:rPr>
              <a:t>Identification </a:t>
            </a:r>
            <a:r>
              <a:rPr lang="en-US" sz="2800" dirty="0">
                <a:solidFill>
                  <a:srgbClr val="843C0C"/>
                </a:solidFill>
                <a:latin typeface="Arial" pitchFamily="34" charset="0"/>
                <a:cs typeface="Arial" pitchFamily="34" charset="0"/>
              </a:rPr>
              <a:t>of </a:t>
            </a:r>
            <a:r>
              <a:rPr lang="en-US" sz="2800" dirty="0">
                <a:solidFill>
                  <a:srgbClr val="843C0C"/>
                </a:solidFill>
                <a:latin typeface="Arial" pitchFamily="34" charset="0"/>
                <a:cs typeface="Arial" pitchFamily="34" charset="0"/>
              </a:rPr>
              <a:t>B</a:t>
            </a:r>
            <a:r>
              <a:rPr lang="en-US" sz="2800" dirty="0" smtClean="0">
                <a:solidFill>
                  <a:srgbClr val="843C0C"/>
                </a:solidFill>
                <a:latin typeface="Arial" pitchFamily="34" charset="0"/>
                <a:cs typeface="Arial" pitchFamily="34" charset="0"/>
              </a:rPr>
              <a:t>inding </a:t>
            </a:r>
            <a:r>
              <a:rPr lang="en-US" sz="2800" dirty="0">
                <a:solidFill>
                  <a:srgbClr val="843C0C"/>
                </a:solidFill>
                <a:latin typeface="Arial" pitchFamily="34" charset="0"/>
                <a:cs typeface="Arial" pitchFamily="34" charset="0"/>
              </a:rPr>
              <a:t>P</a:t>
            </a:r>
            <a:r>
              <a:rPr lang="en-US" sz="2800" dirty="0" smtClean="0">
                <a:solidFill>
                  <a:srgbClr val="843C0C"/>
                </a:solidFill>
                <a:latin typeface="Arial" pitchFamily="34" charset="0"/>
                <a:cs typeface="Arial" pitchFamily="34" charset="0"/>
              </a:rPr>
              <a:t>artners </a:t>
            </a:r>
            <a:r>
              <a:rPr lang="en-US" sz="2800" dirty="0">
                <a:solidFill>
                  <a:srgbClr val="843C0C"/>
                </a:solidFill>
                <a:latin typeface="Arial" pitchFamily="34" charset="0"/>
                <a:cs typeface="Arial" pitchFamily="34" charset="0"/>
              </a:rPr>
              <a:t>of </a:t>
            </a:r>
            <a:r>
              <a:rPr lang="en-US" sz="2800" dirty="0" smtClean="0">
                <a:solidFill>
                  <a:srgbClr val="843C0C"/>
                </a:solidFill>
                <a:latin typeface="Arial" pitchFamily="34" charset="0"/>
                <a:cs typeface="Arial" pitchFamily="34" charset="0"/>
              </a:rPr>
              <a:t>a </a:t>
            </a:r>
            <a:r>
              <a:rPr lang="en-US" sz="2800" dirty="0" smtClean="0">
                <a:solidFill>
                  <a:srgbClr val="843C0C"/>
                </a:solidFill>
                <a:latin typeface="Arial" pitchFamily="34" charset="0"/>
                <a:cs typeface="Arial" pitchFamily="34" charset="0"/>
              </a:rPr>
              <a:t>Protein</a:t>
            </a:r>
            <a:endParaRPr lang="en-US" sz="28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Autofit/>
          </a:bodyPr>
          <a:lstStyle/>
          <a:p>
            <a:pPr>
              <a:spcBef>
                <a:spcPts val="624"/>
              </a:spcBef>
              <a:spcAft>
                <a:spcPts val="1200"/>
              </a:spcAft>
            </a:pPr>
            <a:r>
              <a:rPr lang="en-US" dirty="0" smtClean="0">
                <a:latin typeface="Arial" pitchFamily="34" charset="0"/>
                <a:cs typeface="Arial" pitchFamily="34" charset="0"/>
              </a:rPr>
              <a:t>When a monoclonal antibody against a specific protein is available, it is also possible to determine the binding partners of that protein under cellular conditions.</a:t>
            </a:r>
          </a:p>
          <a:p>
            <a:pPr>
              <a:spcBef>
                <a:spcPts val="624"/>
              </a:spcBef>
              <a:spcAft>
                <a:spcPts val="1200"/>
              </a:spcAft>
            </a:pPr>
            <a:r>
              <a:rPr lang="en-US" dirty="0" smtClean="0">
                <a:latin typeface="Arial" pitchFamily="34" charset="0"/>
                <a:cs typeface="Arial" pitchFamily="34" charset="0"/>
              </a:rPr>
              <a:t>In co-immunoprecipitation, a cell extract is incubated with the antibody; then agarose beads coated with an antibody-binding protein (e.g., Protein A) are added to the mixture.</a:t>
            </a:r>
          </a:p>
          <a:p>
            <a:pPr>
              <a:spcBef>
                <a:spcPts val="624"/>
              </a:spcBef>
              <a:spcAft>
                <a:spcPts val="1200"/>
              </a:spcAft>
            </a:pPr>
            <a:r>
              <a:rPr lang="en-US" dirty="0" smtClean="0">
                <a:latin typeface="Arial" pitchFamily="34" charset="0"/>
                <a:cs typeface="Arial" pitchFamily="34" charset="0"/>
              </a:rPr>
              <a:t>The antibody-bound protein complex can be separated from all other cellular components.</a:t>
            </a:r>
          </a:p>
          <a:p>
            <a:pPr>
              <a:spcBef>
                <a:spcPts val="624"/>
              </a:spcBef>
              <a:spcAft>
                <a:spcPts val="1200"/>
              </a:spcAft>
            </a:pPr>
            <a:r>
              <a:rPr lang="en-US" dirty="0" smtClean="0">
                <a:latin typeface="Arial" pitchFamily="34" charset="0"/>
                <a:cs typeface="Arial" pitchFamily="34" charset="0"/>
              </a:rPr>
              <a:t>The identity of other bound protein partners can then be probed by other methods.</a:t>
            </a:r>
            <a:endParaRPr lang="en-US" dirty="0">
              <a:latin typeface="Arial" pitchFamily="34" charset="0"/>
              <a:cs typeface="Arial" pitchFamily="34" charset="0"/>
            </a:endParaRPr>
          </a:p>
        </p:txBody>
      </p:sp>
    </p:spTree>
    <p:extLst>
      <p:ext uri="{BB962C8B-B14F-4D97-AF65-F5344CB8AC3E}">
        <p14:creationId xmlns:p14="http://schemas.microsoft.com/office/powerpoint/2010/main" val="5151108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o</a:t>
            </a:r>
            <a:r>
              <a:rPr lang="en-US" dirty="0">
                <a:solidFill>
                  <a:srgbClr val="843C0C"/>
                </a:solidFill>
                <a:latin typeface="Arial" pitchFamily="34" charset="0"/>
                <a:cs typeface="Arial" pitchFamily="34" charset="0"/>
              </a:rPr>
              <a:t>-</a:t>
            </a:r>
            <a:r>
              <a:rPr lang="en-US" dirty="0" err="1">
                <a:solidFill>
                  <a:srgbClr val="843C0C"/>
                </a:solidFill>
                <a:latin typeface="Arial" pitchFamily="34" charset="0"/>
                <a:cs typeface="Arial" pitchFamily="34" charset="0"/>
              </a:rPr>
              <a:t>immunoprecipitation</a:t>
            </a:r>
            <a:endParaRPr lang="en-US" dirty="0">
              <a:solidFill>
                <a:srgbClr val="843C0C"/>
              </a:solidFill>
              <a:latin typeface="Arial" pitchFamily="34" charset="0"/>
              <a:cs typeface="Arial" pitchFamily="34" charset="0"/>
            </a:endParaRPr>
          </a:p>
        </p:txBody>
      </p:sp>
      <p:pic>
        <p:nvPicPr>
          <p:cNvPr id="6" name="Picture 2" descr="A schematic illustrates the process of co-immunoprecipitation. A test tube is shown containing cell or tissue extract, in which the various proteins are represented by different colored shapes, like blue hexagon, red oval joined with a yellow rectangle, and green cylinder.  In the next step, an antibody is added to the test tube. The two arms of the Y shaped antibody attach to the red oval and yellow rectangle. In the third step, protein A beads are added to the test tube. The protein A beads attach to the bottom of Y shaped antibody. The test tube is now subjected to low-speed spinning. The Y shaped antibody attached to the red oval and yellow rectangle proteins and protein A beads settles at the bottom of the test tube. The supernatant is removed and collected. It is analyzed by SDS-PAGE techniqu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724" y="2135093"/>
            <a:ext cx="8112552" cy="25878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608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000" dirty="0">
                <a:solidFill>
                  <a:srgbClr val="843C0C"/>
                </a:solidFill>
                <a:latin typeface="Arial" pitchFamily="34" charset="0"/>
                <a:cs typeface="Arial" pitchFamily="34" charset="0"/>
              </a:rPr>
              <a:t>Fluorescent </a:t>
            </a:r>
            <a:r>
              <a:rPr lang="en-US" sz="3000" dirty="0" smtClean="0">
                <a:solidFill>
                  <a:srgbClr val="843C0C"/>
                </a:solidFill>
                <a:latin typeface="Arial" pitchFamily="34" charset="0"/>
                <a:cs typeface="Arial" pitchFamily="34" charset="0"/>
              </a:rPr>
              <a:t>Markers </a:t>
            </a:r>
            <a:r>
              <a:rPr lang="en-US" sz="3000" dirty="0">
                <a:solidFill>
                  <a:srgbClr val="843C0C"/>
                </a:solidFill>
                <a:latin typeface="Arial" pitchFamily="34" charset="0"/>
                <a:cs typeface="Arial" pitchFamily="34" charset="0"/>
              </a:rPr>
              <a:t>M</a:t>
            </a:r>
            <a:r>
              <a:rPr lang="en-US" sz="3000" dirty="0" smtClean="0">
                <a:solidFill>
                  <a:srgbClr val="843C0C"/>
                </a:solidFill>
                <a:latin typeface="Arial" pitchFamily="34" charset="0"/>
                <a:cs typeface="Arial" pitchFamily="34" charset="0"/>
              </a:rPr>
              <a:t>ake </a:t>
            </a:r>
            <a:r>
              <a:rPr lang="en-US" sz="3000" dirty="0" smtClean="0">
                <a:solidFill>
                  <a:srgbClr val="843C0C"/>
                </a:solidFill>
                <a:latin typeface="Arial" pitchFamily="34" charset="0"/>
                <a:cs typeface="Arial" pitchFamily="34" charset="0"/>
              </a:rPr>
              <a:t>the </a:t>
            </a:r>
            <a:r>
              <a:rPr lang="en-US" sz="3000" dirty="0" smtClean="0">
                <a:solidFill>
                  <a:srgbClr val="843C0C"/>
                </a:solidFill>
                <a:latin typeface="Arial" pitchFamily="34" charset="0"/>
                <a:cs typeface="Arial" pitchFamily="34" charset="0"/>
              </a:rPr>
              <a:t>Visualization </a:t>
            </a:r>
            <a:r>
              <a:rPr lang="en-US" sz="3000" dirty="0">
                <a:solidFill>
                  <a:srgbClr val="843C0C"/>
                </a:solidFill>
                <a:latin typeface="Arial" pitchFamily="34" charset="0"/>
                <a:cs typeface="Arial" pitchFamily="34" charset="0"/>
              </a:rPr>
              <a:t>of </a:t>
            </a:r>
            <a:r>
              <a:rPr lang="en-US" sz="3000" dirty="0" smtClean="0">
                <a:solidFill>
                  <a:srgbClr val="843C0C"/>
                </a:solidFill>
                <a:latin typeface="Arial" pitchFamily="34" charset="0"/>
                <a:cs typeface="Arial" pitchFamily="34" charset="0"/>
              </a:rPr>
              <a:t>Proteins </a:t>
            </a:r>
            <a:r>
              <a:rPr lang="en-US" sz="3000" dirty="0" smtClean="0">
                <a:solidFill>
                  <a:srgbClr val="843C0C"/>
                </a:solidFill>
                <a:latin typeface="Arial" pitchFamily="34" charset="0"/>
                <a:cs typeface="Arial" pitchFamily="34" charset="0"/>
              </a:rPr>
              <a:t>in </a:t>
            </a:r>
            <a:r>
              <a:rPr lang="en-US" sz="3000" dirty="0">
                <a:solidFill>
                  <a:srgbClr val="843C0C"/>
                </a:solidFill>
                <a:latin typeface="Arial" pitchFamily="34" charset="0"/>
                <a:cs typeface="Arial" pitchFamily="34" charset="0"/>
              </a:rPr>
              <a:t>the </a:t>
            </a:r>
            <a:r>
              <a:rPr lang="en-US" sz="3000" dirty="0">
                <a:solidFill>
                  <a:srgbClr val="843C0C"/>
                </a:solidFill>
                <a:latin typeface="Arial" pitchFamily="34" charset="0"/>
                <a:cs typeface="Arial" pitchFamily="34" charset="0"/>
              </a:rPr>
              <a:t>C</a:t>
            </a:r>
            <a:r>
              <a:rPr lang="en-US" sz="3000" dirty="0" smtClean="0">
                <a:solidFill>
                  <a:srgbClr val="843C0C"/>
                </a:solidFill>
                <a:latin typeface="Arial" pitchFamily="34" charset="0"/>
                <a:cs typeface="Arial" pitchFamily="34" charset="0"/>
              </a:rPr>
              <a:t>ell Possible</a:t>
            </a:r>
            <a:endParaRPr lang="en-US" sz="30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Bef>
                <a:spcPts val="624"/>
              </a:spcBef>
              <a:spcAft>
                <a:spcPts val="1200"/>
              </a:spcAft>
            </a:pPr>
            <a:r>
              <a:rPr lang="en-US" dirty="0">
                <a:latin typeface="Arial" pitchFamily="34" charset="0"/>
                <a:cs typeface="Arial" pitchFamily="34" charset="0"/>
              </a:rPr>
              <a:t>Fluorescently labeled antibodies to particular proteins, coupled with fluorescence microscopy, </a:t>
            </a:r>
            <a:r>
              <a:rPr lang="en-US" dirty="0" smtClean="0">
                <a:latin typeface="Arial" pitchFamily="34" charset="0"/>
                <a:cs typeface="Arial" pitchFamily="34" charset="0"/>
              </a:rPr>
              <a:t>allow </a:t>
            </a:r>
            <a:r>
              <a:rPr lang="en-US" dirty="0">
                <a:latin typeface="Arial" pitchFamily="34" charset="0"/>
                <a:cs typeface="Arial" pitchFamily="34" charset="0"/>
              </a:rPr>
              <a:t>the cellular location of proteins to be </a:t>
            </a:r>
            <a:r>
              <a:rPr lang="en-US" dirty="0" smtClean="0">
                <a:latin typeface="Arial" pitchFamily="34" charset="0"/>
                <a:cs typeface="Arial" pitchFamily="34" charset="0"/>
              </a:rPr>
              <a:t>determined.</a:t>
            </a:r>
            <a:endParaRPr lang="en-US" dirty="0">
              <a:latin typeface="Arial" pitchFamily="34" charset="0"/>
              <a:cs typeface="Arial" pitchFamily="34" charset="0"/>
            </a:endParaRPr>
          </a:p>
          <a:p>
            <a:pPr>
              <a:spcBef>
                <a:spcPts val="624"/>
              </a:spcBef>
              <a:spcAft>
                <a:spcPts val="1200"/>
              </a:spcAft>
            </a:pPr>
            <a:r>
              <a:rPr lang="en-US" dirty="0">
                <a:latin typeface="Arial" pitchFamily="34" charset="0"/>
                <a:cs typeface="Arial" pitchFamily="34" charset="0"/>
              </a:rPr>
              <a:t>Green fluorescent protein can also be used to tag cellular proteins and to </a:t>
            </a:r>
            <a:r>
              <a:rPr lang="en-US" dirty="0" smtClean="0">
                <a:latin typeface="Arial" pitchFamily="34" charset="0"/>
                <a:cs typeface="Arial" pitchFamily="34" charset="0"/>
              </a:rPr>
              <a:t>follow </a:t>
            </a:r>
            <a:r>
              <a:rPr lang="en-US" dirty="0">
                <a:latin typeface="Arial" pitchFamily="34" charset="0"/>
                <a:cs typeface="Arial" pitchFamily="34" charset="0"/>
              </a:rPr>
              <a:t>their movement in the </a:t>
            </a:r>
            <a:r>
              <a:rPr lang="en-US" dirty="0" smtClean="0">
                <a:latin typeface="Arial" pitchFamily="34" charset="0"/>
                <a:cs typeface="Arial" pitchFamily="34" charset="0"/>
              </a:rPr>
              <a:t>cell.</a:t>
            </a:r>
            <a:endParaRPr lang="en-US" dirty="0">
              <a:latin typeface="Arial" pitchFamily="34" charset="0"/>
              <a:cs typeface="Arial" pitchFamily="34" charset="0"/>
            </a:endParaRPr>
          </a:p>
          <a:p>
            <a:pPr>
              <a:spcBef>
                <a:spcPts val="624"/>
              </a:spcBef>
            </a:pPr>
            <a:r>
              <a:rPr lang="en-US" dirty="0">
                <a:latin typeface="Arial" pitchFamily="34" charset="0"/>
                <a:cs typeface="Arial" pitchFamily="34" charset="0"/>
              </a:rPr>
              <a:t>Antibodies labeled with clusters of electron dense metal can be used in electron </a:t>
            </a:r>
            <a:r>
              <a:rPr lang="en-US" dirty="0" smtClean="0">
                <a:latin typeface="Arial" pitchFamily="34" charset="0"/>
                <a:cs typeface="Arial" pitchFamily="34" charset="0"/>
              </a:rPr>
              <a:t>microscopy.</a:t>
            </a:r>
            <a:endParaRPr lang="en-US" dirty="0">
              <a:latin typeface="Arial" pitchFamily="34" charset="0"/>
              <a:cs typeface="Arial" pitchFamily="34" charset="0"/>
            </a:endParaRPr>
          </a:p>
        </p:txBody>
      </p:sp>
    </p:spTree>
    <p:extLst>
      <p:ext uri="{BB962C8B-B14F-4D97-AF65-F5344CB8AC3E}">
        <p14:creationId xmlns:p14="http://schemas.microsoft.com/office/powerpoint/2010/main" val="477507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rgbClr val="843C0C"/>
                </a:solidFill>
                <a:latin typeface="Arial" pitchFamily="34" charset="0"/>
                <a:cs typeface="Arial" pitchFamily="34" charset="0"/>
              </a:rPr>
              <a:t>Fluorescence </a:t>
            </a:r>
            <a:r>
              <a:rPr lang="en-US" dirty="0" smtClean="0">
                <a:solidFill>
                  <a:srgbClr val="843C0C"/>
                </a:solidFill>
                <a:latin typeface="Arial" pitchFamily="34" charset="0"/>
                <a:cs typeface="Arial" pitchFamily="34" charset="0"/>
              </a:rPr>
              <a:t>Micrograph </a:t>
            </a:r>
            <a:r>
              <a:rPr lang="en-US" dirty="0" smtClean="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Actin </a:t>
            </a:r>
            <a:r>
              <a:rPr lang="en-US" dirty="0">
                <a:solidFill>
                  <a:srgbClr val="843C0C"/>
                </a:solidFill>
                <a:latin typeface="Arial" pitchFamily="34" charset="0"/>
                <a:cs typeface="Arial" pitchFamily="34" charset="0"/>
              </a:rPr>
              <a:t>F</a:t>
            </a:r>
            <a:r>
              <a:rPr lang="en-US" dirty="0" smtClean="0">
                <a:solidFill>
                  <a:srgbClr val="843C0C"/>
                </a:solidFill>
                <a:latin typeface="Arial" pitchFamily="34" charset="0"/>
                <a:cs typeface="Arial" pitchFamily="34" charset="0"/>
              </a:rPr>
              <a:t>ilaments</a:t>
            </a:r>
            <a:endParaRPr lang="en-US" dirty="0">
              <a:solidFill>
                <a:srgbClr val="843C0C"/>
              </a:solidFill>
              <a:latin typeface="Arial" pitchFamily="34" charset="0"/>
              <a:cs typeface="Arial" pitchFamily="34" charset="0"/>
            </a:endParaRPr>
          </a:p>
        </p:txBody>
      </p:sp>
      <p:pic>
        <p:nvPicPr>
          <p:cNvPr id="6" name="Picture 2" descr="A fluorescence micrograph of a cell is show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92277" y="1722340"/>
            <a:ext cx="6559446" cy="439081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1659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843C0C"/>
                </a:solidFill>
                <a:latin typeface="Arial" pitchFamily="34" charset="0"/>
                <a:cs typeface="Arial" pitchFamily="34" charset="0"/>
              </a:rPr>
              <a:t>Nuclear </a:t>
            </a:r>
            <a:r>
              <a:rPr lang="en-US" sz="3200" dirty="0" smtClean="0">
                <a:solidFill>
                  <a:srgbClr val="843C0C"/>
                </a:solidFill>
                <a:latin typeface="Arial" pitchFamily="34" charset="0"/>
                <a:cs typeface="Arial" pitchFamily="34" charset="0"/>
              </a:rPr>
              <a:t>Localization </a:t>
            </a:r>
            <a:r>
              <a:rPr lang="en-US" sz="3200" dirty="0" smtClean="0">
                <a:solidFill>
                  <a:srgbClr val="843C0C"/>
                </a:solidFill>
                <a:latin typeface="Arial" pitchFamily="34" charset="0"/>
                <a:cs typeface="Arial" pitchFamily="34" charset="0"/>
              </a:rPr>
              <a:t>of a </a:t>
            </a:r>
            <a:r>
              <a:rPr lang="en-US" sz="3200" dirty="0" smtClean="0">
                <a:solidFill>
                  <a:srgbClr val="843C0C"/>
                </a:solidFill>
                <a:latin typeface="Arial" pitchFamily="34" charset="0"/>
                <a:cs typeface="Arial" pitchFamily="34" charset="0"/>
              </a:rPr>
              <a:t>Steroid </a:t>
            </a:r>
            <a:r>
              <a:rPr lang="en-US" sz="3200" dirty="0">
                <a:solidFill>
                  <a:srgbClr val="843C0C"/>
                </a:solidFill>
                <a:latin typeface="Arial" pitchFamily="34" charset="0"/>
                <a:cs typeface="Arial" pitchFamily="34" charset="0"/>
              </a:rPr>
              <a:t>R</a:t>
            </a:r>
            <a:r>
              <a:rPr lang="en-US" sz="3200" dirty="0" smtClean="0">
                <a:solidFill>
                  <a:srgbClr val="843C0C"/>
                </a:solidFill>
                <a:latin typeface="Arial" pitchFamily="34" charset="0"/>
                <a:cs typeface="Arial" pitchFamily="34" charset="0"/>
              </a:rPr>
              <a:t>eceptor</a:t>
            </a:r>
            <a:r>
              <a:rPr lang="en-US" sz="3200" dirty="0" smtClean="0">
                <a:solidFill>
                  <a:srgbClr val="843C0C"/>
                </a:solidFill>
                <a:latin typeface="Arial" pitchFamily="34" charset="0"/>
                <a:cs typeface="Arial" pitchFamily="34" charset="0"/>
              </a:rPr>
              <a:t>, </a:t>
            </a:r>
            <a:r>
              <a:rPr lang="en-US" sz="3200" dirty="0">
                <a:solidFill>
                  <a:srgbClr val="843C0C"/>
                </a:solidFill>
                <a:latin typeface="Arial" pitchFamily="34" charset="0"/>
                <a:cs typeface="Arial" pitchFamily="34" charset="0"/>
              </a:rPr>
              <a:t>M</a:t>
            </a:r>
            <a:r>
              <a:rPr lang="en-US" sz="3200" dirty="0" smtClean="0">
                <a:solidFill>
                  <a:srgbClr val="843C0C"/>
                </a:solidFill>
                <a:latin typeface="Arial" pitchFamily="34" charset="0"/>
                <a:cs typeface="Arial" pitchFamily="34" charset="0"/>
              </a:rPr>
              <a:t>ade Visible </a:t>
            </a:r>
            <a:r>
              <a:rPr lang="en-US" sz="3200" dirty="0" smtClean="0">
                <a:solidFill>
                  <a:srgbClr val="843C0C"/>
                </a:solidFill>
                <a:latin typeface="Arial" pitchFamily="34" charset="0"/>
                <a:cs typeface="Arial" pitchFamily="34" charset="0"/>
              </a:rPr>
              <a:t>by </a:t>
            </a:r>
            <a:r>
              <a:rPr lang="en-US" sz="3200" dirty="0" smtClean="0">
                <a:solidFill>
                  <a:srgbClr val="843C0C"/>
                </a:solidFill>
                <a:latin typeface="Arial" pitchFamily="34" charset="0"/>
                <a:cs typeface="Arial" pitchFamily="34" charset="0"/>
              </a:rPr>
              <a:t>Attachment </a:t>
            </a:r>
            <a:r>
              <a:rPr lang="en-US" sz="3200" dirty="0" smtClean="0">
                <a:solidFill>
                  <a:srgbClr val="843C0C"/>
                </a:solidFill>
                <a:latin typeface="Arial" pitchFamily="34" charset="0"/>
                <a:cs typeface="Arial" pitchFamily="34" charset="0"/>
              </a:rPr>
              <a:t>to a </a:t>
            </a:r>
            <a:r>
              <a:rPr lang="en-US" sz="3200" dirty="0" smtClean="0">
                <a:solidFill>
                  <a:srgbClr val="843C0C"/>
                </a:solidFill>
                <a:latin typeface="Arial" pitchFamily="34" charset="0"/>
                <a:cs typeface="Arial" pitchFamily="34" charset="0"/>
              </a:rPr>
              <a:t>Yellow </a:t>
            </a:r>
            <a:r>
              <a:rPr lang="en-US" sz="3200" dirty="0">
                <a:solidFill>
                  <a:srgbClr val="843C0C"/>
                </a:solidFill>
                <a:latin typeface="Arial" pitchFamily="34" charset="0"/>
                <a:cs typeface="Arial" pitchFamily="34" charset="0"/>
              </a:rPr>
              <a:t>V</a:t>
            </a:r>
            <a:r>
              <a:rPr lang="en-US" sz="3200" dirty="0" smtClean="0">
                <a:solidFill>
                  <a:srgbClr val="843C0C"/>
                </a:solidFill>
                <a:latin typeface="Arial" pitchFamily="34" charset="0"/>
                <a:cs typeface="Arial" pitchFamily="34" charset="0"/>
              </a:rPr>
              <a:t>ariant </a:t>
            </a:r>
            <a:r>
              <a:rPr lang="en-US" sz="3200" dirty="0" smtClean="0">
                <a:solidFill>
                  <a:srgbClr val="843C0C"/>
                </a:solidFill>
                <a:latin typeface="Arial" pitchFamily="34" charset="0"/>
                <a:cs typeface="Arial" pitchFamily="34" charset="0"/>
              </a:rPr>
              <a:t>of GFP</a:t>
            </a:r>
            <a:endParaRPr lang="en-US" sz="3200" dirty="0">
              <a:solidFill>
                <a:srgbClr val="843C0C"/>
              </a:solidFill>
              <a:latin typeface="Arial" pitchFamily="34" charset="0"/>
              <a:cs typeface="Arial" pitchFamily="34" charset="0"/>
            </a:endParaRPr>
          </a:p>
        </p:txBody>
      </p:sp>
      <p:pic>
        <p:nvPicPr>
          <p:cNvPr id="6" name="Picture 2" descr="Three fluorescent micrographic imageries show the movement of proteins through a cultured cell at three instances of time. Zeroth minute: The nucleus appears as a dark, circular shape in the middle of the cell, amidst a fluorescent cytoplasmic region.&#10;Tenth minute: The fluorescent signal has moved into the nucleus, which appears brighter than the cytoplasm.&#10;Sixtieth minute: The nucleus appears very bright against a darker backgroun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1966542"/>
            <a:ext cx="8113106" cy="377628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920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solidFill>
                  <a:srgbClr val="843C0C"/>
                </a:solidFill>
                <a:latin typeface="Arial" pitchFamily="34" charset="0"/>
                <a:cs typeface="Arial" pitchFamily="34" charset="0"/>
              </a:rPr>
              <a:t>Immunoelectron</a:t>
            </a:r>
            <a:r>
              <a:rPr lang="en-US" dirty="0">
                <a:solidFill>
                  <a:srgbClr val="843C0C"/>
                </a:solidFill>
                <a:latin typeface="Arial" pitchFamily="34" charset="0"/>
                <a:cs typeface="Arial" pitchFamily="34" charset="0"/>
              </a:rPr>
              <a:t>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icroscopy </a:t>
            </a:r>
            <a:r>
              <a:rPr lang="en-US" dirty="0" smtClean="0">
                <a:solidFill>
                  <a:srgbClr val="843C0C"/>
                </a:solidFill>
                <a:latin typeface="Arial" pitchFamily="34" charset="0"/>
                <a:cs typeface="Arial" pitchFamily="34" charset="0"/>
              </a:rPr>
              <a:t>has </a:t>
            </a:r>
            <a:r>
              <a:rPr lang="en-US" dirty="0" smtClean="0">
                <a:solidFill>
                  <a:srgbClr val="843C0C"/>
                </a:solidFill>
                <a:latin typeface="Arial" pitchFamily="34" charset="0"/>
                <a:cs typeface="Arial" pitchFamily="34" charset="0"/>
              </a:rPr>
              <a:t>Very </a:t>
            </a:r>
            <a:r>
              <a:rPr lang="en-US" dirty="0">
                <a:solidFill>
                  <a:srgbClr val="843C0C"/>
                </a:solidFill>
                <a:latin typeface="Arial" pitchFamily="34" charset="0"/>
                <a:cs typeface="Arial" pitchFamily="34" charset="0"/>
              </a:rPr>
              <a:t>F</a:t>
            </a:r>
            <a:r>
              <a:rPr lang="en-US" dirty="0" smtClean="0">
                <a:solidFill>
                  <a:srgbClr val="843C0C"/>
                </a:solidFill>
                <a:latin typeface="Arial" pitchFamily="34" charset="0"/>
                <a:cs typeface="Arial" pitchFamily="34" charset="0"/>
              </a:rPr>
              <a:t>ine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patial Resolution</a:t>
            </a:r>
            <a:endParaRPr lang="en-US" dirty="0">
              <a:solidFill>
                <a:srgbClr val="843C0C"/>
              </a:solidFill>
              <a:latin typeface="Arial" pitchFamily="34" charset="0"/>
              <a:cs typeface="Arial" pitchFamily="34" charset="0"/>
            </a:endParaRPr>
          </a:p>
        </p:txBody>
      </p:sp>
      <p:pic>
        <p:nvPicPr>
          <p:cNvPr id="6" name="Picture 2" descr="An image shows the electron micrograph of membrane vesicles at the termini of neurons. The vesicles are shown as irregular circular structures, surrounded by gold atoms, which appear as darkened spots in the micrograph."/>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92277" y="1785212"/>
            <a:ext cx="6559446" cy="464962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8808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000" dirty="0" smtClean="0">
                <a:solidFill>
                  <a:srgbClr val="843C0C"/>
                </a:solidFill>
                <a:latin typeface="Arial" pitchFamily="34" charset="0"/>
                <a:cs typeface="Arial" pitchFamily="34" charset="0"/>
              </a:rPr>
              <a:t>Section 3.3 </a:t>
            </a:r>
            <a:r>
              <a:rPr lang="en-US" sz="3000" dirty="0">
                <a:solidFill>
                  <a:srgbClr val="843C0C"/>
                </a:solidFill>
                <a:latin typeface="Arial" pitchFamily="34" charset="0"/>
                <a:cs typeface="Arial" pitchFamily="34" charset="0"/>
              </a:rPr>
              <a:t>Mass </a:t>
            </a:r>
            <a:r>
              <a:rPr lang="en-US" sz="3000" dirty="0" smtClean="0">
                <a:solidFill>
                  <a:srgbClr val="843C0C"/>
                </a:solidFill>
                <a:latin typeface="Arial" pitchFamily="34" charset="0"/>
                <a:cs typeface="Arial" pitchFamily="34" charset="0"/>
              </a:rPr>
              <a:t>Spectrometry Is </a:t>
            </a:r>
            <a:r>
              <a:rPr lang="en-US" sz="3000" dirty="0">
                <a:solidFill>
                  <a:srgbClr val="843C0C"/>
                </a:solidFill>
                <a:latin typeface="Arial" pitchFamily="34" charset="0"/>
                <a:cs typeface="Arial" pitchFamily="34" charset="0"/>
              </a:rPr>
              <a:t>a </a:t>
            </a:r>
            <a:r>
              <a:rPr lang="en-US" sz="3000" dirty="0" smtClean="0">
                <a:solidFill>
                  <a:srgbClr val="843C0C"/>
                </a:solidFill>
                <a:latin typeface="Arial" pitchFamily="34" charset="0"/>
                <a:cs typeface="Arial" pitchFamily="34" charset="0"/>
              </a:rPr>
              <a:t>Powerful Technique for </a:t>
            </a:r>
            <a:r>
              <a:rPr lang="en-US" sz="3000" dirty="0">
                <a:solidFill>
                  <a:srgbClr val="843C0C"/>
                </a:solidFill>
                <a:latin typeface="Arial" pitchFamily="34" charset="0"/>
                <a:cs typeface="Arial" pitchFamily="34" charset="0"/>
              </a:rPr>
              <a:t>the </a:t>
            </a:r>
            <a:r>
              <a:rPr lang="en-US" sz="3000" dirty="0" smtClean="0">
                <a:solidFill>
                  <a:srgbClr val="843C0C"/>
                </a:solidFill>
                <a:latin typeface="Arial" pitchFamily="34" charset="0"/>
                <a:cs typeface="Arial" pitchFamily="34" charset="0"/>
              </a:rPr>
              <a:t>Identification of Peptides </a:t>
            </a:r>
            <a:r>
              <a:rPr lang="en-US" sz="3000" dirty="0">
                <a:solidFill>
                  <a:srgbClr val="843C0C"/>
                </a:solidFill>
                <a:latin typeface="Arial" pitchFamily="34" charset="0"/>
                <a:cs typeface="Arial" pitchFamily="34" charset="0"/>
              </a:rPr>
              <a:t>and Proteins</a:t>
            </a:r>
          </a:p>
        </p:txBody>
      </p:sp>
      <p:sp>
        <p:nvSpPr>
          <p:cNvPr id="4" name="Content Placeholder 3"/>
          <p:cNvSpPr>
            <a:spLocks noGrp="1"/>
          </p:cNvSpPr>
          <p:nvPr>
            <p:ph idx="1"/>
          </p:nvPr>
        </p:nvSpPr>
        <p:spPr>
          <a:xfrm>
            <a:off x="457200" y="1882456"/>
            <a:ext cx="8418786" cy="4739061"/>
          </a:xfrm>
        </p:spPr>
        <p:txBody>
          <a:bodyPr>
            <a:noAutofit/>
          </a:bodyPr>
          <a:lstStyle/>
          <a:p>
            <a:pPr>
              <a:spcBef>
                <a:spcPts val="624"/>
              </a:spcBef>
              <a:spcAft>
                <a:spcPts val="1200"/>
              </a:spcAft>
            </a:pPr>
            <a:r>
              <a:rPr lang="en-US" dirty="0">
                <a:latin typeface="Arial" pitchFamily="34" charset="0"/>
                <a:cs typeface="Arial" pitchFamily="34" charset="0"/>
              </a:rPr>
              <a:t>Mass spectrometry allows the highly accurate and sensitive detection of the mass of the molecule of interest, or </a:t>
            </a:r>
            <a:r>
              <a:rPr lang="en-US" dirty="0" err="1" smtClean="0">
                <a:latin typeface="Arial" pitchFamily="34" charset="0"/>
                <a:cs typeface="Arial" pitchFamily="34" charset="0"/>
              </a:rPr>
              <a:t>analyte</a:t>
            </a:r>
            <a:r>
              <a:rPr lang="en-US" dirty="0" smtClean="0">
                <a:latin typeface="Arial" pitchFamily="34" charset="0"/>
                <a:cs typeface="Arial" pitchFamily="34" charset="0"/>
              </a:rPr>
              <a:t>.</a:t>
            </a:r>
            <a:endParaRPr lang="en-US" dirty="0">
              <a:latin typeface="Arial" pitchFamily="34" charset="0"/>
              <a:cs typeface="Arial" pitchFamily="34" charset="0"/>
            </a:endParaRPr>
          </a:p>
          <a:p>
            <a:pPr>
              <a:spcBef>
                <a:spcPts val="624"/>
              </a:spcBef>
              <a:spcAft>
                <a:spcPts val="1200"/>
              </a:spcAft>
            </a:pPr>
            <a:r>
              <a:rPr lang="en-US" dirty="0">
                <a:latin typeface="Arial" pitchFamily="34" charset="0"/>
                <a:cs typeface="Arial" pitchFamily="34" charset="0"/>
              </a:rPr>
              <a:t>Mass spectrometers convert the </a:t>
            </a:r>
            <a:r>
              <a:rPr lang="en-US" dirty="0" err="1">
                <a:latin typeface="Arial" pitchFamily="34" charset="0"/>
                <a:cs typeface="Arial" pitchFamily="34" charset="0"/>
              </a:rPr>
              <a:t>analyte</a:t>
            </a:r>
            <a:r>
              <a:rPr lang="en-US" dirty="0">
                <a:latin typeface="Arial" pitchFamily="34" charset="0"/>
                <a:cs typeface="Arial" pitchFamily="34" charset="0"/>
              </a:rPr>
              <a:t> into gas-phase ions. The mass-to-charge ratio (</a:t>
            </a:r>
            <a:r>
              <a:rPr lang="en-US" i="1" dirty="0">
                <a:latin typeface="Arial" pitchFamily="34" charset="0"/>
                <a:cs typeface="Arial" pitchFamily="34" charset="0"/>
              </a:rPr>
              <a:t>m</a:t>
            </a:r>
            <a:r>
              <a:rPr lang="en-US" dirty="0">
                <a:latin typeface="Arial" pitchFamily="34" charset="0"/>
                <a:cs typeface="Arial" pitchFamily="34" charset="0"/>
              </a:rPr>
              <a:t>/</a:t>
            </a:r>
            <a:r>
              <a:rPr lang="en-US" i="1" dirty="0">
                <a:latin typeface="Arial" pitchFamily="34" charset="0"/>
                <a:cs typeface="Arial" pitchFamily="34" charset="0"/>
              </a:rPr>
              <a:t>z</a:t>
            </a:r>
            <a:r>
              <a:rPr lang="en-US" dirty="0">
                <a:latin typeface="Arial" pitchFamily="34" charset="0"/>
                <a:cs typeface="Arial" pitchFamily="34" charset="0"/>
              </a:rPr>
              <a:t>) can be </a:t>
            </a:r>
            <a:r>
              <a:rPr lang="en-US" dirty="0" smtClean="0">
                <a:latin typeface="Arial" pitchFamily="34" charset="0"/>
                <a:cs typeface="Arial" pitchFamily="34" charset="0"/>
              </a:rPr>
              <a:t>determined.</a:t>
            </a:r>
            <a:endParaRPr lang="en-US" dirty="0">
              <a:latin typeface="Arial" pitchFamily="34" charset="0"/>
              <a:cs typeface="Arial" pitchFamily="34" charset="0"/>
            </a:endParaRPr>
          </a:p>
          <a:p>
            <a:pPr>
              <a:spcBef>
                <a:spcPts val="624"/>
              </a:spcBef>
              <a:spcAft>
                <a:spcPts val="1200"/>
              </a:spcAft>
            </a:pPr>
            <a:r>
              <a:rPr lang="en-US" dirty="0">
                <a:latin typeface="Arial" pitchFamily="34" charset="0"/>
                <a:cs typeface="Arial" pitchFamily="34" charset="0"/>
              </a:rPr>
              <a:t>Mass spectrometers consist of three components: an ion source, a mass </a:t>
            </a:r>
            <a:r>
              <a:rPr lang="en-US" dirty="0" smtClean="0">
                <a:latin typeface="Arial" pitchFamily="34" charset="0"/>
                <a:cs typeface="Arial" pitchFamily="34" charset="0"/>
              </a:rPr>
              <a:t>analyzer, </a:t>
            </a:r>
            <a:r>
              <a:rPr lang="en-US" dirty="0">
                <a:latin typeface="Arial" pitchFamily="34" charset="0"/>
                <a:cs typeface="Arial" pitchFamily="34" charset="0"/>
              </a:rPr>
              <a:t>and a </a:t>
            </a:r>
            <a:r>
              <a:rPr lang="en-US" dirty="0" smtClean="0">
                <a:latin typeface="Arial" pitchFamily="34" charset="0"/>
                <a:cs typeface="Arial" pitchFamily="34" charset="0"/>
              </a:rPr>
              <a:t>detector.</a:t>
            </a:r>
            <a:endParaRPr lang="en-US" dirty="0">
              <a:latin typeface="Arial" pitchFamily="34" charset="0"/>
              <a:cs typeface="Arial" pitchFamily="34" charset="0"/>
            </a:endParaRPr>
          </a:p>
          <a:p>
            <a:pPr>
              <a:spcBef>
                <a:spcPts val="624"/>
              </a:spcBef>
              <a:spcAft>
                <a:spcPts val="1200"/>
              </a:spcAft>
            </a:pPr>
            <a:r>
              <a:rPr lang="en-US" dirty="0">
                <a:latin typeface="Arial" pitchFamily="34" charset="0"/>
                <a:cs typeface="Arial" pitchFamily="34" charset="0"/>
              </a:rPr>
              <a:t>Matrix-assisted laser desorption/ionization (MALDI) is often combined with a time-of-flight (TOF</a:t>
            </a:r>
            <a:r>
              <a:rPr lang="en-US" dirty="0" smtClean="0">
                <a:latin typeface="Arial" pitchFamily="34" charset="0"/>
                <a:cs typeface="Arial" pitchFamily="34" charset="0"/>
              </a:rPr>
              <a:t>) detector.</a:t>
            </a:r>
            <a:endParaRPr lang="en-US" dirty="0">
              <a:latin typeface="Arial" pitchFamily="34" charset="0"/>
              <a:cs typeface="Arial" pitchFamily="34" charset="0"/>
            </a:endParaRPr>
          </a:p>
        </p:txBody>
      </p:sp>
    </p:spTree>
    <p:extLst>
      <p:ext uri="{BB962C8B-B14F-4D97-AF65-F5344CB8AC3E}">
        <p14:creationId xmlns:p14="http://schemas.microsoft.com/office/powerpoint/2010/main" val="1238003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latin typeface="Arial" pitchFamily="34" charset="0"/>
                <a:cs typeface="Arial" pitchFamily="34" charset="0"/>
              </a:rPr>
              <a:t>MALDI-TOF </a:t>
            </a:r>
            <a:r>
              <a:rPr lang="en-US" dirty="0" smtClean="0">
                <a:solidFill>
                  <a:srgbClr val="843C0C"/>
                </a:solidFill>
                <a:latin typeface="Arial" pitchFamily="34" charset="0"/>
                <a:cs typeface="Arial" pitchFamily="34" charset="0"/>
              </a:rPr>
              <a:t>Mass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pectrometry</a:t>
            </a:r>
            <a:endParaRPr lang="en-US" dirty="0">
              <a:solidFill>
                <a:srgbClr val="843C0C"/>
              </a:solidFill>
              <a:latin typeface="Arial" pitchFamily="34" charset="0"/>
              <a:cs typeface="Arial" pitchFamily="34" charset="0"/>
            </a:endParaRPr>
          </a:p>
        </p:txBody>
      </p:sp>
      <p:pic>
        <p:nvPicPr>
          <p:cNvPr id="6" name="Picture 2" descr="A schematic diagram depicts MALDI-TOF mass spectrometry with the steps involved. The equipment consists of an ion source at one end, a cylindrical flight tube, and a detector at the other end, which is connected in series to a transient recorder and a trigger. A close up view of the ion source shows a sample of protein on a matrix, mounted at the back end of a wide, fairly short cylinder. The flight tube is connected to the short cylinder in which the protein sample placed.  On a parallel set up, the laser sends a horizontal beam to a splitter, which is represented by an inclined square. The laser beam then passes through a prism, and is directed toward the protein sample, thereby ionizing the protein sample. An electric field accelerates the ions from the ion source through the flight tube, to the detector. The lightest ions arrive at the detector on the opposite end of the flight tube first; small ions are shown approaching the detector, while larger ions are shown still close to the source. A part of the laser beam is directed toward the trigger, which has a clock to measure the time that the ions take to move along the flight tube, from the ion source to the detecto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724" y="2067914"/>
            <a:ext cx="8112552" cy="413939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0057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MALDI-TOF </a:t>
            </a:r>
            <a:r>
              <a:rPr lang="en-US" dirty="0" smtClean="0">
                <a:solidFill>
                  <a:srgbClr val="843C0C"/>
                </a:solidFill>
                <a:latin typeface="Arial" pitchFamily="34" charset="0"/>
                <a:cs typeface="Arial" pitchFamily="34" charset="0"/>
              </a:rPr>
              <a:t>Mass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pectrum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Insulin </a:t>
            </a:r>
            <a:r>
              <a:rPr lang="en-US" dirty="0">
                <a:solidFill>
                  <a:srgbClr val="843C0C"/>
                </a:solidFill>
                <a:latin typeface="Arial" pitchFamily="34" charset="0"/>
                <a:cs typeface="Arial" pitchFamily="34" charset="0"/>
              </a:rPr>
              <a:t>and β-</a:t>
            </a:r>
            <a:r>
              <a:rPr lang="en-US" dirty="0" err="1">
                <a:solidFill>
                  <a:srgbClr val="843C0C"/>
                </a:solidFill>
                <a:latin typeface="Arial" pitchFamily="34" charset="0"/>
                <a:cs typeface="Arial" pitchFamily="34" charset="0"/>
              </a:rPr>
              <a:t>lactoglobulin</a:t>
            </a:r>
            <a:endParaRPr lang="en-US" dirty="0">
              <a:solidFill>
                <a:srgbClr val="843C0C"/>
              </a:solidFill>
              <a:latin typeface="Arial" pitchFamily="34" charset="0"/>
              <a:cs typeface="Arial" pitchFamily="34" charset="0"/>
            </a:endParaRPr>
          </a:p>
        </p:txBody>
      </p:sp>
      <p:pic>
        <p:nvPicPr>
          <p:cNvPr id="6" name="Picture 2" descr="A line graph plots intensity against mass over charge of various molecular constituents of a protein sample that is measured using MALDI-TOF mass spectroscopy. The curve has several sharp peaks corresponding to different mass over charge values. The labels on the peaks starting from the left end read as follows:&#10;Peak 1- (1plus 2 H) with a charge of 2 plus and mass- 3000; Peak 2- Insulin, (1 plus) with a positive charge equals 5733, mass-6500; Peak 3- (L plus 3 H) with a charge of 3 plus and a mass of 7000; Peak 4-(L plus 2 H) with a charge of 2 plus and a mass of 9000; Peal 5-(2 I plus H) with a positive charge and a mass of 12,000; Peak 6: beta-lactoglobulin, (L plus H ) with a positive charge equals 18,364. The peaks can be arranged in decreasing order of their intensity as follows: Peak 2 (Insulin), peak 4 (L plus 2 H), peak 6 (beta-lactoglobulin), peak 1 (I plus 2 H), peak 3 (L plus 3 H) and peak 5 (2 I plus H). Two downward arrows point toward peak 4 (L plus 2 H) and Peak 6: beta-lactoglobulin, (L plus H) with a positive charge equals 18,364. All data are approxim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22525" y="1830659"/>
            <a:ext cx="6698951" cy="435218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901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843C0C"/>
                </a:solidFill>
                <a:latin typeface="Arial" pitchFamily="34" charset="0"/>
                <a:cs typeface="Arial" pitchFamily="34" charset="0"/>
              </a:rPr>
              <a:t>Section 3.1 </a:t>
            </a:r>
            <a:r>
              <a:rPr lang="en-US" sz="3200" dirty="0" smtClean="0">
                <a:solidFill>
                  <a:srgbClr val="843C0C"/>
                </a:solidFill>
                <a:latin typeface="Arial" pitchFamily="34" charset="0"/>
                <a:cs typeface="Arial" pitchFamily="34" charset="0"/>
              </a:rPr>
              <a:t>The </a:t>
            </a:r>
            <a:r>
              <a:rPr lang="en-US" sz="3200" dirty="0">
                <a:solidFill>
                  <a:srgbClr val="843C0C"/>
                </a:solidFill>
                <a:latin typeface="Arial" pitchFamily="34" charset="0"/>
                <a:cs typeface="Arial" pitchFamily="34" charset="0"/>
              </a:rPr>
              <a:t>Purification of Proteins </a:t>
            </a:r>
            <a:r>
              <a:rPr lang="en-US" sz="3200" dirty="0" smtClean="0">
                <a:solidFill>
                  <a:srgbClr val="843C0C"/>
                </a:solidFill>
                <a:latin typeface="Arial" pitchFamily="34" charset="0"/>
                <a:cs typeface="Arial" pitchFamily="34" charset="0"/>
              </a:rPr>
              <a:t>Is an Essential </a:t>
            </a:r>
            <a:r>
              <a:rPr lang="en-US" sz="3200" dirty="0">
                <a:solidFill>
                  <a:srgbClr val="843C0C"/>
                </a:solidFill>
                <a:latin typeface="Arial" pitchFamily="34" charset="0"/>
                <a:cs typeface="Arial" pitchFamily="34" charset="0"/>
              </a:rPr>
              <a:t>First </a:t>
            </a:r>
            <a:r>
              <a:rPr lang="en-US" sz="3200" dirty="0" smtClean="0">
                <a:solidFill>
                  <a:srgbClr val="843C0C"/>
                </a:solidFill>
                <a:latin typeface="Arial" pitchFamily="34" charset="0"/>
                <a:cs typeface="Arial" pitchFamily="34" charset="0"/>
              </a:rPr>
              <a:t>Step </a:t>
            </a:r>
            <a:r>
              <a:rPr lang="en-US" sz="3200" dirty="0">
                <a:solidFill>
                  <a:srgbClr val="843C0C"/>
                </a:solidFill>
                <a:latin typeface="Arial" pitchFamily="34" charset="0"/>
                <a:cs typeface="Arial" pitchFamily="34" charset="0"/>
              </a:rPr>
              <a:t>in </a:t>
            </a:r>
            <a:r>
              <a:rPr lang="en-US" sz="3200" dirty="0" smtClean="0">
                <a:solidFill>
                  <a:srgbClr val="843C0C"/>
                </a:solidFill>
                <a:latin typeface="Arial" pitchFamily="34" charset="0"/>
                <a:cs typeface="Arial" pitchFamily="34" charset="0"/>
              </a:rPr>
              <a:t>Understanding Their Function</a:t>
            </a:r>
            <a:endParaRPr lang="en-US" sz="32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1"/>
            <a:ext cx="8229600" cy="2703786"/>
          </a:xfrm>
        </p:spPr>
        <p:txBody>
          <a:bodyPr>
            <a:normAutofit/>
          </a:bodyPr>
          <a:lstStyle/>
          <a:p>
            <a:pPr>
              <a:spcBef>
                <a:spcPts val="624"/>
              </a:spcBef>
              <a:spcAft>
                <a:spcPts val="1200"/>
              </a:spcAft>
            </a:pPr>
            <a:r>
              <a:rPr lang="en-US" sz="2200" dirty="0">
                <a:latin typeface="Arial" pitchFamily="34" charset="0"/>
                <a:cs typeface="Arial" pitchFamily="34" charset="0"/>
              </a:rPr>
              <a:t>Proteins can be purified on the basis of differences in their chemical </a:t>
            </a:r>
            <a:r>
              <a:rPr lang="en-US" sz="2200" dirty="0" smtClean="0">
                <a:latin typeface="Arial" pitchFamily="34" charset="0"/>
                <a:cs typeface="Arial" pitchFamily="34" charset="0"/>
              </a:rPr>
              <a:t>properties.</a:t>
            </a:r>
            <a:endParaRPr lang="en-US" sz="2200" dirty="0">
              <a:latin typeface="Arial" pitchFamily="34" charset="0"/>
              <a:cs typeface="Arial" pitchFamily="34" charset="0"/>
            </a:endParaRPr>
          </a:p>
          <a:p>
            <a:r>
              <a:rPr lang="en-US" sz="2200" dirty="0">
                <a:latin typeface="Arial" pitchFamily="34" charset="0"/>
                <a:cs typeface="Arial" pitchFamily="34" charset="0"/>
              </a:rPr>
              <a:t>Protein purification requires a test, or assay</a:t>
            </a:r>
            <a:r>
              <a:rPr lang="en-US" sz="2200" dirty="0" smtClean="0">
                <a:latin typeface="Arial" pitchFamily="34" charset="0"/>
                <a:cs typeface="Arial" pitchFamily="34" charset="0"/>
              </a:rPr>
              <a:t>, that </a:t>
            </a:r>
            <a:r>
              <a:rPr lang="en-US" sz="2200" dirty="0">
                <a:latin typeface="Arial" pitchFamily="34" charset="0"/>
                <a:cs typeface="Arial" pitchFamily="34" charset="0"/>
              </a:rPr>
              <a:t>determines whether the protein of interest is </a:t>
            </a:r>
            <a:r>
              <a:rPr lang="en-US" sz="2200" dirty="0" smtClean="0">
                <a:latin typeface="Arial" pitchFamily="34" charset="0"/>
                <a:cs typeface="Arial" pitchFamily="34" charset="0"/>
              </a:rPr>
              <a:t>present.</a:t>
            </a:r>
          </a:p>
          <a:p>
            <a:pPr lvl="1">
              <a:buFont typeface="Calibri" pitchFamily="34" charset="0"/>
              <a:buChar char="–"/>
            </a:pPr>
            <a:r>
              <a:rPr lang="en-US" sz="2000" dirty="0" smtClean="0">
                <a:latin typeface="Arial" pitchFamily="34" charset="0"/>
                <a:cs typeface="Arial" pitchFamily="34" charset="0"/>
              </a:rPr>
              <a:t>Example: an </a:t>
            </a:r>
            <a:r>
              <a:rPr lang="en-US" sz="2000" dirty="0">
                <a:latin typeface="Arial" pitchFamily="34" charset="0"/>
                <a:cs typeface="Arial" pitchFamily="34" charset="0"/>
              </a:rPr>
              <a:t>assay for the enzyme lactate dehydrogenase is based on the fact that a product of the reaction, NADH, can be detected </a:t>
            </a:r>
            <a:r>
              <a:rPr lang="en-US" sz="2000" dirty="0" err="1" smtClean="0">
                <a:latin typeface="Arial" pitchFamily="34" charset="0"/>
                <a:cs typeface="Arial" pitchFamily="34" charset="0"/>
              </a:rPr>
              <a:t>spectrophotometrically</a:t>
            </a:r>
            <a:r>
              <a:rPr lang="en-US" sz="2000" dirty="0" smtClean="0">
                <a:latin typeface="Arial" pitchFamily="34" charset="0"/>
                <a:cs typeface="Arial" pitchFamily="34" charset="0"/>
              </a:rPr>
              <a:t>.</a:t>
            </a:r>
            <a:endParaRPr lang="en-US" sz="2000" dirty="0">
              <a:latin typeface="Arial" pitchFamily="34" charset="0"/>
              <a:cs typeface="Arial" pitchFamily="34" charset="0"/>
            </a:endParaRPr>
          </a:p>
        </p:txBody>
      </p:sp>
      <p:pic>
        <p:nvPicPr>
          <p:cNvPr id="7" name="Picture 2" descr="An equation shows a lactate molecule and oxidized NAD reacting in the presence of lactate dehydrogenase to yield pyruvate, NADH, and a proton. The reaction is in equilibrium."/>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515447" y="4376202"/>
            <a:ext cx="8113106" cy="162262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4315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Peptides can be </a:t>
            </a:r>
            <a:r>
              <a:rPr lang="en-US" dirty="0" smtClean="0">
                <a:solidFill>
                  <a:srgbClr val="843C0C"/>
                </a:solidFill>
                <a:latin typeface="Arial" pitchFamily="34" charset="0"/>
                <a:cs typeface="Arial" pitchFamily="34" charset="0"/>
              </a:rPr>
              <a:t>Sequenced </a:t>
            </a:r>
            <a:r>
              <a:rPr lang="en-US" dirty="0">
                <a:solidFill>
                  <a:srgbClr val="843C0C"/>
                </a:solidFill>
                <a:latin typeface="Arial" pitchFamily="34" charset="0"/>
                <a:cs typeface="Arial" pitchFamily="34" charset="0"/>
              </a:rPr>
              <a:t>by </a:t>
            </a:r>
            <a:r>
              <a:rPr lang="en-US" dirty="0" smtClean="0">
                <a:solidFill>
                  <a:srgbClr val="843C0C"/>
                </a:solidFill>
                <a:latin typeface="Arial" pitchFamily="34" charset="0"/>
                <a:cs typeface="Arial" pitchFamily="34" charset="0"/>
              </a:rPr>
              <a:t>Edman </a:t>
            </a:r>
            <a:r>
              <a:rPr lang="en-US" dirty="0" smtClean="0">
                <a:solidFill>
                  <a:srgbClr val="843C0C"/>
                </a:solidFill>
                <a:latin typeface="Arial" pitchFamily="34" charset="0"/>
                <a:cs typeface="Arial" pitchFamily="34" charset="0"/>
              </a:rPr>
              <a:t>Degradation</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0"/>
            <a:ext cx="8229600" cy="4697693"/>
          </a:xfrm>
        </p:spPr>
        <p:txBody>
          <a:bodyPr>
            <a:normAutofit/>
          </a:bodyPr>
          <a:lstStyle/>
          <a:p>
            <a:pPr>
              <a:spcBef>
                <a:spcPts val="624"/>
              </a:spcBef>
              <a:spcAft>
                <a:spcPts val="1200"/>
              </a:spcAft>
            </a:pPr>
            <a:r>
              <a:rPr lang="en-US" sz="2200" dirty="0">
                <a:latin typeface="Arial" pitchFamily="34" charset="0"/>
                <a:cs typeface="Arial" pitchFamily="34" charset="0"/>
              </a:rPr>
              <a:t>Although mass spectrometry has </a:t>
            </a:r>
            <a:r>
              <a:rPr lang="en-US" sz="2200" dirty="0" smtClean="0">
                <a:latin typeface="Arial" pitchFamily="34" charset="0"/>
                <a:cs typeface="Arial" pitchFamily="34" charset="0"/>
              </a:rPr>
              <a:t>replaced most </a:t>
            </a:r>
            <a:r>
              <a:rPr lang="en-US" sz="2200" dirty="0">
                <a:latin typeface="Arial" pitchFamily="34" charset="0"/>
                <a:cs typeface="Arial" pitchFamily="34" charset="0"/>
              </a:rPr>
              <a:t>chemical methods for determining amino acid sequence, it is illustrative to examine a once popular chemical method, the Edman </a:t>
            </a:r>
            <a:r>
              <a:rPr lang="en-US" sz="2200" dirty="0" smtClean="0">
                <a:latin typeface="Arial" pitchFamily="34" charset="0"/>
                <a:cs typeface="Arial" pitchFamily="34" charset="0"/>
              </a:rPr>
              <a:t>degradation.</a:t>
            </a:r>
            <a:endParaRPr lang="en-US" sz="2200" dirty="0">
              <a:latin typeface="Arial" pitchFamily="34" charset="0"/>
              <a:cs typeface="Arial" pitchFamily="34" charset="0"/>
            </a:endParaRPr>
          </a:p>
          <a:p>
            <a:pPr>
              <a:spcBef>
                <a:spcPts val="624"/>
              </a:spcBef>
              <a:spcAft>
                <a:spcPts val="1200"/>
              </a:spcAft>
            </a:pPr>
            <a:r>
              <a:rPr lang="en-US" sz="2200" dirty="0">
                <a:latin typeface="Arial" pitchFamily="34" charset="0"/>
                <a:cs typeface="Arial" pitchFamily="34" charset="0"/>
              </a:rPr>
              <a:t>The amino acid </a:t>
            </a:r>
            <a:r>
              <a:rPr lang="en-US" sz="2200" dirty="0" smtClean="0">
                <a:latin typeface="Arial" pitchFamily="34" charset="0"/>
                <a:cs typeface="Arial" pitchFamily="34" charset="0"/>
              </a:rPr>
              <a:t>sequence of a protein </a:t>
            </a:r>
            <a:r>
              <a:rPr lang="en-US" sz="2200" dirty="0">
                <a:latin typeface="Arial" pitchFamily="34" charset="0"/>
                <a:cs typeface="Arial" pitchFamily="34" charset="0"/>
              </a:rPr>
              <a:t>can be determined by </a:t>
            </a:r>
            <a:r>
              <a:rPr lang="en-US" sz="2200" dirty="0" err="1">
                <a:latin typeface="Arial" pitchFamily="34" charset="0"/>
                <a:cs typeface="Arial" pitchFamily="34" charset="0"/>
              </a:rPr>
              <a:t>Edman</a:t>
            </a:r>
            <a:r>
              <a:rPr lang="en-US" sz="2200" dirty="0">
                <a:latin typeface="Arial" pitchFamily="34" charset="0"/>
                <a:cs typeface="Arial" pitchFamily="34" charset="0"/>
              </a:rPr>
              <a:t> degradation. The protein is exposed to phenyl </a:t>
            </a:r>
            <a:r>
              <a:rPr lang="en-US" sz="2200" dirty="0" err="1">
                <a:latin typeface="Arial" pitchFamily="34" charset="0"/>
                <a:cs typeface="Arial" pitchFamily="34" charset="0"/>
              </a:rPr>
              <a:t>isothiocyanate</a:t>
            </a:r>
            <a:r>
              <a:rPr lang="en-US" sz="2200" dirty="0">
                <a:latin typeface="Arial" pitchFamily="34" charset="0"/>
                <a:cs typeface="Arial" pitchFamily="34" charset="0"/>
              </a:rPr>
              <a:t> (PTH), which reacts with the N-terminal amino acid to form a </a:t>
            </a:r>
            <a:r>
              <a:rPr lang="en-US" sz="2200" dirty="0" smtClean="0">
                <a:latin typeface="Arial" pitchFamily="34" charset="0"/>
                <a:cs typeface="Arial" pitchFamily="34" charset="0"/>
              </a:rPr>
              <a:t>PTH derivative. The PTH–amino </a:t>
            </a:r>
            <a:r>
              <a:rPr lang="en-US" sz="2200" dirty="0">
                <a:latin typeface="Arial" pitchFamily="34" charset="0"/>
                <a:cs typeface="Arial" pitchFamily="34" charset="0"/>
              </a:rPr>
              <a:t>acid can be released without cleaving the remainder of the protein, and the degradation is subsequently </a:t>
            </a:r>
            <a:r>
              <a:rPr lang="en-US" sz="2200" dirty="0" smtClean="0">
                <a:latin typeface="Arial" pitchFamily="34" charset="0"/>
                <a:cs typeface="Arial" pitchFamily="34" charset="0"/>
              </a:rPr>
              <a:t>repeated.</a:t>
            </a:r>
            <a:endParaRPr lang="en-US" sz="2200" dirty="0">
              <a:latin typeface="Arial" pitchFamily="34" charset="0"/>
              <a:cs typeface="Arial" pitchFamily="34" charset="0"/>
            </a:endParaRPr>
          </a:p>
          <a:p>
            <a:pPr>
              <a:spcBef>
                <a:spcPts val="624"/>
              </a:spcBef>
              <a:spcAft>
                <a:spcPts val="1200"/>
              </a:spcAft>
            </a:pPr>
            <a:r>
              <a:rPr lang="en-US" sz="2200" dirty="0">
                <a:latin typeface="Arial" pitchFamily="34" charset="0"/>
                <a:cs typeface="Arial" pitchFamily="34" charset="0"/>
              </a:rPr>
              <a:t>High-performance liquid chromatography is used to identify the amino </a:t>
            </a:r>
            <a:r>
              <a:rPr lang="en-US" sz="2200" dirty="0" smtClean="0">
                <a:latin typeface="Arial" pitchFamily="34" charset="0"/>
                <a:cs typeface="Arial" pitchFamily="34" charset="0"/>
              </a:rPr>
              <a:t>acids.</a:t>
            </a:r>
            <a:endParaRPr lang="en-US" sz="2200" dirty="0">
              <a:latin typeface="Arial" pitchFamily="34" charset="0"/>
              <a:cs typeface="Arial" pitchFamily="34" charset="0"/>
            </a:endParaRPr>
          </a:p>
        </p:txBody>
      </p:sp>
    </p:spTree>
    <p:extLst>
      <p:ext uri="{BB962C8B-B14F-4D97-AF65-F5344CB8AC3E}">
        <p14:creationId xmlns:p14="http://schemas.microsoft.com/office/powerpoint/2010/main" val="42374358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latin typeface="Arial" pitchFamily="34" charset="0"/>
                <a:cs typeface="Arial" pitchFamily="34" charset="0"/>
              </a:rPr>
              <a:t>The Edman </a:t>
            </a:r>
            <a:r>
              <a:rPr lang="en-US" dirty="0" smtClean="0">
                <a:solidFill>
                  <a:srgbClr val="843C0C"/>
                </a:solidFill>
                <a:latin typeface="Arial" pitchFamily="34" charset="0"/>
                <a:cs typeface="Arial" pitchFamily="34" charset="0"/>
              </a:rPr>
              <a:t>Degradation</a:t>
            </a:r>
            <a:endParaRPr lang="en-US" dirty="0">
              <a:solidFill>
                <a:srgbClr val="843C0C"/>
              </a:solidFill>
              <a:latin typeface="Arial" pitchFamily="34" charset="0"/>
              <a:cs typeface="Arial" pitchFamily="34" charset="0"/>
            </a:endParaRPr>
          </a:p>
        </p:txBody>
      </p:sp>
      <p:pic>
        <p:nvPicPr>
          <p:cNvPr id="6" name="Picture 2" descr="A two part illustration shows the steps involved in Edman degradation and a chain of chemical reactions that take place in one round of Edman degradation. In the first part, a peptide chain of five amino acids is represented as a chain of five circles, numbered from one to five. Amino acids one and two are highlighted in the initial sequence. Two rounds of Edman degradation are shown. In the first round, labeling takes place and a label is shown attached to amino acid numbered as one. The labeled amino acid is released in the following step and is being separated from the chain. In the second round, labeling takes place and a label is shown being attached to the end amino acid numbered as two. The labeled amino acid is released in the next step and is being separated from the chain of amino acids. The resulting chain has three amino acids labeled as 3, 4, and 5 respectively.&#10;In the second part, phenyl isothiocyanate together with an amino acid sequence of alanine, glycine, asparagine, phenylalanine, arginine, and glycine undergoes labeling in the first step to form an intermediate compound, which releases P T H-alanine and a peptide shortened by one residue. The structural formulas of the compounds are shown as follows:&#10;&#10;Phenyl isothiocyanate: The structure shows a benzene ring with a three membered chain single bonded to C2 of the ring. The chain has a nitrogen atom double bonded to a carbon atom, which is further double bonded to a sulfur atom.&#10;Alanine: A two carbon chain with a double bonded oxygen atom at one carbon. The other carbon atom is single bonded to an amide group, a methyl group and wedge bonded to a hydrogen atom.&#10;Glycine: A three carbon chain with an amino group at C1, a wedge bonded hydrogen and a hash bonded hydrogen atom at C2, and a double bonded oxygen at C3.&#10;Intermediate compound: The structure shows a benzene ring single bonded to a linear chain at C2. The chain has the following configuration: C1 has an amino group substituent; C2- double bonded sulfur; C3- an amino group substituent; C4- a hash bonded methyl group and a wedge bonded hydrogen atom; C5-double bonded oxygen atom; C6- an amino group substituent; C7-a wedge bonded hydrogen and a hash bonded hydrogen atom; C8-double bonded to an oxygen atom; and C8-single bonded to an amino acid sequence of asparagine, phenylalanine, arginine and glycine.&#10;P T H-alanine: The structure shows C2 of the benzene ring single bonded to a five-membered ring with the following configuration: C1-double bonded to a sulfur atom; C2 has an amino substituent; C has a wedge bonded to a methyl group and hash bonded to a hydrogen atom; C4-double bonded to an oxygen atom; and C5 has a nitrogen substituent.&#10;Peptide: A two carbon linear chain is shown. C1 is single bonded to an amide, wedge bonded to a hydrogen and hash bonded to another hydrogen atom; C2 is double bonded to an oxygen atom and single bonded to an amino acid sequence of asparagine, phenylalanine, arginine and glycin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84477" y="1783736"/>
            <a:ext cx="7375047" cy="433737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1428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Peptide </a:t>
            </a:r>
            <a:r>
              <a:rPr lang="en-US" sz="3200" dirty="0">
                <a:solidFill>
                  <a:srgbClr val="843C0C"/>
                </a:solidFill>
                <a:latin typeface="Arial" pitchFamily="34" charset="0"/>
                <a:cs typeface="Arial" pitchFamily="34" charset="0"/>
              </a:rPr>
              <a:t>S</a:t>
            </a:r>
            <a:r>
              <a:rPr lang="en-US" sz="3200" dirty="0" smtClean="0">
                <a:solidFill>
                  <a:srgbClr val="843C0C"/>
                </a:solidFill>
                <a:latin typeface="Arial" pitchFamily="34" charset="0"/>
                <a:cs typeface="Arial" pitchFamily="34" charset="0"/>
              </a:rPr>
              <a:t>equencing </a:t>
            </a:r>
            <a:r>
              <a:rPr lang="en-US" sz="3200" dirty="0" smtClean="0">
                <a:solidFill>
                  <a:srgbClr val="843C0C"/>
                </a:solidFill>
                <a:latin typeface="Arial" pitchFamily="34" charset="0"/>
                <a:cs typeface="Arial" pitchFamily="34" charset="0"/>
              </a:rPr>
              <a:t>is </a:t>
            </a:r>
            <a:r>
              <a:rPr lang="en-US" sz="3200" dirty="0" smtClean="0">
                <a:solidFill>
                  <a:srgbClr val="843C0C"/>
                </a:solidFill>
                <a:latin typeface="Arial" pitchFamily="34" charset="0"/>
                <a:cs typeface="Arial" pitchFamily="34" charset="0"/>
              </a:rPr>
              <a:t>Now </a:t>
            </a:r>
            <a:r>
              <a:rPr lang="en-US" sz="3200" dirty="0">
                <a:solidFill>
                  <a:srgbClr val="843C0C"/>
                </a:solidFill>
                <a:latin typeface="Arial" pitchFamily="34" charset="0"/>
                <a:cs typeface="Arial" pitchFamily="34" charset="0"/>
              </a:rPr>
              <a:t>M</a:t>
            </a:r>
            <a:r>
              <a:rPr lang="en-US" sz="3200" dirty="0" smtClean="0">
                <a:solidFill>
                  <a:srgbClr val="843C0C"/>
                </a:solidFill>
                <a:latin typeface="Arial" pitchFamily="34" charset="0"/>
                <a:cs typeface="Arial" pitchFamily="34" charset="0"/>
              </a:rPr>
              <a:t>ore </a:t>
            </a:r>
            <a:r>
              <a:rPr lang="en-US" sz="3200" dirty="0">
                <a:solidFill>
                  <a:srgbClr val="843C0C"/>
                </a:solidFill>
                <a:latin typeface="Arial" pitchFamily="34" charset="0"/>
                <a:cs typeface="Arial" pitchFamily="34" charset="0"/>
              </a:rPr>
              <a:t>C</a:t>
            </a:r>
            <a:r>
              <a:rPr lang="en-US" sz="3200" dirty="0" smtClean="0">
                <a:solidFill>
                  <a:srgbClr val="843C0C"/>
                </a:solidFill>
                <a:latin typeface="Arial" pitchFamily="34" charset="0"/>
                <a:cs typeface="Arial" pitchFamily="34" charset="0"/>
              </a:rPr>
              <a:t>ommonly </a:t>
            </a:r>
            <a:r>
              <a:rPr lang="en-US" sz="3200" dirty="0">
                <a:solidFill>
                  <a:srgbClr val="843C0C"/>
                </a:solidFill>
                <a:latin typeface="Arial" pitchFamily="34" charset="0"/>
                <a:cs typeface="Arial" pitchFamily="34" charset="0"/>
              </a:rPr>
              <a:t>P</a:t>
            </a:r>
            <a:r>
              <a:rPr lang="en-US" sz="3200" dirty="0" smtClean="0">
                <a:solidFill>
                  <a:srgbClr val="843C0C"/>
                </a:solidFill>
                <a:latin typeface="Arial" pitchFamily="34" charset="0"/>
                <a:cs typeface="Arial" pitchFamily="34" charset="0"/>
              </a:rPr>
              <a:t>erformed </a:t>
            </a:r>
            <a:r>
              <a:rPr lang="en-US" sz="3200" dirty="0">
                <a:solidFill>
                  <a:srgbClr val="843C0C"/>
                </a:solidFill>
                <a:latin typeface="Arial" pitchFamily="34" charset="0"/>
                <a:cs typeface="Arial" pitchFamily="34" charset="0"/>
              </a:rPr>
              <a:t>by </a:t>
            </a:r>
            <a:r>
              <a:rPr lang="en-US" sz="3200" dirty="0">
                <a:solidFill>
                  <a:srgbClr val="843C0C"/>
                </a:solidFill>
                <a:latin typeface="Arial" pitchFamily="34" charset="0"/>
                <a:cs typeface="Arial" pitchFamily="34" charset="0"/>
              </a:rPr>
              <a:t>T</a:t>
            </a:r>
            <a:r>
              <a:rPr lang="en-US" sz="3200" dirty="0" smtClean="0">
                <a:solidFill>
                  <a:srgbClr val="843C0C"/>
                </a:solidFill>
                <a:latin typeface="Arial" pitchFamily="34" charset="0"/>
                <a:cs typeface="Arial" pitchFamily="34" charset="0"/>
              </a:rPr>
              <a:t>andem </a:t>
            </a:r>
            <a:r>
              <a:rPr lang="en-US" sz="3200" dirty="0">
                <a:solidFill>
                  <a:srgbClr val="843C0C"/>
                </a:solidFill>
                <a:latin typeface="Arial" pitchFamily="34" charset="0"/>
                <a:cs typeface="Arial" pitchFamily="34" charset="0"/>
              </a:rPr>
              <a:t>M</a:t>
            </a:r>
            <a:r>
              <a:rPr lang="en-US" sz="3200" dirty="0" smtClean="0">
                <a:solidFill>
                  <a:srgbClr val="843C0C"/>
                </a:solidFill>
                <a:latin typeface="Arial" pitchFamily="34" charset="0"/>
                <a:cs typeface="Arial" pitchFamily="34" charset="0"/>
              </a:rPr>
              <a:t>ass Spectrometry</a:t>
            </a:r>
            <a:endParaRPr lang="en-US" sz="3200" dirty="0">
              <a:solidFill>
                <a:srgbClr val="843C0C"/>
              </a:solidFill>
              <a:latin typeface="Arial" pitchFamily="34" charset="0"/>
              <a:cs typeface="Arial" pitchFamily="34" charset="0"/>
            </a:endParaRPr>
          </a:p>
        </p:txBody>
      </p:sp>
      <p:pic>
        <p:nvPicPr>
          <p:cNvPr id="6" name="Picture 2" descr="An illustration shows a peptide chain, the mass-to-charge ratio of the different product ions formed from it in tandem mass spectrometry, and a graph plotting the tandem mass spectroscopy results. A peptide chain is shown as a skeletal diagram, with dotted lines between the amino acid residues indicating the points at which it can be fragmented into product ions. Schematic diagram of the possible product ions is shown beneath the skeletal diagram and the mass-to-charge ratio of each product ion is shown. The whole chain has a sequence of glutamic acid, glycine, methionine, and arginine, with one glutamic acid at the N terminus and arginine at the C terminus. It has a mass-to-charge ratio of 621.27. Different potential product ions are shown, in which one or more amino acids are cleaved from the N-terminus, leaving the carboxyl fragment. One product ion is shown with one amino acid at the N terminus cleaved off, giving glutamic acid, glycine, methionine, arginine, with a mass to charge ratio of 492.22. The next product ion has two amino acids from the N terminus cleaved off, giving a sequence of glycine, methionine, arginine, with a mass-to-charge ratio of 363.18. The next two product ions, with three and four amino acids cleaved off, respectively, are methionine, arginine, with a mass-to-charge ratio of 306.16 and arginine, with a mass-to-charge ratio of 175.11.&#10;A graph plots intensity of different product ions against mass over charge corresponding to the tandem mass spectroscopy result for the amino acid sequence.&#10;There are several thin vertical bars, with varying intensities and mass to charge ratio values. The horizontal distance between the peaks can be used to determine the amino acid sequence, with the specific differences in mass-to-charge ratio being matched to specific amino acids. There are peaks at mass over charge values of 175.11, 306.16, 363.18, 492.22, and 621.27, which correspond to the different product ions of different sizes. The distance between the X axis origin and the first peak is specific to arginine, which on its own was the smallest product ion from the chain. The distance between the first and second peak is specific to methionine, between the second and third peak the distance is specific to glycine and between the third and fourth, and fourth and fifth peaks, and the distances are specific to glutamic acid. So, from the order and distances between peaks, the sequence of a peptide can be calculat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282182" y="1688587"/>
            <a:ext cx="4579636" cy="489188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61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000" dirty="0">
                <a:solidFill>
                  <a:srgbClr val="843C0C"/>
                </a:solidFill>
                <a:latin typeface="Arial" pitchFamily="34" charset="0"/>
                <a:cs typeface="Arial" pitchFamily="34" charset="0"/>
              </a:rPr>
              <a:t>Proteins can be </a:t>
            </a:r>
            <a:r>
              <a:rPr lang="en-US" sz="3000" dirty="0" smtClean="0">
                <a:solidFill>
                  <a:srgbClr val="843C0C"/>
                </a:solidFill>
                <a:latin typeface="Arial" pitchFamily="34" charset="0"/>
                <a:cs typeface="Arial" pitchFamily="34" charset="0"/>
              </a:rPr>
              <a:t>Specifically </a:t>
            </a:r>
            <a:r>
              <a:rPr lang="en-US" sz="3000" dirty="0">
                <a:solidFill>
                  <a:srgbClr val="843C0C"/>
                </a:solidFill>
                <a:latin typeface="Arial" pitchFamily="34" charset="0"/>
                <a:cs typeface="Arial" pitchFamily="34" charset="0"/>
              </a:rPr>
              <a:t>C</a:t>
            </a:r>
            <a:r>
              <a:rPr lang="en-US" sz="3000" dirty="0" smtClean="0">
                <a:solidFill>
                  <a:srgbClr val="843C0C"/>
                </a:solidFill>
                <a:latin typeface="Arial" pitchFamily="34" charset="0"/>
                <a:cs typeface="Arial" pitchFamily="34" charset="0"/>
              </a:rPr>
              <a:t>leaved </a:t>
            </a:r>
            <a:r>
              <a:rPr lang="en-US" sz="3000" dirty="0" smtClean="0">
                <a:solidFill>
                  <a:srgbClr val="843C0C"/>
                </a:solidFill>
                <a:latin typeface="Arial" pitchFamily="34" charset="0"/>
                <a:cs typeface="Arial" pitchFamily="34" charset="0"/>
              </a:rPr>
              <a:t>into </a:t>
            </a:r>
            <a:r>
              <a:rPr lang="en-US" sz="3000" dirty="0">
                <a:solidFill>
                  <a:srgbClr val="843C0C"/>
                </a:solidFill>
                <a:latin typeface="Arial" pitchFamily="34" charset="0"/>
                <a:cs typeface="Arial" pitchFamily="34" charset="0"/>
              </a:rPr>
              <a:t>S</a:t>
            </a:r>
            <a:r>
              <a:rPr lang="en-US" sz="3000" dirty="0" smtClean="0">
                <a:solidFill>
                  <a:srgbClr val="843C0C"/>
                </a:solidFill>
                <a:latin typeface="Arial" pitchFamily="34" charset="0"/>
                <a:cs typeface="Arial" pitchFamily="34" charset="0"/>
              </a:rPr>
              <a:t>mall Peptides </a:t>
            </a:r>
            <a:r>
              <a:rPr lang="en-US" sz="3000" dirty="0">
                <a:solidFill>
                  <a:srgbClr val="843C0C"/>
                </a:solidFill>
                <a:latin typeface="Arial" pitchFamily="34" charset="0"/>
                <a:cs typeface="Arial" pitchFamily="34" charset="0"/>
              </a:rPr>
              <a:t>to </a:t>
            </a:r>
            <a:r>
              <a:rPr lang="en-US" sz="3000" dirty="0">
                <a:solidFill>
                  <a:srgbClr val="843C0C"/>
                </a:solidFill>
                <a:latin typeface="Arial" pitchFamily="34" charset="0"/>
                <a:cs typeface="Arial" pitchFamily="34" charset="0"/>
              </a:rPr>
              <a:t>F</a:t>
            </a:r>
            <a:r>
              <a:rPr lang="en-US" sz="3000" dirty="0" smtClean="0">
                <a:solidFill>
                  <a:srgbClr val="843C0C"/>
                </a:solidFill>
                <a:latin typeface="Arial" pitchFamily="34" charset="0"/>
                <a:cs typeface="Arial" pitchFamily="34" charset="0"/>
              </a:rPr>
              <a:t>acilitate Analysis</a:t>
            </a:r>
            <a:endParaRPr lang="en-US" sz="30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Bef>
                <a:spcPts val="624"/>
              </a:spcBef>
              <a:spcAft>
                <a:spcPts val="1200"/>
              </a:spcAft>
            </a:pPr>
            <a:r>
              <a:rPr lang="en-US" dirty="0" smtClean="0">
                <a:latin typeface="Arial" pitchFamily="34" charset="0"/>
                <a:cs typeface="Arial" pitchFamily="34" charset="0"/>
              </a:rPr>
              <a:t>Because </a:t>
            </a:r>
            <a:r>
              <a:rPr lang="en-US" dirty="0">
                <a:latin typeface="Arial" pitchFamily="34" charset="0"/>
                <a:cs typeface="Arial" pitchFamily="34" charset="0"/>
              </a:rPr>
              <a:t>the reactions of the Edman degradation and mass spectrometry procedure are not 100% effective, it is not possible to sequence polypeptides longer than 50 amino </a:t>
            </a:r>
            <a:r>
              <a:rPr lang="en-US" dirty="0" smtClean="0">
                <a:latin typeface="Arial" pitchFamily="34" charset="0"/>
                <a:cs typeface="Arial" pitchFamily="34" charset="0"/>
              </a:rPr>
              <a:t>acids.</a:t>
            </a:r>
            <a:endParaRPr lang="en-US" dirty="0">
              <a:latin typeface="Arial" pitchFamily="34" charset="0"/>
              <a:cs typeface="Arial" pitchFamily="34" charset="0"/>
            </a:endParaRPr>
          </a:p>
          <a:p>
            <a:pPr>
              <a:spcBef>
                <a:spcPts val="624"/>
              </a:spcBef>
              <a:spcAft>
                <a:spcPts val="1200"/>
              </a:spcAft>
            </a:pPr>
            <a:r>
              <a:rPr lang="en-US" dirty="0">
                <a:latin typeface="Arial" pitchFamily="34" charset="0"/>
                <a:cs typeface="Arial" pitchFamily="34" charset="0"/>
              </a:rPr>
              <a:t>T</a:t>
            </a:r>
            <a:r>
              <a:rPr lang="en-US" dirty="0" smtClean="0">
                <a:latin typeface="Arial" pitchFamily="34" charset="0"/>
                <a:cs typeface="Arial" pitchFamily="34" charset="0"/>
              </a:rPr>
              <a:t>o </a:t>
            </a:r>
            <a:r>
              <a:rPr lang="en-US" dirty="0">
                <a:latin typeface="Arial" pitchFamily="34" charset="0"/>
                <a:cs typeface="Arial" pitchFamily="34" charset="0"/>
              </a:rPr>
              <a:t>sequence the entire protein, the protein is chemically or enzymatically cleaved to yield peptides of fewer than 50 amino </a:t>
            </a:r>
            <a:r>
              <a:rPr lang="en-US" dirty="0" smtClean="0">
                <a:latin typeface="Arial" pitchFamily="34" charset="0"/>
                <a:cs typeface="Arial" pitchFamily="34" charset="0"/>
              </a:rPr>
              <a:t>acids.</a:t>
            </a:r>
            <a:endParaRPr lang="en-US" dirty="0">
              <a:latin typeface="Arial" pitchFamily="34" charset="0"/>
              <a:cs typeface="Arial" pitchFamily="34" charset="0"/>
            </a:endParaRPr>
          </a:p>
          <a:p>
            <a:pPr>
              <a:spcBef>
                <a:spcPts val="624"/>
              </a:spcBef>
              <a:spcAft>
                <a:spcPts val="1200"/>
              </a:spcAft>
            </a:pPr>
            <a:r>
              <a:rPr lang="en-US" dirty="0">
                <a:latin typeface="Arial" pitchFamily="34" charset="0"/>
                <a:cs typeface="Arial" pitchFamily="34" charset="0"/>
              </a:rPr>
              <a:t>The peptides are then ordered by performing a different cleavage </a:t>
            </a:r>
            <a:r>
              <a:rPr lang="en-US" dirty="0" smtClean="0">
                <a:latin typeface="Arial" pitchFamily="34" charset="0"/>
                <a:cs typeface="Arial" pitchFamily="34" charset="0"/>
              </a:rPr>
              <a:t>procedure to </a:t>
            </a:r>
            <a:r>
              <a:rPr lang="en-US" dirty="0">
                <a:latin typeface="Arial" pitchFamily="34" charset="0"/>
                <a:cs typeface="Arial" pitchFamily="34" charset="0"/>
              </a:rPr>
              <a:t>generate overlap </a:t>
            </a:r>
            <a:r>
              <a:rPr lang="en-US" dirty="0" smtClean="0">
                <a:latin typeface="Arial" pitchFamily="34" charset="0"/>
                <a:cs typeface="Arial" pitchFamily="34" charset="0"/>
              </a:rPr>
              <a:t>peptides.</a:t>
            </a:r>
            <a:endParaRPr lang="en-US" dirty="0">
              <a:latin typeface="Arial" pitchFamily="34" charset="0"/>
              <a:cs typeface="Arial" pitchFamily="34" charset="0"/>
            </a:endParaRPr>
          </a:p>
        </p:txBody>
      </p:sp>
    </p:spTree>
    <p:extLst>
      <p:ext uri="{BB962C8B-B14F-4D97-AF65-F5344CB8AC3E}">
        <p14:creationId xmlns:p14="http://schemas.microsoft.com/office/powerpoint/2010/main" val="27466143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latin typeface="Arial" pitchFamily="34" charset="0"/>
                <a:cs typeface="Arial" pitchFamily="34" charset="0"/>
              </a:rPr>
              <a:t>Specific </a:t>
            </a:r>
            <a:r>
              <a:rPr lang="en-US" dirty="0" smtClean="0">
                <a:solidFill>
                  <a:srgbClr val="843C0C"/>
                </a:solidFill>
                <a:latin typeface="Arial" pitchFamily="34" charset="0"/>
                <a:cs typeface="Arial" pitchFamily="34" charset="0"/>
              </a:rPr>
              <a:t>Cleavage </a:t>
            </a:r>
            <a:r>
              <a:rPr lang="en-US" dirty="0">
                <a:solidFill>
                  <a:srgbClr val="843C0C"/>
                </a:solidFill>
                <a:latin typeface="Arial" pitchFamily="34" charset="0"/>
                <a:cs typeface="Arial" pitchFamily="34" charset="0"/>
              </a:rPr>
              <a:t>of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olypeptides</a:t>
            </a:r>
            <a:endParaRPr lang="en-US" dirty="0">
              <a:solidFill>
                <a:srgbClr val="843C0C"/>
              </a:solidFill>
              <a:latin typeface="Arial" pitchFamily="34" charset="0"/>
              <a:cs typeface="Arial" pitchFamily="34" charset="0"/>
            </a:endParaRPr>
          </a:p>
        </p:txBody>
      </p:sp>
      <p:pic>
        <p:nvPicPr>
          <p:cNvPr id="6" name="Picture 2" descr="A table shows the specific cleavage sites in polypeptides by chemical and enzymatic cleavage. The column headers are reagent and cleavage site.&#10;Chemical cleavage:&#10;Row 1: reagent: cyanogen bromide; cleavage site: carboxyl side of methionine residues.&#10;Row 2: reagent: O-Iodosobenzoate; cleavage site: carboxyl side of tryptophan residues.&#10;Row 3: reagent: hydroxylamine; cleavage site: asparagine-glycine residues.&#10;Row 4: reagent: 2-nitro-5-thiocyanobenzoate; cleavage site: amino side of cysteine residues.&#10;Enzymatic cleavage:&#10;Row 1: reagent: trypsin; cleavage site: carboxyl side of lysine and arginine residues.&#10;Row 2: reagent: clostripain; cleavage site: carboxyl side of arginine residues.&#10;Row 3: reagent: Staphylococcal protease; cleavage site: carboxyl side of aspartate and glutamate residues (glutamate only under certain conditions).&#10;Row 4: reagent: thrombin; cleavage site: carboxyl side of arginine.&#10;Row 5: reagent: chymotrypsin; cleavage site: carboxyl side of tyrosine, tryptophan, phenylalanine, leucine, and methionine residues.&#10;Row 6: reagent: carboxypeptidase A; cleavage site: amino side of C-terminal amino acid (not arginine, lysine, or proline)."/>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219477" y="1393966"/>
            <a:ext cx="6705046" cy="52604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5957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Overlap </a:t>
            </a:r>
            <a:r>
              <a:rPr lang="en-US" dirty="0" smtClean="0">
                <a:solidFill>
                  <a:srgbClr val="843C0C"/>
                </a:solidFill>
                <a:latin typeface="Arial" pitchFamily="34" charset="0"/>
                <a:cs typeface="Arial" pitchFamily="34" charset="0"/>
              </a:rPr>
              <a:t>Peptides</a:t>
            </a:r>
            <a:endParaRPr lang="en-US" dirty="0">
              <a:solidFill>
                <a:srgbClr val="843C0C"/>
              </a:solidFill>
              <a:latin typeface="Arial" pitchFamily="34" charset="0"/>
              <a:cs typeface="Arial" pitchFamily="34" charset="0"/>
            </a:endParaRPr>
          </a:p>
        </p:txBody>
      </p:sp>
      <p:pic>
        <p:nvPicPr>
          <p:cNvPr id="6" name="Picture 2" descr="An illustration shows how peptides obtained by chymotryptic digestion establish the order of the amino acid sequence. An amino acid sequence containing two alanines, a Glycine, two lysines, a phenylalanine, a threonine, a tryptophan, and a valine is shown on top. Two arrows indicate the digestion of the sequence with either trypsin or chymotrypsin, yielding shorter fragments of the original peptide and the subsequent sequencing of the fragments. Digestion with trypsin yields a fragment with the sequence alanine, alanine, tryptophan, glycine, lysine and another fragment with the sequence, threonine, phenylalanine, valine, and lysine. Digestion with chymotrypsin yields a fragment with the sequence valine, lysine, alanine, alanine, tryptophan and another fragment with the sequence glycine, lysine, and a third fragment with the sequence threonine, phenylalanine. The resulting fragments can be arranged to form an amino acid sequence containing two tryptic peptides. The amino acid sequence reads threonine, phenylalanine, valine, lysine, alanine, alanine, tryptophan, glycine, and lysine. A Chymotryptic overlap peptide is formed by the combination of amino acids from the two tryptic peptides. The Chymotryptic overlap peptide sequence reads valine, lysine, alanine, alanine, and tryptopha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65174" y="1704882"/>
            <a:ext cx="5413653" cy="483836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2779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Extra </a:t>
            </a:r>
            <a:r>
              <a:rPr lang="en-US" dirty="0" smtClean="0">
                <a:solidFill>
                  <a:srgbClr val="843C0C"/>
                </a:solidFill>
                <a:latin typeface="Arial" pitchFamily="34" charset="0"/>
                <a:cs typeface="Arial" pitchFamily="34" charset="0"/>
              </a:rPr>
              <a:t>Steps </a:t>
            </a:r>
            <a:r>
              <a:rPr lang="en-US" dirty="0">
                <a:solidFill>
                  <a:srgbClr val="843C0C"/>
                </a:solidFill>
                <a:latin typeface="Arial" pitchFamily="34" charset="0"/>
                <a:cs typeface="Arial" pitchFamily="34" charset="0"/>
              </a:rPr>
              <a:t>are </a:t>
            </a:r>
            <a:r>
              <a:rPr lang="en-US" dirty="0" smtClean="0">
                <a:solidFill>
                  <a:srgbClr val="843C0C"/>
                </a:solidFill>
                <a:latin typeface="Arial" pitchFamily="34" charset="0"/>
                <a:cs typeface="Arial" pitchFamily="34" charset="0"/>
              </a:rPr>
              <a:t>Required </a:t>
            </a:r>
            <a:r>
              <a:rPr lang="en-US" dirty="0">
                <a:solidFill>
                  <a:srgbClr val="843C0C"/>
                </a:solidFill>
                <a:latin typeface="Arial" pitchFamily="34" charset="0"/>
                <a:cs typeface="Arial" pitchFamily="34" charset="0"/>
              </a:rPr>
              <a:t>for the </a:t>
            </a:r>
            <a:r>
              <a:rPr lang="en-US" dirty="0" smtClean="0">
                <a:solidFill>
                  <a:srgbClr val="843C0C"/>
                </a:solidFill>
                <a:latin typeface="Arial" pitchFamily="34" charset="0"/>
                <a:cs typeface="Arial" pitchFamily="34" charset="0"/>
              </a:rPr>
              <a:t>Determination </a:t>
            </a:r>
            <a:r>
              <a:rPr lang="en-US" dirty="0">
                <a:solidFill>
                  <a:srgbClr val="843C0C"/>
                </a:solidFill>
                <a:latin typeface="Arial" pitchFamily="34" charset="0"/>
                <a:cs typeface="Arial" pitchFamily="34" charset="0"/>
              </a:rPr>
              <a:t>of the </a:t>
            </a:r>
            <a:r>
              <a:rPr lang="en-US" dirty="0" smtClean="0">
                <a:solidFill>
                  <a:srgbClr val="843C0C"/>
                </a:solidFill>
                <a:latin typeface="Arial" pitchFamily="34" charset="0"/>
                <a:cs typeface="Arial" pitchFamily="34" charset="0"/>
              </a:rPr>
              <a:t>Disulfide </a:t>
            </a:r>
            <a:r>
              <a:rPr lang="en-US" dirty="0">
                <a:solidFill>
                  <a:srgbClr val="843C0C"/>
                </a:solidFill>
                <a:latin typeface="Arial" pitchFamily="34" charset="0"/>
                <a:cs typeface="Arial" pitchFamily="34" charset="0"/>
              </a:rPr>
              <a:t>B</a:t>
            </a:r>
            <a:r>
              <a:rPr lang="en-US" dirty="0" smtClean="0">
                <a:solidFill>
                  <a:srgbClr val="843C0C"/>
                </a:solidFill>
                <a:latin typeface="Arial" pitchFamily="34" charset="0"/>
                <a:cs typeface="Arial" pitchFamily="34" charset="0"/>
              </a:rPr>
              <a:t>onds</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0"/>
            <a:ext cx="5448300" cy="4819649"/>
          </a:xfrm>
        </p:spPr>
        <p:txBody>
          <a:bodyPr>
            <a:normAutofit/>
          </a:bodyPr>
          <a:lstStyle/>
          <a:p>
            <a:pPr>
              <a:spcBef>
                <a:spcPts val="624"/>
              </a:spcBef>
              <a:spcAft>
                <a:spcPts val="1200"/>
              </a:spcAft>
            </a:pPr>
            <a:r>
              <a:rPr lang="en-US" dirty="0" smtClean="0">
                <a:latin typeface="Arial" pitchFamily="34" charset="0"/>
                <a:cs typeface="Arial" pitchFamily="34" charset="0"/>
              </a:rPr>
              <a:t>Disulfide </a:t>
            </a:r>
            <a:r>
              <a:rPr lang="en-US" dirty="0">
                <a:latin typeface="Arial" pitchFamily="34" charset="0"/>
                <a:cs typeface="Arial" pitchFamily="34" charset="0"/>
              </a:rPr>
              <a:t>bonds are cleaved by the addition of a reducing </a:t>
            </a:r>
            <a:r>
              <a:rPr lang="en-US" dirty="0" smtClean="0">
                <a:latin typeface="Arial" pitchFamily="34" charset="0"/>
                <a:cs typeface="Arial" pitchFamily="34" charset="0"/>
              </a:rPr>
              <a:t>agent.</a:t>
            </a:r>
            <a:endParaRPr lang="en-US" dirty="0">
              <a:latin typeface="Arial" pitchFamily="34" charset="0"/>
              <a:cs typeface="Arial" pitchFamily="34" charset="0"/>
            </a:endParaRPr>
          </a:p>
          <a:p>
            <a:pPr>
              <a:spcBef>
                <a:spcPts val="624"/>
              </a:spcBef>
              <a:spcAft>
                <a:spcPts val="1200"/>
              </a:spcAft>
            </a:pPr>
            <a:r>
              <a:rPr lang="en-US" dirty="0" smtClean="0">
                <a:latin typeface="Arial" pitchFamily="34" charset="0"/>
                <a:cs typeface="Arial" pitchFamily="34" charset="0"/>
              </a:rPr>
              <a:t>Disulfide-bond </a:t>
            </a:r>
            <a:r>
              <a:rPr lang="en-US" dirty="0">
                <a:latin typeface="Arial" pitchFamily="34" charset="0"/>
                <a:cs typeface="Arial" pitchFamily="34" charset="0"/>
              </a:rPr>
              <a:t>reformation is prevented by the alkylation of the cysteine </a:t>
            </a:r>
            <a:r>
              <a:rPr lang="en-US" dirty="0" smtClean="0">
                <a:latin typeface="Arial" pitchFamily="34" charset="0"/>
                <a:cs typeface="Arial" pitchFamily="34" charset="0"/>
              </a:rPr>
              <a:t>residues.</a:t>
            </a:r>
            <a:endParaRPr lang="en-US" dirty="0">
              <a:latin typeface="Arial" pitchFamily="34" charset="0"/>
              <a:cs typeface="Arial" pitchFamily="34" charset="0"/>
            </a:endParaRPr>
          </a:p>
        </p:txBody>
      </p:sp>
      <p:pic>
        <p:nvPicPr>
          <p:cNvPr id="7" name="Picture 2" descr="A chemical reaction shows the formation of separated reduced chains from disulfide-linked chains. The separated disulfide-linked chains lead to the formation of separated carboxymethylated chains. The structural formula of disulfide-linked chains shows two single bonded sulfur atoms that are each single bonded to a methylene group. The methylene groups are single bonded to R and R prime.  &#10;Excess dithiothreitol is added in the first step. Dithiothreitol has a four carbon backbone. The first and fourth carbon atoms are each bonded to a thiol group and the second and third carbon atoms are each bonded to a hydroxyl group. Thiol groups present at the terminal carbon atoms lose the two hydrogen atoms and a single bond is formed between the two sulfur atoms, resulting in a six-membered structure. Two separated reduced chains are formed because of excess addition of dithiothreitol in the next step. Iodoacetate reacts with the separated chains. Iodoacetate has a carboxylate end with delocalized double bonds, with a net negative charge between the two oxygen atoms. Iodoacetate is converted into H plus and I minus ions. Methylene group of carboxylate from iodoacetate, bonds with sulfur atom of separated reduced chains through a single bond and forms separated carboxy methylated chains. Hydrogen atoms from thiol groups are remov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201541" y="1491512"/>
            <a:ext cx="2781845" cy="526847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0103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G</a:t>
            </a:r>
            <a:r>
              <a:rPr lang="en-US" dirty="0" smtClean="0">
                <a:solidFill>
                  <a:srgbClr val="843C0C"/>
                </a:solidFill>
                <a:latin typeface="Arial" pitchFamily="34" charset="0"/>
                <a:cs typeface="Arial" pitchFamily="34" charset="0"/>
              </a:rPr>
              <a:t>enomic </a:t>
            </a:r>
            <a:r>
              <a:rPr lang="en-US" dirty="0">
                <a:solidFill>
                  <a:srgbClr val="843C0C"/>
                </a:solidFill>
                <a:latin typeface="Arial" pitchFamily="34" charset="0"/>
                <a:cs typeface="Arial" pitchFamily="34" charset="0"/>
              </a:rPr>
              <a:t>and </a:t>
            </a:r>
            <a:r>
              <a:rPr lang="en-US" dirty="0" smtClean="0">
                <a:solidFill>
                  <a:srgbClr val="843C0C"/>
                </a:solidFill>
                <a:latin typeface="Arial" pitchFamily="34" charset="0"/>
                <a:cs typeface="Arial" pitchFamily="34" charset="0"/>
              </a:rPr>
              <a:t>Proteomic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ethods </a:t>
            </a:r>
            <a:r>
              <a:rPr lang="en-US" dirty="0">
                <a:solidFill>
                  <a:srgbClr val="843C0C"/>
                </a:solidFill>
                <a:latin typeface="Arial" pitchFamily="34" charset="0"/>
                <a:cs typeface="Arial" pitchFamily="34" charset="0"/>
              </a:rPr>
              <a:t>are </a:t>
            </a:r>
            <a:r>
              <a:rPr lang="en-US" dirty="0" smtClean="0">
                <a:solidFill>
                  <a:srgbClr val="843C0C"/>
                </a:solidFill>
                <a:latin typeface="Arial" pitchFamily="34" charset="0"/>
                <a:cs typeface="Arial" pitchFamily="34" charset="0"/>
              </a:rPr>
              <a:t>Complementary</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8229600" cy="2356945"/>
          </a:xfrm>
        </p:spPr>
        <p:txBody>
          <a:bodyPr>
            <a:normAutofit/>
          </a:bodyPr>
          <a:lstStyle/>
          <a:p>
            <a:pPr>
              <a:spcBef>
                <a:spcPts val="624"/>
              </a:spcBef>
              <a:spcAft>
                <a:spcPts val="1200"/>
              </a:spcAft>
            </a:pPr>
            <a:r>
              <a:rPr lang="en-US" dirty="0">
                <a:latin typeface="Arial" pitchFamily="34" charset="0"/>
                <a:cs typeface="Arial" pitchFamily="34" charset="0"/>
              </a:rPr>
              <a:t>Even with today’s techniques, determining the amino acid sequence of a protein is sometimes a </a:t>
            </a:r>
            <a:r>
              <a:rPr lang="en-US" dirty="0" smtClean="0">
                <a:latin typeface="Arial" pitchFamily="34" charset="0"/>
                <a:cs typeface="Arial" pitchFamily="34" charset="0"/>
              </a:rPr>
              <a:t>challenge.</a:t>
            </a:r>
            <a:endParaRPr lang="en-US" dirty="0">
              <a:latin typeface="Arial" pitchFamily="34" charset="0"/>
              <a:cs typeface="Arial" pitchFamily="34" charset="0"/>
            </a:endParaRPr>
          </a:p>
          <a:p>
            <a:pPr>
              <a:spcBef>
                <a:spcPts val="624"/>
              </a:spcBef>
              <a:spcAft>
                <a:spcPts val="1200"/>
              </a:spcAft>
            </a:pPr>
            <a:r>
              <a:rPr lang="en-US" dirty="0">
                <a:latin typeface="Arial" pitchFamily="34" charset="0"/>
                <a:cs typeface="Arial" pitchFamily="34" charset="0"/>
              </a:rPr>
              <a:t>Genomic techniques that reveal the DNA sequence of the gene encoding a protein also allow determination of the amino acid </a:t>
            </a:r>
            <a:r>
              <a:rPr lang="en-US" dirty="0" smtClean="0">
                <a:latin typeface="Arial" pitchFamily="34" charset="0"/>
                <a:cs typeface="Arial" pitchFamily="34" charset="0"/>
              </a:rPr>
              <a:t>sequence.</a:t>
            </a:r>
            <a:endParaRPr lang="en-US" dirty="0">
              <a:latin typeface="Arial" pitchFamily="34" charset="0"/>
              <a:cs typeface="Arial" pitchFamily="34" charset="0"/>
            </a:endParaRPr>
          </a:p>
        </p:txBody>
      </p:sp>
      <p:pic>
        <p:nvPicPr>
          <p:cNvPr id="7" name="Picture 2" descr="An illustration shows a DNA sequence and its amino acid sequence. For the following DNA sequence, it's respective amino acid sequence is given: G G G codes for G l y (glycine), T T C codes for P h e (phenylalanine), T T G codes for L e u ( leucine), G G A codes for G l y (glycine), G C A codes for A l a (alanine), G C A codes for A l a (alanine), G G A codes for G l y (glycine), A G C codes for S e r ( serine), A C T codes for T h r (threonine), A T G codes for M e t (methionine), G G C codes for G l y (glycine), and G C A codes for A l a (alanin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10097" y="4210078"/>
            <a:ext cx="8923807" cy="96918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2270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1715"/>
            <a:ext cx="8229600" cy="1143000"/>
          </a:xfrm>
        </p:spPr>
        <p:txBody>
          <a:bodyPr>
            <a:noAutofit/>
          </a:bodyPr>
          <a:lstStyle/>
          <a:p>
            <a:r>
              <a:rPr lang="en-US" sz="2800" dirty="0">
                <a:solidFill>
                  <a:srgbClr val="843C0C"/>
                </a:solidFill>
                <a:latin typeface="Arial" pitchFamily="34" charset="0"/>
                <a:cs typeface="Arial" pitchFamily="34" charset="0"/>
              </a:rPr>
              <a:t>The </a:t>
            </a:r>
            <a:r>
              <a:rPr lang="en-US" sz="2800" dirty="0" smtClean="0">
                <a:solidFill>
                  <a:srgbClr val="843C0C"/>
                </a:solidFill>
                <a:latin typeface="Arial" pitchFamily="34" charset="0"/>
                <a:cs typeface="Arial" pitchFamily="34" charset="0"/>
              </a:rPr>
              <a:t>Amino </a:t>
            </a:r>
            <a:r>
              <a:rPr lang="en-US" sz="2800" dirty="0">
                <a:solidFill>
                  <a:srgbClr val="843C0C"/>
                </a:solidFill>
                <a:latin typeface="Arial" pitchFamily="34" charset="0"/>
                <a:cs typeface="Arial" pitchFamily="34" charset="0"/>
              </a:rPr>
              <a:t>A</a:t>
            </a:r>
            <a:r>
              <a:rPr lang="en-US" sz="2800" dirty="0" smtClean="0">
                <a:solidFill>
                  <a:srgbClr val="843C0C"/>
                </a:solidFill>
                <a:latin typeface="Arial" pitchFamily="34" charset="0"/>
                <a:cs typeface="Arial" pitchFamily="34" charset="0"/>
              </a:rPr>
              <a:t>cid </a:t>
            </a:r>
            <a:r>
              <a:rPr lang="en-US" sz="2800" dirty="0">
                <a:solidFill>
                  <a:srgbClr val="843C0C"/>
                </a:solidFill>
                <a:latin typeface="Arial" pitchFamily="34" charset="0"/>
                <a:cs typeface="Arial" pitchFamily="34" charset="0"/>
              </a:rPr>
              <a:t>S</a:t>
            </a:r>
            <a:r>
              <a:rPr lang="en-US" sz="2800" dirty="0" smtClean="0">
                <a:solidFill>
                  <a:srgbClr val="843C0C"/>
                </a:solidFill>
                <a:latin typeface="Arial" pitchFamily="34" charset="0"/>
                <a:cs typeface="Arial" pitchFamily="34" charset="0"/>
              </a:rPr>
              <a:t>equence </a:t>
            </a:r>
            <a:r>
              <a:rPr lang="en-US" sz="2800" dirty="0">
                <a:solidFill>
                  <a:srgbClr val="843C0C"/>
                </a:solidFill>
                <a:latin typeface="Arial" pitchFamily="34" charset="0"/>
                <a:cs typeface="Arial" pitchFamily="34" charset="0"/>
              </a:rPr>
              <a:t>can </a:t>
            </a:r>
            <a:r>
              <a:rPr lang="en-US" sz="2800" dirty="0" smtClean="0">
                <a:solidFill>
                  <a:srgbClr val="843C0C"/>
                </a:solidFill>
                <a:latin typeface="Arial" pitchFamily="34" charset="0"/>
                <a:cs typeface="Arial" pitchFamily="34" charset="0"/>
              </a:rPr>
              <a:t>Provide </a:t>
            </a:r>
            <a:r>
              <a:rPr lang="en-US" sz="2800" dirty="0">
                <a:solidFill>
                  <a:srgbClr val="843C0C"/>
                </a:solidFill>
                <a:latin typeface="Arial" pitchFamily="34" charset="0"/>
                <a:cs typeface="Arial" pitchFamily="34" charset="0"/>
              </a:rPr>
              <a:t>a </a:t>
            </a:r>
            <a:r>
              <a:rPr lang="en-US" sz="2800" dirty="0" smtClean="0">
                <a:solidFill>
                  <a:srgbClr val="843C0C"/>
                </a:solidFill>
                <a:latin typeface="Arial" pitchFamily="34" charset="0"/>
                <a:cs typeface="Arial" pitchFamily="34" charset="0"/>
              </a:rPr>
              <a:t>Wealth </a:t>
            </a:r>
            <a:r>
              <a:rPr lang="en-US" sz="2800" dirty="0">
                <a:solidFill>
                  <a:srgbClr val="843C0C"/>
                </a:solidFill>
                <a:latin typeface="Arial" pitchFamily="34" charset="0"/>
                <a:cs typeface="Arial" pitchFamily="34" charset="0"/>
              </a:rPr>
              <a:t>of </a:t>
            </a:r>
            <a:r>
              <a:rPr lang="en-US" sz="2800" dirty="0" smtClean="0">
                <a:solidFill>
                  <a:srgbClr val="843C0C"/>
                </a:solidFill>
                <a:latin typeface="Arial" pitchFamily="34" charset="0"/>
                <a:cs typeface="Arial" pitchFamily="34" charset="0"/>
              </a:rPr>
              <a:t>Information </a:t>
            </a:r>
            <a:r>
              <a:rPr lang="en-US" sz="2800" dirty="0">
                <a:solidFill>
                  <a:srgbClr val="843C0C"/>
                </a:solidFill>
                <a:latin typeface="Arial" pitchFamily="34" charset="0"/>
                <a:cs typeface="Arial" pitchFamily="34" charset="0"/>
              </a:rPr>
              <a:t>as to the </a:t>
            </a:r>
            <a:r>
              <a:rPr lang="en-US" sz="2800" dirty="0" smtClean="0">
                <a:solidFill>
                  <a:srgbClr val="843C0C"/>
                </a:solidFill>
                <a:latin typeface="Arial" pitchFamily="34" charset="0"/>
                <a:cs typeface="Arial" pitchFamily="34" charset="0"/>
              </a:rPr>
              <a:t>Protein’s </a:t>
            </a:r>
            <a:r>
              <a:rPr lang="en-US" sz="2800" dirty="0">
                <a:solidFill>
                  <a:srgbClr val="843C0C"/>
                </a:solidFill>
                <a:latin typeface="Arial" pitchFamily="34" charset="0"/>
                <a:cs typeface="Arial" pitchFamily="34" charset="0"/>
              </a:rPr>
              <a:t>S</a:t>
            </a:r>
            <a:r>
              <a:rPr lang="en-US" sz="2800" dirty="0" smtClean="0">
                <a:solidFill>
                  <a:srgbClr val="843C0C"/>
                </a:solidFill>
                <a:latin typeface="Arial" pitchFamily="34" charset="0"/>
                <a:cs typeface="Arial" pitchFamily="34" charset="0"/>
              </a:rPr>
              <a:t>tructure</a:t>
            </a:r>
            <a:r>
              <a:rPr lang="en-US" sz="2800" dirty="0">
                <a:solidFill>
                  <a:srgbClr val="843C0C"/>
                </a:solidFill>
                <a:latin typeface="Arial" pitchFamily="34" charset="0"/>
                <a:cs typeface="Arial" pitchFamily="34" charset="0"/>
              </a:rPr>
              <a:t>, </a:t>
            </a:r>
            <a:r>
              <a:rPr lang="en-US" sz="2800" dirty="0" smtClean="0">
                <a:solidFill>
                  <a:srgbClr val="843C0C"/>
                </a:solidFill>
                <a:latin typeface="Arial" pitchFamily="34" charset="0"/>
                <a:cs typeface="Arial" pitchFamily="34" charset="0"/>
              </a:rPr>
              <a:t>Function</a:t>
            </a:r>
            <a:r>
              <a:rPr lang="en-US" sz="2800" dirty="0">
                <a:solidFill>
                  <a:srgbClr val="843C0C"/>
                </a:solidFill>
                <a:latin typeface="Arial" pitchFamily="34" charset="0"/>
                <a:cs typeface="Arial" pitchFamily="34" charset="0"/>
              </a:rPr>
              <a:t>, and </a:t>
            </a:r>
            <a:r>
              <a:rPr lang="en-US" sz="2800" dirty="0" smtClean="0">
                <a:solidFill>
                  <a:srgbClr val="843C0C"/>
                </a:solidFill>
                <a:latin typeface="Arial" pitchFamily="34" charset="0"/>
                <a:cs typeface="Arial" pitchFamily="34" charset="0"/>
              </a:rPr>
              <a:t>History</a:t>
            </a:r>
            <a:endParaRPr lang="en-US" sz="28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70764"/>
            <a:ext cx="8229600" cy="4927028"/>
          </a:xfrm>
        </p:spPr>
        <p:txBody>
          <a:bodyPr>
            <a:normAutofit/>
          </a:bodyPr>
          <a:lstStyle/>
          <a:p>
            <a:pPr marL="457200" indent="-457200">
              <a:spcBef>
                <a:spcPts val="624"/>
              </a:spcBef>
              <a:spcAft>
                <a:spcPts val="1200"/>
              </a:spcAft>
              <a:buFont typeface="+mj-lt"/>
              <a:buAutoNum type="arabicPeriod"/>
            </a:pPr>
            <a:r>
              <a:rPr lang="en-US" sz="2000" dirty="0">
                <a:latin typeface="Arial" pitchFamily="34" charset="0"/>
                <a:cs typeface="Arial" pitchFamily="34" charset="0"/>
              </a:rPr>
              <a:t>Amino acid sequences of proteins can be compared to identify </a:t>
            </a:r>
            <a:r>
              <a:rPr lang="en-US" sz="2000" dirty="0" smtClean="0">
                <a:latin typeface="Arial" pitchFamily="34" charset="0"/>
                <a:cs typeface="Arial" pitchFamily="34" charset="0"/>
              </a:rPr>
              <a:t>similarities.</a:t>
            </a:r>
            <a:endParaRPr lang="en-US" sz="2000" dirty="0">
              <a:latin typeface="Arial" pitchFamily="34" charset="0"/>
              <a:cs typeface="Arial" pitchFamily="34" charset="0"/>
            </a:endParaRPr>
          </a:p>
          <a:p>
            <a:pPr marL="457200" indent="-457200">
              <a:spcBef>
                <a:spcPts val="624"/>
              </a:spcBef>
              <a:spcAft>
                <a:spcPts val="1200"/>
              </a:spcAft>
              <a:buFont typeface="+mj-lt"/>
              <a:buAutoNum type="arabicPeriod"/>
            </a:pPr>
            <a:r>
              <a:rPr lang="en-US" sz="2000" dirty="0">
                <a:latin typeface="Arial" pitchFamily="34" charset="0"/>
                <a:cs typeface="Arial" pitchFamily="34" charset="0"/>
              </a:rPr>
              <a:t>Comparison of the sequence of the same protein from different species yields evolutionary </a:t>
            </a:r>
            <a:r>
              <a:rPr lang="en-US" sz="2000" dirty="0" smtClean="0">
                <a:latin typeface="Arial" pitchFamily="34" charset="0"/>
                <a:cs typeface="Arial" pitchFamily="34" charset="0"/>
              </a:rPr>
              <a:t>information.</a:t>
            </a:r>
            <a:endParaRPr lang="en-US" sz="2000" dirty="0">
              <a:latin typeface="Arial" pitchFamily="34" charset="0"/>
              <a:cs typeface="Arial" pitchFamily="34" charset="0"/>
            </a:endParaRPr>
          </a:p>
          <a:p>
            <a:pPr marL="457200" indent="-457200">
              <a:spcBef>
                <a:spcPts val="624"/>
              </a:spcBef>
              <a:spcAft>
                <a:spcPts val="1200"/>
              </a:spcAft>
              <a:buFont typeface="+mj-lt"/>
              <a:buAutoNum type="arabicPeriod"/>
            </a:pPr>
            <a:r>
              <a:rPr lang="en-US" sz="2000" dirty="0">
                <a:latin typeface="Arial" pitchFamily="34" charset="0"/>
                <a:cs typeface="Arial" pitchFamily="34" charset="0"/>
              </a:rPr>
              <a:t>Amino acid sequence searches can reveal the presence of internal </a:t>
            </a:r>
            <a:r>
              <a:rPr lang="en-US" sz="2000" dirty="0" smtClean="0">
                <a:latin typeface="Arial" pitchFamily="34" charset="0"/>
                <a:cs typeface="Arial" pitchFamily="34" charset="0"/>
              </a:rPr>
              <a:t>repeats.</a:t>
            </a:r>
            <a:endParaRPr lang="en-US" sz="2000" dirty="0">
              <a:latin typeface="Arial" pitchFamily="34" charset="0"/>
              <a:cs typeface="Arial" pitchFamily="34" charset="0"/>
            </a:endParaRPr>
          </a:p>
          <a:p>
            <a:pPr marL="457200" indent="-457200">
              <a:spcBef>
                <a:spcPts val="624"/>
              </a:spcBef>
              <a:spcAft>
                <a:spcPts val="1200"/>
              </a:spcAft>
              <a:buFont typeface="+mj-lt"/>
              <a:buAutoNum type="arabicPeriod"/>
            </a:pPr>
            <a:r>
              <a:rPr lang="en-US" sz="2000" dirty="0">
                <a:latin typeface="Arial" pitchFamily="34" charset="0"/>
                <a:cs typeface="Arial" pitchFamily="34" charset="0"/>
              </a:rPr>
              <a:t>Sequencing information can identify signals that determine the location of the protein or processing </a:t>
            </a:r>
            <a:r>
              <a:rPr lang="en-US" sz="2000" dirty="0" smtClean="0">
                <a:latin typeface="Arial" pitchFamily="34" charset="0"/>
                <a:cs typeface="Arial" pitchFamily="34" charset="0"/>
              </a:rPr>
              <a:t>signals.</a:t>
            </a:r>
            <a:endParaRPr lang="en-US" sz="2000" dirty="0">
              <a:latin typeface="Arial" pitchFamily="34" charset="0"/>
              <a:cs typeface="Arial" pitchFamily="34" charset="0"/>
            </a:endParaRPr>
          </a:p>
          <a:p>
            <a:pPr marL="457200" indent="-457200">
              <a:spcBef>
                <a:spcPts val="624"/>
              </a:spcBef>
              <a:spcAft>
                <a:spcPts val="1200"/>
              </a:spcAft>
              <a:buFont typeface="+mj-lt"/>
              <a:buAutoNum type="arabicPeriod"/>
            </a:pPr>
            <a:r>
              <a:rPr lang="en-US" sz="2000" dirty="0">
                <a:latin typeface="Arial" pitchFamily="34" charset="0"/>
                <a:cs typeface="Arial" pitchFamily="34" charset="0"/>
              </a:rPr>
              <a:t>Sequence information can be used to generate antibodies for the </a:t>
            </a:r>
            <a:r>
              <a:rPr lang="en-US" sz="2000" dirty="0" smtClean="0">
                <a:latin typeface="Arial" pitchFamily="34" charset="0"/>
                <a:cs typeface="Arial" pitchFamily="34" charset="0"/>
              </a:rPr>
              <a:t>protein.</a:t>
            </a:r>
            <a:endParaRPr lang="en-US" sz="2000" dirty="0">
              <a:latin typeface="Arial" pitchFamily="34" charset="0"/>
              <a:cs typeface="Arial" pitchFamily="34" charset="0"/>
            </a:endParaRPr>
          </a:p>
          <a:p>
            <a:pPr marL="457200" indent="-457200">
              <a:spcBef>
                <a:spcPts val="624"/>
              </a:spcBef>
              <a:spcAft>
                <a:spcPts val="1200"/>
              </a:spcAft>
              <a:buFont typeface="+mj-lt"/>
              <a:buAutoNum type="arabicPeriod"/>
            </a:pPr>
            <a:r>
              <a:rPr lang="en-US" sz="2000" dirty="0">
                <a:latin typeface="Arial" pitchFamily="34" charset="0"/>
                <a:cs typeface="Arial" pitchFamily="34" charset="0"/>
              </a:rPr>
              <a:t>Amino acid sequence can be used to generate DNA probes specific for the gene encoding the </a:t>
            </a:r>
            <a:r>
              <a:rPr lang="en-US" sz="2000" dirty="0" smtClean="0">
                <a:latin typeface="Arial" pitchFamily="34" charset="0"/>
                <a:cs typeface="Arial" pitchFamily="34" charset="0"/>
              </a:rPr>
              <a:t>protein.</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13147722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43C0C"/>
                </a:solidFill>
                <a:latin typeface="Arial" pitchFamily="34" charset="0"/>
                <a:cs typeface="Arial" pitchFamily="34" charset="0"/>
              </a:rPr>
              <a:t>Repeating </a:t>
            </a:r>
            <a:r>
              <a:rPr lang="en-US" dirty="0" smtClean="0">
                <a:solidFill>
                  <a:srgbClr val="843C0C"/>
                </a:solidFill>
                <a:latin typeface="Arial" pitchFamily="34" charset="0"/>
                <a:cs typeface="Arial" pitchFamily="34" charset="0"/>
              </a:rPr>
              <a:t>Motifs </a:t>
            </a:r>
            <a:r>
              <a:rPr lang="en-US" dirty="0">
                <a:solidFill>
                  <a:srgbClr val="843C0C"/>
                </a:solidFill>
                <a:latin typeface="Arial" pitchFamily="34" charset="0"/>
                <a:cs typeface="Arial" pitchFamily="34" charset="0"/>
              </a:rPr>
              <a:t>in a </a:t>
            </a:r>
            <a:r>
              <a:rPr lang="en-US" dirty="0" smtClean="0">
                <a:solidFill>
                  <a:srgbClr val="843C0C"/>
                </a:solidFill>
                <a:latin typeface="Arial" pitchFamily="34" charset="0"/>
                <a:cs typeface="Arial" pitchFamily="34" charset="0"/>
              </a:rPr>
              <a:t>Protein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hain</a:t>
            </a:r>
            <a:endParaRPr lang="en-US" dirty="0">
              <a:solidFill>
                <a:srgbClr val="843C0C"/>
              </a:solidFill>
              <a:latin typeface="Arial" pitchFamily="34" charset="0"/>
              <a:cs typeface="Arial" pitchFamily="34" charset="0"/>
            </a:endParaRPr>
          </a:p>
        </p:txBody>
      </p:sp>
      <p:pic>
        <p:nvPicPr>
          <p:cNvPr id="6" name="Picture 2" descr="A ribbon diagram of calmodulin and its schematic representation are shown. The ribbon diagram shows four differently colored helical units, with linkers, each bound to a calcium ion represented by a small sphere. &#10;The schematic representation shows a horizontal bar with an N terminus on the left and a C terminus on the right side. The bar has four colored section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64305" y="2020266"/>
            <a:ext cx="7215391" cy="385802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793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Proteins </a:t>
            </a:r>
            <a:r>
              <a:rPr lang="en-US" dirty="0" smtClean="0">
                <a:solidFill>
                  <a:srgbClr val="843C0C"/>
                </a:solidFill>
                <a:latin typeface="Arial" pitchFamily="34" charset="0"/>
                <a:cs typeface="Arial" pitchFamily="34" charset="0"/>
              </a:rPr>
              <a:t>Must </a:t>
            </a:r>
            <a:r>
              <a:rPr lang="en-US" dirty="0">
                <a:solidFill>
                  <a:srgbClr val="843C0C"/>
                </a:solidFill>
                <a:latin typeface="Arial" pitchFamily="34" charset="0"/>
                <a:cs typeface="Arial" pitchFamily="34" charset="0"/>
              </a:rPr>
              <a:t>be </a:t>
            </a:r>
            <a:r>
              <a:rPr lang="en-US" dirty="0" smtClean="0">
                <a:solidFill>
                  <a:srgbClr val="843C0C"/>
                </a:solidFill>
                <a:latin typeface="Arial" pitchFamily="34" charset="0"/>
                <a:cs typeface="Arial" pitchFamily="34" charset="0"/>
              </a:rPr>
              <a:t>Released </a:t>
            </a:r>
            <a:r>
              <a:rPr lang="en-US" dirty="0">
                <a:solidFill>
                  <a:srgbClr val="843C0C"/>
                </a:solidFill>
                <a:latin typeface="Arial" pitchFamily="34" charset="0"/>
                <a:cs typeface="Arial" pitchFamily="34" charset="0"/>
              </a:rPr>
              <a:t>from the </a:t>
            </a:r>
            <a:r>
              <a:rPr lang="en-US" dirty="0" smtClean="0">
                <a:solidFill>
                  <a:srgbClr val="843C0C"/>
                </a:solidFill>
                <a:latin typeface="Arial" pitchFamily="34" charset="0"/>
                <a:cs typeface="Arial" pitchFamily="34" charset="0"/>
              </a:rPr>
              <a:t>Cell </a:t>
            </a:r>
            <a:r>
              <a:rPr lang="en-US" dirty="0">
                <a:solidFill>
                  <a:srgbClr val="843C0C"/>
                </a:solidFill>
                <a:latin typeface="Arial" pitchFamily="34" charset="0"/>
                <a:cs typeface="Arial" pitchFamily="34" charset="0"/>
              </a:rPr>
              <a:t>to be </a:t>
            </a:r>
            <a:r>
              <a:rPr lang="en-US" dirty="0" smtClean="0">
                <a:solidFill>
                  <a:srgbClr val="843C0C"/>
                </a:solidFill>
                <a:latin typeface="Arial" pitchFamily="34" charset="0"/>
                <a:cs typeface="Arial" pitchFamily="34" charset="0"/>
              </a:rPr>
              <a:t>Purified</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lnSpcReduction="10000"/>
          </a:bodyPr>
          <a:lstStyle/>
          <a:p>
            <a:pPr>
              <a:lnSpc>
                <a:spcPct val="110000"/>
              </a:lnSpc>
              <a:spcBef>
                <a:spcPts val="624"/>
              </a:spcBef>
              <a:spcAft>
                <a:spcPts val="1200"/>
              </a:spcAft>
            </a:pPr>
            <a:r>
              <a:rPr lang="en-US" dirty="0" smtClean="0">
                <a:latin typeface="Arial" pitchFamily="34" charset="0"/>
                <a:cs typeface="Arial" pitchFamily="34" charset="0"/>
              </a:rPr>
              <a:t>Intact cells </a:t>
            </a:r>
            <a:r>
              <a:rPr lang="en-US" dirty="0">
                <a:latin typeface="Arial" pitchFamily="34" charset="0"/>
                <a:cs typeface="Arial" pitchFamily="34" charset="0"/>
              </a:rPr>
              <a:t>are disrupted to form a homogenate, which is a mixture of all of the components of the </a:t>
            </a:r>
            <a:r>
              <a:rPr lang="en-US" dirty="0" smtClean="0">
                <a:latin typeface="Arial" pitchFamily="34" charset="0"/>
                <a:cs typeface="Arial" pitchFamily="34" charset="0"/>
              </a:rPr>
              <a:t>cell.</a:t>
            </a:r>
            <a:endParaRPr lang="en-US" dirty="0">
              <a:latin typeface="Arial" pitchFamily="34" charset="0"/>
              <a:cs typeface="Arial" pitchFamily="34" charset="0"/>
            </a:endParaRPr>
          </a:p>
          <a:p>
            <a:pPr>
              <a:lnSpc>
                <a:spcPct val="110000"/>
              </a:lnSpc>
              <a:spcBef>
                <a:spcPts val="624"/>
              </a:spcBef>
              <a:spcAft>
                <a:spcPts val="1200"/>
              </a:spcAft>
            </a:pPr>
            <a:r>
              <a:rPr lang="en-US" dirty="0">
                <a:latin typeface="Arial" pitchFamily="34" charset="0"/>
                <a:cs typeface="Arial" pitchFamily="34" charset="0"/>
              </a:rPr>
              <a:t>The homogenate is then centrifuged at low speed to yield a pellet consisting of nuclei and a </a:t>
            </a:r>
            <a:r>
              <a:rPr lang="en-US" dirty="0" smtClean="0">
                <a:latin typeface="Arial" pitchFamily="34" charset="0"/>
                <a:cs typeface="Arial" pitchFamily="34" charset="0"/>
              </a:rPr>
              <a:t>supernatant.</a:t>
            </a:r>
            <a:endParaRPr lang="en-US" dirty="0">
              <a:latin typeface="Arial" pitchFamily="34" charset="0"/>
              <a:cs typeface="Arial" pitchFamily="34" charset="0"/>
            </a:endParaRPr>
          </a:p>
          <a:p>
            <a:pPr>
              <a:lnSpc>
                <a:spcPct val="110000"/>
              </a:lnSpc>
              <a:spcBef>
                <a:spcPts val="624"/>
              </a:spcBef>
              <a:spcAft>
                <a:spcPts val="1200"/>
              </a:spcAft>
            </a:pPr>
            <a:r>
              <a:rPr lang="en-US" dirty="0" smtClean="0">
                <a:latin typeface="Arial" pitchFamily="34" charset="0"/>
                <a:cs typeface="Arial" pitchFamily="34" charset="0"/>
              </a:rPr>
              <a:t>This </a:t>
            </a:r>
            <a:r>
              <a:rPr lang="en-US" dirty="0">
                <a:latin typeface="Arial" pitchFamily="34" charset="0"/>
                <a:cs typeface="Arial" pitchFamily="34" charset="0"/>
              </a:rPr>
              <a:t>supernatant is then centrifuged at a higher centrifugal force to yield another pellet and </a:t>
            </a:r>
            <a:r>
              <a:rPr lang="en-US" dirty="0" smtClean="0">
                <a:latin typeface="Arial" pitchFamily="34" charset="0"/>
                <a:cs typeface="Arial" pitchFamily="34" charset="0"/>
              </a:rPr>
              <a:t>supernatant.</a:t>
            </a:r>
            <a:endParaRPr lang="en-US" dirty="0">
              <a:latin typeface="Arial" pitchFamily="34" charset="0"/>
              <a:cs typeface="Arial" pitchFamily="34" charset="0"/>
            </a:endParaRPr>
          </a:p>
          <a:p>
            <a:pPr>
              <a:lnSpc>
                <a:spcPct val="110000"/>
              </a:lnSpc>
              <a:spcBef>
                <a:spcPts val="624"/>
              </a:spcBef>
            </a:pPr>
            <a:r>
              <a:rPr lang="en-US" dirty="0" smtClean="0">
                <a:latin typeface="Arial" pitchFamily="34" charset="0"/>
                <a:cs typeface="Arial" pitchFamily="34" charset="0"/>
              </a:rPr>
              <a:t>This </a:t>
            </a:r>
            <a:r>
              <a:rPr lang="en-US" dirty="0">
                <a:latin typeface="Arial" pitchFamily="34" charset="0"/>
                <a:cs typeface="Arial" pitchFamily="34" charset="0"/>
              </a:rPr>
              <a:t>process, called differential centrifugation, is repeated several more times to yield a series of pellets enriched in various cellular materials and a final supernatant, the soluble portion of the </a:t>
            </a:r>
            <a:r>
              <a:rPr lang="en-US" dirty="0" smtClean="0">
                <a:latin typeface="Arial" pitchFamily="34" charset="0"/>
                <a:cs typeface="Arial" pitchFamily="34" charset="0"/>
              </a:rPr>
              <a:t>cytoplasm.</a:t>
            </a:r>
            <a:endParaRPr lang="en-US" dirty="0">
              <a:latin typeface="Arial" pitchFamily="34" charset="0"/>
              <a:cs typeface="Arial" pitchFamily="34" charset="0"/>
            </a:endParaRPr>
          </a:p>
        </p:txBody>
      </p:sp>
    </p:spTree>
    <p:extLst>
      <p:ext uri="{BB962C8B-B14F-4D97-AF65-F5344CB8AC3E}">
        <p14:creationId xmlns:p14="http://schemas.microsoft.com/office/powerpoint/2010/main" val="36862604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I</a:t>
            </a:r>
            <a:r>
              <a:rPr lang="en-US" dirty="0" smtClean="0">
                <a:solidFill>
                  <a:srgbClr val="843C0C"/>
                </a:solidFill>
                <a:latin typeface="Arial" pitchFamily="34" charset="0"/>
                <a:cs typeface="Arial" pitchFamily="34" charset="0"/>
              </a:rPr>
              <a:t>ndividual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roteins </a:t>
            </a:r>
            <a:r>
              <a:rPr lang="en-US" dirty="0">
                <a:solidFill>
                  <a:srgbClr val="843C0C"/>
                </a:solidFill>
                <a:latin typeface="Arial" pitchFamily="34" charset="0"/>
                <a:cs typeface="Arial" pitchFamily="34" charset="0"/>
              </a:rPr>
              <a:t>can </a:t>
            </a:r>
            <a:r>
              <a:rPr lang="en-US" dirty="0" smtClean="0">
                <a:solidFill>
                  <a:srgbClr val="843C0C"/>
                </a:solidFill>
                <a:latin typeface="Arial" pitchFamily="34" charset="0"/>
                <a:cs typeface="Arial" pitchFamily="34" charset="0"/>
              </a:rPr>
              <a:t>be Identified </a:t>
            </a:r>
            <a:r>
              <a:rPr lang="en-US" dirty="0">
                <a:solidFill>
                  <a:srgbClr val="843C0C"/>
                </a:solidFill>
                <a:latin typeface="Arial" pitchFamily="34" charset="0"/>
                <a:cs typeface="Arial" pitchFamily="34" charset="0"/>
              </a:rPr>
              <a:t>by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ass Spectrometry</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Bef>
                <a:spcPts val="624"/>
              </a:spcBef>
              <a:spcAft>
                <a:spcPts val="1200"/>
              </a:spcAft>
            </a:pPr>
            <a:r>
              <a:rPr lang="en-US" sz="2600" dirty="0">
                <a:latin typeface="Arial" pitchFamily="34" charset="0"/>
                <a:cs typeface="Arial" pitchFamily="34" charset="0"/>
              </a:rPr>
              <a:t>Specific protein cleavage, followed by </a:t>
            </a:r>
            <a:r>
              <a:rPr lang="en-US" sz="2600" dirty="0" smtClean="0">
                <a:latin typeface="Arial" pitchFamily="34" charset="0"/>
                <a:cs typeface="Arial" pitchFamily="34" charset="0"/>
              </a:rPr>
              <a:t>separation of </a:t>
            </a:r>
            <a:r>
              <a:rPr lang="en-US" sz="2600" dirty="0">
                <a:latin typeface="Arial" pitchFamily="34" charset="0"/>
                <a:cs typeface="Arial" pitchFamily="34" charset="0"/>
              </a:rPr>
              <a:t>the resulting peptides and mass spectrometry, allows the identification of individual </a:t>
            </a:r>
            <a:r>
              <a:rPr lang="en-US" sz="2600" dirty="0" smtClean="0">
                <a:latin typeface="Arial" pitchFamily="34" charset="0"/>
                <a:cs typeface="Arial" pitchFamily="34" charset="0"/>
              </a:rPr>
              <a:t>proteins.</a:t>
            </a:r>
            <a:endParaRPr lang="en-US" sz="2600" dirty="0">
              <a:latin typeface="Arial" pitchFamily="34" charset="0"/>
              <a:cs typeface="Arial" pitchFamily="34" charset="0"/>
            </a:endParaRPr>
          </a:p>
          <a:p>
            <a:pPr>
              <a:spcBef>
                <a:spcPts val="624"/>
              </a:spcBef>
              <a:spcAft>
                <a:spcPts val="1200"/>
              </a:spcAft>
            </a:pPr>
            <a:r>
              <a:rPr lang="en-US" sz="2600" dirty="0">
                <a:latin typeface="Arial" pitchFamily="34" charset="0"/>
                <a:cs typeface="Arial" pitchFamily="34" charset="0"/>
              </a:rPr>
              <a:t>This technique for protein identification is called peptide mass fingerprinting</a:t>
            </a:r>
            <a:r>
              <a:rPr lang="en-US" sz="2600" dirty="0" smtClean="0">
                <a:latin typeface="Arial" pitchFamily="34" charset="0"/>
                <a:cs typeface="Arial" pitchFamily="34" charset="0"/>
              </a:rPr>
              <a:t>.</a:t>
            </a:r>
            <a:endParaRPr lang="en-US" sz="2600" dirty="0">
              <a:latin typeface="Arial" pitchFamily="34" charset="0"/>
              <a:cs typeface="Arial" pitchFamily="34" charset="0"/>
            </a:endParaRPr>
          </a:p>
        </p:txBody>
      </p:sp>
    </p:spTree>
    <p:extLst>
      <p:ext uri="{BB962C8B-B14F-4D97-AF65-F5344CB8AC3E}">
        <p14:creationId xmlns:p14="http://schemas.microsoft.com/office/powerpoint/2010/main" val="7074955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Proteomic </a:t>
            </a:r>
            <a:r>
              <a:rPr lang="en-US" dirty="0" smtClean="0">
                <a:solidFill>
                  <a:srgbClr val="843C0C"/>
                </a:solidFill>
                <a:latin typeface="Arial" pitchFamily="34" charset="0"/>
                <a:cs typeface="Arial" pitchFamily="34" charset="0"/>
              </a:rPr>
              <a:t>Analysis </a:t>
            </a:r>
            <a:r>
              <a:rPr lang="en-US" dirty="0">
                <a:solidFill>
                  <a:srgbClr val="843C0C"/>
                </a:solidFill>
                <a:latin typeface="Arial" pitchFamily="34" charset="0"/>
                <a:cs typeface="Arial" pitchFamily="34" charset="0"/>
              </a:rPr>
              <a:t>by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ass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pectrometry</a:t>
            </a:r>
            <a:endParaRPr lang="en-US" dirty="0">
              <a:solidFill>
                <a:srgbClr val="843C0C"/>
              </a:solidFill>
              <a:latin typeface="Arial" pitchFamily="34" charset="0"/>
              <a:cs typeface="Arial" pitchFamily="34" charset="0"/>
            </a:endParaRPr>
          </a:p>
        </p:txBody>
      </p:sp>
      <p:sp>
        <p:nvSpPr>
          <p:cNvPr id="6" name="Content Placeholder 5"/>
          <p:cNvSpPr>
            <a:spLocks noGrp="1"/>
          </p:cNvSpPr>
          <p:nvPr>
            <p:ph idx="1"/>
          </p:nvPr>
        </p:nvSpPr>
        <p:spPr>
          <a:xfrm>
            <a:off x="457200" y="1638340"/>
            <a:ext cx="8229600" cy="552370"/>
          </a:xfrm>
        </p:spPr>
        <p:txBody>
          <a:bodyPr>
            <a:normAutofit/>
          </a:bodyPr>
          <a:lstStyle/>
          <a:p>
            <a:r>
              <a:rPr lang="en-US" sz="2600" dirty="0" smtClean="0">
                <a:latin typeface="Arial" pitchFamily="34" charset="0"/>
                <a:cs typeface="Arial" pitchFamily="34" charset="0"/>
              </a:rPr>
              <a:t>Example: yeast nuclear core complex proteins</a:t>
            </a:r>
            <a:endParaRPr lang="en-US" sz="2600" dirty="0">
              <a:latin typeface="Arial" pitchFamily="34" charset="0"/>
              <a:cs typeface="Arial" pitchFamily="34" charset="0"/>
            </a:endParaRPr>
          </a:p>
        </p:txBody>
      </p:sp>
      <p:pic>
        <p:nvPicPr>
          <p:cNvPr id="7" name="Picture 2" descr="A graph plotting intensity against mass over charge shows the proteomic analysis by mass spectroscopy of a yeast nuclear pore protein. The curve has several sharp intermittent peaks that are marked by three differently colored shapes that represent Nup 120p, Kap 122p, and Kap 120p. Nup 120p has greater peak values than the other two."/>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03839" y="2419289"/>
            <a:ext cx="5536323" cy="412075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5097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843C0C"/>
                </a:solidFill>
                <a:latin typeface="Arial" pitchFamily="34" charset="0"/>
                <a:cs typeface="Arial" pitchFamily="34" charset="0"/>
              </a:rPr>
              <a:t>Section 3.4 </a:t>
            </a:r>
            <a:r>
              <a:rPr lang="en-US" dirty="0">
                <a:solidFill>
                  <a:srgbClr val="843C0C"/>
                </a:solidFill>
                <a:latin typeface="Arial" pitchFamily="34" charset="0"/>
                <a:cs typeface="Arial" pitchFamily="34" charset="0"/>
              </a:rPr>
              <a:t>Peptides </a:t>
            </a:r>
            <a:r>
              <a:rPr lang="en-US" dirty="0" smtClean="0">
                <a:solidFill>
                  <a:srgbClr val="843C0C"/>
                </a:solidFill>
                <a:latin typeface="Arial" pitchFamily="34" charset="0"/>
                <a:cs typeface="Arial" pitchFamily="34" charset="0"/>
              </a:rPr>
              <a:t>Can Be Synthesized </a:t>
            </a:r>
            <a:r>
              <a:rPr lang="en-US" dirty="0">
                <a:solidFill>
                  <a:srgbClr val="843C0C"/>
                </a:solidFill>
                <a:latin typeface="Arial" pitchFamily="34" charset="0"/>
                <a:cs typeface="Arial" pitchFamily="34" charset="0"/>
              </a:rPr>
              <a:t>by </a:t>
            </a:r>
            <a:r>
              <a:rPr lang="en-US" dirty="0" smtClean="0">
                <a:solidFill>
                  <a:srgbClr val="843C0C"/>
                </a:solidFill>
                <a:latin typeface="Arial" pitchFamily="34" charset="0"/>
                <a:cs typeface="Arial" pitchFamily="34" charset="0"/>
              </a:rPr>
              <a:t>Automated Solid</a:t>
            </a:r>
            <a:r>
              <a:rPr lang="en-US" dirty="0">
                <a:solidFill>
                  <a:srgbClr val="843C0C"/>
                </a:solidFill>
                <a:latin typeface="Arial" pitchFamily="34" charset="0"/>
                <a:cs typeface="Arial" pitchFamily="34" charset="0"/>
              </a:rPr>
              <a:t>-Phase Methods</a:t>
            </a:r>
          </a:p>
        </p:txBody>
      </p:sp>
      <p:sp>
        <p:nvSpPr>
          <p:cNvPr id="3" name="Content Placeholder 2"/>
          <p:cNvSpPr>
            <a:spLocks noGrp="1"/>
          </p:cNvSpPr>
          <p:nvPr>
            <p:ph idx="1"/>
          </p:nvPr>
        </p:nvSpPr>
        <p:spPr>
          <a:xfrm>
            <a:off x="457200" y="1600200"/>
            <a:ext cx="5334000" cy="4838700"/>
          </a:xfrm>
        </p:spPr>
        <p:txBody>
          <a:bodyPr>
            <a:normAutofit/>
          </a:bodyPr>
          <a:lstStyle/>
          <a:p>
            <a:pPr>
              <a:spcBef>
                <a:spcPts val="624"/>
              </a:spcBef>
            </a:pPr>
            <a:r>
              <a:rPr lang="en-US" dirty="0" smtClean="0">
                <a:latin typeface="Arial" pitchFamily="34" charset="0"/>
                <a:cs typeface="Arial" pitchFamily="34" charset="0"/>
              </a:rPr>
              <a:t>Main purposes for synthesizing peptides:</a:t>
            </a:r>
          </a:p>
          <a:p>
            <a:pPr lvl="1">
              <a:spcBef>
                <a:spcPts val="624"/>
              </a:spcBef>
              <a:buFont typeface="+mj-lt"/>
              <a:buAutoNum type="arabicPeriod"/>
            </a:pPr>
            <a:r>
              <a:rPr lang="en-US" sz="2400" dirty="0" smtClean="0">
                <a:latin typeface="Arial" pitchFamily="34" charset="0"/>
                <a:cs typeface="Arial" pitchFamily="34" charset="0"/>
              </a:rPr>
              <a:t>As </a:t>
            </a:r>
            <a:r>
              <a:rPr lang="en-US" sz="2400" dirty="0">
                <a:latin typeface="Arial" pitchFamily="34" charset="0"/>
                <a:cs typeface="Arial" pitchFamily="34" charset="0"/>
              </a:rPr>
              <a:t>antigens to produce </a:t>
            </a:r>
            <a:r>
              <a:rPr lang="en-US" sz="2400" dirty="0" smtClean="0">
                <a:latin typeface="Arial" pitchFamily="34" charset="0"/>
                <a:cs typeface="Arial" pitchFamily="34" charset="0"/>
              </a:rPr>
              <a:t>antibodies</a:t>
            </a:r>
          </a:p>
          <a:p>
            <a:pPr lvl="1">
              <a:spcBef>
                <a:spcPts val="624"/>
              </a:spcBef>
              <a:buFont typeface="+mj-lt"/>
              <a:buAutoNum type="arabicPeriod"/>
            </a:pPr>
            <a:r>
              <a:rPr lang="en-US" sz="2400" dirty="0" smtClean="0">
                <a:latin typeface="Arial" pitchFamily="34" charset="0"/>
                <a:cs typeface="Arial" pitchFamily="34" charset="0"/>
              </a:rPr>
              <a:t>To </a:t>
            </a:r>
            <a:r>
              <a:rPr lang="en-US" sz="2400" dirty="0">
                <a:latin typeface="Arial" pitchFamily="34" charset="0"/>
                <a:cs typeface="Arial" pitchFamily="34" charset="0"/>
              </a:rPr>
              <a:t>isolate </a:t>
            </a:r>
            <a:r>
              <a:rPr lang="en-US" sz="2400" dirty="0" smtClean="0">
                <a:latin typeface="Arial" pitchFamily="34" charset="0"/>
                <a:cs typeface="Arial" pitchFamily="34" charset="0"/>
              </a:rPr>
              <a:t>receptors</a:t>
            </a:r>
          </a:p>
          <a:p>
            <a:pPr lvl="2">
              <a:spcBef>
                <a:spcPts val="624"/>
              </a:spcBef>
            </a:pPr>
            <a:r>
              <a:rPr lang="en-US" sz="2200" dirty="0" smtClean="0">
                <a:latin typeface="Arial" pitchFamily="34" charset="0"/>
                <a:cs typeface="Arial" pitchFamily="34" charset="0"/>
              </a:rPr>
              <a:t>Example: synthetic </a:t>
            </a:r>
            <a:r>
              <a:rPr lang="en-US" sz="2200" dirty="0">
                <a:latin typeface="Arial" pitchFamily="34" charset="0"/>
                <a:cs typeface="Arial" pitchFamily="34" charset="0"/>
              </a:rPr>
              <a:t>peptides containing </a:t>
            </a:r>
            <a:r>
              <a:rPr lang="en-US" sz="2200" dirty="0" err="1">
                <a:latin typeface="Arial" pitchFamily="34" charset="0"/>
                <a:cs typeface="Arial" pitchFamily="34" charset="0"/>
              </a:rPr>
              <a:t>formylmethionine</a:t>
            </a:r>
            <a:r>
              <a:rPr lang="en-US" sz="2200" dirty="0">
                <a:latin typeface="Arial" pitchFamily="34" charset="0"/>
                <a:cs typeface="Arial" pitchFamily="34" charset="0"/>
              </a:rPr>
              <a:t> (</a:t>
            </a:r>
            <a:r>
              <a:rPr lang="en-US" sz="2200" dirty="0" err="1">
                <a:latin typeface="Arial" pitchFamily="34" charset="0"/>
                <a:cs typeface="Arial" pitchFamily="34" charset="0"/>
              </a:rPr>
              <a:t>fMet</a:t>
            </a:r>
            <a:r>
              <a:rPr lang="en-US" sz="2200" dirty="0">
                <a:latin typeface="Arial" pitchFamily="34" charset="0"/>
                <a:cs typeface="Arial" pitchFamily="34" charset="0"/>
              </a:rPr>
              <a:t>) have been used to identify receptors on white blood </a:t>
            </a:r>
            <a:r>
              <a:rPr lang="en-US" sz="2200" dirty="0" smtClean="0">
                <a:latin typeface="Arial" pitchFamily="34" charset="0"/>
                <a:cs typeface="Arial" pitchFamily="34" charset="0"/>
              </a:rPr>
              <a:t>cells.</a:t>
            </a:r>
          </a:p>
          <a:p>
            <a:pPr lvl="1">
              <a:spcBef>
                <a:spcPts val="624"/>
              </a:spcBef>
              <a:buFont typeface="+mj-lt"/>
              <a:buAutoNum type="arabicPeriod"/>
            </a:pPr>
            <a:r>
              <a:rPr lang="en-US" sz="2400" dirty="0" smtClean="0">
                <a:latin typeface="Arial" pitchFamily="34" charset="0"/>
                <a:cs typeface="Arial" pitchFamily="34" charset="0"/>
              </a:rPr>
              <a:t>As drugs</a:t>
            </a:r>
            <a:endParaRPr lang="en-US" sz="2400" dirty="0">
              <a:latin typeface="Arial" pitchFamily="34" charset="0"/>
              <a:cs typeface="Arial" pitchFamily="34" charset="0"/>
            </a:endParaRPr>
          </a:p>
          <a:p>
            <a:pPr lvl="1">
              <a:spcBef>
                <a:spcPts val="624"/>
              </a:spcBef>
              <a:buFont typeface="+mj-lt"/>
              <a:buAutoNum type="arabicPeriod"/>
            </a:pPr>
            <a:r>
              <a:rPr lang="en-US" sz="2400" dirty="0" smtClean="0">
                <a:latin typeface="Arial" pitchFamily="34" charset="0"/>
                <a:cs typeface="Arial" pitchFamily="34" charset="0"/>
              </a:rPr>
              <a:t>To </a:t>
            </a:r>
            <a:r>
              <a:rPr lang="en-US" sz="2400" dirty="0">
                <a:latin typeface="Arial" pitchFamily="34" charset="0"/>
                <a:cs typeface="Arial" pitchFamily="34" charset="0"/>
              </a:rPr>
              <a:t>understand protein </a:t>
            </a:r>
            <a:r>
              <a:rPr lang="en-US" sz="2400" dirty="0" smtClean="0">
                <a:latin typeface="Arial" pitchFamily="34" charset="0"/>
                <a:cs typeface="Arial" pitchFamily="34" charset="0"/>
              </a:rPr>
              <a:t>folding</a:t>
            </a:r>
          </a:p>
        </p:txBody>
      </p:sp>
      <p:pic>
        <p:nvPicPr>
          <p:cNvPr id="7" name="Picture 2" descr="The structural formula of fMet peptide is shown. The structure shows a four-carbon linear chain with the following configuration:&#10;C1-single bonded to a hydrogen atom and double bonded to an oxygen atom; C2 is substituted by an amino group; C3 has a hash bonded hydrogen atom and a wedge bonded linear chain. The chain has two single bonded carbon atoms. The second carbon atom is single bonded to a sulfur atom, which is further single bonded to a methyl group. C4 is double bonded to an oxygen atom and single bonded to a radical R. C1 with the double bonded oxygen and the single bonded hydrogen, representing the aldehyde group is highlighted."/>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5647435" y="2469967"/>
            <a:ext cx="3310958" cy="232927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6713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Vasopressin and a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ore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table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ynthetic </a:t>
            </a:r>
            <a:r>
              <a:rPr lang="en-US" dirty="0">
                <a:solidFill>
                  <a:srgbClr val="843C0C"/>
                </a:solidFill>
                <a:latin typeface="Arial" pitchFamily="34" charset="0"/>
                <a:cs typeface="Arial" pitchFamily="34" charset="0"/>
              </a:rPr>
              <a:t>V</a:t>
            </a:r>
            <a:r>
              <a:rPr lang="en-US" dirty="0" smtClean="0">
                <a:solidFill>
                  <a:srgbClr val="843C0C"/>
                </a:solidFill>
                <a:latin typeface="Arial" pitchFamily="34" charset="0"/>
                <a:cs typeface="Arial" pitchFamily="34" charset="0"/>
              </a:rPr>
              <a:t>asopressin Analog</a:t>
            </a:r>
            <a:endParaRPr lang="en-US" dirty="0">
              <a:solidFill>
                <a:srgbClr val="843C0C"/>
              </a:solidFill>
              <a:latin typeface="Arial" pitchFamily="34" charset="0"/>
              <a:cs typeface="Arial" pitchFamily="34" charset="0"/>
            </a:endParaRPr>
          </a:p>
        </p:txBody>
      </p:sp>
      <p:pic>
        <p:nvPicPr>
          <p:cNvPr id="6" name="Picture 2" descr="Structural formulae of 8-arginine vasopressin (antidiuretic hormone, A D H) and 1-desamino-8-D-arginine vasopressin are shown. 8-arginine vasopressin: &#10;A D H has a chain of the following nine amino acids: Cysteine, tyrosine, phenylalanine, glutamic acid, aspartic acid, cysteine, proline, arginine and glycine. A disulfide links the first carbon atom of cysteine in position 1 to the carbon atom of cysteine in position 6. A carbon atom of arginine has a side chain in skeletal representation, having four carbon atoms, three nitrogen atoms, and five hydrogen atoms. Carbon at the end of the side chain is bonded to two amide groups and one amino group, which is bonded to the side chain. A positive charge is localized over the terminal carbon atom and the two amide groups of the side chain. An azane group cysteine in position 1, the wedge bond that connects the side chain to arginine and the hash bonded hydrogen in arginine are highlighted.&#10;1-desamino-8-D-arginine vasopressin.&#10;1-desamino-8-D-arginine vasopressin has a chain of the following nine amino acids: Cysteine, tyrosine, phenylalanine, glutamic acid, aspartic acid, cysteine, proline, arginine and glycine. A disulfide links the carbon atom cysteine in sixth position to the carbon atom of cysteine in the first position. A carbon atom of arginine has a side chain in skeletal representation, having four carbon atoms, three nitrogen atoms, and five hydrogen atoms. Carbon at the end of the side chain is bonded to two amide groups and one amino group, which is bonded to the side chain. A positive charge is localized over the terminal carbon atom and the two amide groups of the side chain. A single bonded hydrogen in position 1, the wedge bond that connects the side chain to arginine and the hash bonded hydrogen in arginine are highlight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08876" y="1671042"/>
            <a:ext cx="5526248" cy="491669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3836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200" dirty="0" smtClean="0">
                <a:solidFill>
                  <a:srgbClr val="843C0C"/>
                </a:solidFill>
                <a:latin typeface="Arial" pitchFamily="34" charset="0"/>
                <a:cs typeface="Arial" pitchFamily="34" charset="0"/>
              </a:rPr>
              <a:t>In </a:t>
            </a:r>
            <a:r>
              <a:rPr lang="en-US" sz="3200" dirty="0" smtClean="0">
                <a:solidFill>
                  <a:srgbClr val="843C0C"/>
                </a:solidFill>
                <a:latin typeface="Arial" pitchFamily="34" charset="0"/>
                <a:cs typeface="Arial" pitchFamily="34" charset="0"/>
              </a:rPr>
              <a:t>Peptide </a:t>
            </a:r>
            <a:r>
              <a:rPr lang="en-US" sz="3200" dirty="0">
                <a:solidFill>
                  <a:srgbClr val="843C0C"/>
                </a:solidFill>
                <a:latin typeface="Arial" pitchFamily="34" charset="0"/>
                <a:cs typeface="Arial" pitchFamily="34" charset="0"/>
              </a:rPr>
              <a:t>S</a:t>
            </a:r>
            <a:r>
              <a:rPr lang="en-US" sz="3200" dirty="0" smtClean="0">
                <a:solidFill>
                  <a:srgbClr val="843C0C"/>
                </a:solidFill>
                <a:latin typeface="Arial" pitchFamily="34" charset="0"/>
                <a:cs typeface="Arial" pitchFamily="34" charset="0"/>
              </a:rPr>
              <a:t>ynthesis</a:t>
            </a:r>
            <a:r>
              <a:rPr lang="en-US" sz="3200" dirty="0" smtClean="0">
                <a:solidFill>
                  <a:srgbClr val="843C0C"/>
                </a:solidFill>
                <a:latin typeface="Arial" pitchFamily="34" charset="0"/>
                <a:cs typeface="Arial" pitchFamily="34" charset="0"/>
              </a:rPr>
              <a:t>, </a:t>
            </a:r>
            <a:r>
              <a:rPr lang="en-US" sz="3200" dirty="0">
                <a:solidFill>
                  <a:srgbClr val="843C0C"/>
                </a:solidFill>
                <a:latin typeface="Arial" pitchFamily="34" charset="0"/>
                <a:cs typeface="Arial" pitchFamily="34" charset="0"/>
              </a:rPr>
              <a:t>it is </a:t>
            </a:r>
            <a:r>
              <a:rPr lang="en-US" sz="3200" dirty="0" smtClean="0">
                <a:solidFill>
                  <a:srgbClr val="843C0C"/>
                </a:solidFill>
                <a:latin typeface="Arial" pitchFamily="34" charset="0"/>
                <a:cs typeface="Arial" pitchFamily="34" charset="0"/>
              </a:rPr>
              <a:t>Necessary </a:t>
            </a:r>
            <a:r>
              <a:rPr lang="en-US" sz="3200" dirty="0" smtClean="0">
                <a:solidFill>
                  <a:srgbClr val="843C0C"/>
                </a:solidFill>
                <a:latin typeface="Arial" pitchFamily="34" charset="0"/>
                <a:cs typeface="Arial" pitchFamily="34" charset="0"/>
              </a:rPr>
              <a:t>to </a:t>
            </a:r>
            <a:r>
              <a:rPr lang="en-US" sz="3200" dirty="0" smtClean="0">
                <a:solidFill>
                  <a:srgbClr val="843C0C"/>
                </a:solidFill>
                <a:latin typeface="Arial" pitchFamily="34" charset="0"/>
                <a:cs typeface="Arial" pitchFamily="34" charset="0"/>
              </a:rPr>
              <a:t>Block </a:t>
            </a:r>
            <a:r>
              <a:rPr lang="en-US" sz="3200" dirty="0">
                <a:solidFill>
                  <a:srgbClr val="843C0C"/>
                </a:solidFill>
                <a:latin typeface="Arial" pitchFamily="34" charset="0"/>
                <a:cs typeface="Arial" pitchFamily="34" charset="0"/>
              </a:rPr>
              <a:t>S</a:t>
            </a:r>
            <a:r>
              <a:rPr lang="en-US" sz="3200" dirty="0" smtClean="0">
                <a:solidFill>
                  <a:srgbClr val="843C0C"/>
                </a:solidFill>
                <a:latin typeface="Arial" pitchFamily="34" charset="0"/>
                <a:cs typeface="Arial" pitchFamily="34" charset="0"/>
              </a:rPr>
              <a:t>ome Groups </a:t>
            </a:r>
            <a:r>
              <a:rPr lang="en-US" sz="3200" dirty="0">
                <a:solidFill>
                  <a:srgbClr val="843C0C"/>
                </a:solidFill>
                <a:latin typeface="Arial" pitchFamily="34" charset="0"/>
                <a:cs typeface="Arial" pitchFamily="34" charset="0"/>
              </a:rPr>
              <a:t>and to </a:t>
            </a:r>
            <a:r>
              <a:rPr lang="en-US" sz="3200" dirty="0">
                <a:solidFill>
                  <a:srgbClr val="843C0C"/>
                </a:solidFill>
                <a:latin typeface="Arial" pitchFamily="34" charset="0"/>
                <a:cs typeface="Arial" pitchFamily="34" charset="0"/>
              </a:rPr>
              <a:t>A</a:t>
            </a:r>
            <a:r>
              <a:rPr lang="en-US" sz="3200" dirty="0" smtClean="0">
                <a:solidFill>
                  <a:srgbClr val="843C0C"/>
                </a:solidFill>
                <a:latin typeface="Arial" pitchFamily="34" charset="0"/>
                <a:cs typeface="Arial" pitchFamily="34" charset="0"/>
              </a:rPr>
              <a:t>ctivate </a:t>
            </a:r>
            <a:r>
              <a:rPr lang="en-US" sz="3200" dirty="0">
                <a:solidFill>
                  <a:srgbClr val="843C0C"/>
                </a:solidFill>
                <a:latin typeface="Arial" pitchFamily="34" charset="0"/>
                <a:cs typeface="Arial" pitchFamily="34" charset="0"/>
              </a:rPr>
              <a:t>O</a:t>
            </a:r>
            <a:r>
              <a:rPr lang="en-US" sz="3200" dirty="0" smtClean="0">
                <a:solidFill>
                  <a:srgbClr val="843C0C"/>
                </a:solidFill>
                <a:latin typeface="Arial" pitchFamily="34" charset="0"/>
                <a:cs typeface="Arial" pitchFamily="34" charset="0"/>
              </a:rPr>
              <a:t>thers </a:t>
            </a:r>
            <a:r>
              <a:rPr lang="en-US" sz="3200" dirty="0">
                <a:solidFill>
                  <a:srgbClr val="843C0C"/>
                </a:solidFill>
                <a:latin typeface="Arial" pitchFamily="34" charset="0"/>
                <a:cs typeface="Arial" pitchFamily="34" charset="0"/>
              </a:rPr>
              <a:t>to </a:t>
            </a:r>
            <a:r>
              <a:rPr lang="en-US" sz="3200" dirty="0" smtClean="0">
                <a:solidFill>
                  <a:srgbClr val="843C0C"/>
                </a:solidFill>
                <a:latin typeface="Arial" pitchFamily="34" charset="0"/>
                <a:cs typeface="Arial" pitchFamily="34" charset="0"/>
              </a:rPr>
              <a:t>Prevent </a:t>
            </a:r>
            <a:r>
              <a:rPr lang="en-US" sz="3200" dirty="0">
                <a:solidFill>
                  <a:srgbClr val="843C0C"/>
                </a:solidFill>
                <a:latin typeface="Arial" pitchFamily="34" charset="0"/>
                <a:cs typeface="Arial" pitchFamily="34" charset="0"/>
              </a:rPr>
              <a:t>U</a:t>
            </a:r>
            <a:r>
              <a:rPr lang="en-US" sz="3200" dirty="0" smtClean="0">
                <a:solidFill>
                  <a:srgbClr val="843C0C"/>
                </a:solidFill>
                <a:latin typeface="Arial" pitchFamily="34" charset="0"/>
                <a:cs typeface="Arial" pitchFamily="34" charset="0"/>
              </a:rPr>
              <a:t>nwanted </a:t>
            </a:r>
            <a:r>
              <a:rPr lang="en-US" sz="3200" dirty="0">
                <a:solidFill>
                  <a:srgbClr val="843C0C"/>
                </a:solidFill>
                <a:latin typeface="Arial" pitchFamily="34" charset="0"/>
                <a:cs typeface="Arial" pitchFamily="34" charset="0"/>
              </a:rPr>
              <a:t>R</a:t>
            </a:r>
            <a:r>
              <a:rPr lang="en-US" sz="3200" dirty="0" smtClean="0">
                <a:solidFill>
                  <a:srgbClr val="843C0C"/>
                </a:solidFill>
                <a:latin typeface="Arial" pitchFamily="34" charset="0"/>
                <a:cs typeface="Arial" pitchFamily="34" charset="0"/>
              </a:rPr>
              <a:t>eactions</a:t>
            </a:r>
            <a:endParaRPr lang="en-US" sz="3200" dirty="0">
              <a:solidFill>
                <a:srgbClr val="843C0C"/>
              </a:solidFill>
              <a:latin typeface="Arial" pitchFamily="34" charset="0"/>
              <a:cs typeface="Arial" pitchFamily="34" charset="0"/>
            </a:endParaRPr>
          </a:p>
        </p:txBody>
      </p:sp>
      <p:sp>
        <p:nvSpPr>
          <p:cNvPr id="6" name="Content Placeholder 5"/>
          <p:cNvSpPr>
            <a:spLocks noGrp="1"/>
          </p:cNvSpPr>
          <p:nvPr>
            <p:ph idx="1"/>
          </p:nvPr>
        </p:nvSpPr>
        <p:spPr>
          <a:xfrm>
            <a:off x="457200" y="1600201"/>
            <a:ext cx="8229600" cy="2688020"/>
          </a:xfrm>
        </p:spPr>
        <p:txBody>
          <a:bodyPr>
            <a:normAutofit/>
          </a:bodyPr>
          <a:lstStyle/>
          <a:p>
            <a:pPr>
              <a:spcBef>
                <a:spcPts val="624"/>
              </a:spcBef>
              <a:spcAft>
                <a:spcPts val="1200"/>
              </a:spcAft>
            </a:pPr>
            <a:r>
              <a:rPr lang="en-US" dirty="0">
                <a:latin typeface="Arial" pitchFamily="34" charset="0"/>
                <a:cs typeface="Arial" pitchFamily="34" charset="0"/>
              </a:rPr>
              <a:t>Synthetic </a:t>
            </a:r>
            <a:r>
              <a:rPr lang="en-US" dirty="0" smtClean="0">
                <a:latin typeface="Arial" pitchFamily="34" charset="0"/>
                <a:cs typeface="Arial" pitchFamily="34" charset="0"/>
              </a:rPr>
              <a:t>peptides </a:t>
            </a:r>
            <a:r>
              <a:rPr lang="en-US" dirty="0">
                <a:latin typeface="Arial" pitchFamily="34" charset="0"/>
                <a:cs typeface="Arial" pitchFamily="34" charset="0"/>
              </a:rPr>
              <a:t>are synthesized in a </a:t>
            </a:r>
            <a:r>
              <a:rPr lang="en-US" dirty="0" smtClean="0">
                <a:latin typeface="Arial" pitchFamily="34" charset="0"/>
                <a:cs typeface="Arial" pitchFamily="34" charset="0"/>
              </a:rPr>
              <a:t>stepwise </a:t>
            </a:r>
            <a:r>
              <a:rPr lang="en-US" dirty="0">
                <a:latin typeface="Arial" pitchFamily="34" charset="0"/>
                <a:cs typeface="Arial" pitchFamily="34" charset="0"/>
              </a:rPr>
              <a:t>fashion with the carboxyl terminus of the growing chain attached to an inert </a:t>
            </a:r>
            <a:r>
              <a:rPr lang="en-US" dirty="0" smtClean="0">
                <a:latin typeface="Arial" pitchFamily="34" charset="0"/>
                <a:cs typeface="Arial" pitchFamily="34" charset="0"/>
              </a:rPr>
              <a:t>matrix.</a:t>
            </a:r>
            <a:endParaRPr lang="en-US" dirty="0">
              <a:latin typeface="Arial" pitchFamily="34" charset="0"/>
              <a:cs typeface="Arial" pitchFamily="34" charset="0"/>
            </a:endParaRPr>
          </a:p>
          <a:p>
            <a:pPr>
              <a:spcBef>
                <a:spcPts val="624"/>
              </a:spcBef>
            </a:pPr>
            <a:r>
              <a:rPr lang="en-US" i="1" dirty="0">
                <a:latin typeface="Arial" pitchFamily="34" charset="0"/>
                <a:cs typeface="Arial" pitchFamily="34" charset="0"/>
              </a:rPr>
              <a:t>t</a:t>
            </a:r>
            <a:r>
              <a:rPr lang="en-US" dirty="0">
                <a:latin typeface="Arial" pitchFamily="34" charset="0"/>
                <a:cs typeface="Arial" pitchFamily="34" charset="0"/>
              </a:rPr>
              <a:t>-</a:t>
            </a:r>
            <a:r>
              <a:rPr lang="en-US" dirty="0" err="1">
                <a:latin typeface="Arial" pitchFamily="34" charset="0"/>
                <a:cs typeface="Arial" pitchFamily="34" charset="0"/>
              </a:rPr>
              <a:t>Boc</a:t>
            </a:r>
            <a:r>
              <a:rPr lang="en-US" dirty="0">
                <a:latin typeface="Arial" pitchFamily="34" charset="0"/>
                <a:cs typeface="Arial" pitchFamily="34" charset="0"/>
              </a:rPr>
              <a:t> blocks the amino group of the incoming amino </a:t>
            </a:r>
            <a:r>
              <a:rPr lang="en-US" dirty="0" smtClean="0">
                <a:latin typeface="Arial" pitchFamily="34" charset="0"/>
                <a:cs typeface="Arial" pitchFamily="34" charset="0"/>
              </a:rPr>
              <a:t>acid, </a:t>
            </a:r>
            <a:r>
              <a:rPr lang="en-US" dirty="0">
                <a:latin typeface="Arial" pitchFamily="34" charset="0"/>
                <a:cs typeface="Arial" pitchFamily="34" charset="0"/>
              </a:rPr>
              <a:t>and DCC facilitates peptide bond </a:t>
            </a:r>
            <a:r>
              <a:rPr lang="en-US" dirty="0" smtClean="0">
                <a:latin typeface="Arial" pitchFamily="34" charset="0"/>
                <a:cs typeface="Arial" pitchFamily="34" charset="0"/>
              </a:rPr>
              <a:t>formation.</a:t>
            </a:r>
            <a:endParaRPr lang="en-US" dirty="0">
              <a:latin typeface="Arial" pitchFamily="34" charset="0"/>
              <a:cs typeface="Arial" pitchFamily="34" charset="0"/>
            </a:endParaRPr>
          </a:p>
        </p:txBody>
      </p:sp>
      <p:pic>
        <p:nvPicPr>
          <p:cNvPr id="43010" name="Picture 2" descr="Structural formulae of t-butyloxycarbonyl amino acid (t-boc amino acid).&#10;t-butyloxycarbonyl amino acid: The structure shows a six-carbon linear chain with the following configuration: C1- single bonded to three methyl groups; C2 has an oxygen substituent; C3-double bonded to an oxygen atom; C4 has an amino group substituent; C5- wedge bonded to a radical R and hash bonded to a hydrogen atom; C6 single bonded to two oxygen atoms, with a negative charge. The three methyl groups single bonded to C1, the oxygen substituent and C3 with the double bonded oxygen atom are highlighted."/>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909716" y="4543692"/>
            <a:ext cx="3642054" cy="1708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3011" name="Picture 3" descr="Structural formulae of dicyclohexylcarbodiimide (D C C) are shown.&#10;Dicyclohexylcarbodiimide: D C C has a symmetrical structure having a central carbon atom, which is double bonded to two nitrogen atoms, on opposite sides. Each nitrogen atom is single bonded to a cyclohexane ring."/>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tretch>
            <a:fillRect/>
          </a:stretch>
        </p:blipFill>
        <p:spPr bwMode="auto">
          <a:xfrm>
            <a:off x="4686899" y="4885808"/>
            <a:ext cx="3642054" cy="128600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9439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latin typeface="Arial" pitchFamily="34" charset="0"/>
                <a:cs typeface="Arial" pitchFamily="34" charset="0"/>
              </a:rPr>
              <a:t>Solid-phase </a:t>
            </a:r>
            <a:r>
              <a:rPr lang="en-US" dirty="0" smtClean="0">
                <a:solidFill>
                  <a:srgbClr val="843C0C"/>
                </a:solidFill>
                <a:latin typeface="Arial" pitchFamily="34" charset="0"/>
                <a:cs typeface="Arial" pitchFamily="34" charset="0"/>
              </a:rPr>
              <a:t>Peptide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ynthesis</a:t>
            </a:r>
            <a:endParaRPr lang="en-US" dirty="0">
              <a:solidFill>
                <a:srgbClr val="843C0C"/>
              </a:solidFill>
              <a:latin typeface="Arial" pitchFamily="34" charset="0"/>
              <a:cs typeface="Arial" pitchFamily="34" charset="0"/>
            </a:endParaRPr>
          </a:p>
        </p:txBody>
      </p:sp>
      <p:pic>
        <p:nvPicPr>
          <p:cNvPr id="6" name="Picture 2" descr="A chain reaction shows the steps in solid-phase peptide synthesis. In the first stage, a protected amino acid with a t-boc group is anchored to a reactive resin. The reactive resin has a molecule of resin, bonded to a benzene ring with a single bonded carbon at C5. This carbon atom is single bonded to a chlorine atom. The chlorine atom on the reactive resin is lost and the carbon atom bonds with the carboxyl group on the protected amino acid. &#10;In the second stage, the amino acid is deprotected with Trifluoroacetic acid, which causes t-boc to be removed from the amino terminal of the first amino acid. Another protected amino acid, labeled as n minus one is shown, with D C C bonded to its carboxyl group. &#10;In the third stage, coupling takes place. D C C is removed from the carboxyl group and the amino acid n minus one bonds to the first amino acid, with the carboxyl group of n minus one forming a bond with the amino group of the first amino acid. This results in a chain of two amino acids, bonded to a resin molecule via the C terminus and with a t-boc group bonded to the N-terminus. Subsequent cycles of deprotection of amino acids and their coupling to the chain can take place to extend the chain. In the fourth stage, the chain of amino acids is released from the reactive resin via the addition of H F."/>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721997" y="1628804"/>
            <a:ext cx="3127953" cy="488529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4005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221" y="274638"/>
            <a:ext cx="8975558" cy="1143000"/>
          </a:xfrm>
        </p:spPr>
        <p:txBody>
          <a:bodyPr>
            <a:noAutofit/>
          </a:bodyPr>
          <a:lstStyle/>
          <a:p>
            <a:r>
              <a:rPr lang="en-US" sz="2800" dirty="0" smtClean="0">
                <a:solidFill>
                  <a:srgbClr val="843C0C"/>
                </a:solidFill>
                <a:latin typeface="Arial" pitchFamily="34" charset="0"/>
                <a:cs typeface="Arial" pitchFamily="34" charset="0"/>
              </a:rPr>
              <a:t>Section 3.5 </a:t>
            </a:r>
            <a:r>
              <a:rPr lang="en-US" sz="2800" dirty="0" smtClean="0">
                <a:solidFill>
                  <a:srgbClr val="843C0C"/>
                </a:solidFill>
                <a:latin typeface="Arial" pitchFamily="34" charset="0"/>
                <a:cs typeface="Arial" pitchFamily="34" charset="0"/>
              </a:rPr>
              <a:t>Three</a:t>
            </a:r>
            <a:r>
              <a:rPr lang="en-US" sz="2800" dirty="0">
                <a:solidFill>
                  <a:srgbClr val="843C0C"/>
                </a:solidFill>
                <a:latin typeface="Arial" pitchFamily="34" charset="0"/>
                <a:cs typeface="Arial" pitchFamily="34" charset="0"/>
              </a:rPr>
              <a:t>-Dimensional Protein </a:t>
            </a:r>
            <a:r>
              <a:rPr lang="en-US" sz="2800" dirty="0" smtClean="0">
                <a:solidFill>
                  <a:srgbClr val="843C0C"/>
                </a:solidFill>
                <a:latin typeface="Arial" pitchFamily="34" charset="0"/>
                <a:cs typeface="Arial" pitchFamily="34" charset="0"/>
              </a:rPr>
              <a:t>Structure </a:t>
            </a:r>
            <a:r>
              <a:rPr lang="en-US" sz="2800" dirty="0">
                <a:solidFill>
                  <a:srgbClr val="843C0C"/>
                </a:solidFill>
                <a:latin typeface="Arial" pitchFamily="34" charset="0"/>
                <a:cs typeface="Arial" pitchFamily="34" charset="0"/>
              </a:rPr>
              <a:t>C</a:t>
            </a:r>
            <a:r>
              <a:rPr lang="en-US" sz="2800" dirty="0" smtClean="0">
                <a:solidFill>
                  <a:srgbClr val="843C0C"/>
                </a:solidFill>
                <a:latin typeface="Arial" pitchFamily="34" charset="0"/>
                <a:cs typeface="Arial" pitchFamily="34" charset="0"/>
              </a:rPr>
              <a:t>an Be Determined by </a:t>
            </a:r>
            <a:r>
              <a:rPr lang="en-US" sz="2800" dirty="0">
                <a:solidFill>
                  <a:srgbClr val="843C0C"/>
                </a:solidFill>
                <a:latin typeface="Arial" pitchFamily="34" charset="0"/>
                <a:cs typeface="Arial" pitchFamily="34" charset="0"/>
              </a:rPr>
              <a:t>X-ray </a:t>
            </a:r>
            <a:r>
              <a:rPr lang="en-US" sz="2800" dirty="0" smtClean="0">
                <a:solidFill>
                  <a:srgbClr val="843C0C"/>
                </a:solidFill>
                <a:latin typeface="Arial" pitchFamily="34" charset="0"/>
                <a:cs typeface="Arial" pitchFamily="34" charset="0"/>
              </a:rPr>
              <a:t>Crystallography</a:t>
            </a:r>
            <a:r>
              <a:rPr lang="en-US" sz="2800" dirty="0">
                <a:solidFill>
                  <a:srgbClr val="843C0C"/>
                </a:solidFill>
                <a:latin typeface="Arial" pitchFamily="34" charset="0"/>
                <a:cs typeface="Arial" pitchFamily="34" charset="0"/>
              </a:rPr>
              <a:t>, </a:t>
            </a:r>
            <a:r>
              <a:rPr lang="en-US" sz="2800" dirty="0" smtClean="0">
                <a:solidFill>
                  <a:srgbClr val="843C0C"/>
                </a:solidFill>
                <a:latin typeface="Arial" pitchFamily="34" charset="0"/>
                <a:cs typeface="Arial" pitchFamily="34" charset="0"/>
              </a:rPr>
              <a:t>NMR Spectroscopy</a:t>
            </a:r>
            <a:r>
              <a:rPr lang="en-US" sz="2800" dirty="0">
                <a:solidFill>
                  <a:srgbClr val="843C0C"/>
                </a:solidFill>
                <a:latin typeface="Arial" pitchFamily="34" charset="0"/>
                <a:cs typeface="Arial" pitchFamily="34" charset="0"/>
              </a:rPr>
              <a:t>, </a:t>
            </a:r>
            <a:r>
              <a:rPr lang="en-US" sz="2800" dirty="0" smtClean="0">
                <a:solidFill>
                  <a:srgbClr val="843C0C"/>
                </a:solidFill>
                <a:latin typeface="Arial" pitchFamily="34" charset="0"/>
                <a:cs typeface="Arial" pitchFamily="34" charset="0"/>
              </a:rPr>
              <a:t>and </a:t>
            </a:r>
            <a:r>
              <a:rPr lang="en-US" sz="2800" dirty="0" err="1" smtClean="0">
                <a:solidFill>
                  <a:srgbClr val="843C0C"/>
                </a:solidFill>
                <a:latin typeface="Arial" pitchFamily="34" charset="0"/>
                <a:cs typeface="Arial" pitchFamily="34" charset="0"/>
              </a:rPr>
              <a:t>Cryo</a:t>
            </a:r>
            <a:r>
              <a:rPr lang="en-US" sz="2800" dirty="0" smtClean="0">
                <a:solidFill>
                  <a:srgbClr val="843C0C"/>
                </a:solidFill>
                <a:latin typeface="Arial" pitchFamily="34" charset="0"/>
                <a:cs typeface="Arial" pitchFamily="34" charset="0"/>
              </a:rPr>
              <a:t>-Electron </a:t>
            </a:r>
            <a:r>
              <a:rPr lang="en-US" sz="2800" dirty="0">
                <a:solidFill>
                  <a:srgbClr val="843C0C"/>
                </a:solidFill>
                <a:latin typeface="Arial" pitchFamily="34" charset="0"/>
                <a:cs typeface="Arial" pitchFamily="34" charset="0"/>
              </a:rPr>
              <a:t>Microscopy</a:t>
            </a:r>
          </a:p>
        </p:txBody>
      </p:sp>
      <p:sp>
        <p:nvSpPr>
          <p:cNvPr id="4" name="Content Placeholder 3"/>
          <p:cNvSpPr>
            <a:spLocks noGrp="1"/>
          </p:cNvSpPr>
          <p:nvPr>
            <p:ph idx="1"/>
          </p:nvPr>
        </p:nvSpPr>
        <p:spPr>
          <a:xfrm>
            <a:off x="457200" y="1600200"/>
            <a:ext cx="8229600" cy="4785899"/>
          </a:xfrm>
        </p:spPr>
        <p:txBody>
          <a:bodyPr>
            <a:normAutofit/>
          </a:bodyPr>
          <a:lstStyle/>
          <a:p>
            <a:pPr>
              <a:spcBef>
                <a:spcPts val="624"/>
              </a:spcBef>
              <a:spcAft>
                <a:spcPts val="1200"/>
              </a:spcAft>
            </a:pPr>
            <a:r>
              <a:rPr lang="en-US" dirty="0" smtClean="0">
                <a:latin typeface="Arial" pitchFamily="34" charset="0"/>
                <a:cs typeface="Arial" pitchFamily="34" charset="0"/>
              </a:rPr>
              <a:t>X-ray </a:t>
            </a:r>
            <a:r>
              <a:rPr lang="en-US" dirty="0">
                <a:latin typeface="Arial" pitchFamily="34" charset="0"/>
                <a:cs typeface="Arial" pitchFamily="34" charset="0"/>
              </a:rPr>
              <a:t>crystallography reveals three-dimensional structure </a:t>
            </a:r>
            <a:r>
              <a:rPr lang="en-US" dirty="0" smtClean="0">
                <a:latin typeface="Arial" pitchFamily="34" charset="0"/>
                <a:cs typeface="Arial" pitchFamily="34" charset="0"/>
              </a:rPr>
              <a:t>in </a:t>
            </a:r>
            <a:r>
              <a:rPr lang="en-US" dirty="0">
                <a:latin typeface="Arial" pitchFamily="34" charset="0"/>
                <a:cs typeface="Arial" pitchFamily="34" charset="0"/>
              </a:rPr>
              <a:t>atomic </a:t>
            </a:r>
            <a:r>
              <a:rPr lang="en-US" dirty="0" smtClean="0">
                <a:latin typeface="Arial" pitchFamily="34" charset="0"/>
                <a:cs typeface="Arial" pitchFamily="34" charset="0"/>
              </a:rPr>
              <a:t>detail.</a:t>
            </a:r>
          </a:p>
          <a:p>
            <a:pPr>
              <a:spcBef>
                <a:spcPts val="624"/>
              </a:spcBef>
              <a:spcAft>
                <a:spcPts val="1200"/>
              </a:spcAft>
              <a:defRPr/>
            </a:pPr>
            <a:r>
              <a:rPr lang="en-US" dirty="0" smtClean="0">
                <a:latin typeface="Arial" pitchFamily="34" charset="0"/>
                <a:cs typeface="Arial" pitchFamily="34" charset="0"/>
              </a:rPr>
              <a:t>Crystals </a:t>
            </a:r>
            <a:r>
              <a:rPr lang="en-US" dirty="0">
                <a:latin typeface="Arial" pitchFamily="34" charset="0"/>
                <a:cs typeface="Arial" pitchFamily="34" charset="0"/>
              </a:rPr>
              <a:t>of proteins are irradiated with </a:t>
            </a:r>
            <a:r>
              <a:rPr lang="en-US" dirty="0" smtClean="0">
                <a:latin typeface="Arial" pitchFamily="34" charset="0"/>
                <a:cs typeface="Arial" pitchFamily="34" charset="0"/>
              </a:rPr>
              <a:t>x-rays.</a:t>
            </a:r>
          </a:p>
          <a:p>
            <a:pPr lvl="1">
              <a:spcBef>
                <a:spcPts val="624"/>
              </a:spcBef>
              <a:spcAft>
                <a:spcPts val="1200"/>
              </a:spcAft>
              <a:buFont typeface="+mj-lt"/>
              <a:buAutoNum type="arabicPeriod"/>
              <a:defRPr/>
            </a:pPr>
            <a:r>
              <a:rPr lang="en-US" sz="2000" dirty="0" smtClean="0">
                <a:latin typeface="Arial" pitchFamily="34" charset="0"/>
                <a:cs typeface="Arial" pitchFamily="34" charset="0"/>
              </a:rPr>
              <a:t>Electrons of the atoms scatter x-rays.</a:t>
            </a:r>
            <a:endParaRPr lang="en-US" sz="2000" dirty="0">
              <a:latin typeface="Arial" pitchFamily="34" charset="0"/>
              <a:cs typeface="Arial" pitchFamily="34" charset="0"/>
            </a:endParaRPr>
          </a:p>
          <a:p>
            <a:pPr lvl="1">
              <a:spcBef>
                <a:spcPts val="624"/>
              </a:spcBef>
              <a:spcAft>
                <a:spcPts val="1200"/>
              </a:spcAft>
              <a:buAutoNum type="arabicPeriod" startAt="2"/>
              <a:defRPr/>
            </a:pPr>
            <a:r>
              <a:rPr lang="en-US" sz="2000" dirty="0">
                <a:latin typeface="Arial" pitchFamily="34" charset="0"/>
                <a:cs typeface="Arial" pitchFamily="34" charset="0"/>
              </a:rPr>
              <a:t>The scattered waves </a:t>
            </a:r>
            <a:r>
              <a:rPr lang="en-US" sz="2000" dirty="0" smtClean="0">
                <a:latin typeface="Arial" pitchFamily="34" charset="0"/>
                <a:cs typeface="Arial" pitchFamily="34" charset="0"/>
              </a:rPr>
              <a:t>recombine.</a:t>
            </a:r>
            <a:endParaRPr lang="en-US" sz="2000" dirty="0">
              <a:latin typeface="Arial" pitchFamily="34" charset="0"/>
              <a:cs typeface="Arial" pitchFamily="34" charset="0"/>
            </a:endParaRPr>
          </a:p>
          <a:p>
            <a:pPr lvl="1">
              <a:spcBef>
                <a:spcPts val="624"/>
              </a:spcBef>
              <a:buAutoNum type="arabicPeriod" startAt="2"/>
              <a:defRPr/>
            </a:pPr>
            <a:r>
              <a:rPr lang="en-US" sz="2000" dirty="0">
                <a:latin typeface="Arial" pitchFamily="34" charset="0"/>
                <a:cs typeface="Arial" pitchFamily="34" charset="0"/>
              </a:rPr>
              <a:t>The way in which the scattered x-rays recombine reveals the atomic </a:t>
            </a:r>
            <a:r>
              <a:rPr lang="en-US" sz="2000" dirty="0" smtClean="0">
                <a:latin typeface="Arial" pitchFamily="34" charset="0"/>
                <a:cs typeface="Arial" pitchFamily="34" charset="0"/>
              </a:rPr>
              <a:t>arrangement.</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24820268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An </a:t>
            </a:r>
            <a:r>
              <a:rPr lang="en-US" dirty="0" smtClean="0">
                <a:solidFill>
                  <a:srgbClr val="843C0C"/>
                </a:solidFill>
                <a:latin typeface="Arial" pitchFamily="34" charset="0"/>
                <a:cs typeface="Arial" pitchFamily="34" charset="0"/>
              </a:rPr>
              <a:t>X-ray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rystallographic </a:t>
            </a:r>
            <a:r>
              <a:rPr lang="en-US" dirty="0">
                <a:solidFill>
                  <a:srgbClr val="843C0C"/>
                </a:solidFill>
                <a:latin typeface="Arial" pitchFamily="34" charset="0"/>
                <a:cs typeface="Arial" pitchFamily="34" charset="0"/>
              </a:rPr>
              <a:t>E</a:t>
            </a:r>
            <a:r>
              <a:rPr lang="en-US" dirty="0" smtClean="0">
                <a:solidFill>
                  <a:srgbClr val="843C0C"/>
                </a:solidFill>
                <a:latin typeface="Arial" pitchFamily="34" charset="0"/>
                <a:cs typeface="Arial" pitchFamily="34" charset="0"/>
              </a:rPr>
              <a:t>xperiment</a:t>
            </a:r>
            <a:endParaRPr lang="en-US" dirty="0">
              <a:solidFill>
                <a:srgbClr val="843C0C"/>
              </a:solidFill>
              <a:latin typeface="Arial" pitchFamily="34" charset="0"/>
              <a:cs typeface="Arial" pitchFamily="34" charset="0"/>
            </a:endParaRPr>
          </a:p>
        </p:txBody>
      </p:sp>
      <p:pic>
        <p:nvPicPr>
          <p:cNvPr id="6" name="Picture 2" descr="An illustration shows diffraction of x-rays emitted from a source. An X-ray beam emitted from a source on top is directed toward a crystal below it, which produces multiple diffracted beams that originate from the crystal, hitting on different points on the detector at the botto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61485" y="1548310"/>
            <a:ext cx="5421030" cy="493424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2624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An </a:t>
            </a:r>
            <a:r>
              <a:rPr lang="en-US" dirty="0" smtClean="0">
                <a:solidFill>
                  <a:srgbClr val="843C0C"/>
                </a:solidFill>
                <a:latin typeface="Arial" pitchFamily="34" charset="0"/>
                <a:cs typeface="Arial" pitchFamily="34" charset="0"/>
              </a:rPr>
              <a:t>X-ray </a:t>
            </a:r>
            <a:r>
              <a:rPr lang="en-US" dirty="0">
                <a:solidFill>
                  <a:srgbClr val="843C0C"/>
                </a:solidFill>
                <a:latin typeface="Arial" pitchFamily="34" charset="0"/>
                <a:cs typeface="Arial" pitchFamily="34" charset="0"/>
              </a:rPr>
              <a:t>D</a:t>
            </a:r>
            <a:r>
              <a:rPr lang="en-US" dirty="0" smtClean="0">
                <a:solidFill>
                  <a:srgbClr val="843C0C"/>
                </a:solidFill>
                <a:latin typeface="Arial" pitchFamily="34" charset="0"/>
                <a:cs typeface="Arial" pitchFamily="34" charset="0"/>
              </a:rPr>
              <a:t>iffraction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attern</a:t>
            </a:r>
            <a:endParaRPr lang="en-US" dirty="0">
              <a:solidFill>
                <a:srgbClr val="843C0C"/>
              </a:solidFill>
              <a:latin typeface="Arial" pitchFamily="34" charset="0"/>
              <a:cs typeface="Arial" pitchFamily="34" charset="0"/>
            </a:endParaRPr>
          </a:p>
        </p:txBody>
      </p:sp>
      <p:pic>
        <p:nvPicPr>
          <p:cNvPr id="6" name="Picture 2" descr="An image shows an X-ray diffraction pattern with the close up views of two regions on the image. The diffraction pattern has a circular darkened region and a relatively lighter inner region, which has curved wave like lines. The circular darkened region is surrounded by an even more lighter outer region. A narrow white line extends from the center of the circular region toward the boundary of the outermost region. A close up view of the darkened circle shows, an array of darkened spots against a lighter back ground. Another close up view of the region outside the darkened circle shows micro grains of darkened spot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92277" y="1702408"/>
            <a:ext cx="6559446" cy="446220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0982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Interpretation of an </a:t>
            </a:r>
            <a:r>
              <a:rPr lang="en-US" dirty="0" smtClean="0">
                <a:solidFill>
                  <a:srgbClr val="843C0C"/>
                </a:solidFill>
                <a:latin typeface="Arial" pitchFamily="34" charset="0"/>
                <a:cs typeface="Arial" pitchFamily="34" charset="0"/>
              </a:rPr>
              <a:t>Electron-density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ap</a:t>
            </a:r>
            <a:endParaRPr lang="en-US" dirty="0">
              <a:solidFill>
                <a:srgbClr val="843C0C"/>
              </a:solidFill>
              <a:latin typeface="Arial" pitchFamily="34" charset="0"/>
              <a:cs typeface="Arial" pitchFamily="34" charset="0"/>
            </a:endParaRPr>
          </a:p>
        </p:txBody>
      </p:sp>
      <p:pic>
        <p:nvPicPr>
          <p:cNvPr id="6" name="Picture 2" descr="Two illustrations show a three-dimensional contour plot and a protein model constructed based on the electron density map of the protein. The first illustration shows a three-dimensional contour plot, as a mesh that branches out to closed-ended tubes and protrusions. The second illustration shows a similar structure with differently colored small spheres within. The spheres are linked and are arranged in a regular pattern within the branches of the mesh."/>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755945" y="1720954"/>
            <a:ext cx="3632110" cy="473030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353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Differential </a:t>
            </a:r>
            <a:r>
              <a:rPr lang="en-US" dirty="0" smtClean="0">
                <a:solidFill>
                  <a:srgbClr val="843C0C"/>
                </a:solidFill>
                <a:latin typeface="Arial" pitchFamily="34" charset="0"/>
                <a:cs typeface="Arial" pitchFamily="34" charset="0"/>
              </a:rPr>
              <a:t>Centrifugation</a:t>
            </a:r>
            <a:endParaRPr lang="en-US" dirty="0">
              <a:solidFill>
                <a:srgbClr val="843C0C"/>
              </a:solidFill>
              <a:latin typeface="Arial" pitchFamily="34" charset="0"/>
              <a:cs typeface="Arial" pitchFamily="34" charset="0"/>
            </a:endParaRPr>
          </a:p>
        </p:txBody>
      </p:sp>
      <p:pic>
        <p:nvPicPr>
          <p:cNvPr id="6" name="Picture 2" descr="A flow diagram illustrates the process of differential centrifugation of cells, accompanied by transmission electron micrographs of cells at each stage of the process. Differential centrifugation is shown in several stages. In the first stage, a centrifuge tube containing cells in liquid is shown being disrupted with a homogenizer, which is shown as a rod inside the tube. The resulting mixture inside the tube is the homogenate. Homogenate is centrifuged at 500 times g for 10 minutes. The result of this centrifugation is illustrated as a centrifuge tube with particles at the bottom and a fairly dense supernatant. A transmission electron micrograph shows the pellet, which is the nuclear fraction. The nuclear fraction appears as grey, irregular, roughly circular structures. The next stage in the process is to centrifuge the supernatant 10000 times g for 20 minutes. The result of this centrifugation is illustrated as a tube with particles in the bottom and a slightly lighter supernatant. A transmission electron micrograph shows the pellet, which is the mitochondrial fraction. The mitochondrial fraction appears as black, roughly circular structures. The next stage in the process is to centrifuge the supernatant 100000 times g for one hour. The result of this centrifugation is illustrated as a tube with particles in the bottom and a much lighter supernatant. A transmission electron micrograph shows the pellet, which is the microsomal fraction. The microsomal fraction appears as white, irregular, heterogeneous object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197380" y="1336547"/>
            <a:ext cx="5033021" cy="537191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9689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Resolution </a:t>
            </a:r>
            <a:r>
              <a:rPr lang="en-US" dirty="0" smtClean="0">
                <a:solidFill>
                  <a:srgbClr val="843C0C"/>
                </a:solidFill>
                <a:latin typeface="Arial" pitchFamily="34" charset="0"/>
                <a:cs typeface="Arial" pitchFamily="34" charset="0"/>
              </a:rPr>
              <a:t>Affects </a:t>
            </a:r>
            <a:r>
              <a:rPr lang="en-US" dirty="0">
                <a:solidFill>
                  <a:srgbClr val="843C0C"/>
                </a:solidFill>
                <a:latin typeface="Arial" pitchFamily="34" charset="0"/>
                <a:cs typeface="Arial" pitchFamily="34" charset="0"/>
              </a:rPr>
              <a:t>the </a:t>
            </a:r>
            <a:r>
              <a:rPr lang="en-US" dirty="0" smtClean="0">
                <a:solidFill>
                  <a:srgbClr val="843C0C"/>
                </a:solidFill>
                <a:latin typeface="Arial" pitchFamily="34" charset="0"/>
                <a:cs typeface="Arial" pitchFamily="34" charset="0"/>
              </a:rPr>
              <a:t>Quality </a:t>
            </a:r>
            <a:r>
              <a:rPr lang="en-US" dirty="0">
                <a:solidFill>
                  <a:srgbClr val="843C0C"/>
                </a:solidFill>
                <a:latin typeface="Arial" pitchFamily="34" charset="0"/>
                <a:cs typeface="Arial" pitchFamily="34" charset="0"/>
              </a:rPr>
              <a:t>of the </a:t>
            </a:r>
            <a:r>
              <a:rPr lang="en-US" dirty="0">
                <a:solidFill>
                  <a:srgbClr val="843C0C"/>
                </a:solidFill>
                <a:latin typeface="Arial" pitchFamily="34" charset="0"/>
                <a:cs typeface="Arial" pitchFamily="34" charset="0"/>
              </a:rPr>
              <a:t>E</a:t>
            </a:r>
            <a:r>
              <a:rPr lang="en-US" dirty="0" smtClean="0">
                <a:solidFill>
                  <a:srgbClr val="843C0C"/>
                </a:solidFill>
                <a:latin typeface="Arial" pitchFamily="34" charset="0"/>
                <a:cs typeface="Arial" pitchFamily="34" charset="0"/>
              </a:rPr>
              <a:t>lectron </a:t>
            </a:r>
            <a:r>
              <a:rPr lang="en-US" dirty="0">
                <a:solidFill>
                  <a:srgbClr val="843C0C"/>
                </a:solidFill>
                <a:latin typeface="Arial" pitchFamily="34" charset="0"/>
                <a:cs typeface="Arial" pitchFamily="34" charset="0"/>
              </a:rPr>
              <a:t>D</a:t>
            </a:r>
            <a:r>
              <a:rPr lang="en-US" dirty="0" smtClean="0">
                <a:solidFill>
                  <a:srgbClr val="843C0C"/>
                </a:solidFill>
                <a:latin typeface="Arial" pitchFamily="34" charset="0"/>
                <a:cs typeface="Arial" pitchFamily="34" charset="0"/>
              </a:rPr>
              <a:t>ensity Map</a:t>
            </a:r>
            <a:endParaRPr lang="en-US" dirty="0">
              <a:solidFill>
                <a:srgbClr val="843C0C"/>
              </a:solidFill>
              <a:latin typeface="Arial" pitchFamily="34" charset="0"/>
              <a:cs typeface="Arial" pitchFamily="34" charset="0"/>
            </a:endParaRPr>
          </a:p>
        </p:txBody>
      </p:sp>
      <p:pic>
        <p:nvPicPr>
          <p:cNvPr id="6" name="Picture 2" descr="Four electron density maps of a tyrosine residue, corresponding to resolution levels of 1.0 angstrom, 2.0 angstrom, 2.7 angstrom, and 3.0 angstrom are shown. The stick model of tyrosine appears as a six-membered ring with a short projection from first carbon and a long chain from the fourth carbon, which branches into two at the end. At the resolution of 1.0 angstrom, small mesh spheres surround all the vertices of the ring, the bends in the chain, the branches of the chain, and the short projection. At 2.0 angstroms, three dimensional, irregular meshes surround part of the six-membered ring, and sparsely surround the short projection, and most of the long chain and its two branches. At 2.7 angstroms, a mesh sparsely covers half of the six-membered ring, and the two branches of the long chain. At 3.0 angstroms, a mesh sparsely surrounds the entire molecul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19477" y="1642969"/>
            <a:ext cx="6705046" cy="488858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5773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noAutofit/>
          </a:bodyPr>
          <a:lstStyle/>
          <a:p>
            <a:r>
              <a:rPr lang="en-US" sz="3200" dirty="0">
                <a:solidFill>
                  <a:srgbClr val="843C0C"/>
                </a:solidFill>
                <a:latin typeface="Arial" pitchFamily="34" charset="0"/>
                <a:cs typeface="Arial" pitchFamily="34" charset="0"/>
              </a:rPr>
              <a:t>N</a:t>
            </a:r>
            <a:r>
              <a:rPr lang="en-US" sz="3200" dirty="0" smtClean="0">
                <a:solidFill>
                  <a:srgbClr val="843C0C"/>
                </a:solidFill>
                <a:latin typeface="Arial" pitchFamily="34" charset="0"/>
                <a:cs typeface="Arial" pitchFamily="34" charset="0"/>
              </a:rPr>
              <a:t>uclear </a:t>
            </a:r>
            <a:r>
              <a:rPr lang="en-US" sz="3200" dirty="0">
                <a:solidFill>
                  <a:srgbClr val="843C0C"/>
                </a:solidFill>
                <a:latin typeface="Arial" pitchFamily="34" charset="0"/>
                <a:cs typeface="Arial" pitchFamily="34" charset="0"/>
              </a:rPr>
              <a:t>M</a:t>
            </a:r>
            <a:r>
              <a:rPr lang="en-US" sz="3200" dirty="0" smtClean="0">
                <a:solidFill>
                  <a:srgbClr val="843C0C"/>
                </a:solidFill>
                <a:latin typeface="Arial" pitchFamily="34" charset="0"/>
                <a:cs typeface="Arial" pitchFamily="34" charset="0"/>
              </a:rPr>
              <a:t>agnetic </a:t>
            </a:r>
            <a:r>
              <a:rPr lang="en-US" sz="3200" dirty="0">
                <a:solidFill>
                  <a:srgbClr val="843C0C"/>
                </a:solidFill>
                <a:latin typeface="Arial" pitchFamily="34" charset="0"/>
                <a:cs typeface="Arial" pitchFamily="34" charset="0"/>
              </a:rPr>
              <a:t>R</a:t>
            </a:r>
            <a:r>
              <a:rPr lang="en-US" sz="3200" dirty="0" smtClean="0">
                <a:solidFill>
                  <a:srgbClr val="843C0C"/>
                </a:solidFill>
                <a:latin typeface="Arial" pitchFamily="34" charset="0"/>
                <a:cs typeface="Arial" pitchFamily="34" charset="0"/>
              </a:rPr>
              <a:t>esonance </a:t>
            </a:r>
            <a:r>
              <a:rPr lang="en-US" sz="3200" dirty="0">
                <a:solidFill>
                  <a:srgbClr val="843C0C"/>
                </a:solidFill>
                <a:latin typeface="Arial" pitchFamily="34" charset="0"/>
                <a:cs typeface="Arial" pitchFamily="34" charset="0"/>
              </a:rPr>
              <a:t>S</a:t>
            </a:r>
            <a:r>
              <a:rPr lang="en-US" sz="3200" dirty="0" smtClean="0">
                <a:solidFill>
                  <a:srgbClr val="843C0C"/>
                </a:solidFill>
                <a:latin typeface="Arial" pitchFamily="34" charset="0"/>
                <a:cs typeface="Arial" pitchFamily="34" charset="0"/>
              </a:rPr>
              <a:t>pectroscopy </a:t>
            </a:r>
            <a:r>
              <a:rPr lang="en-US" sz="3200" dirty="0">
                <a:solidFill>
                  <a:srgbClr val="843C0C"/>
                </a:solidFill>
                <a:latin typeface="Arial" pitchFamily="34" charset="0"/>
                <a:cs typeface="Arial" pitchFamily="34" charset="0"/>
              </a:rPr>
              <a:t>can </a:t>
            </a:r>
            <a:r>
              <a:rPr lang="en-US" sz="3200" dirty="0" smtClean="0">
                <a:solidFill>
                  <a:srgbClr val="843C0C"/>
                </a:solidFill>
                <a:latin typeface="Arial" pitchFamily="34" charset="0"/>
                <a:cs typeface="Arial" pitchFamily="34" charset="0"/>
              </a:rPr>
              <a:t>Reveal </a:t>
            </a:r>
            <a:r>
              <a:rPr lang="en-US" sz="3200" dirty="0" smtClean="0">
                <a:solidFill>
                  <a:srgbClr val="843C0C"/>
                </a:solidFill>
                <a:latin typeface="Arial" pitchFamily="34" charset="0"/>
                <a:cs typeface="Arial" pitchFamily="34" charset="0"/>
              </a:rPr>
              <a:t>the </a:t>
            </a:r>
            <a:r>
              <a:rPr lang="en-US" sz="3200" dirty="0">
                <a:solidFill>
                  <a:srgbClr val="843C0C"/>
                </a:solidFill>
                <a:latin typeface="Arial" pitchFamily="34" charset="0"/>
                <a:cs typeface="Arial" pitchFamily="34" charset="0"/>
              </a:rPr>
              <a:t>S</a:t>
            </a:r>
            <a:r>
              <a:rPr lang="en-US" sz="3200" dirty="0" smtClean="0">
                <a:solidFill>
                  <a:srgbClr val="843C0C"/>
                </a:solidFill>
                <a:latin typeface="Arial" pitchFamily="34" charset="0"/>
                <a:cs typeface="Arial" pitchFamily="34" charset="0"/>
              </a:rPr>
              <a:t>tructures </a:t>
            </a:r>
            <a:r>
              <a:rPr lang="en-US" sz="3200" dirty="0">
                <a:solidFill>
                  <a:srgbClr val="843C0C"/>
                </a:solidFill>
                <a:latin typeface="Arial" pitchFamily="34" charset="0"/>
                <a:cs typeface="Arial" pitchFamily="34" charset="0"/>
              </a:rPr>
              <a:t>of </a:t>
            </a:r>
            <a:r>
              <a:rPr lang="en-US" sz="3200" dirty="0" smtClean="0">
                <a:solidFill>
                  <a:srgbClr val="843C0C"/>
                </a:solidFill>
                <a:latin typeface="Arial" pitchFamily="34" charset="0"/>
                <a:cs typeface="Arial" pitchFamily="34" charset="0"/>
              </a:rPr>
              <a:t>Proteins </a:t>
            </a:r>
            <a:r>
              <a:rPr lang="en-US" sz="3200" dirty="0">
                <a:solidFill>
                  <a:srgbClr val="843C0C"/>
                </a:solidFill>
                <a:latin typeface="Arial" pitchFamily="34" charset="0"/>
                <a:cs typeface="Arial" pitchFamily="34" charset="0"/>
              </a:rPr>
              <a:t>in </a:t>
            </a:r>
            <a:r>
              <a:rPr lang="en-US" sz="3200" dirty="0" smtClean="0">
                <a:solidFill>
                  <a:srgbClr val="843C0C"/>
                </a:solidFill>
                <a:latin typeface="Arial" pitchFamily="34" charset="0"/>
                <a:cs typeface="Arial" pitchFamily="34" charset="0"/>
              </a:rPr>
              <a:t>Solution</a:t>
            </a:r>
            <a:endParaRPr lang="en-US" sz="32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741328"/>
            <a:ext cx="8229600" cy="4803540"/>
          </a:xfrm>
        </p:spPr>
        <p:txBody>
          <a:bodyPr>
            <a:normAutofit/>
          </a:bodyPr>
          <a:lstStyle/>
          <a:p>
            <a:pPr>
              <a:spcBef>
                <a:spcPts val="624"/>
              </a:spcBef>
              <a:spcAft>
                <a:spcPts val="1200"/>
              </a:spcAft>
            </a:pPr>
            <a:r>
              <a:rPr lang="en-US" sz="2200" dirty="0">
                <a:latin typeface="Arial" pitchFamily="34" charset="0"/>
                <a:cs typeface="Arial" pitchFamily="34" charset="0"/>
              </a:rPr>
              <a:t>NMR is based on the fact that certain atomic nuclei are intrinsically magnetic and can exist in two spin states when an external magnetic field is </a:t>
            </a:r>
            <a:r>
              <a:rPr lang="en-US" sz="2200" dirty="0" smtClean="0">
                <a:latin typeface="Arial" pitchFamily="34" charset="0"/>
                <a:cs typeface="Arial" pitchFamily="34" charset="0"/>
              </a:rPr>
              <a:t>applied.</a:t>
            </a:r>
            <a:endParaRPr lang="en-US" sz="2200" dirty="0">
              <a:latin typeface="Arial" pitchFamily="34" charset="0"/>
              <a:cs typeface="Arial" pitchFamily="34" charset="0"/>
            </a:endParaRPr>
          </a:p>
          <a:p>
            <a:pPr>
              <a:spcBef>
                <a:spcPts val="624"/>
              </a:spcBef>
              <a:spcAft>
                <a:spcPts val="1200"/>
              </a:spcAft>
            </a:pPr>
            <a:r>
              <a:rPr lang="en-US" sz="2200" dirty="0">
                <a:latin typeface="Arial" pitchFamily="34" charset="0"/>
                <a:cs typeface="Arial" pitchFamily="34" charset="0"/>
              </a:rPr>
              <a:t>The nuclei of the sample absorb electromagnetic radiation at different frequencies termed chemical </a:t>
            </a:r>
            <a:r>
              <a:rPr lang="en-US" sz="2200" dirty="0" smtClean="0">
                <a:latin typeface="Arial" pitchFamily="34" charset="0"/>
                <a:cs typeface="Arial" pitchFamily="34" charset="0"/>
              </a:rPr>
              <a:t>shifts.</a:t>
            </a:r>
            <a:endParaRPr lang="en-US" sz="2200" dirty="0">
              <a:latin typeface="Arial" pitchFamily="34" charset="0"/>
              <a:cs typeface="Arial" pitchFamily="34" charset="0"/>
            </a:endParaRPr>
          </a:p>
          <a:p>
            <a:pPr>
              <a:spcBef>
                <a:spcPts val="624"/>
              </a:spcBef>
              <a:spcAft>
                <a:spcPts val="1200"/>
              </a:spcAft>
            </a:pPr>
            <a:r>
              <a:rPr lang="en-US" sz="2200" dirty="0">
                <a:latin typeface="Arial" pitchFamily="34" charset="0"/>
                <a:cs typeface="Arial" pitchFamily="34" charset="0"/>
              </a:rPr>
              <a:t>The chemical shifts depend on the environment of the </a:t>
            </a:r>
            <a:r>
              <a:rPr lang="en-US" sz="2200" dirty="0" smtClean="0">
                <a:latin typeface="Arial" pitchFamily="34" charset="0"/>
                <a:cs typeface="Arial" pitchFamily="34" charset="0"/>
              </a:rPr>
              <a:t>nuclei</a:t>
            </a:r>
            <a:r>
              <a:rPr lang="en-US" sz="2200" dirty="0">
                <a:latin typeface="Arial" pitchFamily="34" charset="0"/>
                <a:cs typeface="Arial" pitchFamily="34" charset="0"/>
              </a:rPr>
              <a:t>, and the environment depends on protein </a:t>
            </a:r>
            <a:r>
              <a:rPr lang="en-US" sz="2200" dirty="0" smtClean="0">
                <a:latin typeface="Arial" pitchFamily="34" charset="0"/>
                <a:cs typeface="Arial" pitchFamily="34" charset="0"/>
              </a:rPr>
              <a:t>structure.</a:t>
            </a:r>
            <a:endParaRPr lang="en-US" sz="2200" dirty="0">
              <a:latin typeface="Arial" pitchFamily="34" charset="0"/>
              <a:cs typeface="Arial" pitchFamily="34" charset="0"/>
            </a:endParaRPr>
          </a:p>
          <a:p>
            <a:pPr>
              <a:spcBef>
                <a:spcPts val="624"/>
              </a:spcBef>
              <a:spcAft>
                <a:spcPts val="1200"/>
              </a:spcAft>
            </a:pPr>
            <a:r>
              <a:rPr lang="en-US" sz="2200" dirty="0">
                <a:latin typeface="Arial" pitchFamily="34" charset="0"/>
                <a:cs typeface="Arial" pitchFamily="34" charset="0"/>
              </a:rPr>
              <a:t>One-dimensional NMR reveals changes to a particular chemical group under different </a:t>
            </a:r>
            <a:r>
              <a:rPr lang="en-US" sz="2200" dirty="0" smtClean="0">
                <a:latin typeface="Arial" pitchFamily="34" charset="0"/>
                <a:cs typeface="Arial" pitchFamily="34" charset="0"/>
              </a:rPr>
              <a:t>conditions.</a:t>
            </a:r>
            <a:endParaRPr lang="en-US" sz="2200" dirty="0">
              <a:latin typeface="Arial" pitchFamily="34" charset="0"/>
              <a:cs typeface="Arial" pitchFamily="34" charset="0"/>
            </a:endParaRPr>
          </a:p>
          <a:p>
            <a:pPr>
              <a:spcBef>
                <a:spcPts val="624"/>
              </a:spcBef>
              <a:spcAft>
                <a:spcPts val="1200"/>
              </a:spcAft>
            </a:pPr>
            <a:r>
              <a:rPr lang="en-US" sz="2200" dirty="0">
                <a:latin typeface="Arial" pitchFamily="34" charset="0"/>
                <a:cs typeface="Arial" pitchFamily="34" charset="0"/>
              </a:rPr>
              <a:t>Two-dimensional NMR (</a:t>
            </a:r>
            <a:r>
              <a:rPr lang="en-US" sz="2200" dirty="0" smtClean="0">
                <a:latin typeface="Arial" pitchFamily="34" charset="0"/>
                <a:cs typeface="Arial" pitchFamily="34" charset="0"/>
              </a:rPr>
              <a:t>NOESY</a:t>
            </a:r>
            <a:r>
              <a:rPr lang="en-US" sz="2200" dirty="0">
                <a:latin typeface="Arial" pitchFamily="34" charset="0"/>
                <a:cs typeface="Arial" pitchFamily="34" charset="0"/>
              </a:rPr>
              <a:t>) displays groups that are in close </a:t>
            </a:r>
            <a:r>
              <a:rPr lang="en-US" sz="2200" dirty="0" smtClean="0">
                <a:latin typeface="Arial" pitchFamily="34" charset="0"/>
                <a:cs typeface="Arial" pitchFamily="34" charset="0"/>
              </a:rPr>
              <a:t>proximity.</a:t>
            </a:r>
            <a:endParaRPr lang="en-US" sz="2200" dirty="0">
              <a:latin typeface="Arial" pitchFamily="34" charset="0"/>
              <a:cs typeface="Arial" pitchFamily="34" charset="0"/>
            </a:endParaRPr>
          </a:p>
        </p:txBody>
      </p:sp>
    </p:spTree>
    <p:extLst>
      <p:ext uri="{BB962C8B-B14F-4D97-AF65-F5344CB8AC3E}">
        <p14:creationId xmlns:p14="http://schemas.microsoft.com/office/powerpoint/2010/main" val="35363461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Biologically </a:t>
            </a:r>
            <a:r>
              <a:rPr lang="en-US" dirty="0" smtClean="0">
                <a:solidFill>
                  <a:srgbClr val="843C0C"/>
                </a:solidFill>
                <a:latin typeface="Arial" pitchFamily="34" charset="0"/>
                <a:cs typeface="Arial" pitchFamily="34" charset="0"/>
              </a:rPr>
              <a:t>Important </a:t>
            </a:r>
            <a:r>
              <a:rPr lang="en-US" dirty="0">
                <a:solidFill>
                  <a:srgbClr val="843C0C"/>
                </a:solidFill>
                <a:latin typeface="Arial" pitchFamily="34" charset="0"/>
                <a:cs typeface="Arial" pitchFamily="34" charset="0"/>
              </a:rPr>
              <a:t>N</a:t>
            </a:r>
            <a:r>
              <a:rPr lang="en-US" dirty="0" smtClean="0">
                <a:solidFill>
                  <a:srgbClr val="843C0C"/>
                </a:solidFill>
                <a:latin typeface="Arial" pitchFamily="34" charset="0"/>
                <a:cs typeface="Arial" pitchFamily="34" charset="0"/>
              </a:rPr>
              <a:t>uclei </a:t>
            </a:r>
            <a:r>
              <a:rPr lang="en-US" dirty="0">
                <a:solidFill>
                  <a:srgbClr val="843C0C"/>
                </a:solidFill>
                <a:latin typeface="Arial" pitchFamily="34" charset="0"/>
                <a:cs typeface="Arial" pitchFamily="34" charset="0"/>
              </a:rPr>
              <a:t>G</a:t>
            </a:r>
            <a:r>
              <a:rPr lang="en-US" dirty="0" smtClean="0">
                <a:solidFill>
                  <a:srgbClr val="843C0C"/>
                </a:solidFill>
                <a:latin typeface="Arial" pitchFamily="34" charset="0"/>
                <a:cs typeface="Arial" pitchFamily="34" charset="0"/>
              </a:rPr>
              <a:t>iving </a:t>
            </a:r>
            <a:r>
              <a:rPr lang="en-US" dirty="0">
                <a:solidFill>
                  <a:srgbClr val="843C0C"/>
                </a:solidFill>
                <a:latin typeface="Arial" pitchFamily="34" charset="0"/>
                <a:cs typeface="Arial" pitchFamily="34" charset="0"/>
              </a:rPr>
              <a:t>NMR </a:t>
            </a:r>
            <a:r>
              <a:rPr lang="en-US" dirty="0" smtClean="0">
                <a:solidFill>
                  <a:srgbClr val="843C0C"/>
                </a:solidFill>
                <a:latin typeface="Arial" pitchFamily="34" charset="0"/>
                <a:cs typeface="Arial" pitchFamily="34" charset="0"/>
              </a:rPr>
              <a:t>Signals</a:t>
            </a:r>
            <a:endParaRPr lang="en-US" dirty="0">
              <a:solidFill>
                <a:srgbClr val="843C0C"/>
              </a:solidFill>
              <a:latin typeface="Arial" pitchFamily="34" charset="0"/>
              <a:cs typeface="Arial" pitchFamily="34" charset="0"/>
            </a:endParaRPr>
          </a:p>
        </p:txBody>
      </p:sp>
      <p:pic>
        <p:nvPicPr>
          <p:cNvPr id="6" name="Picture 2" descr="A table shows the biologically important nuclei giving N M R signals. The table has two columns and eleven rows. The column headers are nucleus and natural abundance (percent by weight of the element). &#10;Row 1: nucleus: Superscript 1 H; natural abundance (percent by weight of the element): 99 point 9 8 4.&#10;Row 2: nucleus: Superscript 2 H; natural abundance (percent by weight of the element): 0 point 0 1 6.&#10;Row 3: nucleus: Superscript 13 C; natural abundance (percent by weight of the element): 1 point 1 0 8.&#10;Row 4: nucleus: Superscript 14 N; natural abundance (percent by weight of the element): 99 point 6 3 5.&#10;Row 5: nucleus: Superscript 15 N; natural abundance (percent by weight of the element): 0 point 3 6.&#10;Row 6: nucleus: Superscript 17 O; natural abundance (percent by weight of the element): 0 point 0 3 7.&#10;Row 7: nucleus: Superscript 23 N a; natural abundance (percent by weight of the element): 100 point 0.&#10;Row 8: nucleus: Superscript 25 M g; natural abundance (percent by weight of the element): 10 point 0 5.&#10;Row 9: nucleus: Superscript 31 P; natural abundance (percent by weight of the element): 100 point 0.&#10;Row 10: nucleus: Superscript 35 C l; natural abundance (percent by weight of the element): 75 point 4.&#10;Row 11: nucleus: Superscript 39 K; natural abundance (percent by weight of the element): 93 point 1."/>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2868248" y="1466677"/>
            <a:ext cx="3407504" cy="523664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586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Basis of NMR </a:t>
            </a:r>
            <a:r>
              <a:rPr lang="en-US" dirty="0" smtClean="0">
                <a:solidFill>
                  <a:srgbClr val="843C0C"/>
                </a:solidFill>
                <a:latin typeface="Arial" pitchFamily="34" charset="0"/>
                <a:cs typeface="Arial" pitchFamily="34" charset="0"/>
              </a:rPr>
              <a:t>Spectroscopy</a:t>
            </a:r>
            <a:endParaRPr lang="en-US" dirty="0">
              <a:solidFill>
                <a:srgbClr val="843C0C"/>
              </a:solidFill>
              <a:latin typeface="Arial" pitchFamily="34" charset="0"/>
              <a:cs typeface="Arial" pitchFamily="34" charset="0"/>
            </a:endParaRPr>
          </a:p>
        </p:txBody>
      </p:sp>
      <p:pic>
        <p:nvPicPr>
          <p:cNvPr id="6" name="Picture 2" descr="A graph plotting energy against magnetic field strength shows the relationship between energy of orientation of nucleus spin and magnetic field strength in N M R spectroscopy. The graph shows two rightward arrows that originate from a point, making an acute angle between them. The vertical distance between the two represents delta E-energy separation. The upper arrow points toward an atom with a beta spin (anti-clockwise direction) and the lower arrow points toward an atom with an alpha spin (clockwise direction). A downward arrow passes through the center of the beta spin atom and an upward arrow passes through the center of the alpha spin atom. A curved upward arrow, between the two atoms reads, transition between spin states gives N M R line. A wavy arrow toward the atom with alpha spin reads irradia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92277" y="1864329"/>
            <a:ext cx="6559446" cy="423909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4570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One-dimensional NMR </a:t>
            </a:r>
            <a:r>
              <a:rPr lang="en-US" dirty="0" smtClean="0">
                <a:solidFill>
                  <a:srgbClr val="843C0C"/>
                </a:solidFill>
                <a:latin typeface="Arial" pitchFamily="34" charset="0"/>
                <a:cs typeface="Arial" pitchFamily="34" charset="0"/>
              </a:rPr>
              <a:t>Spectra</a:t>
            </a:r>
            <a:endParaRPr lang="en-US" dirty="0">
              <a:solidFill>
                <a:srgbClr val="843C0C"/>
              </a:solidFill>
              <a:latin typeface="Arial" pitchFamily="34" charset="0"/>
              <a:cs typeface="Arial" pitchFamily="34" charset="0"/>
            </a:endParaRPr>
          </a:p>
        </p:txBody>
      </p:sp>
      <p:pic>
        <p:nvPicPr>
          <p:cNvPr id="8" name="Picture 2" descr="A graph shows the N M R spectrum of ethanol, plotting intensity against chemical shift in parts per million. The molecular formula of ethanol reads, C H subscript 3 (a) single bond C H subscript 2(b) single bond O H (c). &#10;N M R spectrum of ethanol: The curve has four sets of peaks extending between 4 and the 0 parts per million. The peak values can be arranged in the increasing order of their intensities as follows: c at about 2.5 parts per million, b-between 3.5 and 3.8 parts per million, a- between 1 and 1.3 parts per million and a reference value at 0 parts per million.&#10;All data in the graph are approximate.&#10;A graph shows the 55 amino acid fragment of a protein, plotting intensity against chemical shift in parts per million. N M R spectrum of a 55 amino acid fragment of a protein: The curve extends from 10 to 0 p p m with intermittent peaks and falls. The maximum intensities correspond to a chemical shift of 2 to 1 p p m. All data in the graph are approxim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724" y="2126781"/>
            <a:ext cx="8112552" cy="260443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9757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4000" cy="1143000"/>
          </a:xfrm>
        </p:spPr>
        <p:txBody>
          <a:bodyPr>
            <a:noAutofit/>
          </a:bodyPr>
          <a:lstStyle/>
          <a:p>
            <a:r>
              <a:rPr lang="en-US" sz="3200" dirty="0">
                <a:solidFill>
                  <a:srgbClr val="843C0C"/>
                </a:solidFill>
                <a:latin typeface="Arial" pitchFamily="34" charset="0"/>
                <a:cs typeface="Arial" pitchFamily="34" charset="0"/>
              </a:rPr>
              <a:t>The </a:t>
            </a:r>
            <a:r>
              <a:rPr lang="en-US" sz="3200" dirty="0" smtClean="0">
                <a:solidFill>
                  <a:srgbClr val="843C0C"/>
                </a:solidFill>
                <a:latin typeface="Arial" pitchFamily="34" charset="0"/>
                <a:cs typeface="Arial" pitchFamily="34" charset="0"/>
              </a:rPr>
              <a:t>Nuclear </a:t>
            </a:r>
            <a:r>
              <a:rPr lang="en-US" sz="3200" dirty="0" err="1">
                <a:solidFill>
                  <a:srgbClr val="843C0C"/>
                </a:solidFill>
                <a:latin typeface="Arial" pitchFamily="34" charset="0"/>
                <a:cs typeface="Arial" pitchFamily="34" charset="0"/>
              </a:rPr>
              <a:t>Overhauser</a:t>
            </a:r>
            <a:r>
              <a:rPr lang="en-US" sz="3200" dirty="0">
                <a:solidFill>
                  <a:srgbClr val="843C0C"/>
                </a:solidFill>
                <a:latin typeface="Arial" pitchFamily="34" charset="0"/>
                <a:cs typeface="Arial" pitchFamily="34" charset="0"/>
              </a:rPr>
              <a:t> </a:t>
            </a:r>
            <a:r>
              <a:rPr lang="en-US" sz="3200" dirty="0" smtClean="0">
                <a:solidFill>
                  <a:srgbClr val="843C0C"/>
                </a:solidFill>
                <a:latin typeface="Arial" pitchFamily="34" charset="0"/>
                <a:cs typeface="Arial" pitchFamily="34" charset="0"/>
              </a:rPr>
              <a:t>Effect </a:t>
            </a:r>
            <a:r>
              <a:rPr lang="en-US" sz="3200" dirty="0">
                <a:solidFill>
                  <a:srgbClr val="843C0C"/>
                </a:solidFill>
                <a:latin typeface="Arial" pitchFamily="34" charset="0"/>
                <a:cs typeface="Arial" pitchFamily="34" charset="0"/>
              </a:rPr>
              <a:t>(NOE) </a:t>
            </a:r>
            <a:r>
              <a:rPr lang="en-US" sz="3200" dirty="0" smtClean="0">
                <a:solidFill>
                  <a:srgbClr val="843C0C"/>
                </a:solidFill>
                <a:latin typeface="Arial" pitchFamily="34" charset="0"/>
                <a:cs typeface="Arial" pitchFamily="34" charset="0"/>
              </a:rPr>
              <a:t>Identifies </a:t>
            </a:r>
            <a:r>
              <a:rPr lang="en-US" sz="3200" dirty="0">
                <a:solidFill>
                  <a:srgbClr val="843C0C"/>
                </a:solidFill>
                <a:latin typeface="Arial" pitchFamily="34" charset="0"/>
                <a:cs typeface="Arial" pitchFamily="34" charset="0"/>
              </a:rPr>
              <a:t>P</a:t>
            </a:r>
            <a:r>
              <a:rPr lang="en-US" sz="3200" dirty="0" smtClean="0">
                <a:solidFill>
                  <a:srgbClr val="843C0C"/>
                </a:solidFill>
                <a:latin typeface="Arial" pitchFamily="34" charset="0"/>
                <a:cs typeface="Arial" pitchFamily="34" charset="0"/>
              </a:rPr>
              <a:t>airs </a:t>
            </a:r>
            <a:r>
              <a:rPr lang="en-US" sz="3200" dirty="0">
                <a:solidFill>
                  <a:srgbClr val="843C0C"/>
                </a:solidFill>
                <a:latin typeface="Arial" pitchFamily="34" charset="0"/>
                <a:cs typeface="Arial" pitchFamily="34" charset="0"/>
              </a:rPr>
              <a:t>of </a:t>
            </a:r>
            <a:r>
              <a:rPr lang="en-US" sz="3200" dirty="0">
                <a:solidFill>
                  <a:srgbClr val="843C0C"/>
                </a:solidFill>
                <a:latin typeface="Arial" pitchFamily="34" charset="0"/>
                <a:cs typeface="Arial" pitchFamily="34" charset="0"/>
              </a:rPr>
              <a:t>P</a:t>
            </a:r>
            <a:r>
              <a:rPr lang="en-US" sz="3200" dirty="0" smtClean="0">
                <a:solidFill>
                  <a:srgbClr val="843C0C"/>
                </a:solidFill>
                <a:latin typeface="Arial" pitchFamily="34" charset="0"/>
                <a:cs typeface="Arial" pitchFamily="34" charset="0"/>
              </a:rPr>
              <a:t>rotons that </a:t>
            </a:r>
            <a:r>
              <a:rPr lang="en-US" sz="3200" dirty="0">
                <a:solidFill>
                  <a:srgbClr val="843C0C"/>
                </a:solidFill>
                <a:latin typeface="Arial" pitchFamily="34" charset="0"/>
                <a:cs typeface="Arial" pitchFamily="34" charset="0"/>
              </a:rPr>
              <a:t>are in </a:t>
            </a:r>
            <a:r>
              <a:rPr lang="en-US" sz="3200" dirty="0">
                <a:solidFill>
                  <a:srgbClr val="843C0C"/>
                </a:solidFill>
                <a:latin typeface="Arial" pitchFamily="34" charset="0"/>
                <a:cs typeface="Arial" pitchFamily="34" charset="0"/>
              </a:rPr>
              <a:t>C</a:t>
            </a:r>
            <a:r>
              <a:rPr lang="en-US" sz="3200" dirty="0" smtClean="0">
                <a:solidFill>
                  <a:srgbClr val="843C0C"/>
                </a:solidFill>
                <a:latin typeface="Arial" pitchFamily="34" charset="0"/>
                <a:cs typeface="Arial" pitchFamily="34" charset="0"/>
              </a:rPr>
              <a:t>lose Proximity</a:t>
            </a:r>
            <a:endParaRPr lang="en-US" sz="3200" dirty="0">
              <a:solidFill>
                <a:srgbClr val="843C0C"/>
              </a:solidFill>
              <a:latin typeface="Arial" pitchFamily="34" charset="0"/>
              <a:cs typeface="Arial" pitchFamily="34" charset="0"/>
            </a:endParaRPr>
          </a:p>
        </p:txBody>
      </p:sp>
      <p:pic>
        <p:nvPicPr>
          <p:cNvPr id="6" name="Picture 2" descr="A schematic representation of a polypeptide chain and the NOESY spectrum are shown. The polypeptide chain is shown as a wavy line with loops. Five protons along the chain are represented as circles with the letter H inside and numbered from one to five. Protons at positions 2 and 5, which are closer to each other due to the looped structure, are highlighted. A scale bar shows the distance between them as 5 angstroms. Protons one, three, and five lie are apart from each other.&#10;The NOESY spectrum shows X and Y axes labeled ‘Proton chemical shift (parts per million)’ with increasing scale towards the origin. Five circles are arranged diagonally with a positive slope in the following order: 1, 5, 3, 2, and 4. The two colored circles are not aligned with the diagonal and lie above and below the circle numbered thre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1841528"/>
            <a:ext cx="8113106" cy="415243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6434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43C0C"/>
                </a:solidFill>
                <a:latin typeface="Arial" pitchFamily="34" charset="0"/>
                <a:cs typeface="Arial" pitchFamily="34" charset="0"/>
              </a:rPr>
              <a:t>A NOESY </a:t>
            </a:r>
            <a:r>
              <a:rPr lang="en-US" dirty="0" smtClean="0">
                <a:solidFill>
                  <a:srgbClr val="843C0C"/>
                </a:solidFill>
                <a:latin typeface="Arial" pitchFamily="34" charset="0"/>
                <a:cs typeface="Arial" pitchFamily="34" charset="0"/>
              </a:rPr>
              <a:t>Spectrum</a:t>
            </a:r>
            <a:endParaRPr lang="en-US" dirty="0">
              <a:solidFill>
                <a:srgbClr val="843C0C"/>
              </a:solidFill>
              <a:latin typeface="Arial" pitchFamily="34" charset="0"/>
              <a:cs typeface="Arial" pitchFamily="34" charset="0"/>
            </a:endParaRPr>
          </a:p>
        </p:txBody>
      </p:sp>
      <p:pic>
        <p:nvPicPr>
          <p:cNvPr id="6" name="Picture 2" descr="A graph shows the simplified NOESY spectrum for a polypeptide chain. The NOESY spectrum is represented in a graph with two axes. Both axes are labeled proton chemical shift in parts per million and have an increasing scale towards the origin. The graph has several darkened spots, with a series of spots aligned diagonally."/>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19477" y="1492026"/>
            <a:ext cx="6705046" cy="50958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4538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Structures </a:t>
            </a:r>
            <a:r>
              <a:rPr lang="en-US" dirty="0" smtClean="0">
                <a:solidFill>
                  <a:srgbClr val="843C0C"/>
                </a:solidFill>
                <a:latin typeface="Arial" pitchFamily="34" charset="0"/>
                <a:cs typeface="Arial" pitchFamily="34" charset="0"/>
              </a:rPr>
              <a:t>Calculated </a:t>
            </a:r>
            <a:r>
              <a:rPr lang="en-US" dirty="0">
                <a:solidFill>
                  <a:srgbClr val="843C0C"/>
                </a:solidFill>
                <a:latin typeface="Arial" pitchFamily="34" charset="0"/>
                <a:cs typeface="Arial" pitchFamily="34" charset="0"/>
              </a:rPr>
              <a:t>on the </a:t>
            </a:r>
            <a:r>
              <a:rPr lang="en-US" dirty="0" smtClean="0">
                <a:solidFill>
                  <a:srgbClr val="843C0C"/>
                </a:solidFill>
                <a:latin typeface="Arial" pitchFamily="34" charset="0"/>
                <a:cs typeface="Arial" pitchFamily="34" charset="0"/>
              </a:rPr>
              <a:t>Basis </a:t>
            </a:r>
            <a:r>
              <a:rPr lang="en-US" dirty="0">
                <a:solidFill>
                  <a:srgbClr val="843C0C"/>
                </a:solidFill>
                <a:latin typeface="Arial" pitchFamily="34" charset="0"/>
                <a:cs typeface="Arial" pitchFamily="34" charset="0"/>
              </a:rPr>
              <a:t>of NMR </a:t>
            </a:r>
            <a:r>
              <a:rPr lang="en-US" dirty="0" smtClean="0">
                <a:solidFill>
                  <a:srgbClr val="843C0C"/>
                </a:solidFill>
                <a:latin typeface="Arial" pitchFamily="34" charset="0"/>
                <a:cs typeface="Arial" pitchFamily="34" charset="0"/>
              </a:rPr>
              <a:t>Constraints</a:t>
            </a:r>
            <a:endParaRPr lang="en-US" dirty="0">
              <a:solidFill>
                <a:srgbClr val="843C0C"/>
              </a:solidFill>
              <a:latin typeface="Arial" pitchFamily="34" charset="0"/>
              <a:cs typeface="Arial" pitchFamily="34" charset="0"/>
            </a:endParaRPr>
          </a:p>
        </p:txBody>
      </p:sp>
      <p:pic>
        <p:nvPicPr>
          <p:cNvPr id="6" name="Picture 2" descr="Two NOESY observations are shown. The first illustration shows a long peptide chain with protons highlighted and the second illustration shows 3-D protein structure with protons highlighted. The first illustration is a schematic representation of a long peptide chain, with pairs of protons that are close to each other in space indicated with dotted lines. &#10;The second illustration is a calculated 3-dimensional structure of a protein formed from the chain shown in the first section. The structure shows closely knit network of proton pairs. The bonds between the protons are all indicated with short, dotted lines. Some of the protons in the pairs are positioned fairly far apart, and some closer together. Some are on the same side of the chain and joined by horizontal lines, and some are on opposite sides of the chai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323883"/>
            <a:ext cx="8113106" cy="293547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3598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A </a:t>
            </a:r>
            <a:r>
              <a:rPr lang="en-US" dirty="0" smtClean="0">
                <a:solidFill>
                  <a:srgbClr val="843C0C"/>
                </a:solidFill>
                <a:latin typeface="Arial" pitchFamily="34" charset="0"/>
                <a:cs typeface="Arial" pitchFamily="34" charset="0"/>
              </a:rPr>
              <a:t>Family </a:t>
            </a:r>
            <a:r>
              <a:rPr lang="en-US" dirty="0">
                <a:solidFill>
                  <a:srgbClr val="843C0C"/>
                </a:solidFill>
                <a:latin typeface="Arial" pitchFamily="34" charset="0"/>
                <a:cs typeface="Arial" pitchFamily="34" charset="0"/>
              </a:rPr>
              <a:t>of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tructures </a:t>
            </a:r>
            <a:r>
              <a:rPr lang="en-US" dirty="0">
                <a:solidFill>
                  <a:srgbClr val="843C0C"/>
                </a:solidFill>
                <a:latin typeface="Arial" pitchFamily="34" charset="0"/>
                <a:cs typeface="Arial" pitchFamily="34" charset="0"/>
              </a:rPr>
              <a:t>D</a:t>
            </a:r>
            <a:r>
              <a:rPr lang="en-US" dirty="0" smtClean="0">
                <a:solidFill>
                  <a:srgbClr val="843C0C"/>
                </a:solidFill>
                <a:latin typeface="Arial" pitchFamily="34" charset="0"/>
                <a:cs typeface="Arial" pitchFamily="34" charset="0"/>
              </a:rPr>
              <a:t>erived </a:t>
            </a:r>
            <a:r>
              <a:rPr lang="en-US" dirty="0" smtClean="0">
                <a:solidFill>
                  <a:srgbClr val="843C0C"/>
                </a:solidFill>
                <a:latin typeface="Arial" pitchFamily="34" charset="0"/>
                <a:cs typeface="Arial" pitchFamily="34" charset="0"/>
              </a:rPr>
              <a:t>from NMR </a:t>
            </a:r>
            <a:r>
              <a:rPr lang="en-US" dirty="0" smtClean="0">
                <a:solidFill>
                  <a:srgbClr val="843C0C"/>
                </a:solidFill>
                <a:latin typeface="Arial" pitchFamily="34" charset="0"/>
                <a:cs typeface="Arial" pitchFamily="34" charset="0"/>
              </a:rPr>
              <a:t>Experiments</a:t>
            </a:r>
            <a:endParaRPr lang="en-US" dirty="0">
              <a:solidFill>
                <a:srgbClr val="843C0C"/>
              </a:solidFill>
              <a:latin typeface="Arial" pitchFamily="34" charset="0"/>
              <a:cs typeface="Arial" pitchFamily="34" charset="0"/>
            </a:endParaRPr>
          </a:p>
        </p:txBody>
      </p:sp>
      <p:pic>
        <p:nvPicPr>
          <p:cNvPr id="6" name="Picture 2" descr="An illustration shows 25 different structures of a protein domain superimposed upon each other. The structure has thickened lines of two different colors and thinner ends, all of which are interlinked. The illustration shows 25 wire diagrams superimposed on top of one another. Most of the lines in the stick diagram have a range of very similar formations, but some of the terminal and side groups on the molecule have a wider range of different orientations. There is a pink, thick line drawn over the model, largely following the shape of the lines with similar orientation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90434" y="1638883"/>
            <a:ext cx="5963133" cy="449466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2155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noAutofit/>
          </a:bodyPr>
          <a:lstStyle/>
          <a:p>
            <a:r>
              <a:rPr lang="en-US" dirty="0" err="1">
                <a:solidFill>
                  <a:srgbClr val="843C0C"/>
                </a:solidFill>
                <a:latin typeface="Arial" pitchFamily="34" charset="0"/>
                <a:cs typeface="Arial" pitchFamily="34" charset="0"/>
              </a:rPr>
              <a:t>C</a:t>
            </a:r>
            <a:r>
              <a:rPr lang="en-US" dirty="0" err="1" smtClean="0">
                <a:solidFill>
                  <a:srgbClr val="843C0C"/>
                </a:solidFill>
                <a:latin typeface="Arial" pitchFamily="34" charset="0"/>
                <a:cs typeface="Arial" pitchFamily="34" charset="0"/>
              </a:rPr>
              <a:t>ryo</a:t>
            </a:r>
            <a:r>
              <a:rPr lang="en-US" dirty="0">
                <a:solidFill>
                  <a:srgbClr val="843C0C"/>
                </a:solidFill>
                <a:latin typeface="Arial" pitchFamily="34" charset="0"/>
                <a:cs typeface="Arial" pitchFamily="34" charset="0"/>
              </a:rPr>
              <a:t>-electron </a:t>
            </a:r>
            <a:r>
              <a:rPr lang="en-US" dirty="0" smtClean="0">
                <a:solidFill>
                  <a:srgbClr val="843C0C"/>
                </a:solidFill>
                <a:latin typeface="Arial" pitchFamily="34" charset="0"/>
                <a:cs typeface="Arial" pitchFamily="34" charset="0"/>
              </a:rPr>
              <a:t>Microscopy </a:t>
            </a:r>
            <a:r>
              <a:rPr lang="en-US" dirty="0">
                <a:solidFill>
                  <a:srgbClr val="843C0C"/>
                </a:solidFill>
                <a:latin typeface="Arial" pitchFamily="34" charset="0"/>
                <a:cs typeface="Arial" pitchFamily="34" charset="0"/>
              </a:rPr>
              <a:t>is </a:t>
            </a:r>
            <a:r>
              <a:rPr lang="en-US" dirty="0" smtClean="0">
                <a:solidFill>
                  <a:srgbClr val="843C0C"/>
                </a:solidFill>
                <a:latin typeface="Arial" pitchFamily="34" charset="0"/>
                <a:cs typeface="Arial" pitchFamily="34" charset="0"/>
              </a:rPr>
              <a:t>an </a:t>
            </a:r>
            <a:r>
              <a:rPr lang="en-US" dirty="0" smtClean="0">
                <a:solidFill>
                  <a:srgbClr val="843C0C"/>
                </a:solidFill>
                <a:latin typeface="Arial" pitchFamily="34" charset="0"/>
                <a:cs typeface="Arial" pitchFamily="34" charset="0"/>
              </a:rPr>
              <a:t>Emerging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ethod </a:t>
            </a:r>
            <a:r>
              <a:rPr lang="en-US" dirty="0" smtClean="0">
                <a:solidFill>
                  <a:srgbClr val="843C0C"/>
                </a:solidFill>
                <a:latin typeface="Arial" pitchFamily="34" charset="0"/>
                <a:cs typeface="Arial" pitchFamily="34" charset="0"/>
              </a:rPr>
              <a:t>of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rotein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tructure Determination</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48326"/>
            <a:ext cx="8229600" cy="5018299"/>
          </a:xfrm>
        </p:spPr>
        <p:txBody>
          <a:bodyPr>
            <a:normAutofit lnSpcReduction="10000"/>
          </a:bodyPr>
          <a:lstStyle/>
          <a:p>
            <a:pPr>
              <a:spcBef>
                <a:spcPts val="624"/>
              </a:spcBef>
              <a:spcAft>
                <a:spcPts val="1200"/>
              </a:spcAft>
            </a:pPr>
            <a:r>
              <a:rPr lang="en-US" dirty="0" smtClean="0">
                <a:latin typeface="Arial" pitchFamily="34" charset="0"/>
                <a:cs typeface="Arial" pitchFamily="34" charset="0"/>
              </a:rPr>
              <a:t>To perform </a:t>
            </a:r>
            <a:r>
              <a:rPr lang="en-US" dirty="0" err="1">
                <a:latin typeface="Arial" pitchFamily="34" charset="0"/>
                <a:cs typeface="Arial" pitchFamily="34" charset="0"/>
              </a:rPr>
              <a:t>cryo</a:t>
            </a:r>
            <a:r>
              <a:rPr lang="en-US" dirty="0">
                <a:latin typeface="Arial" pitchFamily="34" charset="0"/>
                <a:cs typeface="Arial" pitchFamily="34" charset="0"/>
              </a:rPr>
              <a:t>-EM, a thin layer of the protein solution is </a:t>
            </a:r>
            <a:r>
              <a:rPr lang="en-US" dirty="0" smtClean="0">
                <a:latin typeface="Arial" pitchFamily="34" charset="0"/>
                <a:cs typeface="Arial" pitchFamily="34" charset="0"/>
              </a:rPr>
              <a:t>prepared in </a:t>
            </a:r>
            <a:r>
              <a:rPr lang="en-US" dirty="0">
                <a:latin typeface="Arial" pitchFamily="34" charset="0"/>
                <a:cs typeface="Arial" pitchFamily="34" charset="0"/>
              </a:rPr>
              <a:t>a fine </a:t>
            </a:r>
            <a:r>
              <a:rPr lang="en-US" dirty="0" smtClean="0">
                <a:latin typeface="Arial" pitchFamily="34" charset="0"/>
                <a:cs typeface="Arial" pitchFamily="34" charset="0"/>
              </a:rPr>
              <a:t>grid, </a:t>
            </a:r>
            <a:r>
              <a:rPr lang="en-US" dirty="0">
                <a:latin typeface="Arial" pitchFamily="34" charset="0"/>
                <a:cs typeface="Arial" pitchFamily="34" charset="0"/>
              </a:rPr>
              <a:t>then frozen very </a:t>
            </a:r>
            <a:r>
              <a:rPr lang="en-US" dirty="0" smtClean="0">
                <a:latin typeface="Arial" pitchFamily="34" charset="0"/>
                <a:cs typeface="Arial" pitchFamily="34" charset="0"/>
              </a:rPr>
              <a:t>quickly. This traps the </a:t>
            </a:r>
            <a:r>
              <a:rPr lang="en-US" dirty="0">
                <a:latin typeface="Arial" pitchFamily="34" charset="0"/>
                <a:cs typeface="Arial" pitchFamily="34" charset="0"/>
              </a:rPr>
              <a:t>molecules in an </a:t>
            </a:r>
            <a:r>
              <a:rPr lang="en-US" dirty="0" smtClean="0">
                <a:latin typeface="Arial" pitchFamily="34" charset="0"/>
                <a:cs typeface="Arial" pitchFamily="34" charset="0"/>
              </a:rPr>
              <a:t>ensemble of orientations.</a:t>
            </a:r>
            <a:endParaRPr lang="en-US" dirty="0">
              <a:latin typeface="Arial" pitchFamily="34" charset="0"/>
              <a:cs typeface="Arial" pitchFamily="34" charset="0"/>
            </a:endParaRPr>
          </a:p>
          <a:p>
            <a:pPr>
              <a:spcBef>
                <a:spcPts val="624"/>
              </a:spcBef>
              <a:spcAft>
                <a:spcPts val="1200"/>
              </a:spcAft>
            </a:pPr>
            <a:r>
              <a:rPr lang="en-US" dirty="0" smtClean="0">
                <a:latin typeface="Arial" pitchFamily="34" charset="0"/>
                <a:cs typeface="Arial" pitchFamily="34" charset="0"/>
              </a:rPr>
              <a:t>The sample is then placed in a transmission electron microscope under vacuum conditions and exposed to an incident electron beam.</a:t>
            </a:r>
            <a:endParaRPr lang="en-US" dirty="0">
              <a:latin typeface="Arial" pitchFamily="34" charset="0"/>
              <a:cs typeface="Arial" pitchFamily="34" charset="0"/>
            </a:endParaRPr>
          </a:p>
          <a:p>
            <a:pPr>
              <a:spcBef>
                <a:spcPts val="624"/>
              </a:spcBef>
              <a:spcAft>
                <a:spcPts val="1200"/>
              </a:spcAft>
            </a:pPr>
            <a:r>
              <a:rPr lang="en-US" dirty="0">
                <a:latin typeface="Arial" pitchFamily="34" charset="0"/>
                <a:cs typeface="Arial" pitchFamily="34" charset="0"/>
              </a:rPr>
              <a:t>Each protein interacts with the beam to produce a two</a:t>
            </a:r>
            <a:r>
              <a:rPr lang="en-US" dirty="0" smtClean="0">
                <a:latin typeface="Arial" pitchFamily="34" charset="0"/>
                <a:cs typeface="Arial" pitchFamily="34" charset="0"/>
              </a:rPr>
              <a:t>-dimensional </a:t>
            </a:r>
            <a:r>
              <a:rPr lang="en-US" dirty="0">
                <a:latin typeface="Arial" pitchFamily="34" charset="0"/>
                <a:cs typeface="Arial" pitchFamily="34" charset="0"/>
              </a:rPr>
              <a:t>projection </a:t>
            </a:r>
            <a:r>
              <a:rPr lang="en-US" dirty="0" smtClean="0">
                <a:latin typeface="Arial" pitchFamily="34" charset="0"/>
                <a:cs typeface="Arial" pitchFamily="34" charset="0"/>
              </a:rPr>
              <a:t>on the detector.</a:t>
            </a:r>
            <a:endParaRPr lang="en-US" dirty="0">
              <a:latin typeface="Arial" pitchFamily="34" charset="0"/>
              <a:cs typeface="Arial" pitchFamily="34" charset="0"/>
            </a:endParaRPr>
          </a:p>
          <a:p>
            <a:pPr>
              <a:spcBef>
                <a:spcPts val="624"/>
              </a:spcBef>
              <a:spcAft>
                <a:spcPts val="1200"/>
              </a:spcAft>
            </a:pPr>
            <a:r>
              <a:rPr lang="en-US" dirty="0" smtClean="0">
                <a:latin typeface="Arial" pitchFamily="34" charset="0"/>
                <a:cs typeface="Arial" pitchFamily="34" charset="0"/>
              </a:rPr>
              <a:t>Many projections are detected, each capturing </a:t>
            </a:r>
            <a:r>
              <a:rPr lang="en-US" dirty="0">
                <a:latin typeface="Arial" pitchFamily="34" charset="0"/>
                <a:cs typeface="Arial" pitchFamily="34" charset="0"/>
              </a:rPr>
              <a:t>a molecule in a different </a:t>
            </a:r>
            <a:r>
              <a:rPr lang="en-US" dirty="0" smtClean="0">
                <a:latin typeface="Arial" pitchFamily="34" charset="0"/>
                <a:cs typeface="Arial" pitchFamily="34" charset="0"/>
              </a:rPr>
              <a:t>orientation. A computer uses these projections to build a three-dimensional </a:t>
            </a:r>
            <a:r>
              <a:rPr lang="en-US" dirty="0">
                <a:latin typeface="Arial" pitchFamily="34" charset="0"/>
                <a:cs typeface="Arial" pitchFamily="34" charset="0"/>
              </a:rPr>
              <a:t>representation of the </a:t>
            </a:r>
            <a:r>
              <a:rPr lang="en-US" dirty="0" smtClean="0">
                <a:latin typeface="Arial" pitchFamily="34" charset="0"/>
                <a:cs typeface="Arial" pitchFamily="34" charset="0"/>
              </a:rPr>
              <a:t>protein.</a:t>
            </a:r>
            <a:endParaRPr lang="en-US" dirty="0">
              <a:latin typeface="Arial" pitchFamily="34" charset="0"/>
              <a:cs typeface="Arial" pitchFamily="34" charset="0"/>
            </a:endParaRPr>
          </a:p>
        </p:txBody>
      </p:sp>
    </p:spTree>
    <p:extLst>
      <p:ext uri="{BB962C8B-B14F-4D97-AF65-F5344CB8AC3E}">
        <p14:creationId xmlns:p14="http://schemas.microsoft.com/office/powerpoint/2010/main" val="3377111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Salting </a:t>
            </a:r>
            <a:r>
              <a:rPr lang="en-US" dirty="0" smtClean="0">
                <a:solidFill>
                  <a:srgbClr val="843C0C"/>
                </a:solidFill>
                <a:latin typeface="Arial" pitchFamily="34" charset="0"/>
                <a:cs typeface="Arial" pitchFamily="34" charset="0"/>
              </a:rPr>
              <a:t>Out </a:t>
            </a:r>
            <a:r>
              <a:rPr lang="en-US" dirty="0" smtClean="0">
                <a:solidFill>
                  <a:srgbClr val="843C0C"/>
                </a:solidFill>
                <a:latin typeface="Arial" pitchFamily="34" charset="0"/>
                <a:cs typeface="Arial" pitchFamily="34" charset="0"/>
              </a:rPr>
              <a:t>and </a:t>
            </a:r>
            <a:r>
              <a:rPr lang="en-US" dirty="0" smtClean="0">
                <a:solidFill>
                  <a:srgbClr val="843C0C"/>
                </a:solidFill>
                <a:latin typeface="Arial" pitchFamily="34" charset="0"/>
                <a:cs typeface="Arial" pitchFamily="34" charset="0"/>
              </a:rPr>
              <a:t>Dialysis</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8229600" cy="4962311"/>
          </a:xfrm>
        </p:spPr>
        <p:txBody>
          <a:bodyPr>
            <a:normAutofit fontScale="92500"/>
          </a:bodyPr>
          <a:lstStyle/>
          <a:p>
            <a:r>
              <a:rPr lang="en-US" dirty="0" smtClean="0">
                <a:latin typeface="Arial" pitchFamily="34" charset="0"/>
                <a:cs typeface="Arial" pitchFamily="34" charset="0"/>
              </a:rPr>
              <a:t>Salting out</a:t>
            </a:r>
          </a:p>
          <a:p>
            <a:pPr lvl="1">
              <a:buFont typeface="Calibri" pitchFamily="34" charset="0"/>
              <a:buChar char="–"/>
            </a:pPr>
            <a:r>
              <a:rPr lang="en-US" dirty="0">
                <a:latin typeface="Arial" pitchFamily="34" charset="0"/>
                <a:cs typeface="Arial" pitchFamily="34" charset="0"/>
              </a:rPr>
              <a:t>Salting out takes advantage of the fact that the solubility of proteins varies with the salt </a:t>
            </a:r>
            <a:r>
              <a:rPr lang="en-US" dirty="0" smtClean="0">
                <a:latin typeface="Arial" pitchFamily="34" charset="0"/>
                <a:cs typeface="Arial" pitchFamily="34" charset="0"/>
              </a:rPr>
              <a:t>concentration.</a:t>
            </a:r>
          </a:p>
          <a:p>
            <a:pPr lvl="1">
              <a:spcAft>
                <a:spcPts val="1200"/>
              </a:spcAft>
              <a:buFont typeface="Calibri" pitchFamily="34" charset="0"/>
              <a:buChar char="–"/>
            </a:pPr>
            <a:r>
              <a:rPr lang="en-US" dirty="0" smtClean="0">
                <a:latin typeface="Arial" pitchFamily="34" charset="0"/>
                <a:cs typeface="Arial" pitchFamily="34" charset="0"/>
              </a:rPr>
              <a:t>Most </a:t>
            </a:r>
            <a:r>
              <a:rPr lang="en-US" dirty="0">
                <a:latin typeface="Arial" pitchFamily="34" charset="0"/>
                <a:cs typeface="Arial" pitchFamily="34" charset="0"/>
              </a:rPr>
              <a:t>proteins require some salt to dissolve in water, a process called salting in. As the salt concentration is increased, different proteins will precipitate at different </a:t>
            </a:r>
            <a:r>
              <a:rPr lang="en-US" dirty="0" smtClean="0">
                <a:latin typeface="Arial" pitchFamily="34" charset="0"/>
                <a:cs typeface="Arial" pitchFamily="34" charset="0"/>
              </a:rPr>
              <a:t>characteristic salt </a:t>
            </a:r>
            <a:r>
              <a:rPr lang="en-US" dirty="0">
                <a:latin typeface="Arial" pitchFamily="34" charset="0"/>
                <a:cs typeface="Arial" pitchFamily="34" charset="0"/>
              </a:rPr>
              <a:t>concentrations, a process called salting </a:t>
            </a:r>
            <a:r>
              <a:rPr lang="en-US" dirty="0" smtClean="0">
                <a:latin typeface="Arial" pitchFamily="34" charset="0"/>
                <a:cs typeface="Arial" pitchFamily="34" charset="0"/>
              </a:rPr>
              <a:t>out.</a:t>
            </a:r>
          </a:p>
          <a:p>
            <a:r>
              <a:rPr lang="en-US" dirty="0" smtClean="0">
                <a:latin typeface="Arial" pitchFamily="34" charset="0"/>
                <a:cs typeface="Arial" pitchFamily="34" charset="0"/>
              </a:rPr>
              <a:t>Dialysis</a:t>
            </a:r>
          </a:p>
          <a:p>
            <a:pPr lvl="1">
              <a:buFont typeface="Calibri" pitchFamily="34" charset="0"/>
              <a:buChar char="–"/>
            </a:pPr>
            <a:r>
              <a:rPr lang="en-US" dirty="0">
                <a:latin typeface="Arial" pitchFamily="34" charset="0"/>
                <a:cs typeface="Arial" pitchFamily="34" charset="0"/>
              </a:rPr>
              <a:t>The salt can be removed from a protein solution by </a:t>
            </a:r>
            <a:r>
              <a:rPr lang="en-US" dirty="0" smtClean="0">
                <a:latin typeface="Arial" pitchFamily="34" charset="0"/>
                <a:cs typeface="Arial" pitchFamily="34" charset="0"/>
              </a:rPr>
              <a:t>dialysis.</a:t>
            </a:r>
          </a:p>
          <a:p>
            <a:pPr lvl="1">
              <a:buFont typeface="Calibri" pitchFamily="34" charset="0"/>
              <a:buChar char="–"/>
            </a:pPr>
            <a:r>
              <a:rPr lang="en-US" dirty="0" smtClean="0">
                <a:latin typeface="Arial" pitchFamily="34" charset="0"/>
                <a:cs typeface="Arial" pitchFamily="34" charset="0"/>
              </a:rPr>
              <a:t>The </a:t>
            </a:r>
            <a:r>
              <a:rPr lang="en-US" dirty="0">
                <a:latin typeface="Arial" pitchFamily="34" charset="0"/>
                <a:cs typeface="Arial" pitchFamily="34" charset="0"/>
              </a:rPr>
              <a:t>protein solution is placed in a cellophane bag with pores too small to allow the protein to </a:t>
            </a:r>
            <a:r>
              <a:rPr lang="en-US" dirty="0" smtClean="0">
                <a:latin typeface="Arial" pitchFamily="34" charset="0"/>
                <a:cs typeface="Arial" pitchFamily="34" charset="0"/>
              </a:rPr>
              <a:t>diffuse </a:t>
            </a:r>
            <a:r>
              <a:rPr lang="en-US" dirty="0">
                <a:latin typeface="Arial" pitchFamily="34" charset="0"/>
                <a:cs typeface="Arial" pitchFamily="34" charset="0"/>
              </a:rPr>
              <a:t>but big enough to allow the salt to equilibrate with the solution surround the dialysis </a:t>
            </a:r>
            <a:r>
              <a:rPr lang="en-US" dirty="0" smtClean="0">
                <a:latin typeface="Arial" pitchFamily="34" charset="0"/>
                <a:cs typeface="Arial" pitchFamily="34" charset="0"/>
              </a:rPr>
              <a:t>bag.</a:t>
            </a:r>
            <a:endParaRPr lang="en-US" dirty="0">
              <a:latin typeface="Arial" pitchFamily="34" charset="0"/>
              <a:cs typeface="Arial" pitchFamily="34" charset="0"/>
            </a:endParaRPr>
          </a:p>
          <a:p>
            <a:pPr lvl="1">
              <a:buFont typeface="Calibri" pitchFamily="34" charset="0"/>
              <a:buChar char="–"/>
            </a:pPr>
            <a:r>
              <a:rPr lang="en-US" dirty="0" smtClean="0">
                <a:latin typeface="Arial" pitchFamily="34" charset="0"/>
                <a:cs typeface="Arial" pitchFamily="34" charset="0"/>
              </a:rPr>
              <a:t>This can also work for other small soluble contaminants.</a:t>
            </a:r>
            <a:endParaRPr lang="en-US" dirty="0">
              <a:latin typeface="Arial" pitchFamily="34" charset="0"/>
              <a:cs typeface="Arial" pitchFamily="34" charset="0"/>
            </a:endParaRPr>
          </a:p>
        </p:txBody>
      </p:sp>
    </p:spTree>
    <p:extLst>
      <p:ext uri="{BB962C8B-B14F-4D97-AF65-F5344CB8AC3E}">
        <p14:creationId xmlns:p14="http://schemas.microsoft.com/office/powerpoint/2010/main" val="35227248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Projections of a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ultimeric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rotein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aptured </a:t>
            </a:r>
            <a:r>
              <a:rPr lang="en-US" dirty="0">
                <a:solidFill>
                  <a:srgbClr val="843C0C"/>
                </a:solidFill>
                <a:latin typeface="Arial" pitchFamily="34" charset="0"/>
                <a:cs typeface="Arial" pitchFamily="34" charset="0"/>
              </a:rPr>
              <a:t>by </a:t>
            </a:r>
            <a:r>
              <a:rPr lang="en-US" dirty="0" err="1">
                <a:solidFill>
                  <a:srgbClr val="843C0C"/>
                </a:solidFill>
                <a:latin typeface="Arial" pitchFamily="34" charset="0"/>
                <a:cs typeface="Arial" pitchFamily="34" charset="0"/>
              </a:rPr>
              <a:t>C</a:t>
            </a:r>
            <a:r>
              <a:rPr lang="en-US" dirty="0" err="1" smtClean="0">
                <a:solidFill>
                  <a:srgbClr val="843C0C"/>
                </a:solidFill>
                <a:latin typeface="Arial" pitchFamily="34" charset="0"/>
                <a:cs typeface="Arial" pitchFamily="34" charset="0"/>
              </a:rPr>
              <a:t>ryo</a:t>
            </a:r>
            <a:r>
              <a:rPr lang="en-US" dirty="0" smtClean="0">
                <a:solidFill>
                  <a:srgbClr val="843C0C"/>
                </a:solidFill>
                <a:latin typeface="Arial" pitchFamily="34" charset="0"/>
                <a:cs typeface="Arial" pitchFamily="34" charset="0"/>
              </a:rPr>
              <a:t>-EM</a:t>
            </a:r>
            <a:endParaRPr lang="en-US" dirty="0">
              <a:solidFill>
                <a:srgbClr val="843C0C"/>
              </a:solidFill>
              <a:latin typeface="Arial" pitchFamily="34" charset="0"/>
              <a:cs typeface="Arial" pitchFamily="34" charset="0"/>
            </a:endParaRPr>
          </a:p>
        </p:txBody>
      </p:sp>
      <p:pic>
        <p:nvPicPr>
          <p:cNvPr id="6" name="Picture 2" descr="Three different projections of a protein detected in cryo-EM experiments and the reconstructed 3-dimensional models of the protein are show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84225" y="1797469"/>
            <a:ext cx="7375551" cy="457954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4932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4484</TotalTime>
  <Words>7014</Words>
  <Application>Microsoft Office PowerPoint</Application>
  <PresentationFormat>On-screen Show (4:3)</PresentationFormat>
  <Paragraphs>333</Paragraphs>
  <Slides>90</Slides>
  <Notes>52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90</vt:i4>
      </vt:variant>
    </vt:vector>
  </HeadingPairs>
  <TitlesOfParts>
    <vt:vector size="97" baseType="lpstr">
      <vt:lpstr>ＭＳ Ｐゴシック</vt:lpstr>
      <vt:lpstr>Arial</vt:lpstr>
      <vt:lpstr>Calibri</vt:lpstr>
      <vt:lpstr>Calibri Light</vt:lpstr>
      <vt:lpstr>Georgia</vt:lpstr>
      <vt:lpstr>Office Theme</vt:lpstr>
      <vt:lpstr>1_Office Theme</vt:lpstr>
      <vt:lpstr>PowerPoint Presentation</vt:lpstr>
      <vt:lpstr>CHAPTER 3 Exploring Proteins and Proteomes</vt:lpstr>
      <vt:lpstr>Ch.3 Learning Objectives</vt:lpstr>
      <vt:lpstr>Ch.3 Outline</vt:lpstr>
      <vt:lpstr>The Proteome is the Functional Representation of the Genome</vt:lpstr>
      <vt:lpstr>Section 3.1 The Purification of Proteins Is an Essential First Step in Understanding Their Function</vt:lpstr>
      <vt:lpstr>Proteins Must be Released from the Cell to be Purified</vt:lpstr>
      <vt:lpstr>Differential Centrifugation</vt:lpstr>
      <vt:lpstr>Salting Out and Dialysis</vt:lpstr>
      <vt:lpstr>Dialysis</vt:lpstr>
      <vt:lpstr>Gel-filtration Chromatography (1/2)</vt:lpstr>
      <vt:lpstr>Gel-filtration Chromatography (2/2)</vt:lpstr>
      <vt:lpstr>Ion-exchange Chromatography (1/2)</vt:lpstr>
      <vt:lpstr>Ion-exchange Chromatography (2/2)</vt:lpstr>
      <vt:lpstr>Affinity Chromatography (1/2)</vt:lpstr>
      <vt:lpstr>Affinity Chromatography (2/2)</vt:lpstr>
      <vt:lpstr>High-performance Liquid Chromatography (1/2)</vt:lpstr>
      <vt:lpstr>High-performance Liquid Chromatography (2/2)</vt:lpstr>
      <vt:lpstr>Gel Electrophoresis (1/2)</vt:lpstr>
      <vt:lpstr>Gel Electrophoresis (2/2)</vt:lpstr>
      <vt:lpstr>Polyacrylamide Gel Electrophoresis</vt:lpstr>
      <vt:lpstr>Formation of a Polyacrylamide Gel</vt:lpstr>
      <vt:lpstr>Staining of Proteins After Electrophoresis</vt:lpstr>
      <vt:lpstr>Electrophoresis can Determine Mass</vt:lpstr>
      <vt:lpstr>Isoelectric Focusing (1/2)</vt:lpstr>
      <vt:lpstr>Isoelectric Focusing (2/2)</vt:lpstr>
      <vt:lpstr>Two-dimensional Electrophoresis (1/2)</vt:lpstr>
      <vt:lpstr>Two-dimensional Electrophoresis (2/2)</vt:lpstr>
      <vt:lpstr>Alterations in Protein Levels Detected by Two-dimensional Gel Electrophoresis</vt:lpstr>
      <vt:lpstr>A Protein Purification Scheme can be Quantitatively Evaluated</vt:lpstr>
      <vt:lpstr>Quantification of a Purification Protocol for a Fictitious Enzyme</vt:lpstr>
      <vt:lpstr>Electrophoretic Analysis of a Protein Purification</vt:lpstr>
      <vt:lpstr>Ultracentrifugation is Valuable for Separating Biomolecules and Determining Their Masses</vt:lpstr>
      <vt:lpstr>Sedimentation Coefficients</vt:lpstr>
      <vt:lpstr>Density and Sedimentation Coefficients of Cellular Components</vt:lpstr>
      <vt:lpstr>Zonal Centrifugation (1/2)</vt:lpstr>
      <vt:lpstr>Zonal Centrifugation (2/2)</vt:lpstr>
      <vt:lpstr>Protein Purification can be Made Easier with the Use of Recombinant DNA Technology</vt:lpstr>
      <vt:lpstr>Section 3.2 Immunology Provides Important Techniques with Which to Investigate Proteins</vt:lpstr>
      <vt:lpstr>Antibody Structure</vt:lpstr>
      <vt:lpstr>Antigen–antibody Interactions</vt:lpstr>
      <vt:lpstr>Antibodies to Specific Proteins can be Generated</vt:lpstr>
      <vt:lpstr>Polyclonal and Monoclonal Antibodies</vt:lpstr>
      <vt:lpstr>Monoclonal Antibodies with Virtually any Desired Specificity can be Readily Prepared</vt:lpstr>
      <vt:lpstr>Preparation of Monoclonal Antibodies</vt:lpstr>
      <vt:lpstr>Example: Use of a Monoclonal Antibody to Detect a DNA-binding Protein in a Fruit Fly Embryo</vt:lpstr>
      <vt:lpstr>Proteins can be Detected and Quantified by Using an Enzyme-linked Immunosorbent Assay</vt:lpstr>
      <vt:lpstr>Indirect ELISA and Sandwich ELISA</vt:lpstr>
      <vt:lpstr>Western Blotting Permits the Detection of Proteins Separated by Gel Electrophoresis</vt:lpstr>
      <vt:lpstr>Western Blotting</vt:lpstr>
      <vt:lpstr>Co-immunoprecipitation Enables the Identification of Binding Partners of a Protein</vt:lpstr>
      <vt:lpstr>Co-immunoprecipitation</vt:lpstr>
      <vt:lpstr>Fluorescent Markers Make the Visualization of Proteins in the Cell Possible</vt:lpstr>
      <vt:lpstr>Fluorescence Micrograph of Actin Filaments</vt:lpstr>
      <vt:lpstr>Nuclear Localization of a Steroid Receptor, Made Visible by Attachment to a Yellow Variant of GFP</vt:lpstr>
      <vt:lpstr>Immunoelectron Microscopy has Very Fine Spatial Resolution</vt:lpstr>
      <vt:lpstr>Section 3.3 Mass Spectrometry Is a Powerful Technique for the Identification of Peptides and Proteins</vt:lpstr>
      <vt:lpstr>MALDI-TOF Mass Spectrometry</vt:lpstr>
      <vt:lpstr>MALDI-TOF Mass Spectrum of Insulin and β-lactoglobulin</vt:lpstr>
      <vt:lpstr>Peptides can be Sequenced by Edman Degradation</vt:lpstr>
      <vt:lpstr>The Edman Degradation</vt:lpstr>
      <vt:lpstr>Peptide Sequencing is Now More Commonly Performed by Tandem Mass Spectrometry</vt:lpstr>
      <vt:lpstr>Proteins can be Specifically Cleaved into Small Peptides to Facilitate Analysis</vt:lpstr>
      <vt:lpstr>Specific Cleavage of Polypeptides</vt:lpstr>
      <vt:lpstr>Overlap Peptides</vt:lpstr>
      <vt:lpstr>Extra Steps are Required for the Determination of the Disulfide Bonds</vt:lpstr>
      <vt:lpstr>Genomic and Proteomic Methods are Complementary</vt:lpstr>
      <vt:lpstr>The Amino Acid Sequence can Provide a Wealth of Information as to the Protein’s Structure, Function, and History</vt:lpstr>
      <vt:lpstr>Repeating Motifs in a Protein Chain</vt:lpstr>
      <vt:lpstr>Individual Proteins can be Identified by Mass Spectrometry</vt:lpstr>
      <vt:lpstr>Proteomic Analysis by Mass Spectrometry</vt:lpstr>
      <vt:lpstr>Section 3.4 Peptides Can Be Synthesized by Automated Solid-Phase Methods</vt:lpstr>
      <vt:lpstr>Vasopressin and a More Stable Synthetic Vasopressin Analog</vt:lpstr>
      <vt:lpstr>In Peptide Synthesis, it is Necessary to Block Some Groups and to Activate Others to Prevent Unwanted Reactions</vt:lpstr>
      <vt:lpstr>Solid-phase Peptide Synthesis</vt:lpstr>
      <vt:lpstr>Section 3.5 Three-Dimensional Protein Structure Can Be Determined by X-ray Crystallography, NMR Spectroscopy, and Cryo-Electron Microscopy</vt:lpstr>
      <vt:lpstr>An X-ray Crystallographic Experiment</vt:lpstr>
      <vt:lpstr>An X-ray Diffraction Pattern</vt:lpstr>
      <vt:lpstr>Interpretation of an Electron-density Map</vt:lpstr>
      <vt:lpstr>Resolution Affects the Quality of the Electron Density Map</vt:lpstr>
      <vt:lpstr>Nuclear Magnetic Resonance Spectroscopy can Reveal the Structures of Proteins in Solution</vt:lpstr>
      <vt:lpstr>Biologically Important Nuclei Giving NMR Signals</vt:lpstr>
      <vt:lpstr>Basis of NMR Spectroscopy</vt:lpstr>
      <vt:lpstr>One-dimensional NMR Spectra</vt:lpstr>
      <vt:lpstr>The Nuclear Overhauser Effect (NOE) Identifies Pairs of Protons that are in Close Proximity</vt:lpstr>
      <vt:lpstr>A NOESY Spectrum</vt:lpstr>
      <vt:lpstr>Structures Calculated on the Basis of NMR Constraints</vt:lpstr>
      <vt:lpstr>A Family of Structures Derived from NMR Experiments</vt:lpstr>
      <vt:lpstr>Cryo-electron Microscopy is an Emerging Method of Protein Structure Determination</vt:lpstr>
      <vt:lpstr>Projections of a Multimeric Protein Captured by Cryo-EM</vt:lpstr>
    </vt:vector>
  </TitlesOfParts>
  <Company>Carleton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 Exploring Proteins and Proteomes</dc:title>
  <dc:creator>berg</dc:creator>
  <cp:lastModifiedBy>Piotrowski, Angela</cp:lastModifiedBy>
  <cp:revision>494</cp:revision>
  <dcterms:created xsi:type="dcterms:W3CDTF">2015-05-20T13:49:30Z</dcterms:created>
  <dcterms:modified xsi:type="dcterms:W3CDTF">2019-04-29T14:00:41Z</dcterms:modified>
</cp:coreProperties>
</file>