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46"/>
  </p:notesMasterIdLst>
  <p:sldIdLst>
    <p:sldId id="385" r:id="rId3"/>
    <p:sldId id="386" r:id="rId4"/>
    <p:sldId id="319" r:id="rId5"/>
    <p:sldId id="373" r:id="rId6"/>
    <p:sldId id="378" r:id="rId7"/>
    <p:sldId id="374" r:id="rId8"/>
    <p:sldId id="331" r:id="rId9"/>
    <p:sldId id="379"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3" r:id="rId26"/>
    <p:sldId id="354" r:id="rId27"/>
    <p:sldId id="355" r:id="rId28"/>
    <p:sldId id="356" r:id="rId29"/>
    <p:sldId id="357" r:id="rId30"/>
    <p:sldId id="380" r:id="rId31"/>
    <p:sldId id="381" r:id="rId32"/>
    <p:sldId id="382" r:id="rId33"/>
    <p:sldId id="383" r:id="rId34"/>
    <p:sldId id="384" r:id="rId35"/>
    <p:sldId id="358" r:id="rId36"/>
    <p:sldId id="359" r:id="rId37"/>
    <p:sldId id="360" r:id="rId38"/>
    <p:sldId id="361" r:id="rId39"/>
    <p:sldId id="362" r:id="rId40"/>
    <p:sldId id="367" r:id="rId41"/>
    <p:sldId id="368" r:id="rId42"/>
    <p:sldId id="369" r:id="rId43"/>
    <p:sldId id="370" r:id="rId44"/>
    <p:sldId id="387"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480E"/>
    <a:srgbClr val="000000"/>
    <a:srgbClr val="FFFFFF"/>
    <a:srgbClr val="F97015"/>
    <a:srgbClr val="1B1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63" autoAdjust="0"/>
    <p:restoredTop sz="91011"/>
  </p:normalViewPr>
  <p:slideViewPr>
    <p:cSldViewPr>
      <p:cViewPr varScale="1">
        <p:scale>
          <a:sx n="112" d="100"/>
          <a:sy n="112" d="100"/>
        </p:scale>
        <p:origin x="117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88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88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788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88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AA6E28-273C-CD4F-84A6-C9301A71600A}" type="slidenum">
              <a:rPr lang="en-US"/>
              <a:pPr/>
              <a:t>‹#›</a:t>
            </a:fld>
            <a:endParaRPr lang="en-US"/>
          </a:p>
        </p:txBody>
      </p:sp>
    </p:spTree>
    <p:extLst>
      <p:ext uri="{BB962C8B-B14F-4D97-AF65-F5344CB8AC3E}">
        <p14:creationId xmlns:p14="http://schemas.microsoft.com/office/powerpoint/2010/main" val="12378675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86B7D-DFEE-CE42-AAAC-3C611E4C9235}" type="slidenum">
              <a:rPr lang="en-US"/>
              <a:pPr/>
              <a:t>3</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51E696-60CE-4E46-882A-C5DFFDDE1330}" type="slidenum">
              <a:rPr lang="en-US">
                <a:solidFill>
                  <a:srgbClr val="000000"/>
                </a:solidFill>
              </a:rPr>
              <a:pPr/>
              <a:t>14</a:t>
            </a:fld>
            <a:endParaRPr lang="en-US">
              <a:solidFill>
                <a:srgbClr val="000000"/>
              </a:solidFill>
            </a:endParaRPr>
          </a:p>
        </p:txBody>
      </p:sp>
      <p:sp>
        <p:nvSpPr>
          <p:cNvPr id="268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DBFAB-B8E6-4A49-899F-39C6266EF4F1}" type="slidenum">
              <a:rPr lang="en-US">
                <a:solidFill>
                  <a:srgbClr val="000000"/>
                </a:solidFill>
              </a:rPr>
              <a:pPr/>
              <a:t>15</a:t>
            </a:fld>
            <a:endParaRPr lang="en-US">
              <a:solidFill>
                <a:srgbClr val="000000"/>
              </a:solidFill>
            </a:endParaRPr>
          </a:p>
        </p:txBody>
      </p:sp>
      <p:sp>
        <p:nvSpPr>
          <p:cNvPr id="269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FB685-79B0-FE45-8053-84E8AA78EBEE}" type="slidenum">
              <a:rPr lang="en-US">
                <a:solidFill>
                  <a:srgbClr val="000000"/>
                </a:solidFill>
              </a:rPr>
              <a:pPr/>
              <a:t>16</a:t>
            </a:fld>
            <a:endParaRPr lang="en-US">
              <a:solidFill>
                <a:srgbClr val="000000"/>
              </a:solidFill>
            </a:endParaRPr>
          </a:p>
        </p:txBody>
      </p:sp>
      <p:sp>
        <p:nvSpPr>
          <p:cNvPr id="270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856141-2718-DD47-84B2-04ECF71CA305}" type="slidenum">
              <a:rPr lang="en-US">
                <a:solidFill>
                  <a:srgbClr val="000000"/>
                </a:solidFill>
              </a:rPr>
              <a:pPr/>
              <a:t>17</a:t>
            </a:fld>
            <a:endParaRPr lang="en-US">
              <a:solidFill>
                <a:srgbClr val="000000"/>
              </a:solidFill>
            </a:endParaRPr>
          </a:p>
        </p:txBody>
      </p:sp>
      <p:sp>
        <p:nvSpPr>
          <p:cNvPr id="271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722F15-95B1-D343-8495-6F03DEE72563}" type="slidenum">
              <a:rPr lang="en-US">
                <a:solidFill>
                  <a:srgbClr val="000000"/>
                </a:solidFill>
              </a:rPr>
              <a:pPr/>
              <a:t>18</a:t>
            </a:fld>
            <a:endParaRPr lang="en-US">
              <a:solidFill>
                <a:srgbClr val="000000"/>
              </a:solidFill>
            </a:endParaRPr>
          </a:p>
        </p:txBody>
      </p:sp>
      <p:sp>
        <p:nvSpPr>
          <p:cNvPr id="320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57FD36-F400-E54B-A979-1163723DD4FD}" type="slidenum">
              <a:rPr lang="en-US">
                <a:solidFill>
                  <a:srgbClr val="000000"/>
                </a:solidFill>
              </a:rPr>
              <a:pPr/>
              <a:t>19</a:t>
            </a:fld>
            <a:endParaRPr lang="en-US">
              <a:solidFill>
                <a:srgbClr val="000000"/>
              </a:solidFill>
            </a:endParaRPr>
          </a:p>
        </p:txBody>
      </p:sp>
      <p:sp>
        <p:nvSpPr>
          <p:cNvPr id="321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330779-FB80-A549-AA9B-92F603948C76}" type="slidenum">
              <a:rPr lang="en-US">
                <a:solidFill>
                  <a:srgbClr val="000000"/>
                </a:solidFill>
              </a:rPr>
              <a:pPr/>
              <a:t>20</a:t>
            </a:fld>
            <a:endParaRPr lang="en-US">
              <a:solidFill>
                <a:srgbClr val="000000"/>
              </a:solidFill>
            </a:endParaRPr>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9EB8CA-10B7-7C4E-96AD-B60DBA6AC993}" type="slidenum">
              <a:rPr lang="en-US">
                <a:solidFill>
                  <a:srgbClr val="000000"/>
                </a:solidFill>
              </a:rPr>
              <a:pPr/>
              <a:t>21</a:t>
            </a:fld>
            <a:endParaRPr lang="en-US">
              <a:solidFill>
                <a:srgbClr val="000000"/>
              </a:solidFill>
            </a:endParaRPr>
          </a:p>
        </p:txBody>
      </p:sp>
      <p:sp>
        <p:nvSpPr>
          <p:cNvPr id="323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3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BB3EE-AAF7-0141-A082-A8A1134ADEBE}" type="slidenum">
              <a:rPr lang="en-US">
                <a:solidFill>
                  <a:srgbClr val="000000"/>
                </a:solidFill>
              </a:rPr>
              <a:pPr/>
              <a:t>22</a:t>
            </a:fld>
            <a:endParaRPr lang="en-US">
              <a:solidFill>
                <a:srgbClr val="000000"/>
              </a:solidFill>
            </a:endParaRPr>
          </a:p>
        </p:txBody>
      </p:sp>
      <p:sp>
        <p:nvSpPr>
          <p:cNvPr id="324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B2F905-210F-B54B-8D8A-A42D1E503CB0}" type="slidenum">
              <a:rPr lang="en-US">
                <a:solidFill>
                  <a:srgbClr val="000000"/>
                </a:solidFill>
              </a:rPr>
              <a:pPr/>
              <a:t>23</a:t>
            </a:fld>
            <a:endParaRPr lang="en-US">
              <a:solidFill>
                <a:srgbClr val="000000"/>
              </a:solidFill>
            </a:endParaRPr>
          </a:p>
        </p:txBody>
      </p:sp>
      <p:sp>
        <p:nvSpPr>
          <p:cNvPr id="325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5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86B7D-DFEE-CE42-AAAC-3C611E4C9235}" type="slidenum">
              <a:rPr lang="en-US"/>
              <a:pPr/>
              <a:t>4</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829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24</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25</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26</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27</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28</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34</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35</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36</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37</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38</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86B7D-DFEE-CE42-AAAC-3C611E4C9235}" type="slidenum">
              <a:rPr lang="en-US"/>
              <a:pPr/>
              <a:t>5</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0701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39</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40</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41</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42</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43</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7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87959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86B7D-DFEE-CE42-AAAC-3C611E4C9235}" type="slidenum">
              <a:rPr lang="en-US"/>
              <a:pPr/>
              <a:t>6</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58303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86B7D-DFEE-CE42-AAAC-3C611E4C9235}" type="slidenum">
              <a:rPr lang="en-US"/>
              <a:pPr/>
              <a:t>9</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86B7D-DFEE-CE42-AAAC-3C611E4C9235}" type="slidenum">
              <a:rPr lang="en-US"/>
              <a:pPr/>
              <a:t>10</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86B7D-DFEE-CE42-AAAC-3C611E4C9235}" type="slidenum">
              <a:rPr lang="en-US"/>
              <a:pPr/>
              <a:t>11</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CEE132-370F-9A44-B158-27FA65F59ABF}" type="slidenum">
              <a:rPr lang="en-US">
                <a:solidFill>
                  <a:srgbClr val="000000"/>
                </a:solidFill>
              </a:rPr>
              <a:pPr/>
              <a:t>12</a:t>
            </a:fld>
            <a:endParaRPr lang="en-US">
              <a:solidFill>
                <a:srgbClr val="000000"/>
              </a:solidFill>
            </a:endParaRPr>
          </a:p>
        </p:txBody>
      </p:sp>
      <p:sp>
        <p:nvSpPr>
          <p:cNvPr id="264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49E21B-406B-244B-9F5B-457C8F37BB2B}" type="slidenum">
              <a:rPr lang="en-US">
                <a:solidFill>
                  <a:srgbClr val="000000"/>
                </a:solidFill>
              </a:rPr>
              <a:pPr/>
              <a:t>13</a:t>
            </a:fld>
            <a:endParaRPr lang="en-US">
              <a:solidFill>
                <a:srgbClr val="000000"/>
              </a:solidFill>
            </a:endParaRPr>
          </a:p>
        </p:txBody>
      </p:sp>
      <p:sp>
        <p:nvSpPr>
          <p:cNvPr id="265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52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4FD6BE-42A1-E143-A81F-927B6E695BD9}" type="slidenum">
              <a:rPr lang="en-US"/>
              <a:pPr/>
              <a:t>‹#›</a:t>
            </a:fld>
            <a:endParaRPr lang="en-US"/>
          </a:p>
        </p:txBody>
      </p:sp>
    </p:spTree>
    <p:extLst>
      <p:ext uri="{BB962C8B-B14F-4D97-AF65-F5344CB8AC3E}">
        <p14:creationId xmlns:p14="http://schemas.microsoft.com/office/powerpoint/2010/main" val="3614836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F35244-CBF0-624C-B71E-5AFC9E1E55D3}" type="slidenum">
              <a:rPr lang="en-US"/>
              <a:pPr/>
              <a:t>‹#›</a:t>
            </a:fld>
            <a:endParaRPr lang="en-US"/>
          </a:p>
        </p:txBody>
      </p:sp>
    </p:spTree>
    <p:extLst>
      <p:ext uri="{BB962C8B-B14F-4D97-AF65-F5344CB8AC3E}">
        <p14:creationId xmlns:p14="http://schemas.microsoft.com/office/powerpoint/2010/main" val="2511563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F2E146-A383-FF4E-9D78-DAA7C8C9CEFB}" type="slidenum">
              <a:rPr lang="en-US"/>
              <a:pPr/>
              <a:t>‹#›</a:t>
            </a:fld>
            <a:endParaRPr lang="en-US"/>
          </a:p>
        </p:txBody>
      </p:sp>
    </p:spTree>
    <p:extLst>
      <p:ext uri="{BB962C8B-B14F-4D97-AF65-F5344CB8AC3E}">
        <p14:creationId xmlns:p14="http://schemas.microsoft.com/office/powerpoint/2010/main" val="3573899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FEF913"/>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EF913"/>
              </a:solidFill>
            </a:endParaRPr>
          </a:p>
        </p:txBody>
      </p:sp>
      <p:sp>
        <p:nvSpPr>
          <p:cNvPr id="6" name="Slide Number Placeholder 5"/>
          <p:cNvSpPr>
            <a:spLocks noGrp="1"/>
          </p:cNvSpPr>
          <p:nvPr>
            <p:ph type="sldNum" sz="quarter" idx="12"/>
          </p:nvPr>
        </p:nvSpPr>
        <p:spPr/>
        <p:txBody>
          <a:bodyPr/>
          <a:lstStyle>
            <a:lvl1pPr>
              <a:defRPr/>
            </a:lvl1pPr>
          </a:lstStyle>
          <a:p>
            <a:fld id="{52B1357A-3CAE-FE4F-A813-0C3A0D1380E9}" type="slidenum">
              <a:rPr lang="en-US">
                <a:solidFill>
                  <a:srgbClr val="FEF913"/>
                </a:solidFill>
              </a:rPr>
              <a:pPr/>
              <a:t>‹#›</a:t>
            </a:fld>
            <a:endParaRPr lang="en-US">
              <a:solidFill>
                <a:srgbClr val="FEF913"/>
              </a:solidFill>
            </a:endParaRPr>
          </a:p>
        </p:txBody>
      </p:sp>
    </p:spTree>
    <p:extLst>
      <p:ext uri="{BB962C8B-B14F-4D97-AF65-F5344CB8AC3E}">
        <p14:creationId xmlns:p14="http://schemas.microsoft.com/office/powerpoint/2010/main" val="430730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EF913"/>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EF913"/>
              </a:solidFill>
            </a:endParaRPr>
          </a:p>
        </p:txBody>
      </p:sp>
      <p:sp>
        <p:nvSpPr>
          <p:cNvPr id="6" name="Slide Number Placeholder 5"/>
          <p:cNvSpPr>
            <a:spLocks noGrp="1"/>
          </p:cNvSpPr>
          <p:nvPr>
            <p:ph type="sldNum" sz="quarter" idx="12"/>
          </p:nvPr>
        </p:nvSpPr>
        <p:spPr/>
        <p:txBody>
          <a:bodyPr/>
          <a:lstStyle>
            <a:lvl1pPr>
              <a:defRPr/>
            </a:lvl1pPr>
          </a:lstStyle>
          <a:p>
            <a:fld id="{873A8A5D-C1D0-014B-9B2F-05B2FB830A3C}" type="slidenum">
              <a:rPr lang="en-US">
                <a:solidFill>
                  <a:srgbClr val="FEF913"/>
                </a:solidFill>
              </a:rPr>
              <a:pPr/>
              <a:t>‹#›</a:t>
            </a:fld>
            <a:endParaRPr lang="en-US">
              <a:solidFill>
                <a:srgbClr val="FEF913"/>
              </a:solidFill>
            </a:endParaRPr>
          </a:p>
        </p:txBody>
      </p:sp>
    </p:spTree>
    <p:extLst>
      <p:ext uri="{BB962C8B-B14F-4D97-AF65-F5344CB8AC3E}">
        <p14:creationId xmlns:p14="http://schemas.microsoft.com/office/powerpoint/2010/main" val="2216078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EF913"/>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EF913"/>
              </a:solidFill>
            </a:endParaRPr>
          </a:p>
        </p:txBody>
      </p:sp>
      <p:sp>
        <p:nvSpPr>
          <p:cNvPr id="6" name="Slide Number Placeholder 5"/>
          <p:cNvSpPr>
            <a:spLocks noGrp="1"/>
          </p:cNvSpPr>
          <p:nvPr>
            <p:ph type="sldNum" sz="quarter" idx="12"/>
          </p:nvPr>
        </p:nvSpPr>
        <p:spPr/>
        <p:txBody>
          <a:bodyPr/>
          <a:lstStyle>
            <a:lvl1pPr>
              <a:defRPr/>
            </a:lvl1pPr>
          </a:lstStyle>
          <a:p>
            <a:fld id="{0FC11459-6036-4340-B60E-E52BB7A144B1}" type="slidenum">
              <a:rPr lang="en-US">
                <a:solidFill>
                  <a:srgbClr val="FEF913"/>
                </a:solidFill>
              </a:rPr>
              <a:pPr/>
              <a:t>‹#›</a:t>
            </a:fld>
            <a:endParaRPr lang="en-US">
              <a:solidFill>
                <a:srgbClr val="FEF913"/>
              </a:solidFill>
            </a:endParaRPr>
          </a:p>
        </p:txBody>
      </p:sp>
    </p:spTree>
    <p:extLst>
      <p:ext uri="{BB962C8B-B14F-4D97-AF65-F5344CB8AC3E}">
        <p14:creationId xmlns:p14="http://schemas.microsoft.com/office/powerpoint/2010/main" val="1558930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EF913"/>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EF913"/>
              </a:solidFill>
            </a:endParaRPr>
          </a:p>
        </p:txBody>
      </p:sp>
      <p:sp>
        <p:nvSpPr>
          <p:cNvPr id="7" name="Slide Number Placeholder 6"/>
          <p:cNvSpPr>
            <a:spLocks noGrp="1"/>
          </p:cNvSpPr>
          <p:nvPr>
            <p:ph type="sldNum" sz="quarter" idx="12"/>
          </p:nvPr>
        </p:nvSpPr>
        <p:spPr/>
        <p:txBody>
          <a:bodyPr/>
          <a:lstStyle>
            <a:lvl1pPr>
              <a:defRPr/>
            </a:lvl1pPr>
          </a:lstStyle>
          <a:p>
            <a:fld id="{648CE288-8950-7A4F-A9FD-2B5CDA082DF5}" type="slidenum">
              <a:rPr lang="en-US">
                <a:solidFill>
                  <a:srgbClr val="FEF913"/>
                </a:solidFill>
              </a:rPr>
              <a:pPr/>
              <a:t>‹#›</a:t>
            </a:fld>
            <a:endParaRPr lang="en-US">
              <a:solidFill>
                <a:srgbClr val="FEF913"/>
              </a:solidFill>
            </a:endParaRPr>
          </a:p>
        </p:txBody>
      </p:sp>
    </p:spTree>
    <p:extLst>
      <p:ext uri="{BB962C8B-B14F-4D97-AF65-F5344CB8AC3E}">
        <p14:creationId xmlns:p14="http://schemas.microsoft.com/office/powerpoint/2010/main" val="654339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EF913"/>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EF913"/>
              </a:solidFill>
            </a:endParaRPr>
          </a:p>
        </p:txBody>
      </p:sp>
      <p:sp>
        <p:nvSpPr>
          <p:cNvPr id="9" name="Slide Number Placeholder 8"/>
          <p:cNvSpPr>
            <a:spLocks noGrp="1"/>
          </p:cNvSpPr>
          <p:nvPr>
            <p:ph type="sldNum" sz="quarter" idx="12"/>
          </p:nvPr>
        </p:nvSpPr>
        <p:spPr/>
        <p:txBody>
          <a:bodyPr/>
          <a:lstStyle>
            <a:lvl1pPr>
              <a:defRPr/>
            </a:lvl1pPr>
          </a:lstStyle>
          <a:p>
            <a:fld id="{C1A51584-77F2-7542-8538-8F7B52BF8F26}" type="slidenum">
              <a:rPr lang="en-US">
                <a:solidFill>
                  <a:srgbClr val="FEF913"/>
                </a:solidFill>
              </a:rPr>
              <a:pPr/>
              <a:t>‹#›</a:t>
            </a:fld>
            <a:endParaRPr lang="en-US">
              <a:solidFill>
                <a:srgbClr val="FEF913"/>
              </a:solidFill>
            </a:endParaRPr>
          </a:p>
        </p:txBody>
      </p:sp>
    </p:spTree>
    <p:extLst>
      <p:ext uri="{BB962C8B-B14F-4D97-AF65-F5344CB8AC3E}">
        <p14:creationId xmlns:p14="http://schemas.microsoft.com/office/powerpoint/2010/main" val="2563930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EF913"/>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EF913"/>
              </a:solidFill>
            </a:endParaRPr>
          </a:p>
        </p:txBody>
      </p:sp>
      <p:sp>
        <p:nvSpPr>
          <p:cNvPr id="5" name="Slide Number Placeholder 4"/>
          <p:cNvSpPr>
            <a:spLocks noGrp="1"/>
          </p:cNvSpPr>
          <p:nvPr>
            <p:ph type="sldNum" sz="quarter" idx="12"/>
          </p:nvPr>
        </p:nvSpPr>
        <p:spPr/>
        <p:txBody>
          <a:bodyPr/>
          <a:lstStyle>
            <a:lvl1pPr>
              <a:defRPr/>
            </a:lvl1pPr>
          </a:lstStyle>
          <a:p>
            <a:fld id="{70DFD18C-A55F-9A4A-922B-ECE36FAD5C5A}" type="slidenum">
              <a:rPr lang="en-US">
                <a:solidFill>
                  <a:srgbClr val="FEF913"/>
                </a:solidFill>
              </a:rPr>
              <a:pPr/>
              <a:t>‹#›</a:t>
            </a:fld>
            <a:endParaRPr lang="en-US">
              <a:solidFill>
                <a:srgbClr val="FEF913"/>
              </a:solidFill>
            </a:endParaRPr>
          </a:p>
        </p:txBody>
      </p:sp>
    </p:spTree>
    <p:extLst>
      <p:ext uri="{BB962C8B-B14F-4D97-AF65-F5344CB8AC3E}">
        <p14:creationId xmlns:p14="http://schemas.microsoft.com/office/powerpoint/2010/main" val="780348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EF913"/>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EF913"/>
              </a:solidFill>
            </a:endParaRPr>
          </a:p>
        </p:txBody>
      </p:sp>
      <p:sp>
        <p:nvSpPr>
          <p:cNvPr id="4" name="Slide Number Placeholder 3"/>
          <p:cNvSpPr>
            <a:spLocks noGrp="1"/>
          </p:cNvSpPr>
          <p:nvPr>
            <p:ph type="sldNum" sz="quarter" idx="12"/>
          </p:nvPr>
        </p:nvSpPr>
        <p:spPr/>
        <p:txBody>
          <a:bodyPr/>
          <a:lstStyle>
            <a:lvl1pPr>
              <a:defRPr/>
            </a:lvl1pPr>
          </a:lstStyle>
          <a:p>
            <a:fld id="{FD6CA246-99C0-D74E-BFE8-C6D586F271B2}" type="slidenum">
              <a:rPr lang="en-US">
                <a:solidFill>
                  <a:srgbClr val="FEF913"/>
                </a:solidFill>
              </a:rPr>
              <a:pPr/>
              <a:t>‹#›</a:t>
            </a:fld>
            <a:endParaRPr lang="en-US">
              <a:solidFill>
                <a:srgbClr val="FEF913"/>
              </a:solidFill>
            </a:endParaRPr>
          </a:p>
        </p:txBody>
      </p:sp>
    </p:spTree>
    <p:extLst>
      <p:ext uri="{BB962C8B-B14F-4D97-AF65-F5344CB8AC3E}">
        <p14:creationId xmlns:p14="http://schemas.microsoft.com/office/powerpoint/2010/main" val="1442458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EF913"/>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EF913"/>
              </a:solidFill>
            </a:endParaRPr>
          </a:p>
        </p:txBody>
      </p:sp>
      <p:sp>
        <p:nvSpPr>
          <p:cNvPr id="7" name="Slide Number Placeholder 6"/>
          <p:cNvSpPr>
            <a:spLocks noGrp="1"/>
          </p:cNvSpPr>
          <p:nvPr>
            <p:ph type="sldNum" sz="quarter" idx="12"/>
          </p:nvPr>
        </p:nvSpPr>
        <p:spPr/>
        <p:txBody>
          <a:bodyPr/>
          <a:lstStyle>
            <a:lvl1pPr>
              <a:defRPr/>
            </a:lvl1pPr>
          </a:lstStyle>
          <a:p>
            <a:fld id="{FEAC6839-49BC-FC40-B3F4-52DD49AB011E}" type="slidenum">
              <a:rPr lang="en-US">
                <a:solidFill>
                  <a:srgbClr val="FEF913"/>
                </a:solidFill>
              </a:rPr>
              <a:pPr/>
              <a:t>‹#›</a:t>
            </a:fld>
            <a:endParaRPr lang="en-US">
              <a:solidFill>
                <a:srgbClr val="FEF913"/>
              </a:solidFill>
            </a:endParaRPr>
          </a:p>
        </p:txBody>
      </p:sp>
    </p:spTree>
    <p:extLst>
      <p:ext uri="{BB962C8B-B14F-4D97-AF65-F5344CB8AC3E}">
        <p14:creationId xmlns:p14="http://schemas.microsoft.com/office/powerpoint/2010/main" val="183375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78B1CB-9C77-B84B-8F75-3AF120D157D9}" type="slidenum">
              <a:rPr lang="en-US"/>
              <a:pPr/>
              <a:t>‹#›</a:t>
            </a:fld>
            <a:endParaRPr lang="en-US"/>
          </a:p>
        </p:txBody>
      </p:sp>
    </p:spTree>
    <p:extLst>
      <p:ext uri="{BB962C8B-B14F-4D97-AF65-F5344CB8AC3E}">
        <p14:creationId xmlns:p14="http://schemas.microsoft.com/office/powerpoint/2010/main" val="26017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EF913"/>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EF913"/>
              </a:solidFill>
            </a:endParaRPr>
          </a:p>
        </p:txBody>
      </p:sp>
      <p:sp>
        <p:nvSpPr>
          <p:cNvPr id="7" name="Slide Number Placeholder 6"/>
          <p:cNvSpPr>
            <a:spLocks noGrp="1"/>
          </p:cNvSpPr>
          <p:nvPr>
            <p:ph type="sldNum" sz="quarter" idx="12"/>
          </p:nvPr>
        </p:nvSpPr>
        <p:spPr/>
        <p:txBody>
          <a:bodyPr/>
          <a:lstStyle>
            <a:lvl1pPr>
              <a:defRPr/>
            </a:lvl1pPr>
          </a:lstStyle>
          <a:p>
            <a:fld id="{7DD956FA-A114-3740-889B-6D161FADC040}" type="slidenum">
              <a:rPr lang="en-US">
                <a:solidFill>
                  <a:srgbClr val="FEF913"/>
                </a:solidFill>
              </a:rPr>
              <a:pPr/>
              <a:t>‹#›</a:t>
            </a:fld>
            <a:endParaRPr lang="en-US">
              <a:solidFill>
                <a:srgbClr val="FEF913"/>
              </a:solidFill>
            </a:endParaRPr>
          </a:p>
        </p:txBody>
      </p:sp>
    </p:spTree>
    <p:extLst>
      <p:ext uri="{BB962C8B-B14F-4D97-AF65-F5344CB8AC3E}">
        <p14:creationId xmlns:p14="http://schemas.microsoft.com/office/powerpoint/2010/main" val="512056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EF913"/>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EF913"/>
              </a:solidFill>
            </a:endParaRPr>
          </a:p>
        </p:txBody>
      </p:sp>
      <p:sp>
        <p:nvSpPr>
          <p:cNvPr id="6" name="Slide Number Placeholder 5"/>
          <p:cNvSpPr>
            <a:spLocks noGrp="1"/>
          </p:cNvSpPr>
          <p:nvPr>
            <p:ph type="sldNum" sz="quarter" idx="12"/>
          </p:nvPr>
        </p:nvSpPr>
        <p:spPr/>
        <p:txBody>
          <a:bodyPr/>
          <a:lstStyle>
            <a:lvl1pPr>
              <a:defRPr/>
            </a:lvl1pPr>
          </a:lstStyle>
          <a:p>
            <a:fld id="{2804383B-0EC2-5547-BD5D-EBB79D4C4510}" type="slidenum">
              <a:rPr lang="en-US">
                <a:solidFill>
                  <a:srgbClr val="FEF913"/>
                </a:solidFill>
              </a:rPr>
              <a:pPr/>
              <a:t>‹#›</a:t>
            </a:fld>
            <a:endParaRPr lang="en-US">
              <a:solidFill>
                <a:srgbClr val="FEF913"/>
              </a:solidFill>
            </a:endParaRPr>
          </a:p>
        </p:txBody>
      </p:sp>
    </p:spTree>
    <p:extLst>
      <p:ext uri="{BB962C8B-B14F-4D97-AF65-F5344CB8AC3E}">
        <p14:creationId xmlns:p14="http://schemas.microsoft.com/office/powerpoint/2010/main" val="1920429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EF913"/>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EF913"/>
              </a:solidFill>
            </a:endParaRPr>
          </a:p>
        </p:txBody>
      </p:sp>
      <p:sp>
        <p:nvSpPr>
          <p:cNvPr id="6" name="Slide Number Placeholder 5"/>
          <p:cNvSpPr>
            <a:spLocks noGrp="1"/>
          </p:cNvSpPr>
          <p:nvPr>
            <p:ph type="sldNum" sz="quarter" idx="12"/>
          </p:nvPr>
        </p:nvSpPr>
        <p:spPr/>
        <p:txBody>
          <a:bodyPr/>
          <a:lstStyle>
            <a:lvl1pPr>
              <a:defRPr/>
            </a:lvl1pPr>
          </a:lstStyle>
          <a:p>
            <a:fld id="{A03A846A-6944-C04D-A880-9808EE90D25C}" type="slidenum">
              <a:rPr lang="en-US">
                <a:solidFill>
                  <a:srgbClr val="FEF913"/>
                </a:solidFill>
              </a:rPr>
              <a:pPr/>
              <a:t>‹#›</a:t>
            </a:fld>
            <a:endParaRPr lang="en-US">
              <a:solidFill>
                <a:srgbClr val="FEF913"/>
              </a:solidFill>
            </a:endParaRPr>
          </a:p>
        </p:txBody>
      </p:sp>
    </p:spTree>
    <p:extLst>
      <p:ext uri="{BB962C8B-B14F-4D97-AF65-F5344CB8AC3E}">
        <p14:creationId xmlns:p14="http://schemas.microsoft.com/office/powerpoint/2010/main" val="123687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63F124-77EB-EC4A-95CA-FA1F599D0AB0}" type="slidenum">
              <a:rPr lang="en-US"/>
              <a:pPr/>
              <a:t>‹#›</a:t>
            </a:fld>
            <a:endParaRPr lang="en-US"/>
          </a:p>
        </p:txBody>
      </p:sp>
    </p:spTree>
    <p:extLst>
      <p:ext uri="{BB962C8B-B14F-4D97-AF65-F5344CB8AC3E}">
        <p14:creationId xmlns:p14="http://schemas.microsoft.com/office/powerpoint/2010/main" val="347584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509C10-B7C8-2548-A7A4-1EA7B288DA97}" type="slidenum">
              <a:rPr lang="en-US"/>
              <a:pPr/>
              <a:t>‹#›</a:t>
            </a:fld>
            <a:endParaRPr lang="en-US"/>
          </a:p>
        </p:txBody>
      </p:sp>
    </p:spTree>
    <p:extLst>
      <p:ext uri="{BB962C8B-B14F-4D97-AF65-F5344CB8AC3E}">
        <p14:creationId xmlns:p14="http://schemas.microsoft.com/office/powerpoint/2010/main" val="3051075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FEA3A17-A06F-464C-A1CB-381F0D6FC3A3}" type="slidenum">
              <a:rPr lang="en-US"/>
              <a:pPr/>
              <a:t>‹#›</a:t>
            </a:fld>
            <a:endParaRPr lang="en-US"/>
          </a:p>
        </p:txBody>
      </p:sp>
    </p:spTree>
    <p:extLst>
      <p:ext uri="{BB962C8B-B14F-4D97-AF65-F5344CB8AC3E}">
        <p14:creationId xmlns:p14="http://schemas.microsoft.com/office/powerpoint/2010/main" val="211583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A3656EA-4893-BB4D-BD06-A177D41D7CD0}" type="slidenum">
              <a:rPr lang="en-US"/>
              <a:pPr/>
              <a:t>‹#›</a:t>
            </a:fld>
            <a:endParaRPr lang="en-US"/>
          </a:p>
        </p:txBody>
      </p:sp>
    </p:spTree>
    <p:extLst>
      <p:ext uri="{BB962C8B-B14F-4D97-AF65-F5344CB8AC3E}">
        <p14:creationId xmlns:p14="http://schemas.microsoft.com/office/powerpoint/2010/main" val="57652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C86A562-D6E4-1C4E-8051-39CA74C1222D}" type="slidenum">
              <a:rPr lang="en-US"/>
              <a:pPr/>
              <a:t>‹#›</a:t>
            </a:fld>
            <a:endParaRPr lang="en-US"/>
          </a:p>
        </p:txBody>
      </p:sp>
    </p:spTree>
    <p:extLst>
      <p:ext uri="{BB962C8B-B14F-4D97-AF65-F5344CB8AC3E}">
        <p14:creationId xmlns:p14="http://schemas.microsoft.com/office/powerpoint/2010/main" val="1721334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3ACF98-9D5D-9E48-B5C0-A918AF61CA0D}" type="slidenum">
              <a:rPr lang="en-US"/>
              <a:pPr/>
              <a:t>‹#›</a:t>
            </a:fld>
            <a:endParaRPr lang="en-US"/>
          </a:p>
        </p:txBody>
      </p:sp>
    </p:spTree>
    <p:extLst>
      <p:ext uri="{BB962C8B-B14F-4D97-AF65-F5344CB8AC3E}">
        <p14:creationId xmlns:p14="http://schemas.microsoft.com/office/powerpoint/2010/main" val="173431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D94B60-CBCA-8D4B-AEF2-D7F63D29DBBF}" type="slidenum">
              <a:rPr lang="en-US"/>
              <a:pPr/>
              <a:t>‹#›</a:t>
            </a:fld>
            <a:endParaRPr lang="en-US"/>
          </a:p>
        </p:txBody>
      </p:sp>
    </p:spTree>
    <p:extLst>
      <p:ext uri="{BB962C8B-B14F-4D97-AF65-F5344CB8AC3E}">
        <p14:creationId xmlns:p14="http://schemas.microsoft.com/office/powerpoint/2010/main" val="2752762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1E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D5A53C65-940C-DE4E-BEAC-611C56B9199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B1E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FEF913"/>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FEF913"/>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EC883B32-6D8A-024A-852C-3CD92EA17A34}" type="slidenum">
              <a:rPr lang="en-US" smtClean="0">
                <a:solidFill>
                  <a:srgbClr val="FEF913"/>
                </a:solidFill>
              </a:rPr>
              <a:pPr/>
              <a:t>‹#›</a:t>
            </a:fld>
            <a:endParaRPr lang="en-US">
              <a:solidFill>
                <a:srgbClr val="FEF913"/>
              </a:solidFill>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hem.winthrop.edu/faculty/hurlbert/link_to_webpages/courses/chem523/chem523home.htm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7.emf"/><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23.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vmlDrawing" Target="../drawings/vmlDrawing5.vml"/><Relationship Id="rId5" Type="http://schemas.openxmlformats.org/officeDocument/2006/relationships/image" Target="../media/image25.emf"/><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41.emf"/><Relationship Id="rId4"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B947-FBA5-524F-9961-641C6A7D1A7C}"/>
              </a:ext>
            </a:extLst>
          </p:cNvPr>
          <p:cNvSpPr>
            <a:spLocks noGrp="1"/>
          </p:cNvSpPr>
          <p:nvPr>
            <p:ph type="title"/>
          </p:nvPr>
        </p:nvSpPr>
        <p:spPr/>
        <p:txBody>
          <a:bodyPr/>
          <a:lstStyle/>
          <a:p>
            <a:r>
              <a:rPr lang="en-US" dirty="0"/>
              <a:t>Welcome to CHEM523</a:t>
            </a:r>
          </a:p>
        </p:txBody>
      </p:sp>
      <p:sp>
        <p:nvSpPr>
          <p:cNvPr id="3" name="Content Placeholder 2">
            <a:extLst>
              <a:ext uri="{FF2B5EF4-FFF2-40B4-BE49-F238E27FC236}">
                <a16:creationId xmlns:a16="http://schemas.microsoft.com/office/drawing/2014/main" id="{95B750A2-8B27-E040-B293-C06AAAEB3536}"/>
              </a:ext>
            </a:extLst>
          </p:cNvPr>
          <p:cNvSpPr>
            <a:spLocks noGrp="1"/>
          </p:cNvSpPr>
          <p:nvPr>
            <p:ph idx="1"/>
          </p:nvPr>
        </p:nvSpPr>
        <p:spPr/>
        <p:txBody>
          <a:bodyPr/>
          <a:lstStyle/>
          <a:p>
            <a:r>
              <a:rPr lang="en-US" dirty="0"/>
              <a:t>Please go the the course website on the </a:t>
            </a:r>
            <a:r>
              <a:rPr lang="en-US" dirty="0" err="1"/>
              <a:t>chem.Winthrop.edu</a:t>
            </a:r>
            <a:r>
              <a:rPr lang="en-US" dirty="0"/>
              <a:t> server:</a:t>
            </a:r>
          </a:p>
          <a:p>
            <a:pPr marL="0" indent="0">
              <a:buNone/>
            </a:pPr>
            <a:r>
              <a:rPr lang="en-US" dirty="0">
                <a:hlinkClick r:id="rId2"/>
              </a:rPr>
              <a:t>http://chem.winthrop.edu/faculty/hurlbert/link_to_webpages/courses/chem523/chem523home.html</a:t>
            </a:r>
            <a:endParaRPr lang="en-US" dirty="0"/>
          </a:p>
          <a:p>
            <a:r>
              <a:rPr lang="en-US" dirty="0"/>
              <a:t>Familiarize yourself with the course format and what is expected of you.</a:t>
            </a:r>
          </a:p>
          <a:p>
            <a:r>
              <a:rPr lang="en-US" dirty="0"/>
              <a:t>READ THE SYLLABUS</a:t>
            </a:r>
          </a:p>
          <a:p>
            <a:pPr marL="0" indent="0">
              <a:buNone/>
            </a:pPr>
            <a:endParaRPr lang="en-US" dirty="0"/>
          </a:p>
        </p:txBody>
      </p:sp>
    </p:spTree>
    <p:extLst>
      <p:ext uri="{BB962C8B-B14F-4D97-AF65-F5344CB8AC3E}">
        <p14:creationId xmlns:p14="http://schemas.microsoft.com/office/powerpoint/2010/main" val="575980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676400" y="2971800"/>
            <a:ext cx="2514600" cy="1600200"/>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1682" name="Rectangle 2"/>
          <p:cNvSpPr>
            <a:spLocks noGrp="1" noChangeArrowheads="1"/>
          </p:cNvSpPr>
          <p:nvPr>
            <p:ph type="title"/>
          </p:nvPr>
        </p:nvSpPr>
        <p:spPr>
          <a:xfrm>
            <a:off x="609600" y="0"/>
            <a:ext cx="7772400" cy="1143000"/>
          </a:xfrm>
        </p:spPr>
        <p:txBody>
          <a:bodyPr/>
          <a:lstStyle/>
          <a:p>
            <a:r>
              <a:rPr lang="en-US" sz="3800" dirty="0"/>
              <a:t>Coulomb’s Law and Interacting Species</a:t>
            </a:r>
            <a:endParaRPr lang="en-US" sz="3000" dirty="0"/>
          </a:p>
        </p:txBody>
      </p:sp>
      <p:sp>
        <p:nvSpPr>
          <p:cNvPr id="3" name="TextBox 2"/>
          <p:cNvSpPr txBox="1"/>
          <p:nvPr/>
        </p:nvSpPr>
        <p:spPr>
          <a:xfrm>
            <a:off x="381000" y="1371600"/>
            <a:ext cx="8305800" cy="1200328"/>
          </a:xfrm>
          <a:prstGeom prst="rect">
            <a:avLst/>
          </a:prstGeom>
          <a:noFill/>
        </p:spPr>
        <p:txBody>
          <a:bodyPr wrap="square" rtlCol="0">
            <a:spAutoFit/>
          </a:bodyPr>
          <a:lstStyle/>
          <a:p>
            <a:r>
              <a:rPr lang="en-US" dirty="0"/>
              <a:t>The force between two interacting ions is equal to the magnitude of the charges divided by the square of the distance between them. </a:t>
            </a:r>
          </a:p>
        </p:txBody>
      </p:sp>
      <p:graphicFrame>
        <p:nvGraphicFramePr>
          <p:cNvPr id="2" name="Object 1"/>
          <p:cNvGraphicFramePr>
            <a:graphicFrameLocks noChangeAspect="1"/>
          </p:cNvGraphicFramePr>
          <p:nvPr>
            <p:extLst>
              <p:ext uri="{D42A27DB-BD31-4B8C-83A1-F6EECF244321}">
                <p14:modId xmlns:p14="http://schemas.microsoft.com/office/powerpoint/2010/main" val="799832923"/>
              </p:ext>
            </p:extLst>
          </p:nvPr>
        </p:nvGraphicFramePr>
        <p:xfrm>
          <a:off x="1752600" y="3048000"/>
          <a:ext cx="2406855" cy="1492250"/>
        </p:xfrm>
        <a:graphic>
          <a:graphicData uri="http://schemas.openxmlformats.org/presentationml/2006/ole">
            <mc:AlternateContent xmlns:mc="http://schemas.openxmlformats.org/markup-compatibility/2006">
              <mc:Choice xmlns:v="urn:schemas-microsoft-com:vml" Requires="v">
                <p:oleObj spid="_x0000_s168994" name="Equation" r:id="rId4" imgW="635000" imgH="393700" progId="Equation.3">
                  <p:embed/>
                </p:oleObj>
              </mc:Choice>
              <mc:Fallback>
                <p:oleObj name="Equation" r:id="rId4" imgW="635000" imgH="393700" progId="Equation.3">
                  <p:embed/>
                  <p:pic>
                    <p:nvPicPr>
                      <p:cNvPr id="0" name=""/>
                      <p:cNvPicPr/>
                      <p:nvPr/>
                    </p:nvPicPr>
                    <p:blipFill>
                      <a:blip r:embed="rId5"/>
                      <a:stretch>
                        <a:fillRect/>
                      </a:stretch>
                    </p:blipFill>
                    <p:spPr>
                      <a:xfrm>
                        <a:off x="1752600" y="3048000"/>
                        <a:ext cx="2406855" cy="1492250"/>
                      </a:xfrm>
                      <a:prstGeom prst="rect">
                        <a:avLst/>
                      </a:prstGeom>
                    </p:spPr>
                  </p:pic>
                </p:oleObj>
              </mc:Fallback>
            </mc:AlternateContent>
          </a:graphicData>
        </a:graphic>
      </p:graphicFrame>
      <p:sp>
        <p:nvSpPr>
          <p:cNvPr id="5" name="TextBox 4"/>
          <p:cNvSpPr txBox="1"/>
          <p:nvPr/>
        </p:nvSpPr>
        <p:spPr>
          <a:xfrm>
            <a:off x="5181600" y="3048000"/>
            <a:ext cx="2819400" cy="2185214"/>
          </a:xfrm>
          <a:prstGeom prst="rect">
            <a:avLst/>
          </a:prstGeom>
          <a:noFill/>
        </p:spPr>
        <p:txBody>
          <a:bodyPr wrap="square" rtlCol="0">
            <a:spAutoFit/>
          </a:bodyPr>
          <a:lstStyle/>
          <a:p>
            <a:r>
              <a:rPr lang="en-US" dirty="0"/>
              <a:t>k = proportionality constant = 8.99x10</a:t>
            </a:r>
            <a:r>
              <a:rPr lang="en-US" baseline="30000" dirty="0"/>
              <a:t>9</a:t>
            </a:r>
            <a:r>
              <a:rPr lang="en-US" dirty="0"/>
              <a:t> JmC</a:t>
            </a:r>
            <a:r>
              <a:rPr lang="en-US" baseline="30000" dirty="0"/>
              <a:t>-2</a:t>
            </a:r>
            <a:endParaRPr lang="en-US" dirty="0"/>
          </a:p>
          <a:p>
            <a:endParaRPr lang="en-US" baseline="30000" dirty="0"/>
          </a:p>
          <a:p>
            <a:r>
              <a:rPr lang="en-US" dirty="0"/>
              <a:t>D is the dielectric constant</a:t>
            </a:r>
          </a:p>
        </p:txBody>
      </p:sp>
      <p:sp>
        <p:nvSpPr>
          <p:cNvPr id="7" name="TextBox 6"/>
          <p:cNvSpPr txBox="1"/>
          <p:nvPr/>
        </p:nvSpPr>
        <p:spPr>
          <a:xfrm>
            <a:off x="533400" y="5410200"/>
            <a:ext cx="8077200" cy="1200328"/>
          </a:xfrm>
          <a:prstGeom prst="rect">
            <a:avLst/>
          </a:prstGeom>
          <a:noFill/>
        </p:spPr>
        <p:txBody>
          <a:bodyPr wrap="square" rtlCol="0">
            <a:spAutoFit/>
          </a:bodyPr>
          <a:lstStyle/>
          <a:p>
            <a:r>
              <a:rPr lang="en-US" dirty="0"/>
              <a:t>The </a:t>
            </a:r>
            <a:r>
              <a:rPr lang="en-US" b="1" u="sng" dirty="0"/>
              <a:t>dielectric constant</a:t>
            </a:r>
            <a:r>
              <a:rPr lang="en-US" dirty="0"/>
              <a:t> is a measure of the ability of the solvent or medium containing the charges to keep them apart (D for a vacuum is 1, D for a brick wall is ∞)</a:t>
            </a:r>
          </a:p>
        </p:txBody>
      </p:sp>
    </p:spTree>
    <p:extLst>
      <p:ext uri="{BB962C8B-B14F-4D97-AF65-F5344CB8AC3E}">
        <p14:creationId xmlns:p14="http://schemas.microsoft.com/office/powerpoint/2010/main" val="188906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0"/>
            <a:ext cx="7772400" cy="1143000"/>
          </a:xfrm>
        </p:spPr>
        <p:txBody>
          <a:bodyPr/>
          <a:lstStyle/>
          <a:p>
            <a:r>
              <a:rPr lang="en-US" sz="3800" dirty="0"/>
              <a:t>Dielectric Constants</a:t>
            </a:r>
            <a:endParaRPr lang="en-US" sz="3000" dirty="0"/>
          </a:p>
        </p:txBody>
      </p:sp>
      <p:pic>
        <p:nvPicPr>
          <p:cNvPr id="8" name="Picture 2" descr="voet4e_tab_02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4988453" cy="5138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 name="TextBox 5"/>
          <p:cNvSpPr txBox="1"/>
          <p:nvPr/>
        </p:nvSpPr>
        <p:spPr>
          <a:xfrm>
            <a:off x="6019800" y="1219200"/>
            <a:ext cx="2895600" cy="5262979"/>
          </a:xfrm>
          <a:prstGeom prst="rect">
            <a:avLst/>
          </a:prstGeom>
          <a:noFill/>
        </p:spPr>
        <p:txBody>
          <a:bodyPr wrap="square" rtlCol="0">
            <a:spAutoFit/>
          </a:bodyPr>
          <a:lstStyle/>
          <a:p>
            <a:r>
              <a:rPr lang="en-US" dirty="0"/>
              <a:t>Note:  As the polarity of the solvent decreases, what happens to the dielectric constant?</a:t>
            </a:r>
          </a:p>
          <a:p>
            <a:endParaRPr lang="en-US" dirty="0"/>
          </a:p>
          <a:p>
            <a:endParaRPr lang="en-US" dirty="0"/>
          </a:p>
          <a:p>
            <a:r>
              <a:rPr lang="en-US" dirty="0"/>
              <a:t>What does this mean for physical phenomena?</a:t>
            </a:r>
          </a:p>
          <a:p>
            <a:endParaRPr lang="en-US" dirty="0"/>
          </a:p>
          <a:p>
            <a:r>
              <a:rPr lang="en-US" dirty="0"/>
              <a:t>Do salts dissolve in fats or water?</a:t>
            </a:r>
          </a:p>
        </p:txBody>
      </p:sp>
    </p:spTree>
    <p:extLst>
      <p:ext uri="{BB962C8B-B14F-4D97-AF65-F5344CB8AC3E}">
        <p14:creationId xmlns:p14="http://schemas.microsoft.com/office/powerpoint/2010/main" val="696700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685800" y="228600"/>
            <a:ext cx="7772400" cy="1143000"/>
          </a:xfrm>
        </p:spPr>
        <p:txBody>
          <a:bodyPr/>
          <a:lstStyle/>
          <a:p>
            <a:r>
              <a:rPr lang="en-US"/>
              <a:t>Interion and Intermolecular Forces</a:t>
            </a:r>
          </a:p>
        </p:txBody>
      </p:sp>
      <p:sp>
        <p:nvSpPr>
          <p:cNvPr id="253956" name="Text Box 4"/>
          <p:cNvSpPr txBox="1">
            <a:spLocks noChangeArrowheads="1"/>
          </p:cNvSpPr>
          <p:nvPr/>
        </p:nvSpPr>
        <p:spPr bwMode="auto">
          <a:xfrm>
            <a:off x="838200" y="5235575"/>
            <a:ext cx="8229600"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sz="1800" dirty="0">
                <a:solidFill>
                  <a:srgbClr val="FEF913"/>
                </a:solidFill>
              </a:rPr>
              <a:t>Ion-Ion interactions are the strongest interactions and hydrogen bonds are a special case of dipole-dipole interactions</a:t>
            </a:r>
          </a:p>
          <a:p>
            <a:pPr lvl="1">
              <a:spcBef>
                <a:spcPct val="50000"/>
              </a:spcBef>
              <a:buFontTx/>
              <a:buChar char="•"/>
            </a:pPr>
            <a:r>
              <a:rPr lang="en-US" sz="1800" dirty="0">
                <a:solidFill>
                  <a:srgbClr val="FEF913"/>
                </a:solidFill>
              </a:rPr>
              <a:t>Example of an ion-ion interaction?</a:t>
            </a:r>
          </a:p>
          <a:p>
            <a:pPr>
              <a:spcBef>
                <a:spcPct val="50000"/>
              </a:spcBef>
              <a:buFontTx/>
              <a:buChar char="•"/>
            </a:pPr>
            <a:r>
              <a:rPr lang="en-US" sz="1800" dirty="0">
                <a:solidFill>
                  <a:srgbClr val="FEF913"/>
                </a:solidFill>
              </a:rPr>
              <a:t>Let</a:t>
            </a:r>
            <a:r>
              <a:rPr lang="ja-JP" altLang="en-US" sz="1800">
                <a:solidFill>
                  <a:srgbClr val="FEF913"/>
                </a:solidFill>
              </a:rPr>
              <a:t>’</a:t>
            </a:r>
            <a:r>
              <a:rPr lang="en-US" sz="1800" dirty="0">
                <a:solidFill>
                  <a:srgbClr val="FEF913"/>
                </a:solidFill>
              </a:rPr>
              <a:t>s look at the various interactions given in the table</a:t>
            </a:r>
            <a:endParaRPr lang="en-US" dirty="0">
              <a:solidFill>
                <a:srgbClr val="FEF913"/>
              </a:solidFill>
            </a:endParaRPr>
          </a:p>
        </p:txBody>
      </p:sp>
      <p:grpSp>
        <p:nvGrpSpPr>
          <p:cNvPr id="3" name="Group 2">
            <a:extLst>
              <a:ext uri="{FF2B5EF4-FFF2-40B4-BE49-F238E27FC236}">
                <a16:creationId xmlns:a16="http://schemas.microsoft.com/office/drawing/2014/main" id="{216C2088-4762-0348-908F-68FDC211B3DB}"/>
              </a:ext>
            </a:extLst>
          </p:cNvPr>
          <p:cNvGrpSpPr/>
          <p:nvPr/>
        </p:nvGrpSpPr>
        <p:grpSpPr>
          <a:xfrm>
            <a:off x="455613" y="1425575"/>
            <a:ext cx="8231187" cy="3756025"/>
            <a:chOff x="455613" y="1550988"/>
            <a:chExt cx="8231187" cy="3756025"/>
          </a:xfrm>
        </p:grpSpPr>
        <p:pic>
          <p:nvPicPr>
            <p:cNvPr id="253955" name="Picture 3" descr="CP_05_tab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1550988"/>
              <a:ext cx="8231187" cy="37560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id="{5F9F2BC6-6AA2-4B48-8194-DDAE5691FFB8}"/>
                </a:ext>
              </a:extLst>
            </p:cNvPr>
            <p:cNvSpPr/>
            <p:nvPr/>
          </p:nvSpPr>
          <p:spPr bwMode="auto">
            <a:xfrm>
              <a:off x="455613" y="2743200"/>
              <a:ext cx="8231187" cy="1219200"/>
            </a:xfrm>
            <a:prstGeom prst="rect">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700" b="0" i="0" u="none" strike="noStrike" cap="none" normalizeH="0" baseline="0">
                <a:ln>
                  <a:noFill/>
                </a:ln>
                <a:solidFill>
                  <a:srgbClr val="FEF913"/>
                </a:solidFill>
                <a:effectLst/>
                <a:latin typeface="Arial" charset="0"/>
                <a:ea typeface="ＭＳ Ｐゴシック" charset="0"/>
                <a:cs typeface="ＭＳ Ｐゴシック"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685800" y="152400"/>
            <a:ext cx="7772400" cy="1143000"/>
          </a:xfrm>
        </p:spPr>
        <p:txBody>
          <a:bodyPr/>
          <a:lstStyle/>
          <a:p>
            <a:r>
              <a:rPr lang="en-US"/>
              <a:t>Ion-Dipole Interactions</a:t>
            </a:r>
          </a:p>
        </p:txBody>
      </p:sp>
      <p:pic>
        <p:nvPicPr>
          <p:cNvPr id="254979" name="Picture 3" descr="CP_05_UN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95400"/>
            <a:ext cx="2652713"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254980" name="Picture 4" descr="CP_05_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295400"/>
            <a:ext cx="5183188" cy="2817813"/>
          </a:xfrm>
          <a:prstGeom prst="rect">
            <a:avLst/>
          </a:prstGeom>
          <a:noFill/>
          <a:extLst>
            <a:ext uri="{909E8E84-426E-40dd-AFC4-6F175D3DCCD1}">
              <a14:hiddenFill xmlns:a14="http://schemas.microsoft.com/office/drawing/2010/main" xmlns="">
                <a:solidFill>
                  <a:srgbClr val="FFFFFF"/>
                </a:solidFill>
              </a14:hiddenFill>
            </a:ext>
          </a:extLst>
        </p:spPr>
      </p:pic>
      <p:sp>
        <p:nvSpPr>
          <p:cNvPr id="254981" name="Text Box 5"/>
          <p:cNvSpPr txBox="1">
            <a:spLocks noChangeArrowheads="1"/>
          </p:cNvSpPr>
          <p:nvPr/>
        </p:nvSpPr>
        <p:spPr bwMode="auto">
          <a:xfrm>
            <a:off x="533400" y="4343400"/>
            <a:ext cx="8305800" cy="191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a:solidFill>
                  <a:srgbClr val="FEF913"/>
                </a:solidFill>
              </a:rPr>
              <a:t>Best example:  Hydrated Ions</a:t>
            </a:r>
          </a:p>
          <a:p>
            <a:pPr>
              <a:spcBef>
                <a:spcPct val="50000"/>
              </a:spcBef>
              <a:buFontTx/>
              <a:buChar char="•"/>
            </a:pPr>
            <a:r>
              <a:rPr lang="en-US">
                <a:solidFill>
                  <a:srgbClr val="FEF913"/>
                </a:solidFill>
              </a:rPr>
              <a:t>The polar character of the water molecule allows it to interact with cations or anions</a:t>
            </a:r>
          </a:p>
          <a:p>
            <a:pPr>
              <a:spcBef>
                <a:spcPct val="50000"/>
              </a:spcBef>
              <a:buFontTx/>
              <a:buChar char="•"/>
            </a:pPr>
            <a:r>
              <a:rPr lang="en-US">
                <a:solidFill>
                  <a:srgbClr val="FEF913"/>
                </a:solidFill>
              </a:rPr>
              <a:t>We can describe the interaction energy:</a:t>
            </a:r>
          </a:p>
        </p:txBody>
      </p:sp>
      <p:grpSp>
        <p:nvGrpSpPr>
          <p:cNvPr id="254984" name="Group 8"/>
          <p:cNvGrpSpPr>
            <a:grpSpLocks/>
          </p:cNvGrpSpPr>
          <p:nvPr/>
        </p:nvGrpSpPr>
        <p:grpSpPr bwMode="auto">
          <a:xfrm>
            <a:off x="6248400" y="5638800"/>
            <a:ext cx="1447800" cy="762000"/>
            <a:chOff x="4032" y="3552"/>
            <a:chExt cx="912" cy="480"/>
          </a:xfrm>
        </p:grpSpPr>
        <p:sp>
          <p:nvSpPr>
            <p:cNvPr id="254983" name="Rectangle 7"/>
            <p:cNvSpPr>
              <a:spLocks noChangeArrowheads="1"/>
            </p:cNvSpPr>
            <p:nvPr/>
          </p:nvSpPr>
          <p:spPr bwMode="auto">
            <a:xfrm>
              <a:off x="4032" y="3552"/>
              <a:ext cx="912" cy="48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EF913"/>
                </a:solidFill>
              </a:endParaRPr>
            </a:p>
          </p:txBody>
        </p:sp>
        <p:graphicFrame>
          <p:nvGraphicFramePr>
            <p:cNvPr id="254982" name="Object 6"/>
            <p:cNvGraphicFramePr>
              <a:graphicFrameLocks noChangeAspect="1"/>
            </p:cNvGraphicFramePr>
            <p:nvPr/>
          </p:nvGraphicFramePr>
          <p:xfrm>
            <a:off x="4032" y="3552"/>
            <a:ext cx="912" cy="479"/>
          </p:xfrm>
          <a:graphic>
            <a:graphicData uri="http://schemas.openxmlformats.org/presentationml/2006/ole">
              <mc:AlternateContent xmlns:mc="http://schemas.openxmlformats.org/markup-compatibility/2006">
                <mc:Choice xmlns:v="urn:schemas-microsoft-com:vml" Requires="v">
                  <p:oleObj spid="_x0000_s174113" name="Equation" r:id="rId6" imgW="749300" imgH="393700" progId="Equation.3">
                    <p:embed/>
                  </p:oleObj>
                </mc:Choice>
                <mc:Fallback>
                  <p:oleObj name="Equation" r:id="rId6" imgW="7493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 y="3552"/>
                          <a:ext cx="912" cy="4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254985" name="Text Box 9"/>
          <p:cNvSpPr txBox="1">
            <a:spLocks noChangeArrowheads="1"/>
          </p:cNvSpPr>
          <p:nvPr/>
        </p:nvSpPr>
        <p:spPr bwMode="auto">
          <a:xfrm>
            <a:off x="7772400" y="5486400"/>
            <a:ext cx="13716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a:solidFill>
                  <a:srgbClr val="FEF913"/>
                </a:solidFill>
              </a:rPr>
              <a:t>z = ion charge</a:t>
            </a:r>
          </a:p>
          <a:p>
            <a:pPr>
              <a:spcBef>
                <a:spcPct val="50000"/>
              </a:spcBef>
            </a:pPr>
            <a:r>
              <a:rPr lang="en-US" sz="1200">
                <a:solidFill>
                  <a:srgbClr val="FEF913"/>
                </a:solidFill>
              </a:rPr>
              <a:t>µ = Electric dipole moment</a:t>
            </a:r>
          </a:p>
          <a:p>
            <a:pPr>
              <a:spcBef>
                <a:spcPct val="50000"/>
              </a:spcBef>
            </a:pPr>
            <a:r>
              <a:rPr lang="en-US" sz="1200">
                <a:solidFill>
                  <a:srgbClr val="FEF913"/>
                </a:solidFill>
              </a:rPr>
              <a:t>r = distance</a:t>
            </a:r>
            <a:r>
              <a:rPr lang="en-US">
                <a:solidFill>
                  <a:srgbClr val="FEF913"/>
                </a:solidFill>
              </a:rPr>
              <a:t> </a:t>
            </a:r>
          </a:p>
        </p:txBody>
      </p:sp>
      <p:sp>
        <p:nvSpPr>
          <p:cNvPr id="2" name="Rectangle 1">
            <a:extLst>
              <a:ext uri="{FF2B5EF4-FFF2-40B4-BE49-F238E27FC236}">
                <a16:creationId xmlns:a16="http://schemas.microsoft.com/office/drawing/2014/main" id="{04EF2350-6E72-DB40-8DA0-C117D02B86A2}"/>
              </a:ext>
            </a:extLst>
          </p:cNvPr>
          <p:cNvSpPr/>
          <p:nvPr/>
        </p:nvSpPr>
        <p:spPr bwMode="auto">
          <a:xfrm>
            <a:off x="7010400" y="5867400"/>
            <a:ext cx="228600" cy="304800"/>
          </a:xfrm>
          <a:prstGeom prst="rect">
            <a:avLst/>
          </a:prstGeom>
          <a:solidFill>
            <a:srgbClr val="FFFFFF"/>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700" b="0" i="0" u="none" strike="noStrike" cap="none" normalizeH="0" baseline="0">
              <a:ln>
                <a:noFill/>
              </a:ln>
              <a:solidFill>
                <a:srgbClr val="FEF913"/>
              </a:solidFill>
              <a:effectLst/>
              <a:latin typeface="Arial" charset="0"/>
              <a:ea typeface="ＭＳ Ｐゴシック" charset="0"/>
              <a:cs typeface="ＭＳ Ｐゴシック"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685800" y="228600"/>
            <a:ext cx="7772400" cy="1143000"/>
          </a:xfrm>
        </p:spPr>
        <p:txBody>
          <a:bodyPr/>
          <a:lstStyle/>
          <a:p>
            <a:r>
              <a:rPr lang="en-US"/>
              <a:t>Dipole-Dipole interactions</a:t>
            </a:r>
          </a:p>
        </p:txBody>
      </p:sp>
      <p:sp>
        <p:nvSpPr>
          <p:cNvPr id="258051" name="Rectangle 3"/>
          <p:cNvSpPr>
            <a:spLocks noGrp="1" noChangeArrowheads="1"/>
          </p:cNvSpPr>
          <p:nvPr>
            <p:ph type="body" idx="1"/>
          </p:nvPr>
        </p:nvSpPr>
        <p:spPr>
          <a:xfrm>
            <a:off x="685800" y="1447800"/>
            <a:ext cx="7772400" cy="4114800"/>
          </a:xfrm>
        </p:spPr>
        <p:txBody>
          <a:bodyPr/>
          <a:lstStyle/>
          <a:p>
            <a:r>
              <a:rPr lang="en-US"/>
              <a:t>Let</a:t>
            </a:r>
            <a:r>
              <a:rPr lang="ja-JP" altLang="en-US"/>
              <a:t>’</a:t>
            </a:r>
            <a:r>
              <a:rPr lang="en-US"/>
              <a:t>s look at the interactions between polar molecules</a:t>
            </a:r>
          </a:p>
        </p:txBody>
      </p:sp>
      <p:pic>
        <p:nvPicPr>
          <p:cNvPr id="258052" name="Picture 4" descr="CP_05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24200"/>
            <a:ext cx="3200400" cy="2109788"/>
          </a:xfrm>
          <a:prstGeom prst="rect">
            <a:avLst/>
          </a:prstGeom>
          <a:noFill/>
          <a:extLst>
            <a:ext uri="{909E8E84-426E-40dd-AFC4-6F175D3DCCD1}">
              <a14:hiddenFill xmlns:a14="http://schemas.microsoft.com/office/drawing/2010/main" xmlns="">
                <a:solidFill>
                  <a:srgbClr val="FFFFFF"/>
                </a:solidFill>
              </a14:hiddenFill>
            </a:ext>
          </a:extLst>
        </p:spPr>
      </p:pic>
      <p:pic>
        <p:nvPicPr>
          <p:cNvPr id="258053" name="Picture 5" descr="CP_05_UN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895600"/>
            <a:ext cx="2246313"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258054" name="Text Box 6"/>
          <p:cNvSpPr txBox="1">
            <a:spLocks noChangeArrowheads="1"/>
          </p:cNvSpPr>
          <p:nvPr/>
        </p:nvSpPr>
        <p:spPr bwMode="auto">
          <a:xfrm>
            <a:off x="762000" y="5791200"/>
            <a:ext cx="76962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FEF913"/>
                </a:solidFill>
              </a:rPr>
              <a:t>The Dipole-Dipole interactions force some order in the solution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685800" y="228600"/>
            <a:ext cx="7772400" cy="1143000"/>
          </a:xfrm>
        </p:spPr>
        <p:txBody>
          <a:bodyPr/>
          <a:lstStyle/>
          <a:p>
            <a:r>
              <a:rPr lang="en-US"/>
              <a:t>Dipole-Dipole interactions</a:t>
            </a:r>
          </a:p>
        </p:txBody>
      </p:sp>
      <p:sp>
        <p:nvSpPr>
          <p:cNvPr id="259075" name="Rectangle 3"/>
          <p:cNvSpPr>
            <a:spLocks noGrp="1" noChangeArrowheads="1"/>
          </p:cNvSpPr>
          <p:nvPr>
            <p:ph type="body" idx="1"/>
          </p:nvPr>
        </p:nvSpPr>
        <p:spPr>
          <a:xfrm>
            <a:off x="685800" y="1447800"/>
            <a:ext cx="7772400" cy="4114800"/>
          </a:xfrm>
        </p:spPr>
        <p:txBody>
          <a:bodyPr/>
          <a:lstStyle/>
          <a:p>
            <a:pPr>
              <a:buFontTx/>
              <a:buNone/>
            </a:pPr>
            <a:r>
              <a:rPr lang="en-US"/>
              <a:t>Dipole-Dipole interaction energy:</a:t>
            </a:r>
          </a:p>
        </p:txBody>
      </p:sp>
      <p:grpSp>
        <p:nvGrpSpPr>
          <p:cNvPr id="259081" name="Group 9"/>
          <p:cNvGrpSpPr>
            <a:grpSpLocks/>
          </p:cNvGrpSpPr>
          <p:nvPr/>
        </p:nvGrpSpPr>
        <p:grpSpPr bwMode="auto">
          <a:xfrm>
            <a:off x="2590800" y="2438400"/>
            <a:ext cx="1835150" cy="1066800"/>
            <a:chOff x="1632" y="1536"/>
            <a:chExt cx="1156" cy="672"/>
          </a:xfrm>
        </p:grpSpPr>
        <p:sp>
          <p:nvSpPr>
            <p:cNvPr id="259080" name="Rectangle 8"/>
            <p:cNvSpPr>
              <a:spLocks noChangeArrowheads="1"/>
            </p:cNvSpPr>
            <p:nvPr/>
          </p:nvSpPr>
          <p:spPr bwMode="auto">
            <a:xfrm>
              <a:off x="1632" y="1536"/>
              <a:ext cx="1152" cy="67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EF913"/>
                </a:solidFill>
              </a:endParaRPr>
            </a:p>
          </p:txBody>
        </p:sp>
        <p:graphicFrame>
          <p:nvGraphicFramePr>
            <p:cNvPr id="259079" name="Object 7"/>
            <p:cNvGraphicFramePr>
              <a:graphicFrameLocks noChangeAspect="1"/>
            </p:cNvGraphicFramePr>
            <p:nvPr/>
          </p:nvGraphicFramePr>
          <p:xfrm>
            <a:off x="1632" y="1584"/>
            <a:ext cx="1156" cy="550"/>
          </p:xfrm>
          <a:graphic>
            <a:graphicData uri="http://schemas.openxmlformats.org/presentationml/2006/ole">
              <mc:AlternateContent xmlns:mc="http://schemas.openxmlformats.org/markup-compatibility/2006">
                <mc:Choice xmlns:v="urn:schemas-microsoft-com:vml" Requires="v">
                  <p:oleObj spid="_x0000_s178209" name="Equation" r:id="rId4" imgW="774700" imgH="368300" progId="Equation.3">
                    <p:embed/>
                  </p:oleObj>
                </mc:Choice>
                <mc:Fallback>
                  <p:oleObj name="Equation" r:id="rId4" imgW="7747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2" y="1584"/>
                          <a:ext cx="1156" cy="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259083" name="Text Box 11"/>
          <p:cNvSpPr txBox="1">
            <a:spLocks noChangeArrowheads="1"/>
          </p:cNvSpPr>
          <p:nvPr/>
        </p:nvSpPr>
        <p:spPr bwMode="auto">
          <a:xfrm>
            <a:off x="5181600" y="2514600"/>
            <a:ext cx="1676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a:solidFill>
                  <a:srgbClr val="FEF913"/>
                </a:solidFill>
              </a:rPr>
              <a:t>µ</a:t>
            </a:r>
            <a:r>
              <a:rPr lang="en-US" sz="1200" baseline="-25000">
                <a:solidFill>
                  <a:srgbClr val="FEF913"/>
                </a:solidFill>
              </a:rPr>
              <a:t>1</a:t>
            </a:r>
            <a:r>
              <a:rPr lang="en-US" sz="1200">
                <a:solidFill>
                  <a:srgbClr val="FEF913"/>
                </a:solidFill>
              </a:rPr>
              <a:t>:  Dipole moment of molecule 1</a:t>
            </a:r>
          </a:p>
          <a:p>
            <a:pPr>
              <a:spcBef>
                <a:spcPct val="50000"/>
              </a:spcBef>
            </a:pPr>
            <a:r>
              <a:rPr lang="en-US" sz="1200">
                <a:solidFill>
                  <a:srgbClr val="FEF913"/>
                </a:solidFill>
              </a:rPr>
              <a:t>µ</a:t>
            </a:r>
            <a:r>
              <a:rPr lang="en-US" sz="1200" baseline="-25000">
                <a:solidFill>
                  <a:srgbClr val="FEF913"/>
                </a:solidFill>
              </a:rPr>
              <a:t>2</a:t>
            </a:r>
            <a:r>
              <a:rPr lang="en-US" sz="1200">
                <a:solidFill>
                  <a:srgbClr val="FEF913"/>
                </a:solidFill>
              </a:rPr>
              <a:t>:  Dipole moment of Molecule 2</a:t>
            </a:r>
            <a:endParaRPr lang="en-US">
              <a:solidFill>
                <a:srgbClr val="FEF913"/>
              </a:solidFill>
            </a:endParaRPr>
          </a:p>
        </p:txBody>
      </p:sp>
      <p:sp>
        <p:nvSpPr>
          <p:cNvPr id="259084" name="Text Box 12"/>
          <p:cNvSpPr txBox="1">
            <a:spLocks noChangeArrowheads="1"/>
          </p:cNvSpPr>
          <p:nvPr/>
        </p:nvSpPr>
        <p:spPr bwMode="auto">
          <a:xfrm>
            <a:off x="1371600" y="4343400"/>
            <a:ext cx="67056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FEF913"/>
                </a:solidFill>
              </a:rPr>
              <a:t>The fact that the distance is cubed means that the energy falls of much more rapidly than ion-ion interactions as the interacting species are separated</a:t>
            </a:r>
          </a:p>
        </p:txBody>
      </p:sp>
      <p:sp>
        <p:nvSpPr>
          <p:cNvPr id="9" name="Rectangle 8">
            <a:extLst>
              <a:ext uri="{FF2B5EF4-FFF2-40B4-BE49-F238E27FC236}">
                <a16:creationId xmlns:a16="http://schemas.microsoft.com/office/drawing/2014/main" id="{C790A5F4-A2B1-7D4F-A781-8DBCD7CD29B0}"/>
              </a:ext>
            </a:extLst>
          </p:cNvPr>
          <p:cNvSpPr/>
          <p:nvPr/>
        </p:nvSpPr>
        <p:spPr bwMode="auto">
          <a:xfrm>
            <a:off x="3429000" y="2798762"/>
            <a:ext cx="228600" cy="304800"/>
          </a:xfrm>
          <a:prstGeom prst="rect">
            <a:avLst/>
          </a:prstGeom>
          <a:solidFill>
            <a:srgbClr val="FFFFFF"/>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700" b="0" i="0" u="none" strike="noStrike" cap="none" normalizeH="0" baseline="0">
              <a:ln>
                <a:noFill/>
              </a:ln>
              <a:solidFill>
                <a:srgbClr val="FEF913"/>
              </a:solidFill>
              <a:effectLst/>
              <a:latin typeface="Arial" charset="0"/>
              <a:ea typeface="ＭＳ Ｐゴシック" charset="0"/>
              <a:cs typeface="ＭＳ Ｐゴシック"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457200" y="685800"/>
            <a:ext cx="8229600" cy="1160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solidFill>
                  <a:srgbClr val="FEF913"/>
                </a:solidFill>
              </a:rPr>
              <a:t>Which molecule has the higher boiling point:  </a:t>
            </a:r>
          </a:p>
          <a:p>
            <a:pPr>
              <a:spcBef>
                <a:spcPct val="50000"/>
              </a:spcBef>
            </a:pPr>
            <a:r>
              <a:rPr lang="en-US" sz="2800">
                <a:solidFill>
                  <a:srgbClr val="FEF913"/>
                </a:solidFill>
              </a:rPr>
              <a:t>p-dichlorobenzene and o-dichlorobenzene</a:t>
            </a:r>
            <a:endParaRPr lang="en-US">
              <a:solidFill>
                <a:srgbClr val="FEF913"/>
              </a:solidFill>
            </a:endParaRPr>
          </a:p>
        </p:txBody>
      </p:sp>
      <p:grpSp>
        <p:nvGrpSpPr>
          <p:cNvPr id="260103" name="Group 7"/>
          <p:cNvGrpSpPr>
            <a:grpSpLocks/>
          </p:cNvGrpSpPr>
          <p:nvPr/>
        </p:nvGrpSpPr>
        <p:grpSpPr bwMode="auto">
          <a:xfrm>
            <a:off x="1219200" y="2438400"/>
            <a:ext cx="6858000" cy="3124200"/>
            <a:chOff x="768" y="1536"/>
            <a:chExt cx="4320" cy="1968"/>
          </a:xfrm>
        </p:grpSpPr>
        <p:sp>
          <p:nvSpPr>
            <p:cNvPr id="260102" name="Rectangle 6"/>
            <p:cNvSpPr>
              <a:spLocks noChangeArrowheads="1"/>
            </p:cNvSpPr>
            <p:nvPr/>
          </p:nvSpPr>
          <p:spPr bwMode="auto">
            <a:xfrm>
              <a:off x="768" y="1536"/>
              <a:ext cx="4320" cy="1968"/>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EF913"/>
                </a:solidFill>
              </a:endParaRPr>
            </a:p>
          </p:txBody>
        </p:sp>
        <p:pic>
          <p:nvPicPr>
            <p:cNvPr id="260100" name="Picture 4" descr="CP_05_UN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1680"/>
              <a:ext cx="1485" cy="1584"/>
            </a:xfrm>
            <a:prstGeom prst="rect">
              <a:avLst/>
            </a:prstGeom>
            <a:noFill/>
            <a:extLst>
              <a:ext uri="{909E8E84-426E-40dd-AFC4-6F175D3DCCD1}">
                <a14:hiddenFill xmlns:a14="http://schemas.microsoft.com/office/drawing/2010/main" xmlns="">
                  <a:solidFill>
                    <a:srgbClr val="FFFFFF"/>
                  </a:solidFill>
                </a14:hiddenFill>
              </a:ext>
            </a:extLst>
          </p:spPr>
        </p:pic>
        <p:pic>
          <p:nvPicPr>
            <p:cNvPr id="260101" name="Picture 5" descr="CP_05_UN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 y="1824"/>
              <a:ext cx="1584" cy="136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60104" name="Text Box 8"/>
          <p:cNvSpPr txBox="1">
            <a:spLocks noChangeArrowheads="1"/>
          </p:cNvSpPr>
          <p:nvPr/>
        </p:nvSpPr>
        <p:spPr bwMode="auto">
          <a:xfrm>
            <a:off x="1143000" y="5943600"/>
            <a:ext cx="7086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FEF913"/>
                </a:solidFill>
              </a:rPr>
              <a:t>Dipole moment for the molecules?</a:t>
            </a:r>
          </a:p>
        </p:txBody>
      </p:sp>
      <p:grpSp>
        <p:nvGrpSpPr>
          <p:cNvPr id="260105" name="Group 9"/>
          <p:cNvGrpSpPr>
            <a:grpSpLocks/>
          </p:cNvGrpSpPr>
          <p:nvPr/>
        </p:nvGrpSpPr>
        <p:grpSpPr bwMode="auto">
          <a:xfrm>
            <a:off x="1219200" y="2438400"/>
            <a:ext cx="6629400" cy="3124200"/>
            <a:chOff x="1296" y="2208"/>
            <a:chExt cx="3648" cy="1728"/>
          </a:xfrm>
        </p:grpSpPr>
        <p:sp>
          <p:nvSpPr>
            <p:cNvPr id="260106" name="Rectangle 10"/>
            <p:cNvSpPr>
              <a:spLocks noChangeArrowheads="1"/>
            </p:cNvSpPr>
            <p:nvPr/>
          </p:nvSpPr>
          <p:spPr bwMode="auto">
            <a:xfrm>
              <a:off x="1296" y="2208"/>
              <a:ext cx="3648" cy="1728"/>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EF913"/>
                </a:solidFill>
              </a:endParaRPr>
            </a:p>
          </p:txBody>
        </p:sp>
        <p:pic>
          <p:nvPicPr>
            <p:cNvPr id="260107" name="Picture 11" descr="CP_05_UN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 y="2256"/>
              <a:ext cx="1141" cy="1633"/>
            </a:xfrm>
            <a:prstGeom prst="rect">
              <a:avLst/>
            </a:prstGeom>
            <a:noFill/>
            <a:extLst>
              <a:ext uri="{909E8E84-426E-40dd-AFC4-6F175D3DCCD1}">
                <a14:hiddenFill xmlns:a14="http://schemas.microsoft.com/office/drawing/2010/main" xmlns="">
                  <a:solidFill>
                    <a:srgbClr val="FFFFFF"/>
                  </a:solidFill>
                </a14:hiddenFill>
              </a:ext>
            </a:extLst>
          </p:spPr>
        </p:pic>
        <p:pic>
          <p:nvPicPr>
            <p:cNvPr id="260108" name="Picture 12" descr="CP_05_UN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4" y="2256"/>
              <a:ext cx="1446" cy="1633"/>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6010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60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p:cNvSpPr txBox="1">
            <a:spLocks noChangeArrowheads="1"/>
          </p:cNvSpPr>
          <p:nvPr/>
        </p:nvSpPr>
        <p:spPr bwMode="auto">
          <a:xfrm>
            <a:off x="457200" y="685800"/>
            <a:ext cx="8229600" cy="1160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solidFill>
                  <a:srgbClr val="FEF913"/>
                </a:solidFill>
              </a:rPr>
              <a:t>Which molecule has the higher boiling point:  </a:t>
            </a:r>
          </a:p>
          <a:p>
            <a:pPr>
              <a:spcBef>
                <a:spcPct val="50000"/>
              </a:spcBef>
            </a:pPr>
            <a:r>
              <a:rPr lang="en-US" sz="2800">
                <a:solidFill>
                  <a:srgbClr val="FEF913"/>
                </a:solidFill>
              </a:rPr>
              <a:t>cis-dichloroethene or trans-dichloroethene?</a:t>
            </a:r>
            <a:endParaRPr lang="en-US">
              <a:solidFill>
                <a:srgbClr val="FEF913"/>
              </a:solidFill>
            </a:endParaRPr>
          </a:p>
        </p:txBody>
      </p:sp>
      <p:grpSp>
        <p:nvGrpSpPr>
          <p:cNvPr id="261134" name="Group 14"/>
          <p:cNvGrpSpPr>
            <a:grpSpLocks/>
          </p:cNvGrpSpPr>
          <p:nvPr/>
        </p:nvGrpSpPr>
        <p:grpSpPr bwMode="auto">
          <a:xfrm>
            <a:off x="762000" y="2895600"/>
            <a:ext cx="7620000" cy="2601913"/>
            <a:chOff x="480" y="1536"/>
            <a:chExt cx="4800" cy="1639"/>
          </a:xfrm>
        </p:grpSpPr>
        <p:pic>
          <p:nvPicPr>
            <p:cNvPr id="261132" name="Picture 12" descr="CP_05_UN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536"/>
              <a:ext cx="2085" cy="1639"/>
            </a:xfrm>
            <a:prstGeom prst="rect">
              <a:avLst/>
            </a:prstGeom>
            <a:noFill/>
            <a:extLst>
              <a:ext uri="{909E8E84-426E-40dd-AFC4-6F175D3DCCD1}">
                <a14:hiddenFill xmlns:a14="http://schemas.microsoft.com/office/drawing/2010/main" xmlns="">
                  <a:solidFill>
                    <a:srgbClr val="FFFFFF"/>
                  </a:solidFill>
                </a14:hiddenFill>
              </a:ext>
            </a:extLst>
          </p:spPr>
        </p:pic>
        <p:pic>
          <p:nvPicPr>
            <p:cNvPr id="261133" name="Picture 13" descr="CP_05_UN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1536"/>
              <a:ext cx="2352" cy="1639"/>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7681AC-408B-1F47-9638-85CCE4DD549D}"/>
              </a:ext>
            </a:extLst>
          </p:cNvPr>
          <p:cNvPicPr>
            <a:picLocks noChangeAspect="1"/>
          </p:cNvPicPr>
          <p:nvPr/>
        </p:nvPicPr>
        <p:blipFill rotWithShape="1">
          <a:blip r:embed="rId3"/>
          <a:srcRect l="12500" r="13333"/>
          <a:stretch/>
        </p:blipFill>
        <p:spPr>
          <a:xfrm>
            <a:off x="317500" y="0"/>
            <a:ext cx="8293100" cy="6289711"/>
          </a:xfrm>
          <a:prstGeom prst="rect">
            <a:avLst/>
          </a:prstGeom>
        </p:spPr>
      </p:pic>
      <p:sp>
        <p:nvSpPr>
          <p:cNvPr id="7" name="TextBox 6">
            <a:extLst>
              <a:ext uri="{FF2B5EF4-FFF2-40B4-BE49-F238E27FC236}">
                <a16:creationId xmlns:a16="http://schemas.microsoft.com/office/drawing/2014/main" id="{02C4DB46-F964-1D41-A963-7BAE09B26526}"/>
              </a:ext>
            </a:extLst>
          </p:cNvPr>
          <p:cNvSpPr txBox="1"/>
          <p:nvPr/>
        </p:nvSpPr>
        <p:spPr>
          <a:xfrm>
            <a:off x="1676400" y="990600"/>
            <a:ext cx="6324600" cy="461665"/>
          </a:xfrm>
          <a:prstGeom prst="rect">
            <a:avLst/>
          </a:prstGeom>
          <a:noFill/>
        </p:spPr>
        <p:txBody>
          <a:bodyPr wrap="square" rtlCol="0">
            <a:spAutoFit/>
          </a:bodyPr>
          <a:lstStyle/>
          <a:p>
            <a:r>
              <a:rPr lang="en-US" dirty="0">
                <a:solidFill>
                  <a:srgbClr val="99480E"/>
                </a:solidFill>
              </a:rPr>
              <a:t>A special case of dipole-dipole interactions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685800" y="228600"/>
            <a:ext cx="7772400" cy="1143000"/>
          </a:xfrm>
        </p:spPr>
        <p:txBody>
          <a:bodyPr/>
          <a:lstStyle/>
          <a:p>
            <a:r>
              <a:rPr lang="en-US"/>
              <a:t>Hydrogen Bonding</a:t>
            </a:r>
          </a:p>
        </p:txBody>
      </p:sp>
      <p:sp>
        <p:nvSpPr>
          <p:cNvPr id="297987" name="Rectangle 3"/>
          <p:cNvSpPr>
            <a:spLocks noGrp="1" noChangeArrowheads="1"/>
          </p:cNvSpPr>
          <p:nvPr>
            <p:ph type="body" idx="1"/>
          </p:nvPr>
        </p:nvSpPr>
        <p:spPr>
          <a:xfrm>
            <a:off x="685800" y="1371600"/>
            <a:ext cx="7772400" cy="4114800"/>
          </a:xfrm>
        </p:spPr>
        <p:txBody>
          <a:bodyPr/>
          <a:lstStyle/>
          <a:p>
            <a:r>
              <a:rPr lang="en-US"/>
              <a:t>Hydrogen bonds are one of the most important interactions in biological systems</a:t>
            </a:r>
          </a:p>
        </p:txBody>
      </p:sp>
      <p:pic>
        <p:nvPicPr>
          <p:cNvPr id="297988" name="Picture 4" descr="CP_05_U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71800"/>
            <a:ext cx="2590800" cy="1878013"/>
          </a:xfrm>
          <a:prstGeom prst="rect">
            <a:avLst/>
          </a:prstGeom>
          <a:noFill/>
          <a:extLst>
            <a:ext uri="{909E8E84-426E-40dd-AFC4-6F175D3DCCD1}">
              <a14:hiddenFill xmlns:a14="http://schemas.microsoft.com/office/drawing/2010/main" xmlns="">
                <a:solidFill>
                  <a:srgbClr val="FFFFFF"/>
                </a:solidFill>
              </a14:hiddenFill>
            </a:ext>
          </a:extLst>
        </p:spPr>
      </p:pic>
      <p:pic>
        <p:nvPicPr>
          <p:cNvPr id="297989" name="Picture 5" descr="CP_05_UN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895600"/>
            <a:ext cx="3835400" cy="1951038"/>
          </a:xfrm>
          <a:prstGeom prst="rect">
            <a:avLst/>
          </a:prstGeom>
          <a:noFill/>
          <a:extLst>
            <a:ext uri="{909E8E84-426E-40dd-AFC4-6F175D3DCCD1}">
              <a14:hiddenFill xmlns:a14="http://schemas.microsoft.com/office/drawing/2010/main" xmlns="">
                <a:solidFill>
                  <a:srgbClr val="FFFFFF"/>
                </a:solidFill>
              </a14:hiddenFill>
            </a:ext>
          </a:extLst>
        </p:spPr>
      </p:pic>
      <p:pic>
        <p:nvPicPr>
          <p:cNvPr id="297990" name="Picture 6" descr="CP_05_UN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800600"/>
            <a:ext cx="3429000" cy="1865313"/>
          </a:xfrm>
          <a:prstGeom prst="rect">
            <a:avLst/>
          </a:prstGeom>
          <a:noFill/>
          <a:extLst>
            <a:ext uri="{909E8E84-426E-40dd-AFC4-6F175D3DCCD1}">
              <a14:hiddenFill xmlns:a14="http://schemas.microsoft.com/office/drawing/2010/main" xmlns="">
                <a:solidFill>
                  <a:srgbClr val="FFFFFF"/>
                </a:solidFill>
              </a14:hiddenFill>
            </a:ext>
          </a:extLst>
        </p:spPr>
      </p:pic>
      <p:sp>
        <p:nvSpPr>
          <p:cNvPr id="297991" name="Text Box 7"/>
          <p:cNvSpPr txBox="1">
            <a:spLocks noChangeArrowheads="1"/>
          </p:cNvSpPr>
          <p:nvPr/>
        </p:nvSpPr>
        <p:spPr bwMode="auto">
          <a:xfrm>
            <a:off x="152400" y="4953000"/>
            <a:ext cx="2133600" cy="1687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a:solidFill>
                  <a:srgbClr val="FEF913"/>
                </a:solidFill>
              </a:rPr>
              <a:t>Hydrogen Bonds:</a:t>
            </a:r>
          </a:p>
          <a:p>
            <a:pPr>
              <a:spcBef>
                <a:spcPct val="50000"/>
              </a:spcBef>
              <a:buFontTx/>
              <a:buChar char="•"/>
            </a:pPr>
            <a:r>
              <a:rPr lang="en-US" sz="1400">
                <a:solidFill>
                  <a:srgbClr val="FEF913"/>
                </a:solidFill>
              </a:rPr>
              <a:t>Hold proteins together</a:t>
            </a:r>
          </a:p>
          <a:p>
            <a:pPr>
              <a:spcBef>
                <a:spcPct val="50000"/>
              </a:spcBef>
              <a:buFontTx/>
              <a:buChar char="•"/>
            </a:pPr>
            <a:r>
              <a:rPr lang="en-US" sz="1400">
                <a:solidFill>
                  <a:srgbClr val="FEF913"/>
                </a:solidFill>
              </a:rPr>
              <a:t>Allow DNA base pairs to match up </a:t>
            </a:r>
          </a:p>
          <a:p>
            <a:pPr>
              <a:spcBef>
                <a:spcPct val="50000"/>
              </a:spcBef>
              <a:buFontTx/>
              <a:buChar char="•"/>
            </a:pPr>
            <a:r>
              <a:rPr lang="en-US" sz="1400">
                <a:solidFill>
                  <a:srgbClr val="FEF913"/>
                </a:solidFill>
              </a:rPr>
              <a:t>Allow structural polymers to interact</a:t>
            </a:r>
            <a:endParaRPr lang="en-US">
              <a:solidFill>
                <a:srgbClr val="FEF913"/>
              </a:solidFill>
            </a:endParaRPr>
          </a:p>
        </p:txBody>
      </p:sp>
      <p:sp>
        <p:nvSpPr>
          <p:cNvPr id="297992" name="Text Box 8"/>
          <p:cNvSpPr txBox="1">
            <a:spLocks noChangeArrowheads="1"/>
          </p:cNvSpPr>
          <p:nvPr/>
        </p:nvSpPr>
        <p:spPr bwMode="auto">
          <a:xfrm>
            <a:off x="6324600" y="5486400"/>
            <a:ext cx="2514600"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a:solidFill>
                  <a:srgbClr val="FEF913"/>
                </a:solidFill>
              </a:rPr>
              <a:t>Hydrogen bonds are the strongest type of non-ionic intermolecular force</a:t>
            </a:r>
            <a:endParaRPr lang="en-US">
              <a:solidFill>
                <a:srgbClr val="FEF91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B947-FBA5-524F-9961-641C6A7D1A7C}"/>
              </a:ext>
            </a:extLst>
          </p:cNvPr>
          <p:cNvSpPr>
            <a:spLocks noGrp="1"/>
          </p:cNvSpPr>
          <p:nvPr>
            <p:ph type="title"/>
          </p:nvPr>
        </p:nvSpPr>
        <p:spPr/>
        <p:txBody>
          <a:bodyPr/>
          <a:lstStyle/>
          <a:p>
            <a:r>
              <a:rPr lang="en-US" dirty="0"/>
              <a:t>Welcome to CHEM523</a:t>
            </a:r>
          </a:p>
        </p:txBody>
      </p:sp>
      <p:sp>
        <p:nvSpPr>
          <p:cNvPr id="3" name="Content Placeholder 2">
            <a:extLst>
              <a:ext uri="{FF2B5EF4-FFF2-40B4-BE49-F238E27FC236}">
                <a16:creationId xmlns:a16="http://schemas.microsoft.com/office/drawing/2014/main" id="{95B750A2-8B27-E040-B293-C06AAAEB3536}"/>
              </a:ext>
            </a:extLst>
          </p:cNvPr>
          <p:cNvSpPr>
            <a:spLocks noGrp="1"/>
          </p:cNvSpPr>
          <p:nvPr>
            <p:ph idx="1"/>
          </p:nvPr>
        </p:nvSpPr>
        <p:spPr/>
        <p:txBody>
          <a:bodyPr/>
          <a:lstStyle/>
          <a:p>
            <a:r>
              <a:rPr lang="en-US" dirty="0"/>
              <a:t>Should you have any questions, email me and I will post the question (anonymously) and my answer on the “Discussion Board” webpage on the </a:t>
            </a:r>
            <a:r>
              <a:rPr lang="en-US" dirty="0" err="1"/>
              <a:t>chem.Winthrop.edu</a:t>
            </a:r>
            <a:r>
              <a:rPr lang="en-US" dirty="0"/>
              <a:t> server.</a:t>
            </a:r>
          </a:p>
          <a:p>
            <a:r>
              <a:rPr lang="en-US" dirty="0"/>
              <a:t>No, I don’t use Blackboard.</a:t>
            </a:r>
          </a:p>
          <a:p>
            <a:pPr lvl="1"/>
            <a:r>
              <a:rPr lang="en-US" dirty="0"/>
              <a:t>Just this morning, it stopped working and you deserve the best, all of the time.</a:t>
            </a:r>
          </a:p>
          <a:p>
            <a:pPr lvl="1"/>
            <a:r>
              <a:rPr lang="en-US" dirty="0"/>
              <a:t>I also don’t use what I can’t control</a:t>
            </a:r>
          </a:p>
          <a:p>
            <a:pPr marL="0" indent="0">
              <a:buNone/>
            </a:pPr>
            <a:endParaRPr lang="en-US" dirty="0"/>
          </a:p>
        </p:txBody>
      </p:sp>
    </p:spTree>
    <p:extLst>
      <p:ext uri="{BB962C8B-B14F-4D97-AF65-F5344CB8AC3E}">
        <p14:creationId xmlns:p14="http://schemas.microsoft.com/office/powerpoint/2010/main" val="3237685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685800" y="152400"/>
            <a:ext cx="7772400" cy="1143000"/>
          </a:xfrm>
        </p:spPr>
        <p:txBody>
          <a:bodyPr/>
          <a:lstStyle/>
          <a:p>
            <a:r>
              <a:rPr lang="en-US"/>
              <a:t>Dipole - Induced Dipole</a:t>
            </a:r>
          </a:p>
        </p:txBody>
      </p:sp>
      <p:sp>
        <p:nvSpPr>
          <p:cNvPr id="277507" name="Rectangle 3"/>
          <p:cNvSpPr>
            <a:spLocks noGrp="1" noChangeArrowheads="1"/>
          </p:cNvSpPr>
          <p:nvPr>
            <p:ph type="body" idx="1"/>
          </p:nvPr>
        </p:nvSpPr>
        <p:spPr/>
        <p:txBody>
          <a:bodyPr/>
          <a:lstStyle/>
          <a:p>
            <a:r>
              <a:rPr lang="en-US"/>
              <a:t>The presence of a molecule with a strong dipole moment can </a:t>
            </a:r>
            <a:r>
              <a:rPr lang="en-US" u="sng"/>
              <a:t>induce</a:t>
            </a:r>
            <a:r>
              <a:rPr lang="en-US"/>
              <a:t> or create a dipole in a non-polar molecule</a:t>
            </a:r>
          </a:p>
          <a:p>
            <a:pPr lvl="1"/>
            <a:r>
              <a:rPr lang="en-US"/>
              <a:t>This depends on the strength of the dipole and the polarizability of the nonpolar molecule</a:t>
            </a:r>
          </a:p>
        </p:txBody>
      </p:sp>
      <p:sp>
        <p:nvSpPr>
          <p:cNvPr id="277510" name="Rectangle 6"/>
          <p:cNvSpPr>
            <a:spLocks noChangeArrowheads="1"/>
          </p:cNvSpPr>
          <p:nvPr/>
        </p:nvSpPr>
        <p:spPr bwMode="auto">
          <a:xfrm>
            <a:off x="2543175" y="5029200"/>
            <a:ext cx="1828800" cy="10668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EF913"/>
              </a:solidFill>
            </a:endParaRPr>
          </a:p>
        </p:txBody>
      </p:sp>
      <p:graphicFrame>
        <p:nvGraphicFramePr>
          <p:cNvPr id="277511" name="Object 7"/>
          <p:cNvGraphicFramePr>
            <a:graphicFrameLocks noChangeAspect="1"/>
          </p:cNvGraphicFramePr>
          <p:nvPr/>
        </p:nvGraphicFramePr>
        <p:xfrm>
          <a:off x="2528888" y="5105400"/>
          <a:ext cx="1863725" cy="873125"/>
        </p:xfrm>
        <a:graphic>
          <a:graphicData uri="http://schemas.openxmlformats.org/presentationml/2006/ole">
            <mc:AlternateContent xmlns:mc="http://schemas.openxmlformats.org/markup-compatibility/2006">
              <mc:Choice xmlns:v="urn:schemas-microsoft-com:vml" Requires="v">
                <p:oleObj spid="_x0000_s188449" name="Equation" r:id="rId4" imgW="787400" imgH="368300" progId="Equation.3">
                  <p:embed/>
                </p:oleObj>
              </mc:Choice>
              <mc:Fallback>
                <p:oleObj name="Equation" r:id="rId4" imgW="7874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8888" y="5105400"/>
                        <a:ext cx="1863725" cy="87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7512" name="Text Box 8"/>
          <p:cNvSpPr txBox="1">
            <a:spLocks noChangeArrowheads="1"/>
          </p:cNvSpPr>
          <p:nvPr/>
        </p:nvSpPr>
        <p:spPr bwMode="auto">
          <a:xfrm>
            <a:off x="5057775" y="5105400"/>
            <a:ext cx="1676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a:solidFill>
                  <a:srgbClr val="FEF913"/>
                </a:solidFill>
                <a:sym typeface="Symbol" charset="0"/>
              </a:rPr>
              <a:t></a:t>
            </a:r>
            <a:r>
              <a:rPr lang="en-US" sz="1200" baseline="-25000">
                <a:solidFill>
                  <a:srgbClr val="FEF913"/>
                </a:solidFill>
                <a:sym typeface="Symbol" charset="0"/>
              </a:rPr>
              <a:t>1</a:t>
            </a:r>
            <a:r>
              <a:rPr lang="en-US" sz="1200">
                <a:solidFill>
                  <a:srgbClr val="FEF913"/>
                </a:solidFill>
                <a:sym typeface="Symbol" charset="0"/>
              </a:rPr>
              <a:t>: Dipole moment of molecule 1</a:t>
            </a:r>
          </a:p>
          <a:p>
            <a:pPr>
              <a:spcBef>
                <a:spcPct val="50000"/>
              </a:spcBef>
            </a:pPr>
            <a:r>
              <a:rPr lang="en-US" sz="1200">
                <a:solidFill>
                  <a:srgbClr val="FEF913"/>
                </a:solidFill>
                <a:sym typeface="Symbol" charset="0"/>
              </a:rPr>
              <a:t></a:t>
            </a:r>
            <a:r>
              <a:rPr lang="en-US" sz="1200" baseline="-25000">
                <a:solidFill>
                  <a:srgbClr val="FEF913"/>
                </a:solidFill>
                <a:sym typeface="Symbol" charset="0"/>
              </a:rPr>
              <a:t>2</a:t>
            </a:r>
            <a:r>
              <a:rPr lang="en-US" sz="1200">
                <a:solidFill>
                  <a:srgbClr val="FEF913"/>
                </a:solidFill>
                <a:sym typeface="Symbol" charset="0"/>
              </a:rPr>
              <a:t>:  Polarizability of molecule 2</a:t>
            </a:r>
            <a:endParaRPr lang="en-US">
              <a:solidFill>
                <a:srgbClr val="FEF913"/>
              </a:solidFill>
              <a:sym typeface="Symbol" charset="0"/>
            </a:endParaRPr>
          </a:p>
        </p:txBody>
      </p:sp>
      <p:sp>
        <p:nvSpPr>
          <p:cNvPr id="7" name="Rectangle 6">
            <a:extLst>
              <a:ext uri="{FF2B5EF4-FFF2-40B4-BE49-F238E27FC236}">
                <a16:creationId xmlns:a16="http://schemas.microsoft.com/office/drawing/2014/main" id="{09604B8F-8F9C-8947-8D3F-8FEA3F6B5709}"/>
              </a:ext>
            </a:extLst>
          </p:cNvPr>
          <p:cNvSpPr/>
          <p:nvPr/>
        </p:nvSpPr>
        <p:spPr bwMode="auto">
          <a:xfrm>
            <a:off x="3429000" y="5389562"/>
            <a:ext cx="228600" cy="304800"/>
          </a:xfrm>
          <a:prstGeom prst="rect">
            <a:avLst/>
          </a:prstGeom>
          <a:solidFill>
            <a:srgbClr val="FFFFFF"/>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700" b="0" i="0" u="none" strike="noStrike" cap="none" normalizeH="0" baseline="0">
              <a:ln>
                <a:noFill/>
              </a:ln>
              <a:solidFill>
                <a:srgbClr val="FEF913"/>
              </a:solidFill>
              <a:effectLst/>
              <a:latin typeface="Arial" charset="0"/>
              <a:ea typeface="ＭＳ Ｐゴシック" charset="0"/>
              <a:cs typeface="ＭＳ Ｐゴシック"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685800" y="152400"/>
            <a:ext cx="7772400" cy="1143000"/>
          </a:xfrm>
        </p:spPr>
        <p:txBody>
          <a:bodyPr/>
          <a:lstStyle/>
          <a:p>
            <a:r>
              <a:rPr lang="en-US"/>
              <a:t>London Forces</a:t>
            </a:r>
          </a:p>
        </p:txBody>
      </p:sp>
      <p:sp>
        <p:nvSpPr>
          <p:cNvPr id="291843" name="Rectangle 3"/>
          <p:cNvSpPr>
            <a:spLocks noGrp="1" noChangeArrowheads="1"/>
          </p:cNvSpPr>
          <p:nvPr>
            <p:ph type="body" idx="1"/>
          </p:nvPr>
        </p:nvSpPr>
        <p:spPr/>
        <p:txBody>
          <a:bodyPr/>
          <a:lstStyle/>
          <a:p>
            <a:r>
              <a:rPr lang="en-US" dirty="0"/>
              <a:t>London Forces  are attractive forces between non-polar molecules </a:t>
            </a:r>
          </a:p>
          <a:p>
            <a:pPr>
              <a:buFontTx/>
              <a:buNone/>
            </a:pPr>
            <a:r>
              <a:rPr lang="en-US" sz="1400" dirty="0"/>
              <a:t>	(all molecules have them, but they are much weaker than other types)</a:t>
            </a:r>
            <a:endParaRPr lang="en-US" dirty="0"/>
          </a:p>
          <a:p>
            <a:endParaRPr lang="en-US" dirty="0"/>
          </a:p>
          <a:p>
            <a:r>
              <a:rPr lang="en-US" dirty="0"/>
              <a:t>How do these interactions arise?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685800" y="228600"/>
            <a:ext cx="7772400" cy="1143000"/>
          </a:xfrm>
        </p:spPr>
        <p:txBody>
          <a:bodyPr/>
          <a:lstStyle/>
          <a:p>
            <a:r>
              <a:rPr lang="en-US"/>
              <a:t>London Forces</a:t>
            </a:r>
          </a:p>
        </p:txBody>
      </p:sp>
      <p:sp>
        <p:nvSpPr>
          <p:cNvPr id="292867" name="Rectangle 3"/>
          <p:cNvSpPr>
            <a:spLocks noGrp="1" noChangeArrowheads="1"/>
          </p:cNvSpPr>
          <p:nvPr>
            <p:ph type="body" idx="1"/>
          </p:nvPr>
        </p:nvSpPr>
        <p:spPr>
          <a:xfrm>
            <a:off x="228600" y="1981200"/>
            <a:ext cx="5791200" cy="4114800"/>
          </a:xfrm>
        </p:spPr>
        <p:txBody>
          <a:bodyPr/>
          <a:lstStyle/>
          <a:p>
            <a:pPr>
              <a:lnSpc>
                <a:spcPct val="90000"/>
              </a:lnSpc>
            </a:pPr>
            <a:r>
              <a:rPr lang="en-US" sz="2400"/>
              <a:t>The electron clouds are constantly shifting and sometimes the molecule gets a small dipole moment</a:t>
            </a:r>
          </a:p>
          <a:p>
            <a:pPr lvl="1">
              <a:lnSpc>
                <a:spcPct val="90000"/>
              </a:lnSpc>
            </a:pPr>
            <a:r>
              <a:rPr lang="en-US" sz="2000"/>
              <a:t>Neighboring nonpolar molecules will have their electron clouds distorted and will form a dipole of opposite orientation</a:t>
            </a:r>
          </a:p>
          <a:p>
            <a:pPr>
              <a:lnSpc>
                <a:spcPct val="90000"/>
              </a:lnSpc>
            </a:pPr>
            <a:r>
              <a:rPr lang="en-US" sz="2400"/>
              <a:t>Then the process starts over (Dipole disappears and reforms) (1x10</a:t>
            </a:r>
            <a:r>
              <a:rPr lang="en-US" sz="2400" baseline="30000"/>
              <a:t>-16</a:t>
            </a:r>
            <a:r>
              <a:rPr lang="en-US" sz="2400"/>
              <a:t> sec to form and disappear)</a:t>
            </a:r>
          </a:p>
        </p:txBody>
      </p:sp>
      <p:pic>
        <p:nvPicPr>
          <p:cNvPr id="292868" name="Picture 4" descr="CP_05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362200"/>
            <a:ext cx="2630488" cy="3124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685800" y="228600"/>
            <a:ext cx="7772400" cy="1143000"/>
          </a:xfrm>
        </p:spPr>
        <p:txBody>
          <a:bodyPr/>
          <a:lstStyle/>
          <a:p>
            <a:r>
              <a:rPr lang="en-US"/>
              <a:t>London Forces</a:t>
            </a:r>
          </a:p>
        </p:txBody>
      </p:sp>
      <p:grpSp>
        <p:nvGrpSpPr>
          <p:cNvPr id="293891" name="Group 3"/>
          <p:cNvGrpSpPr>
            <a:grpSpLocks/>
          </p:cNvGrpSpPr>
          <p:nvPr/>
        </p:nvGrpSpPr>
        <p:grpSpPr bwMode="auto">
          <a:xfrm>
            <a:off x="2514600" y="1828800"/>
            <a:ext cx="4219575" cy="1066800"/>
            <a:chOff x="1614" y="1536"/>
            <a:chExt cx="2658" cy="672"/>
          </a:xfrm>
        </p:grpSpPr>
        <p:grpSp>
          <p:nvGrpSpPr>
            <p:cNvPr id="293892" name="Group 4"/>
            <p:cNvGrpSpPr>
              <a:grpSpLocks/>
            </p:cNvGrpSpPr>
            <p:nvPr/>
          </p:nvGrpSpPr>
          <p:grpSpPr bwMode="auto">
            <a:xfrm>
              <a:off x="1614" y="1536"/>
              <a:ext cx="1193" cy="672"/>
              <a:chOff x="1614" y="1536"/>
              <a:chExt cx="1193" cy="672"/>
            </a:xfrm>
          </p:grpSpPr>
          <p:sp>
            <p:nvSpPr>
              <p:cNvPr id="293893" name="Rectangle 5"/>
              <p:cNvSpPr>
                <a:spLocks noChangeArrowheads="1"/>
              </p:cNvSpPr>
              <p:nvPr/>
            </p:nvSpPr>
            <p:spPr bwMode="auto">
              <a:xfrm>
                <a:off x="1632" y="1536"/>
                <a:ext cx="1152" cy="67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EF913"/>
                  </a:solidFill>
                </a:endParaRPr>
              </a:p>
            </p:txBody>
          </p:sp>
          <p:graphicFrame>
            <p:nvGraphicFramePr>
              <p:cNvPr id="293894" name="Object 6"/>
              <p:cNvGraphicFramePr>
                <a:graphicFrameLocks noChangeAspect="1"/>
              </p:cNvGraphicFramePr>
              <p:nvPr/>
            </p:nvGraphicFramePr>
            <p:xfrm>
              <a:off x="1614" y="1584"/>
              <a:ext cx="1193" cy="550"/>
            </p:xfrm>
            <a:graphic>
              <a:graphicData uri="http://schemas.openxmlformats.org/presentationml/2006/ole">
                <mc:AlternateContent xmlns:mc="http://schemas.openxmlformats.org/markup-compatibility/2006">
                  <mc:Choice xmlns:v="urn:schemas-microsoft-com:vml" Requires="v">
                    <p:oleObj spid="_x0000_s194593" name="Equation" r:id="rId4" imgW="800100" imgH="368300" progId="Equation.3">
                      <p:embed/>
                    </p:oleObj>
                  </mc:Choice>
                  <mc:Fallback>
                    <p:oleObj name="Equation" r:id="rId4" imgW="8001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4" y="1584"/>
                            <a:ext cx="1193" cy="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293895" name="Text Box 7"/>
            <p:cNvSpPr txBox="1">
              <a:spLocks noChangeArrowheads="1"/>
            </p:cNvSpPr>
            <p:nvPr/>
          </p:nvSpPr>
          <p:spPr bwMode="auto">
            <a:xfrm>
              <a:off x="3216" y="1584"/>
              <a:ext cx="1056" cy="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a:solidFill>
                    <a:srgbClr val="FEF913"/>
                  </a:solidFill>
                  <a:sym typeface="Symbol" charset="0"/>
                </a:rPr>
                <a:t></a:t>
              </a:r>
              <a:r>
                <a:rPr lang="en-US" sz="1200" baseline="-25000">
                  <a:solidFill>
                    <a:srgbClr val="FEF913"/>
                  </a:solidFill>
                  <a:sym typeface="Symbol" charset="0"/>
                </a:rPr>
                <a:t>1</a:t>
              </a:r>
              <a:r>
                <a:rPr lang="en-US" sz="1200">
                  <a:solidFill>
                    <a:srgbClr val="FEF913"/>
                  </a:solidFill>
                  <a:sym typeface="Symbol" charset="0"/>
                </a:rPr>
                <a:t>: Polarizability of molecule 1</a:t>
              </a:r>
            </a:p>
            <a:p>
              <a:pPr>
                <a:spcBef>
                  <a:spcPct val="50000"/>
                </a:spcBef>
              </a:pPr>
              <a:r>
                <a:rPr lang="en-US" sz="1200">
                  <a:solidFill>
                    <a:srgbClr val="FEF913"/>
                  </a:solidFill>
                  <a:sym typeface="Symbol" charset="0"/>
                </a:rPr>
                <a:t></a:t>
              </a:r>
              <a:r>
                <a:rPr lang="en-US" sz="1200" baseline="-25000">
                  <a:solidFill>
                    <a:srgbClr val="FEF913"/>
                  </a:solidFill>
                  <a:sym typeface="Symbol" charset="0"/>
                </a:rPr>
                <a:t>2</a:t>
              </a:r>
              <a:r>
                <a:rPr lang="en-US" sz="1200">
                  <a:solidFill>
                    <a:srgbClr val="FEF913"/>
                  </a:solidFill>
                  <a:sym typeface="Symbol" charset="0"/>
                </a:rPr>
                <a:t>:  Polarizability of molecule 2</a:t>
              </a:r>
              <a:endParaRPr lang="en-US">
                <a:solidFill>
                  <a:srgbClr val="FEF913"/>
                </a:solidFill>
                <a:sym typeface="Symbol" charset="0"/>
              </a:endParaRPr>
            </a:p>
          </p:txBody>
        </p:sp>
      </p:grpSp>
      <p:sp>
        <p:nvSpPr>
          <p:cNvPr id="293896" name="Text Box 8"/>
          <p:cNvSpPr txBox="1">
            <a:spLocks noChangeArrowheads="1"/>
          </p:cNvSpPr>
          <p:nvPr/>
        </p:nvSpPr>
        <p:spPr bwMode="auto">
          <a:xfrm>
            <a:off x="1279525" y="3095625"/>
            <a:ext cx="7937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EF913"/>
                </a:solidFill>
              </a:rPr>
              <a:t>r</a:t>
            </a:r>
            <a:r>
              <a:rPr lang="en-US" baseline="30000">
                <a:solidFill>
                  <a:srgbClr val="FEF913"/>
                </a:solidFill>
              </a:rPr>
              <a:t>6 </a:t>
            </a:r>
            <a:r>
              <a:rPr lang="en-US">
                <a:solidFill>
                  <a:srgbClr val="FEF913"/>
                </a:solidFill>
              </a:rPr>
              <a:t>!!!!</a:t>
            </a:r>
          </a:p>
        </p:txBody>
      </p:sp>
      <p:sp>
        <p:nvSpPr>
          <p:cNvPr id="293897" name="Line 9"/>
          <p:cNvSpPr>
            <a:spLocks noChangeShapeType="1"/>
          </p:cNvSpPr>
          <p:nvPr/>
        </p:nvSpPr>
        <p:spPr bwMode="auto">
          <a:xfrm flipV="1">
            <a:off x="2133600" y="2819400"/>
            <a:ext cx="1524000" cy="533400"/>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EF913"/>
              </a:solidFill>
            </a:endParaRPr>
          </a:p>
        </p:txBody>
      </p:sp>
      <p:sp>
        <p:nvSpPr>
          <p:cNvPr id="293898" name="Text Box 10"/>
          <p:cNvSpPr txBox="1">
            <a:spLocks noChangeArrowheads="1"/>
          </p:cNvSpPr>
          <p:nvPr/>
        </p:nvSpPr>
        <p:spPr bwMode="auto">
          <a:xfrm>
            <a:off x="2955925" y="3086100"/>
            <a:ext cx="1887538"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200">
                <a:solidFill>
                  <a:srgbClr val="FEF913"/>
                </a:solidFill>
              </a:rPr>
              <a:t>Very short range effects!!</a:t>
            </a:r>
            <a:endParaRPr lang="en-US">
              <a:solidFill>
                <a:srgbClr val="FEF913"/>
              </a:solidFill>
            </a:endParaRPr>
          </a:p>
        </p:txBody>
      </p:sp>
      <p:sp>
        <p:nvSpPr>
          <p:cNvPr id="293899" name="Text Box 11"/>
          <p:cNvSpPr txBox="1">
            <a:spLocks noChangeArrowheads="1"/>
          </p:cNvSpPr>
          <p:nvPr/>
        </p:nvSpPr>
        <p:spPr bwMode="auto">
          <a:xfrm>
            <a:off x="1295400" y="3886200"/>
            <a:ext cx="6629400" cy="2100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a:solidFill>
                  <a:srgbClr val="FEF913"/>
                </a:solidFill>
              </a:rPr>
              <a:t>What determines Polarizability?</a:t>
            </a:r>
          </a:p>
          <a:p>
            <a:pPr lvl="1">
              <a:spcBef>
                <a:spcPct val="50000"/>
              </a:spcBef>
              <a:buFontTx/>
              <a:buChar char="•"/>
            </a:pPr>
            <a:r>
              <a:rPr lang="en-US">
                <a:solidFill>
                  <a:srgbClr val="FEF913"/>
                </a:solidFill>
              </a:rPr>
              <a:t>Large atomic radii</a:t>
            </a:r>
          </a:p>
          <a:p>
            <a:pPr lvl="1">
              <a:spcBef>
                <a:spcPct val="50000"/>
              </a:spcBef>
              <a:buFontTx/>
              <a:buChar char="•"/>
            </a:pPr>
            <a:r>
              <a:rPr lang="en-US">
                <a:solidFill>
                  <a:srgbClr val="FEF913"/>
                </a:solidFill>
              </a:rPr>
              <a:t>Low Zeff</a:t>
            </a:r>
          </a:p>
          <a:p>
            <a:pPr>
              <a:spcBef>
                <a:spcPct val="50000"/>
              </a:spcBef>
              <a:buFontTx/>
              <a:buChar char="•"/>
            </a:pPr>
            <a:r>
              <a:rPr lang="en-US">
                <a:solidFill>
                  <a:srgbClr val="FEF913"/>
                </a:solidFill>
              </a:rPr>
              <a:t>High Polarizability = Large London Interactions</a:t>
            </a:r>
          </a:p>
        </p:txBody>
      </p:sp>
      <p:sp>
        <p:nvSpPr>
          <p:cNvPr id="12" name="Rectangle 11">
            <a:extLst>
              <a:ext uri="{FF2B5EF4-FFF2-40B4-BE49-F238E27FC236}">
                <a16:creationId xmlns:a16="http://schemas.microsoft.com/office/drawing/2014/main" id="{07C5762F-71F6-084D-AD2B-8B70D70C0224}"/>
              </a:ext>
            </a:extLst>
          </p:cNvPr>
          <p:cNvSpPr/>
          <p:nvPr/>
        </p:nvSpPr>
        <p:spPr bwMode="auto">
          <a:xfrm>
            <a:off x="3429000" y="2209800"/>
            <a:ext cx="228600" cy="304800"/>
          </a:xfrm>
          <a:prstGeom prst="rect">
            <a:avLst/>
          </a:prstGeom>
          <a:solidFill>
            <a:srgbClr val="FFFFFF"/>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700" b="0" i="0" u="none" strike="noStrike" cap="none" normalizeH="0" baseline="0">
              <a:ln>
                <a:noFill/>
              </a:ln>
              <a:solidFill>
                <a:srgbClr val="FEF913"/>
              </a:solidFill>
              <a:effectLst/>
              <a:latin typeface="Arial" charset="0"/>
              <a:ea typeface="ＭＳ Ｐゴシック" charset="0"/>
              <a:cs typeface="ＭＳ Ｐゴシック"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685800" y="228600"/>
            <a:ext cx="7772400" cy="1143000"/>
          </a:xfrm>
        </p:spPr>
        <p:txBody>
          <a:bodyPr/>
          <a:lstStyle/>
          <a:p>
            <a:r>
              <a:rPr lang="en-US" sz="3400"/>
              <a:t>London Forces and Molecular Shape</a:t>
            </a:r>
            <a:endParaRPr lang="en-US"/>
          </a:p>
        </p:txBody>
      </p:sp>
      <p:sp>
        <p:nvSpPr>
          <p:cNvPr id="295939" name="Rectangle 3"/>
          <p:cNvSpPr>
            <a:spLocks noGrp="1" noChangeArrowheads="1"/>
          </p:cNvSpPr>
          <p:nvPr>
            <p:ph type="body" idx="1"/>
          </p:nvPr>
        </p:nvSpPr>
        <p:spPr>
          <a:xfrm>
            <a:off x="685800" y="1143000"/>
            <a:ext cx="7772400" cy="4114800"/>
          </a:xfrm>
        </p:spPr>
        <p:txBody>
          <a:bodyPr/>
          <a:lstStyle/>
          <a:p>
            <a:r>
              <a:rPr lang="en-US" sz="2800"/>
              <a:t>Because the London Force energy drops off </a:t>
            </a:r>
            <a:r>
              <a:rPr lang="en-US" sz="2800" u="sng"/>
              <a:t>VERY</a:t>
            </a:r>
            <a:r>
              <a:rPr lang="en-US" sz="2800"/>
              <a:t> sharply as a function of distance, molecular shape is a major contributor to London Force energy</a:t>
            </a:r>
            <a:endParaRPr lang="en-US"/>
          </a:p>
        </p:txBody>
      </p:sp>
      <p:pic>
        <p:nvPicPr>
          <p:cNvPr id="295940" name="Picture 4" descr="CP_05_UN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0"/>
            <a:ext cx="3562350" cy="2924175"/>
          </a:xfrm>
          <a:prstGeom prst="rect">
            <a:avLst/>
          </a:prstGeom>
          <a:noFill/>
          <a:extLst>
            <a:ext uri="{909E8E84-426E-40dd-AFC4-6F175D3DCCD1}">
              <a14:hiddenFill xmlns:a14="http://schemas.microsoft.com/office/drawing/2010/main" xmlns="">
                <a:solidFill>
                  <a:srgbClr val="FFFFFF"/>
                </a:solidFill>
              </a14:hiddenFill>
            </a:ext>
          </a:extLst>
        </p:spPr>
      </p:pic>
      <p:pic>
        <p:nvPicPr>
          <p:cNvPr id="295941" name="Picture 5" descr="CP_05_UN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048000"/>
            <a:ext cx="3200400" cy="2925763"/>
          </a:xfrm>
          <a:prstGeom prst="rect">
            <a:avLst/>
          </a:prstGeom>
          <a:noFill/>
          <a:extLst>
            <a:ext uri="{909E8E84-426E-40dd-AFC4-6F175D3DCCD1}">
              <a14:hiddenFill xmlns:a14="http://schemas.microsoft.com/office/drawing/2010/main" xmlns="">
                <a:solidFill>
                  <a:srgbClr val="FFFFFF"/>
                </a:solidFill>
              </a14:hiddenFill>
            </a:ext>
          </a:extLst>
        </p:spPr>
      </p:pic>
      <p:sp>
        <p:nvSpPr>
          <p:cNvPr id="295942" name="Text Box 6"/>
          <p:cNvSpPr txBox="1">
            <a:spLocks noChangeArrowheads="1"/>
          </p:cNvSpPr>
          <p:nvPr/>
        </p:nvSpPr>
        <p:spPr bwMode="auto">
          <a:xfrm>
            <a:off x="762000" y="6172200"/>
            <a:ext cx="777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solidFill>
                  <a:srgbClr val="FEF913"/>
                </a:solidFill>
              </a:rPr>
              <a:t>Which has the higher boiling point?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685800" y="228600"/>
            <a:ext cx="7772400" cy="1143000"/>
          </a:xfrm>
        </p:spPr>
        <p:txBody>
          <a:bodyPr/>
          <a:lstStyle/>
          <a:p>
            <a:r>
              <a:rPr lang="en-US" sz="3400" dirty="0"/>
              <a:t>Implications of Intermolecular Forces</a:t>
            </a:r>
            <a:endParaRPr lang="en-US" dirty="0"/>
          </a:p>
        </p:txBody>
      </p:sp>
      <p:sp>
        <p:nvSpPr>
          <p:cNvPr id="295939" name="Rectangle 3"/>
          <p:cNvSpPr>
            <a:spLocks noGrp="1" noChangeArrowheads="1"/>
          </p:cNvSpPr>
          <p:nvPr>
            <p:ph type="body" idx="1"/>
          </p:nvPr>
        </p:nvSpPr>
        <p:spPr>
          <a:xfrm>
            <a:off x="685800" y="1143000"/>
            <a:ext cx="7772400" cy="4114800"/>
          </a:xfrm>
        </p:spPr>
        <p:txBody>
          <a:bodyPr/>
          <a:lstStyle/>
          <a:p>
            <a:pPr marL="0" indent="0">
              <a:buNone/>
            </a:pPr>
            <a:r>
              <a:rPr lang="en-US" sz="2800" dirty="0"/>
              <a:t>Species form greater interactions if their shape is complementary and if they are attracted to their partner.  </a:t>
            </a:r>
            <a:r>
              <a:rPr lang="en-US" sz="600" dirty="0"/>
              <a:t>(What is true at the atomic scale is true on the macroscopic scale!)</a:t>
            </a:r>
          </a:p>
          <a:p>
            <a:pPr marL="0" indent="0">
              <a:buNone/>
            </a:pPr>
            <a:endParaRPr lang="en-US" sz="2800" dirty="0"/>
          </a:p>
          <a:p>
            <a:pPr marL="0" indent="0">
              <a:buNone/>
            </a:pPr>
            <a:r>
              <a:rPr lang="en-US" sz="2800" dirty="0"/>
              <a:t>This effects:</a:t>
            </a:r>
          </a:p>
          <a:p>
            <a:r>
              <a:rPr lang="en-US" sz="2800" dirty="0"/>
              <a:t>Ice formation</a:t>
            </a:r>
          </a:p>
          <a:p>
            <a:r>
              <a:rPr lang="en-US" sz="2800" dirty="0"/>
              <a:t>Salt dissolution</a:t>
            </a:r>
          </a:p>
          <a:p>
            <a:r>
              <a:rPr lang="en-US" sz="2800" dirty="0"/>
              <a:t>Boiling points</a:t>
            </a:r>
          </a:p>
          <a:p>
            <a:r>
              <a:rPr lang="en-US" sz="2800" dirty="0"/>
              <a:t>Protein Folding / Unfolding </a:t>
            </a:r>
            <a:r>
              <a:rPr lang="en-US" sz="600" dirty="0"/>
              <a:t>(</a:t>
            </a:r>
            <a:r>
              <a:rPr lang="en-US" sz="600" dirty="0">
                <a:sym typeface="Wingdings"/>
              </a:rPr>
              <a:t>Soon precious, soon!)</a:t>
            </a:r>
          </a:p>
          <a:p>
            <a:r>
              <a:rPr lang="en-US" sz="2800" dirty="0"/>
              <a:t>Much, much more!</a:t>
            </a:r>
          </a:p>
        </p:txBody>
      </p:sp>
    </p:spTree>
    <p:extLst>
      <p:ext uri="{BB962C8B-B14F-4D97-AF65-F5344CB8AC3E}">
        <p14:creationId xmlns:p14="http://schemas.microsoft.com/office/powerpoint/2010/main" val="598501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685800" y="76200"/>
            <a:ext cx="7772400" cy="1143000"/>
          </a:xfrm>
        </p:spPr>
        <p:txBody>
          <a:bodyPr/>
          <a:lstStyle/>
          <a:p>
            <a:r>
              <a:rPr lang="en-US" sz="3400" dirty="0"/>
              <a:t>Back to water…</a:t>
            </a:r>
            <a:endParaRPr lang="en-US" dirty="0"/>
          </a:p>
        </p:txBody>
      </p:sp>
      <p:sp>
        <p:nvSpPr>
          <p:cNvPr id="295939" name="Rectangle 3"/>
          <p:cNvSpPr>
            <a:spLocks noGrp="1" noChangeArrowheads="1"/>
          </p:cNvSpPr>
          <p:nvPr>
            <p:ph type="body" idx="1"/>
          </p:nvPr>
        </p:nvSpPr>
        <p:spPr>
          <a:xfrm>
            <a:off x="685800" y="1143000"/>
            <a:ext cx="7772400" cy="4114800"/>
          </a:xfrm>
        </p:spPr>
        <p:txBody>
          <a:bodyPr/>
          <a:lstStyle/>
          <a:p>
            <a:pPr marL="0" indent="0">
              <a:buNone/>
            </a:pPr>
            <a:r>
              <a:rPr lang="en-US" sz="2800" dirty="0"/>
              <a:t>Water forms a special type of Dipole/Dipole interaction:  Hydrogen Bonding</a:t>
            </a:r>
          </a:p>
          <a:p>
            <a:pPr marL="0" indent="0">
              <a:buNone/>
            </a:pPr>
            <a:endParaRPr lang="en-US" sz="2800" dirty="0"/>
          </a:p>
          <a:p>
            <a:pPr marL="0" indent="0">
              <a:buNone/>
            </a:pPr>
            <a:endParaRPr lang="en-US" sz="2800" dirty="0"/>
          </a:p>
        </p:txBody>
      </p:sp>
      <p:pic>
        <p:nvPicPr>
          <p:cNvPr id="4" name="Picture 2" descr="voet4e_fig_02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743200"/>
            <a:ext cx="4949825" cy="2326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TextBox 1"/>
          <p:cNvSpPr txBox="1"/>
          <p:nvPr/>
        </p:nvSpPr>
        <p:spPr>
          <a:xfrm>
            <a:off x="152400" y="5537537"/>
            <a:ext cx="4343400" cy="1015663"/>
          </a:xfrm>
          <a:prstGeom prst="rect">
            <a:avLst/>
          </a:prstGeom>
          <a:noFill/>
        </p:spPr>
        <p:txBody>
          <a:bodyPr wrap="square" rtlCol="0">
            <a:spAutoFit/>
          </a:bodyPr>
          <a:lstStyle/>
          <a:p>
            <a:r>
              <a:rPr lang="en-US" sz="2000" dirty="0"/>
              <a:t>Bond Length:</a:t>
            </a:r>
          </a:p>
          <a:p>
            <a:r>
              <a:rPr lang="en-US" sz="2000" dirty="0" err="1"/>
              <a:t>Avg</a:t>
            </a:r>
            <a:r>
              <a:rPr lang="en-US" sz="2000" dirty="0"/>
              <a:t> H-bond length:  1.8 </a:t>
            </a:r>
            <a:r>
              <a:rPr lang="en-US" sz="2000" dirty="0" err="1"/>
              <a:t>Å</a:t>
            </a:r>
            <a:endParaRPr lang="en-US" sz="2000" dirty="0"/>
          </a:p>
          <a:p>
            <a:r>
              <a:rPr lang="en-US" sz="2000" dirty="0" err="1"/>
              <a:t>Avg</a:t>
            </a:r>
            <a:r>
              <a:rPr lang="en-US" sz="2000" dirty="0"/>
              <a:t> O-H bond length:  2.6 </a:t>
            </a:r>
            <a:r>
              <a:rPr lang="en-US" sz="2000" dirty="0" err="1"/>
              <a:t>Å</a:t>
            </a:r>
            <a:endParaRPr lang="en-US" sz="2000" dirty="0"/>
          </a:p>
        </p:txBody>
      </p:sp>
      <p:sp>
        <p:nvSpPr>
          <p:cNvPr id="6" name="TextBox 5"/>
          <p:cNvSpPr txBox="1"/>
          <p:nvPr/>
        </p:nvSpPr>
        <p:spPr>
          <a:xfrm>
            <a:off x="4495800" y="5537537"/>
            <a:ext cx="4343400" cy="1015663"/>
          </a:xfrm>
          <a:prstGeom prst="rect">
            <a:avLst/>
          </a:prstGeom>
          <a:noFill/>
        </p:spPr>
        <p:txBody>
          <a:bodyPr wrap="square" rtlCol="0">
            <a:spAutoFit/>
          </a:bodyPr>
          <a:lstStyle/>
          <a:p>
            <a:r>
              <a:rPr lang="en-US" sz="2000" dirty="0"/>
              <a:t>Bond Energies:</a:t>
            </a:r>
          </a:p>
          <a:p>
            <a:r>
              <a:rPr lang="en-US" sz="2000" dirty="0"/>
              <a:t>Avg. H-bond energy:  20 kJ/mole</a:t>
            </a:r>
          </a:p>
          <a:p>
            <a:r>
              <a:rPr lang="en-US" sz="2000" dirty="0"/>
              <a:t>Avg. O-H bond energy:  460 kJ/mole</a:t>
            </a:r>
          </a:p>
        </p:txBody>
      </p:sp>
      <p:pic>
        <p:nvPicPr>
          <p:cNvPr id="7" name="Picture 2" descr="An illustration shows the electric dipole of a water molecule.&#10;A central oxygen atom is bonded to two hydrogen atoms. The three form a slightly obtuse angle. The hydrogen atoms are partially positive, while the oxygen atom is partially negative.">
            <a:extLst>
              <a:ext uri="{FF2B5EF4-FFF2-40B4-BE49-F238E27FC236}">
                <a16:creationId xmlns:a16="http://schemas.microsoft.com/office/drawing/2014/main" id="{B4D76500-2105-0545-841C-F0F4D44124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382" r="25680"/>
          <a:stretch/>
        </p:blipFill>
        <p:spPr bwMode="auto">
          <a:xfrm>
            <a:off x="428999" y="3200400"/>
            <a:ext cx="2858814" cy="159135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225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568714"/>
            <a:ext cx="3276600" cy="707886"/>
          </a:xfrm>
          <a:prstGeom prst="rect">
            <a:avLst/>
          </a:prstGeom>
          <a:noFill/>
        </p:spPr>
        <p:txBody>
          <a:bodyPr wrap="square" rtlCol="0">
            <a:spAutoFit/>
          </a:bodyPr>
          <a:lstStyle/>
          <a:p>
            <a:r>
              <a:rPr lang="en-US" sz="2000" dirty="0"/>
              <a:t>Solvation of ions by water</a:t>
            </a:r>
          </a:p>
          <a:p>
            <a:r>
              <a:rPr lang="en-US" sz="2000" dirty="0"/>
              <a:t>Ion-Dipole Interaction</a:t>
            </a:r>
          </a:p>
        </p:txBody>
      </p:sp>
      <p:sp>
        <p:nvSpPr>
          <p:cNvPr id="6" name="TextBox 5"/>
          <p:cNvSpPr txBox="1"/>
          <p:nvPr/>
        </p:nvSpPr>
        <p:spPr>
          <a:xfrm>
            <a:off x="5791200" y="5867400"/>
            <a:ext cx="3048000" cy="707886"/>
          </a:xfrm>
          <a:prstGeom prst="rect">
            <a:avLst/>
          </a:prstGeom>
          <a:noFill/>
        </p:spPr>
        <p:txBody>
          <a:bodyPr wrap="square" rtlCol="0">
            <a:spAutoFit/>
          </a:bodyPr>
          <a:lstStyle/>
          <a:p>
            <a:r>
              <a:rPr lang="en-US" sz="2000" dirty="0"/>
              <a:t>Hydrogen Bonding</a:t>
            </a:r>
          </a:p>
          <a:p>
            <a:r>
              <a:rPr lang="en-US" sz="2000" dirty="0"/>
              <a:t>Dipole-Dipole Interaction</a:t>
            </a:r>
          </a:p>
        </p:txBody>
      </p:sp>
      <p:pic>
        <p:nvPicPr>
          <p:cNvPr id="8" name="Picture 2" descr="voet4e_fig_02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70015"/>
            <a:ext cx="4572000" cy="2302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9" name="Picture 2" descr="voet4e_fig_02_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676400"/>
            <a:ext cx="3060385" cy="414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 name="Picture 3" descr="The ball-and-stick model of water molecules is shown.&#10;The water molecules form the crystal structure of ice. They contain an oxygen atom (in red) surrounded by two hydrogen atoms (in white) each and are closely packed in the lattice. Hydrogen bonds between hydrogen in one molecule and oxygen in another molecule are indicated by dashed lines.">
            <a:extLst>
              <a:ext uri="{FF2B5EF4-FFF2-40B4-BE49-F238E27FC236}">
                <a16:creationId xmlns:a16="http://schemas.microsoft.com/office/drawing/2014/main" id="{DF644F49-6FEB-4A4C-BF29-9AE1A2CA540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8882" y="3532575"/>
            <a:ext cx="3702636" cy="304271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748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a:extLst>
              <a:ext uri="{FF2B5EF4-FFF2-40B4-BE49-F238E27FC236}">
                <a16:creationId xmlns:a16="http://schemas.microsoft.com/office/drawing/2014/main" id="{EC5FD98B-2C76-634B-9516-F69B4CB118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78232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a:extLst>
              <a:ext uri="{FF2B5EF4-FFF2-40B4-BE49-F238E27FC236}">
                <a16:creationId xmlns:a16="http://schemas.microsoft.com/office/drawing/2014/main" id="{8086A2EE-0034-2048-B78C-9BB6CECA6A58}"/>
              </a:ext>
            </a:extLst>
          </p:cNvPr>
          <p:cNvSpPr txBox="1">
            <a:spLocks noChangeArrowheads="1"/>
          </p:cNvSpPr>
          <p:nvPr/>
        </p:nvSpPr>
        <p:spPr bwMode="auto">
          <a:xfrm>
            <a:off x="457200" y="2057400"/>
            <a:ext cx="73961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i="1" dirty="0"/>
              <a:t>The hydrophobic effect.</a:t>
            </a:r>
          </a:p>
          <a:p>
            <a:endParaRPr lang="en-US" sz="1800" dirty="0"/>
          </a:p>
          <a:p>
            <a:r>
              <a:rPr lang="en-US" sz="1800" dirty="0"/>
              <a:t>Nonpolar molecules in water can be driven together by the hydrophobic effect which is powered by the increase in entropy of water. The associated interactions are called hydrophobic interaction.</a:t>
            </a:r>
          </a:p>
        </p:txBody>
      </p:sp>
      <p:pic>
        <p:nvPicPr>
          <p:cNvPr id="17" name="Picture 16">
            <a:extLst>
              <a:ext uri="{FF2B5EF4-FFF2-40B4-BE49-F238E27FC236}">
                <a16:creationId xmlns:a16="http://schemas.microsoft.com/office/drawing/2014/main" id="{6FA7B7CA-1E94-6F46-8B17-04798D72226E}"/>
              </a:ext>
            </a:extLst>
          </p:cNvPr>
          <p:cNvPicPr>
            <a:picLocks noChangeAspect="1"/>
          </p:cNvPicPr>
          <p:nvPr/>
        </p:nvPicPr>
        <p:blipFill>
          <a:blip r:embed="rId4"/>
          <a:stretch>
            <a:fillRect/>
          </a:stretch>
        </p:blipFill>
        <p:spPr>
          <a:xfrm>
            <a:off x="1257300" y="97860"/>
            <a:ext cx="6286500" cy="825500"/>
          </a:xfrm>
          <a:prstGeom prst="rect">
            <a:avLst/>
          </a:prstGeom>
        </p:spPr>
      </p:pic>
      <p:pic>
        <p:nvPicPr>
          <p:cNvPr id="6" name="Picture 2" descr="An illustration shows the hydrophobic effect of nonpolar molecules in water.&#10;Two diagrams are shown. The first diagram shows two nonpolar molecules in water, each surrounded by a ring of hydrogen-bonded water molecules. The second diagram shows the nonpolar molecules coming in contact with each other and dissociating water molecules from the ring around them.">
            <a:extLst>
              <a:ext uri="{FF2B5EF4-FFF2-40B4-BE49-F238E27FC236}">
                <a16:creationId xmlns:a16="http://schemas.microsoft.com/office/drawing/2014/main" id="{D209FA00-DC4D-6D4B-8910-1056E86EA3A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52015" y="3565525"/>
            <a:ext cx="6735775" cy="306783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59855A-DAF6-A145-9AB8-48589D94F7B5}"/>
              </a:ext>
            </a:extLst>
          </p:cNvPr>
          <p:cNvSpPr txBox="1"/>
          <p:nvPr/>
        </p:nvSpPr>
        <p:spPr>
          <a:xfrm>
            <a:off x="156210" y="3775856"/>
            <a:ext cx="1981200" cy="2677656"/>
          </a:xfrm>
          <a:prstGeom prst="rect">
            <a:avLst/>
          </a:prstGeom>
          <a:noFill/>
        </p:spPr>
        <p:txBody>
          <a:bodyPr wrap="square" rtlCol="0">
            <a:spAutoFit/>
          </a:bodyPr>
          <a:lstStyle/>
          <a:p>
            <a:r>
              <a:rPr lang="en-US" dirty="0"/>
              <a:t>Clathrate Cages = Ordered Water = Decreased </a:t>
            </a:r>
            <a:r>
              <a:rPr lang="en-US" dirty="0">
                <a:latin typeface="Symbol" pitchFamily="2" charset="2"/>
              </a:rPr>
              <a:t>D</a:t>
            </a:r>
            <a:r>
              <a:rPr lang="en-US" dirty="0"/>
              <a:t>S = Not favorable</a:t>
            </a:r>
          </a:p>
        </p:txBody>
      </p:sp>
      <p:cxnSp>
        <p:nvCxnSpPr>
          <p:cNvPr id="4" name="Straight Arrow Connector 3">
            <a:extLst>
              <a:ext uri="{FF2B5EF4-FFF2-40B4-BE49-F238E27FC236}">
                <a16:creationId xmlns:a16="http://schemas.microsoft.com/office/drawing/2014/main" id="{39FA442E-0750-974F-A353-864394049FF2}"/>
              </a:ext>
            </a:extLst>
          </p:cNvPr>
          <p:cNvCxnSpPr/>
          <p:nvPr/>
        </p:nvCxnSpPr>
        <p:spPr bwMode="auto">
          <a:xfrm flipV="1">
            <a:off x="1600200" y="3886200"/>
            <a:ext cx="1066800" cy="15240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Arrow Connector 8">
            <a:extLst>
              <a:ext uri="{FF2B5EF4-FFF2-40B4-BE49-F238E27FC236}">
                <a16:creationId xmlns:a16="http://schemas.microsoft.com/office/drawing/2014/main" id="{235DE300-F743-0D4A-90D3-FA8962E3062F}"/>
              </a:ext>
            </a:extLst>
          </p:cNvPr>
          <p:cNvCxnSpPr>
            <a:cxnSpLocks/>
          </p:cNvCxnSpPr>
          <p:nvPr/>
        </p:nvCxnSpPr>
        <p:spPr bwMode="auto">
          <a:xfrm>
            <a:off x="1524000" y="4359275"/>
            <a:ext cx="1828800" cy="1050925"/>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179268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84298-9D46-3E44-A65A-F7FBDF7AE43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62330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47700" y="2518410"/>
            <a:ext cx="7772400" cy="1143000"/>
          </a:xfrm>
        </p:spPr>
        <p:txBody>
          <a:bodyPr/>
          <a:lstStyle/>
          <a:p>
            <a:r>
              <a:rPr lang="en-US" sz="3800" dirty="0"/>
              <a:t>What is Biochemistry?</a:t>
            </a:r>
            <a:endParaRPr lang="en-US" sz="3000" dirty="0"/>
          </a:p>
        </p:txBody>
      </p:sp>
      <p:sp>
        <p:nvSpPr>
          <p:cNvPr id="2" name="TextBox 1">
            <a:extLst>
              <a:ext uri="{FF2B5EF4-FFF2-40B4-BE49-F238E27FC236}">
                <a16:creationId xmlns:a16="http://schemas.microsoft.com/office/drawing/2014/main" id="{822967D4-32D8-5B4C-99FA-A5A0629BE209}"/>
              </a:ext>
            </a:extLst>
          </p:cNvPr>
          <p:cNvSpPr txBox="1"/>
          <p:nvPr/>
        </p:nvSpPr>
        <p:spPr>
          <a:xfrm>
            <a:off x="457200" y="1143000"/>
            <a:ext cx="8153400" cy="5105400"/>
          </a:xfrm>
          <a:prstGeom prst="rect">
            <a:avLst/>
          </a:prstGeom>
          <a:noFill/>
        </p:spPr>
        <p:txBody>
          <a:bodyPr wrap="square" rtlCol="0">
            <a:spAutoFit/>
          </a:bodyPr>
          <a:lstStyle/>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ACDEA0-7726-B44E-B608-78D5D2AE93E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19514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868A82-479B-304A-BDAD-31BDE73A8AFD}"/>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35875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1C7110-ED6B-C540-A1D7-4A59374CC8C5}"/>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60771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0A28DA-5724-B846-A30B-D4F74DCFBB6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81161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228600"/>
            <a:ext cx="7772400" cy="1143000"/>
          </a:xfrm>
        </p:spPr>
        <p:txBody>
          <a:bodyPr/>
          <a:lstStyle/>
          <a:p>
            <a:r>
              <a:rPr lang="en-US" sz="3400" dirty="0"/>
              <a:t>Acids/Bases, Titrations and Buffers</a:t>
            </a:r>
            <a:endParaRPr lang="en-US" dirty="0"/>
          </a:p>
        </p:txBody>
      </p:sp>
      <p:sp>
        <p:nvSpPr>
          <p:cNvPr id="2" name="TextBox 1"/>
          <p:cNvSpPr txBox="1"/>
          <p:nvPr/>
        </p:nvSpPr>
        <p:spPr>
          <a:xfrm>
            <a:off x="304800" y="1295400"/>
            <a:ext cx="8534400" cy="4893647"/>
          </a:xfrm>
          <a:prstGeom prst="rect">
            <a:avLst/>
          </a:prstGeom>
          <a:noFill/>
        </p:spPr>
        <p:txBody>
          <a:bodyPr wrap="square" rtlCol="0">
            <a:spAutoFit/>
          </a:bodyPr>
          <a:lstStyle/>
          <a:p>
            <a:r>
              <a:rPr lang="en-US" dirty="0"/>
              <a:t>This is the third class you have had dealing with acids and bases, for chemistry majors, it is the fourth.</a:t>
            </a:r>
          </a:p>
          <a:p>
            <a:pPr marL="342900" indent="-342900">
              <a:buFont typeface="Arial"/>
              <a:buChar char="•"/>
            </a:pPr>
            <a:r>
              <a:rPr lang="en-US" dirty="0"/>
              <a:t>You MUST know this backwards and forwards</a:t>
            </a:r>
          </a:p>
          <a:p>
            <a:pPr marL="342900" indent="-342900">
              <a:buFont typeface="Arial"/>
              <a:buChar char="•"/>
            </a:pPr>
            <a:endParaRPr lang="en-US" dirty="0"/>
          </a:p>
          <a:p>
            <a:r>
              <a:rPr lang="en-US" dirty="0"/>
              <a:t>Strong Acid / Strong Base Titration:</a:t>
            </a:r>
          </a:p>
          <a:p>
            <a:endParaRPr lang="en-US" dirty="0"/>
          </a:p>
          <a:p>
            <a:r>
              <a:rPr lang="en-US" dirty="0"/>
              <a:t>HA    +     B-     </a:t>
            </a:r>
            <a:r>
              <a:rPr lang="en-US" dirty="0">
                <a:sym typeface="Wingdings"/>
              </a:rPr>
              <a:t>     A-        +       HB</a:t>
            </a:r>
          </a:p>
          <a:p>
            <a:r>
              <a:rPr lang="en-US" dirty="0">
                <a:sym typeface="Wingdings"/>
              </a:rPr>
              <a:t>Acid       Base     </a:t>
            </a:r>
            <a:r>
              <a:rPr lang="en-US" dirty="0" err="1">
                <a:sym typeface="Wingdings"/>
              </a:rPr>
              <a:t>Conj</a:t>
            </a:r>
            <a:r>
              <a:rPr lang="en-US" dirty="0">
                <a:sym typeface="Wingdings"/>
              </a:rPr>
              <a:t> Base    </a:t>
            </a:r>
            <a:r>
              <a:rPr lang="en-US" dirty="0" err="1">
                <a:sym typeface="Wingdings"/>
              </a:rPr>
              <a:t>Conj</a:t>
            </a:r>
            <a:r>
              <a:rPr lang="en-US" dirty="0">
                <a:sym typeface="Wingdings"/>
              </a:rPr>
              <a:t> Acid</a:t>
            </a:r>
          </a:p>
          <a:p>
            <a:endParaRPr lang="en-US" dirty="0">
              <a:sym typeface="Wingdings"/>
            </a:endParaRPr>
          </a:p>
          <a:p>
            <a:r>
              <a:rPr lang="en-US" dirty="0" err="1">
                <a:sym typeface="Wingdings"/>
              </a:rPr>
              <a:t>Bronsted</a:t>
            </a:r>
            <a:r>
              <a:rPr lang="en-US" dirty="0">
                <a:sym typeface="Wingdings"/>
              </a:rPr>
              <a:t>/Lowry definition of and acid and a base:</a:t>
            </a:r>
          </a:p>
          <a:p>
            <a:r>
              <a:rPr lang="en-US" dirty="0">
                <a:sym typeface="Wingdings"/>
              </a:rPr>
              <a:t>Acids donate protons and bases accept them</a:t>
            </a:r>
          </a:p>
          <a:p>
            <a:endParaRPr lang="en-US" dirty="0">
              <a:sym typeface="Wingdings"/>
            </a:endParaRPr>
          </a:p>
          <a:p>
            <a:r>
              <a:rPr lang="en-US" dirty="0">
                <a:sym typeface="Wingdings"/>
              </a:rPr>
              <a:t>This definition works for biochemistry</a:t>
            </a:r>
            <a:endParaRPr lang="en-US" dirty="0"/>
          </a:p>
        </p:txBody>
      </p:sp>
    </p:spTree>
    <p:extLst>
      <p:ext uri="{BB962C8B-B14F-4D97-AF65-F5344CB8AC3E}">
        <p14:creationId xmlns:p14="http://schemas.microsoft.com/office/powerpoint/2010/main" val="1838688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228600"/>
            <a:ext cx="7772400" cy="1143000"/>
          </a:xfrm>
        </p:spPr>
        <p:txBody>
          <a:bodyPr/>
          <a:lstStyle/>
          <a:p>
            <a:r>
              <a:rPr lang="en-US" sz="3400" dirty="0"/>
              <a:t>Weak Acids / Bases</a:t>
            </a:r>
            <a:endParaRPr lang="en-US" dirty="0"/>
          </a:p>
        </p:txBody>
      </p:sp>
      <p:sp>
        <p:nvSpPr>
          <p:cNvPr id="2" name="TextBox 1"/>
          <p:cNvSpPr txBox="1"/>
          <p:nvPr/>
        </p:nvSpPr>
        <p:spPr>
          <a:xfrm>
            <a:off x="304800" y="1524000"/>
            <a:ext cx="8534400" cy="4031873"/>
          </a:xfrm>
          <a:prstGeom prst="rect">
            <a:avLst/>
          </a:prstGeom>
          <a:noFill/>
        </p:spPr>
        <p:txBody>
          <a:bodyPr wrap="square" rtlCol="0">
            <a:spAutoFit/>
          </a:bodyPr>
          <a:lstStyle/>
          <a:p>
            <a:r>
              <a:rPr lang="en-US" dirty="0"/>
              <a:t>HA + H</a:t>
            </a:r>
            <a:r>
              <a:rPr lang="en-US" baseline="-25000" dirty="0"/>
              <a:t>2</a:t>
            </a:r>
            <a:r>
              <a:rPr lang="en-US" dirty="0"/>
              <a:t>O </a:t>
            </a:r>
            <a:r>
              <a:rPr lang="en-US" dirty="0">
                <a:sym typeface="Wingdings"/>
              </a:rPr>
              <a:t>H</a:t>
            </a:r>
            <a:r>
              <a:rPr lang="en-US" baseline="-25000" dirty="0">
                <a:sym typeface="Wingdings"/>
              </a:rPr>
              <a:t>3</a:t>
            </a:r>
            <a:r>
              <a:rPr lang="en-US" dirty="0">
                <a:sym typeface="Wingdings"/>
              </a:rPr>
              <a:t>O+ + A</a:t>
            </a:r>
            <a:r>
              <a:rPr lang="en-US" baseline="30000" dirty="0">
                <a:sym typeface="Wingdings"/>
              </a:rPr>
              <a:t>-</a:t>
            </a:r>
            <a:endParaRPr lang="en-US" dirty="0">
              <a:sym typeface="Wingdings"/>
            </a:endParaRPr>
          </a:p>
          <a:p>
            <a:endParaRPr lang="en-US" baseline="30000" dirty="0">
              <a:sym typeface="Wingdings"/>
            </a:endParaRPr>
          </a:p>
          <a:p>
            <a:r>
              <a:rPr lang="en-US" dirty="0">
                <a:sym typeface="Wingdings"/>
              </a:rPr>
              <a:t>NH</a:t>
            </a:r>
            <a:r>
              <a:rPr lang="en-US" baseline="-25000" dirty="0">
                <a:sym typeface="Wingdings"/>
              </a:rPr>
              <a:t>3</a:t>
            </a:r>
            <a:r>
              <a:rPr lang="en-US" dirty="0">
                <a:sym typeface="Wingdings"/>
              </a:rPr>
              <a:t> + H</a:t>
            </a:r>
            <a:r>
              <a:rPr lang="en-US" baseline="-25000" dirty="0">
                <a:sym typeface="Wingdings"/>
              </a:rPr>
              <a:t>2</a:t>
            </a:r>
            <a:r>
              <a:rPr lang="en-US" dirty="0">
                <a:sym typeface="Wingdings"/>
              </a:rPr>
              <a:t>O  NH4+ + OH-</a:t>
            </a:r>
          </a:p>
          <a:p>
            <a:endParaRPr lang="en-US" dirty="0">
              <a:sym typeface="Wingdings"/>
            </a:endParaRPr>
          </a:p>
          <a:p>
            <a:r>
              <a:rPr lang="en-US" dirty="0">
                <a:sym typeface="Wingdings"/>
              </a:rPr>
              <a:t>CH</a:t>
            </a:r>
            <a:r>
              <a:rPr lang="en-US" baseline="-25000" dirty="0">
                <a:sym typeface="Wingdings"/>
              </a:rPr>
              <a:t>3</a:t>
            </a:r>
            <a:r>
              <a:rPr lang="en-US" dirty="0">
                <a:sym typeface="Wingdings"/>
              </a:rPr>
              <a:t>COOH + H</a:t>
            </a:r>
            <a:r>
              <a:rPr lang="en-US" baseline="-25000" dirty="0">
                <a:sym typeface="Wingdings"/>
              </a:rPr>
              <a:t>2</a:t>
            </a:r>
            <a:r>
              <a:rPr lang="en-US" dirty="0">
                <a:sym typeface="Wingdings"/>
              </a:rPr>
              <a:t>O  CH</a:t>
            </a:r>
            <a:r>
              <a:rPr lang="en-US" baseline="-25000" dirty="0">
                <a:sym typeface="Wingdings"/>
              </a:rPr>
              <a:t>3</a:t>
            </a:r>
            <a:r>
              <a:rPr lang="en-US" dirty="0">
                <a:sym typeface="Wingdings"/>
              </a:rPr>
              <a:t>COO</a:t>
            </a:r>
            <a:r>
              <a:rPr lang="en-US" baseline="30000" dirty="0">
                <a:sym typeface="Wingdings"/>
              </a:rPr>
              <a:t>-</a:t>
            </a:r>
            <a:r>
              <a:rPr lang="en-US" dirty="0">
                <a:sym typeface="Wingdings"/>
              </a:rPr>
              <a:t> + H</a:t>
            </a:r>
            <a:r>
              <a:rPr lang="en-US" baseline="-25000" dirty="0">
                <a:sym typeface="Wingdings"/>
              </a:rPr>
              <a:t>3</a:t>
            </a:r>
            <a:r>
              <a:rPr lang="en-US" dirty="0">
                <a:sym typeface="Wingdings"/>
              </a:rPr>
              <a:t>O</a:t>
            </a:r>
            <a:r>
              <a:rPr lang="en-US" baseline="30000" dirty="0">
                <a:sym typeface="Wingdings"/>
              </a:rPr>
              <a:t>+</a:t>
            </a:r>
          </a:p>
          <a:p>
            <a:endParaRPr lang="en-US" dirty="0">
              <a:sym typeface="Wingdings"/>
            </a:endParaRPr>
          </a:p>
          <a:p>
            <a:endParaRPr lang="en-US" dirty="0">
              <a:sym typeface="Wingdings"/>
            </a:endParaRPr>
          </a:p>
          <a:p>
            <a:r>
              <a:rPr lang="en-US" dirty="0">
                <a:sym typeface="Wingdings"/>
              </a:rPr>
              <a:t>Only a fraction of the weak acid or base ionizes with water.</a:t>
            </a:r>
          </a:p>
          <a:p>
            <a:endParaRPr lang="en-US" dirty="0">
              <a:sym typeface="Wingdings"/>
            </a:endParaRPr>
          </a:p>
          <a:p>
            <a:r>
              <a:rPr lang="en-US" dirty="0">
                <a:sym typeface="Wingdings"/>
              </a:rPr>
              <a:t>The acid or base is in equilibrium with its conjugate acid or conjugate base</a:t>
            </a:r>
            <a:endParaRPr lang="en-US" dirty="0"/>
          </a:p>
        </p:txBody>
      </p:sp>
    </p:spTree>
    <p:extLst>
      <p:ext uri="{BB962C8B-B14F-4D97-AF65-F5344CB8AC3E}">
        <p14:creationId xmlns:p14="http://schemas.microsoft.com/office/powerpoint/2010/main" val="2355588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371600" y="5486400"/>
            <a:ext cx="6629400" cy="914400"/>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700" b="0" i="0" u="none" strike="noStrike" cap="none" normalizeH="0" baseline="0">
              <a:ln>
                <a:noFill/>
              </a:ln>
              <a:solidFill>
                <a:srgbClr val="FEF913"/>
              </a:solidFill>
              <a:effectLst/>
              <a:latin typeface="Arial" charset="0"/>
              <a:ea typeface="ＭＳ Ｐゴシック" charset="0"/>
              <a:cs typeface="ＭＳ Ｐゴシック" charset="0"/>
            </a:endParaRPr>
          </a:p>
        </p:txBody>
      </p:sp>
      <p:sp>
        <p:nvSpPr>
          <p:cNvPr id="7" name="Rectangle 2"/>
          <p:cNvSpPr>
            <a:spLocks noGrp="1" noChangeArrowheads="1"/>
          </p:cNvSpPr>
          <p:nvPr>
            <p:ph type="title"/>
          </p:nvPr>
        </p:nvSpPr>
        <p:spPr>
          <a:xfrm>
            <a:off x="685800" y="228600"/>
            <a:ext cx="7772400" cy="1143000"/>
          </a:xfrm>
        </p:spPr>
        <p:txBody>
          <a:bodyPr/>
          <a:lstStyle/>
          <a:p>
            <a:r>
              <a:rPr lang="en-US" sz="3400" dirty="0"/>
              <a:t>Equilibrium Constants</a:t>
            </a:r>
            <a:endParaRPr lang="en-US" dirty="0"/>
          </a:p>
        </p:txBody>
      </p:sp>
      <p:sp>
        <p:nvSpPr>
          <p:cNvPr id="2" name="TextBox 1"/>
          <p:cNvSpPr txBox="1"/>
          <p:nvPr/>
        </p:nvSpPr>
        <p:spPr>
          <a:xfrm>
            <a:off x="304800" y="1524000"/>
            <a:ext cx="8534400" cy="4524315"/>
          </a:xfrm>
          <a:prstGeom prst="rect">
            <a:avLst/>
          </a:prstGeom>
          <a:noFill/>
        </p:spPr>
        <p:txBody>
          <a:bodyPr wrap="square" rtlCol="0">
            <a:spAutoFit/>
          </a:bodyPr>
          <a:lstStyle/>
          <a:p>
            <a:r>
              <a:rPr lang="en-US" dirty="0"/>
              <a:t>Equilibrium constants, K, are ALWAYS product concentrations divided by reactant concentrations.  ALWAYS.</a:t>
            </a:r>
          </a:p>
          <a:p>
            <a:endParaRPr lang="en-US" dirty="0"/>
          </a:p>
          <a:p>
            <a:r>
              <a:rPr lang="en-US" dirty="0" err="1"/>
              <a:t>K</a:t>
            </a:r>
            <a:r>
              <a:rPr lang="en-US" baseline="-25000" dirty="0" err="1"/>
              <a:t>eq</a:t>
            </a:r>
            <a:r>
              <a:rPr lang="en-US" dirty="0"/>
              <a:t> = Equilibrium constant of a reaction</a:t>
            </a:r>
          </a:p>
          <a:p>
            <a:r>
              <a:rPr lang="en-US" dirty="0" err="1"/>
              <a:t>K</a:t>
            </a:r>
            <a:r>
              <a:rPr lang="en-US" baseline="-25000" dirty="0" err="1"/>
              <a:t>sp</a:t>
            </a:r>
            <a:r>
              <a:rPr lang="en-US" dirty="0"/>
              <a:t> = Solubility product for a salt</a:t>
            </a:r>
          </a:p>
          <a:p>
            <a:r>
              <a:rPr lang="en-US" dirty="0" err="1"/>
              <a:t>K</a:t>
            </a:r>
            <a:r>
              <a:rPr lang="en-US" baseline="-25000" dirty="0" err="1"/>
              <a:t>a</a:t>
            </a:r>
            <a:r>
              <a:rPr lang="en-US" dirty="0"/>
              <a:t> = Acid dissociation constant for a weak acid</a:t>
            </a:r>
          </a:p>
          <a:p>
            <a:r>
              <a:rPr lang="en-US" dirty="0"/>
              <a:t>K</a:t>
            </a:r>
            <a:r>
              <a:rPr lang="en-US" baseline="-25000" dirty="0"/>
              <a:t>b</a:t>
            </a:r>
            <a:r>
              <a:rPr lang="en-US" dirty="0"/>
              <a:t> = Base dissociation constant for a weak base</a:t>
            </a:r>
          </a:p>
          <a:p>
            <a:endParaRPr lang="en-US" dirty="0"/>
          </a:p>
          <a:p>
            <a:r>
              <a:rPr lang="en-US" dirty="0"/>
              <a:t>Take acetic acid for example:</a:t>
            </a:r>
          </a:p>
          <a:p>
            <a:r>
              <a:rPr lang="en-US" dirty="0"/>
              <a:t>CH</a:t>
            </a:r>
            <a:r>
              <a:rPr lang="en-US" baseline="-25000" dirty="0"/>
              <a:t>3</a:t>
            </a:r>
            <a:r>
              <a:rPr lang="en-US" dirty="0"/>
              <a:t>COOH + H</a:t>
            </a:r>
            <a:r>
              <a:rPr lang="en-US" baseline="-25000" dirty="0"/>
              <a:t>2</a:t>
            </a:r>
            <a:r>
              <a:rPr lang="en-US" dirty="0"/>
              <a:t>O </a:t>
            </a:r>
            <a:r>
              <a:rPr lang="en-US" dirty="0">
                <a:sym typeface="Wingdings"/>
              </a:rPr>
              <a:t> CH</a:t>
            </a:r>
            <a:r>
              <a:rPr lang="en-US" baseline="-25000" dirty="0">
                <a:sym typeface="Wingdings"/>
              </a:rPr>
              <a:t>3</a:t>
            </a:r>
            <a:r>
              <a:rPr lang="en-US" dirty="0">
                <a:sym typeface="Wingdings"/>
              </a:rPr>
              <a:t>COO</a:t>
            </a:r>
            <a:r>
              <a:rPr lang="en-US" baseline="30000" dirty="0">
                <a:sym typeface="Wingdings"/>
              </a:rPr>
              <a:t>-</a:t>
            </a:r>
            <a:r>
              <a:rPr lang="en-US" dirty="0">
                <a:sym typeface="Wingdings"/>
              </a:rPr>
              <a:t> + H</a:t>
            </a:r>
            <a:r>
              <a:rPr lang="en-US" baseline="-25000" dirty="0">
                <a:sym typeface="Wingdings"/>
              </a:rPr>
              <a:t>3</a:t>
            </a:r>
            <a:r>
              <a:rPr lang="en-US" dirty="0">
                <a:sym typeface="Wingdings"/>
              </a:rPr>
              <a:t>O</a:t>
            </a:r>
            <a:r>
              <a:rPr lang="en-US" baseline="30000" dirty="0">
                <a:sym typeface="Wingdings"/>
              </a:rPr>
              <a:t>+</a:t>
            </a:r>
          </a:p>
          <a:p>
            <a:endParaRPr lang="en-US" dirty="0">
              <a:sym typeface="Wingdings"/>
            </a:endParaRPr>
          </a:p>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209345263"/>
              </p:ext>
            </p:extLst>
          </p:nvPr>
        </p:nvGraphicFramePr>
        <p:xfrm>
          <a:off x="1426029" y="5486400"/>
          <a:ext cx="6531428" cy="914400"/>
        </p:xfrm>
        <a:graphic>
          <a:graphicData uri="http://schemas.openxmlformats.org/presentationml/2006/ole">
            <mc:AlternateContent xmlns:mc="http://schemas.openxmlformats.org/markup-compatibility/2006">
              <mc:Choice xmlns:v="urn:schemas-microsoft-com:vml" Requires="v">
                <p:oleObj spid="_x0000_s213019" name="Equation" r:id="rId4" imgW="3175000" imgH="444500" progId="Equation.3">
                  <p:embed/>
                </p:oleObj>
              </mc:Choice>
              <mc:Fallback>
                <p:oleObj name="Equation" r:id="rId4" imgW="3175000" imgH="444500" progId="Equation.3">
                  <p:embed/>
                  <p:pic>
                    <p:nvPicPr>
                      <p:cNvPr id="0" name=""/>
                      <p:cNvPicPr/>
                      <p:nvPr/>
                    </p:nvPicPr>
                    <p:blipFill>
                      <a:blip r:embed="rId5"/>
                      <a:stretch>
                        <a:fillRect/>
                      </a:stretch>
                    </p:blipFill>
                    <p:spPr>
                      <a:xfrm>
                        <a:off x="1426029" y="5486400"/>
                        <a:ext cx="6531428" cy="914400"/>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1445063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228600"/>
            <a:ext cx="7772400" cy="1143000"/>
          </a:xfrm>
        </p:spPr>
        <p:txBody>
          <a:bodyPr/>
          <a:lstStyle/>
          <a:p>
            <a:r>
              <a:rPr lang="en-US" sz="3400" dirty="0"/>
              <a:t>Henderson-</a:t>
            </a:r>
            <a:r>
              <a:rPr lang="en-US" sz="3400" dirty="0" err="1"/>
              <a:t>Hasselbach</a:t>
            </a:r>
            <a:r>
              <a:rPr lang="en-US" sz="3400" dirty="0"/>
              <a:t> Equation</a:t>
            </a:r>
            <a:endParaRPr lang="en-US" dirty="0"/>
          </a:p>
        </p:txBody>
      </p:sp>
      <p:sp>
        <p:nvSpPr>
          <p:cNvPr id="8" name="TextBox 7"/>
          <p:cNvSpPr txBox="1"/>
          <p:nvPr/>
        </p:nvSpPr>
        <p:spPr>
          <a:xfrm>
            <a:off x="228600" y="1219200"/>
            <a:ext cx="8839200" cy="4770537"/>
          </a:xfrm>
          <a:prstGeom prst="rect">
            <a:avLst/>
          </a:prstGeom>
          <a:noFill/>
        </p:spPr>
        <p:txBody>
          <a:bodyPr wrap="square" rtlCol="0">
            <a:spAutoFit/>
          </a:bodyPr>
          <a:lstStyle/>
          <a:p>
            <a:r>
              <a:rPr lang="en-US" dirty="0"/>
              <a:t>To determine the concentrations of the species in a solution of a weak acid or base, we need to use the definition of </a:t>
            </a:r>
            <a:r>
              <a:rPr lang="en-US" dirty="0" err="1"/>
              <a:t>K</a:t>
            </a:r>
            <a:r>
              <a:rPr lang="en-US" baseline="-25000" dirty="0" err="1"/>
              <a:t>a</a:t>
            </a:r>
            <a:r>
              <a:rPr lang="en-US" dirty="0"/>
              <a:t> and pH</a:t>
            </a:r>
          </a:p>
          <a:p>
            <a:pPr algn="ctr"/>
            <a:endParaRPr lang="en-US" dirty="0"/>
          </a:p>
          <a:p>
            <a:pPr algn="ctr"/>
            <a:r>
              <a:rPr lang="en-US" dirty="0"/>
              <a:t>HA + H</a:t>
            </a:r>
            <a:r>
              <a:rPr lang="en-US" baseline="-25000" dirty="0"/>
              <a:t>2</a:t>
            </a:r>
            <a:r>
              <a:rPr lang="en-US" dirty="0"/>
              <a:t>O </a:t>
            </a:r>
            <a:r>
              <a:rPr lang="en-US" dirty="0">
                <a:sym typeface="Wingdings"/>
              </a:rPr>
              <a:t>H</a:t>
            </a:r>
            <a:r>
              <a:rPr lang="en-US" baseline="-25000" dirty="0">
                <a:sym typeface="Wingdings"/>
              </a:rPr>
              <a:t>3</a:t>
            </a:r>
            <a:r>
              <a:rPr lang="en-US" dirty="0">
                <a:sym typeface="Wingdings"/>
              </a:rPr>
              <a:t>O+ + A</a:t>
            </a:r>
            <a:r>
              <a:rPr lang="en-US" baseline="30000" dirty="0">
                <a:sym typeface="Wingdings"/>
              </a:rPr>
              <a:t>-</a:t>
            </a:r>
            <a:endParaRPr lang="en-US" dirty="0">
              <a:sym typeface="Wingdings"/>
            </a:endParaRPr>
          </a:p>
          <a:p>
            <a:endParaRPr lang="en-US" dirty="0"/>
          </a:p>
          <a:p>
            <a:endParaRPr lang="en-US" dirty="0"/>
          </a:p>
          <a:p>
            <a:r>
              <a:rPr lang="en-US" dirty="0" err="1"/>
              <a:t>K</a:t>
            </a:r>
            <a:r>
              <a:rPr lang="en-US" baseline="-25000" dirty="0" err="1"/>
              <a:t>a</a:t>
            </a:r>
            <a:r>
              <a:rPr lang="en-US" dirty="0"/>
              <a:t> = [H</a:t>
            </a:r>
            <a:r>
              <a:rPr lang="en-US" baseline="-25000" dirty="0"/>
              <a:t>3</a:t>
            </a:r>
            <a:r>
              <a:rPr lang="en-US" dirty="0"/>
              <a:t>O</a:t>
            </a:r>
            <a:r>
              <a:rPr lang="en-US" baseline="30000" dirty="0"/>
              <a:t>+</a:t>
            </a:r>
            <a:r>
              <a:rPr lang="en-US" dirty="0"/>
              <a:t>][A</a:t>
            </a:r>
            <a:r>
              <a:rPr lang="en-US" baseline="30000" dirty="0"/>
              <a:t>-</a:t>
            </a:r>
            <a:r>
              <a:rPr lang="en-US" dirty="0"/>
              <a:t>]/[HA]</a:t>
            </a:r>
          </a:p>
          <a:p>
            <a:endParaRPr lang="en-US" dirty="0"/>
          </a:p>
          <a:p>
            <a:r>
              <a:rPr lang="en-US" dirty="0"/>
              <a:t>[H</a:t>
            </a:r>
            <a:r>
              <a:rPr lang="en-US" baseline="-25000" dirty="0"/>
              <a:t>3</a:t>
            </a:r>
            <a:r>
              <a:rPr lang="en-US" dirty="0"/>
              <a:t>O</a:t>
            </a:r>
            <a:r>
              <a:rPr lang="en-US" baseline="30000" dirty="0"/>
              <a:t>+</a:t>
            </a:r>
            <a:r>
              <a:rPr lang="en-US" dirty="0"/>
              <a:t>] = </a:t>
            </a:r>
            <a:r>
              <a:rPr lang="en-US" dirty="0" err="1"/>
              <a:t>K</a:t>
            </a:r>
            <a:r>
              <a:rPr lang="en-US" baseline="-25000" dirty="0" err="1"/>
              <a:t>a</a:t>
            </a:r>
            <a:r>
              <a:rPr lang="en-US" dirty="0"/>
              <a:t>([HA]/[A</a:t>
            </a:r>
            <a:r>
              <a:rPr lang="en-US" baseline="30000" dirty="0"/>
              <a:t>-</a:t>
            </a:r>
            <a:r>
              <a:rPr lang="en-US" dirty="0"/>
              <a:t>])    and    pH = -log[H</a:t>
            </a:r>
            <a:r>
              <a:rPr lang="en-US" baseline="-25000" dirty="0"/>
              <a:t>3</a:t>
            </a:r>
            <a:r>
              <a:rPr lang="en-US" dirty="0"/>
              <a:t>O</a:t>
            </a:r>
            <a:r>
              <a:rPr lang="en-US" baseline="30000" dirty="0"/>
              <a:t>+</a:t>
            </a:r>
            <a:r>
              <a:rPr lang="en-US" dirty="0"/>
              <a:t>]</a:t>
            </a:r>
          </a:p>
          <a:p>
            <a:endParaRPr lang="en-US" dirty="0"/>
          </a:p>
          <a:p>
            <a:r>
              <a:rPr lang="en-US" dirty="0"/>
              <a:t>pH = log </a:t>
            </a:r>
            <a:r>
              <a:rPr lang="en-US" dirty="0" err="1"/>
              <a:t>K</a:t>
            </a:r>
            <a:r>
              <a:rPr lang="en-US" baseline="-25000" dirty="0" err="1"/>
              <a:t>a</a:t>
            </a:r>
            <a:r>
              <a:rPr lang="en-US" dirty="0"/>
              <a:t> + log([A</a:t>
            </a:r>
            <a:r>
              <a:rPr lang="en-US" baseline="30000" dirty="0"/>
              <a:t>-</a:t>
            </a:r>
            <a:r>
              <a:rPr lang="en-US" dirty="0"/>
              <a:t>]/[HA])   but </a:t>
            </a:r>
            <a:r>
              <a:rPr lang="en-US" dirty="0" err="1"/>
              <a:t>pK</a:t>
            </a:r>
            <a:r>
              <a:rPr lang="en-US" baseline="-25000" dirty="0" err="1"/>
              <a:t>a</a:t>
            </a:r>
            <a:r>
              <a:rPr lang="en-US" dirty="0"/>
              <a:t> = -log </a:t>
            </a:r>
            <a:r>
              <a:rPr lang="en-US" dirty="0" err="1"/>
              <a:t>K</a:t>
            </a:r>
            <a:r>
              <a:rPr lang="en-US" baseline="-25000" dirty="0" err="1"/>
              <a:t>a</a:t>
            </a:r>
            <a:r>
              <a:rPr lang="en-US" dirty="0"/>
              <a:t> so,</a:t>
            </a:r>
          </a:p>
          <a:p>
            <a:endParaRPr lang="en-US" baseline="-25000" dirty="0"/>
          </a:p>
          <a:p>
            <a:r>
              <a:rPr lang="en-US" dirty="0"/>
              <a:t>pH = </a:t>
            </a:r>
            <a:r>
              <a:rPr lang="en-US" dirty="0" err="1"/>
              <a:t>pK</a:t>
            </a:r>
            <a:r>
              <a:rPr lang="en-US" baseline="-25000" dirty="0" err="1"/>
              <a:t>a</a:t>
            </a:r>
            <a:r>
              <a:rPr lang="en-US" dirty="0"/>
              <a:t> + log([A</a:t>
            </a:r>
            <a:r>
              <a:rPr lang="en-US" baseline="30000" dirty="0"/>
              <a:t>-</a:t>
            </a:r>
            <a:r>
              <a:rPr lang="en-US" dirty="0"/>
              <a:t>]/[HA])</a:t>
            </a:r>
          </a:p>
        </p:txBody>
      </p:sp>
    </p:spTree>
    <p:extLst>
      <p:ext uri="{BB962C8B-B14F-4D97-AF65-F5344CB8AC3E}">
        <p14:creationId xmlns:p14="http://schemas.microsoft.com/office/powerpoint/2010/main" val="2032460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228600"/>
            <a:ext cx="7772400" cy="1143000"/>
          </a:xfrm>
        </p:spPr>
        <p:txBody>
          <a:bodyPr/>
          <a:lstStyle/>
          <a:p>
            <a:r>
              <a:rPr lang="en-US" sz="3400" dirty="0"/>
              <a:t>Henderson-</a:t>
            </a:r>
            <a:r>
              <a:rPr lang="en-US" sz="3400" dirty="0" err="1"/>
              <a:t>Hasselbach</a:t>
            </a:r>
            <a:r>
              <a:rPr lang="en-US" sz="3400" dirty="0"/>
              <a:t> Equation</a:t>
            </a:r>
            <a:endParaRPr lang="en-US" dirty="0"/>
          </a:p>
        </p:txBody>
      </p:sp>
      <p:sp>
        <p:nvSpPr>
          <p:cNvPr id="8" name="TextBox 7"/>
          <p:cNvSpPr txBox="1"/>
          <p:nvPr/>
        </p:nvSpPr>
        <p:spPr>
          <a:xfrm>
            <a:off x="228600" y="1636217"/>
            <a:ext cx="8839200" cy="4154983"/>
          </a:xfrm>
          <a:prstGeom prst="rect">
            <a:avLst/>
          </a:prstGeom>
          <a:noFill/>
        </p:spPr>
        <p:txBody>
          <a:bodyPr wrap="square" rtlCol="0">
            <a:spAutoFit/>
          </a:bodyPr>
          <a:lstStyle/>
          <a:p>
            <a:pPr algn="ctr"/>
            <a:r>
              <a:rPr lang="en-US" dirty="0"/>
              <a:t>pH = </a:t>
            </a:r>
            <a:r>
              <a:rPr lang="en-US" dirty="0" err="1"/>
              <a:t>pK</a:t>
            </a:r>
            <a:r>
              <a:rPr lang="en-US" baseline="-25000" dirty="0" err="1"/>
              <a:t>a</a:t>
            </a:r>
            <a:r>
              <a:rPr lang="en-US" dirty="0"/>
              <a:t> + log([A</a:t>
            </a:r>
            <a:r>
              <a:rPr lang="en-US" baseline="30000" dirty="0"/>
              <a:t>-</a:t>
            </a:r>
            <a:r>
              <a:rPr lang="en-US" dirty="0"/>
              <a:t>]/[HA])</a:t>
            </a:r>
          </a:p>
          <a:p>
            <a:pPr algn="ctr"/>
            <a:endParaRPr lang="en-US" dirty="0"/>
          </a:p>
          <a:p>
            <a:pPr algn="ctr"/>
            <a:endParaRPr lang="en-US" dirty="0"/>
          </a:p>
          <a:p>
            <a:pPr algn="ctr"/>
            <a:endParaRPr lang="en-US" dirty="0"/>
          </a:p>
          <a:p>
            <a:pPr algn="just"/>
            <a:r>
              <a:rPr lang="en-US" dirty="0"/>
              <a:t>The </a:t>
            </a:r>
            <a:r>
              <a:rPr lang="en-US" dirty="0" err="1"/>
              <a:t>pK</a:t>
            </a:r>
            <a:r>
              <a:rPr lang="en-US" baseline="-25000" dirty="0" err="1"/>
              <a:t>a</a:t>
            </a:r>
            <a:r>
              <a:rPr lang="en-US" dirty="0"/>
              <a:t> of an acid is equal to the pH of the solution when the molar concentrations of the acid and its conjugate base are equal.</a:t>
            </a:r>
          </a:p>
          <a:p>
            <a:pPr algn="just"/>
            <a:endParaRPr lang="en-US" dirty="0"/>
          </a:p>
          <a:p>
            <a:pPr algn="just"/>
            <a:endParaRPr lang="en-US" dirty="0"/>
          </a:p>
          <a:p>
            <a:pPr algn="just"/>
            <a:endParaRPr lang="en-US" dirty="0"/>
          </a:p>
          <a:p>
            <a:pPr algn="ctr"/>
            <a:r>
              <a:rPr lang="en-US" dirty="0"/>
              <a:t>COMMIT THIS TO MEMORY!</a:t>
            </a:r>
          </a:p>
        </p:txBody>
      </p:sp>
    </p:spTree>
    <p:extLst>
      <p:ext uri="{BB962C8B-B14F-4D97-AF65-F5344CB8AC3E}">
        <p14:creationId xmlns:p14="http://schemas.microsoft.com/office/powerpoint/2010/main" val="2260322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228600"/>
            <a:ext cx="7772400" cy="1143000"/>
          </a:xfrm>
        </p:spPr>
        <p:txBody>
          <a:bodyPr/>
          <a:lstStyle/>
          <a:p>
            <a:r>
              <a:rPr lang="en-US" sz="3400" dirty="0"/>
              <a:t>The </a:t>
            </a:r>
            <a:r>
              <a:rPr lang="en-US" sz="3400" dirty="0" err="1"/>
              <a:t>pK</a:t>
            </a:r>
            <a:r>
              <a:rPr lang="en-US" sz="3400" baseline="-25000" dirty="0" err="1"/>
              <a:t>a</a:t>
            </a:r>
            <a:endParaRPr lang="en-US" baseline="-25000" dirty="0"/>
          </a:p>
        </p:txBody>
      </p:sp>
      <p:sp>
        <p:nvSpPr>
          <p:cNvPr id="8" name="TextBox 7"/>
          <p:cNvSpPr txBox="1"/>
          <p:nvPr/>
        </p:nvSpPr>
        <p:spPr>
          <a:xfrm>
            <a:off x="228600" y="1371600"/>
            <a:ext cx="8839200" cy="5262979"/>
          </a:xfrm>
          <a:prstGeom prst="rect">
            <a:avLst/>
          </a:prstGeom>
          <a:noFill/>
        </p:spPr>
        <p:txBody>
          <a:bodyPr wrap="square" rtlCol="0">
            <a:spAutoFit/>
          </a:bodyPr>
          <a:lstStyle/>
          <a:p>
            <a:r>
              <a:rPr lang="en-US" dirty="0"/>
              <a:t>When we are titrating a weak acid/base there is a special point in the titration where we have reacted off exactly half of the starting number of moles of acid (we’ll stay with acids for this example, but it is true for bases as well)</a:t>
            </a:r>
          </a:p>
          <a:p>
            <a:endParaRPr lang="en-US" dirty="0"/>
          </a:p>
          <a:p>
            <a:r>
              <a:rPr lang="en-US" dirty="0"/>
              <a:t>At this point, we have forced half of our weak acid molecules to become conjugate base molecules, so [HA]=[A</a:t>
            </a:r>
            <a:r>
              <a:rPr lang="en-US" baseline="30000" dirty="0"/>
              <a:t>-</a:t>
            </a:r>
            <a:r>
              <a:rPr lang="en-US" dirty="0"/>
              <a:t>]</a:t>
            </a:r>
          </a:p>
          <a:p>
            <a:endParaRPr lang="en-US" dirty="0"/>
          </a:p>
          <a:p>
            <a:r>
              <a:rPr lang="en-US" dirty="0"/>
              <a:t>If we look at the Henderson-</a:t>
            </a:r>
            <a:r>
              <a:rPr lang="en-US" dirty="0" err="1"/>
              <a:t>Hasselbach</a:t>
            </a:r>
            <a:r>
              <a:rPr lang="en-US" dirty="0"/>
              <a:t> equations</a:t>
            </a:r>
          </a:p>
          <a:p>
            <a:endParaRPr lang="en-US" dirty="0"/>
          </a:p>
          <a:p>
            <a:r>
              <a:rPr lang="en-US" dirty="0"/>
              <a:t>pH = </a:t>
            </a:r>
            <a:r>
              <a:rPr lang="en-US" dirty="0" err="1"/>
              <a:t>pK</a:t>
            </a:r>
            <a:r>
              <a:rPr lang="en-US" baseline="-25000" dirty="0" err="1"/>
              <a:t>a</a:t>
            </a:r>
            <a:r>
              <a:rPr lang="en-US" dirty="0"/>
              <a:t> + log([A</a:t>
            </a:r>
            <a:r>
              <a:rPr lang="en-US" baseline="30000" dirty="0"/>
              <a:t>-</a:t>
            </a:r>
            <a:r>
              <a:rPr lang="en-US" dirty="0"/>
              <a:t>]/[HA])</a:t>
            </a:r>
          </a:p>
          <a:p>
            <a:endParaRPr lang="en-US" dirty="0"/>
          </a:p>
          <a:p>
            <a:r>
              <a:rPr lang="en-US" dirty="0"/>
              <a:t>But when [HA]=[A</a:t>
            </a:r>
            <a:r>
              <a:rPr lang="en-US" baseline="30000" dirty="0"/>
              <a:t>-</a:t>
            </a:r>
            <a:r>
              <a:rPr lang="en-US" dirty="0"/>
              <a:t>], </a:t>
            </a:r>
          </a:p>
          <a:p>
            <a:r>
              <a:rPr lang="en-US" dirty="0"/>
              <a:t>pH = </a:t>
            </a:r>
            <a:r>
              <a:rPr lang="en-US" dirty="0" err="1"/>
              <a:t>pK</a:t>
            </a:r>
            <a:r>
              <a:rPr lang="en-US" baseline="-25000" dirty="0" err="1"/>
              <a:t>a</a:t>
            </a:r>
            <a:r>
              <a:rPr lang="en-US" dirty="0"/>
              <a:t> + log (1) =&gt; pH = </a:t>
            </a:r>
            <a:r>
              <a:rPr lang="en-US" dirty="0" err="1"/>
              <a:t>pK</a:t>
            </a:r>
            <a:r>
              <a:rPr lang="en-US" baseline="-25000" dirty="0" err="1"/>
              <a:t>a</a:t>
            </a:r>
            <a:endParaRPr lang="en-US" baseline="-25000" dirty="0"/>
          </a:p>
        </p:txBody>
      </p:sp>
    </p:spTree>
    <p:extLst>
      <p:ext uri="{BB962C8B-B14F-4D97-AF65-F5344CB8AC3E}">
        <p14:creationId xmlns:p14="http://schemas.microsoft.com/office/powerpoint/2010/main" val="2678399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AB6FB0EE-4C95-F04E-998B-C5DDE9E901F4}"/>
              </a:ext>
            </a:extLst>
          </p:cNvPr>
          <p:cNvSpPr>
            <a:spLocks noGrp="1"/>
          </p:cNvSpPr>
          <p:nvPr>
            <p:ph type="title"/>
          </p:nvPr>
        </p:nvSpPr>
        <p:spPr>
          <a:xfrm>
            <a:off x="457200" y="274638"/>
            <a:ext cx="8229600" cy="1143000"/>
          </a:xfrm>
        </p:spPr>
        <p:txBody>
          <a:bodyPr/>
          <a:lstStyle/>
          <a:p>
            <a:r>
              <a:rPr lang="en-US" dirty="0">
                <a:solidFill>
                  <a:schemeClr val="tx1"/>
                </a:solidFill>
                <a:latin typeface="Arial" pitchFamily="34" charset="0"/>
                <a:cs typeface="Arial" pitchFamily="34" charset="0"/>
              </a:rPr>
              <a:t>Ch.1 Learning Objectives</a:t>
            </a:r>
          </a:p>
        </p:txBody>
      </p:sp>
      <p:sp>
        <p:nvSpPr>
          <p:cNvPr id="5" name="Content Placeholder 3">
            <a:extLst>
              <a:ext uri="{FF2B5EF4-FFF2-40B4-BE49-F238E27FC236}">
                <a16:creationId xmlns:a16="http://schemas.microsoft.com/office/drawing/2014/main" id="{C5F6C7E7-449A-9A43-AEA4-C264C5F48E95}"/>
              </a:ext>
            </a:extLst>
          </p:cNvPr>
          <p:cNvSpPr>
            <a:spLocks noGrp="1"/>
          </p:cNvSpPr>
          <p:nvPr>
            <p:ph idx="1"/>
          </p:nvPr>
        </p:nvSpPr>
        <p:spPr>
          <a:xfrm>
            <a:off x="457200" y="1752600"/>
            <a:ext cx="8229600" cy="4114800"/>
          </a:xfrm>
        </p:spPr>
        <p:txBody>
          <a:bodyPr>
            <a:noAutofit/>
          </a:bodyPr>
          <a:lstStyle/>
          <a:p>
            <a:pPr marL="0" indent="0">
              <a:spcAft>
                <a:spcPts val="1200"/>
              </a:spcAft>
              <a:buNone/>
            </a:pPr>
            <a:r>
              <a:rPr lang="en-US" sz="1600" i="1" dirty="0">
                <a:latin typeface="Arial" pitchFamily="34" charset="0"/>
                <a:cs typeface="Arial" pitchFamily="34" charset="0"/>
              </a:rPr>
              <a:t>By the end of this chapter, you should be able to:</a:t>
            </a:r>
            <a:endParaRPr lang="en-US" sz="1600" dirty="0">
              <a:latin typeface="Arial" pitchFamily="34" charset="0"/>
              <a:cs typeface="Arial" pitchFamily="34" charset="0"/>
            </a:endParaRPr>
          </a:p>
          <a:p>
            <a:pPr marL="514350" indent="-514350">
              <a:buFont typeface="+mj-lt"/>
              <a:buAutoNum type="arabicPeriod"/>
            </a:pPr>
            <a:r>
              <a:rPr lang="en-US" sz="1600" b="1" dirty="0">
                <a:latin typeface="Arial" pitchFamily="34" charset="0"/>
                <a:cs typeface="Arial" pitchFamily="34" charset="0"/>
              </a:rPr>
              <a:t>Compare and contrast the unity of biology at the organismal and the biochemical levels.</a:t>
            </a:r>
          </a:p>
          <a:p>
            <a:pPr marL="514350" indent="-514350">
              <a:buFont typeface="+mj-lt"/>
              <a:buAutoNum type="arabicPeriod"/>
            </a:pPr>
            <a:r>
              <a:rPr lang="en-US" sz="1600" b="1" dirty="0">
                <a:latin typeface="Arial" pitchFamily="34" charset="0"/>
                <a:cs typeface="Arial" pitchFamily="34" charset="0"/>
              </a:rPr>
              <a:t>Discuss important interactions between atoms including covalent bonds, ionic interactions, hydrogen bonds, and van der Waals interactions.</a:t>
            </a:r>
          </a:p>
          <a:p>
            <a:pPr marL="514350" indent="-514350">
              <a:buFont typeface="+mj-lt"/>
              <a:buAutoNum type="arabicPeriod"/>
            </a:pPr>
            <a:r>
              <a:rPr lang="en-US" sz="1600" b="1" dirty="0">
                <a:latin typeface="Arial" pitchFamily="34" charset="0"/>
                <a:cs typeface="Arial" pitchFamily="34" charset="0"/>
              </a:rPr>
              <a:t>Describe the structure of water and its contribution to interactions between molecules through the hydrophobic effect.</a:t>
            </a:r>
          </a:p>
          <a:p>
            <a:pPr marL="514350" indent="-514350">
              <a:buFont typeface="+mj-lt"/>
              <a:buAutoNum type="arabicPeriod"/>
            </a:pPr>
            <a:r>
              <a:rPr lang="en-US" sz="1600" b="1" dirty="0">
                <a:latin typeface="Arial" pitchFamily="34" charset="0"/>
                <a:cs typeface="Arial" pitchFamily="34" charset="0"/>
              </a:rPr>
              <a:t>Discuss the conservation of energy and the first law of thermodynamics.</a:t>
            </a:r>
          </a:p>
          <a:p>
            <a:pPr marL="514350" indent="-514350">
              <a:buFont typeface="+mj-lt"/>
              <a:buAutoNum type="arabicPeriod"/>
            </a:pPr>
            <a:r>
              <a:rPr lang="en-US" sz="1600" b="1" dirty="0">
                <a:latin typeface="Arial" pitchFamily="34" charset="0"/>
                <a:cs typeface="Arial" pitchFamily="34" charset="0"/>
              </a:rPr>
              <a:t>Discuss the concepts of entropy and enthalpy and the second law of thermodynamics.</a:t>
            </a:r>
          </a:p>
          <a:p>
            <a:pPr marL="514350" indent="-514350">
              <a:buFont typeface="+mj-lt"/>
              <a:buAutoNum type="arabicPeriod"/>
            </a:pPr>
            <a:r>
              <a:rPr lang="en-US" sz="1600" b="1" dirty="0">
                <a:latin typeface="Arial" pitchFamily="34" charset="0"/>
                <a:cs typeface="Arial" pitchFamily="34" charset="0"/>
              </a:rPr>
              <a:t>Discuss acid-base reactions and perform calculations using the definitions of pH and </a:t>
            </a:r>
            <a:r>
              <a:rPr lang="en-US" sz="1600" b="1" dirty="0" err="1">
                <a:latin typeface="Arial" pitchFamily="34" charset="0"/>
                <a:cs typeface="Arial" pitchFamily="34" charset="0"/>
              </a:rPr>
              <a:t>pKa</a:t>
            </a:r>
            <a:r>
              <a:rPr lang="en-US" sz="1600" b="1" dirty="0">
                <a:latin typeface="Arial" pitchFamily="34" charset="0"/>
                <a:cs typeface="Arial" pitchFamily="34" charset="0"/>
              </a:rPr>
              <a:t> as well as the Henderson–</a:t>
            </a:r>
            <a:r>
              <a:rPr lang="en-US" sz="1600" b="1" dirty="0" err="1">
                <a:latin typeface="Arial" pitchFamily="34" charset="0"/>
                <a:cs typeface="Arial" pitchFamily="34" charset="0"/>
              </a:rPr>
              <a:t>Hasselbalch</a:t>
            </a:r>
            <a:r>
              <a:rPr lang="en-US" sz="1600" b="1" dirty="0">
                <a:latin typeface="Arial" pitchFamily="34" charset="0"/>
                <a:cs typeface="Arial" pitchFamily="34" charset="0"/>
              </a:rPr>
              <a:t> equation.</a:t>
            </a:r>
          </a:p>
          <a:p>
            <a:pPr marL="514350" indent="-514350">
              <a:buFont typeface="+mj-lt"/>
              <a:buAutoNum type="arabicPeriod"/>
            </a:pPr>
            <a:r>
              <a:rPr lang="en-US" sz="1600" b="1" dirty="0">
                <a:latin typeface="Arial" pitchFamily="34" charset="0"/>
                <a:cs typeface="Arial" pitchFamily="34" charset="0"/>
              </a:rPr>
              <a:t>Explain the roles of buffers in stabilizing the pH of solutions.</a:t>
            </a:r>
          </a:p>
        </p:txBody>
      </p:sp>
    </p:spTree>
    <p:extLst>
      <p:ext uri="{BB962C8B-B14F-4D97-AF65-F5344CB8AC3E}">
        <p14:creationId xmlns:p14="http://schemas.microsoft.com/office/powerpoint/2010/main" val="3264875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228600"/>
            <a:ext cx="7772400" cy="1143000"/>
          </a:xfrm>
        </p:spPr>
        <p:txBody>
          <a:bodyPr/>
          <a:lstStyle/>
          <a:p>
            <a:r>
              <a:rPr lang="en-US" sz="3400" dirty="0"/>
              <a:t>The </a:t>
            </a:r>
            <a:r>
              <a:rPr lang="en-US" sz="3400" dirty="0" err="1"/>
              <a:t>pK</a:t>
            </a:r>
            <a:r>
              <a:rPr lang="en-US" sz="3400" baseline="-25000" dirty="0" err="1"/>
              <a:t>a</a:t>
            </a:r>
            <a:endParaRPr lang="en-US" baseline="-25000" dirty="0"/>
          </a:p>
        </p:txBody>
      </p:sp>
      <p:sp>
        <p:nvSpPr>
          <p:cNvPr id="8" name="TextBox 7"/>
          <p:cNvSpPr txBox="1"/>
          <p:nvPr/>
        </p:nvSpPr>
        <p:spPr>
          <a:xfrm>
            <a:off x="228600" y="1371600"/>
            <a:ext cx="3733800" cy="4154983"/>
          </a:xfrm>
          <a:prstGeom prst="rect">
            <a:avLst/>
          </a:prstGeom>
          <a:noFill/>
        </p:spPr>
        <p:txBody>
          <a:bodyPr wrap="square" rtlCol="0">
            <a:spAutoFit/>
          </a:bodyPr>
          <a:lstStyle/>
          <a:p>
            <a:r>
              <a:rPr lang="en-US" dirty="0"/>
              <a:t>Don’t forget:</a:t>
            </a:r>
          </a:p>
          <a:p>
            <a:endParaRPr lang="en-US" dirty="0"/>
          </a:p>
          <a:p>
            <a:r>
              <a:rPr lang="en-US" dirty="0"/>
              <a:t>At the </a:t>
            </a:r>
            <a:r>
              <a:rPr lang="en-US" dirty="0" err="1"/>
              <a:t>pK</a:t>
            </a:r>
            <a:r>
              <a:rPr lang="en-US" baseline="-25000" dirty="0" err="1"/>
              <a:t>a</a:t>
            </a:r>
            <a:r>
              <a:rPr lang="en-US" dirty="0"/>
              <a:t>, exactly one half of our starting acid molecules have been converted to conjugate base molecules</a:t>
            </a:r>
          </a:p>
          <a:p>
            <a:endParaRPr lang="en-US" dirty="0"/>
          </a:p>
          <a:p>
            <a:r>
              <a:rPr lang="en-US" dirty="0"/>
              <a:t>At pH &lt; </a:t>
            </a:r>
            <a:r>
              <a:rPr lang="en-US" dirty="0" err="1"/>
              <a:t>pK</a:t>
            </a:r>
            <a:r>
              <a:rPr lang="en-US" baseline="-25000" dirty="0" err="1"/>
              <a:t>a</a:t>
            </a:r>
            <a:r>
              <a:rPr lang="en-US" dirty="0"/>
              <a:t>, [HA] &gt; [A-]</a:t>
            </a:r>
          </a:p>
          <a:p>
            <a:endParaRPr lang="en-US" dirty="0"/>
          </a:p>
          <a:p>
            <a:r>
              <a:rPr lang="en-US" dirty="0"/>
              <a:t>At pH &gt; </a:t>
            </a:r>
            <a:r>
              <a:rPr lang="en-US" dirty="0" err="1"/>
              <a:t>pK</a:t>
            </a:r>
            <a:r>
              <a:rPr lang="en-US" baseline="-25000" dirty="0" err="1"/>
              <a:t>a</a:t>
            </a:r>
            <a:r>
              <a:rPr lang="en-US" dirty="0"/>
              <a:t>, [A-] &gt; [HA]</a:t>
            </a:r>
            <a:endParaRPr lang="en-US" baseline="-25000" dirty="0"/>
          </a:p>
        </p:txBody>
      </p:sp>
      <p:pic>
        <p:nvPicPr>
          <p:cNvPr id="4" name="Picture 2" descr="voet4e_fig_02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95400"/>
            <a:ext cx="3177304" cy="5087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50118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228600"/>
            <a:ext cx="7772400" cy="1143000"/>
          </a:xfrm>
        </p:spPr>
        <p:txBody>
          <a:bodyPr/>
          <a:lstStyle/>
          <a:p>
            <a:r>
              <a:rPr lang="en-US" sz="3400" dirty="0"/>
              <a:t>We can look at titrations another way</a:t>
            </a:r>
            <a:endParaRPr lang="en-US" baseline="-25000" dirty="0"/>
          </a:p>
        </p:txBody>
      </p:sp>
      <p:sp>
        <p:nvSpPr>
          <p:cNvPr id="8" name="TextBox 7"/>
          <p:cNvSpPr txBox="1"/>
          <p:nvPr/>
        </p:nvSpPr>
        <p:spPr>
          <a:xfrm>
            <a:off x="228600" y="2895600"/>
            <a:ext cx="3810000" cy="1200328"/>
          </a:xfrm>
          <a:prstGeom prst="rect">
            <a:avLst/>
          </a:prstGeom>
          <a:noFill/>
        </p:spPr>
        <p:txBody>
          <a:bodyPr wrap="square" rtlCol="0">
            <a:spAutoFit/>
          </a:bodyPr>
          <a:lstStyle/>
          <a:p>
            <a:r>
              <a:rPr lang="en-US" dirty="0"/>
              <a:t>As we “eat” up or react off CH</a:t>
            </a:r>
            <a:r>
              <a:rPr lang="en-US" baseline="-25000" dirty="0"/>
              <a:t>3</a:t>
            </a:r>
            <a:r>
              <a:rPr lang="en-US" dirty="0"/>
              <a:t>COOH, we start making making CH</a:t>
            </a:r>
            <a:r>
              <a:rPr lang="en-US" baseline="-25000" dirty="0"/>
              <a:t>3</a:t>
            </a:r>
            <a:r>
              <a:rPr lang="en-US" dirty="0"/>
              <a:t>COO</a:t>
            </a:r>
            <a:r>
              <a:rPr lang="en-US" baseline="30000" dirty="0"/>
              <a:t>-</a:t>
            </a:r>
          </a:p>
        </p:txBody>
      </p:sp>
      <p:pic>
        <p:nvPicPr>
          <p:cNvPr id="4" name="Picture 2" descr="voet4e_fig_02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447800"/>
            <a:ext cx="4541569"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91150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76200"/>
            <a:ext cx="7772400" cy="1143000"/>
          </a:xfrm>
        </p:spPr>
        <p:txBody>
          <a:bodyPr/>
          <a:lstStyle/>
          <a:p>
            <a:r>
              <a:rPr lang="en-US" sz="3400" dirty="0"/>
              <a:t>Buffers</a:t>
            </a:r>
            <a:endParaRPr lang="en-US" baseline="-25000" dirty="0"/>
          </a:p>
        </p:txBody>
      </p:sp>
      <p:sp>
        <p:nvSpPr>
          <p:cNvPr id="8" name="TextBox 7"/>
          <p:cNvSpPr txBox="1"/>
          <p:nvPr/>
        </p:nvSpPr>
        <p:spPr>
          <a:xfrm>
            <a:off x="228600" y="1644987"/>
            <a:ext cx="4724400" cy="4298613"/>
          </a:xfrm>
          <a:prstGeom prst="rect">
            <a:avLst/>
          </a:prstGeom>
          <a:noFill/>
        </p:spPr>
        <p:txBody>
          <a:bodyPr wrap="square" rtlCol="0">
            <a:spAutoFit/>
          </a:bodyPr>
          <a:lstStyle/>
          <a:p>
            <a:r>
              <a:rPr lang="en-US" sz="2000" dirty="0"/>
              <a:t>Near the </a:t>
            </a:r>
            <a:r>
              <a:rPr lang="en-US" sz="2000" dirty="0" err="1"/>
              <a:t>pK</a:t>
            </a:r>
            <a:r>
              <a:rPr lang="en-US" sz="2000" baseline="-25000" dirty="0" err="1"/>
              <a:t>a</a:t>
            </a:r>
            <a:r>
              <a:rPr lang="en-US" sz="2000" dirty="0"/>
              <a:t> of a weak acid, the slope of the titration curve is very low.</a:t>
            </a:r>
          </a:p>
          <a:p>
            <a:endParaRPr lang="en-US" sz="2000" baseline="30000" dirty="0"/>
          </a:p>
          <a:p>
            <a:r>
              <a:rPr lang="en-US" sz="2000" dirty="0"/>
              <a:t>Why?</a:t>
            </a:r>
          </a:p>
          <a:p>
            <a:endParaRPr lang="en-US" sz="2000" dirty="0"/>
          </a:p>
          <a:p>
            <a:r>
              <a:rPr lang="en-US" sz="2000" dirty="0"/>
              <a:t>The presence of nearly equal quantities of the weak acid and its conjugate base.</a:t>
            </a:r>
          </a:p>
          <a:p>
            <a:endParaRPr lang="en-US" sz="2000" dirty="0"/>
          </a:p>
          <a:p>
            <a:r>
              <a:rPr lang="en-US" sz="2000" dirty="0"/>
              <a:t>What does this mean?</a:t>
            </a:r>
          </a:p>
          <a:p>
            <a:r>
              <a:rPr lang="en-US" sz="2000" dirty="0"/>
              <a:t>If we add some OH</a:t>
            </a:r>
            <a:r>
              <a:rPr lang="en-US" sz="2000" baseline="30000" dirty="0"/>
              <a:t>-</a:t>
            </a:r>
            <a:r>
              <a:rPr lang="en-US" sz="2000" dirty="0"/>
              <a:t>, what will happen?</a:t>
            </a:r>
          </a:p>
          <a:p>
            <a:r>
              <a:rPr lang="en-US" sz="2000" dirty="0"/>
              <a:t>If we add some H</a:t>
            </a:r>
            <a:r>
              <a:rPr lang="en-US" sz="2000" baseline="30000" dirty="0"/>
              <a:t>+</a:t>
            </a:r>
            <a:r>
              <a:rPr lang="en-US" sz="2000" dirty="0"/>
              <a:t>, what will happen?</a:t>
            </a:r>
          </a:p>
          <a:p>
            <a:endParaRPr lang="en-US" sz="2000" dirty="0"/>
          </a:p>
          <a:p>
            <a:r>
              <a:rPr lang="en-US" sz="2000" dirty="0"/>
              <a:t>The solution is </a:t>
            </a:r>
            <a:r>
              <a:rPr lang="en-US" sz="2000" u="sng" dirty="0"/>
              <a:t>BUFFERED</a:t>
            </a:r>
            <a:r>
              <a:rPr lang="en-US" sz="2000" dirty="0"/>
              <a:t> against pH changes near the </a:t>
            </a:r>
            <a:r>
              <a:rPr lang="en-US" sz="2000" dirty="0" err="1"/>
              <a:t>pK</a:t>
            </a:r>
            <a:r>
              <a:rPr lang="en-US" sz="2000" baseline="-25000" dirty="0" err="1"/>
              <a:t>a</a:t>
            </a:r>
            <a:r>
              <a:rPr lang="en-US" sz="2000" dirty="0"/>
              <a:t> of the weak acid</a:t>
            </a:r>
          </a:p>
        </p:txBody>
      </p:sp>
      <p:pic>
        <p:nvPicPr>
          <p:cNvPr id="5" name="Picture 2" descr="voet4e_fig_02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90600"/>
            <a:ext cx="3542186" cy="5672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Oval 1"/>
          <p:cNvSpPr/>
          <p:nvPr/>
        </p:nvSpPr>
        <p:spPr bwMode="auto">
          <a:xfrm>
            <a:off x="6934200" y="1066800"/>
            <a:ext cx="609600" cy="5105400"/>
          </a:xfrm>
          <a:prstGeom prst="ellipse">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700" b="0" i="0" u="none" strike="noStrike" cap="none" normalizeH="0" baseline="0">
              <a:ln>
                <a:noFill/>
              </a:ln>
              <a:solidFill>
                <a:srgbClr val="FEF913"/>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513900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76200"/>
            <a:ext cx="7772400" cy="1143000"/>
          </a:xfrm>
        </p:spPr>
        <p:txBody>
          <a:bodyPr/>
          <a:lstStyle/>
          <a:p>
            <a:r>
              <a:rPr lang="en-US" sz="3400" dirty="0"/>
              <a:t>For next class</a:t>
            </a:r>
            <a:endParaRPr lang="en-US" baseline="-25000" dirty="0"/>
          </a:p>
        </p:txBody>
      </p:sp>
      <p:sp>
        <p:nvSpPr>
          <p:cNvPr id="8" name="TextBox 7"/>
          <p:cNvSpPr txBox="1"/>
          <p:nvPr/>
        </p:nvSpPr>
        <p:spPr>
          <a:xfrm>
            <a:off x="457200" y="1644987"/>
            <a:ext cx="8077200" cy="3170099"/>
          </a:xfrm>
          <a:prstGeom prst="rect">
            <a:avLst/>
          </a:prstGeom>
          <a:noFill/>
        </p:spPr>
        <p:txBody>
          <a:bodyPr wrap="square" rtlCol="0">
            <a:spAutoFit/>
          </a:bodyPr>
          <a:lstStyle/>
          <a:p>
            <a:pPr marL="457200" indent="-457200">
              <a:buAutoNum type="arabicParenR"/>
            </a:pPr>
            <a:r>
              <a:rPr lang="en-US" sz="2000" dirty="0"/>
              <a:t>Download and install the </a:t>
            </a:r>
            <a:r>
              <a:rPr lang="en-US" sz="2000" dirty="0" err="1"/>
              <a:t>Rocketbook</a:t>
            </a:r>
            <a:r>
              <a:rPr lang="en-US" sz="2000" dirty="0"/>
              <a:t> app on your smartphone or tablet </a:t>
            </a:r>
          </a:p>
          <a:p>
            <a:pPr marL="457200" indent="-457200">
              <a:buAutoNum type="arabicParenR"/>
            </a:pPr>
            <a:r>
              <a:rPr lang="en-US" sz="2000" dirty="0"/>
              <a:t>Send me a test scan BEFORE the end of the day tomorrow (Wednesday, 25 August) and you’ll get 2.5 extra credit points</a:t>
            </a:r>
          </a:p>
          <a:p>
            <a:pPr marL="914400" lvl="1" indent="-457200">
              <a:buFont typeface="Arial" panose="020B0604020202020204" pitchFamily="34" charset="0"/>
              <a:buChar char="•"/>
            </a:pPr>
            <a:r>
              <a:rPr lang="en-US" sz="2000" dirty="0"/>
              <a:t>Seem too small for you to bother?  2.5 points is one quarter of a letter grade on a test.</a:t>
            </a:r>
          </a:p>
          <a:p>
            <a:endParaRPr lang="en-US" sz="2000" dirty="0"/>
          </a:p>
          <a:p>
            <a:pPr marL="457200" indent="-457200">
              <a:buAutoNum type="arabicParenR" startAt="3"/>
            </a:pPr>
            <a:r>
              <a:rPr lang="en-US" sz="2000" dirty="0"/>
              <a:t>Check the Course Schedule page and see if something is due BEFORE the start of class on Thursday</a:t>
            </a:r>
          </a:p>
          <a:p>
            <a:pPr marL="914400" lvl="1" indent="-457200">
              <a:buFont typeface="Arial" panose="020B0604020202020204" pitchFamily="34" charset="0"/>
              <a:buChar char="•"/>
            </a:pPr>
            <a:r>
              <a:rPr lang="en-US" sz="2000" dirty="0"/>
              <a:t>Spoiler Alert:  SOMETHING IS!</a:t>
            </a:r>
          </a:p>
        </p:txBody>
      </p:sp>
    </p:spTree>
    <p:extLst>
      <p:ext uri="{BB962C8B-B14F-4D97-AF65-F5344CB8AC3E}">
        <p14:creationId xmlns:p14="http://schemas.microsoft.com/office/powerpoint/2010/main" val="124656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hotos of Sulfolobus archaea—a microorganism,   Arabidopsis thaliana—a plant, and Homo sapiens—a man collecting minerals, are shown. The space-filling models (crystal structures) of the TATA-box-binding protein for the same are also shown.&#10;Sulfolobus archaea appears as a simple, round microscopic organism. Its crystal structure of the TATA-box-binding protein is an irregular, three-dimensional crescent shape with a slight protrusion on the top left. Arabidopsis thaliana is a plant with leaves, stems, and small flowers. Its crystal structure of the TATA-box-binding protein is an irregular, three-dimensional crescent shape with two small protrusions on the left. The crystal structure of the TATA-box-binding-protein of Homo sapiens is an irregular, three-dimensional crescent shape with small protrusions at the center and on the bottom right.">
            <a:extLst>
              <a:ext uri="{FF2B5EF4-FFF2-40B4-BE49-F238E27FC236}">
                <a16:creationId xmlns:a16="http://schemas.microsoft.com/office/drawing/2014/main" id="{02ADDE1C-1728-AD45-AE93-E2A6C5FF40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 y="914400"/>
            <a:ext cx="8690503" cy="54849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611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26EFC6-EC9F-8045-A679-41ED67637C40}"/>
              </a:ext>
            </a:extLst>
          </p:cNvPr>
          <p:cNvPicPr>
            <a:picLocks noChangeAspect="1"/>
          </p:cNvPicPr>
          <p:nvPr/>
        </p:nvPicPr>
        <p:blipFill>
          <a:blip r:embed="rId3"/>
          <a:stretch>
            <a:fillRect/>
          </a:stretch>
        </p:blipFill>
        <p:spPr>
          <a:xfrm>
            <a:off x="609600" y="1600200"/>
            <a:ext cx="5453340" cy="4852710"/>
          </a:xfrm>
          <a:prstGeom prst="rect">
            <a:avLst/>
          </a:prstGeom>
        </p:spPr>
      </p:pic>
      <p:sp>
        <p:nvSpPr>
          <p:cNvPr id="3" name="Content Placeholder 2">
            <a:extLst>
              <a:ext uri="{FF2B5EF4-FFF2-40B4-BE49-F238E27FC236}">
                <a16:creationId xmlns:a16="http://schemas.microsoft.com/office/drawing/2014/main" id="{45EDAC0D-E8B3-0D4C-BAA0-2C246895DADC}"/>
              </a:ext>
            </a:extLst>
          </p:cNvPr>
          <p:cNvSpPr>
            <a:spLocks noGrp="1"/>
          </p:cNvSpPr>
          <p:nvPr>
            <p:ph idx="1"/>
          </p:nvPr>
        </p:nvSpPr>
        <p:spPr>
          <a:xfrm>
            <a:off x="381000" y="533400"/>
            <a:ext cx="8557591" cy="894521"/>
          </a:xfrm>
        </p:spPr>
        <p:txBody>
          <a:bodyPr>
            <a:normAutofit fontScale="85000" lnSpcReduction="10000"/>
          </a:bodyPr>
          <a:lstStyle/>
          <a:p>
            <a:r>
              <a:rPr lang="en-US" dirty="0">
                <a:latin typeface="Arial" pitchFamily="34" charset="0"/>
                <a:cs typeface="Arial" pitchFamily="34" charset="0"/>
              </a:rPr>
              <a:t>On the basis of biochemical characteristics, all organisms can be placed in one of three domains.</a:t>
            </a:r>
          </a:p>
        </p:txBody>
      </p:sp>
      <p:sp>
        <p:nvSpPr>
          <p:cNvPr id="5" name="Content Placeholder 2">
            <a:extLst>
              <a:ext uri="{FF2B5EF4-FFF2-40B4-BE49-F238E27FC236}">
                <a16:creationId xmlns:a16="http://schemas.microsoft.com/office/drawing/2014/main" id="{ACAA19A6-7599-ED40-98C0-7BF843DCC8AE}"/>
              </a:ext>
            </a:extLst>
          </p:cNvPr>
          <p:cNvSpPr txBox="1">
            <a:spLocks/>
          </p:cNvSpPr>
          <p:nvPr/>
        </p:nvSpPr>
        <p:spPr bwMode="auto">
          <a:xfrm>
            <a:off x="6400800" y="2286000"/>
            <a:ext cx="2286779" cy="3886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kern="0" dirty="0">
                <a:latin typeface="Arial" pitchFamily="34" charset="0"/>
                <a:cs typeface="Arial" pitchFamily="34" charset="0"/>
              </a:rPr>
              <a:t>We could use any number of parameters to construct the tree:  metabolic capabilities, 16S rRNA sequence, lipid composition, </a:t>
            </a:r>
            <a:r>
              <a:rPr lang="en-US" kern="0" dirty="0" err="1">
                <a:latin typeface="Arial" pitchFamily="34" charset="0"/>
                <a:cs typeface="Arial" pitchFamily="34" charset="0"/>
              </a:rPr>
              <a:t>etc</a:t>
            </a:r>
            <a:endParaRPr lang="en-US" kern="0" dirty="0">
              <a:latin typeface="Arial" pitchFamily="34" charset="0"/>
              <a:cs typeface="Arial" pitchFamily="34" charset="0"/>
            </a:endParaRPr>
          </a:p>
        </p:txBody>
      </p:sp>
    </p:spTree>
    <p:extLst>
      <p:ext uri="{BB962C8B-B14F-4D97-AF65-F5344CB8AC3E}">
        <p14:creationId xmlns:p14="http://schemas.microsoft.com/office/powerpoint/2010/main" val="2115844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F97015"/>
                </a:solidFill>
                <a:latin typeface="Arial" pitchFamily="34" charset="0"/>
                <a:cs typeface="Arial" pitchFamily="34" charset="0"/>
              </a:rPr>
              <a:t>Covalent Bonds</a:t>
            </a:r>
          </a:p>
        </p:txBody>
      </p:sp>
      <p:sp>
        <p:nvSpPr>
          <p:cNvPr id="3" name="Content Placeholder 2"/>
          <p:cNvSpPr>
            <a:spLocks noGrp="1"/>
          </p:cNvSpPr>
          <p:nvPr>
            <p:ph idx="1"/>
          </p:nvPr>
        </p:nvSpPr>
        <p:spPr/>
        <p:txBody>
          <a:bodyPr/>
          <a:lstStyle/>
          <a:p>
            <a:r>
              <a:rPr lang="en-US" sz="2600" dirty="0">
                <a:latin typeface="Arial" pitchFamily="34" charset="0"/>
                <a:cs typeface="Arial" pitchFamily="34" charset="0"/>
              </a:rPr>
              <a:t>Covalent bonds, formed by electron sharing between two adjacent atoms, are the strongest bonds.</a:t>
            </a:r>
          </a:p>
          <a:p>
            <a:pPr lvl="1">
              <a:buFont typeface="Arial" pitchFamily="34" charset="0"/>
              <a:buChar char="–"/>
            </a:pPr>
            <a:r>
              <a:rPr lang="en-US" sz="2400" dirty="0">
                <a:latin typeface="Arial" pitchFamily="34" charset="0"/>
                <a:cs typeface="Arial" pitchFamily="34" charset="0"/>
              </a:rPr>
              <a:t>A typical C–C covalent bond has a distance of 1.54 Å and a bond energy of 355 kJ mol</a:t>
            </a:r>
            <a:r>
              <a:rPr lang="en-US" sz="2400" baseline="30000" dirty="0">
                <a:latin typeface="Arial" pitchFamily="34" charset="0"/>
                <a:cs typeface="Arial" pitchFamily="34" charset="0"/>
              </a:rPr>
              <a:t>−1</a:t>
            </a:r>
            <a:r>
              <a:rPr lang="en-US" sz="2400" dirty="0">
                <a:latin typeface="Arial" pitchFamily="34" charset="0"/>
                <a:cs typeface="Arial" pitchFamily="34" charset="0"/>
              </a:rPr>
              <a:t> (85 kcal mol</a:t>
            </a:r>
            <a:r>
              <a:rPr lang="en-US" sz="2400" baseline="30000" dirty="0">
                <a:latin typeface="Arial" pitchFamily="34" charset="0"/>
                <a:cs typeface="Arial" pitchFamily="34" charset="0"/>
              </a:rPr>
              <a:t>−1</a:t>
            </a:r>
            <a:r>
              <a:rPr lang="en-US" sz="2400" dirty="0">
                <a:latin typeface="Arial" pitchFamily="34" charset="0"/>
                <a:cs typeface="Arial" pitchFamily="34" charset="0"/>
              </a:rPr>
              <a:t>).</a:t>
            </a:r>
          </a:p>
          <a:p>
            <a:pPr lvl="1">
              <a:buFont typeface="Arial" pitchFamily="34" charset="0"/>
              <a:buChar char="–"/>
            </a:pPr>
            <a:r>
              <a:rPr lang="en-US" sz="2400" dirty="0">
                <a:latin typeface="Arial" pitchFamily="34" charset="0"/>
                <a:cs typeface="Arial" pitchFamily="34" charset="0"/>
              </a:rPr>
              <a:t>1 Å (Angstrom) is 0.1 nm, or 10</a:t>
            </a:r>
            <a:r>
              <a:rPr lang="en-US" sz="2400" baseline="30000" dirty="0">
                <a:latin typeface="Arial" pitchFamily="34" charset="0"/>
                <a:cs typeface="Arial" pitchFamily="34" charset="0"/>
              </a:rPr>
              <a:t>−10 </a:t>
            </a:r>
            <a:r>
              <a:rPr lang="en-US" sz="2400" dirty="0">
                <a:latin typeface="Arial" pitchFamily="34" charset="0"/>
                <a:cs typeface="Arial" pitchFamily="34" charset="0"/>
              </a:rPr>
              <a:t>m.</a:t>
            </a:r>
          </a:p>
        </p:txBody>
      </p:sp>
    </p:spTree>
    <p:extLst>
      <p:ext uri="{BB962C8B-B14F-4D97-AF65-F5344CB8AC3E}">
        <p14:creationId xmlns:p14="http://schemas.microsoft.com/office/powerpoint/2010/main" val="4177002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707B0-7A49-634C-92F0-C7243A991A31}"/>
              </a:ext>
            </a:extLst>
          </p:cNvPr>
          <p:cNvPicPr>
            <a:picLocks noChangeAspect="1"/>
          </p:cNvPicPr>
          <p:nvPr/>
        </p:nvPicPr>
        <p:blipFill rotWithShape="1">
          <a:blip r:embed="rId2"/>
          <a:srcRect l="32500" t="18614" r="17500" b="21230"/>
          <a:stretch/>
        </p:blipFill>
        <p:spPr>
          <a:xfrm>
            <a:off x="609600" y="304800"/>
            <a:ext cx="8153399" cy="6250939"/>
          </a:xfrm>
          <a:prstGeom prst="rect">
            <a:avLst/>
          </a:prstGeom>
        </p:spPr>
      </p:pic>
      <p:sp>
        <p:nvSpPr>
          <p:cNvPr id="9" name="TextBox 8">
            <a:extLst>
              <a:ext uri="{FF2B5EF4-FFF2-40B4-BE49-F238E27FC236}">
                <a16:creationId xmlns:a16="http://schemas.microsoft.com/office/drawing/2014/main" id="{AEFC82B7-EB88-9F4D-8238-0BFC15EEFEB7}"/>
              </a:ext>
            </a:extLst>
          </p:cNvPr>
          <p:cNvSpPr txBox="1"/>
          <p:nvPr/>
        </p:nvSpPr>
        <p:spPr>
          <a:xfrm>
            <a:off x="3200400" y="3594556"/>
            <a:ext cx="533400" cy="215444"/>
          </a:xfrm>
          <a:prstGeom prst="rect">
            <a:avLst/>
          </a:prstGeom>
          <a:noFill/>
        </p:spPr>
        <p:txBody>
          <a:bodyPr wrap="square" rtlCol="0">
            <a:spAutoFit/>
          </a:bodyPr>
          <a:lstStyle/>
          <a:p>
            <a:r>
              <a:rPr lang="en-US" sz="800" dirty="0">
                <a:solidFill>
                  <a:srgbClr val="000000"/>
                </a:solidFill>
              </a:rPr>
              <a:t>2</a:t>
            </a:r>
            <a:r>
              <a:rPr lang="en-US" sz="400" dirty="0"/>
              <a:t>2</a:t>
            </a:r>
          </a:p>
        </p:txBody>
      </p:sp>
    </p:spTree>
    <p:extLst>
      <p:ext uri="{BB962C8B-B14F-4D97-AF65-F5344CB8AC3E}">
        <p14:creationId xmlns:p14="http://schemas.microsoft.com/office/powerpoint/2010/main" val="2123547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0"/>
            <a:ext cx="7772400" cy="1143000"/>
          </a:xfrm>
        </p:spPr>
        <p:txBody>
          <a:bodyPr/>
          <a:lstStyle/>
          <a:p>
            <a:r>
              <a:rPr lang="en-US" sz="3800" dirty="0"/>
              <a:t>Intermolecular Forces</a:t>
            </a:r>
            <a:endParaRPr lang="en-US" sz="3000" dirty="0"/>
          </a:p>
        </p:txBody>
      </p:sp>
      <p:sp>
        <p:nvSpPr>
          <p:cNvPr id="3" name="TextBox 2"/>
          <p:cNvSpPr txBox="1"/>
          <p:nvPr/>
        </p:nvSpPr>
        <p:spPr>
          <a:xfrm>
            <a:off x="381000" y="1371600"/>
            <a:ext cx="8305800" cy="4893647"/>
          </a:xfrm>
          <a:prstGeom prst="rect">
            <a:avLst/>
          </a:prstGeom>
          <a:noFill/>
        </p:spPr>
        <p:txBody>
          <a:bodyPr wrap="square" rtlCol="0">
            <a:spAutoFit/>
          </a:bodyPr>
          <a:lstStyle/>
          <a:p>
            <a:r>
              <a:rPr lang="en-US" dirty="0"/>
              <a:t>Covalent bonds and Ion-Ion interactions are important </a:t>
            </a:r>
            <a:r>
              <a:rPr lang="en-US" b="1" dirty="0"/>
              <a:t>when making </a:t>
            </a:r>
            <a:r>
              <a:rPr lang="en-US" dirty="0"/>
              <a:t>molecules.  But intermolecular interactions are guided by Four Basic Types of Non Covalent Interactions or </a:t>
            </a:r>
            <a:r>
              <a:rPr lang="en-US" b="1" i="1" u="sng" dirty="0"/>
              <a:t>Intermolecular Forces</a:t>
            </a:r>
            <a:endParaRPr lang="en-US" dirty="0"/>
          </a:p>
          <a:p>
            <a:endParaRPr lang="en-US" dirty="0"/>
          </a:p>
          <a:p>
            <a:pPr marL="457200" indent="-457200">
              <a:buFont typeface="+mj-lt"/>
              <a:buAutoNum type="arabicPeriod"/>
            </a:pPr>
            <a:r>
              <a:rPr lang="en-US" dirty="0"/>
              <a:t>Ion-Dipole</a:t>
            </a:r>
          </a:p>
          <a:p>
            <a:pPr marL="457200" indent="-457200">
              <a:buFont typeface="+mj-lt"/>
              <a:buAutoNum type="arabicPeriod"/>
            </a:pPr>
            <a:r>
              <a:rPr lang="en-US" dirty="0"/>
              <a:t>Dipole-Dipole</a:t>
            </a:r>
          </a:p>
          <a:p>
            <a:pPr marL="457200" indent="-457200">
              <a:buFont typeface="+mj-lt"/>
              <a:buAutoNum type="arabicPeriod"/>
            </a:pPr>
            <a:r>
              <a:rPr lang="en-US" dirty="0"/>
              <a:t>Dipole-Induced dipole</a:t>
            </a:r>
          </a:p>
          <a:p>
            <a:pPr marL="457200" indent="-457200">
              <a:buFont typeface="+mj-lt"/>
              <a:buAutoNum type="arabicPeriod"/>
            </a:pPr>
            <a:r>
              <a:rPr lang="en-US" dirty="0"/>
              <a:t>London Forces</a:t>
            </a:r>
          </a:p>
          <a:p>
            <a:pPr marL="457200" indent="-457200">
              <a:buFont typeface="+mj-lt"/>
              <a:buAutoNum type="arabicPeriod"/>
            </a:pPr>
            <a:endParaRPr lang="en-US" dirty="0"/>
          </a:p>
          <a:p>
            <a:endParaRPr lang="en-US" dirty="0"/>
          </a:p>
          <a:p>
            <a:r>
              <a:rPr lang="en-US" dirty="0"/>
              <a:t>The strength of the interactions in each force is inversely proportional to the distance between the interacting species</a:t>
            </a:r>
          </a:p>
        </p:txBody>
      </p:sp>
    </p:spTree>
    <p:extLst>
      <p:ext uri="{BB962C8B-B14F-4D97-AF65-F5344CB8AC3E}">
        <p14:creationId xmlns:p14="http://schemas.microsoft.com/office/powerpoint/2010/main" val="3175003034"/>
      </p:ext>
    </p:extLst>
  </p:cSld>
  <p:clrMapOvr>
    <a:masterClrMapping/>
  </p:clrMapOvr>
</p:sld>
</file>

<file path=ppt/theme/theme1.xml><?xml version="1.0" encoding="utf-8"?>
<a:theme xmlns:a="http://schemas.openxmlformats.org/drawingml/2006/main" name="Blank Presentation">
  <a:themeElements>
    <a:clrScheme name="Blank Presentation 13">
      <a:dk1>
        <a:srgbClr val="C3BC0A"/>
      </a:dk1>
      <a:lt1>
        <a:srgbClr val="FEF913"/>
      </a:lt1>
      <a:dk2>
        <a:srgbClr val="0B17FF"/>
      </a:dk2>
      <a:lt2>
        <a:srgbClr val="FFFC29"/>
      </a:lt2>
      <a:accent1>
        <a:srgbClr val="BBE0E3"/>
      </a:accent1>
      <a:accent2>
        <a:srgbClr val="333399"/>
      </a:accent2>
      <a:accent3>
        <a:srgbClr val="AAABFF"/>
      </a:accent3>
      <a:accent4>
        <a:srgbClr val="D9D50E"/>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C3BC0A"/>
        </a:dk1>
        <a:lt1>
          <a:srgbClr val="FEF913"/>
        </a:lt1>
        <a:dk2>
          <a:srgbClr val="0B17FF"/>
        </a:dk2>
        <a:lt2>
          <a:srgbClr val="FFFC29"/>
        </a:lt2>
        <a:accent1>
          <a:srgbClr val="BBE0E3"/>
        </a:accent1>
        <a:accent2>
          <a:srgbClr val="333399"/>
        </a:accent2>
        <a:accent3>
          <a:srgbClr val="AAABFF"/>
        </a:accent3>
        <a:accent4>
          <a:srgbClr val="D9D50E"/>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3">
      <a:dk1>
        <a:srgbClr val="C3BC0A"/>
      </a:dk1>
      <a:lt1>
        <a:srgbClr val="FEF913"/>
      </a:lt1>
      <a:dk2>
        <a:srgbClr val="0B17FF"/>
      </a:dk2>
      <a:lt2>
        <a:srgbClr val="FFFC29"/>
      </a:lt2>
      <a:accent1>
        <a:srgbClr val="BBE0E3"/>
      </a:accent1>
      <a:accent2>
        <a:srgbClr val="333399"/>
      </a:accent2>
      <a:accent3>
        <a:srgbClr val="AAABFF"/>
      </a:accent3>
      <a:accent4>
        <a:srgbClr val="D9D50E"/>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700" b="0" i="0" u="none" strike="noStrike" cap="none" normalizeH="0" baseline="0">
            <a:ln>
              <a:noFill/>
            </a:ln>
            <a:solidFill>
              <a:srgbClr val="FEF913"/>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700" b="0" i="0" u="none" strike="noStrike" cap="none" normalizeH="0" baseline="0">
            <a:ln>
              <a:noFill/>
            </a:ln>
            <a:solidFill>
              <a:srgbClr val="FEF913"/>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C3BC0A"/>
        </a:dk1>
        <a:lt1>
          <a:srgbClr val="FEF913"/>
        </a:lt1>
        <a:dk2>
          <a:srgbClr val="0B17FF"/>
        </a:dk2>
        <a:lt2>
          <a:srgbClr val="FFFC29"/>
        </a:lt2>
        <a:accent1>
          <a:srgbClr val="BBE0E3"/>
        </a:accent1>
        <a:accent2>
          <a:srgbClr val="333399"/>
        </a:accent2>
        <a:accent3>
          <a:srgbClr val="AAABFF"/>
        </a:accent3>
        <a:accent4>
          <a:srgbClr val="D9D50E"/>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3626</TotalTime>
  <Words>1861</Words>
  <Application>Microsoft Macintosh PowerPoint</Application>
  <PresentationFormat>On-screen Show (4:3)</PresentationFormat>
  <Paragraphs>264</Paragraphs>
  <Slides>43</Slides>
  <Notes>34</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49" baseType="lpstr">
      <vt:lpstr>Arial</vt:lpstr>
      <vt:lpstr>Symbol</vt:lpstr>
      <vt:lpstr>Times</vt:lpstr>
      <vt:lpstr>Blank Presentation</vt:lpstr>
      <vt:lpstr>1_Blank Presentation</vt:lpstr>
      <vt:lpstr>Equation</vt:lpstr>
      <vt:lpstr>Welcome to CHEM523</vt:lpstr>
      <vt:lpstr>Welcome to CHEM523</vt:lpstr>
      <vt:lpstr>What is Biochemistry?</vt:lpstr>
      <vt:lpstr>Ch.1 Learning Objectives</vt:lpstr>
      <vt:lpstr>PowerPoint Presentation</vt:lpstr>
      <vt:lpstr>PowerPoint Presentation</vt:lpstr>
      <vt:lpstr>Covalent Bonds</vt:lpstr>
      <vt:lpstr>PowerPoint Presentation</vt:lpstr>
      <vt:lpstr>Intermolecular Forces</vt:lpstr>
      <vt:lpstr>Coulomb’s Law and Interacting Species</vt:lpstr>
      <vt:lpstr>Dielectric Constants</vt:lpstr>
      <vt:lpstr>Interion and Intermolecular Forces</vt:lpstr>
      <vt:lpstr>Ion-Dipole Interactions</vt:lpstr>
      <vt:lpstr>Dipole-Dipole interactions</vt:lpstr>
      <vt:lpstr>Dipole-Dipole interactions</vt:lpstr>
      <vt:lpstr>PowerPoint Presentation</vt:lpstr>
      <vt:lpstr>PowerPoint Presentation</vt:lpstr>
      <vt:lpstr>PowerPoint Presentation</vt:lpstr>
      <vt:lpstr>Hydrogen Bonding</vt:lpstr>
      <vt:lpstr>Dipole - Induced Dipole</vt:lpstr>
      <vt:lpstr>London Forces</vt:lpstr>
      <vt:lpstr>London Forces</vt:lpstr>
      <vt:lpstr>London Forces</vt:lpstr>
      <vt:lpstr>London Forces and Molecular Shape</vt:lpstr>
      <vt:lpstr>Implications of Intermolecular Forces</vt:lpstr>
      <vt:lpstr>Back to water…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Acids/Bases, Titrations and Buffers</vt:lpstr>
      <vt:lpstr>Weak Acids / Bases</vt:lpstr>
      <vt:lpstr>Equilibrium Constants</vt:lpstr>
      <vt:lpstr>Henderson-Hasselbach Equation</vt:lpstr>
      <vt:lpstr>Henderson-Hasselbach Equation</vt:lpstr>
      <vt:lpstr>The pKa</vt:lpstr>
      <vt:lpstr>The pKa</vt:lpstr>
      <vt:lpstr>We can look at titrations another way</vt:lpstr>
      <vt:lpstr>Buffers</vt:lpstr>
      <vt:lpstr>For next class</vt:lpstr>
    </vt:vector>
  </TitlesOfParts>
  <Company>Jason Hurlbert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Properties</dc:title>
  <dc:creator>Jason Hurlbert</dc:creator>
  <cp:lastModifiedBy>Hurlbert, Jason C.</cp:lastModifiedBy>
  <cp:revision>110</cp:revision>
  <dcterms:created xsi:type="dcterms:W3CDTF">2009-08-25T18:30:19Z</dcterms:created>
  <dcterms:modified xsi:type="dcterms:W3CDTF">2021-08-24T10:07:25Z</dcterms:modified>
</cp:coreProperties>
</file>