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21" r:id="rId2"/>
    <p:sldId id="370" r:id="rId3"/>
    <p:sldId id="322" r:id="rId4"/>
    <p:sldId id="371" r:id="rId5"/>
    <p:sldId id="323" r:id="rId6"/>
    <p:sldId id="324" r:id="rId7"/>
    <p:sldId id="325" r:id="rId8"/>
    <p:sldId id="331" r:id="rId9"/>
    <p:sldId id="369" r:id="rId10"/>
    <p:sldId id="332" r:id="rId11"/>
    <p:sldId id="372" r:id="rId12"/>
    <p:sldId id="373" r:id="rId13"/>
    <p:sldId id="376" r:id="rId14"/>
    <p:sldId id="377" r:id="rId15"/>
    <p:sldId id="436" r:id="rId16"/>
    <p:sldId id="437" r:id="rId17"/>
    <p:sldId id="378" r:id="rId18"/>
    <p:sldId id="379" r:id="rId19"/>
    <p:sldId id="344" r:id="rId20"/>
    <p:sldId id="380" r:id="rId21"/>
    <p:sldId id="381" r:id="rId22"/>
    <p:sldId id="382" r:id="rId23"/>
    <p:sldId id="383" r:id="rId24"/>
    <p:sldId id="384" r:id="rId25"/>
    <p:sldId id="388" r:id="rId26"/>
    <p:sldId id="389" r:id="rId27"/>
    <p:sldId id="390" r:id="rId28"/>
    <p:sldId id="391" r:id="rId29"/>
    <p:sldId id="392" r:id="rId30"/>
    <p:sldId id="393" r:id="rId31"/>
    <p:sldId id="394" r:id="rId32"/>
    <p:sldId id="395" r:id="rId33"/>
    <p:sldId id="396" r:id="rId34"/>
    <p:sldId id="397" r:id="rId35"/>
    <p:sldId id="39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8" clrIdx="0"/>
  <p:cmAuthor id="1" name="ce" initials="ce" lastIdx="6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62" autoAdjust="0"/>
    <p:restoredTop sz="86479" autoAdjust="0"/>
  </p:normalViewPr>
  <p:slideViewPr>
    <p:cSldViewPr snapToGrid="0" snapToObjects="1">
      <p:cViewPr varScale="1">
        <p:scale>
          <a:sx n="106" d="100"/>
          <a:sy n="106" d="100"/>
        </p:scale>
        <p:origin x="137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10/31/22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4.1 Polymeric structure of nucleic</a:t>
            </a:r>
            <a:r>
              <a:rPr lang="en-US" b="1" baseline="0" dirty="0"/>
              <a:t> </a:t>
            </a:r>
            <a:r>
              <a:rPr lang="en-US" b="1" dirty="0"/>
              <a:t>acids.</a:t>
            </a:r>
            <a:endParaRPr lang="en-US" b="1"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a:t>
            </a:fld>
            <a:endParaRPr lang="en-US" dirty="0"/>
          </a:p>
        </p:txBody>
      </p:sp>
    </p:spTree>
    <p:extLst>
      <p:ext uri="{BB962C8B-B14F-4D97-AF65-F5344CB8AC3E}">
        <p14:creationId xmlns:p14="http://schemas.microsoft.com/office/powerpoint/2010/main" val="2299029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8F3442-F7E6-C146-B43B-4BD5A67F4688}" type="slidenum">
              <a:rPr lang="en-US"/>
              <a:pPr>
                <a:defRPr/>
              </a:pPr>
              <a:t>16</a:t>
            </a:fld>
            <a:endParaRPr lang="en-US"/>
          </a:p>
        </p:txBody>
      </p:sp>
      <p:sp>
        <p:nvSpPr>
          <p:cNvPr id="172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2035"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1219844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4.11 Watson–Crick model of double-helical DNA. </a:t>
            </a:r>
            <a:r>
              <a:rPr lang="en-US" sz="1200" b="0" i="0" u="none" strike="noStrike" kern="1200" baseline="0" dirty="0">
                <a:solidFill>
                  <a:schemeClr val="tx1"/>
                </a:solidFill>
                <a:latin typeface="+mn-lt"/>
                <a:ea typeface="+mn-ea"/>
                <a:cs typeface="+mn-cs"/>
              </a:rPr>
              <a:t>(A) Side view. Adjacent bases are separated by 3.4 Å. The structure repeats along the helical axis (vertical) at intervals of 34 Å, which corresponds to approximately 10 nucleotides on each chain. (B) Axial view, looking down the helix axis, reveals a rotation of 36° per base and shows that the bases are stacked on top of one another [Source: J. L. </a:t>
            </a:r>
            <a:r>
              <a:rPr lang="en-US" sz="1200" b="0" i="0" u="none" strike="noStrike" kern="1200" baseline="0" dirty="0" err="1">
                <a:solidFill>
                  <a:schemeClr val="tx1"/>
                </a:solidFill>
                <a:latin typeface="+mn-lt"/>
                <a:ea typeface="+mn-ea"/>
                <a:cs typeface="+mn-cs"/>
              </a:rPr>
              <a:t>Tymoczko</a:t>
            </a:r>
            <a:r>
              <a:rPr lang="en-US" sz="1200" b="0" i="0" u="none" strike="noStrike" kern="1200" baseline="0" dirty="0">
                <a:solidFill>
                  <a:schemeClr val="tx1"/>
                </a:solidFill>
                <a:latin typeface="+mn-lt"/>
                <a:ea typeface="+mn-ea"/>
                <a:cs typeface="+mn-cs"/>
              </a:rPr>
              <a:t>, J. Berg, and L. </a:t>
            </a:r>
            <a:r>
              <a:rPr lang="en-US" sz="1200" b="0" i="0" u="none" strike="noStrike" kern="1200" baseline="0" dirty="0" err="1">
                <a:solidFill>
                  <a:schemeClr val="tx1"/>
                </a:solidFill>
                <a:latin typeface="+mn-lt"/>
                <a:ea typeface="+mn-ea"/>
                <a:cs typeface="+mn-cs"/>
              </a:rPr>
              <a:t>Stryer</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Biochemistry: A Short Course</a:t>
            </a:r>
            <a:r>
              <a:rPr lang="en-US" sz="1200" b="0" i="0" u="none" strike="noStrike" kern="1200" baseline="0" dirty="0">
                <a:solidFill>
                  <a:schemeClr val="tx1"/>
                </a:solidFill>
                <a:latin typeface="+mn-lt"/>
                <a:ea typeface="+mn-ea"/>
                <a:cs typeface="+mn-cs"/>
              </a:rPr>
              <a:t>, 2nd ed. (W. H. Freeman and Company, 2013), Fig. 33.11.]</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17</a:t>
            </a:fld>
            <a:endParaRPr lang="en-US" dirty="0"/>
          </a:p>
        </p:txBody>
      </p:sp>
    </p:spTree>
    <p:extLst>
      <p:ext uri="{BB962C8B-B14F-4D97-AF65-F5344CB8AC3E}">
        <p14:creationId xmlns:p14="http://schemas.microsoft.com/office/powerpoint/2010/main" val="384375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4.12 Structures of the base pairs</a:t>
            </a:r>
            <a:r>
              <a:rPr lang="en-US" b="1" baseline="0" dirty="0"/>
              <a:t> </a:t>
            </a:r>
            <a:r>
              <a:rPr lang="en-US" b="1" dirty="0"/>
              <a:t>proposed by Watson and Crick.</a:t>
            </a:r>
            <a:endParaRPr lang="en-US" b="1"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18</a:t>
            </a:fld>
            <a:endParaRPr lang="en-US" dirty="0"/>
          </a:p>
        </p:txBody>
      </p:sp>
    </p:spTree>
    <p:extLst>
      <p:ext uri="{BB962C8B-B14F-4D97-AF65-F5344CB8AC3E}">
        <p14:creationId xmlns:p14="http://schemas.microsoft.com/office/powerpoint/2010/main" val="954910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2973007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21</a:t>
            </a:fld>
            <a:endParaRPr lang="en-US" dirty="0"/>
          </a:p>
        </p:txBody>
      </p:sp>
    </p:spTree>
    <p:extLst>
      <p:ext uri="{BB962C8B-B14F-4D97-AF65-F5344CB8AC3E}">
        <p14:creationId xmlns:p14="http://schemas.microsoft.com/office/powerpoint/2010/main" val="1406628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4.13 A side view of DNA. </a:t>
            </a:r>
            <a:r>
              <a:rPr lang="en-US" sz="1200" b="0" i="0" u="none" strike="noStrike" kern="1200" baseline="0" dirty="0">
                <a:solidFill>
                  <a:schemeClr val="tx1"/>
                </a:solidFill>
                <a:latin typeface="+mn-lt"/>
                <a:ea typeface="+mn-ea"/>
                <a:cs typeface="+mn-cs"/>
              </a:rPr>
              <a:t>Base pairs are stacked nearly one on top of another in the double helix. The stacked bases interact with van der Waals forces. Such stacking forces help stabilize the double helix. [Source: J. L. </a:t>
            </a:r>
            <a:r>
              <a:rPr lang="en-US" sz="1200" b="0" i="0" u="none" strike="noStrike" kern="1200" baseline="0" dirty="0" err="1">
                <a:solidFill>
                  <a:schemeClr val="tx1"/>
                </a:solidFill>
                <a:latin typeface="+mn-lt"/>
                <a:ea typeface="+mn-ea"/>
                <a:cs typeface="+mn-cs"/>
              </a:rPr>
              <a:t>Tymoczko</a:t>
            </a:r>
            <a:r>
              <a:rPr lang="en-US" sz="1200" b="0" i="0" u="none" strike="noStrike" kern="1200" baseline="0" dirty="0">
                <a:solidFill>
                  <a:schemeClr val="tx1"/>
                </a:solidFill>
                <a:latin typeface="+mn-lt"/>
                <a:ea typeface="+mn-ea"/>
                <a:cs typeface="+mn-cs"/>
              </a:rPr>
              <a:t>, J. Berg, and L. </a:t>
            </a:r>
            <a:r>
              <a:rPr lang="en-US" sz="1200" b="0" i="0" u="none" strike="noStrike" kern="1200" baseline="0" dirty="0" err="1">
                <a:solidFill>
                  <a:schemeClr val="tx1"/>
                </a:solidFill>
                <a:latin typeface="+mn-lt"/>
                <a:ea typeface="+mn-ea"/>
                <a:cs typeface="+mn-cs"/>
              </a:rPr>
              <a:t>Stryer</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Biochemistry: A Short Course</a:t>
            </a:r>
            <a:r>
              <a:rPr lang="en-US" sz="1200" b="0" i="0" u="none" strike="noStrike" kern="1200" baseline="0" dirty="0">
                <a:solidFill>
                  <a:schemeClr val="tx1"/>
                </a:solidFill>
                <a:latin typeface="+mn-lt"/>
                <a:ea typeface="+mn-ea"/>
                <a:cs typeface="+mn-cs"/>
              </a:rPr>
              <a:t>, 2nd ed. (W. H. Freeman and Company, 2013), Fig. 33.13.]</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22</a:t>
            </a:fld>
            <a:endParaRPr lang="en-US" dirty="0"/>
          </a:p>
        </p:txBody>
      </p:sp>
    </p:spTree>
    <p:extLst>
      <p:ext uri="{BB962C8B-B14F-4D97-AF65-F5344CB8AC3E}">
        <p14:creationId xmlns:p14="http://schemas.microsoft.com/office/powerpoint/2010/main" val="1069270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4.14 B-form and A-form DNA.</a:t>
            </a:r>
            <a:r>
              <a:rPr lang="en-US" dirty="0"/>
              <a:t> Space-filling models of 10 base pairs</a:t>
            </a:r>
            <a:r>
              <a:rPr lang="en-US" baseline="0" dirty="0"/>
              <a:t> </a:t>
            </a:r>
            <a:r>
              <a:rPr lang="en-US" dirty="0"/>
              <a:t>of B-form and A-form DNA depict their right-handed helical structures. </a:t>
            </a:r>
            <a:r>
              <a:rPr lang="en-US" i="1" dirty="0"/>
              <a:t>Notice</a:t>
            </a:r>
            <a:r>
              <a:rPr lang="en-US" dirty="0"/>
              <a:t> that the</a:t>
            </a:r>
            <a:r>
              <a:rPr lang="en-US" baseline="0" dirty="0"/>
              <a:t> </a:t>
            </a:r>
            <a:r>
              <a:rPr lang="en-US" dirty="0"/>
              <a:t>B-form helix is longer and narrower than the A-form helix. The carbon atoms of the</a:t>
            </a:r>
            <a:r>
              <a:rPr lang="en-US" baseline="0" dirty="0"/>
              <a:t> </a:t>
            </a:r>
            <a:r>
              <a:rPr lang="en-US" dirty="0"/>
              <a:t>backbone are shown in white. [Drawn from 1BNA.pdb and 1DNZ.pdb.]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24</a:t>
            </a:fld>
            <a:endParaRPr lang="en-US" dirty="0"/>
          </a:p>
        </p:txBody>
      </p:sp>
    </p:spTree>
    <p:extLst>
      <p:ext uri="{BB962C8B-B14F-4D97-AF65-F5344CB8AC3E}">
        <p14:creationId xmlns:p14="http://schemas.microsoft.com/office/powerpoint/2010/main" val="1702263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FIGURE 4.17 Electron micrographs</a:t>
            </a:r>
            <a:r>
              <a:rPr lang="en-US" b="1" baseline="0" dirty="0"/>
              <a:t> </a:t>
            </a:r>
            <a:r>
              <a:rPr lang="en-US" b="1" dirty="0"/>
              <a:t>of circular DNA from mitochondria.</a:t>
            </a:r>
            <a:r>
              <a:rPr lang="en-US" baseline="0" dirty="0"/>
              <a:t> </a:t>
            </a:r>
            <a:r>
              <a:rPr lang="en-US" dirty="0"/>
              <a:t>(A) Relaxed form. (B) Supercoiled form.</a:t>
            </a:r>
            <a:r>
              <a:rPr lang="en-US" baseline="0" dirty="0"/>
              <a:t> </a:t>
            </a:r>
            <a:r>
              <a:rPr lang="en-US" dirty="0"/>
              <a:t>[Courtesy of Dr. David Clayton.]</a:t>
            </a:r>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2798812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4.18 Stem-loop structures.</a:t>
            </a:r>
            <a:r>
              <a:rPr lang="en-US" dirty="0"/>
              <a:t> Stem-loop</a:t>
            </a:r>
            <a:r>
              <a:rPr lang="en-US" baseline="0" dirty="0"/>
              <a:t> </a:t>
            </a:r>
            <a:r>
              <a:rPr lang="en-US" dirty="0"/>
              <a:t>structures can be formed from single-stranded</a:t>
            </a:r>
            <a:r>
              <a:rPr lang="en-US" baseline="0" dirty="0"/>
              <a:t> </a:t>
            </a:r>
            <a:r>
              <a:rPr lang="en-US" dirty="0"/>
              <a:t>DNA and RNA molecules.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27</a:t>
            </a:fld>
            <a:endParaRPr lang="en-US" dirty="0"/>
          </a:p>
        </p:txBody>
      </p:sp>
    </p:spTree>
    <p:extLst>
      <p:ext uri="{BB962C8B-B14F-4D97-AF65-F5344CB8AC3E}">
        <p14:creationId xmlns:p14="http://schemas.microsoft.com/office/powerpoint/2010/main" val="565517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4.19 Complex structure of an RNA molecule. </a:t>
            </a:r>
            <a:r>
              <a:rPr lang="en-US" dirty="0"/>
              <a:t>A single-stranded RNA molecule can fold</a:t>
            </a:r>
            <a:r>
              <a:rPr lang="en-US" baseline="0" dirty="0"/>
              <a:t> </a:t>
            </a:r>
            <a:r>
              <a:rPr lang="en-US" dirty="0"/>
              <a:t>back on itself to form a complex structure. (A) The nucleotide sequence showing Watson–Crick</a:t>
            </a:r>
            <a:r>
              <a:rPr lang="en-US" baseline="0" dirty="0"/>
              <a:t> </a:t>
            </a:r>
            <a:r>
              <a:rPr lang="en-US" dirty="0"/>
              <a:t>base pairs and other nonstandard base pairings in stem-loop structures. (B) The three-dimensional</a:t>
            </a:r>
            <a:r>
              <a:rPr lang="en-US" baseline="0" dirty="0"/>
              <a:t> </a:t>
            </a:r>
            <a:r>
              <a:rPr lang="en-US" dirty="0"/>
              <a:t>structure and one important long-range interaction between three bases. In the three-dimensional</a:t>
            </a:r>
            <a:r>
              <a:rPr lang="en-US" baseline="0" dirty="0"/>
              <a:t> </a:t>
            </a:r>
            <a:r>
              <a:rPr lang="en-US" dirty="0"/>
              <a:t>structure at the left, cytidine nucleotides are shown in blue, adenosine in red, guanosine in black,</a:t>
            </a:r>
            <a:r>
              <a:rPr lang="en-US" baseline="0" dirty="0"/>
              <a:t> </a:t>
            </a:r>
            <a:r>
              <a:rPr lang="en-US" dirty="0"/>
              <a:t>and uridine in green. In the detailed projection, hydrogen bonds within the Watson–Crick base pair</a:t>
            </a:r>
            <a:r>
              <a:rPr lang="en-US" baseline="0" dirty="0"/>
              <a:t> </a:t>
            </a:r>
            <a:r>
              <a:rPr lang="en-US" dirty="0"/>
              <a:t>are shown as dashed black lines; additional hydrogen bonds are shown as dashed green lines.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285499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4.2 Ribose and deoxyribose.</a:t>
            </a:r>
            <a:r>
              <a:rPr lang="en-US" baseline="0" dirty="0"/>
              <a:t> </a:t>
            </a:r>
            <a:r>
              <a:rPr lang="en-US" dirty="0"/>
              <a:t>Atoms in sugar units are numbered with</a:t>
            </a:r>
            <a:r>
              <a:rPr lang="en-US" baseline="0" dirty="0"/>
              <a:t> </a:t>
            </a:r>
            <a:r>
              <a:rPr lang="en-US" dirty="0"/>
              <a:t>primes to distinguish them from atoms in</a:t>
            </a:r>
            <a:r>
              <a:rPr lang="en-US" baseline="0" dirty="0"/>
              <a:t> </a:t>
            </a:r>
            <a:r>
              <a:rPr lang="en-US" dirty="0"/>
              <a:t>bases (see Figure 4.4).</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a:t>
            </a:fld>
            <a:endParaRPr lang="en-US" dirty="0"/>
          </a:p>
        </p:txBody>
      </p:sp>
    </p:spTree>
    <p:extLst>
      <p:ext uri="{BB962C8B-B14F-4D97-AF65-F5344CB8AC3E}">
        <p14:creationId xmlns:p14="http://schemas.microsoft.com/office/powerpoint/2010/main" val="404291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4.20 Resolution of </a:t>
            </a:r>
            <a:r>
              <a:rPr lang="en-US" b="1" baseline="30000" dirty="0"/>
              <a:t>14</a:t>
            </a:r>
            <a:r>
              <a:rPr lang="en-US" b="1" dirty="0"/>
              <a:t>N DNA and</a:t>
            </a:r>
            <a:r>
              <a:rPr lang="en-US" b="1" baseline="0" dirty="0"/>
              <a:t> </a:t>
            </a:r>
            <a:r>
              <a:rPr lang="en-US" b="1" baseline="30000" dirty="0"/>
              <a:t>15</a:t>
            </a:r>
            <a:r>
              <a:rPr lang="en-US" b="1" dirty="0"/>
              <a:t>N DNA by density-gradient</a:t>
            </a:r>
            <a:r>
              <a:rPr lang="en-US" b="1" baseline="0" dirty="0"/>
              <a:t> </a:t>
            </a:r>
            <a:r>
              <a:rPr lang="en-US" b="1" dirty="0"/>
              <a:t>centrifugation. </a:t>
            </a:r>
            <a:r>
              <a:rPr lang="en-US" dirty="0"/>
              <a:t>(A) Ultraviolet-absorption</a:t>
            </a:r>
            <a:r>
              <a:rPr lang="en-US" baseline="0" dirty="0"/>
              <a:t> </a:t>
            </a:r>
            <a:r>
              <a:rPr lang="en-US" dirty="0"/>
              <a:t>photograph of a centrifuged cell showing the</a:t>
            </a:r>
            <a:r>
              <a:rPr lang="en-US" baseline="0" dirty="0"/>
              <a:t> </a:t>
            </a:r>
            <a:r>
              <a:rPr lang="en-US" dirty="0"/>
              <a:t>two distinct bands of DNA. (B) </a:t>
            </a:r>
            <a:r>
              <a:rPr lang="en-US" dirty="0" err="1"/>
              <a:t>Densitometric</a:t>
            </a:r>
            <a:r>
              <a:rPr lang="en-US" baseline="0" dirty="0"/>
              <a:t> </a:t>
            </a:r>
            <a:r>
              <a:rPr lang="en-US" dirty="0"/>
              <a:t>tracing of the absorption photograph. [Data</a:t>
            </a:r>
            <a:r>
              <a:rPr lang="en-US" baseline="0" dirty="0"/>
              <a:t> f</a:t>
            </a:r>
            <a:r>
              <a:rPr lang="en-US" dirty="0"/>
              <a:t>rom</a:t>
            </a:r>
            <a:r>
              <a:rPr lang="en-US" baseline="0" dirty="0"/>
              <a:t> </a:t>
            </a:r>
            <a:r>
              <a:rPr lang="en-US" dirty="0"/>
              <a:t>M. Meselson and F. W. Stahl. </a:t>
            </a:r>
            <a:r>
              <a:rPr lang="en-US" i="1" dirty="0"/>
              <a:t>Proc. Natl. Acad.</a:t>
            </a:r>
            <a:r>
              <a:rPr lang="en-US" i="1" baseline="0" dirty="0"/>
              <a:t> </a:t>
            </a:r>
            <a:r>
              <a:rPr lang="en-US" i="1" dirty="0"/>
              <a:t>Sci. U.S.A</a:t>
            </a:r>
            <a:r>
              <a:rPr lang="en-US" dirty="0"/>
              <a:t>. 44:671–682, 1958.]</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31</a:t>
            </a:fld>
            <a:endParaRPr lang="en-US" dirty="0"/>
          </a:p>
        </p:txBody>
      </p:sp>
    </p:spTree>
    <p:extLst>
      <p:ext uri="{BB962C8B-B14F-4D97-AF65-F5344CB8AC3E}">
        <p14:creationId xmlns:p14="http://schemas.microsoft.com/office/powerpoint/2010/main" val="1131751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4.21 Detection of</a:t>
            </a:r>
            <a:r>
              <a:rPr lang="en-US" b="1" baseline="0" dirty="0"/>
              <a:t> </a:t>
            </a:r>
            <a:r>
              <a:rPr lang="en-US" b="1" dirty="0"/>
              <a:t>semiconservative replication of</a:t>
            </a:r>
            <a:r>
              <a:rPr lang="en-US" b="1" baseline="0" dirty="0"/>
              <a:t> </a:t>
            </a:r>
            <a:r>
              <a:rPr lang="en-US" b="1" i="1" dirty="0"/>
              <a:t>E. coli</a:t>
            </a:r>
            <a:r>
              <a:rPr lang="en-US" b="1" i="1" baseline="0" dirty="0"/>
              <a:t> </a:t>
            </a:r>
            <a:r>
              <a:rPr lang="en-US" b="1" dirty="0"/>
              <a:t>DNA by density-gradient</a:t>
            </a:r>
            <a:r>
              <a:rPr lang="en-US" b="1" baseline="0" dirty="0"/>
              <a:t> </a:t>
            </a:r>
            <a:r>
              <a:rPr lang="en-US" b="1" dirty="0"/>
              <a:t>centrifugation. </a:t>
            </a:r>
            <a:r>
              <a:rPr lang="en-US" dirty="0"/>
              <a:t>The position of a band of</a:t>
            </a:r>
            <a:r>
              <a:rPr lang="en-US" baseline="0" dirty="0"/>
              <a:t> </a:t>
            </a:r>
            <a:r>
              <a:rPr lang="en-US" dirty="0"/>
              <a:t>DNA depends on its content of </a:t>
            </a:r>
            <a:r>
              <a:rPr lang="en-US" baseline="30000" dirty="0"/>
              <a:t>14</a:t>
            </a:r>
            <a:r>
              <a:rPr lang="en-US" dirty="0"/>
              <a:t>N and </a:t>
            </a:r>
            <a:r>
              <a:rPr lang="en-US" baseline="30000" dirty="0"/>
              <a:t>15</a:t>
            </a:r>
            <a:r>
              <a:rPr lang="en-US" dirty="0"/>
              <a:t>N.</a:t>
            </a:r>
            <a:r>
              <a:rPr lang="en-US" baseline="0" dirty="0"/>
              <a:t> </a:t>
            </a:r>
            <a:r>
              <a:rPr lang="en-US" dirty="0"/>
              <a:t>After 1.0 generation, all of the DNA molecules</a:t>
            </a:r>
            <a:r>
              <a:rPr lang="en-US" baseline="0" dirty="0"/>
              <a:t> </a:t>
            </a:r>
            <a:r>
              <a:rPr lang="en-US" dirty="0"/>
              <a:t>were hybrids containing equal amounts of </a:t>
            </a:r>
            <a:r>
              <a:rPr lang="en-US" baseline="30000" dirty="0"/>
              <a:t>14</a:t>
            </a:r>
            <a:r>
              <a:rPr lang="en-US" dirty="0"/>
              <a:t>N</a:t>
            </a:r>
            <a:r>
              <a:rPr lang="en-US" baseline="0" dirty="0"/>
              <a:t> </a:t>
            </a:r>
            <a:r>
              <a:rPr lang="en-US" dirty="0"/>
              <a:t>and </a:t>
            </a:r>
            <a:r>
              <a:rPr lang="en-US" baseline="30000" dirty="0"/>
              <a:t>15</a:t>
            </a:r>
            <a:r>
              <a:rPr lang="en-US" dirty="0"/>
              <a:t>N. [Data</a:t>
            </a:r>
            <a:r>
              <a:rPr lang="en-US" baseline="0" dirty="0"/>
              <a:t> f</a:t>
            </a:r>
            <a:r>
              <a:rPr lang="en-US" dirty="0"/>
              <a:t>rom M. Meselson and F. W. Stahl.</a:t>
            </a:r>
            <a:r>
              <a:rPr lang="en-US" baseline="0" dirty="0"/>
              <a:t> </a:t>
            </a:r>
            <a:r>
              <a:rPr lang="en-US" i="1" dirty="0"/>
              <a:t>Proc. Natl. Acad. Sci. U.S.A. </a:t>
            </a:r>
            <a:r>
              <a:rPr lang="en-US" dirty="0"/>
              <a:t>44:671–682,</a:t>
            </a:r>
            <a:r>
              <a:rPr lang="en-US" baseline="0" dirty="0"/>
              <a:t> </a:t>
            </a:r>
            <a:r>
              <a:rPr lang="en-US" dirty="0"/>
              <a:t>1958.]</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32</a:t>
            </a:fld>
            <a:endParaRPr lang="en-US" dirty="0"/>
          </a:p>
        </p:txBody>
      </p:sp>
    </p:spTree>
    <p:extLst>
      <p:ext uri="{BB962C8B-B14F-4D97-AF65-F5344CB8AC3E}">
        <p14:creationId xmlns:p14="http://schemas.microsoft.com/office/powerpoint/2010/main" val="2482018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4.22 Diagram of semiconservative</a:t>
            </a:r>
            <a:r>
              <a:rPr lang="en-US" b="1" baseline="0" dirty="0"/>
              <a:t> </a:t>
            </a:r>
            <a:r>
              <a:rPr lang="en-US" b="1" dirty="0"/>
              <a:t>replication. </a:t>
            </a:r>
            <a:r>
              <a:rPr lang="en-US" dirty="0"/>
              <a:t>Parental DNA is shown in blue</a:t>
            </a:r>
            <a:r>
              <a:rPr lang="en-US" baseline="0" dirty="0"/>
              <a:t> </a:t>
            </a:r>
            <a:r>
              <a:rPr lang="en-US" dirty="0"/>
              <a:t>and newly synthesized DNA in red. [Information</a:t>
            </a:r>
            <a:r>
              <a:rPr lang="en-US" baseline="0" dirty="0"/>
              <a:t> from</a:t>
            </a:r>
            <a:r>
              <a:rPr lang="en-US" dirty="0"/>
              <a:t> M.</a:t>
            </a:r>
            <a:r>
              <a:rPr lang="en-US" baseline="0" dirty="0"/>
              <a:t> </a:t>
            </a:r>
            <a:r>
              <a:rPr lang="en-US" dirty="0"/>
              <a:t>Meselson and F. W. Stahl. </a:t>
            </a:r>
            <a:r>
              <a:rPr lang="en-US" i="1" dirty="0"/>
              <a:t>Proc. Natl. Acad.</a:t>
            </a:r>
            <a:r>
              <a:rPr lang="en-US" i="1" baseline="0" dirty="0"/>
              <a:t> </a:t>
            </a:r>
            <a:r>
              <a:rPr lang="en-US" i="1" dirty="0"/>
              <a:t>Sci. U.S.A. </a:t>
            </a:r>
            <a:r>
              <a:rPr lang="en-US" dirty="0"/>
              <a:t>44:671–682, 1958.]</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33</a:t>
            </a:fld>
            <a:endParaRPr lang="en-US" dirty="0"/>
          </a:p>
        </p:txBody>
      </p:sp>
    </p:spTree>
    <p:extLst>
      <p:ext uri="{BB962C8B-B14F-4D97-AF65-F5344CB8AC3E}">
        <p14:creationId xmlns:p14="http://schemas.microsoft.com/office/powerpoint/2010/main" val="2272613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4.23 </a:t>
            </a:r>
            <a:r>
              <a:rPr lang="en-US" b="1" dirty="0" err="1"/>
              <a:t>Hypochromism</a:t>
            </a:r>
            <a:r>
              <a:rPr lang="en-US" b="1" dirty="0"/>
              <a:t>. </a:t>
            </a:r>
            <a:r>
              <a:rPr lang="en-US" dirty="0"/>
              <a:t>(A) Single-stranded DNA absorbs light more effectively than does</a:t>
            </a:r>
            <a:r>
              <a:rPr lang="en-US" baseline="0" dirty="0"/>
              <a:t> </a:t>
            </a:r>
            <a:r>
              <a:rPr lang="en-US" dirty="0"/>
              <a:t>double-helical DNA. (B) The absorbance of a DNA</a:t>
            </a:r>
            <a:r>
              <a:rPr lang="en-US" baseline="0" dirty="0"/>
              <a:t> </a:t>
            </a:r>
            <a:r>
              <a:rPr lang="en-US" dirty="0"/>
              <a:t>solution at a wavelength of 260 nm increases</a:t>
            </a:r>
            <a:r>
              <a:rPr lang="en-US" baseline="0" dirty="0"/>
              <a:t> </a:t>
            </a:r>
            <a:r>
              <a:rPr lang="en-US" dirty="0"/>
              <a:t>when the double helix is melted into single strands.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35</a:t>
            </a:fld>
            <a:endParaRPr lang="en-US" dirty="0"/>
          </a:p>
        </p:txBody>
      </p:sp>
    </p:spTree>
    <p:extLst>
      <p:ext uri="{BB962C8B-B14F-4D97-AF65-F5344CB8AC3E}">
        <p14:creationId xmlns:p14="http://schemas.microsoft.com/office/powerpoint/2010/main" val="3642923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4.3 Backbones of DNA and RNA.</a:t>
            </a:r>
            <a:r>
              <a:rPr lang="en-US" dirty="0"/>
              <a:t> The backbones of these nucleic acids are formed by</a:t>
            </a:r>
            <a:r>
              <a:rPr lang="en-US" baseline="0" dirty="0"/>
              <a:t> </a:t>
            </a:r>
            <a:r>
              <a:rPr lang="en-US" dirty="0"/>
              <a:t>3</a:t>
            </a:r>
            <a:r>
              <a:rPr lang="en-US" dirty="0">
                <a:sym typeface="Symbol"/>
              </a:rPr>
              <a:t></a:t>
            </a:r>
            <a:r>
              <a:rPr lang="en-US" dirty="0"/>
              <a:t>-to-5</a:t>
            </a:r>
            <a:r>
              <a:rPr lang="en-US" dirty="0">
                <a:sym typeface="Symbol"/>
              </a:rPr>
              <a:t></a:t>
            </a:r>
            <a:r>
              <a:rPr lang="en-US" dirty="0"/>
              <a:t> phosphodiester linkages. A sugar unit is highlighted in red and a phosphate group in blue.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a:t>
            </a:fld>
            <a:endParaRPr lang="en-US" dirty="0"/>
          </a:p>
        </p:txBody>
      </p:sp>
    </p:spTree>
    <p:extLst>
      <p:ext uri="{BB962C8B-B14F-4D97-AF65-F5344CB8AC3E}">
        <p14:creationId xmlns:p14="http://schemas.microsoft.com/office/powerpoint/2010/main" val="184314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FIGURE 4.4 Purines and</a:t>
            </a:r>
            <a:r>
              <a:rPr lang="en-US" b="1" baseline="0" dirty="0"/>
              <a:t> </a:t>
            </a:r>
            <a:r>
              <a:rPr lang="en-US" b="1" dirty="0"/>
              <a:t>pyrimidines. </a:t>
            </a:r>
            <a:r>
              <a:rPr lang="en-US" dirty="0"/>
              <a:t>Atoms within bases</a:t>
            </a:r>
            <a:r>
              <a:rPr lang="en-US" baseline="0" dirty="0"/>
              <a:t> </a:t>
            </a:r>
            <a:r>
              <a:rPr lang="en-US" dirty="0"/>
              <a:t>are numbered without primes. Uracil</a:t>
            </a:r>
            <a:r>
              <a:rPr lang="en-US" baseline="0" dirty="0"/>
              <a:t> </a:t>
            </a:r>
            <a:r>
              <a:rPr lang="en-US" dirty="0"/>
              <a:t>instead of thymine is</a:t>
            </a:r>
            <a:r>
              <a:rPr lang="en-US" baseline="0" dirty="0"/>
              <a:t> </a:t>
            </a:r>
            <a:r>
              <a:rPr lang="en-US" dirty="0"/>
              <a:t>present in RNA.</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a:t>
            </a:fld>
            <a:endParaRPr lang="en-US" dirty="0"/>
          </a:p>
        </p:txBody>
      </p:sp>
    </p:spTree>
    <p:extLst>
      <p:ext uri="{BB962C8B-B14F-4D97-AF65-F5344CB8AC3E}">
        <p14:creationId xmlns:p14="http://schemas.microsoft.com/office/powerpoint/2010/main" val="12713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FIGURE 4.5 β-</a:t>
            </a:r>
            <a:r>
              <a:rPr lang="en-US" b="1" dirty="0" err="1"/>
              <a:t>Glycosidic</a:t>
            </a:r>
            <a:r>
              <a:rPr lang="en-US" b="1" dirty="0"/>
              <a:t> linkage in a</a:t>
            </a:r>
            <a:r>
              <a:rPr lang="en-US" b="1" baseline="0" dirty="0"/>
              <a:t> </a:t>
            </a:r>
            <a:r>
              <a:rPr lang="en-US" b="1" dirty="0"/>
              <a:t>nucleoside.</a:t>
            </a:r>
            <a:endParaRPr lang="en-US" b="1"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9</a:t>
            </a:fld>
            <a:endParaRPr lang="en-US" dirty="0"/>
          </a:p>
        </p:txBody>
      </p:sp>
    </p:spTree>
    <p:extLst>
      <p:ext uri="{BB962C8B-B14F-4D97-AF65-F5344CB8AC3E}">
        <p14:creationId xmlns:p14="http://schemas.microsoft.com/office/powerpoint/2010/main" val="10807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4.6 Nucleotides adenosine 5</a:t>
            </a:r>
            <a:r>
              <a:rPr lang="en-US" sz="1200" kern="1200" dirty="0">
                <a:solidFill>
                  <a:schemeClr val="tx1"/>
                </a:solidFill>
                <a:effectLst/>
                <a:latin typeface="+mn-lt"/>
                <a:ea typeface="+mn-ea"/>
                <a:cs typeface="+mn-cs"/>
                <a:sym typeface="Symbol"/>
              </a:rPr>
              <a:t></a:t>
            </a:r>
            <a:r>
              <a:rPr lang="en-US" b="1" dirty="0"/>
              <a:t>-triphosphate (5</a:t>
            </a:r>
            <a:r>
              <a:rPr lang="en-US" sz="1200" kern="1200" dirty="0">
                <a:solidFill>
                  <a:schemeClr val="tx1"/>
                </a:solidFill>
                <a:effectLst/>
                <a:latin typeface="+mn-lt"/>
                <a:ea typeface="+mn-ea"/>
                <a:cs typeface="+mn-cs"/>
                <a:sym typeface="Symbol"/>
              </a:rPr>
              <a:t></a:t>
            </a:r>
            <a:r>
              <a:rPr lang="en-US" b="1" dirty="0"/>
              <a:t>-ATP) and </a:t>
            </a:r>
            <a:r>
              <a:rPr lang="en-US" b="1" dirty="0" err="1"/>
              <a:t>deoxyguanosine</a:t>
            </a:r>
            <a:r>
              <a:rPr lang="en-US" b="1" baseline="0" dirty="0"/>
              <a:t> </a:t>
            </a:r>
            <a:r>
              <a:rPr lang="en-US" b="1" dirty="0"/>
              <a:t>3</a:t>
            </a:r>
            <a:r>
              <a:rPr lang="en-US" sz="1200" kern="1200" dirty="0">
                <a:solidFill>
                  <a:schemeClr val="tx1"/>
                </a:solidFill>
                <a:effectLst/>
                <a:latin typeface="+mn-lt"/>
                <a:ea typeface="+mn-ea"/>
                <a:cs typeface="+mn-cs"/>
                <a:sym typeface="Symbol"/>
              </a:rPr>
              <a:t></a:t>
            </a:r>
            <a:r>
              <a:rPr lang="en-US" b="1" dirty="0"/>
              <a:t>-monophosphate (3</a:t>
            </a:r>
            <a:r>
              <a:rPr lang="en-US" sz="1200" kern="1200" dirty="0">
                <a:solidFill>
                  <a:schemeClr val="tx1"/>
                </a:solidFill>
                <a:effectLst/>
                <a:latin typeface="+mn-lt"/>
                <a:ea typeface="+mn-ea"/>
                <a:cs typeface="+mn-cs"/>
                <a:sym typeface="Symbol"/>
              </a:rPr>
              <a:t></a:t>
            </a:r>
            <a:r>
              <a:rPr lang="en-US" b="1" dirty="0"/>
              <a:t>-</a:t>
            </a:r>
            <a:r>
              <a:rPr lang="en-US" b="1" dirty="0" err="1"/>
              <a:t>dGMP</a:t>
            </a:r>
            <a:r>
              <a:rPr lang="en-US" b="1" dirty="0"/>
              <a:t>).</a:t>
            </a:r>
            <a:endParaRPr lang="en-US" b="1"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1216531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FIGURE 4.7 Structure of a DNA chain.</a:t>
            </a:r>
            <a:r>
              <a:rPr lang="en-US" dirty="0"/>
              <a:t> The</a:t>
            </a:r>
            <a:r>
              <a:rPr lang="en-US" baseline="0" dirty="0"/>
              <a:t> </a:t>
            </a:r>
            <a:r>
              <a:rPr lang="en-US" dirty="0"/>
              <a:t>chain has a 5</a:t>
            </a:r>
            <a:r>
              <a:rPr lang="en-US" sz="1200" kern="1200" dirty="0">
                <a:solidFill>
                  <a:schemeClr val="tx1"/>
                </a:solidFill>
                <a:effectLst/>
                <a:latin typeface="+mn-lt"/>
                <a:ea typeface="+mn-ea"/>
                <a:cs typeface="+mn-cs"/>
                <a:sym typeface="Symbol"/>
              </a:rPr>
              <a:t></a:t>
            </a:r>
            <a:r>
              <a:rPr lang="en-US" dirty="0"/>
              <a:t> end, which is usually attached</a:t>
            </a:r>
            <a:r>
              <a:rPr lang="en-US" baseline="0" dirty="0"/>
              <a:t> </a:t>
            </a:r>
            <a:r>
              <a:rPr lang="en-US" dirty="0"/>
              <a:t>to a phosphoryl group, and a 3</a:t>
            </a:r>
            <a:r>
              <a:rPr lang="en-US" sz="1200" kern="1200" dirty="0">
                <a:solidFill>
                  <a:schemeClr val="tx1"/>
                </a:solidFill>
                <a:effectLst/>
                <a:latin typeface="+mn-lt"/>
                <a:ea typeface="+mn-ea"/>
                <a:cs typeface="+mn-cs"/>
                <a:sym typeface="Symbol"/>
              </a:rPr>
              <a:t></a:t>
            </a:r>
            <a:r>
              <a:rPr lang="en-US" dirty="0"/>
              <a:t> end, which is</a:t>
            </a:r>
            <a:r>
              <a:rPr lang="en-US" baseline="0" dirty="0"/>
              <a:t> </a:t>
            </a:r>
            <a:r>
              <a:rPr lang="en-US" dirty="0"/>
              <a:t>usually a free hydroxyl group.</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12</a:t>
            </a:fld>
            <a:endParaRPr lang="en-US" dirty="0"/>
          </a:p>
        </p:txBody>
      </p:sp>
    </p:spTree>
    <p:extLst>
      <p:ext uri="{BB962C8B-B14F-4D97-AF65-F5344CB8AC3E}">
        <p14:creationId xmlns:p14="http://schemas.microsoft.com/office/powerpoint/2010/main" val="16223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4.10 X-ray diffraction photograph</a:t>
            </a:r>
            <a:r>
              <a:rPr lang="en-US" b="1" baseline="0" dirty="0"/>
              <a:t> </a:t>
            </a:r>
            <a:r>
              <a:rPr lang="en-US" b="1" dirty="0"/>
              <a:t>of a hydrated DNA fiber.</a:t>
            </a:r>
            <a:r>
              <a:rPr lang="en-US" dirty="0"/>
              <a:t> When crystals of a</a:t>
            </a:r>
            <a:r>
              <a:rPr lang="en-US" baseline="0" dirty="0"/>
              <a:t> </a:t>
            </a:r>
            <a:r>
              <a:rPr lang="en-US" dirty="0"/>
              <a:t>biomolecule are irradiated with x-rays, the x-rays</a:t>
            </a:r>
            <a:r>
              <a:rPr lang="en-US" baseline="0" dirty="0"/>
              <a:t> </a:t>
            </a:r>
            <a:r>
              <a:rPr lang="en-US" dirty="0"/>
              <a:t>are diffracted and these diffracted x-rays are</a:t>
            </a:r>
            <a:r>
              <a:rPr lang="en-US" baseline="0" dirty="0"/>
              <a:t> </a:t>
            </a:r>
            <a:r>
              <a:rPr lang="en-US" dirty="0"/>
              <a:t>seen as a series of spots, called reflections, on</a:t>
            </a:r>
            <a:r>
              <a:rPr lang="en-US" baseline="0" dirty="0"/>
              <a:t> </a:t>
            </a:r>
            <a:r>
              <a:rPr lang="en-US" dirty="0"/>
              <a:t>a screen behind the crystal. The structure of the</a:t>
            </a:r>
            <a:r>
              <a:rPr lang="en-US" baseline="0" dirty="0"/>
              <a:t> </a:t>
            </a:r>
            <a:r>
              <a:rPr lang="en-US" dirty="0"/>
              <a:t>molecule can be determined by the pattern of</a:t>
            </a:r>
            <a:r>
              <a:rPr lang="en-US" baseline="0" dirty="0"/>
              <a:t> </a:t>
            </a:r>
            <a:r>
              <a:rPr lang="en-US" dirty="0"/>
              <a:t>the reflections (Section 3.5). In regard to DNA</a:t>
            </a:r>
            <a:r>
              <a:rPr lang="en-US" baseline="0" dirty="0"/>
              <a:t> </a:t>
            </a:r>
            <a:r>
              <a:rPr lang="en-US" dirty="0"/>
              <a:t>crystals, the central cross is diagnostic of a</a:t>
            </a:r>
            <a:r>
              <a:rPr lang="en-US" baseline="0" dirty="0"/>
              <a:t> </a:t>
            </a:r>
            <a:r>
              <a:rPr lang="en-US" dirty="0"/>
              <a:t>helical structure. The strong arcs on the</a:t>
            </a:r>
            <a:r>
              <a:rPr lang="en-US" baseline="0" dirty="0"/>
              <a:t> </a:t>
            </a:r>
            <a:r>
              <a:rPr lang="en-US" dirty="0"/>
              <a:t>meridian arise from the stack of nucleotide</a:t>
            </a:r>
            <a:r>
              <a:rPr lang="en-US" baseline="0" dirty="0"/>
              <a:t> </a:t>
            </a:r>
            <a:r>
              <a:rPr lang="en-US" dirty="0"/>
              <a:t>bases, which are 3.4 Å apart. [Science</a:t>
            </a:r>
            <a:r>
              <a:rPr lang="en-US" baseline="0" dirty="0"/>
              <a:t> Photo Library</a:t>
            </a:r>
            <a:r>
              <a:rPr lang="en-US" dirty="0"/>
              <a:t>.]</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14</a:t>
            </a:fld>
            <a:endParaRPr lang="en-US" dirty="0"/>
          </a:p>
        </p:txBody>
      </p:sp>
    </p:spTree>
    <p:extLst>
      <p:ext uri="{BB962C8B-B14F-4D97-AF65-F5344CB8AC3E}">
        <p14:creationId xmlns:p14="http://schemas.microsoft.com/office/powerpoint/2010/main" val="2623769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8F3442-F7E6-C146-B43B-4BD5A67F4688}" type="slidenum">
              <a:rPr lang="en-US"/>
              <a:pPr>
                <a:defRPr/>
              </a:pPr>
              <a:t>15</a:t>
            </a:fld>
            <a:endParaRPr lang="en-US"/>
          </a:p>
        </p:txBody>
      </p:sp>
      <p:sp>
        <p:nvSpPr>
          <p:cNvPr id="172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2035"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2781713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1855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833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362561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10/31/22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Central Dogma</a:t>
            </a:r>
          </a:p>
        </p:txBody>
      </p:sp>
      <p:sp>
        <p:nvSpPr>
          <p:cNvPr id="3" name="Content Placeholder 2"/>
          <p:cNvSpPr>
            <a:spLocks noGrp="1"/>
          </p:cNvSpPr>
          <p:nvPr>
            <p:ph idx="1"/>
          </p:nvPr>
        </p:nvSpPr>
        <p:spPr>
          <a:xfrm>
            <a:off x="228600" y="1600201"/>
            <a:ext cx="8686800" cy="854764"/>
          </a:xfrm>
        </p:spPr>
        <p:txBody>
          <a:bodyPr>
            <a:noAutofit/>
          </a:bodyPr>
          <a:lstStyle/>
          <a:p>
            <a:pPr>
              <a:spcBef>
                <a:spcPts val="624"/>
              </a:spcBef>
              <a:spcAft>
                <a:spcPts val="1200"/>
              </a:spcAft>
            </a:pPr>
            <a:r>
              <a:rPr lang="en-US" sz="2600" dirty="0">
                <a:latin typeface="Arial" pitchFamily="34" charset="0"/>
                <a:cs typeface="Arial" pitchFamily="34" charset="0"/>
              </a:rPr>
              <a:t>The flow of genetic information is generally from DNA to RNA to proteins, a scheme called the central dogma.</a:t>
            </a:r>
          </a:p>
        </p:txBody>
      </p:sp>
      <p:pic>
        <p:nvPicPr>
          <p:cNvPr id="7" name="Picture Placeholder 6" descr="A flow diagram shows the steps in protein production from D N A."/>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83906" y="3549131"/>
            <a:ext cx="8576188" cy="1294225"/>
          </a:xfrm>
          <a:prstGeom prst="rect">
            <a:avLst/>
          </a:prstGeom>
        </p:spPr>
      </p:pic>
    </p:spTree>
    <p:extLst>
      <p:ext uri="{BB962C8B-B14F-4D97-AF65-F5344CB8AC3E}">
        <p14:creationId xmlns:p14="http://schemas.microsoft.com/office/powerpoint/2010/main" val="3764525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Examples of Nucleotides</a:t>
            </a:r>
          </a:p>
        </p:txBody>
      </p:sp>
      <p:pic>
        <p:nvPicPr>
          <p:cNvPr id="8" name="Picture Placeholder 7" descr="An illustration shows the structural formula of 5 prime A T P and 3 prime D G M P. &#10;5 prime A T P has a central tetrahydrofuran ring, which has the following substituents: C 1 of the ring is bonded to N 9 of adenine, C 2 and C 3 are bonded to a hydroxyl group each, and C 4 is bonded to a methylene group. The methylene group is further bonded to a triphosphate anion via an oxygen atom of first phosphate group. 3 prime D G M P has a central tetrahydrofuran ring, which has the following substituents: C 1 of the ring is bonded to N 9 of guanine, C 2 is bonded to a hydrogen atom, C 3 is bonded to an oxygen atom of a phosphate ion, and C 4 is bonded to a hydroxymethyl group.   "/>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286879" y="1561867"/>
            <a:ext cx="4570241" cy="5055246"/>
          </a:xfrm>
          <a:prstGeom prst="rect">
            <a:avLst/>
          </a:prstGeom>
        </p:spPr>
      </p:pic>
    </p:spTree>
    <p:extLst>
      <p:ext uri="{BB962C8B-B14F-4D97-AF65-F5344CB8AC3E}">
        <p14:creationId xmlns:p14="http://schemas.microsoft.com/office/powerpoint/2010/main" val="3414308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Nucleic Acid Conventions</a:t>
            </a:r>
          </a:p>
        </p:txBody>
      </p:sp>
      <p:sp>
        <p:nvSpPr>
          <p:cNvPr id="3" name="Content Placeholder 2"/>
          <p:cNvSpPr>
            <a:spLocks noGrp="1"/>
          </p:cNvSpPr>
          <p:nvPr>
            <p:ph idx="1"/>
          </p:nvPr>
        </p:nvSpPr>
        <p:spPr>
          <a:xfrm>
            <a:off x="457199" y="1540566"/>
            <a:ext cx="8328991" cy="5029200"/>
          </a:xfrm>
        </p:spPr>
        <p:txBody>
          <a:bodyPr>
            <a:noAutofit/>
          </a:bodyPr>
          <a:lstStyle/>
          <a:p>
            <a:pPr>
              <a:spcBef>
                <a:spcPts val="624"/>
              </a:spcBef>
              <a:spcAft>
                <a:spcPts val="1200"/>
              </a:spcAft>
            </a:pPr>
            <a:r>
              <a:rPr lang="en-US" sz="2600" dirty="0">
                <a:latin typeface="Arial" pitchFamily="34" charset="0"/>
                <a:cs typeface="Arial" pitchFamily="34" charset="0"/>
              </a:rPr>
              <a:t>Nucleic acid chains are represented by abbreviations such as  </a:t>
            </a:r>
            <a:r>
              <a:rPr lang="en-US" sz="2600" dirty="0" err="1">
                <a:latin typeface="Arial" pitchFamily="34" charset="0"/>
                <a:cs typeface="Arial" pitchFamily="34" charset="0"/>
              </a:rPr>
              <a:t>pApGpCpT</a:t>
            </a:r>
            <a:r>
              <a:rPr lang="en-US" sz="2600" dirty="0">
                <a:latin typeface="Arial" pitchFamily="34" charset="0"/>
                <a:cs typeface="Arial" pitchFamily="34" charset="0"/>
              </a:rPr>
              <a:t>, </a:t>
            </a:r>
            <a:r>
              <a:rPr lang="en-US" sz="2600" dirty="0" err="1">
                <a:latin typeface="Arial" pitchFamily="34" charset="0"/>
                <a:cs typeface="Arial" pitchFamily="34" charset="0"/>
              </a:rPr>
              <a:t>pAGCT</a:t>
            </a:r>
            <a:r>
              <a:rPr lang="en-US" sz="2600" dirty="0">
                <a:latin typeface="Arial" pitchFamily="34" charset="0"/>
                <a:cs typeface="Arial" pitchFamily="34" charset="0"/>
              </a:rPr>
              <a:t>, or more simply AGCT.</a:t>
            </a:r>
          </a:p>
          <a:p>
            <a:pPr>
              <a:spcBef>
                <a:spcPts val="624"/>
              </a:spcBef>
              <a:spcAft>
                <a:spcPts val="1200"/>
              </a:spcAft>
            </a:pPr>
            <a:r>
              <a:rPr lang="en-US" sz="2600" dirty="0">
                <a:latin typeface="Arial" pitchFamily="34" charset="0"/>
                <a:cs typeface="Arial" pitchFamily="34" charset="0"/>
              </a:rPr>
              <a:t>Nucleic acid chains have directionality since the two ends are different. One end has a phosphoryl group attached to the 5’ carbon atom of the sugar, and one end has a free hydroxyl attached to the 3’ carbon of the sugar.</a:t>
            </a:r>
          </a:p>
          <a:p>
            <a:pPr>
              <a:spcBef>
                <a:spcPts val="624"/>
              </a:spcBef>
              <a:spcAft>
                <a:spcPts val="1200"/>
              </a:spcAft>
            </a:pPr>
            <a:r>
              <a:rPr lang="en-US" sz="2600" dirty="0">
                <a:latin typeface="Arial" pitchFamily="34" charset="0"/>
                <a:cs typeface="Arial" pitchFamily="34" charset="0"/>
              </a:rPr>
              <a:t>By convention, nucleic acid sequences are typically written from left to right in the 5’-to-3’ direction.</a:t>
            </a:r>
          </a:p>
        </p:txBody>
      </p:sp>
    </p:spTree>
    <p:extLst>
      <p:ext uri="{BB962C8B-B14F-4D97-AF65-F5344CB8AC3E}">
        <p14:creationId xmlns:p14="http://schemas.microsoft.com/office/powerpoint/2010/main" val="2609686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A Stylized Structure of a DNA Chain</a:t>
            </a:r>
            <a:endParaRPr lang="en-US" dirty="0">
              <a:solidFill>
                <a:srgbClr val="843C0C"/>
              </a:solidFill>
            </a:endParaRPr>
          </a:p>
        </p:txBody>
      </p:sp>
      <p:pic>
        <p:nvPicPr>
          <p:cNvPr id="12" name="Picture Placeholder 11" descr="An illustration shows the structure of a nucleic acid strand. The three units A, C and G have two ends each labeled as 3 prime and the 5 prime respectively. The 5 prime ends of A, C, and G are linked to phosphoryl groups and the 3 prime end of G is linked to a hydroxyl group."/>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521382" y="2781751"/>
            <a:ext cx="8113105" cy="2404430"/>
          </a:xfrm>
          <a:prstGeom prst="rect">
            <a:avLst/>
          </a:prstGeom>
        </p:spPr>
      </p:pic>
    </p:spTree>
    <p:extLst>
      <p:ext uri="{BB962C8B-B14F-4D97-AF65-F5344CB8AC3E}">
        <p14:creationId xmlns:p14="http://schemas.microsoft.com/office/powerpoint/2010/main" val="3730105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86"/>
            <a:ext cx="8229600" cy="1237705"/>
          </a:xfrm>
        </p:spPr>
        <p:txBody>
          <a:bodyPr>
            <a:noAutofit/>
          </a:bodyPr>
          <a:lstStyle/>
          <a:p>
            <a:r>
              <a:rPr lang="en-US" sz="3200" dirty="0">
                <a:solidFill>
                  <a:srgbClr val="843C0C"/>
                </a:solidFill>
                <a:latin typeface="Arial" pitchFamily="34" charset="0"/>
                <a:cs typeface="Arial" pitchFamily="34" charset="0"/>
              </a:rPr>
              <a:t>Section 4.2 A Pair of Nucleic Acid Strands with Complementary Sequences Can Form a Double-Helical Structure</a:t>
            </a:r>
          </a:p>
        </p:txBody>
      </p:sp>
      <p:sp>
        <p:nvSpPr>
          <p:cNvPr id="3" name="Content Placeholder 2"/>
          <p:cNvSpPr>
            <a:spLocks noGrp="1"/>
          </p:cNvSpPr>
          <p:nvPr>
            <p:ph idx="1"/>
          </p:nvPr>
        </p:nvSpPr>
        <p:spPr>
          <a:xfrm>
            <a:off x="457199" y="1719470"/>
            <a:ext cx="8328991" cy="4850296"/>
          </a:xfrm>
        </p:spPr>
        <p:txBody>
          <a:bodyPr>
            <a:noAutofit/>
          </a:bodyPr>
          <a:lstStyle/>
          <a:p>
            <a:pPr>
              <a:spcAft>
                <a:spcPts val="1200"/>
              </a:spcAft>
            </a:pPr>
            <a:r>
              <a:rPr lang="en-US" dirty="0">
                <a:latin typeface="Arial" pitchFamily="34" charset="0"/>
                <a:cs typeface="Arial" pitchFamily="34" charset="0"/>
              </a:rPr>
              <a:t>The double helix is stabilized by hydrogen bonds and van der Waals interactions.</a:t>
            </a:r>
          </a:p>
          <a:p>
            <a:pPr>
              <a:spcAft>
                <a:spcPts val="1200"/>
              </a:spcAft>
            </a:pPr>
            <a:r>
              <a:rPr lang="en-US" dirty="0">
                <a:latin typeface="Arial" pitchFamily="34" charset="0"/>
                <a:cs typeface="Arial" pitchFamily="34" charset="0"/>
              </a:rPr>
              <a:t>Because of the base pairing rules (A-T and G-C), the sequence of one strand determines the sequence of the partner strand.</a:t>
            </a:r>
          </a:p>
          <a:p>
            <a:pPr>
              <a:spcAft>
                <a:spcPts val="1200"/>
              </a:spcAft>
            </a:pPr>
            <a:r>
              <a:rPr lang="en-US" dirty="0">
                <a:latin typeface="Arial" pitchFamily="34" charset="0"/>
                <a:cs typeface="Arial" pitchFamily="34" charset="0"/>
              </a:rPr>
              <a:t>The two strands can be separated and complementary sequences synthesized to generate two identical daughter strands.</a:t>
            </a:r>
          </a:p>
        </p:txBody>
      </p:sp>
    </p:spTree>
    <p:extLst>
      <p:ext uri="{BB962C8B-B14F-4D97-AF65-F5344CB8AC3E}">
        <p14:creationId xmlns:p14="http://schemas.microsoft.com/office/powerpoint/2010/main" val="180846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X-ray Diffraction Photograph of a Hydrated DNA fiber</a:t>
            </a:r>
            <a:endParaRPr lang="en-US" dirty="0">
              <a:solidFill>
                <a:srgbClr val="843C0C"/>
              </a:solidFill>
            </a:endParaRPr>
          </a:p>
        </p:txBody>
      </p:sp>
      <p:pic>
        <p:nvPicPr>
          <p:cNvPr id="7" name="Picture Placeholder 6" descr="An X-ray diffraction imagery of D N A crystals is shown. The imagery has a pattern of darkened spots at the center, surrounded by an oval shape at the top and the bottom, on a lighter background."/>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569968" y="1837536"/>
            <a:ext cx="5997562" cy="4569572"/>
          </a:xfrm>
          <a:prstGeom prst="rect">
            <a:avLst/>
          </a:prstGeom>
        </p:spPr>
      </p:pic>
    </p:spTree>
    <p:extLst>
      <p:ext uri="{BB962C8B-B14F-4D97-AF65-F5344CB8AC3E}">
        <p14:creationId xmlns:p14="http://schemas.microsoft.com/office/powerpoint/2010/main" val="2809855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50" y="1028700"/>
            <a:ext cx="6343650" cy="415498"/>
          </a:xfrm>
          <a:prstGeom prst="rect">
            <a:avLst/>
          </a:prstGeom>
          <a:noFill/>
        </p:spPr>
        <p:txBody>
          <a:bodyPr wrap="square" rtlCol="0">
            <a:spAutoFit/>
          </a:bodyPr>
          <a:lstStyle/>
          <a:p>
            <a:r>
              <a:rPr lang="en-US" sz="2100" dirty="0"/>
              <a:t>X-Ray Diffraction Image of B-form DNA</a:t>
            </a:r>
          </a:p>
        </p:txBody>
      </p:sp>
      <p:pic>
        <p:nvPicPr>
          <p:cNvPr id="4" name="Picture 2" descr="voet4e_fig_05_10"/>
          <p:cNvPicPr>
            <a:picLocks noChangeAspect="1" noChangeArrowheads="1"/>
          </p:cNvPicPr>
          <p:nvPr/>
        </p:nvPicPr>
        <p:blipFill rotWithShape="1">
          <a:blip r:embed="rId3">
            <a:extLst>
              <a:ext uri="{28A0092B-C50C-407E-A947-70E740481C1C}">
                <a14:useLocalDpi xmlns:a14="http://schemas.microsoft.com/office/drawing/2010/main" val="0"/>
              </a:ext>
            </a:extLst>
          </a:blip>
          <a:srcRect l="6977" t="8432" r="6383" b="19478"/>
          <a:stretch/>
        </p:blipFill>
        <p:spPr bwMode="auto">
          <a:xfrm>
            <a:off x="4229101" y="1771651"/>
            <a:ext cx="3587750" cy="3492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13" name="Group 12"/>
          <p:cNvGrpSpPr/>
          <p:nvPr/>
        </p:nvGrpSpPr>
        <p:grpSpPr>
          <a:xfrm>
            <a:off x="1314450" y="1943100"/>
            <a:ext cx="5086350" cy="2000250"/>
            <a:chOff x="228600" y="1447800"/>
            <a:chExt cx="6781800" cy="2667000"/>
          </a:xfrm>
        </p:grpSpPr>
        <p:sp>
          <p:nvSpPr>
            <p:cNvPr id="6" name="TextBox 5"/>
            <p:cNvSpPr txBox="1"/>
            <p:nvPr/>
          </p:nvSpPr>
          <p:spPr>
            <a:xfrm>
              <a:off x="228600" y="1447800"/>
              <a:ext cx="3657600" cy="1046440"/>
            </a:xfrm>
            <a:prstGeom prst="rect">
              <a:avLst/>
            </a:prstGeom>
            <a:noFill/>
          </p:spPr>
          <p:txBody>
            <a:bodyPr wrap="square" rtlCol="0">
              <a:spAutoFit/>
            </a:bodyPr>
            <a:lstStyle/>
            <a:p>
              <a:pPr marL="342900" indent="-342900">
                <a:buAutoNum type="arabicParenR"/>
              </a:pPr>
              <a:r>
                <a:rPr lang="en-US" sz="1500" dirty="0"/>
                <a:t>The X-pattern in the middle shows that the molecule is helical</a:t>
              </a:r>
            </a:p>
          </p:txBody>
        </p:sp>
        <p:cxnSp>
          <p:nvCxnSpPr>
            <p:cNvPr id="5" name="Straight Connector 4"/>
            <p:cNvCxnSpPr/>
            <p:nvPr/>
          </p:nvCxnSpPr>
          <p:spPr bwMode="auto">
            <a:xfrm flipV="1">
              <a:off x="5943600" y="3048000"/>
              <a:ext cx="1066800" cy="10668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Connector 6"/>
            <p:cNvCxnSpPr/>
            <p:nvPr/>
          </p:nvCxnSpPr>
          <p:spPr bwMode="auto">
            <a:xfrm>
              <a:off x="6019800" y="3048000"/>
              <a:ext cx="990600" cy="9906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19" name="Group 18"/>
          <p:cNvGrpSpPr/>
          <p:nvPr/>
        </p:nvGrpSpPr>
        <p:grpSpPr>
          <a:xfrm>
            <a:off x="1314450" y="2743201"/>
            <a:ext cx="5143500" cy="1015663"/>
            <a:chOff x="228600" y="2514600"/>
            <a:chExt cx="6858000" cy="1354217"/>
          </a:xfrm>
        </p:grpSpPr>
        <p:sp>
          <p:nvSpPr>
            <p:cNvPr id="14" name="TextBox 13"/>
            <p:cNvSpPr txBox="1"/>
            <p:nvPr/>
          </p:nvSpPr>
          <p:spPr>
            <a:xfrm>
              <a:off x="228600" y="2514600"/>
              <a:ext cx="3657600" cy="1354217"/>
            </a:xfrm>
            <a:prstGeom prst="rect">
              <a:avLst/>
            </a:prstGeom>
            <a:noFill/>
          </p:spPr>
          <p:txBody>
            <a:bodyPr wrap="square" rtlCol="0">
              <a:spAutoFit/>
            </a:bodyPr>
            <a:lstStyle/>
            <a:p>
              <a:pPr marL="342900" indent="-342900">
                <a:buAutoNum type="arabicParenR" startAt="2"/>
              </a:pPr>
              <a:r>
                <a:rPr lang="en-US" sz="1500" dirty="0"/>
                <a:t>The regularity of the spot </a:t>
              </a:r>
              <a:r>
                <a:rPr lang="en-US" sz="1500" dirty="0" err="1"/>
                <a:t>spacings</a:t>
              </a:r>
              <a:r>
                <a:rPr lang="en-US" sz="1500" dirty="0"/>
                <a:t> shows that the structure is regular and repeating</a:t>
              </a:r>
            </a:p>
          </p:txBody>
        </p:sp>
        <p:cxnSp>
          <p:nvCxnSpPr>
            <p:cNvPr id="16" name="Straight Connector 15"/>
            <p:cNvCxnSpPr/>
            <p:nvPr/>
          </p:nvCxnSpPr>
          <p:spPr bwMode="auto">
            <a:xfrm>
              <a:off x="5943600" y="3276600"/>
              <a:ext cx="11430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p:cNvCxnSpPr/>
            <p:nvPr/>
          </p:nvCxnSpPr>
          <p:spPr bwMode="auto">
            <a:xfrm>
              <a:off x="5943600" y="3429000"/>
              <a:ext cx="11430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p:nvPr/>
          </p:nvCxnSpPr>
          <p:spPr bwMode="auto">
            <a:xfrm>
              <a:off x="5943600" y="3124200"/>
              <a:ext cx="11430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24" name="Group 23"/>
          <p:cNvGrpSpPr/>
          <p:nvPr/>
        </p:nvGrpSpPr>
        <p:grpSpPr>
          <a:xfrm>
            <a:off x="1314450" y="3657601"/>
            <a:ext cx="5143500" cy="1129963"/>
            <a:chOff x="228600" y="3733800"/>
            <a:chExt cx="6858000" cy="1506616"/>
          </a:xfrm>
        </p:grpSpPr>
        <p:sp>
          <p:nvSpPr>
            <p:cNvPr id="20" name="TextBox 19"/>
            <p:cNvSpPr txBox="1"/>
            <p:nvPr/>
          </p:nvSpPr>
          <p:spPr>
            <a:xfrm>
              <a:off x="228600" y="3886200"/>
              <a:ext cx="3657600" cy="1354216"/>
            </a:xfrm>
            <a:prstGeom prst="rect">
              <a:avLst/>
            </a:prstGeom>
            <a:noFill/>
          </p:spPr>
          <p:txBody>
            <a:bodyPr wrap="square" rtlCol="0">
              <a:spAutoFit/>
            </a:bodyPr>
            <a:lstStyle/>
            <a:p>
              <a:pPr marL="342900" indent="-342900">
                <a:buAutoNum type="arabicParenR" startAt="3"/>
              </a:pPr>
              <a:r>
                <a:rPr lang="en-US" sz="1500" dirty="0"/>
                <a:t>The spacing between the bars is indicative of the helical turn distance (34 </a:t>
              </a:r>
              <a:r>
                <a:rPr lang="en-US" sz="1500" dirty="0" err="1"/>
                <a:t>Å</a:t>
              </a:r>
              <a:r>
                <a:rPr lang="en-US" sz="1500" dirty="0"/>
                <a:t> is the height of one turn)</a:t>
              </a:r>
            </a:p>
          </p:txBody>
        </p:sp>
        <p:cxnSp>
          <p:nvCxnSpPr>
            <p:cNvPr id="21" name="Straight Connector 20"/>
            <p:cNvCxnSpPr/>
            <p:nvPr/>
          </p:nvCxnSpPr>
          <p:spPr bwMode="auto">
            <a:xfrm>
              <a:off x="5943600" y="3886200"/>
              <a:ext cx="11430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p:cNvCxnSpPr/>
            <p:nvPr/>
          </p:nvCxnSpPr>
          <p:spPr bwMode="auto">
            <a:xfrm>
              <a:off x="5943600" y="4038600"/>
              <a:ext cx="11430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p:cNvCxnSpPr/>
            <p:nvPr/>
          </p:nvCxnSpPr>
          <p:spPr bwMode="auto">
            <a:xfrm>
              <a:off x="5943600" y="3733800"/>
              <a:ext cx="11430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253032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50" y="1028700"/>
            <a:ext cx="6343650" cy="415498"/>
          </a:xfrm>
          <a:prstGeom prst="rect">
            <a:avLst/>
          </a:prstGeom>
          <a:noFill/>
        </p:spPr>
        <p:txBody>
          <a:bodyPr wrap="square" rtlCol="0">
            <a:spAutoFit/>
          </a:bodyPr>
          <a:lstStyle/>
          <a:p>
            <a:r>
              <a:rPr lang="en-US" sz="2100" dirty="0"/>
              <a:t>X-Ray Diffraction Image of B-form DNA</a:t>
            </a:r>
          </a:p>
        </p:txBody>
      </p:sp>
      <p:pic>
        <p:nvPicPr>
          <p:cNvPr id="4" name="Picture 2" descr="voet4e_fig_05_10"/>
          <p:cNvPicPr>
            <a:picLocks noChangeAspect="1" noChangeArrowheads="1"/>
          </p:cNvPicPr>
          <p:nvPr/>
        </p:nvPicPr>
        <p:blipFill rotWithShape="1">
          <a:blip r:embed="rId3">
            <a:extLst>
              <a:ext uri="{28A0092B-C50C-407E-A947-70E740481C1C}">
                <a14:useLocalDpi xmlns:a14="http://schemas.microsoft.com/office/drawing/2010/main" val="0"/>
              </a:ext>
            </a:extLst>
          </a:blip>
          <a:srcRect l="6977" t="8432" r="6383" b="19478"/>
          <a:stretch/>
        </p:blipFill>
        <p:spPr bwMode="auto">
          <a:xfrm>
            <a:off x="4229101" y="1771651"/>
            <a:ext cx="3587750" cy="3492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9" name="Group 8"/>
          <p:cNvGrpSpPr/>
          <p:nvPr/>
        </p:nvGrpSpPr>
        <p:grpSpPr>
          <a:xfrm>
            <a:off x="1314450" y="1943100"/>
            <a:ext cx="5143500" cy="2862322"/>
            <a:chOff x="228600" y="1447800"/>
            <a:chExt cx="6858000" cy="3816429"/>
          </a:xfrm>
        </p:grpSpPr>
        <p:sp>
          <p:nvSpPr>
            <p:cNvPr id="6" name="TextBox 5"/>
            <p:cNvSpPr txBox="1"/>
            <p:nvPr/>
          </p:nvSpPr>
          <p:spPr>
            <a:xfrm>
              <a:off x="228600" y="1447800"/>
              <a:ext cx="3657600" cy="3816429"/>
            </a:xfrm>
            <a:prstGeom prst="rect">
              <a:avLst/>
            </a:prstGeom>
            <a:noFill/>
          </p:spPr>
          <p:txBody>
            <a:bodyPr wrap="square" rtlCol="0">
              <a:spAutoFit/>
            </a:bodyPr>
            <a:lstStyle/>
            <a:p>
              <a:pPr marL="342900" indent="-342900">
                <a:buAutoNum type="arabicParenR" startAt="4"/>
              </a:pPr>
              <a:r>
                <a:rPr lang="en-US" sz="1500" dirty="0"/>
                <a:t>The distance from the middle to the top or bottom bar is the distance b/w the base pair stacks (3.4 </a:t>
              </a:r>
              <a:r>
                <a:rPr lang="en-US" sz="1500" dirty="0" err="1"/>
                <a:t>Å</a:t>
              </a:r>
              <a:r>
                <a:rPr lang="en-US" sz="1500" dirty="0"/>
                <a:t>)</a:t>
              </a:r>
            </a:p>
            <a:p>
              <a:pPr marL="342900" indent="-342900">
                <a:buAutoNum type="arabicParenR" startAt="4"/>
              </a:pPr>
              <a:endParaRPr lang="en-US" sz="1500" dirty="0"/>
            </a:p>
            <a:p>
              <a:pPr marL="342900" indent="-342900">
                <a:buAutoNum type="arabicParenR" startAt="4"/>
              </a:pPr>
              <a:endParaRPr lang="en-US" sz="1500" dirty="0"/>
            </a:p>
            <a:p>
              <a:pPr marL="342900" indent="-342900">
                <a:buAutoNum type="arabicParenR" startAt="4"/>
              </a:pPr>
              <a:r>
                <a:rPr lang="en-US" sz="1500" dirty="0"/>
                <a:t>The height of each turn (34Å) and the distance between the stacked base pairs (3.4Å) told Watson and Crick that there were 10 base pairs per turn!</a:t>
              </a:r>
            </a:p>
          </p:txBody>
        </p:sp>
        <p:cxnSp>
          <p:nvCxnSpPr>
            <p:cNvPr id="5" name="Straight Connector 4"/>
            <p:cNvCxnSpPr/>
            <p:nvPr/>
          </p:nvCxnSpPr>
          <p:spPr bwMode="auto">
            <a:xfrm>
              <a:off x="5943600" y="1676400"/>
              <a:ext cx="11430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Connector 6"/>
            <p:cNvCxnSpPr/>
            <p:nvPr/>
          </p:nvCxnSpPr>
          <p:spPr bwMode="auto">
            <a:xfrm>
              <a:off x="5943600" y="3581400"/>
              <a:ext cx="11430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362944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Watson–Crick Model of Double-helical DNA</a:t>
            </a:r>
            <a:endParaRPr lang="en-US" dirty="0">
              <a:solidFill>
                <a:srgbClr val="843C0C"/>
              </a:solidFill>
            </a:endParaRPr>
          </a:p>
        </p:txBody>
      </p:sp>
      <p:pic>
        <p:nvPicPr>
          <p:cNvPr id="6" name="Picture 5">
            <a:extLst>
              <a:ext uri="{FF2B5EF4-FFF2-40B4-BE49-F238E27FC236}">
                <a16:creationId xmlns:a16="http://schemas.microsoft.com/office/drawing/2014/main" id="{17CA40CE-13BF-514B-9C53-88E073DDCFCF}"/>
              </a:ext>
            </a:extLst>
          </p:cNvPr>
          <p:cNvPicPr>
            <a:picLocks noChangeAspect="1"/>
          </p:cNvPicPr>
          <p:nvPr/>
        </p:nvPicPr>
        <p:blipFill>
          <a:blip r:embed="rId3"/>
          <a:stretch>
            <a:fillRect/>
          </a:stretch>
        </p:blipFill>
        <p:spPr>
          <a:xfrm>
            <a:off x="121235" y="1417638"/>
            <a:ext cx="4820439" cy="5440362"/>
          </a:xfrm>
          <a:prstGeom prst="rect">
            <a:avLst/>
          </a:prstGeom>
        </p:spPr>
      </p:pic>
      <p:pic>
        <p:nvPicPr>
          <p:cNvPr id="8" name="Picture 7">
            <a:extLst>
              <a:ext uri="{FF2B5EF4-FFF2-40B4-BE49-F238E27FC236}">
                <a16:creationId xmlns:a16="http://schemas.microsoft.com/office/drawing/2014/main" id="{1913AD03-ED24-4D4A-BA27-E4AAFAE150F0}"/>
              </a:ext>
            </a:extLst>
          </p:cNvPr>
          <p:cNvPicPr>
            <a:picLocks noChangeAspect="1"/>
          </p:cNvPicPr>
          <p:nvPr/>
        </p:nvPicPr>
        <p:blipFill>
          <a:blip r:embed="rId4"/>
          <a:stretch>
            <a:fillRect/>
          </a:stretch>
        </p:blipFill>
        <p:spPr>
          <a:xfrm>
            <a:off x="4572000" y="2247161"/>
            <a:ext cx="4227051" cy="3781316"/>
          </a:xfrm>
          <a:prstGeom prst="rect">
            <a:avLst/>
          </a:prstGeom>
        </p:spPr>
      </p:pic>
    </p:spTree>
    <p:extLst>
      <p:ext uri="{BB962C8B-B14F-4D97-AF65-F5344CB8AC3E}">
        <p14:creationId xmlns:p14="http://schemas.microsoft.com/office/powerpoint/2010/main" val="3195870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Structures of the Base Pairs Proposed by Watson and Crick</a:t>
            </a:r>
            <a:endParaRPr lang="en-US" dirty="0">
              <a:solidFill>
                <a:srgbClr val="843C0C"/>
              </a:solidFill>
            </a:endParaRPr>
          </a:p>
        </p:txBody>
      </p:sp>
      <p:sp>
        <p:nvSpPr>
          <p:cNvPr id="6" name="TextBox 5">
            <a:extLst>
              <a:ext uri="{FF2B5EF4-FFF2-40B4-BE49-F238E27FC236}">
                <a16:creationId xmlns:a16="http://schemas.microsoft.com/office/drawing/2014/main" id="{D1BACC68-BD4B-C347-A1CD-04ADCED0EA26}"/>
              </a:ext>
            </a:extLst>
          </p:cNvPr>
          <p:cNvSpPr txBox="1"/>
          <p:nvPr/>
        </p:nvSpPr>
        <p:spPr>
          <a:xfrm>
            <a:off x="886326" y="2608262"/>
            <a:ext cx="3200400" cy="1785104"/>
          </a:xfrm>
          <a:prstGeom prst="rect">
            <a:avLst/>
          </a:prstGeom>
          <a:noFill/>
        </p:spPr>
        <p:txBody>
          <a:bodyPr wrap="square" rtlCol="0">
            <a:spAutoFit/>
          </a:bodyPr>
          <a:lstStyle/>
          <a:p>
            <a:r>
              <a:rPr lang="en-US" sz="2200" dirty="0"/>
              <a:t>The Watson-Crick base pairing keep the helix from distorting</a:t>
            </a:r>
          </a:p>
          <a:p>
            <a:pPr marL="571500" indent="-571500">
              <a:buFont typeface="Arial"/>
              <a:buChar char="•"/>
            </a:pPr>
            <a:r>
              <a:rPr lang="en-US" sz="2200" dirty="0"/>
              <a:t>Perfect example of form and function</a:t>
            </a:r>
          </a:p>
        </p:txBody>
      </p:sp>
      <p:pic>
        <p:nvPicPr>
          <p:cNvPr id="8" name="Picture 2" descr="voet4e_fig_05_12">
            <a:extLst>
              <a:ext uri="{FF2B5EF4-FFF2-40B4-BE49-F238E27FC236}">
                <a16:creationId xmlns:a16="http://schemas.microsoft.com/office/drawing/2014/main" id="{7DA7C2EC-7D8A-CC41-8F2C-B77B194425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 t="2235" r="272" b="14933"/>
          <a:stretch/>
        </p:blipFill>
        <p:spPr bwMode="auto">
          <a:xfrm>
            <a:off x="4395537" y="1417638"/>
            <a:ext cx="4418013" cy="5350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20249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28_9.jpg"/>
          <p:cNvPicPr>
            <a:picLocks noChangeAspect="1"/>
          </p:cNvPicPr>
          <p:nvPr/>
        </p:nvPicPr>
        <p:blipFill rotWithShape="1">
          <a:blip r:embed="rId3">
            <a:extLst>
              <a:ext uri="{28A0092B-C50C-407E-A947-70E740481C1C}">
                <a14:useLocalDpi xmlns:a14="http://schemas.microsoft.com/office/drawing/2010/main" val="0"/>
              </a:ext>
            </a:extLst>
          </a:blip>
          <a:srcRect l="4182" t="4718" r="10373" b="60362"/>
          <a:stretch/>
        </p:blipFill>
        <p:spPr>
          <a:xfrm>
            <a:off x="2667393" y="3235213"/>
            <a:ext cx="6124779" cy="3217054"/>
          </a:xfrm>
          <a:prstGeom prst="rect">
            <a:avLst/>
          </a:prstGeom>
        </p:spPr>
      </p:pic>
      <p:pic>
        <p:nvPicPr>
          <p:cNvPr id="6" name="Picture 5" descr="Figure28_9.jpg"/>
          <p:cNvPicPr>
            <a:picLocks noChangeAspect="1"/>
          </p:cNvPicPr>
          <p:nvPr/>
        </p:nvPicPr>
        <p:blipFill rotWithShape="1">
          <a:blip r:embed="rId3">
            <a:extLst>
              <a:ext uri="{28A0092B-C50C-407E-A947-70E740481C1C}">
                <a14:useLocalDpi xmlns:a14="http://schemas.microsoft.com/office/drawing/2010/main" val="0"/>
              </a:ext>
            </a:extLst>
          </a:blip>
          <a:srcRect l="46751" t="64406" r="7789" b="8581"/>
          <a:stretch/>
        </p:blipFill>
        <p:spPr>
          <a:xfrm>
            <a:off x="2513070" y="2997129"/>
            <a:ext cx="4441986" cy="3402184"/>
          </a:xfrm>
          <a:prstGeom prst="rect">
            <a:avLst/>
          </a:prstGeom>
        </p:spPr>
      </p:pic>
      <p:sp>
        <p:nvSpPr>
          <p:cNvPr id="2" name="TextBox 1"/>
          <p:cNvSpPr txBox="1"/>
          <p:nvPr/>
        </p:nvSpPr>
        <p:spPr>
          <a:xfrm>
            <a:off x="985345" y="914401"/>
            <a:ext cx="6582104" cy="484748"/>
          </a:xfrm>
          <a:prstGeom prst="rect">
            <a:avLst/>
          </a:prstGeom>
          <a:noFill/>
        </p:spPr>
        <p:txBody>
          <a:bodyPr wrap="square" rtlCol="0">
            <a:spAutoFit/>
          </a:bodyPr>
          <a:lstStyle/>
          <a:p>
            <a:pPr algn="ctr"/>
            <a:r>
              <a:rPr lang="en-US" sz="2550" dirty="0">
                <a:latin typeface="Arial"/>
                <a:cs typeface="Arial"/>
              </a:rPr>
              <a:t>Implications on DNA – Protein Interactions</a:t>
            </a:r>
          </a:p>
        </p:txBody>
      </p:sp>
      <p:sp>
        <p:nvSpPr>
          <p:cNvPr id="3" name="TextBox 2"/>
          <p:cNvSpPr txBox="1"/>
          <p:nvPr/>
        </p:nvSpPr>
        <p:spPr>
          <a:xfrm>
            <a:off x="385011" y="1714501"/>
            <a:ext cx="8181473" cy="1246495"/>
          </a:xfrm>
          <a:prstGeom prst="rect">
            <a:avLst/>
          </a:prstGeom>
          <a:noFill/>
        </p:spPr>
        <p:txBody>
          <a:bodyPr wrap="square" rtlCol="0">
            <a:spAutoFit/>
          </a:bodyPr>
          <a:lstStyle/>
          <a:p>
            <a:r>
              <a:rPr lang="en-US" sz="1500" dirty="0">
                <a:latin typeface="Arial"/>
                <a:cs typeface="Arial"/>
              </a:rPr>
              <a:t>On the major and minor grooves of DNA, chemical moieties on the nitrogenous bases are available to interact with amino acid side chains of proteins</a:t>
            </a:r>
          </a:p>
          <a:p>
            <a:endParaRPr lang="en-US" sz="1500" dirty="0">
              <a:latin typeface="Arial"/>
              <a:cs typeface="Arial"/>
            </a:endParaRPr>
          </a:p>
          <a:p>
            <a:r>
              <a:rPr lang="en-US" sz="1500" dirty="0">
                <a:latin typeface="Arial"/>
                <a:cs typeface="Arial"/>
              </a:rPr>
              <a:t>Most frequent amino acid side chains found to interact with DNA are:</a:t>
            </a:r>
          </a:p>
          <a:p>
            <a:r>
              <a:rPr lang="en-US" sz="1500" dirty="0" err="1">
                <a:latin typeface="Arial"/>
                <a:cs typeface="Arial"/>
              </a:rPr>
              <a:t>Asn</a:t>
            </a:r>
            <a:r>
              <a:rPr lang="en-US" sz="1500" dirty="0">
                <a:latin typeface="Arial"/>
                <a:cs typeface="Arial"/>
              </a:rPr>
              <a:t>, </a:t>
            </a:r>
            <a:r>
              <a:rPr lang="en-US" sz="1500" dirty="0" err="1">
                <a:latin typeface="Arial"/>
                <a:cs typeface="Arial"/>
              </a:rPr>
              <a:t>Gln</a:t>
            </a:r>
            <a:r>
              <a:rPr lang="en-US" sz="1500" dirty="0">
                <a:latin typeface="Arial"/>
                <a:cs typeface="Arial"/>
              </a:rPr>
              <a:t>, </a:t>
            </a:r>
            <a:r>
              <a:rPr lang="en-US" sz="1500" dirty="0" err="1">
                <a:latin typeface="Arial"/>
                <a:cs typeface="Arial"/>
              </a:rPr>
              <a:t>Glu</a:t>
            </a:r>
            <a:r>
              <a:rPr lang="en-US" sz="1500" dirty="0">
                <a:latin typeface="Arial"/>
                <a:cs typeface="Arial"/>
              </a:rPr>
              <a:t>, Lys and </a:t>
            </a:r>
            <a:r>
              <a:rPr lang="en-US" sz="1500" dirty="0" err="1">
                <a:latin typeface="Arial"/>
                <a:cs typeface="Arial"/>
              </a:rPr>
              <a:t>Arg</a:t>
            </a:r>
            <a:endParaRPr lang="en-US" sz="1500" dirty="0">
              <a:latin typeface="Arial"/>
              <a:cs typeface="Arial"/>
            </a:endParaRPr>
          </a:p>
        </p:txBody>
      </p:sp>
      <p:sp>
        <p:nvSpPr>
          <p:cNvPr id="5" name="TextBox 4"/>
          <p:cNvSpPr txBox="1"/>
          <p:nvPr/>
        </p:nvSpPr>
        <p:spPr>
          <a:xfrm>
            <a:off x="144379" y="2997129"/>
            <a:ext cx="2235314" cy="1131079"/>
          </a:xfrm>
          <a:prstGeom prst="rect">
            <a:avLst/>
          </a:prstGeom>
          <a:noFill/>
        </p:spPr>
        <p:txBody>
          <a:bodyPr wrap="square" rtlCol="0">
            <a:spAutoFit/>
          </a:bodyPr>
          <a:lstStyle/>
          <a:p>
            <a:r>
              <a:rPr lang="en-US" sz="1350" dirty="0"/>
              <a:t>There is much greater variation in the Major groove (one more position), so proteins have more chances at selectivity</a:t>
            </a:r>
          </a:p>
        </p:txBody>
      </p:sp>
    </p:spTree>
    <p:extLst>
      <p:ext uri="{BB962C8B-B14F-4D97-AF65-F5344CB8AC3E}">
        <p14:creationId xmlns:p14="http://schemas.microsoft.com/office/powerpoint/2010/main" val="143016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200" dirty="0">
                <a:solidFill>
                  <a:srgbClr val="843C0C"/>
                </a:solidFill>
                <a:latin typeface="Arial" panose="020B0604020202020204" pitchFamily="34" charset="0"/>
                <a:cs typeface="Arial" panose="020B0604020202020204" pitchFamily="34" charset="0"/>
              </a:rPr>
              <a:t>Section 4.1 A Nucleic Acid Consists of Four Kinds of Bases Linked to a Sugar­­–Phosphate Backbone</a:t>
            </a:r>
          </a:p>
        </p:txBody>
      </p:sp>
      <p:sp>
        <p:nvSpPr>
          <p:cNvPr id="9" name="Content Placeholder 8"/>
          <p:cNvSpPr>
            <a:spLocks noGrp="1"/>
          </p:cNvSpPr>
          <p:nvPr>
            <p:ph idx="1"/>
          </p:nvPr>
        </p:nvSpPr>
        <p:spPr>
          <a:xfrm>
            <a:off x="457200" y="1705510"/>
            <a:ext cx="8229600" cy="4420653"/>
          </a:xfrm>
        </p:spPr>
        <p:txBody>
          <a:bodyPr>
            <a:normAutofit/>
          </a:bodyPr>
          <a:lstStyle/>
          <a:p>
            <a:pPr>
              <a:spcAft>
                <a:spcPts val="1200"/>
              </a:spcAft>
            </a:pPr>
            <a:r>
              <a:rPr lang="en-US" dirty="0">
                <a:latin typeface="Arial" pitchFamily="34" charset="0"/>
                <a:cs typeface="Arial" pitchFamily="34" charset="0"/>
              </a:rPr>
              <a:t>Nucleic acids are long, linear polymers constructed from four types of monomers.</a:t>
            </a:r>
          </a:p>
          <a:p>
            <a:pPr>
              <a:spcAft>
                <a:spcPts val="1200"/>
              </a:spcAft>
            </a:pPr>
            <a:r>
              <a:rPr lang="en-US" dirty="0">
                <a:latin typeface="Arial" pitchFamily="34" charset="0"/>
                <a:cs typeface="Arial" pitchFamily="34" charset="0"/>
              </a:rPr>
              <a:t>Each monomer consists of a sugar, a phosphate, and a nitrogenous base.</a:t>
            </a:r>
          </a:p>
          <a:p>
            <a:pPr>
              <a:spcAft>
                <a:spcPts val="1200"/>
              </a:spcAft>
            </a:pPr>
            <a:r>
              <a:rPr lang="en-US" dirty="0">
                <a:latin typeface="Arial" pitchFamily="34" charset="0"/>
                <a:cs typeface="Arial" pitchFamily="34" charset="0"/>
              </a:rPr>
              <a:t>The sequence of the bases is the information content of the nucleic acid.</a:t>
            </a:r>
          </a:p>
        </p:txBody>
      </p:sp>
    </p:spTree>
    <p:extLst>
      <p:ext uri="{BB962C8B-B14F-4D97-AF65-F5344CB8AC3E}">
        <p14:creationId xmlns:p14="http://schemas.microsoft.com/office/powerpoint/2010/main" val="943130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86"/>
            <a:ext cx="8229600" cy="1237705"/>
          </a:xfrm>
        </p:spPr>
        <p:txBody>
          <a:bodyPr>
            <a:noAutofit/>
          </a:bodyPr>
          <a:lstStyle/>
          <a:p>
            <a:r>
              <a:rPr lang="en-US" sz="3000" dirty="0">
                <a:solidFill>
                  <a:srgbClr val="843C0C"/>
                </a:solidFill>
                <a:latin typeface="Arial" pitchFamily="34" charset="0"/>
                <a:cs typeface="Arial" pitchFamily="34" charset="0"/>
              </a:rPr>
              <a:t>Features of the Watson–Crick Model of DNA Deduced from the Diffraction Patterns</a:t>
            </a:r>
          </a:p>
        </p:txBody>
      </p:sp>
      <p:sp>
        <p:nvSpPr>
          <p:cNvPr id="3" name="Content Placeholder 2"/>
          <p:cNvSpPr>
            <a:spLocks noGrp="1"/>
          </p:cNvSpPr>
          <p:nvPr>
            <p:ph idx="1"/>
          </p:nvPr>
        </p:nvSpPr>
        <p:spPr>
          <a:xfrm>
            <a:off x="457199" y="1719470"/>
            <a:ext cx="8328991" cy="4850296"/>
          </a:xfrm>
        </p:spPr>
        <p:txBody>
          <a:bodyPr>
            <a:noAutofit/>
          </a:bodyPr>
          <a:lstStyle/>
          <a:p>
            <a:pPr marL="514350" indent="-514350">
              <a:spcAft>
                <a:spcPts val="1200"/>
              </a:spcAft>
              <a:buFont typeface="+mj-lt"/>
              <a:buAutoNum type="arabicPeriod"/>
            </a:pPr>
            <a:r>
              <a:rPr lang="en-US" sz="2600" dirty="0">
                <a:latin typeface="Arial" pitchFamily="34" charset="0"/>
                <a:cs typeface="Arial" pitchFamily="34" charset="0"/>
              </a:rPr>
              <a:t>Two helical, antiparallel polynucleotide strands are coiled around a common axis in a right-handed helix.</a:t>
            </a:r>
          </a:p>
          <a:p>
            <a:pPr marL="514350" indent="-514350">
              <a:spcAft>
                <a:spcPts val="1200"/>
              </a:spcAft>
              <a:buFont typeface="+mj-lt"/>
              <a:buAutoNum type="arabicPeriod"/>
            </a:pPr>
            <a:r>
              <a:rPr lang="en-US" sz="2600" dirty="0">
                <a:latin typeface="Arial" pitchFamily="34" charset="0"/>
                <a:cs typeface="Arial" pitchFamily="34" charset="0"/>
              </a:rPr>
              <a:t>The sugar–phosphate backbones are on the outside and the purine and pyrimidine bases lie on the inside of the helix.</a:t>
            </a:r>
          </a:p>
          <a:p>
            <a:pPr marL="514350" indent="-514350">
              <a:spcAft>
                <a:spcPts val="1200"/>
              </a:spcAft>
              <a:buFont typeface="+mj-lt"/>
              <a:buAutoNum type="arabicPeriod"/>
            </a:pPr>
            <a:r>
              <a:rPr lang="en-US" sz="2600" dirty="0">
                <a:latin typeface="Arial" pitchFamily="34" charset="0"/>
                <a:cs typeface="Arial" pitchFamily="34" charset="0"/>
              </a:rPr>
              <a:t>The bases are nearly perpendicular to the helix axis.</a:t>
            </a:r>
          </a:p>
          <a:p>
            <a:pPr marL="514350" indent="-514350">
              <a:spcAft>
                <a:spcPts val="1200"/>
              </a:spcAft>
              <a:buFont typeface="+mj-lt"/>
              <a:buAutoNum type="arabicPeriod"/>
            </a:pPr>
            <a:r>
              <a:rPr lang="en-US" sz="2600" dirty="0">
                <a:latin typeface="Arial" pitchFamily="34" charset="0"/>
                <a:cs typeface="Arial" pitchFamily="34" charset="0"/>
              </a:rPr>
              <a:t>The various measurements in Angstroms of the helix could be determined.</a:t>
            </a:r>
          </a:p>
        </p:txBody>
      </p:sp>
    </p:spTree>
    <p:extLst>
      <p:ext uri="{BB962C8B-B14F-4D97-AF65-F5344CB8AC3E}">
        <p14:creationId xmlns:p14="http://schemas.microsoft.com/office/powerpoint/2010/main" val="2514419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Base Compositions Experimentally Determined for a Variety of Organisms</a:t>
            </a:r>
            <a:endParaRPr lang="en-US" sz="3200" dirty="0">
              <a:solidFill>
                <a:srgbClr val="843C0C"/>
              </a:solidFill>
            </a:endParaRPr>
          </a:p>
        </p:txBody>
      </p:sp>
      <p:sp>
        <p:nvSpPr>
          <p:cNvPr id="3" name="Content Placeholder 2"/>
          <p:cNvSpPr>
            <a:spLocks noGrp="1"/>
          </p:cNvSpPr>
          <p:nvPr>
            <p:ph idx="1"/>
          </p:nvPr>
        </p:nvSpPr>
        <p:spPr/>
        <p:txBody>
          <a:bodyPr>
            <a:noAutofit/>
          </a:bodyPr>
          <a:lstStyle/>
          <a:p>
            <a:pPr>
              <a:spcAft>
                <a:spcPts val="1200"/>
              </a:spcAft>
            </a:pPr>
            <a:r>
              <a:rPr lang="en-US" dirty="0">
                <a:latin typeface="Arial" pitchFamily="34" charset="0"/>
                <a:cs typeface="Arial" pitchFamily="34" charset="0"/>
              </a:rPr>
              <a:t>In 1950–before the three-dimensional structure of DNA was established–Erwin Chargaff observed that the </a:t>
            </a:r>
            <a:r>
              <a:rPr lang="en-US" dirty="0" err="1">
                <a:latin typeface="Arial" pitchFamily="34" charset="0"/>
                <a:cs typeface="Arial" pitchFamily="34" charset="0"/>
              </a:rPr>
              <a:t>adenine:thymine</a:t>
            </a:r>
            <a:r>
              <a:rPr lang="en-US" dirty="0">
                <a:latin typeface="Arial" pitchFamily="34" charset="0"/>
                <a:cs typeface="Arial" pitchFamily="34" charset="0"/>
              </a:rPr>
              <a:t> and </a:t>
            </a:r>
            <a:r>
              <a:rPr lang="en-US" dirty="0" err="1">
                <a:latin typeface="Arial" pitchFamily="34" charset="0"/>
                <a:cs typeface="Arial" pitchFamily="34" charset="0"/>
              </a:rPr>
              <a:t>guanine:cytosine</a:t>
            </a:r>
            <a:r>
              <a:rPr lang="en-US" dirty="0">
                <a:latin typeface="Arial" pitchFamily="34" charset="0"/>
                <a:cs typeface="Arial" pitchFamily="34" charset="0"/>
              </a:rPr>
              <a:t> ratios were each nearly 1:1 in a variety of organisms while the </a:t>
            </a:r>
            <a:r>
              <a:rPr lang="en-US" dirty="0" err="1">
                <a:latin typeface="Arial" pitchFamily="34" charset="0"/>
                <a:cs typeface="Arial" pitchFamily="34" charset="0"/>
              </a:rPr>
              <a:t>adenine:guanine</a:t>
            </a:r>
            <a:r>
              <a:rPr lang="en-US" dirty="0">
                <a:latin typeface="Arial" pitchFamily="34" charset="0"/>
                <a:cs typeface="Arial" pitchFamily="34" charset="0"/>
              </a:rPr>
              <a:t> ratio varied</a:t>
            </a:r>
          </a:p>
        </p:txBody>
      </p:sp>
      <p:pic>
        <p:nvPicPr>
          <p:cNvPr id="7" name="Picture 2" descr="A table shows the ratio of A and T, G and C, and A and G determined from a variety of organisms. The table has four columns and six rows. The column headers are organism, ratio of A to T, ratio of G to C, and ratio of A to G.&#10;Row 1: Organism: Human being; ratio of A to T: 1 point 0 0; ratio of G to C: 1 point 0 0; ratio of A to G: 1 point 5 6.&#10;Row 2: Organism: Salmon; ratio of A to T: 1 point 0 2; ratio of G to C: 1 point 0 2; ratio of A to G: 1 point 4 3.  &#10;Row 3: Organism: Wheat; ratio of A to T: 1 point 00; ratio of G to C: 0 point 9 7; ratio of A to G: 1 point 2 2.&#10;Row 4: Organism: Yeast; ratio of A to T: 1 point 0 3; ratio of G to C: 1 point 0 2; ratio of A to G: 1 point 6 7.&#10;Row 5: Organism: Escherichia coli; ratio of A to T: 1 point 0 9; ratio of G to C: 0 point 9 9; ratio of A to G: 1 point 0 5.&#10;Row 6: Organism: Serratia marcescens; ratio of A to T: 0 point 9 5; ratio of G to C: 0 point 8 6; ratio of A to G: 0 point 7 0."/>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884225" y="3699516"/>
            <a:ext cx="7375551" cy="303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584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 Side View of DNA</a:t>
            </a:r>
            <a:endParaRPr lang="en-US" dirty="0">
              <a:solidFill>
                <a:srgbClr val="843C0C"/>
              </a:solidFill>
            </a:endParaRPr>
          </a:p>
        </p:txBody>
      </p:sp>
      <p:sp>
        <p:nvSpPr>
          <p:cNvPr id="3" name="Content Placeholder 2"/>
          <p:cNvSpPr>
            <a:spLocks noGrp="1"/>
          </p:cNvSpPr>
          <p:nvPr>
            <p:ph idx="1"/>
          </p:nvPr>
        </p:nvSpPr>
        <p:spPr>
          <a:xfrm>
            <a:off x="457200" y="1600201"/>
            <a:ext cx="8229600" cy="1222512"/>
          </a:xfrm>
        </p:spPr>
        <p:txBody>
          <a:bodyPr>
            <a:noAutofit/>
          </a:bodyPr>
          <a:lstStyle/>
          <a:p>
            <a:pPr>
              <a:spcAft>
                <a:spcPts val="1200"/>
              </a:spcAft>
            </a:pPr>
            <a:r>
              <a:rPr lang="en-US" dirty="0">
                <a:latin typeface="Arial" pitchFamily="34" charset="0"/>
                <a:cs typeface="Arial" pitchFamily="34" charset="0"/>
              </a:rPr>
              <a:t>The van der Waals interactions that help to stabilize DNA are sometimes referred to as “base stacking” interactions.</a:t>
            </a:r>
          </a:p>
        </p:txBody>
      </p:sp>
      <p:pic>
        <p:nvPicPr>
          <p:cNvPr id="7" name="Picture Placeholder 6" descr="An illustration shows the side view of a double stranded helical D N A. The base pairs are shown one over the other on the helical strands. A line pointing toward the point of contact of the strands reads, base stacking (van der Wall interactions). Sugar and the phosphate units are along the sides of the double strands."/>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845639" y="2955446"/>
            <a:ext cx="5617540" cy="3645671"/>
          </a:xfrm>
          <a:prstGeom prst="rect">
            <a:avLst/>
          </a:prstGeom>
        </p:spPr>
      </p:pic>
    </p:spTree>
    <p:extLst>
      <p:ext uri="{BB962C8B-B14F-4D97-AF65-F5344CB8AC3E}">
        <p14:creationId xmlns:p14="http://schemas.microsoft.com/office/powerpoint/2010/main" val="1474354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86"/>
            <a:ext cx="8229600" cy="1237705"/>
          </a:xfrm>
        </p:spPr>
        <p:txBody>
          <a:bodyPr>
            <a:noAutofit/>
          </a:bodyPr>
          <a:lstStyle/>
          <a:p>
            <a:r>
              <a:rPr lang="en-US" dirty="0">
                <a:solidFill>
                  <a:srgbClr val="843C0C"/>
                </a:solidFill>
                <a:latin typeface="Arial" pitchFamily="34" charset="0"/>
                <a:cs typeface="Arial" pitchFamily="34" charset="0"/>
              </a:rPr>
              <a:t>DNA can Assume a Variety of Structural Forms</a:t>
            </a:r>
          </a:p>
        </p:txBody>
      </p:sp>
      <p:sp>
        <p:nvSpPr>
          <p:cNvPr id="3" name="Content Placeholder 2"/>
          <p:cNvSpPr>
            <a:spLocks noGrp="1"/>
          </p:cNvSpPr>
          <p:nvPr>
            <p:ph idx="1"/>
          </p:nvPr>
        </p:nvSpPr>
        <p:spPr>
          <a:xfrm>
            <a:off x="457199" y="1719470"/>
            <a:ext cx="8328991" cy="4850296"/>
          </a:xfrm>
        </p:spPr>
        <p:txBody>
          <a:bodyPr>
            <a:noAutofit/>
          </a:bodyPr>
          <a:lstStyle/>
          <a:p>
            <a:pPr>
              <a:spcAft>
                <a:spcPts val="1200"/>
              </a:spcAft>
            </a:pPr>
            <a:r>
              <a:rPr lang="en-US" dirty="0">
                <a:latin typeface="Arial" pitchFamily="34" charset="0"/>
                <a:cs typeface="Arial" pitchFamily="34" charset="0"/>
              </a:rPr>
              <a:t>In the cell, the most commonly seen form of the DNA double helix is called the B form or the Watson–Crick helix.</a:t>
            </a:r>
          </a:p>
          <a:p>
            <a:pPr>
              <a:spcAft>
                <a:spcPts val="1200"/>
              </a:spcAft>
            </a:pPr>
            <a:r>
              <a:rPr lang="en-US" dirty="0">
                <a:latin typeface="Arial" pitchFamily="34" charset="0"/>
                <a:cs typeface="Arial" pitchFamily="34" charset="0"/>
              </a:rPr>
              <a:t>The double helix can also exist in an A form, which is shorter and wider than the B form with the bases at an angle rather than perpendicular to the helix axis. In the A forms, the sugar is in the C-3’-endo conformation, while the sugar is in C-2’-endo configuration in the B form.</a:t>
            </a:r>
          </a:p>
          <a:p>
            <a:pPr>
              <a:spcAft>
                <a:spcPts val="1200"/>
              </a:spcAft>
            </a:pPr>
            <a:r>
              <a:rPr lang="en-US" dirty="0">
                <a:latin typeface="Arial" pitchFamily="34" charset="0"/>
                <a:cs typeface="Arial" pitchFamily="34" charset="0"/>
              </a:rPr>
              <a:t>The A form is seen in RNA double helices and in RNA–DNA hybrid helices, structures observed in transcription and RNA processing.</a:t>
            </a:r>
          </a:p>
        </p:txBody>
      </p:sp>
    </p:spTree>
    <p:extLst>
      <p:ext uri="{BB962C8B-B14F-4D97-AF65-F5344CB8AC3E}">
        <p14:creationId xmlns:p14="http://schemas.microsoft.com/office/powerpoint/2010/main" val="1908747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B-form and A-form DNA</a:t>
            </a:r>
            <a:endParaRPr lang="en-US" dirty="0">
              <a:solidFill>
                <a:srgbClr val="843C0C"/>
              </a:solidFill>
            </a:endParaRPr>
          </a:p>
        </p:txBody>
      </p:sp>
      <p:pic>
        <p:nvPicPr>
          <p:cNvPr id="6" name="Picture 2" descr="An illustration shows the top view and side view of B-form and A-form of D N A, which are represented by space-filling models. In the B-form, the side view shows an elongated right-handed double helical structure. The top view P H E has a tighter coil, smaller diameter and very little open space at the center. In the A-form, the side view shows a looser coil, with more distance between turns. The top view has a small space down the center of the coil."/>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535550" y="1493575"/>
            <a:ext cx="4072900" cy="517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95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Some DNA Molecules are Circular and Supercoiled</a:t>
            </a:r>
            <a:endParaRPr lang="en-US" dirty="0">
              <a:solidFill>
                <a:srgbClr val="843C0C"/>
              </a:solidFill>
            </a:endParaRPr>
          </a:p>
        </p:txBody>
      </p:sp>
      <p:sp>
        <p:nvSpPr>
          <p:cNvPr id="3" name="Content Placeholder 2"/>
          <p:cNvSpPr>
            <a:spLocks noGrp="1"/>
          </p:cNvSpPr>
          <p:nvPr>
            <p:ph idx="1"/>
          </p:nvPr>
        </p:nvSpPr>
        <p:spPr>
          <a:xfrm>
            <a:off x="457200" y="1590361"/>
            <a:ext cx="8368748" cy="2221032"/>
          </a:xfrm>
        </p:spPr>
        <p:txBody>
          <a:bodyPr>
            <a:noAutofit/>
          </a:bodyPr>
          <a:lstStyle/>
          <a:p>
            <a:pPr>
              <a:spcBef>
                <a:spcPts val="624"/>
              </a:spcBef>
              <a:spcAft>
                <a:spcPts val="1200"/>
              </a:spcAft>
            </a:pPr>
            <a:r>
              <a:rPr lang="en-US" dirty="0">
                <a:latin typeface="Arial" pitchFamily="34" charset="0"/>
                <a:cs typeface="Arial" pitchFamily="34" charset="0"/>
              </a:rPr>
              <a:t>To fit inside a cell, the DNA molecule must be compacted.  In </a:t>
            </a:r>
            <a:r>
              <a:rPr lang="en-US" i="1" dirty="0">
                <a:latin typeface="Arial" pitchFamily="34" charset="0"/>
                <a:cs typeface="Arial" pitchFamily="34" charset="0"/>
              </a:rPr>
              <a:t>E. coli</a:t>
            </a:r>
            <a:r>
              <a:rPr lang="en-US" dirty="0">
                <a:latin typeface="Arial" pitchFamily="34" charset="0"/>
                <a:cs typeface="Arial" pitchFamily="34" charset="0"/>
              </a:rPr>
              <a:t>, the DNA double helix is a circular molecule that is twisted into a </a:t>
            </a:r>
            <a:r>
              <a:rPr lang="en-US" dirty="0" err="1">
                <a:latin typeface="Arial" pitchFamily="34" charset="0"/>
                <a:cs typeface="Arial" pitchFamily="34" charset="0"/>
              </a:rPr>
              <a:t>superhelix</a:t>
            </a:r>
            <a:r>
              <a:rPr lang="en-US" dirty="0">
                <a:latin typeface="Arial" pitchFamily="34" charset="0"/>
                <a:cs typeface="Arial" pitchFamily="34" charset="0"/>
              </a:rPr>
              <a:t> by the process of supercoiling.</a:t>
            </a:r>
          </a:p>
          <a:p>
            <a:pPr>
              <a:spcBef>
                <a:spcPts val="624"/>
              </a:spcBef>
              <a:spcAft>
                <a:spcPts val="1200"/>
              </a:spcAft>
            </a:pPr>
            <a:r>
              <a:rPr lang="en-US" dirty="0">
                <a:latin typeface="Arial" pitchFamily="34" charset="0"/>
                <a:cs typeface="Arial" pitchFamily="34" charset="0"/>
              </a:rPr>
              <a:t>The relaxed circular DNA and the </a:t>
            </a:r>
            <a:r>
              <a:rPr lang="en-US" dirty="0" err="1">
                <a:latin typeface="Arial" pitchFamily="34" charset="0"/>
                <a:cs typeface="Arial" pitchFamily="34" charset="0"/>
              </a:rPr>
              <a:t>superhelix</a:t>
            </a:r>
            <a:r>
              <a:rPr lang="en-US" dirty="0">
                <a:latin typeface="Arial" pitchFamily="34" charset="0"/>
                <a:cs typeface="Arial" pitchFamily="34" charset="0"/>
              </a:rPr>
              <a:t> form are topological isomers of each other.</a:t>
            </a:r>
          </a:p>
        </p:txBody>
      </p:sp>
      <p:pic>
        <p:nvPicPr>
          <p:cNvPr id="8" name="Picture Placeholder 7" descr="Two electron micrographs show a relaxed form D N A and a supercoiled form of D N A from mitochondria. The D N A appears as a wavy, irregular loop in the relaxed form and as a coiled twisted strand in the supercoiled form. "/>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841077" y="3811393"/>
            <a:ext cx="5541359" cy="2790831"/>
          </a:xfrm>
          <a:prstGeom prst="rect">
            <a:avLst/>
          </a:prstGeom>
        </p:spPr>
      </p:pic>
    </p:spTree>
    <p:extLst>
      <p:ext uri="{BB962C8B-B14F-4D97-AF65-F5344CB8AC3E}">
        <p14:creationId xmlns:p14="http://schemas.microsoft.com/office/powerpoint/2010/main" val="1795915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86"/>
            <a:ext cx="8229600" cy="1237705"/>
          </a:xfrm>
        </p:spPr>
        <p:txBody>
          <a:bodyPr>
            <a:noAutofit/>
          </a:bodyPr>
          <a:lstStyle/>
          <a:p>
            <a:r>
              <a:rPr lang="en-US" dirty="0">
                <a:solidFill>
                  <a:srgbClr val="843C0C"/>
                </a:solidFill>
                <a:latin typeface="Arial" pitchFamily="34" charset="0"/>
                <a:cs typeface="Arial" pitchFamily="34" charset="0"/>
              </a:rPr>
              <a:t>Single-stranded Nucleic Acids can Adopt Elaborate Structures</a:t>
            </a:r>
          </a:p>
        </p:txBody>
      </p:sp>
      <p:sp>
        <p:nvSpPr>
          <p:cNvPr id="3" name="Content Placeholder 2"/>
          <p:cNvSpPr>
            <a:spLocks noGrp="1"/>
          </p:cNvSpPr>
          <p:nvPr>
            <p:ph idx="1"/>
          </p:nvPr>
        </p:nvSpPr>
        <p:spPr>
          <a:xfrm>
            <a:off x="457199" y="1719470"/>
            <a:ext cx="8328991" cy="4850296"/>
          </a:xfrm>
        </p:spPr>
        <p:txBody>
          <a:bodyPr>
            <a:noAutofit/>
          </a:bodyPr>
          <a:lstStyle/>
          <a:p>
            <a:pPr>
              <a:spcAft>
                <a:spcPts val="1200"/>
              </a:spcAft>
            </a:pPr>
            <a:r>
              <a:rPr lang="en-US" dirty="0">
                <a:latin typeface="Arial" pitchFamily="34" charset="0"/>
                <a:cs typeface="Arial" pitchFamily="34" charset="0"/>
              </a:rPr>
              <a:t>A common structural motif seen in nucleic acids, most notably RNA, is the stem-loop, which occurs when complementary sequences in the same strand form a double helix.</a:t>
            </a:r>
          </a:p>
          <a:p>
            <a:pPr>
              <a:spcAft>
                <a:spcPts val="1200"/>
              </a:spcAft>
            </a:pPr>
            <a:r>
              <a:rPr lang="en-US" dirty="0">
                <a:latin typeface="Arial" pitchFamily="34" charset="0"/>
                <a:cs typeface="Arial" pitchFamily="34" charset="0"/>
              </a:rPr>
              <a:t>Non-Watson-Crick base pairs occur frequently in RNA.</a:t>
            </a:r>
          </a:p>
          <a:p>
            <a:pPr>
              <a:spcAft>
                <a:spcPts val="1200"/>
              </a:spcAft>
            </a:pPr>
            <a:r>
              <a:rPr lang="en-US" dirty="0">
                <a:latin typeface="Arial" pitchFamily="34" charset="0"/>
                <a:cs typeface="Arial" pitchFamily="34" charset="0"/>
              </a:rPr>
              <a:t>More elaborate structures may form, often stabilized by Mg</a:t>
            </a:r>
            <a:r>
              <a:rPr lang="en-US" baseline="30000" dirty="0">
                <a:latin typeface="Arial" pitchFamily="34" charset="0"/>
                <a:cs typeface="Arial" pitchFamily="34" charset="0"/>
              </a:rPr>
              <a:t>2+</a:t>
            </a:r>
            <a:r>
              <a:rPr lang="en-US" dirty="0">
                <a:latin typeface="Arial" pitchFamily="34" charset="0"/>
                <a:cs typeface="Arial" pitchFamily="34" charset="0"/>
              </a:rPr>
              <a:t> ions.</a:t>
            </a:r>
          </a:p>
        </p:txBody>
      </p:sp>
    </p:spTree>
    <p:extLst>
      <p:ext uri="{BB962C8B-B14F-4D97-AF65-F5344CB8AC3E}">
        <p14:creationId xmlns:p14="http://schemas.microsoft.com/office/powerpoint/2010/main" val="4290701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Stem-loop Structures</a:t>
            </a:r>
            <a:endParaRPr lang="en-US" dirty="0">
              <a:solidFill>
                <a:srgbClr val="843C0C"/>
              </a:solidFill>
            </a:endParaRPr>
          </a:p>
        </p:txBody>
      </p:sp>
      <p:pic>
        <p:nvPicPr>
          <p:cNvPr id="7" name="Picture Placeholder 6" descr="The stem loop structures of a single strand D N A and a R N A molecule are shown. D N A molecule: The structure has two vertical nucleotide sequences that are linked by a circular loop on top. The vertical sequences are represented by the letters A, T, G, and C. The sequence in the circular loop reads, A, G, C and G. The 5 prime end of the vertical sequence has the T A A molecule and the 3 prime end has the A G G molecule.&#10;R N A molecule: The structure has two vertical nucleotide sequences that are relatively shorter than that of the D N A molecule, with a circular loop on top. The vertical sequences are represented by the letters U, G, A, C and the sequence in the circular loop reads, U, C, A, A, C, G, and U.&#10;The 5 prime end of the vertical sequence has U U G G molecule and the 3 prime end of the vertical sequence has U U G C A molecule."/>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41024" y="2260006"/>
            <a:ext cx="8661950" cy="3567150"/>
          </a:xfrm>
          <a:prstGeom prst="rect">
            <a:avLst/>
          </a:prstGeom>
        </p:spPr>
      </p:pic>
    </p:spTree>
    <p:extLst>
      <p:ext uri="{BB962C8B-B14F-4D97-AF65-F5344CB8AC3E}">
        <p14:creationId xmlns:p14="http://schemas.microsoft.com/office/powerpoint/2010/main" val="3415242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Complex Structure of an RNA Molecule</a:t>
            </a:r>
            <a:endParaRPr lang="en-US" dirty="0">
              <a:solidFill>
                <a:srgbClr val="843C0C"/>
              </a:solidFill>
            </a:endParaRPr>
          </a:p>
        </p:txBody>
      </p:sp>
      <p:pic>
        <p:nvPicPr>
          <p:cNvPr id="14" name="Picture Placeholder 13" descr="An illustration has three sections. Part A shows a schematic diagram of a single strand of a R N A molecule with the nucleotide sequence. Part B shows a three dimensional complex structure. A close up diagram shows interaction between Adenine, guanine, and cytosine. Part A: The color coded nucleotides that represent cytidine, adenosine, guanosine, and uridine are arranged as two parallel sequences, forming a loop at one end. Three nucleotides labeled as A, C, and G are marked and a corresponding text reads, the three linked nucleotides highlighted in part B.&#10;Part B: A coiled strand is shown. Three nucleotides towards the bottom end of the coiled strand are marked within a circle.&#10;The close up diagram shows a complex network of differently colored spheres representing adenine, guanine, and cytosine linked by dotted lines of two different color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85770" y="1592238"/>
            <a:ext cx="8351342" cy="4802590"/>
          </a:xfrm>
          <a:prstGeom prst="rect">
            <a:avLst/>
          </a:prstGeom>
        </p:spPr>
      </p:pic>
    </p:spTree>
    <p:extLst>
      <p:ext uri="{BB962C8B-B14F-4D97-AF65-F5344CB8AC3E}">
        <p14:creationId xmlns:p14="http://schemas.microsoft.com/office/powerpoint/2010/main" val="2422877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27286"/>
            <a:ext cx="9052560" cy="1237705"/>
          </a:xfrm>
        </p:spPr>
        <p:txBody>
          <a:bodyPr>
            <a:noAutofit/>
          </a:bodyPr>
          <a:lstStyle/>
          <a:p>
            <a:r>
              <a:rPr lang="en-US" sz="3200" dirty="0">
                <a:solidFill>
                  <a:srgbClr val="843C0C"/>
                </a:solidFill>
                <a:latin typeface="Arial" pitchFamily="34" charset="0"/>
                <a:cs typeface="Arial" pitchFamily="34" charset="0"/>
              </a:rPr>
              <a:t>Section 4.3 The Double Helix Facilitates the Accurate Transmission of Hereditary Information</a:t>
            </a:r>
          </a:p>
        </p:txBody>
      </p:sp>
      <p:sp>
        <p:nvSpPr>
          <p:cNvPr id="3" name="Content Placeholder 2"/>
          <p:cNvSpPr>
            <a:spLocks noGrp="1"/>
          </p:cNvSpPr>
          <p:nvPr>
            <p:ph idx="1"/>
          </p:nvPr>
        </p:nvSpPr>
        <p:spPr>
          <a:xfrm>
            <a:off x="457199" y="1719470"/>
            <a:ext cx="8328991" cy="4850296"/>
          </a:xfrm>
        </p:spPr>
        <p:txBody>
          <a:bodyPr>
            <a:noAutofit/>
          </a:bodyPr>
          <a:lstStyle/>
          <a:p>
            <a:pPr>
              <a:spcBef>
                <a:spcPts val="624"/>
              </a:spcBef>
              <a:spcAft>
                <a:spcPts val="1200"/>
              </a:spcAft>
            </a:pPr>
            <a:r>
              <a:rPr lang="en-US" dirty="0">
                <a:latin typeface="Arial" pitchFamily="34" charset="0"/>
                <a:cs typeface="Arial" pitchFamily="34" charset="0"/>
              </a:rPr>
              <a:t>Because of the base-pairing rules, the sequence of one strand determines the sequence of the partner strand.</a:t>
            </a:r>
          </a:p>
          <a:p>
            <a:pPr>
              <a:spcBef>
                <a:spcPts val="624"/>
              </a:spcBef>
              <a:spcAft>
                <a:spcPts val="1200"/>
              </a:spcAft>
            </a:pPr>
            <a:r>
              <a:rPr lang="en-US" dirty="0">
                <a:latin typeface="Arial" pitchFamily="34" charset="0"/>
                <a:cs typeface="Arial" pitchFamily="34" charset="0"/>
              </a:rPr>
              <a:t>The two strands can be separated and complementary sequences synthesized to generate two identical daughter strands.</a:t>
            </a:r>
          </a:p>
          <a:p>
            <a:pPr>
              <a:spcBef>
                <a:spcPts val="624"/>
              </a:spcBef>
              <a:spcAft>
                <a:spcPts val="1200"/>
              </a:spcAft>
            </a:pPr>
            <a:r>
              <a:rPr lang="en-US" dirty="0">
                <a:latin typeface="Arial" pitchFamily="34" charset="0"/>
                <a:cs typeface="Arial" pitchFamily="34" charset="0"/>
              </a:rPr>
              <a:t>Because the two daughter helices have one parent strand and one newly synthesized strand, the replication process is called </a:t>
            </a:r>
            <a:r>
              <a:rPr lang="en-US" i="1" dirty="0">
                <a:latin typeface="Arial" pitchFamily="34" charset="0"/>
                <a:cs typeface="Arial" pitchFamily="34" charset="0"/>
              </a:rPr>
              <a:t>semiconservative </a:t>
            </a:r>
            <a:r>
              <a:rPr lang="en-US" dirty="0">
                <a:latin typeface="Arial" pitchFamily="34" charset="0"/>
                <a:cs typeface="Arial" pitchFamily="34" charset="0"/>
              </a:rPr>
              <a:t>replication.</a:t>
            </a:r>
          </a:p>
        </p:txBody>
      </p:sp>
    </p:spTree>
    <p:extLst>
      <p:ext uri="{BB962C8B-B14F-4D97-AF65-F5344CB8AC3E}">
        <p14:creationId xmlns:p14="http://schemas.microsoft.com/office/powerpoint/2010/main" val="4073329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Polymeric Structure of Nucleic Acids</a:t>
            </a:r>
          </a:p>
        </p:txBody>
      </p:sp>
      <p:pic>
        <p:nvPicPr>
          <p:cNvPr id="8" name="Picture Placeholder 7" descr="An illustration shows the structure of nucleic acids. The structure has repeating, alternating units of sugar and phosphate, arranged horizontally. Bases are attached vertically on each sugar. The bases are numbered Base i, base i plus one, and base i plus 2, with dots at the end indicating the continuation of the patter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80872" y="2793277"/>
            <a:ext cx="8748569" cy="2083750"/>
          </a:xfrm>
          <a:prstGeom prst="rect">
            <a:avLst/>
          </a:prstGeom>
        </p:spPr>
      </p:pic>
    </p:spTree>
    <p:extLst>
      <p:ext uri="{BB962C8B-B14F-4D97-AF65-F5344CB8AC3E}">
        <p14:creationId xmlns:p14="http://schemas.microsoft.com/office/powerpoint/2010/main" val="3291326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86"/>
            <a:ext cx="8229600" cy="1237705"/>
          </a:xfrm>
        </p:spPr>
        <p:txBody>
          <a:bodyPr>
            <a:noAutofit/>
          </a:bodyPr>
          <a:lstStyle/>
          <a:p>
            <a:r>
              <a:rPr lang="en-US" sz="2800" dirty="0">
                <a:solidFill>
                  <a:srgbClr val="843C0C"/>
                </a:solidFill>
                <a:latin typeface="Arial" pitchFamily="34" charset="0"/>
                <a:cs typeface="Arial" pitchFamily="34" charset="0"/>
              </a:rPr>
              <a:t>Differences in DNA Density Established the Validity of the Semiconservative Replication Hypothesis</a:t>
            </a:r>
          </a:p>
        </p:txBody>
      </p:sp>
      <p:sp>
        <p:nvSpPr>
          <p:cNvPr id="3" name="Content Placeholder 2"/>
          <p:cNvSpPr>
            <a:spLocks noGrp="1"/>
          </p:cNvSpPr>
          <p:nvPr>
            <p:ph idx="1"/>
          </p:nvPr>
        </p:nvSpPr>
        <p:spPr>
          <a:xfrm>
            <a:off x="457199" y="1719470"/>
            <a:ext cx="8328991" cy="4850296"/>
          </a:xfrm>
        </p:spPr>
        <p:txBody>
          <a:bodyPr>
            <a:noAutofit/>
          </a:bodyPr>
          <a:lstStyle/>
          <a:p>
            <a:pPr>
              <a:spcBef>
                <a:spcPts val="624"/>
              </a:spcBef>
              <a:spcAft>
                <a:spcPts val="1200"/>
              </a:spcAft>
            </a:pPr>
            <a:r>
              <a:rPr lang="en-US" dirty="0">
                <a:latin typeface="Arial" pitchFamily="34" charset="0"/>
                <a:cs typeface="Arial" pitchFamily="34" charset="0"/>
              </a:rPr>
              <a:t>Meselson and Stahl elegantly demonstrated that replication is semiconservative by growing bacteria in growth media supplemented with </a:t>
            </a:r>
            <a:r>
              <a:rPr lang="en-US" baseline="30000" dirty="0">
                <a:latin typeface="Arial" pitchFamily="34" charset="0"/>
                <a:cs typeface="Arial" pitchFamily="34" charset="0"/>
              </a:rPr>
              <a:t>15</a:t>
            </a:r>
            <a:r>
              <a:rPr lang="en-US" dirty="0">
                <a:latin typeface="Arial" pitchFamily="34" charset="0"/>
                <a:cs typeface="Arial" pitchFamily="34" charset="0"/>
              </a:rPr>
              <a:t>N.</a:t>
            </a:r>
          </a:p>
          <a:p>
            <a:pPr>
              <a:spcBef>
                <a:spcPts val="624"/>
              </a:spcBef>
              <a:spcAft>
                <a:spcPts val="1200"/>
              </a:spcAft>
            </a:pPr>
            <a:r>
              <a:rPr lang="en-US" dirty="0">
                <a:latin typeface="Arial" pitchFamily="34" charset="0"/>
                <a:cs typeface="Arial" pitchFamily="34" charset="0"/>
              </a:rPr>
              <a:t>The bacteria were then shifted to growth media with </a:t>
            </a:r>
            <a:r>
              <a:rPr lang="en-US" baseline="30000" dirty="0">
                <a:latin typeface="Arial" pitchFamily="34" charset="0"/>
                <a:cs typeface="Arial" pitchFamily="34" charset="0"/>
              </a:rPr>
              <a:t>14</a:t>
            </a:r>
            <a:r>
              <a:rPr lang="en-US" dirty="0">
                <a:latin typeface="Arial" pitchFamily="34" charset="0"/>
                <a:cs typeface="Arial" pitchFamily="34" charset="0"/>
              </a:rPr>
              <a:t>N as the nitrogen source.</a:t>
            </a:r>
          </a:p>
          <a:p>
            <a:pPr>
              <a:spcBef>
                <a:spcPts val="624"/>
              </a:spcBef>
              <a:spcAft>
                <a:spcPts val="1200"/>
              </a:spcAft>
            </a:pPr>
            <a:r>
              <a:rPr lang="en-US" dirty="0">
                <a:latin typeface="Arial" pitchFamily="34" charset="0"/>
                <a:cs typeface="Arial" pitchFamily="34" charset="0"/>
              </a:rPr>
              <a:t>Density gradient centrifugation established that upon the shift to </a:t>
            </a:r>
            <a:r>
              <a:rPr lang="en-US" baseline="30000" dirty="0">
                <a:latin typeface="Arial" pitchFamily="34" charset="0"/>
                <a:cs typeface="Arial" pitchFamily="34" charset="0"/>
              </a:rPr>
              <a:t>14</a:t>
            </a:r>
            <a:r>
              <a:rPr lang="en-US" dirty="0">
                <a:latin typeface="Arial" pitchFamily="34" charset="0"/>
                <a:cs typeface="Arial" pitchFamily="34" charset="0"/>
              </a:rPr>
              <a:t>N medium, newly synthesized DNA consisted of DNA with equal parts </a:t>
            </a:r>
            <a:r>
              <a:rPr lang="en-US" baseline="30000" dirty="0">
                <a:latin typeface="Arial" pitchFamily="34" charset="0"/>
                <a:cs typeface="Arial" pitchFamily="34" charset="0"/>
              </a:rPr>
              <a:t>15</a:t>
            </a:r>
            <a:r>
              <a:rPr lang="en-US" dirty="0">
                <a:latin typeface="Arial" pitchFamily="34" charset="0"/>
                <a:cs typeface="Arial" pitchFamily="34" charset="0"/>
              </a:rPr>
              <a:t>N-DNA and </a:t>
            </a:r>
            <a:r>
              <a:rPr lang="en-US" baseline="30000" dirty="0">
                <a:latin typeface="Arial" pitchFamily="34" charset="0"/>
                <a:cs typeface="Arial" pitchFamily="34" charset="0"/>
              </a:rPr>
              <a:t>14</a:t>
            </a:r>
            <a:r>
              <a:rPr lang="en-US" dirty="0">
                <a:latin typeface="Arial" pitchFamily="34" charset="0"/>
                <a:cs typeface="Arial" pitchFamily="34" charset="0"/>
              </a:rPr>
              <a:t>N-DNA, a result consistent with semiconservative replication.</a:t>
            </a:r>
          </a:p>
        </p:txBody>
      </p:sp>
    </p:spTree>
    <p:extLst>
      <p:ext uri="{BB962C8B-B14F-4D97-AF65-F5344CB8AC3E}">
        <p14:creationId xmlns:p14="http://schemas.microsoft.com/office/powerpoint/2010/main" val="2413787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Resolution of </a:t>
            </a:r>
            <a:r>
              <a:rPr lang="en-US" baseline="30000" dirty="0">
                <a:solidFill>
                  <a:srgbClr val="843C0C"/>
                </a:solidFill>
                <a:latin typeface="Arial" pitchFamily="34" charset="0"/>
                <a:cs typeface="Arial" pitchFamily="34" charset="0"/>
              </a:rPr>
              <a:t>14</a:t>
            </a:r>
            <a:r>
              <a:rPr lang="en-US" dirty="0">
                <a:solidFill>
                  <a:srgbClr val="843C0C"/>
                </a:solidFill>
                <a:latin typeface="Arial" pitchFamily="34" charset="0"/>
                <a:cs typeface="Arial" pitchFamily="34" charset="0"/>
              </a:rPr>
              <a:t>N DNA and </a:t>
            </a:r>
            <a:r>
              <a:rPr lang="en-US" baseline="30000" dirty="0">
                <a:solidFill>
                  <a:srgbClr val="843C0C"/>
                </a:solidFill>
                <a:latin typeface="Arial" pitchFamily="34" charset="0"/>
                <a:cs typeface="Arial" pitchFamily="34" charset="0"/>
              </a:rPr>
              <a:t>15</a:t>
            </a:r>
            <a:r>
              <a:rPr lang="en-US" dirty="0">
                <a:solidFill>
                  <a:srgbClr val="843C0C"/>
                </a:solidFill>
                <a:latin typeface="Arial" pitchFamily="34" charset="0"/>
                <a:cs typeface="Arial" pitchFamily="34" charset="0"/>
              </a:rPr>
              <a:t>N DNA by Density-gradient Centrifugation</a:t>
            </a:r>
            <a:endParaRPr lang="en-US" dirty="0">
              <a:solidFill>
                <a:srgbClr val="843C0C"/>
              </a:solidFill>
            </a:endParaRPr>
          </a:p>
        </p:txBody>
      </p:sp>
      <p:sp>
        <p:nvSpPr>
          <p:cNvPr id="3" name="Content Placeholder 2"/>
          <p:cNvSpPr>
            <a:spLocks noGrp="1"/>
          </p:cNvSpPr>
          <p:nvPr>
            <p:ph idx="1"/>
          </p:nvPr>
        </p:nvSpPr>
        <p:spPr>
          <a:xfrm>
            <a:off x="457200" y="1590362"/>
            <a:ext cx="8368748" cy="1602726"/>
          </a:xfrm>
        </p:spPr>
        <p:txBody>
          <a:bodyPr>
            <a:noAutofit/>
          </a:bodyPr>
          <a:lstStyle/>
          <a:p>
            <a:pPr>
              <a:spcBef>
                <a:spcPts val="624"/>
              </a:spcBef>
            </a:pPr>
            <a:r>
              <a:rPr lang="en-US" dirty="0">
                <a:latin typeface="Arial" pitchFamily="34" charset="0"/>
                <a:cs typeface="Arial" pitchFamily="34" charset="0"/>
              </a:rPr>
              <a:t>The </a:t>
            </a:r>
            <a:r>
              <a:rPr lang="en-US" baseline="30000" dirty="0">
                <a:latin typeface="Arial" pitchFamily="34" charset="0"/>
                <a:cs typeface="Arial" pitchFamily="34" charset="0"/>
              </a:rPr>
              <a:t>15</a:t>
            </a:r>
            <a:r>
              <a:rPr lang="en-US" dirty="0">
                <a:latin typeface="Arial" pitchFamily="34" charset="0"/>
                <a:cs typeface="Arial" pitchFamily="34" charset="0"/>
              </a:rPr>
              <a:t>N isotope is heavier than the </a:t>
            </a:r>
            <a:r>
              <a:rPr lang="en-US" baseline="30000" dirty="0">
                <a:latin typeface="Arial" pitchFamily="34" charset="0"/>
                <a:cs typeface="Arial" pitchFamily="34" charset="0"/>
              </a:rPr>
              <a:t>14</a:t>
            </a:r>
            <a:r>
              <a:rPr lang="en-US" dirty="0">
                <a:latin typeface="Arial" pitchFamily="34" charset="0"/>
                <a:cs typeface="Arial" pitchFamily="34" charset="0"/>
              </a:rPr>
              <a:t>N isotope.</a:t>
            </a:r>
          </a:p>
          <a:p>
            <a:pPr>
              <a:spcBef>
                <a:spcPts val="624"/>
              </a:spcBef>
            </a:pPr>
            <a:r>
              <a:rPr lang="en-US" dirty="0">
                <a:latin typeface="Arial" pitchFamily="34" charset="0"/>
                <a:cs typeface="Arial" pitchFamily="34" charset="0"/>
              </a:rPr>
              <a:t>Density-gradient centrifugation can be used to distinguish between DNA that contains </a:t>
            </a:r>
            <a:r>
              <a:rPr lang="en-US" baseline="30000" dirty="0">
                <a:latin typeface="Arial" pitchFamily="34" charset="0"/>
                <a:cs typeface="Arial" pitchFamily="34" charset="0"/>
              </a:rPr>
              <a:t>15</a:t>
            </a:r>
            <a:r>
              <a:rPr lang="en-US" dirty="0">
                <a:latin typeface="Arial" pitchFamily="34" charset="0"/>
                <a:cs typeface="Arial" pitchFamily="34" charset="0"/>
              </a:rPr>
              <a:t>N and DNA that contains </a:t>
            </a:r>
            <a:r>
              <a:rPr lang="en-US" baseline="30000" dirty="0">
                <a:latin typeface="Arial" pitchFamily="34" charset="0"/>
                <a:cs typeface="Arial" pitchFamily="34" charset="0"/>
              </a:rPr>
              <a:t>14</a:t>
            </a:r>
            <a:r>
              <a:rPr lang="en-US" dirty="0">
                <a:latin typeface="Arial" pitchFamily="34" charset="0"/>
                <a:cs typeface="Arial" pitchFamily="34" charset="0"/>
              </a:rPr>
              <a:t>N.</a:t>
            </a:r>
          </a:p>
        </p:txBody>
      </p:sp>
      <p:pic>
        <p:nvPicPr>
          <p:cNvPr id="8" name="Picture Placeholder 7" descr="A photograph of bands formed by U V-labeled D N A and a densitometric graph are shown. The photo has two black, vertical bands at distinct horizontal positions, labeled 14N and 15N. The graph has a curve with two peaks, the greater one corresponds to 14N and a relatively smaller one corresponds to 15N."/>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398600" y="3289522"/>
            <a:ext cx="4280658" cy="3284749"/>
          </a:xfrm>
          <a:prstGeom prst="rect">
            <a:avLst/>
          </a:prstGeom>
        </p:spPr>
      </p:pic>
    </p:spTree>
    <p:extLst>
      <p:ext uri="{BB962C8B-B14F-4D97-AF65-F5344CB8AC3E}">
        <p14:creationId xmlns:p14="http://schemas.microsoft.com/office/powerpoint/2010/main" val="2830909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4623"/>
            <a:ext cx="8229600" cy="1383030"/>
          </a:xfrm>
        </p:spPr>
        <p:txBody>
          <a:bodyPr>
            <a:noAutofit/>
          </a:bodyPr>
          <a:lstStyle/>
          <a:p>
            <a:r>
              <a:rPr lang="en-US" sz="3200" dirty="0">
                <a:solidFill>
                  <a:srgbClr val="843C0C"/>
                </a:solidFill>
                <a:latin typeface="Arial" pitchFamily="34" charset="0"/>
                <a:cs typeface="Arial" pitchFamily="34" charset="0"/>
              </a:rPr>
              <a:t>Detection of Semiconservative Replication of </a:t>
            </a:r>
            <a:r>
              <a:rPr lang="en-US" sz="3200" i="1" dirty="0">
                <a:solidFill>
                  <a:srgbClr val="843C0C"/>
                </a:solidFill>
                <a:latin typeface="Arial" pitchFamily="34" charset="0"/>
                <a:cs typeface="Arial" pitchFamily="34" charset="0"/>
              </a:rPr>
              <a:t>E. coli </a:t>
            </a:r>
            <a:r>
              <a:rPr lang="en-US" sz="3200" dirty="0">
                <a:solidFill>
                  <a:srgbClr val="843C0C"/>
                </a:solidFill>
                <a:latin typeface="Arial" pitchFamily="34" charset="0"/>
                <a:cs typeface="Arial" pitchFamily="34" charset="0"/>
              </a:rPr>
              <a:t>DNA by Density-gradient Centrifugation</a:t>
            </a:r>
            <a:endParaRPr lang="en-US" sz="3200" dirty="0">
              <a:solidFill>
                <a:srgbClr val="843C0C"/>
              </a:solidFill>
            </a:endParaRPr>
          </a:p>
        </p:txBody>
      </p:sp>
      <p:pic>
        <p:nvPicPr>
          <p:cNvPr id="9" name="Picture Placeholder 8" descr="A series of photographs of bands formed by U V-labeled D N A, and intensity plots for bands containing superscript 14 N and superscript 15 N D N A in different generations of E. coli are shown.&#10;The position of the band corresponds to superscript 15 N initially (zero generation) and is finally shifted towards superscript 14 N, with two distinct peaks (zero and 4 point 1 generation mixed). The peaks in the intensity plots show a shift from one clear peak to two clear peaks."/>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567772" y="2187596"/>
            <a:ext cx="7940813" cy="3970407"/>
          </a:xfrm>
          <a:prstGeom prst="rect">
            <a:avLst/>
          </a:prstGeom>
        </p:spPr>
      </p:pic>
    </p:spTree>
    <p:extLst>
      <p:ext uri="{BB962C8B-B14F-4D97-AF65-F5344CB8AC3E}">
        <p14:creationId xmlns:p14="http://schemas.microsoft.com/office/powerpoint/2010/main" val="1016263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dirty="0">
                <a:solidFill>
                  <a:srgbClr val="843C0C"/>
                </a:solidFill>
                <a:latin typeface="Arial" pitchFamily="34" charset="0"/>
                <a:cs typeface="Arial" pitchFamily="34" charset="0"/>
              </a:rPr>
              <a:t>Semiconservative Replication</a:t>
            </a:r>
            <a:endParaRPr lang="en-US" dirty="0">
              <a:solidFill>
                <a:srgbClr val="843C0C"/>
              </a:solidFill>
            </a:endParaRPr>
          </a:p>
        </p:txBody>
      </p:sp>
      <p:pic>
        <p:nvPicPr>
          <p:cNvPr id="6" name="Picture Placeholder 5" descr="An illustration shows the steps of the semiconservative replication of a D N A molecule. The D N A molecule is represented by a double helical strand. A pair of first-generation daughter molecules is formed from an original parent molecule in the first step. Each daughter molecule forms a pair of second-generation daughter molecules in the second step."/>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826094" y="1509546"/>
            <a:ext cx="3366032" cy="5165830"/>
          </a:xfrm>
          <a:prstGeom prst="rect">
            <a:avLst/>
          </a:prstGeom>
        </p:spPr>
      </p:pic>
    </p:spTree>
    <p:extLst>
      <p:ext uri="{BB962C8B-B14F-4D97-AF65-F5344CB8AC3E}">
        <p14:creationId xmlns:p14="http://schemas.microsoft.com/office/powerpoint/2010/main" val="484876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86"/>
            <a:ext cx="8229600" cy="1237705"/>
          </a:xfrm>
        </p:spPr>
        <p:txBody>
          <a:bodyPr>
            <a:noAutofit/>
          </a:bodyPr>
          <a:lstStyle/>
          <a:p>
            <a:r>
              <a:rPr lang="en-US" dirty="0">
                <a:solidFill>
                  <a:srgbClr val="843C0C"/>
                </a:solidFill>
                <a:latin typeface="Arial" pitchFamily="34" charset="0"/>
                <a:cs typeface="Arial" pitchFamily="34" charset="0"/>
              </a:rPr>
              <a:t>The Double Helix can be Reversibly Melted</a:t>
            </a:r>
          </a:p>
        </p:txBody>
      </p:sp>
      <p:sp>
        <p:nvSpPr>
          <p:cNvPr id="3" name="Content Placeholder 2"/>
          <p:cNvSpPr>
            <a:spLocks noGrp="1"/>
          </p:cNvSpPr>
          <p:nvPr>
            <p:ph idx="1"/>
          </p:nvPr>
        </p:nvSpPr>
        <p:spPr>
          <a:xfrm>
            <a:off x="457199" y="1719470"/>
            <a:ext cx="8328991" cy="4850296"/>
          </a:xfrm>
        </p:spPr>
        <p:txBody>
          <a:bodyPr>
            <a:noAutofit/>
          </a:bodyPr>
          <a:lstStyle/>
          <a:p>
            <a:pPr>
              <a:spcBef>
                <a:spcPts val="624"/>
              </a:spcBef>
              <a:spcAft>
                <a:spcPts val="1200"/>
              </a:spcAft>
            </a:pPr>
            <a:r>
              <a:rPr lang="en-US" sz="2200" dirty="0">
                <a:latin typeface="Arial" pitchFamily="34" charset="0"/>
                <a:cs typeface="Arial" pitchFamily="34" charset="0"/>
              </a:rPr>
              <a:t>During replication or transcription, the two strands of the DNA double helix must be separated.</a:t>
            </a:r>
          </a:p>
          <a:p>
            <a:pPr>
              <a:spcBef>
                <a:spcPts val="624"/>
              </a:spcBef>
              <a:spcAft>
                <a:spcPts val="1200"/>
              </a:spcAft>
            </a:pPr>
            <a:r>
              <a:rPr lang="en-US" sz="2200" dirty="0">
                <a:latin typeface="Arial" pitchFamily="34" charset="0"/>
                <a:cs typeface="Arial" pitchFamily="34" charset="0"/>
              </a:rPr>
              <a:t>In the laboratory, DNA strands can be separated by heating a solution of DNA, a process called denaturation or melting. The temperature at which half of the DNA molecules are denatured is called the melting temperature (</a:t>
            </a:r>
            <a:r>
              <a:rPr lang="en-US" sz="2200" i="1" dirty="0">
                <a:latin typeface="Arial" pitchFamily="34" charset="0"/>
                <a:cs typeface="Arial" pitchFamily="34" charset="0"/>
              </a:rPr>
              <a:t>T</a:t>
            </a:r>
            <a:r>
              <a:rPr lang="en-US" sz="2200" i="1" baseline="-25000" dirty="0">
                <a:latin typeface="Arial" pitchFamily="34" charset="0"/>
                <a:cs typeface="Arial" pitchFamily="34" charset="0"/>
              </a:rPr>
              <a:t>m</a:t>
            </a:r>
            <a:r>
              <a:rPr lang="en-US" sz="2200" dirty="0">
                <a:latin typeface="Arial" pitchFamily="34" charset="0"/>
                <a:cs typeface="Arial" pitchFamily="34" charset="0"/>
              </a:rPr>
              <a:t>).</a:t>
            </a:r>
          </a:p>
          <a:p>
            <a:pPr>
              <a:spcBef>
                <a:spcPts val="624"/>
              </a:spcBef>
              <a:spcAft>
                <a:spcPts val="1200"/>
              </a:spcAft>
            </a:pPr>
            <a:r>
              <a:rPr lang="en-US" sz="2200" dirty="0">
                <a:latin typeface="Arial" pitchFamily="34" charset="0"/>
                <a:cs typeface="Arial" pitchFamily="34" charset="0"/>
              </a:rPr>
              <a:t>Melting can be observed because bases stacked in a double helix absorb less ultraviolet light than bases in a single-stranded molecule, a phenomenon called </a:t>
            </a:r>
            <a:r>
              <a:rPr lang="en-US" sz="2200" dirty="0" err="1">
                <a:latin typeface="Arial" pitchFamily="34" charset="0"/>
                <a:cs typeface="Arial" pitchFamily="34" charset="0"/>
              </a:rPr>
              <a:t>hypochromism</a:t>
            </a:r>
            <a:r>
              <a:rPr lang="en-US" sz="2200" dirty="0">
                <a:latin typeface="Arial" pitchFamily="34" charset="0"/>
                <a:cs typeface="Arial" pitchFamily="34" charset="0"/>
              </a:rPr>
              <a:t>.</a:t>
            </a:r>
          </a:p>
          <a:p>
            <a:pPr>
              <a:spcBef>
                <a:spcPts val="624"/>
              </a:spcBef>
              <a:spcAft>
                <a:spcPts val="1200"/>
              </a:spcAft>
            </a:pPr>
            <a:r>
              <a:rPr lang="en-US" sz="2200" dirty="0">
                <a:latin typeface="Arial" pitchFamily="34" charset="0"/>
                <a:cs typeface="Arial" pitchFamily="34" charset="0"/>
              </a:rPr>
              <a:t>Upon cooling, the two strands can bind to each other to reform the double helix, a process called reannealing.</a:t>
            </a:r>
          </a:p>
        </p:txBody>
      </p:sp>
    </p:spTree>
    <p:extLst>
      <p:ext uri="{BB962C8B-B14F-4D97-AF65-F5344CB8AC3E}">
        <p14:creationId xmlns:p14="http://schemas.microsoft.com/office/powerpoint/2010/main" val="3616461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dirty="0">
                <a:solidFill>
                  <a:srgbClr val="843C0C"/>
                </a:solidFill>
                <a:latin typeface="Arial" pitchFamily="34" charset="0"/>
                <a:cs typeface="Arial" pitchFamily="34" charset="0"/>
              </a:rPr>
              <a:t>Hypochromism</a:t>
            </a:r>
            <a:endParaRPr lang="en-US" dirty="0">
              <a:solidFill>
                <a:srgbClr val="843C0C"/>
              </a:solidFill>
            </a:endParaRPr>
          </a:p>
        </p:txBody>
      </p:sp>
      <p:pic>
        <p:nvPicPr>
          <p:cNvPr id="7" name="Picture Placeholder 6" descr="Two graphs are shown. The first graph plotting absorbance against wavelength in nanometers has two curves representing a single-stranded D N A and a double helical D N A. The single-stranded D N A curve has a greater peak value than the double helical D N A curve, at the same wavelength of about 260 nanometers.&#10;The second graph plotting relative absorbance at 260 nanometers, and percent double helix against temperature in degree Celsius has a curve that originates from a point that corresponds to 60 degree Celsius and a relative absorbance value of 1.02, rises gradually up to a point which is at 63 degree Celsius and a relative absorbance value of 1.04, after which it rises steadily to a peak value. The curve rises with a minimal slope after the peak value. A downward arrow links a point on the curve corresponding to a relative absorbance value of 1.2 and a percent double helix of 50, to a melting temperature of 72 degree Celsius. The relative absorbance value is maximum when the percent double helix drops to zero and is minimum when the percent double helix is 100."/>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646027" y="1970216"/>
            <a:ext cx="7897499" cy="4497389"/>
          </a:xfrm>
          <a:prstGeom prst="rect">
            <a:avLst/>
          </a:prstGeom>
        </p:spPr>
      </p:pic>
      <p:sp>
        <p:nvSpPr>
          <p:cNvPr id="2" name="Rectangle 1">
            <a:extLst>
              <a:ext uri="{FF2B5EF4-FFF2-40B4-BE49-F238E27FC236}">
                <a16:creationId xmlns:a16="http://schemas.microsoft.com/office/drawing/2014/main" id="{2479D8EF-8A2B-2645-B997-9B16DB7C5A37}"/>
              </a:ext>
            </a:extLst>
          </p:cNvPr>
          <p:cNvSpPr/>
          <p:nvPr/>
        </p:nvSpPr>
        <p:spPr>
          <a:xfrm>
            <a:off x="1033611" y="1093763"/>
            <a:ext cx="7653189" cy="923330"/>
          </a:xfrm>
          <a:prstGeom prst="rect">
            <a:avLst/>
          </a:prstGeom>
        </p:spPr>
        <p:txBody>
          <a:bodyPr wrap="square">
            <a:spAutoFit/>
          </a:bodyPr>
          <a:lstStyle/>
          <a:p>
            <a:r>
              <a:rPr lang="en-US" dirty="0"/>
              <a:t>The absorbance of a solution of DNA in the UV range increases by ~40% when it denatures.</a:t>
            </a:r>
          </a:p>
          <a:p>
            <a:r>
              <a:rPr lang="en-US" dirty="0"/>
              <a:t>Why might this be?</a:t>
            </a:r>
          </a:p>
        </p:txBody>
      </p:sp>
    </p:spTree>
    <p:extLst>
      <p:ext uri="{BB962C8B-B14F-4D97-AF65-F5344CB8AC3E}">
        <p14:creationId xmlns:p14="http://schemas.microsoft.com/office/powerpoint/2010/main" val="2059176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DNA and RNA Differ in the Sugar Component and One of the Bases</a:t>
            </a:r>
          </a:p>
        </p:txBody>
      </p:sp>
      <p:sp>
        <p:nvSpPr>
          <p:cNvPr id="9" name="Content Placeholder 8"/>
          <p:cNvSpPr>
            <a:spLocks noGrp="1"/>
          </p:cNvSpPr>
          <p:nvPr>
            <p:ph idx="1"/>
          </p:nvPr>
        </p:nvSpPr>
        <p:spPr/>
        <p:txBody>
          <a:bodyPr>
            <a:noAutofit/>
          </a:bodyPr>
          <a:lstStyle/>
          <a:p>
            <a:pPr>
              <a:spcBef>
                <a:spcPts val="624"/>
              </a:spcBef>
              <a:spcAft>
                <a:spcPts val="1200"/>
              </a:spcAft>
            </a:pPr>
            <a:r>
              <a:rPr lang="en-US" sz="2200" dirty="0">
                <a:latin typeface="Arial" pitchFamily="34" charset="0"/>
                <a:cs typeface="Arial" pitchFamily="34" charset="0"/>
              </a:rPr>
              <a:t>The sugar component of deoxyribonucleic acid (DNA) is deoxyribose, a ribose in which the 2’-hydroxyl is replaced with a hydrogen.</a:t>
            </a:r>
          </a:p>
          <a:p>
            <a:pPr>
              <a:spcBef>
                <a:spcPts val="624"/>
              </a:spcBef>
              <a:spcAft>
                <a:spcPts val="1200"/>
              </a:spcAft>
            </a:pPr>
            <a:r>
              <a:rPr lang="en-US" sz="2200" dirty="0">
                <a:latin typeface="Arial" pitchFamily="34" charset="0"/>
                <a:cs typeface="Arial" pitchFamily="34" charset="0"/>
              </a:rPr>
              <a:t>Ribonucleic acid (RNA) contains the sugar ribose.</a:t>
            </a:r>
          </a:p>
          <a:p>
            <a:pPr>
              <a:spcBef>
                <a:spcPts val="624"/>
              </a:spcBef>
              <a:spcAft>
                <a:spcPts val="1200"/>
              </a:spcAft>
            </a:pPr>
            <a:r>
              <a:rPr lang="en-US" sz="2200" dirty="0">
                <a:latin typeface="Arial" pitchFamily="34" charset="0"/>
                <a:cs typeface="Arial" pitchFamily="34" charset="0"/>
              </a:rPr>
              <a:t>The backbones of DNA and RNA consist of sugars linked by phosphodiester bridges between the 3’-hydroxyl of one sugar and the 5’-hydroxyl of an adjacent sugar.</a:t>
            </a:r>
          </a:p>
          <a:p>
            <a:pPr>
              <a:spcBef>
                <a:spcPts val="624"/>
              </a:spcBef>
              <a:spcAft>
                <a:spcPts val="1200"/>
              </a:spcAft>
            </a:pPr>
            <a:r>
              <a:rPr lang="en-US" sz="2200" dirty="0">
                <a:latin typeface="Arial" pitchFamily="34" charset="0"/>
                <a:cs typeface="Arial" pitchFamily="34" charset="0"/>
              </a:rPr>
              <a:t>Bases are attached to carbon atom 1’ in the sugar.</a:t>
            </a:r>
          </a:p>
          <a:p>
            <a:pPr>
              <a:spcBef>
                <a:spcPts val="624"/>
              </a:spcBef>
              <a:spcAft>
                <a:spcPts val="1200"/>
              </a:spcAft>
            </a:pPr>
            <a:r>
              <a:rPr lang="en-US" sz="2200" dirty="0">
                <a:latin typeface="Arial" pitchFamily="34" charset="0"/>
                <a:cs typeface="Arial" pitchFamily="34" charset="0"/>
              </a:rPr>
              <a:t>Two of the bases are purines (adenine and guanine), and two are pyrimidines [cytosine and thymine (DNA) or uracil (RNA)].</a:t>
            </a:r>
          </a:p>
        </p:txBody>
      </p:sp>
    </p:spTree>
    <p:extLst>
      <p:ext uri="{BB962C8B-B14F-4D97-AF65-F5344CB8AC3E}">
        <p14:creationId xmlns:p14="http://schemas.microsoft.com/office/powerpoint/2010/main" val="80960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Ribose and Deoxyribose</a:t>
            </a:r>
          </a:p>
        </p:txBody>
      </p:sp>
      <p:pic>
        <p:nvPicPr>
          <p:cNvPr id="8" name="Picture Placeholder 7" descr="The structures of ribose and deoxyribose molecules are shown. Ribose: The structure shows a five membered ring, with carbon atoms at four vertices and an oxygen atom at the fifth vertex. The carbon atoms are numbered from one prime to five prime. The 1 prime, 2 prime and three prime carbon atoms are each single bonded to a hydroxyl group and a hydrogen atom. The 4 prime carbon atoms are single bonded to a hydrogen atom and another carbon atom which is labeled as 5 prime. The 5 prime carbon atoms are single bonded to two hydrogen atoms and a hydroxyl group. The hydroxyl group single bonded to 2 prime carbon atom is highlighted.&#10;Deoxyribose: The structure shows a five membered ring, with carbon atoms at four vertices and an oxygen atom at the fifth vertex. The carbon atoms are numbered from one prime to five prime. The 1 prime and three prime carbon atoms is each single bonded to a hydroxyl group and a hydrogen atom. The two prime carbon atoms are single bonded to two hydrogen atoms. The 4 prime carbon atoms are single bonded to a hydrogen atom and another carbon atom which is labeled as 5 prime. The 5 prime carbon atoms are single bonded to two hydrogen atoms and a hydroxyl group. The hydrogen atom single bonded to 2 prime carbon atom is highlighted."/>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20092" y="2014685"/>
            <a:ext cx="8644180" cy="4010429"/>
          </a:xfrm>
          <a:prstGeom prst="rect">
            <a:avLst/>
          </a:prstGeom>
        </p:spPr>
      </p:pic>
    </p:spTree>
    <p:extLst>
      <p:ext uri="{BB962C8B-B14F-4D97-AF65-F5344CB8AC3E}">
        <p14:creationId xmlns:p14="http://schemas.microsoft.com/office/powerpoint/2010/main" val="1963560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Backbones of DNA and RNA</a:t>
            </a:r>
          </a:p>
        </p:txBody>
      </p:sp>
      <p:pic>
        <p:nvPicPr>
          <p:cNvPr id="8" name="Picture Placeholder 7" descr="A diagram shows the arrangement of bases in D N A and in R N A. Both the D N A and R N A polymer chains comprise of alternating sugar and phosphate units. Each sugar unit has a base attached to it. Two of the oxygen atoms in the phosphate units, which link the sugar units, are labeled as 3 prime and 5 prim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21132" y="1735722"/>
            <a:ext cx="8407203" cy="4715675"/>
          </a:xfrm>
          <a:prstGeom prst="rect">
            <a:avLst/>
          </a:prstGeom>
        </p:spPr>
      </p:pic>
    </p:spTree>
    <p:extLst>
      <p:ext uri="{BB962C8B-B14F-4D97-AF65-F5344CB8AC3E}">
        <p14:creationId xmlns:p14="http://schemas.microsoft.com/office/powerpoint/2010/main" val="3258364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Purines and Pyrimidines</a:t>
            </a:r>
          </a:p>
        </p:txBody>
      </p:sp>
      <p:pic>
        <p:nvPicPr>
          <p:cNvPr id="8" name="Picture Placeholder 7" descr="The structures of purines and pyrimidines are shown. Purine: A six-membered ring fused with a five membered ring. The atoms in the six-membered ring are numbered from 1 to 6, starting from the nitrogen atom at the top left, in the anti-clockwise direction.  The atoms in the five-membered ring are labeled from 7 to 9, starting from the nitrogen atom on the top, in the clockwise direction. The six-membered ring has single bonded hydrogen at position 6, 2 and a nitrogen substituent at position 3, 1. Two double bonds exist between positions 1, 6 and positions 2, 3. The five membered rings have a nitrogen substituent at positions 7, 9 and single bonded hydrogen at position 8. Two double bonds exist between positions 7, 8 and positions 4, 5. The nitrogen atom at position 9 is single bonded to a hydrogen atom. Adenine has a similar structure as that of purine, except that the hydrogen atom single bonded at C6 is replaced by an amide group. Guanine also has the similar structure as that of purine except that the hydrogen atom single bonded at C6 is replaced by double bonded oxygen.&#10;Pyrimidine: The structure shows a six membered ring with alternating double bonds. The atoms are numbered from 1 to 6, starting from the nitrogen atom at the bottom, in the clockwise direction. A nitrogen substituent is at position 1 and 3. C2, C4, C5, and C6 are each single bonded to a hydrogen atom. The structure of cytosine shows a six-membered ring with the following configuration: An amino group is at position 1; double bonded oxygen is at C2; a nitrogen substituent is at position 3; an amide group is at C4; a single bonded hydrogen at C5 and C6. Two double bonds exist between positions 3, 4 and 5,6. The structure of uracil shows a six-membered ring with the following configuration: An amino group is at position 1 and 3; a double bonded oxygen is at C2 and C4; a single bonded hydrogen at C5 and C6. A double bond exists between positions 5 and 6. The structure of thymine shows a six-membered ring with the following configuration: An amino group is at position 1 and 3; double bonded oxygen is at C2 and C4; a methyl group at C5 and single bonded hydrogen at C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75661" y="1628646"/>
            <a:ext cx="8646199" cy="4748323"/>
          </a:xfrm>
          <a:prstGeom prst="rect">
            <a:avLst/>
          </a:prstGeom>
        </p:spPr>
      </p:pic>
    </p:spTree>
    <p:extLst>
      <p:ext uri="{BB962C8B-B14F-4D97-AF65-F5344CB8AC3E}">
        <p14:creationId xmlns:p14="http://schemas.microsoft.com/office/powerpoint/2010/main" val="2983358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Nucleotides are the Monomeric Units of Nucleic Acids</a:t>
            </a:r>
          </a:p>
        </p:txBody>
      </p:sp>
      <p:sp>
        <p:nvSpPr>
          <p:cNvPr id="3" name="Content Placeholder 2"/>
          <p:cNvSpPr>
            <a:spLocks noGrp="1"/>
          </p:cNvSpPr>
          <p:nvPr>
            <p:ph idx="1"/>
          </p:nvPr>
        </p:nvSpPr>
        <p:spPr>
          <a:xfrm>
            <a:off x="457199" y="1540566"/>
            <a:ext cx="8328991" cy="5029200"/>
          </a:xfrm>
        </p:spPr>
        <p:txBody>
          <a:bodyPr>
            <a:noAutofit/>
          </a:bodyPr>
          <a:lstStyle/>
          <a:p>
            <a:pPr>
              <a:spcBef>
                <a:spcPts val="624"/>
              </a:spcBef>
              <a:spcAft>
                <a:spcPts val="600"/>
              </a:spcAft>
            </a:pPr>
            <a:r>
              <a:rPr lang="en-US" sz="2200" dirty="0">
                <a:latin typeface="Arial" pitchFamily="34" charset="0"/>
                <a:cs typeface="Arial" pitchFamily="34" charset="0"/>
              </a:rPr>
              <a:t>A nitrogenous base bound to a sugar is called a nucleoside. The nucleosides of DNA are deoxyadenosine, </a:t>
            </a:r>
            <a:r>
              <a:rPr lang="en-US" sz="2200" dirty="0" err="1">
                <a:latin typeface="Arial" pitchFamily="34" charset="0"/>
                <a:cs typeface="Arial" pitchFamily="34" charset="0"/>
              </a:rPr>
              <a:t>deoxyguanosine</a:t>
            </a:r>
            <a:r>
              <a:rPr lang="en-US" sz="2200" dirty="0">
                <a:latin typeface="Arial" pitchFamily="34" charset="0"/>
                <a:cs typeface="Arial" pitchFamily="34" charset="0"/>
              </a:rPr>
              <a:t>, deoxycytidine, and </a:t>
            </a:r>
            <a:r>
              <a:rPr lang="en-US" sz="2200" dirty="0" err="1">
                <a:latin typeface="Arial" pitchFamily="34" charset="0"/>
                <a:cs typeface="Arial" pitchFamily="34" charset="0"/>
              </a:rPr>
              <a:t>deoxythymidine</a:t>
            </a:r>
            <a:r>
              <a:rPr lang="en-US" sz="2200" dirty="0">
                <a:latin typeface="Arial" pitchFamily="34" charset="0"/>
                <a:cs typeface="Arial" pitchFamily="34" charset="0"/>
              </a:rPr>
              <a:t>. By convention, </a:t>
            </a:r>
            <a:r>
              <a:rPr lang="en-US" sz="2200" dirty="0" err="1">
                <a:latin typeface="Arial" pitchFamily="34" charset="0"/>
                <a:cs typeface="Arial" pitchFamily="34" charset="0"/>
              </a:rPr>
              <a:t>deoxythymidine</a:t>
            </a:r>
            <a:r>
              <a:rPr lang="en-US" sz="2200" dirty="0">
                <a:latin typeface="Arial" pitchFamily="34" charset="0"/>
                <a:cs typeface="Arial" pitchFamily="34" charset="0"/>
              </a:rPr>
              <a:t>, which rarely occurs in RNA, is simply called thymidine.</a:t>
            </a:r>
          </a:p>
          <a:p>
            <a:pPr>
              <a:spcBef>
                <a:spcPts val="624"/>
              </a:spcBef>
              <a:spcAft>
                <a:spcPts val="600"/>
              </a:spcAft>
            </a:pPr>
            <a:r>
              <a:rPr lang="en-US" sz="2200" dirty="0">
                <a:latin typeface="Arial" pitchFamily="34" charset="0"/>
                <a:cs typeface="Arial" pitchFamily="34" charset="0"/>
              </a:rPr>
              <a:t>The nucleosides of RNA are adenosine, guanosine, cytidine, and uridine.</a:t>
            </a:r>
          </a:p>
          <a:p>
            <a:pPr>
              <a:spcBef>
                <a:spcPts val="624"/>
              </a:spcBef>
              <a:spcAft>
                <a:spcPts val="600"/>
              </a:spcAft>
            </a:pPr>
            <a:r>
              <a:rPr lang="en-US" sz="2200" dirty="0">
                <a:latin typeface="Arial" pitchFamily="34" charset="0"/>
                <a:cs typeface="Arial" pitchFamily="34" charset="0"/>
              </a:rPr>
              <a:t>The C-1’ of the sugar is attached to the N-9 of the purine or the N-1 of the pyrimidine by a β-</a:t>
            </a:r>
            <a:r>
              <a:rPr lang="en-US" sz="2200" dirty="0" err="1">
                <a:latin typeface="Arial" pitchFamily="34" charset="0"/>
                <a:cs typeface="Arial" pitchFamily="34" charset="0"/>
              </a:rPr>
              <a:t>glycosidic</a:t>
            </a:r>
            <a:r>
              <a:rPr lang="en-US" sz="2200" dirty="0">
                <a:latin typeface="Arial" pitchFamily="34" charset="0"/>
                <a:cs typeface="Arial" pitchFamily="34" charset="0"/>
              </a:rPr>
              <a:t> bond.</a:t>
            </a:r>
          </a:p>
          <a:p>
            <a:pPr>
              <a:spcBef>
                <a:spcPts val="624"/>
              </a:spcBef>
              <a:spcAft>
                <a:spcPts val="600"/>
              </a:spcAft>
            </a:pPr>
            <a:r>
              <a:rPr lang="en-US" sz="2200" dirty="0">
                <a:latin typeface="Arial" pitchFamily="34" charset="0"/>
                <a:cs typeface="Arial" pitchFamily="34" charset="0"/>
              </a:rPr>
              <a:t>A nucleotide is a nucleoside with one or more phosphoryl groups.</a:t>
            </a:r>
          </a:p>
          <a:p>
            <a:pPr>
              <a:spcBef>
                <a:spcPts val="624"/>
              </a:spcBef>
              <a:spcAft>
                <a:spcPts val="600"/>
              </a:spcAft>
            </a:pPr>
            <a:r>
              <a:rPr lang="en-US" sz="2200" dirty="0">
                <a:latin typeface="Arial" pitchFamily="34" charset="0"/>
                <a:cs typeface="Arial" pitchFamily="34" charset="0"/>
              </a:rPr>
              <a:t>Nucleoside triphosphates are the building blocks of DNA and RNA.</a:t>
            </a:r>
          </a:p>
        </p:txBody>
      </p:sp>
    </p:spTree>
    <p:extLst>
      <p:ext uri="{BB962C8B-B14F-4D97-AF65-F5344CB8AC3E}">
        <p14:creationId xmlns:p14="http://schemas.microsoft.com/office/powerpoint/2010/main" val="2199093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t-IT" dirty="0">
                <a:solidFill>
                  <a:srgbClr val="843C0C"/>
                </a:solidFill>
                <a:latin typeface="Arial" pitchFamily="34" charset="0"/>
                <a:cs typeface="Arial" pitchFamily="34" charset="0"/>
              </a:rPr>
              <a:t>β-Glycosidic Linkage in a Nucleoside</a:t>
            </a:r>
            <a:endParaRPr lang="en-US" dirty="0">
              <a:solidFill>
                <a:srgbClr val="843C0C"/>
              </a:solidFill>
              <a:latin typeface="Arial" pitchFamily="34" charset="0"/>
              <a:cs typeface="Arial" pitchFamily="34" charset="0"/>
            </a:endParaRPr>
          </a:p>
        </p:txBody>
      </p:sp>
      <p:pic>
        <p:nvPicPr>
          <p:cNvPr id="7" name="Picture 2" descr="Beta-glycosidic linkage in a nucleoside (adenosine) and a nucleotide (adenosine 5 prime- triphosphate) are shown. The nucleoside shows a base bonded to a sugar. The wedge bond between the carbon atom of one unit and the nitrogen atom of the other unit is labeled as beta-glycosidic linkage.&#10;The nucleotide shows two phosphoryl groups linked to a nucleoside. The wedge bond between the carbon atom of the second unit that is linked to the phosphoryl unit and the nitrogen atom of the third unit is labeled as beta-glycosidic linkag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2277" y="1562860"/>
            <a:ext cx="6559446" cy="503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965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3437</TotalTime>
  <Words>2476</Words>
  <Application>Microsoft Macintosh PowerPoint</Application>
  <PresentationFormat>On-screen Show (4:3)</PresentationFormat>
  <Paragraphs>139</Paragraphs>
  <Slides>35</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Georgia</vt:lpstr>
      <vt:lpstr>Office Theme</vt:lpstr>
      <vt:lpstr>The Central Dogma</vt:lpstr>
      <vt:lpstr>Section 4.1 A Nucleic Acid Consists of Four Kinds of Bases Linked to a Sugar­­–Phosphate Backbone</vt:lpstr>
      <vt:lpstr>Polymeric Structure of Nucleic Acids</vt:lpstr>
      <vt:lpstr>DNA and RNA Differ in the Sugar Component and One of the Bases</vt:lpstr>
      <vt:lpstr>Ribose and Deoxyribose</vt:lpstr>
      <vt:lpstr>Backbones of DNA and RNA</vt:lpstr>
      <vt:lpstr>Purines and Pyrimidines</vt:lpstr>
      <vt:lpstr>Nucleotides are the Monomeric Units of Nucleic Acids</vt:lpstr>
      <vt:lpstr>β-Glycosidic Linkage in a Nucleoside</vt:lpstr>
      <vt:lpstr>Examples of Nucleotides</vt:lpstr>
      <vt:lpstr>Nucleic Acid Conventions</vt:lpstr>
      <vt:lpstr>A Stylized Structure of a DNA Chain</vt:lpstr>
      <vt:lpstr>Section 4.2 A Pair of Nucleic Acid Strands with Complementary Sequences Can Form a Double-Helical Structure</vt:lpstr>
      <vt:lpstr>X-ray Diffraction Photograph of a Hydrated DNA fiber</vt:lpstr>
      <vt:lpstr>PowerPoint Presentation</vt:lpstr>
      <vt:lpstr>PowerPoint Presentation</vt:lpstr>
      <vt:lpstr>Watson–Crick Model of Double-helical DNA</vt:lpstr>
      <vt:lpstr>Structures of the Base Pairs Proposed by Watson and Crick</vt:lpstr>
      <vt:lpstr>PowerPoint Presentation</vt:lpstr>
      <vt:lpstr>Features of the Watson–Crick Model of DNA Deduced from the Diffraction Patterns</vt:lpstr>
      <vt:lpstr>Base Compositions Experimentally Determined for a Variety of Organisms</vt:lpstr>
      <vt:lpstr>A Side View of DNA</vt:lpstr>
      <vt:lpstr>DNA can Assume a Variety of Structural Forms</vt:lpstr>
      <vt:lpstr>B-form and A-form DNA</vt:lpstr>
      <vt:lpstr>Some DNA Molecules are Circular and Supercoiled</vt:lpstr>
      <vt:lpstr>Single-stranded Nucleic Acids can Adopt Elaborate Structures</vt:lpstr>
      <vt:lpstr>Stem-loop Structures</vt:lpstr>
      <vt:lpstr>Complex Structure of an RNA Molecule</vt:lpstr>
      <vt:lpstr>Section 4.3 The Double Helix Facilitates the Accurate Transmission of Hereditary Information</vt:lpstr>
      <vt:lpstr>Differences in DNA Density Established the Validity of the Semiconservative Replication Hypothesis</vt:lpstr>
      <vt:lpstr>Resolution of 14N DNA and 15N DNA by Density-gradient Centrifugation</vt:lpstr>
      <vt:lpstr>Detection of Semiconservative Replication of E. coli DNA by Density-gradient Centrifugation</vt:lpstr>
      <vt:lpstr>Semiconservative Replication</vt:lpstr>
      <vt:lpstr>The Double Helix can be Reversibly Melted</vt:lpstr>
      <vt:lpstr>Hypochromism</vt:lpstr>
    </vt:vector>
  </TitlesOfParts>
  <Company>Carleton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DNA, RNA, and the Flow of Genetic Information</dc:title>
  <dc:creator>Berg</dc:creator>
  <cp:lastModifiedBy>Hurlbert, Jason C.</cp:lastModifiedBy>
  <cp:revision>259</cp:revision>
  <dcterms:created xsi:type="dcterms:W3CDTF">2015-05-20T13:49:30Z</dcterms:created>
  <dcterms:modified xsi:type="dcterms:W3CDTF">2022-10-31T13:00:37Z</dcterms:modified>
</cp:coreProperties>
</file>