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5"/>
  </p:notesMasterIdLst>
  <p:sldIdLst>
    <p:sldId id="866" r:id="rId3"/>
    <p:sldId id="781" r:id="rId4"/>
    <p:sldId id="782" r:id="rId5"/>
    <p:sldId id="312" r:id="rId6"/>
    <p:sldId id="313" r:id="rId7"/>
    <p:sldId id="314" r:id="rId8"/>
    <p:sldId id="315" r:id="rId9"/>
    <p:sldId id="444" r:id="rId10"/>
    <p:sldId id="445" r:id="rId11"/>
    <p:sldId id="420" r:id="rId12"/>
    <p:sldId id="416" r:id="rId13"/>
    <p:sldId id="446" r:id="rId14"/>
    <p:sldId id="417" r:id="rId15"/>
    <p:sldId id="447" r:id="rId16"/>
    <p:sldId id="448" r:id="rId17"/>
    <p:sldId id="449" r:id="rId18"/>
    <p:sldId id="327" r:id="rId19"/>
    <p:sldId id="418" r:id="rId20"/>
    <p:sldId id="566" r:id="rId21"/>
    <p:sldId id="567" r:id="rId22"/>
    <p:sldId id="568" r:id="rId23"/>
    <p:sldId id="784" r:id="rId24"/>
    <p:sldId id="815" r:id="rId25"/>
    <p:sldId id="870" r:id="rId26"/>
    <p:sldId id="885" r:id="rId27"/>
    <p:sldId id="882" r:id="rId28"/>
    <p:sldId id="883" r:id="rId29"/>
    <p:sldId id="884" r:id="rId30"/>
    <p:sldId id="868" r:id="rId31"/>
    <p:sldId id="817" r:id="rId32"/>
    <p:sldId id="818" r:id="rId33"/>
    <p:sldId id="816" r:id="rId34"/>
    <p:sldId id="869" r:id="rId35"/>
    <p:sldId id="819" r:id="rId36"/>
    <p:sldId id="820" r:id="rId37"/>
    <p:sldId id="821" r:id="rId38"/>
    <p:sldId id="822" r:id="rId39"/>
    <p:sldId id="823" r:id="rId40"/>
    <p:sldId id="824" r:id="rId41"/>
    <p:sldId id="825" r:id="rId42"/>
    <p:sldId id="867" r:id="rId43"/>
    <p:sldId id="827" r:id="rId44"/>
    <p:sldId id="799" r:id="rId45"/>
    <p:sldId id="872" r:id="rId46"/>
    <p:sldId id="873" r:id="rId47"/>
    <p:sldId id="874" r:id="rId48"/>
    <p:sldId id="875" r:id="rId49"/>
    <p:sldId id="876" r:id="rId50"/>
    <p:sldId id="877" r:id="rId51"/>
    <p:sldId id="832" r:id="rId52"/>
    <p:sldId id="833" r:id="rId53"/>
    <p:sldId id="878" r:id="rId54"/>
    <p:sldId id="879" r:id="rId55"/>
    <p:sldId id="880" r:id="rId56"/>
    <p:sldId id="881" r:id="rId57"/>
    <p:sldId id="834" r:id="rId58"/>
    <p:sldId id="871" r:id="rId59"/>
    <p:sldId id="835" r:id="rId60"/>
    <p:sldId id="836" r:id="rId61"/>
    <p:sldId id="837" r:id="rId62"/>
    <p:sldId id="838" r:id="rId63"/>
    <p:sldId id="839"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 id="2" name="BHUVANA" initials="B"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27" autoAdjust="0"/>
    <p:restoredTop sz="86056" autoAdjust="0"/>
  </p:normalViewPr>
  <p:slideViewPr>
    <p:cSldViewPr snapToGrid="0" snapToObjects="1">
      <p:cViewPr varScale="1">
        <p:scale>
          <a:sx n="105" d="100"/>
          <a:sy n="105" d="100"/>
        </p:scale>
        <p:origin x="1424" y="192"/>
      </p:cViewPr>
      <p:guideLst>
        <p:guide orient="horz" pos="2160"/>
        <p:guide pos="2880"/>
      </p:guideLst>
    </p:cSldViewPr>
  </p:slideViewPr>
  <p:outlineViewPr>
    <p:cViewPr>
      <p:scale>
        <a:sx n="33" d="100"/>
        <a:sy n="33" d="100"/>
      </p:scale>
      <p:origin x="0" y="-4486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11/8/22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dirty="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dirty="0">
                <a:ea typeface="ＭＳ Ｐゴシック" panose="020B0600070205080204" pitchFamily="34" charset="-128"/>
              </a:rPr>
              <a:t>Corresponding Chapters: 1, 2, 8, 9, 10</a:t>
            </a:r>
          </a:p>
          <a:p>
            <a:pPr marL="228600" indent="-228600" eaLnBrk="1" hangingPunct="1">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103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31.17 An active ribosome. </a:t>
            </a:r>
            <a:r>
              <a:rPr lang="en-US" sz="1200" b="0" i="0" u="none" strike="noStrike" kern="1200" baseline="0" dirty="0">
                <a:solidFill>
                  <a:schemeClr val="tx1"/>
                </a:solidFill>
                <a:latin typeface="+mn-lt"/>
                <a:ea typeface="+mn-ea"/>
                <a:cs typeface="+mn-cs"/>
              </a:rPr>
              <a:t>This schematic representation shows the relations among the key components of the translation machinery.</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36</a:t>
            </a:fld>
            <a:endParaRPr lang="en-US" dirty="0"/>
          </a:p>
        </p:txBody>
      </p:sp>
    </p:spTree>
    <p:extLst>
      <p:ext uri="{BB962C8B-B14F-4D97-AF65-F5344CB8AC3E}">
        <p14:creationId xmlns:p14="http://schemas.microsoft.com/office/powerpoint/2010/main" val="291859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31.18 Initiation sites. </a:t>
            </a:r>
            <a:r>
              <a:rPr lang="en-US" sz="1200" b="0" i="0" u="none" strike="noStrike" kern="1200" baseline="0" dirty="0">
                <a:solidFill>
                  <a:schemeClr val="tx1"/>
                </a:solidFill>
                <a:latin typeface="+mn-lt"/>
                <a:ea typeface="+mn-ea"/>
                <a:cs typeface="+mn-cs"/>
              </a:rPr>
              <a:t>Sequences of mRNA initiation sites for protein synthesis in some bacterial and viral mRNA molecules. Comparison of these sequences reveals some recurring features.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39</a:t>
            </a:fld>
            <a:endParaRPr lang="en-US" dirty="0"/>
          </a:p>
        </p:txBody>
      </p:sp>
    </p:spTree>
    <p:extLst>
      <p:ext uri="{BB962C8B-B14F-4D97-AF65-F5344CB8AC3E}">
        <p14:creationId xmlns:p14="http://schemas.microsoft.com/office/powerpoint/2010/main" val="76515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31.7 16S </a:t>
            </a:r>
            <a:r>
              <a:rPr lang="en-US" sz="1200" b="1" i="0" u="none" strike="noStrike" kern="1200" baseline="0" dirty="0" err="1">
                <a:solidFill>
                  <a:schemeClr val="tx1"/>
                </a:solidFill>
                <a:latin typeface="+mn-lt"/>
                <a:ea typeface="+mn-ea"/>
                <a:cs typeface="+mn-cs"/>
              </a:rPr>
              <a:t>rRNA</a:t>
            </a:r>
            <a:r>
              <a:rPr lang="en-US" sz="1200" b="1" i="0" u="none" strike="noStrike" kern="1200" baseline="0" dirty="0">
                <a:solidFill>
                  <a:schemeClr val="tx1"/>
                </a:solidFill>
                <a:latin typeface="+mn-lt"/>
                <a:ea typeface="+mn-ea"/>
                <a:cs typeface="+mn-cs"/>
              </a:rPr>
              <a:t> monitors base-pairing between the codon and the anticodon. </a:t>
            </a:r>
            <a:r>
              <a:rPr lang="en-US" sz="1200" b="0" i="0" u="none" strike="noStrike" kern="1200" baseline="0" dirty="0">
                <a:solidFill>
                  <a:schemeClr val="tx1"/>
                </a:solidFill>
                <a:latin typeface="+mn-lt"/>
                <a:ea typeface="+mn-ea"/>
                <a:cs typeface="+mn-cs"/>
              </a:rPr>
              <a:t>Adenine 1493, one of three universally conserved bases in 16S </a:t>
            </a:r>
            <a:r>
              <a:rPr lang="en-US" sz="1200" b="0" i="0" u="none" strike="noStrike" kern="1200" baseline="0" dirty="0" err="1">
                <a:solidFill>
                  <a:schemeClr val="tx1"/>
                </a:solidFill>
                <a:latin typeface="+mn-lt"/>
                <a:ea typeface="+mn-ea"/>
                <a:cs typeface="+mn-cs"/>
              </a:rPr>
              <a:t>rRNA</a:t>
            </a:r>
            <a:r>
              <a:rPr lang="en-US" sz="1200" b="0" i="0" u="none" strike="noStrike" kern="1200" baseline="0" dirty="0">
                <a:solidFill>
                  <a:schemeClr val="tx1"/>
                </a:solidFill>
                <a:latin typeface="+mn-lt"/>
                <a:ea typeface="+mn-ea"/>
                <a:cs typeface="+mn-cs"/>
              </a:rPr>
              <a:t>, forms hydrogen bonds with the bases in both the codon and the anticodon only if the codon and anticodon are correctly paired. [Information from J. M. Ogle and V. </a:t>
            </a:r>
            <a:r>
              <a:rPr lang="en-US" sz="1200" b="0" i="0" u="none" strike="noStrike" kern="1200" baseline="0" dirty="0" err="1">
                <a:solidFill>
                  <a:schemeClr val="tx1"/>
                </a:solidFill>
                <a:latin typeface="+mn-lt"/>
                <a:ea typeface="+mn-ea"/>
                <a:cs typeface="+mn-cs"/>
              </a:rPr>
              <a:t>Ramakrishnan</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Annu</a:t>
            </a:r>
            <a:r>
              <a:rPr lang="en-US" sz="1200" b="0" i="1" u="none" strike="noStrike" kern="1200" baseline="0" dirty="0">
                <a:solidFill>
                  <a:schemeClr val="tx1"/>
                </a:solidFill>
                <a:latin typeface="+mn-lt"/>
                <a:ea typeface="+mn-ea"/>
                <a:cs typeface="+mn-cs"/>
              </a:rPr>
              <a:t>. Rev. </a:t>
            </a:r>
            <a:r>
              <a:rPr lang="en-US" sz="1200" b="0" i="1" u="none" strike="noStrike" kern="1200" baseline="0" dirty="0" err="1">
                <a:solidFill>
                  <a:schemeClr val="tx1"/>
                </a:solidFill>
                <a:latin typeface="+mn-lt"/>
                <a:ea typeface="+mn-ea"/>
                <a:cs typeface="+mn-cs"/>
              </a:rPr>
              <a:t>Biochem</a:t>
            </a:r>
            <a:r>
              <a:rPr lang="en-US" sz="1200" b="0" i="0" u="none" strike="noStrike" kern="1200" baseline="0" dirty="0">
                <a:solidFill>
                  <a:schemeClr val="tx1"/>
                </a:solidFill>
                <a:latin typeface="+mn-lt"/>
                <a:ea typeface="+mn-ea"/>
                <a:cs typeface="+mn-cs"/>
              </a:rPr>
              <a:t>. 74:129–177, 2005, Fig. 2a.]</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2804120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31.23 Peptide-bond formation. </a:t>
            </a:r>
            <a:r>
              <a:rPr lang="en-US" sz="1200" b="0" i="0" u="none" strike="noStrike" kern="1200" baseline="0" dirty="0">
                <a:solidFill>
                  <a:schemeClr val="tx1"/>
                </a:solidFill>
                <a:latin typeface="+mn-lt"/>
                <a:ea typeface="+mn-ea"/>
                <a:cs typeface="+mn-cs"/>
              </a:rPr>
              <a:t>(A) The amino group of the </a:t>
            </a:r>
            <a:r>
              <a:rPr lang="en-US" sz="1200" b="0" i="0" u="none" strike="noStrike" kern="1200" baseline="0" dirty="0" err="1">
                <a:solidFill>
                  <a:schemeClr val="tx1"/>
                </a:solidFill>
                <a:latin typeface="+mn-lt"/>
                <a:ea typeface="+mn-ea"/>
                <a:cs typeface="+mn-cs"/>
              </a:rPr>
              <a:t>aminoacyl-tRNA</a:t>
            </a:r>
            <a:r>
              <a:rPr lang="en-US" sz="1200" b="0" i="0" u="none" strike="noStrike" kern="1200" baseline="0" dirty="0">
                <a:solidFill>
                  <a:schemeClr val="tx1"/>
                </a:solidFill>
                <a:latin typeface="+mn-lt"/>
                <a:ea typeface="+mn-ea"/>
                <a:cs typeface="+mn-cs"/>
              </a:rPr>
              <a:t> attacks the carbonyl group of the ester linkage of the </a:t>
            </a:r>
            <a:r>
              <a:rPr lang="en-US" sz="1200" b="0" i="0" u="none" strike="noStrike" kern="1200" baseline="0" dirty="0" err="1">
                <a:solidFill>
                  <a:schemeClr val="tx1"/>
                </a:solidFill>
                <a:latin typeface="+mn-lt"/>
                <a:ea typeface="+mn-ea"/>
                <a:cs typeface="+mn-cs"/>
              </a:rPr>
              <a:t>peptidyl-tRNA</a:t>
            </a:r>
            <a:r>
              <a:rPr lang="en-US" sz="1200" b="0" i="0" u="none" strike="noStrike" kern="1200" baseline="0" dirty="0">
                <a:solidFill>
                  <a:schemeClr val="tx1"/>
                </a:solidFill>
                <a:latin typeface="+mn-lt"/>
                <a:ea typeface="+mn-ea"/>
                <a:cs typeface="+mn-cs"/>
              </a:rPr>
              <a:t>. (B) An eight-membered transition state is formed. Note: Not all atoms are shown and some bond lengths are exaggerated for clarity. (C) This transition state collapses to form the peptide bond and release the </a:t>
            </a:r>
            <a:r>
              <a:rPr lang="en-US" sz="1200" b="0" i="0" u="none" strike="noStrike" kern="1200" baseline="0" dirty="0" err="1">
                <a:solidFill>
                  <a:schemeClr val="tx1"/>
                </a:solidFill>
                <a:latin typeface="+mn-lt"/>
                <a:ea typeface="+mn-ea"/>
                <a:cs typeface="+mn-cs"/>
              </a:rPr>
              <a:t>deacylated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51</a:t>
            </a:fld>
            <a:endParaRPr lang="en-US" dirty="0"/>
          </a:p>
        </p:txBody>
      </p:sp>
    </p:spTree>
    <p:extLst>
      <p:ext uri="{BB962C8B-B14F-4D97-AF65-F5344CB8AC3E}">
        <p14:creationId xmlns:p14="http://schemas.microsoft.com/office/powerpoint/2010/main" val="424727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31.24 Mechanism of protein synthesis. </a:t>
            </a:r>
            <a:r>
              <a:rPr lang="en-US" sz="1200" b="0" i="0" u="none" strike="noStrike" kern="1200" baseline="0" dirty="0">
                <a:solidFill>
                  <a:schemeClr val="tx1"/>
                </a:solidFill>
                <a:latin typeface="+mn-lt"/>
                <a:ea typeface="+mn-ea"/>
                <a:cs typeface="+mn-cs"/>
              </a:rPr>
              <a:t>The cycle begins with </a:t>
            </a:r>
            <a:r>
              <a:rPr lang="en-US" sz="1200" b="0" i="0" u="none" strike="noStrike" kern="1200" baseline="0" dirty="0" err="1">
                <a:solidFill>
                  <a:schemeClr val="tx1"/>
                </a:solidFill>
                <a:latin typeface="+mn-lt"/>
                <a:ea typeface="+mn-ea"/>
                <a:cs typeface="+mn-cs"/>
              </a:rPr>
              <a:t>peptidyl-tRNA</a:t>
            </a:r>
            <a:r>
              <a:rPr lang="en-US" sz="1200" b="0" i="0" u="none" strike="noStrike" kern="1200" baseline="0" dirty="0">
                <a:solidFill>
                  <a:schemeClr val="tx1"/>
                </a:solidFill>
                <a:latin typeface="+mn-lt"/>
                <a:ea typeface="+mn-ea"/>
                <a:cs typeface="+mn-cs"/>
              </a:rPr>
              <a:t> in the P site. (1) An </a:t>
            </a:r>
            <a:r>
              <a:rPr lang="en-US" sz="1200" b="0" i="0" u="none" strike="noStrike" kern="1200" baseline="0" dirty="0" err="1">
                <a:solidFill>
                  <a:schemeClr val="tx1"/>
                </a:solidFill>
                <a:latin typeface="+mn-lt"/>
                <a:ea typeface="+mn-ea"/>
                <a:cs typeface="+mn-cs"/>
              </a:rPr>
              <a:t>aminoacyl-tRNA</a:t>
            </a:r>
            <a:r>
              <a:rPr lang="en-US" sz="1200" b="0" i="0" u="none" strike="noStrike" kern="1200" baseline="0" dirty="0">
                <a:solidFill>
                  <a:schemeClr val="tx1"/>
                </a:solidFill>
                <a:latin typeface="+mn-lt"/>
                <a:ea typeface="+mn-ea"/>
                <a:cs typeface="+mn-cs"/>
              </a:rPr>
              <a:t> binds in the A site. (2) With both sites occupied, a new peptide bond is formed. (3) The </a:t>
            </a:r>
            <a:r>
              <a:rPr lang="en-US" sz="1200" b="0" i="0" u="none" strike="noStrike" kern="1200" baseline="0" dirty="0" err="1">
                <a:solidFill>
                  <a:schemeClr val="tx1"/>
                </a:solidFill>
                <a:latin typeface="+mn-lt"/>
                <a:ea typeface="+mn-ea"/>
                <a:cs typeface="+mn-cs"/>
              </a:rPr>
              <a:t>tRNAs</a:t>
            </a:r>
            <a:r>
              <a:rPr lang="en-US" sz="1200" b="0" i="0" u="none" strike="noStrike" kern="1200" baseline="0" dirty="0">
                <a:solidFill>
                  <a:schemeClr val="tx1"/>
                </a:solidFill>
                <a:latin typeface="+mn-lt"/>
                <a:ea typeface="+mn-ea"/>
                <a:cs typeface="+mn-cs"/>
              </a:rPr>
              <a:t> and the mRNA are </a:t>
            </a:r>
            <a:r>
              <a:rPr lang="en-US" sz="1200" b="0" i="0" u="none" strike="noStrike" kern="1200" baseline="0" dirty="0" err="1">
                <a:solidFill>
                  <a:schemeClr val="tx1"/>
                </a:solidFill>
                <a:latin typeface="+mn-lt"/>
                <a:ea typeface="+mn-ea"/>
                <a:cs typeface="+mn-cs"/>
              </a:rPr>
              <a:t>translocated</a:t>
            </a:r>
            <a:r>
              <a:rPr lang="en-US" sz="1200" b="0" i="0" u="none" strike="noStrike" kern="1200" baseline="0" dirty="0">
                <a:solidFill>
                  <a:schemeClr val="tx1"/>
                </a:solidFill>
                <a:latin typeface="+mn-lt"/>
                <a:ea typeface="+mn-ea"/>
                <a:cs typeface="+mn-cs"/>
              </a:rPr>
              <a:t> through the action of elongation factor G, which moves the </a:t>
            </a:r>
            <a:r>
              <a:rPr lang="en-US" sz="1200" b="0" i="0" u="none" strike="noStrike" kern="1200" baseline="0" dirty="0" err="1">
                <a:solidFill>
                  <a:schemeClr val="tx1"/>
                </a:solidFill>
                <a:latin typeface="+mn-lt"/>
                <a:ea typeface="+mn-ea"/>
                <a:cs typeface="+mn-cs"/>
              </a:rPr>
              <a:t>deacylated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to the E site. (4) Once there, the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is free to dissociate to complete the cycle.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58</a:t>
            </a:fld>
            <a:endParaRPr lang="en-US" dirty="0"/>
          </a:p>
        </p:txBody>
      </p:sp>
    </p:spTree>
    <p:extLst>
      <p:ext uri="{BB962C8B-B14F-4D97-AF65-F5344CB8AC3E}">
        <p14:creationId xmlns:p14="http://schemas.microsoft.com/office/powerpoint/2010/main" val="411759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31.25 Translocation mechanism. </a:t>
            </a:r>
            <a:r>
              <a:rPr lang="en-US" sz="1200" b="0" i="0" u="none" strike="noStrike" kern="1200" baseline="0" dirty="0">
                <a:solidFill>
                  <a:schemeClr val="tx1"/>
                </a:solidFill>
                <a:latin typeface="+mn-lt"/>
                <a:ea typeface="+mn-ea"/>
                <a:cs typeface="+mn-cs"/>
              </a:rPr>
              <a:t>In the GTP form, EF-G binds to the A site on the 50S subunit. This binding stimulates GTP hydrolysis, inducing a conformational change in EF-G that forces the </a:t>
            </a:r>
            <a:r>
              <a:rPr lang="en-US" sz="1200" b="0" i="0" u="none" strike="noStrike" kern="1200" baseline="0" dirty="0" err="1">
                <a:solidFill>
                  <a:schemeClr val="tx1"/>
                </a:solidFill>
                <a:latin typeface="+mn-lt"/>
                <a:ea typeface="+mn-ea"/>
                <a:cs typeface="+mn-cs"/>
              </a:rPr>
              <a:t>tRNAs</a:t>
            </a:r>
            <a:r>
              <a:rPr lang="en-US" sz="1200" b="0" i="0" u="none" strike="noStrike" kern="1200" baseline="0" dirty="0">
                <a:solidFill>
                  <a:schemeClr val="tx1"/>
                </a:solidFill>
                <a:latin typeface="+mn-lt"/>
                <a:ea typeface="+mn-ea"/>
                <a:cs typeface="+mn-cs"/>
              </a:rPr>
              <a:t> and mRNA to move through the ribosome by a distance corresponding to one codon.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59</a:t>
            </a:fld>
            <a:endParaRPr lang="en-US" dirty="0"/>
          </a:p>
        </p:txBody>
      </p:sp>
    </p:spTree>
    <p:extLst>
      <p:ext uri="{BB962C8B-B14F-4D97-AF65-F5344CB8AC3E}">
        <p14:creationId xmlns:p14="http://schemas.microsoft.com/office/powerpoint/2010/main" val="329723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31.26 </a:t>
            </a:r>
            <a:r>
              <a:rPr lang="en-US" sz="1200" b="1" i="0" u="none" strike="noStrike" kern="1200" baseline="0" dirty="0" err="1">
                <a:solidFill>
                  <a:schemeClr val="tx1"/>
                </a:solidFill>
                <a:latin typeface="+mn-lt"/>
                <a:ea typeface="+mn-ea"/>
                <a:cs typeface="+mn-cs"/>
              </a:rPr>
              <a:t>Polysomes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Transcription of a segment of DNA from </a:t>
            </a:r>
            <a:r>
              <a:rPr lang="en-US" sz="1200" b="0" i="1" u="none" strike="noStrike" kern="1200" baseline="0" dirty="0">
                <a:solidFill>
                  <a:schemeClr val="tx1"/>
                </a:solidFill>
                <a:latin typeface="+mn-lt"/>
                <a:ea typeface="+mn-ea"/>
                <a:cs typeface="+mn-cs"/>
              </a:rPr>
              <a:t>E. coli</a:t>
            </a:r>
            <a:r>
              <a:rPr lang="en-US" sz="1200" b="0" i="0" u="none" strike="noStrike" kern="1200" baseline="0" dirty="0">
                <a:solidFill>
                  <a:schemeClr val="tx1"/>
                </a:solidFill>
                <a:latin typeface="+mn-lt"/>
                <a:ea typeface="+mn-ea"/>
                <a:cs typeface="+mn-cs"/>
              </a:rPr>
              <a:t> generates mRNA molecules that are immediately translated by multiple ribosomes. [From O. L. Miller, Jr., B. A. </a:t>
            </a:r>
            <a:r>
              <a:rPr lang="en-US" sz="1200" b="0" i="0" u="none" strike="noStrike" kern="1200" baseline="0" dirty="0" err="1">
                <a:solidFill>
                  <a:schemeClr val="tx1"/>
                </a:solidFill>
                <a:latin typeface="+mn-lt"/>
                <a:ea typeface="+mn-ea"/>
                <a:cs typeface="+mn-cs"/>
              </a:rPr>
              <a:t>Hamkalo</a:t>
            </a:r>
            <a:r>
              <a:rPr lang="en-US" sz="1200" b="0" i="0" u="none" strike="noStrike" kern="1200" baseline="0" dirty="0">
                <a:solidFill>
                  <a:schemeClr val="tx1"/>
                </a:solidFill>
                <a:latin typeface="+mn-lt"/>
                <a:ea typeface="+mn-ea"/>
                <a:cs typeface="+mn-cs"/>
              </a:rPr>
              <a:t>, and C. A. Thomas, Jr. </a:t>
            </a:r>
            <a:r>
              <a:rPr lang="en-US" sz="1200" b="0" i="1" u="none" strike="noStrike" kern="1200" baseline="0" dirty="0">
                <a:solidFill>
                  <a:schemeClr val="tx1"/>
                </a:solidFill>
                <a:latin typeface="+mn-lt"/>
                <a:ea typeface="+mn-ea"/>
                <a:cs typeface="+mn-cs"/>
              </a:rPr>
              <a:t>Science</a:t>
            </a:r>
            <a:r>
              <a:rPr lang="en-US" sz="1200" b="0" i="0" u="none" strike="noStrike" kern="1200" baseline="0" dirty="0">
                <a:solidFill>
                  <a:schemeClr val="tx1"/>
                </a:solidFill>
                <a:latin typeface="+mn-lt"/>
                <a:ea typeface="+mn-ea"/>
                <a:cs typeface="+mn-cs"/>
              </a:rPr>
              <a:t> 169(1970):392. Reprinted with permission from AAAS.]</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60</a:t>
            </a:fld>
            <a:endParaRPr lang="en-US" dirty="0"/>
          </a:p>
        </p:txBody>
      </p:sp>
    </p:spTree>
    <p:extLst>
      <p:ext uri="{BB962C8B-B14F-4D97-AF65-F5344CB8AC3E}">
        <p14:creationId xmlns:p14="http://schemas.microsoft.com/office/powerpoint/2010/main" val="1487082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61</a:t>
            </a:fld>
            <a:endParaRPr lang="en-US" dirty="0"/>
          </a:p>
        </p:txBody>
      </p:sp>
    </p:spTree>
    <p:extLst>
      <p:ext uri="{BB962C8B-B14F-4D97-AF65-F5344CB8AC3E}">
        <p14:creationId xmlns:p14="http://schemas.microsoft.com/office/powerpoint/2010/main" val="166451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31.27 Termination of protein synthesis. </a:t>
            </a:r>
            <a:r>
              <a:rPr lang="en-US" sz="1200" b="0" i="0" u="none" strike="noStrike" kern="1200" baseline="0" dirty="0">
                <a:solidFill>
                  <a:schemeClr val="tx1"/>
                </a:solidFill>
                <a:latin typeface="+mn-lt"/>
                <a:ea typeface="+mn-ea"/>
                <a:cs typeface="+mn-cs"/>
              </a:rPr>
              <a:t>A release factor recognizes a stop codon in the A site and stimulates the release of the completed protein from the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in the P site.</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62</a:t>
            </a:fld>
            <a:endParaRPr lang="en-US" dirty="0"/>
          </a:p>
        </p:txBody>
      </p:sp>
    </p:spTree>
    <p:extLst>
      <p:ext uri="{BB962C8B-B14F-4D97-AF65-F5344CB8AC3E}">
        <p14:creationId xmlns:p14="http://schemas.microsoft.com/office/powerpoint/2010/main" val="149871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10</a:t>
            </a:fld>
            <a:endParaRPr lang="en-US" dirty="0"/>
          </a:p>
        </p:txBody>
      </p:sp>
    </p:spTree>
    <p:extLst>
      <p:ext uri="{BB962C8B-B14F-4D97-AF65-F5344CB8AC3E}">
        <p14:creationId xmlns:p14="http://schemas.microsoft.com/office/powerpoint/2010/main" val="269654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11</a:t>
            </a:fld>
            <a:endParaRPr lang="en-US" dirty="0"/>
          </a:p>
        </p:txBody>
      </p:sp>
    </p:spTree>
    <p:extLst>
      <p:ext uri="{BB962C8B-B14F-4D97-AF65-F5344CB8AC3E}">
        <p14:creationId xmlns:p14="http://schemas.microsoft.com/office/powerpoint/2010/main" val="409630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FIGURE 4.33 Attachment of an amino acid to a </a:t>
            </a:r>
            <a:r>
              <a:rPr lang="en-US" sz="1200" b="1" i="0" u="none" strike="noStrike" kern="1200" baseline="0" dirty="0" err="1">
                <a:solidFill>
                  <a:schemeClr val="tx1"/>
                </a:solidFill>
                <a:latin typeface="+mn-lt"/>
                <a:ea typeface="+mn-ea"/>
                <a:cs typeface="+mn-cs"/>
              </a:rPr>
              <a:t>tRNA</a:t>
            </a:r>
            <a:r>
              <a:rPr lang="en-US" sz="1200" b="1" i="0" u="none" strike="noStrike" kern="1200" baseline="0" dirty="0">
                <a:solidFill>
                  <a:schemeClr val="tx1"/>
                </a:solidFill>
                <a:latin typeface="+mn-lt"/>
                <a:ea typeface="+mn-ea"/>
                <a:cs typeface="+mn-cs"/>
              </a:rPr>
              <a:t> molecule. </a:t>
            </a:r>
            <a:r>
              <a:rPr lang="en-US" sz="1200" b="0" i="0" u="none" strike="noStrike" kern="1200" baseline="0" dirty="0">
                <a:solidFill>
                  <a:schemeClr val="tx1"/>
                </a:solidFill>
                <a:latin typeface="+mn-lt"/>
                <a:ea typeface="+mn-ea"/>
                <a:cs typeface="+mn-cs"/>
              </a:rPr>
              <a:t>The amino acid (shown in blue) is esterified to the 3</a:t>
            </a:r>
            <a:r>
              <a:rPr lang="en-US" sz="1200" kern="1200" dirty="0">
                <a:solidFill>
                  <a:schemeClr val="tx1"/>
                </a:solidFill>
                <a:effectLst/>
                <a:latin typeface="+mn-lt"/>
                <a:ea typeface="+mn-ea"/>
                <a:cs typeface="+mn-cs"/>
                <a:sym typeface="Symbol"/>
              </a:rPr>
              <a:t></a:t>
            </a:r>
            <a:r>
              <a:rPr lang="en-US" sz="1200" b="0" i="0" u="none" strike="noStrike" kern="1200" baseline="0" dirty="0">
                <a:solidFill>
                  <a:schemeClr val="tx1"/>
                </a:solidFill>
                <a:latin typeface="+mn-lt"/>
                <a:ea typeface="+mn-ea"/>
                <a:cs typeface="+mn-cs"/>
              </a:rPr>
              <a:t>-hydroxyl group of the terminal adenylate of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[Source: J. L. </a:t>
            </a:r>
            <a:r>
              <a:rPr lang="en-US" sz="1200" b="0" i="0" u="none" strike="noStrike" kern="1200" baseline="0" dirty="0" err="1">
                <a:solidFill>
                  <a:schemeClr val="tx1"/>
                </a:solidFill>
                <a:latin typeface="+mn-lt"/>
                <a:ea typeface="+mn-ea"/>
                <a:cs typeface="+mn-cs"/>
              </a:rPr>
              <a:t>Tymoczko</a:t>
            </a:r>
            <a:r>
              <a:rPr lang="en-US" sz="1200" b="0" i="0" u="none" strike="noStrike" kern="1200" baseline="0" dirty="0">
                <a:solidFill>
                  <a:schemeClr val="tx1"/>
                </a:solidFill>
                <a:latin typeface="+mn-lt"/>
                <a:ea typeface="+mn-ea"/>
                <a:cs typeface="+mn-cs"/>
              </a:rPr>
              <a:t>, J. Berg, and L. </a:t>
            </a:r>
            <a:r>
              <a:rPr lang="en-US" sz="1200" b="0" i="0" u="none" strike="noStrike" kern="1200" baseline="0" dirty="0" err="1">
                <a:solidFill>
                  <a:schemeClr val="tx1"/>
                </a:solidFill>
                <a:latin typeface="+mn-lt"/>
                <a:ea typeface="+mn-ea"/>
                <a:cs typeface="+mn-cs"/>
              </a:rPr>
              <a:t>Stryer</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Biochemistry: A Short Course</a:t>
            </a:r>
            <a:r>
              <a:rPr lang="en-US" sz="1200" b="0" i="0" u="none" strike="noStrike" kern="1200" baseline="0" dirty="0">
                <a:solidFill>
                  <a:schemeClr val="tx1"/>
                </a:solidFill>
                <a:latin typeface="+mn-lt"/>
                <a:ea typeface="+mn-ea"/>
                <a:cs typeface="+mn-cs"/>
              </a:rPr>
              <a:t>, 2nd ed. (W. H. Freeman and Company, 2013), Fig. 39.3.]</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109663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FIGURE 4.34 General structure of an aminoacyl-</a:t>
            </a:r>
            <a:r>
              <a:rPr lang="en-US" b="1" dirty="0" err="1"/>
              <a:t>tRNA</a:t>
            </a:r>
            <a:r>
              <a:rPr lang="en-US" b="1" dirty="0"/>
              <a:t>. </a:t>
            </a:r>
            <a:r>
              <a:rPr lang="en-US" dirty="0"/>
              <a:t>The amino acid is attached at the 3</a:t>
            </a:r>
            <a:r>
              <a:rPr lang="en-US" sz="1200" kern="1200" dirty="0">
                <a:solidFill>
                  <a:schemeClr val="tx1"/>
                </a:solidFill>
                <a:effectLst/>
                <a:latin typeface="+mn-lt"/>
                <a:ea typeface="+mn-ea"/>
                <a:cs typeface="+mn-cs"/>
                <a:sym typeface="Symbol"/>
              </a:rPr>
              <a:t></a:t>
            </a:r>
            <a:r>
              <a:rPr lang="en-US" baseline="0" dirty="0"/>
              <a:t> </a:t>
            </a:r>
            <a:r>
              <a:rPr lang="en-US" dirty="0"/>
              <a:t>end of the RNA. The anticodon is the template-recognition</a:t>
            </a:r>
            <a:r>
              <a:rPr lang="en-US" baseline="0" dirty="0"/>
              <a:t> </a:t>
            </a:r>
            <a:r>
              <a:rPr lang="en-US" dirty="0"/>
              <a:t>site. </a:t>
            </a:r>
            <a:r>
              <a:rPr lang="en-US" i="1" dirty="0"/>
              <a:t>Notice</a:t>
            </a:r>
            <a:r>
              <a:rPr lang="en-US" dirty="0"/>
              <a:t> that the </a:t>
            </a:r>
            <a:r>
              <a:rPr lang="en-US" dirty="0" err="1"/>
              <a:t>tRNA</a:t>
            </a:r>
            <a:r>
              <a:rPr lang="en-US" dirty="0"/>
              <a:t> has a</a:t>
            </a:r>
            <a:r>
              <a:rPr lang="en-US" baseline="0" dirty="0"/>
              <a:t> </a:t>
            </a:r>
            <a:r>
              <a:rPr lang="en-US" dirty="0"/>
              <a:t>cloverleaf structure with many hydrogen bonds (green dots) between bases.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1250425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31.1 Polypeptide-chain growth. </a:t>
            </a:r>
            <a:r>
              <a:rPr lang="en-US" sz="1200" b="0" i="0" u="none" strike="noStrike" kern="1200" baseline="0" dirty="0">
                <a:solidFill>
                  <a:schemeClr val="tx1"/>
                </a:solidFill>
                <a:latin typeface="+mn-lt"/>
                <a:ea typeface="+mn-ea"/>
                <a:cs typeface="+mn-cs"/>
              </a:rPr>
              <a:t>Proteins are synthesized by the successive addition of amino acids to the carboxyl terminus.</a:t>
            </a:r>
            <a:endParaRPr lang="en-US" dirty="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22</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31.15 Ribosomal RNA folding pattern.</a:t>
            </a:r>
            <a:r>
              <a:rPr lang="en-US" sz="1200" b="0" i="0" u="none" strike="noStrike" kern="1200" baseline="0" dirty="0">
                <a:solidFill>
                  <a:schemeClr val="tx1"/>
                </a:solidFill>
                <a:latin typeface="+mn-lt"/>
                <a:ea typeface="+mn-ea"/>
                <a:cs typeface="+mn-cs"/>
              </a:rPr>
              <a:t> (A) The secondary structure of 16S ribosomal RNA deduced from sequence comparison and the results of chemical studies. (B) The tertiary structure of 16S RNA determined by x-ray crystallography. [(A) Courtesy of Dr. Bryn Weiser and Dr. Harry </a:t>
            </a:r>
            <a:r>
              <a:rPr lang="en-US" sz="1200" b="0" i="0" u="none" strike="noStrike" kern="1200" baseline="0" dirty="0" err="1">
                <a:solidFill>
                  <a:schemeClr val="tx1"/>
                </a:solidFill>
                <a:latin typeface="+mn-lt"/>
                <a:ea typeface="+mn-ea"/>
                <a:cs typeface="+mn-cs"/>
              </a:rPr>
              <a:t>Noller</a:t>
            </a:r>
            <a:r>
              <a:rPr lang="en-US" sz="1200" b="0" i="0" u="none" strike="noStrike" kern="1200" baseline="0" dirty="0">
                <a:solidFill>
                  <a:schemeClr val="tx1"/>
                </a:solidFill>
                <a:latin typeface="+mn-lt"/>
                <a:ea typeface="+mn-ea"/>
                <a:cs typeface="+mn-cs"/>
              </a:rPr>
              <a:t>; (B) drawn from 1FJG.pdb.]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31</a:t>
            </a:fld>
            <a:endParaRPr lang="en-US" dirty="0"/>
          </a:p>
        </p:txBody>
      </p:sp>
    </p:spTree>
    <p:extLst>
      <p:ext uri="{BB962C8B-B14F-4D97-AF65-F5344CB8AC3E}">
        <p14:creationId xmlns:p14="http://schemas.microsoft.com/office/powerpoint/2010/main" val="186822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31.14 The ribosome at high resolution. </a:t>
            </a:r>
            <a:r>
              <a:rPr lang="en-US" sz="1200" b="0" i="0" u="none" strike="noStrike" kern="1200" baseline="0" dirty="0">
                <a:solidFill>
                  <a:schemeClr val="tx1"/>
                </a:solidFill>
                <a:latin typeface="+mn-lt"/>
                <a:ea typeface="+mn-ea"/>
                <a:cs typeface="+mn-cs"/>
              </a:rPr>
              <a:t>Detailed models of the ribosome based on the results of x-ray crystallographic studies of the 70S ribosome and the 30S and 50S subunits: (left) view of the part of the 50S subunit that interacts with the 30S subunit; (center) side view of the 70S ribosome; (right) view of the part of the 30S subunit that interacts with the 50S subunit. 23S RNA is shown in yellow, 5S RNA in orange, 16S RNA in green, proteins of the 50S subunit in red, and proteins of the 30S subunit in blue. </a:t>
            </a:r>
            <a:r>
              <a:rPr lang="en-US" sz="1200" b="0" i="1" u="none" strike="noStrike" kern="1200" baseline="0" dirty="0">
                <a:solidFill>
                  <a:schemeClr val="tx1"/>
                </a:solidFill>
                <a:latin typeface="+mn-lt"/>
                <a:ea typeface="+mn-ea"/>
                <a:cs typeface="+mn-cs"/>
              </a:rPr>
              <a:t>Notice</a:t>
            </a:r>
            <a:r>
              <a:rPr lang="en-US" sz="1200" b="0" i="0" u="none" strike="noStrike" kern="1200" baseline="0" dirty="0">
                <a:solidFill>
                  <a:schemeClr val="tx1"/>
                </a:solidFill>
                <a:latin typeface="+mn-lt"/>
                <a:ea typeface="+mn-ea"/>
                <a:cs typeface="+mn-cs"/>
              </a:rPr>
              <a:t> that the interface between the 50S and the 30S subunits consists entirely of RNA. [Drawn from 1GIX.pdb and 1GIY.pdb.]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32</a:t>
            </a:fld>
            <a:endParaRPr lang="en-US" dirty="0"/>
          </a:p>
        </p:txBody>
      </p:sp>
    </p:spTree>
    <p:extLst>
      <p:ext uri="{BB962C8B-B14F-4D97-AF65-F5344CB8AC3E}">
        <p14:creationId xmlns:p14="http://schemas.microsoft.com/office/powerpoint/2010/main" val="915049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FIGURE 31.16 Transfer RNA-binding sites. </a:t>
            </a:r>
            <a:r>
              <a:rPr lang="en-US" sz="1200" b="0" i="0" u="none" strike="noStrike" kern="1200" baseline="0" dirty="0">
                <a:solidFill>
                  <a:schemeClr val="tx1"/>
                </a:solidFill>
                <a:latin typeface="+mn-lt"/>
                <a:ea typeface="+mn-ea"/>
                <a:cs typeface="+mn-cs"/>
              </a:rPr>
              <a:t>(A) Three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-binding sites are present on the 70S ribosome. They are called the A (for </a:t>
            </a:r>
            <a:r>
              <a:rPr lang="en-US" sz="1200" b="0" i="0" u="none" strike="noStrike" kern="1200" baseline="0" dirty="0" err="1">
                <a:solidFill>
                  <a:schemeClr val="tx1"/>
                </a:solidFill>
                <a:latin typeface="+mn-lt"/>
                <a:ea typeface="+mn-ea"/>
                <a:cs typeface="+mn-cs"/>
              </a:rPr>
              <a:t>aminoacyl</a:t>
            </a:r>
            <a:r>
              <a:rPr lang="en-US" sz="1200" b="0" i="0" u="none" strike="noStrike" kern="1200" baseline="0" dirty="0">
                <a:solidFill>
                  <a:schemeClr val="tx1"/>
                </a:solidFill>
                <a:latin typeface="+mn-lt"/>
                <a:ea typeface="+mn-ea"/>
                <a:cs typeface="+mn-cs"/>
              </a:rPr>
              <a:t>), P (for </a:t>
            </a:r>
            <a:r>
              <a:rPr lang="en-US" sz="1200" b="0" i="0" u="none" strike="noStrike" kern="1200" baseline="0" dirty="0" err="1">
                <a:solidFill>
                  <a:schemeClr val="tx1"/>
                </a:solidFill>
                <a:latin typeface="+mn-lt"/>
                <a:ea typeface="+mn-ea"/>
                <a:cs typeface="+mn-cs"/>
              </a:rPr>
              <a:t>peptidyl</a:t>
            </a:r>
            <a:r>
              <a:rPr lang="en-US" sz="1200" b="0" i="0" u="none" strike="noStrike" kern="1200" baseline="0" dirty="0">
                <a:solidFill>
                  <a:schemeClr val="tx1"/>
                </a:solidFill>
                <a:latin typeface="+mn-lt"/>
                <a:ea typeface="+mn-ea"/>
                <a:cs typeface="+mn-cs"/>
              </a:rPr>
              <a:t>), and E (for exit) sites. Each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molecule contacts both the 30S and the 50S subunit. (B) The </a:t>
            </a:r>
            <a:r>
              <a:rPr lang="en-US" sz="1200" b="0" i="0" u="none" strike="noStrike" kern="1200" baseline="0" dirty="0" err="1">
                <a:solidFill>
                  <a:schemeClr val="tx1"/>
                </a:solidFill>
                <a:latin typeface="+mn-lt"/>
                <a:ea typeface="+mn-ea"/>
                <a:cs typeface="+mn-cs"/>
              </a:rPr>
              <a:t>tRNA</a:t>
            </a:r>
            <a:r>
              <a:rPr lang="en-US" sz="1200" b="0" i="0" u="none" strike="noStrike" kern="1200" baseline="0" dirty="0">
                <a:solidFill>
                  <a:schemeClr val="tx1"/>
                </a:solidFill>
                <a:latin typeface="+mn-lt"/>
                <a:ea typeface="+mn-ea"/>
                <a:cs typeface="+mn-cs"/>
              </a:rPr>
              <a:t> molecules in sites A and P are base-paired with mRNA. [(B) Drawn from 1JGP. </a:t>
            </a:r>
            <a:r>
              <a:rPr lang="en-US" sz="1200" b="0" i="0" u="none" strike="noStrike" kern="1200" baseline="0" dirty="0" err="1">
                <a:solidFill>
                  <a:schemeClr val="tx1"/>
                </a:solidFill>
                <a:latin typeface="+mn-lt"/>
                <a:ea typeface="+mn-ea"/>
                <a:cs typeface="+mn-cs"/>
              </a:rPr>
              <a:t>pdb</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35</a:t>
            </a:fld>
            <a:endParaRPr lang="en-US" dirty="0"/>
          </a:p>
        </p:txBody>
      </p:sp>
    </p:spTree>
    <p:extLst>
      <p:ext uri="{BB962C8B-B14F-4D97-AF65-F5344CB8AC3E}">
        <p14:creationId xmlns:p14="http://schemas.microsoft.com/office/powerpoint/2010/main" val="2818622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1"/>
            <a:ext cx="8229600" cy="1855694"/>
          </a:xfrm>
        </p:spPr>
        <p:txBody>
          <a:bodyPr/>
          <a:lstStyle>
            <a:lvl1pPr>
              <a:defRPr sz="2600">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noAutofit/>
          </a:bodyPr>
          <a:lstStyle>
            <a:lvl1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1pPr>
            <a:lvl2pPr marL="914400" indent="-457200" algn="l" defTabSz="457200" rtl="0" eaLnBrk="1" latinLnBrk="0" hangingPunct="1">
              <a:spcBef>
                <a:spcPct val="200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3pPr>
            <a:lvl4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4pPr>
            <a:lvl5pPr algn="l" defTabSz="457200" rtl="0" eaLnBrk="1" latinLnBrk="0" hangingPunct="1">
              <a:spcBef>
                <a:spcPct val="20000"/>
              </a:spcBef>
              <a:defRPr lang="en-US" sz="2600" kern="120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7"/>
          </p:nvPr>
        </p:nvSpPr>
        <p:spPr>
          <a:xfrm>
            <a:off x="457200" y="6172200"/>
            <a:ext cx="8229600" cy="549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63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556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7780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076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893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039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180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1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63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83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38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729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986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11/8/22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6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11/8/22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45F91-5FA9-F04A-B756-81A3260582FA}" type="datetimeFigureOut">
              <a:rPr lang="en-US" smtClean="0"/>
              <a:t>11/8/22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45F91-5FA9-F04A-B756-81A3260582FA}" type="datetimeFigureOut">
              <a:rPr lang="en-US" smtClean="0"/>
              <a:t>11/8/22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45F91-5FA9-F04A-B756-81A3260582FA}" type="datetimeFigureOut">
              <a:rPr lang="en-US" smtClean="0"/>
              <a:t>11/8/22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11/8/22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11/8/22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4" r:id="rId13"/>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11/8/22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570739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a:solidFill>
                  <a:srgbClr val="843C0C"/>
                </a:solidFill>
              </a:rPr>
              <a:t>Chapter 31</a:t>
            </a:r>
          </a:p>
          <a:p>
            <a:pPr defTabSz="914400">
              <a:buFontTx/>
              <a:buNone/>
            </a:pPr>
            <a:r>
              <a:rPr lang="en-US" altLang="en-US" sz="2800" b="1" dirty="0">
                <a:solidFill>
                  <a:srgbClr val="843C0C"/>
                </a:solidFill>
              </a:rPr>
              <a:t>Protein Synthesis</a:t>
            </a: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dirty="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W. H. Freeman and Company</a:t>
            </a: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698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7304" y="274638"/>
            <a:ext cx="8649393" cy="1143000"/>
          </a:xfrm>
        </p:spPr>
        <p:txBody>
          <a:bodyPr>
            <a:noAutofit/>
          </a:bodyPr>
          <a:lstStyle/>
          <a:p>
            <a:r>
              <a:rPr lang="en-US" dirty="0">
                <a:solidFill>
                  <a:srgbClr val="843C0C"/>
                </a:solidFill>
                <a:latin typeface="Arial" pitchFamily="34" charset="0"/>
                <a:cs typeface="Arial" pitchFamily="34" charset="0"/>
              </a:rPr>
              <a:t>Characteristics of the Genetic Code</a:t>
            </a:r>
            <a:endParaRPr lang="en-US" dirty="0">
              <a:solidFill>
                <a:srgbClr val="843C0C"/>
              </a:solidFill>
            </a:endParaRPr>
          </a:p>
        </p:txBody>
      </p:sp>
      <p:sp>
        <p:nvSpPr>
          <p:cNvPr id="3" name="Content Placeholder 2"/>
          <p:cNvSpPr>
            <a:spLocks noGrp="1"/>
          </p:cNvSpPr>
          <p:nvPr>
            <p:ph idx="1"/>
          </p:nvPr>
        </p:nvSpPr>
        <p:spPr>
          <a:xfrm>
            <a:off x="457199" y="1600200"/>
            <a:ext cx="8328991" cy="4810539"/>
          </a:xfrm>
        </p:spPr>
        <p:txBody>
          <a:bodyPr>
            <a:noAutofit/>
          </a:bodyPr>
          <a:lstStyle/>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Three nucleotides, called a codon, encode an amino acid.</a:t>
            </a:r>
          </a:p>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is </a:t>
            </a:r>
            <a:r>
              <a:rPr lang="en-US" sz="2600" dirty="0" err="1">
                <a:latin typeface="Arial" panose="020B0604020202020204" pitchFamily="34" charset="0"/>
                <a:cs typeface="Arial" panose="020B0604020202020204" pitchFamily="34" charset="0"/>
              </a:rPr>
              <a:t>nonoverlapping</a:t>
            </a:r>
            <a:r>
              <a:rPr lang="en-US" sz="2600" dirty="0">
                <a:latin typeface="Arial" panose="020B0604020202020204" pitchFamily="34" charset="0"/>
                <a:cs typeface="Arial" panose="020B0604020202020204" pitchFamily="34" charset="0"/>
              </a:rPr>
              <a:t>.</a:t>
            </a:r>
          </a:p>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has no punctuation.</a:t>
            </a:r>
          </a:p>
          <a:p>
            <a:pPr marL="514350" lvl="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has directionality. It is read from the 5</a:t>
            </a:r>
            <a:r>
              <a:rPr lang="en-US" sz="2600" dirty="0">
                <a:latin typeface="Arial" panose="020B0604020202020204" pitchFamily="34" charset="0"/>
                <a:cs typeface="Arial" panose="020B0604020202020204" pitchFamily="34" charset="0"/>
                <a:sym typeface="Symbol"/>
              </a:rPr>
              <a:t></a:t>
            </a:r>
            <a:r>
              <a:rPr lang="en-US" sz="2600" dirty="0">
                <a:latin typeface="Arial" panose="020B0604020202020204" pitchFamily="34" charset="0"/>
                <a:cs typeface="Arial" panose="020B0604020202020204" pitchFamily="34" charset="0"/>
              </a:rPr>
              <a:t> end of the mRNA to the 3</a:t>
            </a:r>
            <a:r>
              <a:rPr lang="en-US" sz="2600" dirty="0">
                <a:latin typeface="Arial" panose="020B0604020202020204" pitchFamily="34" charset="0"/>
                <a:cs typeface="Arial" panose="020B0604020202020204" pitchFamily="34" charset="0"/>
                <a:sym typeface="Symbol"/>
              </a:rPr>
              <a:t></a:t>
            </a:r>
            <a:r>
              <a:rPr lang="en-US" sz="2600" dirty="0">
                <a:latin typeface="Arial" panose="020B0604020202020204" pitchFamily="34" charset="0"/>
                <a:cs typeface="Arial" panose="020B0604020202020204" pitchFamily="34" charset="0"/>
              </a:rPr>
              <a:t> end.</a:t>
            </a:r>
          </a:p>
          <a:p>
            <a:pPr marL="514350" indent="-514350">
              <a:spcAft>
                <a:spcPts val="1200"/>
              </a:spcAft>
              <a:buFont typeface="+mj-lt"/>
              <a:buAutoNum type="arabicPeriod"/>
              <a:defRPr/>
            </a:pPr>
            <a:r>
              <a:rPr lang="en-US" sz="2600" dirty="0">
                <a:latin typeface="Arial" panose="020B0604020202020204" pitchFamily="34" charset="0"/>
                <a:cs typeface="Arial" panose="020B0604020202020204" pitchFamily="34" charset="0"/>
              </a:rPr>
              <a:t>The code is degenerate in that some amino acids are encoded by more than one codon; this minimizes the deleterious effects of mutations.</a:t>
            </a:r>
          </a:p>
        </p:txBody>
      </p:sp>
    </p:spTree>
    <p:extLst>
      <p:ext uri="{BB962C8B-B14F-4D97-AF65-F5344CB8AC3E}">
        <p14:creationId xmlns:p14="http://schemas.microsoft.com/office/powerpoint/2010/main" val="107531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843C0C"/>
                </a:solidFill>
                <a:latin typeface="Arial" pitchFamily="34" charset="0"/>
                <a:cs typeface="Arial" pitchFamily="34" charset="0"/>
              </a:rPr>
              <a:t>Transfer RNAs are the Adaptor Molecules in Protein Synthesis</a:t>
            </a:r>
            <a:endParaRPr lang="en-US" dirty="0">
              <a:solidFill>
                <a:srgbClr val="843C0C"/>
              </a:solidFill>
            </a:endParaRPr>
          </a:p>
        </p:txBody>
      </p:sp>
      <p:sp>
        <p:nvSpPr>
          <p:cNvPr id="3" name="Content Placeholder 2"/>
          <p:cNvSpPr>
            <a:spLocks noGrp="1"/>
          </p:cNvSpPr>
          <p:nvPr>
            <p:ph idx="1"/>
          </p:nvPr>
        </p:nvSpPr>
        <p:spPr>
          <a:xfrm>
            <a:off x="457199" y="1600200"/>
            <a:ext cx="8328991" cy="4810539"/>
          </a:xfrm>
        </p:spPr>
        <p:txBody>
          <a:bodyPr>
            <a:noAutofit/>
          </a:bodyPr>
          <a:lstStyle/>
          <a:p>
            <a:pPr>
              <a:spcBef>
                <a:spcPts val="624"/>
              </a:spcBef>
              <a:spcAft>
                <a:spcPts val="1200"/>
              </a:spcAft>
            </a:pPr>
            <a:r>
              <a:rPr lang="en-US" dirty="0">
                <a:latin typeface="Arial" panose="020B0604020202020204" pitchFamily="34" charset="0"/>
                <a:cs typeface="Arial" panose="020B0604020202020204" pitchFamily="34" charset="0"/>
              </a:rPr>
              <a:t>Transfer RNA molecules react with specific amino acids in a reaction catalyzed by aminoacyl-</a:t>
            </a:r>
            <a:r>
              <a:rPr lang="en-US" dirty="0" err="1">
                <a:latin typeface="Arial" panose="020B0604020202020204" pitchFamily="34" charset="0"/>
                <a:cs typeface="Arial" panose="020B0604020202020204" pitchFamily="34" charset="0"/>
              </a:rPr>
              <a:t>tRNA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synthetases</a:t>
            </a:r>
            <a:r>
              <a:rPr lang="en-US" dirty="0">
                <a:latin typeface="Arial" panose="020B0604020202020204" pitchFamily="34" charset="0"/>
                <a:cs typeface="Arial" panose="020B0604020202020204" pitchFamily="34" charset="0"/>
              </a:rPr>
              <a:t>.</a:t>
            </a:r>
          </a:p>
          <a:p>
            <a:pPr>
              <a:spcBef>
                <a:spcPts val="624"/>
              </a:spcBef>
              <a:spcAft>
                <a:spcPts val="600"/>
              </a:spcAft>
            </a:pPr>
            <a:r>
              <a:rPr lang="en-US" dirty="0">
                <a:latin typeface="Arial" panose="020B0604020202020204" pitchFamily="34" charset="0"/>
                <a:cs typeface="Arial" panose="020B0604020202020204" pitchFamily="34" charset="0"/>
              </a:rPr>
              <a:t>Transfer RNA molecules also contain a template recognition site, called the anticodon. The anticodon, which consists of three bases, recognizes a complementary 3-base sequence in the mRNA called the codon.</a:t>
            </a:r>
          </a:p>
        </p:txBody>
      </p:sp>
    </p:spTree>
    <p:extLst>
      <p:ext uri="{BB962C8B-B14F-4D97-AF65-F5344CB8AC3E}">
        <p14:creationId xmlns:p14="http://schemas.microsoft.com/office/powerpoint/2010/main" val="1160832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pPr algn="ctr"/>
            <a:r>
              <a:rPr lang="en-US" sz="3000" dirty="0">
                <a:solidFill>
                  <a:srgbClr val="843C0C"/>
                </a:solidFill>
                <a:latin typeface="Arial"/>
                <a:cs typeface="Arial"/>
              </a:rPr>
              <a:t>tRNA and aminoacyl tRNA formation</a:t>
            </a:r>
          </a:p>
        </p:txBody>
      </p:sp>
      <p:grpSp>
        <p:nvGrpSpPr>
          <p:cNvPr id="7" name="Group 6"/>
          <p:cNvGrpSpPr/>
          <p:nvPr/>
        </p:nvGrpSpPr>
        <p:grpSpPr>
          <a:xfrm>
            <a:off x="1219201" y="762000"/>
            <a:ext cx="6781799" cy="2362200"/>
            <a:chOff x="1219201" y="1066799"/>
            <a:chExt cx="6781799" cy="2362200"/>
          </a:xfrm>
        </p:grpSpPr>
        <p:pic>
          <p:nvPicPr>
            <p:cNvPr id="2" name="Picture 1" descr="Figure27-18.jpeg"/>
            <p:cNvPicPr>
              <a:picLocks noChangeAspect="1"/>
            </p:cNvPicPr>
            <p:nvPr/>
          </p:nvPicPr>
          <p:blipFill rotWithShape="1">
            <a:blip r:embed="rId2">
              <a:extLst>
                <a:ext uri="{28A0092B-C50C-407E-A947-70E740481C1C}">
                  <a14:useLocalDpi xmlns:a14="http://schemas.microsoft.com/office/drawing/2010/main" val="0"/>
                </a:ext>
              </a:extLst>
            </a:blip>
            <a:srcRect l="14926" t="13243" b="55311"/>
            <a:stretch/>
          </p:blipFill>
          <p:spPr>
            <a:xfrm rot="10800000">
              <a:off x="3025572" y="1066799"/>
              <a:ext cx="4975428" cy="2362200"/>
            </a:xfrm>
            <a:prstGeom prst="rect">
              <a:avLst/>
            </a:prstGeom>
          </p:spPr>
        </p:pic>
        <p:pic>
          <p:nvPicPr>
            <p:cNvPr id="3" name="Picture 2" descr="Figure27-18.jpeg"/>
            <p:cNvPicPr>
              <a:picLocks noChangeAspect="1"/>
            </p:cNvPicPr>
            <p:nvPr/>
          </p:nvPicPr>
          <p:blipFill rotWithShape="1">
            <a:blip r:embed="rId2">
              <a:extLst>
                <a:ext uri="{28A0092B-C50C-407E-A947-70E740481C1C}">
                  <a14:useLocalDpi xmlns:a14="http://schemas.microsoft.com/office/drawing/2010/main" val="0"/>
                </a:ext>
              </a:extLst>
            </a:blip>
            <a:srcRect l="62046" t="61899" r="3107" b="3775"/>
            <a:stretch/>
          </p:blipFill>
          <p:spPr>
            <a:xfrm rot="10800000">
              <a:off x="1219201" y="1066800"/>
              <a:ext cx="1860550" cy="2354087"/>
            </a:xfrm>
            <a:prstGeom prst="rect">
              <a:avLst/>
            </a:prstGeom>
          </p:spPr>
        </p:pic>
      </p:grpSp>
      <p:sp>
        <p:nvSpPr>
          <p:cNvPr id="8" name="TextBox 7"/>
          <p:cNvSpPr txBox="1"/>
          <p:nvPr/>
        </p:nvSpPr>
        <p:spPr>
          <a:xfrm>
            <a:off x="457200" y="3276600"/>
            <a:ext cx="8305800" cy="3416320"/>
          </a:xfrm>
          <a:prstGeom prst="rect">
            <a:avLst/>
          </a:prstGeom>
          <a:noFill/>
        </p:spPr>
        <p:txBody>
          <a:bodyPr wrap="square" rtlCol="0">
            <a:spAutoFit/>
          </a:bodyPr>
          <a:lstStyle/>
          <a:p>
            <a:r>
              <a:rPr lang="en-US" sz="2400" dirty="0"/>
              <a:t>All </a:t>
            </a:r>
            <a:r>
              <a:rPr lang="en-US" sz="2400" dirty="0" err="1"/>
              <a:t>tRNAs</a:t>
            </a:r>
            <a:r>
              <a:rPr lang="en-US" sz="2400" dirty="0"/>
              <a:t> share the following:</a:t>
            </a:r>
          </a:p>
          <a:p>
            <a:pPr marL="457200" indent="-457200">
              <a:buAutoNum type="arabicParenR"/>
            </a:pPr>
            <a:r>
              <a:rPr lang="en-US" sz="2400" dirty="0"/>
              <a:t>5’ phosphate group</a:t>
            </a:r>
          </a:p>
          <a:p>
            <a:pPr marL="457200" indent="-457200">
              <a:buAutoNum type="arabicParenR"/>
            </a:pPr>
            <a:r>
              <a:rPr lang="en-US" sz="2400" dirty="0"/>
              <a:t>7 </a:t>
            </a:r>
            <a:r>
              <a:rPr lang="en-US" sz="2400" dirty="0" err="1"/>
              <a:t>bp</a:t>
            </a:r>
            <a:r>
              <a:rPr lang="en-US" sz="2400" dirty="0"/>
              <a:t> stem that includes the 5’ phosphate group.  This is called the </a:t>
            </a:r>
            <a:r>
              <a:rPr lang="en-US" sz="2400" b="1" dirty="0"/>
              <a:t>Acceptor Stem </a:t>
            </a:r>
            <a:r>
              <a:rPr lang="en-US" sz="2400" dirty="0"/>
              <a:t>on the </a:t>
            </a:r>
            <a:r>
              <a:rPr lang="en-US" sz="2400" b="1" dirty="0"/>
              <a:t>Amino Acid Arm</a:t>
            </a:r>
          </a:p>
          <a:p>
            <a:pPr marL="457200" indent="-457200">
              <a:buAutoNum type="arabicParenR"/>
            </a:pPr>
            <a:r>
              <a:rPr lang="en-US" sz="2400" dirty="0"/>
              <a:t>The </a:t>
            </a:r>
            <a:r>
              <a:rPr lang="en-US" sz="2400" b="1" dirty="0"/>
              <a:t>D Arm</a:t>
            </a:r>
            <a:r>
              <a:rPr lang="en-US" sz="2400" dirty="0"/>
              <a:t> which contains </a:t>
            </a:r>
            <a:r>
              <a:rPr lang="en-US" sz="2400" dirty="0" err="1"/>
              <a:t>dihydrouridine</a:t>
            </a:r>
            <a:endParaRPr lang="en-US" sz="2400" dirty="0"/>
          </a:p>
          <a:p>
            <a:pPr marL="457200" indent="-457200">
              <a:buAutoNum type="arabicParenR"/>
            </a:pPr>
            <a:r>
              <a:rPr lang="en-US" sz="2400" dirty="0"/>
              <a:t>5 </a:t>
            </a:r>
            <a:r>
              <a:rPr lang="en-US" sz="2400" dirty="0" err="1"/>
              <a:t>bp</a:t>
            </a:r>
            <a:r>
              <a:rPr lang="en-US" sz="2400" dirty="0"/>
              <a:t> stem that contains the anticodon loop called the </a:t>
            </a:r>
            <a:r>
              <a:rPr lang="en-US" sz="2400" b="1" dirty="0"/>
              <a:t>Anticodon Arm</a:t>
            </a:r>
            <a:endParaRPr lang="en-US" sz="2400" dirty="0"/>
          </a:p>
          <a:p>
            <a:pPr marL="457200" indent="-457200">
              <a:buAutoNum type="arabicParenR"/>
            </a:pPr>
            <a:r>
              <a:rPr lang="en-US" sz="2400" dirty="0"/>
              <a:t>5 </a:t>
            </a:r>
            <a:r>
              <a:rPr lang="en-US" sz="2400" dirty="0" err="1"/>
              <a:t>bp</a:t>
            </a:r>
            <a:r>
              <a:rPr lang="en-US" sz="2400" dirty="0"/>
              <a:t> stem containing the sequence TΨC where </a:t>
            </a:r>
            <a:r>
              <a:rPr lang="en-US" sz="2400" dirty="0" err="1"/>
              <a:t>Ψ</a:t>
            </a:r>
            <a:r>
              <a:rPr lang="en-US" sz="2400" dirty="0"/>
              <a:t> is </a:t>
            </a:r>
            <a:r>
              <a:rPr lang="en-US" sz="2400" dirty="0" err="1"/>
              <a:t>pseudouridine</a:t>
            </a:r>
            <a:endParaRPr lang="en-US" sz="2400" dirty="0"/>
          </a:p>
        </p:txBody>
      </p:sp>
    </p:spTree>
    <p:extLst>
      <p:ext uri="{BB962C8B-B14F-4D97-AF65-F5344CB8AC3E}">
        <p14:creationId xmlns:p14="http://schemas.microsoft.com/office/powerpoint/2010/main" val="81910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Attachment of an Amino Acid to a </a:t>
            </a:r>
            <a:r>
              <a:rPr lang="en-US" dirty="0" err="1">
                <a:solidFill>
                  <a:srgbClr val="843C0C"/>
                </a:solidFill>
                <a:latin typeface="Arial" pitchFamily="34" charset="0"/>
                <a:cs typeface="Arial" pitchFamily="34" charset="0"/>
              </a:rPr>
              <a:t>tRNA</a:t>
            </a:r>
            <a:r>
              <a:rPr lang="en-US" dirty="0">
                <a:solidFill>
                  <a:srgbClr val="843C0C"/>
                </a:solidFill>
                <a:latin typeface="Arial" pitchFamily="34" charset="0"/>
                <a:cs typeface="Arial" pitchFamily="34" charset="0"/>
              </a:rPr>
              <a:t> Molecule</a:t>
            </a:r>
            <a:endParaRPr lang="en-US" dirty="0">
              <a:solidFill>
                <a:srgbClr val="843C0C"/>
              </a:solidFill>
            </a:endParaRPr>
          </a:p>
        </p:txBody>
      </p:sp>
      <p:pic>
        <p:nvPicPr>
          <p:cNvPr id="7" name="Picture Placeholder 6" descr="A schematic diagram shows the attachment of an amino acid molecule to a t R N A molecule. The C C A arm of a t R N A molecule consists of a chain of two cytosine and one adenine nucleotides, in that order, from five prime to three prime. An amino acyl group is bonded to the oxygen atom at the three prime end of the adenine base, via its carboxyl group."/>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2756336" y="1534066"/>
            <a:ext cx="3537733" cy="5164611"/>
          </a:xfrm>
          <a:prstGeom prst="rect">
            <a:avLst/>
          </a:prstGeom>
        </p:spPr>
      </p:pic>
    </p:spTree>
    <p:extLst>
      <p:ext uri="{BB962C8B-B14F-4D97-AF65-F5344CB8AC3E}">
        <p14:creationId xmlns:p14="http://schemas.microsoft.com/office/powerpoint/2010/main" val="375310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How do </a:t>
            </a:r>
            <a:r>
              <a:rPr lang="en-US" sz="3000" dirty="0" err="1">
                <a:solidFill>
                  <a:srgbClr val="843C0C"/>
                </a:solidFill>
                <a:latin typeface="Arial"/>
                <a:cs typeface="Arial"/>
              </a:rPr>
              <a:t>tRNAs</a:t>
            </a:r>
            <a:r>
              <a:rPr lang="en-US" sz="3000" dirty="0">
                <a:solidFill>
                  <a:srgbClr val="843C0C"/>
                </a:solidFill>
                <a:latin typeface="Arial"/>
                <a:cs typeface="Arial"/>
              </a:rPr>
              <a:t> get loaded?</a:t>
            </a:r>
          </a:p>
        </p:txBody>
      </p:sp>
      <p:sp>
        <p:nvSpPr>
          <p:cNvPr id="8" name="TextBox 7"/>
          <p:cNvSpPr txBox="1"/>
          <p:nvPr/>
        </p:nvSpPr>
        <p:spPr>
          <a:xfrm>
            <a:off x="457200" y="990600"/>
            <a:ext cx="4191000" cy="5632311"/>
          </a:xfrm>
          <a:prstGeom prst="rect">
            <a:avLst/>
          </a:prstGeom>
          <a:noFill/>
        </p:spPr>
        <p:txBody>
          <a:bodyPr wrap="square" rtlCol="0">
            <a:spAutoFit/>
          </a:bodyPr>
          <a:lstStyle/>
          <a:p>
            <a:r>
              <a:rPr lang="en-US" sz="2400" dirty="0"/>
              <a:t>All cells have one </a:t>
            </a:r>
            <a:r>
              <a:rPr lang="en-US" sz="2400" dirty="0" err="1"/>
              <a:t>aminoacyl</a:t>
            </a:r>
            <a:r>
              <a:rPr lang="en-US" sz="2400" dirty="0"/>
              <a:t> </a:t>
            </a:r>
            <a:r>
              <a:rPr lang="en-US" sz="2400" dirty="0" err="1"/>
              <a:t>tRNA</a:t>
            </a:r>
            <a:r>
              <a:rPr lang="en-US" sz="2400" dirty="0"/>
              <a:t> </a:t>
            </a:r>
            <a:r>
              <a:rPr lang="en-US" sz="2400" dirty="0" err="1"/>
              <a:t>synthetase</a:t>
            </a:r>
            <a:r>
              <a:rPr lang="en-US" sz="2400" dirty="0"/>
              <a:t> for each amino acid</a:t>
            </a:r>
          </a:p>
          <a:p>
            <a:endParaRPr lang="en-US" sz="2400" dirty="0"/>
          </a:p>
          <a:p>
            <a:r>
              <a:rPr lang="en-US" sz="2400" dirty="0"/>
              <a:t>They all catalyze the same base reaction, but are divided into 2 classes based upon primary and tertiary structure</a:t>
            </a:r>
          </a:p>
          <a:p>
            <a:endParaRPr lang="en-US" sz="2400" dirty="0"/>
          </a:p>
          <a:p>
            <a:r>
              <a:rPr lang="en-US" sz="2400" dirty="0"/>
              <a:t>There is no evidence that the classes share a common ancestor through evolution</a:t>
            </a:r>
          </a:p>
          <a:p>
            <a:endParaRPr lang="en-US" sz="2400" dirty="0"/>
          </a:p>
          <a:p>
            <a:r>
              <a:rPr lang="en-US" sz="2400" dirty="0"/>
              <a:t>Amino acid + </a:t>
            </a:r>
            <a:r>
              <a:rPr lang="en-US" sz="2400" dirty="0" err="1"/>
              <a:t>tRNA</a:t>
            </a:r>
            <a:r>
              <a:rPr lang="en-US" sz="2400" dirty="0"/>
              <a:t> + ATP </a:t>
            </a:r>
            <a:r>
              <a:rPr lang="en-US" sz="2400" dirty="0">
                <a:sym typeface="Wingdings"/>
              </a:rPr>
              <a:t> </a:t>
            </a:r>
            <a:r>
              <a:rPr lang="en-US" sz="2400" dirty="0" err="1">
                <a:sym typeface="Wingdings"/>
              </a:rPr>
              <a:t>aminoacyltRNA</a:t>
            </a:r>
            <a:r>
              <a:rPr lang="en-US" sz="2400" dirty="0">
                <a:sym typeface="Wingdings"/>
              </a:rPr>
              <a:t> + AMP + </a:t>
            </a:r>
            <a:r>
              <a:rPr lang="en-US" sz="2400" dirty="0" err="1">
                <a:sym typeface="Wingdings"/>
              </a:rPr>
              <a:t>PPi</a:t>
            </a:r>
            <a:endParaRPr lang="en-US" sz="2400" dirty="0"/>
          </a:p>
        </p:txBody>
      </p:sp>
      <p:pic>
        <p:nvPicPr>
          <p:cNvPr id="9" name="Picture 2" descr="voet4e_tab_32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903" y="685800"/>
            <a:ext cx="3963697" cy="6002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85239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How do </a:t>
            </a:r>
            <a:r>
              <a:rPr lang="en-US" sz="3000" dirty="0" err="1">
                <a:solidFill>
                  <a:srgbClr val="843C0C"/>
                </a:solidFill>
                <a:latin typeface="Arial"/>
                <a:cs typeface="Arial"/>
              </a:rPr>
              <a:t>tRNAs</a:t>
            </a:r>
            <a:r>
              <a:rPr lang="en-US" sz="3000" dirty="0">
                <a:solidFill>
                  <a:srgbClr val="843C0C"/>
                </a:solidFill>
                <a:latin typeface="Arial"/>
                <a:cs typeface="Arial"/>
              </a:rPr>
              <a:t> get loaded?</a:t>
            </a:r>
          </a:p>
        </p:txBody>
      </p:sp>
      <p:sp>
        <p:nvSpPr>
          <p:cNvPr id="8" name="TextBox 7"/>
          <p:cNvSpPr txBox="1"/>
          <p:nvPr/>
        </p:nvSpPr>
        <p:spPr>
          <a:xfrm>
            <a:off x="5105400" y="1981200"/>
            <a:ext cx="3886200" cy="3416320"/>
          </a:xfrm>
          <a:prstGeom prst="rect">
            <a:avLst/>
          </a:prstGeom>
          <a:noFill/>
        </p:spPr>
        <p:txBody>
          <a:bodyPr wrap="square" rtlCol="0">
            <a:spAutoFit/>
          </a:bodyPr>
          <a:lstStyle/>
          <a:p>
            <a:r>
              <a:rPr lang="en-US" sz="2400" dirty="0"/>
              <a:t>Class II </a:t>
            </a:r>
            <a:r>
              <a:rPr lang="en-US" sz="2400" dirty="0" err="1"/>
              <a:t>synthetases</a:t>
            </a:r>
            <a:r>
              <a:rPr lang="en-US" sz="2400" dirty="0"/>
              <a:t> have the 3’ hydroxyl attack the amino acid carbonyl carbon directly</a:t>
            </a:r>
          </a:p>
          <a:p>
            <a:endParaRPr lang="en-US" sz="2400" dirty="0"/>
          </a:p>
          <a:p>
            <a:r>
              <a:rPr lang="en-US" sz="2400" dirty="0"/>
              <a:t>Class I </a:t>
            </a:r>
            <a:r>
              <a:rPr lang="en-US" sz="2400" dirty="0" err="1"/>
              <a:t>synthetases</a:t>
            </a:r>
            <a:r>
              <a:rPr lang="en-US" sz="2400" dirty="0"/>
              <a:t> have the 2’ hydroxyl attack the carbonyl and then transfer the amino acid to the 3’ hydroxyl</a:t>
            </a:r>
          </a:p>
        </p:txBody>
      </p:sp>
      <p:pic>
        <p:nvPicPr>
          <p:cNvPr id="2" name="Picture 1" descr="Figure27-19.jpeg"/>
          <p:cNvPicPr>
            <a:picLocks noChangeAspect="1"/>
          </p:cNvPicPr>
          <p:nvPr/>
        </p:nvPicPr>
        <p:blipFill rotWithShape="1">
          <a:blip r:embed="rId2">
            <a:extLst>
              <a:ext uri="{28A0092B-C50C-407E-A947-70E740481C1C}">
                <a14:useLocalDpi xmlns:a14="http://schemas.microsoft.com/office/drawing/2010/main" val="0"/>
              </a:ext>
            </a:extLst>
          </a:blip>
          <a:srcRect l="8042" t="5189" r="4385" b="7520"/>
          <a:stretch/>
        </p:blipFill>
        <p:spPr>
          <a:xfrm>
            <a:off x="228600" y="643060"/>
            <a:ext cx="4675645" cy="5986340"/>
          </a:xfrm>
          <a:prstGeom prst="rect">
            <a:avLst/>
          </a:prstGeom>
        </p:spPr>
      </p:pic>
    </p:spTree>
    <p:extLst>
      <p:ext uri="{BB962C8B-B14F-4D97-AF65-F5344CB8AC3E}">
        <p14:creationId xmlns:p14="http://schemas.microsoft.com/office/powerpoint/2010/main" val="380658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Why the Difference?  Mysteries…</a:t>
            </a:r>
          </a:p>
        </p:txBody>
      </p:sp>
      <p:grpSp>
        <p:nvGrpSpPr>
          <p:cNvPr id="4" name="Group 3"/>
          <p:cNvGrpSpPr/>
          <p:nvPr/>
        </p:nvGrpSpPr>
        <p:grpSpPr>
          <a:xfrm>
            <a:off x="1143000" y="990600"/>
            <a:ext cx="6950075" cy="5703332"/>
            <a:chOff x="1143000" y="990600"/>
            <a:chExt cx="6950075" cy="5703332"/>
          </a:xfrm>
        </p:grpSpPr>
        <p:pic>
          <p:nvPicPr>
            <p:cNvPr id="5" name="Picture 2" descr="voet4e_fig_32_1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950075" cy="53459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3200400" y="6324600"/>
              <a:ext cx="2743200" cy="369332"/>
            </a:xfrm>
            <a:prstGeom prst="rect">
              <a:avLst/>
            </a:prstGeom>
            <a:noFill/>
          </p:spPr>
          <p:txBody>
            <a:bodyPr wrap="square" rtlCol="0">
              <a:spAutoFit/>
            </a:bodyPr>
            <a:lstStyle/>
            <a:p>
              <a:r>
                <a:rPr lang="en-US" dirty="0"/>
                <a:t>Class II </a:t>
              </a:r>
              <a:r>
                <a:rPr lang="en-US" dirty="0" err="1"/>
                <a:t>Synthetase</a:t>
              </a:r>
              <a:endParaRPr lang="en-US" dirty="0"/>
            </a:p>
          </p:txBody>
        </p:sp>
      </p:grpSp>
      <p:grpSp>
        <p:nvGrpSpPr>
          <p:cNvPr id="10" name="Group 9"/>
          <p:cNvGrpSpPr/>
          <p:nvPr/>
        </p:nvGrpSpPr>
        <p:grpSpPr>
          <a:xfrm>
            <a:off x="2743200" y="990600"/>
            <a:ext cx="3962400" cy="5474732"/>
            <a:chOff x="2743200" y="990600"/>
            <a:chExt cx="3962400" cy="5474732"/>
          </a:xfrm>
        </p:grpSpPr>
        <p:pic>
          <p:nvPicPr>
            <p:cNvPr id="9" name="Picture 2" descr="voet4e_fig_32_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721100" cy="49610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p:nvPr/>
          </p:nvSpPr>
          <p:spPr>
            <a:xfrm>
              <a:off x="3505200" y="6096000"/>
              <a:ext cx="3200400" cy="369332"/>
            </a:xfrm>
            <a:prstGeom prst="rect">
              <a:avLst/>
            </a:prstGeom>
            <a:noFill/>
          </p:spPr>
          <p:txBody>
            <a:bodyPr wrap="square" rtlCol="0">
              <a:spAutoFit/>
            </a:bodyPr>
            <a:lstStyle/>
            <a:p>
              <a:r>
                <a:rPr lang="en-US" dirty="0"/>
                <a:t>Class I </a:t>
              </a:r>
              <a:r>
                <a:rPr lang="en-US" dirty="0" err="1"/>
                <a:t>Synthetase</a:t>
              </a:r>
              <a:endParaRPr lang="en-US" dirty="0"/>
            </a:p>
          </p:txBody>
        </p:sp>
      </p:grpSp>
    </p:spTree>
    <p:extLst>
      <p:ext uri="{BB962C8B-B14F-4D97-AF65-F5344CB8AC3E}">
        <p14:creationId xmlns:p14="http://schemas.microsoft.com/office/powerpoint/2010/main" val="17925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Why the Difference?</a:t>
            </a:r>
          </a:p>
        </p:txBody>
      </p:sp>
      <p:pic>
        <p:nvPicPr>
          <p:cNvPr id="11" name="Picture 2" descr="voet4e_fig_32_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68400"/>
            <a:ext cx="8531225" cy="4527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 name="Picture 2" descr="voet4e_fig_32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073650" cy="504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310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p:spPr>
        <p:txBody>
          <a:bodyPr>
            <a:noAutofit/>
          </a:bodyPr>
          <a:lstStyle/>
          <a:p>
            <a:r>
              <a:rPr lang="en-US" dirty="0">
                <a:solidFill>
                  <a:srgbClr val="843C0C"/>
                </a:solidFill>
                <a:latin typeface="Arial" pitchFamily="34" charset="0"/>
                <a:cs typeface="Arial" pitchFamily="34" charset="0"/>
              </a:rPr>
              <a:t>General Structure of an Aminoacyl-</a:t>
            </a:r>
            <a:r>
              <a:rPr lang="en-US" dirty="0" err="1">
                <a:solidFill>
                  <a:srgbClr val="843C0C"/>
                </a:solidFill>
                <a:latin typeface="Arial" pitchFamily="34" charset="0"/>
                <a:cs typeface="Arial" pitchFamily="34" charset="0"/>
              </a:rPr>
              <a:t>tRNA</a:t>
            </a:r>
            <a:endParaRPr lang="en-US" dirty="0">
              <a:solidFill>
                <a:srgbClr val="843C0C"/>
              </a:solidFill>
            </a:endParaRPr>
          </a:p>
        </p:txBody>
      </p:sp>
      <p:pic>
        <p:nvPicPr>
          <p:cNvPr id="7" name="Picture Placeholder 6" descr="A schematic diagram shows the general structure of an amino acyl t R N A molecule. The t R N A molecule consists of one strand of R N A, with four regions in which part of the strand pairs with itself, at 90 degrees to each other, forming three hairpin loops, and a part where the two ends of the strand pair to each other. So, there are two hairpin loops at right angles to the part where the two strand ends pair to each other, and one hairpin loop opposite this part. The resulting shape can be described as a clover leaf formation, due to the three hairpin loops. The three prime end of the strand terminates with an A C C sequence, which is the site of attachment for amino acids. The five prime terminal nucleotide is phosphorylated. On the hairpin loop opposite the part where the ends pair to each other, on the loop part of the hairpin, three nucleotides are highlighted, and labeled as the anticodon."/>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1856952" y="1623453"/>
            <a:ext cx="5541359" cy="4941885"/>
          </a:xfrm>
          <a:prstGeom prst="rect">
            <a:avLst/>
          </a:prstGeom>
        </p:spPr>
      </p:pic>
    </p:spTree>
    <p:extLst>
      <p:ext uri="{BB962C8B-B14F-4D97-AF65-F5344CB8AC3E}">
        <p14:creationId xmlns:p14="http://schemas.microsoft.com/office/powerpoint/2010/main" val="3211063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fontScale="77500" lnSpcReduction="20000"/>
          </a:bodyPr>
          <a:lstStyle/>
          <a:p>
            <a:r>
              <a:rPr lang="en-US" dirty="0"/>
              <a:t>Nucleotide structure</a:t>
            </a:r>
          </a:p>
          <a:p>
            <a:pPr lvl="1"/>
            <a:r>
              <a:rPr lang="en-US" dirty="0"/>
              <a:t>Chargaff’s rules for hydrogen bonding between nitrogenous bases</a:t>
            </a:r>
          </a:p>
          <a:p>
            <a:pPr lvl="1"/>
            <a:r>
              <a:rPr lang="en-US" dirty="0"/>
              <a:t>Role hydrogen bond acceptors, donors and methyl groups play on specificity of protein/DNA interactions</a:t>
            </a:r>
          </a:p>
          <a:p>
            <a:r>
              <a:rPr lang="en-US" dirty="0"/>
              <a:t>Structure of the phosphodiester backbone of DNA</a:t>
            </a:r>
          </a:p>
          <a:p>
            <a:r>
              <a:rPr lang="en-US" dirty="0"/>
              <a:t>Physical dimensions of B-DNA (we ignored A-form and Z-form DNA)</a:t>
            </a:r>
          </a:p>
          <a:p>
            <a:r>
              <a:rPr lang="en-US" dirty="0"/>
              <a:t>DNA is supercoiled in the cell (by topoisomerase)</a:t>
            </a:r>
          </a:p>
          <a:p>
            <a:r>
              <a:rPr lang="en-US" dirty="0"/>
              <a:t>DNA and RNA can form stem-loop structures</a:t>
            </a:r>
          </a:p>
          <a:p>
            <a:r>
              <a:rPr lang="en-US" dirty="0" err="1"/>
              <a:t>Messelson</a:t>
            </a:r>
            <a:r>
              <a:rPr lang="en-US" dirty="0"/>
              <a:t>/Stahl experiment proved DNA replication is semiconservative</a:t>
            </a:r>
          </a:p>
          <a:p>
            <a:r>
              <a:rPr lang="en-US" dirty="0"/>
              <a:t>DNA can be “melted” and every sequence of DNA has a specific Tm determined by its sequence.  Why?</a:t>
            </a:r>
          </a:p>
          <a:p>
            <a:r>
              <a:rPr lang="en-US" dirty="0" err="1"/>
              <a:t>Hypochromism</a:t>
            </a:r>
            <a:r>
              <a:rPr lang="en-US" dirty="0"/>
              <a:t>.  What is is and why?</a:t>
            </a:r>
          </a:p>
          <a:p>
            <a:r>
              <a:rPr lang="en-US" dirty="0"/>
              <a:t>DNA synthesis</a:t>
            </a:r>
          </a:p>
          <a:p>
            <a:pPr lvl="1"/>
            <a:r>
              <a:rPr lang="en-US" dirty="0"/>
              <a:t>Reaction mechanism for DNA </a:t>
            </a:r>
            <a:r>
              <a:rPr lang="en-US" dirty="0" err="1"/>
              <a:t>PolI</a:t>
            </a:r>
            <a:r>
              <a:rPr lang="en-US" dirty="0"/>
              <a:t> and DNA </a:t>
            </a:r>
            <a:r>
              <a:rPr lang="en-US" dirty="0" err="1"/>
              <a:t>PolIII</a:t>
            </a:r>
            <a:r>
              <a:rPr lang="en-US" dirty="0"/>
              <a:t> both require what?</a:t>
            </a:r>
          </a:p>
          <a:p>
            <a:pPr lvl="1"/>
            <a:r>
              <a:rPr lang="en-US" dirty="0"/>
              <a:t>What is pyrophosphate </a:t>
            </a:r>
            <a:r>
              <a:rPr lang="en-US" dirty="0" err="1"/>
              <a:t>hydriolysis</a:t>
            </a:r>
            <a:r>
              <a:rPr lang="en-US" dirty="0"/>
              <a:t> and why does it matter?</a:t>
            </a:r>
          </a:p>
          <a:p>
            <a:pPr lvl="1"/>
            <a:r>
              <a:rPr lang="en-US" dirty="0"/>
              <a:t>Formation of the replication fork requires what proteins?  What does each do?</a:t>
            </a:r>
          </a:p>
          <a:p>
            <a:pPr lvl="1"/>
            <a:endParaRPr lang="en-US" dirty="0"/>
          </a:p>
          <a:p>
            <a:endParaRPr lang="en-US" dirty="0"/>
          </a:p>
        </p:txBody>
      </p:sp>
    </p:spTree>
    <p:extLst>
      <p:ext uri="{BB962C8B-B14F-4D97-AF65-F5344CB8AC3E}">
        <p14:creationId xmlns:p14="http://schemas.microsoft.com/office/powerpoint/2010/main" val="277180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Ch.31 Learning Objectives</a:t>
            </a:r>
          </a:p>
        </p:txBody>
      </p:sp>
      <p:sp>
        <p:nvSpPr>
          <p:cNvPr id="4" name="Content Placeholder 3"/>
          <p:cNvSpPr>
            <a:spLocks noGrp="1"/>
          </p:cNvSpPr>
          <p:nvPr>
            <p:ph idx="1"/>
          </p:nvPr>
        </p:nvSpPr>
        <p:spPr>
          <a:xfrm>
            <a:off x="457200" y="1521370"/>
            <a:ext cx="8229600" cy="5257800"/>
          </a:xfrm>
        </p:spPr>
        <p:txBody>
          <a:bodyPr>
            <a:noAutofit/>
          </a:bodyPr>
          <a:lstStyle/>
          <a:p>
            <a:pPr marL="0" indent="0">
              <a:lnSpc>
                <a:spcPct val="110000"/>
              </a:lnSpc>
              <a:spcBef>
                <a:spcPts val="624"/>
              </a:spcBef>
              <a:spcAft>
                <a:spcPts val="1200"/>
              </a:spcAft>
              <a:buNone/>
            </a:pPr>
            <a:r>
              <a:rPr lang="en-US" sz="2200" i="1" dirty="0"/>
              <a:t>By the end of this chapter, you should be able to:</a:t>
            </a:r>
            <a:endParaRPr lang="en-US" sz="2200" dirty="0"/>
          </a:p>
          <a:p>
            <a:pPr marL="457200" indent="-457200">
              <a:buFont typeface="+mj-lt"/>
              <a:buAutoNum type="arabicPeriod"/>
            </a:pPr>
            <a:r>
              <a:rPr lang="en-US" sz="2200" b="1" dirty="0"/>
              <a:t>Explain how nucleic acid information is translated into amino acid sequence and define the role of </a:t>
            </a:r>
            <a:r>
              <a:rPr lang="en-US" sz="2200" b="1" dirty="0" err="1"/>
              <a:t>aminoacyl</a:t>
            </a:r>
            <a:r>
              <a:rPr lang="en-US" sz="2200" b="1" dirty="0"/>
              <a:t> </a:t>
            </a:r>
            <a:r>
              <a:rPr lang="en-US" sz="2200" b="1" dirty="0" err="1"/>
              <a:t>tRNA</a:t>
            </a:r>
            <a:r>
              <a:rPr lang="en-US" sz="2200" b="1" dirty="0"/>
              <a:t> </a:t>
            </a:r>
            <a:r>
              <a:rPr lang="en-US" sz="2200" b="1" dirty="0" err="1"/>
              <a:t>synthetases</a:t>
            </a:r>
            <a:r>
              <a:rPr lang="en-US" sz="2200" b="1" dirty="0"/>
              <a:t> in this process.</a:t>
            </a:r>
          </a:p>
          <a:p>
            <a:pPr marL="457200" indent="-457200">
              <a:buFont typeface="+mj-lt"/>
              <a:buAutoNum type="arabicPeriod"/>
            </a:pPr>
            <a:r>
              <a:rPr lang="en-US" sz="2200" b="1" dirty="0"/>
              <a:t>Define the role of ribosomes in protein synthesis.</a:t>
            </a:r>
          </a:p>
        </p:txBody>
      </p:sp>
    </p:spTree>
    <p:extLst>
      <p:ext uri="{BB962C8B-B14F-4D97-AF65-F5344CB8AC3E}">
        <p14:creationId xmlns:p14="http://schemas.microsoft.com/office/powerpoint/2010/main" val="273607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fontScale="92500" lnSpcReduction="20000"/>
          </a:bodyPr>
          <a:lstStyle/>
          <a:p>
            <a:pPr marL="228600"/>
            <a:r>
              <a:rPr lang="en-US" dirty="0"/>
              <a:t>DNA synthesis cont’d</a:t>
            </a:r>
          </a:p>
          <a:p>
            <a:pPr marL="800100" lvl="1"/>
            <a:r>
              <a:rPr lang="en-US" dirty="0"/>
              <a:t>What proteins are in the replisome?</a:t>
            </a:r>
          </a:p>
          <a:p>
            <a:pPr marL="228600"/>
            <a:r>
              <a:rPr lang="en-US" dirty="0"/>
              <a:t>What do we need in a polymerase?</a:t>
            </a:r>
          </a:p>
          <a:p>
            <a:pPr marL="800100" lvl="1"/>
            <a:r>
              <a:rPr lang="en-US" dirty="0"/>
              <a:t>Requirements of DNA polymerases that RNA polymerases don’t have.  Why?</a:t>
            </a:r>
          </a:p>
          <a:p>
            <a:pPr marL="800100" lvl="1"/>
            <a:r>
              <a:rPr lang="en-US" dirty="0"/>
              <a:t>Speed vs. Fidelity (relative to organisms)</a:t>
            </a:r>
          </a:p>
          <a:p>
            <a:pPr marL="800100" lvl="1"/>
            <a:r>
              <a:rPr lang="en-US" dirty="0"/>
              <a:t>How do DNA polymerases maintain fidelity?</a:t>
            </a:r>
          </a:p>
          <a:p>
            <a:pPr marL="800100" lvl="1"/>
            <a:r>
              <a:rPr lang="en-US" dirty="0"/>
              <a:t>If a mistake is made, how is it corrected?</a:t>
            </a:r>
          </a:p>
          <a:p>
            <a:pPr marL="1028700" lvl="2"/>
            <a:r>
              <a:rPr lang="en-US" dirty="0"/>
              <a:t>3’-&gt;5’ exonuclease activity vs. 5’ -&gt; 3’ exonuclease activity</a:t>
            </a:r>
          </a:p>
          <a:p>
            <a:pPr marL="1485900" lvl="3"/>
            <a:r>
              <a:rPr lang="en-US" dirty="0"/>
              <a:t>Why </a:t>
            </a:r>
            <a:r>
              <a:rPr lang="en-US" i="1" dirty="0"/>
              <a:t>E. coli</a:t>
            </a:r>
            <a:r>
              <a:rPr lang="en-US" dirty="0"/>
              <a:t> DNA polymerases have which activity?</a:t>
            </a:r>
          </a:p>
          <a:p>
            <a:pPr marL="1485900" lvl="3"/>
            <a:r>
              <a:rPr lang="en-US" dirty="0"/>
              <a:t>Why?</a:t>
            </a:r>
          </a:p>
          <a:p>
            <a:pPr marL="1485900" lvl="3"/>
            <a:r>
              <a:rPr lang="en-US" dirty="0"/>
              <a:t>Mechanism of each exonuclease activity (one requires Mg2+ ions, one requires Zn2+ and a Tyr)</a:t>
            </a:r>
          </a:p>
          <a:p>
            <a:pPr marL="800100" lvl="1"/>
            <a:r>
              <a:rPr lang="en-US" dirty="0"/>
              <a:t>Slide 66.  Period.  Done.  Know what each protein does and the role each plays in DNA replication.  Know those and any specific mechanisms for selected proteins and you’re golden.</a:t>
            </a:r>
          </a:p>
          <a:p>
            <a:pPr marL="800100" lvl="1"/>
            <a:endParaRPr lang="en-US" dirty="0"/>
          </a:p>
          <a:p>
            <a:pPr marL="800100" lvl="1"/>
            <a:endParaRPr lang="en-US" dirty="0"/>
          </a:p>
          <a:p>
            <a:endParaRPr lang="en-US" dirty="0"/>
          </a:p>
        </p:txBody>
      </p:sp>
    </p:spTree>
    <p:extLst>
      <p:ext uri="{BB962C8B-B14F-4D97-AF65-F5344CB8AC3E}">
        <p14:creationId xmlns:p14="http://schemas.microsoft.com/office/powerpoint/2010/main" val="3480171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5179-A467-7D4D-BA88-538E1188337F}"/>
              </a:ext>
            </a:extLst>
          </p:cNvPr>
          <p:cNvSpPr>
            <a:spLocks noGrp="1"/>
          </p:cNvSpPr>
          <p:nvPr>
            <p:ph type="title"/>
          </p:nvPr>
        </p:nvSpPr>
        <p:spPr/>
        <p:txBody>
          <a:bodyPr>
            <a:normAutofit fontScale="90000"/>
          </a:bodyPr>
          <a:lstStyle/>
          <a:p>
            <a:r>
              <a:rPr lang="en-US" dirty="0">
                <a:solidFill>
                  <a:srgbClr val="843C0C"/>
                </a:solidFill>
              </a:rPr>
              <a:t>Where are we and Where have we been?</a:t>
            </a:r>
          </a:p>
        </p:txBody>
      </p:sp>
      <p:sp>
        <p:nvSpPr>
          <p:cNvPr id="3" name="Content Placeholder 2">
            <a:extLst>
              <a:ext uri="{FF2B5EF4-FFF2-40B4-BE49-F238E27FC236}">
                <a16:creationId xmlns:a16="http://schemas.microsoft.com/office/drawing/2014/main" id="{8CDE533F-B386-C940-8D7A-1D924E83943D}"/>
              </a:ext>
            </a:extLst>
          </p:cNvPr>
          <p:cNvSpPr>
            <a:spLocks noGrp="1"/>
          </p:cNvSpPr>
          <p:nvPr>
            <p:ph idx="1"/>
          </p:nvPr>
        </p:nvSpPr>
        <p:spPr>
          <a:xfrm>
            <a:off x="457200" y="1600200"/>
            <a:ext cx="8229600" cy="4825313"/>
          </a:xfrm>
        </p:spPr>
        <p:txBody>
          <a:bodyPr>
            <a:normAutofit fontScale="92500" lnSpcReduction="10000"/>
          </a:bodyPr>
          <a:lstStyle/>
          <a:p>
            <a:pPr marL="228600"/>
            <a:r>
              <a:rPr lang="en-US" dirty="0"/>
              <a:t>Mechanism of DNA Ligase (ATP vs NAD+ for eukaryotes and prokaryotes)</a:t>
            </a:r>
          </a:p>
          <a:p>
            <a:pPr marL="228600"/>
            <a:r>
              <a:rPr lang="en-US" dirty="0"/>
              <a:t>How does DNA replication stop?</a:t>
            </a:r>
          </a:p>
          <a:p>
            <a:pPr marL="228600"/>
            <a:r>
              <a:rPr lang="en-US" dirty="0"/>
              <a:t>RNA polymerase holoenzyme is different from the core enzyme?</a:t>
            </a:r>
          </a:p>
          <a:p>
            <a:pPr marL="800100" lvl="1"/>
            <a:r>
              <a:rPr lang="en-US" dirty="0"/>
              <a:t>What does that sigma subunit do?  Why is it important?</a:t>
            </a:r>
          </a:p>
          <a:p>
            <a:pPr marL="228600"/>
            <a:r>
              <a:rPr lang="en-US" dirty="0"/>
              <a:t>Structure of a promoter.</a:t>
            </a:r>
          </a:p>
          <a:p>
            <a:pPr marL="800100" lvl="1"/>
            <a:r>
              <a:rPr lang="en-US" dirty="0"/>
              <a:t>Sequences that matter and why</a:t>
            </a:r>
          </a:p>
          <a:p>
            <a:pPr marL="228600"/>
            <a:r>
              <a:rPr lang="en-US" dirty="0"/>
              <a:t>Structure of the active RNAP complex with DNA</a:t>
            </a:r>
          </a:p>
          <a:p>
            <a:pPr marL="228600"/>
            <a:r>
              <a:rPr lang="en-US" dirty="0"/>
              <a:t>Adapter hypothesis and how it was proven by Francis Crick and Sydney Brenner</a:t>
            </a:r>
          </a:p>
          <a:p>
            <a:pPr marL="228600"/>
            <a:r>
              <a:rPr lang="en-US" dirty="0"/>
              <a:t>Codon table and wobble</a:t>
            </a:r>
          </a:p>
          <a:p>
            <a:pPr marL="228600"/>
            <a:r>
              <a:rPr lang="en-US" dirty="0"/>
              <a:t>Characteristics of genetic code</a:t>
            </a:r>
          </a:p>
          <a:p>
            <a:pPr marL="342900" lvl="1" indent="0">
              <a:buNone/>
            </a:pPr>
            <a:endParaRPr lang="en-US" dirty="0"/>
          </a:p>
          <a:p>
            <a:endParaRPr lang="en-US" dirty="0"/>
          </a:p>
        </p:txBody>
      </p:sp>
    </p:spTree>
    <p:extLst>
      <p:ext uri="{BB962C8B-B14F-4D97-AF65-F5344CB8AC3E}">
        <p14:creationId xmlns:p14="http://schemas.microsoft.com/office/powerpoint/2010/main" val="2744225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Polypeptide-chain Growth</a:t>
            </a:r>
          </a:p>
        </p:txBody>
      </p:sp>
      <p:pic>
        <p:nvPicPr>
          <p:cNvPr id="5" name="Picture Placeholder 4" descr="An illustration shows the growth of polypeptide-chain growth where amino acids are successively added to the carboxyl terminus. The drawing shows three amino acids, labeled sequentially as t R N A 1, t R N A 2, and t R N A 3. The structure of t R N A 1 is tetrahedral, with a C atom at the center that bonds with an amino group N H 3-plus, a carboxyl group C O 2 where one of the O atoms forms a double bond, an H atom, and an R group represented by R 1. The structures of t R N A 2 and t R N A 3 are similar, with the R groups represented by R2 and R3 respectively. &#10;In step 1, the amino group end of t R N A 2 bonds with carboxyl end of t R N A 1, with N H 3 plus becoming N H and releasing H 2 while one of the O atoms of the carboxyl end is released, and a bond being formed between C and N H. In the next step, the amino group end of t R N A 3 bonds with carboxyl end of t R N A 2 in a similar fashion. The chain continues with more amino acids added in a similar wa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7575" y="2182950"/>
            <a:ext cx="8068851" cy="427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51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Section 31.3 The Ribosome Is the Site of Protein Synthesis</a:t>
            </a:r>
          </a:p>
        </p:txBody>
      </p:sp>
      <p:sp>
        <p:nvSpPr>
          <p:cNvPr id="10" name="Content Placeholder 9"/>
          <p:cNvSpPr>
            <a:spLocks noGrp="1"/>
          </p:cNvSpPr>
          <p:nvPr>
            <p:ph idx="1"/>
          </p:nvPr>
        </p:nvSpPr>
        <p:spPr/>
        <p:txBody>
          <a:bodyPr/>
          <a:lstStyle/>
          <a:p>
            <a:pPr>
              <a:spcAft>
                <a:spcPts val="1200"/>
              </a:spcAft>
            </a:pPr>
            <a:r>
              <a:rPr lang="en-US" dirty="0"/>
              <a:t>The ribosome is the site of protein synthesis. The </a:t>
            </a:r>
            <a:r>
              <a:rPr lang="en-US" i="1" dirty="0"/>
              <a:t>E. coli</a:t>
            </a:r>
            <a:r>
              <a:rPr lang="en-US" dirty="0"/>
              <a:t> ribosome sediments under centrifugation at 70S and is composed of two subunits, a large 50S subunit and a smaller 30S subunit.</a:t>
            </a:r>
          </a:p>
          <a:p>
            <a:pPr>
              <a:spcAft>
                <a:spcPts val="1200"/>
              </a:spcAft>
            </a:pPr>
            <a:r>
              <a:rPr lang="en-US" dirty="0"/>
              <a:t>The 50S subunit is composed of 34 proteins and a 23S </a:t>
            </a:r>
            <a:r>
              <a:rPr lang="en-US" dirty="0" err="1"/>
              <a:t>rRNA</a:t>
            </a:r>
            <a:r>
              <a:rPr lang="en-US" dirty="0"/>
              <a:t> as well as a 5S </a:t>
            </a:r>
            <a:r>
              <a:rPr lang="en-US" dirty="0" err="1"/>
              <a:t>rRNA</a:t>
            </a:r>
            <a:r>
              <a:rPr lang="en-US" dirty="0"/>
              <a:t>.</a:t>
            </a:r>
          </a:p>
          <a:p>
            <a:pPr>
              <a:spcAft>
                <a:spcPts val="1200"/>
              </a:spcAft>
            </a:pPr>
            <a:r>
              <a:rPr lang="en-US" dirty="0"/>
              <a:t>The 30S subunit contains 21 proteins and a molecule of 16S </a:t>
            </a:r>
            <a:r>
              <a:rPr lang="en-US" dirty="0" err="1"/>
              <a:t>rRNA</a:t>
            </a:r>
            <a:r>
              <a:rPr lang="en-US" dirty="0"/>
              <a:t>.</a:t>
            </a:r>
          </a:p>
        </p:txBody>
      </p:sp>
    </p:spTree>
    <p:extLst>
      <p:ext uri="{BB962C8B-B14F-4D97-AF65-F5344CB8AC3E}">
        <p14:creationId xmlns:p14="http://schemas.microsoft.com/office/powerpoint/2010/main" val="1050602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Overview of the 5 Stages of Protein Synthesis</a:t>
            </a: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410200"/>
            <a:ext cx="8686800" cy="1200329"/>
          </a:xfrm>
          <a:prstGeom prst="rect">
            <a:avLst/>
          </a:prstGeom>
          <a:noFill/>
        </p:spPr>
        <p:txBody>
          <a:bodyPr wrap="square" rtlCol="0">
            <a:spAutoFit/>
          </a:bodyPr>
          <a:lstStyle/>
          <a:p>
            <a:r>
              <a:rPr lang="en-US" b="1" dirty="0"/>
              <a:t>Stage 1:  Activation of amino acids (Formation of </a:t>
            </a:r>
            <a:r>
              <a:rPr lang="en-US" b="1" dirty="0" err="1"/>
              <a:t>aminoacyl</a:t>
            </a:r>
            <a:r>
              <a:rPr lang="en-US" b="1" dirty="0"/>
              <a:t> </a:t>
            </a:r>
            <a:r>
              <a:rPr lang="en-US" b="1" dirty="0" err="1"/>
              <a:t>tRNA</a:t>
            </a:r>
            <a:r>
              <a:rPr lang="en-US" b="1" dirty="0"/>
              <a:t>)</a:t>
            </a:r>
          </a:p>
          <a:p>
            <a:pPr marL="342900" indent="-342900">
              <a:buFont typeface="Arial"/>
              <a:buChar char="•"/>
            </a:pPr>
            <a:r>
              <a:rPr lang="en-US" dirty="0"/>
              <a:t>Costs ATP for every single amino acid conjugated to </a:t>
            </a:r>
            <a:r>
              <a:rPr lang="en-US" dirty="0" err="1"/>
              <a:t>tRNA</a:t>
            </a:r>
            <a:endParaRPr lang="en-US" dirty="0"/>
          </a:p>
          <a:p>
            <a:pPr marL="342900" indent="-342900">
              <a:buFont typeface="Arial"/>
              <a:buChar char="•"/>
            </a:pPr>
            <a:r>
              <a:rPr lang="en-US" dirty="0"/>
              <a:t>Catalyzed by </a:t>
            </a:r>
            <a:r>
              <a:rPr lang="en-US" dirty="0" err="1"/>
              <a:t>tRNA</a:t>
            </a:r>
            <a:r>
              <a:rPr lang="en-US" dirty="0"/>
              <a:t> </a:t>
            </a:r>
            <a:r>
              <a:rPr lang="en-US" dirty="0" err="1"/>
              <a:t>synthetases</a:t>
            </a:r>
            <a:endParaRPr lang="en-US" dirty="0"/>
          </a:p>
          <a:p>
            <a:pPr marL="342900" indent="-342900">
              <a:buFont typeface="Arial"/>
              <a:buChar char="•"/>
            </a:pPr>
            <a:r>
              <a:rPr lang="en-US" dirty="0"/>
              <a:t>See last lecture for details about </a:t>
            </a:r>
            <a:r>
              <a:rPr lang="en-US" dirty="0" err="1"/>
              <a:t>tRNA</a:t>
            </a:r>
            <a:r>
              <a:rPr lang="en-US" dirty="0"/>
              <a:t> and aminoacyl </a:t>
            </a:r>
            <a:r>
              <a:rPr lang="en-US" dirty="0" err="1"/>
              <a:t>tRNA</a:t>
            </a:r>
            <a:r>
              <a:rPr lang="en-US" dirty="0"/>
              <a:t> </a:t>
            </a:r>
            <a:r>
              <a:rPr lang="en-US" dirty="0" err="1"/>
              <a:t>synthetases</a:t>
            </a:r>
            <a:endParaRPr lang="en-US" dirty="0"/>
          </a:p>
        </p:txBody>
      </p:sp>
    </p:spTree>
    <p:extLst>
      <p:ext uri="{BB962C8B-B14F-4D97-AF65-F5344CB8AC3E}">
        <p14:creationId xmlns:p14="http://schemas.microsoft.com/office/powerpoint/2010/main" val="249931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Overview of the 5 Stages of Protein Synthesis</a:t>
            </a: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181600"/>
            <a:ext cx="8686800" cy="1200329"/>
          </a:xfrm>
          <a:prstGeom prst="rect">
            <a:avLst/>
          </a:prstGeom>
          <a:noFill/>
        </p:spPr>
        <p:txBody>
          <a:bodyPr wrap="square" rtlCol="0">
            <a:spAutoFit/>
          </a:bodyPr>
          <a:lstStyle/>
          <a:p>
            <a:r>
              <a:rPr lang="en-US" dirty="0"/>
              <a:t>Stage 2:  Initiation</a:t>
            </a:r>
          </a:p>
          <a:p>
            <a:pPr marL="342900" indent="-342900">
              <a:buFont typeface="Arial"/>
              <a:buChar char="•"/>
            </a:pPr>
            <a:r>
              <a:rPr lang="en-US" dirty="0"/>
              <a:t>mRNA to be translated binds to the small subunit of the ribosome</a:t>
            </a:r>
          </a:p>
          <a:p>
            <a:pPr marL="342900" indent="-342900">
              <a:buFont typeface="Arial"/>
              <a:buChar char="•"/>
            </a:pPr>
            <a:r>
              <a:rPr lang="en-US" dirty="0"/>
              <a:t>The large subunit, initiating </a:t>
            </a:r>
            <a:r>
              <a:rPr lang="en-US" dirty="0" err="1"/>
              <a:t>aminoacyl</a:t>
            </a:r>
            <a:r>
              <a:rPr lang="en-US" dirty="0"/>
              <a:t> </a:t>
            </a:r>
            <a:r>
              <a:rPr lang="en-US" dirty="0" err="1"/>
              <a:t>tRNA</a:t>
            </a:r>
            <a:r>
              <a:rPr lang="en-US" dirty="0"/>
              <a:t>, GTP and initiation factors bind and the process start</a:t>
            </a:r>
          </a:p>
        </p:txBody>
      </p:sp>
    </p:spTree>
    <p:extLst>
      <p:ext uri="{BB962C8B-B14F-4D97-AF65-F5344CB8AC3E}">
        <p14:creationId xmlns:p14="http://schemas.microsoft.com/office/powerpoint/2010/main" val="79239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Overview of the 5 Stages of Protein Synthesis</a:t>
            </a: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181600"/>
            <a:ext cx="8686800" cy="923330"/>
          </a:xfrm>
          <a:prstGeom prst="rect">
            <a:avLst/>
          </a:prstGeom>
          <a:noFill/>
        </p:spPr>
        <p:txBody>
          <a:bodyPr wrap="square" rtlCol="0">
            <a:spAutoFit/>
          </a:bodyPr>
          <a:lstStyle/>
          <a:p>
            <a:r>
              <a:rPr lang="en-US" dirty="0"/>
              <a:t>Stage 3:  Elongation</a:t>
            </a:r>
          </a:p>
          <a:p>
            <a:pPr marL="342900" indent="-342900">
              <a:buFont typeface="Arial"/>
              <a:buChar char="•"/>
            </a:pPr>
            <a:r>
              <a:rPr lang="en-US" dirty="0"/>
              <a:t>Amino acids are added to the nascent polypeptide</a:t>
            </a:r>
          </a:p>
          <a:p>
            <a:pPr marL="342900" indent="-342900">
              <a:buFont typeface="Arial"/>
              <a:buChar char="•"/>
            </a:pPr>
            <a:r>
              <a:rPr lang="en-US" dirty="0"/>
              <a:t>The ribosome moves along the mRNA (or is it the other way around?) via GTP hydrolysis</a:t>
            </a:r>
          </a:p>
        </p:txBody>
      </p:sp>
    </p:spTree>
    <p:extLst>
      <p:ext uri="{BB962C8B-B14F-4D97-AF65-F5344CB8AC3E}">
        <p14:creationId xmlns:p14="http://schemas.microsoft.com/office/powerpoint/2010/main" val="827094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Overview of the 5 Stages of Protein Synthesis</a:t>
            </a: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181600"/>
            <a:ext cx="8686800" cy="923330"/>
          </a:xfrm>
          <a:prstGeom prst="rect">
            <a:avLst/>
          </a:prstGeom>
          <a:noFill/>
        </p:spPr>
        <p:txBody>
          <a:bodyPr wrap="square" rtlCol="0">
            <a:spAutoFit/>
          </a:bodyPr>
          <a:lstStyle/>
          <a:p>
            <a:r>
              <a:rPr lang="en-US" dirty="0"/>
              <a:t>Stage 4:  Termination</a:t>
            </a:r>
          </a:p>
          <a:p>
            <a:pPr marL="342900" indent="-342900">
              <a:buFont typeface="Arial"/>
              <a:buChar char="•"/>
            </a:pPr>
            <a:r>
              <a:rPr lang="en-US" dirty="0"/>
              <a:t>When the stop codon is reached, the ribosome releases the polypeptide and dissociates</a:t>
            </a:r>
          </a:p>
        </p:txBody>
      </p:sp>
    </p:spTree>
    <p:extLst>
      <p:ext uri="{BB962C8B-B14F-4D97-AF65-F5344CB8AC3E}">
        <p14:creationId xmlns:p14="http://schemas.microsoft.com/office/powerpoint/2010/main" val="319244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Overview of the 5 Stages of Protein Synthesis</a:t>
            </a: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265003"/>
            <a:ext cx="8686800" cy="646331"/>
          </a:xfrm>
          <a:prstGeom prst="rect">
            <a:avLst/>
          </a:prstGeom>
          <a:noFill/>
        </p:spPr>
        <p:txBody>
          <a:bodyPr wrap="square" rtlCol="0">
            <a:spAutoFit/>
          </a:bodyPr>
          <a:lstStyle/>
          <a:p>
            <a:r>
              <a:rPr lang="en-US" dirty="0"/>
              <a:t>Stage 5:   Protein Folding and Posttranslational Modifications</a:t>
            </a:r>
          </a:p>
          <a:p>
            <a:pPr marL="342900" indent="-342900">
              <a:buFont typeface="Arial"/>
              <a:buChar char="•"/>
            </a:pPr>
            <a:r>
              <a:rPr lang="en-US" dirty="0"/>
              <a:t>We’ve already covered this!</a:t>
            </a:r>
          </a:p>
        </p:txBody>
      </p:sp>
    </p:spTree>
    <p:extLst>
      <p:ext uri="{BB962C8B-B14F-4D97-AF65-F5344CB8AC3E}">
        <p14:creationId xmlns:p14="http://schemas.microsoft.com/office/powerpoint/2010/main" val="113288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2:  Initiation of Protein Synthesis</a:t>
            </a:r>
          </a:p>
        </p:txBody>
      </p:sp>
      <p:sp>
        <p:nvSpPr>
          <p:cNvPr id="2" name="TextBox 1"/>
          <p:cNvSpPr txBox="1"/>
          <p:nvPr/>
        </p:nvSpPr>
        <p:spPr>
          <a:xfrm>
            <a:off x="304800" y="3429000"/>
            <a:ext cx="5181600" cy="1754326"/>
          </a:xfrm>
          <a:prstGeom prst="rect">
            <a:avLst/>
          </a:prstGeom>
          <a:noFill/>
        </p:spPr>
        <p:txBody>
          <a:bodyPr wrap="square" rtlCol="0">
            <a:spAutoFit/>
          </a:bodyPr>
          <a:lstStyle/>
          <a:p>
            <a:r>
              <a:rPr lang="en-US" dirty="0"/>
              <a:t>Enter the Ribosome:  The largest protein/nucleic acid complex known</a:t>
            </a:r>
          </a:p>
          <a:p>
            <a:endParaRPr lang="en-US" dirty="0"/>
          </a:p>
          <a:p>
            <a:r>
              <a:rPr lang="en-US" dirty="0"/>
              <a:t>Essentially a ribozyme (2/3 RNA and 1/3 Protein)</a:t>
            </a:r>
          </a:p>
          <a:p>
            <a:endParaRPr lang="en-US" dirty="0"/>
          </a:p>
          <a:p>
            <a:r>
              <a:rPr lang="en-US" dirty="0"/>
              <a:t>The most important macromolecule in the cell</a:t>
            </a:r>
          </a:p>
        </p:txBody>
      </p:sp>
      <p:pic>
        <p:nvPicPr>
          <p:cNvPr id="3" name="Picture 2" descr="Figure27-14.jpeg"/>
          <p:cNvPicPr>
            <a:picLocks noChangeAspect="1"/>
          </p:cNvPicPr>
          <p:nvPr/>
        </p:nvPicPr>
        <p:blipFill rotWithShape="1">
          <a:blip r:embed="rId2">
            <a:extLst>
              <a:ext uri="{28A0092B-C50C-407E-A947-70E740481C1C}">
                <a14:useLocalDpi xmlns:a14="http://schemas.microsoft.com/office/drawing/2010/main" val="0"/>
              </a:ext>
            </a:extLst>
          </a:blip>
          <a:srcRect l="8648" t="62283" r="7416" b="9761"/>
          <a:stretch/>
        </p:blipFill>
        <p:spPr>
          <a:xfrm>
            <a:off x="228600" y="914400"/>
            <a:ext cx="4481500" cy="1917248"/>
          </a:xfrm>
          <a:prstGeom prst="rect">
            <a:avLst/>
          </a:prstGeom>
        </p:spPr>
      </p:pic>
      <p:sp>
        <p:nvSpPr>
          <p:cNvPr id="4" name="TextBox 3"/>
          <p:cNvSpPr txBox="1"/>
          <p:nvPr/>
        </p:nvSpPr>
        <p:spPr>
          <a:xfrm>
            <a:off x="914400" y="2895600"/>
            <a:ext cx="1524000" cy="276999"/>
          </a:xfrm>
          <a:prstGeom prst="rect">
            <a:avLst/>
          </a:prstGeom>
          <a:noFill/>
        </p:spPr>
        <p:txBody>
          <a:bodyPr wrap="square" rtlCol="0">
            <a:spAutoFit/>
          </a:bodyPr>
          <a:lstStyle/>
          <a:p>
            <a:r>
              <a:rPr lang="en-US" sz="1200" dirty="0"/>
              <a:t>Bacterial Ribosome</a:t>
            </a:r>
          </a:p>
        </p:txBody>
      </p:sp>
      <p:sp>
        <p:nvSpPr>
          <p:cNvPr id="7" name="TextBox 6"/>
          <p:cNvSpPr txBox="1"/>
          <p:nvPr/>
        </p:nvSpPr>
        <p:spPr>
          <a:xfrm>
            <a:off x="3200400" y="2895600"/>
            <a:ext cx="1524000" cy="276999"/>
          </a:xfrm>
          <a:prstGeom prst="rect">
            <a:avLst/>
          </a:prstGeom>
          <a:noFill/>
        </p:spPr>
        <p:txBody>
          <a:bodyPr wrap="square" rtlCol="0">
            <a:spAutoFit/>
          </a:bodyPr>
          <a:lstStyle/>
          <a:p>
            <a:r>
              <a:rPr lang="en-US" sz="1200" dirty="0"/>
              <a:t>Yeast Ribosome</a:t>
            </a:r>
          </a:p>
        </p:txBody>
      </p:sp>
      <p:pic>
        <p:nvPicPr>
          <p:cNvPr id="8" name="Picture 2" descr="voet4e_fig_32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399"/>
            <a:ext cx="2895600" cy="5621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386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43C0C"/>
                </a:solidFill>
                <a:latin typeface="Arial" panose="020B0604020202020204" pitchFamily="34" charset="0"/>
                <a:cs typeface="Arial" panose="020B0604020202020204" pitchFamily="34" charset="0"/>
              </a:rPr>
              <a:t>Ch.31 Outline</a:t>
            </a:r>
          </a:p>
        </p:txBody>
      </p:sp>
      <p:sp>
        <p:nvSpPr>
          <p:cNvPr id="3" name="Content Placeholder 2"/>
          <p:cNvSpPr>
            <a:spLocks noGrp="1"/>
          </p:cNvSpPr>
          <p:nvPr>
            <p:ph idx="1"/>
          </p:nvPr>
        </p:nvSpPr>
        <p:spPr>
          <a:xfrm>
            <a:off x="457200" y="1600200"/>
            <a:ext cx="8229600" cy="5005552"/>
          </a:xfrm>
        </p:spPr>
        <p:txBody>
          <a:bodyPr>
            <a:noAutofit/>
          </a:bodyPr>
          <a:lstStyle/>
          <a:p>
            <a:pPr>
              <a:spcAft>
                <a:spcPts val="1200"/>
              </a:spcAft>
            </a:pPr>
            <a:r>
              <a:rPr lang="en-US" sz="2200" b="1" dirty="0"/>
              <a:t>31.1 Protein Synthesis Requires the Translation of Nucleotide Sequences into Amino Acid Sequences</a:t>
            </a:r>
          </a:p>
          <a:p>
            <a:pPr>
              <a:spcAft>
                <a:spcPts val="1200"/>
              </a:spcAft>
            </a:pPr>
            <a:r>
              <a:rPr lang="en-US" sz="2200" b="1" dirty="0"/>
              <a:t>31.2 </a:t>
            </a:r>
            <a:r>
              <a:rPr lang="en-US" sz="2200" b="1" dirty="0" err="1"/>
              <a:t>Aminoacyl</a:t>
            </a:r>
            <a:r>
              <a:rPr lang="en-US" sz="2200" b="1" dirty="0"/>
              <a:t> Transfer RNA </a:t>
            </a:r>
            <a:r>
              <a:rPr lang="en-US" sz="2200" b="1" dirty="0" err="1"/>
              <a:t>Synthetases</a:t>
            </a:r>
            <a:r>
              <a:rPr lang="en-US" sz="2200" b="1" dirty="0"/>
              <a:t> Read the Genetic Code</a:t>
            </a:r>
          </a:p>
          <a:p>
            <a:pPr>
              <a:spcAft>
                <a:spcPts val="1200"/>
              </a:spcAft>
            </a:pPr>
            <a:r>
              <a:rPr lang="en-US" sz="2200" b="1" dirty="0"/>
              <a:t>31.3 The Ribosome Is the Site of Protein Synthesis</a:t>
            </a:r>
          </a:p>
          <a:p>
            <a:pPr>
              <a:spcAft>
                <a:spcPts val="1200"/>
              </a:spcAft>
            </a:pPr>
            <a:r>
              <a:rPr lang="en-US" sz="2200" b="1" dirty="0"/>
              <a:t>31.5 A Variety of Antibiotics and Toxins Can Inhibit Protein Synthesis</a:t>
            </a:r>
          </a:p>
        </p:txBody>
      </p:sp>
    </p:spTree>
    <p:extLst>
      <p:ext uri="{BB962C8B-B14F-4D97-AF65-F5344CB8AC3E}">
        <p14:creationId xmlns:p14="http://schemas.microsoft.com/office/powerpoint/2010/main" val="3647361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Ribosomal RNAs (5S, 16S, and 23S </a:t>
            </a:r>
            <a:r>
              <a:rPr lang="en-US" sz="2800" dirty="0" err="1">
                <a:solidFill>
                  <a:srgbClr val="843C0C"/>
                </a:solidFill>
              </a:rPr>
              <a:t>rRNA</a:t>
            </a:r>
            <a:r>
              <a:rPr lang="en-US" sz="2800" dirty="0">
                <a:solidFill>
                  <a:srgbClr val="843C0C"/>
                </a:solidFill>
              </a:rPr>
              <a:t>) Play a Central Role in Protein Synthesis</a:t>
            </a:r>
          </a:p>
        </p:txBody>
      </p:sp>
      <p:sp>
        <p:nvSpPr>
          <p:cNvPr id="10" name="Content Placeholder 9"/>
          <p:cNvSpPr>
            <a:spLocks noGrp="1"/>
          </p:cNvSpPr>
          <p:nvPr>
            <p:ph idx="1"/>
          </p:nvPr>
        </p:nvSpPr>
        <p:spPr/>
        <p:txBody>
          <a:bodyPr>
            <a:normAutofit/>
          </a:bodyPr>
          <a:lstStyle/>
          <a:p>
            <a:pPr>
              <a:spcAft>
                <a:spcPts val="1200"/>
              </a:spcAft>
            </a:pPr>
            <a:r>
              <a:rPr lang="en-US" sz="2400" dirty="0"/>
              <a:t>Two-thirds of the mass of ribosomes is RNA, which is critical for the structure and function of the ribosome.</a:t>
            </a:r>
          </a:p>
          <a:p>
            <a:pPr>
              <a:spcAft>
                <a:spcPts val="1200"/>
              </a:spcAft>
            </a:pPr>
            <a:r>
              <a:rPr lang="en-US" sz="2400" dirty="0"/>
              <a:t>The ribosomal RNAs fold into complex structures with many short duplex regions.</a:t>
            </a:r>
          </a:p>
          <a:p>
            <a:pPr>
              <a:spcAft>
                <a:spcPts val="1200"/>
              </a:spcAft>
            </a:pPr>
            <a:r>
              <a:rPr lang="en-US" sz="2400" dirty="0"/>
              <a:t>Ribosomal RNA is the actual catalyst for protein synthesis, with the ribosomal proteins making only a minor contribution.</a:t>
            </a:r>
          </a:p>
        </p:txBody>
      </p:sp>
    </p:spTree>
    <p:extLst>
      <p:ext uri="{BB962C8B-B14F-4D97-AF65-F5344CB8AC3E}">
        <p14:creationId xmlns:p14="http://schemas.microsoft.com/office/powerpoint/2010/main" val="3578642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Ribosomal RNA Folding Pattern</a:t>
            </a:r>
          </a:p>
        </p:txBody>
      </p:sp>
      <p:pic>
        <p:nvPicPr>
          <p:cNvPr id="5" name="Picture 2" descr="An illustration depicts secondary and tertiary structures of 16 S ribosomal R N A, deduced from sequence comparison and x-ray crystallography, respectively. The secondary structure is divided into three domains, depicted in different colors, and shows multiple cloverleaf patterns of nucleotide sequences. The first domain shown on bottom left starts from the 5-prime end and crosses over 500 nucleotides which form 7 cloverleaf patterns. The nucleotides at 100, 200, 300, 400, and 500 positions are G, G, A, C, and G, respectively. The second domain shown on top left extends from 500 to 900 nucleotides which form 4 cloverleaf patterns. The nucleotides at 600, 700, 800, and 900 positions are A, G, G, and A respectively. The third domain shown on right extends from over 900 to 1542 at the 3-prime end, forming 4 cloverleaf patterns. The nucleotides at 1000, 1100, 1200, 1300, 1400, and 1500 positions are A, C, C, G, C, and A respectively.&#10;The tertiary structure shows three distinct groups of entangled thread-like structures representing different subunits of the 16 S RN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31504" y="1558404"/>
            <a:ext cx="4080993" cy="519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42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Ribosome at High Resolution</a:t>
            </a:r>
          </a:p>
        </p:txBody>
      </p:sp>
      <p:pic>
        <p:nvPicPr>
          <p:cNvPr id="6" name="Picture 2" descr="An illustration shows high-resolution views of a 70 S ribosome along with its two subunits. The high-resolution view of the 70 S ribosome shows strands of various colors intermingled, with a 50 S subunit shown on top and the 30 S subunit below it.  A separate structure of 50 S subunit shows a tangled mass of yellow strands representing 23 S R N A shown on top of red strands. And a structure of 30 S subunit shows a tangled mass of green strands representing 16 S R N A on top of blue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68323" y="2377429"/>
            <a:ext cx="8407355" cy="309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88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2:  Initiation of Protein Synthesis</a:t>
            </a:r>
          </a:p>
        </p:txBody>
      </p:sp>
      <p:pic>
        <p:nvPicPr>
          <p:cNvPr id="9" name="Picture 2" descr="voet4e_fig_32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494453" cy="582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31888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Ribosomes Have Three </a:t>
            </a:r>
            <a:r>
              <a:rPr lang="en-US" sz="2800" dirty="0" err="1">
                <a:solidFill>
                  <a:srgbClr val="843C0C"/>
                </a:solidFill>
              </a:rPr>
              <a:t>tRNA</a:t>
            </a:r>
            <a:r>
              <a:rPr lang="en-US" sz="2800" dirty="0">
                <a:solidFill>
                  <a:srgbClr val="843C0C"/>
                </a:solidFill>
              </a:rPr>
              <a:t>-binding Sites that Bridge the 30S and 50S Subunits</a:t>
            </a:r>
          </a:p>
        </p:txBody>
      </p:sp>
      <p:sp>
        <p:nvSpPr>
          <p:cNvPr id="10" name="Content Placeholder 9"/>
          <p:cNvSpPr>
            <a:spLocks noGrp="1"/>
          </p:cNvSpPr>
          <p:nvPr>
            <p:ph idx="1"/>
          </p:nvPr>
        </p:nvSpPr>
        <p:spPr>
          <a:xfrm>
            <a:off x="457200" y="1600200"/>
            <a:ext cx="8229600" cy="4912567"/>
          </a:xfrm>
        </p:spPr>
        <p:txBody>
          <a:bodyPr>
            <a:noAutofit/>
          </a:bodyPr>
          <a:lstStyle/>
          <a:p>
            <a:pPr>
              <a:spcAft>
                <a:spcPts val="1200"/>
              </a:spcAft>
            </a:pPr>
            <a:r>
              <a:rPr lang="en-US" sz="2200" dirty="0"/>
              <a:t>There are three </a:t>
            </a:r>
            <a:r>
              <a:rPr lang="en-US" sz="2200" dirty="0" err="1"/>
              <a:t>tRNA</a:t>
            </a:r>
            <a:r>
              <a:rPr lang="en-US" sz="2200" dirty="0"/>
              <a:t> binding sites on the ribosome. At each site, the </a:t>
            </a:r>
            <a:r>
              <a:rPr lang="en-US" sz="2200" dirty="0" err="1"/>
              <a:t>tRNA</a:t>
            </a:r>
            <a:r>
              <a:rPr lang="en-US" sz="2200" dirty="0"/>
              <a:t> is in contact with both the 30S subunit, which holds the mRNA template, and the 50S subunit.</a:t>
            </a:r>
          </a:p>
          <a:p>
            <a:pPr lvl="1">
              <a:spcAft>
                <a:spcPts val="1200"/>
              </a:spcAft>
              <a:buFontTx/>
              <a:buAutoNum type="arabicPeriod"/>
            </a:pPr>
            <a:r>
              <a:rPr lang="en-US" sz="2000" dirty="0"/>
              <a:t>The A (</a:t>
            </a:r>
            <a:r>
              <a:rPr lang="en-US" sz="2000" dirty="0" err="1"/>
              <a:t>aminoacyl</a:t>
            </a:r>
            <a:r>
              <a:rPr lang="en-US" sz="2000" dirty="0"/>
              <a:t>) site binds the incoming </a:t>
            </a:r>
            <a:r>
              <a:rPr lang="en-US" sz="2000" dirty="0" err="1"/>
              <a:t>tRNA</a:t>
            </a:r>
            <a:r>
              <a:rPr lang="en-US" sz="2000" dirty="0"/>
              <a:t>.</a:t>
            </a:r>
          </a:p>
          <a:p>
            <a:pPr lvl="1">
              <a:spcAft>
                <a:spcPts val="1200"/>
              </a:spcAft>
              <a:buFontTx/>
              <a:buAutoNum type="arabicPeriod"/>
            </a:pPr>
            <a:r>
              <a:rPr lang="en-US" sz="2000" dirty="0"/>
              <a:t>The P (</a:t>
            </a:r>
            <a:r>
              <a:rPr lang="en-US" sz="2000" dirty="0" err="1"/>
              <a:t>peptidyl</a:t>
            </a:r>
            <a:r>
              <a:rPr lang="en-US" sz="2000" dirty="0"/>
              <a:t>) site binds the </a:t>
            </a:r>
            <a:r>
              <a:rPr lang="en-US" sz="2000" dirty="0" err="1"/>
              <a:t>tRNA</a:t>
            </a:r>
            <a:r>
              <a:rPr lang="en-US" sz="2000" dirty="0"/>
              <a:t> with the growing peptide chain.</a:t>
            </a:r>
          </a:p>
          <a:p>
            <a:pPr lvl="1">
              <a:spcAft>
                <a:spcPts val="1200"/>
              </a:spcAft>
              <a:buFontTx/>
              <a:buAutoNum type="arabicPeriod"/>
            </a:pPr>
            <a:r>
              <a:rPr lang="en-US" sz="2000" dirty="0"/>
              <a:t>The E (exit) site binds the uncharged </a:t>
            </a:r>
            <a:r>
              <a:rPr lang="en-US" sz="2000" dirty="0" err="1"/>
              <a:t>tRNA</a:t>
            </a:r>
            <a:r>
              <a:rPr lang="en-US" sz="2000" dirty="0"/>
              <a:t> that will soon leave.</a:t>
            </a:r>
          </a:p>
          <a:p>
            <a:pPr>
              <a:spcAft>
                <a:spcPts val="1200"/>
              </a:spcAft>
            </a:pPr>
            <a:r>
              <a:rPr lang="en-US" sz="2200" dirty="0"/>
              <a:t>The acceptor ends of the </a:t>
            </a:r>
            <a:r>
              <a:rPr lang="en-US" sz="2200" dirty="0" err="1"/>
              <a:t>tRNAs</a:t>
            </a:r>
            <a:r>
              <a:rPr lang="en-US" sz="2200" dirty="0"/>
              <a:t> in the A site and P site are near one another at a site on the 50S subunit where the peptide bond is formed. A tunnel connects this site to the back of the ribosome through which the polypeptide chain exits the ribosome during synthesis.</a:t>
            </a:r>
          </a:p>
        </p:txBody>
      </p:sp>
    </p:spTree>
    <p:extLst>
      <p:ext uri="{BB962C8B-B14F-4D97-AF65-F5344CB8AC3E}">
        <p14:creationId xmlns:p14="http://schemas.microsoft.com/office/powerpoint/2010/main" val="3711218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Transfer RNA-binding Sites</a:t>
            </a:r>
          </a:p>
        </p:txBody>
      </p:sp>
      <p:pic>
        <p:nvPicPr>
          <p:cNvPr id="6" name="Picture 2" descr="An illustration depicts three transfer R N A-binding sites. Figure on left shows three thread-like structures which are in contact with the 50 S and 30 S subunits of the 70 S ribosome. They are labeled as E site, P site, and A site, from left to right. Figure on right shows these three binding sites in close-up view. The transfer RNA molecules on the P site and A site are shown to be base-paired with m R N 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68323" y="2498772"/>
            <a:ext cx="8407355" cy="341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624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 Active Ribosome</a:t>
            </a:r>
          </a:p>
        </p:txBody>
      </p:sp>
      <p:pic>
        <p:nvPicPr>
          <p:cNvPr id="5" name="Picture 2" descr="A schematic representation of an active ribosome identifies the subunits and the binding sites. The drawing shows two oval shaped structures placed one above the other, marked as 50 S on top and 30 S below and representing the subunits of the ribosome. Three vertical stick-like structures representing the three binding sites connect the two subunits. The binding sites, named as E, P, and A from left to right have circular anticodons at the 30 S end, with P and A bonding with an m R N A sequence passing through the 30 S subunit. A polypeptide channel is illustrated at the 50 S end of P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1802033"/>
            <a:ext cx="7215390" cy="45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243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The Start Signal is Usually AUG Preceded by Several Bases that Pair with 16S </a:t>
            </a:r>
            <a:r>
              <a:rPr lang="en-US" sz="2800" dirty="0" err="1">
                <a:solidFill>
                  <a:srgbClr val="843C0C"/>
                </a:solidFill>
              </a:rPr>
              <a:t>rRNA</a:t>
            </a:r>
            <a:r>
              <a:rPr lang="en-US" sz="2800" dirty="0">
                <a:solidFill>
                  <a:srgbClr val="843C0C"/>
                </a:solidFill>
              </a:rPr>
              <a:t> (1/2)</a:t>
            </a:r>
          </a:p>
        </p:txBody>
      </p:sp>
      <p:sp>
        <p:nvSpPr>
          <p:cNvPr id="10" name="Content Placeholder 9"/>
          <p:cNvSpPr>
            <a:spLocks noGrp="1"/>
          </p:cNvSpPr>
          <p:nvPr>
            <p:ph idx="1"/>
          </p:nvPr>
        </p:nvSpPr>
        <p:spPr>
          <a:xfrm>
            <a:off x="457200" y="1600200"/>
            <a:ext cx="8229600" cy="4912567"/>
          </a:xfrm>
        </p:spPr>
        <p:txBody>
          <a:bodyPr>
            <a:noAutofit/>
          </a:bodyPr>
          <a:lstStyle/>
          <a:p>
            <a:pPr>
              <a:spcAft>
                <a:spcPts val="1200"/>
              </a:spcAft>
            </a:pPr>
            <a:r>
              <a:rPr lang="en-US" sz="2400" dirty="0"/>
              <a:t>Many mRNAs in bacteria are </a:t>
            </a:r>
            <a:r>
              <a:rPr lang="en-US" sz="2400" dirty="0" err="1"/>
              <a:t>polycistronic</a:t>
            </a:r>
            <a:r>
              <a:rPr lang="en-US" sz="2400" dirty="0"/>
              <a:t>, meaning that a single mRNA encodes for multiple proteins. Each of the coding regions has its own initiation site.</a:t>
            </a:r>
          </a:p>
          <a:p>
            <a:pPr>
              <a:spcAft>
                <a:spcPts val="1200"/>
              </a:spcAft>
            </a:pPr>
            <a:r>
              <a:rPr lang="en-US" sz="2400" dirty="0"/>
              <a:t>The first codon to be translated is usually AUG, which codes for methionine.</a:t>
            </a:r>
          </a:p>
          <a:p>
            <a:pPr>
              <a:spcAft>
                <a:spcPts val="1200"/>
              </a:spcAft>
            </a:pPr>
            <a:r>
              <a:rPr lang="en-US" sz="2400" dirty="0"/>
              <a:t>Sequences in the mRNA denote where initiation occurs and where translation stops.</a:t>
            </a:r>
          </a:p>
        </p:txBody>
      </p:sp>
    </p:spTree>
    <p:extLst>
      <p:ext uri="{BB962C8B-B14F-4D97-AF65-F5344CB8AC3E}">
        <p14:creationId xmlns:p14="http://schemas.microsoft.com/office/powerpoint/2010/main" val="2337602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The Start Signal is Usually AUG Preceded by Several Bases that Pair with 16S </a:t>
            </a:r>
            <a:r>
              <a:rPr lang="en-US" sz="2800" dirty="0" err="1">
                <a:solidFill>
                  <a:srgbClr val="843C0C"/>
                </a:solidFill>
              </a:rPr>
              <a:t>rRNA</a:t>
            </a:r>
            <a:r>
              <a:rPr lang="en-US" sz="2800" dirty="0">
                <a:solidFill>
                  <a:srgbClr val="843C0C"/>
                </a:solidFill>
              </a:rPr>
              <a:t> (2/2)</a:t>
            </a:r>
            <a:endParaRPr lang="en-US" sz="2800" dirty="0"/>
          </a:p>
        </p:txBody>
      </p:sp>
      <p:sp>
        <p:nvSpPr>
          <p:cNvPr id="10" name="Content Placeholder 9"/>
          <p:cNvSpPr>
            <a:spLocks noGrp="1"/>
          </p:cNvSpPr>
          <p:nvPr>
            <p:ph idx="1"/>
          </p:nvPr>
        </p:nvSpPr>
        <p:spPr>
          <a:xfrm>
            <a:off x="457200" y="1600200"/>
            <a:ext cx="8229600" cy="4912567"/>
          </a:xfrm>
        </p:spPr>
        <p:txBody>
          <a:bodyPr>
            <a:noAutofit/>
          </a:bodyPr>
          <a:lstStyle/>
          <a:p>
            <a:pPr>
              <a:spcAft>
                <a:spcPts val="1200"/>
              </a:spcAft>
            </a:pPr>
            <a:r>
              <a:rPr lang="en-US" sz="2400" dirty="0"/>
              <a:t>Initiation in bacteria begins at least 25 nucleotides downstream (i.e., 3</a:t>
            </a:r>
            <a:r>
              <a:rPr lang="en-US" sz="2400" dirty="0">
                <a:sym typeface="Symbol" charset="0"/>
              </a:rPr>
              <a:t></a:t>
            </a:r>
            <a:r>
              <a:rPr lang="en-US" sz="2400" dirty="0"/>
              <a:t> ) of the 5</a:t>
            </a:r>
            <a:r>
              <a:rPr lang="en-US" sz="2400" dirty="0">
                <a:sym typeface="Symbol" charset="0"/>
              </a:rPr>
              <a:t></a:t>
            </a:r>
            <a:r>
              <a:rPr lang="en-US" sz="2400" dirty="0"/>
              <a:t> end of the mRNA. The nucleotides between the 5</a:t>
            </a:r>
            <a:r>
              <a:rPr lang="en-US" sz="2400" dirty="0">
                <a:sym typeface="Symbol" charset="0"/>
              </a:rPr>
              <a:t></a:t>
            </a:r>
            <a:r>
              <a:rPr lang="en-US" sz="2400" dirty="0"/>
              <a:t> end and the first codon translated are the 5</a:t>
            </a:r>
            <a:r>
              <a:rPr lang="en-US" sz="2400" dirty="0">
                <a:sym typeface="Symbol" charset="0"/>
              </a:rPr>
              <a:t></a:t>
            </a:r>
            <a:r>
              <a:rPr lang="en-US" sz="2400" dirty="0"/>
              <a:t> untranslated region (5</a:t>
            </a:r>
            <a:r>
              <a:rPr lang="en-US" sz="2400" dirty="0">
                <a:sym typeface="Symbol" charset="0"/>
              </a:rPr>
              <a:t></a:t>
            </a:r>
            <a:r>
              <a:rPr lang="en-US" sz="2400" dirty="0"/>
              <a:t> UTR).</a:t>
            </a:r>
          </a:p>
          <a:p>
            <a:pPr>
              <a:spcAft>
                <a:spcPts val="1200"/>
              </a:spcAft>
            </a:pPr>
            <a:r>
              <a:rPr lang="en-US" sz="2400" dirty="0"/>
              <a:t>The 5</a:t>
            </a:r>
            <a:r>
              <a:rPr lang="en-US" sz="2400" dirty="0">
                <a:sym typeface="Symbol" charset="0"/>
              </a:rPr>
              <a:t></a:t>
            </a:r>
            <a:r>
              <a:rPr lang="en-US" sz="2400" dirty="0"/>
              <a:t> UTR contains information called the Shine–</a:t>
            </a:r>
            <a:r>
              <a:rPr lang="en-US" sz="2400" dirty="0" err="1"/>
              <a:t>Dalgarno</a:t>
            </a:r>
            <a:r>
              <a:rPr lang="en-US" sz="2400" dirty="0"/>
              <a:t> sequence, which directs the protein synthesis machinery to the start site.</a:t>
            </a:r>
          </a:p>
          <a:p>
            <a:pPr>
              <a:spcAft>
                <a:spcPts val="1200"/>
              </a:spcAft>
            </a:pPr>
            <a:r>
              <a:rPr lang="en-US" sz="2400" dirty="0"/>
              <a:t>The Shine–</a:t>
            </a:r>
            <a:r>
              <a:rPr lang="en-US" sz="2400" dirty="0" err="1"/>
              <a:t>Dalgarno</a:t>
            </a:r>
            <a:r>
              <a:rPr lang="en-US" sz="2400" dirty="0"/>
              <a:t> sequence is a purine-rich sequence approximately 10 base pairs upstream of the start site that interacts with the 16S </a:t>
            </a:r>
            <a:r>
              <a:rPr lang="en-US" sz="2400" dirty="0" err="1"/>
              <a:t>rRNA</a:t>
            </a:r>
            <a:r>
              <a:rPr lang="en-US" sz="2400" dirty="0"/>
              <a:t> to correctly position the AUG codon in the A site.</a:t>
            </a:r>
          </a:p>
        </p:txBody>
      </p:sp>
    </p:spTree>
    <p:extLst>
      <p:ext uri="{BB962C8B-B14F-4D97-AF65-F5344CB8AC3E}">
        <p14:creationId xmlns:p14="http://schemas.microsoft.com/office/powerpoint/2010/main" val="157566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Initiation Sites</a:t>
            </a:r>
          </a:p>
        </p:txBody>
      </p:sp>
      <p:pic>
        <p:nvPicPr>
          <p:cNvPr id="6" name="Picture 2" descr="An illustration shows sequences of m R N A initiation sites for protein synthesis in a few bacterial and viral m R N A molecules. The sequences for each of the m R N A molecules along with the codons that pair with 16 S lowercase R R N A and with initiator t R NA are shown as follows: &#10;E. coli lowercase T lowercase R lowercase P uppercase A: A GC A C G A G G G G A A A U C U G A U G G A A C G C U A C; codon pairing with 16 S r R N A, G A G G G; codon pairing with initiator tRNA, A U G  &#10;E. coli lowercase A lowercase R lowercase B uppercase B: U U U G G A U G G A G U G A A A C G A U G G C G A U U G C A; codon pairing with 16 S r R N A, G G A G; codon pairing with initiator tRNA, A U G  &#10;E. coli lowercase T lowercase H lowercase R uppercase A: G G U A A C C A G G U A A C A A C C A U G C G A G U G U U G; codon pairing with 16 S r R N A, C A G G U; codon pairing with initiator tRNA, A U G  &#10;E. coli lowercase L lowercase A lowercase C lowercase L: C A A U U C A G G G U G G U G A A U G U G A A A C C A G U A; codon pairing with 16 S r R N A, G G U G U; codon pairing with initiator t R N A, A U G  &#10;Phi X 174 phage A protein: A A U C U U G G A G G C U U U U U U A U G G U U C G U U C U; codon pairing with 16 S r R N A, G G A G G; codon pairing with initiator t R N A , A U G  &#10;Q Beta phage replicase: U A A CU A A G G A U G A A A U GC A U G U C U A A G A C A; codon pairing with 16 S r R N A, U A A G G A; codon pairing with initiator t R N A , A U G  &#10;R 17 phage A protein: U C C U A G G A G G U U U G A C C U A U G C G A G C U U U U; codon pairing with 16 S r R N A, A G G A G G U; codon pairing with initiator t R N A, A U G  &#10;Lambda phage lowercase C lowercase R lowercase O: A U C U A A G G U A G A G G U U G U A U G G A A C A A C G C; codon pairing with 16 S r R N A, U A A G G A G G U; codon pairing with initiator t R N A, A U 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15328" y="2395622"/>
            <a:ext cx="8313345" cy="3845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3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a:solidFill>
                  <a:srgbClr val="843C0C"/>
                </a:solidFill>
                <a:latin typeface="Arial"/>
                <a:cs typeface="Arial"/>
              </a:rPr>
              <a:t>The Third Pillar of the Central Dogma</a:t>
            </a:r>
          </a:p>
        </p:txBody>
      </p:sp>
      <p:sp>
        <p:nvSpPr>
          <p:cNvPr id="2" name="TextBox 1"/>
          <p:cNvSpPr txBox="1"/>
          <p:nvPr/>
        </p:nvSpPr>
        <p:spPr>
          <a:xfrm>
            <a:off x="304800" y="990600"/>
            <a:ext cx="2819400" cy="3139321"/>
          </a:xfrm>
          <a:prstGeom prst="rect">
            <a:avLst/>
          </a:prstGeom>
          <a:noFill/>
        </p:spPr>
        <p:txBody>
          <a:bodyPr wrap="square" rtlCol="0">
            <a:spAutoFit/>
          </a:bodyPr>
          <a:lstStyle/>
          <a:p>
            <a:r>
              <a:rPr lang="en-US" dirty="0"/>
              <a:t>Translation / Protein Synthesis</a:t>
            </a:r>
          </a:p>
          <a:p>
            <a:endParaRPr lang="en-US" dirty="0"/>
          </a:p>
          <a:p>
            <a:r>
              <a:rPr lang="en-US" dirty="0"/>
              <a:t>We’ve replicated our DNA, transcribed a gene (or an operon) and now we have to make protein</a:t>
            </a:r>
          </a:p>
          <a:p>
            <a:endParaRPr lang="en-US" dirty="0"/>
          </a:p>
          <a:p>
            <a:r>
              <a:rPr lang="en-US" dirty="0"/>
              <a:t>In 1961 Francis Crick and Sydney ,Brenner devised the Adaptor Hypothesis</a:t>
            </a:r>
          </a:p>
        </p:txBody>
      </p:sp>
      <p:pic>
        <p:nvPicPr>
          <p:cNvPr id="3" name="Picture 2" descr="Figure27-2.jpeg"/>
          <p:cNvPicPr>
            <a:picLocks noChangeAspect="1"/>
          </p:cNvPicPr>
          <p:nvPr/>
        </p:nvPicPr>
        <p:blipFill rotWithShape="1">
          <a:blip r:embed="rId2">
            <a:extLst>
              <a:ext uri="{28A0092B-C50C-407E-A947-70E740481C1C}">
                <a14:useLocalDpi xmlns:a14="http://schemas.microsoft.com/office/drawing/2010/main" val="0"/>
              </a:ext>
            </a:extLst>
          </a:blip>
          <a:srcRect l="56309" t="5779" r="9293" b="65911"/>
          <a:stretch/>
        </p:blipFill>
        <p:spPr>
          <a:xfrm>
            <a:off x="3090132" y="3962400"/>
            <a:ext cx="2540056" cy="2685243"/>
          </a:xfrm>
          <a:prstGeom prst="rect">
            <a:avLst/>
          </a:prstGeom>
        </p:spPr>
      </p:pic>
      <p:pic>
        <p:nvPicPr>
          <p:cNvPr id="5" name="Picture 2" descr="voet4e_fig_31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62000"/>
            <a:ext cx="3368733" cy="4699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65409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solidFill>
                  <a:srgbClr val="843C0C"/>
                </a:solidFill>
              </a:rPr>
              <a:t>Bacterial Protein Synthesis is Initiated by </a:t>
            </a:r>
            <a:r>
              <a:rPr lang="en-US" dirty="0" err="1">
                <a:solidFill>
                  <a:srgbClr val="843C0C"/>
                </a:solidFill>
              </a:rPr>
              <a:t>Formylmethionyl</a:t>
            </a:r>
            <a:r>
              <a:rPr lang="en-US" dirty="0">
                <a:solidFill>
                  <a:srgbClr val="843C0C"/>
                </a:solidFill>
              </a:rPr>
              <a:t> Transfer RNA</a:t>
            </a:r>
          </a:p>
        </p:txBody>
      </p:sp>
      <p:sp>
        <p:nvSpPr>
          <p:cNvPr id="10" name="Content Placeholder 9"/>
          <p:cNvSpPr>
            <a:spLocks noGrp="1"/>
          </p:cNvSpPr>
          <p:nvPr>
            <p:ph idx="1"/>
          </p:nvPr>
        </p:nvSpPr>
        <p:spPr/>
        <p:txBody>
          <a:bodyPr>
            <a:normAutofit/>
          </a:bodyPr>
          <a:lstStyle/>
          <a:p>
            <a:pPr>
              <a:spcAft>
                <a:spcPts val="1200"/>
              </a:spcAft>
            </a:pPr>
            <a:r>
              <a:rPr lang="en-US" sz="2200" dirty="0"/>
              <a:t>A modified form of methionine, </a:t>
            </a:r>
            <a:r>
              <a:rPr lang="en-US" sz="2200" i="1" dirty="0"/>
              <a:t>N</a:t>
            </a:r>
            <a:r>
              <a:rPr lang="en-US" sz="2200" dirty="0"/>
              <a:t>-</a:t>
            </a:r>
            <a:r>
              <a:rPr lang="en-US" sz="2200" dirty="0" err="1"/>
              <a:t>formylmethionine</a:t>
            </a:r>
            <a:r>
              <a:rPr lang="en-US" sz="2200" dirty="0"/>
              <a:t> (</a:t>
            </a:r>
            <a:r>
              <a:rPr lang="en-US" sz="2200" dirty="0" err="1"/>
              <a:t>fMet</a:t>
            </a:r>
            <a:r>
              <a:rPr lang="en-US" sz="2200" dirty="0"/>
              <a:t>), is the initiator amino acid in most proteins in bacteria.</a:t>
            </a:r>
          </a:p>
          <a:p>
            <a:pPr>
              <a:spcAft>
                <a:spcPts val="1200"/>
              </a:spcAft>
            </a:pPr>
            <a:r>
              <a:rPr lang="en-US" sz="2200" dirty="0"/>
              <a:t>It is activated by attachment to the initiator </a:t>
            </a:r>
            <a:r>
              <a:rPr lang="en-US" sz="2200" dirty="0" err="1"/>
              <a:t>tRNA</a:t>
            </a:r>
            <a:r>
              <a:rPr lang="en-US" sz="2200" dirty="0"/>
              <a:t> called </a:t>
            </a:r>
            <a:r>
              <a:rPr lang="en-US" sz="2200" dirty="0" err="1"/>
              <a:t>tRNA</a:t>
            </a:r>
            <a:r>
              <a:rPr lang="en-US" sz="2200" baseline="-25000" dirty="0" err="1"/>
              <a:t>f</a:t>
            </a:r>
            <a:r>
              <a:rPr lang="en-US" sz="2200" dirty="0"/>
              <a:t>. </a:t>
            </a:r>
            <a:r>
              <a:rPr lang="en-US" sz="2200" dirty="0" err="1"/>
              <a:t>fMet-tRNA</a:t>
            </a:r>
            <a:r>
              <a:rPr lang="en-US" sz="2200" baseline="-25000" dirty="0" err="1"/>
              <a:t>f</a:t>
            </a:r>
            <a:r>
              <a:rPr lang="en-US" sz="2200" dirty="0"/>
              <a:t> binds only to the initiation codon (AUG) and not to AUG codons elsewhere in the mRNA.</a:t>
            </a:r>
          </a:p>
          <a:p>
            <a:pPr>
              <a:spcAft>
                <a:spcPts val="1200"/>
              </a:spcAft>
            </a:pPr>
            <a:r>
              <a:rPr lang="en-US" sz="2200" dirty="0"/>
              <a:t>Another </a:t>
            </a:r>
            <a:r>
              <a:rPr lang="en-US" sz="2200" dirty="0" err="1"/>
              <a:t>tRNA</a:t>
            </a:r>
            <a:r>
              <a:rPr lang="en-US" sz="2200" dirty="0"/>
              <a:t> (</a:t>
            </a:r>
            <a:r>
              <a:rPr lang="en-US" sz="2200" dirty="0" err="1"/>
              <a:t>tRNA</a:t>
            </a:r>
            <a:r>
              <a:rPr lang="en-US" sz="2200" baseline="-25000" dirty="0" err="1"/>
              <a:t>m</a:t>
            </a:r>
            <a:r>
              <a:rPr lang="en-US" sz="2200" dirty="0"/>
              <a:t>) recognizes internal codons for methionine.</a:t>
            </a:r>
          </a:p>
          <a:p>
            <a:pPr>
              <a:spcAft>
                <a:spcPts val="1200"/>
              </a:spcAft>
            </a:pPr>
            <a:r>
              <a:rPr lang="en-US" sz="2200" dirty="0"/>
              <a:t>The same </a:t>
            </a:r>
            <a:r>
              <a:rPr lang="en-US" sz="2200" dirty="0" err="1"/>
              <a:t>synthetase</a:t>
            </a:r>
            <a:r>
              <a:rPr lang="en-US" sz="2200" dirty="0"/>
              <a:t> activates both </a:t>
            </a:r>
            <a:r>
              <a:rPr lang="en-US" sz="2200" dirty="0" err="1"/>
              <a:t>tRNA</a:t>
            </a:r>
            <a:r>
              <a:rPr lang="en-US" sz="2200" baseline="-25000" dirty="0" err="1"/>
              <a:t>m</a:t>
            </a:r>
            <a:r>
              <a:rPr lang="en-US" sz="2200" dirty="0"/>
              <a:t> and </a:t>
            </a:r>
            <a:r>
              <a:rPr lang="en-US" sz="2200" dirty="0" err="1"/>
              <a:t>tRNA</a:t>
            </a:r>
            <a:r>
              <a:rPr lang="en-US" sz="2200" baseline="-25000" dirty="0" err="1"/>
              <a:t>f</a:t>
            </a:r>
            <a:r>
              <a:rPr lang="en-US" sz="2200" dirty="0"/>
              <a:t>, and a specific </a:t>
            </a:r>
            <a:r>
              <a:rPr lang="en-US" sz="2200" dirty="0" err="1"/>
              <a:t>transformylase</a:t>
            </a:r>
            <a:r>
              <a:rPr lang="en-US" sz="2200" dirty="0"/>
              <a:t> modifies the methionine attached to </a:t>
            </a:r>
            <a:r>
              <a:rPr lang="en-US" sz="2200" dirty="0" err="1"/>
              <a:t>tRNA</a:t>
            </a:r>
            <a:r>
              <a:rPr lang="en-US" sz="2200" baseline="-25000" dirty="0" err="1"/>
              <a:t>f</a:t>
            </a:r>
            <a:r>
              <a:rPr lang="en-US" sz="2200" dirty="0"/>
              <a:t>.</a:t>
            </a:r>
          </a:p>
        </p:txBody>
      </p:sp>
    </p:spTree>
    <p:extLst>
      <p:ext uri="{BB962C8B-B14F-4D97-AF65-F5344CB8AC3E}">
        <p14:creationId xmlns:p14="http://schemas.microsoft.com/office/powerpoint/2010/main" val="2731959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pPr algn="ctr"/>
            <a:r>
              <a:rPr lang="en-US" sz="3000" b="1" dirty="0">
                <a:solidFill>
                  <a:srgbClr val="843C0C"/>
                </a:solidFill>
                <a:latin typeface="Arial"/>
                <a:cs typeface="Arial"/>
              </a:rPr>
              <a:t>Chain Initiation</a:t>
            </a:r>
          </a:p>
        </p:txBody>
      </p:sp>
      <p:sp>
        <p:nvSpPr>
          <p:cNvPr id="4" name="TextBox 3"/>
          <p:cNvSpPr txBox="1"/>
          <p:nvPr/>
        </p:nvSpPr>
        <p:spPr>
          <a:xfrm>
            <a:off x="609600" y="838200"/>
            <a:ext cx="8153400" cy="2308324"/>
          </a:xfrm>
          <a:prstGeom prst="rect">
            <a:avLst/>
          </a:prstGeom>
          <a:noFill/>
        </p:spPr>
        <p:txBody>
          <a:bodyPr wrap="square" rtlCol="0">
            <a:spAutoFit/>
          </a:bodyPr>
          <a:lstStyle/>
          <a:p>
            <a:r>
              <a:rPr lang="en-US" dirty="0"/>
              <a:t>Half of mature </a:t>
            </a:r>
            <a:r>
              <a:rPr lang="en-US" i="1" dirty="0"/>
              <a:t>E. coli</a:t>
            </a:r>
            <a:r>
              <a:rPr lang="en-US" dirty="0"/>
              <a:t> proteins begin with methionine.</a:t>
            </a:r>
          </a:p>
          <a:p>
            <a:pPr marL="342900" indent="-342900">
              <a:buFont typeface="Arial"/>
              <a:buChar char="•"/>
            </a:pPr>
            <a:r>
              <a:rPr lang="en-US" dirty="0"/>
              <a:t>This codon is otherwise very rare</a:t>
            </a:r>
          </a:p>
          <a:p>
            <a:endParaRPr lang="en-US" dirty="0"/>
          </a:p>
          <a:p>
            <a:r>
              <a:rPr lang="en-US" dirty="0"/>
              <a:t>N-</a:t>
            </a:r>
            <a:r>
              <a:rPr lang="en-US" dirty="0" err="1"/>
              <a:t>formyl</a:t>
            </a:r>
            <a:r>
              <a:rPr lang="en-US" dirty="0"/>
              <a:t>-methionine is the very first amino acid added to every protein made in prokaryotes and eukaryotes</a:t>
            </a:r>
          </a:p>
          <a:p>
            <a:pPr marL="342900" indent="-342900">
              <a:buFont typeface="Arial"/>
              <a:buChar char="•"/>
            </a:pPr>
            <a:r>
              <a:rPr lang="en-US" dirty="0"/>
              <a:t>It is often cleaved off later</a:t>
            </a:r>
          </a:p>
          <a:p>
            <a:pPr marL="342900" indent="-342900">
              <a:buFont typeface="Arial"/>
              <a:buChar char="•"/>
            </a:pPr>
            <a:endParaRPr lang="en-US" dirty="0"/>
          </a:p>
          <a:p>
            <a:r>
              <a:rPr lang="en-US" dirty="0"/>
              <a:t>Why is N-</a:t>
            </a:r>
            <a:r>
              <a:rPr lang="en-US" dirty="0" err="1"/>
              <a:t>formyl</a:t>
            </a:r>
            <a:r>
              <a:rPr lang="en-US" dirty="0"/>
              <a:t>-methionine the first amino acid?</a:t>
            </a:r>
          </a:p>
        </p:txBody>
      </p:sp>
      <p:pic>
        <p:nvPicPr>
          <p:cNvPr id="7" name="Picture 2" descr="voet4e_figun_32_p1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86200"/>
            <a:ext cx="3575586" cy="2776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648200" y="4648200"/>
            <a:ext cx="3886200" cy="1384995"/>
          </a:xfrm>
          <a:prstGeom prst="rect">
            <a:avLst/>
          </a:prstGeom>
          <a:noFill/>
        </p:spPr>
        <p:txBody>
          <a:bodyPr wrap="square" rtlCol="0">
            <a:spAutoFit/>
          </a:bodyPr>
          <a:lstStyle/>
          <a:p>
            <a:r>
              <a:rPr lang="en-US" sz="1200" dirty="0"/>
              <a:t>Dr. H drew Met, N-</a:t>
            </a:r>
            <a:r>
              <a:rPr lang="en-US" sz="1200" dirty="0" err="1"/>
              <a:t>Foryml</a:t>
            </a:r>
            <a:r>
              <a:rPr lang="en-US" sz="1200" dirty="0"/>
              <a:t>-Met and a dipeptide on the board.</a:t>
            </a:r>
          </a:p>
          <a:p>
            <a:endParaRPr lang="en-US" sz="1200" dirty="0"/>
          </a:p>
          <a:p>
            <a:r>
              <a:rPr lang="en-US" sz="1200" dirty="0"/>
              <a:t>It worked and I learned something.  Yay learning!  I feel so alive and powerful with KNOWLEDGE!!!!  I might go read my textbook later.  </a:t>
            </a:r>
            <a:r>
              <a:rPr lang="en-US" sz="1200" dirty="0" err="1"/>
              <a:t>Hahahahahahahahahahahahaha</a:t>
            </a:r>
            <a:r>
              <a:rPr lang="en-US" sz="1200" dirty="0"/>
              <a:t>!  Yeah, right.</a:t>
            </a:r>
          </a:p>
        </p:txBody>
      </p:sp>
    </p:spTree>
    <p:extLst>
      <p:ext uri="{BB962C8B-B14F-4D97-AF65-F5344CB8AC3E}">
        <p14:creationId xmlns:p14="http://schemas.microsoft.com/office/powerpoint/2010/main" val="1197900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err="1">
                <a:solidFill>
                  <a:srgbClr val="843C0C"/>
                </a:solidFill>
              </a:rPr>
              <a:t>Formylmethionyl-tRNA</a:t>
            </a:r>
            <a:r>
              <a:rPr lang="en-US" sz="2800" baseline="-25000" dirty="0" err="1">
                <a:solidFill>
                  <a:srgbClr val="843C0C"/>
                </a:solidFill>
              </a:rPr>
              <a:t>f</a:t>
            </a:r>
            <a:r>
              <a:rPr lang="en-US" sz="2800" dirty="0">
                <a:solidFill>
                  <a:srgbClr val="843C0C"/>
                </a:solidFill>
              </a:rPr>
              <a:t> is Placed in the P site of the Ribosome in the Formation of the 70S Initiation Complex</a:t>
            </a:r>
          </a:p>
        </p:txBody>
      </p:sp>
      <p:sp>
        <p:nvSpPr>
          <p:cNvPr id="10" name="Content Placeholder 9"/>
          <p:cNvSpPr>
            <a:spLocks noGrp="1"/>
          </p:cNvSpPr>
          <p:nvPr>
            <p:ph idx="1"/>
          </p:nvPr>
        </p:nvSpPr>
        <p:spPr/>
        <p:txBody>
          <a:bodyPr>
            <a:normAutofit/>
          </a:bodyPr>
          <a:lstStyle/>
          <a:p>
            <a:pPr>
              <a:spcAft>
                <a:spcPts val="1200"/>
              </a:spcAft>
            </a:pPr>
            <a:r>
              <a:rPr lang="en-US" sz="2000" dirty="0"/>
              <a:t>Initiation factors (IF) assist in the assembly of the protein-synthesizing machinery.</a:t>
            </a:r>
          </a:p>
          <a:p>
            <a:pPr>
              <a:spcAft>
                <a:spcPts val="1200"/>
              </a:spcAft>
            </a:pPr>
            <a:r>
              <a:rPr lang="en-US" sz="2000" dirty="0"/>
              <a:t>IF1 and IF3 bind the 30S subunit to prevent premature binding to the 50S subunit.</a:t>
            </a:r>
          </a:p>
          <a:p>
            <a:pPr>
              <a:spcAft>
                <a:spcPts val="1200"/>
              </a:spcAft>
            </a:pPr>
            <a:r>
              <a:rPr lang="en-US" sz="2000" dirty="0"/>
              <a:t>IF2, in cooperation with GTP, delivers </a:t>
            </a:r>
            <a:r>
              <a:rPr lang="en-US" sz="2000" dirty="0" err="1"/>
              <a:t>fMet-tRNA</a:t>
            </a:r>
            <a:r>
              <a:rPr lang="en-US" sz="2000" baseline="-25000" dirty="0" err="1"/>
              <a:t>f</a:t>
            </a:r>
            <a:r>
              <a:rPr lang="en-US" sz="2000" dirty="0"/>
              <a:t> to the mRNA, which is already correctly positioned on the 30S subunit by the Shine–</a:t>
            </a:r>
            <a:r>
              <a:rPr lang="en-US" sz="2000" dirty="0" err="1"/>
              <a:t>Dalgarno</a:t>
            </a:r>
            <a:r>
              <a:rPr lang="en-US" sz="2000" dirty="0"/>
              <a:t> sequence, to form the 30S initiation complex.</a:t>
            </a:r>
          </a:p>
          <a:p>
            <a:pPr>
              <a:spcAft>
                <a:spcPts val="1200"/>
              </a:spcAft>
            </a:pPr>
            <a:r>
              <a:rPr lang="en-US" sz="2000" dirty="0"/>
              <a:t>The 50S subunit binds, leading to the hydrolysis of GTP by IF2 and departure of the initiation factors, forming the 70S initiation complex. The </a:t>
            </a:r>
            <a:r>
              <a:rPr lang="en-US" sz="2000" dirty="0" err="1"/>
              <a:t>fMet-tRNA</a:t>
            </a:r>
            <a:r>
              <a:rPr lang="en-US" sz="2000" baseline="-25000" dirty="0" err="1"/>
              <a:t>f</a:t>
            </a:r>
            <a:r>
              <a:rPr lang="en-US" sz="2000" dirty="0"/>
              <a:t> occupies the P site bound to AUG, thereby establishing the reading frame.</a:t>
            </a:r>
          </a:p>
        </p:txBody>
      </p:sp>
    </p:spTree>
    <p:extLst>
      <p:ext uri="{BB962C8B-B14F-4D97-AF65-F5344CB8AC3E}">
        <p14:creationId xmlns:p14="http://schemas.microsoft.com/office/powerpoint/2010/main" val="2946787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16S </a:t>
            </a:r>
            <a:r>
              <a:rPr lang="en-US" sz="3200" dirty="0" err="1">
                <a:solidFill>
                  <a:srgbClr val="843C0C"/>
                </a:solidFill>
              </a:rPr>
              <a:t>rRNA</a:t>
            </a:r>
            <a:r>
              <a:rPr lang="en-US" sz="3200" dirty="0">
                <a:solidFill>
                  <a:srgbClr val="843C0C"/>
                </a:solidFill>
              </a:rPr>
              <a:t> Monitors Base-pairing Between the Codon and the Anticodon</a:t>
            </a:r>
          </a:p>
        </p:txBody>
      </p:sp>
      <p:pic>
        <p:nvPicPr>
          <p:cNvPr id="5" name="Picture 2" descr="An illustration shows three cloud-like structures positioned in a triangular formation. The first cloud represents, 16 S R N A A 1493 on top. The second cloud represents, Anticodon A 36 at the base. The third cloud represents, Codon U 1 at the base, with molecular structures shown inside them. Hydrogen bonds are formed between the bases of the molecular structur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1741183"/>
            <a:ext cx="7215390" cy="475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63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2:  The Initiation Complex</a:t>
            </a:r>
          </a:p>
        </p:txBody>
      </p:sp>
      <p:sp>
        <p:nvSpPr>
          <p:cNvPr id="4" name="TextBox 3"/>
          <p:cNvSpPr txBox="1"/>
          <p:nvPr/>
        </p:nvSpPr>
        <p:spPr>
          <a:xfrm>
            <a:off x="609600" y="762000"/>
            <a:ext cx="4114800" cy="3293209"/>
          </a:xfrm>
          <a:prstGeom prst="rect">
            <a:avLst/>
          </a:prstGeom>
          <a:noFill/>
        </p:spPr>
        <p:txBody>
          <a:bodyPr wrap="square" rtlCol="0">
            <a:spAutoFit/>
          </a:bodyPr>
          <a:lstStyle/>
          <a:p>
            <a:pPr marL="457200" indent="-457200">
              <a:buAutoNum type="arabicParenR"/>
            </a:pPr>
            <a:r>
              <a:rPr lang="en-US" sz="1600" dirty="0"/>
              <a:t>IF3 Binds to the 30S subunit</a:t>
            </a:r>
          </a:p>
          <a:p>
            <a:pPr marL="342900" indent="-342900">
              <a:buFont typeface="Arial"/>
              <a:buChar char="•"/>
            </a:pPr>
            <a:r>
              <a:rPr lang="en-US" sz="1600" dirty="0"/>
              <a:t>Prevents the large subunit from binding</a:t>
            </a:r>
          </a:p>
          <a:p>
            <a:pPr marL="457200" indent="-457200">
              <a:buAutoNum type="arabicParenR" startAt="2"/>
            </a:pPr>
            <a:r>
              <a:rPr lang="en-US" sz="1600" dirty="0"/>
              <a:t>mRNA, </a:t>
            </a:r>
            <a:r>
              <a:rPr lang="en-US" sz="1600" dirty="0" err="1"/>
              <a:t>fMet-tRNA</a:t>
            </a:r>
            <a:r>
              <a:rPr lang="en-US" sz="1600" dirty="0"/>
              <a:t>/IF2/GTP and IF1 bind</a:t>
            </a:r>
          </a:p>
          <a:p>
            <a:pPr marL="342900" indent="-342900">
              <a:buFont typeface="Arial"/>
              <a:buChar char="•"/>
            </a:pPr>
            <a:r>
              <a:rPr lang="en-US" sz="1600" dirty="0"/>
              <a:t>mRNA Shine-</a:t>
            </a:r>
            <a:r>
              <a:rPr lang="en-US" sz="1600" dirty="0" err="1"/>
              <a:t>Delgarno</a:t>
            </a:r>
            <a:r>
              <a:rPr lang="en-US" sz="1600" dirty="0"/>
              <a:t> sequence binds to complementary sequence on 16S </a:t>
            </a:r>
            <a:r>
              <a:rPr lang="en-US" sz="1600" dirty="0" err="1"/>
              <a:t>rRNA</a:t>
            </a:r>
            <a:endParaRPr lang="en-US" sz="1600" dirty="0"/>
          </a:p>
          <a:p>
            <a:pPr marL="342900" indent="-342900">
              <a:buFont typeface="Arial"/>
              <a:buChar char="•"/>
            </a:pPr>
            <a:r>
              <a:rPr lang="en-US" sz="1600" dirty="0"/>
              <a:t>IF1 binds to the A-site</a:t>
            </a:r>
          </a:p>
          <a:p>
            <a:pPr marL="342900" indent="-342900">
              <a:buFont typeface="Arial"/>
              <a:buChar char="•"/>
            </a:pPr>
            <a:r>
              <a:rPr lang="en-US" sz="1600" dirty="0"/>
              <a:t>The </a:t>
            </a:r>
            <a:r>
              <a:rPr lang="en-US" sz="1600" dirty="0" err="1"/>
              <a:t>fMet-tRNA</a:t>
            </a:r>
            <a:r>
              <a:rPr lang="en-US" sz="1600" dirty="0"/>
              <a:t>/IF2/GTP ternary complex binds to the initiation codon in the P-site</a:t>
            </a:r>
          </a:p>
          <a:p>
            <a:pPr marL="457200" indent="-457200">
              <a:buAutoNum type="arabicParenR" startAt="3"/>
            </a:pPr>
            <a:r>
              <a:rPr lang="en-US" sz="1600" dirty="0"/>
              <a:t>The 50S subunit associates with the 30S subunit and IF2 hydrolyzes its bound GTP</a:t>
            </a:r>
          </a:p>
          <a:p>
            <a:pPr marL="342900" indent="-342900">
              <a:buFont typeface="Arial"/>
              <a:buChar char="•"/>
            </a:pPr>
            <a:r>
              <a:rPr lang="en-US" sz="1600" dirty="0"/>
              <a:t>This causes a conformational shift in the 30S subunit and all 3 initiation factors dissociate as does GDP and </a:t>
            </a:r>
            <a:r>
              <a:rPr lang="en-US" sz="1600" dirty="0" err="1"/>
              <a:t>PPi</a:t>
            </a:r>
            <a:endParaRPr lang="en-US" sz="1600" dirty="0"/>
          </a:p>
        </p:txBody>
      </p:sp>
      <p:pic>
        <p:nvPicPr>
          <p:cNvPr id="5" name="Picture 3" descr="voet4e_fig_32_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04800"/>
            <a:ext cx="3286125" cy="646271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65074"/>
          <a:stretch/>
        </p:blipFill>
        <p:spPr bwMode="auto">
          <a:xfrm>
            <a:off x="914400" y="4495800"/>
            <a:ext cx="3656013" cy="22560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31956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Elongation</a:t>
            </a:r>
          </a:p>
        </p:txBody>
      </p:sp>
      <p:sp>
        <p:nvSpPr>
          <p:cNvPr id="4" name="TextBox 3"/>
          <p:cNvSpPr txBox="1"/>
          <p:nvPr/>
        </p:nvSpPr>
        <p:spPr>
          <a:xfrm>
            <a:off x="228600" y="762000"/>
            <a:ext cx="3810000" cy="3416320"/>
          </a:xfrm>
          <a:prstGeom prst="rect">
            <a:avLst/>
          </a:prstGeom>
          <a:noFill/>
        </p:spPr>
        <p:txBody>
          <a:bodyPr wrap="square" rtlCol="0">
            <a:spAutoFit/>
          </a:bodyPr>
          <a:lstStyle/>
          <a:p>
            <a:r>
              <a:rPr lang="en-US" sz="1800" dirty="0"/>
              <a:t>3 Step Reaction Cycle</a:t>
            </a:r>
          </a:p>
          <a:p>
            <a:endParaRPr lang="en-US" sz="1800" dirty="0"/>
          </a:p>
          <a:p>
            <a:pPr marL="400050" indent="-400050">
              <a:buAutoNum type="romanLcParenR"/>
            </a:pPr>
            <a:r>
              <a:rPr lang="en-US" sz="1800" dirty="0"/>
              <a:t>Decoding:  Binding of </a:t>
            </a:r>
            <a:r>
              <a:rPr lang="en-US" sz="1800" dirty="0" err="1"/>
              <a:t>aminoacyl-tRNA</a:t>
            </a:r>
            <a:r>
              <a:rPr lang="en-US" sz="1800" dirty="0"/>
              <a:t> complementary to mRNA codon</a:t>
            </a:r>
          </a:p>
          <a:p>
            <a:pPr marL="400050" indent="-400050">
              <a:buAutoNum type="romanLcParenR"/>
            </a:pPr>
            <a:r>
              <a:rPr lang="en-US" sz="1800" dirty="0" err="1"/>
              <a:t>Transpeptidation</a:t>
            </a:r>
            <a:r>
              <a:rPr lang="en-US" sz="1800" dirty="0"/>
              <a:t>:  </a:t>
            </a:r>
            <a:r>
              <a:rPr lang="en-US" sz="1800" dirty="0" err="1"/>
              <a:t>Peptidyl</a:t>
            </a:r>
            <a:r>
              <a:rPr lang="en-US" sz="1800" dirty="0"/>
              <a:t> group in P-site is transferred to the A-site</a:t>
            </a:r>
          </a:p>
          <a:p>
            <a:pPr marL="400050" indent="-400050">
              <a:buAutoNum type="romanLcParenR"/>
            </a:pPr>
            <a:r>
              <a:rPr lang="en-US" sz="1800" dirty="0"/>
              <a:t>Translocation:  A-site and P-site contents are transferred to the P-site and E-site, respectively</a:t>
            </a:r>
          </a:p>
          <a:p>
            <a:pPr marL="285750" indent="-285750">
              <a:buFont typeface="Arial"/>
              <a:buChar char="•"/>
            </a:pPr>
            <a:r>
              <a:rPr lang="en-US" sz="1800" dirty="0"/>
              <a:t>mRNA is </a:t>
            </a:r>
            <a:r>
              <a:rPr lang="en-US" sz="1800" dirty="0" err="1"/>
              <a:t>translocated</a:t>
            </a:r>
            <a:r>
              <a:rPr lang="en-US" sz="1800" dirty="0"/>
              <a:t> through the ribosome</a:t>
            </a:r>
          </a:p>
        </p:txBody>
      </p:sp>
      <p:grpSp>
        <p:nvGrpSpPr>
          <p:cNvPr id="2" name="Group 1"/>
          <p:cNvGrpSpPr/>
          <p:nvPr/>
        </p:nvGrpSpPr>
        <p:grpSpPr>
          <a:xfrm>
            <a:off x="228600" y="4343400"/>
            <a:ext cx="3656013" cy="2238990"/>
            <a:chOff x="2743200" y="1676400"/>
            <a:chExt cx="3656013" cy="2238990"/>
          </a:xfrm>
        </p:grpSpPr>
        <p:pic>
          <p:nvPicPr>
            <p:cNvPr id="8" name="Picture 2" descr="voet4e_tab_32_09"/>
            <p:cNvPicPr>
              <a:picLocks noChangeAspect="1" noChangeArrowheads="1"/>
            </p:cNvPicPr>
            <p:nvPr/>
          </p:nvPicPr>
          <p:blipFill rotWithShape="1">
            <a:blip r:embed="rId2">
              <a:extLst>
                <a:ext uri="{28A0092B-C50C-407E-A947-70E740481C1C}">
                  <a14:useLocalDpi xmlns:a14="http://schemas.microsoft.com/office/drawing/2010/main" val="0"/>
                </a:ext>
              </a:extLst>
            </a:blip>
            <a:srcRect t="34802" b="42530"/>
            <a:stretch/>
          </p:blipFill>
          <p:spPr bwMode="auto">
            <a:xfrm>
              <a:off x="2743200" y="2451164"/>
              <a:ext cx="3656013" cy="1464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2" descr="voet4e_tab_32_09"/>
            <p:cNvPicPr>
              <a:picLocks noChangeAspect="1" noChangeArrowheads="1"/>
            </p:cNvPicPr>
            <p:nvPr/>
          </p:nvPicPr>
          <p:blipFill rotWithShape="1">
            <a:blip r:embed="rId2">
              <a:extLst>
                <a:ext uri="{28A0092B-C50C-407E-A947-70E740481C1C}">
                  <a14:useLocalDpi xmlns:a14="http://schemas.microsoft.com/office/drawing/2010/main" val="0"/>
                </a:ext>
              </a:extLst>
            </a:blip>
            <a:srcRect b="87384"/>
            <a:stretch/>
          </p:blipFill>
          <p:spPr bwMode="auto">
            <a:xfrm>
              <a:off x="2743200" y="1676400"/>
              <a:ext cx="3656013" cy="8149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10" name="Picture 2" descr="voet4e_fig_32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495225" cy="3391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35357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Step 1:  Decoding</a:t>
            </a:r>
          </a:p>
        </p:txBody>
      </p:sp>
      <p:sp>
        <p:nvSpPr>
          <p:cNvPr id="4" name="TextBox 3"/>
          <p:cNvSpPr txBox="1"/>
          <p:nvPr/>
        </p:nvSpPr>
        <p:spPr>
          <a:xfrm>
            <a:off x="228600" y="4598075"/>
            <a:ext cx="8686800" cy="2031325"/>
          </a:xfrm>
          <a:prstGeom prst="rect">
            <a:avLst/>
          </a:prstGeom>
          <a:noFill/>
        </p:spPr>
        <p:txBody>
          <a:bodyPr wrap="square" rtlCol="0">
            <a:spAutoFit/>
          </a:bodyPr>
          <a:lstStyle/>
          <a:p>
            <a:pPr marL="342900" indent="-342900">
              <a:buAutoNum type="arabicParenR"/>
            </a:pPr>
            <a:r>
              <a:rPr lang="en-US" sz="1800" dirty="0"/>
              <a:t>EF-</a:t>
            </a:r>
            <a:r>
              <a:rPr lang="en-US" sz="1800" dirty="0" err="1"/>
              <a:t>Tu</a:t>
            </a:r>
            <a:r>
              <a:rPr lang="en-US" sz="1800" dirty="0"/>
              <a:t>/</a:t>
            </a:r>
            <a:r>
              <a:rPr lang="en-US" sz="1800" dirty="0" err="1"/>
              <a:t>GTp</a:t>
            </a:r>
            <a:r>
              <a:rPr lang="en-US" sz="1800" dirty="0"/>
              <a:t> complex binds to </a:t>
            </a:r>
            <a:r>
              <a:rPr lang="en-US" sz="1800" dirty="0" err="1"/>
              <a:t>aminoacyl-tRNA</a:t>
            </a:r>
            <a:endParaRPr lang="en-US" sz="1800" dirty="0"/>
          </a:p>
          <a:p>
            <a:pPr marL="342900" indent="-342900">
              <a:buAutoNum type="arabicParenR"/>
            </a:pPr>
            <a:r>
              <a:rPr lang="en-US" sz="1800" dirty="0"/>
              <a:t>Ternary complex binds to the A-site of ribosome</a:t>
            </a:r>
          </a:p>
          <a:p>
            <a:pPr marL="342900" indent="-342900">
              <a:buAutoNum type="arabicParenR"/>
            </a:pPr>
            <a:r>
              <a:rPr lang="en-US" sz="1800" dirty="0"/>
              <a:t>GTP is hydrolyzed and the </a:t>
            </a:r>
            <a:r>
              <a:rPr lang="en-US" sz="1800" dirty="0" err="1"/>
              <a:t>aminoacyl-tRNA</a:t>
            </a:r>
            <a:r>
              <a:rPr lang="en-US" sz="1800" dirty="0"/>
              <a:t> complexes with codon via anticodon</a:t>
            </a:r>
          </a:p>
          <a:p>
            <a:pPr marL="342900" indent="-342900">
              <a:buAutoNum type="arabicParenR"/>
            </a:pPr>
            <a:endParaRPr lang="en-US" sz="1800" dirty="0"/>
          </a:p>
          <a:p>
            <a:r>
              <a:rPr lang="en-US" sz="1800" dirty="0"/>
              <a:t>EF-</a:t>
            </a:r>
            <a:r>
              <a:rPr lang="en-US" sz="1800" dirty="0" err="1"/>
              <a:t>Tu</a:t>
            </a:r>
            <a:r>
              <a:rPr lang="en-US" sz="1800" dirty="0"/>
              <a:t> is the most abundant protein in </a:t>
            </a:r>
            <a:r>
              <a:rPr lang="en-US" sz="1800" i="1" dirty="0"/>
              <a:t>E. coli</a:t>
            </a:r>
            <a:r>
              <a:rPr lang="en-US" sz="1800" dirty="0"/>
              <a:t> (~100,000 copies/cell)</a:t>
            </a:r>
          </a:p>
          <a:p>
            <a:pPr marL="285750" indent="-285750">
              <a:buFont typeface="Arial"/>
              <a:buChar char="•"/>
            </a:pPr>
            <a:r>
              <a:rPr lang="en-US" sz="1800" dirty="0"/>
              <a:t>Without EF-</a:t>
            </a:r>
            <a:r>
              <a:rPr lang="en-US" sz="1800" dirty="0" err="1"/>
              <a:t>Tu</a:t>
            </a:r>
            <a:r>
              <a:rPr lang="en-US" sz="1800" dirty="0"/>
              <a:t>, the rate of </a:t>
            </a:r>
            <a:r>
              <a:rPr lang="en-US" sz="1800" dirty="0" err="1"/>
              <a:t>aminoacyl-tRNA</a:t>
            </a:r>
            <a:r>
              <a:rPr lang="en-US" sz="1800" dirty="0"/>
              <a:t> binding to the A-site is too low to support cell growth</a:t>
            </a:r>
          </a:p>
        </p:txBody>
      </p:sp>
      <p:pic>
        <p:nvPicPr>
          <p:cNvPr id="10" name="Picture 2" descr="voet4e_fig_32_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3813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Step 1:  Decoding</a:t>
            </a:r>
          </a:p>
        </p:txBody>
      </p:sp>
      <p:sp>
        <p:nvSpPr>
          <p:cNvPr id="4" name="TextBox 3"/>
          <p:cNvSpPr txBox="1"/>
          <p:nvPr/>
        </p:nvSpPr>
        <p:spPr>
          <a:xfrm>
            <a:off x="228600" y="5105400"/>
            <a:ext cx="8686800" cy="923330"/>
          </a:xfrm>
          <a:prstGeom prst="rect">
            <a:avLst/>
          </a:prstGeom>
          <a:noFill/>
        </p:spPr>
        <p:txBody>
          <a:bodyPr wrap="square" rtlCol="0">
            <a:spAutoFit/>
          </a:bodyPr>
          <a:lstStyle/>
          <a:p>
            <a:r>
              <a:rPr lang="en-US" sz="1800" dirty="0"/>
              <a:t>EF-Ts displaces the GDP from EF-</a:t>
            </a:r>
            <a:r>
              <a:rPr lang="en-US" sz="1800" dirty="0" err="1"/>
              <a:t>Tu</a:t>
            </a:r>
            <a:endParaRPr lang="en-US" sz="1800" dirty="0"/>
          </a:p>
          <a:p>
            <a:pPr marL="285750" indent="-285750">
              <a:buFont typeface="Arial"/>
              <a:buChar char="•"/>
            </a:pPr>
            <a:r>
              <a:rPr lang="en-US" sz="1800" dirty="0"/>
              <a:t>When EF-</a:t>
            </a:r>
            <a:r>
              <a:rPr lang="en-US" sz="1800" dirty="0" err="1"/>
              <a:t>Tu</a:t>
            </a:r>
            <a:r>
              <a:rPr lang="en-US" sz="1800" dirty="0"/>
              <a:t> binds another </a:t>
            </a:r>
            <a:r>
              <a:rPr lang="en-US" sz="1800" dirty="0" err="1"/>
              <a:t>aminoacyl-tRNA</a:t>
            </a:r>
            <a:r>
              <a:rPr lang="en-US" sz="1800" dirty="0"/>
              <a:t>, it dissociates from EF-Ts and also binds GTP</a:t>
            </a:r>
          </a:p>
          <a:p>
            <a:pPr marL="285750" indent="-285750">
              <a:buFont typeface="Arial"/>
              <a:buChar char="•"/>
            </a:pPr>
            <a:r>
              <a:rPr lang="en-US" sz="1800" dirty="0"/>
              <a:t>It is then ready to load that </a:t>
            </a:r>
            <a:r>
              <a:rPr lang="en-US" sz="1800" dirty="0" err="1"/>
              <a:t>aminoacyl-tRNA</a:t>
            </a:r>
            <a:r>
              <a:rPr lang="en-US" sz="1800" dirty="0"/>
              <a:t> into the A-site if it pairs with the codon</a:t>
            </a:r>
          </a:p>
        </p:txBody>
      </p:sp>
      <p:pic>
        <p:nvPicPr>
          <p:cNvPr id="10" name="Picture 2" descr="voet4e_fig_32_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6200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Step 2:  </a:t>
            </a:r>
            <a:r>
              <a:rPr lang="en-US" sz="3000" dirty="0" err="1">
                <a:solidFill>
                  <a:srgbClr val="843C0C"/>
                </a:solidFill>
                <a:latin typeface="Arial"/>
                <a:cs typeface="Arial"/>
              </a:rPr>
              <a:t>Transpeptidation</a:t>
            </a:r>
            <a:endParaRPr lang="en-US" sz="3000" dirty="0">
              <a:solidFill>
                <a:srgbClr val="843C0C"/>
              </a:solidFill>
              <a:latin typeface="Arial"/>
              <a:cs typeface="Arial"/>
            </a:endParaRPr>
          </a:p>
        </p:txBody>
      </p:sp>
      <p:sp>
        <p:nvSpPr>
          <p:cNvPr id="4" name="TextBox 3"/>
          <p:cNvSpPr txBox="1"/>
          <p:nvPr/>
        </p:nvSpPr>
        <p:spPr>
          <a:xfrm>
            <a:off x="228600" y="4724400"/>
            <a:ext cx="8686800" cy="2031325"/>
          </a:xfrm>
          <a:prstGeom prst="rect">
            <a:avLst/>
          </a:prstGeom>
          <a:noFill/>
        </p:spPr>
        <p:txBody>
          <a:bodyPr wrap="square" rtlCol="0">
            <a:spAutoFit/>
          </a:bodyPr>
          <a:lstStyle/>
          <a:p>
            <a:r>
              <a:rPr lang="en-US" sz="1800" dirty="0"/>
              <a:t>The ribosome enhances the rate of peptide bond formation by properly positioning and orienting the substrates and/or excluding water from the active site rather than by chemical catalysis</a:t>
            </a:r>
          </a:p>
          <a:p>
            <a:pPr marL="285750" indent="-285750">
              <a:buFont typeface="Arial"/>
              <a:buChar char="•"/>
            </a:pPr>
            <a:r>
              <a:rPr lang="en-US" sz="1800" dirty="0"/>
              <a:t>The ribosome is a workbench</a:t>
            </a:r>
          </a:p>
          <a:p>
            <a:pPr marL="285750" indent="-285750">
              <a:buFont typeface="Arial"/>
              <a:buChar char="•"/>
            </a:pPr>
            <a:endParaRPr lang="en-US" sz="1800" dirty="0"/>
          </a:p>
          <a:p>
            <a:r>
              <a:rPr lang="en-US" sz="1800" dirty="0"/>
              <a:t>Net effect:  An amino acid is added to the polypeptide chain and the chain is transferred to the </a:t>
            </a:r>
            <a:r>
              <a:rPr lang="en-US" sz="1800" dirty="0" err="1"/>
              <a:t>aminoacyl-tRNA</a:t>
            </a:r>
            <a:r>
              <a:rPr lang="en-US" sz="1800" dirty="0"/>
              <a:t> in the A-site from the </a:t>
            </a:r>
            <a:r>
              <a:rPr lang="en-US" sz="1800" dirty="0" err="1"/>
              <a:t>aminoacyl-tRNA</a:t>
            </a:r>
            <a:r>
              <a:rPr lang="en-US" sz="1800" dirty="0"/>
              <a:t> in the P-site</a:t>
            </a:r>
          </a:p>
        </p:txBody>
      </p:sp>
      <p:pic>
        <p:nvPicPr>
          <p:cNvPr id="2" name="Picture 1" descr="Figure27-30.jpeg"/>
          <p:cNvPicPr>
            <a:picLocks noChangeAspect="1"/>
          </p:cNvPicPr>
          <p:nvPr/>
        </p:nvPicPr>
        <p:blipFill rotWithShape="1">
          <a:blip r:embed="rId2">
            <a:extLst>
              <a:ext uri="{28A0092B-C50C-407E-A947-70E740481C1C}">
                <a14:useLocalDpi xmlns:a14="http://schemas.microsoft.com/office/drawing/2010/main" val="0"/>
              </a:ext>
            </a:extLst>
          </a:blip>
          <a:srcRect l="9405" t="6016" r="5900" b="56237"/>
          <a:stretch/>
        </p:blipFill>
        <p:spPr>
          <a:xfrm>
            <a:off x="1219200" y="762000"/>
            <a:ext cx="6522240" cy="3733800"/>
          </a:xfrm>
          <a:prstGeom prst="rect">
            <a:avLst/>
          </a:prstGeom>
        </p:spPr>
      </p:pic>
      <p:pic>
        <p:nvPicPr>
          <p:cNvPr id="10" name="Picture 2" descr="voet4e_fig_32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71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Step 2:  </a:t>
            </a:r>
            <a:r>
              <a:rPr lang="en-US" sz="3000" dirty="0" err="1">
                <a:solidFill>
                  <a:srgbClr val="843C0C"/>
                </a:solidFill>
                <a:latin typeface="Arial"/>
                <a:cs typeface="Arial"/>
              </a:rPr>
              <a:t>Transpeptidation</a:t>
            </a:r>
            <a:endParaRPr lang="en-US" sz="3000" dirty="0">
              <a:solidFill>
                <a:srgbClr val="843C0C"/>
              </a:solidFill>
              <a:latin typeface="Arial"/>
              <a:cs typeface="Arial"/>
            </a:endParaRPr>
          </a:p>
        </p:txBody>
      </p:sp>
      <p:sp>
        <p:nvSpPr>
          <p:cNvPr id="4" name="TextBox 3"/>
          <p:cNvSpPr txBox="1"/>
          <p:nvPr/>
        </p:nvSpPr>
        <p:spPr>
          <a:xfrm>
            <a:off x="228600" y="5144869"/>
            <a:ext cx="8686800" cy="646331"/>
          </a:xfrm>
          <a:prstGeom prst="rect">
            <a:avLst/>
          </a:prstGeom>
          <a:noFill/>
        </p:spPr>
        <p:txBody>
          <a:bodyPr wrap="square" rtlCol="0">
            <a:spAutoFit/>
          </a:bodyPr>
          <a:lstStyle/>
          <a:p>
            <a:r>
              <a:rPr lang="en-US" sz="1800" dirty="0"/>
              <a:t>Note the conformational change of the </a:t>
            </a:r>
            <a:r>
              <a:rPr lang="en-US" sz="1800" dirty="0" err="1"/>
              <a:t>tRNA</a:t>
            </a:r>
            <a:r>
              <a:rPr lang="en-US" sz="1800" dirty="0"/>
              <a:t> in P-site</a:t>
            </a:r>
          </a:p>
          <a:p>
            <a:pPr marL="285750" indent="-285750">
              <a:buFont typeface="Arial"/>
              <a:buChar char="•"/>
            </a:pPr>
            <a:r>
              <a:rPr lang="en-US" sz="1800" dirty="0"/>
              <a:t>After peptide transfer, part of the molecule has moved over to the E-site</a:t>
            </a:r>
          </a:p>
        </p:txBody>
      </p:sp>
      <p:pic>
        <p:nvPicPr>
          <p:cNvPr id="2" name="Picture 1" descr="Figure27-30.jpeg"/>
          <p:cNvPicPr>
            <a:picLocks noChangeAspect="1"/>
          </p:cNvPicPr>
          <p:nvPr/>
        </p:nvPicPr>
        <p:blipFill rotWithShape="1">
          <a:blip r:embed="rId2">
            <a:extLst>
              <a:ext uri="{28A0092B-C50C-407E-A947-70E740481C1C}">
                <a14:useLocalDpi xmlns:a14="http://schemas.microsoft.com/office/drawing/2010/main" val="0"/>
              </a:ext>
            </a:extLst>
          </a:blip>
          <a:srcRect l="9405" t="6016" r="5900" b="56237"/>
          <a:stretch/>
        </p:blipFill>
        <p:spPr>
          <a:xfrm>
            <a:off x="1219200" y="914400"/>
            <a:ext cx="6522240" cy="3733800"/>
          </a:xfrm>
          <a:prstGeom prst="rect">
            <a:avLst/>
          </a:prstGeom>
        </p:spPr>
      </p:pic>
    </p:spTree>
    <p:extLst>
      <p:ext uri="{BB962C8B-B14F-4D97-AF65-F5344CB8AC3E}">
        <p14:creationId xmlns:p14="http://schemas.microsoft.com/office/powerpoint/2010/main" val="10776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a:solidFill>
                  <a:srgbClr val="843C0C"/>
                </a:solidFill>
                <a:latin typeface="Arial"/>
                <a:cs typeface="Arial"/>
              </a:rPr>
              <a:t>We need to review the message and Codons</a:t>
            </a:r>
          </a:p>
        </p:txBody>
      </p:sp>
      <p:sp>
        <p:nvSpPr>
          <p:cNvPr id="2" name="TextBox 1"/>
          <p:cNvSpPr txBox="1"/>
          <p:nvPr/>
        </p:nvSpPr>
        <p:spPr>
          <a:xfrm>
            <a:off x="304800" y="2552700"/>
            <a:ext cx="2819400" cy="2862322"/>
          </a:xfrm>
          <a:prstGeom prst="rect">
            <a:avLst/>
          </a:prstGeom>
          <a:noFill/>
        </p:spPr>
        <p:txBody>
          <a:bodyPr wrap="square" rtlCol="0">
            <a:spAutoFit/>
          </a:bodyPr>
          <a:lstStyle/>
          <a:p>
            <a:r>
              <a:rPr lang="en-US" dirty="0"/>
              <a:t>mRNA is read in the 5’ </a:t>
            </a:r>
            <a:r>
              <a:rPr lang="en-US" dirty="0">
                <a:sym typeface="Wingdings"/>
              </a:rPr>
              <a:t> 3’ direction</a:t>
            </a:r>
          </a:p>
          <a:p>
            <a:endParaRPr lang="en-US" dirty="0">
              <a:sym typeface="Wingdings"/>
            </a:endParaRPr>
          </a:p>
          <a:p>
            <a:r>
              <a:rPr lang="en-US" dirty="0">
                <a:sym typeface="Wingdings"/>
              </a:rPr>
              <a:t>The code was “cracked” by many scientists using synthetic mRNAs of a single repeating base</a:t>
            </a:r>
          </a:p>
          <a:p>
            <a:endParaRPr lang="en-US" dirty="0">
              <a:sym typeface="Wingdings"/>
            </a:endParaRPr>
          </a:p>
          <a:p>
            <a:r>
              <a:rPr lang="en-US" dirty="0">
                <a:sym typeface="Wingdings"/>
              </a:rPr>
              <a:t>Nuremberg and </a:t>
            </a:r>
            <a:r>
              <a:rPr lang="en-US" dirty="0" err="1">
                <a:sym typeface="Wingdings"/>
              </a:rPr>
              <a:t>Matthaei</a:t>
            </a:r>
            <a:r>
              <a:rPr lang="en-US" dirty="0">
                <a:sym typeface="Wingdings"/>
              </a:rPr>
              <a:t> had the seminal experiment</a:t>
            </a:r>
          </a:p>
        </p:txBody>
      </p:sp>
      <p:sp>
        <p:nvSpPr>
          <p:cNvPr id="4" name="TextBox 3"/>
          <p:cNvSpPr txBox="1"/>
          <p:nvPr/>
        </p:nvSpPr>
        <p:spPr>
          <a:xfrm>
            <a:off x="5105400" y="1600200"/>
            <a:ext cx="2133600" cy="369332"/>
          </a:xfrm>
          <a:prstGeom prst="rect">
            <a:avLst/>
          </a:prstGeom>
          <a:noFill/>
        </p:spPr>
        <p:txBody>
          <a:bodyPr wrap="square" rtlCol="0">
            <a:spAutoFit/>
          </a:bodyPr>
          <a:lstStyle/>
          <a:p>
            <a:r>
              <a:rPr lang="en-US" dirty="0"/>
              <a:t>5’-(UUU)</a:t>
            </a:r>
            <a:r>
              <a:rPr lang="en-US" baseline="-25000" dirty="0"/>
              <a:t>X</a:t>
            </a:r>
            <a:r>
              <a:rPr lang="en-US" dirty="0"/>
              <a:t>-3’</a:t>
            </a:r>
          </a:p>
        </p:txBody>
      </p:sp>
      <p:pic>
        <p:nvPicPr>
          <p:cNvPr id="7" name="Picture 6"/>
          <p:cNvPicPr>
            <a:picLocks noChangeAspect="1"/>
          </p:cNvPicPr>
          <p:nvPr/>
        </p:nvPicPr>
        <p:blipFill>
          <a:blip r:embed="rId2"/>
          <a:stretch>
            <a:fillRect/>
          </a:stretch>
        </p:blipFill>
        <p:spPr>
          <a:xfrm>
            <a:off x="3357926" y="2877979"/>
            <a:ext cx="5481274" cy="2606842"/>
          </a:xfrm>
          <a:prstGeom prst="rect">
            <a:avLst/>
          </a:prstGeom>
        </p:spPr>
      </p:pic>
      <p:sp>
        <p:nvSpPr>
          <p:cNvPr id="8" name="Down Arrow 7"/>
          <p:cNvSpPr/>
          <p:nvPr/>
        </p:nvSpPr>
        <p:spPr bwMode="auto">
          <a:xfrm>
            <a:off x="5791200" y="2209800"/>
            <a:ext cx="381000" cy="685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2346061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Peptidyl Transferase Catalyzes Peptide-bond Synthesis</a:t>
            </a:r>
          </a:p>
        </p:txBody>
      </p:sp>
      <p:sp>
        <p:nvSpPr>
          <p:cNvPr id="10" name="Content Placeholder 9"/>
          <p:cNvSpPr>
            <a:spLocks noGrp="1"/>
          </p:cNvSpPr>
          <p:nvPr>
            <p:ph idx="1"/>
          </p:nvPr>
        </p:nvSpPr>
        <p:spPr>
          <a:xfrm>
            <a:off x="457200" y="1600200"/>
            <a:ext cx="8229600" cy="4912567"/>
          </a:xfrm>
        </p:spPr>
        <p:txBody>
          <a:bodyPr>
            <a:normAutofit lnSpcReduction="10000"/>
          </a:bodyPr>
          <a:lstStyle/>
          <a:p>
            <a:pPr>
              <a:spcAft>
                <a:spcPts val="1200"/>
              </a:spcAft>
            </a:pPr>
            <a:r>
              <a:rPr lang="en-US" sz="2200" dirty="0"/>
              <a:t>The ribosome is now primed to catalyze peptide bond formation.</a:t>
            </a:r>
          </a:p>
          <a:p>
            <a:pPr>
              <a:spcAft>
                <a:spcPts val="1200"/>
              </a:spcAft>
            </a:pPr>
            <a:r>
              <a:rPr lang="en-US" sz="2200" dirty="0"/>
              <a:t>The exergonic process of peptide bond formation is catalyzed within the large subunit by region within the 23S RNA called the </a:t>
            </a:r>
            <a:r>
              <a:rPr lang="en-US" sz="2200" dirty="0" err="1"/>
              <a:t>peptidyl</a:t>
            </a:r>
            <a:r>
              <a:rPr lang="en-US" sz="2200" dirty="0"/>
              <a:t> </a:t>
            </a:r>
            <a:r>
              <a:rPr lang="en-US" sz="2200" dirty="0" err="1"/>
              <a:t>transferase</a:t>
            </a:r>
            <a:r>
              <a:rPr lang="en-US" sz="2200" dirty="0"/>
              <a:t> center.</a:t>
            </a:r>
          </a:p>
          <a:p>
            <a:pPr>
              <a:spcAft>
                <a:spcPts val="1200"/>
              </a:spcAft>
            </a:pPr>
            <a:r>
              <a:rPr lang="en-US" sz="2200" dirty="0"/>
              <a:t>The amino group of the </a:t>
            </a:r>
            <a:r>
              <a:rPr lang="en-US" sz="2200" dirty="0" err="1"/>
              <a:t>aminoacyl-tRNA</a:t>
            </a:r>
            <a:r>
              <a:rPr lang="en-US" sz="2200" dirty="0"/>
              <a:t> attacks the carbonyl group of the ester linkage of the </a:t>
            </a:r>
            <a:r>
              <a:rPr lang="en-US" sz="2200" dirty="0" err="1"/>
              <a:t>peptidyl-tRNA</a:t>
            </a:r>
            <a:r>
              <a:rPr lang="en-US" sz="2200" dirty="0"/>
              <a:t>, forming an eight-membered transition state.</a:t>
            </a:r>
          </a:p>
          <a:p>
            <a:pPr>
              <a:spcAft>
                <a:spcPts val="1200"/>
              </a:spcAft>
            </a:pPr>
            <a:r>
              <a:rPr lang="en-US" sz="2200" dirty="0"/>
              <a:t>The transition state collapses to form the peptide bond and a </a:t>
            </a:r>
            <a:r>
              <a:rPr lang="en-US" sz="2200" dirty="0" err="1"/>
              <a:t>deacylated</a:t>
            </a:r>
            <a:r>
              <a:rPr lang="en-US" sz="2200" dirty="0"/>
              <a:t> </a:t>
            </a:r>
            <a:r>
              <a:rPr lang="en-US" sz="2200" dirty="0" err="1"/>
              <a:t>tRNA</a:t>
            </a:r>
            <a:r>
              <a:rPr lang="en-US" sz="2200" dirty="0"/>
              <a:t>.</a:t>
            </a:r>
          </a:p>
          <a:p>
            <a:pPr>
              <a:spcAft>
                <a:spcPts val="1200"/>
              </a:spcAft>
            </a:pPr>
            <a:r>
              <a:rPr lang="en-US" sz="2200" dirty="0"/>
              <a:t>Some of the catalytic power is due to catalysis by proximity and orientation.</a:t>
            </a:r>
          </a:p>
        </p:txBody>
      </p:sp>
    </p:spTree>
    <p:extLst>
      <p:ext uri="{BB962C8B-B14F-4D97-AF65-F5344CB8AC3E}">
        <p14:creationId xmlns:p14="http://schemas.microsoft.com/office/powerpoint/2010/main" val="3718674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Peptide-bond Formation</a:t>
            </a:r>
          </a:p>
        </p:txBody>
      </p:sp>
      <p:pic>
        <p:nvPicPr>
          <p:cNvPr id="5" name="Picture 2" descr="An illustration depicts peptide-bond formation between P site and A site of amino acyl – t R N A. Step 1 shows the amino group of the amino acyl – t R N A attacking the carbonyl group of the ester linkage of the peptidyl – t R N A. In step 2, an eight-member transition state is formed with the addition of a water molecule. In the final step, the transition state collapses, and the deacylated t R N A is released. A peptide bond is formed between amino group and carbonyl group on the A-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9" y="2180807"/>
            <a:ext cx="8079303" cy="416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600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Step 3:  Translocation</a:t>
            </a:r>
          </a:p>
        </p:txBody>
      </p:sp>
      <p:sp>
        <p:nvSpPr>
          <p:cNvPr id="4" name="TextBox 3"/>
          <p:cNvSpPr txBox="1"/>
          <p:nvPr/>
        </p:nvSpPr>
        <p:spPr>
          <a:xfrm>
            <a:off x="2819400" y="1143001"/>
            <a:ext cx="6096000" cy="2031325"/>
          </a:xfrm>
          <a:prstGeom prst="rect">
            <a:avLst/>
          </a:prstGeom>
          <a:noFill/>
        </p:spPr>
        <p:txBody>
          <a:bodyPr wrap="square" rtlCol="0">
            <a:spAutoFit/>
          </a:bodyPr>
          <a:lstStyle/>
          <a:p>
            <a:pPr marL="342900" indent="-342900">
              <a:buAutoNum type="arabicParenR"/>
            </a:pPr>
            <a:r>
              <a:rPr lang="en-US" sz="1800" dirty="0"/>
              <a:t>EF-G/GTP binds to A-site </a:t>
            </a:r>
            <a:r>
              <a:rPr lang="en-US" sz="1800" dirty="0" err="1"/>
              <a:t>tRNA</a:t>
            </a:r>
            <a:endParaRPr lang="en-US" sz="1800" dirty="0"/>
          </a:p>
          <a:p>
            <a:pPr marL="342900" indent="-342900">
              <a:buAutoNum type="arabicParenR"/>
            </a:pPr>
            <a:r>
              <a:rPr lang="en-US" sz="1800" dirty="0"/>
              <a:t>As it does, it hydrolyzes GTP which causes a conformational change in the ribosome</a:t>
            </a:r>
          </a:p>
          <a:p>
            <a:pPr marL="342900" indent="-342900">
              <a:buAutoNum type="arabicParenR"/>
            </a:pPr>
            <a:r>
              <a:rPr lang="en-US" sz="1800" dirty="0"/>
              <a:t>The mRNA slides over one codon; The </a:t>
            </a:r>
            <a:r>
              <a:rPr lang="en-US" sz="1800" dirty="0" err="1"/>
              <a:t>peptidyl-tRNA</a:t>
            </a:r>
            <a:r>
              <a:rPr lang="en-US" sz="1800" dirty="0"/>
              <a:t> in the A-site moves to the P-site and the </a:t>
            </a:r>
            <a:r>
              <a:rPr lang="en-US" sz="1800" dirty="0" err="1"/>
              <a:t>tRNA</a:t>
            </a:r>
            <a:r>
              <a:rPr lang="en-US" sz="1800" dirty="0"/>
              <a:t> in the P-site moves to the E-site</a:t>
            </a:r>
          </a:p>
          <a:p>
            <a:pPr marL="285750" indent="-285750">
              <a:buFont typeface="Arial"/>
              <a:buChar char="•"/>
            </a:pPr>
            <a:endParaRPr lang="en-US" sz="1800" dirty="0"/>
          </a:p>
        </p:txBody>
      </p:sp>
      <p:pic>
        <p:nvPicPr>
          <p:cNvPr id="3" name="Picture 2" descr="Figure27-31.jpeg"/>
          <p:cNvPicPr>
            <a:picLocks noChangeAspect="1"/>
          </p:cNvPicPr>
          <p:nvPr/>
        </p:nvPicPr>
        <p:blipFill rotWithShape="1">
          <a:blip r:embed="rId2">
            <a:extLst>
              <a:ext uri="{28A0092B-C50C-407E-A947-70E740481C1C}">
                <a14:useLocalDpi xmlns:a14="http://schemas.microsoft.com/office/drawing/2010/main" val="0"/>
              </a:ext>
            </a:extLst>
          </a:blip>
          <a:srcRect l="65076" t="6451" b="3999"/>
          <a:stretch/>
        </p:blipFill>
        <p:spPr>
          <a:xfrm rot="10800000">
            <a:off x="609600" y="707822"/>
            <a:ext cx="1864638" cy="6141347"/>
          </a:xfrm>
          <a:prstGeom prst="rect">
            <a:avLst/>
          </a:prstGeom>
        </p:spPr>
      </p:pic>
      <p:pic>
        <p:nvPicPr>
          <p:cNvPr id="5" name="Picture 4" descr="Figure27-31.jpeg"/>
          <p:cNvPicPr>
            <a:picLocks noChangeAspect="1"/>
          </p:cNvPicPr>
          <p:nvPr/>
        </p:nvPicPr>
        <p:blipFill rotWithShape="1">
          <a:blip r:embed="rId2">
            <a:extLst>
              <a:ext uri="{28A0092B-C50C-407E-A947-70E740481C1C}">
                <a14:useLocalDpi xmlns:a14="http://schemas.microsoft.com/office/drawing/2010/main" val="0"/>
              </a:ext>
            </a:extLst>
          </a:blip>
          <a:srcRect l="15469" t="6105" r="38927" b="65349"/>
          <a:stretch/>
        </p:blipFill>
        <p:spPr>
          <a:xfrm rot="10800000">
            <a:off x="5638800" y="3733800"/>
            <a:ext cx="2434895" cy="1957695"/>
          </a:xfrm>
          <a:prstGeom prst="rect">
            <a:avLst/>
          </a:prstGeom>
        </p:spPr>
      </p:pic>
      <p:sp>
        <p:nvSpPr>
          <p:cNvPr id="7" name="TextBox 6"/>
          <p:cNvSpPr txBox="1"/>
          <p:nvPr/>
        </p:nvSpPr>
        <p:spPr>
          <a:xfrm>
            <a:off x="5562600" y="5943600"/>
            <a:ext cx="2590800" cy="461665"/>
          </a:xfrm>
          <a:prstGeom prst="rect">
            <a:avLst/>
          </a:prstGeom>
          <a:noFill/>
        </p:spPr>
        <p:txBody>
          <a:bodyPr wrap="square" rtlCol="0">
            <a:spAutoFit/>
          </a:bodyPr>
          <a:lstStyle/>
          <a:p>
            <a:r>
              <a:rPr lang="en-US" sz="1200" dirty="0"/>
              <a:t>Notice how structurally similar EF-</a:t>
            </a:r>
            <a:r>
              <a:rPr lang="en-US" sz="1200" dirty="0" err="1"/>
              <a:t>Tu</a:t>
            </a:r>
            <a:r>
              <a:rPr lang="en-US" sz="1200" dirty="0"/>
              <a:t> and EF-G are</a:t>
            </a:r>
          </a:p>
        </p:txBody>
      </p:sp>
    </p:spTree>
    <p:extLst>
      <p:ext uri="{BB962C8B-B14F-4D97-AF65-F5344CB8AC3E}">
        <p14:creationId xmlns:p14="http://schemas.microsoft.com/office/powerpoint/2010/main" val="2007730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3, Step 3:  Translocation</a:t>
            </a:r>
          </a:p>
        </p:txBody>
      </p:sp>
      <p:pic>
        <p:nvPicPr>
          <p:cNvPr id="8" name="Picture 2" descr="voet4e_fig_32_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5041900" cy="5564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5715000" y="2971800"/>
            <a:ext cx="3124200" cy="369332"/>
          </a:xfrm>
          <a:prstGeom prst="rect">
            <a:avLst/>
          </a:prstGeom>
          <a:noFill/>
        </p:spPr>
        <p:txBody>
          <a:bodyPr wrap="square" rtlCol="0">
            <a:spAutoFit/>
          </a:bodyPr>
          <a:lstStyle/>
          <a:p>
            <a:r>
              <a:rPr lang="en-US" dirty="0"/>
              <a:t>Note the sliding of moieties!</a:t>
            </a:r>
          </a:p>
        </p:txBody>
      </p:sp>
    </p:spTree>
    <p:extLst>
      <p:ext uri="{BB962C8B-B14F-4D97-AF65-F5344CB8AC3E}">
        <p14:creationId xmlns:p14="http://schemas.microsoft.com/office/powerpoint/2010/main" val="524018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4:  Termination</a:t>
            </a:r>
          </a:p>
        </p:txBody>
      </p:sp>
      <p:sp>
        <p:nvSpPr>
          <p:cNvPr id="2" name="TextBox 1"/>
          <p:cNvSpPr txBox="1"/>
          <p:nvPr/>
        </p:nvSpPr>
        <p:spPr>
          <a:xfrm>
            <a:off x="5562600" y="762000"/>
            <a:ext cx="3276600" cy="3785652"/>
          </a:xfrm>
          <a:prstGeom prst="rect">
            <a:avLst/>
          </a:prstGeom>
          <a:noFill/>
        </p:spPr>
        <p:txBody>
          <a:bodyPr wrap="square" rtlCol="0">
            <a:spAutoFit/>
          </a:bodyPr>
          <a:lstStyle/>
          <a:p>
            <a:pPr marL="514350" indent="-514350">
              <a:buAutoNum type="romanLcParenR"/>
            </a:pPr>
            <a:r>
              <a:rPr lang="en-US" sz="1600" dirty="0"/>
              <a:t>RF-1 (UAA or UAG) or RF-2 (UAA or UGA) bind to the A-site</a:t>
            </a:r>
          </a:p>
          <a:p>
            <a:pPr marL="514350" indent="-514350">
              <a:buAutoNum type="romanLcParenR"/>
            </a:pPr>
            <a:r>
              <a:rPr lang="en-US" sz="1600" dirty="0"/>
              <a:t>Binding of RF-1 or RF-2 to the A-site causes hydrolysis of polypeptide from the </a:t>
            </a:r>
            <a:r>
              <a:rPr lang="en-US" sz="1600" dirty="0" err="1"/>
              <a:t>tRNA</a:t>
            </a:r>
            <a:r>
              <a:rPr lang="en-US" sz="1600" dirty="0"/>
              <a:t> in the P-site</a:t>
            </a:r>
          </a:p>
          <a:p>
            <a:pPr marL="514350" indent="-514350">
              <a:buAutoNum type="romanLcParenR"/>
            </a:pPr>
            <a:r>
              <a:rPr lang="en-US" sz="1600" dirty="0"/>
              <a:t>RF-3 binds to RF-</a:t>
            </a:r>
            <a:r>
              <a:rPr lang="en-US" sz="1600" dirty="0" err="1"/>
              <a:t>Tu</a:t>
            </a:r>
            <a:r>
              <a:rPr lang="en-US" sz="1600" dirty="0"/>
              <a:t>/EF-G site, binds GTP and hydrolyzes it</a:t>
            </a:r>
          </a:p>
          <a:p>
            <a:pPr marL="514350" indent="-514350">
              <a:buAutoNum type="romanLcParenR"/>
            </a:pPr>
            <a:r>
              <a:rPr lang="en-US" sz="1600" dirty="0"/>
              <a:t>The hydrolysis of GTP by RF-3 causes a conformational change in the ribosome that allows EF-G/GTP and Ribosome Recycling Factor (RRF) to bind</a:t>
            </a:r>
          </a:p>
        </p:txBody>
      </p:sp>
      <p:pic>
        <p:nvPicPr>
          <p:cNvPr id="5" name="Picture 3" descr="voet4e_fig_32_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092104" cy="49831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6172200" y="4876800"/>
            <a:ext cx="2438400" cy="1812426"/>
            <a:chOff x="2895600" y="355600"/>
            <a:chExt cx="3656013" cy="2955426"/>
          </a:xfrm>
        </p:grpSpPr>
        <p:pic>
          <p:nvPicPr>
            <p:cNvPr id="9"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87221"/>
            <a:stretch/>
          </p:blipFill>
          <p:spPr bwMode="auto">
            <a:xfrm>
              <a:off x="2895600" y="355600"/>
              <a:ext cx="3656013" cy="825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t="57363" b="9073"/>
            <a:stretch/>
          </p:blipFill>
          <p:spPr bwMode="auto">
            <a:xfrm>
              <a:off x="2895600" y="1143000"/>
              <a:ext cx="3656013" cy="2168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352560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Stage 4:  Termination</a:t>
            </a:r>
          </a:p>
        </p:txBody>
      </p:sp>
      <p:sp>
        <p:nvSpPr>
          <p:cNvPr id="2" name="TextBox 1"/>
          <p:cNvSpPr txBox="1"/>
          <p:nvPr/>
        </p:nvSpPr>
        <p:spPr>
          <a:xfrm>
            <a:off x="5562600" y="1905000"/>
            <a:ext cx="3276600" cy="1323439"/>
          </a:xfrm>
          <a:prstGeom prst="rect">
            <a:avLst/>
          </a:prstGeom>
          <a:noFill/>
        </p:spPr>
        <p:txBody>
          <a:bodyPr wrap="square" rtlCol="0">
            <a:spAutoFit/>
          </a:bodyPr>
          <a:lstStyle/>
          <a:p>
            <a:pPr marL="400050" indent="-400050">
              <a:buAutoNum type="romanLcParenR" startAt="5"/>
            </a:pPr>
            <a:r>
              <a:rPr lang="en-US" sz="1600" dirty="0"/>
              <a:t>EF-G hydrolyzes GTP which </a:t>
            </a:r>
            <a:r>
              <a:rPr lang="en-US" sz="1600" dirty="0" err="1"/>
              <a:t>translocates</a:t>
            </a:r>
            <a:r>
              <a:rPr lang="en-US" sz="1600" dirty="0"/>
              <a:t> RRF to the P-site</a:t>
            </a:r>
          </a:p>
          <a:p>
            <a:pPr marL="400050" indent="-400050">
              <a:buAutoNum type="romanLcParenR" startAt="5"/>
            </a:pPr>
            <a:r>
              <a:rPr lang="en-US" sz="1600" dirty="0"/>
              <a:t>The ribosome dissociates and all other molecules dissociate from the subunits as well</a:t>
            </a:r>
          </a:p>
        </p:txBody>
      </p:sp>
      <p:pic>
        <p:nvPicPr>
          <p:cNvPr id="5" name="Picture 3" descr="voet4e_fig_32_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092104" cy="49831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6172200" y="4876800"/>
            <a:ext cx="2438400" cy="1812426"/>
            <a:chOff x="2895600" y="355600"/>
            <a:chExt cx="3656013" cy="2955426"/>
          </a:xfrm>
        </p:grpSpPr>
        <p:pic>
          <p:nvPicPr>
            <p:cNvPr id="9"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87221"/>
            <a:stretch/>
          </p:blipFill>
          <p:spPr bwMode="auto">
            <a:xfrm>
              <a:off x="2895600" y="355600"/>
              <a:ext cx="3656013" cy="825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t="57363" b="9073"/>
            <a:stretch/>
          </p:blipFill>
          <p:spPr bwMode="auto">
            <a:xfrm>
              <a:off x="2895600" y="1143000"/>
              <a:ext cx="3656013" cy="2168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576050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PLACEHOLDER AFTER JCH CREATED SLIDES</a:t>
            </a:r>
          </a:p>
        </p:txBody>
      </p:sp>
      <p:sp>
        <p:nvSpPr>
          <p:cNvPr id="10" name="Content Placeholder 9"/>
          <p:cNvSpPr>
            <a:spLocks noGrp="1"/>
          </p:cNvSpPr>
          <p:nvPr>
            <p:ph idx="1"/>
          </p:nvPr>
        </p:nvSpPr>
        <p:spPr>
          <a:xfrm>
            <a:off x="457200" y="1600200"/>
            <a:ext cx="8229600" cy="4912567"/>
          </a:xfrm>
        </p:spPr>
        <p:txBody>
          <a:bodyPr>
            <a:normAutofit/>
          </a:bodyPr>
          <a:lstStyle/>
          <a:p>
            <a:pPr>
              <a:spcAft>
                <a:spcPts val="1200"/>
              </a:spcAft>
            </a:pPr>
            <a:endParaRPr lang="en-US" sz="2200" dirty="0"/>
          </a:p>
        </p:txBody>
      </p:sp>
    </p:spTree>
    <p:extLst>
      <p:ext uri="{BB962C8B-B14F-4D97-AF65-F5344CB8AC3E}">
        <p14:creationId xmlns:p14="http://schemas.microsoft.com/office/powerpoint/2010/main" val="2195286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The Formation of a Peptide Bond is Followed by the GTP-driven Translocation of </a:t>
            </a:r>
            <a:r>
              <a:rPr lang="en-US" sz="2800" dirty="0" err="1">
                <a:solidFill>
                  <a:srgbClr val="843C0C"/>
                </a:solidFill>
              </a:rPr>
              <a:t>tRNAs</a:t>
            </a:r>
            <a:r>
              <a:rPr lang="en-US" sz="2800" dirty="0">
                <a:solidFill>
                  <a:srgbClr val="843C0C"/>
                </a:solidFill>
              </a:rPr>
              <a:t> and mRNA</a:t>
            </a:r>
          </a:p>
        </p:txBody>
      </p:sp>
      <p:sp>
        <p:nvSpPr>
          <p:cNvPr id="10" name="Content Placeholder 9"/>
          <p:cNvSpPr>
            <a:spLocks noGrp="1"/>
          </p:cNvSpPr>
          <p:nvPr>
            <p:ph idx="1"/>
          </p:nvPr>
        </p:nvSpPr>
        <p:spPr>
          <a:xfrm>
            <a:off x="457200" y="1600200"/>
            <a:ext cx="8229600" cy="4912567"/>
          </a:xfrm>
        </p:spPr>
        <p:txBody>
          <a:bodyPr>
            <a:normAutofit/>
          </a:bodyPr>
          <a:lstStyle/>
          <a:p>
            <a:pPr>
              <a:spcAft>
                <a:spcPts val="1200"/>
              </a:spcAft>
            </a:pPr>
            <a:r>
              <a:rPr lang="en-US" sz="2200" dirty="0"/>
              <a:t>Upon peptide bond formation, the growing chain is in the P site of the 50S subunit while attached to the </a:t>
            </a:r>
            <a:r>
              <a:rPr lang="en-US" sz="2200" dirty="0" err="1"/>
              <a:t>tRNA</a:t>
            </a:r>
            <a:r>
              <a:rPr lang="en-US" sz="2200" dirty="0"/>
              <a:t> whose anticodon is in the A site on the 30S subunit. The </a:t>
            </a:r>
            <a:r>
              <a:rPr lang="en-US" sz="2200" dirty="0" err="1"/>
              <a:t>tRNA</a:t>
            </a:r>
            <a:r>
              <a:rPr lang="en-US" sz="2200" dirty="0"/>
              <a:t> in the P site of the 30S subunit is uncharged.</a:t>
            </a:r>
          </a:p>
          <a:p>
            <a:pPr>
              <a:spcAft>
                <a:spcPts val="1200"/>
              </a:spcAft>
            </a:pPr>
            <a:r>
              <a:rPr lang="en-US" sz="2200" dirty="0"/>
              <a:t>Elongation factor G, also called the </a:t>
            </a:r>
            <a:r>
              <a:rPr lang="en-US" sz="2200" dirty="0" err="1"/>
              <a:t>translocase</a:t>
            </a:r>
            <a:r>
              <a:rPr lang="en-US" sz="2200" dirty="0"/>
              <a:t>, uses the energy of GTP hydrolysis to translocate the mRNA by one codon.</a:t>
            </a:r>
          </a:p>
          <a:p>
            <a:pPr>
              <a:spcAft>
                <a:spcPts val="1200"/>
              </a:spcAft>
            </a:pPr>
            <a:r>
              <a:rPr lang="en-US" sz="2200" dirty="0"/>
              <a:t>Upon translocation, the </a:t>
            </a:r>
            <a:r>
              <a:rPr lang="en-US" sz="2200" dirty="0" err="1"/>
              <a:t>peptidyl-tRNA</a:t>
            </a:r>
            <a:r>
              <a:rPr lang="en-US" sz="2200" dirty="0"/>
              <a:t> is fully in the P site, the A site is vacant, and uncharged </a:t>
            </a:r>
            <a:r>
              <a:rPr lang="en-US" sz="2200" dirty="0" err="1"/>
              <a:t>tRNA</a:t>
            </a:r>
            <a:r>
              <a:rPr lang="en-US" sz="2200" dirty="0"/>
              <a:t> is in the E site, disengaged from the mRNA.</a:t>
            </a:r>
          </a:p>
          <a:p>
            <a:pPr>
              <a:spcAft>
                <a:spcPts val="1200"/>
              </a:spcAft>
            </a:pPr>
            <a:r>
              <a:rPr lang="en-US" sz="2200" dirty="0"/>
              <a:t>The polypeptide chain grows from the amino terminal to the carboxyl terminal end.</a:t>
            </a:r>
          </a:p>
        </p:txBody>
      </p:sp>
    </p:spTree>
    <p:extLst>
      <p:ext uri="{BB962C8B-B14F-4D97-AF65-F5344CB8AC3E}">
        <p14:creationId xmlns:p14="http://schemas.microsoft.com/office/powerpoint/2010/main" val="1334674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Mechanism of Protein Synthesis</a:t>
            </a:r>
          </a:p>
        </p:txBody>
      </p:sp>
      <p:pic>
        <p:nvPicPr>
          <p:cNvPr id="6" name="Picture 2" descr="An illustration depicts the mechanism of protein synthesis. The cycle starts with peptidyl – t R N A shown in the P site of the ribosome. In the first step, amino acyl – t R N A binds to the A site. Peptide-bond synthesis happens, and peptidyl – t R N A moves from P site to E site on the 50 S subunit, while amino acyl – t R N A moves from the A site to the P site on the 50 S subunit. Further, translocation occurs through the action of elongation factor G, by which peptidyl-t R N A moves from the P site to the E site on the 30 S subunit, while amino acyl – t R N A moves from A site to P site on the 30 S subunit. The deacylated t R N A dissociates from the ribosome to complete the cyc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6286" y="1862502"/>
            <a:ext cx="8491429" cy="453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47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Translocation Mechanism</a:t>
            </a:r>
          </a:p>
        </p:txBody>
      </p:sp>
      <p:pic>
        <p:nvPicPr>
          <p:cNvPr id="5" name="Picture 2" descr="An illustration depicts translocation mechanism during the mechanism of protein synthesis. The ribosome is shown with the peptidyl – t R N A occupying the E site on the 50 S subunit and the P site on the 30 S subunit, while amino acyl – t R N A occupies the P site on the 50 S subunit and the A site on the 30 S subunit. During translocation, E F-G binds to the A site on the 50 S subunit in its G T P form. This binding stimulates G T P hydrolysis, causing a conformational change in E F - G and forcing the t R N As and m R N A to move through the ribosome by one codon on the 30 S subun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9070" y="2947446"/>
            <a:ext cx="8625861" cy="186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1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615553"/>
          </a:xfrm>
          <a:prstGeom prst="rect">
            <a:avLst/>
          </a:prstGeom>
        </p:spPr>
        <p:txBody>
          <a:bodyPr wrap="square">
            <a:spAutoFit/>
          </a:bodyPr>
          <a:lstStyle/>
          <a:p>
            <a:r>
              <a:rPr lang="en-US" sz="3400" dirty="0">
                <a:solidFill>
                  <a:srgbClr val="843C0C"/>
                </a:solidFill>
                <a:latin typeface="Arial"/>
                <a:cs typeface="Arial"/>
              </a:rPr>
              <a:t>We need to review the message and Codons</a:t>
            </a:r>
          </a:p>
        </p:txBody>
      </p:sp>
      <p:sp>
        <p:nvSpPr>
          <p:cNvPr id="2" name="TextBox 1"/>
          <p:cNvSpPr txBox="1"/>
          <p:nvPr/>
        </p:nvSpPr>
        <p:spPr>
          <a:xfrm>
            <a:off x="304800" y="1064210"/>
            <a:ext cx="2819400" cy="5262979"/>
          </a:xfrm>
          <a:prstGeom prst="rect">
            <a:avLst/>
          </a:prstGeom>
          <a:noFill/>
        </p:spPr>
        <p:txBody>
          <a:bodyPr wrap="square" rtlCol="0">
            <a:spAutoFit/>
          </a:bodyPr>
          <a:lstStyle/>
          <a:p>
            <a:r>
              <a:rPr lang="en-US" sz="2400" dirty="0"/>
              <a:t>They did the same thing for Poly CCC, Poly AAA and Poly GGG</a:t>
            </a:r>
          </a:p>
          <a:p>
            <a:pPr marL="342900" indent="-342900">
              <a:buFont typeface="Arial"/>
              <a:buChar char="•"/>
            </a:pPr>
            <a:r>
              <a:rPr lang="en-US" sz="2400" dirty="0">
                <a:sym typeface="Wingdings"/>
              </a:rPr>
              <a:t>They found radiolabeled </a:t>
            </a:r>
            <a:r>
              <a:rPr lang="en-US" sz="2400" dirty="0" err="1">
                <a:sym typeface="Wingdings"/>
              </a:rPr>
              <a:t>polyPro</a:t>
            </a:r>
            <a:r>
              <a:rPr lang="en-US" sz="2400" dirty="0">
                <a:sym typeface="Wingdings"/>
              </a:rPr>
              <a:t>, </a:t>
            </a:r>
            <a:r>
              <a:rPr lang="en-US" sz="2400" dirty="0" err="1">
                <a:sym typeface="Wingdings"/>
              </a:rPr>
              <a:t>polyLys</a:t>
            </a:r>
            <a:r>
              <a:rPr lang="en-US" sz="2400" dirty="0">
                <a:sym typeface="Wingdings"/>
              </a:rPr>
              <a:t> and </a:t>
            </a:r>
            <a:r>
              <a:rPr lang="en-US" sz="2400" dirty="0" err="1">
                <a:sym typeface="Wingdings"/>
              </a:rPr>
              <a:t>polyGly</a:t>
            </a:r>
            <a:r>
              <a:rPr lang="en-US" sz="2400" dirty="0">
                <a:sym typeface="Wingdings"/>
              </a:rPr>
              <a:t>, respectively</a:t>
            </a:r>
          </a:p>
          <a:p>
            <a:pPr marL="342900" indent="-342900">
              <a:buFont typeface="Arial"/>
              <a:buChar char="•"/>
            </a:pPr>
            <a:br>
              <a:rPr lang="en-US" sz="2400" dirty="0">
                <a:sym typeface="Wingdings"/>
              </a:rPr>
            </a:br>
            <a:r>
              <a:rPr lang="en-US" sz="2400" dirty="0">
                <a:sym typeface="Wingdings"/>
              </a:rPr>
              <a:t>They also found that UAG, UAA and UGA are stop codons</a:t>
            </a:r>
          </a:p>
        </p:txBody>
      </p:sp>
      <p:pic>
        <p:nvPicPr>
          <p:cNvPr id="3" name="Picture 2" descr="nuermbergandmatthae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762000"/>
            <a:ext cx="2344075" cy="5867400"/>
          </a:xfrm>
          <a:prstGeom prst="rect">
            <a:avLst/>
          </a:prstGeom>
        </p:spPr>
      </p:pic>
      <p:sp>
        <p:nvSpPr>
          <p:cNvPr id="5" name="TextBox 4"/>
          <p:cNvSpPr txBox="1"/>
          <p:nvPr/>
        </p:nvSpPr>
        <p:spPr>
          <a:xfrm>
            <a:off x="6324600" y="1064210"/>
            <a:ext cx="2514600" cy="5262979"/>
          </a:xfrm>
          <a:prstGeom prst="rect">
            <a:avLst/>
          </a:prstGeom>
          <a:noFill/>
        </p:spPr>
        <p:txBody>
          <a:bodyPr wrap="square" rtlCol="0">
            <a:spAutoFit/>
          </a:bodyPr>
          <a:lstStyle/>
          <a:p>
            <a:r>
              <a:rPr lang="en-US" sz="2400" dirty="0"/>
              <a:t>They also found that AUG is the start codon (initiation codon)</a:t>
            </a:r>
          </a:p>
          <a:p>
            <a:pPr marL="342900" indent="-342900">
              <a:buFont typeface="Arial"/>
              <a:buChar char="•"/>
            </a:pPr>
            <a:r>
              <a:rPr lang="en-US" sz="2400" dirty="0"/>
              <a:t>This was pure luck</a:t>
            </a:r>
          </a:p>
          <a:p>
            <a:pPr marL="342900" indent="-342900">
              <a:buFont typeface="Arial"/>
              <a:buChar char="•"/>
            </a:pPr>
            <a:r>
              <a:rPr lang="en-US" sz="2400" dirty="0"/>
              <a:t>The ribosome will indiscriminately start translation at the high Mg</a:t>
            </a:r>
            <a:r>
              <a:rPr lang="en-US" sz="2400" baseline="30000" dirty="0"/>
              <a:t>2+</a:t>
            </a:r>
            <a:r>
              <a:rPr lang="en-US" sz="2400" dirty="0"/>
              <a:t> levels used in their experiment</a:t>
            </a:r>
          </a:p>
        </p:txBody>
      </p:sp>
    </p:spTree>
    <p:extLst>
      <p:ext uri="{BB962C8B-B14F-4D97-AF65-F5344CB8AC3E}">
        <p14:creationId xmlns:p14="http://schemas.microsoft.com/office/powerpoint/2010/main" val="3679974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solidFill>
                  <a:srgbClr val="843C0C"/>
                </a:solidFill>
              </a:rPr>
              <a:t>Polysomes</a:t>
            </a:r>
            <a:endParaRPr lang="en-US" dirty="0">
              <a:solidFill>
                <a:srgbClr val="843C0C"/>
              </a:solidFill>
            </a:endParaRPr>
          </a:p>
        </p:txBody>
      </p:sp>
      <p:sp>
        <p:nvSpPr>
          <p:cNvPr id="10" name="Content Placeholder 9"/>
          <p:cNvSpPr>
            <a:spLocks noGrp="1"/>
          </p:cNvSpPr>
          <p:nvPr>
            <p:ph idx="1"/>
          </p:nvPr>
        </p:nvSpPr>
        <p:spPr>
          <a:xfrm>
            <a:off x="457200" y="1600200"/>
            <a:ext cx="4544008" cy="3699587"/>
          </a:xfrm>
        </p:spPr>
        <p:txBody>
          <a:bodyPr/>
          <a:lstStyle/>
          <a:p>
            <a:r>
              <a:rPr lang="en-US" dirty="0"/>
              <a:t>Transcription of a segment of DNA from </a:t>
            </a:r>
            <a:r>
              <a:rPr lang="en-US" i="1" dirty="0"/>
              <a:t>E. coli</a:t>
            </a:r>
            <a:r>
              <a:rPr lang="en-US" dirty="0"/>
              <a:t> generates mRNA molecules that are immediately translated by multiple ribosomes.</a:t>
            </a:r>
          </a:p>
        </p:txBody>
      </p:sp>
      <p:pic>
        <p:nvPicPr>
          <p:cNvPr id="16" name="Picture 2" descr="An illustration depicts polysomes, or a group of ribosomes bound to m R N A molecules, which are generated when the transcription of a segment of D N A from E. coli occur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40695" y="1675557"/>
            <a:ext cx="3702635" cy="448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330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solidFill>
                  <a:srgbClr val="843C0C"/>
                </a:solidFill>
              </a:rPr>
              <a:t>Protein Synthesis is Terminated by Release Factors that Read Stop Codons</a:t>
            </a:r>
          </a:p>
        </p:txBody>
      </p:sp>
      <p:sp>
        <p:nvSpPr>
          <p:cNvPr id="10" name="Content Placeholder 9"/>
          <p:cNvSpPr>
            <a:spLocks noGrp="1"/>
          </p:cNvSpPr>
          <p:nvPr>
            <p:ph idx="1"/>
          </p:nvPr>
        </p:nvSpPr>
        <p:spPr>
          <a:xfrm>
            <a:off x="457200" y="1600200"/>
            <a:ext cx="4973216" cy="5099180"/>
          </a:xfrm>
        </p:spPr>
        <p:txBody>
          <a:bodyPr>
            <a:normAutofit fontScale="62500" lnSpcReduction="20000"/>
          </a:bodyPr>
          <a:lstStyle/>
          <a:p>
            <a:pPr>
              <a:lnSpc>
                <a:spcPct val="120000"/>
              </a:lnSpc>
              <a:spcAft>
                <a:spcPts val="1200"/>
              </a:spcAft>
            </a:pPr>
            <a:r>
              <a:rPr lang="en-US" sz="2800" dirty="0"/>
              <a:t>Elongation continues with the growing chain exiting the ribosome through the channel in the 50S subunit until a stop codon (UAA, UGA, or UAG) appears in the A site.</a:t>
            </a:r>
          </a:p>
          <a:p>
            <a:pPr>
              <a:lnSpc>
                <a:spcPct val="120000"/>
              </a:lnSpc>
              <a:spcAft>
                <a:spcPts val="1200"/>
              </a:spcAft>
            </a:pPr>
            <a:r>
              <a:rPr lang="en-US" sz="2800" dirty="0"/>
              <a:t>Stop codons are recognized by proteins called release factors (RFs).</a:t>
            </a:r>
          </a:p>
          <a:p>
            <a:pPr>
              <a:lnSpc>
                <a:spcPct val="120000"/>
              </a:lnSpc>
              <a:spcAft>
                <a:spcPts val="1200"/>
              </a:spcAft>
            </a:pPr>
            <a:r>
              <a:rPr lang="en-US" sz="2800" dirty="0"/>
              <a:t>RFs facilitate the attack of a water molecule on the ester linkage between the polypeptide chain and </a:t>
            </a:r>
            <a:r>
              <a:rPr lang="en-US" sz="2800" dirty="0" err="1"/>
              <a:t>tRNA</a:t>
            </a:r>
            <a:r>
              <a:rPr lang="en-US" sz="2800" dirty="0"/>
              <a:t> in the P site, releasing the complete protein.</a:t>
            </a:r>
          </a:p>
          <a:p>
            <a:pPr>
              <a:lnSpc>
                <a:spcPct val="120000"/>
              </a:lnSpc>
              <a:spcAft>
                <a:spcPts val="1200"/>
              </a:spcAft>
            </a:pPr>
            <a:r>
              <a:rPr lang="en-US" sz="2800" dirty="0"/>
              <a:t>EF-G and ribosome release factor (RRF) catalyze the dissociation for the ribosome, mRNA, and attached </a:t>
            </a:r>
            <a:r>
              <a:rPr lang="en-US" sz="2800" dirty="0" err="1"/>
              <a:t>tRNA</a:t>
            </a:r>
            <a:r>
              <a:rPr lang="en-US" sz="2800" dirty="0"/>
              <a:t> in a reaction facilitated by GTP hydrolysis.</a:t>
            </a:r>
          </a:p>
        </p:txBody>
      </p:sp>
      <p:pic>
        <p:nvPicPr>
          <p:cNvPr id="6" name="Picture 2" descr="An illustration depicts the cleavage of ester linkage between t R N A and the polypeptide chain by a water molecule. The ester linkage shows a trigonal pyramid structure where a central C atom bonds with an R group, an H atom and an N H group that further bonds with the polypeptide chain. The C atom also forms a single bond with another C atom that double bonds with an O atom, and links to another O atom connected to the t R N A structure. A single H 2 O molecule attacks this link between the second C atom and the O atom of the t R N A structure. On cleavage, H 2 O splits into H and O H, with O H bonding with the C atom of the polypeptide chain while H bonds with the single O atom of the t R N A structure to form an O H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812429" y="1735073"/>
            <a:ext cx="3060029" cy="482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03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Termination of Protein Synthesis</a:t>
            </a:r>
          </a:p>
        </p:txBody>
      </p:sp>
      <p:pic>
        <p:nvPicPr>
          <p:cNvPr id="6" name="Picture 2" descr="An illustration depicts termination of protein synthesis. A polypeptide chain is formed in the polypeptide channel of the 50 S subunit. A release factor protein, R F 1, recognizes a stop codon in the A site and stimulates the release of the completed protein from the t R N A in the P site. The peptide chain is cleaved and released from t R N A while R F1 occupies the A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9" y="2854010"/>
            <a:ext cx="8079303" cy="225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29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The result of many different experiments was…</a:t>
            </a:r>
          </a:p>
        </p:txBody>
      </p:sp>
      <p:sp>
        <p:nvSpPr>
          <p:cNvPr id="2" name="TextBox 1"/>
          <p:cNvSpPr txBox="1"/>
          <p:nvPr/>
        </p:nvSpPr>
        <p:spPr>
          <a:xfrm>
            <a:off x="304800" y="1004679"/>
            <a:ext cx="2819400" cy="5262979"/>
          </a:xfrm>
          <a:prstGeom prst="rect">
            <a:avLst/>
          </a:prstGeom>
          <a:noFill/>
        </p:spPr>
        <p:txBody>
          <a:bodyPr wrap="square" rtlCol="0">
            <a:spAutoFit/>
          </a:bodyPr>
          <a:lstStyle/>
          <a:p>
            <a:pPr marL="457200" indent="-457200">
              <a:buAutoNum type="arabicParenR"/>
            </a:pPr>
            <a:r>
              <a:rPr lang="en-US" sz="2400" dirty="0"/>
              <a:t>The genetic code is written in 3 base codons</a:t>
            </a:r>
          </a:p>
          <a:p>
            <a:pPr marL="457200" indent="-457200">
              <a:buAutoNum type="arabicParenR"/>
            </a:pPr>
            <a:r>
              <a:rPr lang="en-US" sz="2400" dirty="0">
                <a:sym typeface="Wingdings"/>
              </a:rPr>
              <a:t>The genetic code is highly degenerate</a:t>
            </a:r>
          </a:p>
          <a:p>
            <a:pPr marL="342900" indent="-342900">
              <a:buFont typeface="Arial"/>
              <a:buChar char="•"/>
            </a:pPr>
            <a:r>
              <a:rPr lang="en-US" sz="2400" dirty="0">
                <a:sym typeface="Wingdings"/>
              </a:rPr>
              <a:t>Three amino acids are encoded by six codons each (R, L and S)</a:t>
            </a:r>
          </a:p>
          <a:p>
            <a:pPr marL="342900" indent="-342900">
              <a:buFont typeface="Arial"/>
              <a:buChar char="•"/>
            </a:pPr>
            <a:r>
              <a:rPr lang="en-US" sz="2400" dirty="0">
                <a:sym typeface="Wingdings"/>
              </a:rPr>
              <a:t>Codons specifying the same amino acid are called </a:t>
            </a:r>
            <a:r>
              <a:rPr lang="en-US" sz="2400" b="1" u="sng" dirty="0">
                <a:sym typeface="Wingdings"/>
              </a:rPr>
              <a:t>Synonyms</a:t>
            </a:r>
            <a:endParaRPr lang="en-US" sz="2400" dirty="0">
              <a:sym typeface="Wingdings"/>
            </a:endParaRPr>
          </a:p>
        </p:txBody>
      </p:sp>
      <p:pic>
        <p:nvPicPr>
          <p:cNvPr id="7" name="Picture 2" descr="voet4e_fig_32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71600"/>
            <a:ext cx="4479232" cy="4071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 2" descr="voet4e_tab_3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85800"/>
            <a:ext cx="4014068" cy="590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8524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The result of many different experiments was…</a:t>
            </a:r>
          </a:p>
        </p:txBody>
      </p:sp>
      <p:sp>
        <p:nvSpPr>
          <p:cNvPr id="2" name="TextBox 1"/>
          <p:cNvSpPr txBox="1"/>
          <p:nvPr/>
        </p:nvSpPr>
        <p:spPr>
          <a:xfrm>
            <a:off x="304800" y="1371600"/>
            <a:ext cx="3581400" cy="4893647"/>
          </a:xfrm>
          <a:prstGeom prst="rect">
            <a:avLst/>
          </a:prstGeom>
          <a:noFill/>
        </p:spPr>
        <p:txBody>
          <a:bodyPr wrap="square" rtlCol="0">
            <a:spAutoFit/>
          </a:bodyPr>
          <a:lstStyle/>
          <a:p>
            <a:pPr marL="457200" indent="-457200">
              <a:buAutoNum type="arabicParenR" startAt="3"/>
            </a:pPr>
            <a:r>
              <a:rPr lang="en-US" sz="2400" dirty="0">
                <a:sym typeface="Wingdings"/>
              </a:rPr>
              <a:t>The arrangement of the codon table is non-random</a:t>
            </a:r>
          </a:p>
          <a:p>
            <a:pPr marL="342900" indent="-342900">
              <a:buFont typeface="Arial"/>
              <a:buChar char="•"/>
            </a:pPr>
            <a:r>
              <a:rPr lang="en-US" sz="2400" dirty="0">
                <a:sym typeface="Wingdings"/>
              </a:rPr>
              <a:t>Most synonyms occupy the same box</a:t>
            </a:r>
          </a:p>
          <a:p>
            <a:pPr marL="342900" indent="-342900">
              <a:buFont typeface="Arial"/>
              <a:buChar char="•"/>
            </a:pPr>
            <a:r>
              <a:rPr lang="en-US" sz="2400" dirty="0">
                <a:sym typeface="Wingdings"/>
              </a:rPr>
              <a:t>The third position doesn’t seem to matter as much (“wobble”)</a:t>
            </a:r>
          </a:p>
          <a:p>
            <a:pPr marL="342900" indent="-342900">
              <a:buFont typeface="Arial"/>
              <a:buChar char="•"/>
            </a:pPr>
            <a:r>
              <a:rPr lang="en-US" sz="2400" dirty="0">
                <a:sym typeface="Wingdings"/>
              </a:rPr>
              <a:t>The degeneracy gives an organism the potential to accept point mutations without a phenotypic change</a:t>
            </a:r>
          </a:p>
        </p:txBody>
      </p:sp>
      <p:pic>
        <p:nvPicPr>
          <p:cNvPr id="9" name="Picture 2" descr="voet4e_tab_32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910395" cy="57483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8271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a:solidFill>
                  <a:srgbClr val="843C0C"/>
                </a:solidFill>
                <a:latin typeface="Arial"/>
                <a:cs typeface="Arial"/>
              </a:rPr>
              <a:t>The result of many different experiments was…</a:t>
            </a:r>
          </a:p>
        </p:txBody>
      </p:sp>
      <p:sp>
        <p:nvSpPr>
          <p:cNvPr id="2" name="TextBox 1"/>
          <p:cNvSpPr txBox="1"/>
          <p:nvPr/>
        </p:nvSpPr>
        <p:spPr>
          <a:xfrm>
            <a:off x="304800" y="1371600"/>
            <a:ext cx="2819400" cy="4893647"/>
          </a:xfrm>
          <a:prstGeom prst="rect">
            <a:avLst/>
          </a:prstGeom>
          <a:noFill/>
        </p:spPr>
        <p:txBody>
          <a:bodyPr wrap="square" rtlCol="0">
            <a:spAutoFit/>
          </a:bodyPr>
          <a:lstStyle/>
          <a:p>
            <a:r>
              <a:rPr lang="en-US" sz="2400" dirty="0">
                <a:sym typeface="Wingdings"/>
              </a:rPr>
              <a:t>The “wobble” actually refers to the wobbling of the anticodon loop of </a:t>
            </a:r>
            <a:r>
              <a:rPr lang="en-US" sz="2400" dirty="0" err="1">
                <a:sym typeface="Wingdings"/>
              </a:rPr>
              <a:t>tRNA</a:t>
            </a:r>
            <a:r>
              <a:rPr lang="en-US" sz="2400" dirty="0">
                <a:sym typeface="Wingdings"/>
              </a:rPr>
              <a:t> when pairing with mRNA</a:t>
            </a:r>
          </a:p>
          <a:p>
            <a:pPr marL="342900" indent="-342900">
              <a:buFont typeface="Arial"/>
              <a:buChar char="•"/>
            </a:pPr>
            <a:r>
              <a:rPr lang="en-US" sz="2400" dirty="0">
                <a:sym typeface="Wingdings"/>
              </a:rPr>
              <a:t>The 1</a:t>
            </a:r>
            <a:r>
              <a:rPr lang="en-US" sz="2400" baseline="30000" dirty="0">
                <a:sym typeface="Wingdings"/>
              </a:rPr>
              <a:t>st</a:t>
            </a:r>
            <a:r>
              <a:rPr lang="en-US" sz="2400" dirty="0">
                <a:sym typeface="Wingdings"/>
              </a:rPr>
              <a:t> two bases of the codon form tight H-bond interactions with the second two bases of the anticodon loop</a:t>
            </a:r>
          </a:p>
        </p:txBody>
      </p:sp>
      <p:pic>
        <p:nvPicPr>
          <p:cNvPr id="3" name="Picture 2" descr="Figure27-8.jpeg"/>
          <p:cNvPicPr>
            <a:picLocks noChangeAspect="1"/>
          </p:cNvPicPr>
          <p:nvPr/>
        </p:nvPicPr>
        <p:blipFill rotWithShape="1">
          <a:blip r:embed="rId2">
            <a:extLst>
              <a:ext uri="{28A0092B-C50C-407E-A947-70E740481C1C}">
                <a14:useLocalDpi xmlns:a14="http://schemas.microsoft.com/office/drawing/2010/main" val="0"/>
              </a:ext>
            </a:extLst>
          </a:blip>
          <a:srcRect l="9102" t="5780" r="53778" b="65320"/>
          <a:stretch/>
        </p:blipFill>
        <p:spPr>
          <a:xfrm>
            <a:off x="3886200" y="1143000"/>
            <a:ext cx="4648029" cy="4648200"/>
          </a:xfrm>
          <a:prstGeom prst="rect">
            <a:avLst/>
          </a:prstGeom>
        </p:spPr>
      </p:pic>
    </p:spTree>
    <p:extLst>
      <p:ext uri="{BB962C8B-B14F-4D97-AF65-F5344CB8AC3E}">
        <p14:creationId xmlns:p14="http://schemas.microsoft.com/office/powerpoint/2010/main" val="2606306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6327</TotalTime>
  <Words>4003</Words>
  <Application>Microsoft Macintosh PowerPoint</Application>
  <PresentationFormat>On-screen Show (4:3)</PresentationFormat>
  <Paragraphs>303</Paragraphs>
  <Slides>62</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62</vt:i4>
      </vt:variant>
    </vt:vector>
  </HeadingPairs>
  <TitlesOfParts>
    <vt:vector size="69" baseType="lpstr">
      <vt:lpstr>Arial</vt:lpstr>
      <vt:lpstr>Calibri</vt:lpstr>
      <vt:lpstr>Calibri Light</vt:lpstr>
      <vt:lpstr>Georgia</vt:lpstr>
      <vt:lpstr>Times New Roman</vt:lpstr>
      <vt:lpstr>Office Theme</vt:lpstr>
      <vt:lpstr>1_Office Theme</vt:lpstr>
      <vt:lpstr>PowerPoint Presentation</vt:lpstr>
      <vt:lpstr>Ch.31 Learning Objectives</vt:lpstr>
      <vt:lpstr>Ch.31 Outline</vt:lpstr>
      <vt:lpstr>PowerPoint Presentation</vt:lpstr>
      <vt:lpstr>PowerPoint Presentation</vt:lpstr>
      <vt:lpstr>PowerPoint Presentation</vt:lpstr>
      <vt:lpstr>PowerPoint Presentation</vt:lpstr>
      <vt:lpstr>PowerPoint Presentation</vt:lpstr>
      <vt:lpstr>PowerPoint Presentation</vt:lpstr>
      <vt:lpstr>Characteristics of the Genetic Code</vt:lpstr>
      <vt:lpstr>Transfer RNAs are the Adaptor Molecules in Protein Synthesis</vt:lpstr>
      <vt:lpstr>PowerPoint Presentation</vt:lpstr>
      <vt:lpstr>Attachment of an Amino Acid to a tRNA Molecule</vt:lpstr>
      <vt:lpstr>PowerPoint Presentation</vt:lpstr>
      <vt:lpstr>PowerPoint Presentation</vt:lpstr>
      <vt:lpstr>PowerPoint Presentation</vt:lpstr>
      <vt:lpstr>PowerPoint Presentation</vt:lpstr>
      <vt:lpstr>General Structure of an Aminoacyl-tRNA</vt:lpstr>
      <vt:lpstr>Where are we and Where have we been?</vt:lpstr>
      <vt:lpstr>Where are we and Where have we been?</vt:lpstr>
      <vt:lpstr>Where are we and Where have we been?</vt:lpstr>
      <vt:lpstr>Polypeptide-chain Growth</vt:lpstr>
      <vt:lpstr>Section 31.3 The Ribosome Is the Site of Protein Synthesis</vt:lpstr>
      <vt:lpstr>PowerPoint Presentation</vt:lpstr>
      <vt:lpstr>PowerPoint Presentation</vt:lpstr>
      <vt:lpstr>PowerPoint Presentation</vt:lpstr>
      <vt:lpstr>PowerPoint Presentation</vt:lpstr>
      <vt:lpstr>PowerPoint Presentation</vt:lpstr>
      <vt:lpstr>PowerPoint Presentation</vt:lpstr>
      <vt:lpstr>Ribosomal RNAs (5S, 16S, and 23S rRNA) Play a Central Role in Protein Synthesis</vt:lpstr>
      <vt:lpstr>Ribosomal RNA Folding Pattern</vt:lpstr>
      <vt:lpstr>The Ribosome at High Resolution</vt:lpstr>
      <vt:lpstr>PowerPoint Presentation</vt:lpstr>
      <vt:lpstr>Ribosomes Have Three tRNA-binding Sites that Bridge the 30S and 50S Subunits</vt:lpstr>
      <vt:lpstr>Transfer RNA-binding Sites</vt:lpstr>
      <vt:lpstr>An Active Ribosome</vt:lpstr>
      <vt:lpstr>The Start Signal is Usually AUG Preceded by Several Bases that Pair with 16S rRNA (1/2)</vt:lpstr>
      <vt:lpstr>The Start Signal is Usually AUG Preceded by Several Bases that Pair with 16S rRNA (2/2)</vt:lpstr>
      <vt:lpstr>Initiation Sites</vt:lpstr>
      <vt:lpstr>Bacterial Protein Synthesis is Initiated by Formylmethionyl Transfer RNA</vt:lpstr>
      <vt:lpstr>PowerPoint Presentation</vt:lpstr>
      <vt:lpstr>Formylmethionyl-tRNAf is Placed in the P site of the Ribosome in the Formation of the 70S Initiation Complex</vt:lpstr>
      <vt:lpstr>16S rRNA Monitors Base-pairing Between the Codon and the Anticodon</vt:lpstr>
      <vt:lpstr>PowerPoint Presentation</vt:lpstr>
      <vt:lpstr>PowerPoint Presentation</vt:lpstr>
      <vt:lpstr>PowerPoint Presentation</vt:lpstr>
      <vt:lpstr>PowerPoint Presentation</vt:lpstr>
      <vt:lpstr>PowerPoint Presentation</vt:lpstr>
      <vt:lpstr>PowerPoint Presentation</vt:lpstr>
      <vt:lpstr>Peptidyl Transferase Catalyzes Peptide-bond Synthesis</vt:lpstr>
      <vt:lpstr>Peptide-bond Formation</vt:lpstr>
      <vt:lpstr>PowerPoint Presentation</vt:lpstr>
      <vt:lpstr>PowerPoint Presentation</vt:lpstr>
      <vt:lpstr>PowerPoint Presentation</vt:lpstr>
      <vt:lpstr>PowerPoint Presentation</vt:lpstr>
      <vt:lpstr>PLACEHOLDER AFTER JCH CREATED SLIDES</vt:lpstr>
      <vt:lpstr>The Formation of a Peptide Bond is Followed by the GTP-driven Translocation of tRNAs and mRNA</vt:lpstr>
      <vt:lpstr>Mechanism of Protein Synthesis</vt:lpstr>
      <vt:lpstr>Translocation Mechanism</vt:lpstr>
      <vt:lpstr>Polysomes</vt:lpstr>
      <vt:lpstr>Protein Synthesis is Terminated by Release Factors that Read Stop Codons</vt:lpstr>
      <vt:lpstr>Termination of Protein Synthesis</vt:lpstr>
    </vt:vector>
  </TitlesOfParts>
  <Company>Carleton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31 Protein Synthesis</dc:title>
  <dc:creator>Berg</dc:creator>
  <cp:lastModifiedBy>Hurlbert, Jason C.</cp:lastModifiedBy>
  <cp:revision>805</cp:revision>
  <dcterms:created xsi:type="dcterms:W3CDTF">2015-05-20T13:49:30Z</dcterms:created>
  <dcterms:modified xsi:type="dcterms:W3CDTF">2022-11-08T19:56:24Z</dcterms:modified>
</cp:coreProperties>
</file>