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64"/>
  </p:notesMasterIdLst>
  <p:sldIdLst>
    <p:sldId id="258" r:id="rId3"/>
    <p:sldId id="781" r:id="rId4"/>
    <p:sldId id="782" r:id="rId5"/>
    <p:sldId id="260" r:id="rId6"/>
    <p:sldId id="261" r:id="rId7"/>
    <p:sldId id="262" r:id="rId8"/>
    <p:sldId id="263" r:id="rId9"/>
    <p:sldId id="264" r:id="rId10"/>
    <p:sldId id="265" r:id="rId11"/>
    <p:sldId id="323" r:id="rId12"/>
    <p:sldId id="266" r:id="rId13"/>
    <p:sldId id="267" r:id="rId14"/>
    <p:sldId id="268" r:id="rId15"/>
    <p:sldId id="269" r:id="rId16"/>
    <p:sldId id="335" r:id="rId17"/>
    <p:sldId id="270" r:id="rId18"/>
    <p:sldId id="271" r:id="rId19"/>
    <p:sldId id="274" r:id="rId20"/>
    <p:sldId id="336" r:id="rId21"/>
    <p:sldId id="275" r:id="rId22"/>
    <p:sldId id="337" r:id="rId23"/>
    <p:sldId id="276" r:id="rId24"/>
    <p:sldId id="277" r:id="rId25"/>
    <p:sldId id="278" r:id="rId26"/>
    <p:sldId id="321" r:id="rId27"/>
    <p:sldId id="279" r:id="rId28"/>
    <p:sldId id="281" r:id="rId29"/>
    <p:sldId id="282" r:id="rId30"/>
    <p:sldId id="283" r:id="rId31"/>
    <p:sldId id="285" r:id="rId32"/>
    <p:sldId id="286" r:id="rId33"/>
    <p:sldId id="287" r:id="rId34"/>
    <p:sldId id="288" r:id="rId35"/>
    <p:sldId id="338" r:id="rId36"/>
    <p:sldId id="289" r:id="rId37"/>
    <p:sldId id="290" r:id="rId38"/>
    <p:sldId id="291" r:id="rId39"/>
    <p:sldId id="292" r:id="rId40"/>
    <p:sldId id="294" r:id="rId41"/>
    <p:sldId id="322" r:id="rId42"/>
    <p:sldId id="295" r:id="rId43"/>
    <p:sldId id="296" r:id="rId44"/>
    <p:sldId id="298" r:id="rId45"/>
    <p:sldId id="284" r:id="rId46"/>
    <p:sldId id="299" r:id="rId47"/>
    <p:sldId id="307" r:id="rId48"/>
    <p:sldId id="308" r:id="rId49"/>
    <p:sldId id="309" r:id="rId50"/>
    <p:sldId id="312" r:id="rId51"/>
    <p:sldId id="313" r:id="rId52"/>
    <p:sldId id="314" r:id="rId53"/>
    <p:sldId id="315" r:id="rId54"/>
    <p:sldId id="316" r:id="rId55"/>
    <p:sldId id="317" r:id="rId56"/>
    <p:sldId id="319" r:id="rId57"/>
    <p:sldId id="320" r:id="rId58"/>
    <p:sldId id="339" r:id="rId59"/>
    <p:sldId id="363" r:id="rId60"/>
    <p:sldId id="367" r:id="rId61"/>
    <p:sldId id="368" r:id="rId62"/>
    <p:sldId id="36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53"/>
    <p:restoredTop sz="94663"/>
  </p:normalViewPr>
  <p:slideViewPr>
    <p:cSldViewPr snapToGrid="0" snapToObjects="1">
      <p:cViewPr varScale="1">
        <p:scale>
          <a:sx n="117" d="100"/>
          <a:sy n="117" d="100"/>
        </p:scale>
        <p:origin x="107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3:47.850"/>
    </inkml:context>
    <inkml:brush xml:id="br0">
      <inkml:brushProperty name="width" value="0.05" units="cm"/>
      <inkml:brushProperty name="height" value="0.05" units="cm"/>
      <inkml:brushProperty name="color" value="#E71224"/>
    </inkml:brush>
  </inkml:definitions>
  <inkml:trace contextRef="#ctx0" brushRef="#br0">41 161 24575,'7'0'0,"0"0"0,0 0 0,-3 4 0,3 0 0,-3 0 0,0 2 0,2-1 0,-2 2 0,3 0 0,1-3 0,-4 3 0,3-6 0,-3 5 0,3-2 0,-3 4 0,3-4 0,-6 2 0,6-5 0,-7 6 0,7-6 0,-6 5 0,6-2 0,-7 4 0,7-1 0,-7 0 0,7-3 0,-7 2 0,3-8 0,-3 1 0,0-6 0,0-5 0,0 3 0,0-7 0,0 7 0,0-6 0,0 6 0,0-3 0,0 5 0,0-1 0,0 1 0,0 0 0,0-5 0,0 4 0,0-8 0,0 7 0,0-3 0,0 4 0,0 1 0,0-1 0,-3 4 0,-1 1 0,-3 3 0,-1 3 0,0-2 0,1 2 0,-1-3 0,0 0 0,1 0 0,0 0 0,0 0 0,-1 0 0,1 0 0,-1 4 0,1-3 0,-1 2 0,0-3 0,1 0 0,3 3 0,4-2 0,1 6 0,2-3 0,0 0 0,1-1 0,2-6 0,-2-1 0,3-4 0,-3 1 0,4-1 0,0-4 0,-1 3 0,1-2 0,0 3 0,-1 0 0,1 1 0,-1-1 0,-2 1 0,1 3 0,-2 1 0,3 3 0,-3-8 0,-1 9 0,-3-4 0,0 10 0,0 1 0,0-1 0,0 1 0,0-1 0,0 0 0,0 0 0,0 1 0,0-1 0,0 0 0,0 0 0,0 1 0,-3-4 0,-1-1 0,-7-3 0,-2 0 0,0 0 0,-3 0 0,8 0 0,-4 0 0,4 0 0,1 0 0,-1 0 0,4 3 0,1 1 0,3 3 0,0 0 0,-3 0 0,2 1 0,-2-1 0,6-3 0,-6-1 0,2-3 0,-6 0 0,0 0 0,0 0 0,0 0 0,-1 0 0,1 0 0,-1 0 0,7 0 0,5 0 0,4 0 0,-1 0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3:17.913"/>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FFFFFF"/>
    </inkml:brush>
    <inkml:brush xml:id="br2">
      <inkml:brushProperty name="width" value="0.05" units="cm"/>
      <inkml:brushProperty name="height" value="0.05" units="cm"/>
      <inkml:brushProperty name="color" value="#E71224"/>
    </inkml:brush>
  </inkml:definitions>
  <inkml:trace contextRef="#ctx0" brushRef="#br0">290 203 24575,'-27'-38'0,"18"25"0,-18-29 0,26 34 0,-3 0 0,1 0 0,2 1 0,-5 3 0,11 1 0,1 3 0,14 4 0,3 5 0,-1 1 0,5 3 0,-13-5 0,6 1 0,-11-2 0,3 1 0,-5 0 0,1-4 0,-1-1 0,-3 1 0,-3-4 0,-5 7 0,-4-3 0,1 0 0,-5 3 0,-1-2 0,0 3 0,1-4 0,1 3 0,2-2 0,-3-1 0,5-1 0,2 1 0,2-1 0,6 1 0,1-1 0,3-3 0,1 0 0,0 0 0,-1 0 0,1 0 0,-1 0 0,1 0 0,-4 0 0,-1 0 0</inkml:trace>
  <inkml:trace contextRef="#ctx0" brushRef="#br1" timeOffset="16796">333 167 24575,'-7'-11'0,"5"3"0,-8 0 0,9 1 0,-5 6 0,2-2 0,-3 3 0,0 0 0,-1 0 0,4 6 0,1 3 0,3 11 0,0 3 0,4 5 0,1-6 0,3 0 0,1 0 0,4-8 0,0 3 0,4-9 0,4 1 0,-3-4 0,9-1 0,-9-4 0,3 0 0,-4-4 0,0-1 0,-4-7 0,3 3 0,-7-3 0,3 4 0,-8 0 0,-1-4 0,-3 3 0,0-6 0,0 6 0,-3-3 0,-6 0 0,-4 3 0,-4-3 0,5 4 0,-4-1 0,7 5 0,-7-4 0,7 7 0,-2-6 0,3 6 0,0-5 0,0 5 0,1-3 0,-1 1 0,1 2 0,2-6 0,-1 7 0,5-7 0,-3 3 0,1-4 0,2 1 0,-5 3 0,2 1 0,-3-1 0,-1 4 0,-4-4 0,3 4 0,-6 0 0,2 0 0,-4 0 0,0 0 0,0 0 0,4 0 0,-3 0 0,8 0 0,-4 0 0,8 3 0,1 1 0,3 8 0,0-4 0,3 4 0,-2-4 0,5-4 0,-2-1 0,3-3 0,1 0 0,-1 0 0,1 0 0,-1 0 0,1 0 0,-1 0 0,-3 3 0,-1 1 0,-3 4 0,0-1 0,4 1 0,-3-1 0,5 1 0,-5-1 0,3 1 0,-4-1 0,0 1 0,0-1 0,0 4 0,0-2 0,3 2 0,-2-3 0,6 0 0,-4-4 0,5-1 0,-1-3 0,0 0 0,1 0 0,-1 0 0,0 0 0,1 0 0,-1 0 0,1 0 0,-1-3 0,0 2 0,0-2 0,-2 0 0,1 2 0,-5-6 0,6 6 0,-3-2 0,3 3 0,-3-3 0,2 2 0,-5-6 0,3 3 0,-4-3 0,0-1 0,-4 0 0,-4 0 0,-1 4 0,-6-3 0,6 6 0,-3-3 0,4 4 0,1-4 0,-1 4 0,0-4 0,1 4 0,3-3 0,0-4 0,4-1 0,0-2 0,0 3 0,0-1 0,-7 1 0,5-1 0,-6 0 0,5 0 0,2 0 0,-2 1 0,-1-1 0,3 0 0,-2 1 0,0 3 0,-1 0 0,-3 1 0,-1 2 0,1-6 0,-5 3 0,3-4 0,-3 0 0,5 0 0,-1 1 0,0-1 0,1 3 0,2-1 0,-1 5 0,5 0 0,-2 5 0,3 3 0,0 1 0,0-1 0,0 1 0,0 0 0,0-1 0,0 1 0,0-1 0,0 1 0,0 0 0,0-1 0,0 1 0,0-1 0,0 1 0,0-1 0,0 1 0,0-1 0,0 0 0,0 0 0,0 1 0,0-1 0,0 1 0,0-1 0,0 1 0,0-1 0,0 1 0,0-1 0,0 1 0,0-1 0,0 1 0,0-1 0,0 1 0,0-1 0,0 1 0,3-5 0,1 1 0,3-4 0,4 0 0,2 0 0,4 0 0,-1 0 0,-3 0 0,3 0 0,-7 0 0,2 0 0,-3 0 0,-1 0 0,1 0 0,-1 0 0,0 0 0,1 0 0,-1 0 0,0 0 0,1 0 0,-1 0 0,0 0 0,0 0 0,1 0 0,3 0 0,-2 0 0,7 0 0,-8 0 0,4 0 0,0 0 0,-4 0 0,4 0 0,-5 0 0,-9 0 0,-4 0 0,-14 0 0,2 0 0,-8 0 0,8 0 0,-4 0 0,5 0 0,0 0 0,0 0 0,4 0 0,1 0 0,5 0 0,-1 0 0,1 0 0,-1 0 0,1 0 0,0 0 0,0 0 0,-5 3 0,3-2 0,-3 3 0,5-1 0,-1-2 0,0 3 0,1-4 0,-1 3 0,0-2 0,1 2 0,0-3 0,0 0 0,-1 0 0,10 0 0,4 0 0,10 0 0,1 0 0,-5 0 0,0 0 0,-5 0 0,1 0 0,0 0 0,-4-3 0,2 2 0,-2-2 0,4 3 0,-1 0 0,-3-3 0,-1 5 0,-3 3 0,0 3 0,0 8 0,0-3 0,0-1 0,0 4 0,0-7 0,0 3 0,0-5 0,0 1 0,0-1 0,0 1 0,0-1 0,0 0 0,0 0 0,-3-3 0,-1-1 0,-4-3 0,1 0 0,-1 0 0,4-3 0,-3-1 0,7-3 0,-7-1 0,6 0 0,-3 1 0,4-1 0,-3 1 0,2-1 0,-5 1 0,2 0 0,-4 3 0,4-3 0,-2 6 0,2-2 0,-3 3 0,-1 0 0,1 0 0,0 0 0,3-6 0,0 1 0,4-9 0,0 1 0,4 0 0,4-3 0,5 7 0,0-3 0,-2 4 0,-3 4 0,0-3 0,-1 6 0,1-2 0,-1 3 0,0 0 0,0 0 0,-6 0 0,-6 0 0,-3 0 0,-7 0 0,6 0 0,-2 0 0,3 0 0,4 3 0,1 1 0,3 3 0,0 1 0,0-1 0,4 5 0,-3-4 0,6 4 0,-3-4 0,0-1 0,3 1 0,-6 0 0,2-1 0,0-3 0,-2 3 0,3-3 0,-4 4 0,0 0 0,0-1 0,0 1 0,0-1 0,0 0 0,0 0 0,0 0 0,0 0 0,0 0 0,0 1 0,0-1 0,0 0 0,0 1 0,3-1 0,-2 1 0,6-4 0,-7-4 0,4-8 0,-4 0 0,0-8 0,0 3 0,0-4 0,-4 4 0,4-3 0,-4 8 0,4-4 0,0 5 0,0 2 0,0 2 0</inkml:trace>
  <inkml:trace contextRef="#ctx0" brushRef="#br2" timeOffset="79444">173 65 24575,'-11'0'0,"0"0"0,-4 0 0,3 0 0,1 0 0,3 0 0,-3 0 0,0 0 0,-4 0 0,4 0 0,0 0 0,3 0 0,1 0 0,-1 0 0,0 0 0,1 0 0,3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4:47.673"/>
    </inkml:context>
    <inkml:brush xml:id="br0">
      <inkml:brushProperty name="width" value="0.05" units="cm"/>
      <inkml:brushProperty name="height" value="0.0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4:50.605"/>
    </inkml:context>
    <inkml:brush xml:id="br0">
      <inkml:brushProperty name="width" value="0.05" units="cm"/>
      <inkml:brushProperty name="height" value="0.05"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4:57.945"/>
    </inkml:context>
    <inkml:brush xml:id="br0">
      <inkml:brushProperty name="width" value="0.05" units="cm"/>
      <inkml:brushProperty name="height" value="0.05" units="cm"/>
      <inkml:brushProperty name="color" value="#E71224"/>
    </inkml:brush>
  </inkml:definitions>
  <inkml:trace contextRef="#ctx0" brushRef="#br0">170 1 24575,'-7'0'0,"-4"0"0,2 0 0,-7 0 0,7 0 0,-7 0 0,8 0 0,-4 0 0,4 0 0,0 0 0,1 0 0,0 0 0,0 0 0,-1 0 0,1 0 0,0 0 0,-1 0 0,1 0 0,2 0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5:28.472"/>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5:29.38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5:37.133"/>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FF56B-41CC-6346-A95C-1D56D5D82E73}" type="datetimeFigureOut">
              <a:rPr lang="en-US" smtClean="0"/>
              <a:pPr/>
              <a:t>10/28/20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B663C0-C814-CF4C-BBE2-7D582FC248B1}" type="slidenum">
              <a:rPr lang="en-US" smtClean="0"/>
              <a:pPr/>
              <a:t>‹#›</a:t>
            </a:fld>
            <a:endParaRPr lang="en-US" dirty="0"/>
          </a:p>
        </p:txBody>
      </p:sp>
    </p:spTree>
    <p:extLst>
      <p:ext uri="{BB962C8B-B14F-4D97-AF65-F5344CB8AC3E}">
        <p14:creationId xmlns:p14="http://schemas.microsoft.com/office/powerpoint/2010/main" val="25343432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50DAD8D-CBB6-9045-94CC-8E5442A25918}" type="slidenum">
              <a:rPr lang="en-US" sz="1200" smtClean="0"/>
              <a:pPr>
                <a:defRPr/>
              </a:pPr>
              <a:t>1</a:t>
            </a:fld>
            <a:endParaRPr lang="en-US" sz="1200"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sz="1200" b="0" i="0" u="none" strike="noStrike" kern="1200" baseline="0" dirty="0">
                <a:solidFill>
                  <a:schemeClr val="tx1"/>
                </a:solidFill>
                <a:latin typeface="+mn-lt"/>
                <a:ea typeface="+mn-ea"/>
                <a:cs typeface="+mn-cs"/>
              </a:rPr>
              <a:t>Carbohydrates are important fuel molecules, but they play many other biochemical roles, including protection against high-impact forces. The cartilage of a runner’s foot cushions the impact of each step she takes. A key component of cartilage are molecules called glycosaminoglycans , large polymers made up of many repeats of dimers such as the pair shown at the right. [Untitled x-ray/Nick </a:t>
            </a:r>
            <a:r>
              <a:rPr lang="en-US" sz="1200" b="0" i="0" u="none" strike="noStrike" kern="1200" baseline="0" dirty="0" err="1">
                <a:solidFill>
                  <a:schemeClr val="tx1"/>
                </a:solidFill>
                <a:latin typeface="+mn-lt"/>
                <a:ea typeface="+mn-ea"/>
                <a:cs typeface="+mn-cs"/>
              </a:rPr>
              <a:t>Veasey</a:t>
            </a:r>
            <a:r>
              <a:rPr lang="en-US" sz="1200" b="0" i="0" u="none" strike="noStrike" kern="1200" baseline="0" dirty="0">
                <a:solidFill>
                  <a:schemeClr val="tx1"/>
                </a:solidFill>
                <a:latin typeface="+mn-lt"/>
                <a:ea typeface="+mn-ea"/>
                <a:cs typeface="+mn-cs"/>
              </a:rPr>
              <a:t>/Getty Images.]</a:t>
            </a:r>
            <a:endParaRPr lang="en-US" dirty="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5B959A3-1243-D048-9EEF-A5428BA0B7B0}" type="slidenum">
              <a:rPr lang="en-US" sz="1200" smtClean="0"/>
              <a:pPr>
                <a:defRPr/>
              </a:pPr>
              <a:t>17</a:t>
            </a:fld>
            <a:endParaRPr lang="en-US" sz="1200"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11.7 Chair and boat forms of β-</a:t>
            </a:r>
            <a:r>
              <a:rPr lang="en-US" sz="1200" b="1" kern="1200" cap="small" dirty="0">
                <a:solidFill>
                  <a:schemeClr val="tx1"/>
                </a:solidFill>
                <a:effectLst/>
                <a:latin typeface="+mn-lt"/>
                <a:ea typeface="+mn-ea"/>
                <a:cs typeface="+mn-cs"/>
              </a:rPr>
              <a:t>d</a:t>
            </a:r>
            <a:r>
              <a:rPr lang="en-US" sz="1200" b="1" i="0" u="none" strike="noStrike" kern="1200" baseline="0" dirty="0">
                <a:solidFill>
                  <a:schemeClr val="tx1"/>
                </a:solidFill>
                <a:latin typeface="+mn-lt"/>
                <a:ea typeface="+mn-ea"/>
                <a:cs typeface="+mn-cs"/>
              </a:rPr>
              <a:t>-glucose</a:t>
            </a:r>
            <a:r>
              <a:rPr lang="en-US" sz="1200" b="0" i="0" u="none" strike="noStrike" kern="1200" baseline="0" dirty="0">
                <a:solidFill>
                  <a:schemeClr val="tx1"/>
                </a:solidFill>
                <a:latin typeface="+mn-lt"/>
                <a:ea typeface="+mn-ea"/>
                <a:cs typeface="+mn-cs"/>
              </a:rPr>
              <a:t>. The chair form is more stable because hydrogen atoms occupy the axial positions, resulting in less steric hindrance. Abbreviations: a, axial; e, equatorial.</a:t>
            </a:r>
            <a:endParaRPr lang="en-US" dirty="0">
              <a:ea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50938" y="692150"/>
            <a:ext cx="4556125" cy="3416300"/>
          </a:xfrm>
          <a:ln/>
        </p:spPr>
      </p:sp>
      <p:sp>
        <p:nvSpPr>
          <p:cNvPr id="24781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907172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487F2F43-0A18-9147-BD09-C9A0488886AD}" type="slidenum">
              <a:rPr lang="en-US" sz="1200" smtClean="0"/>
              <a:pPr>
                <a:defRPr/>
              </a:pPr>
              <a:t>20</a:t>
            </a:fld>
            <a:endParaRPr lang="en-US" sz="1200" dirty="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4F943D8-6256-864D-A3C8-D26BDB78370E}" type="slidenum">
              <a:rPr lang="en-US" sz="1200" smtClean="0"/>
              <a:pPr>
                <a:defRPr/>
              </a:pPr>
              <a:t>24</a:t>
            </a:fld>
            <a:endParaRPr lang="en-US" sz="1200"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11.9 O- and N-glycosidic linkages</a:t>
            </a:r>
            <a:r>
              <a:rPr lang="en-US" sz="1200" b="0" i="0" u="none" strike="noStrike" kern="1200" baseline="0" dirty="0">
                <a:solidFill>
                  <a:schemeClr val="tx1"/>
                </a:solidFill>
                <a:latin typeface="+mn-lt"/>
                <a:ea typeface="+mn-ea"/>
                <a:cs typeface="+mn-cs"/>
              </a:rPr>
              <a:t>. (A) An O-glycosidic bond links glucose to a methyl group in α-</a:t>
            </a:r>
            <a:r>
              <a:rPr lang="en-US" sz="1200" b="0" kern="1200" cap="small" dirty="0">
                <a:solidFill>
                  <a:schemeClr val="tx1"/>
                </a:solidFill>
                <a:effectLst/>
                <a:latin typeface="+mn-lt"/>
                <a:ea typeface="+mn-ea"/>
                <a:cs typeface="+mn-cs"/>
              </a:rPr>
              <a:t>d</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methylglucose</a:t>
            </a:r>
            <a:r>
              <a:rPr lang="en-US" sz="1200" b="0" i="0" u="none" strike="noStrike" kern="1200" baseline="0" dirty="0">
                <a:solidFill>
                  <a:schemeClr val="tx1"/>
                </a:solidFill>
                <a:latin typeface="+mn-lt"/>
                <a:ea typeface="+mn-ea"/>
                <a:cs typeface="+mn-cs"/>
              </a:rPr>
              <a:t>. (B) An N-glycosidic bond joins ribose to the base adenine in adenosine monophosphate.</a:t>
            </a:r>
            <a:endParaRPr lang="en-US" dirty="0">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11.10 Modified monosaccharides. </a:t>
            </a:r>
            <a:r>
              <a:rPr lang="en-US" sz="1200" b="0" i="0" u="none" strike="noStrike" kern="1200" baseline="0" dirty="0">
                <a:solidFill>
                  <a:schemeClr val="tx1"/>
                </a:solidFill>
                <a:latin typeface="+mn-lt"/>
                <a:ea typeface="+mn-ea"/>
                <a:cs typeface="+mn-cs"/>
              </a:rPr>
              <a:t>Carbohydrates can be modified by the addition of substituents (shown in red) other than hydroxyl groups. Such modified carbohydrates are often expressed on cell surfaces.</a:t>
            </a:r>
            <a:endParaRPr lang="en-US" dirty="0"/>
          </a:p>
        </p:txBody>
      </p:sp>
      <p:sp>
        <p:nvSpPr>
          <p:cNvPr id="4" name="Slide Number Placeholder 3"/>
          <p:cNvSpPr>
            <a:spLocks noGrp="1"/>
          </p:cNvSpPr>
          <p:nvPr>
            <p:ph type="sldNum" sz="quarter" idx="10"/>
          </p:nvPr>
        </p:nvSpPr>
        <p:spPr/>
        <p:txBody>
          <a:bodyPr/>
          <a:lstStyle/>
          <a:p>
            <a:fld id="{97B663C0-C814-CF4C-BBE2-7D582FC248B1}" type="slidenum">
              <a:rPr lang="en-US" smtClean="0"/>
              <a:pPr/>
              <a:t>25</a:t>
            </a:fld>
            <a:endParaRPr lang="en-US" dirty="0"/>
          </a:p>
        </p:txBody>
      </p:sp>
    </p:spTree>
    <p:extLst>
      <p:ext uri="{BB962C8B-B14F-4D97-AF65-F5344CB8AC3E}">
        <p14:creationId xmlns:p14="http://schemas.microsoft.com/office/powerpoint/2010/main" val="328057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F531557-0706-0C4D-A443-5BC0570E8242}" type="slidenum">
              <a:rPr lang="en-US" sz="1200" smtClean="0"/>
              <a:pPr>
                <a:defRPr/>
              </a:pPr>
              <a:t>27</a:t>
            </a:fld>
            <a:endParaRPr lang="en-US" sz="1200" dirty="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11.11 Maltose, a disaccharide. </a:t>
            </a:r>
            <a:r>
              <a:rPr lang="en-US" sz="1200" b="0" i="0" u="none" strike="noStrike" kern="1200" baseline="0" dirty="0">
                <a:solidFill>
                  <a:schemeClr val="tx1"/>
                </a:solidFill>
                <a:latin typeface="+mn-lt"/>
                <a:ea typeface="+mn-ea"/>
                <a:cs typeface="+mn-cs"/>
              </a:rPr>
              <a:t>Two molecules of glucose are linked by an α-1,4-glycosidic bond to form the disaccharide maltose. The angles in the bonds to the central oxygen atom do not denote carbon atoms. The angles are added only for ease of illustration. The glucose molecule on the right is capable of assuming the open-chain form, which can act as a reducing agent. The glucose molecule on the left cannot assume the open-chain form, because the C-1 carbon atom is bound to another molecule.</a:t>
            </a:r>
            <a:endParaRPr lang="en-US" dirty="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827124B1-B833-F441-9E71-CCC41D37060C}" type="slidenum">
              <a:rPr lang="en-US" sz="1200" smtClean="0"/>
              <a:pPr>
                <a:defRPr/>
              </a:pPr>
              <a:t>29</a:t>
            </a:fld>
            <a:endParaRPr lang="en-US" sz="1200" dirty="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11.12 Common disaccharides. </a:t>
            </a:r>
            <a:r>
              <a:rPr lang="en-US" sz="1200" b="0" i="0" u="none" strike="noStrike" kern="1200" baseline="0" dirty="0">
                <a:solidFill>
                  <a:schemeClr val="tx1"/>
                </a:solidFill>
                <a:latin typeface="+mn-lt"/>
                <a:ea typeface="+mn-ea"/>
                <a:cs typeface="+mn-cs"/>
              </a:rPr>
              <a:t>Sucrose, lactose, and maltose are common dietary components. As in Figure 11.11, the angles in the bonds to the central oxygen atoms do not denote carbon atoms.</a:t>
            </a:r>
            <a:endParaRPr lang="en-US" dirty="0">
              <a:ea typeface="ＭＳ Ｐゴシック"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36DECF8-40CC-F640-BE4A-527AC5B97863}" type="slidenum">
              <a:rPr lang="en-US" sz="1200" smtClean="0"/>
              <a:pPr>
                <a:defRPr/>
              </a:pPr>
              <a:t>31</a:t>
            </a:fld>
            <a:endParaRPr lang="en-US" sz="1200" dirty="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11.13 Branch point in glycogen</a:t>
            </a:r>
            <a:r>
              <a:rPr lang="en-US" sz="1200" b="0" i="0" u="none" strike="noStrike" kern="1200" baseline="0" dirty="0">
                <a:solidFill>
                  <a:schemeClr val="tx1"/>
                </a:solidFill>
                <a:latin typeface="+mn-lt"/>
                <a:ea typeface="+mn-ea"/>
                <a:cs typeface="+mn-cs"/>
              </a:rPr>
              <a:t>. Two chains of glucose molecules joined by α-1,4- glycosidic bonds are linked by an α-1,6-glycosidic bond to create a branch point. Such an α-1,6- glycosidic bond forms at approximately every 10 glucose units, making glycogen a highly branched molecule.</a:t>
            </a:r>
            <a:endParaRPr lang="en-US" dirty="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9983AA9-0AD1-934B-A622-2516AA777BA3}" type="slidenum">
              <a:rPr lang="en-US" sz="1200" smtClean="0"/>
              <a:pPr>
                <a:defRPr/>
              </a:pPr>
              <a:t>33</a:t>
            </a:fld>
            <a:endParaRPr lang="en-US" sz="1200"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11.14 Glycosidic bonds determine polysaccharide structure. </a:t>
            </a:r>
            <a:r>
              <a:rPr lang="en-US" sz="1200" b="0" i="0" u="none" strike="noStrike" kern="1200" baseline="0" dirty="0">
                <a:solidFill>
                  <a:schemeClr val="tx1"/>
                </a:solidFill>
                <a:latin typeface="+mn-lt"/>
                <a:ea typeface="+mn-ea"/>
                <a:cs typeface="+mn-cs"/>
              </a:rPr>
              <a:t>The β-1,4 linkages favor straight chains, which are optimal for structural purposes. The α-1,4 linkages favor bent structures, which are more suitable for storage.</a:t>
            </a:r>
            <a:endParaRPr lang="en-US" dirty="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72663A6-0D46-E14A-A645-7FDEEE0E8774}" type="slidenum">
              <a:rPr lang="en-US" sz="1200" smtClean="0"/>
              <a:pPr>
                <a:defRPr/>
              </a:pPr>
              <a:t>37</a:t>
            </a:fld>
            <a:endParaRPr lang="en-US" sz="1200"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11.15 Glycosidic bonds between proteins and carbohydrates. </a:t>
            </a:r>
            <a:r>
              <a:rPr lang="en-US" sz="1200" b="0" i="0" u="none" strike="noStrike" kern="1200" baseline="0" dirty="0">
                <a:solidFill>
                  <a:schemeClr val="tx1"/>
                </a:solidFill>
                <a:latin typeface="+mn-lt"/>
                <a:ea typeface="+mn-ea"/>
                <a:cs typeface="+mn-cs"/>
              </a:rPr>
              <a:t>A glycosidic bond links a carbohydrate to the side chain of asparagine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or to the side chain of serine or threonine (</a:t>
            </a:r>
            <a:r>
              <a:rPr lang="en-US" sz="1200" b="0" i="1" u="none" strike="noStrike" kern="1200" baseline="0" dirty="0">
                <a:solidFill>
                  <a:schemeClr val="tx1"/>
                </a:solidFill>
                <a:latin typeface="+mn-lt"/>
                <a:ea typeface="+mn-ea"/>
                <a:cs typeface="+mn-cs"/>
              </a:rPr>
              <a:t>O</a:t>
            </a:r>
            <a:r>
              <a:rPr lang="en-US" sz="1200" b="0" i="0" u="none" strike="noStrike" kern="1200" baseline="0" dirty="0">
                <a:solidFill>
                  <a:schemeClr val="tx1"/>
                </a:solidFill>
                <a:latin typeface="+mn-lt"/>
                <a:ea typeface="+mn-ea"/>
                <a:cs typeface="+mn-cs"/>
              </a:rPr>
              <a:t>-linked). The glycosidic bonds are shown in red.</a:t>
            </a:r>
            <a:endParaRPr lang="en-US" dirty="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F76F6B8-896F-8545-8309-427FC37A0DED}" type="slidenum">
              <a:rPr lang="en-US" sz="1200" smtClean="0"/>
              <a:pPr>
                <a:defRPr/>
              </a:pPr>
              <a:t>5</a:t>
            </a:fld>
            <a:endParaRPr lang="en-US" sz="1200"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eaLnBrk="1" hangingPunct="1">
              <a:defRPr/>
            </a:pPr>
            <a:r>
              <a:rPr lang="en-US" b="1" dirty="0">
                <a:ea typeface="ＭＳ Ｐゴシック" charset="0"/>
                <a:cs typeface="ＭＳ Ｐゴシック" charset="0"/>
              </a:rPr>
              <a:t>FIGURE 11.1 Isomeric forms of carbohydrates.</a:t>
            </a:r>
            <a:endParaRPr lang="en-US" dirty="0">
              <a:ea typeface="ＭＳ Ｐゴシック" charset="0"/>
              <a:cs typeface="ＭＳ Ｐゴシック" charset="0"/>
            </a:endParaRPr>
          </a:p>
          <a:p>
            <a:pPr eaLnBrk="1" hangingPunct="1">
              <a:defRPr/>
            </a:pPr>
            <a:endParaRPr lang="en-US" dirty="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3556035E-8CBF-3E4B-AFE5-25FA9F5A0A6F}" type="slidenum">
              <a:rPr lang="en-US" sz="1200" smtClean="0"/>
              <a:pPr>
                <a:defRPr/>
              </a:pPr>
              <a:t>38</a:t>
            </a:fld>
            <a:endParaRPr lang="en-US" sz="1200"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11.16 </a:t>
            </a:r>
            <a:r>
              <a:rPr lang="en-US" sz="1200" b="1" i="1" u="none" strike="noStrike" kern="1200" baseline="0" dirty="0">
                <a:solidFill>
                  <a:schemeClr val="tx1"/>
                </a:solidFill>
                <a:latin typeface="+mn-lt"/>
                <a:ea typeface="+mn-ea"/>
                <a:cs typeface="+mn-cs"/>
              </a:rPr>
              <a:t>N</a:t>
            </a:r>
            <a:r>
              <a:rPr lang="en-US" sz="1200" b="1" i="0" u="none" strike="noStrike" kern="1200" baseline="0" dirty="0">
                <a:solidFill>
                  <a:schemeClr val="tx1"/>
                </a:solidFill>
                <a:latin typeface="+mn-lt"/>
                <a:ea typeface="+mn-ea"/>
                <a:cs typeface="+mn-cs"/>
              </a:rPr>
              <a:t>-linked oligosaccharides. </a:t>
            </a:r>
            <a:r>
              <a:rPr lang="en-US" sz="1200" b="0" i="0" u="none" strike="noStrike" kern="1200" baseline="0" dirty="0">
                <a:solidFill>
                  <a:schemeClr val="tx1"/>
                </a:solidFill>
                <a:latin typeface="+mn-lt"/>
                <a:ea typeface="+mn-ea"/>
                <a:cs typeface="+mn-cs"/>
              </a:rPr>
              <a:t>A pentasaccharide core (shaded gray) is common to all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oligosaccharides and serves as the foundation for a wide variety of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oligosaccharides, two of which are illustrated: (A) high-mannose type; (B) complex type.</a:t>
            </a:r>
            <a:endParaRPr lang="en-US" dirty="0">
              <a:ea typeface="ＭＳ Ｐゴシック"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05A36FD6-66D2-F348-8086-E61D70E90518}" type="slidenum">
              <a:rPr lang="en-US" sz="1200" smtClean="0"/>
              <a:pPr>
                <a:defRPr/>
              </a:pPr>
              <a:t>39</a:t>
            </a:fld>
            <a:endParaRPr lang="en-US" sz="1200"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11.17 Oligosaccharides attached to erythropoietin. </a:t>
            </a:r>
            <a:r>
              <a:rPr lang="en-US" sz="1200" b="0" i="0" u="none" strike="noStrike" kern="1200" baseline="0" dirty="0">
                <a:solidFill>
                  <a:schemeClr val="tx1"/>
                </a:solidFill>
                <a:latin typeface="+mn-lt"/>
                <a:ea typeface="+mn-ea"/>
                <a:cs typeface="+mn-cs"/>
              </a:rPr>
              <a:t>Erythropoietin has oligosaccharides linked to three asparagine residues and one serine residue. The structures shown are approximately to scale. See Figure 11.16 for the carbohydrate key. [Drawn from 1BUY.pdf.]</a:t>
            </a:r>
            <a:endParaRPr lang="en-US" dirty="0">
              <a:ea typeface="ＭＳ Ｐゴシック"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11.18 Glycosylation as a nutrient sensor. </a:t>
            </a:r>
            <a:r>
              <a:rPr lang="en-US" sz="1200" b="0" i="0" u="none" strike="noStrike" kern="1200" baseline="0" dirty="0">
                <a:solidFill>
                  <a:schemeClr val="tx1"/>
                </a:solidFill>
                <a:latin typeface="+mn-lt"/>
                <a:ea typeface="+mn-ea"/>
                <a:cs typeface="+mn-cs"/>
              </a:rPr>
              <a:t>N-acetylglucosamine is attached to proteins when nutrients are abundant.</a:t>
            </a:r>
            <a:endParaRPr lang="en-US" dirty="0"/>
          </a:p>
        </p:txBody>
      </p:sp>
      <p:sp>
        <p:nvSpPr>
          <p:cNvPr id="4" name="Slide Number Placeholder 3"/>
          <p:cNvSpPr>
            <a:spLocks noGrp="1"/>
          </p:cNvSpPr>
          <p:nvPr>
            <p:ph type="sldNum" sz="quarter" idx="10"/>
          </p:nvPr>
        </p:nvSpPr>
        <p:spPr/>
        <p:txBody>
          <a:bodyPr/>
          <a:lstStyle/>
          <a:p>
            <a:fld id="{97B663C0-C814-CF4C-BBE2-7D582FC248B1}" type="slidenum">
              <a:rPr lang="en-US" smtClean="0"/>
              <a:pPr/>
              <a:t>40</a:t>
            </a:fld>
            <a:endParaRPr lang="en-US" dirty="0"/>
          </a:p>
        </p:txBody>
      </p:sp>
    </p:spTree>
    <p:extLst>
      <p:ext uri="{BB962C8B-B14F-4D97-AF65-F5344CB8AC3E}">
        <p14:creationId xmlns:p14="http://schemas.microsoft.com/office/powerpoint/2010/main" val="862814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2C1AB98-F03A-C14C-BE3B-98F8A6BAF04A}" type="slidenum">
              <a:rPr lang="en-US" sz="1200" smtClean="0"/>
              <a:pPr>
                <a:defRPr/>
              </a:pPr>
              <a:t>42</a:t>
            </a:fld>
            <a:endParaRPr lang="en-US" sz="1200" dirty="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11.19 Repeating units in glycosaminoglycans. </a:t>
            </a:r>
            <a:r>
              <a:rPr lang="en-US" sz="1200" b="0" i="0" u="none" strike="noStrike" kern="1200" baseline="0" dirty="0">
                <a:solidFill>
                  <a:schemeClr val="tx1"/>
                </a:solidFill>
                <a:latin typeface="+mn-lt"/>
                <a:ea typeface="+mn-ea"/>
                <a:cs typeface="+mn-cs"/>
              </a:rPr>
              <a:t>Structural formulas for five repeating units of important glycosaminoglycans illustrate the variety of modifications and linkages that is possible. Amino groups are shown in blue and negatively charged groups in red. Hydrogen atoms have been omitted for clarity. The right-hand structure is a glucosamine derivative in each case.</a:t>
            </a:r>
            <a:endParaRPr lang="en-US" dirty="0">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40C74F0-B292-C84B-90FE-9EEF3C89AF76}" type="slidenum">
              <a:rPr lang="en-US" sz="1200" smtClean="0"/>
              <a:pPr>
                <a:defRPr/>
              </a:pPr>
              <a:t>43</a:t>
            </a:fld>
            <a:endParaRPr lang="en-US" sz="1200" dirty="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855FBF0B-8497-F846-AB9E-77AE387CF391}" type="slidenum">
              <a:rPr lang="en-US" sz="1200" smtClean="0"/>
              <a:pPr>
                <a:defRPr/>
              </a:pPr>
              <a:t>45</a:t>
            </a:fld>
            <a:endParaRPr lang="en-US" sz="1200"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11.21 Structure of proteoglycan from cartilage. </a:t>
            </a:r>
            <a:r>
              <a:rPr lang="en-US" sz="1200" b="0" i="0" u="none" strike="noStrike" kern="1200" baseline="0" dirty="0">
                <a:solidFill>
                  <a:schemeClr val="tx1"/>
                </a:solidFill>
                <a:latin typeface="+mn-lt"/>
                <a:ea typeface="+mn-ea"/>
                <a:cs typeface="+mn-cs"/>
              </a:rPr>
              <a:t>(A) Electron micrograph of a proteoglycan from cartilage (with false color added). Proteoglycan monomers emerge laterally at regular intervals from opposite sides of a central filament of hyaluronate. (B) Schematic representation. G = globular domain. [(A) Courtesy of Dr. Lawrence Rosenberg. From J. A. Buckwalter and L. Rosenberg. </a:t>
            </a:r>
            <a:r>
              <a:rPr lang="en-US" sz="1200" b="0" i="1" u="none" strike="noStrike" kern="1200" baseline="0" dirty="0">
                <a:solidFill>
                  <a:schemeClr val="tx1"/>
                </a:solidFill>
                <a:latin typeface="+mn-lt"/>
                <a:ea typeface="+mn-ea"/>
                <a:cs typeface="+mn-cs"/>
              </a:rPr>
              <a:t>Collagen Relat. Res</a:t>
            </a:r>
            <a:r>
              <a:rPr lang="en-US" sz="1200" b="0" i="0" u="none" strike="noStrike" kern="1200" baseline="0" dirty="0">
                <a:solidFill>
                  <a:schemeClr val="tx1"/>
                </a:solidFill>
                <a:latin typeface="+mn-lt"/>
                <a:ea typeface="+mn-ea"/>
                <a:cs typeface="+mn-cs"/>
              </a:rPr>
              <a:t>. 3:489–504, 1983.]</a:t>
            </a:r>
            <a:endParaRPr lang="en-US" dirty="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30A3969-E1FD-3848-9CBB-6B2EBE402BF8}" type="slidenum">
              <a:rPr lang="en-US" sz="1200" smtClean="0"/>
              <a:pPr>
                <a:defRPr/>
              </a:pPr>
              <a:t>46</a:t>
            </a:fld>
            <a:endParaRPr lang="en-US" sz="1200" dirty="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11.26 General form of a glycosyltransferase reaction. </a:t>
            </a:r>
            <a:r>
              <a:rPr lang="en-US" sz="1200" b="0" i="0" u="none" strike="noStrike" kern="1200" baseline="0" dirty="0">
                <a:solidFill>
                  <a:schemeClr val="tx1"/>
                </a:solidFill>
                <a:latin typeface="+mn-lt"/>
                <a:ea typeface="+mn-ea"/>
                <a:cs typeface="+mn-cs"/>
              </a:rPr>
              <a:t>The sugar to be added comes from a sugar nucleotide—in this case, UDP-glucose. The acceptor, designated X in this illustration, can be one of a variety of biomolecules, including other carbohydrates or proteins.</a:t>
            </a:r>
            <a:endParaRPr lang="en-US" dirty="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040A162-FAB0-4946-9C99-A85F6FA70929}" type="slidenum">
              <a:rPr lang="en-US" sz="1200" smtClean="0"/>
              <a:pPr>
                <a:defRPr/>
              </a:pPr>
              <a:t>48</a:t>
            </a:fld>
            <a:endParaRPr lang="en-US" sz="1200" dirty="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11.27 Structures of A, B, and O oligosaccharide antigens. </a:t>
            </a:r>
            <a:r>
              <a:rPr lang="en-US" sz="1200" b="0" i="0" u="none" strike="noStrike" kern="1200" baseline="0" dirty="0">
                <a:solidFill>
                  <a:schemeClr val="tx1"/>
                </a:solidFill>
                <a:latin typeface="+mn-lt"/>
                <a:ea typeface="+mn-ea"/>
                <a:cs typeface="+mn-cs"/>
              </a:rPr>
              <a:t>The carbohydrate structures shown are depicted symbolically by employing a scheme (see the key in Figure 11.16) that is becoming widely used.</a:t>
            </a:r>
            <a:endParaRPr lang="en-US" dirty="0">
              <a:ea typeface="ＭＳ Ｐゴシック"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E1BE63B-DB6B-A146-84D6-55D62D132608}" type="slidenum">
              <a:rPr lang="en-US" sz="1200" smtClean="0"/>
              <a:pPr>
                <a:defRPr/>
              </a:pPr>
              <a:t>50</a:t>
            </a:fld>
            <a:endParaRPr lang="en-US" sz="1200" dirty="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11.29 Mass spectrometric “sequencing” of oligosaccharides. </a:t>
            </a:r>
            <a:r>
              <a:rPr lang="en-US" sz="1200" b="0" i="0" u="none" strike="noStrike" kern="1200" baseline="0" dirty="0">
                <a:solidFill>
                  <a:schemeClr val="tx1"/>
                </a:solidFill>
                <a:latin typeface="+mn-lt"/>
                <a:ea typeface="+mn-ea"/>
                <a:cs typeface="+mn-cs"/>
              </a:rPr>
              <a:t>Carbohydrate cleaving enzymes were used to release and specifically cleave the oligosaccharide component of the glycoprotein fetuin from bovine serum. Parts A and B show the masses obtained with MALDI-TOF spectrometry as well as the corresponding structures of the oligosaccharide digestion products: (A) digestion with peptide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-glycosidase F (to release the oligosaccharide from the protein) and neuraminidase; (B) digestion with peptide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-glycosidase F, neuraminidase, and β-1,4-galactosidase. Knowledge of the enzyme specificities and the masses of the products permits the characterization of the oligosaccharide. See Figure 11.16 for the carbohydrate key. [Data from A. Varki, R. D. Cummings, J. D. Esko, H. H. Freeze, G. W. Hart, and J. Marth (Eds.), </a:t>
            </a:r>
            <a:r>
              <a:rPr lang="en-US" sz="1200" b="0" i="1" u="none" strike="noStrike" kern="1200" baseline="0" dirty="0">
                <a:solidFill>
                  <a:schemeClr val="tx1"/>
                </a:solidFill>
                <a:latin typeface="+mn-lt"/>
                <a:ea typeface="+mn-ea"/>
                <a:cs typeface="+mn-cs"/>
              </a:rPr>
              <a:t>Essentials of Glycobiology </a:t>
            </a:r>
            <a:r>
              <a:rPr lang="en-US" sz="1200" b="0" i="0" u="none" strike="noStrike" kern="1200" baseline="0" dirty="0">
                <a:solidFill>
                  <a:schemeClr val="tx1"/>
                </a:solidFill>
                <a:latin typeface="+mn-lt"/>
                <a:ea typeface="+mn-ea"/>
                <a:cs typeface="+mn-cs"/>
              </a:rPr>
              <a:t>(Cold Spring Harbor Laboratory Press, 1999), p. 596.]</a:t>
            </a:r>
            <a:endParaRPr lang="en-US" dirty="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30804BC-D197-7A45-B1A9-CFF0DCF00B65}" type="slidenum">
              <a:rPr lang="en-US" sz="1200" smtClean="0"/>
              <a:pPr>
                <a:defRPr/>
              </a:pPr>
              <a:t>54</a:t>
            </a:fld>
            <a:endParaRPr lang="en-US" sz="1200" dirty="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11.30 Structure of a carbohydrate-binding domain of an animal C-type lectin.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a calcium ion links a mannose residue to the lectin. Selected interactions are shown, with some hydrogen atoms omitted for clarity. [Drawn from 2MSC. pdb.]</a:t>
            </a:r>
            <a:endParaRPr lang="en-US" dirty="0">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FCD7BDD-6FB5-B04F-BDC2-A1809E66CABE}" type="slidenum">
              <a:rPr lang="en-US" sz="1200" smtClean="0"/>
              <a:pPr>
                <a:defRPr/>
              </a:pPr>
              <a:t>6</a:t>
            </a:fld>
            <a:endParaRPr lang="en-US" sz="1200" dirty="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 Common monosaccharides. </a:t>
            </a:r>
            <a:r>
              <a:rPr lang="en-US" sz="1200" b="0" i="0" u="none" strike="noStrike" kern="1200" baseline="0" dirty="0">
                <a:solidFill>
                  <a:schemeClr val="tx1"/>
                </a:solidFill>
                <a:latin typeface="+mn-lt"/>
                <a:ea typeface="+mn-ea"/>
                <a:cs typeface="+mn-cs"/>
              </a:rPr>
              <a:t>Aldoses contain an aldehyde (shown in blue), whereas ketoses, such as fructose, contain a ketose (shown in red). The asymmetric carbon atom farthest from the aldehyde or ketone (shown in green) designates the structures as being in the </a:t>
            </a:r>
            <a:r>
              <a:rPr lang="en-US" sz="1200" kern="1200" cap="small" dirty="0">
                <a:solidFill>
                  <a:schemeClr val="tx1"/>
                </a:solidFill>
                <a:effectLst/>
                <a:latin typeface="+mn-lt"/>
                <a:ea typeface="+mn-ea"/>
                <a:cs typeface="+mn-cs"/>
              </a:rPr>
              <a:t>d</a:t>
            </a:r>
            <a:r>
              <a:rPr lang="en-US" sz="1200" b="0" i="0" u="none" strike="noStrike" kern="1200" baseline="0" dirty="0">
                <a:solidFill>
                  <a:schemeClr val="tx1"/>
                </a:solidFill>
                <a:latin typeface="+mn-lt"/>
                <a:ea typeface="+mn-ea"/>
                <a:cs typeface="+mn-cs"/>
              </a:rPr>
              <a:t> configuration.</a:t>
            </a:r>
            <a:endParaRPr lang="en-US" dirty="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4242A0D-67D8-A646-A04B-4BA33B5DC6B9}" type="slidenum">
              <a:rPr lang="en-US" sz="1200" smtClean="0"/>
              <a:pPr>
                <a:defRPr/>
              </a:pPr>
              <a:t>56</a:t>
            </a:fld>
            <a:endParaRPr lang="en-US" sz="1200" dirty="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11.31 Viral receptors. </a:t>
            </a:r>
            <a:r>
              <a:rPr lang="en-US" sz="1200" b="0" i="0" u="none" strike="noStrike" kern="1200" baseline="0" dirty="0">
                <a:solidFill>
                  <a:schemeClr val="tx1"/>
                </a:solidFill>
                <a:latin typeface="+mn-lt"/>
                <a:ea typeface="+mn-ea"/>
                <a:cs typeface="+mn-cs"/>
              </a:rPr>
              <a:t>(A) Influenza virus targets cells by binding to sialic acid residues located at the termini of oligosaccharides present on cell-surface glycoproteins and glycolipids. These carbohydrates are bound by hemagglutinin, one of the major proteins expressed on the surface of the virus. (B) When viral replication is complete and the viral particle buds from the cell, the other major viral surface protein, neuraminidase, cleaves oligosaccharide chains to release the viral particle.</a:t>
            </a:r>
            <a:endParaRPr lang="en-US" dirty="0">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xfrm>
            <a:off x="1150938" y="692150"/>
            <a:ext cx="4556125" cy="3416300"/>
          </a:xfrm>
          <a:ln/>
        </p:spPr>
      </p:sp>
      <p:sp>
        <p:nvSpPr>
          <p:cNvPr id="2826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25511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xfrm>
            <a:off x="1150938" y="692150"/>
            <a:ext cx="4556125" cy="3416300"/>
          </a:xfrm>
          <a:ln/>
        </p:spPr>
      </p:sp>
      <p:sp>
        <p:nvSpPr>
          <p:cNvPr id="29286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88110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xfrm>
            <a:off x="1150938" y="692150"/>
            <a:ext cx="4556125" cy="3416300"/>
          </a:xfrm>
          <a:ln/>
        </p:spPr>
      </p:sp>
      <p:sp>
        <p:nvSpPr>
          <p:cNvPr id="29286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192271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xfrm>
            <a:off x="1150938" y="692150"/>
            <a:ext cx="4556125" cy="3416300"/>
          </a:xfrm>
          <a:ln/>
        </p:spPr>
      </p:sp>
      <p:sp>
        <p:nvSpPr>
          <p:cNvPr id="29286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41569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F7394151-8BF9-CE48-A936-22371014A9A5}" type="slidenum">
              <a:rPr lang="en-US" sz="1200" smtClean="0"/>
              <a:pPr>
                <a:defRPr/>
              </a:pPr>
              <a:t>8</a:t>
            </a:fld>
            <a:endParaRPr lang="en-US" sz="1200" dirty="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77E75ADB-59E3-504B-91A8-644A8E42B6B8}" type="slidenum">
              <a:rPr lang="en-US" sz="1200" smtClean="0"/>
              <a:pPr>
                <a:defRPr/>
              </a:pPr>
              <a:t>9</a:t>
            </a:fld>
            <a:endParaRPr lang="en-US" sz="1200" dirty="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11.3 Pyranose formation. </a:t>
            </a:r>
            <a:r>
              <a:rPr lang="en-US" sz="1200" b="0" i="0" u="none" strike="noStrike" kern="1200" baseline="0" dirty="0">
                <a:solidFill>
                  <a:schemeClr val="tx1"/>
                </a:solidFill>
                <a:latin typeface="+mn-lt"/>
                <a:ea typeface="+mn-ea"/>
                <a:cs typeface="+mn-cs"/>
              </a:rPr>
              <a:t>The open-chain form of glucose cyclizes when the C-5 hydroxyl group attacks the oxygen atom of the C-1 aldehyde group to form an intramolecular hemiacetal. Two anomeric forms, designated α and β, can result.</a:t>
            </a:r>
            <a:endParaRPr lang="en-US" dirty="0">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06346F9-1257-6747-B634-3710E4BF8DE9}" type="slidenum">
              <a:rPr lang="en-US" sz="1200" smtClean="0"/>
              <a:pPr>
                <a:defRPr/>
              </a:pPr>
              <a:t>11</a:t>
            </a:fld>
            <a:endParaRPr lang="en-US" sz="1200"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11.4 Furanose formation. </a:t>
            </a:r>
            <a:r>
              <a:rPr lang="en-US" sz="1200" b="0" i="0" u="none" strike="noStrike" kern="1200" baseline="0" dirty="0">
                <a:solidFill>
                  <a:schemeClr val="tx1"/>
                </a:solidFill>
                <a:latin typeface="+mn-lt"/>
                <a:ea typeface="+mn-ea"/>
                <a:cs typeface="+mn-cs"/>
              </a:rPr>
              <a:t>The open-chain form of fructose cyclizes to a five-membered ring when the C-5 hydroxyl group attacks the C-2 ketone to form an intramolecular hemiketal. Two anomers are possible, but only the α anomer is shown.</a:t>
            </a:r>
            <a:endParaRPr lang="en-US" dirty="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E627D2A-453D-A347-B73E-1329451ED6F7}" type="slidenum">
              <a:rPr lang="en-US" sz="1200" smtClean="0"/>
              <a:pPr>
                <a:defRPr/>
              </a:pPr>
              <a:t>13</a:t>
            </a:fld>
            <a:endParaRPr lang="en-US" sz="1200" dirty="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11.5 Ring structures of fructose</a:t>
            </a:r>
            <a:r>
              <a:rPr lang="en-US" sz="1200" b="0" i="0" u="none" strike="noStrike" kern="1200" baseline="0" dirty="0">
                <a:solidFill>
                  <a:schemeClr val="tx1"/>
                </a:solidFill>
                <a:latin typeface="+mn-lt"/>
                <a:ea typeface="+mn-ea"/>
                <a:cs typeface="+mn-cs"/>
              </a:rPr>
              <a:t>. Fructose can form both five-membered furanose (top) and six-membered pyranose (bottom) rings. In each case, both α and β anomers are possible.</a:t>
            </a:r>
            <a:endParaRPr lang="en-US" dirty="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56EB613-0680-6A4E-8848-D0C62DCB8DC4}" type="slidenum">
              <a:rPr lang="en-US" sz="1200" smtClean="0"/>
              <a:pPr>
                <a:defRPr/>
              </a:pPr>
              <a:t>14</a:t>
            </a:fld>
            <a:endParaRPr lang="en-US" sz="1200" dirty="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r>
              <a:rPr lang="en-US" b="1" dirty="0">
                <a:ea typeface="ＭＳ Ｐゴシック" charset="0"/>
                <a:cs typeface="ＭＳ Ｐゴシック" charset="0"/>
              </a:rPr>
              <a:t>FIGURE 11.6</a:t>
            </a:r>
            <a:r>
              <a:rPr lang="en-US" dirty="0">
                <a:ea typeface="ＭＳ Ｐゴシック" charset="0"/>
                <a:cs typeface="ＭＳ Ｐゴシック" charset="0"/>
              </a:rPr>
              <a:t> </a:t>
            </a:r>
            <a:r>
              <a:rPr lang="en-US" b="1" dirty="0">
                <a:ea typeface="ＭＳ Ｐゴシック" charset="0"/>
                <a:cs typeface="ＭＳ Ｐゴシック" charset="0"/>
              </a:rPr>
              <a:t>Common monosaccharides in their ring forms.</a:t>
            </a:r>
            <a:endParaRPr lang="en-US" dirty="0">
              <a:ea typeface="ＭＳ Ｐゴシック" charset="0"/>
              <a:cs typeface="ＭＳ Ｐゴシック" charset="0"/>
            </a:endParaRPr>
          </a:p>
          <a:p>
            <a:pPr eaLnBrk="1" hangingPunct="1">
              <a:defRPr/>
            </a:pPr>
            <a:endParaRPr lang="en-US" dirty="0">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xfrm>
            <a:off x="1150938" y="692150"/>
            <a:ext cx="4556125" cy="3416300"/>
          </a:xfrm>
          <a:ln/>
        </p:spPr>
      </p:sp>
      <p:sp>
        <p:nvSpPr>
          <p:cNvPr id="24678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05627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283451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53079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312383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83782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2790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92812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25769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93515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149013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889077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F555A1-4EFC-B545-A961-037F7D74FDC1}" type="datetimeFigureOut">
              <a:rPr lang="en-US" smtClean="0"/>
              <a:pPr/>
              <a:t>10/28/20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213819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555A1-4EFC-B545-A961-037F7D74FDC1}" type="datetimeFigureOut">
              <a:rPr lang="en-US" smtClean="0"/>
              <a:pPr/>
              <a:t>10/28/20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426013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2.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customXml" Target="../ink/ink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17.png"/><Relationship Id="rId4" Type="http://schemas.openxmlformats.org/officeDocument/2006/relationships/customXml" Target="../ink/ink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65.png"/><Relationship Id="rId4"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urlbertj/Documents/My%20Documents/Winthrop/Courses/CHEM106/CHEM106%20Fall%202018/images/HEWL_Surf.mpg" TargetMode="External"/><Relationship Id="rId1" Type="http://schemas.microsoft.com/office/2007/relationships/media" Target="file:////Users/hurlbertj/Documents/My%20Documents/Winthrop/Courses/CHEM106/CHEM106%20Fall%202018/images/HEWL_Surf.mpg" TargetMode="External"/><Relationship Id="rId5" Type="http://schemas.openxmlformats.org/officeDocument/2006/relationships/image" Target="../media/image66.png"/><Relationship Id="rId4"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0.jpg"/>
          <p:cNvPicPr>
            <a:picLocks noChangeAspect="1"/>
          </p:cNvPicPr>
          <p:nvPr/>
        </p:nvPicPr>
        <p:blipFill>
          <a:blip r:embed="rId3"/>
          <a:stretch>
            <a:fillRect/>
          </a:stretch>
        </p:blipFill>
        <p:spPr>
          <a:xfrm>
            <a:off x="304800" y="1289304"/>
            <a:ext cx="8534400" cy="4279392"/>
          </a:xfrm>
          <a:prstGeom prst="rect">
            <a:avLst/>
          </a:prstGeom>
        </p:spPr>
      </p:pic>
    </p:spTree>
    <p:extLst>
      <p:ext uri="{BB962C8B-B14F-4D97-AF65-F5344CB8AC3E}">
        <p14:creationId xmlns:p14="http://schemas.microsoft.com/office/powerpoint/2010/main" val="1474142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1021080"/>
            <a:ext cx="8820000" cy="3005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0" y="0"/>
            <a:ext cx="762000" cy="393277"/>
          </a:xfrm>
        </p:spPr>
        <p:txBody>
          <a:bodyPr>
            <a:normAutofit/>
          </a:bodyPr>
          <a:lstStyle/>
          <a:p>
            <a:r>
              <a:rPr lang="en-GB" sz="900" dirty="0"/>
              <a:t>Fig 6.6</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40752B4-D867-2F45-9D77-1527292AC123}"/>
                  </a:ext>
                </a:extLst>
              </p14:cNvPr>
              <p14:cNvContentPartPr/>
              <p14:nvPr/>
            </p14:nvContentPartPr>
            <p14:xfrm>
              <a:off x="5532262" y="1740131"/>
              <a:ext cx="64800" cy="104040"/>
            </p14:xfrm>
          </p:contentPart>
        </mc:Choice>
        <mc:Fallback xmlns="">
          <p:pic>
            <p:nvPicPr>
              <p:cNvPr id="8" name="Ink 7">
                <a:extLst>
                  <a:ext uri="{FF2B5EF4-FFF2-40B4-BE49-F238E27FC236}">
                    <a16:creationId xmlns:a16="http://schemas.microsoft.com/office/drawing/2014/main" id="{A40752B4-D867-2F45-9D77-1527292AC123}"/>
                  </a:ext>
                </a:extLst>
              </p:cNvPr>
              <p:cNvPicPr/>
              <p:nvPr/>
            </p:nvPicPr>
            <p:blipFill>
              <a:blip r:embed="rId5"/>
              <a:stretch>
                <a:fillRect/>
              </a:stretch>
            </p:blipFill>
            <p:spPr>
              <a:xfrm>
                <a:off x="5523262" y="1731491"/>
                <a:ext cx="8244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753D88FA-EAF5-AA4A-AFD9-280DC279D6D7}"/>
                  </a:ext>
                </a:extLst>
              </p14:cNvPr>
              <p14:cNvContentPartPr/>
              <p14:nvPr/>
            </p14:nvContentPartPr>
            <p14:xfrm>
              <a:off x="5993422" y="2836331"/>
              <a:ext cx="194400" cy="168120"/>
            </p14:xfrm>
          </p:contentPart>
        </mc:Choice>
        <mc:Fallback xmlns="">
          <p:pic>
            <p:nvPicPr>
              <p:cNvPr id="10" name="Ink 9">
                <a:extLst>
                  <a:ext uri="{FF2B5EF4-FFF2-40B4-BE49-F238E27FC236}">
                    <a16:creationId xmlns:a16="http://schemas.microsoft.com/office/drawing/2014/main" id="{753D88FA-EAF5-AA4A-AFD9-280DC279D6D7}"/>
                  </a:ext>
                </a:extLst>
              </p:cNvPr>
              <p:cNvPicPr/>
              <p:nvPr/>
            </p:nvPicPr>
            <p:blipFill>
              <a:blip r:embed="rId7"/>
              <a:stretch>
                <a:fillRect/>
              </a:stretch>
            </p:blipFill>
            <p:spPr>
              <a:xfrm>
                <a:off x="5984766" y="2827331"/>
                <a:ext cx="212073"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FCAB8D4F-5F8F-304F-9955-96CBE4932BF8}"/>
                  </a:ext>
                </a:extLst>
              </p14:cNvPr>
              <p14:cNvContentPartPr/>
              <p14:nvPr/>
            </p14:nvContentPartPr>
            <p14:xfrm>
              <a:off x="5796142" y="2890331"/>
              <a:ext cx="360" cy="360"/>
            </p14:xfrm>
          </p:contentPart>
        </mc:Choice>
        <mc:Fallback xmlns="">
          <p:pic>
            <p:nvPicPr>
              <p:cNvPr id="11" name="Ink 10">
                <a:extLst>
                  <a:ext uri="{FF2B5EF4-FFF2-40B4-BE49-F238E27FC236}">
                    <a16:creationId xmlns:a16="http://schemas.microsoft.com/office/drawing/2014/main" id="{FCAB8D4F-5F8F-304F-9955-96CBE4932BF8}"/>
                  </a:ext>
                </a:extLst>
              </p:cNvPr>
              <p:cNvPicPr/>
              <p:nvPr/>
            </p:nvPicPr>
            <p:blipFill>
              <a:blip r:embed="rId9"/>
              <a:stretch>
                <a:fillRect/>
              </a:stretch>
            </p:blipFill>
            <p:spPr>
              <a:xfrm>
                <a:off x="5787502" y="28816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12A7D564-0874-E84E-9B85-C2A0CB706CB9}"/>
                  </a:ext>
                </a:extLst>
              </p14:cNvPr>
              <p14:cNvContentPartPr/>
              <p14:nvPr/>
            </p14:nvContentPartPr>
            <p14:xfrm>
              <a:off x="5864542" y="2894651"/>
              <a:ext cx="360" cy="360"/>
            </p14:xfrm>
          </p:contentPart>
        </mc:Choice>
        <mc:Fallback xmlns="">
          <p:pic>
            <p:nvPicPr>
              <p:cNvPr id="12" name="Ink 11">
                <a:extLst>
                  <a:ext uri="{FF2B5EF4-FFF2-40B4-BE49-F238E27FC236}">
                    <a16:creationId xmlns:a16="http://schemas.microsoft.com/office/drawing/2014/main" id="{12A7D564-0874-E84E-9B85-C2A0CB706CB9}"/>
                  </a:ext>
                </a:extLst>
              </p:cNvPr>
              <p:cNvPicPr/>
              <p:nvPr/>
            </p:nvPicPr>
            <p:blipFill>
              <a:blip r:embed="rId9"/>
              <a:stretch>
                <a:fillRect/>
              </a:stretch>
            </p:blipFill>
            <p:spPr>
              <a:xfrm>
                <a:off x="5855542" y="28860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367F3D3-9F21-E741-9C80-3E15FD588989}"/>
                  </a:ext>
                </a:extLst>
              </p14:cNvPr>
              <p14:cNvContentPartPr/>
              <p14:nvPr/>
            </p14:nvContentPartPr>
            <p14:xfrm>
              <a:off x="5862742" y="2847491"/>
              <a:ext cx="61560" cy="360"/>
            </p14:xfrm>
          </p:contentPart>
        </mc:Choice>
        <mc:Fallback xmlns="">
          <p:pic>
            <p:nvPicPr>
              <p:cNvPr id="13" name="Ink 12">
                <a:extLst>
                  <a:ext uri="{FF2B5EF4-FFF2-40B4-BE49-F238E27FC236}">
                    <a16:creationId xmlns:a16="http://schemas.microsoft.com/office/drawing/2014/main" id="{D367F3D3-9F21-E741-9C80-3E15FD588989}"/>
                  </a:ext>
                </a:extLst>
              </p:cNvPr>
              <p:cNvPicPr/>
              <p:nvPr/>
            </p:nvPicPr>
            <p:blipFill>
              <a:blip r:embed="rId12"/>
              <a:stretch>
                <a:fillRect/>
              </a:stretch>
            </p:blipFill>
            <p:spPr>
              <a:xfrm>
                <a:off x="5853742" y="2838851"/>
                <a:ext cx="79200" cy="18000"/>
              </a:xfrm>
              <a:prstGeom prst="rect">
                <a:avLst/>
              </a:prstGeom>
            </p:spPr>
          </p:pic>
        </mc:Fallback>
      </mc:AlternateContent>
      <p:sp>
        <p:nvSpPr>
          <p:cNvPr id="3" name="TextBox 2">
            <a:extLst>
              <a:ext uri="{FF2B5EF4-FFF2-40B4-BE49-F238E27FC236}">
                <a16:creationId xmlns:a16="http://schemas.microsoft.com/office/drawing/2014/main" id="{68639EE1-9232-DD4B-91DC-8415C580FC85}"/>
              </a:ext>
            </a:extLst>
          </p:cNvPr>
          <p:cNvSpPr txBox="1"/>
          <p:nvPr/>
        </p:nvSpPr>
        <p:spPr>
          <a:xfrm>
            <a:off x="1943100" y="292100"/>
            <a:ext cx="5321300" cy="369332"/>
          </a:xfrm>
          <a:prstGeom prst="rect">
            <a:avLst/>
          </a:prstGeom>
          <a:noFill/>
        </p:spPr>
        <p:txBody>
          <a:bodyPr wrap="square" rtlCol="0">
            <a:spAutoFit/>
          </a:bodyPr>
          <a:lstStyle/>
          <a:p>
            <a:r>
              <a:rPr lang="en-US" dirty="0"/>
              <a:t>Another View of the Same Ring Closure Reaction</a:t>
            </a:r>
          </a:p>
        </p:txBody>
      </p:sp>
    </p:spTree>
    <p:extLst>
      <p:ext uri="{BB962C8B-B14F-4D97-AF65-F5344CB8AC3E}">
        <p14:creationId xmlns:p14="http://schemas.microsoft.com/office/powerpoint/2010/main" val="1430860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1_04.jpg"/>
          <p:cNvPicPr>
            <a:picLocks noChangeAspect="1"/>
          </p:cNvPicPr>
          <p:nvPr/>
        </p:nvPicPr>
        <p:blipFill>
          <a:blip r:embed="rId3"/>
          <a:stretch>
            <a:fillRect/>
          </a:stretch>
        </p:blipFill>
        <p:spPr>
          <a:xfrm>
            <a:off x="304800" y="1475232"/>
            <a:ext cx="8534400" cy="3907536"/>
          </a:xfrm>
          <a:prstGeom prst="rect">
            <a:avLst/>
          </a:prstGeom>
        </p:spPr>
      </p:pic>
    </p:spTree>
    <p:extLst>
      <p:ext uri="{BB962C8B-B14F-4D97-AF65-F5344CB8AC3E}">
        <p14:creationId xmlns:p14="http://schemas.microsoft.com/office/powerpoint/2010/main" val="3409411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382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
          <p:cNvSpPr txBox="1">
            <a:spLocks noChangeArrowheads="1"/>
          </p:cNvSpPr>
          <p:nvPr/>
        </p:nvSpPr>
        <p:spPr bwMode="auto">
          <a:xfrm>
            <a:off x="533400" y="1524000"/>
            <a:ext cx="79946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Formation of a cyclic hemiacetal creates another diastereoisomeric form called an anomer.</a:t>
            </a:r>
          </a:p>
          <a:p>
            <a:endParaRPr lang="en-US" sz="1800" dirty="0"/>
          </a:p>
          <a:p>
            <a:r>
              <a:rPr lang="en-US" sz="1800" dirty="0"/>
              <a:t>The α form means that the hydroxyl at C-1 is below the plane of the ring.</a:t>
            </a:r>
          </a:p>
          <a:p>
            <a:endParaRPr lang="en-US" sz="1800" dirty="0"/>
          </a:p>
          <a:p>
            <a:r>
              <a:rPr lang="en-US" sz="1800" dirty="0"/>
              <a:t>The β form means that the hydroxyl at C-1 is above the plane of the ring.</a:t>
            </a:r>
          </a:p>
          <a:p>
            <a:endParaRPr lang="en-US" sz="1800" dirty="0"/>
          </a:p>
          <a:p>
            <a:r>
              <a:rPr lang="en-US" sz="1800" dirty="0"/>
              <a:t>The furanose form of fructose can also exist in anomeric forms in which the α and β forms refer to the orientation of the hydroxyl at C-2.</a:t>
            </a:r>
          </a:p>
          <a:p>
            <a:endParaRPr lang="en-US" sz="1800" dirty="0"/>
          </a:p>
          <a:p>
            <a:r>
              <a:rPr lang="en-US" sz="1800" dirty="0"/>
              <a:t>Fructose forms both the  pyranose form, which predominates when fructose is free in solution, and a furanose form, commonly seen in fructose derivatives.</a:t>
            </a:r>
          </a:p>
          <a:p>
            <a:endParaRPr lang="en-US" sz="1800" dirty="0"/>
          </a:p>
        </p:txBody>
      </p:sp>
      <p:pic>
        <p:nvPicPr>
          <p:cNvPr id="2" name="Picture 1"/>
          <p:cNvPicPr>
            <a:picLocks noChangeAspect="1"/>
          </p:cNvPicPr>
          <p:nvPr/>
        </p:nvPicPr>
        <p:blipFill>
          <a:blip r:embed="rId3"/>
          <a:stretch>
            <a:fillRect/>
          </a:stretch>
        </p:blipFill>
        <p:spPr>
          <a:xfrm>
            <a:off x="1003300" y="190500"/>
            <a:ext cx="7124700" cy="647700"/>
          </a:xfrm>
          <a:prstGeom prst="rect">
            <a:avLst/>
          </a:prstGeom>
        </p:spPr>
      </p:pic>
    </p:spTree>
    <p:extLst>
      <p:ext uri="{BB962C8B-B14F-4D97-AF65-F5344CB8AC3E}">
        <p14:creationId xmlns:p14="http://schemas.microsoft.com/office/powerpoint/2010/main" val="277621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5.jpg"/>
          <p:cNvPicPr>
            <a:picLocks noChangeAspect="1"/>
          </p:cNvPicPr>
          <p:nvPr/>
        </p:nvPicPr>
        <p:blipFill>
          <a:blip r:embed="rId3"/>
          <a:stretch>
            <a:fillRect/>
          </a:stretch>
        </p:blipFill>
        <p:spPr>
          <a:xfrm>
            <a:off x="1127759" y="192023"/>
            <a:ext cx="6888480" cy="6473952"/>
          </a:xfrm>
          <a:prstGeom prst="rect">
            <a:avLst/>
          </a:prstGeom>
        </p:spPr>
      </p:pic>
    </p:spTree>
    <p:extLst>
      <p:ext uri="{BB962C8B-B14F-4D97-AF65-F5344CB8AC3E}">
        <p14:creationId xmlns:p14="http://schemas.microsoft.com/office/powerpoint/2010/main" val="1595698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p:cNvSpPr txBox="1">
            <a:spLocks noChangeArrowheads="1"/>
          </p:cNvSpPr>
          <p:nvPr/>
        </p:nvSpPr>
        <p:spPr bwMode="auto">
          <a:xfrm>
            <a:off x="1905000" y="1371600"/>
            <a:ext cx="480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Six common monosaccharides in their ring forms.</a:t>
            </a:r>
          </a:p>
        </p:txBody>
      </p:sp>
      <p:pic>
        <p:nvPicPr>
          <p:cNvPr id="2" name="Picture 1"/>
          <p:cNvPicPr>
            <a:picLocks noChangeAspect="1"/>
          </p:cNvPicPr>
          <p:nvPr/>
        </p:nvPicPr>
        <p:blipFill>
          <a:blip r:embed="rId4"/>
          <a:stretch>
            <a:fillRect/>
          </a:stretch>
        </p:blipFill>
        <p:spPr>
          <a:xfrm>
            <a:off x="1003300" y="0"/>
            <a:ext cx="7124700" cy="647700"/>
          </a:xfrm>
          <a:prstGeom prst="rect">
            <a:avLst/>
          </a:prstGeom>
        </p:spPr>
      </p:pic>
      <p:pic>
        <p:nvPicPr>
          <p:cNvPr id="7" name="Picture 6" descr="Figure 11.6.jpg"/>
          <p:cNvPicPr>
            <a:picLocks noChangeAspect="1"/>
          </p:cNvPicPr>
          <p:nvPr/>
        </p:nvPicPr>
        <p:blipFill>
          <a:blip r:embed="rId5"/>
          <a:stretch>
            <a:fillRect/>
          </a:stretch>
        </p:blipFill>
        <p:spPr>
          <a:xfrm>
            <a:off x="1431591" y="2464418"/>
            <a:ext cx="6407150" cy="3798525"/>
          </a:xfrm>
          <a:prstGeom prst="rect">
            <a:avLst/>
          </a:prstGeom>
        </p:spPr>
      </p:pic>
    </p:spTree>
    <p:extLst>
      <p:ext uri="{BB962C8B-B14F-4D97-AF65-F5344CB8AC3E}">
        <p14:creationId xmlns:p14="http://schemas.microsoft.com/office/powerpoint/2010/main" val="1386806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fontScale="90000"/>
          </a:bodyPr>
          <a:lstStyle/>
          <a:p>
            <a:pPr>
              <a:lnSpc>
                <a:spcPct val="90000"/>
              </a:lnSpc>
            </a:pPr>
            <a:r>
              <a:rPr lang="en-US" altLang="x-none"/>
              <a:t>Comparison of the Fischer and Haworth Representations</a:t>
            </a:r>
          </a:p>
        </p:txBody>
      </p:sp>
      <p:pic>
        <p:nvPicPr>
          <p:cNvPr id="194565" name="Picture 5" descr="16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17638"/>
            <a:ext cx="4800600" cy="5345774"/>
          </a:xfrm>
          <a:prstGeom prst="rect">
            <a:avLst/>
          </a:prstGeom>
          <a:noFill/>
          <a:extLst>
            <a:ext uri="{909E8E84-426E-40DD-AFC4-6F175D3DCCD1}">
              <a14:hiddenFill xmlns:a14="http://schemas.microsoft.com/office/drawing/2010/main">
                <a:solidFill>
                  <a:srgbClr val="FFFFFF"/>
                </a:solidFill>
              </a14:hiddenFill>
            </a:ext>
          </a:extLst>
        </p:spPr>
      </p:pic>
      <p:sp>
        <p:nvSpPr>
          <p:cNvPr id="194566" name="Text Box 6"/>
          <p:cNvSpPr txBox="1">
            <a:spLocks noChangeArrowheads="1"/>
          </p:cNvSpPr>
          <p:nvPr/>
        </p:nvSpPr>
        <p:spPr bwMode="auto">
          <a:xfrm>
            <a:off x="152400" y="1905000"/>
            <a:ext cx="3276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800" b="1" dirty="0"/>
              <a:t>Groups on the </a:t>
            </a:r>
            <a:r>
              <a:rPr lang="en-US" altLang="x-none" sz="2800" b="1" u="sng" dirty="0"/>
              <a:t>Right Side</a:t>
            </a:r>
            <a:r>
              <a:rPr lang="en-US" altLang="x-none" sz="2800" b="1" dirty="0"/>
              <a:t> of the Fischer Representation are drawn as </a:t>
            </a:r>
            <a:r>
              <a:rPr lang="en-US" altLang="x-none" sz="2800" b="1" u="sng" dirty="0"/>
              <a:t>DOWN</a:t>
            </a:r>
            <a:r>
              <a:rPr lang="en-US" altLang="x-none" sz="2800" b="1" dirty="0"/>
              <a:t> in the Haworth Projection</a:t>
            </a:r>
          </a:p>
          <a:p>
            <a:pPr>
              <a:spcBef>
                <a:spcPct val="50000"/>
              </a:spcBef>
            </a:pPr>
            <a:endParaRPr lang="en-US" altLang="x-none" sz="2800" b="1" dirty="0"/>
          </a:p>
          <a:p>
            <a:pPr>
              <a:spcBef>
                <a:spcPct val="50000"/>
              </a:spcBef>
            </a:pPr>
            <a:r>
              <a:rPr lang="en-US" altLang="x-none" sz="2800" b="1" dirty="0"/>
              <a:t>DDUDU Rule!</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56E68EF-4C46-2147-88D5-55C59EBD04AC}"/>
                  </a:ext>
                </a:extLst>
              </p14:cNvPr>
              <p14:cNvContentPartPr/>
              <p14:nvPr/>
            </p14:nvContentPartPr>
            <p14:xfrm>
              <a:off x="4525342" y="6097571"/>
              <a:ext cx="360" cy="360"/>
            </p14:xfrm>
          </p:contentPart>
        </mc:Choice>
        <mc:Fallback xmlns="">
          <p:pic>
            <p:nvPicPr>
              <p:cNvPr id="2" name="Ink 1">
                <a:extLst>
                  <a:ext uri="{FF2B5EF4-FFF2-40B4-BE49-F238E27FC236}">
                    <a16:creationId xmlns:a16="http://schemas.microsoft.com/office/drawing/2014/main" id="{D56E68EF-4C46-2147-88D5-55C59EBD04AC}"/>
                  </a:ext>
                </a:extLst>
              </p:cNvPr>
              <p:cNvPicPr/>
              <p:nvPr/>
            </p:nvPicPr>
            <p:blipFill>
              <a:blip r:embed="rId5"/>
              <a:stretch>
                <a:fillRect/>
              </a:stretch>
            </p:blipFill>
            <p:spPr>
              <a:xfrm>
                <a:off x="4516702" y="60889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6197D2E-6D24-A84F-A107-54D1C0158ECE}"/>
                  </a:ext>
                </a:extLst>
              </p14:cNvPr>
              <p14:cNvContentPartPr/>
              <p14:nvPr/>
            </p14:nvContentPartPr>
            <p14:xfrm>
              <a:off x="4048342" y="6568091"/>
              <a:ext cx="360" cy="360"/>
            </p14:xfrm>
          </p:contentPart>
        </mc:Choice>
        <mc:Fallback xmlns="">
          <p:pic>
            <p:nvPicPr>
              <p:cNvPr id="3" name="Ink 2">
                <a:extLst>
                  <a:ext uri="{FF2B5EF4-FFF2-40B4-BE49-F238E27FC236}">
                    <a16:creationId xmlns:a16="http://schemas.microsoft.com/office/drawing/2014/main" id="{A6197D2E-6D24-A84F-A107-54D1C0158ECE}"/>
                  </a:ext>
                </a:extLst>
              </p:cNvPr>
              <p:cNvPicPr/>
              <p:nvPr/>
            </p:nvPicPr>
            <p:blipFill>
              <a:blip r:embed="rId5"/>
              <a:stretch>
                <a:fillRect/>
              </a:stretch>
            </p:blipFill>
            <p:spPr>
              <a:xfrm>
                <a:off x="4039702" y="65590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1882410-AAEE-B249-93F7-A6CE7B242AB4}"/>
                  </a:ext>
                </a:extLst>
              </p14:cNvPr>
              <p14:cNvContentPartPr/>
              <p14:nvPr/>
            </p14:nvContentPartPr>
            <p14:xfrm>
              <a:off x="-1395938" y="943811"/>
              <a:ext cx="360" cy="360"/>
            </p14:xfrm>
          </p:contentPart>
        </mc:Choice>
        <mc:Fallback xmlns="">
          <p:pic>
            <p:nvPicPr>
              <p:cNvPr id="4" name="Ink 3">
                <a:extLst>
                  <a:ext uri="{FF2B5EF4-FFF2-40B4-BE49-F238E27FC236}">
                    <a16:creationId xmlns:a16="http://schemas.microsoft.com/office/drawing/2014/main" id="{B1882410-AAEE-B249-93F7-A6CE7B242AB4}"/>
                  </a:ext>
                </a:extLst>
              </p:cNvPr>
              <p:cNvPicPr/>
              <p:nvPr/>
            </p:nvPicPr>
            <p:blipFill>
              <a:blip r:embed="rId5"/>
              <a:stretch>
                <a:fillRect/>
              </a:stretch>
            </p:blipFill>
            <p:spPr>
              <a:xfrm>
                <a:off x="-1404938" y="935171"/>
                <a:ext cx="18000" cy="18000"/>
              </a:xfrm>
              <a:prstGeom prst="rect">
                <a:avLst/>
              </a:prstGeom>
            </p:spPr>
          </p:pic>
        </mc:Fallback>
      </mc:AlternateContent>
    </p:spTree>
    <p:extLst>
      <p:ext uri="{BB962C8B-B14F-4D97-AF65-F5344CB8AC3E}">
        <p14:creationId xmlns:p14="http://schemas.microsoft.com/office/powerpoint/2010/main" val="3699904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7543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4"/>
          <p:cNvSpPr txBox="1">
            <a:spLocks noChangeArrowheads="1"/>
          </p:cNvSpPr>
          <p:nvPr/>
        </p:nvSpPr>
        <p:spPr bwMode="auto">
          <a:xfrm>
            <a:off x="457200" y="1905000"/>
            <a:ext cx="81581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Pyranose rings can adopt two types of conformation, called boat and chair. </a:t>
            </a:r>
          </a:p>
          <a:p>
            <a:endParaRPr lang="en-US" sz="1800" dirty="0"/>
          </a:p>
          <a:p>
            <a:r>
              <a:rPr lang="en-US" sz="1800" dirty="0"/>
              <a:t>In the chair form, substituents on the carbon ring atoms have two orientations: axial and equatorial.</a:t>
            </a:r>
          </a:p>
          <a:p>
            <a:endParaRPr lang="en-US" sz="1800" dirty="0"/>
          </a:p>
          <a:p>
            <a:r>
              <a:rPr lang="en-US" sz="1800" dirty="0"/>
              <a:t>β-D-glucopyranose adopts the chair conformation because the axial positions are occupied by hydrogens, reducing steric hindrance. </a:t>
            </a:r>
          </a:p>
        </p:txBody>
      </p:sp>
      <p:pic>
        <p:nvPicPr>
          <p:cNvPr id="2" name="Picture 1"/>
          <p:cNvPicPr>
            <a:picLocks noChangeAspect="1"/>
          </p:cNvPicPr>
          <p:nvPr/>
        </p:nvPicPr>
        <p:blipFill>
          <a:blip r:embed="rId3"/>
          <a:stretch>
            <a:fillRect/>
          </a:stretch>
        </p:blipFill>
        <p:spPr>
          <a:xfrm>
            <a:off x="860215" y="308196"/>
            <a:ext cx="7124700" cy="647700"/>
          </a:xfrm>
          <a:prstGeom prst="rect">
            <a:avLst/>
          </a:prstGeom>
        </p:spPr>
      </p:pic>
      <p:pic>
        <p:nvPicPr>
          <p:cNvPr id="7" name="Picture 6" descr="unnumbered_11_p320.jpg"/>
          <p:cNvPicPr>
            <a:picLocks noChangeAspect="1"/>
          </p:cNvPicPr>
          <p:nvPr/>
        </p:nvPicPr>
        <p:blipFill>
          <a:blip r:embed="rId4"/>
          <a:stretch>
            <a:fillRect/>
          </a:stretch>
        </p:blipFill>
        <p:spPr>
          <a:xfrm>
            <a:off x="5842301" y="3775176"/>
            <a:ext cx="2367178" cy="2711913"/>
          </a:xfrm>
          <a:prstGeom prst="rect">
            <a:avLst/>
          </a:prstGeom>
        </p:spPr>
      </p:pic>
    </p:spTree>
    <p:extLst>
      <p:ext uri="{BB962C8B-B14F-4D97-AF65-F5344CB8AC3E}">
        <p14:creationId xmlns:p14="http://schemas.microsoft.com/office/powerpoint/2010/main" val="2822571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7.jpg"/>
          <p:cNvPicPr>
            <a:picLocks noChangeAspect="1"/>
          </p:cNvPicPr>
          <p:nvPr/>
        </p:nvPicPr>
        <p:blipFill>
          <a:blip r:embed="rId3"/>
          <a:stretch>
            <a:fillRect/>
          </a:stretch>
        </p:blipFill>
        <p:spPr>
          <a:xfrm>
            <a:off x="704088" y="192023"/>
            <a:ext cx="7735824" cy="6473952"/>
          </a:xfrm>
          <a:prstGeom prst="rect">
            <a:avLst/>
          </a:prstGeom>
        </p:spPr>
      </p:pic>
    </p:spTree>
    <p:extLst>
      <p:ext uri="{BB962C8B-B14F-4D97-AF65-F5344CB8AC3E}">
        <p14:creationId xmlns:p14="http://schemas.microsoft.com/office/powerpoint/2010/main" val="3506025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3187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3"/>
          <p:cNvSpPr txBox="1">
            <a:spLocks noChangeArrowheads="1"/>
          </p:cNvSpPr>
          <p:nvPr/>
        </p:nvSpPr>
        <p:spPr bwMode="auto">
          <a:xfrm>
            <a:off x="304800" y="1828800"/>
            <a:ext cx="85582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 solution of glucose contains one-third α anomer, two-thirds  β anomer, and about 1% open chain.</a:t>
            </a:r>
          </a:p>
          <a:p>
            <a:endParaRPr lang="en-US" sz="1800" dirty="0"/>
          </a:p>
          <a:p>
            <a:r>
              <a:rPr lang="en-US" sz="1800" dirty="0"/>
              <a:t>Because the two anomeric forms are in equilibrium that passes through an open-chain form, the free open-chain form reacts with oxidizing agents.</a:t>
            </a:r>
          </a:p>
          <a:p>
            <a:endParaRPr lang="en-US" sz="1800" dirty="0"/>
          </a:p>
          <a:p>
            <a:r>
              <a:rPr lang="en-US" sz="1800" dirty="0"/>
              <a:t>Sugars that react with oxidizing agents are called reducing sugars, whereas those that do not are non-reducing sugars.</a:t>
            </a:r>
          </a:p>
        </p:txBody>
      </p:sp>
      <p:pic>
        <p:nvPicPr>
          <p:cNvPr id="2" name="Picture 1"/>
          <p:cNvPicPr>
            <a:picLocks noChangeAspect="1"/>
          </p:cNvPicPr>
          <p:nvPr/>
        </p:nvPicPr>
        <p:blipFill>
          <a:blip r:embed="rId3"/>
          <a:stretch>
            <a:fillRect/>
          </a:stretch>
        </p:blipFill>
        <p:spPr>
          <a:xfrm>
            <a:off x="1003300" y="115136"/>
            <a:ext cx="7124700" cy="647700"/>
          </a:xfrm>
          <a:prstGeom prst="rect">
            <a:avLst/>
          </a:prstGeom>
        </p:spPr>
      </p:pic>
    </p:spTree>
    <p:extLst>
      <p:ext uri="{BB962C8B-B14F-4D97-AF65-F5344CB8AC3E}">
        <p14:creationId xmlns:p14="http://schemas.microsoft.com/office/powerpoint/2010/main" val="422519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ltLang="x-none"/>
              <a:t>Reaction of Monosaccharides</a:t>
            </a:r>
          </a:p>
        </p:txBody>
      </p:sp>
      <p:sp>
        <p:nvSpPr>
          <p:cNvPr id="195587" name="Rectangle 3"/>
          <p:cNvSpPr>
            <a:spLocks noGrp="1" noChangeArrowheads="1"/>
          </p:cNvSpPr>
          <p:nvPr>
            <p:ph type="body" idx="1"/>
          </p:nvPr>
        </p:nvSpPr>
        <p:spPr>
          <a:xfrm>
            <a:off x="457200" y="1295400"/>
            <a:ext cx="8229600" cy="4525963"/>
          </a:xfrm>
        </p:spPr>
        <p:txBody>
          <a:bodyPr>
            <a:normAutofit/>
          </a:bodyPr>
          <a:lstStyle/>
          <a:p>
            <a:r>
              <a:rPr lang="en-US" altLang="x-none" sz="2400" b="1" dirty="0">
                <a:effectLst>
                  <a:outerShdw blurRad="38100" dist="38100" dir="2700000" algn="tl">
                    <a:srgbClr val="C0C0C0"/>
                  </a:outerShdw>
                </a:effectLst>
              </a:rPr>
              <a:t>Reducing sugar:</a:t>
            </a:r>
            <a:r>
              <a:rPr lang="en-US" altLang="x-none" sz="2400" dirty="0"/>
              <a:t> one that reduces an oxidizing agent</a:t>
            </a:r>
          </a:p>
          <a:p>
            <a:pPr lvl="1"/>
            <a:r>
              <a:rPr lang="en-US" altLang="x-none" sz="2400" dirty="0"/>
              <a:t>Oxidation of a cyclic hemiacetal form gives a lactone</a:t>
            </a:r>
          </a:p>
          <a:p>
            <a:pPr lvl="1"/>
            <a:r>
              <a:rPr lang="en-US" altLang="x-none" sz="2400" dirty="0"/>
              <a:t>When the oxidizing agent is Tollens solution, silver precipitates as a silver mirror</a:t>
            </a:r>
          </a:p>
          <a:p>
            <a:r>
              <a:rPr lang="en-US" altLang="x-none" sz="2400" dirty="0"/>
              <a:t>If anomeric carbons are involved in </a:t>
            </a:r>
            <a:r>
              <a:rPr lang="en-US" altLang="x-none" sz="2400" dirty="0" err="1"/>
              <a:t>glycosidic</a:t>
            </a:r>
            <a:r>
              <a:rPr lang="en-US" altLang="x-none" sz="2400" dirty="0"/>
              <a:t> linkage, there will be a negative Tollens reagent test</a:t>
            </a:r>
          </a:p>
          <a:p>
            <a:r>
              <a:rPr lang="en-US" altLang="x-none" sz="2400" dirty="0"/>
              <a:t>If another anomeric carbon is not bonded and is free, there will be a positive Tollens reagent test</a:t>
            </a:r>
          </a:p>
          <a:p>
            <a:pPr>
              <a:buFont typeface="Times" charset="0"/>
              <a:buNone/>
            </a:pPr>
            <a:endParaRPr lang="en-US" altLang="x-none" sz="2400" b="1" dirty="0">
              <a:solidFill>
                <a:srgbClr val="B72621"/>
              </a:solidFill>
            </a:endParaRPr>
          </a:p>
        </p:txBody>
      </p:sp>
      <p:pic>
        <p:nvPicPr>
          <p:cNvPr id="195588" name="Picture 4" descr="16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689253"/>
            <a:ext cx="5562600" cy="215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2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Ch.11 Learning Objectives</a:t>
            </a:r>
          </a:p>
        </p:txBody>
      </p:sp>
      <p:sp>
        <p:nvSpPr>
          <p:cNvPr id="4" name="Content Placeholder 3"/>
          <p:cNvSpPr>
            <a:spLocks noGrp="1"/>
          </p:cNvSpPr>
          <p:nvPr>
            <p:ph idx="1"/>
          </p:nvPr>
        </p:nvSpPr>
        <p:spPr/>
        <p:txBody>
          <a:bodyPr>
            <a:noAutofit/>
          </a:bodyPr>
          <a:lstStyle/>
          <a:p>
            <a:pPr marL="0" indent="0">
              <a:spcBef>
                <a:spcPts val="624"/>
              </a:spcBef>
              <a:spcAft>
                <a:spcPts val="1200"/>
              </a:spcAft>
              <a:buNone/>
            </a:pPr>
            <a:r>
              <a:rPr lang="en-US" sz="2200" i="1" dirty="0">
                <a:latin typeface="Arial" panose="020B0604020202020204" pitchFamily="34" charset="0"/>
                <a:cs typeface="Arial" panose="020B0604020202020204" pitchFamily="34" charset="0"/>
              </a:rPr>
              <a:t>By the end of this chapter, you should be able to:</a:t>
            </a:r>
            <a:endParaRPr lang="en-US" sz="2200" dirty="0">
              <a:latin typeface="Arial" panose="020B0604020202020204" pitchFamily="34" charset="0"/>
              <a:cs typeface="Arial" panose="020B0604020202020204" pitchFamily="34" charset="0"/>
            </a:endParaRP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Describe the main roles of carbohydrates in nature.</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Define carbohydrate and monosaccharide.</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Describe how simple carbohydrates are linked to form complex carbohydrates.</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Explain how carbohydrates are linked to proteins.</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Describe the three main classes of glycoproteins and explain their biochemical roles.</a:t>
            </a:r>
          </a:p>
        </p:txBody>
      </p:sp>
    </p:spTree>
    <p:extLst>
      <p:ext uri="{BB962C8B-B14F-4D97-AF65-F5344CB8AC3E}">
        <p14:creationId xmlns:p14="http://schemas.microsoft.com/office/powerpoint/2010/main" val="805704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numbered_11_p321.jpg"/>
          <p:cNvPicPr>
            <a:picLocks noChangeAspect="1"/>
          </p:cNvPicPr>
          <p:nvPr/>
        </p:nvPicPr>
        <p:blipFill>
          <a:blip r:embed="rId3"/>
          <a:stretch>
            <a:fillRect/>
          </a:stretch>
        </p:blipFill>
        <p:spPr>
          <a:xfrm>
            <a:off x="304800" y="1606295"/>
            <a:ext cx="8534400" cy="3645408"/>
          </a:xfrm>
          <a:prstGeom prst="rect">
            <a:avLst/>
          </a:prstGeom>
        </p:spPr>
      </p:pic>
    </p:spTree>
    <p:extLst>
      <p:ext uri="{BB962C8B-B14F-4D97-AF65-F5344CB8AC3E}">
        <p14:creationId xmlns:p14="http://schemas.microsoft.com/office/powerpoint/2010/main" val="145746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1981200"/>
            <a:ext cx="8820000" cy="174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0480" y="15240"/>
            <a:ext cx="762000" cy="384175"/>
          </a:xfrm>
        </p:spPr>
        <p:txBody>
          <a:bodyPr>
            <a:normAutofit/>
          </a:bodyPr>
          <a:lstStyle/>
          <a:p>
            <a:r>
              <a:rPr lang="en-GB" sz="900" dirty="0"/>
              <a:t>Fig 6.13</a:t>
            </a:r>
          </a:p>
        </p:txBody>
      </p:sp>
      <p:sp>
        <p:nvSpPr>
          <p:cNvPr id="3" name="TextBox 2">
            <a:extLst>
              <a:ext uri="{FF2B5EF4-FFF2-40B4-BE49-F238E27FC236}">
                <a16:creationId xmlns:a16="http://schemas.microsoft.com/office/drawing/2014/main" id="{CA0B5029-A4AF-E947-9252-A3C0B77CD004}"/>
              </a:ext>
            </a:extLst>
          </p:cNvPr>
          <p:cNvSpPr txBox="1"/>
          <p:nvPr/>
        </p:nvSpPr>
        <p:spPr>
          <a:xfrm>
            <a:off x="1774371" y="609600"/>
            <a:ext cx="6411686" cy="646331"/>
          </a:xfrm>
          <a:prstGeom prst="rect">
            <a:avLst/>
          </a:prstGeom>
          <a:noFill/>
        </p:spPr>
        <p:txBody>
          <a:bodyPr wrap="square" rtlCol="0">
            <a:spAutoFit/>
          </a:bodyPr>
          <a:lstStyle/>
          <a:p>
            <a:r>
              <a:rPr lang="en-US" dirty="0"/>
              <a:t>Why do reducing sugars matter?</a:t>
            </a:r>
          </a:p>
          <a:p>
            <a:r>
              <a:rPr lang="en-US"/>
              <a:t>All </a:t>
            </a:r>
            <a:r>
              <a:rPr lang="en-US" dirty="0"/>
              <a:t>biological polymers, </a:t>
            </a:r>
            <a:r>
              <a:rPr lang="en-US"/>
              <a:t>even polysaccharides, </a:t>
            </a:r>
            <a:r>
              <a:rPr lang="en-US" dirty="0"/>
              <a:t>have directionality</a:t>
            </a:r>
          </a:p>
        </p:txBody>
      </p:sp>
    </p:spTree>
    <p:extLst>
      <p:ext uri="{BB962C8B-B14F-4D97-AF65-F5344CB8AC3E}">
        <p14:creationId xmlns:p14="http://schemas.microsoft.com/office/powerpoint/2010/main" val="354731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3187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457200" y="1828800"/>
            <a:ext cx="833278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As a reducing sugar, glucose can react with hemoglobin, forming glycosylated hemoglobin (hemoglobin A1c), which is fully functional. </a:t>
            </a:r>
          </a:p>
          <a:p>
            <a:endParaRPr lang="en-US" sz="1800" dirty="0"/>
          </a:p>
          <a:p>
            <a:r>
              <a:rPr lang="en-US" sz="1800" dirty="0"/>
              <a:t>Determining the amount of hemoglobin A1c in the blood allows one to monitor the long-term control of blood glucose levels in diabetics. </a:t>
            </a:r>
          </a:p>
          <a:p>
            <a:endParaRPr lang="en-US" sz="1800" dirty="0"/>
          </a:p>
          <a:p>
            <a:r>
              <a:rPr lang="en-US" sz="1800" dirty="0"/>
              <a:t>Reactions between carbohydrates and proteins often impair protein function.</a:t>
            </a:r>
          </a:p>
          <a:p>
            <a:r>
              <a:rPr lang="en-US" sz="1800" dirty="0"/>
              <a:t>Such modifications, called advanced glycation end products, have been implicated in a number of pathological conditions.</a:t>
            </a:r>
          </a:p>
        </p:txBody>
      </p:sp>
      <p:pic>
        <p:nvPicPr>
          <p:cNvPr id="2" name="Picture 1"/>
          <p:cNvPicPr>
            <a:picLocks noChangeAspect="1"/>
          </p:cNvPicPr>
          <p:nvPr/>
        </p:nvPicPr>
        <p:blipFill>
          <a:blip r:embed="rId3"/>
          <a:stretch>
            <a:fillRect/>
          </a:stretch>
        </p:blipFill>
        <p:spPr>
          <a:xfrm>
            <a:off x="824445" y="419100"/>
            <a:ext cx="7124700" cy="647700"/>
          </a:xfrm>
          <a:prstGeom prst="rect">
            <a:avLst/>
          </a:prstGeom>
        </p:spPr>
      </p:pic>
    </p:spTree>
    <p:extLst>
      <p:ext uri="{BB962C8B-B14F-4D97-AF65-F5344CB8AC3E}">
        <p14:creationId xmlns:p14="http://schemas.microsoft.com/office/powerpoint/2010/main" val="2746938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197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427038" y="2379663"/>
            <a:ext cx="85137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 bond formed between the anomeric carbon atom and an oxygen atom of an alcohol is called an </a:t>
            </a:r>
            <a:r>
              <a:rPr lang="en-US" sz="1800" i="1" dirty="0"/>
              <a:t>O</a:t>
            </a:r>
            <a:r>
              <a:rPr lang="en-US" sz="1800" dirty="0"/>
              <a:t>-glycosidic bond, and the product is called a glycoside.</a:t>
            </a:r>
          </a:p>
          <a:p>
            <a:endParaRPr lang="en-US" sz="1800" dirty="0"/>
          </a:p>
          <a:p>
            <a:r>
              <a:rPr lang="en-US" sz="1800" dirty="0"/>
              <a:t>A bond formed between the anomeric carbon atom and an amine is called an </a:t>
            </a:r>
            <a:r>
              <a:rPr lang="en-US" sz="1800" i="1" dirty="0"/>
              <a:t>N</a:t>
            </a:r>
            <a:r>
              <a:rPr lang="en-US" sz="1800" dirty="0"/>
              <a:t>-glycosidic bond.</a:t>
            </a:r>
          </a:p>
        </p:txBody>
      </p:sp>
      <p:pic>
        <p:nvPicPr>
          <p:cNvPr id="2" name="Picture 1"/>
          <p:cNvPicPr>
            <a:picLocks noChangeAspect="1"/>
          </p:cNvPicPr>
          <p:nvPr/>
        </p:nvPicPr>
        <p:blipFill>
          <a:blip r:embed="rId3"/>
          <a:stretch>
            <a:fillRect/>
          </a:stretch>
        </p:blipFill>
        <p:spPr>
          <a:xfrm>
            <a:off x="699245" y="326084"/>
            <a:ext cx="7124700" cy="647700"/>
          </a:xfrm>
          <a:prstGeom prst="rect">
            <a:avLst/>
          </a:prstGeom>
        </p:spPr>
      </p:pic>
    </p:spTree>
    <p:extLst>
      <p:ext uri="{BB962C8B-B14F-4D97-AF65-F5344CB8AC3E}">
        <p14:creationId xmlns:p14="http://schemas.microsoft.com/office/powerpoint/2010/main" val="293571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9.jpg"/>
          <p:cNvPicPr>
            <a:picLocks noChangeAspect="1"/>
          </p:cNvPicPr>
          <p:nvPr/>
        </p:nvPicPr>
        <p:blipFill>
          <a:blip r:embed="rId3"/>
          <a:stretch>
            <a:fillRect/>
          </a:stretch>
        </p:blipFill>
        <p:spPr>
          <a:xfrm>
            <a:off x="304800" y="1472183"/>
            <a:ext cx="8534400" cy="3913632"/>
          </a:xfrm>
          <a:prstGeom prst="rect">
            <a:avLst/>
          </a:prstGeom>
        </p:spPr>
      </p:pic>
    </p:spTree>
    <p:extLst>
      <p:ext uri="{BB962C8B-B14F-4D97-AF65-F5344CB8AC3E}">
        <p14:creationId xmlns:p14="http://schemas.microsoft.com/office/powerpoint/2010/main" val="1982967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1.10.jpg"/>
          <p:cNvPicPr>
            <a:picLocks noChangeAspect="1"/>
          </p:cNvPicPr>
          <p:nvPr/>
        </p:nvPicPr>
        <p:blipFill>
          <a:blip r:embed="rId3"/>
          <a:stretch>
            <a:fillRect/>
          </a:stretch>
        </p:blipFill>
        <p:spPr>
          <a:xfrm>
            <a:off x="304800" y="1965960"/>
            <a:ext cx="8534400" cy="2926080"/>
          </a:xfrm>
          <a:prstGeom prst="rect">
            <a:avLst/>
          </a:prstGeom>
        </p:spPr>
      </p:pic>
      <p:sp>
        <p:nvSpPr>
          <p:cNvPr id="3" name="TextBox 2">
            <a:extLst>
              <a:ext uri="{FF2B5EF4-FFF2-40B4-BE49-F238E27FC236}">
                <a16:creationId xmlns:a16="http://schemas.microsoft.com/office/drawing/2014/main" id="{AD30BDDF-001E-AF43-AD6B-93692CF0AF8C}"/>
              </a:ext>
            </a:extLst>
          </p:cNvPr>
          <p:cNvSpPr txBox="1"/>
          <p:nvPr/>
        </p:nvSpPr>
        <p:spPr>
          <a:xfrm>
            <a:off x="812800" y="457200"/>
            <a:ext cx="7543800" cy="369332"/>
          </a:xfrm>
          <a:prstGeom prst="rect">
            <a:avLst/>
          </a:prstGeom>
          <a:noFill/>
        </p:spPr>
        <p:txBody>
          <a:bodyPr wrap="square" rtlCol="0">
            <a:spAutoFit/>
          </a:bodyPr>
          <a:lstStyle/>
          <a:p>
            <a:r>
              <a:rPr lang="en-US" dirty="0"/>
              <a:t>Common Modifications to Monosaccharides </a:t>
            </a:r>
          </a:p>
        </p:txBody>
      </p:sp>
    </p:spTree>
    <p:extLst>
      <p:ext uri="{BB962C8B-B14F-4D97-AF65-F5344CB8AC3E}">
        <p14:creationId xmlns:p14="http://schemas.microsoft.com/office/powerpoint/2010/main" val="1683990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591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685800" y="1713936"/>
            <a:ext cx="7696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Phosphorylation is a common modification of carbohydrates. </a:t>
            </a:r>
          </a:p>
          <a:p>
            <a:endParaRPr lang="en-US" sz="1800" dirty="0"/>
          </a:p>
          <a:p>
            <a:r>
              <a:rPr lang="en-US" sz="1800" dirty="0"/>
              <a:t>Phosphorylation makes the sugars anionic and prevents them from leaving the cell.</a:t>
            </a:r>
          </a:p>
          <a:p>
            <a:endParaRPr lang="en-US" sz="1800" dirty="0"/>
          </a:p>
          <a:p>
            <a:r>
              <a:rPr lang="en-US" sz="1800" dirty="0"/>
              <a:t>Phosphorylation also facilitates the metabolism of sugars.</a:t>
            </a:r>
          </a:p>
        </p:txBody>
      </p:sp>
      <p:pic>
        <p:nvPicPr>
          <p:cNvPr id="2" name="Picture 1"/>
          <p:cNvPicPr>
            <a:picLocks noChangeAspect="1"/>
          </p:cNvPicPr>
          <p:nvPr/>
        </p:nvPicPr>
        <p:blipFill>
          <a:blip r:embed="rId3"/>
          <a:stretch>
            <a:fillRect/>
          </a:stretch>
        </p:blipFill>
        <p:spPr>
          <a:xfrm>
            <a:off x="1003300" y="250059"/>
            <a:ext cx="7124700" cy="647700"/>
          </a:xfrm>
          <a:prstGeom prst="rect">
            <a:avLst/>
          </a:prstGeom>
        </p:spPr>
      </p:pic>
      <p:pic>
        <p:nvPicPr>
          <p:cNvPr id="5" name="Picture 4" descr="unnumbered_11_p323.jpg"/>
          <p:cNvPicPr>
            <a:picLocks noChangeAspect="1"/>
          </p:cNvPicPr>
          <p:nvPr/>
        </p:nvPicPr>
        <p:blipFill>
          <a:blip r:embed="rId4"/>
          <a:stretch>
            <a:fillRect/>
          </a:stretch>
        </p:blipFill>
        <p:spPr>
          <a:xfrm>
            <a:off x="1219200" y="3691218"/>
            <a:ext cx="6753153" cy="2913503"/>
          </a:xfrm>
          <a:prstGeom prst="rect">
            <a:avLst/>
          </a:prstGeom>
        </p:spPr>
      </p:pic>
    </p:spTree>
    <p:extLst>
      <p:ext uri="{BB962C8B-B14F-4D97-AF65-F5344CB8AC3E}">
        <p14:creationId xmlns:p14="http://schemas.microsoft.com/office/powerpoint/2010/main" val="3148052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3"/>
          <p:cNvSpPr txBox="1">
            <a:spLocks noChangeArrowheads="1"/>
          </p:cNvSpPr>
          <p:nvPr/>
        </p:nvSpPr>
        <p:spPr bwMode="auto">
          <a:xfrm>
            <a:off x="4763" y="1524000"/>
            <a:ext cx="881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Oligosaccharides containing two or more monosaccharides are linked by </a:t>
            </a:r>
            <a:r>
              <a:rPr lang="en-US" sz="1800" i="1" dirty="0"/>
              <a:t>O</a:t>
            </a:r>
            <a:r>
              <a:rPr lang="en-US" sz="1800" dirty="0"/>
              <a:t>-glycosidic bonds.</a:t>
            </a:r>
          </a:p>
        </p:txBody>
      </p:sp>
      <p:pic>
        <p:nvPicPr>
          <p:cNvPr id="2" name="Picture 1"/>
          <p:cNvPicPr>
            <a:picLocks noChangeAspect="1"/>
          </p:cNvPicPr>
          <p:nvPr/>
        </p:nvPicPr>
        <p:blipFill>
          <a:blip r:embed="rId3"/>
          <a:stretch>
            <a:fillRect/>
          </a:stretch>
        </p:blipFill>
        <p:spPr>
          <a:xfrm>
            <a:off x="974444" y="346153"/>
            <a:ext cx="6667500" cy="901700"/>
          </a:xfrm>
          <a:prstGeom prst="rect">
            <a:avLst/>
          </a:prstGeom>
        </p:spPr>
      </p:pic>
      <p:pic>
        <p:nvPicPr>
          <p:cNvPr id="6" name="Picture 5" descr="figure_11_11.jpg"/>
          <p:cNvPicPr>
            <a:picLocks noChangeAspect="1"/>
          </p:cNvPicPr>
          <p:nvPr/>
        </p:nvPicPr>
        <p:blipFill>
          <a:blip r:embed="rId4"/>
          <a:stretch>
            <a:fillRect/>
          </a:stretch>
        </p:blipFill>
        <p:spPr>
          <a:xfrm>
            <a:off x="1403282" y="2687970"/>
            <a:ext cx="5256262" cy="3026105"/>
          </a:xfrm>
          <a:prstGeom prst="rect">
            <a:avLst/>
          </a:prstGeom>
        </p:spPr>
      </p:pic>
    </p:spTree>
    <p:extLst>
      <p:ext uri="{BB962C8B-B14F-4D97-AF65-F5344CB8AC3E}">
        <p14:creationId xmlns:p14="http://schemas.microsoft.com/office/powerpoint/2010/main" val="2183583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6184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4"/>
          <p:cNvSpPr txBox="1">
            <a:spLocks noChangeArrowheads="1"/>
          </p:cNvSpPr>
          <p:nvPr/>
        </p:nvSpPr>
        <p:spPr bwMode="auto">
          <a:xfrm>
            <a:off x="14288" y="2209800"/>
            <a:ext cx="912971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Sucrose is obtained from sugar cane and sugar beets and is composed of a glucose linked to a fructose. The linkage is α for glucose and β for fructose. Sucrose is cleaved by sucrase.</a:t>
            </a:r>
          </a:p>
          <a:p>
            <a:endParaRPr lang="en-US" sz="1800" dirty="0"/>
          </a:p>
          <a:p>
            <a:r>
              <a:rPr lang="en-US" sz="1800" dirty="0"/>
              <a:t>Lactose is the disaccharide of milk that consists of a galactose linked to a glucose by a β-1-4-linkage. Lactase cleaves lactose.</a:t>
            </a:r>
          </a:p>
          <a:p>
            <a:endParaRPr lang="en-US" sz="1800" dirty="0"/>
          </a:p>
          <a:p>
            <a:r>
              <a:rPr lang="en-US" sz="1800" dirty="0"/>
              <a:t>Maltose, a degradation product of large oligosaccharides, is composed of two glucose molecules linked by an α-1-4-linkage. Maltose is hydrolyzed by maltase.</a:t>
            </a:r>
          </a:p>
          <a:p>
            <a:endParaRPr lang="en-US" dirty="0"/>
          </a:p>
          <a:p>
            <a:endParaRPr lang="en-US" dirty="0"/>
          </a:p>
        </p:txBody>
      </p:sp>
      <p:pic>
        <p:nvPicPr>
          <p:cNvPr id="2" name="Picture 1"/>
          <p:cNvPicPr>
            <a:picLocks noChangeAspect="1"/>
          </p:cNvPicPr>
          <p:nvPr/>
        </p:nvPicPr>
        <p:blipFill>
          <a:blip r:embed="rId3"/>
          <a:stretch>
            <a:fillRect/>
          </a:stretch>
        </p:blipFill>
        <p:spPr>
          <a:xfrm>
            <a:off x="1143000" y="226026"/>
            <a:ext cx="6667500" cy="901700"/>
          </a:xfrm>
          <a:prstGeom prst="rect">
            <a:avLst/>
          </a:prstGeom>
        </p:spPr>
      </p:pic>
    </p:spTree>
    <p:extLst>
      <p:ext uri="{BB962C8B-B14F-4D97-AF65-F5344CB8AC3E}">
        <p14:creationId xmlns:p14="http://schemas.microsoft.com/office/powerpoint/2010/main" val="956128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1.12.jpg"/>
          <p:cNvPicPr>
            <a:picLocks noChangeAspect="1"/>
          </p:cNvPicPr>
          <p:nvPr/>
        </p:nvPicPr>
        <p:blipFill>
          <a:blip r:embed="rId3"/>
          <a:stretch>
            <a:fillRect/>
          </a:stretch>
        </p:blipFill>
        <p:spPr>
          <a:xfrm>
            <a:off x="304800" y="871728"/>
            <a:ext cx="8534400" cy="5114544"/>
          </a:xfrm>
          <a:prstGeom prst="rect">
            <a:avLst/>
          </a:prstGeom>
        </p:spPr>
      </p:pic>
    </p:spTree>
    <p:extLst>
      <p:ext uri="{BB962C8B-B14F-4D97-AF65-F5344CB8AC3E}">
        <p14:creationId xmlns:p14="http://schemas.microsoft.com/office/powerpoint/2010/main" val="188311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Ch.11 Outline</a:t>
            </a:r>
          </a:p>
        </p:txBody>
      </p:sp>
      <p:sp>
        <p:nvSpPr>
          <p:cNvPr id="3" name="Content Placeholder 2"/>
          <p:cNvSpPr>
            <a:spLocks noGrp="1"/>
          </p:cNvSpPr>
          <p:nvPr>
            <p:ph idx="1"/>
          </p:nvPr>
        </p:nvSpPr>
        <p:spPr/>
        <p:txBody>
          <a:bodyPr>
            <a:normAutofit/>
          </a:bodyPr>
          <a:lstStyle/>
          <a:p>
            <a:pPr>
              <a:spcAft>
                <a:spcPts val="1200"/>
              </a:spcAft>
            </a:pPr>
            <a:r>
              <a:rPr lang="en-US" sz="2400" b="1" dirty="0"/>
              <a:t>11.1 </a:t>
            </a:r>
            <a:r>
              <a:rPr lang="en-US" sz="2400" b="1" dirty="0" err="1"/>
              <a:t>Monosaccharides</a:t>
            </a:r>
            <a:r>
              <a:rPr lang="en-US" sz="2400" b="1" dirty="0"/>
              <a:t> Are the Simplest Carbohydrates</a:t>
            </a:r>
          </a:p>
          <a:p>
            <a:pPr>
              <a:spcAft>
                <a:spcPts val="1200"/>
              </a:spcAft>
            </a:pPr>
            <a:r>
              <a:rPr lang="en-US" sz="2400" b="1" dirty="0"/>
              <a:t>11.2 </a:t>
            </a:r>
            <a:r>
              <a:rPr lang="en-US" sz="2400" b="1" dirty="0" err="1"/>
              <a:t>Monosaccharides</a:t>
            </a:r>
            <a:r>
              <a:rPr lang="en-US" sz="2400" b="1" dirty="0"/>
              <a:t> Are Linked to Form Complex Carbohydrates</a:t>
            </a:r>
          </a:p>
          <a:p>
            <a:pPr>
              <a:spcAft>
                <a:spcPts val="1200"/>
              </a:spcAft>
            </a:pPr>
            <a:r>
              <a:rPr lang="en-US" sz="2400" b="1" dirty="0"/>
              <a:t>11.3 Carbohydrates Can Be Linked to Proteins to Form Glycoproteins</a:t>
            </a:r>
          </a:p>
          <a:p>
            <a:pPr>
              <a:spcAft>
                <a:spcPts val="1200"/>
              </a:spcAft>
            </a:pPr>
            <a:r>
              <a:rPr lang="en-US" sz="2400" b="1" dirty="0"/>
              <a:t>11.4 </a:t>
            </a:r>
            <a:r>
              <a:rPr lang="en-US" sz="2400" b="1" dirty="0" err="1"/>
              <a:t>Lectins</a:t>
            </a:r>
            <a:r>
              <a:rPr lang="en-US" sz="2400" b="1" dirty="0"/>
              <a:t> Are Specific Carbohydrate-Binding Proteins</a:t>
            </a:r>
          </a:p>
        </p:txBody>
      </p:sp>
    </p:spTree>
    <p:extLst>
      <p:ext uri="{BB962C8B-B14F-4D97-AF65-F5344CB8AC3E}">
        <p14:creationId xmlns:p14="http://schemas.microsoft.com/office/powerpoint/2010/main" val="3109524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4813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3"/>
          <p:cNvSpPr txBox="1">
            <a:spLocks noChangeArrowheads="1"/>
          </p:cNvSpPr>
          <p:nvPr/>
        </p:nvSpPr>
        <p:spPr bwMode="auto">
          <a:xfrm>
            <a:off x="304800" y="1828800"/>
            <a:ext cx="84280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Large polymeric oligosaccharides are called polysaccharides. If all of the monosaccharides in the polysaccharide are the same, the polysaccharide is called a homopolymer.</a:t>
            </a:r>
          </a:p>
          <a:p>
            <a:endParaRPr lang="en-US" sz="1800" dirty="0"/>
          </a:p>
          <a:p>
            <a:r>
              <a:rPr lang="en-US" sz="1800" dirty="0"/>
              <a:t>The polysaccharide glycogen is the storage form of glucose in animal cells.</a:t>
            </a:r>
          </a:p>
          <a:p>
            <a:endParaRPr lang="en-US" sz="1800" dirty="0"/>
          </a:p>
          <a:p>
            <a:r>
              <a:rPr lang="en-US" sz="1800" dirty="0"/>
              <a:t>Most glucose units in glycogen are lined by α-1,4-glycosidic bonds, with branches formed by α-1,6-glycosidic bonds every 10 glucose units.</a:t>
            </a:r>
          </a:p>
          <a:p>
            <a:endParaRPr lang="en-US" sz="1800" dirty="0"/>
          </a:p>
          <a:p>
            <a:r>
              <a:rPr lang="en-US" sz="1800" dirty="0"/>
              <a:t>In plants, glucose is stored as starch, of which there are two forms.</a:t>
            </a:r>
          </a:p>
          <a:p>
            <a:endParaRPr lang="en-US" sz="1800" dirty="0"/>
          </a:p>
          <a:p>
            <a:r>
              <a:rPr lang="en-US" sz="1800" dirty="0"/>
              <a:t>Amylose is a linear polymer of glucose units linked by α-1,4-glycosidic bonds.</a:t>
            </a:r>
          </a:p>
          <a:p>
            <a:endParaRPr lang="en-US" sz="1800" dirty="0"/>
          </a:p>
          <a:p>
            <a:r>
              <a:rPr lang="en-US" sz="1800" dirty="0"/>
              <a:t>Amylopectin is a branched polymer, with an α-1,6-glycosidic bond for every 30 α-1,4-glycosidic bonds.</a:t>
            </a:r>
          </a:p>
          <a:p>
            <a:endParaRPr lang="en-US" sz="1800" dirty="0"/>
          </a:p>
        </p:txBody>
      </p:sp>
      <p:pic>
        <p:nvPicPr>
          <p:cNvPr id="2" name="Picture 1"/>
          <p:cNvPicPr>
            <a:picLocks noChangeAspect="1"/>
          </p:cNvPicPr>
          <p:nvPr/>
        </p:nvPicPr>
        <p:blipFill>
          <a:blip r:embed="rId3"/>
          <a:stretch>
            <a:fillRect/>
          </a:stretch>
        </p:blipFill>
        <p:spPr>
          <a:xfrm>
            <a:off x="1025935" y="317500"/>
            <a:ext cx="6667500" cy="901700"/>
          </a:xfrm>
          <a:prstGeom prst="rect">
            <a:avLst/>
          </a:prstGeom>
        </p:spPr>
      </p:pic>
    </p:spTree>
    <p:extLst>
      <p:ext uri="{BB962C8B-B14F-4D97-AF65-F5344CB8AC3E}">
        <p14:creationId xmlns:p14="http://schemas.microsoft.com/office/powerpoint/2010/main" val="1075198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3.jpg"/>
          <p:cNvPicPr>
            <a:picLocks noChangeAspect="1"/>
          </p:cNvPicPr>
          <p:nvPr/>
        </p:nvPicPr>
        <p:blipFill>
          <a:blip r:embed="rId3"/>
          <a:stretch>
            <a:fillRect/>
          </a:stretch>
        </p:blipFill>
        <p:spPr>
          <a:xfrm>
            <a:off x="304800" y="768095"/>
            <a:ext cx="8534400" cy="5321808"/>
          </a:xfrm>
          <a:prstGeom prst="rect">
            <a:avLst/>
          </a:prstGeom>
        </p:spPr>
      </p:pic>
    </p:spTree>
    <p:extLst>
      <p:ext uri="{BB962C8B-B14F-4D97-AF65-F5344CB8AC3E}">
        <p14:creationId xmlns:p14="http://schemas.microsoft.com/office/powerpoint/2010/main" val="774146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397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33400" y="2057400"/>
            <a:ext cx="84248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Cellulose is a homopolymer of glucose units linked by a β-1,4-glycosidic bond.</a:t>
            </a:r>
          </a:p>
          <a:p>
            <a:endParaRPr lang="en-US" sz="1800" dirty="0"/>
          </a:p>
          <a:p>
            <a:r>
              <a:rPr lang="en-US" sz="1800" dirty="0"/>
              <a:t>The β linkage yields a straight chain capable of interacting with other cellulose  molecules to form strong fibrils.</a:t>
            </a:r>
          </a:p>
          <a:p>
            <a:endParaRPr lang="en-US" sz="1800" dirty="0"/>
          </a:p>
          <a:p>
            <a:r>
              <a:rPr lang="en-US" sz="1800" dirty="0"/>
              <a:t>The α linkages of starch and glycogen form compact hollow cylinders suitable for accessible storage.</a:t>
            </a:r>
          </a:p>
        </p:txBody>
      </p:sp>
      <p:sp>
        <p:nvSpPr>
          <p:cNvPr id="63493" name="TextBox 5"/>
          <p:cNvSpPr txBox="1">
            <a:spLocks noChangeArrowheads="1"/>
          </p:cNvSpPr>
          <p:nvPr/>
        </p:nvSpPr>
        <p:spPr bwMode="auto">
          <a:xfrm>
            <a:off x="533400" y="4343400"/>
            <a:ext cx="4946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Although mammals cannot digest cellulose and other plant fibers, soluble fibers, such as polygalacturonic acid, aid in digestion.</a:t>
            </a:r>
          </a:p>
          <a:p>
            <a:endParaRPr lang="en-US" sz="1800" dirty="0"/>
          </a:p>
        </p:txBody>
      </p:sp>
      <p:pic>
        <p:nvPicPr>
          <p:cNvPr id="2" name="Picture 1"/>
          <p:cNvPicPr>
            <a:picLocks noChangeAspect="1"/>
          </p:cNvPicPr>
          <p:nvPr/>
        </p:nvPicPr>
        <p:blipFill>
          <a:blip r:embed="rId3"/>
          <a:stretch>
            <a:fillRect/>
          </a:stretch>
        </p:blipFill>
        <p:spPr>
          <a:xfrm>
            <a:off x="1025935" y="140220"/>
            <a:ext cx="6667500" cy="901700"/>
          </a:xfrm>
          <a:prstGeom prst="rect">
            <a:avLst/>
          </a:prstGeom>
        </p:spPr>
      </p:pic>
      <p:pic>
        <p:nvPicPr>
          <p:cNvPr id="8" name="Picture 7" descr="unnumbered_11_p325.jpg"/>
          <p:cNvPicPr>
            <a:picLocks noChangeAspect="1"/>
          </p:cNvPicPr>
          <p:nvPr/>
        </p:nvPicPr>
        <p:blipFill>
          <a:blip r:embed="rId4"/>
          <a:stretch>
            <a:fillRect/>
          </a:stretch>
        </p:blipFill>
        <p:spPr>
          <a:xfrm>
            <a:off x="5874839" y="4089400"/>
            <a:ext cx="2398122" cy="2519096"/>
          </a:xfrm>
          <a:prstGeom prst="rect">
            <a:avLst/>
          </a:prstGeom>
        </p:spPr>
      </p:pic>
    </p:spTree>
    <p:extLst>
      <p:ext uri="{BB962C8B-B14F-4D97-AF65-F5344CB8AC3E}">
        <p14:creationId xmlns:p14="http://schemas.microsoft.com/office/powerpoint/2010/main" val="2556186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1.14.jpg"/>
          <p:cNvPicPr>
            <a:picLocks noChangeAspect="1"/>
          </p:cNvPicPr>
          <p:nvPr/>
        </p:nvPicPr>
        <p:blipFill>
          <a:blip r:embed="rId3"/>
          <a:stretch>
            <a:fillRect/>
          </a:stretch>
        </p:blipFill>
        <p:spPr>
          <a:xfrm>
            <a:off x="304800" y="1639824"/>
            <a:ext cx="8534400" cy="5218176"/>
          </a:xfrm>
          <a:prstGeom prst="rect">
            <a:avLst/>
          </a:prstGeom>
        </p:spPr>
      </p:pic>
      <p:sp>
        <p:nvSpPr>
          <p:cNvPr id="2" name="TextBox 1">
            <a:extLst>
              <a:ext uri="{FF2B5EF4-FFF2-40B4-BE49-F238E27FC236}">
                <a16:creationId xmlns:a16="http://schemas.microsoft.com/office/drawing/2014/main" id="{42C0E61B-3522-EE49-94B5-9F7E62591ACB}"/>
              </a:ext>
            </a:extLst>
          </p:cNvPr>
          <p:cNvSpPr txBox="1"/>
          <p:nvPr/>
        </p:nvSpPr>
        <p:spPr>
          <a:xfrm>
            <a:off x="1262743" y="217714"/>
            <a:ext cx="6705600" cy="461665"/>
          </a:xfrm>
          <a:prstGeom prst="rect">
            <a:avLst/>
          </a:prstGeom>
          <a:noFill/>
        </p:spPr>
        <p:txBody>
          <a:bodyPr wrap="square" rtlCol="0">
            <a:spAutoFit/>
          </a:bodyPr>
          <a:lstStyle/>
          <a:p>
            <a:r>
              <a:rPr lang="en-US" sz="2400" b="1" dirty="0"/>
              <a:t>Importance of Structure on Polymer Function</a:t>
            </a:r>
          </a:p>
        </p:txBody>
      </p:sp>
    </p:spTree>
    <p:extLst>
      <p:ext uri="{BB962C8B-B14F-4D97-AF65-F5344CB8AC3E}">
        <p14:creationId xmlns:p14="http://schemas.microsoft.com/office/powerpoint/2010/main" val="1194860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990600"/>
            <a:ext cx="8820000" cy="4309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770" y="0"/>
            <a:ext cx="685800" cy="307975"/>
          </a:xfrm>
        </p:spPr>
        <p:txBody>
          <a:bodyPr>
            <a:normAutofit/>
          </a:bodyPr>
          <a:lstStyle/>
          <a:p>
            <a:r>
              <a:rPr lang="en-GB" sz="900" dirty="0"/>
              <a:t>Fig 6.14</a:t>
            </a:r>
          </a:p>
        </p:txBody>
      </p:sp>
    </p:spTree>
    <p:extLst>
      <p:ext uri="{BB962C8B-B14F-4D97-AF65-F5344CB8AC3E}">
        <p14:creationId xmlns:p14="http://schemas.microsoft.com/office/powerpoint/2010/main" val="3951731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914400"/>
            <a:ext cx="8188325" cy="3970338"/>
          </a:xfrm>
          <a:prstGeom prst="rect">
            <a:avLst/>
          </a:prstGeom>
          <a:noFill/>
        </p:spPr>
        <p:txBody>
          <a:bodyPr>
            <a:spAutoFit/>
          </a:bodyPr>
          <a:lstStyle/>
          <a:p>
            <a:pPr>
              <a:defRPr/>
            </a:pPr>
            <a:r>
              <a:rPr lang="en-US" sz="1800" dirty="0">
                <a:ea typeface="ＭＳ Ｐゴシック" charset="0"/>
                <a:cs typeface="ＭＳ Ｐゴシック" charset="0"/>
              </a:rPr>
              <a:t>Proteins with carbohydrates attached are called glycoproteins. There are three main classes of glycoproteins:</a:t>
            </a:r>
          </a:p>
          <a:p>
            <a:pPr>
              <a:defRPr/>
            </a:pPr>
            <a:endParaRPr lang="en-US" sz="1800" dirty="0">
              <a:ea typeface="ＭＳ Ｐゴシック" charset="0"/>
              <a:cs typeface="ＭＳ Ｐゴシック" charset="0"/>
            </a:endParaRPr>
          </a:p>
          <a:p>
            <a:pPr marL="342900" indent="-342900">
              <a:buFontTx/>
              <a:buAutoNum type="arabicPeriod"/>
              <a:defRPr/>
            </a:pPr>
            <a:r>
              <a:rPr lang="en-US" sz="1800" dirty="0">
                <a:ea typeface="ＭＳ Ｐゴシック" charset="0"/>
                <a:cs typeface="ＭＳ Ｐゴシック" charset="0"/>
              </a:rPr>
              <a:t>Glycoproteins: The protein is the largest component by weight. Glycoproteins play a variety of roles, including as membrane proteins.</a:t>
            </a:r>
          </a:p>
          <a:p>
            <a:pPr marL="342900" indent="-342900">
              <a:buFontTx/>
              <a:buAutoNum type="arabicPeriod"/>
              <a:defRPr/>
            </a:pPr>
            <a:endParaRPr lang="en-US" sz="1800" dirty="0">
              <a:ea typeface="ＭＳ Ｐゴシック" charset="0"/>
              <a:cs typeface="ＭＳ Ｐゴシック" charset="0"/>
            </a:endParaRPr>
          </a:p>
          <a:p>
            <a:pPr marL="342900" indent="-342900">
              <a:buFontTx/>
              <a:buAutoNum type="arabicPeriod" startAt="2"/>
              <a:defRPr/>
            </a:pPr>
            <a:r>
              <a:rPr lang="en-US" sz="1800" dirty="0">
                <a:ea typeface="ＭＳ Ｐゴシック" charset="0"/>
                <a:cs typeface="ＭＳ Ｐゴシック" charset="0"/>
              </a:rPr>
              <a:t>Proteoglycans:  The protein is attached to a particular type of polysaccharide called a glycosaminoglycan.  By weight, proteoglycans are mainly carbohydrate. Proteoglycans play structural roles or act as lubricants.</a:t>
            </a:r>
          </a:p>
          <a:p>
            <a:pPr marL="342900" indent="-342900">
              <a:buFontTx/>
              <a:buAutoNum type="arabicPeriod" startAt="2"/>
              <a:defRPr/>
            </a:pPr>
            <a:endParaRPr lang="en-US" sz="1800" dirty="0">
              <a:ea typeface="ＭＳ Ｐゴシック" charset="0"/>
              <a:cs typeface="ＭＳ Ｐゴシック" charset="0"/>
            </a:endParaRPr>
          </a:p>
          <a:p>
            <a:pPr marL="342900" indent="-342900">
              <a:buFontTx/>
              <a:buAutoNum type="arabicPeriod" startAt="2"/>
              <a:defRPr/>
            </a:pPr>
            <a:r>
              <a:rPr lang="en-US" sz="1800" dirty="0">
                <a:ea typeface="ＭＳ Ｐゴシック" charset="0"/>
                <a:cs typeface="ＭＳ Ｐゴシック" charset="0"/>
              </a:rPr>
              <a:t>Mucins or mucoproteins: Like proteoglycans, mucins are predominantly  carbohydrate. The protein is characteristically attached to the carbohydrate by </a:t>
            </a:r>
            <a:r>
              <a:rPr lang="en-US" sz="1800" i="1" dirty="0">
                <a:ea typeface="ＭＳ Ｐゴシック" charset="0"/>
                <a:cs typeface="ＭＳ Ｐゴシック" charset="0"/>
              </a:rPr>
              <a:t>N</a:t>
            </a:r>
            <a:r>
              <a:rPr lang="en-US" sz="1800" dirty="0">
                <a:ea typeface="ＭＳ Ｐゴシック" charset="0"/>
                <a:cs typeface="ＭＳ Ｐゴシック" charset="0"/>
              </a:rPr>
              <a:t>-acetylgalactosamine.  Mucins are often lubricants.</a:t>
            </a:r>
          </a:p>
          <a:p>
            <a:pPr marL="342900" indent="-342900">
              <a:buFontTx/>
              <a:buAutoNum type="arabicPeriod" startAt="2"/>
              <a:defRPr/>
            </a:pPr>
            <a:endParaRPr lang="en-US" sz="1800" dirty="0">
              <a:ea typeface="ＭＳ Ｐゴシック" charset="0"/>
              <a:cs typeface="ＭＳ Ｐゴシック" charset="0"/>
            </a:endParaRPr>
          </a:p>
        </p:txBody>
      </p:sp>
      <p:pic>
        <p:nvPicPr>
          <p:cNvPr id="2" name="Picture 1"/>
          <p:cNvPicPr>
            <a:picLocks noChangeAspect="1"/>
          </p:cNvPicPr>
          <p:nvPr/>
        </p:nvPicPr>
        <p:blipFill>
          <a:blip r:embed="rId2"/>
          <a:stretch>
            <a:fillRect/>
          </a:stretch>
        </p:blipFill>
        <p:spPr>
          <a:xfrm>
            <a:off x="1132690" y="63500"/>
            <a:ext cx="6591300" cy="850900"/>
          </a:xfrm>
          <a:prstGeom prst="rect">
            <a:avLst/>
          </a:prstGeom>
        </p:spPr>
      </p:pic>
      <p:pic>
        <p:nvPicPr>
          <p:cNvPr id="6" name="Picture 5" descr="unnumbered_11_p326.jpg"/>
          <p:cNvPicPr>
            <a:picLocks noChangeAspect="1"/>
          </p:cNvPicPr>
          <p:nvPr/>
        </p:nvPicPr>
        <p:blipFill>
          <a:blip r:embed="rId3"/>
          <a:stretch>
            <a:fillRect/>
          </a:stretch>
        </p:blipFill>
        <p:spPr>
          <a:xfrm>
            <a:off x="6792172" y="4399391"/>
            <a:ext cx="1863635" cy="2458609"/>
          </a:xfrm>
          <a:prstGeom prst="rect">
            <a:avLst/>
          </a:prstGeom>
        </p:spPr>
      </p:pic>
    </p:spTree>
    <p:extLst>
      <p:ext uri="{BB962C8B-B14F-4D97-AF65-F5344CB8AC3E}">
        <p14:creationId xmlns:p14="http://schemas.microsoft.com/office/powerpoint/2010/main" val="3145536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0231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3"/>
          <p:cNvSpPr txBox="1">
            <a:spLocks noChangeArrowheads="1"/>
          </p:cNvSpPr>
          <p:nvPr/>
        </p:nvSpPr>
        <p:spPr bwMode="auto">
          <a:xfrm>
            <a:off x="762000" y="2438400"/>
            <a:ext cx="81375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In all classes of glycoproteins, carbohydrates are attached to the nitrogen atom in the side chain of asparagine (</a:t>
            </a:r>
            <a:r>
              <a:rPr lang="en-US" sz="1800" i="1" dirty="0"/>
              <a:t>N</a:t>
            </a:r>
            <a:r>
              <a:rPr lang="en-US" sz="1800" dirty="0"/>
              <a:t>-linkage) or to the oxygen atom of the side chain of serine or threonine (</a:t>
            </a:r>
            <a:r>
              <a:rPr lang="en-US" sz="1800" i="1" dirty="0"/>
              <a:t>O</a:t>
            </a:r>
            <a:r>
              <a:rPr lang="en-US" sz="1800" dirty="0"/>
              <a:t>-linkage).</a:t>
            </a:r>
          </a:p>
          <a:p>
            <a:endParaRPr lang="en-US" sz="1800" dirty="0"/>
          </a:p>
          <a:p>
            <a:r>
              <a:rPr lang="en-US" sz="1800" dirty="0"/>
              <a:t>All </a:t>
            </a:r>
            <a:r>
              <a:rPr lang="en-US" sz="1800" i="1" dirty="0"/>
              <a:t>N</a:t>
            </a:r>
            <a:r>
              <a:rPr lang="en-US" sz="1800" dirty="0"/>
              <a:t>-linked polysaccharides have a common pentasaccharide core, consisting of three mannoses and two </a:t>
            </a:r>
            <a:r>
              <a:rPr lang="en-US" sz="1800" i="1" dirty="0"/>
              <a:t>N</a:t>
            </a:r>
            <a:r>
              <a:rPr lang="en-US" sz="1800" dirty="0"/>
              <a:t>-acetylglucosamine units.</a:t>
            </a:r>
          </a:p>
          <a:p>
            <a:endParaRPr lang="en-US" sz="1800" dirty="0"/>
          </a:p>
          <a:p>
            <a:r>
              <a:rPr lang="en-US" sz="1800" dirty="0"/>
              <a:t>Additional monosaccharides may be attached to the core.</a:t>
            </a:r>
          </a:p>
        </p:txBody>
      </p:sp>
      <p:pic>
        <p:nvPicPr>
          <p:cNvPr id="2" name="Picture 1"/>
          <p:cNvPicPr>
            <a:picLocks noChangeAspect="1"/>
          </p:cNvPicPr>
          <p:nvPr/>
        </p:nvPicPr>
        <p:blipFill>
          <a:blip r:embed="rId3"/>
          <a:stretch>
            <a:fillRect/>
          </a:stretch>
        </p:blipFill>
        <p:spPr>
          <a:xfrm>
            <a:off x="914400" y="0"/>
            <a:ext cx="6591300" cy="850900"/>
          </a:xfrm>
          <a:prstGeom prst="rect">
            <a:avLst/>
          </a:prstGeom>
        </p:spPr>
      </p:pic>
    </p:spTree>
    <p:extLst>
      <p:ext uri="{BB962C8B-B14F-4D97-AF65-F5344CB8AC3E}">
        <p14:creationId xmlns:p14="http://schemas.microsoft.com/office/powerpoint/2010/main" val="223668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5.jpg"/>
          <p:cNvPicPr>
            <a:picLocks noChangeAspect="1"/>
          </p:cNvPicPr>
          <p:nvPr/>
        </p:nvPicPr>
        <p:blipFill>
          <a:blip r:embed="rId3"/>
          <a:stretch>
            <a:fillRect/>
          </a:stretch>
        </p:blipFill>
        <p:spPr>
          <a:xfrm>
            <a:off x="1569720" y="192023"/>
            <a:ext cx="6004560" cy="6473952"/>
          </a:xfrm>
          <a:prstGeom prst="rect">
            <a:avLst/>
          </a:prstGeom>
        </p:spPr>
      </p:pic>
    </p:spTree>
    <p:extLst>
      <p:ext uri="{BB962C8B-B14F-4D97-AF65-F5344CB8AC3E}">
        <p14:creationId xmlns:p14="http://schemas.microsoft.com/office/powerpoint/2010/main" val="3331236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6.jpg"/>
          <p:cNvPicPr>
            <a:picLocks noChangeAspect="1"/>
          </p:cNvPicPr>
          <p:nvPr/>
        </p:nvPicPr>
        <p:blipFill>
          <a:blip r:embed="rId3"/>
          <a:stretch>
            <a:fillRect/>
          </a:stretch>
        </p:blipFill>
        <p:spPr>
          <a:xfrm>
            <a:off x="304800" y="1109472"/>
            <a:ext cx="8534400" cy="4639056"/>
          </a:xfrm>
          <a:prstGeom prst="rect">
            <a:avLst/>
          </a:prstGeom>
        </p:spPr>
      </p:pic>
    </p:spTree>
    <p:extLst>
      <p:ext uri="{BB962C8B-B14F-4D97-AF65-F5344CB8AC3E}">
        <p14:creationId xmlns:p14="http://schemas.microsoft.com/office/powerpoint/2010/main" val="2821824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7.jpg"/>
          <p:cNvPicPr>
            <a:picLocks noChangeAspect="1"/>
          </p:cNvPicPr>
          <p:nvPr/>
        </p:nvPicPr>
        <p:blipFill>
          <a:blip r:embed="rId3"/>
          <a:stretch>
            <a:fillRect/>
          </a:stretch>
        </p:blipFill>
        <p:spPr>
          <a:xfrm>
            <a:off x="1923288" y="192023"/>
            <a:ext cx="5297424" cy="6473952"/>
          </a:xfrm>
          <a:prstGeom prst="rect">
            <a:avLst/>
          </a:prstGeom>
        </p:spPr>
      </p:pic>
    </p:spTree>
    <p:extLst>
      <p:ext uri="{BB962C8B-B14F-4D97-AF65-F5344CB8AC3E}">
        <p14:creationId xmlns:p14="http://schemas.microsoft.com/office/powerpoint/2010/main" val="915745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304800" y="1676400"/>
            <a:ext cx="809484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Monosaccharides are aldehydes or ketones that contain two or more hydroxyl groups.</a:t>
            </a:r>
          </a:p>
          <a:p>
            <a:endParaRPr lang="en-US" sz="1800" dirty="0"/>
          </a:p>
          <a:p>
            <a:r>
              <a:rPr lang="en-US" sz="1800" dirty="0"/>
              <a:t>The smallest monosaccharides are composed of three carbons. </a:t>
            </a:r>
          </a:p>
          <a:p>
            <a:endParaRPr lang="en-US" sz="1800" dirty="0"/>
          </a:p>
          <a:p>
            <a:r>
              <a:rPr lang="en-US" sz="1800" dirty="0"/>
              <a:t>Monosaccharides exist in many isomeric forms.</a:t>
            </a:r>
          </a:p>
        </p:txBody>
      </p:sp>
      <p:pic>
        <p:nvPicPr>
          <p:cNvPr id="2" name="Picture 1"/>
          <p:cNvPicPr>
            <a:picLocks noChangeAspect="1"/>
          </p:cNvPicPr>
          <p:nvPr/>
        </p:nvPicPr>
        <p:blipFill>
          <a:blip r:embed="rId2"/>
          <a:stretch>
            <a:fillRect/>
          </a:stretch>
        </p:blipFill>
        <p:spPr>
          <a:xfrm>
            <a:off x="694352" y="507475"/>
            <a:ext cx="7124700" cy="647700"/>
          </a:xfrm>
          <a:prstGeom prst="rect">
            <a:avLst/>
          </a:prstGeom>
        </p:spPr>
      </p:pic>
      <p:pic>
        <p:nvPicPr>
          <p:cNvPr id="6" name="Picture 5" descr="unnumbered_11_p316.jpg"/>
          <p:cNvPicPr>
            <a:picLocks noChangeAspect="1"/>
          </p:cNvPicPr>
          <p:nvPr/>
        </p:nvPicPr>
        <p:blipFill>
          <a:blip r:embed="rId3"/>
          <a:stretch>
            <a:fillRect/>
          </a:stretch>
        </p:blipFill>
        <p:spPr>
          <a:xfrm>
            <a:off x="1042842" y="3799415"/>
            <a:ext cx="6337580" cy="2784008"/>
          </a:xfrm>
          <a:prstGeom prst="rect">
            <a:avLst/>
          </a:prstGeom>
        </p:spPr>
      </p:pic>
    </p:spTree>
    <p:extLst>
      <p:ext uri="{BB962C8B-B14F-4D97-AF65-F5344CB8AC3E}">
        <p14:creationId xmlns:p14="http://schemas.microsoft.com/office/powerpoint/2010/main" val="1395031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2543" y="148459"/>
            <a:ext cx="6591300" cy="850900"/>
          </a:xfrm>
          <a:prstGeom prst="rect">
            <a:avLst/>
          </a:prstGeom>
        </p:spPr>
      </p:pic>
      <p:pic>
        <p:nvPicPr>
          <p:cNvPr id="3" name="Picture 2"/>
          <p:cNvPicPr>
            <a:picLocks noChangeAspect="1"/>
          </p:cNvPicPr>
          <p:nvPr/>
        </p:nvPicPr>
        <p:blipFill>
          <a:blip r:embed="rId4"/>
          <a:stretch>
            <a:fillRect/>
          </a:stretch>
        </p:blipFill>
        <p:spPr>
          <a:xfrm>
            <a:off x="1774859" y="1117719"/>
            <a:ext cx="4495800" cy="406400"/>
          </a:xfrm>
          <a:prstGeom prst="rect">
            <a:avLst/>
          </a:prstGeom>
        </p:spPr>
      </p:pic>
      <p:sp>
        <p:nvSpPr>
          <p:cNvPr id="4" name="TextBox 3"/>
          <p:cNvSpPr txBox="1"/>
          <p:nvPr/>
        </p:nvSpPr>
        <p:spPr>
          <a:xfrm>
            <a:off x="446259" y="1750430"/>
            <a:ext cx="4823020" cy="3139321"/>
          </a:xfrm>
          <a:prstGeom prst="rect">
            <a:avLst/>
          </a:prstGeom>
          <a:noFill/>
        </p:spPr>
        <p:txBody>
          <a:bodyPr wrap="square" rtlCol="0">
            <a:spAutoFit/>
          </a:bodyPr>
          <a:lstStyle/>
          <a:p>
            <a:r>
              <a:rPr lang="en-US" dirty="0"/>
              <a:t>Many proteins are modified by the attachment of N-acetylglucosamine  (GlcNAc) to serine or threonine residues by GlcNAc transferase. GlcNAc is attached to protein when nutrients are abundant.</a:t>
            </a:r>
          </a:p>
          <a:p>
            <a:endParaRPr lang="en-US" dirty="0"/>
          </a:p>
          <a:p>
            <a:r>
              <a:rPr lang="en-US" dirty="0"/>
              <a:t>The attachment is reversible, with GlcNAcase removing the carbohydrate.</a:t>
            </a:r>
          </a:p>
          <a:p>
            <a:endParaRPr lang="en-US" dirty="0"/>
          </a:p>
          <a:p>
            <a:r>
              <a:rPr lang="en-US" dirty="0"/>
              <a:t>Improper regulation of the transferase has been linked to a number of pathological conditions.</a:t>
            </a:r>
          </a:p>
        </p:txBody>
      </p:sp>
      <p:pic>
        <p:nvPicPr>
          <p:cNvPr id="5" name="Picture 4" descr="figure_11_18.jpg"/>
          <p:cNvPicPr>
            <a:picLocks noChangeAspect="1"/>
          </p:cNvPicPr>
          <p:nvPr/>
        </p:nvPicPr>
        <p:blipFill>
          <a:blip r:embed="rId5"/>
          <a:stretch>
            <a:fillRect/>
          </a:stretch>
        </p:blipFill>
        <p:spPr>
          <a:xfrm>
            <a:off x="5752084" y="2594671"/>
            <a:ext cx="3070095" cy="3590794"/>
          </a:xfrm>
          <a:prstGeom prst="rect">
            <a:avLst/>
          </a:prstGeom>
        </p:spPr>
      </p:pic>
    </p:spTree>
    <p:extLst>
      <p:ext uri="{BB962C8B-B14F-4D97-AF65-F5344CB8AC3E}">
        <p14:creationId xmlns:p14="http://schemas.microsoft.com/office/powerpoint/2010/main" val="2954138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4826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3"/>
          <p:cNvSpPr txBox="1">
            <a:spLocks noChangeArrowheads="1"/>
          </p:cNvSpPr>
          <p:nvPr/>
        </p:nvSpPr>
        <p:spPr bwMode="auto">
          <a:xfrm>
            <a:off x="838200" y="1905000"/>
            <a:ext cx="79057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Proteoglycans are proteins attached to glycosaminoglycans, which make up 95% of the proteoglycan by weight.</a:t>
            </a:r>
          </a:p>
          <a:p>
            <a:endParaRPr lang="en-US" sz="1800" dirty="0"/>
          </a:p>
          <a:p>
            <a:r>
              <a:rPr lang="en-US" sz="1800" dirty="0"/>
              <a:t>Glycosaminoglycans are composed of repeating units of a disaccharide, one of which is a derivative of an amino sugar and one of which carries a negative charge, either as a carboxylate or sulfate.</a:t>
            </a:r>
          </a:p>
          <a:p>
            <a:endParaRPr lang="en-US" sz="1800" dirty="0"/>
          </a:p>
          <a:p>
            <a:r>
              <a:rPr lang="en-US" sz="1800" dirty="0"/>
              <a:t>Proteoglycans are key components of the extracellular matrix and serve as lubricants.</a:t>
            </a:r>
          </a:p>
          <a:p>
            <a:endParaRPr lang="en-US" sz="1800" dirty="0"/>
          </a:p>
        </p:txBody>
      </p:sp>
      <p:pic>
        <p:nvPicPr>
          <p:cNvPr id="2" name="Picture 1"/>
          <p:cNvPicPr>
            <a:picLocks noChangeAspect="1"/>
          </p:cNvPicPr>
          <p:nvPr/>
        </p:nvPicPr>
        <p:blipFill>
          <a:blip r:embed="rId3"/>
          <a:stretch>
            <a:fillRect/>
          </a:stretch>
        </p:blipFill>
        <p:spPr>
          <a:xfrm>
            <a:off x="1270000" y="0"/>
            <a:ext cx="6591300" cy="850900"/>
          </a:xfrm>
          <a:prstGeom prst="rect">
            <a:avLst/>
          </a:prstGeom>
        </p:spPr>
      </p:pic>
    </p:spTree>
    <p:extLst>
      <p:ext uri="{BB962C8B-B14F-4D97-AF65-F5344CB8AC3E}">
        <p14:creationId xmlns:p14="http://schemas.microsoft.com/office/powerpoint/2010/main" val="325501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9.jpg"/>
          <p:cNvPicPr>
            <a:picLocks noChangeAspect="1"/>
          </p:cNvPicPr>
          <p:nvPr/>
        </p:nvPicPr>
        <p:blipFill>
          <a:blip r:embed="rId3"/>
          <a:stretch>
            <a:fillRect/>
          </a:stretch>
        </p:blipFill>
        <p:spPr>
          <a:xfrm>
            <a:off x="304800" y="1377695"/>
            <a:ext cx="8534400" cy="4102608"/>
          </a:xfrm>
          <a:prstGeom prst="rect">
            <a:avLst/>
          </a:prstGeom>
        </p:spPr>
      </p:pic>
    </p:spTree>
    <p:extLst>
      <p:ext uri="{BB962C8B-B14F-4D97-AF65-F5344CB8AC3E}">
        <p14:creationId xmlns:p14="http://schemas.microsoft.com/office/powerpoint/2010/main" val="3589244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359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4"/>
          <p:cNvSpPr txBox="1">
            <a:spLocks noChangeArrowheads="1"/>
          </p:cNvSpPr>
          <p:nvPr/>
        </p:nvSpPr>
        <p:spPr bwMode="auto">
          <a:xfrm>
            <a:off x="381000" y="2133600"/>
            <a:ext cx="84994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Cartilage is composed, in part, of the proteoglycan aggrecan and collagen. The glycosaminoglycan component of aggrecan cushions joints by releasing water on impact, and then rebinding water.</a:t>
            </a:r>
          </a:p>
          <a:p>
            <a:endParaRPr lang="en-US" sz="1800" dirty="0"/>
          </a:p>
          <a:p>
            <a:r>
              <a:rPr lang="en-US" sz="1800" dirty="0"/>
              <a:t>Chitin, a glycosaminoglycan found in the exoskeleton of insects, is one of the most abundant carbohydrates in the world.</a:t>
            </a:r>
          </a:p>
        </p:txBody>
      </p:sp>
      <p:pic>
        <p:nvPicPr>
          <p:cNvPr id="2" name="Picture 1"/>
          <p:cNvPicPr>
            <a:picLocks noChangeAspect="1"/>
          </p:cNvPicPr>
          <p:nvPr/>
        </p:nvPicPr>
        <p:blipFill>
          <a:blip r:embed="rId4"/>
          <a:stretch>
            <a:fillRect/>
          </a:stretch>
        </p:blipFill>
        <p:spPr>
          <a:xfrm>
            <a:off x="1270000" y="182781"/>
            <a:ext cx="6591300" cy="850900"/>
          </a:xfrm>
          <a:prstGeom prst="rect">
            <a:avLst/>
          </a:prstGeom>
        </p:spPr>
      </p:pic>
    </p:spTree>
    <p:extLst>
      <p:ext uri="{BB962C8B-B14F-4D97-AF65-F5344CB8AC3E}">
        <p14:creationId xmlns:p14="http://schemas.microsoft.com/office/powerpoint/2010/main" val="4195654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222" y="990600"/>
            <a:ext cx="8820000" cy="4296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770" y="0"/>
            <a:ext cx="685800" cy="307975"/>
          </a:xfrm>
        </p:spPr>
        <p:txBody>
          <a:bodyPr>
            <a:normAutofit/>
          </a:bodyPr>
          <a:lstStyle/>
          <a:p>
            <a:r>
              <a:rPr lang="en-GB" sz="900" dirty="0"/>
              <a:t>Fig 6.15</a:t>
            </a:r>
          </a:p>
        </p:txBody>
      </p:sp>
    </p:spTree>
    <p:extLst>
      <p:ext uri="{BB962C8B-B14F-4D97-AF65-F5344CB8AC3E}">
        <p14:creationId xmlns:p14="http://schemas.microsoft.com/office/powerpoint/2010/main" val="2424908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Box 1"/>
          <p:cNvSpPr txBox="1">
            <a:spLocks noChangeArrowheads="1"/>
          </p:cNvSpPr>
          <p:nvPr/>
        </p:nvSpPr>
        <p:spPr bwMode="auto">
          <a:xfrm>
            <a:off x="423863" y="247650"/>
            <a:ext cx="611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t>(A)</a:t>
            </a:r>
          </a:p>
        </p:txBody>
      </p:sp>
      <p:sp>
        <p:nvSpPr>
          <p:cNvPr id="82948" name="TextBox 3"/>
          <p:cNvSpPr txBox="1">
            <a:spLocks noChangeArrowheads="1"/>
          </p:cNvSpPr>
          <p:nvPr/>
        </p:nvSpPr>
        <p:spPr bwMode="auto">
          <a:xfrm>
            <a:off x="4586288" y="228600"/>
            <a:ext cx="595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t>(B)</a:t>
            </a:r>
          </a:p>
        </p:txBody>
      </p:sp>
      <p:pic>
        <p:nvPicPr>
          <p:cNvPr id="6" name="Picture 5" descr="figure_11_21.jpg"/>
          <p:cNvPicPr>
            <a:picLocks noChangeAspect="1"/>
          </p:cNvPicPr>
          <p:nvPr/>
        </p:nvPicPr>
        <p:blipFill>
          <a:blip r:embed="rId3"/>
          <a:stretch>
            <a:fillRect/>
          </a:stretch>
        </p:blipFill>
        <p:spPr>
          <a:xfrm>
            <a:off x="304800" y="712210"/>
            <a:ext cx="8534400" cy="5785104"/>
          </a:xfrm>
          <a:prstGeom prst="rect">
            <a:avLst/>
          </a:prstGeom>
        </p:spPr>
      </p:pic>
    </p:spTree>
    <p:extLst>
      <p:ext uri="{BB962C8B-B14F-4D97-AF65-F5344CB8AC3E}">
        <p14:creationId xmlns:p14="http://schemas.microsoft.com/office/powerpoint/2010/main" val="1877448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26.jpg"/>
          <p:cNvPicPr>
            <a:picLocks noChangeAspect="1"/>
          </p:cNvPicPr>
          <p:nvPr/>
        </p:nvPicPr>
        <p:blipFill>
          <a:blip r:embed="rId3"/>
          <a:stretch>
            <a:fillRect/>
          </a:stretch>
        </p:blipFill>
        <p:spPr>
          <a:xfrm>
            <a:off x="2133600" y="192023"/>
            <a:ext cx="4876800" cy="6473952"/>
          </a:xfrm>
          <a:prstGeom prst="rect">
            <a:avLst/>
          </a:prstGeom>
        </p:spPr>
      </p:pic>
    </p:spTree>
    <p:extLst>
      <p:ext uri="{BB962C8B-B14F-4D97-AF65-F5344CB8AC3E}">
        <p14:creationId xmlns:p14="http://schemas.microsoft.com/office/powerpoint/2010/main" val="3995330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5626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3"/>
          <p:cNvSpPr txBox="1">
            <a:spLocks noChangeArrowheads="1"/>
          </p:cNvSpPr>
          <p:nvPr/>
        </p:nvSpPr>
        <p:spPr bwMode="auto">
          <a:xfrm>
            <a:off x="304800" y="2209800"/>
            <a:ext cx="8186057"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human ABO blood groups reflect the specificity of glycosyltransferases.</a:t>
            </a:r>
          </a:p>
          <a:p>
            <a:endParaRPr lang="en-US" sz="1800" dirty="0"/>
          </a:p>
          <a:p>
            <a:r>
              <a:rPr lang="en-US" sz="1800" dirty="0"/>
              <a:t>All of the blood groups share the oligosaccharide foundation called O.</a:t>
            </a:r>
          </a:p>
          <a:p>
            <a:endParaRPr lang="en-US" sz="1800" dirty="0"/>
          </a:p>
          <a:p>
            <a:r>
              <a:rPr lang="en-US" sz="1800" dirty="0"/>
              <a:t>In A, </a:t>
            </a:r>
            <a:r>
              <a:rPr lang="en-US" sz="1800" i="1" dirty="0"/>
              <a:t>N</a:t>
            </a:r>
            <a:r>
              <a:rPr lang="en-US" sz="1800" dirty="0"/>
              <a:t>-acetylgalactosamine is added to the O by a specific glycosyltransferase.</a:t>
            </a:r>
          </a:p>
          <a:p>
            <a:endParaRPr lang="en-US" sz="1800" dirty="0"/>
          </a:p>
          <a:p>
            <a:r>
              <a:rPr lang="en-US" sz="1800" dirty="0"/>
              <a:t>In B, galactose is added by another transferase.</a:t>
            </a:r>
          </a:p>
          <a:p>
            <a:endParaRPr lang="en-US" sz="1800" dirty="0"/>
          </a:p>
          <a:p>
            <a:r>
              <a:rPr lang="en-US" sz="1800" dirty="0"/>
              <a:t>The blood type O, sometimes  called H,  lacks both the enzymes required to modify the foundation.</a:t>
            </a:r>
          </a:p>
        </p:txBody>
      </p:sp>
      <p:pic>
        <p:nvPicPr>
          <p:cNvPr id="2" name="Picture 1"/>
          <p:cNvPicPr>
            <a:picLocks noChangeAspect="1"/>
          </p:cNvPicPr>
          <p:nvPr/>
        </p:nvPicPr>
        <p:blipFill>
          <a:blip r:embed="rId3"/>
          <a:stretch>
            <a:fillRect/>
          </a:stretch>
        </p:blipFill>
        <p:spPr>
          <a:xfrm>
            <a:off x="1098362" y="217103"/>
            <a:ext cx="6591300" cy="850900"/>
          </a:xfrm>
          <a:prstGeom prst="rect">
            <a:avLst/>
          </a:prstGeom>
        </p:spPr>
      </p:pic>
    </p:spTree>
    <p:extLst>
      <p:ext uri="{BB962C8B-B14F-4D97-AF65-F5344CB8AC3E}">
        <p14:creationId xmlns:p14="http://schemas.microsoft.com/office/powerpoint/2010/main" val="3581661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27.jpg"/>
          <p:cNvPicPr>
            <a:picLocks noChangeAspect="1"/>
          </p:cNvPicPr>
          <p:nvPr/>
        </p:nvPicPr>
        <p:blipFill>
          <a:blip r:embed="rId3"/>
          <a:stretch>
            <a:fillRect/>
          </a:stretch>
        </p:blipFill>
        <p:spPr>
          <a:xfrm>
            <a:off x="228600" y="685800"/>
            <a:ext cx="8534400" cy="5468112"/>
          </a:xfrm>
          <a:prstGeom prst="rect">
            <a:avLst/>
          </a:prstGeom>
        </p:spPr>
      </p:pic>
      <p:pic>
        <p:nvPicPr>
          <p:cNvPr id="4" name="Picture 3" descr="figure_11_16.jpg">
            <a:extLst>
              <a:ext uri="{FF2B5EF4-FFF2-40B4-BE49-F238E27FC236}">
                <a16:creationId xmlns:a16="http://schemas.microsoft.com/office/drawing/2014/main" id="{D22D1D68-795C-3A45-93CA-E0231980E095}"/>
              </a:ext>
            </a:extLst>
          </p:cNvPr>
          <p:cNvPicPr>
            <a:picLocks noChangeAspect="1"/>
          </p:cNvPicPr>
          <p:nvPr/>
        </p:nvPicPr>
        <p:blipFill rotWithShape="1">
          <a:blip r:embed="rId4"/>
          <a:srcRect r="50000"/>
          <a:stretch/>
        </p:blipFill>
        <p:spPr>
          <a:xfrm>
            <a:off x="4770045" y="5012399"/>
            <a:ext cx="1697662" cy="1845601"/>
          </a:xfrm>
          <a:prstGeom prst="rect">
            <a:avLst/>
          </a:prstGeom>
        </p:spPr>
      </p:pic>
    </p:spTree>
    <p:extLst>
      <p:ext uri="{BB962C8B-B14F-4D97-AF65-F5344CB8AC3E}">
        <p14:creationId xmlns:p14="http://schemas.microsoft.com/office/powerpoint/2010/main" val="4226202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3644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3"/>
          <p:cNvSpPr txBox="1">
            <a:spLocks noChangeArrowheads="1"/>
          </p:cNvSpPr>
          <p:nvPr/>
        </p:nvSpPr>
        <p:spPr bwMode="auto">
          <a:xfrm>
            <a:off x="935038" y="2293938"/>
            <a:ext cx="7751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Oligosaccharides  can be sequenced by using enzymes that cleave specific glycosidic bonds.</a:t>
            </a:r>
          </a:p>
          <a:p>
            <a:endParaRPr lang="en-US" sz="1800" dirty="0"/>
          </a:p>
          <a:p>
            <a:r>
              <a:rPr lang="en-US" sz="1800" dirty="0"/>
              <a:t>MALDI-TOF is used to identify the released sugars.</a:t>
            </a:r>
          </a:p>
        </p:txBody>
      </p:sp>
      <p:pic>
        <p:nvPicPr>
          <p:cNvPr id="2" name="Picture 1"/>
          <p:cNvPicPr>
            <a:picLocks noChangeAspect="1"/>
          </p:cNvPicPr>
          <p:nvPr/>
        </p:nvPicPr>
        <p:blipFill>
          <a:blip r:embed="rId3"/>
          <a:stretch>
            <a:fillRect/>
          </a:stretch>
        </p:blipFill>
        <p:spPr>
          <a:xfrm>
            <a:off x="1064035" y="0"/>
            <a:ext cx="6591300" cy="850900"/>
          </a:xfrm>
          <a:prstGeom prst="rect">
            <a:avLst/>
          </a:prstGeom>
        </p:spPr>
      </p:pic>
    </p:spTree>
    <p:extLst>
      <p:ext uri="{BB962C8B-B14F-4D97-AF65-F5344CB8AC3E}">
        <p14:creationId xmlns:p14="http://schemas.microsoft.com/office/powerpoint/2010/main" val="467075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1.1.jpg"/>
          <p:cNvPicPr>
            <a:picLocks noChangeAspect="1"/>
          </p:cNvPicPr>
          <p:nvPr/>
        </p:nvPicPr>
        <p:blipFill>
          <a:blip r:embed="rId3"/>
          <a:stretch>
            <a:fillRect/>
          </a:stretch>
        </p:blipFill>
        <p:spPr>
          <a:xfrm>
            <a:off x="304800" y="490728"/>
            <a:ext cx="8534400" cy="5876544"/>
          </a:xfrm>
          <a:prstGeom prst="rect">
            <a:avLst/>
          </a:prstGeom>
        </p:spPr>
      </p:pic>
    </p:spTree>
    <p:extLst>
      <p:ext uri="{BB962C8B-B14F-4D97-AF65-F5344CB8AC3E}">
        <p14:creationId xmlns:p14="http://schemas.microsoft.com/office/powerpoint/2010/main" val="298831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29.jpg"/>
          <p:cNvPicPr>
            <a:picLocks noChangeAspect="1"/>
          </p:cNvPicPr>
          <p:nvPr/>
        </p:nvPicPr>
        <p:blipFill>
          <a:blip r:embed="rId3"/>
          <a:stretch>
            <a:fillRect/>
          </a:stretch>
        </p:blipFill>
        <p:spPr>
          <a:xfrm>
            <a:off x="762000" y="192023"/>
            <a:ext cx="7620000" cy="6473952"/>
          </a:xfrm>
          <a:prstGeom prst="rect">
            <a:avLst/>
          </a:prstGeom>
        </p:spPr>
      </p:pic>
    </p:spTree>
    <p:extLst>
      <p:ext uri="{BB962C8B-B14F-4D97-AF65-F5344CB8AC3E}">
        <p14:creationId xmlns:p14="http://schemas.microsoft.com/office/powerpoint/2010/main" val="3947569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2"/>
          <p:cNvSpPr txBox="1">
            <a:spLocks noChangeArrowheads="1"/>
          </p:cNvSpPr>
          <p:nvPr/>
        </p:nvSpPr>
        <p:spPr bwMode="auto">
          <a:xfrm>
            <a:off x="787400" y="2360613"/>
            <a:ext cx="7313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Glycan-binding proteins bind to specific oligosaccharides on the cell surface.</a:t>
            </a:r>
          </a:p>
          <a:p>
            <a:endParaRPr lang="en-US" sz="1800" dirty="0"/>
          </a:p>
          <a:p>
            <a:r>
              <a:rPr lang="en-US" sz="1800" dirty="0"/>
              <a:t>Lectins are a particular class of glycan-binding proteins.</a:t>
            </a:r>
          </a:p>
        </p:txBody>
      </p:sp>
      <p:pic>
        <p:nvPicPr>
          <p:cNvPr id="2" name="Picture 1"/>
          <p:cNvPicPr>
            <a:picLocks noChangeAspect="1"/>
          </p:cNvPicPr>
          <p:nvPr/>
        </p:nvPicPr>
        <p:blipFill>
          <a:blip r:embed="rId2"/>
          <a:stretch>
            <a:fillRect/>
          </a:stretch>
        </p:blipFill>
        <p:spPr>
          <a:xfrm>
            <a:off x="966899" y="605981"/>
            <a:ext cx="6832600" cy="635000"/>
          </a:xfrm>
          <a:prstGeom prst="rect">
            <a:avLst/>
          </a:prstGeom>
        </p:spPr>
      </p:pic>
    </p:spTree>
    <p:extLst>
      <p:ext uri="{BB962C8B-B14F-4D97-AF65-F5344CB8AC3E}">
        <p14:creationId xmlns:p14="http://schemas.microsoft.com/office/powerpoint/2010/main" val="2197019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133600"/>
            <a:ext cx="4965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4"/>
          <p:cNvSpPr txBox="1">
            <a:spLocks noChangeArrowheads="1"/>
          </p:cNvSpPr>
          <p:nvPr/>
        </p:nvSpPr>
        <p:spPr bwMode="auto">
          <a:xfrm>
            <a:off x="787400" y="3309938"/>
            <a:ext cx="7421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lectins on one cell recognize and bind to carbohydrates on another cell with multiple weak interactions. Such binding facilitates cell-cell interaction.</a:t>
            </a:r>
          </a:p>
        </p:txBody>
      </p:sp>
      <p:pic>
        <p:nvPicPr>
          <p:cNvPr id="2" name="Picture 1"/>
          <p:cNvPicPr>
            <a:picLocks noChangeAspect="1"/>
          </p:cNvPicPr>
          <p:nvPr/>
        </p:nvPicPr>
        <p:blipFill>
          <a:blip r:embed="rId3"/>
          <a:stretch>
            <a:fillRect/>
          </a:stretch>
        </p:blipFill>
        <p:spPr>
          <a:xfrm>
            <a:off x="1155700" y="520176"/>
            <a:ext cx="6832600" cy="635000"/>
          </a:xfrm>
          <a:prstGeom prst="rect">
            <a:avLst/>
          </a:prstGeom>
        </p:spPr>
      </p:pic>
    </p:spTree>
    <p:extLst>
      <p:ext uri="{BB962C8B-B14F-4D97-AF65-F5344CB8AC3E}">
        <p14:creationId xmlns:p14="http://schemas.microsoft.com/office/powerpoint/2010/main" val="2680474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05000"/>
            <a:ext cx="4838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3"/>
          <p:cNvSpPr txBox="1">
            <a:spLocks noChangeArrowheads="1"/>
          </p:cNvSpPr>
          <p:nvPr/>
        </p:nvSpPr>
        <p:spPr bwMode="auto">
          <a:xfrm>
            <a:off x="838200" y="2590800"/>
            <a:ext cx="7235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In C-type  lectins, a calcium ion facilitates interaction between the protein and the carbohydrate.</a:t>
            </a:r>
          </a:p>
          <a:p>
            <a:endParaRPr lang="en-US" sz="1800" dirty="0"/>
          </a:p>
          <a:p>
            <a:r>
              <a:rPr lang="en-US" sz="1800" dirty="0"/>
              <a:t>Selectins are a class of lectins. Some selectins bind immune cells to sites of injury.</a:t>
            </a:r>
          </a:p>
          <a:p>
            <a:endParaRPr lang="en-US" sz="1800" dirty="0"/>
          </a:p>
          <a:p>
            <a:r>
              <a:rPr lang="en-US" sz="1800" dirty="0"/>
              <a:t>Other selectins allow attachment of an embryo to the mother’s uterus.</a:t>
            </a:r>
          </a:p>
          <a:p>
            <a:endParaRPr lang="en-US" sz="1800" dirty="0"/>
          </a:p>
        </p:txBody>
      </p:sp>
      <p:pic>
        <p:nvPicPr>
          <p:cNvPr id="2" name="Picture 1"/>
          <p:cNvPicPr>
            <a:picLocks noChangeAspect="1"/>
          </p:cNvPicPr>
          <p:nvPr/>
        </p:nvPicPr>
        <p:blipFill>
          <a:blip r:embed="rId3"/>
          <a:stretch>
            <a:fillRect/>
          </a:stretch>
        </p:blipFill>
        <p:spPr>
          <a:xfrm>
            <a:off x="984062" y="605981"/>
            <a:ext cx="6832600" cy="635000"/>
          </a:xfrm>
          <a:prstGeom prst="rect">
            <a:avLst/>
          </a:prstGeom>
        </p:spPr>
      </p:pic>
    </p:spTree>
    <p:extLst>
      <p:ext uri="{BB962C8B-B14F-4D97-AF65-F5344CB8AC3E}">
        <p14:creationId xmlns:p14="http://schemas.microsoft.com/office/powerpoint/2010/main" val="1296567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30.jpg"/>
          <p:cNvPicPr>
            <a:picLocks noChangeAspect="1"/>
          </p:cNvPicPr>
          <p:nvPr/>
        </p:nvPicPr>
        <p:blipFill>
          <a:blip r:embed="rId3"/>
          <a:stretch>
            <a:fillRect/>
          </a:stretch>
        </p:blipFill>
        <p:spPr>
          <a:xfrm>
            <a:off x="304800" y="1438655"/>
            <a:ext cx="8534400" cy="3980688"/>
          </a:xfrm>
          <a:prstGeom prst="rect">
            <a:avLst/>
          </a:prstGeom>
        </p:spPr>
      </p:pic>
    </p:spTree>
    <p:extLst>
      <p:ext uri="{BB962C8B-B14F-4D97-AF65-F5344CB8AC3E}">
        <p14:creationId xmlns:p14="http://schemas.microsoft.com/office/powerpoint/2010/main" val="4043098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05000"/>
            <a:ext cx="4940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Box 3"/>
          <p:cNvSpPr txBox="1">
            <a:spLocks noChangeArrowheads="1"/>
          </p:cNvSpPr>
          <p:nvPr/>
        </p:nvSpPr>
        <p:spPr bwMode="auto">
          <a:xfrm>
            <a:off x="457200" y="2971800"/>
            <a:ext cx="82359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Some viruses gain entry into cells by first binding to carbohydrates on the cell surface.</a:t>
            </a:r>
          </a:p>
          <a:p>
            <a:endParaRPr lang="en-US" sz="1800" dirty="0"/>
          </a:p>
          <a:p>
            <a:r>
              <a:rPr lang="en-US" sz="1800" dirty="0"/>
              <a:t>The influenza virus binds to oligosaccharides composed of sialic acid and galactose.</a:t>
            </a:r>
          </a:p>
          <a:p>
            <a:endParaRPr lang="en-US" sz="1800" dirty="0"/>
          </a:p>
          <a:p>
            <a:r>
              <a:rPr lang="en-US" sz="1800" dirty="0"/>
              <a:t>The viral protein hemagglutinin is responsible for carbohydrate binding.</a:t>
            </a:r>
          </a:p>
        </p:txBody>
      </p:sp>
      <p:pic>
        <p:nvPicPr>
          <p:cNvPr id="2" name="Picture 1"/>
          <p:cNvPicPr>
            <a:picLocks noChangeAspect="1"/>
          </p:cNvPicPr>
          <p:nvPr/>
        </p:nvPicPr>
        <p:blipFill>
          <a:blip r:embed="rId3"/>
          <a:stretch>
            <a:fillRect/>
          </a:stretch>
        </p:blipFill>
        <p:spPr>
          <a:xfrm>
            <a:off x="795261" y="39705"/>
            <a:ext cx="6832600" cy="635000"/>
          </a:xfrm>
          <a:prstGeom prst="rect">
            <a:avLst/>
          </a:prstGeom>
        </p:spPr>
      </p:pic>
    </p:spTree>
    <p:extLst>
      <p:ext uri="{BB962C8B-B14F-4D97-AF65-F5344CB8AC3E}">
        <p14:creationId xmlns:p14="http://schemas.microsoft.com/office/powerpoint/2010/main" val="3851245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31.jpg"/>
          <p:cNvPicPr>
            <a:picLocks noChangeAspect="1"/>
          </p:cNvPicPr>
          <p:nvPr/>
        </p:nvPicPr>
        <p:blipFill>
          <a:blip r:embed="rId3"/>
          <a:stretch>
            <a:fillRect/>
          </a:stretch>
        </p:blipFill>
        <p:spPr>
          <a:xfrm>
            <a:off x="304800" y="868679"/>
            <a:ext cx="8534400" cy="5120640"/>
          </a:xfrm>
          <a:prstGeom prst="rect">
            <a:avLst/>
          </a:prstGeom>
        </p:spPr>
      </p:pic>
    </p:spTree>
    <p:extLst>
      <p:ext uri="{BB962C8B-B14F-4D97-AF65-F5344CB8AC3E}">
        <p14:creationId xmlns:p14="http://schemas.microsoft.com/office/powerpoint/2010/main" val="2138672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807720"/>
            <a:ext cx="8820000" cy="4546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770" y="0"/>
            <a:ext cx="685800" cy="307975"/>
          </a:xfrm>
        </p:spPr>
        <p:txBody>
          <a:bodyPr>
            <a:normAutofit/>
          </a:bodyPr>
          <a:lstStyle/>
          <a:p>
            <a:r>
              <a:rPr lang="en-GB" sz="900" dirty="0"/>
              <a:t>Fig 6.16</a:t>
            </a:r>
          </a:p>
        </p:txBody>
      </p:sp>
    </p:spTree>
    <p:extLst>
      <p:ext uri="{BB962C8B-B14F-4D97-AF65-F5344CB8AC3E}">
        <p14:creationId xmlns:p14="http://schemas.microsoft.com/office/powerpoint/2010/main" val="3713793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ltLang="x-none"/>
              <a:t>Chicken Egg White Lysozyme</a:t>
            </a:r>
          </a:p>
        </p:txBody>
      </p:sp>
      <p:sp>
        <p:nvSpPr>
          <p:cNvPr id="281605" name="Rectangle 5"/>
          <p:cNvSpPr>
            <a:spLocks noGrp="1" noChangeArrowheads="1"/>
          </p:cNvSpPr>
          <p:nvPr>
            <p:ph type="body" idx="1"/>
          </p:nvPr>
        </p:nvSpPr>
        <p:spPr>
          <a:xfrm>
            <a:off x="0" y="1828800"/>
            <a:ext cx="3184525" cy="4325938"/>
          </a:xfrm>
          <a:noFill/>
          <a:ln/>
        </p:spPr>
        <p:txBody>
          <a:bodyPr>
            <a:normAutofit fontScale="92500"/>
          </a:bodyPr>
          <a:lstStyle/>
          <a:p>
            <a:r>
              <a:rPr lang="en-US" altLang="x-none"/>
              <a:t>Enzyme responsible for degrading bacterial cell walls</a:t>
            </a:r>
          </a:p>
          <a:p>
            <a:r>
              <a:rPr lang="en-US" altLang="x-none"/>
              <a:t>Hydrolyzes the glycosidic linkage between NAM and NAG</a:t>
            </a:r>
          </a:p>
        </p:txBody>
      </p:sp>
      <p:pic>
        <p:nvPicPr>
          <p:cNvPr id="2" name="HEWL_cartoon.mpg">
            <a:hlinkClick r:id="" action="ppaction://media"/>
            <a:extLst>
              <a:ext uri="{FF2B5EF4-FFF2-40B4-BE49-F238E27FC236}">
                <a16:creationId xmlns:a16="http://schemas.microsoft.com/office/drawing/2014/main" id="{CD06C68A-B74C-F04F-BC0B-E4E7208167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9000" y="1391310"/>
            <a:ext cx="5448300" cy="4953000"/>
          </a:xfrm>
          <a:prstGeom prst="rect">
            <a:avLst/>
          </a:prstGeom>
        </p:spPr>
      </p:pic>
    </p:spTree>
    <p:extLst>
      <p:ext uri="{BB962C8B-B14F-4D97-AF65-F5344CB8AC3E}">
        <p14:creationId xmlns:p14="http://schemas.microsoft.com/office/powerpoint/2010/main" val="12060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altLang="x-none"/>
              <a:t>Chicken Egg White Lysozyme</a:t>
            </a:r>
          </a:p>
        </p:txBody>
      </p:sp>
      <p:sp>
        <p:nvSpPr>
          <p:cNvPr id="291844" name="Rectangle 4"/>
          <p:cNvSpPr>
            <a:spLocks noGrp="1" noChangeArrowheads="1"/>
          </p:cNvSpPr>
          <p:nvPr>
            <p:ph type="body" idx="1"/>
          </p:nvPr>
        </p:nvSpPr>
        <p:spPr>
          <a:xfrm>
            <a:off x="0" y="2971800"/>
            <a:ext cx="3184525" cy="1600200"/>
          </a:xfrm>
          <a:noFill/>
          <a:ln/>
        </p:spPr>
        <p:txBody>
          <a:bodyPr/>
          <a:lstStyle/>
          <a:p>
            <a:r>
              <a:rPr lang="en-US" altLang="x-none"/>
              <a:t>Substrate fits in groove in enzyme</a:t>
            </a:r>
          </a:p>
        </p:txBody>
      </p:sp>
      <p:pic>
        <p:nvPicPr>
          <p:cNvPr id="291845" name="HEWL_Surf.mpg" descr="Macintosh HD:Users:jason:Documents:My Documents:Current Courses:CHEM106 Spring 2010:images:HEWL_Surf.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276600" y="1219200"/>
            <a:ext cx="5562600" cy="5345113"/>
          </a:xfrm>
          <a:prstGeom prst="rect">
            <a:avLst/>
          </a:prstGeom>
          <a:noFill/>
          <a:extLst>
            <a:ext uri="{909E8E84-426E-40DD-AFC4-6F175D3DCCD1}">
              <a14:hiddenFill xmlns:a14="http://schemas.microsoft.com/office/drawing/2010/main">
                <a:solidFill>
                  <a:srgbClr val="FFFFFF"/>
                </a:solidFill>
              </a14:hiddenFill>
            </a:ext>
          </a:extLst>
        </p:spPr>
      </p:pic>
      <p:sp>
        <p:nvSpPr>
          <p:cNvPr id="291846" name="Text Box 6"/>
          <p:cNvSpPr txBox="1">
            <a:spLocks noChangeArrowheads="1"/>
          </p:cNvSpPr>
          <p:nvPr/>
        </p:nvSpPr>
        <p:spPr bwMode="auto">
          <a:xfrm>
            <a:off x="3352800" y="17526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solidFill>
                  <a:srgbClr val="FFFB0C"/>
                </a:solidFill>
                <a:latin typeface="Arial" charset="0"/>
              </a:rPr>
              <a:t>Binding Site</a:t>
            </a:r>
            <a:endParaRPr lang="en-US" altLang="x-none"/>
          </a:p>
        </p:txBody>
      </p:sp>
      <p:sp>
        <p:nvSpPr>
          <p:cNvPr id="291847" name="Line 7"/>
          <p:cNvSpPr>
            <a:spLocks noChangeShapeType="1"/>
          </p:cNvSpPr>
          <p:nvPr/>
        </p:nvSpPr>
        <p:spPr bwMode="auto">
          <a:xfrm>
            <a:off x="4038600" y="2895600"/>
            <a:ext cx="1371600" cy="609600"/>
          </a:xfrm>
          <a:prstGeom prst="line">
            <a:avLst/>
          </a:prstGeom>
          <a:noFill/>
          <a:ln w="57150">
            <a:solidFill>
              <a:srgbClr val="FFFB0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729816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3231" fill="hold"/>
                                        <p:tgtEl>
                                          <p:spTgt spid="2918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1845"/>
                </p:tgtEl>
              </p:cMediaNode>
            </p:video>
            <p:seq concurrent="1" nextAc="seek">
              <p:cTn id="8" restart="whenNotActive" fill="hold" evtFilter="cancelBubble" nodeType="interactiveSeq">
                <p:stCondLst>
                  <p:cond evt="onClick" delay="0">
                    <p:tgtEl>
                      <p:spTgt spid="2918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1845"/>
                                        </p:tgtEl>
                                      </p:cBhvr>
                                    </p:cmd>
                                  </p:childTnLst>
                                </p:cTn>
                              </p:par>
                            </p:childTnLst>
                          </p:cTn>
                        </p:par>
                      </p:childTnLst>
                    </p:cTn>
                  </p:par>
                </p:childTnLst>
              </p:cTn>
              <p:nextCondLst>
                <p:cond evt="onClick" delay="0">
                  <p:tgtEl>
                    <p:spTgt spid="29184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1"/>
          <p:cNvSpPr txBox="1">
            <a:spLocks noChangeArrowheads="1"/>
          </p:cNvSpPr>
          <p:nvPr/>
        </p:nvSpPr>
        <p:spPr bwMode="auto">
          <a:xfrm>
            <a:off x="1371600" y="990600"/>
            <a:ext cx="578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dirty="0"/>
              <a:t>Six monosaccharides are especially common.</a:t>
            </a:r>
          </a:p>
        </p:txBody>
      </p:sp>
      <p:pic>
        <p:nvPicPr>
          <p:cNvPr id="2" name="Picture 1"/>
          <p:cNvPicPr>
            <a:picLocks noChangeAspect="1"/>
          </p:cNvPicPr>
          <p:nvPr/>
        </p:nvPicPr>
        <p:blipFill>
          <a:blip r:embed="rId3"/>
          <a:stretch>
            <a:fillRect/>
          </a:stretch>
        </p:blipFill>
        <p:spPr>
          <a:xfrm>
            <a:off x="1003300" y="342900"/>
            <a:ext cx="7124700" cy="647700"/>
          </a:xfrm>
          <a:prstGeom prst="rect">
            <a:avLst/>
          </a:prstGeom>
        </p:spPr>
      </p:pic>
      <p:pic>
        <p:nvPicPr>
          <p:cNvPr id="6" name="Picture 5" descr="figure_11_02.jpg"/>
          <p:cNvPicPr>
            <a:picLocks noChangeAspect="1"/>
          </p:cNvPicPr>
          <p:nvPr/>
        </p:nvPicPr>
        <p:blipFill>
          <a:blip r:embed="rId4"/>
          <a:stretch>
            <a:fillRect/>
          </a:stretch>
        </p:blipFill>
        <p:spPr>
          <a:xfrm>
            <a:off x="2151140" y="1881583"/>
            <a:ext cx="5658376" cy="4784391"/>
          </a:xfrm>
          <a:prstGeom prst="rect">
            <a:avLst/>
          </a:prstGeom>
        </p:spPr>
      </p:pic>
    </p:spTree>
    <p:extLst>
      <p:ext uri="{BB962C8B-B14F-4D97-AF65-F5344CB8AC3E}">
        <p14:creationId xmlns:p14="http://schemas.microsoft.com/office/powerpoint/2010/main" val="3127441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EADA-F998-E740-BF8D-6750870F0812}"/>
              </a:ext>
            </a:extLst>
          </p:cNvPr>
          <p:cNvSpPr>
            <a:spLocks noGrp="1"/>
          </p:cNvSpPr>
          <p:nvPr>
            <p:ph type="title"/>
          </p:nvPr>
        </p:nvSpPr>
        <p:spPr>
          <a:xfrm>
            <a:off x="457200" y="161945"/>
            <a:ext cx="8229600" cy="1143000"/>
          </a:xfrm>
        </p:spPr>
        <p:txBody>
          <a:bodyPr/>
          <a:lstStyle/>
          <a:p>
            <a:r>
              <a:rPr lang="en-US" dirty="0"/>
              <a:t>Lysozyme Mechanism</a:t>
            </a:r>
          </a:p>
        </p:txBody>
      </p:sp>
      <p:pic>
        <p:nvPicPr>
          <p:cNvPr id="4" name="Picture 3">
            <a:extLst>
              <a:ext uri="{FF2B5EF4-FFF2-40B4-BE49-F238E27FC236}">
                <a16:creationId xmlns:a16="http://schemas.microsoft.com/office/drawing/2014/main" id="{2D1C113D-3285-C440-8CE5-88A743BD64B4}"/>
              </a:ext>
            </a:extLst>
          </p:cNvPr>
          <p:cNvPicPr>
            <a:picLocks noChangeAspect="1"/>
          </p:cNvPicPr>
          <p:nvPr/>
        </p:nvPicPr>
        <p:blipFill>
          <a:blip r:embed="rId3"/>
          <a:stretch>
            <a:fillRect/>
          </a:stretch>
        </p:blipFill>
        <p:spPr>
          <a:xfrm>
            <a:off x="0" y="1219200"/>
            <a:ext cx="9144000" cy="5421756"/>
          </a:xfrm>
          <a:prstGeom prst="rect">
            <a:avLst/>
          </a:prstGeom>
        </p:spPr>
      </p:pic>
    </p:spTree>
    <p:extLst>
      <p:ext uri="{BB962C8B-B14F-4D97-AF65-F5344CB8AC3E}">
        <p14:creationId xmlns:p14="http://schemas.microsoft.com/office/powerpoint/2010/main" val="1998763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EADA-F998-E740-BF8D-6750870F0812}"/>
              </a:ext>
            </a:extLst>
          </p:cNvPr>
          <p:cNvSpPr>
            <a:spLocks noGrp="1"/>
          </p:cNvSpPr>
          <p:nvPr>
            <p:ph type="title"/>
          </p:nvPr>
        </p:nvSpPr>
        <p:spPr>
          <a:xfrm>
            <a:off x="457200" y="161945"/>
            <a:ext cx="8229600" cy="1143000"/>
          </a:xfrm>
        </p:spPr>
        <p:txBody>
          <a:bodyPr/>
          <a:lstStyle/>
          <a:p>
            <a:r>
              <a:rPr lang="en-US" dirty="0"/>
              <a:t>Lysozyme Mechanism</a:t>
            </a:r>
          </a:p>
        </p:txBody>
      </p:sp>
      <p:pic>
        <p:nvPicPr>
          <p:cNvPr id="3" name="Picture 2">
            <a:extLst>
              <a:ext uri="{FF2B5EF4-FFF2-40B4-BE49-F238E27FC236}">
                <a16:creationId xmlns:a16="http://schemas.microsoft.com/office/drawing/2014/main" id="{2D4E7B1E-68EF-A346-8916-16CB1E4A5D34}"/>
              </a:ext>
            </a:extLst>
          </p:cNvPr>
          <p:cNvPicPr>
            <a:picLocks noChangeAspect="1"/>
          </p:cNvPicPr>
          <p:nvPr/>
        </p:nvPicPr>
        <p:blipFill>
          <a:blip r:embed="rId3"/>
          <a:stretch>
            <a:fillRect/>
          </a:stretch>
        </p:blipFill>
        <p:spPr>
          <a:xfrm>
            <a:off x="0" y="1436244"/>
            <a:ext cx="9144000" cy="5421756"/>
          </a:xfrm>
          <a:prstGeom prst="rect">
            <a:avLst/>
          </a:prstGeom>
        </p:spPr>
      </p:pic>
    </p:spTree>
    <p:extLst>
      <p:ext uri="{BB962C8B-B14F-4D97-AF65-F5344CB8AC3E}">
        <p14:creationId xmlns:p14="http://schemas.microsoft.com/office/powerpoint/2010/main" val="2047227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p:cNvSpPr txBox="1">
            <a:spLocks noChangeArrowheads="1"/>
          </p:cNvSpPr>
          <p:nvPr/>
        </p:nvSpPr>
        <p:spPr bwMode="auto">
          <a:xfrm>
            <a:off x="457200" y="1676400"/>
            <a:ext cx="8448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chemical basis for ring formation is the reaction of an aldehyde with an alcohol to form a hemiacetal, whereas a ketone can react with an alcohol to form a hemiketal.</a:t>
            </a:r>
          </a:p>
        </p:txBody>
      </p:sp>
      <p:pic>
        <p:nvPicPr>
          <p:cNvPr id="2" name="Picture 1"/>
          <p:cNvPicPr>
            <a:picLocks noChangeAspect="1"/>
          </p:cNvPicPr>
          <p:nvPr/>
        </p:nvPicPr>
        <p:blipFill>
          <a:blip r:embed="rId3"/>
          <a:stretch>
            <a:fillRect/>
          </a:stretch>
        </p:blipFill>
        <p:spPr>
          <a:xfrm>
            <a:off x="1123446" y="147092"/>
            <a:ext cx="7124700" cy="647700"/>
          </a:xfrm>
          <a:prstGeom prst="rect">
            <a:avLst/>
          </a:prstGeom>
        </p:spPr>
      </p:pic>
      <p:pic>
        <p:nvPicPr>
          <p:cNvPr id="8" name="Picture 7" descr="unnumbered_11_p318a.jpg"/>
          <p:cNvPicPr>
            <a:picLocks noChangeAspect="1"/>
          </p:cNvPicPr>
          <p:nvPr/>
        </p:nvPicPr>
        <p:blipFill>
          <a:blip r:embed="rId4"/>
          <a:stretch>
            <a:fillRect/>
          </a:stretch>
        </p:blipFill>
        <p:spPr>
          <a:xfrm>
            <a:off x="2427672" y="2822390"/>
            <a:ext cx="3682631" cy="1367835"/>
          </a:xfrm>
          <a:prstGeom prst="rect">
            <a:avLst/>
          </a:prstGeom>
        </p:spPr>
      </p:pic>
      <p:pic>
        <p:nvPicPr>
          <p:cNvPr id="9" name="Picture 8" descr="unnumbered_11_p318b.jpg"/>
          <p:cNvPicPr>
            <a:picLocks noChangeAspect="1"/>
          </p:cNvPicPr>
          <p:nvPr/>
        </p:nvPicPr>
        <p:blipFill>
          <a:blip r:embed="rId5"/>
          <a:stretch>
            <a:fillRect/>
          </a:stretch>
        </p:blipFill>
        <p:spPr>
          <a:xfrm>
            <a:off x="2553254" y="4667816"/>
            <a:ext cx="3669396" cy="1389128"/>
          </a:xfrm>
          <a:prstGeom prst="rect">
            <a:avLst/>
          </a:prstGeom>
        </p:spPr>
      </p:pic>
    </p:spTree>
    <p:extLst>
      <p:ext uri="{BB962C8B-B14F-4D97-AF65-F5344CB8AC3E}">
        <p14:creationId xmlns:p14="http://schemas.microsoft.com/office/powerpoint/2010/main" val="19309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906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4"/>
          <p:cNvSpPr txBox="1">
            <a:spLocks noChangeArrowheads="1"/>
          </p:cNvSpPr>
          <p:nvPr/>
        </p:nvSpPr>
        <p:spPr bwMode="auto">
          <a:xfrm>
            <a:off x="381000" y="1676400"/>
            <a:ext cx="59326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In the case of glucose, the resulting intramolecular hemiacetal, a six- carbon ring, is called a pyranose because of its resemblance to pyran.</a:t>
            </a:r>
          </a:p>
          <a:p>
            <a:endParaRPr lang="en-US" sz="1800" dirty="0"/>
          </a:p>
          <a:p>
            <a:r>
              <a:rPr lang="en-US" sz="1800" dirty="0"/>
              <a:t>In the case of the ketose fructose, the intramolecular hemiketal, a five-carbon ring, is called a furanose because of its resemblance to furan.</a:t>
            </a:r>
          </a:p>
          <a:p>
            <a:endParaRPr lang="en-US" sz="1800" dirty="0"/>
          </a:p>
        </p:txBody>
      </p:sp>
      <p:pic>
        <p:nvPicPr>
          <p:cNvPr id="2" name="Picture 1"/>
          <p:cNvPicPr>
            <a:picLocks noChangeAspect="1"/>
          </p:cNvPicPr>
          <p:nvPr/>
        </p:nvPicPr>
        <p:blipFill>
          <a:blip r:embed="rId4"/>
          <a:stretch>
            <a:fillRect/>
          </a:stretch>
        </p:blipFill>
        <p:spPr>
          <a:xfrm>
            <a:off x="858838" y="215737"/>
            <a:ext cx="7124700" cy="647700"/>
          </a:xfrm>
          <a:prstGeom prst="rect">
            <a:avLst/>
          </a:prstGeom>
        </p:spPr>
      </p:pic>
      <p:pic>
        <p:nvPicPr>
          <p:cNvPr id="9" name="Picture 8" descr="unnumbered_11_p318c.jpg"/>
          <p:cNvPicPr>
            <a:picLocks noChangeAspect="1"/>
          </p:cNvPicPr>
          <p:nvPr/>
        </p:nvPicPr>
        <p:blipFill>
          <a:blip r:embed="rId5"/>
          <a:stretch>
            <a:fillRect/>
          </a:stretch>
        </p:blipFill>
        <p:spPr>
          <a:xfrm>
            <a:off x="6705600" y="1676400"/>
            <a:ext cx="2216720" cy="4343462"/>
          </a:xfrm>
          <a:prstGeom prst="rect">
            <a:avLst/>
          </a:prstGeom>
        </p:spPr>
      </p:pic>
    </p:spTree>
    <p:extLst>
      <p:ext uri="{BB962C8B-B14F-4D97-AF65-F5344CB8AC3E}">
        <p14:creationId xmlns:p14="http://schemas.microsoft.com/office/powerpoint/2010/main" val="204399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3.jpg"/>
          <p:cNvPicPr>
            <a:picLocks noChangeAspect="1"/>
          </p:cNvPicPr>
          <p:nvPr/>
        </p:nvPicPr>
        <p:blipFill>
          <a:blip r:embed="rId3"/>
          <a:stretch>
            <a:fillRect/>
          </a:stretch>
        </p:blipFill>
        <p:spPr>
          <a:xfrm>
            <a:off x="304800" y="426720"/>
            <a:ext cx="8534400" cy="6431280"/>
          </a:xfrm>
          <a:prstGeom prst="rect">
            <a:avLst/>
          </a:prstGeom>
        </p:spPr>
      </p:pic>
    </p:spTree>
    <p:extLst>
      <p:ext uri="{BB962C8B-B14F-4D97-AF65-F5344CB8AC3E}">
        <p14:creationId xmlns:p14="http://schemas.microsoft.com/office/powerpoint/2010/main" val="3398991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w:document xmlns:w="http://schemas.openxmlformats.org/wordprocessingml/2006/main">
  <RequestId>fc9a4e2b-3044-410f-8316-08052ffa3687</RequestId>
  <RequestDate>8/20/2019 2:37:42 PM</RequestDate>
</w:document>
</file>

<file path=customXml/itemProps1.xml><?xml version="1.0" encoding="utf-8"?>
<ds:datastoreItem xmlns:ds="http://schemas.openxmlformats.org/officeDocument/2006/customXml" ds:itemID="{649F29E3-74EE-1948-9053-A38FD0BA9208}">
  <ds:schemaRefs>
    <ds:schemaRef ds:uri="http://schemas.openxmlformats.org/wordprocessingml/2006/main"/>
  </ds:schemaRefs>
</ds:datastoreItem>
</file>

<file path=docProps/app.xml><?xml version="1.0" encoding="utf-8"?>
<Properties xmlns="http://schemas.openxmlformats.org/officeDocument/2006/extended-properties" xmlns:vt="http://schemas.openxmlformats.org/officeDocument/2006/docPropsVTypes">
  <TotalTime>790</TotalTime>
  <Words>3018</Words>
  <Application>Microsoft Macintosh PowerPoint</Application>
  <PresentationFormat>On-screen Show (4:3)</PresentationFormat>
  <Paragraphs>218</Paragraphs>
  <Slides>61</Slides>
  <Notes>34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Times</vt:lpstr>
      <vt:lpstr>Office Theme</vt:lpstr>
      <vt:lpstr>PowerPoint Presentation</vt:lpstr>
      <vt:lpstr>Ch.11 Learning Objectives</vt:lpstr>
      <vt:lpstr>Ch.11 Outline</vt:lpstr>
      <vt:lpstr>PowerPoint Presentation</vt:lpstr>
      <vt:lpstr>PowerPoint Presentation</vt:lpstr>
      <vt:lpstr>PowerPoint Presentation</vt:lpstr>
      <vt:lpstr>PowerPoint Presentation</vt:lpstr>
      <vt:lpstr>PowerPoint Presentation</vt:lpstr>
      <vt:lpstr>PowerPoint Presentation</vt:lpstr>
      <vt:lpstr>Fig 6.6</vt:lpstr>
      <vt:lpstr>PowerPoint Presentation</vt:lpstr>
      <vt:lpstr>PowerPoint Presentation</vt:lpstr>
      <vt:lpstr>PowerPoint Presentation</vt:lpstr>
      <vt:lpstr>PowerPoint Presentation</vt:lpstr>
      <vt:lpstr>Comparison of the Fischer and Haworth Representations</vt:lpstr>
      <vt:lpstr>PowerPoint Presentation</vt:lpstr>
      <vt:lpstr>PowerPoint Presentation</vt:lpstr>
      <vt:lpstr>PowerPoint Presentation</vt:lpstr>
      <vt:lpstr>Reaction of Monosaccharides</vt:lpstr>
      <vt:lpstr>PowerPoint Presentation</vt:lpstr>
      <vt:lpstr>Fig 6.13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6.14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6.15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6.16</vt:lpstr>
      <vt:lpstr>Chicken Egg White Lysozyme</vt:lpstr>
      <vt:lpstr>Chicken Egg White Lysozyme</vt:lpstr>
      <vt:lpstr>Lysozyme Mechanism</vt:lpstr>
      <vt:lpstr>Lysozyme Mechanism</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Tymoczko</dc:creator>
  <cp:lastModifiedBy>Hurlbert, Jason C.</cp:lastModifiedBy>
  <cp:revision>63</cp:revision>
  <dcterms:created xsi:type="dcterms:W3CDTF">2015-07-07T19:17:10Z</dcterms:created>
  <dcterms:modified xsi:type="dcterms:W3CDTF">2020-10-28T16:25:07Z</dcterms:modified>
</cp:coreProperties>
</file>