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2"/>
  </p:notesMasterIdLst>
  <p:sldIdLst>
    <p:sldId id="908" r:id="rId3"/>
    <p:sldId id="653" r:id="rId4"/>
    <p:sldId id="781" r:id="rId5"/>
    <p:sldId id="782" r:id="rId6"/>
    <p:sldId id="783" r:id="rId7"/>
    <p:sldId id="866" r:id="rId8"/>
    <p:sldId id="784" r:id="rId9"/>
    <p:sldId id="867" r:id="rId10"/>
    <p:sldId id="865" r:id="rId11"/>
    <p:sldId id="868" r:id="rId12"/>
    <p:sldId id="869" r:id="rId13"/>
    <p:sldId id="870" r:id="rId14"/>
    <p:sldId id="871" r:id="rId15"/>
    <p:sldId id="872" r:id="rId16"/>
    <p:sldId id="873" r:id="rId17"/>
    <p:sldId id="874" r:id="rId18"/>
    <p:sldId id="875" r:id="rId19"/>
    <p:sldId id="876" r:id="rId20"/>
    <p:sldId id="877" r:id="rId21"/>
    <p:sldId id="878" r:id="rId22"/>
    <p:sldId id="879" r:id="rId23"/>
    <p:sldId id="880" r:id="rId24"/>
    <p:sldId id="881" r:id="rId25"/>
    <p:sldId id="882" r:id="rId26"/>
    <p:sldId id="883" r:id="rId27"/>
    <p:sldId id="884" r:id="rId28"/>
    <p:sldId id="885" r:id="rId29"/>
    <p:sldId id="886" r:id="rId30"/>
    <p:sldId id="887" r:id="rId31"/>
    <p:sldId id="888" r:id="rId32"/>
    <p:sldId id="889" r:id="rId33"/>
    <p:sldId id="890" r:id="rId34"/>
    <p:sldId id="891" r:id="rId35"/>
    <p:sldId id="892" r:id="rId36"/>
    <p:sldId id="893" r:id="rId37"/>
    <p:sldId id="894" r:id="rId38"/>
    <p:sldId id="895" r:id="rId39"/>
    <p:sldId id="896" r:id="rId40"/>
    <p:sldId id="897" r:id="rId41"/>
    <p:sldId id="898" r:id="rId42"/>
    <p:sldId id="899" r:id="rId43"/>
    <p:sldId id="900" r:id="rId44"/>
    <p:sldId id="901" r:id="rId45"/>
    <p:sldId id="902" r:id="rId46"/>
    <p:sldId id="903" r:id="rId47"/>
    <p:sldId id="904" r:id="rId48"/>
    <p:sldId id="905" r:id="rId49"/>
    <p:sldId id="906" r:id="rId50"/>
    <p:sldId id="907"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 id="2" name="BHUVANA" initials="B" lastIdx="5" clrIdx="2">
    <p:extLst>
      <p:ext uri="{19B8F6BF-5375-455C-9EA6-DF929625EA0E}">
        <p15:presenceInfo xmlns:p15="http://schemas.microsoft.com/office/powerpoint/2012/main" userId="BHUV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86054" autoAdjust="0"/>
  </p:normalViewPr>
  <p:slideViewPr>
    <p:cSldViewPr snapToGrid="0" snapToObjects="1">
      <p:cViewPr varScale="1">
        <p:scale>
          <a:sx n="109" d="100"/>
          <a:sy n="109" d="100"/>
        </p:scale>
        <p:origin x="1848" y="192"/>
      </p:cViewPr>
      <p:guideLst>
        <p:guide orient="horz" pos="2160"/>
        <p:guide pos="2880"/>
      </p:guideLst>
    </p:cSldViewPr>
  </p:slideViewPr>
  <p:outlineViewPr>
    <p:cViewPr>
      <p:scale>
        <a:sx n="33" d="100"/>
        <a:sy n="33" d="100"/>
      </p:scale>
      <p:origin x="0" y="-21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10/31/22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a:ea typeface="ＭＳ Ｐゴシック" panose="020B0600070205080204" pitchFamily="34" charset="-128"/>
              </a:rPr>
              <a:t>Corresponding Chapters: 1, 2, 8, 9, 10</a:t>
            </a:r>
          </a:p>
          <a:p>
            <a:pPr marL="228600" indent="-228600" eaLnBrk="1" hangingPunct="1">
              <a:spcBef>
                <a:spcPct val="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18700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32.6 β-</a:t>
            </a:r>
            <a:r>
              <a:rPr lang="en-US" sz="1200" b="1" i="0" u="none" strike="noStrike" kern="1200" baseline="0" dirty="0" err="1">
                <a:solidFill>
                  <a:schemeClr val="tx1"/>
                </a:solidFill>
                <a:latin typeface="+mn-lt"/>
                <a:ea typeface="+mn-ea"/>
                <a:cs typeface="+mn-cs"/>
              </a:rPr>
              <a:t>Galactosidase</a:t>
            </a:r>
            <a:r>
              <a:rPr lang="en-US" sz="1200" b="1" i="0" u="none" strike="noStrike" kern="1200" baseline="0" dirty="0">
                <a:solidFill>
                  <a:schemeClr val="tx1"/>
                </a:solidFill>
                <a:latin typeface="+mn-lt"/>
                <a:ea typeface="+mn-ea"/>
                <a:cs typeface="+mn-cs"/>
              </a:rPr>
              <a:t> induction. </a:t>
            </a:r>
            <a:r>
              <a:rPr lang="en-US" sz="1200" b="0" i="0" u="none" strike="noStrike" kern="1200" baseline="0" dirty="0">
                <a:solidFill>
                  <a:schemeClr val="tx1"/>
                </a:solidFill>
                <a:latin typeface="+mn-lt"/>
                <a:ea typeface="+mn-ea"/>
                <a:cs typeface="+mn-cs"/>
              </a:rPr>
              <a:t>The addition of lactose to an </a:t>
            </a:r>
            <a:r>
              <a:rPr lang="en-US" sz="1200" b="0" i="1" u="none" strike="noStrike" kern="1200" baseline="0" dirty="0">
                <a:solidFill>
                  <a:schemeClr val="tx1"/>
                </a:solidFill>
                <a:latin typeface="+mn-lt"/>
                <a:ea typeface="+mn-ea"/>
                <a:cs typeface="+mn-cs"/>
              </a:rPr>
              <a:t>E. coli </a:t>
            </a:r>
            <a:r>
              <a:rPr lang="en-US" sz="1200" b="0" i="0" u="none" strike="noStrike" kern="1200" baseline="0" dirty="0">
                <a:solidFill>
                  <a:schemeClr val="tx1"/>
                </a:solidFill>
                <a:latin typeface="+mn-lt"/>
                <a:ea typeface="+mn-ea"/>
                <a:cs typeface="+mn-cs"/>
              </a:rPr>
              <a:t>culture causes the production of β-</a:t>
            </a:r>
            <a:r>
              <a:rPr lang="en-US" sz="1200" b="0" i="0" u="none" strike="noStrike" kern="1200" baseline="0" dirty="0" err="1">
                <a:solidFill>
                  <a:schemeClr val="tx1"/>
                </a:solidFill>
                <a:latin typeface="+mn-lt"/>
                <a:ea typeface="+mn-ea"/>
                <a:cs typeface="+mn-cs"/>
              </a:rPr>
              <a:t>galactosidase</a:t>
            </a:r>
            <a:r>
              <a:rPr lang="en-US" sz="1200" b="0" i="0" u="none" strike="noStrike" kern="1200" baseline="0" dirty="0">
                <a:solidFill>
                  <a:schemeClr val="tx1"/>
                </a:solidFill>
                <a:latin typeface="+mn-lt"/>
                <a:ea typeface="+mn-ea"/>
                <a:cs typeface="+mn-cs"/>
              </a:rPr>
              <a:t> to increase from very low amounts to much larger amounts. The increase in the amount of enzyme parallels the increase in the number of cells in the growing culture. β-</a:t>
            </a:r>
            <a:r>
              <a:rPr lang="en-US" sz="1200" b="0" i="0" u="none" strike="noStrike" kern="1200" baseline="0" dirty="0" err="1">
                <a:solidFill>
                  <a:schemeClr val="tx1"/>
                </a:solidFill>
                <a:latin typeface="+mn-lt"/>
                <a:ea typeface="+mn-ea"/>
                <a:cs typeface="+mn-cs"/>
              </a:rPr>
              <a:t>Galactosidase</a:t>
            </a:r>
            <a:r>
              <a:rPr lang="en-US" sz="1200" b="0" i="0" u="none" strike="noStrike" kern="1200" baseline="0" dirty="0">
                <a:solidFill>
                  <a:schemeClr val="tx1"/>
                </a:solidFill>
                <a:latin typeface="+mn-lt"/>
                <a:ea typeface="+mn-ea"/>
                <a:cs typeface="+mn-cs"/>
              </a:rPr>
              <a:t> constitutes 6.6% of the total protein synthesized in the presence of lactose.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297117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32.7 Operons. </a:t>
            </a:r>
            <a:r>
              <a:rPr lang="en-US" sz="1200" b="0" i="0" u="none" strike="noStrike" kern="1200" baseline="0" dirty="0">
                <a:solidFill>
                  <a:schemeClr val="tx1"/>
                </a:solidFill>
                <a:latin typeface="+mn-lt"/>
                <a:ea typeface="+mn-ea"/>
                <a:cs typeface="+mn-cs"/>
              </a:rPr>
              <a:t>(A) The general structure of an operon as conceived by Jacob and Monod. (B) The structure of the lactose operon. In addition to the promoter,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in the operon, a second promoter is present in front of the regulator gene, </a:t>
            </a:r>
            <a:r>
              <a:rPr lang="en-US" sz="1200" b="0" i="1"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to drive the synthesis of the regulator.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354714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32.8 Structure of the </a:t>
            </a:r>
            <a:r>
              <a:rPr lang="en-US" sz="1200" b="1" i="1" u="none" strike="noStrike" kern="1200" baseline="0" dirty="0">
                <a:solidFill>
                  <a:schemeClr val="tx1"/>
                </a:solidFill>
                <a:latin typeface="+mn-lt"/>
                <a:ea typeface="+mn-ea"/>
                <a:cs typeface="+mn-cs"/>
              </a:rPr>
              <a:t>lac</a:t>
            </a:r>
            <a:r>
              <a:rPr lang="en-US" sz="1200" b="1" i="0" u="none" strike="noStrike" kern="1200" baseline="0" dirty="0">
                <a:solidFill>
                  <a:schemeClr val="tx1"/>
                </a:solidFill>
                <a:latin typeface="+mn-lt"/>
                <a:ea typeface="+mn-ea"/>
                <a:cs typeface="+mn-cs"/>
              </a:rPr>
              <a:t> repressor. </a:t>
            </a:r>
            <a:r>
              <a:rPr lang="en-US" sz="1200" b="0"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lac </a:t>
            </a:r>
            <a:r>
              <a:rPr lang="en-US" sz="1200" b="0" i="0" u="none" strike="noStrike" kern="1200" baseline="0" dirty="0">
                <a:solidFill>
                  <a:schemeClr val="tx1"/>
                </a:solidFill>
                <a:latin typeface="+mn-lt"/>
                <a:ea typeface="+mn-ea"/>
                <a:cs typeface="+mn-cs"/>
              </a:rPr>
              <a:t>repressor dimer is shown bound to DNA.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amino-terminal domain binds to DNA, whereas the carboxyl-terminal domain forms a separate structure. A part of the structure that mediates the formation of </a:t>
            </a:r>
            <a:r>
              <a:rPr lang="en-US" sz="1200" b="0" i="1" u="none" strike="noStrike" kern="1200" baseline="0" dirty="0">
                <a:solidFill>
                  <a:schemeClr val="tx1"/>
                </a:solidFill>
                <a:latin typeface="+mn-lt"/>
                <a:ea typeface="+mn-ea"/>
                <a:cs typeface="+mn-cs"/>
              </a:rPr>
              <a:t>lac</a:t>
            </a:r>
            <a:r>
              <a:rPr lang="en-US" sz="1200" b="0" i="0" u="none" strike="noStrike" kern="1200" baseline="0" dirty="0">
                <a:solidFill>
                  <a:schemeClr val="tx1"/>
                </a:solidFill>
                <a:latin typeface="+mn-lt"/>
                <a:ea typeface="+mn-ea"/>
                <a:cs typeface="+mn-cs"/>
              </a:rPr>
              <a:t> repressor tetramers is not shown. [Drawn from 1EFA.pdb.]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2645278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32.9 Effects of IPTG on </a:t>
            </a:r>
            <a:r>
              <a:rPr lang="en-US" sz="1200" b="1" i="1" u="none" strike="noStrike" kern="1200" baseline="0" dirty="0">
                <a:solidFill>
                  <a:schemeClr val="tx1"/>
                </a:solidFill>
                <a:latin typeface="+mn-lt"/>
                <a:ea typeface="+mn-ea"/>
                <a:cs typeface="+mn-cs"/>
              </a:rPr>
              <a:t>lac</a:t>
            </a:r>
            <a:r>
              <a:rPr lang="en-US" sz="1200" b="1" i="0" u="none" strike="noStrike" kern="1200" baseline="0" dirty="0">
                <a:solidFill>
                  <a:schemeClr val="tx1"/>
                </a:solidFill>
                <a:latin typeface="+mn-lt"/>
                <a:ea typeface="+mn-ea"/>
                <a:cs typeface="+mn-cs"/>
              </a:rPr>
              <a:t> repressor structure.</a:t>
            </a:r>
            <a:r>
              <a:rPr lang="en-US" sz="1200" b="0" i="0" u="none" strike="noStrike" kern="1200" baseline="0" dirty="0">
                <a:solidFill>
                  <a:schemeClr val="tx1"/>
                </a:solidFill>
                <a:latin typeface="+mn-lt"/>
                <a:ea typeface="+mn-ea"/>
                <a:cs typeface="+mn-cs"/>
              </a:rPr>
              <a:t> The structure of the </a:t>
            </a:r>
            <a:r>
              <a:rPr lang="en-US" sz="1200" b="0" i="1" u="none" strike="noStrike" kern="1200" baseline="0" dirty="0">
                <a:solidFill>
                  <a:schemeClr val="tx1"/>
                </a:solidFill>
                <a:latin typeface="+mn-lt"/>
                <a:ea typeface="+mn-ea"/>
                <a:cs typeface="+mn-cs"/>
              </a:rPr>
              <a:t>lac</a:t>
            </a:r>
            <a:r>
              <a:rPr lang="en-US" sz="1200" b="0" i="0" u="none" strike="noStrike" kern="1200" baseline="0" dirty="0">
                <a:solidFill>
                  <a:schemeClr val="tx1"/>
                </a:solidFill>
                <a:latin typeface="+mn-lt"/>
                <a:ea typeface="+mn-ea"/>
                <a:cs typeface="+mn-cs"/>
              </a:rPr>
              <a:t> repressor bound to the inducer </a:t>
            </a:r>
            <a:r>
              <a:rPr lang="en-US" sz="1200" b="0" i="0" u="none" strike="noStrike" kern="1200" baseline="0" dirty="0" err="1">
                <a:solidFill>
                  <a:schemeClr val="tx1"/>
                </a:solidFill>
                <a:latin typeface="+mn-lt"/>
                <a:ea typeface="+mn-ea"/>
                <a:cs typeface="+mn-cs"/>
              </a:rPr>
              <a:t>isopropylthiogalactoside</a:t>
            </a:r>
            <a:r>
              <a:rPr lang="en-US" sz="1200" b="0" i="0" u="none" strike="noStrike" kern="1200" baseline="0" dirty="0">
                <a:solidFill>
                  <a:schemeClr val="tx1"/>
                </a:solidFill>
                <a:latin typeface="+mn-lt"/>
                <a:ea typeface="+mn-ea"/>
                <a:cs typeface="+mn-cs"/>
              </a:rPr>
              <a:t> (IPTG), shown in orange, is superimposed on the structure of the </a:t>
            </a:r>
            <a:r>
              <a:rPr lang="en-US" sz="1200" b="0" i="1" u="none" strike="noStrike" kern="1200" baseline="0" dirty="0">
                <a:solidFill>
                  <a:schemeClr val="tx1"/>
                </a:solidFill>
                <a:latin typeface="+mn-lt"/>
                <a:ea typeface="+mn-ea"/>
                <a:cs typeface="+mn-cs"/>
              </a:rPr>
              <a:t>lac</a:t>
            </a:r>
            <a:r>
              <a:rPr lang="en-US" sz="1200" b="0" i="0" u="none" strike="noStrike" kern="1200" baseline="0" dirty="0">
                <a:solidFill>
                  <a:schemeClr val="tx1"/>
                </a:solidFill>
                <a:latin typeface="+mn-lt"/>
                <a:ea typeface="+mn-ea"/>
                <a:cs typeface="+mn-cs"/>
              </a:rPr>
              <a:t> repressor bound to DNA, shown in purple.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binding of IPTG induces structural changes that alter the relation between the two DNA-binding domains so that they cannot interact effectively with DNA. The DNA-binding domains of the </a:t>
            </a:r>
            <a:r>
              <a:rPr lang="en-US" sz="1200" b="0" i="1" u="none" strike="noStrike" kern="1200" baseline="0" dirty="0">
                <a:solidFill>
                  <a:schemeClr val="tx1"/>
                </a:solidFill>
                <a:latin typeface="+mn-lt"/>
                <a:ea typeface="+mn-ea"/>
                <a:cs typeface="+mn-cs"/>
              </a:rPr>
              <a:t>lac</a:t>
            </a:r>
            <a:r>
              <a:rPr lang="en-US" sz="1200" b="0" i="0" u="none" strike="noStrike" kern="1200" baseline="0" dirty="0">
                <a:solidFill>
                  <a:schemeClr val="tx1"/>
                </a:solidFill>
                <a:latin typeface="+mn-lt"/>
                <a:ea typeface="+mn-ea"/>
                <a:cs typeface="+mn-cs"/>
              </a:rPr>
              <a:t> repressor bound to IPTG are not shown, because these regions are not well ordered in the crystals studied.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295855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32.10 Induction of the </a:t>
            </a:r>
            <a:r>
              <a:rPr lang="en-US" sz="1200" b="1" i="1" u="none" strike="noStrike" kern="1200" baseline="0" dirty="0">
                <a:solidFill>
                  <a:schemeClr val="tx1"/>
                </a:solidFill>
                <a:latin typeface="+mn-lt"/>
                <a:ea typeface="+mn-ea"/>
                <a:cs typeface="+mn-cs"/>
              </a:rPr>
              <a:t>lac</a:t>
            </a:r>
            <a:r>
              <a:rPr lang="en-US" sz="1200" b="1" i="0" u="none" strike="noStrike" kern="1200" baseline="0" dirty="0">
                <a:solidFill>
                  <a:schemeClr val="tx1"/>
                </a:solidFill>
                <a:latin typeface="+mn-lt"/>
                <a:ea typeface="+mn-ea"/>
                <a:cs typeface="+mn-cs"/>
              </a:rPr>
              <a:t> operon. </a:t>
            </a:r>
            <a:r>
              <a:rPr lang="en-US" sz="1200" b="0" i="0" u="none" strike="noStrike" kern="1200" baseline="0" dirty="0">
                <a:solidFill>
                  <a:schemeClr val="tx1"/>
                </a:solidFill>
                <a:latin typeface="+mn-lt"/>
                <a:ea typeface="+mn-ea"/>
                <a:cs typeface="+mn-cs"/>
              </a:rPr>
              <a:t>(A) In the absence of lactose, the </a:t>
            </a:r>
            <a:r>
              <a:rPr lang="en-US" sz="1200" b="0" i="1" u="none" strike="noStrike" kern="1200" baseline="0" dirty="0">
                <a:solidFill>
                  <a:schemeClr val="tx1"/>
                </a:solidFill>
                <a:latin typeface="+mn-lt"/>
                <a:ea typeface="+mn-ea"/>
                <a:cs typeface="+mn-cs"/>
              </a:rPr>
              <a:t>lac</a:t>
            </a:r>
            <a:r>
              <a:rPr lang="en-US" sz="1200" b="0" i="0" u="none" strike="noStrike" kern="1200" baseline="0" dirty="0">
                <a:solidFill>
                  <a:schemeClr val="tx1"/>
                </a:solidFill>
                <a:latin typeface="+mn-lt"/>
                <a:ea typeface="+mn-ea"/>
                <a:cs typeface="+mn-cs"/>
              </a:rPr>
              <a:t> repressor binds DNA and represses transcription from the </a:t>
            </a:r>
            <a:r>
              <a:rPr lang="en-US" sz="1200" b="0" i="1" u="none" strike="noStrike" kern="1200" baseline="0" dirty="0">
                <a:solidFill>
                  <a:schemeClr val="tx1"/>
                </a:solidFill>
                <a:latin typeface="+mn-lt"/>
                <a:ea typeface="+mn-ea"/>
                <a:cs typeface="+mn-cs"/>
              </a:rPr>
              <a:t>lac</a:t>
            </a:r>
            <a:r>
              <a:rPr lang="en-US" sz="1200" b="0" i="0" u="none" strike="noStrike" kern="1200" baseline="0" dirty="0">
                <a:solidFill>
                  <a:schemeClr val="tx1"/>
                </a:solidFill>
                <a:latin typeface="+mn-lt"/>
                <a:ea typeface="+mn-ea"/>
                <a:cs typeface="+mn-cs"/>
              </a:rPr>
              <a:t> operon. (B) </a:t>
            </a:r>
            <a:r>
              <a:rPr lang="en-US" sz="1200" b="0" i="0" u="none" strike="noStrike" kern="1200" baseline="0" dirty="0" err="1">
                <a:solidFill>
                  <a:schemeClr val="tx1"/>
                </a:solidFill>
                <a:latin typeface="+mn-lt"/>
                <a:ea typeface="+mn-ea"/>
                <a:cs typeface="+mn-cs"/>
              </a:rPr>
              <a:t>Allolactose</a:t>
            </a:r>
            <a:r>
              <a:rPr lang="en-US" sz="1200" b="0" i="0" u="none" strike="noStrike" kern="1200" baseline="0" dirty="0">
                <a:solidFill>
                  <a:schemeClr val="tx1"/>
                </a:solidFill>
                <a:latin typeface="+mn-lt"/>
                <a:ea typeface="+mn-ea"/>
                <a:cs typeface="+mn-cs"/>
              </a:rPr>
              <a:t> or another inducer binds to the </a:t>
            </a:r>
            <a:r>
              <a:rPr lang="en-US" sz="1200" b="0" i="1" u="none" strike="noStrike" kern="1200" baseline="0" dirty="0">
                <a:solidFill>
                  <a:schemeClr val="tx1"/>
                </a:solidFill>
                <a:latin typeface="+mn-lt"/>
                <a:ea typeface="+mn-ea"/>
                <a:cs typeface="+mn-cs"/>
              </a:rPr>
              <a:t>lac</a:t>
            </a:r>
            <a:r>
              <a:rPr lang="en-US" sz="1200" b="0" i="0" u="none" strike="noStrike" kern="1200" baseline="0" dirty="0">
                <a:solidFill>
                  <a:schemeClr val="tx1"/>
                </a:solidFill>
                <a:latin typeface="+mn-lt"/>
                <a:ea typeface="+mn-ea"/>
                <a:cs typeface="+mn-cs"/>
              </a:rPr>
              <a:t> repressor, leading to its dissociation from DNA and to the production of </a:t>
            </a:r>
            <a:r>
              <a:rPr lang="en-US" sz="1200" b="0" i="1" u="none" strike="noStrike" kern="1200" baseline="0" dirty="0">
                <a:solidFill>
                  <a:schemeClr val="tx1"/>
                </a:solidFill>
                <a:latin typeface="+mn-lt"/>
                <a:ea typeface="+mn-ea"/>
                <a:cs typeface="+mn-cs"/>
              </a:rPr>
              <a:t>lac</a:t>
            </a:r>
            <a:r>
              <a:rPr lang="en-US" sz="1200" b="0" i="0" u="none" strike="noStrike" kern="1200" baseline="0" dirty="0">
                <a:solidFill>
                  <a:schemeClr val="tx1"/>
                </a:solidFill>
                <a:latin typeface="+mn-lt"/>
                <a:ea typeface="+mn-ea"/>
                <a:cs typeface="+mn-cs"/>
              </a:rPr>
              <a:t> mRNA.</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403891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32.11 Binding-site distributions. </a:t>
            </a: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E. coli </a:t>
            </a:r>
            <a:r>
              <a:rPr lang="en-US" sz="1200" kern="1200" dirty="0">
                <a:solidFill>
                  <a:schemeClr val="tx1"/>
                </a:solidFill>
                <a:effectLst/>
                <a:latin typeface="+mn-lt"/>
                <a:ea typeface="+mn-ea"/>
                <a:cs typeface="+mn-cs"/>
              </a:rPr>
              <a:t>genome contains only a single region that closely matches the sequence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a:t>
            </a:r>
            <a:r>
              <a:rPr lang="en-US" sz="1200" i="1" kern="1200" dirty="0">
                <a:solidFill>
                  <a:schemeClr val="tx1"/>
                </a:solidFill>
                <a:effectLst/>
                <a:latin typeface="+mn-lt"/>
                <a:ea typeface="+mn-ea"/>
                <a:cs typeface="+mn-cs"/>
              </a:rPr>
              <a:t>lac </a:t>
            </a:r>
            <a:r>
              <a:rPr lang="en-US" sz="1200" kern="1200" dirty="0">
                <a:solidFill>
                  <a:schemeClr val="tx1"/>
                </a:solidFill>
                <a:effectLst/>
                <a:latin typeface="+mn-lt"/>
                <a:ea typeface="+mn-ea"/>
                <a:cs typeface="+mn-cs"/>
              </a:rPr>
              <a:t>operator (shown in blue). In contrast, 19 sites match the sequence of the </a:t>
            </a:r>
            <a:r>
              <a:rPr lang="en-US" sz="1200" i="1" kern="1200" dirty="0" err="1">
                <a:solidFill>
                  <a:schemeClr val="tx1"/>
                </a:solidFill>
                <a:effectLst/>
                <a:latin typeface="+mn-lt"/>
                <a:ea typeface="+mn-ea"/>
                <a:cs typeface="+mn-cs"/>
              </a:rPr>
              <a:t>pur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operator (shown in red). Thus, the </a:t>
            </a:r>
            <a:r>
              <a:rPr lang="en-US" sz="1200" i="1" kern="1200" dirty="0" err="1">
                <a:solidFill>
                  <a:schemeClr val="tx1"/>
                </a:solidFill>
                <a:effectLst/>
                <a:latin typeface="+mn-lt"/>
                <a:ea typeface="+mn-ea"/>
                <a:cs typeface="+mn-cs"/>
              </a:rPr>
              <a:t>pur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repressor regulates the expression of many more genes than does the </a:t>
            </a:r>
            <a:r>
              <a:rPr lang="en-US" sz="1200" i="1" kern="1200" dirty="0">
                <a:solidFill>
                  <a:schemeClr val="tx1"/>
                </a:solidFill>
                <a:effectLst/>
                <a:latin typeface="+mn-lt"/>
                <a:ea typeface="+mn-ea"/>
                <a:cs typeface="+mn-cs"/>
              </a:rPr>
              <a:t>lac </a:t>
            </a:r>
            <a:r>
              <a:rPr lang="en-US" sz="1200" kern="1200" dirty="0">
                <a:solidFill>
                  <a:schemeClr val="tx1"/>
                </a:solidFill>
                <a:effectLst/>
                <a:latin typeface="+mn-lt"/>
                <a:ea typeface="+mn-ea"/>
                <a:cs typeface="+mn-cs"/>
              </a:rPr>
              <a:t>repressor. </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259626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32.12 Binding site for </a:t>
            </a:r>
            <a:r>
              <a:rPr lang="en-US" sz="1200" b="1" i="0" u="none" strike="noStrike" kern="1200" baseline="0" dirty="0" err="1">
                <a:solidFill>
                  <a:schemeClr val="tx1"/>
                </a:solidFill>
                <a:latin typeface="+mn-lt"/>
                <a:ea typeface="+mn-ea"/>
                <a:cs typeface="+mn-cs"/>
              </a:rPr>
              <a:t>catabolite</a:t>
            </a:r>
            <a:r>
              <a:rPr lang="en-US" sz="1200" b="1" i="0" u="none" strike="noStrike" kern="1200" baseline="0" dirty="0">
                <a:solidFill>
                  <a:schemeClr val="tx1"/>
                </a:solidFill>
                <a:latin typeface="+mn-lt"/>
                <a:ea typeface="+mn-ea"/>
                <a:cs typeface="+mn-cs"/>
              </a:rPr>
              <a:t> activator protein (CAP).</a:t>
            </a:r>
            <a:r>
              <a:rPr lang="en-US" sz="1200" b="0" i="0" u="none" strike="noStrike" kern="1200" baseline="0" dirty="0">
                <a:solidFill>
                  <a:schemeClr val="tx1"/>
                </a:solidFill>
                <a:latin typeface="+mn-lt"/>
                <a:ea typeface="+mn-ea"/>
                <a:cs typeface="+mn-cs"/>
              </a:rPr>
              <a:t> This protein binds as a dimer to an inverted repeat that is at the position −61 relative to the start site of transcription. The CAP-binding site on DNA is adjacent to the position at which RNA polymerase binds.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193946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32.13 Structure of a dimer of CAP bound to DNA. </a:t>
            </a:r>
            <a:r>
              <a:rPr lang="en-US" sz="1200" b="0" i="0" u="none" strike="noStrike" kern="1200" baseline="0" dirty="0">
                <a:solidFill>
                  <a:schemeClr val="tx1"/>
                </a:solidFill>
                <a:latin typeface="+mn-lt"/>
                <a:ea typeface="+mn-ea"/>
                <a:cs typeface="+mn-cs"/>
              </a:rPr>
              <a:t>The residues shown in yellow in each CAP monomer have been implicated in direct interactions with RNA polymerase. [Drawn from 1RUN.pdb.]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113342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32.14 Structure of the λ repressor bound to DNA.</a:t>
            </a:r>
            <a:r>
              <a:rPr lang="en-US" sz="1200" b="0" i="0" u="none" strike="noStrike" kern="1200" baseline="0" dirty="0">
                <a:solidFill>
                  <a:schemeClr val="tx1"/>
                </a:solidFill>
                <a:latin typeface="+mn-lt"/>
                <a:ea typeface="+mn-ea"/>
                <a:cs typeface="+mn-cs"/>
              </a:rPr>
              <a:t> The λ repressor binds to DNA as a dimer. The amino-terminal domain of one subunit is shown in red and the carboxyl-terminal domain is shown in blue. In the other subunit, both domains are shown in yellow.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how α helices on the amino-terminal domains fit into the major groove of the DNA. [Drawn from 3DBN.pdb.]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208737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32.15 Sequence of the λ right operator. </a:t>
            </a:r>
            <a:r>
              <a:rPr lang="en-US" sz="1200" b="0" i="0" u="none" strike="noStrike" kern="1200" baseline="0" dirty="0">
                <a:solidFill>
                  <a:schemeClr val="tx1"/>
                </a:solidFill>
                <a:latin typeface="+mn-lt"/>
                <a:ea typeface="+mn-ea"/>
                <a:cs typeface="+mn-cs"/>
              </a:rPr>
              <a:t>The three operator sites (O</a:t>
            </a:r>
            <a:r>
              <a:rPr lang="en-US" sz="1200" b="0" i="0" u="none" strike="noStrike" kern="1200" baseline="-2500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1, O</a:t>
            </a:r>
            <a:r>
              <a:rPr lang="en-US" sz="1200" b="0" i="0" u="none" strike="noStrike" kern="1200" baseline="-2500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2, and O</a:t>
            </a:r>
            <a:r>
              <a:rPr lang="en-US" sz="1200" b="0" i="0" u="none" strike="noStrike" kern="1200" baseline="-2500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3) are shaded yellow with their centers indicated. The start sites for the λ repressor mRNA and the </a:t>
            </a:r>
            <a:r>
              <a:rPr lang="en-US" sz="1200" b="0" i="0" u="none" strike="noStrike" kern="1200" baseline="0" dirty="0" err="1">
                <a:solidFill>
                  <a:schemeClr val="tx1"/>
                </a:solidFill>
                <a:latin typeface="+mn-lt"/>
                <a:ea typeface="+mn-ea"/>
                <a:cs typeface="+mn-cs"/>
              </a:rPr>
              <a:t>Cro</a:t>
            </a:r>
            <a:r>
              <a:rPr lang="en-US" sz="1200" b="0" i="0" u="none" strike="noStrike" kern="1200" baseline="0" dirty="0">
                <a:solidFill>
                  <a:schemeClr val="tx1"/>
                </a:solidFill>
                <a:latin typeface="+mn-lt"/>
                <a:ea typeface="+mn-ea"/>
                <a:cs typeface="+mn-cs"/>
              </a:rPr>
              <a:t> mRNA are indicated, as are their −10 and −35 sequences.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189467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Bacteria respond to changes in their environments. A micrograph of the light organ of a newly hatched squid (</a:t>
            </a:r>
            <a:r>
              <a:rPr lang="en-US" sz="1200" i="1" kern="1200" dirty="0" err="1">
                <a:solidFill>
                  <a:schemeClr val="tx1"/>
                </a:solidFill>
                <a:effectLst/>
                <a:latin typeface="+mn-lt"/>
                <a:ea typeface="+mn-ea"/>
                <a:cs typeface="+mn-cs"/>
              </a:rPr>
              <a:t>Euprymna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scolopes</a:t>
            </a:r>
            <a:r>
              <a:rPr lang="en-US" sz="1200" kern="1200" dirty="0">
                <a:solidFill>
                  <a:schemeClr val="tx1"/>
                </a:solidFill>
                <a:effectLst/>
                <a:latin typeface="+mn-lt"/>
                <a:ea typeface="+mn-ea"/>
                <a:cs typeface="+mn-cs"/>
              </a:rPr>
              <a:t>) is shown on the left. The light spots are due to colonies of the bacteria </a:t>
            </a:r>
            <a:r>
              <a:rPr lang="en-US" sz="1200" i="1" kern="1200" dirty="0">
                <a:solidFill>
                  <a:schemeClr val="tx1"/>
                </a:solidFill>
                <a:effectLst/>
                <a:latin typeface="+mn-lt"/>
                <a:ea typeface="+mn-ea"/>
                <a:cs typeface="+mn-cs"/>
              </a:rPr>
              <a:t>Vibrio </a:t>
            </a:r>
            <a:r>
              <a:rPr lang="en-US" sz="1200" i="1" kern="1200" dirty="0" err="1">
                <a:solidFill>
                  <a:schemeClr val="tx1"/>
                </a:solidFill>
                <a:effectLst/>
                <a:latin typeface="+mn-lt"/>
                <a:ea typeface="+mn-ea"/>
                <a:cs typeface="+mn-cs"/>
              </a:rPr>
              <a:t>fischeri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live symbiotically within these organs. These bacteria become luminescent when they reach an appropriately high density. The density is sensed by the circuit shown on the right in which each bacterium releases a small molecule into the environment. The molecule is subsequently taken up by other bacterial cells, which start a signaling cascade that stimulates the expression of specific genes. [Spencer V. </a:t>
            </a:r>
            <a:r>
              <a:rPr lang="en-US" sz="1200" kern="1200" dirty="0" err="1">
                <a:solidFill>
                  <a:schemeClr val="tx1"/>
                </a:solidFill>
                <a:effectLst/>
                <a:latin typeface="+mn-lt"/>
                <a:ea typeface="+mn-ea"/>
                <a:cs typeface="+mn-cs"/>
              </a:rPr>
              <a:t>Nyholm</a:t>
            </a:r>
            <a:r>
              <a:rPr lang="en-US" sz="1200" kern="1200" dirty="0">
                <a:solidFill>
                  <a:schemeClr val="tx1"/>
                </a:solidFill>
                <a:effectLst/>
                <a:latin typeface="+mn-lt"/>
                <a:ea typeface="+mn-ea"/>
                <a:cs typeface="+mn-cs"/>
              </a:rPr>
              <a:t>, Eric V. </a:t>
            </a:r>
            <a:r>
              <a:rPr lang="en-US" sz="1200" kern="1200" dirty="0" err="1">
                <a:solidFill>
                  <a:schemeClr val="tx1"/>
                </a:solidFill>
                <a:effectLst/>
                <a:latin typeface="+mn-lt"/>
                <a:ea typeface="+mn-ea"/>
                <a:cs typeface="+mn-cs"/>
              </a:rPr>
              <a:t>Stabb</a:t>
            </a:r>
            <a:r>
              <a:rPr lang="en-US" sz="1200" kern="1200" dirty="0">
                <a:solidFill>
                  <a:schemeClr val="tx1"/>
                </a:solidFill>
                <a:effectLst/>
                <a:latin typeface="+mn-lt"/>
                <a:ea typeface="+mn-ea"/>
                <a:cs typeface="+mn-cs"/>
              </a:rPr>
              <a:t>, Edward G. Ruby, and Margaret J. </a:t>
            </a:r>
            <a:r>
              <a:rPr lang="en-US" sz="1200" kern="1200" dirty="0" err="1">
                <a:solidFill>
                  <a:schemeClr val="tx1"/>
                </a:solidFill>
                <a:effectLst/>
                <a:latin typeface="+mn-lt"/>
                <a:ea typeface="+mn-ea"/>
                <a:cs typeface="+mn-cs"/>
              </a:rPr>
              <a:t>McFall</a:t>
            </a:r>
            <a:r>
              <a:rPr lang="en-US" sz="1200" kern="1200" dirty="0">
                <a:solidFill>
                  <a:schemeClr val="tx1"/>
                </a:solidFill>
                <a:effectLst/>
                <a:latin typeface="+mn-lt"/>
                <a:ea typeface="+mn-ea"/>
                <a:cs typeface="+mn-cs"/>
              </a:rPr>
              <a:t>-Ngai, “Establishment of an animal–bacterial association: Recruiting symbiotic </a:t>
            </a:r>
            <a:r>
              <a:rPr lang="en-US" sz="1200" kern="1200" dirty="0" err="1">
                <a:solidFill>
                  <a:schemeClr val="tx1"/>
                </a:solidFill>
                <a:effectLst/>
                <a:latin typeface="+mn-lt"/>
                <a:ea typeface="+mn-ea"/>
                <a:cs typeface="+mn-cs"/>
              </a:rPr>
              <a:t>vibrios</a:t>
            </a:r>
            <a:r>
              <a:rPr lang="en-US" sz="1200" kern="1200" dirty="0">
                <a:solidFill>
                  <a:schemeClr val="tx1"/>
                </a:solidFill>
                <a:effectLst/>
                <a:latin typeface="+mn-lt"/>
                <a:ea typeface="+mn-ea"/>
                <a:cs typeface="+mn-cs"/>
              </a:rPr>
              <a:t> from the environment.” </a:t>
            </a:r>
            <a:r>
              <a:rPr lang="en-US" sz="1200" i="1" kern="1200" dirty="0">
                <a:solidFill>
                  <a:schemeClr val="tx1"/>
                </a:solidFill>
                <a:effectLst/>
                <a:latin typeface="+mn-lt"/>
                <a:ea typeface="+mn-ea"/>
                <a:cs typeface="+mn-cs"/>
              </a:rPr>
              <a:t>PNAS  </a:t>
            </a:r>
            <a:r>
              <a:rPr lang="en-US" sz="1200" kern="1200" dirty="0">
                <a:solidFill>
                  <a:schemeClr val="tx1"/>
                </a:solidFill>
                <a:effectLst/>
                <a:latin typeface="+mn-lt"/>
                <a:ea typeface="+mn-ea"/>
                <a:cs typeface="+mn-cs"/>
              </a:rPr>
              <a:t>97(2000): 10231–10235. Copyright 2000 National Academy of Sciences.]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32.16 The λ repressor controls its own synthesis. </a:t>
            </a:r>
            <a:r>
              <a:rPr lang="en-US" sz="1200" b="0" i="0" u="none" strike="noStrike" kern="1200" baseline="0" dirty="0">
                <a:solidFill>
                  <a:schemeClr val="tx1"/>
                </a:solidFill>
                <a:latin typeface="+mn-lt"/>
                <a:ea typeface="+mn-ea"/>
                <a:cs typeface="+mn-cs"/>
              </a:rPr>
              <a:t>(A) When λ repressor levels are relatively low, the repressor binds to sites O</a:t>
            </a:r>
            <a:r>
              <a:rPr lang="en-US" sz="1200" b="0" i="0" u="none" strike="noStrike" kern="1200" baseline="-2500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1 and O</a:t>
            </a:r>
            <a:r>
              <a:rPr lang="en-US" sz="1200" b="0" i="0" u="none" strike="noStrike" kern="1200" baseline="-2500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2 and stimulates the transcription of the gene that encodes the λ repressor itself. (B) When λ repressor levels are higher, the repressor also binds to site O</a:t>
            </a:r>
            <a:r>
              <a:rPr lang="en-US" sz="1200" b="0" i="0" u="none" strike="noStrike" kern="1200" baseline="-2500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3, blocking access to its promoter and repressing transcription from this gene.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143843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32.17 The λ repressor and </a:t>
            </a:r>
            <a:r>
              <a:rPr lang="en-US" sz="1200" b="1" i="0" u="none" strike="noStrike" kern="1200" baseline="0" dirty="0" err="1">
                <a:solidFill>
                  <a:schemeClr val="tx1"/>
                </a:solidFill>
                <a:latin typeface="+mn-lt"/>
                <a:ea typeface="+mn-ea"/>
                <a:cs typeface="+mn-cs"/>
              </a:rPr>
              <a:t>Cro</a:t>
            </a:r>
            <a:r>
              <a:rPr lang="en-US" sz="1200" b="1" i="0" u="none" strike="noStrike" kern="1200" baseline="0" dirty="0">
                <a:solidFill>
                  <a:schemeClr val="tx1"/>
                </a:solidFill>
                <a:latin typeface="+mn-lt"/>
                <a:ea typeface="+mn-ea"/>
                <a:cs typeface="+mn-cs"/>
              </a:rPr>
              <a:t> form a genetic circuit. </a:t>
            </a:r>
            <a:r>
              <a:rPr lang="en-US" sz="1200" b="0" i="0" u="none" strike="noStrike" kern="1200" baseline="0" dirty="0">
                <a:solidFill>
                  <a:schemeClr val="tx1"/>
                </a:solidFill>
                <a:latin typeface="+mn-lt"/>
                <a:ea typeface="+mn-ea"/>
                <a:cs typeface="+mn-cs"/>
              </a:rPr>
              <a:t>The λ repressor blocks the production of </a:t>
            </a:r>
            <a:r>
              <a:rPr lang="en-US" sz="1200" b="0" i="0" u="none" strike="noStrike" kern="1200" baseline="0" dirty="0" err="1">
                <a:solidFill>
                  <a:schemeClr val="tx1"/>
                </a:solidFill>
                <a:latin typeface="+mn-lt"/>
                <a:ea typeface="+mn-ea"/>
                <a:cs typeface="+mn-cs"/>
              </a:rPr>
              <a:t>Cro</a:t>
            </a:r>
            <a:r>
              <a:rPr lang="en-US" sz="1200" b="0" i="0" u="none" strike="noStrike" kern="1200" baseline="0" dirty="0">
                <a:solidFill>
                  <a:schemeClr val="tx1"/>
                </a:solidFill>
                <a:latin typeface="+mn-lt"/>
                <a:ea typeface="+mn-ea"/>
                <a:cs typeface="+mn-cs"/>
              </a:rPr>
              <a:t> by binding most favorably to site O</a:t>
            </a:r>
            <a:r>
              <a:rPr lang="en-US" sz="1200" b="0" i="0" u="none" strike="noStrike" kern="1200" baseline="-2500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1 whereas </a:t>
            </a:r>
            <a:r>
              <a:rPr lang="en-US" sz="1200" b="0" i="0" u="none" strike="noStrike" kern="1200" baseline="0" dirty="0" err="1">
                <a:solidFill>
                  <a:schemeClr val="tx1"/>
                </a:solidFill>
                <a:latin typeface="+mn-lt"/>
                <a:ea typeface="+mn-ea"/>
                <a:cs typeface="+mn-cs"/>
              </a:rPr>
              <a:t>Cro</a:t>
            </a:r>
            <a:r>
              <a:rPr lang="en-US" sz="1200" b="0" i="0" u="none" strike="noStrike" kern="1200" baseline="0" dirty="0">
                <a:solidFill>
                  <a:schemeClr val="tx1"/>
                </a:solidFill>
                <a:latin typeface="+mn-lt"/>
                <a:ea typeface="+mn-ea"/>
                <a:cs typeface="+mn-cs"/>
              </a:rPr>
              <a:t> blocks the production of the λ repressor by binding most favorably to site O</a:t>
            </a:r>
            <a:r>
              <a:rPr lang="en-US" sz="1200" b="0" i="0" u="none" strike="noStrike" kern="1200" baseline="-2500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3. This circuit forms a switch that determines whether the lysogenic or the lytic pathway is followed.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2059984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32.18 </a:t>
            </a:r>
            <a:r>
              <a:rPr lang="en-US" sz="1200" b="1" i="0" u="none" strike="noStrike" kern="1200" baseline="0" dirty="0" err="1">
                <a:solidFill>
                  <a:schemeClr val="tx1"/>
                </a:solidFill>
                <a:latin typeface="+mn-lt"/>
                <a:ea typeface="+mn-ea"/>
                <a:cs typeface="+mn-cs"/>
              </a:rPr>
              <a:t>Autoinducer</a:t>
            </a:r>
            <a:r>
              <a:rPr lang="en-US" sz="1200" b="1" i="0" u="none" strike="noStrike" kern="1200" baseline="0" dirty="0">
                <a:solidFill>
                  <a:schemeClr val="tx1"/>
                </a:solidFill>
                <a:latin typeface="+mn-lt"/>
                <a:ea typeface="+mn-ea"/>
                <a:cs typeface="+mn-cs"/>
              </a:rPr>
              <a:t> structure.</a:t>
            </a:r>
            <a:r>
              <a:rPr lang="en-US" sz="1200" b="0" i="0" u="none" strike="noStrike" kern="1200" baseline="0" dirty="0">
                <a:solidFill>
                  <a:schemeClr val="tx1"/>
                </a:solidFill>
                <a:latin typeface="+mn-lt"/>
                <a:ea typeface="+mn-ea"/>
                <a:cs typeface="+mn-cs"/>
              </a:rPr>
              <a:t> The structure of the acyl-</a:t>
            </a:r>
            <a:r>
              <a:rPr lang="en-US" sz="1200" b="0" i="0" u="none" strike="noStrike" kern="1200" baseline="0" dirty="0" err="1">
                <a:solidFill>
                  <a:schemeClr val="tx1"/>
                </a:solidFill>
                <a:latin typeface="+mn-lt"/>
                <a:ea typeface="+mn-ea"/>
                <a:cs typeface="+mn-cs"/>
              </a:rPr>
              <a:t>homoserine</a:t>
            </a:r>
            <a:r>
              <a:rPr lang="en-US" sz="1200" b="0" i="0" u="none" strike="noStrike" kern="1200" baseline="0" dirty="0">
                <a:solidFill>
                  <a:schemeClr val="tx1"/>
                </a:solidFill>
                <a:latin typeface="+mn-lt"/>
                <a:ea typeface="+mn-ea"/>
                <a:cs typeface="+mn-cs"/>
              </a:rPr>
              <a:t> lactone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-3-oxo-hexanoyl </a:t>
            </a:r>
            <a:r>
              <a:rPr lang="en-US" sz="1200" b="0" i="0" u="none" strike="noStrike" kern="1200" baseline="0" dirty="0" err="1">
                <a:solidFill>
                  <a:schemeClr val="tx1"/>
                </a:solidFill>
                <a:latin typeface="+mn-lt"/>
                <a:ea typeface="+mn-ea"/>
                <a:cs typeface="+mn-cs"/>
              </a:rPr>
              <a:t>homoserine</a:t>
            </a:r>
            <a:r>
              <a:rPr lang="en-US" sz="1200" b="0" i="0" u="none" strike="noStrike" kern="1200" baseline="0" dirty="0">
                <a:solidFill>
                  <a:schemeClr val="tx1"/>
                </a:solidFill>
                <a:latin typeface="+mn-lt"/>
                <a:ea typeface="+mn-ea"/>
                <a:cs typeface="+mn-cs"/>
              </a:rPr>
              <a:t> lactone, the </a:t>
            </a:r>
            <a:r>
              <a:rPr lang="en-US" sz="1200" b="0" i="0" u="none" strike="noStrike" kern="1200" baseline="0" dirty="0" err="1">
                <a:solidFill>
                  <a:schemeClr val="tx1"/>
                </a:solidFill>
                <a:latin typeface="+mn-lt"/>
                <a:ea typeface="+mn-ea"/>
                <a:cs typeface="+mn-cs"/>
              </a:rPr>
              <a:t>autoinducer</a:t>
            </a:r>
            <a:r>
              <a:rPr lang="en-US" sz="1200" b="0" i="0" u="none" strike="noStrike" kern="1200" baseline="0" dirty="0">
                <a:solidFill>
                  <a:schemeClr val="tx1"/>
                </a:solidFill>
                <a:latin typeface="+mn-lt"/>
                <a:ea typeface="+mn-ea"/>
                <a:cs typeface="+mn-cs"/>
              </a:rPr>
              <a:t> from </a:t>
            </a:r>
            <a:r>
              <a:rPr lang="en-US" sz="1200" b="0" i="1" u="none" strike="noStrike" kern="1200" baseline="0" dirty="0">
                <a:solidFill>
                  <a:schemeClr val="tx1"/>
                </a:solidFill>
                <a:latin typeface="+mn-lt"/>
                <a:ea typeface="+mn-ea"/>
                <a:cs typeface="+mn-cs"/>
              </a:rPr>
              <a:t>V. </a:t>
            </a:r>
            <a:r>
              <a:rPr lang="en-US" sz="1200" b="0" i="1" u="none" strike="noStrike" kern="1200" baseline="0" dirty="0" err="1">
                <a:solidFill>
                  <a:schemeClr val="tx1"/>
                </a:solidFill>
                <a:latin typeface="+mn-lt"/>
                <a:ea typeface="+mn-ea"/>
                <a:cs typeface="+mn-cs"/>
              </a:rPr>
              <a:t>fischeri</a:t>
            </a:r>
            <a:r>
              <a:rPr lang="en-US" sz="1200" b="0" i="0" u="none" strike="noStrike" kern="1200" baseline="0" dirty="0">
                <a:solidFill>
                  <a:schemeClr val="tx1"/>
                </a:solidFill>
                <a:latin typeface="+mn-lt"/>
                <a:ea typeface="+mn-ea"/>
                <a:cs typeface="+mn-cs"/>
              </a:rPr>
              <a:t>. The </a:t>
            </a:r>
            <a:r>
              <a:rPr lang="en-US" sz="1200" b="0" i="0" u="none" strike="noStrike" kern="1200" baseline="0" dirty="0" err="1">
                <a:solidFill>
                  <a:schemeClr val="tx1"/>
                </a:solidFill>
                <a:latin typeface="+mn-lt"/>
                <a:ea typeface="+mn-ea"/>
                <a:cs typeface="+mn-cs"/>
              </a:rPr>
              <a:t>autoinducers</a:t>
            </a:r>
            <a:r>
              <a:rPr lang="en-US" sz="1200" b="0" i="0" u="none" strike="noStrike" kern="1200" baseline="0" dirty="0">
                <a:solidFill>
                  <a:schemeClr val="tx1"/>
                </a:solidFill>
                <a:latin typeface="+mn-lt"/>
                <a:ea typeface="+mn-ea"/>
                <a:cs typeface="+mn-cs"/>
              </a:rPr>
              <a:t> from other bacterial species can have different acyl groups (shown in red).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254773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32.19 Quorum-sensing gene regulator. </a:t>
            </a:r>
            <a:r>
              <a:rPr lang="en-US" sz="1200" b="0" i="0" u="none" strike="noStrike" kern="1200" baseline="0" dirty="0">
                <a:solidFill>
                  <a:schemeClr val="tx1"/>
                </a:solidFill>
                <a:latin typeface="+mn-lt"/>
                <a:ea typeface="+mn-ea"/>
                <a:cs typeface="+mn-cs"/>
              </a:rPr>
              <a:t>The structure of a homolog of </a:t>
            </a:r>
            <a:r>
              <a:rPr lang="en-US" sz="1200" b="0" i="0" u="none" strike="noStrike" kern="1200" baseline="0" dirty="0" err="1">
                <a:solidFill>
                  <a:schemeClr val="tx1"/>
                </a:solidFill>
                <a:latin typeface="+mn-lt"/>
                <a:ea typeface="+mn-ea"/>
                <a:cs typeface="+mn-cs"/>
              </a:rPr>
              <a:t>LuxR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TraR</a:t>
            </a:r>
            <a:r>
              <a:rPr lang="en-US" sz="1200" b="0" i="0" u="none" strike="noStrike" kern="1200" baseline="0" dirty="0">
                <a:solidFill>
                  <a:schemeClr val="tx1"/>
                </a:solidFill>
                <a:latin typeface="+mn-lt"/>
                <a:ea typeface="+mn-ea"/>
                <a:cs typeface="+mn-cs"/>
              </a:rPr>
              <a:t> from the bacterium </a:t>
            </a:r>
            <a:r>
              <a:rPr lang="en-US" sz="1200" b="0" i="1" u="none" strike="noStrike" kern="1200" baseline="0" dirty="0">
                <a:solidFill>
                  <a:schemeClr val="tx1"/>
                </a:solidFill>
                <a:latin typeface="+mn-lt"/>
                <a:ea typeface="+mn-ea"/>
                <a:cs typeface="+mn-cs"/>
              </a:rPr>
              <a:t>Agrobacterium </a:t>
            </a:r>
            <a:r>
              <a:rPr lang="en-US" sz="1200" b="0" i="1" u="none" strike="noStrike" kern="1200" baseline="0" dirty="0" err="1">
                <a:solidFill>
                  <a:schemeClr val="tx1"/>
                </a:solidFill>
                <a:latin typeface="+mn-lt"/>
                <a:ea typeface="+mn-ea"/>
                <a:cs typeface="+mn-cs"/>
              </a:rPr>
              <a:t>tumefaciens</a:t>
            </a:r>
            <a:r>
              <a:rPr lang="en-US" sz="1200" b="0" i="0" u="none" strike="noStrike" kern="1200" baseline="0" dirty="0">
                <a:solidFill>
                  <a:schemeClr val="tx1"/>
                </a:solidFill>
                <a:latin typeface="+mn-lt"/>
                <a:ea typeface="+mn-ea"/>
                <a:cs typeface="+mn-cs"/>
              </a:rPr>
              <a:t>) is shown.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a:t>
            </a:r>
            <a:r>
              <a:rPr lang="en-US" sz="1200" b="0" i="0" u="none" strike="noStrike" kern="1200" baseline="0" dirty="0" err="1">
                <a:solidFill>
                  <a:schemeClr val="tx1"/>
                </a:solidFill>
                <a:latin typeface="+mn-lt"/>
                <a:ea typeface="+mn-ea"/>
                <a:cs typeface="+mn-cs"/>
              </a:rPr>
              <a:t>dimeric</a:t>
            </a:r>
            <a:r>
              <a:rPr lang="en-US" sz="1200" b="0" i="0" u="none" strike="noStrike" kern="1200" baseline="0" dirty="0">
                <a:solidFill>
                  <a:schemeClr val="tx1"/>
                </a:solidFill>
                <a:latin typeface="+mn-lt"/>
                <a:ea typeface="+mn-ea"/>
                <a:cs typeface="+mn-cs"/>
              </a:rPr>
              <a:t> protein binds to DNA through an α-helical domain, whereas the </a:t>
            </a:r>
            <a:r>
              <a:rPr lang="en-US" sz="1200" b="0" i="0" u="none" strike="noStrike" kern="1200" baseline="0" dirty="0" err="1">
                <a:solidFill>
                  <a:schemeClr val="tx1"/>
                </a:solidFill>
                <a:latin typeface="+mn-lt"/>
                <a:ea typeface="+mn-ea"/>
                <a:cs typeface="+mn-cs"/>
              </a:rPr>
              <a:t>autoinducer</a:t>
            </a:r>
            <a:r>
              <a:rPr lang="en-US" sz="1200" b="0" i="0" u="none" strike="noStrike" kern="1200" baseline="0" dirty="0">
                <a:solidFill>
                  <a:schemeClr val="tx1"/>
                </a:solidFill>
                <a:latin typeface="+mn-lt"/>
                <a:ea typeface="+mn-ea"/>
                <a:cs typeface="+mn-cs"/>
              </a:rPr>
              <a:t> binds to a separate domain.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3029599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32.20 Leader region of </a:t>
            </a:r>
            <a:r>
              <a:rPr lang="en-US" sz="1200" b="1" i="1" u="none" strike="noStrike" kern="1200" baseline="0" dirty="0" err="1">
                <a:solidFill>
                  <a:schemeClr val="tx1"/>
                </a:solidFill>
                <a:latin typeface="+mn-lt"/>
                <a:ea typeface="+mn-ea"/>
                <a:cs typeface="+mn-cs"/>
              </a:rPr>
              <a:t>trp</a:t>
            </a:r>
            <a:r>
              <a:rPr lang="en-US" sz="1200" b="1" i="0" u="none" strike="noStrike" kern="1200" baseline="0" dirty="0">
                <a:solidFill>
                  <a:schemeClr val="tx1"/>
                </a:solidFill>
                <a:latin typeface="+mn-lt"/>
                <a:ea typeface="+mn-ea"/>
                <a:cs typeface="+mn-cs"/>
              </a:rPr>
              <a:t> mRNA.</a:t>
            </a:r>
            <a:r>
              <a:rPr lang="en-US" sz="1200" b="0" i="0" u="none" strike="noStrike" kern="1200" baseline="0" dirty="0">
                <a:solidFill>
                  <a:schemeClr val="tx1"/>
                </a:solidFill>
                <a:latin typeface="+mn-lt"/>
                <a:ea typeface="+mn-ea"/>
                <a:cs typeface="+mn-cs"/>
              </a:rPr>
              <a:t> (A) The nucleotide sequence of the 5</a:t>
            </a:r>
            <a:r>
              <a:rPr lang="en-US" sz="1200" b="0" i="0" u="none" strike="noStrike" kern="1200" baseline="0" dirty="0">
                <a:solidFill>
                  <a:schemeClr val="tx1"/>
                </a:solidFill>
                <a:effectLst/>
                <a:latin typeface="+mn-lt"/>
                <a:ea typeface="+mn-ea"/>
                <a:cs typeface="+mn-cs"/>
                <a:sym typeface="Symbol"/>
              </a:rPr>
              <a:t>′</a:t>
            </a:r>
            <a:r>
              <a:rPr lang="en-US" dirty="0">
                <a:effectLst/>
              </a:rPr>
              <a:t> </a:t>
            </a:r>
            <a:r>
              <a:rPr lang="en-US" sz="1200" b="0" i="0" u="none" strike="noStrike" kern="1200" baseline="0" dirty="0">
                <a:solidFill>
                  <a:schemeClr val="tx1"/>
                </a:solidFill>
                <a:latin typeface="+mn-lt"/>
                <a:ea typeface="+mn-ea"/>
                <a:cs typeface="+mn-cs"/>
              </a:rPr>
              <a:t>end of </a:t>
            </a:r>
            <a:r>
              <a:rPr lang="en-US" sz="1200" b="0" i="1" u="none" strike="noStrike" kern="1200" baseline="0" dirty="0" err="1">
                <a:solidFill>
                  <a:schemeClr val="tx1"/>
                </a:solidFill>
                <a:latin typeface="+mn-lt"/>
                <a:ea typeface="+mn-ea"/>
                <a:cs typeface="+mn-cs"/>
              </a:rPr>
              <a:t>trp</a:t>
            </a:r>
            <a:r>
              <a:rPr lang="en-US" sz="1200" b="0" i="0" u="none" strike="noStrike" kern="1200" baseline="0" dirty="0">
                <a:solidFill>
                  <a:schemeClr val="tx1"/>
                </a:solidFill>
                <a:latin typeface="+mn-lt"/>
                <a:ea typeface="+mn-ea"/>
                <a:cs typeface="+mn-cs"/>
              </a:rPr>
              <a:t> mRNA includes a short open reading frame that encodes a peptide comprising 14 amino acids; the leader encodes two tryptophan residues and has an untranslated attenuator region that includes a region that can form a terminator structure (red and blue). (B and C) The attenuator region can adopt either of two distinct stem-loop structures.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2266460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32.21 Attenuation. </a:t>
            </a:r>
            <a:r>
              <a:rPr lang="en-US" sz="1200" b="0" i="0" u="none" strike="noStrike" kern="1200" baseline="0" dirty="0">
                <a:solidFill>
                  <a:schemeClr val="tx1"/>
                </a:solidFill>
                <a:latin typeface="+mn-lt"/>
                <a:ea typeface="+mn-ea"/>
                <a:cs typeface="+mn-cs"/>
              </a:rPr>
              <a:t>(A) In the presence of adequate concentrations of tryptophan (and, hence, </a:t>
            </a:r>
            <a:r>
              <a:rPr lang="en-US" sz="1200" b="0" i="0" u="none" strike="noStrike" kern="1200" baseline="0" dirty="0" err="1">
                <a:solidFill>
                  <a:schemeClr val="tx1"/>
                </a:solidFill>
                <a:latin typeface="+mn-lt"/>
                <a:ea typeface="+mn-ea"/>
                <a:cs typeface="+mn-cs"/>
              </a:rPr>
              <a:t>Trp-tRNA</a:t>
            </a:r>
            <a:r>
              <a:rPr lang="en-US" sz="1200" b="0" i="0" u="none" strike="noStrike" kern="1200" baseline="0" dirty="0">
                <a:solidFill>
                  <a:schemeClr val="tx1"/>
                </a:solidFill>
                <a:latin typeface="+mn-lt"/>
                <a:ea typeface="+mn-ea"/>
                <a:cs typeface="+mn-cs"/>
              </a:rPr>
              <a:t>), translation proceeds rapidly and an RNA structure forms that terminates transcription. (B) At low concentrations of tryptophan, translation stalls while awaiting </a:t>
            </a:r>
            <a:r>
              <a:rPr lang="en-US" sz="1200" b="0" i="0" u="none" strike="noStrike" kern="1200" baseline="0" dirty="0" err="1">
                <a:solidFill>
                  <a:schemeClr val="tx1"/>
                </a:solidFill>
                <a:latin typeface="+mn-lt"/>
                <a:ea typeface="+mn-ea"/>
                <a:cs typeface="+mn-cs"/>
              </a:rPr>
              <a:t>Trp-tRNA</a:t>
            </a:r>
            <a:r>
              <a:rPr lang="en-US" sz="1200" b="0" i="0" u="none" strike="noStrike" kern="1200" baseline="0" dirty="0">
                <a:solidFill>
                  <a:schemeClr val="tx1"/>
                </a:solidFill>
                <a:latin typeface="+mn-lt"/>
                <a:ea typeface="+mn-ea"/>
                <a:cs typeface="+mn-cs"/>
              </a:rPr>
              <a:t>, giving time for an alternative RNA structure to form that prevents the formation of the terminator and transcription can proceed.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1755832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32.22 Leader peptide sequences. </a:t>
            </a:r>
            <a:r>
              <a:rPr lang="en-US" sz="1200" b="0" i="0" u="none" strike="noStrike" kern="1200" baseline="0" dirty="0">
                <a:solidFill>
                  <a:schemeClr val="tx1"/>
                </a:solidFill>
                <a:latin typeface="+mn-lt"/>
                <a:ea typeface="+mn-ea"/>
                <a:cs typeface="+mn-cs"/>
              </a:rPr>
              <a:t>Amino acid sequences and the corresponding mRNA nucleotide sequences of the (A) threonine operon, (B) phenylalanine operon, and (C)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 operon. In each case, an abundance of one amino acid in the leader peptide sequence leads to attenuation.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2078929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32.23 Translational control of protein stoichiometry. </a:t>
            </a:r>
            <a:r>
              <a:rPr lang="en-US" sz="1200" kern="1200" dirty="0">
                <a:solidFill>
                  <a:schemeClr val="tx1"/>
                </a:solidFill>
                <a:effectLst/>
                <a:latin typeface="+mn-lt"/>
                <a:ea typeface="+mn-ea"/>
                <a:cs typeface="+mn-cs"/>
              </a:rPr>
              <a:t>The relative rates of the subunits of </a:t>
            </a:r>
            <a:r>
              <a:rPr lang="en-US" sz="1200" i="1" kern="1200" dirty="0">
                <a:solidFill>
                  <a:schemeClr val="tx1"/>
                </a:solidFill>
                <a:effectLst/>
                <a:latin typeface="+mn-lt"/>
                <a:ea typeface="+mn-ea"/>
                <a:cs typeface="+mn-cs"/>
              </a:rPr>
              <a:t>E. coli </a:t>
            </a:r>
            <a:r>
              <a:rPr lang="en-US" sz="1200" kern="1200" dirty="0">
                <a:solidFill>
                  <a:schemeClr val="tx1"/>
                </a:solidFill>
                <a:effectLst/>
                <a:latin typeface="+mn-lt"/>
                <a:ea typeface="+mn-ea"/>
                <a:cs typeface="+mn-cs"/>
              </a:rPr>
              <a:t>ATP synthase produced from a single </a:t>
            </a:r>
            <a:r>
              <a:rPr lang="en-US" sz="1200" kern="1200" dirty="0" err="1">
                <a:solidFill>
                  <a:schemeClr val="tx1"/>
                </a:solidFill>
                <a:effectLst/>
                <a:latin typeface="+mn-lt"/>
                <a:ea typeface="+mn-ea"/>
                <a:cs typeface="+mn-cs"/>
              </a:rPr>
              <a:t>polycistronic</a:t>
            </a:r>
            <a:r>
              <a:rPr lang="en-US" sz="1200" kern="1200" dirty="0">
                <a:solidFill>
                  <a:schemeClr val="tx1"/>
                </a:solidFill>
                <a:effectLst/>
                <a:latin typeface="+mn-lt"/>
                <a:ea typeface="+mn-ea"/>
                <a:cs typeface="+mn-cs"/>
              </a:rPr>
              <a:t> RNA. The rates of production match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stoichiometry of the complex due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differences in rates of translation. [Information from G.-W. Li, D. </a:t>
            </a:r>
            <a:r>
              <a:rPr lang="en-US" sz="1200" kern="1200" dirty="0" err="1">
                <a:solidFill>
                  <a:schemeClr val="tx1"/>
                </a:solidFill>
                <a:effectLst/>
                <a:latin typeface="+mn-lt"/>
                <a:ea typeface="+mn-ea"/>
                <a:cs typeface="+mn-cs"/>
              </a:rPr>
              <a:t>Burkhardt</a:t>
            </a:r>
            <a:r>
              <a:rPr lang="en-US" sz="1200" kern="1200" dirty="0">
                <a:solidFill>
                  <a:schemeClr val="tx1"/>
                </a:solidFill>
                <a:effectLst/>
                <a:latin typeface="+mn-lt"/>
                <a:ea typeface="+mn-ea"/>
                <a:cs typeface="+mn-cs"/>
              </a:rPr>
              <a:t>, C. Gross, and J. S. </a:t>
            </a:r>
            <a:r>
              <a:rPr lang="en-US" sz="1200" kern="1200" dirty="0" err="1">
                <a:solidFill>
                  <a:schemeClr val="tx1"/>
                </a:solidFill>
                <a:effectLst/>
                <a:latin typeface="+mn-lt"/>
                <a:ea typeface="+mn-ea"/>
                <a:cs typeface="+mn-cs"/>
              </a:rPr>
              <a:t>Weissman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Cell </a:t>
            </a:r>
            <a:r>
              <a:rPr lang="en-US" sz="1200" kern="1200" dirty="0">
                <a:solidFill>
                  <a:schemeClr val="tx1"/>
                </a:solidFill>
                <a:effectLst/>
                <a:latin typeface="+mn-lt"/>
                <a:ea typeface="+mn-ea"/>
                <a:cs typeface="+mn-cs"/>
              </a:rPr>
              <a:t>157: 624–635, 2014.]</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238083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216172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32.1 Sequence of the </a:t>
            </a:r>
            <a:r>
              <a:rPr lang="en-US" sz="1200" b="1" i="1" u="none" strike="noStrike" kern="1200" baseline="0" dirty="0">
                <a:solidFill>
                  <a:schemeClr val="tx1"/>
                </a:solidFill>
                <a:latin typeface="+mn-lt"/>
                <a:ea typeface="+mn-ea"/>
                <a:cs typeface="+mn-cs"/>
              </a:rPr>
              <a:t>lac</a:t>
            </a:r>
            <a:r>
              <a:rPr lang="en-US" sz="1200" b="1" i="0" u="none" strike="noStrike" kern="1200" baseline="0" dirty="0">
                <a:solidFill>
                  <a:schemeClr val="tx1"/>
                </a:solidFill>
                <a:latin typeface="+mn-lt"/>
                <a:ea typeface="+mn-ea"/>
                <a:cs typeface="+mn-cs"/>
              </a:rPr>
              <a:t> regulatory site. </a:t>
            </a:r>
            <a:r>
              <a:rPr lang="en-US" sz="1200" b="0" i="0" u="none" strike="noStrike" kern="1200" baseline="0" dirty="0">
                <a:solidFill>
                  <a:schemeClr val="tx1"/>
                </a:solidFill>
                <a:latin typeface="+mn-lt"/>
                <a:ea typeface="+mn-ea"/>
                <a:cs typeface="+mn-cs"/>
              </a:rPr>
              <a:t>The nucleotide sequence of this regulatory site shows a nearly perfect inverted repeat, corresponding to twofold rotational symmetry in the DNA. Parts of the sequences that are related by this symmetry are shown in the same color.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76591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32.2 The </a:t>
            </a:r>
            <a:r>
              <a:rPr lang="en-US" sz="1200" b="1" i="1" u="none" strike="noStrike" kern="1200" baseline="0" dirty="0">
                <a:solidFill>
                  <a:schemeClr val="tx1"/>
                </a:solidFill>
                <a:latin typeface="+mn-lt"/>
                <a:ea typeface="+mn-ea"/>
                <a:cs typeface="+mn-cs"/>
              </a:rPr>
              <a:t>lac</a:t>
            </a:r>
            <a:r>
              <a:rPr lang="en-US" sz="1200" b="1" i="0" u="none" strike="noStrike" kern="1200" baseline="0" dirty="0">
                <a:solidFill>
                  <a:schemeClr val="tx1"/>
                </a:solidFill>
                <a:latin typeface="+mn-lt"/>
                <a:ea typeface="+mn-ea"/>
                <a:cs typeface="+mn-cs"/>
              </a:rPr>
              <a:t> repressor– DNA complex. </a:t>
            </a:r>
            <a:r>
              <a:rPr lang="en-US" sz="1200" b="0" i="0" u="none" strike="noStrike" kern="1200" baseline="0" dirty="0">
                <a:solidFill>
                  <a:schemeClr val="tx1"/>
                </a:solidFill>
                <a:latin typeface="+mn-lt"/>
                <a:ea typeface="+mn-ea"/>
                <a:cs typeface="+mn-cs"/>
              </a:rPr>
              <a:t>The DNA-binding domain from a gene-regulatory protein, the </a:t>
            </a:r>
            <a:r>
              <a:rPr lang="en-US" sz="1200" b="0" i="1" u="none" strike="noStrike" kern="1200" baseline="0" dirty="0">
                <a:solidFill>
                  <a:schemeClr val="tx1"/>
                </a:solidFill>
                <a:latin typeface="+mn-lt"/>
                <a:ea typeface="+mn-ea"/>
                <a:cs typeface="+mn-cs"/>
              </a:rPr>
              <a:t>lac</a:t>
            </a:r>
            <a:r>
              <a:rPr lang="en-US" sz="1200" b="0" i="0" u="none" strike="noStrike" kern="1200" baseline="0" dirty="0">
                <a:solidFill>
                  <a:schemeClr val="tx1"/>
                </a:solidFill>
                <a:latin typeface="+mn-lt"/>
                <a:ea typeface="+mn-ea"/>
                <a:cs typeface="+mn-cs"/>
              </a:rPr>
              <a:t> repressor, binds to a DNA fragment containing its preferred binding site (referred to as operator DNA) by inserting an α helix into the major groove of operator DNA.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a specific contact forms between an arginine residue of the repressor and a G–C base pair in the binding site. [Drawn from 1EFA.pdb.]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77724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32.3 Helix-turn-helix motif. </a:t>
            </a:r>
            <a:r>
              <a:rPr lang="en-US" sz="1200" b="0" i="0" u="none" strike="noStrike" kern="1200" baseline="0" dirty="0">
                <a:solidFill>
                  <a:schemeClr val="tx1"/>
                </a:solidFill>
                <a:latin typeface="+mn-lt"/>
                <a:ea typeface="+mn-ea"/>
                <a:cs typeface="+mn-cs"/>
              </a:rPr>
              <a:t>These structures show three sequence-specific DNA-binding proteins that interact with DNA through a helix-turn-helix motif (highlighted in yellow).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in each case, the helix-turn-helix units within a protein dimer are approximately 34 Å apart, corresponding to one full turn of DNA. [Drawn from 1EFA, 1RUN, and 1TRO.pdb.]</a:t>
            </a: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429474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32.4 DNA recognition through β strands. </a:t>
            </a:r>
            <a:r>
              <a:rPr lang="en-US" sz="1200" b="0" i="0" u="none" strike="noStrike" kern="1200" baseline="0" dirty="0">
                <a:solidFill>
                  <a:schemeClr val="tx1"/>
                </a:solidFill>
                <a:latin typeface="+mn-lt"/>
                <a:ea typeface="+mn-ea"/>
                <a:cs typeface="+mn-cs"/>
              </a:rPr>
              <a:t>A methionine repressor is shown bound to DNA.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residues in β strands, rather than in α helices, participate in the crucial interactions between the protein and the DNA. [Drawn from 1CMA.pdb.]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399036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32.5 Monitoring the β-</a:t>
            </a:r>
            <a:r>
              <a:rPr lang="en-US" sz="1200" b="1" i="0" u="none" strike="noStrike" kern="1200" baseline="0" dirty="0" err="1">
                <a:solidFill>
                  <a:schemeClr val="tx1"/>
                </a:solidFill>
                <a:latin typeface="+mn-lt"/>
                <a:ea typeface="+mn-ea"/>
                <a:cs typeface="+mn-cs"/>
              </a:rPr>
              <a:t>galactosidase</a:t>
            </a:r>
            <a:r>
              <a:rPr lang="en-US" sz="1200" b="1" i="0" u="none" strike="noStrike" kern="1200" baseline="0" dirty="0">
                <a:solidFill>
                  <a:schemeClr val="tx1"/>
                </a:solidFill>
                <a:latin typeface="+mn-lt"/>
                <a:ea typeface="+mn-ea"/>
                <a:cs typeface="+mn-cs"/>
              </a:rPr>
              <a:t> reaction. </a:t>
            </a:r>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galactoside</a:t>
            </a:r>
            <a:r>
              <a:rPr lang="en-US" sz="1200" b="0" i="0" u="none" strike="noStrike" kern="1200" baseline="0" dirty="0">
                <a:solidFill>
                  <a:schemeClr val="tx1"/>
                </a:solidFill>
                <a:latin typeface="+mn-lt"/>
                <a:ea typeface="+mn-ea"/>
                <a:cs typeface="+mn-cs"/>
              </a:rPr>
              <a:t> substrate X-Gal produces a colored product on cleavage by β-</a:t>
            </a:r>
            <a:r>
              <a:rPr lang="en-US" sz="1200" b="0" i="0" u="none" strike="noStrike" kern="1200" baseline="0" dirty="0" err="1">
                <a:solidFill>
                  <a:schemeClr val="tx1"/>
                </a:solidFill>
                <a:latin typeface="+mn-lt"/>
                <a:ea typeface="+mn-ea"/>
                <a:cs typeface="+mn-cs"/>
              </a:rPr>
              <a:t>galactosidase</a:t>
            </a:r>
            <a:r>
              <a:rPr lang="en-US" sz="1200" b="0" i="0" u="none" strike="noStrike" kern="1200" baseline="0" dirty="0">
                <a:solidFill>
                  <a:schemeClr val="tx1"/>
                </a:solidFill>
                <a:latin typeface="+mn-lt"/>
                <a:ea typeface="+mn-ea"/>
                <a:cs typeface="+mn-cs"/>
              </a:rPr>
              <a:t>. The appearance of this colored product provides a convenient means for monitoring the amount of the enzyme both in vitro and in vivo.</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187923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855694"/>
          </a:xfrm>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noAutofit/>
          </a:bodyPr>
          <a:lstStyle>
            <a:lvl1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defRPr lang="en-US" sz="26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7"/>
          </p:nvPr>
        </p:nvSpPr>
        <p:spPr>
          <a:xfrm>
            <a:off x="457200" y="6172200"/>
            <a:ext cx="8229600" cy="549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78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36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931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573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466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89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006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322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841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7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85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10/31/22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10/31/22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154825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32</a:t>
            </a:r>
          </a:p>
          <a:p>
            <a:pPr defTabSz="914400">
              <a:buFontTx/>
              <a:buNone/>
            </a:pPr>
            <a:r>
              <a:rPr lang="en-US" altLang="en-US" sz="2800" b="1" dirty="0">
                <a:solidFill>
                  <a:srgbClr val="843C0C"/>
                </a:solidFill>
              </a:rPr>
              <a:t>The Control of Gene Expression in Prokaryotes</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76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Helix-turn-helix Motif</a:t>
            </a:r>
          </a:p>
        </p:txBody>
      </p:sp>
      <p:pic>
        <p:nvPicPr>
          <p:cNvPr id="6" name="Picture Placeholder 5" descr="An illustration shows structures of three sequence-specific D N A binding proteins that interact with D N A. The three D N A binding proteins are lac repressor, C A P, and lowercase T lowercase R lowercase P repressor. The helix-turn-helix units of each structure are highlighted in yellow, and are 34 Angstrom apar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2296283"/>
            <a:ext cx="8068851" cy="400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0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Recognition through β Strands</a:t>
            </a:r>
          </a:p>
        </p:txBody>
      </p:sp>
      <p:pic>
        <p:nvPicPr>
          <p:cNvPr id="5" name="Picture Placeholder 4" descr="An illustration shows the structure of the Methionine repressor. The structure shows a ribbon with ball and stick models in the center. The pair of Beta strands which bind D N A instead of the alpha helices are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8" y="1601406"/>
            <a:ext cx="6559445" cy="491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66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Section 32.2 Prokaryotic DNA-Binding Proteins Bind Specifically to Regulatory Sites in Operons</a:t>
            </a:r>
          </a:p>
        </p:txBody>
      </p:sp>
      <p:sp>
        <p:nvSpPr>
          <p:cNvPr id="10" name="Content Placeholder 9"/>
          <p:cNvSpPr>
            <a:spLocks noGrp="1"/>
          </p:cNvSpPr>
          <p:nvPr>
            <p:ph idx="1"/>
          </p:nvPr>
        </p:nvSpPr>
        <p:spPr>
          <a:xfrm>
            <a:off x="457200" y="1600201"/>
            <a:ext cx="8229600" cy="3341450"/>
          </a:xfrm>
        </p:spPr>
        <p:txBody>
          <a:bodyPr>
            <a:normAutofit/>
          </a:bodyPr>
          <a:lstStyle/>
          <a:p>
            <a:pPr>
              <a:spcAft>
                <a:spcPts val="1200"/>
              </a:spcAft>
            </a:pPr>
            <a:r>
              <a:rPr lang="en-US" sz="2000" dirty="0"/>
              <a:t>An example of regulated transcription is the control of the enzymes for lactose metabolism in </a:t>
            </a:r>
            <a:r>
              <a:rPr lang="en-US" sz="2000" i="1" dirty="0"/>
              <a:t>E. coli</a:t>
            </a:r>
            <a:r>
              <a:rPr lang="en-US" sz="2000" dirty="0"/>
              <a:t>. The gene for β-</a:t>
            </a:r>
            <a:r>
              <a:rPr lang="en-US" sz="2000" dirty="0" err="1"/>
              <a:t>galactosidase</a:t>
            </a:r>
            <a:r>
              <a:rPr lang="en-US" sz="2000" dirty="0"/>
              <a:t>, which metabolizes lactose, is minimally transcribed unless lactose is present.</a:t>
            </a:r>
          </a:p>
          <a:p>
            <a:pPr>
              <a:spcAft>
                <a:spcPts val="1200"/>
              </a:spcAft>
            </a:pPr>
            <a:r>
              <a:rPr lang="en-US" sz="2000" dirty="0"/>
              <a:t>In the presence of lactose, the genes  for β-</a:t>
            </a:r>
            <a:r>
              <a:rPr lang="en-US" sz="2000" dirty="0" err="1"/>
              <a:t>galactosidase</a:t>
            </a:r>
            <a:r>
              <a:rPr lang="en-US" sz="2000" dirty="0"/>
              <a:t> as well as two other enzymes—a </a:t>
            </a:r>
            <a:r>
              <a:rPr lang="en-US" sz="2000" dirty="0" err="1"/>
              <a:t>permease</a:t>
            </a:r>
            <a:r>
              <a:rPr lang="en-US" sz="2000" dirty="0"/>
              <a:t> and </a:t>
            </a:r>
            <a:r>
              <a:rPr lang="en-US" sz="2000" dirty="0" err="1"/>
              <a:t>thiogalactoside</a:t>
            </a:r>
            <a:r>
              <a:rPr lang="en-US" sz="2000" dirty="0"/>
              <a:t> </a:t>
            </a:r>
            <a:r>
              <a:rPr lang="en-US" sz="2000" dirty="0" err="1"/>
              <a:t>transacetylase</a:t>
            </a:r>
            <a:r>
              <a:rPr lang="en-US" sz="2000" dirty="0"/>
              <a:t>—are expressed.</a:t>
            </a:r>
          </a:p>
          <a:p>
            <a:pPr>
              <a:spcAft>
                <a:spcPts val="1200"/>
              </a:spcAft>
            </a:pPr>
            <a:r>
              <a:rPr lang="en-US" sz="2000" dirty="0"/>
              <a:t>Such a coordinated unit is called an operon, and in the case of lactose-metabolizing enzymes, the unit is called the </a:t>
            </a:r>
            <a:r>
              <a:rPr lang="en-US" sz="2000" i="1" dirty="0"/>
              <a:t>lac</a:t>
            </a:r>
            <a:r>
              <a:rPr lang="en-US" sz="2000" dirty="0"/>
              <a:t> operon.</a:t>
            </a:r>
          </a:p>
        </p:txBody>
      </p:sp>
      <p:pic>
        <p:nvPicPr>
          <p:cNvPr id="16" name="Picture Placeholder 15" descr="A structural equation depicts the metabolism of lactose by the enzyme Beta-galactosidase, resulting in galactose and glucose. The structure of lactose shown on the left depicts two 6-member rings which are bonded by an oxygen atom. Ring on the left has an oxygen atom at position-2 while the carbon atom at position-1 bonds with a C H 2 O H group, and the carbon atoms at positions 4, 5, and 6 bond with an O H group each. Ring on the right has an oxygen atom at position-2 while the carbon atom at position-1 bonds with a C H 2 O H group while the carbon atoms at positions 3,4, and 5 bond with an O H group each. Position-3 on the left ring and position-6 on the right ring bond with each other over an oxygen atom.&#10;The enzyme, Beta-galactosidase acts on lactose along with water, resulting in the formation of Galactose and Glucose whose structures are shown on the right. The structure of Galactose shows a 6-member ring which has an oxygen atom at position-2 while the carbon atom at position-1 bonds with a C H 2 O H group, the atom at position 3 bonds with an O H group which is derived from H 2 O, while the atoms at positions 4, 5, and 6 bond with an O H group each. The structure of Glucose shows another 6-member ring which has an oxygen atom at position-2 while the carbon atom at position-1 bonds with a C H 2 O H group and the atoms at positions 3, 4, and 5 bond with an O H group each. The carbon at position-6 which bonded with an oxygen atom earlier now bonds with an O H group, with the H atom derived from H 2 O."/>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37764" y="5240944"/>
            <a:ext cx="6668472" cy="127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9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Studying Activity of β-galactosidase</a:t>
            </a:r>
          </a:p>
        </p:txBody>
      </p:sp>
      <p:sp>
        <p:nvSpPr>
          <p:cNvPr id="10" name="Content Placeholder 9"/>
          <p:cNvSpPr>
            <a:spLocks noGrp="1"/>
          </p:cNvSpPr>
          <p:nvPr>
            <p:ph idx="1"/>
          </p:nvPr>
        </p:nvSpPr>
        <p:spPr>
          <a:xfrm>
            <a:off x="457200" y="1600200"/>
            <a:ext cx="8229600" cy="4912567"/>
          </a:xfrm>
        </p:spPr>
        <p:txBody>
          <a:bodyPr>
            <a:noAutofit/>
          </a:bodyPr>
          <a:lstStyle/>
          <a:p>
            <a:r>
              <a:rPr lang="en-US" dirty="0"/>
              <a:t>The activity of β-</a:t>
            </a:r>
            <a:r>
              <a:rPr lang="en-US" dirty="0" err="1"/>
              <a:t>galactosidase</a:t>
            </a:r>
            <a:r>
              <a:rPr lang="en-US" dirty="0"/>
              <a:t> can be readily monitored with the use of the chromogenic substrate X-Gal, which turns blue upon catalysis by β-</a:t>
            </a:r>
            <a:r>
              <a:rPr lang="en-US" dirty="0" err="1"/>
              <a:t>galactosidase</a:t>
            </a:r>
            <a:r>
              <a:rPr lang="en-US" dirty="0"/>
              <a:t>.</a:t>
            </a:r>
          </a:p>
        </p:txBody>
      </p:sp>
    </p:spTree>
    <p:extLst>
      <p:ext uri="{BB962C8B-B14F-4D97-AF65-F5344CB8AC3E}">
        <p14:creationId xmlns:p14="http://schemas.microsoft.com/office/powerpoint/2010/main" val="283263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Monitoring the β-galactosidase Reaction</a:t>
            </a:r>
          </a:p>
        </p:txBody>
      </p:sp>
      <p:pic>
        <p:nvPicPr>
          <p:cNvPr id="6" name="Picture Placeholder 5" descr="A structural equation depicts the formation of a colored product from the substrate, X-Gal on cleavage by beta-Galactosidase. The structure of X-Gal shown on the left depicts a 6-member ring bonding with a structure consisting of a fused 5-member ring and a 6-member ring an oxygen atom. The 6-member ring has an oxygen atom at position-2 while the carbon atom at position-1 bonds with a C H 2 O H group, and the carbon atoms at positions 4, 5, and 6 are bonded with an O H group each. The combined 6 and 5 member rings have the adjacent carbon atoms of the 6-ring bonding with a chlorine atom and a bromine atom while the 5-member ring has a N atom with a terminal H atom at position 2.&#10;On reacting with the enzyme beta-Galactosidase and H2O, the 6-member ring is separated from X-Gal, with an H atom from H 2 O bonding with the terminal O atom at position-3 to form an O H group. The remaining O H from H 2 O bonds with one of the carbon atoms in the 5-member group from the 6 and 5 bonded ring. A spontaneous dimerization and oxidation leads to the formation of a colored product, labeled as 5, 5-prime-Dibromo-4,4-prime-dichloro-indigo. The structure of this product shows a 6 and 5 member bonded ring forming a double bond with another 6 and 5 member bonded ring. The 6-member ring has terminal chlorine and bromine atoms on adjacent carbon atoms while the 5-member ring has one N atom with a terminal H atom while one carbon atom forms a double bond with a terminal O a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6951" y="3134676"/>
            <a:ext cx="8450099" cy="222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7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β-Galactosidase Induction</a:t>
            </a:r>
          </a:p>
        </p:txBody>
      </p:sp>
      <p:pic>
        <p:nvPicPr>
          <p:cNvPr id="5" name="Picture Placeholder 4" descr="A graph depicts a sudden rise in production of Beta-Galactosidase when lactose is added to the E. coli culture. The horizontal axis shows total bacterial protein in micrograms ranging from 0 to 90, labeled in increments of 30, while the vertical axis shows Beta-Galactosidase in micrograms ranging from 0 to 4, labeled in increments of 2. The graph plots a horizontal line starting from the origin which turns upward at a point where Lactose is added. The total bacterial protein value at this point is 15 micrograms, while the quantity of Beta-Galactosidase is just above 0. The line moves with a steep upward slope up to a point where lactose is removed. The total bacterial protein value at this point is 60 micrograms while the quantity of Beta-Galactosidase is approximately 3.5 micrograms. The line turns rightward and moves horizontally once lactose is removed. The data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19050" y="1935649"/>
            <a:ext cx="6505901" cy="443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17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An Operon Consists of Regulatory Elements and Protein-encoding Genes</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The DNA components of an operon consist of a regulator gene, an operator, a promoter, and structural genes.</a:t>
            </a:r>
          </a:p>
          <a:p>
            <a:pPr>
              <a:spcAft>
                <a:spcPts val="1200"/>
              </a:spcAft>
            </a:pPr>
            <a:r>
              <a:rPr lang="en-US" dirty="0"/>
              <a:t>In the </a:t>
            </a:r>
            <a:r>
              <a:rPr lang="en-US" i="1" dirty="0"/>
              <a:t>lac</a:t>
            </a:r>
            <a:r>
              <a:rPr lang="en-US" dirty="0"/>
              <a:t> operon, the regulatory gene (</a:t>
            </a:r>
            <a:r>
              <a:rPr lang="en-US" dirty="0" err="1"/>
              <a:t>i</a:t>
            </a:r>
            <a:r>
              <a:rPr lang="en-US" dirty="0"/>
              <a:t>) encodes a protein called the </a:t>
            </a:r>
            <a:r>
              <a:rPr lang="en-US" i="1" dirty="0"/>
              <a:t>lac </a:t>
            </a:r>
            <a:r>
              <a:rPr lang="en-US" dirty="0"/>
              <a:t>repressor that binds to the operator site (o) in the absence of lactose and prevents promoter (p) use and thus transcription of the structural genes.</a:t>
            </a:r>
          </a:p>
          <a:p>
            <a:pPr>
              <a:spcAft>
                <a:spcPts val="1200"/>
              </a:spcAft>
            </a:pPr>
            <a:r>
              <a:rPr lang="en-US" dirty="0"/>
              <a:t>An mRNA message encoding more than one protein is called a polygenic or </a:t>
            </a:r>
            <a:r>
              <a:rPr lang="en-US" dirty="0" err="1"/>
              <a:t>polycistronic</a:t>
            </a:r>
            <a:r>
              <a:rPr lang="en-US" dirty="0"/>
              <a:t> transcript.</a:t>
            </a:r>
          </a:p>
        </p:txBody>
      </p:sp>
    </p:spTree>
    <p:extLst>
      <p:ext uri="{BB962C8B-B14F-4D97-AF65-F5344CB8AC3E}">
        <p14:creationId xmlns:p14="http://schemas.microsoft.com/office/powerpoint/2010/main" val="2037888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Operons</a:t>
            </a:r>
          </a:p>
        </p:txBody>
      </p:sp>
      <p:pic>
        <p:nvPicPr>
          <p:cNvPr id="6" name="Picture Placeholder 5" descr="An illustration shows the general structure of an operon and the structure of lactose operon. The general structure of an operon shown on the left consists of a regulator gene, followed by a regulatory DNA sequence labeled as control sites, and a sequence of structural genes. The structure of lactose operon shown on the right consists of a sequence of three structural genes denoted as z, y, and a, with an operator site, o and a promoter site, p, presented from right to left. The regulator gene is represented as i, along with a second promoter p which is located to the left of the regulator ge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3398190"/>
            <a:ext cx="8079303" cy="81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71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The </a:t>
            </a:r>
            <a:r>
              <a:rPr lang="en-US" sz="2800" i="1" dirty="0">
                <a:solidFill>
                  <a:srgbClr val="843C0C"/>
                </a:solidFill>
              </a:rPr>
              <a:t>lac </a:t>
            </a:r>
            <a:r>
              <a:rPr lang="en-US" sz="2800" dirty="0">
                <a:solidFill>
                  <a:srgbClr val="843C0C"/>
                </a:solidFill>
              </a:rPr>
              <a:t>Repressor Protein in the Absence of Lactose Binds to the Operator and Blocks Transcription</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In the absence of lactose, the repressor protein binds to the operator DNA. This binding prevents use of the promoter by RNA polymerase.</a:t>
            </a:r>
          </a:p>
          <a:p>
            <a:pPr>
              <a:spcAft>
                <a:spcPts val="1200"/>
              </a:spcAft>
            </a:pPr>
            <a:r>
              <a:rPr lang="en-US" sz="2400" dirty="0"/>
              <a:t>The repressor locates the operator by binding to DNA and then performing a one-dimensional search for the operator.</a:t>
            </a:r>
          </a:p>
          <a:p>
            <a:pPr>
              <a:spcAft>
                <a:spcPts val="1200"/>
              </a:spcAft>
            </a:pPr>
            <a:r>
              <a:rPr lang="en-US" sz="2400" dirty="0"/>
              <a:t>The repressor binds to the operator 4 </a:t>
            </a:r>
            <a:r>
              <a:rPr lang="en-US" sz="2400" dirty="0">
                <a:sym typeface="Symbol" charset="0"/>
              </a:rPr>
              <a:t></a:t>
            </a:r>
            <a:r>
              <a:rPr lang="en-US" sz="2400" dirty="0"/>
              <a:t> 10</a:t>
            </a:r>
            <a:r>
              <a:rPr lang="en-US" sz="2400" baseline="30000" dirty="0"/>
              <a:t>6</a:t>
            </a:r>
            <a:r>
              <a:rPr lang="en-US" sz="2400" dirty="0"/>
              <a:t> times as strongly as it does to random segments of DNA.</a:t>
            </a:r>
          </a:p>
          <a:p>
            <a:pPr>
              <a:spcAft>
                <a:spcPts val="1200"/>
              </a:spcAft>
            </a:pPr>
            <a:r>
              <a:rPr lang="en-US" sz="2400" dirty="0"/>
              <a:t>The repressor functions as a dimer, with the amino terminal portion of each monomer binding DNA.</a:t>
            </a:r>
          </a:p>
        </p:txBody>
      </p:sp>
    </p:spTree>
    <p:extLst>
      <p:ext uri="{BB962C8B-B14F-4D97-AF65-F5344CB8AC3E}">
        <p14:creationId xmlns:p14="http://schemas.microsoft.com/office/powerpoint/2010/main" val="104277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the </a:t>
            </a:r>
            <a:r>
              <a:rPr lang="en-US" i="1" dirty="0">
                <a:solidFill>
                  <a:srgbClr val="843C0C"/>
                </a:solidFill>
              </a:rPr>
              <a:t>lac</a:t>
            </a:r>
            <a:r>
              <a:rPr lang="en-US" dirty="0">
                <a:solidFill>
                  <a:srgbClr val="843C0C"/>
                </a:solidFill>
              </a:rPr>
              <a:t> Repressor</a:t>
            </a:r>
          </a:p>
        </p:txBody>
      </p:sp>
      <p:pic>
        <p:nvPicPr>
          <p:cNvPr id="5" name="Picture Placeholder 4" descr="An illustration shows the 3-D structure of the lac repressor, consisting of an Amino-terminal domain which binds to DNA, followed by a larger Carboxyl-terminal domain which forms a separate structur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725456"/>
            <a:ext cx="5421029" cy="494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94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83"/>
            <a:ext cx="8229600" cy="1422711"/>
          </a:xfrm>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CHAPTER 32</a:t>
            </a:r>
            <a:br>
              <a:rPr lang="en-US" dirty="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The Control of Gene Expression in Prokaryotes</a:t>
            </a:r>
          </a:p>
        </p:txBody>
      </p:sp>
      <p:pic>
        <p:nvPicPr>
          <p:cNvPr id="7" name="Picture Placeholder 6" descr="A two-part illustration shows a micrograph of the light organ of a squid on the left and a schematic showing gene expression on the right. The left part of the illustration shows the micrograph of light organ of a newly hatched squid, in which several light particles are depicted, caused by colonies of bacteria that become luminescent at an appropriately high density. The right part of the illustration shows a circuit where a luminescent bacterium is depicted as a pink oval that releases small molecules into the environment. These molecules are picked up by other bacterial cells, represented by a grey oval. The bacterial cells respond by adjusting gene expression, shown by arrows pointing to genes at the bottom of the ima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1209" y="2433638"/>
            <a:ext cx="8923806" cy="427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87" y="274638"/>
            <a:ext cx="8763856" cy="1143000"/>
          </a:xfrm>
        </p:spPr>
        <p:txBody>
          <a:bodyPr>
            <a:noAutofit/>
          </a:bodyPr>
          <a:lstStyle/>
          <a:p>
            <a:r>
              <a:rPr lang="en-US" dirty="0">
                <a:solidFill>
                  <a:srgbClr val="843C0C"/>
                </a:solidFill>
              </a:rPr>
              <a:t>Ligand Binding can Induce Structural Changes in Regulatory Proteins</a:t>
            </a:r>
          </a:p>
        </p:txBody>
      </p:sp>
      <p:sp>
        <p:nvSpPr>
          <p:cNvPr id="3" name="Content Placeholder 2"/>
          <p:cNvSpPr>
            <a:spLocks noGrp="1"/>
          </p:cNvSpPr>
          <p:nvPr>
            <p:ph idx="1"/>
          </p:nvPr>
        </p:nvSpPr>
        <p:spPr>
          <a:xfrm>
            <a:off x="457200" y="1600201"/>
            <a:ext cx="8229600" cy="3672190"/>
          </a:xfrm>
        </p:spPr>
        <p:txBody>
          <a:bodyPr>
            <a:normAutofit/>
          </a:bodyPr>
          <a:lstStyle/>
          <a:p>
            <a:pPr>
              <a:spcAft>
                <a:spcPts val="1200"/>
              </a:spcAft>
            </a:pPr>
            <a:r>
              <a:rPr lang="en-US" sz="2200" dirty="0"/>
              <a:t>When lactose is present, the small amount of β-</a:t>
            </a:r>
            <a:r>
              <a:rPr lang="en-US" sz="2200" dirty="0" err="1"/>
              <a:t>galactosidase</a:t>
            </a:r>
            <a:r>
              <a:rPr lang="en-US" sz="2200" dirty="0"/>
              <a:t> in the cell converts it to </a:t>
            </a:r>
            <a:r>
              <a:rPr lang="en-US" sz="2200" dirty="0" err="1"/>
              <a:t>galactose</a:t>
            </a:r>
            <a:r>
              <a:rPr lang="en-US" sz="2200" dirty="0"/>
              <a:t> and glucose.</a:t>
            </a:r>
          </a:p>
          <a:p>
            <a:pPr>
              <a:spcAft>
                <a:spcPts val="1200"/>
              </a:spcAft>
            </a:pPr>
            <a:r>
              <a:rPr lang="en-US" sz="2200" dirty="0"/>
              <a:t>However, the enzyme generates </a:t>
            </a:r>
            <a:r>
              <a:rPr lang="en-US" sz="2200" dirty="0" err="1"/>
              <a:t>allolactose</a:t>
            </a:r>
            <a:r>
              <a:rPr lang="en-US" sz="2200" dirty="0"/>
              <a:t> in a side reaction.</a:t>
            </a:r>
          </a:p>
          <a:p>
            <a:pPr>
              <a:spcAft>
                <a:spcPts val="1200"/>
              </a:spcAft>
            </a:pPr>
            <a:r>
              <a:rPr lang="en-US" sz="2200" dirty="0" err="1"/>
              <a:t>Allolactose</a:t>
            </a:r>
            <a:r>
              <a:rPr lang="en-US" sz="2200" dirty="0"/>
              <a:t> is the inducer of the </a:t>
            </a:r>
            <a:r>
              <a:rPr lang="en-US" sz="2200" i="1" dirty="0"/>
              <a:t>lac </a:t>
            </a:r>
            <a:r>
              <a:rPr lang="en-US" sz="2200" dirty="0"/>
              <a:t>operon. Upon binding </a:t>
            </a:r>
            <a:r>
              <a:rPr lang="en-US" sz="2200" dirty="0" err="1"/>
              <a:t>allolactose</a:t>
            </a:r>
            <a:r>
              <a:rPr lang="en-US" sz="2200" dirty="0"/>
              <a:t>, the </a:t>
            </a:r>
            <a:r>
              <a:rPr lang="en-US" sz="2200" i="1" dirty="0"/>
              <a:t>lac</a:t>
            </a:r>
            <a:r>
              <a:rPr lang="en-US" sz="2200" dirty="0"/>
              <a:t> repressor undergoes a structural change that greatly reduces its affinity for DNA.</a:t>
            </a:r>
          </a:p>
          <a:p>
            <a:pPr>
              <a:spcAft>
                <a:spcPts val="1200"/>
              </a:spcAft>
            </a:pPr>
            <a:r>
              <a:rPr lang="en-US" sz="2200" dirty="0"/>
              <a:t>RNA polymerase then binds to the promoter and transcribes the structural genes of the operon.</a:t>
            </a:r>
          </a:p>
        </p:txBody>
      </p:sp>
      <p:pic>
        <p:nvPicPr>
          <p:cNvPr id="7" name="Picture 2" descr="An illustration shows the structures of 1,6-Allolactose and Isopropylthiogalactoside. The structure of 1, 6-Allolactose shows two 6-member rings which are linked by an O-C H 2 chain from position-3 on the left ring to position-1 on the right. The ring on the left has an O atom at position 2, while the C atom at position-1 bonds with a C H 2 O H group, and the C atoms at positions 4, 5, and 6 are bonded with O H groups. The ring on the right has an O atom at position 2, while the C atoms at positions 3, 4, 5, and 6 are bonded with O H group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656761" y="5201378"/>
            <a:ext cx="1830478" cy="15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531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Induction of β-galactosidase Expression</a:t>
            </a:r>
          </a:p>
        </p:txBody>
      </p:sp>
      <p:sp>
        <p:nvSpPr>
          <p:cNvPr id="3" name="Content Placeholder 2"/>
          <p:cNvSpPr>
            <a:spLocks noGrp="1"/>
          </p:cNvSpPr>
          <p:nvPr>
            <p:ph idx="1"/>
          </p:nvPr>
        </p:nvSpPr>
        <p:spPr>
          <a:xfrm>
            <a:off x="457200" y="1600201"/>
            <a:ext cx="8229600" cy="1006812"/>
          </a:xfrm>
        </p:spPr>
        <p:txBody>
          <a:bodyPr>
            <a:normAutofit/>
          </a:bodyPr>
          <a:lstStyle/>
          <a:p>
            <a:r>
              <a:rPr lang="en-US" dirty="0"/>
              <a:t>IPTG is used in the laboratory as an inducer of β-</a:t>
            </a:r>
            <a:r>
              <a:rPr lang="en-US" dirty="0" err="1"/>
              <a:t>galactosidase</a:t>
            </a:r>
            <a:r>
              <a:rPr lang="en-US" dirty="0"/>
              <a:t> expression.</a:t>
            </a:r>
          </a:p>
        </p:txBody>
      </p:sp>
      <p:pic>
        <p:nvPicPr>
          <p:cNvPr id="2050" name="Picture 2" descr="An illustration shows the structures of Isopropylthiogalactoside. The structure of Isopropylthiogalactoside shows a 6-membered ring which is linked to an independent C atom that bonds with two C H 3 groups and an S atom. The S atom links the independent C atom with position-3 on the 6-member ring which has an O atom at position 2, while the C atom at position-1 bonds with a C H 2 O H group, and the C atoms at positions 4, 5, and 6 are bonded with an O H grou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010584" y="2950787"/>
            <a:ext cx="3122832" cy="361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877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Effects of IPTG on </a:t>
            </a:r>
            <a:r>
              <a:rPr lang="en-US" i="1" dirty="0">
                <a:solidFill>
                  <a:srgbClr val="843C0C"/>
                </a:solidFill>
              </a:rPr>
              <a:t>lac</a:t>
            </a:r>
            <a:r>
              <a:rPr lang="en-US" dirty="0">
                <a:solidFill>
                  <a:srgbClr val="843C0C"/>
                </a:solidFill>
              </a:rPr>
              <a:t> Repressor Structure</a:t>
            </a:r>
          </a:p>
        </p:txBody>
      </p:sp>
      <p:pic>
        <p:nvPicPr>
          <p:cNvPr id="7" name="Picture Placeholder 6" descr="An illustration shows the effects of I P T G on lac repressor structure. The structure shows a lac repressor whose amino-terminal domain binds to D N A. This structure is superimposed by a second structure of lac repressor which is bound to the inducer, I P T G. The superimposed structure causes subtle structural changes, close to the interface of D N A-binding domai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1754299"/>
            <a:ext cx="5914455" cy="487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55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Induction of the </a:t>
            </a:r>
            <a:r>
              <a:rPr lang="en-US" i="1" dirty="0">
                <a:solidFill>
                  <a:srgbClr val="843C0C"/>
                </a:solidFill>
              </a:rPr>
              <a:t>lac</a:t>
            </a:r>
            <a:r>
              <a:rPr lang="en-US" dirty="0">
                <a:solidFill>
                  <a:srgbClr val="843C0C"/>
                </a:solidFill>
              </a:rPr>
              <a:t> Operon</a:t>
            </a:r>
          </a:p>
        </p:txBody>
      </p:sp>
      <p:pic>
        <p:nvPicPr>
          <p:cNvPr id="5" name="Picture Placeholder 4" descr="An illustration depicts induction of the lac operon. shows lactose operon without the inducer where the lac repressor binds to operator site, o, and prevents transcription of the three structural genes, z, y, and a. In figure B, the inducer binds to the lac repressor, thus preventing it from binding to the operator site of the DNA. This leads to the production of lac m R N A, with Beta-Galactosidase, permease, and Transacetylase, which are produced respectively from the z, y, and a gen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5119" y="2906478"/>
            <a:ext cx="8073762" cy="221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14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The Operon is a Common Regulatory Unit in Prokaryotes</a:t>
            </a:r>
          </a:p>
        </p:txBody>
      </p:sp>
      <p:sp>
        <p:nvSpPr>
          <p:cNvPr id="10" name="Content Placeholder 9"/>
          <p:cNvSpPr>
            <a:spLocks noGrp="1"/>
          </p:cNvSpPr>
          <p:nvPr>
            <p:ph idx="1"/>
          </p:nvPr>
        </p:nvSpPr>
        <p:spPr>
          <a:xfrm>
            <a:off x="457200" y="1600200"/>
            <a:ext cx="8229600" cy="4912567"/>
          </a:xfrm>
        </p:spPr>
        <p:txBody>
          <a:bodyPr>
            <a:noAutofit/>
          </a:bodyPr>
          <a:lstStyle/>
          <a:p>
            <a:r>
              <a:rPr lang="en-US" dirty="0"/>
              <a:t>Operons are common in prokaryotes. For example: genes encoding proteins required for purine synthesis are repressed by the </a:t>
            </a:r>
            <a:r>
              <a:rPr lang="en-US" i="1" dirty="0" err="1"/>
              <a:t>pur</a:t>
            </a:r>
            <a:r>
              <a:rPr lang="en-US" dirty="0"/>
              <a:t> repressor.</a:t>
            </a:r>
          </a:p>
          <a:p>
            <a:pPr lvl="1"/>
            <a:r>
              <a:rPr lang="en-US" dirty="0"/>
              <a:t>The </a:t>
            </a:r>
            <a:r>
              <a:rPr lang="en-US" i="1" dirty="0" err="1"/>
              <a:t>pur</a:t>
            </a:r>
            <a:r>
              <a:rPr lang="en-US" dirty="0"/>
              <a:t> repressor inhibits transcription by binding to the </a:t>
            </a:r>
            <a:r>
              <a:rPr lang="en-US" i="1" dirty="0" err="1"/>
              <a:t>pur</a:t>
            </a:r>
            <a:r>
              <a:rPr lang="en-US" dirty="0"/>
              <a:t> operator only when bound to a </a:t>
            </a:r>
            <a:r>
              <a:rPr lang="en-US" dirty="0" err="1"/>
              <a:t>corepressor</a:t>
            </a:r>
            <a:r>
              <a:rPr lang="en-US" dirty="0"/>
              <a:t>, which is a purine, either guanine or hypoxanthine.</a:t>
            </a:r>
          </a:p>
          <a:p>
            <a:pPr lvl="1"/>
            <a:r>
              <a:rPr lang="en-US" dirty="0"/>
              <a:t>The presence of the </a:t>
            </a:r>
            <a:r>
              <a:rPr lang="en-US" dirty="0" err="1"/>
              <a:t>corepressor</a:t>
            </a:r>
            <a:r>
              <a:rPr lang="en-US" dirty="0"/>
              <a:t> means that purines are present and de novo purine synthesis is not required.</a:t>
            </a:r>
          </a:p>
          <a:p>
            <a:pPr lvl="1"/>
            <a:r>
              <a:rPr lang="en-US" dirty="0"/>
              <a:t>There are many </a:t>
            </a:r>
            <a:r>
              <a:rPr lang="en-US" i="1" dirty="0" err="1"/>
              <a:t>pur</a:t>
            </a:r>
            <a:r>
              <a:rPr lang="en-US" dirty="0"/>
              <a:t> operators in the </a:t>
            </a:r>
            <a:r>
              <a:rPr lang="en-US" i="1" dirty="0"/>
              <a:t>E. coli </a:t>
            </a:r>
            <a:r>
              <a:rPr lang="en-US" dirty="0"/>
              <a:t>genome.</a:t>
            </a:r>
          </a:p>
        </p:txBody>
      </p:sp>
    </p:spTree>
    <p:extLst>
      <p:ext uri="{BB962C8B-B14F-4D97-AF65-F5344CB8AC3E}">
        <p14:creationId xmlns:p14="http://schemas.microsoft.com/office/powerpoint/2010/main" val="3153641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Binding-site Distributions</a:t>
            </a:r>
          </a:p>
        </p:txBody>
      </p:sp>
      <p:pic>
        <p:nvPicPr>
          <p:cNvPr id="6" name="Picture Placeholder 5" descr="An illustration shows the E. coli genome. The E.coli has a ring on which a single binding-site is marked which matches the sequence of lac operator, while 19 sites are marked which match the sequence of the pur operat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8" y="1875188"/>
            <a:ext cx="6559445" cy="440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742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Transcription can be Stimulated by Proteins that Contact RNA Polymerase</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000" dirty="0"/>
              <a:t>Expression of the </a:t>
            </a:r>
            <a:r>
              <a:rPr lang="en-US" sz="2000" i="1" dirty="0"/>
              <a:t>lac</a:t>
            </a:r>
            <a:r>
              <a:rPr lang="en-US" sz="2000" dirty="0"/>
              <a:t> operon can also be stimulated by proteins such as the </a:t>
            </a:r>
            <a:r>
              <a:rPr lang="en-US" sz="2000" dirty="0" err="1"/>
              <a:t>catabolite</a:t>
            </a:r>
            <a:r>
              <a:rPr lang="en-US" sz="2000" dirty="0"/>
              <a:t> activator protein (CAP).</a:t>
            </a:r>
          </a:p>
          <a:p>
            <a:pPr>
              <a:spcAft>
                <a:spcPts val="1200"/>
              </a:spcAft>
            </a:pPr>
            <a:r>
              <a:rPr lang="en-US" sz="2000" dirty="0"/>
              <a:t>In </a:t>
            </a:r>
            <a:r>
              <a:rPr lang="en-US" sz="2000" i="1" dirty="0"/>
              <a:t>E. coli</a:t>
            </a:r>
            <a:r>
              <a:rPr lang="en-US" sz="2000" dirty="0"/>
              <a:t>, the concentration of </a:t>
            </a:r>
            <a:r>
              <a:rPr lang="en-US" sz="2000" dirty="0" err="1"/>
              <a:t>cAMP</a:t>
            </a:r>
            <a:r>
              <a:rPr lang="en-US" sz="2000" dirty="0"/>
              <a:t> increases when the concentration of glucose decreases.</a:t>
            </a:r>
          </a:p>
          <a:p>
            <a:pPr>
              <a:spcAft>
                <a:spcPts val="1200"/>
              </a:spcAft>
            </a:pPr>
            <a:r>
              <a:rPr lang="en-US" sz="2000" dirty="0"/>
              <a:t>Cyclic AMP binds CAP, and the CAP-</a:t>
            </a:r>
            <a:r>
              <a:rPr lang="en-US" sz="2000" dirty="0" err="1"/>
              <a:t>cAMP</a:t>
            </a:r>
            <a:r>
              <a:rPr lang="en-US" sz="2000" dirty="0"/>
              <a:t> complex binds to DNA near the start site of the </a:t>
            </a:r>
            <a:r>
              <a:rPr lang="en-US" sz="2000" i="1" dirty="0"/>
              <a:t>lac </a:t>
            </a:r>
            <a:r>
              <a:rPr lang="en-US" sz="2000" dirty="0"/>
              <a:t>operon and stimulates the activity of RNA polymerase.</a:t>
            </a:r>
          </a:p>
          <a:p>
            <a:pPr>
              <a:spcAft>
                <a:spcPts val="1200"/>
              </a:spcAft>
            </a:pPr>
            <a:r>
              <a:rPr lang="en-US" sz="2000" dirty="0"/>
              <a:t>The genes of the </a:t>
            </a:r>
            <a:r>
              <a:rPr lang="en-US" sz="2000" i="1" dirty="0"/>
              <a:t>lac</a:t>
            </a:r>
            <a:r>
              <a:rPr lang="en-US" sz="2000" dirty="0"/>
              <a:t> operon are maximally expressed when </a:t>
            </a:r>
            <a:r>
              <a:rPr lang="en-US" sz="2000" dirty="0" err="1"/>
              <a:t>allolactose</a:t>
            </a:r>
            <a:r>
              <a:rPr lang="en-US" sz="2000" dirty="0"/>
              <a:t> relieves inhibition by the repressor and CAP–</a:t>
            </a:r>
            <a:r>
              <a:rPr lang="en-US" sz="2000" dirty="0" err="1"/>
              <a:t>cAMP</a:t>
            </a:r>
            <a:r>
              <a:rPr lang="en-US" sz="2000" dirty="0"/>
              <a:t> stimulates RNA polymerase binding.</a:t>
            </a:r>
          </a:p>
          <a:p>
            <a:pPr>
              <a:spcAft>
                <a:spcPts val="1200"/>
              </a:spcAft>
            </a:pPr>
            <a:r>
              <a:rPr lang="en-US" sz="2000" dirty="0"/>
              <a:t>When glucose concentration increases, the </a:t>
            </a:r>
            <a:r>
              <a:rPr lang="en-US" sz="2000" dirty="0" err="1"/>
              <a:t>cAMP</a:t>
            </a:r>
            <a:r>
              <a:rPr lang="en-US" sz="2000" dirty="0"/>
              <a:t> concentration falls and the </a:t>
            </a:r>
            <a:r>
              <a:rPr lang="en-US" sz="2000" i="1" dirty="0"/>
              <a:t>lac</a:t>
            </a:r>
            <a:r>
              <a:rPr lang="en-US" sz="2000" dirty="0"/>
              <a:t> operon is not expressed, a process called </a:t>
            </a:r>
            <a:r>
              <a:rPr lang="en-US" sz="2000" dirty="0" err="1"/>
              <a:t>catabolite</a:t>
            </a:r>
            <a:r>
              <a:rPr lang="en-US" sz="2000" dirty="0"/>
              <a:t> repression.</a:t>
            </a:r>
          </a:p>
        </p:txBody>
      </p:sp>
    </p:spTree>
    <p:extLst>
      <p:ext uri="{BB962C8B-B14F-4D97-AF65-F5344CB8AC3E}">
        <p14:creationId xmlns:p14="http://schemas.microsoft.com/office/powerpoint/2010/main" val="734324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Binding Site for Catabolite Activator Protein (CAP)</a:t>
            </a:r>
          </a:p>
        </p:txBody>
      </p:sp>
      <p:pic>
        <p:nvPicPr>
          <p:cNvPr id="5" name="Picture Placeholder 4" descr="An illustration shows the CAP- cAMP complex which binds to position -61 relative to the start site for transcription, adjacent to the position at which RNA polymerase binds to DNA.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837473"/>
            <a:ext cx="4928208" cy="483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22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 Dimer of CAP Bound to DNA</a:t>
            </a:r>
          </a:p>
        </p:txBody>
      </p:sp>
      <p:pic>
        <p:nvPicPr>
          <p:cNvPr id="6" name="Picture Placeholder 5" descr="An illustration shows the structure of a dimer of C A P. The dimer of C A P is bound to the double-helix figure of D N A, with yellow residues highlighted at sites of the R N A polymerase interaction surface. The main structure is a ribbon structure, with c A M P shown as a ball and stick structure in the center of the structur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04341" y="1903604"/>
            <a:ext cx="7335319" cy="447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1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Section 32.3 Regulatory Circuits Can Result in Switching Between Patterns of Gene Expression</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Bacteriophage λ has two alternative infection modes.</a:t>
            </a:r>
          </a:p>
          <a:p>
            <a:pPr>
              <a:spcAft>
                <a:spcPts val="1200"/>
              </a:spcAft>
            </a:pPr>
            <a:r>
              <a:rPr lang="en-US" dirty="0"/>
              <a:t>In the lytic pathway, most of the phage genes are expressed, generating more virus particles that ultimately lyse the bacteria.</a:t>
            </a:r>
          </a:p>
          <a:p>
            <a:pPr>
              <a:spcAft>
                <a:spcPts val="1200"/>
              </a:spcAft>
            </a:pPr>
            <a:r>
              <a:rPr lang="en-US" dirty="0"/>
              <a:t>In the lysogenic pathway, the λ genome is incorporated into the host genome and most of the viral genes are not expressed.</a:t>
            </a:r>
          </a:p>
          <a:p>
            <a:pPr>
              <a:spcAft>
                <a:spcPts val="1200"/>
              </a:spcAft>
            </a:pPr>
            <a:r>
              <a:rPr lang="en-US" dirty="0"/>
              <a:t>Regulatory proteins control which pathway is followed.</a:t>
            </a:r>
          </a:p>
        </p:txBody>
      </p:sp>
    </p:spTree>
    <p:extLst>
      <p:ext uri="{BB962C8B-B14F-4D97-AF65-F5344CB8AC3E}">
        <p14:creationId xmlns:p14="http://schemas.microsoft.com/office/powerpoint/2010/main" val="325724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Ch.32 Learning Objectives</a:t>
            </a:r>
          </a:p>
        </p:txBody>
      </p:sp>
      <p:sp>
        <p:nvSpPr>
          <p:cNvPr id="4" name="Content Placeholder 3"/>
          <p:cNvSpPr>
            <a:spLocks noGrp="1"/>
          </p:cNvSpPr>
          <p:nvPr>
            <p:ph idx="1"/>
          </p:nvPr>
        </p:nvSpPr>
        <p:spPr>
          <a:xfrm>
            <a:off x="457200" y="1521370"/>
            <a:ext cx="8229600" cy="5257800"/>
          </a:xfrm>
        </p:spPr>
        <p:txBody>
          <a:bodyPr>
            <a:noAutofit/>
          </a:bodyPr>
          <a:lstStyle/>
          <a:p>
            <a:pPr marL="0" indent="0">
              <a:lnSpc>
                <a:spcPct val="110000"/>
              </a:lnSpc>
              <a:spcBef>
                <a:spcPts val="624"/>
              </a:spcBef>
              <a:spcAft>
                <a:spcPts val="1200"/>
              </a:spcAft>
              <a:buNone/>
            </a:pPr>
            <a:r>
              <a:rPr lang="en-US" sz="2000" i="1" dirty="0"/>
              <a:t>By the end of this chapter, you should be able to:</a:t>
            </a:r>
            <a:endParaRPr lang="en-US" sz="2000" dirty="0"/>
          </a:p>
          <a:p>
            <a:pPr marL="457200" indent="-457200">
              <a:buFont typeface="+mj-lt"/>
              <a:buAutoNum type="arabicPeriod"/>
            </a:pPr>
            <a:r>
              <a:rPr lang="en-US" sz="2000" b="1" dirty="0"/>
              <a:t>Discuss the role of DNA-binding proteins in controlling transcription in prokaryotes.</a:t>
            </a:r>
          </a:p>
          <a:p>
            <a:pPr marL="457200" indent="-457200">
              <a:buFont typeface="+mj-lt"/>
              <a:buAutoNum type="arabicPeriod"/>
            </a:pPr>
            <a:r>
              <a:rPr lang="en-US" sz="2000" b="1" dirty="0"/>
              <a:t>Describe the basic structural features of DNA-binding proteins that allow them to recognize specific DNA sequences.</a:t>
            </a:r>
          </a:p>
          <a:p>
            <a:pPr marL="457200" indent="-457200">
              <a:buFont typeface="+mj-lt"/>
              <a:buAutoNum type="arabicPeriod"/>
            </a:pPr>
            <a:r>
              <a:rPr lang="en-US" sz="2000" b="1" dirty="0"/>
              <a:t>Discuss the concept of an operon and the roles of the various components in the E. coli lac operon.</a:t>
            </a:r>
          </a:p>
          <a:p>
            <a:pPr marL="457200" indent="-457200">
              <a:buFont typeface="+mj-lt"/>
              <a:buAutoNum type="arabicPeriod"/>
            </a:pPr>
            <a:r>
              <a:rPr lang="en-US" sz="2000" b="1" dirty="0"/>
              <a:t>Discuss the genetic switch that controls the lytic versus lysogenic path in bacteriophage lambda.</a:t>
            </a:r>
          </a:p>
          <a:p>
            <a:pPr marL="457200" indent="-457200">
              <a:buFont typeface="+mj-lt"/>
              <a:buAutoNum type="arabicPeriod"/>
            </a:pPr>
            <a:r>
              <a:rPr lang="en-US" sz="2000" b="1" dirty="0"/>
              <a:t>Describe the mechanisms by which gene regulation is controlled by changes in the concentration of small molecules including quorum sensing.</a:t>
            </a:r>
          </a:p>
          <a:p>
            <a:pPr marL="457200" indent="-457200">
              <a:buFont typeface="+mj-lt"/>
              <a:buAutoNum type="arabicPeriod"/>
            </a:pPr>
            <a:r>
              <a:rPr lang="en-US" sz="2000" b="1" dirty="0"/>
              <a:t>Discuss posttranslational mechanisms for controlling prokaryotic gene expression including attenuators and </a:t>
            </a:r>
            <a:r>
              <a:rPr lang="en-US" sz="2000" b="1" dirty="0" err="1"/>
              <a:t>riboswitches</a:t>
            </a:r>
            <a:r>
              <a:rPr lang="en-US" sz="2000" b="1" dirty="0"/>
              <a:t>.</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The 𝛌 Repressor Regulates Its Own Expression (1/2)</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The λ repressor blocks the transcription of all genes in the λ genome except the gene that encodes the repressor.</a:t>
            </a:r>
          </a:p>
          <a:p>
            <a:pPr>
              <a:spcAft>
                <a:spcPts val="1200"/>
              </a:spcAft>
            </a:pPr>
            <a:r>
              <a:rPr lang="en-US" dirty="0"/>
              <a:t>The repressor functions as a dimer. The amino-terminal domain of each monomer binds to DNA, and the carboxyl terminal domain participates in protein interactions.</a:t>
            </a:r>
          </a:p>
        </p:txBody>
      </p:sp>
    </p:spTree>
    <p:extLst>
      <p:ext uri="{BB962C8B-B14F-4D97-AF65-F5344CB8AC3E}">
        <p14:creationId xmlns:p14="http://schemas.microsoft.com/office/powerpoint/2010/main" val="2223033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the λ Repressor Bound to DNA</a:t>
            </a:r>
          </a:p>
        </p:txBody>
      </p:sp>
      <p:pic>
        <p:nvPicPr>
          <p:cNvPr id="5" name="Picture Placeholder 4" descr="An illustration depicts the structure of lambda repressor bound to D N A. The lambda repressor binds to D N A as a dimer in two subunits. Each subunit shows a carboxyl-terminal domain leading into an amino-terminal domain which is closer to the D N A strands, with the alpha-helices fitting into the major groove of the D N A. For one subunit, the amino-terminal domain is shown in red, and the carboxyl-terminal domain is shown in blue, while for the second subunit, both the domains are shown in yellow."/>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823385"/>
            <a:ext cx="5421029" cy="482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64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The 𝛌 Repressor Regulates Its Own Expression (2/2)</a:t>
            </a:r>
            <a:endParaRPr lang="en-US" dirty="0"/>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000" dirty="0"/>
              <a:t>The λ repressor binds to many sites in the phage genome and in particular to one called the right operator.</a:t>
            </a:r>
          </a:p>
          <a:p>
            <a:pPr>
              <a:spcAft>
                <a:spcPts val="1200"/>
              </a:spcAft>
            </a:pPr>
            <a:r>
              <a:rPr lang="en-US" sz="2000" dirty="0"/>
              <a:t>The right operator includes three binding sites for the repressor and two promoters, one that controls repressor expression and the other that controls the expression of other genes.</a:t>
            </a:r>
          </a:p>
          <a:p>
            <a:pPr>
              <a:spcAft>
                <a:spcPts val="1200"/>
              </a:spcAft>
            </a:pPr>
            <a:r>
              <a:rPr lang="en-US" sz="2000" dirty="0"/>
              <a:t>The repressor binds to O</a:t>
            </a:r>
            <a:r>
              <a:rPr lang="en-US" sz="2000" baseline="-25000" dirty="0"/>
              <a:t>R</a:t>
            </a:r>
            <a:r>
              <a:rPr lang="en-US" sz="2000" dirty="0"/>
              <a:t>1. Binding to O</a:t>
            </a:r>
            <a:r>
              <a:rPr lang="en-US" sz="2000" baseline="-25000" dirty="0"/>
              <a:t>R</a:t>
            </a:r>
            <a:r>
              <a:rPr lang="en-US" sz="2000" dirty="0"/>
              <a:t>1 enhances the likelihood that the repressor will bind to O</a:t>
            </a:r>
            <a:r>
              <a:rPr lang="en-US" sz="2000" baseline="-25000" dirty="0"/>
              <a:t>R</a:t>
            </a:r>
            <a:r>
              <a:rPr lang="en-US" sz="2000" dirty="0"/>
              <a:t>2.</a:t>
            </a:r>
          </a:p>
          <a:p>
            <a:pPr>
              <a:spcAft>
                <a:spcPts val="1200"/>
              </a:spcAft>
            </a:pPr>
            <a:r>
              <a:rPr lang="en-US" sz="2000" dirty="0"/>
              <a:t>When bound to O</a:t>
            </a:r>
            <a:r>
              <a:rPr lang="en-US" sz="2000" baseline="-25000" dirty="0"/>
              <a:t>R</a:t>
            </a:r>
            <a:r>
              <a:rPr lang="en-US" sz="2000" dirty="0"/>
              <a:t>1 and O</a:t>
            </a:r>
            <a:r>
              <a:rPr lang="en-US" sz="2000" baseline="-25000" dirty="0"/>
              <a:t>R</a:t>
            </a:r>
            <a:r>
              <a:rPr lang="en-US" sz="2000" dirty="0"/>
              <a:t>2, the repressor blocks the promoter on the right, which controls </a:t>
            </a:r>
            <a:r>
              <a:rPr lang="en-US" sz="2000" dirty="0" err="1"/>
              <a:t>Cro</a:t>
            </a:r>
            <a:r>
              <a:rPr lang="en-US" sz="2000" dirty="0"/>
              <a:t> expression, but allows transcription of the repressor.</a:t>
            </a:r>
          </a:p>
          <a:p>
            <a:pPr>
              <a:spcAft>
                <a:spcPts val="1200"/>
              </a:spcAft>
            </a:pPr>
            <a:r>
              <a:rPr lang="en-US" sz="2000" dirty="0"/>
              <a:t>When the repressor is bound to O</a:t>
            </a:r>
            <a:r>
              <a:rPr lang="en-US" sz="2000" baseline="-25000" dirty="0"/>
              <a:t>R</a:t>
            </a:r>
            <a:r>
              <a:rPr lang="en-US" sz="2000" dirty="0"/>
              <a:t>1, O</a:t>
            </a:r>
            <a:r>
              <a:rPr lang="en-US" sz="2000" baseline="-25000" dirty="0"/>
              <a:t>R</a:t>
            </a:r>
            <a:r>
              <a:rPr lang="en-US" sz="2000" dirty="0"/>
              <a:t>2, and O</a:t>
            </a:r>
            <a:r>
              <a:rPr lang="en-US" sz="2000" baseline="-25000" dirty="0"/>
              <a:t>R</a:t>
            </a:r>
            <a:r>
              <a:rPr lang="en-US" sz="2000" dirty="0"/>
              <a:t>3, repressor expression is also inhibited.</a:t>
            </a:r>
          </a:p>
        </p:txBody>
      </p:sp>
    </p:spTree>
    <p:extLst>
      <p:ext uri="{BB962C8B-B14F-4D97-AF65-F5344CB8AC3E}">
        <p14:creationId xmlns:p14="http://schemas.microsoft.com/office/powerpoint/2010/main" val="4087596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Sequence of the λ Right Operator</a:t>
            </a:r>
          </a:p>
        </p:txBody>
      </p:sp>
      <p:pic>
        <p:nvPicPr>
          <p:cNvPr id="6" name="Picture Placeholder 5" descr="An illustration depicts the sequence of the lambda right operator. The sequence highlights three operator sites along with their centers, and also indicates the start sites for lambda repressor mRNA and the Cro mRNA together with their -10 and -35 sequences.&#10;The sequence is as follows:&#10;5-prime to 3-prime strand: …T A C G T T A A A T C (O R 3 begins) T A T C A C C G C(center) A A G G G A T A (O R 3 ends) A A T A T C (O R 2 begins) T A A C A C C G T(center) G C G T G T(-35) T G (OR2 ends) A C T A T T T (O R 1 begins) T A C C T C T G G(center) C G G T G A T(-10) A (O R 1 ends) A T G G T T G C A(start site for Cro mRNA)…&#10;3-prime to 5-prime strand: …(start site for lambda repressor m R N A) A T G C A A T T T A G (-10) (O R 3 begins) A T A G T G G C G T T C C C T A T (OR3 ends) T T A T A G (O R 2 begins) A T(-35) T G T G G C A C G C A C A A C (O R 2 ends) T G A T A A A (O R 1 begins) A T G G A G A C C G C C A C T A T (O R 1 ends) T A C C A A C G 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3129080"/>
            <a:ext cx="8079303" cy="126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13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λ Repressor Controls its Own Synthesis</a:t>
            </a:r>
          </a:p>
        </p:txBody>
      </p:sp>
      <p:pic>
        <p:nvPicPr>
          <p:cNvPr id="5" name="Picture Placeholder 4" descr="An illustration depicts how a lambda repressor controls its own synthesis. The figure on top depicts the lambda repressor gene expression as stimulated when the repressor is present in low concentrations. The lambda repressor is shown binding to O subscript R 1 and O subscript R 2 operator sites, but not on O subscript R 3. The repressor dimer at O subscript R 2 is shown to be in contact with the R N A polymerase, which is bound to the promoter adjacent to O subscript R 3.&#10;The lower figure depicts lambda repressor gene expression as blocked when the repressor is present in higher quantities. The lambda repressor is shown binding to the O subscript R 3 site as well along with the O subscript R 1 and O subscript R 2 sites, thus blocking the other promoter and repressing the production of additional repress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874295"/>
            <a:ext cx="4928208" cy="45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433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A Circuit Based on the 𝛌 Repressor and </a:t>
            </a:r>
            <a:r>
              <a:rPr lang="en-US" dirty="0" err="1">
                <a:solidFill>
                  <a:srgbClr val="843C0C"/>
                </a:solidFill>
              </a:rPr>
              <a:t>Cro</a:t>
            </a:r>
            <a:r>
              <a:rPr lang="en-US" dirty="0">
                <a:solidFill>
                  <a:srgbClr val="843C0C"/>
                </a:solidFill>
              </a:rPr>
              <a:t> Forms a Genetic Switch</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The switch from the lysogenic pathway to the lytic pathway occurs during changes such as DNA damage. As a result of this stimulus, λ repressor is cleaved by </a:t>
            </a:r>
            <a:r>
              <a:rPr lang="en-US" sz="2400" dirty="0" err="1"/>
              <a:t>RecA</a:t>
            </a:r>
            <a:r>
              <a:rPr lang="en-US" sz="2400" dirty="0"/>
              <a:t> protein, reducing its affinity for DNA.</a:t>
            </a:r>
          </a:p>
          <a:p>
            <a:pPr>
              <a:spcAft>
                <a:spcPts val="1200"/>
              </a:spcAft>
            </a:pPr>
            <a:r>
              <a:rPr lang="en-US" sz="2400" dirty="0"/>
              <a:t>As a result, </a:t>
            </a:r>
            <a:r>
              <a:rPr lang="en-US" sz="2400" dirty="0" err="1"/>
              <a:t>Cro</a:t>
            </a:r>
            <a:r>
              <a:rPr lang="en-US" sz="2400" dirty="0"/>
              <a:t> is transcribed. </a:t>
            </a:r>
            <a:r>
              <a:rPr lang="en-US" sz="2400" dirty="0" err="1"/>
              <a:t>Cro</a:t>
            </a:r>
            <a:r>
              <a:rPr lang="en-US" sz="2400" dirty="0"/>
              <a:t> binds to the same sites as the repressor.</a:t>
            </a:r>
          </a:p>
          <a:p>
            <a:pPr>
              <a:spcAft>
                <a:spcPts val="1200"/>
              </a:spcAft>
            </a:pPr>
            <a:r>
              <a:rPr lang="en-US" sz="2400" dirty="0" err="1"/>
              <a:t>Cro</a:t>
            </a:r>
            <a:r>
              <a:rPr lang="en-US" sz="2400" dirty="0"/>
              <a:t> binds to O</a:t>
            </a:r>
            <a:r>
              <a:rPr lang="en-US" sz="2400" baseline="-25000" dirty="0"/>
              <a:t>R</a:t>
            </a:r>
            <a:r>
              <a:rPr lang="en-US" sz="2400" dirty="0"/>
              <a:t>3, blocking the repressor expression.</a:t>
            </a:r>
          </a:p>
          <a:p>
            <a:pPr>
              <a:spcAft>
                <a:spcPts val="1200"/>
              </a:spcAft>
            </a:pPr>
            <a:r>
              <a:rPr lang="en-US" sz="2400" dirty="0"/>
              <a:t>The lack of the repressor allows the expression of the genes of the lytic pathway.</a:t>
            </a:r>
          </a:p>
        </p:txBody>
      </p:sp>
    </p:spTree>
    <p:extLst>
      <p:ext uri="{BB962C8B-B14F-4D97-AF65-F5344CB8AC3E}">
        <p14:creationId xmlns:p14="http://schemas.microsoft.com/office/powerpoint/2010/main" val="1058792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λ Repressor and </a:t>
            </a:r>
            <a:r>
              <a:rPr lang="en-US" dirty="0" err="1">
                <a:solidFill>
                  <a:srgbClr val="843C0C"/>
                </a:solidFill>
              </a:rPr>
              <a:t>Cro</a:t>
            </a:r>
            <a:r>
              <a:rPr lang="en-US" dirty="0">
                <a:solidFill>
                  <a:srgbClr val="843C0C"/>
                </a:solidFill>
              </a:rPr>
              <a:t> Form a Genetic Circuit</a:t>
            </a:r>
          </a:p>
        </p:txBody>
      </p:sp>
      <p:pic>
        <p:nvPicPr>
          <p:cNvPr id="6" name="Picture Placeholder 5" descr="An illustration depicts a genetic circuit formed between the lambda repressor and C r o. The figure shows a genetic sequence with O subscript R 3, O subscript R 2, and O subscript R 1 sites highlighted. The high-repressor and low-C r o state is depicted by the lambda repressor binding to O subscript R 1 site to the right, thus blocking C r o production. A high-C r o and low-repressor state is depicted by the C r o protein binding itself to O subscript R 3 site to the left, thus blocking lambda repressor produ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8" y="2388354"/>
            <a:ext cx="6559445" cy="338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96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Many Prokaryotic Cells Release Chemical Signals that Regulate Gene Expression in Other Cells (1/2)</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Quorum sensing is a type of interaction among bacterial cells originally discovered in </a:t>
            </a:r>
            <a:r>
              <a:rPr lang="en-US" i="1" dirty="0"/>
              <a:t>Vibrio </a:t>
            </a:r>
            <a:r>
              <a:rPr lang="en-US" i="1" dirty="0" err="1"/>
              <a:t>fischeri</a:t>
            </a:r>
            <a:r>
              <a:rPr lang="en-US" dirty="0"/>
              <a:t>, which live inside a light organ of bobtail squid.</a:t>
            </a:r>
          </a:p>
          <a:p>
            <a:pPr>
              <a:spcAft>
                <a:spcPts val="1200"/>
              </a:spcAft>
            </a:pPr>
            <a:r>
              <a:rPr lang="en-US" dirty="0"/>
              <a:t>In a symbiotic relationship, the bacteria synthesize luciferase, an enzyme that generates bioluminescence.</a:t>
            </a:r>
          </a:p>
          <a:p>
            <a:pPr>
              <a:spcAft>
                <a:spcPts val="1200"/>
              </a:spcAft>
            </a:pPr>
            <a:r>
              <a:rPr lang="en-US" dirty="0"/>
              <a:t>The bioluminescence protects the squid from predators in return for a protected environment.</a:t>
            </a:r>
          </a:p>
        </p:txBody>
      </p:sp>
    </p:spTree>
    <p:extLst>
      <p:ext uri="{BB962C8B-B14F-4D97-AF65-F5344CB8AC3E}">
        <p14:creationId xmlns:p14="http://schemas.microsoft.com/office/powerpoint/2010/main" val="3465159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Many Prokaryotic Cells Release Chemical Signals that Regulate Gene Expression in Other Cells (2/2)</a:t>
            </a:r>
            <a:endParaRPr lang="en-US" sz="2800" dirty="0"/>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The bacterial cells release an </a:t>
            </a:r>
            <a:r>
              <a:rPr lang="en-US" dirty="0" err="1"/>
              <a:t>autoinducer</a:t>
            </a:r>
            <a:r>
              <a:rPr lang="en-US" dirty="0"/>
              <a:t>, acyl-</a:t>
            </a:r>
            <a:r>
              <a:rPr lang="en-US" dirty="0" err="1"/>
              <a:t>homoserine</a:t>
            </a:r>
            <a:r>
              <a:rPr lang="en-US" dirty="0"/>
              <a:t> lactone, into the environment that, upon uptake by neighboring cells, stimulates the expression of the luciferase gene by binding to and activating the DNA-binding protein </a:t>
            </a:r>
            <a:r>
              <a:rPr lang="en-US" dirty="0" err="1"/>
              <a:t>LuxR</a:t>
            </a:r>
            <a:r>
              <a:rPr lang="en-US" dirty="0"/>
              <a:t>.</a:t>
            </a:r>
          </a:p>
          <a:p>
            <a:pPr>
              <a:spcAft>
                <a:spcPts val="1200"/>
              </a:spcAft>
            </a:pPr>
            <a:r>
              <a:rPr lang="en-US" dirty="0"/>
              <a:t>Since each cell produces only a small amount of </a:t>
            </a:r>
            <a:r>
              <a:rPr lang="en-US" dirty="0" err="1"/>
              <a:t>autoinducer</a:t>
            </a:r>
            <a:r>
              <a:rPr lang="en-US" dirty="0"/>
              <a:t>, the amount of </a:t>
            </a:r>
            <a:r>
              <a:rPr lang="en-US" dirty="0" err="1"/>
              <a:t>autoinducer</a:t>
            </a:r>
            <a:r>
              <a:rPr lang="en-US" dirty="0"/>
              <a:t> present enables cells to sense the population density; hence, the name quorum sensing.</a:t>
            </a:r>
          </a:p>
        </p:txBody>
      </p:sp>
    </p:spTree>
    <p:extLst>
      <p:ext uri="{BB962C8B-B14F-4D97-AF65-F5344CB8AC3E}">
        <p14:creationId xmlns:p14="http://schemas.microsoft.com/office/powerpoint/2010/main" val="1213744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Autoinducer</a:t>
            </a:r>
            <a:r>
              <a:rPr lang="en-US" dirty="0">
                <a:solidFill>
                  <a:srgbClr val="843C0C"/>
                </a:solidFill>
              </a:rPr>
              <a:t> Structure</a:t>
            </a:r>
          </a:p>
        </p:txBody>
      </p:sp>
      <p:pic>
        <p:nvPicPr>
          <p:cNvPr id="5" name="Picture Placeholder 4" descr="An illustration depicts the structure of the auto-inducer, Acyl-homoserine lactone (A H L). The structure shows a linear chain with 7 links that connects to position-5 C atom of a 5-member ring on the right. The ring has an O atom at position 2, with the C atom at position 1 forming a double bond with a terminal O atom. The linear chain shows an N atom between links 6 and 7, with a terminal H atom. The C atom between link 3 and link 4, and another C atom between link 5 and link 6, has double bonds with O atom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3536" y="2470551"/>
            <a:ext cx="7936929" cy="321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93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Ch.32 Outline</a:t>
            </a: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b="1" dirty="0"/>
              <a:t>32.1 Many DNA-Binding Proteins Recognize Specific DNA Sequences</a:t>
            </a:r>
          </a:p>
          <a:p>
            <a:pPr>
              <a:spcAft>
                <a:spcPts val="1200"/>
              </a:spcAft>
            </a:pPr>
            <a:r>
              <a:rPr lang="en-US" b="1" dirty="0"/>
              <a:t>32.2 Prokaryotic DNA-Binding Proteins Bind Specifically to Regulatory Sites in Operons</a:t>
            </a:r>
          </a:p>
          <a:p>
            <a:pPr>
              <a:spcAft>
                <a:spcPts val="1200"/>
              </a:spcAft>
            </a:pPr>
            <a:r>
              <a:rPr lang="en-US" b="1" dirty="0"/>
              <a:t>32.3 Regulatory Circuits Can Result in Switching Between Patterns of Gene Expression</a:t>
            </a:r>
          </a:p>
          <a:p>
            <a:pPr>
              <a:spcAft>
                <a:spcPts val="1200"/>
              </a:spcAft>
            </a:pPr>
            <a:r>
              <a:rPr lang="en-US" b="1" dirty="0"/>
              <a:t>32.4 Gene Expression Can Be Controlled at Posttranscriptional Levels</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Quorum-sensing Gene Regulator</a:t>
            </a:r>
          </a:p>
        </p:txBody>
      </p:sp>
      <p:pic>
        <p:nvPicPr>
          <p:cNvPr id="6" name="Picture Placeholder 5" descr="An illustration shows the structure of a homolog of Lux R protein in a ribbon structure with a callout to a ball and stick model of the auto inducer. The structure of Lux R protein shows two domains. The alpha-helical domain binds to D N A while the second domain binds with the auto inducer containing a linear chain with a 5-ring structure at its e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1848263"/>
            <a:ext cx="8068851" cy="455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60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Biofilms are Complex Communities of Prokaryotes</a:t>
            </a:r>
          </a:p>
        </p:txBody>
      </p:sp>
      <p:sp>
        <p:nvSpPr>
          <p:cNvPr id="10" name="Content Placeholder 9"/>
          <p:cNvSpPr>
            <a:spLocks noGrp="1"/>
          </p:cNvSpPr>
          <p:nvPr>
            <p:ph idx="1"/>
          </p:nvPr>
        </p:nvSpPr>
        <p:spPr>
          <a:xfrm>
            <a:off x="457200" y="1600200"/>
            <a:ext cx="8229600" cy="4912567"/>
          </a:xfrm>
        </p:spPr>
        <p:txBody>
          <a:bodyPr>
            <a:noAutofit/>
          </a:bodyPr>
          <a:lstStyle/>
          <a:p>
            <a:r>
              <a:rPr lang="en-US" dirty="0"/>
              <a:t>Quorum sensing allows bacteria to form biofilms, large communities of bacteria that are resistant to the host immune response as well as to many antibiotics.</a:t>
            </a:r>
          </a:p>
        </p:txBody>
      </p:sp>
    </p:spTree>
    <p:extLst>
      <p:ext uri="{BB962C8B-B14F-4D97-AF65-F5344CB8AC3E}">
        <p14:creationId xmlns:p14="http://schemas.microsoft.com/office/powerpoint/2010/main" val="4084947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Section 32.4 Gene Expression Can Be Controlled at Posttranscriptional Levels</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Attenuation is a prokaryotic mechanism for regulating transcription through the modulation of nascent RNA secondary structure.</a:t>
            </a:r>
          </a:p>
          <a:p>
            <a:pPr>
              <a:spcAft>
                <a:spcPts val="1200"/>
              </a:spcAft>
            </a:pPr>
            <a:r>
              <a:rPr lang="en-US" sz="2400" dirty="0"/>
              <a:t>For example, the expression of the </a:t>
            </a:r>
            <a:r>
              <a:rPr lang="en-US" sz="2400" i="1" dirty="0" err="1"/>
              <a:t>trp</a:t>
            </a:r>
            <a:r>
              <a:rPr lang="en-US" sz="2400" dirty="0"/>
              <a:t> operon is controlled by tryptophan levels and depends on the fact that translation occurs simultaneously with transcription in prokaryotes.</a:t>
            </a:r>
          </a:p>
          <a:p>
            <a:pPr>
              <a:spcAft>
                <a:spcPts val="1200"/>
              </a:spcAft>
            </a:pPr>
            <a:r>
              <a:rPr lang="en-US" sz="2400" dirty="0"/>
              <a:t>The mRNA for the </a:t>
            </a:r>
            <a:r>
              <a:rPr lang="en-US" sz="2400" i="1" dirty="0" err="1"/>
              <a:t>trp</a:t>
            </a:r>
            <a:r>
              <a:rPr lang="en-US" sz="2400" dirty="0"/>
              <a:t> operon has a small leader sequence that can be translated, followed by a sequence called the attenuator. The attenuator can assume two different structures, one that allows transcription of the operon and one that disrupts transcription.</a:t>
            </a:r>
          </a:p>
        </p:txBody>
      </p:sp>
    </p:spTree>
    <p:extLst>
      <p:ext uri="{BB962C8B-B14F-4D97-AF65-F5344CB8AC3E}">
        <p14:creationId xmlns:p14="http://schemas.microsoft.com/office/powerpoint/2010/main" val="1516791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4661" y="182645"/>
            <a:ext cx="8774130" cy="1326987"/>
          </a:xfrm>
        </p:spPr>
        <p:txBody>
          <a:bodyPr>
            <a:noAutofit/>
          </a:bodyPr>
          <a:lstStyle/>
          <a:p>
            <a:r>
              <a:rPr lang="en-US" sz="2800" dirty="0">
                <a:solidFill>
                  <a:srgbClr val="843C0C"/>
                </a:solidFill>
              </a:rPr>
              <a:t>Attenuation is a Prokaryotic Mechanism for Regulating Transcription Through the Modulation of Nascent RNA Secondary Structure</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If tryptophan is present, the leader sequence is rapidly translated and forms a structure that terminates transcription.</a:t>
            </a:r>
          </a:p>
          <a:p>
            <a:pPr>
              <a:spcAft>
                <a:spcPts val="1200"/>
              </a:spcAft>
            </a:pPr>
            <a:r>
              <a:rPr lang="en-US" sz="2400" dirty="0"/>
              <a:t>If tryptophan is absent, translation of the leader stalls and a different structure forms that allows for continued transcription of the </a:t>
            </a:r>
            <a:r>
              <a:rPr lang="en-US" sz="2400" i="1" dirty="0" err="1"/>
              <a:t>trp</a:t>
            </a:r>
            <a:r>
              <a:rPr lang="en-US" sz="2400" dirty="0"/>
              <a:t> operon.</a:t>
            </a:r>
          </a:p>
          <a:p>
            <a:pPr>
              <a:spcAft>
                <a:spcPts val="1200"/>
              </a:spcAft>
            </a:pPr>
            <a:r>
              <a:rPr lang="en-US" sz="2400" dirty="0"/>
              <a:t>Attenuation is used to regulate a number of operons in prokaryotes, including the threonine, phenylalanine, and </a:t>
            </a:r>
            <a:r>
              <a:rPr lang="en-US" sz="2400" dirty="0" err="1"/>
              <a:t>histidine</a:t>
            </a:r>
            <a:r>
              <a:rPr lang="en-US" sz="2400" dirty="0"/>
              <a:t> operons.</a:t>
            </a:r>
          </a:p>
        </p:txBody>
      </p:sp>
    </p:spTree>
    <p:extLst>
      <p:ext uri="{BB962C8B-B14F-4D97-AF65-F5344CB8AC3E}">
        <p14:creationId xmlns:p14="http://schemas.microsoft.com/office/powerpoint/2010/main" val="3527157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Leader Region of </a:t>
            </a:r>
            <a:r>
              <a:rPr lang="en-US" i="1" dirty="0" err="1">
                <a:solidFill>
                  <a:srgbClr val="843C0C"/>
                </a:solidFill>
              </a:rPr>
              <a:t>trp</a:t>
            </a:r>
            <a:r>
              <a:rPr lang="en-US" dirty="0">
                <a:solidFill>
                  <a:srgbClr val="843C0C"/>
                </a:solidFill>
              </a:rPr>
              <a:t> mRNA</a:t>
            </a:r>
          </a:p>
        </p:txBody>
      </p:sp>
      <p:pic>
        <p:nvPicPr>
          <p:cNvPr id="5" name="Picture Placeholder 4" descr="An illustration shows the nucleotide sequence at the leader region of T R P m R N A. Figure A shows the nucleotide sequence where a peptide comprising of 14 amino acids are shown at the 5-prime end. The first amino acid is Met whose m R N A nucleotide sequence is A U G. Two T R P amino acids with sequences marked as U G G are located at positions 10 and 11. Transcription is broken off after the 14th site, with the attenuator site marked with the sequence U G A. The rest of the sequence is untranslated, with a region marked as terminator that has the following sequence: G C C C G C C U A A A G A G C G G G C U U U U U U U U.&#10;Figure B shows a stem-loop structure of the sequence where the peptide forms a one part of the stem, with the attenuator located at the middle of the loop. The terminator sequence forms a smaller stem-loop structure to the right.&#10;Figure C shows a second stem-loop structure of the sequence where the stem and loop start after the attenuator site, with the terminator located at the lower end of the ste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72345" y="1981427"/>
            <a:ext cx="7999310" cy="387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943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Attenuation</a:t>
            </a:r>
          </a:p>
        </p:txBody>
      </p:sp>
      <p:pic>
        <p:nvPicPr>
          <p:cNvPr id="6" name="Picture Placeholder 5" descr="An illustration depicts attenuation at two different concentration levels of tryptophan residues. Figure A shows attenuation when adequate concentrations of tryptophan are present in the nucleotide sequence. A ribosome binding site is depicted after the T R P codons in the sequence, followed by a stem-loop structure forming in the attenuator region. R N A polymerase is released from the D N A structure, terminating transcription.&#10;Figure B shows the alternate outcome when the tryptophan quantity is low. The ribosome stalls at the site where tryptophan is encoded, with the delay causing an alternative structure of RNA to form after the stem-loop structure. With no termination, the transcription continues through the coding regions of the enzym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6951" y="2809002"/>
            <a:ext cx="8450099" cy="198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7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Leader Peptide Sequences</a:t>
            </a:r>
          </a:p>
        </p:txBody>
      </p:sp>
      <p:pic>
        <p:nvPicPr>
          <p:cNvPr id="5" name="Picture Placeholder 4" descr="An illustration depicts amino acid sequences and the corresponding m R N A nucleotide sequences of threonine, phenylalanine, and histidine operons. The amino acid sequence followed by the corresponding m R N A nucleotide sequence for threonine operon is as follows:&#10;M E T – L Y S – A R G – I L E – S E R – T H R – T H R – I L E – T H R – T H R – T H R – I L E – T H R – I L E – T H R – T H R -&#10;5-prime AUG AAA CGC AUU AGC ACC ACC AUU ACC ACC ACC AUC ACC AUU ACC ACA 3-prime&#10;The amino acid sequence and mRNA nucleotide sequence for phenylalanine operon are as follows:&#10;M E T – L Y S – H I S – I L E – P R O – P H E – P H E – P H E – A L A – P H E – P H E – P H E – T H R – P H E – P R O - Stop&#10;5-prime AUG AAA CAC AUA CCG UUU UUC UUC GCA UUC UUU UUU ACC UUC CCC UGA 3-prime&#10;And the amino acid sequence and m R N A nucleotide sequence for histidine operon are as follows:&#10;M E T – T H R – A R G – V A L – G L N – P H E – L Y S – H I S - H I S - H I S - H I S - H I S - H I S - H I S – P R O – A S P -&#10;5-prime AUG ACA CGC GUU CAA UUU AAA CAC CAC CAU CAU CAC CAU CAU CCU GAC 3-pri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2798354"/>
            <a:ext cx="8079303" cy="196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26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6052" y="182645"/>
            <a:ext cx="8311896" cy="1326987"/>
          </a:xfrm>
        </p:spPr>
        <p:txBody>
          <a:bodyPr>
            <a:noAutofit/>
          </a:bodyPr>
          <a:lstStyle/>
          <a:p>
            <a:r>
              <a:rPr lang="en-US" sz="3200" dirty="0">
                <a:solidFill>
                  <a:srgbClr val="843C0C"/>
                </a:solidFill>
              </a:rPr>
              <a:t>Interplay Between Transcription and Translation in Determining Protein Expression</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The ATP synthase machine in </a:t>
            </a:r>
            <a:r>
              <a:rPr lang="en-US" i="1" dirty="0"/>
              <a:t>E. coli</a:t>
            </a:r>
            <a:r>
              <a:rPr lang="en-US" dirty="0"/>
              <a:t> includes eight different types of subunits with a stoichiometry of approximately 1:1:1:1:2:3:3:∼10.</a:t>
            </a:r>
          </a:p>
          <a:p>
            <a:pPr>
              <a:spcAft>
                <a:spcPts val="1200"/>
              </a:spcAft>
            </a:pPr>
            <a:r>
              <a:rPr lang="en-US" dirty="0"/>
              <a:t>Remarkably, these proteins are produced from a single </a:t>
            </a:r>
            <a:r>
              <a:rPr lang="en-US" dirty="0" err="1"/>
              <a:t>polycistronic</a:t>
            </a:r>
            <a:r>
              <a:rPr lang="en-US" dirty="0"/>
              <a:t> RNA, yet protein production closely matches the final stoichiometry due to differences in the rates of translation for the different genes.</a:t>
            </a:r>
          </a:p>
        </p:txBody>
      </p:sp>
    </p:spTree>
    <p:extLst>
      <p:ext uri="{BB962C8B-B14F-4D97-AF65-F5344CB8AC3E}">
        <p14:creationId xmlns:p14="http://schemas.microsoft.com/office/powerpoint/2010/main" val="4032410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Translational Control of Protein Stoichiometry</a:t>
            </a:r>
          </a:p>
        </p:txBody>
      </p:sp>
      <p:pic>
        <p:nvPicPr>
          <p:cNvPr id="6" name="Picture Placeholder 5" descr="A graph depicts a close match between relative rates of protein production with the stoichiometry of the complex. The horizontal axis plots Stoichiometry in complex ranging from 0 to 10, labeled in increment of 2, while the vertical axis plots relative rate of protein production. Two dots are marked close to the origin; representing F sub 0 alpha and F sub 1 gamma, delta, and epsilon subunits. The relative rate as well as stoichiometry value for these is 1 units. Another dot representing F sub 0 b subunit has a relative rate of production and stoichiometry value as 2 units. A third dot for F sub 1 alpha, beta subunits shows relative rate of production and stoichiometry value as close to 3 units. And the last dot shown at the top right for F sub 0 c subunit has a relative rate of production at 11 units while stoichiometry value is 9. Data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905966"/>
            <a:ext cx="5963132" cy="450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53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6052" y="182645"/>
            <a:ext cx="8311896" cy="1326987"/>
          </a:xfrm>
        </p:spPr>
        <p:txBody>
          <a:bodyPr>
            <a:noAutofit/>
          </a:bodyPr>
          <a:lstStyle/>
          <a:p>
            <a:r>
              <a:rPr lang="en-US" dirty="0">
                <a:solidFill>
                  <a:srgbClr val="843C0C"/>
                </a:solidFill>
              </a:rPr>
              <a:t>Regulating Gene Expression through Proteolysis</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200" dirty="0"/>
              <a:t>Further study of the bacteriophage λ genetic switch revealed why cleavage of the λ repressor reduces its affinity for DNA so dramatically.</a:t>
            </a:r>
          </a:p>
          <a:p>
            <a:pPr>
              <a:spcAft>
                <a:spcPts val="1200"/>
              </a:spcAft>
            </a:pPr>
            <a:r>
              <a:rPr lang="en-US" sz="2200" dirty="0"/>
              <a:t>The λ repressor, like many other prokaryotic gene-regulatory proteins, binds to DNA as a dimer. Each monomer consists of a DNA-binding domain and a dimerization domain.</a:t>
            </a:r>
          </a:p>
          <a:p>
            <a:pPr>
              <a:spcAft>
                <a:spcPts val="1200"/>
              </a:spcAft>
            </a:pPr>
            <a:r>
              <a:rPr lang="en-US" sz="2200" dirty="0"/>
              <a:t>Cleavage by </a:t>
            </a:r>
            <a:r>
              <a:rPr lang="en-US" sz="2200" dirty="0" err="1"/>
              <a:t>RecA</a:t>
            </a:r>
            <a:r>
              <a:rPr lang="en-US" sz="2200" dirty="0"/>
              <a:t> occurs between these two domains, making the λ repressor dimer much less stable and allowing the monomers of the DNA binding domains to release the DNA independently.</a:t>
            </a:r>
          </a:p>
          <a:p>
            <a:pPr>
              <a:spcAft>
                <a:spcPts val="1200"/>
              </a:spcAft>
            </a:pPr>
            <a:r>
              <a:rPr lang="en-US" sz="2200" dirty="0"/>
              <a:t>Controlled proteolysis of gene regulatory proteins is common both in prokaryotes and in eukaryotes.</a:t>
            </a:r>
          </a:p>
        </p:txBody>
      </p:sp>
    </p:spTree>
    <p:extLst>
      <p:ext uri="{BB962C8B-B14F-4D97-AF65-F5344CB8AC3E}">
        <p14:creationId xmlns:p14="http://schemas.microsoft.com/office/powerpoint/2010/main" val="177039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Control of Gene Expression in Prokaryotes</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Constitutively expressed genes are those that are transcribed all of the time.</a:t>
            </a:r>
          </a:p>
          <a:p>
            <a:pPr>
              <a:spcAft>
                <a:spcPts val="1200"/>
              </a:spcAft>
            </a:pPr>
            <a:r>
              <a:rPr lang="en-US" dirty="0"/>
              <a:t>Regulated expression of a gene occurs when genes are turned off or on, depending on environmental circumstances.</a:t>
            </a:r>
          </a:p>
          <a:p>
            <a:pPr>
              <a:spcAft>
                <a:spcPts val="1200"/>
              </a:spcAft>
            </a:pPr>
            <a:r>
              <a:rPr lang="en-US" dirty="0"/>
              <a:t>Most gene regulation occurs at the level of transcription.</a:t>
            </a:r>
          </a:p>
        </p:txBody>
      </p:sp>
    </p:spTree>
    <p:extLst>
      <p:ext uri="{BB962C8B-B14F-4D97-AF65-F5344CB8AC3E}">
        <p14:creationId xmlns:p14="http://schemas.microsoft.com/office/powerpoint/2010/main" val="113946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Section 32.1 Many DNA-Binding Proteins Recognize Specific DNA Sequences</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In prokaryotes, DNA sequences in the vicinity of the gene regulate gene expression.</a:t>
            </a:r>
          </a:p>
          <a:p>
            <a:pPr>
              <a:spcAft>
                <a:spcPts val="1200"/>
              </a:spcAft>
            </a:pPr>
            <a:r>
              <a:rPr lang="en-US" dirty="0"/>
              <a:t>These regulatory sequences, which are usually upstream of the gene, bind to specific DNA-binding proteins that can enhance or repress gene expression.</a:t>
            </a:r>
          </a:p>
          <a:p>
            <a:pPr>
              <a:spcAft>
                <a:spcPts val="1200"/>
              </a:spcAft>
            </a:pPr>
            <a:r>
              <a:rPr lang="en-US" dirty="0"/>
              <a:t>The </a:t>
            </a:r>
            <a:r>
              <a:rPr lang="en-US" i="1" dirty="0"/>
              <a:t>lac</a:t>
            </a:r>
            <a:r>
              <a:rPr lang="en-US" dirty="0"/>
              <a:t> regulatory system was one of the first to be elucidated.</a:t>
            </a:r>
          </a:p>
          <a:p>
            <a:pPr>
              <a:spcAft>
                <a:spcPts val="1200"/>
              </a:spcAft>
            </a:pPr>
            <a:r>
              <a:rPr lang="en-US" dirty="0"/>
              <a:t>The </a:t>
            </a:r>
            <a:r>
              <a:rPr lang="en-US" i="1" dirty="0"/>
              <a:t>lac</a:t>
            </a:r>
            <a:r>
              <a:rPr lang="en-US" dirty="0"/>
              <a:t> repressor is the protein that binds to the regulatory site.</a:t>
            </a:r>
          </a:p>
        </p:txBody>
      </p:sp>
    </p:spTree>
    <p:extLst>
      <p:ext uri="{BB962C8B-B14F-4D97-AF65-F5344CB8AC3E}">
        <p14:creationId xmlns:p14="http://schemas.microsoft.com/office/powerpoint/2010/main" val="238566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Sequence of the </a:t>
            </a:r>
            <a:r>
              <a:rPr lang="en-US" i="1" dirty="0">
                <a:solidFill>
                  <a:srgbClr val="843C0C"/>
                </a:solidFill>
              </a:rPr>
              <a:t>lac</a:t>
            </a:r>
            <a:r>
              <a:rPr lang="en-US" dirty="0">
                <a:solidFill>
                  <a:srgbClr val="843C0C"/>
                </a:solidFill>
              </a:rPr>
              <a:t> Regulatory Site</a:t>
            </a:r>
          </a:p>
        </p:txBody>
      </p:sp>
      <p:pic>
        <p:nvPicPr>
          <p:cNvPr id="6" name="Picture Placeholder 5" descr="An illustration depicts the D N A sequence of the regulatory site for the lac operon. The nucleotide sequence on the 5-prime to 3-prime strand is as follows: T G T G T G G A A T T G T G A G C G G A T A A C A A T T T C A C A C A. The sequence on the 3-prime to 5-prime strand is a perfectly inverted repeat, with A standing for T and vice-versa, and G standing for C and vice-versa. The nucleotide sequence on the second strand is as follows: A C A C A C C T T A A C A C T C G C C T A A T G T T A A A G T G T G T. Parts of the sequences that are related by the two-fold rotational symmetry in the D N A are shown in the same color in both the strand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3481611"/>
            <a:ext cx="8068851" cy="81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5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i="1" dirty="0">
                <a:solidFill>
                  <a:srgbClr val="843C0C"/>
                </a:solidFill>
              </a:rPr>
              <a:t>lac</a:t>
            </a:r>
            <a:r>
              <a:rPr lang="en-US" dirty="0">
                <a:solidFill>
                  <a:srgbClr val="843C0C"/>
                </a:solidFill>
              </a:rPr>
              <a:t> Repressor–DNA Complex</a:t>
            </a:r>
          </a:p>
        </p:txBody>
      </p:sp>
      <p:pic>
        <p:nvPicPr>
          <p:cNvPr id="5" name="Picture Placeholder 4" descr="An illustration shows the formation of the lac, lowercase L lowercase A lowercase C repressor-D N A complex. The left part of the illustration shows the lac repressor protein inserting an alpha-helix into the major groove of an operator D N A, represented in a ball and stick model surrounded by a ribbon structure of helices. The expanded view shown on the right depicts the side chain of arginine residue of lac repressor protein forming hydrogen bonds with the exposed edges of the guanine residue of the D N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2710125"/>
            <a:ext cx="8079303" cy="241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6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The Helix-turn-helix Motif is Common to Many Prokaryotic DNA-binding Proteins</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The helix-turn-helix motif is a common structural feature of DNA-binding proteins that function as dimers.</a:t>
            </a:r>
          </a:p>
          <a:p>
            <a:pPr>
              <a:spcAft>
                <a:spcPts val="1200"/>
              </a:spcAft>
            </a:pPr>
            <a:r>
              <a:rPr lang="en-US" sz="2400" dirty="0"/>
              <a:t>The first helix binds to the DNA backbone, whereas the second (recognition) helix lies in the major groove of the DNA to interact with the bases.</a:t>
            </a:r>
          </a:p>
          <a:p>
            <a:pPr>
              <a:spcAft>
                <a:spcPts val="1200"/>
              </a:spcAft>
            </a:pPr>
            <a:r>
              <a:rPr lang="en-US" sz="2400" dirty="0"/>
              <a:t>β strands are also used to recognize DNA sequences.</a:t>
            </a:r>
          </a:p>
        </p:txBody>
      </p:sp>
    </p:spTree>
    <p:extLst>
      <p:ext uri="{BB962C8B-B14F-4D97-AF65-F5344CB8AC3E}">
        <p14:creationId xmlns:p14="http://schemas.microsoft.com/office/powerpoint/2010/main" val="46514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6280</TotalTime>
  <Words>3644</Words>
  <Application>Microsoft Macintosh PowerPoint</Application>
  <PresentationFormat>On-screen Show (4:3)</PresentationFormat>
  <Paragraphs>182</Paragraphs>
  <Slides>49</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Calibri Light</vt:lpstr>
      <vt:lpstr>Georgia</vt:lpstr>
      <vt:lpstr>Office Theme</vt:lpstr>
      <vt:lpstr>1_Office Theme</vt:lpstr>
      <vt:lpstr>PowerPoint Presentation</vt:lpstr>
      <vt:lpstr>CHAPTER 32 The Control of Gene Expression in Prokaryotes</vt:lpstr>
      <vt:lpstr>Ch.32 Learning Objectives</vt:lpstr>
      <vt:lpstr>Ch.32 Outline</vt:lpstr>
      <vt:lpstr>The Control of Gene Expression in Prokaryotes</vt:lpstr>
      <vt:lpstr>Section 32.1 Many DNA-Binding Proteins Recognize Specific DNA Sequences</vt:lpstr>
      <vt:lpstr>Sequence of the lac Regulatory Site</vt:lpstr>
      <vt:lpstr>The lac Repressor–DNA Complex</vt:lpstr>
      <vt:lpstr>The Helix-turn-helix Motif is Common to Many Prokaryotic DNA-binding Proteins</vt:lpstr>
      <vt:lpstr>Helix-turn-helix Motif</vt:lpstr>
      <vt:lpstr>DNA Recognition through β Strands</vt:lpstr>
      <vt:lpstr>Section 32.2 Prokaryotic DNA-Binding Proteins Bind Specifically to Regulatory Sites in Operons</vt:lpstr>
      <vt:lpstr>Studying Activity of β-galactosidase</vt:lpstr>
      <vt:lpstr>Monitoring the β-galactosidase Reaction</vt:lpstr>
      <vt:lpstr>β-Galactosidase Induction</vt:lpstr>
      <vt:lpstr>An Operon Consists of Regulatory Elements and Protein-encoding Genes</vt:lpstr>
      <vt:lpstr>Operons</vt:lpstr>
      <vt:lpstr>The lac Repressor Protein in the Absence of Lactose Binds to the Operator and Blocks Transcription</vt:lpstr>
      <vt:lpstr>Structure of the lac Repressor</vt:lpstr>
      <vt:lpstr>Ligand Binding can Induce Structural Changes in Regulatory Proteins</vt:lpstr>
      <vt:lpstr>Induction of β-galactosidase Expression</vt:lpstr>
      <vt:lpstr>Effects of IPTG on lac Repressor Structure</vt:lpstr>
      <vt:lpstr>Induction of the lac Operon</vt:lpstr>
      <vt:lpstr>The Operon is a Common Regulatory Unit in Prokaryotes</vt:lpstr>
      <vt:lpstr>Binding-site Distributions</vt:lpstr>
      <vt:lpstr>Transcription can be Stimulated by Proteins that Contact RNA Polymerase</vt:lpstr>
      <vt:lpstr>Binding Site for Catabolite Activator Protein (CAP)</vt:lpstr>
      <vt:lpstr>Structure of a Dimer of CAP Bound to DNA</vt:lpstr>
      <vt:lpstr>Section 32.3 Regulatory Circuits Can Result in Switching Between Patterns of Gene Expression</vt:lpstr>
      <vt:lpstr>The 𝛌 Repressor Regulates Its Own Expression (1/2)</vt:lpstr>
      <vt:lpstr>Structure of the λ Repressor Bound to DNA</vt:lpstr>
      <vt:lpstr>The 𝛌 Repressor Regulates Its Own Expression (2/2)</vt:lpstr>
      <vt:lpstr>Sequence of the λ Right Operator</vt:lpstr>
      <vt:lpstr>The λ Repressor Controls its Own Synthesis</vt:lpstr>
      <vt:lpstr>A Circuit Based on the 𝛌 Repressor and Cro Forms a Genetic Switch</vt:lpstr>
      <vt:lpstr>The λ Repressor and Cro Form a Genetic Circuit</vt:lpstr>
      <vt:lpstr>Many Prokaryotic Cells Release Chemical Signals that Regulate Gene Expression in Other Cells (1/2)</vt:lpstr>
      <vt:lpstr>Many Prokaryotic Cells Release Chemical Signals that Regulate Gene Expression in Other Cells (2/2)</vt:lpstr>
      <vt:lpstr>Autoinducer Structure</vt:lpstr>
      <vt:lpstr>Quorum-sensing Gene Regulator</vt:lpstr>
      <vt:lpstr>Biofilms are Complex Communities of Prokaryotes</vt:lpstr>
      <vt:lpstr>Section 32.4 Gene Expression Can Be Controlled at Posttranscriptional Levels</vt:lpstr>
      <vt:lpstr>Attenuation is a Prokaryotic Mechanism for Regulating Transcription Through the Modulation of Nascent RNA Secondary Structure</vt:lpstr>
      <vt:lpstr>Leader Region of trp mRNA</vt:lpstr>
      <vt:lpstr>Attenuation</vt:lpstr>
      <vt:lpstr>Leader Peptide Sequences</vt:lpstr>
      <vt:lpstr>Interplay Between Transcription and Translation in Determining Protein Expression</vt:lpstr>
      <vt:lpstr>Translational Control of Protein Stoichiometry</vt:lpstr>
      <vt:lpstr>Regulating Gene Expression through Proteolysis</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32 The Control of Gene Expression in Prokaryotes</dc:title>
  <dc:creator>Berg</dc:creator>
  <cp:lastModifiedBy>Hurlbert, Jason C.</cp:lastModifiedBy>
  <cp:revision>801</cp:revision>
  <dcterms:created xsi:type="dcterms:W3CDTF">2015-05-20T13:49:30Z</dcterms:created>
  <dcterms:modified xsi:type="dcterms:W3CDTF">2022-10-31T15:34:42Z</dcterms:modified>
</cp:coreProperties>
</file>