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66" r:id="rId4"/>
    <p:sldId id="279" r:id="rId5"/>
    <p:sldId id="281" r:id="rId6"/>
    <p:sldId id="283" r:id="rId7"/>
    <p:sldId id="285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p" initials="i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79"/>
  </p:normalViewPr>
  <p:slideViewPr>
    <p:cSldViewPr snapToGrid="0" snapToObjects="1">
      <p:cViewPr>
        <p:scale>
          <a:sx n="72" d="100"/>
          <a:sy n="72" d="100"/>
        </p:scale>
        <p:origin x="1400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7BB6C-5C51-414B-903D-DE25067B214F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DCDAC-7B3A-7D46-A8AA-8684AD4EB5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A3E829-ED48-5448-8417-33CD50147199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0095CB-258C-4A4D-AD9E-FF5D81739C0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4CC81-5CB5-464D-98E6-25CC4D9C92B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1DE97-26F2-9442-B88D-A57577C50B6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D33B8F-B64A-DD47-9A77-894D9058D24A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98D500-DA2B-7B47-BA82-D55C6B8E6C8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FIGURE 1.17 Buffer action. </a:t>
            </a:r>
            <a:r>
              <a:rPr lang="en-US" dirty="0" smtClean="0"/>
              <a:t>The addition of</a:t>
            </a:r>
            <a:r>
              <a:rPr lang="en-US" baseline="0" dirty="0" smtClean="0"/>
              <a:t> </a:t>
            </a:r>
            <a:r>
              <a:rPr lang="en-US" dirty="0" smtClean="0"/>
              <a:t>a strong acid, 1 M HCl, to pure water results</a:t>
            </a:r>
            <a:r>
              <a:rPr lang="en-US" baseline="0" dirty="0" smtClean="0"/>
              <a:t> </a:t>
            </a:r>
            <a:r>
              <a:rPr lang="en-US" dirty="0" smtClean="0"/>
              <a:t>in an immediate drop in pH to near 2. In</a:t>
            </a:r>
            <a:r>
              <a:rPr lang="en-US" baseline="0" dirty="0" smtClean="0"/>
              <a:t> </a:t>
            </a:r>
            <a:r>
              <a:rPr lang="en-US" dirty="0" smtClean="0"/>
              <a:t>contrast, the addition of the acid to a 0.1 M</a:t>
            </a:r>
            <a:r>
              <a:rPr lang="en-US" baseline="0" dirty="0" smtClean="0"/>
              <a:t> </a:t>
            </a:r>
            <a:r>
              <a:rPr lang="en-US" dirty="0" smtClean="0"/>
              <a:t>sodium acetate (Na</a:t>
            </a:r>
            <a:r>
              <a:rPr lang="en-US" baseline="30000" dirty="0" smtClean="0"/>
              <a:t>+</a:t>
            </a:r>
            <a:r>
              <a:rPr lang="en-US" dirty="0" smtClean="0"/>
              <a:t> CH</a:t>
            </a:r>
            <a:r>
              <a:rPr lang="en-US" baseline="-25000" dirty="0" smtClean="0"/>
              <a:t>3</a:t>
            </a:r>
            <a:r>
              <a:rPr lang="en-US" dirty="0" smtClean="0"/>
              <a:t>COO</a:t>
            </a:r>
            <a:r>
              <a:rPr lang="en-US" baseline="30000" dirty="0" smtClean="0"/>
              <a:t>-</a:t>
            </a:r>
            <a:r>
              <a:rPr lang="en-US" dirty="0" smtClean="0"/>
              <a:t>) solution</a:t>
            </a:r>
            <a:r>
              <a:rPr lang="en-US" baseline="0" dirty="0" smtClean="0"/>
              <a:t> </a:t>
            </a:r>
            <a:r>
              <a:rPr lang="en-US" dirty="0" smtClean="0"/>
              <a:t>results in a much more gradual change in pH</a:t>
            </a:r>
            <a:r>
              <a:rPr lang="en-US" baseline="0" dirty="0" smtClean="0"/>
              <a:t> </a:t>
            </a:r>
            <a:r>
              <a:rPr lang="en-US" dirty="0" smtClean="0"/>
              <a:t>until the pH drops below 3.5.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F4648-80CB-4849-8E66-459DEA2FB24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C267B-EE02-9742-91A2-A911A729952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FIGURE 1.18 Buffer protonation. </a:t>
            </a:r>
            <a:r>
              <a:rPr lang="en-US" dirty="0" smtClean="0"/>
              <a:t>When acid</a:t>
            </a:r>
            <a:r>
              <a:rPr lang="en-US" baseline="0" dirty="0" smtClean="0"/>
              <a:t> </a:t>
            </a:r>
            <a:r>
              <a:rPr lang="en-US" dirty="0" smtClean="0"/>
              <a:t>is added to sodium acetate, the added</a:t>
            </a:r>
            <a:r>
              <a:rPr lang="en-US" baseline="0" dirty="0" smtClean="0"/>
              <a:t> </a:t>
            </a:r>
            <a:r>
              <a:rPr lang="en-US" dirty="0" smtClean="0"/>
              <a:t>hydrogen ions are used to convert acetate ion</a:t>
            </a:r>
            <a:r>
              <a:rPr lang="en-US" baseline="0" dirty="0" smtClean="0"/>
              <a:t> </a:t>
            </a:r>
            <a:r>
              <a:rPr lang="en-US" dirty="0" smtClean="0"/>
              <a:t>into acetic acid. Because the proton concentration does not increase significantly,</a:t>
            </a:r>
            <a:r>
              <a:rPr lang="en-US" baseline="0" dirty="0" smtClean="0"/>
              <a:t> </a:t>
            </a:r>
            <a:r>
              <a:rPr lang="en-US" dirty="0" smtClean="0"/>
              <a:t>the pH remains relatively constant until all of</a:t>
            </a:r>
            <a:r>
              <a:rPr lang="en-US" baseline="0" dirty="0" smtClean="0"/>
              <a:t> </a:t>
            </a:r>
            <a:r>
              <a:rPr lang="en-US" dirty="0" smtClean="0"/>
              <a:t>the acetate has been converted into acetic</a:t>
            </a:r>
            <a:r>
              <a:rPr lang="en-US" baseline="0" dirty="0" smtClean="0"/>
              <a:t> </a:t>
            </a:r>
            <a:r>
              <a:rPr lang="en-US" dirty="0" smtClean="0"/>
              <a:t>acid.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9C1A0D-1F79-E842-B63F-F066A0F8BC0B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69CEE0-BC60-774D-A194-9141B12D602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FIGURE 1.4 Covalent structure of DNA.</a:t>
            </a:r>
            <a:r>
              <a:rPr lang="en-US" b="1" baseline="0" dirty="0" smtClean="0"/>
              <a:t> </a:t>
            </a:r>
            <a:r>
              <a:rPr lang="en-US" dirty="0" smtClean="0"/>
              <a:t>Each unit of the polymeric structure is</a:t>
            </a:r>
            <a:r>
              <a:rPr lang="en-US" baseline="0" dirty="0" smtClean="0"/>
              <a:t> </a:t>
            </a:r>
            <a:r>
              <a:rPr lang="en-US" dirty="0" smtClean="0"/>
              <a:t>composed of a sugar (deoxyribose), a</a:t>
            </a:r>
            <a:r>
              <a:rPr lang="en-US" baseline="0" dirty="0" smtClean="0"/>
              <a:t> </a:t>
            </a:r>
            <a:r>
              <a:rPr lang="en-US" dirty="0" smtClean="0"/>
              <a:t>phosphate, and a variable base that protrudes</a:t>
            </a:r>
            <a:r>
              <a:rPr lang="en-US" baseline="0" dirty="0" smtClean="0"/>
              <a:t> </a:t>
            </a:r>
            <a:r>
              <a:rPr lang="en-US" dirty="0" smtClean="0"/>
              <a:t>from the sugar–phosphate backbone.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25024-5192-7A4A-AA99-C29B12408C0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3E4FE0-6D91-3648-B4D5-E6C27DAFDC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75D25-3D92-734C-BAC6-1645A232492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FIGURE 1.12 The hydrophobic effect. </a:t>
            </a: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aggregation of nonpolar groups in water leads</a:t>
            </a:r>
            <a:r>
              <a:rPr lang="en-US" baseline="0" dirty="0" smtClean="0"/>
              <a:t> </a:t>
            </a:r>
            <a:r>
              <a:rPr lang="en-US" dirty="0" smtClean="0"/>
              <a:t>to the release of water molecules, initially</a:t>
            </a:r>
            <a:r>
              <a:rPr lang="en-US" baseline="0" dirty="0" smtClean="0"/>
              <a:t> </a:t>
            </a:r>
            <a:r>
              <a:rPr lang="en-US" dirty="0" smtClean="0"/>
              <a:t>interacting with the nonpolar surface, into bulk</a:t>
            </a:r>
            <a:r>
              <a:rPr lang="en-US" baseline="0" dirty="0" smtClean="0"/>
              <a:t> </a:t>
            </a:r>
            <a:r>
              <a:rPr lang="en-US" dirty="0" smtClean="0"/>
              <a:t>water. The release of water molecules into</a:t>
            </a:r>
            <a:r>
              <a:rPr lang="en-US" baseline="0" dirty="0" smtClean="0"/>
              <a:t> </a:t>
            </a:r>
            <a:r>
              <a:rPr lang="en-US" dirty="0" smtClean="0"/>
              <a:t>solution makes the aggregation of nonpolar</a:t>
            </a:r>
            <a:r>
              <a:rPr lang="en-US" baseline="0" dirty="0" smtClean="0"/>
              <a:t> </a:t>
            </a:r>
            <a:r>
              <a:rPr lang="en-US" dirty="0" smtClean="0"/>
              <a:t>groups favorable.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9F370-88A7-7A47-89E1-79A4875B6AD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FIGURE 1.13 Electrostatic interactions in</a:t>
            </a:r>
            <a:r>
              <a:rPr lang="en-US" b="1" baseline="0" dirty="0" smtClean="0"/>
              <a:t> </a:t>
            </a:r>
            <a:r>
              <a:rPr lang="en-US" b="1" dirty="0" smtClean="0"/>
              <a:t>DNA. </a:t>
            </a:r>
            <a:r>
              <a:rPr lang="en-US" dirty="0" smtClean="0"/>
              <a:t>Each unit within the double helix</a:t>
            </a:r>
            <a:r>
              <a:rPr lang="en-US" baseline="0" dirty="0" smtClean="0"/>
              <a:t> </a:t>
            </a:r>
            <a:r>
              <a:rPr lang="en-US" dirty="0" smtClean="0"/>
              <a:t>includes a phosphate group (the phosphorus</a:t>
            </a:r>
            <a:r>
              <a:rPr lang="en-US" baseline="0" dirty="0" smtClean="0"/>
              <a:t> </a:t>
            </a:r>
            <a:r>
              <a:rPr lang="en-US" dirty="0" smtClean="0"/>
              <a:t>atom being shown in purple) that bears a</a:t>
            </a:r>
            <a:r>
              <a:rPr lang="en-US" baseline="0" dirty="0" smtClean="0"/>
              <a:t> </a:t>
            </a:r>
            <a:r>
              <a:rPr lang="en-US" dirty="0" smtClean="0"/>
              <a:t>negative charge. The unfavorable interactions</a:t>
            </a:r>
            <a:r>
              <a:rPr lang="en-US" baseline="0" dirty="0" smtClean="0"/>
              <a:t> </a:t>
            </a:r>
            <a:r>
              <a:rPr lang="en-US" dirty="0" smtClean="0"/>
              <a:t>of one phosphate with several others are</a:t>
            </a:r>
            <a:r>
              <a:rPr lang="en-US" baseline="0" dirty="0" smtClean="0"/>
              <a:t> </a:t>
            </a:r>
            <a:r>
              <a:rPr lang="en-US" dirty="0" smtClean="0"/>
              <a:t>shown by red lines. These repulsive interactions</a:t>
            </a:r>
            <a:r>
              <a:rPr lang="en-US" baseline="0" dirty="0" smtClean="0"/>
              <a:t> </a:t>
            </a:r>
            <a:r>
              <a:rPr lang="en-US" dirty="0" smtClean="0"/>
              <a:t>oppose the formation of a double helix.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CF77B-327C-1042-8E64-D668861A98C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FIGURE 1.14 Base stacking. </a:t>
            </a:r>
            <a:r>
              <a:rPr lang="en-US" dirty="0" smtClean="0"/>
              <a:t>In the DNA</a:t>
            </a:r>
            <a:r>
              <a:rPr lang="en-US" baseline="0" dirty="0" smtClean="0"/>
              <a:t> </a:t>
            </a:r>
            <a:r>
              <a:rPr lang="en-US" dirty="0" smtClean="0"/>
              <a:t>double helix, adjacent base pairs are stacked</a:t>
            </a:r>
            <a:r>
              <a:rPr lang="en-US" baseline="0" dirty="0" smtClean="0"/>
              <a:t> </a:t>
            </a:r>
            <a:r>
              <a:rPr lang="en-US" dirty="0" smtClean="0"/>
              <a:t>nearly on top of one another, and so many</a:t>
            </a:r>
            <a:r>
              <a:rPr lang="en-US" baseline="0" dirty="0" smtClean="0"/>
              <a:t> </a:t>
            </a:r>
            <a:r>
              <a:rPr lang="en-US" dirty="0" smtClean="0"/>
              <a:t>atoms in each base pair are separated by their</a:t>
            </a:r>
            <a:r>
              <a:rPr lang="en-US" baseline="0" dirty="0" smtClean="0"/>
              <a:t> </a:t>
            </a:r>
            <a:r>
              <a:rPr lang="en-US" dirty="0" smtClean="0"/>
              <a:t>van der Waals contact distance. The central</a:t>
            </a:r>
            <a:r>
              <a:rPr lang="en-US" baseline="0" dirty="0" smtClean="0"/>
              <a:t> </a:t>
            </a:r>
            <a:r>
              <a:rPr lang="en-US" dirty="0" smtClean="0"/>
              <a:t>base pair is shown in dark blue and the two</a:t>
            </a:r>
            <a:r>
              <a:rPr lang="en-US" baseline="0" dirty="0" smtClean="0"/>
              <a:t> </a:t>
            </a:r>
            <a:r>
              <a:rPr lang="en-US" dirty="0" smtClean="0"/>
              <a:t>adjacent base pairs in light blue. Several van</a:t>
            </a:r>
            <a:r>
              <a:rPr lang="en-US" baseline="0" dirty="0" smtClean="0"/>
              <a:t> </a:t>
            </a:r>
            <a:r>
              <a:rPr lang="en-US" dirty="0" smtClean="0"/>
              <a:t>der Waals contacts are shown in red.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5865F7-D6BD-A142-9C79-ECA34C39CF9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FIGURE 1.16 DNA denaturation by the</a:t>
            </a:r>
            <a:r>
              <a:rPr lang="en-US" b="1" baseline="0" dirty="0" smtClean="0"/>
              <a:t> </a:t>
            </a:r>
            <a:r>
              <a:rPr lang="en-US" b="1" dirty="0" smtClean="0"/>
              <a:t>addition of a base. </a:t>
            </a:r>
            <a:r>
              <a:rPr lang="en-US" dirty="0" smtClean="0"/>
              <a:t>The addition of a base</a:t>
            </a:r>
            <a:r>
              <a:rPr lang="en-US" baseline="0" dirty="0" smtClean="0"/>
              <a:t> </a:t>
            </a:r>
            <a:r>
              <a:rPr lang="en-US" dirty="0" smtClean="0"/>
              <a:t>to a solution of double-helical DNA initially at</a:t>
            </a:r>
            <a:r>
              <a:rPr lang="en-US" baseline="0" dirty="0" smtClean="0"/>
              <a:t> </a:t>
            </a:r>
            <a:r>
              <a:rPr lang="en-US" dirty="0" smtClean="0"/>
              <a:t>pH 7 causes the double helix to separate into</a:t>
            </a:r>
            <a:r>
              <a:rPr lang="en-US" baseline="0" dirty="0" smtClean="0"/>
              <a:t> </a:t>
            </a:r>
            <a:r>
              <a:rPr lang="en-US" dirty="0" smtClean="0"/>
              <a:t>single strands. The process is half complete at</a:t>
            </a:r>
            <a:r>
              <a:rPr lang="en-US" baseline="0" dirty="0" smtClean="0"/>
              <a:t> </a:t>
            </a:r>
            <a:r>
              <a:rPr lang="en-US" dirty="0" smtClean="0"/>
              <a:t>slightly above pH 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45A12-E598-D744-A51F-36E89C0217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7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7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7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3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0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8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1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9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2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5F91-5FA9-F04A-B756-81A3260582FA}" type="datetimeFigureOut">
              <a:rPr lang="en-US" smtClean="0"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D48D7-CD68-2043-B24D-37312725B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0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3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96228" y="2104838"/>
            <a:ext cx="8020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DNA is a linear polymer composed of  monomers consisting of deoxyribose sugar, a phosphate and one of four bases.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50" y="144599"/>
            <a:ext cx="6515100" cy="838200"/>
          </a:xfrm>
          <a:prstGeom prst="rect">
            <a:avLst/>
          </a:prstGeom>
        </p:spPr>
      </p:pic>
      <p:pic>
        <p:nvPicPr>
          <p:cNvPr id="7" name="Picture 6" descr="unnumbered_01_p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53" y="3173743"/>
            <a:ext cx="8534400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48927"/>
            <a:ext cx="1816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8527"/>
            <a:ext cx="345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4775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Box 5"/>
          <p:cNvSpPr txBox="1">
            <a:spLocks noChangeArrowheads="1"/>
          </p:cNvSpPr>
          <p:nvPr/>
        </p:nvSpPr>
        <p:spPr bwMode="auto">
          <a:xfrm>
            <a:off x="2514600" y="3124200"/>
            <a:ext cx="323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From this, we can calculate</a:t>
            </a:r>
          </a:p>
        </p:txBody>
      </p:sp>
      <p:pic>
        <p:nvPicPr>
          <p:cNvPr id="8397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6311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TextBox 7"/>
          <p:cNvSpPr txBox="1">
            <a:spLocks noChangeArrowheads="1"/>
          </p:cNvSpPr>
          <p:nvPr/>
        </p:nvSpPr>
        <p:spPr bwMode="auto">
          <a:xfrm>
            <a:off x="2389188" y="4578350"/>
            <a:ext cx="285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At pH 7, [H</a:t>
            </a:r>
            <a:r>
              <a:rPr lang="en-US" sz="1800" baseline="30000" dirty="0"/>
              <a:t>+</a:t>
            </a:r>
            <a:r>
              <a:rPr lang="en-US" sz="1800" dirty="0"/>
              <a:t>] = [OH</a:t>
            </a:r>
            <a:r>
              <a:rPr lang="en-US" sz="1800" baseline="30000" dirty="0"/>
              <a:t>-</a:t>
            </a:r>
            <a:r>
              <a:rPr lang="en-US" sz="1800" dirty="0"/>
              <a:t>] = 10</a:t>
            </a:r>
            <a:r>
              <a:rPr lang="en-US" sz="1800" baseline="30000" dirty="0"/>
              <a:t>-7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800" y="317500"/>
            <a:ext cx="6286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566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773113" y="1828800"/>
            <a:ext cx="8370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As base is added to a solution of double helical DNA, the helix is disrupted or denatured.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" y="177160"/>
            <a:ext cx="6286500" cy="825500"/>
          </a:xfrm>
          <a:prstGeom prst="rect">
            <a:avLst/>
          </a:prstGeom>
        </p:spPr>
      </p:pic>
      <p:pic>
        <p:nvPicPr>
          <p:cNvPr id="7" name="Picture 6" descr="figure_01_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046" y="2508035"/>
            <a:ext cx="4424173" cy="41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566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Box 1"/>
          <p:cNvSpPr txBox="1">
            <a:spLocks noChangeArrowheads="1"/>
          </p:cNvSpPr>
          <p:nvPr/>
        </p:nvSpPr>
        <p:spPr bwMode="auto">
          <a:xfrm>
            <a:off x="701675" y="2239963"/>
            <a:ext cx="7680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The chemical basis of the denaturation is the disruption of base-pairing. For example, the loss of a proton by the base </a:t>
            </a:r>
            <a:r>
              <a:rPr lang="en-US" sz="1800" dirty="0" smtClean="0"/>
              <a:t>guanine prevents base pairing with cytosine.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93439"/>
            <a:ext cx="6286500" cy="825500"/>
          </a:xfrm>
          <a:prstGeom prst="rect">
            <a:avLst/>
          </a:prstGeom>
        </p:spPr>
      </p:pic>
      <p:pic>
        <p:nvPicPr>
          <p:cNvPr id="7" name="Picture 6" descr="unnumbered_01_p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14" y="3430080"/>
            <a:ext cx="8077200" cy="31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566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Box 1"/>
          <p:cNvSpPr txBox="1">
            <a:spLocks noChangeArrowheads="1"/>
          </p:cNvSpPr>
          <p:nvPr/>
        </p:nvSpPr>
        <p:spPr bwMode="auto">
          <a:xfrm>
            <a:off x="838200" y="1752600"/>
            <a:ext cx="768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More generally, proton removal from any molecule HA is described by</a:t>
            </a:r>
          </a:p>
        </p:txBody>
      </p:sp>
      <p:pic>
        <p:nvPicPr>
          <p:cNvPr id="8909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292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6"/>
          <p:cNvSpPr txBox="1">
            <a:spLocks noChangeArrowheads="1"/>
          </p:cNvSpPr>
          <p:nvPr/>
        </p:nvSpPr>
        <p:spPr bwMode="auto">
          <a:xfrm>
            <a:off x="1447800" y="2819400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The pK</a:t>
            </a:r>
            <a:r>
              <a:rPr lang="en-US" sz="1800" baseline="-25000" dirty="0"/>
              <a:t>a</a:t>
            </a:r>
            <a:r>
              <a:rPr lang="en-US" sz="1800" dirty="0"/>
              <a:t> value indicates the susceptibility of proton removal. </a:t>
            </a:r>
          </a:p>
        </p:txBody>
      </p:sp>
      <p:pic>
        <p:nvPicPr>
          <p:cNvPr id="8909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2209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Box 9"/>
          <p:cNvSpPr txBox="1">
            <a:spLocks noChangeArrowheads="1"/>
          </p:cNvSpPr>
          <p:nvPr/>
        </p:nvSpPr>
        <p:spPr bwMode="auto">
          <a:xfrm>
            <a:off x="3048000" y="39624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When pH = pK</a:t>
            </a:r>
            <a:r>
              <a:rPr lang="en-US" sz="1800" baseline="-25000" dirty="0"/>
              <a:t>a</a:t>
            </a:r>
          </a:p>
        </p:txBody>
      </p:sp>
      <p:pic>
        <p:nvPicPr>
          <p:cNvPr id="8909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4508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0200"/>
            <a:ext cx="3175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TextBox 12"/>
          <p:cNvSpPr txBox="1">
            <a:spLocks noChangeArrowheads="1"/>
          </p:cNvSpPr>
          <p:nvPr/>
        </p:nvSpPr>
        <p:spPr bwMode="auto">
          <a:xfrm>
            <a:off x="3962400" y="5105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274840"/>
            <a:ext cx="6286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566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5"/>
          <p:cNvSpPr txBox="1">
            <a:spLocks noChangeArrowheads="1"/>
          </p:cNvSpPr>
          <p:nvPr/>
        </p:nvSpPr>
        <p:spPr bwMode="auto">
          <a:xfrm>
            <a:off x="2895600" y="1905000"/>
            <a:ext cx="221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Dividing by H</a:t>
            </a:r>
            <a:r>
              <a:rPr lang="en-US" sz="1800" baseline="30000" dirty="0"/>
              <a:t>+</a:t>
            </a:r>
            <a:r>
              <a:rPr lang="en-US" sz="1800" dirty="0"/>
              <a:t> yields</a:t>
            </a:r>
          </a:p>
        </p:txBody>
      </p:sp>
      <p:pic>
        <p:nvPicPr>
          <p:cNvPr id="9114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2146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3124200" y="27432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or</a:t>
            </a:r>
          </a:p>
        </p:txBody>
      </p:sp>
      <p:pic>
        <p:nvPicPr>
          <p:cNvPr id="9114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1790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TextBox 11"/>
          <p:cNvSpPr txBox="1">
            <a:spLocks noChangeArrowheads="1"/>
          </p:cNvSpPr>
          <p:nvPr/>
        </p:nvSpPr>
        <p:spPr bwMode="auto">
          <a:xfrm>
            <a:off x="868363" y="3709988"/>
            <a:ext cx="76660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Thus, when the pH is equal to the p</a:t>
            </a:r>
            <a:r>
              <a:rPr lang="en-US" sz="1800" i="1" dirty="0"/>
              <a:t>K</a:t>
            </a:r>
            <a:r>
              <a:rPr lang="en-US" sz="1800" baseline="-25000" dirty="0"/>
              <a:t>a</a:t>
            </a:r>
            <a:r>
              <a:rPr lang="en-US" sz="1800" dirty="0"/>
              <a:t>, the concentration of the protonated form of HA (the acid) is equal to the deprotonated form </a:t>
            </a:r>
            <a:r>
              <a:rPr lang="en-US" sz="1800" dirty="0" smtClean="0"/>
              <a:t>A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</a:t>
            </a:r>
            <a:r>
              <a:rPr lang="en-US" sz="1800" dirty="0"/>
              <a:t>(the base).</a:t>
            </a:r>
          </a:p>
          <a:p>
            <a:endParaRPr lang="en-US" sz="1800" dirty="0"/>
          </a:p>
          <a:p>
            <a:r>
              <a:rPr lang="en-US" sz="1800" dirty="0"/>
              <a:t>The N-1 proton of guanine has a p</a:t>
            </a:r>
            <a:r>
              <a:rPr lang="en-US" sz="1800" i="1" dirty="0"/>
              <a:t>K</a:t>
            </a:r>
            <a:r>
              <a:rPr lang="en-US" sz="1800" baseline="-25000" dirty="0"/>
              <a:t>a</a:t>
            </a:r>
            <a:r>
              <a:rPr lang="en-US" sz="1800" dirty="0"/>
              <a:t> of 9.7. When the pH is </a:t>
            </a:r>
            <a:r>
              <a:rPr lang="en-US" sz="1800" dirty="0" smtClean="0"/>
              <a:t>near </a:t>
            </a:r>
            <a:r>
              <a:rPr lang="en-US" sz="1800" dirty="0"/>
              <a:t>or exceeds this value, the proton is lost, base pairing is disrupted and the helix is denatured.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09720"/>
            <a:ext cx="6286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184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286000" y="227488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An acid-base conjugate pair resists changes in the pH of a solution.</a:t>
            </a:r>
          </a:p>
          <a:p>
            <a:endParaRPr lang="en-US" sz="1800" dirty="0"/>
          </a:p>
          <a:p>
            <a:r>
              <a:rPr lang="en-US" sz="1800" dirty="0"/>
              <a:t>In other words, it acts as a buffer. A buffer is most effective at a pH near its p</a:t>
            </a:r>
            <a:r>
              <a:rPr lang="en-US" sz="1800" i="1" dirty="0"/>
              <a:t>K</a:t>
            </a:r>
            <a:r>
              <a:rPr lang="en-US" sz="1800" baseline="-25000" dirty="0"/>
              <a:t>a</a:t>
            </a:r>
            <a:r>
              <a:rPr lang="en-US" sz="1800" dirty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307400"/>
            <a:ext cx="6286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1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735" y="192023"/>
            <a:ext cx="4986528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184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Box 4"/>
          <p:cNvSpPr txBox="1">
            <a:spLocks noChangeArrowheads="1"/>
          </p:cNvSpPr>
          <p:nvPr/>
        </p:nvSpPr>
        <p:spPr bwMode="auto">
          <a:xfrm>
            <a:off x="1295400" y="2286000"/>
            <a:ext cx="599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We can understand the effects of a buffer in quantitative terms.</a:t>
            </a:r>
          </a:p>
        </p:txBody>
      </p:sp>
      <p:sp>
        <p:nvSpPr>
          <p:cNvPr id="97284" name="TextBox 5"/>
          <p:cNvSpPr txBox="1">
            <a:spLocks noChangeArrowheads="1"/>
          </p:cNvSpPr>
          <p:nvPr/>
        </p:nvSpPr>
        <p:spPr bwMode="auto">
          <a:xfrm>
            <a:off x="1752600" y="2819400"/>
            <a:ext cx="4792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The ionization reaction of a weak acid is given by</a:t>
            </a:r>
          </a:p>
        </p:txBody>
      </p:sp>
      <p:pic>
        <p:nvPicPr>
          <p:cNvPr id="9728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4526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Box 7"/>
          <p:cNvSpPr txBox="1">
            <a:spLocks noChangeArrowheads="1"/>
          </p:cNvSpPr>
          <p:nvPr/>
        </p:nvSpPr>
        <p:spPr bwMode="auto">
          <a:xfrm>
            <a:off x="1828800" y="3810000"/>
            <a:ext cx="4256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The equilibrium constant for this reaction is</a:t>
            </a:r>
          </a:p>
        </p:txBody>
      </p:sp>
      <p:pic>
        <p:nvPicPr>
          <p:cNvPr id="9728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2717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TextBox 10"/>
          <p:cNvSpPr txBox="1">
            <a:spLocks noChangeArrowheads="1"/>
          </p:cNvSpPr>
          <p:nvPr/>
        </p:nvSpPr>
        <p:spPr bwMode="auto">
          <a:xfrm>
            <a:off x="2122488" y="4879975"/>
            <a:ext cx="405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Taking the logarithms of both sides yields</a:t>
            </a:r>
          </a:p>
        </p:txBody>
      </p:sp>
      <p:pic>
        <p:nvPicPr>
          <p:cNvPr id="97289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38800"/>
            <a:ext cx="4800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475" y="258560"/>
            <a:ext cx="6286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184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794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Substituting p</a:t>
            </a:r>
            <a:r>
              <a:rPr lang="en-US" sz="1800" i="1" dirty="0"/>
              <a:t>K</a:t>
            </a:r>
            <a:r>
              <a:rPr lang="en-US" sz="1800" baseline="-25000" dirty="0"/>
              <a:t>a</a:t>
            </a:r>
            <a:r>
              <a:rPr lang="en-US" sz="1800" dirty="0"/>
              <a:t> and pH and rearranging yield the Henderson-Hasselbalch equation</a:t>
            </a:r>
          </a:p>
        </p:txBody>
      </p:sp>
      <p:pic>
        <p:nvPicPr>
          <p:cNvPr id="9933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505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Box 5"/>
          <p:cNvSpPr txBox="1">
            <a:spLocks noChangeArrowheads="1"/>
          </p:cNvSpPr>
          <p:nvPr/>
        </p:nvSpPr>
        <p:spPr bwMode="auto">
          <a:xfrm>
            <a:off x="635000" y="4094163"/>
            <a:ext cx="850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Consideration of this equation reveals </a:t>
            </a:r>
            <a:r>
              <a:rPr lang="en-US" sz="1800" dirty="0" smtClean="0"/>
              <a:t>that </a:t>
            </a:r>
            <a:r>
              <a:rPr lang="en-US" sz="1800" dirty="0"/>
              <a:t>weak acids are most effective as buffers at pH near their p</a:t>
            </a:r>
            <a:r>
              <a:rPr lang="en-US" sz="1800" i="1" dirty="0"/>
              <a:t>K</a:t>
            </a:r>
            <a:r>
              <a:rPr lang="en-US" sz="1800" baseline="-25000" dirty="0"/>
              <a:t>a</a:t>
            </a:r>
            <a:r>
              <a:rPr lang="en-US" sz="1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30" y="0"/>
            <a:ext cx="6286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1_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304" y="192023"/>
            <a:ext cx="5803392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940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457200" y="22860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The linked sugar and phosphate compose the backbone of the DNA.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350" y="144599"/>
            <a:ext cx="6515100" cy="838200"/>
          </a:xfrm>
          <a:prstGeom prst="rect">
            <a:avLst/>
          </a:prstGeom>
        </p:spPr>
      </p:pic>
      <p:pic>
        <p:nvPicPr>
          <p:cNvPr id="8" name="Picture 7" descr="figure_01_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811416"/>
            <a:ext cx="8534400" cy="30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unnumbered_01_p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5312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0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184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Box 1"/>
          <p:cNvSpPr txBox="1">
            <a:spLocks noChangeArrowheads="1"/>
          </p:cNvSpPr>
          <p:nvPr/>
        </p:nvSpPr>
        <p:spPr bwMode="auto">
          <a:xfrm>
            <a:off x="301625" y="2286000"/>
            <a:ext cx="8926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Physiological pH is typically 7.4. Phosphoric acid is an important buffer in biological systems.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128319"/>
            <a:ext cx="6286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783291" y="982799"/>
            <a:ext cx="74866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The two strands of a DNA double helix are formed by hydrogen bonds between specific base pairs in the different strands: </a:t>
            </a:r>
          </a:p>
          <a:p>
            <a:endParaRPr lang="en-US" sz="1800" dirty="0"/>
          </a:p>
          <a:p>
            <a:pPr algn="ctr"/>
            <a:r>
              <a:rPr lang="en-US" sz="1800" dirty="0"/>
              <a:t>A binds to T </a:t>
            </a:r>
          </a:p>
          <a:p>
            <a:pPr algn="ctr"/>
            <a:r>
              <a:rPr lang="en-US" sz="1800" dirty="0"/>
              <a:t>G binds to 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50" y="144599"/>
            <a:ext cx="6515100" cy="838200"/>
          </a:xfrm>
          <a:prstGeom prst="rect">
            <a:avLst/>
          </a:prstGeom>
        </p:spPr>
      </p:pic>
      <p:pic>
        <p:nvPicPr>
          <p:cNvPr id="6" name="Picture 5" descr="figure_01_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350" y="2475758"/>
            <a:ext cx="5799604" cy="2361267"/>
          </a:xfrm>
          <a:prstGeom prst="rect">
            <a:avLst/>
          </a:prstGeom>
        </p:spPr>
      </p:pic>
      <p:pic>
        <p:nvPicPr>
          <p:cNvPr id="7" name="Picture 6" descr="figure_01_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59" y="4819413"/>
            <a:ext cx="5719482" cy="20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23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i="1" dirty="0"/>
              <a:t>Properties of water.</a:t>
            </a:r>
          </a:p>
          <a:p>
            <a:endParaRPr lang="en-US" sz="1800" i="1" dirty="0"/>
          </a:p>
          <a:p>
            <a:r>
              <a:rPr lang="en-US" sz="1800" dirty="0" smtClean="0"/>
              <a:t>Water </a:t>
            </a:r>
            <a:r>
              <a:rPr lang="en-US" sz="1800" dirty="0"/>
              <a:t>is a polar molecule. The charges on the molecule are not evenly distributed.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11" y="160879"/>
            <a:ext cx="6286500" cy="825500"/>
          </a:xfrm>
          <a:prstGeom prst="rect">
            <a:avLst/>
          </a:prstGeom>
        </p:spPr>
      </p:pic>
      <p:pic>
        <p:nvPicPr>
          <p:cNvPr id="7" name="Picture 6" descr="unnumbered_01_p08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38" y="3672875"/>
            <a:ext cx="3562323" cy="2689553"/>
          </a:xfrm>
          <a:prstGeom prst="rect">
            <a:avLst/>
          </a:prstGeom>
        </p:spPr>
      </p:pic>
      <p:pic>
        <p:nvPicPr>
          <p:cNvPr id="6" name="Picture 5" descr="figure_01_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786" y="3349030"/>
            <a:ext cx="3454214" cy="32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23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457200" y="2057400"/>
            <a:ext cx="73961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i="1" dirty="0"/>
              <a:t>The hydrophobic effect.</a:t>
            </a:r>
          </a:p>
          <a:p>
            <a:endParaRPr lang="en-US" sz="1800" dirty="0"/>
          </a:p>
          <a:p>
            <a:r>
              <a:rPr lang="en-US" sz="1800" dirty="0" smtClean="0"/>
              <a:t>Nonpolar </a:t>
            </a:r>
            <a:r>
              <a:rPr lang="en-US" sz="1800" dirty="0"/>
              <a:t>molecules in water can be driven together by the hydrophobic effect which is powered by the increase in entropy of water. The associated interactions are called hydrophobic interaction.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97860"/>
            <a:ext cx="6286500" cy="825500"/>
          </a:xfrm>
          <a:prstGeom prst="rect">
            <a:avLst/>
          </a:prstGeom>
        </p:spPr>
      </p:pic>
      <p:pic>
        <p:nvPicPr>
          <p:cNvPr id="7" name="Picture 6" descr="figure_01_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694" y="3814553"/>
            <a:ext cx="6321700" cy="30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1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327" y="192023"/>
            <a:ext cx="4657344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152400" y="2090060"/>
            <a:ext cx="8593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In the interior of the helix, bases are stacked and interact with one another through van der Waals interactions.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93439"/>
            <a:ext cx="6286500" cy="825500"/>
          </a:xfrm>
          <a:prstGeom prst="rect">
            <a:avLst/>
          </a:prstGeom>
        </p:spPr>
      </p:pic>
      <p:pic>
        <p:nvPicPr>
          <p:cNvPr id="6" name="Picture 5" descr="figure_01_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717" y="2736173"/>
            <a:ext cx="3618969" cy="39298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553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4775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Box 3"/>
          <p:cNvSpPr txBox="1">
            <a:spLocks noChangeArrowheads="1"/>
          </p:cNvSpPr>
          <p:nvPr/>
        </p:nvSpPr>
        <p:spPr bwMode="auto">
          <a:xfrm>
            <a:off x="1143000" y="2133600"/>
            <a:ext cx="6124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Acid-base reactions involve the addition or removal of a H</a:t>
            </a:r>
            <a:r>
              <a:rPr lang="en-US" sz="1800" baseline="30000" dirty="0"/>
              <a:t>+</a:t>
            </a:r>
            <a:r>
              <a:rPr lang="en-US" sz="1800" dirty="0"/>
              <a:t> ion.</a:t>
            </a:r>
          </a:p>
          <a:p>
            <a:r>
              <a:rPr lang="en-US" sz="1800" dirty="0"/>
              <a:t>Such reactions are important in biochemistry.</a:t>
            </a:r>
          </a:p>
          <a:p>
            <a:endParaRPr lang="en-US" sz="1800" dirty="0"/>
          </a:p>
          <a:p>
            <a:r>
              <a:rPr lang="en-US" sz="1800" dirty="0"/>
              <a:t>pH is a measure of the H</a:t>
            </a:r>
            <a:r>
              <a:rPr lang="en-US" sz="1800" baseline="30000" dirty="0"/>
              <a:t>+</a:t>
            </a:r>
            <a:r>
              <a:rPr lang="en-US" sz="1800" dirty="0"/>
              <a:t> concentration and is defined by</a:t>
            </a:r>
          </a:p>
        </p:txBody>
      </p:sp>
      <p:pic>
        <p:nvPicPr>
          <p:cNvPr id="8090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22225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5"/>
          <p:cNvSpPr txBox="1">
            <a:spLocks noChangeArrowheads="1"/>
          </p:cNvSpPr>
          <p:nvPr/>
        </p:nvSpPr>
        <p:spPr bwMode="auto">
          <a:xfrm>
            <a:off x="1185863" y="4746625"/>
            <a:ext cx="5573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H</a:t>
            </a:r>
            <a:r>
              <a:rPr lang="en-US" sz="1800" baseline="30000" dirty="0"/>
              <a:t>+</a:t>
            </a:r>
            <a:r>
              <a:rPr lang="en-US" sz="1800" dirty="0"/>
              <a:t> and OH</a:t>
            </a:r>
            <a:r>
              <a:rPr lang="en-US" sz="1800" baseline="30000" dirty="0"/>
              <a:t>-</a:t>
            </a:r>
            <a:r>
              <a:rPr lang="en-US" sz="1800" dirty="0"/>
              <a:t> ions are formed upon the dissociation of H</a:t>
            </a:r>
            <a:r>
              <a:rPr lang="en-US" sz="1800" baseline="-25000" dirty="0"/>
              <a:t>2</a:t>
            </a:r>
            <a:r>
              <a:rPr lang="en-US" sz="1800" dirty="0"/>
              <a:t>O.</a:t>
            </a:r>
          </a:p>
        </p:txBody>
      </p:sp>
      <p:pic>
        <p:nvPicPr>
          <p:cNvPr id="8090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62600"/>
            <a:ext cx="292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232425"/>
            <a:ext cx="6286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609600" y="2286000"/>
            <a:ext cx="663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The equilibrium constant K</a:t>
            </a:r>
            <a:r>
              <a:rPr lang="en-US" sz="1800" baseline="-25000" dirty="0"/>
              <a:t>eq</a:t>
            </a:r>
            <a:r>
              <a:rPr lang="en-US" sz="1800" dirty="0"/>
              <a:t> for the dissociation of water is given by </a:t>
            </a:r>
          </a:p>
        </p:txBody>
      </p:sp>
      <p:pic>
        <p:nvPicPr>
          <p:cNvPr id="829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3122613"/>
            <a:ext cx="238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Box 3"/>
          <p:cNvSpPr txBox="1">
            <a:spLocks noChangeArrowheads="1"/>
          </p:cNvSpPr>
          <p:nvPr/>
        </p:nvSpPr>
        <p:spPr bwMode="auto">
          <a:xfrm>
            <a:off x="2238375" y="3490913"/>
            <a:ext cx="3932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K</a:t>
            </a:r>
            <a:r>
              <a:rPr lang="en-US" sz="1800" baseline="-25000" dirty="0"/>
              <a:t>w</a:t>
            </a:r>
            <a:r>
              <a:rPr lang="en-US" sz="1800" dirty="0"/>
              <a:t>, the ion constant of water is given by </a:t>
            </a:r>
          </a:p>
        </p:txBody>
      </p:sp>
      <p:pic>
        <p:nvPicPr>
          <p:cNvPr id="829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860800"/>
            <a:ext cx="2032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Box 5"/>
          <p:cNvSpPr txBox="1">
            <a:spLocks noChangeArrowheads="1"/>
          </p:cNvSpPr>
          <p:nvPr/>
        </p:nvSpPr>
        <p:spPr bwMode="auto">
          <a:xfrm>
            <a:off x="3025775" y="4508500"/>
            <a:ext cx="244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This can be simplified to</a:t>
            </a:r>
          </a:p>
        </p:txBody>
      </p:sp>
      <p:pic>
        <p:nvPicPr>
          <p:cNvPr id="8295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940300"/>
            <a:ext cx="1816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4775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431" y="210507"/>
            <a:ext cx="6286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892</Words>
  <Application>Microsoft Macintosh PowerPoint</Application>
  <PresentationFormat>On-screen Show (4:3)</PresentationFormat>
  <Paragraphs>68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ＭＳ Ｐゴシック</vt:lpstr>
      <vt:lpstr>Times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Carleton College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Tymoczko</dc:creator>
  <cp:lastModifiedBy>Hurlbert, Jason</cp:lastModifiedBy>
  <cp:revision>63</cp:revision>
  <dcterms:created xsi:type="dcterms:W3CDTF">2015-05-20T13:49:30Z</dcterms:created>
  <dcterms:modified xsi:type="dcterms:W3CDTF">2017-01-10T21:28:01Z</dcterms:modified>
</cp:coreProperties>
</file>