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3"/>
  </p:notesMasterIdLst>
  <p:sldIdLst>
    <p:sldId id="854" r:id="rId3"/>
    <p:sldId id="653" r:id="rId4"/>
    <p:sldId id="781" r:id="rId5"/>
    <p:sldId id="782" r:id="rId6"/>
    <p:sldId id="787" r:id="rId7"/>
    <p:sldId id="788" r:id="rId8"/>
    <p:sldId id="789" r:id="rId9"/>
    <p:sldId id="790" r:id="rId10"/>
    <p:sldId id="791" r:id="rId11"/>
    <p:sldId id="792" r:id="rId12"/>
    <p:sldId id="793" r:id="rId13"/>
    <p:sldId id="796" r:id="rId14"/>
    <p:sldId id="797" r:id="rId15"/>
    <p:sldId id="798" r:id="rId16"/>
    <p:sldId id="799" r:id="rId17"/>
    <p:sldId id="800" r:id="rId18"/>
    <p:sldId id="801" r:id="rId19"/>
    <p:sldId id="802" r:id="rId20"/>
    <p:sldId id="803" r:id="rId21"/>
    <p:sldId id="804" r:id="rId22"/>
    <p:sldId id="805" r:id="rId23"/>
    <p:sldId id="806" r:id="rId24"/>
    <p:sldId id="807" r:id="rId25"/>
    <p:sldId id="808" r:id="rId26"/>
    <p:sldId id="809" r:id="rId27"/>
    <p:sldId id="810" r:id="rId28"/>
    <p:sldId id="811" r:id="rId29"/>
    <p:sldId id="812" r:id="rId30"/>
    <p:sldId id="813" r:id="rId31"/>
    <p:sldId id="814" r:id="rId32"/>
    <p:sldId id="815" r:id="rId33"/>
    <p:sldId id="816" r:id="rId34"/>
    <p:sldId id="817" r:id="rId35"/>
    <p:sldId id="818" r:id="rId36"/>
    <p:sldId id="819" r:id="rId37"/>
    <p:sldId id="820" r:id="rId38"/>
    <p:sldId id="821" r:id="rId39"/>
    <p:sldId id="822" r:id="rId40"/>
    <p:sldId id="823" r:id="rId41"/>
    <p:sldId id="824" r:id="rId42"/>
    <p:sldId id="825" r:id="rId43"/>
    <p:sldId id="826" r:id="rId44"/>
    <p:sldId id="827" r:id="rId45"/>
    <p:sldId id="828" r:id="rId46"/>
    <p:sldId id="829" r:id="rId47"/>
    <p:sldId id="830" r:id="rId48"/>
    <p:sldId id="831" r:id="rId49"/>
    <p:sldId id="832" r:id="rId50"/>
    <p:sldId id="833" r:id="rId51"/>
    <p:sldId id="83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6" autoAdjust="0"/>
    <p:restoredTop sz="86025" autoAdjust="0"/>
  </p:normalViewPr>
  <p:slideViewPr>
    <p:cSldViewPr snapToGrid="0" snapToObjects="1">
      <p:cViewPr varScale="1">
        <p:scale>
          <a:sx n="105" d="100"/>
          <a:sy n="105" d="100"/>
        </p:scale>
        <p:origin x="1344" y="200"/>
      </p:cViewPr>
      <p:guideLst>
        <p:guide orient="horz" pos="2160"/>
        <p:guide pos="2880"/>
      </p:guideLst>
    </p:cSldViewPr>
  </p:slideViewPr>
  <p:outlineViewPr>
    <p:cViewPr>
      <p:scale>
        <a:sx n="33" d="100"/>
        <a:sy n="33" d="100"/>
      </p:scale>
      <p:origin x="48" y="3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3/2/21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0576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9D5ED9-32A2-4347-9524-7598E232C126}" type="slidenum">
              <a:rPr lang="en-US"/>
              <a:pPr>
                <a:defRPr/>
              </a:pPr>
              <a:t>14</a:t>
            </a:fld>
            <a:endParaRPr lang="en-US" dirty="0"/>
          </a:p>
        </p:txBody>
      </p:sp>
      <p:sp>
        <p:nvSpPr>
          <p:cNvPr id="164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48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10.7 PALA, a </a:t>
            </a:r>
            <a:r>
              <a:rPr lang="en-US" sz="1200" b="1" i="0" u="none" strike="noStrike" kern="1200" baseline="0" dirty="0" err="1">
                <a:solidFill>
                  <a:schemeClr val="tx1"/>
                </a:solidFill>
                <a:latin typeface="+mn-lt"/>
                <a:ea typeface="+mn-ea"/>
                <a:cs typeface="+mn-cs"/>
              </a:rPr>
              <a:t>bisubstrate</a:t>
            </a:r>
            <a:r>
              <a:rPr lang="en-US" sz="1200" b="1" i="0" u="none" strike="noStrike" kern="1200" baseline="0" dirty="0">
                <a:solidFill>
                  <a:schemeClr val="tx1"/>
                </a:solidFill>
                <a:latin typeface="+mn-lt"/>
                <a:ea typeface="+mn-ea"/>
                <a:cs typeface="+mn-cs"/>
              </a:rPr>
              <a:t> analog. </a:t>
            </a:r>
            <a:r>
              <a:rPr lang="en-US" sz="1200" b="0" i="0" u="none" strike="noStrike" kern="1200" baseline="0" dirty="0">
                <a:solidFill>
                  <a:schemeClr val="tx1"/>
                </a:solidFill>
                <a:latin typeface="+mn-lt"/>
                <a:ea typeface="+mn-ea"/>
                <a:cs typeface="+mn-cs"/>
              </a:rPr>
              <a:t>(Top)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attack by the amino group of aspartate on the carbonyl carbon atom of </a:t>
            </a:r>
            <a:r>
              <a:rPr lang="en-US" sz="1200" b="0" i="0" u="none" strike="noStrike" kern="1200" baseline="0" dirty="0" err="1">
                <a:solidFill>
                  <a:schemeClr val="tx1"/>
                </a:solidFill>
                <a:latin typeface="+mn-lt"/>
                <a:ea typeface="+mn-ea"/>
                <a:cs typeface="+mn-cs"/>
              </a:rPr>
              <a:t>carbamoyl</a:t>
            </a:r>
            <a:r>
              <a:rPr lang="en-US" sz="1200" b="0" i="0" u="none" strike="noStrike" kern="1200" baseline="0" dirty="0">
                <a:solidFill>
                  <a:schemeClr val="tx1"/>
                </a:solidFill>
                <a:latin typeface="+mn-lt"/>
                <a:ea typeface="+mn-ea"/>
                <a:cs typeface="+mn-cs"/>
              </a:rPr>
              <a:t> phosphate generates an intermediate on the pathway to the formation of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carbamoylaspartate</a:t>
            </a:r>
            <a:r>
              <a:rPr lang="en-US" sz="1200" b="0" i="0" u="none" strike="noStrike" kern="1200" baseline="0" dirty="0">
                <a:solidFill>
                  <a:schemeClr val="tx1"/>
                </a:solidFill>
                <a:latin typeface="+mn-lt"/>
                <a:ea typeface="+mn-ea"/>
                <a:cs typeface="+mn-cs"/>
              </a:rPr>
              <a:t>. (Bottom)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Phosphonacetyl</a:t>
            </a:r>
            <a:r>
              <a:rPr lang="en-US" sz="1200" b="0" i="0" u="none" strike="noStrike" kern="1200" baseline="0" dirty="0">
                <a:solidFill>
                  <a:schemeClr val="tx1"/>
                </a:solidFill>
                <a:latin typeface="+mn-lt"/>
                <a:ea typeface="+mn-ea"/>
                <a:cs typeface="+mn-cs"/>
              </a:rPr>
              <a:t>)-</a:t>
            </a:r>
            <a:r>
              <a:rPr lang="en-US" sz="1200" kern="1200" cap="small" dirty="0">
                <a:solidFill>
                  <a:schemeClr val="tx1"/>
                </a:solidFill>
                <a:effectLst/>
                <a:latin typeface="+mn-lt"/>
                <a:ea typeface="+mn-ea"/>
                <a:cs typeface="+mn-cs"/>
              </a:rPr>
              <a:t>l</a:t>
            </a:r>
            <a:r>
              <a:rPr lang="en-US" sz="1200" b="0" i="0" u="none" strike="noStrike" kern="1200" baseline="0" dirty="0">
                <a:solidFill>
                  <a:schemeClr val="tx1"/>
                </a:solidFill>
                <a:latin typeface="+mn-lt"/>
                <a:ea typeface="+mn-ea"/>
                <a:cs typeface="+mn-cs"/>
              </a:rPr>
              <a:t>-aspartate (PALA) is an analog of the reaction intermediate and a potent competitive inhibitor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a:t>
            </a:r>
            <a:endParaRPr lang="en-US" dirty="0">
              <a:cs typeface="+mn-cs"/>
            </a:endParaRPr>
          </a:p>
        </p:txBody>
      </p:sp>
    </p:spTree>
    <p:extLst>
      <p:ext uri="{BB962C8B-B14F-4D97-AF65-F5344CB8AC3E}">
        <p14:creationId xmlns:p14="http://schemas.microsoft.com/office/powerpoint/2010/main" val="182846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3BB8C4-4B5F-0740-B133-03C9051AC3E0}" type="slidenum">
              <a:rPr lang="en-US"/>
              <a:pPr>
                <a:defRPr/>
              </a:pPr>
              <a:t>15</a:t>
            </a:fld>
            <a:endParaRPr lang="en-US" dirty="0"/>
          </a:p>
        </p:txBody>
      </p:sp>
      <p:sp>
        <p:nvSpPr>
          <p:cNvPr id="165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10.8 The active site of </a:t>
            </a:r>
            <a:r>
              <a:rPr lang="en-US" sz="1200" b="1" kern="1200" dirty="0" err="1">
                <a:solidFill>
                  <a:schemeClr val="tx1"/>
                </a:solidFill>
                <a:effectLst/>
                <a:latin typeface="+mn-lt"/>
                <a:ea typeface="+mn-ea"/>
                <a:cs typeface="+mn-cs"/>
              </a:rPr>
              <a:t>ATCase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c</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of </a:t>
            </a:r>
            <a:r>
              <a:rPr lang="en-US" sz="1200" kern="1200" dirty="0" err="1">
                <a:solidFill>
                  <a:schemeClr val="tx1"/>
                </a:solidFill>
                <a:effectLst/>
                <a:latin typeface="+mn-lt"/>
                <a:ea typeface="+mn-ea"/>
                <a:cs typeface="+mn-cs"/>
              </a:rPr>
              <a:t>ATCase</a:t>
            </a:r>
            <a:r>
              <a:rPr lang="en-US" sz="1200" kern="1200" dirty="0">
                <a:solidFill>
                  <a:schemeClr val="tx1"/>
                </a:solidFill>
                <a:effectLst/>
                <a:latin typeface="+mn-lt"/>
                <a:ea typeface="+mn-ea"/>
                <a:cs typeface="+mn-cs"/>
              </a:rPr>
              <a:t> contains three active sites, each shown bound to a PALA molecule. Some of the crucial active-site residues are shown binding to the inhibitor PALA (shaded gray) via hydrogen bonds (black dotted lines).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an active site is composed mainly of residues from one c chain (yellow bonds), but an adjacent c chain also contributes important residues (green bonds and boxed in green). [Drawn from 8ATC.pdb.]</a:t>
            </a:r>
            <a:endParaRPr lang="en-US" dirty="0"/>
          </a:p>
        </p:txBody>
      </p:sp>
    </p:spTree>
    <p:extLst>
      <p:ext uri="{BB962C8B-B14F-4D97-AF65-F5344CB8AC3E}">
        <p14:creationId xmlns:p14="http://schemas.microsoft.com/office/powerpoint/2010/main" val="94184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10.9 The T-to-R state transition in </a:t>
            </a:r>
            <a:r>
              <a:rPr lang="en-US" sz="1200" b="1" i="0" u="none" strike="noStrike" kern="1200" baseline="0" dirty="0" err="1">
                <a:solidFill>
                  <a:schemeClr val="tx1"/>
                </a:solidFill>
                <a:latin typeface="+mn-lt"/>
                <a:ea typeface="+mn-ea"/>
                <a:cs typeface="+mn-cs"/>
              </a:rPr>
              <a:t>ATCase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exists in two conformations: a compact, relatively inactive form called the tense (T) state and an expanded form called the relaxed (R) state.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structure of </a:t>
            </a:r>
            <a:r>
              <a:rPr lang="en-US" sz="1200" b="0" i="0" u="none" strike="noStrike" kern="1200" baseline="0" dirty="0" err="1">
                <a:solidFill>
                  <a:schemeClr val="tx1"/>
                </a:solidFill>
                <a:latin typeface="+mn-lt"/>
                <a:ea typeface="+mn-ea"/>
                <a:cs typeface="+mn-cs"/>
              </a:rPr>
              <a:t>ATCase</a:t>
            </a:r>
            <a:r>
              <a:rPr lang="en-US" sz="1200" b="0" i="0" u="none" strike="noStrike" kern="1200" baseline="0" dirty="0">
                <a:solidFill>
                  <a:schemeClr val="tx1"/>
                </a:solidFill>
                <a:latin typeface="+mn-lt"/>
                <a:ea typeface="+mn-ea"/>
                <a:cs typeface="+mn-cs"/>
              </a:rPr>
              <a:t> changes dramatically in the transition from the T state to the R State. PALA binding stabilizes the R state.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311564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E36EDB-2218-E34A-93BF-704B22D751EF}" type="slidenum">
              <a:rPr lang="en-US"/>
              <a:pPr>
                <a:defRPr/>
              </a:pPr>
              <a:t>17</a:t>
            </a:fld>
            <a:endParaRPr lang="en-US" dirty="0"/>
          </a:p>
        </p:txBody>
      </p:sp>
      <p:sp>
        <p:nvSpPr>
          <p:cNvPr id="167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949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10.10 Basis for the sigmoidal curve. </a:t>
            </a:r>
            <a:r>
              <a:rPr lang="en-US" sz="1200" b="0" i="0" u="none" strike="noStrike" kern="1200" baseline="0" dirty="0">
                <a:solidFill>
                  <a:schemeClr val="tx1"/>
                </a:solidFill>
                <a:latin typeface="+mn-lt"/>
                <a:ea typeface="+mn-ea"/>
                <a:cs typeface="+mn-cs"/>
              </a:rPr>
              <a:t>The generation of the sigmoidal curve by the property of cooperativity can be understood by imagining an allosteric enzyme as a mixture of two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enzymes, one with a high value of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that corresponds to the T state and another with a low value of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that corresponds to the R state. As the concentration of substrate is increased, the equilibrium shifts from the T state to the R state, which results in a steep rise in activity with respect to substrate concentration.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52249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F5E627-D026-3A4A-857B-BD1A84F3C85B}" type="slidenum">
              <a:rPr lang="en-US"/>
              <a:pPr>
                <a:defRPr/>
              </a:pPr>
              <a:t>20</a:t>
            </a:fld>
            <a:endParaRPr lang="en-US" dirty="0"/>
          </a:p>
        </p:txBody>
      </p:sp>
      <p:sp>
        <p:nvSpPr>
          <p:cNvPr id="16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89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10.11 Allosteric enzymes display threshold effects. </a:t>
            </a:r>
            <a:r>
              <a:rPr lang="en-US" sz="1200" b="0" i="0" u="none" strike="noStrike" kern="1200" baseline="0" dirty="0">
                <a:solidFill>
                  <a:schemeClr val="tx1"/>
                </a:solidFill>
                <a:latin typeface="+mn-lt"/>
                <a:ea typeface="+mn-ea"/>
                <a:cs typeface="+mn-cs"/>
              </a:rPr>
              <a:t>As the T-to-R transition occurs, the velocity increases over a narrower range of substrate concentration for an allosteric enzyme (red curve) than for a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enzyme (blue curve).</a:t>
            </a:r>
            <a:endParaRPr lang="en-US" dirty="0"/>
          </a:p>
        </p:txBody>
      </p:sp>
    </p:spTree>
    <p:extLst>
      <p:ext uri="{BB962C8B-B14F-4D97-AF65-F5344CB8AC3E}">
        <p14:creationId xmlns:p14="http://schemas.microsoft.com/office/powerpoint/2010/main" val="250091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05CA-8F75-584B-A632-35931896DA01}" type="slidenum">
              <a:rPr lang="en-US" smtClean="0"/>
              <a:t>21</a:t>
            </a:fld>
            <a:endParaRPr lang="en-US"/>
          </a:p>
        </p:txBody>
      </p:sp>
    </p:spTree>
    <p:extLst>
      <p:ext uri="{BB962C8B-B14F-4D97-AF65-F5344CB8AC3E}">
        <p14:creationId xmlns:p14="http://schemas.microsoft.com/office/powerpoint/2010/main" val="116268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10.12 CTP stabilizes the T state. </a:t>
            </a:r>
            <a:r>
              <a:rPr lang="en-US" sz="1200" b="0" i="0" u="none" strike="noStrike" kern="1200" baseline="0" dirty="0">
                <a:solidFill>
                  <a:schemeClr val="tx1"/>
                </a:solidFill>
                <a:latin typeface="+mn-lt"/>
                <a:ea typeface="+mn-ea"/>
                <a:cs typeface="+mn-cs"/>
              </a:rPr>
              <a:t>The binding of CTP to the regulatory subunit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stabilizes the T state.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64705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B5D6C-62ED-8B49-B34B-3F095AA3DFF8}" type="slidenum">
              <a:rPr lang="en-US"/>
              <a:pPr>
                <a:defRPr/>
              </a:pPr>
              <a:t>23</a:t>
            </a:fld>
            <a:endParaRPr lang="en-US" dirty="0"/>
          </a:p>
        </p:txBody>
      </p:sp>
      <p:sp>
        <p:nvSpPr>
          <p:cNvPr id="16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10.13 The R state and the T state are in equilibrium. </a:t>
            </a:r>
            <a:r>
              <a:rPr lang="en-US" sz="1200" b="0" i="0" u="none" strike="noStrike" kern="1200" baseline="0" dirty="0">
                <a:solidFill>
                  <a:schemeClr val="tx1"/>
                </a:solidFill>
                <a:latin typeface="+mn-lt"/>
                <a:ea typeface="+mn-ea"/>
                <a:cs typeface="+mn-cs"/>
              </a:rPr>
              <a:t>Even in the absence of any substrate or regulators,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exists in equilibrium between the R and the T states. Under these conditions, the T state is favored by a factor of approximately 200.</a:t>
            </a:r>
            <a:endParaRPr lang="en-US" dirty="0">
              <a:cs typeface="+mn-cs"/>
            </a:endParaRPr>
          </a:p>
        </p:txBody>
      </p:sp>
    </p:spTree>
    <p:extLst>
      <p:ext uri="{BB962C8B-B14F-4D97-AF65-F5344CB8AC3E}">
        <p14:creationId xmlns:p14="http://schemas.microsoft.com/office/powerpoint/2010/main" val="6688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E29B3-8C71-DD4A-9D0C-087E0B05D3DB}" type="slidenum">
              <a:rPr lang="en-US"/>
              <a:pPr>
                <a:defRPr/>
              </a:pPr>
              <a:t>24</a:t>
            </a:fld>
            <a:endParaRPr lang="en-US" dirty="0"/>
          </a:p>
        </p:txBody>
      </p:sp>
      <p:sp>
        <p:nvSpPr>
          <p:cNvPr id="17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10.14 Effect of CTP and ATP on </a:t>
            </a:r>
            <a:r>
              <a:rPr lang="en-US" sz="1200" b="1" i="0" u="none" strike="noStrike" kern="1200" baseline="0" dirty="0" err="1">
                <a:solidFill>
                  <a:schemeClr val="tx1"/>
                </a:solidFill>
                <a:latin typeface="+mn-lt"/>
                <a:ea typeface="+mn-ea"/>
                <a:cs typeface="+mn-cs"/>
              </a:rPr>
              <a:t>ATCase</a:t>
            </a:r>
            <a:r>
              <a:rPr lang="en-US" sz="1200" b="1" i="0" u="none" strike="noStrike" kern="1200" baseline="0" dirty="0">
                <a:solidFill>
                  <a:schemeClr val="tx1"/>
                </a:solidFill>
                <a:latin typeface="+mn-lt"/>
                <a:ea typeface="+mn-ea"/>
                <a:cs typeface="+mn-cs"/>
              </a:rPr>
              <a:t> kinetics. </a:t>
            </a:r>
            <a:r>
              <a:rPr lang="en-US" sz="1200" b="0" i="0" u="none" strike="noStrike" kern="1200" baseline="0" dirty="0">
                <a:solidFill>
                  <a:schemeClr val="tx1"/>
                </a:solidFill>
                <a:latin typeface="+mn-lt"/>
                <a:ea typeface="+mn-ea"/>
                <a:cs typeface="+mn-cs"/>
              </a:rPr>
              <a:t>CTP stabilizes the T state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making it more difficult for substrate binding to convert the enzyme into the R state. As a result, the curve is shifted to the right, as shown in red. ATP is an allosteric activator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because it stabilizes the R state, making it easier for substrate to bind. As a result, the curve is shifted to the left, as shown in blue.</a:t>
            </a:r>
            <a:endParaRPr lang="en-US" dirty="0">
              <a:cs typeface="+mn-cs"/>
            </a:endParaRPr>
          </a:p>
        </p:txBody>
      </p:sp>
    </p:spTree>
    <p:extLst>
      <p:ext uri="{BB962C8B-B14F-4D97-AF65-F5344CB8AC3E}">
        <p14:creationId xmlns:p14="http://schemas.microsoft.com/office/powerpoint/2010/main" val="39097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Like motor traffic, metabolic pathways flow more efficiently when regulated by signals. </a:t>
            </a:r>
            <a:r>
              <a:rPr lang="en-US" dirty="0" err="1">
                <a:latin typeface="+mn-lt"/>
                <a:ea typeface="+mn-ea"/>
                <a:cs typeface="+mn-cs"/>
              </a:rPr>
              <a:t>Cytidine</a:t>
            </a:r>
            <a:r>
              <a:rPr lang="en-US" dirty="0">
                <a:latin typeface="+mn-lt"/>
                <a:ea typeface="+mn-ea"/>
                <a:cs typeface="+mn-cs"/>
              </a:rPr>
              <a:t> triphosphate (CTP), the final product of a multistep pathway, controls flux through the pathway by inhibiting the committed step catalyzed by aspartate </a:t>
            </a:r>
            <a:r>
              <a:rPr lang="en-US" dirty="0" err="1">
                <a:latin typeface="+mn-lt"/>
                <a:ea typeface="+mn-ea"/>
                <a:cs typeface="+mn-cs"/>
              </a:rPr>
              <a:t>transcarbamoylase</a:t>
            </a:r>
            <a:r>
              <a:rPr lang="en-US" dirty="0">
                <a:latin typeface="+mn-lt"/>
                <a:ea typeface="+mn-ea"/>
                <a:cs typeface="+mn-cs"/>
              </a:rPr>
              <a:t> (</a:t>
            </a:r>
            <a:r>
              <a:rPr lang="en-US" dirty="0" err="1">
                <a:latin typeface="+mn-lt"/>
                <a:ea typeface="+mn-ea"/>
                <a:cs typeface="+mn-cs"/>
              </a:rPr>
              <a:t>ATCase</a:t>
            </a:r>
            <a:r>
              <a:rPr lang="en-US" dirty="0">
                <a:latin typeface="+mn-lt"/>
                <a:ea typeface="+mn-ea"/>
                <a:cs typeface="+mn-cs"/>
              </a:rPr>
              <a:t>). [(Left) Michael </a:t>
            </a:r>
            <a:r>
              <a:rPr lang="en-US" dirty="0" err="1">
                <a:latin typeface="+mn-lt"/>
                <a:ea typeface="+mn-ea"/>
                <a:cs typeface="+mn-cs"/>
              </a:rPr>
              <a:t>Winokur</a:t>
            </a:r>
            <a:r>
              <a:rPr lang="en-US" dirty="0">
                <a:latin typeface="+mn-lt"/>
                <a:ea typeface="+mn-ea"/>
                <a:cs typeface="+mn-cs"/>
              </a:rPr>
              <a:t> Photography/Getty Images.]</a:t>
            </a:r>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EB9A36-1550-434F-A19A-8E98213C9C8A}" type="slidenum">
              <a:rPr lang="en-US"/>
              <a:pPr>
                <a:defRPr/>
              </a:pPr>
              <a:t>25</a:t>
            </a:fld>
            <a:endParaRPr lang="en-US" dirty="0"/>
          </a:p>
        </p:txBody>
      </p:sp>
      <p:sp>
        <p:nvSpPr>
          <p:cNvPr id="172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58034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10.15 </a:t>
            </a:r>
            <a:r>
              <a:rPr lang="en-US" sz="1200" b="1" i="0" u="none" strike="noStrike" kern="1200" baseline="0" dirty="0" err="1">
                <a:solidFill>
                  <a:schemeClr val="tx1"/>
                </a:solidFill>
                <a:latin typeface="+mn-lt"/>
                <a:ea typeface="+mn-ea"/>
                <a:cs typeface="+mn-cs"/>
              </a:rPr>
              <a:t>Isozymes</a:t>
            </a:r>
            <a:r>
              <a:rPr lang="en-US" sz="1200" b="1" i="0" u="none" strike="noStrike" kern="1200" baseline="0" dirty="0">
                <a:solidFill>
                  <a:schemeClr val="tx1"/>
                </a:solidFill>
                <a:latin typeface="+mn-lt"/>
                <a:ea typeface="+mn-ea"/>
                <a:cs typeface="+mn-cs"/>
              </a:rPr>
              <a:t> of lactate dehydrogenase. </a:t>
            </a:r>
            <a:r>
              <a:rPr lang="en-US" sz="1200" b="0" i="0" u="none" strike="noStrike" kern="1200" baseline="0" dirty="0">
                <a:solidFill>
                  <a:schemeClr val="tx1"/>
                </a:solidFill>
                <a:latin typeface="+mn-lt"/>
                <a:ea typeface="+mn-ea"/>
                <a:cs typeface="+mn-cs"/>
              </a:rPr>
              <a:t>(A) The rat heart lactate dehydrogenase (LDH)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profile changes in the course of development. The 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is represented by squares and the M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by circles. The negative and positive numbers denote the days before and after birth, respectively. (B) LDH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content varies by tissue. [(A) Data from W.-H. Li, </a:t>
            </a:r>
            <a:r>
              <a:rPr lang="en-US" sz="1200" b="0" i="1" u="none" strike="noStrike" kern="1200" baseline="0" dirty="0">
                <a:solidFill>
                  <a:schemeClr val="tx1"/>
                </a:solidFill>
                <a:latin typeface="+mn-lt"/>
                <a:ea typeface="+mn-ea"/>
                <a:cs typeface="+mn-cs"/>
              </a:rPr>
              <a:t>Molecular Evolution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Sinauer</a:t>
            </a:r>
            <a:r>
              <a:rPr lang="en-US" sz="1200" b="0" i="0" u="none" strike="noStrike" kern="1200" baseline="0" dirty="0">
                <a:solidFill>
                  <a:schemeClr val="tx1"/>
                </a:solidFill>
                <a:latin typeface="+mn-lt"/>
                <a:ea typeface="+mn-ea"/>
                <a:cs typeface="+mn-cs"/>
              </a:rPr>
              <a:t>, 1997), p. 283; (B) after K. </a:t>
            </a:r>
            <a:r>
              <a:rPr lang="en-US" sz="1200" b="0" i="0" u="none" strike="noStrike" kern="1200" baseline="0" dirty="0" err="1">
                <a:solidFill>
                  <a:schemeClr val="tx1"/>
                </a:solidFill>
                <a:latin typeface="+mn-lt"/>
                <a:ea typeface="+mn-ea"/>
                <a:cs typeface="+mn-cs"/>
              </a:rPr>
              <a:t>Urich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Comparative Animal Biochemistry </a:t>
            </a:r>
            <a:r>
              <a:rPr lang="en-US" sz="1200" b="0" i="0" u="none" strike="noStrike" kern="1200" baseline="0" dirty="0">
                <a:solidFill>
                  <a:schemeClr val="tx1"/>
                </a:solidFill>
                <a:latin typeface="+mn-lt"/>
                <a:ea typeface="+mn-ea"/>
                <a:cs typeface="+mn-cs"/>
              </a:rPr>
              <a:t>(Springer </a:t>
            </a:r>
            <a:r>
              <a:rPr lang="en-US" sz="1200" b="0" i="0" u="none" strike="noStrike" kern="1200" baseline="0" dirty="0" err="1">
                <a:solidFill>
                  <a:schemeClr val="tx1"/>
                </a:solidFill>
                <a:latin typeface="+mn-lt"/>
                <a:ea typeface="+mn-ea"/>
                <a:cs typeface="+mn-cs"/>
              </a:rPr>
              <a:t>Verlag</a:t>
            </a:r>
            <a:r>
              <a:rPr lang="en-US" sz="1200" b="0" i="0" u="none" strike="noStrike" kern="1200" baseline="0" dirty="0">
                <a:solidFill>
                  <a:schemeClr val="tx1"/>
                </a:solidFill>
                <a:latin typeface="+mn-lt"/>
                <a:ea typeface="+mn-ea"/>
                <a:cs typeface="+mn-cs"/>
              </a:rPr>
              <a:t>, 1990), p. 542.]</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42218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BB8F19-4C7D-3344-81A1-67D86F056FE3}" type="slidenum">
              <a:rPr lang="en-US"/>
              <a:pPr>
                <a:defRPr/>
              </a:pPr>
              <a:t>27</a:t>
            </a:fld>
            <a:endParaRPr lang="en-US" dirty="0"/>
          </a:p>
        </p:txBody>
      </p:sp>
      <p:sp>
        <p:nvSpPr>
          <p:cNvPr id="175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510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238467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DB64C-7D21-E348-9653-53225674DD43}" type="slidenum">
              <a:rPr lang="en-US"/>
              <a:pPr>
                <a:defRPr/>
              </a:pPr>
              <a:t>29</a:t>
            </a:fld>
            <a:endParaRPr lang="en-US" dirty="0"/>
          </a:p>
        </p:txBody>
      </p:sp>
      <p:sp>
        <p:nvSpPr>
          <p:cNvPr id="177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715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93590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1E33E-8847-8143-B6A4-70F91911D1EE}" type="slidenum">
              <a:rPr lang="en-US"/>
              <a:pPr>
                <a:defRPr/>
              </a:pPr>
              <a:t>31</a:t>
            </a:fld>
            <a:endParaRPr lang="en-US" dirty="0"/>
          </a:p>
        </p:txBody>
      </p:sp>
      <p:sp>
        <p:nvSpPr>
          <p:cNvPr id="180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750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53C1D6-A718-B14C-B60E-DBCB6E290358}" type="slidenum">
              <a:rPr lang="en-US"/>
              <a:pPr>
                <a:defRPr/>
              </a:pPr>
              <a:t>36</a:t>
            </a:fld>
            <a:endParaRPr lang="en-US" dirty="0"/>
          </a:p>
        </p:txBody>
      </p:sp>
      <p:sp>
        <p:nvSpPr>
          <p:cNvPr id="184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10.16 Regulation of protein kinase A. </a:t>
            </a:r>
            <a:r>
              <a:rPr lang="en-US" sz="1200" b="0" i="0" u="none" strike="noStrike" kern="1200" baseline="0" dirty="0">
                <a:solidFill>
                  <a:schemeClr val="tx1"/>
                </a:solidFill>
                <a:latin typeface="+mn-lt"/>
                <a:ea typeface="+mn-ea"/>
                <a:cs typeface="+mn-cs"/>
              </a:rPr>
              <a:t>The binding of four molecules of cAMP activates protein kinase A by dissociating the inhibited holoenzyme (R</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C</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into a regulatory subunit (R</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and two catalytically active subunits (C). Each R chain includes cAMP-binding domains and a pseudosubstrate sequence.</a:t>
            </a:r>
            <a:endParaRPr lang="en-US" dirty="0">
              <a:cs typeface="+mn-cs"/>
            </a:endParaRPr>
          </a:p>
        </p:txBody>
      </p:sp>
    </p:spTree>
    <p:extLst>
      <p:ext uri="{BB962C8B-B14F-4D97-AF65-F5344CB8AC3E}">
        <p14:creationId xmlns:p14="http://schemas.microsoft.com/office/powerpoint/2010/main" val="204461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28CD8C-C7DA-4E46-9640-760501867699}" type="slidenum">
              <a:rPr lang="en-US"/>
              <a:pPr>
                <a:defRPr/>
              </a:pPr>
              <a:t>41</a:t>
            </a:fld>
            <a:endParaRPr lang="en-US" dirty="0"/>
          </a:p>
        </p:txBody>
      </p:sp>
      <p:sp>
        <p:nvSpPr>
          <p:cNvPr id="187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739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32165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738558-8946-CB40-A208-C9BC4319C3E0}" type="slidenum">
              <a:rPr lang="en-US"/>
              <a:pPr>
                <a:defRPr/>
              </a:pPr>
              <a:t>42</a:t>
            </a:fld>
            <a:endParaRPr lang="en-US" dirty="0"/>
          </a:p>
        </p:txBody>
      </p:sp>
      <p:sp>
        <p:nvSpPr>
          <p:cNvPr id="188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10.17 Secretion of zymogens by an </a:t>
            </a:r>
            <a:r>
              <a:rPr lang="en-US" sz="1200" b="1" i="0" u="none" strike="noStrike" kern="1200" baseline="0" dirty="0" err="1">
                <a:solidFill>
                  <a:schemeClr val="tx1"/>
                </a:solidFill>
                <a:latin typeface="+mn-lt"/>
                <a:ea typeface="+mn-ea"/>
                <a:cs typeface="+mn-cs"/>
              </a:rPr>
              <a:t>acinar</a:t>
            </a:r>
            <a:r>
              <a:rPr lang="en-US" sz="1200" b="1" i="0" u="none" strike="noStrike" kern="1200" baseline="0" dirty="0">
                <a:solidFill>
                  <a:schemeClr val="tx1"/>
                </a:solidFill>
                <a:latin typeface="+mn-lt"/>
                <a:ea typeface="+mn-ea"/>
                <a:cs typeface="+mn-cs"/>
              </a:rPr>
              <a:t> cell of the pancreas. </a:t>
            </a:r>
            <a:r>
              <a:rPr lang="en-US" sz="1200" b="0" i="0" u="none" strike="noStrike" kern="1200" baseline="0" dirty="0">
                <a:solidFill>
                  <a:schemeClr val="tx1"/>
                </a:solidFill>
                <a:latin typeface="+mn-lt"/>
                <a:ea typeface="+mn-ea"/>
                <a:cs typeface="+mn-cs"/>
              </a:rPr>
              <a:t>Zymogens are synthesized on ribosomes attached to the endoplasmic reticulum. They are subsequently processed in the Golgi apparatus and packaged into zymogen or secretory granules. With the proper signal, the granules fuse with the plasma membrane, discharging their contents into the lumen of the pancreatic ducts. Cell cytoplasm is depicted as pale green. Membranes and lumen are shown as dark green.</a:t>
            </a:r>
            <a:endParaRPr lang="en-US" dirty="0">
              <a:cs typeface="+mn-cs"/>
            </a:endParaRPr>
          </a:p>
        </p:txBody>
      </p:sp>
    </p:spTree>
    <p:extLst>
      <p:ext uri="{BB962C8B-B14F-4D97-AF65-F5344CB8AC3E}">
        <p14:creationId xmlns:p14="http://schemas.microsoft.com/office/powerpoint/2010/main" val="2269632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EAC1C-DF9E-5340-B59E-835CA49B8291}" type="slidenum">
              <a:rPr lang="en-US"/>
              <a:pPr>
                <a:defRPr/>
              </a:pPr>
              <a:t>43</a:t>
            </a:fld>
            <a:endParaRPr lang="en-US" dirty="0"/>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10.18 Proteolytic activation of chymotrypsinogen. </a:t>
            </a:r>
            <a:r>
              <a:rPr lang="en-US" sz="1200" kern="1200" dirty="0">
                <a:solidFill>
                  <a:schemeClr val="tx1"/>
                </a:solidFill>
                <a:effectLst/>
                <a:latin typeface="+mn-lt"/>
                <a:ea typeface="+mn-ea"/>
                <a:cs typeface="+mn-cs"/>
              </a:rPr>
              <a:t>The three chains of α-chymotrypsin are linked by two </a:t>
            </a:r>
            <a:r>
              <a:rPr lang="en-US" sz="1200" kern="1200" dirty="0" err="1">
                <a:solidFill>
                  <a:schemeClr val="tx1"/>
                </a:solidFill>
                <a:effectLst/>
                <a:latin typeface="+mn-lt"/>
                <a:ea typeface="+mn-ea"/>
                <a:cs typeface="+mn-cs"/>
              </a:rPr>
              <a:t>interchain</a:t>
            </a:r>
            <a:r>
              <a:rPr lang="en-US" sz="1200" kern="1200" dirty="0">
                <a:solidFill>
                  <a:schemeClr val="tx1"/>
                </a:solidFill>
                <a:effectLst/>
                <a:latin typeface="+mn-lt"/>
                <a:ea typeface="+mn-ea"/>
                <a:cs typeface="+mn-cs"/>
              </a:rPr>
              <a:t> disulfide bonds (A to B and B </a:t>
            </a:r>
            <a:endParaRPr lang="en-US" dirty="0"/>
          </a:p>
          <a:p>
            <a:r>
              <a:rPr lang="en-US" sz="1200" kern="1200" dirty="0">
                <a:solidFill>
                  <a:schemeClr val="tx1"/>
                </a:solidFill>
                <a:effectLst/>
                <a:latin typeface="+mn-lt"/>
                <a:ea typeface="+mn-ea"/>
                <a:cs typeface="+mn-cs"/>
              </a:rPr>
              <a:t>to C). The approximate positions of both inter- and </a:t>
            </a:r>
            <a:r>
              <a:rPr lang="en-US" sz="1200" kern="1200" dirty="0" err="1">
                <a:solidFill>
                  <a:schemeClr val="tx1"/>
                </a:solidFill>
                <a:effectLst/>
                <a:latin typeface="+mn-lt"/>
                <a:ea typeface="+mn-ea"/>
                <a:cs typeface="+mn-cs"/>
              </a:rPr>
              <a:t>intrachain</a:t>
            </a:r>
            <a:r>
              <a:rPr lang="en-US" sz="1200" kern="1200" dirty="0">
                <a:solidFill>
                  <a:schemeClr val="tx1"/>
                </a:solidFill>
                <a:effectLst/>
                <a:latin typeface="+mn-lt"/>
                <a:ea typeface="+mn-ea"/>
                <a:cs typeface="+mn-cs"/>
              </a:rPr>
              <a:t> disulfide bonds are shown.</a:t>
            </a:r>
            <a:endParaRPr lang="en-US" dirty="0"/>
          </a:p>
        </p:txBody>
      </p:sp>
    </p:spTree>
    <p:extLst>
      <p:ext uri="{BB962C8B-B14F-4D97-AF65-F5344CB8AC3E}">
        <p14:creationId xmlns:p14="http://schemas.microsoft.com/office/powerpoint/2010/main" val="201811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10.19 Conformations of chymotrypsinogen and chymotrypsin. </a:t>
            </a:r>
            <a:r>
              <a:rPr lang="en-US" sz="1200" b="0" i="0" u="none" strike="noStrike" kern="1200" baseline="0" dirty="0">
                <a:solidFill>
                  <a:schemeClr val="tx1"/>
                </a:solidFill>
                <a:latin typeface="+mn-lt"/>
                <a:ea typeface="+mn-ea"/>
                <a:cs typeface="+mn-cs"/>
              </a:rPr>
              <a:t>The electrostatic interaction between the α-amino group of isoleucine 16 and the carboxylate of aspartate 194, essential for the structure of active chymotrypsin, is possible only only after cleavage of the peptide bond between isoleucine and arginine in chymotrypsinogen. [Information from Gregory A. </a:t>
            </a:r>
            <a:r>
              <a:rPr lang="en-US" sz="1200" b="0" i="0" u="none" strike="noStrike" kern="1200" baseline="0" dirty="0" err="1">
                <a:solidFill>
                  <a:schemeClr val="tx1"/>
                </a:solidFill>
                <a:latin typeface="+mn-lt"/>
                <a:ea typeface="+mn-ea"/>
                <a:cs typeface="+mn-cs"/>
              </a:rPr>
              <a:t>Petsko</a:t>
            </a:r>
            <a:r>
              <a:rPr lang="en-US" sz="1200" b="0" i="0" u="none" strike="noStrike" kern="1200" baseline="0" dirty="0">
                <a:solidFill>
                  <a:schemeClr val="tx1"/>
                </a:solidFill>
                <a:latin typeface="+mn-lt"/>
                <a:ea typeface="+mn-ea"/>
                <a:cs typeface="+mn-cs"/>
              </a:rPr>
              <a:t> and Dagmar </a:t>
            </a:r>
            <a:r>
              <a:rPr lang="en-US" sz="1200" b="0" i="0" u="none" strike="noStrike" kern="1200" baseline="0" dirty="0" err="1">
                <a:solidFill>
                  <a:schemeClr val="tx1"/>
                </a:solidFill>
                <a:latin typeface="+mn-lt"/>
                <a:ea typeface="+mn-ea"/>
                <a:cs typeface="+mn-cs"/>
              </a:rPr>
              <a:t>Ringe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Protein Structure and Function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Sinauer</a:t>
            </a:r>
            <a:r>
              <a:rPr lang="en-US" sz="1200" b="0" i="0" u="none" strike="noStrike" kern="1200" baseline="0" dirty="0">
                <a:solidFill>
                  <a:schemeClr val="tx1"/>
                </a:solidFill>
                <a:latin typeface="+mn-lt"/>
                <a:ea typeface="+mn-ea"/>
                <a:cs typeface="+mn-cs"/>
              </a:rPr>
              <a:t>, 2003), pp. 3</a:t>
            </a:r>
            <a:r>
              <a:rPr lang="en-US" sz="1200" b="0" i="0" u="none" strike="noStrike" kern="1200" baseline="0" dirty="0">
                <a:solidFill>
                  <a:schemeClr val="tx1"/>
                </a:solidFill>
                <a:latin typeface="Calibri"/>
                <a:ea typeface="+mn-ea"/>
                <a:cs typeface="+mn-cs"/>
              </a:rPr>
              <a:t>–</a:t>
            </a:r>
            <a:r>
              <a:rPr lang="en-US" sz="1200" b="0" i="0" u="none" strike="noStrike" kern="1200" baseline="0" dirty="0">
                <a:solidFill>
                  <a:schemeClr val="tx1"/>
                </a:solidFill>
                <a:latin typeface="+mn-lt"/>
                <a:ea typeface="+mn-ea"/>
                <a:cs typeface="+mn-cs"/>
              </a:rPr>
              <a:t>16, Figure 3-31.]</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72867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10.1</a:t>
            </a:r>
            <a:r>
              <a:rPr lang="en-US" dirty="0">
                <a:latin typeface="+mn-lt"/>
                <a:ea typeface="+mn-ea"/>
                <a:cs typeface="+mn-cs"/>
              </a:rPr>
              <a:t> </a:t>
            </a:r>
            <a:r>
              <a:rPr lang="en-US" b="1" dirty="0" err="1">
                <a:latin typeface="+mn-lt"/>
                <a:ea typeface="+mn-ea"/>
                <a:cs typeface="+mn-cs"/>
              </a:rPr>
              <a:t>ATCase</a:t>
            </a:r>
            <a:r>
              <a:rPr lang="en-US" b="1" dirty="0">
                <a:latin typeface="+mn-lt"/>
                <a:ea typeface="+mn-ea"/>
                <a:cs typeface="+mn-cs"/>
              </a:rPr>
              <a:t> reaction.</a:t>
            </a:r>
            <a:r>
              <a:rPr lang="en-US" dirty="0">
                <a:latin typeface="+mn-lt"/>
                <a:ea typeface="+mn-ea"/>
                <a:cs typeface="+mn-cs"/>
              </a:rPr>
              <a:t> Aspartate </a:t>
            </a:r>
            <a:r>
              <a:rPr lang="en-US" dirty="0" err="1">
                <a:latin typeface="+mn-lt"/>
                <a:ea typeface="+mn-ea"/>
                <a:cs typeface="+mn-cs"/>
              </a:rPr>
              <a:t>transcarbamoylase</a:t>
            </a:r>
            <a:r>
              <a:rPr lang="en-US" dirty="0">
                <a:latin typeface="+mn-lt"/>
                <a:ea typeface="+mn-ea"/>
                <a:cs typeface="+mn-cs"/>
              </a:rPr>
              <a:t> catalyzes the committed step, the condensation of aspartate and </a:t>
            </a:r>
            <a:r>
              <a:rPr lang="en-US" dirty="0" err="1">
                <a:latin typeface="+mn-lt"/>
                <a:ea typeface="+mn-ea"/>
                <a:cs typeface="+mn-cs"/>
              </a:rPr>
              <a:t>carbamoyl</a:t>
            </a:r>
            <a:r>
              <a:rPr lang="en-US" dirty="0">
                <a:latin typeface="+mn-lt"/>
                <a:ea typeface="+mn-ea"/>
                <a:cs typeface="+mn-cs"/>
              </a:rPr>
              <a:t> phosphate to form </a:t>
            </a:r>
            <a:r>
              <a:rPr lang="en-US" i="1" dirty="0">
                <a:latin typeface="+mn-lt"/>
                <a:ea typeface="+mn-ea"/>
                <a:cs typeface="+mn-cs"/>
              </a:rPr>
              <a:t>N</a:t>
            </a:r>
            <a:r>
              <a:rPr lang="en-US" dirty="0">
                <a:latin typeface="+mn-lt"/>
                <a:ea typeface="+mn-ea"/>
                <a:cs typeface="+mn-cs"/>
              </a:rPr>
              <a:t>-</a:t>
            </a:r>
            <a:r>
              <a:rPr lang="en-US" dirty="0" err="1">
                <a:latin typeface="+mn-lt"/>
                <a:ea typeface="+mn-ea"/>
                <a:cs typeface="+mn-cs"/>
              </a:rPr>
              <a:t>carbamoylaspartate</a:t>
            </a:r>
            <a:r>
              <a:rPr lang="en-US" dirty="0">
                <a:latin typeface="+mn-lt"/>
                <a:ea typeface="+mn-ea"/>
                <a:cs typeface="+mn-cs"/>
              </a:rPr>
              <a:t>, in pyrimidine synthesis.</a:t>
            </a: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3818325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528531-75E1-7945-902E-23D1EE0E723F}" type="slidenum">
              <a:rPr lang="en-US"/>
              <a:pPr>
                <a:defRPr/>
              </a:pPr>
              <a:t>46</a:t>
            </a:fld>
            <a:endParaRPr lang="en-US" dirty="0"/>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78876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10.20 Zymogen activation by proteolytic cleavage. </a:t>
            </a:r>
            <a:r>
              <a:rPr lang="en-US" sz="1200" b="0" i="0" u="none" strike="noStrike" kern="1200" baseline="0" dirty="0" err="1">
                <a:solidFill>
                  <a:schemeClr val="tx1"/>
                </a:solidFill>
                <a:latin typeface="+mn-lt"/>
                <a:ea typeface="+mn-ea"/>
                <a:cs typeface="+mn-cs"/>
              </a:rPr>
              <a:t>Enteropeptidase</a:t>
            </a:r>
            <a:r>
              <a:rPr lang="en-US" sz="1200" b="0" i="0" u="none" strike="noStrike" kern="1200" baseline="0" dirty="0">
                <a:solidFill>
                  <a:schemeClr val="tx1"/>
                </a:solidFill>
                <a:latin typeface="+mn-lt"/>
                <a:ea typeface="+mn-ea"/>
                <a:cs typeface="+mn-cs"/>
              </a:rPr>
              <a:t> initiates the activation of the pancreatic zymogens by activating trypsin, which then activates other zymogens. Active enzymes are shown in yellow; zymogens are shown in orange.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401129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06B58B-601F-0245-B10D-CC44AD12B9AC}" type="slidenum">
              <a:rPr lang="en-US"/>
              <a:pPr>
                <a:defRPr/>
              </a:pPr>
              <a:t>48</a:t>
            </a:fld>
            <a:endParaRPr lang="en-US" dirty="0"/>
          </a:p>
        </p:txBody>
      </p:sp>
      <p:sp>
        <p:nvSpPr>
          <p:cNvPr id="191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149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050089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5C266-487A-7E4C-BDFA-776A15FB735D}" type="slidenum">
              <a:rPr lang="en-US"/>
              <a:pPr>
                <a:defRPr/>
              </a:pPr>
              <a:t>49</a:t>
            </a:fld>
            <a:endParaRPr lang="en-US" dirty="0"/>
          </a:p>
        </p:txBody>
      </p:sp>
      <p:sp>
        <p:nvSpPr>
          <p:cNvPr id="192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10.21 Interaction of trypsin with its inhibitor. </a:t>
            </a:r>
            <a:r>
              <a:rPr lang="en-US" sz="1200" b="0" i="0" u="none" strike="noStrike" kern="1200" baseline="0" dirty="0">
                <a:solidFill>
                  <a:schemeClr val="tx1"/>
                </a:solidFill>
                <a:latin typeface="+mn-lt"/>
                <a:ea typeface="+mn-ea"/>
                <a:cs typeface="+mn-cs"/>
              </a:rPr>
              <a:t>Structure of a complex of trypsin (yellow) and pancreatic trypsin inhibitor (red).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lysine 15 of the inhibitor penetrates into the active site of the enzyme. There it forms an ionic bond with aspartate 189 in the active site. </a:t>
            </a:r>
            <a:r>
              <a:rPr lang="en-US" sz="1200" b="0" i="1" u="none" strike="noStrike" kern="1200" baseline="0" dirty="0">
                <a:solidFill>
                  <a:schemeClr val="tx1"/>
                </a:solidFill>
                <a:latin typeface="+mn-lt"/>
                <a:ea typeface="+mn-ea"/>
                <a:cs typeface="+mn-cs"/>
              </a:rPr>
              <a:t>Also notice </a:t>
            </a:r>
            <a:r>
              <a:rPr lang="en-US" sz="1200" b="0" i="0" u="none" strike="noStrike" kern="1200" baseline="0" dirty="0">
                <a:solidFill>
                  <a:schemeClr val="tx1"/>
                </a:solidFill>
                <a:latin typeface="+mn-lt"/>
                <a:ea typeface="+mn-ea"/>
                <a:cs typeface="+mn-cs"/>
              </a:rPr>
              <a:t>that bound inhibitor and the free inhibitor are almost identical in structure. [Drawn from 1BPI.pdb.]</a:t>
            </a:r>
            <a:endParaRPr lang="en-US" dirty="0">
              <a:cs typeface="+mn-cs"/>
            </a:endParaRPr>
          </a:p>
        </p:txBody>
      </p:sp>
    </p:spTree>
    <p:extLst>
      <p:ext uri="{BB962C8B-B14F-4D97-AF65-F5344CB8AC3E}">
        <p14:creationId xmlns:p14="http://schemas.microsoft.com/office/powerpoint/2010/main" val="3474842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10.22 Oxidation of methionine to methionine </a:t>
            </a:r>
            <a:r>
              <a:rPr lang="en-US" sz="1200" b="1" i="0" u="none" strike="noStrike" kern="1200" baseline="0" dirty="0" err="1">
                <a:solidFill>
                  <a:schemeClr val="tx1"/>
                </a:solidFill>
                <a:latin typeface="+mn-lt"/>
                <a:ea typeface="+mn-ea"/>
                <a:cs typeface="+mn-cs"/>
              </a:rPr>
              <a:t>sulfoxide</a:t>
            </a:r>
            <a:r>
              <a:rPr lang="en-US" sz="1200" b="1" i="0" u="none" strike="noStrike" kern="1200" baseline="0" dirty="0">
                <a:solidFill>
                  <a:schemeClr val="tx1"/>
                </a:solidFill>
                <a:latin typeface="+mn-lt"/>
                <a:ea typeface="+mn-ea"/>
                <a:cs typeface="+mn-cs"/>
              </a:rPr>
              <a:t>.</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47086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10.2</a:t>
            </a:r>
            <a:r>
              <a:rPr lang="en-US" dirty="0">
                <a:latin typeface="+mn-lt"/>
                <a:ea typeface="+mn-ea"/>
                <a:cs typeface="+mn-cs"/>
              </a:rPr>
              <a:t> </a:t>
            </a:r>
            <a:r>
              <a:rPr lang="en-US" b="1" dirty="0">
                <a:latin typeface="+mn-lt"/>
                <a:ea typeface="+mn-ea"/>
                <a:cs typeface="+mn-cs"/>
              </a:rPr>
              <a:t>CTP inhibits </a:t>
            </a:r>
            <a:r>
              <a:rPr lang="en-US" b="1" dirty="0" err="1">
                <a:latin typeface="+mn-lt"/>
                <a:ea typeface="+mn-ea"/>
                <a:cs typeface="+mn-cs"/>
              </a:rPr>
              <a:t>ATCase</a:t>
            </a:r>
            <a:r>
              <a:rPr lang="en-US" b="1" dirty="0">
                <a:latin typeface="+mn-lt"/>
                <a:ea typeface="+mn-ea"/>
                <a:cs typeface="+mn-cs"/>
              </a:rPr>
              <a:t>.</a:t>
            </a:r>
            <a:r>
              <a:rPr lang="en-US" dirty="0">
                <a:latin typeface="+mn-lt"/>
                <a:ea typeface="+mn-ea"/>
                <a:cs typeface="+mn-cs"/>
              </a:rPr>
              <a:t> </a:t>
            </a:r>
            <a:r>
              <a:rPr lang="en-US" dirty="0" err="1">
                <a:latin typeface="+mn-lt"/>
                <a:ea typeface="+mn-ea"/>
                <a:cs typeface="+mn-cs"/>
              </a:rPr>
              <a:t>Cytidine</a:t>
            </a:r>
            <a:r>
              <a:rPr lang="en-US" dirty="0">
                <a:latin typeface="+mn-lt"/>
                <a:ea typeface="+mn-ea"/>
                <a:cs typeface="+mn-cs"/>
              </a:rPr>
              <a:t> triphosphate, an end product of the pyrimidine-synthesis pathway, inhibits aspartate </a:t>
            </a:r>
            <a:r>
              <a:rPr lang="en-US" dirty="0" err="1">
                <a:latin typeface="+mn-lt"/>
                <a:ea typeface="+mn-ea"/>
                <a:cs typeface="+mn-cs"/>
              </a:rPr>
              <a:t>transcarbamoylase</a:t>
            </a:r>
            <a:r>
              <a:rPr lang="en-US" dirty="0">
                <a:latin typeface="+mn-lt"/>
                <a:ea typeface="+mn-ea"/>
                <a:cs typeface="+mn-cs"/>
              </a:rPr>
              <a:t> despite having little structural similarity to reactants or products.</a:t>
            </a: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03778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0A5035-AC0E-D945-8268-94E82AAE11FB}" type="slidenum">
              <a:rPr lang="en-US"/>
              <a:pPr>
                <a:defRPr/>
              </a:pPr>
              <a:t>9</a:t>
            </a:fld>
            <a:endParaRPr lang="en-US" dirty="0"/>
          </a:p>
        </p:txBody>
      </p:sp>
      <p:sp>
        <p:nvSpPr>
          <p:cNvPr id="160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7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0483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10.3</a:t>
            </a:r>
            <a:r>
              <a:rPr lang="en-US" dirty="0">
                <a:latin typeface="+mn-lt"/>
                <a:ea typeface="+mn-ea"/>
                <a:cs typeface="+mn-cs"/>
              </a:rPr>
              <a:t> </a:t>
            </a:r>
            <a:r>
              <a:rPr lang="en-US" b="1" dirty="0" err="1">
                <a:latin typeface="+mn-lt"/>
                <a:ea typeface="+mn-ea"/>
                <a:cs typeface="+mn-cs"/>
              </a:rPr>
              <a:t>ATCase</a:t>
            </a:r>
            <a:r>
              <a:rPr lang="en-US" b="1" dirty="0">
                <a:latin typeface="+mn-lt"/>
                <a:ea typeface="+mn-ea"/>
                <a:cs typeface="+mn-cs"/>
              </a:rPr>
              <a:t> displays sigmoidal kinetics.</a:t>
            </a:r>
            <a:r>
              <a:rPr lang="en-US" dirty="0">
                <a:latin typeface="+mn-lt"/>
                <a:ea typeface="+mn-ea"/>
                <a:cs typeface="+mn-cs"/>
              </a:rPr>
              <a:t> A plot of product formation as a function of substrate concentration produces a sigmoidal curve because the binding of substrate to one active site increases the activity at the other active sites. Thus, the enzyme shows cooperativity.</a:t>
            </a: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27907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123619-6075-2946-836B-6F99D5B1C015}" type="slidenum">
              <a:rPr lang="en-US"/>
              <a:pPr>
                <a:defRPr/>
              </a:pPr>
              <a:t>11</a:t>
            </a:fld>
            <a:endParaRPr lang="en-US" dirty="0"/>
          </a:p>
        </p:txBody>
      </p:sp>
      <p:sp>
        <p:nvSpPr>
          <p:cNvPr id="161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4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816C5-EAC7-3B45-BBC6-2F914B7244D8}" type="slidenum">
              <a:rPr lang="en-US"/>
              <a:pPr>
                <a:defRPr/>
              </a:pPr>
              <a:t>12</a:t>
            </a:fld>
            <a:endParaRPr lang="en-US" dirty="0"/>
          </a:p>
        </p:txBody>
      </p:sp>
      <p:sp>
        <p:nvSpPr>
          <p:cNvPr id="163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4592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10.6</a:t>
            </a:r>
            <a:r>
              <a:rPr lang="en-US" sz="1200" b="1" kern="1200" baseline="0" dirty="0">
                <a:solidFill>
                  <a:schemeClr val="tx1"/>
                </a:solidFill>
                <a:effectLst/>
                <a:latin typeface="+mn-lt"/>
                <a:ea typeface="+mn-ea"/>
                <a:cs typeface="+mn-cs"/>
              </a:rPr>
              <a:t> S</a:t>
            </a:r>
            <a:r>
              <a:rPr lang="en-US" sz="1200" b="1" kern="1200" dirty="0">
                <a:solidFill>
                  <a:schemeClr val="tx1"/>
                </a:solidFill>
                <a:effectLst/>
                <a:latin typeface="+mn-lt"/>
                <a:ea typeface="+mn-ea"/>
                <a:cs typeface="+mn-cs"/>
              </a:rPr>
              <a:t>tructure of </a:t>
            </a:r>
            <a:r>
              <a:rPr lang="en-US" sz="1200" b="1" kern="1200" dirty="0" err="1">
                <a:solidFill>
                  <a:schemeClr val="tx1"/>
                </a:solidFill>
                <a:effectLst/>
                <a:latin typeface="+mn-lt"/>
                <a:ea typeface="+mn-ea"/>
                <a:cs typeface="+mn-cs"/>
              </a:rPr>
              <a:t>ATCase</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The quaternary structure of aspartate </a:t>
            </a:r>
            <a:r>
              <a:rPr lang="en-US" sz="1200" kern="1200" dirty="0" err="1">
                <a:solidFill>
                  <a:schemeClr val="tx1"/>
                </a:solidFill>
                <a:effectLst/>
                <a:latin typeface="+mn-lt"/>
                <a:ea typeface="+mn-ea"/>
                <a:cs typeface="+mn-cs"/>
              </a:rPr>
              <a:t>transcarbamoylase</a:t>
            </a:r>
            <a:r>
              <a:rPr lang="en-US" sz="1200" kern="1200" dirty="0">
                <a:solidFill>
                  <a:schemeClr val="tx1"/>
                </a:solidFill>
                <a:effectLst/>
                <a:latin typeface="+mn-lt"/>
                <a:ea typeface="+mn-ea"/>
                <a:cs typeface="+mn-cs"/>
              </a:rPr>
              <a:t> as viewed from the top. The drawing in the center is a simplified representation of the relations between subunits.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single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[catalytic (c) chains, shown in yellow] is visible;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view, the second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is hidden below the visible one.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each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 chain interacts with a c chain through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zinc domain. (B) A side view of the complex. [Drawn from 1RAI.pdb.]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256109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35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9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81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6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5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68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6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71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7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21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3/2/21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3/2/21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3/2/21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634954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10</a:t>
            </a:r>
          </a:p>
          <a:p>
            <a:pPr defTabSz="914400">
              <a:buFontTx/>
              <a:buNone/>
            </a:pPr>
            <a:r>
              <a:rPr lang="en-US" altLang="en-US" sz="2800" b="1" dirty="0">
                <a:solidFill>
                  <a:srgbClr val="843C0C"/>
                </a:solidFill>
              </a:rPr>
              <a:t>Regulatory Strategies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1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Displays Sigmoidal Kinetics</a:t>
            </a:r>
          </a:p>
        </p:txBody>
      </p:sp>
      <p:pic>
        <p:nvPicPr>
          <p:cNvPr id="9" name="Picture 2" descr="A line graph plots the rate of N-carbamoylasparatate product formation against aspartate concentration in millimoles.&#10;The horizontal axis is labeled as aspartate concentration, millimolar and has as an increasing scale labeled in 10 millimolar increments of 10, 20, 30, and 40. The vertical axis is labeled as rate of N-carbamoylaspartate formation and has as an increasing scale. The sigmoidal curve starts from the origin, increases steeply to a value between 10 and 20 on the horizontal scale, and then levels off."/>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9737"/>
            <a:ext cx="5914455" cy="35941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8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Consists of Separable Catalytic and Regulatory Subunits</a:t>
            </a:r>
          </a:p>
        </p:txBody>
      </p:sp>
      <p:sp>
        <p:nvSpPr>
          <p:cNvPr id="4" name="Content Placeholder 3"/>
          <p:cNvSpPr>
            <a:spLocks noGrp="1"/>
          </p:cNvSpPr>
          <p:nvPr>
            <p:ph idx="1"/>
          </p:nvPr>
        </p:nvSpPr>
        <p:spPr/>
        <p:txBody>
          <a:bodyPr>
            <a:normAutofit/>
          </a:bodyPr>
          <a:lstStyle/>
          <a:p>
            <a:r>
              <a:rPr lang="en-US" sz="2600" dirty="0">
                <a:latin typeface="Arial" pitchFamily="34" charset="0"/>
                <a:cs typeface="Arial" pitchFamily="34" charset="0"/>
              </a:rPr>
              <a:t>Native </a:t>
            </a:r>
            <a:r>
              <a:rPr lang="en-US" sz="2600" dirty="0" err="1">
                <a:latin typeface="Arial" pitchFamily="34" charset="0"/>
                <a:cs typeface="Arial" pitchFamily="34" charset="0"/>
              </a:rPr>
              <a:t>ATCase</a:t>
            </a:r>
            <a:r>
              <a:rPr lang="en-US" sz="2600" dirty="0">
                <a:latin typeface="Arial" pitchFamily="34" charset="0"/>
                <a:cs typeface="Arial" pitchFamily="34" charset="0"/>
              </a:rPr>
              <a:t> consists of six catalytic and six regulatory subunits (c</a:t>
            </a:r>
            <a:r>
              <a:rPr lang="en-US" sz="2600" baseline="-25000" dirty="0">
                <a:latin typeface="Arial" pitchFamily="34" charset="0"/>
                <a:cs typeface="Arial" pitchFamily="34" charset="0"/>
              </a:rPr>
              <a:t>6</a:t>
            </a:r>
            <a:r>
              <a:rPr lang="en-US" sz="2600" dirty="0">
                <a:latin typeface="Arial" pitchFamily="34" charset="0"/>
                <a:cs typeface="Arial" pitchFamily="34" charset="0"/>
              </a:rPr>
              <a:t>r</a:t>
            </a:r>
            <a:r>
              <a:rPr lang="en-US" sz="2600" baseline="-25000" dirty="0">
                <a:latin typeface="Arial" pitchFamily="34" charset="0"/>
                <a:cs typeface="Arial" pitchFamily="34" charset="0"/>
              </a:rPr>
              <a:t>6</a:t>
            </a:r>
            <a:r>
              <a:rPr lang="en-US" sz="2600" dirty="0">
                <a:latin typeface="Arial" pitchFamily="34" charset="0"/>
                <a:cs typeface="Arial" pitchFamily="34" charset="0"/>
              </a:rPr>
              <a:t>) organized as two catalytic trimers and two regulatory dimers.</a:t>
            </a:r>
          </a:p>
          <a:p>
            <a:r>
              <a:rPr lang="en-US" sz="2600" dirty="0">
                <a:latin typeface="Arial" pitchFamily="34" charset="0"/>
                <a:cs typeface="Arial" pitchFamily="34" charset="0"/>
              </a:rPr>
              <a:t>Isolated subunits can be mixed to reconstitute the native enzyme.</a:t>
            </a:r>
          </a:p>
        </p:txBody>
      </p:sp>
    </p:spTree>
    <p:extLst>
      <p:ext uri="{BB962C8B-B14F-4D97-AF65-F5344CB8AC3E}">
        <p14:creationId xmlns:p14="http://schemas.microsoft.com/office/powerpoint/2010/main" val="358631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(1/3)</a:t>
            </a: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The catalytic trimers are stacked upon one another, linked by the three regulatory dimers.</a:t>
            </a:r>
          </a:p>
          <a:p>
            <a:pPr>
              <a:spcAft>
                <a:spcPts val="600"/>
              </a:spcAft>
            </a:pPr>
            <a:r>
              <a:rPr lang="en-US" sz="2600" dirty="0">
                <a:latin typeface="Arial" pitchFamily="34" charset="0"/>
                <a:cs typeface="Arial" pitchFamily="34" charset="0"/>
              </a:rPr>
              <a:t>The active site was identified by use of the </a:t>
            </a:r>
            <a:r>
              <a:rPr lang="en-US" sz="2600" dirty="0" err="1">
                <a:latin typeface="Arial" pitchFamily="34" charset="0"/>
                <a:cs typeface="Arial" pitchFamily="34" charset="0"/>
              </a:rPr>
              <a:t>bisubstrate</a:t>
            </a:r>
            <a:r>
              <a:rPr lang="en-US" sz="2600" dirty="0">
                <a:latin typeface="Arial" pitchFamily="34" charset="0"/>
                <a:cs typeface="Arial" pitchFamily="34" charset="0"/>
              </a:rPr>
              <a:t> analog PALA.</a:t>
            </a:r>
          </a:p>
          <a:p>
            <a:pPr>
              <a:spcAft>
                <a:spcPts val="600"/>
              </a:spcAft>
            </a:pPr>
            <a:r>
              <a:rPr lang="en-US" sz="2600" dirty="0">
                <a:latin typeface="Arial" pitchFamily="34" charset="0"/>
                <a:cs typeface="Arial" pitchFamily="34" charset="0"/>
              </a:rPr>
              <a:t>The active sites are located at the interface of the catalytic subunits.</a:t>
            </a:r>
          </a:p>
          <a:p>
            <a:pPr>
              <a:spcAft>
                <a:spcPts val="600"/>
              </a:spcAft>
            </a:pPr>
            <a:r>
              <a:rPr lang="en-US" sz="2600" dirty="0">
                <a:latin typeface="Arial" pitchFamily="34" charset="0"/>
                <a:cs typeface="Arial" pitchFamily="34" charset="0"/>
              </a:rPr>
              <a:t>Binding of PALA causes structural changes that convert the compact, less active T state into the expanded, active R state.</a:t>
            </a:r>
          </a:p>
        </p:txBody>
      </p:sp>
    </p:spTree>
    <p:extLst>
      <p:ext uri="{BB962C8B-B14F-4D97-AF65-F5344CB8AC3E}">
        <p14:creationId xmlns:p14="http://schemas.microsoft.com/office/powerpoint/2010/main" val="239623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two-part illustration shows the 3D structure of A T C ase and ribbon diagrams of its catalytic chain and regulatory chain.&#10;The first part of illustration shows the top view of the 3 D structure of A T C ase, which has three globular units arranged in a triangular formation labeled as catalytic trimer. Each globular unit is attached to a dumb bell shaped unit labeled as regulatory dimer. Magnified ribbon diagrams of the catalytic trimer and regulatory dimer are shown. The zinc domain embedded in regulatory chain is labeled. The second part of the illustration shows the side view of the 3 D structure of A T C ase, in which two layers of catalytic trimers are stacked on top of each other and regulatory chains are angled diagonally on the sides of the trim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34325"/>
            <a:ext cx="8112552" cy="4704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2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PALA, a </a:t>
            </a:r>
            <a:r>
              <a:rPr lang="en-US" dirty="0" err="1">
                <a:solidFill>
                  <a:srgbClr val="843C0C"/>
                </a:solidFill>
                <a:latin typeface="Arial" pitchFamily="34" charset="0"/>
                <a:cs typeface="Arial" pitchFamily="34" charset="0"/>
              </a:rPr>
              <a:t>Bisubstrate</a:t>
            </a:r>
            <a:r>
              <a:rPr lang="en-US" dirty="0">
                <a:solidFill>
                  <a:srgbClr val="843C0C"/>
                </a:solidFill>
                <a:latin typeface="Arial" pitchFamily="34" charset="0"/>
                <a:cs typeface="Arial" pitchFamily="34" charset="0"/>
              </a:rPr>
              <a:t> Analog</a:t>
            </a:r>
          </a:p>
        </p:txBody>
      </p:sp>
      <p:pic>
        <p:nvPicPr>
          <p:cNvPr id="9" name="Picture 2" descr="An equation shows the reaction between aspartate and carbamoyl phosphate to form a reaction intermediate. The skeletal formula of N (Phosphoacetyl) L aspartate (P A L A) is shown below the reaction.&#10;The skeletal formula of aspartate has a central carbon that has the following substituents: a carboxylate anion, an amino group, a hydrogen, and an acidic chain of ethyl carboxylate anion. The skeletal formula of carbamoyl phosphate has a central carbonyl carbon that has the following substituents: an amino group and a phosphate anion bonded to the central carbon by an oxygen. A curved arrow from N H 2 of aspartate points towards the carbonyl carbon of carbamoyl phosphate and a curved arrow from the double bond between C and O in carbamoyl phosphate points to the O of carbamoyl phosphate. A reaction intermediate is formed, in which the N H 2 of aspartate has a positive charge and is bonded with the carbonyl carbon of carbamoyl phosphate. The skeletal structure of N (Phosphoacetyl) L aspartate (P A L A) has a central carbonyl carbon which has the following substituents: an ethyl phosphate group and an aspartate moiet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96723"/>
            <a:ext cx="7375551" cy="46734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Active Site 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ribbon diagram of c 3 of A T C ase with ball and stick models of bound P A L A inhibitor is shown.&#10;A magnified image of the ball and stick model is shown from a top view with P A L A shaded gray. The following amino acids are shown bound to P A L A by hydrogen bonds: arginine 229, glutamine 231, arginine 167, histidine 134, threonine 55, threonine 53, serine 80, and lysine 84. Serine 80 and lysine 84 are box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805943"/>
            <a:ext cx="8112552" cy="3912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T-to-R State Transition in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The illustration shows the transition of A T C ase from the T state to the R state.&#10;The T-to-R state transition in ATCase. Aspartate transcarbamoylase exists in two conformations: a compact, relatively inactive form called the tense (T) state and an expanded form called the relaxed (R) state. Notice that the structure of ATCase changes dramatically in the transition from the T state to the R State. PALA binding stabilizes the R sta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83794"/>
            <a:ext cx="7375551" cy="35067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(2/3)</a:t>
            </a:r>
            <a:endParaRPr lang="en-US" sz="30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453062"/>
          </a:xfrm>
        </p:spPr>
        <p:txBody>
          <a:bodyPr>
            <a:normAutofit/>
          </a:bodyPr>
          <a:lstStyle/>
          <a:p>
            <a:pPr>
              <a:spcBef>
                <a:spcPts val="600"/>
              </a:spcBef>
              <a:spcAft>
                <a:spcPts val="600"/>
              </a:spcAft>
            </a:pPr>
            <a:r>
              <a:rPr lang="en-US" sz="2200" dirty="0">
                <a:latin typeface="Arial" pitchFamily="34" charset="0"/>
                <a:cs typeface="Arial" pitchFamily="34" charset="0"/>
              </a:rPr>
              <a:t>The T state has a low affinity for substrate and has low catalytic activity, while the R state is the most active form.</a:t>
            </a:r>
          </a:p>
          <a:p>
            <a:pPr>
              <a:spcBef>
                <a:spcPts val="600"/>
              </a:spcBef>
              <a:spcAft>
                <a:spcPts val="600"/>
              </a:spcAft>
            </a:pPr>
            <a:r>
              <a:rPr lang="en-US" sz="2200" dirty="0">
                <a:latin typeface="Arial" pitchFamily="34" charset="0"/>
                <a:cs typeface="Arial" pitchFamily="34" charset="0"/>
              </a:rPr>
              <a:t>The two states are in equilibrium, with the T state being favored in the absence of substrate.</a:t>
            </a:r>
          </a:p>
          <a:p>
            <a:pPr>
              <a:spcBef>
                <a:spcPts val="600"/>
              </a:spcBef>
              <a:spcAft>
                <a:spcPts val="600"/>
              </a:spcAft>
            </a:pPr>
            <a:r>
              <a:rPr lang="en-US" sz="2200" dirty="0">
                <a:latin typeface="Arial" pitchFamily="34" charset="0"/>
                <a:cs typeface="Arial" pitchFamily="34" charset="0"/>
              </a:rPr>
              <a:t>The ratio of enzyme in the T state to that in the R state is the allosteric coefficient (L).</a:t>
            </a:r>
          </a:p>
          <a:p>
            <a:pPr>
              <a:spcBef>
                <a:spcPts val="600"/>
              </a:spcBef>
              <a:spcAft>
                <a:spcPts val="600"/>
              </a:spcAft>
            </a:pPr>
            <a:r>
              <a:rPr lang="en-US" sz="2200" dirty="0">
                <a:latin typeface="Arial" pitchFamily="34" charset="0"/>
                <a:cs typeface="Arial" pitchFamily="34" charset="0"/>
              </a:rPr>
              <a:t>Binding of substrate disrupts the equilibrium in favor of the R state, a property called </a:t>
            </a:r>
            <a:r>
              <a:rPr lang="en-US" sz="2200" dirty="0" err="1">
                <a:latin typeface="Arial" pitchFamily="34" charset="0"/>
                <a:cs typeface="Arial" pitchFamily="34" charset="0"/>
              </a:rPr>
              <a:t>cooperativity</a:t>
            </a:r>
            <a:r>
              <a:rPr lang="en-US" sz="2200" dirty="0">
                <a:latin typeface="Arial" pitchFamily="34" charset="0"/>
                <a:cs typeface="Arial" pitchFamily="34" charset="0"/>
              </a:rPr>
              <a:t>.</a:t>
            </a:r>
          </a:p>
        </p:txBody>
      </p:sp>
      <p:pic>
        <p:nvPicPr>
          <p:cNvPr id="1026" name="Picture 2" descr="An equilibrium condition and a formula. &#10;In the equilibrium, reactant, uppercase R is in equilibrium with the transition state, uppercase T.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4925095"/>
            <a:ext cx="8113106" cy="5236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In the formula, allosteric coefficient, uppercase L equals transition state divided by reactant."/>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745249" y="5672042"/>
            <a:ext cx="8113106" cy="6047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5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(3/3)</a:t>
            </a:r>
            <a:endParaRPr lang="en-US" sz="3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latin typeface="Arial" pitchFamily="34" charset="0"/>
                <a:cs typeface="Arial" pitchFamily="34" charset="0"/>
              </a:rPr>
              <a:t>The effects of substrates on allosteric enzymes are called </a:t>
            </a:r>
            <a:r>
              <a:rPr lang="en-US" b="1" dirty="0" err="1">
                <a:latin typeface="Arial" pitchFamily="34" charset="0"/>
                <a:cs typeface="Arial" pitchFamily="34" charset="0"/>
              </a:rPr>
              <a:t>homotropic</a:t>
            </a:r>
            <a:r>
              <a:rPr lang="en-US" b="1" dirty="0">
                <a:latin typeface="Arial" pitchFamily="34" charset="0"/>
                <a:cs typeface="Arial" pitchFamily="34" charset="0"/>
              </a:rPr>
              <a:t> effects</a:t>
            </a:r>
            <a:r>
              <a:rPr lang="en-US" dirty="0">
                <a:latin typeface="Arial" pitchFamily="34" charset="0"/>
                <a:cs typeface="Arial" pitchFamily="34" charset="0"/>
              </a:rPr>
              <a:t>.</a:t>
            </a:r>
          </a:p>
          <a:p>
            <a:pPr>
              <a:spcBef>
                <a:spcPts val="600"/>
              </a:spcBef>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adheres to the concerted (“all or none”) mechanism for allosteric enzymes, which postulates that all active sites are in the same state, either T or R.</a:t>
            </a:r>
          </a:p>
          <a:p>
            <a:pPr lvl="1">
              <a:spcBef>
                <a:spcPts val="600"/>
              </a:spcBef>
              <a:spcAft>
                <a:spcPts val="600"/>
              </a:spcAft>
              <a:buFont typeface="Arial" pitchFamily="34" charset="0"/>
              <a:buChar char="–"/>
            </a:pPr>
            <a:r>
              <a:rPr lang="en-US" dirty="0">
                <a:latin typeface="Arial" pitchFamily="34" charset="0"/>
                <a:cs typeface="Arial" pitchFamily="34" charset="0"/>
              </a:rPr>
              <a:t>Many other allosteric enzymes, however, have features of both the concerted and the sequential model.</a:t>
            </a:r>
          </a:p>
          <a:p>
            <a:pPr>
              <a:spcBef>
                <a:spcPts val="600"/>
              </a:spcBef>
              <a:spcAft>
                <a:spcPts val="600"/>
              </a:spcAft>
            </a:pPr>
            <a:r>
              <a:rPr lang="en-US" dirty="0">
                <a:latin typeface="Arial" pitchFamily="34" charset="0"/>
                <a:cs typeface="Arial" pitchFamily="34" charset="0"/>
              </a:rPr>
              <a:t>The sigmoidal kinetic curve of allosteric enzymes allows increased sensitivity to changes in substrate concentration, or the threshold effect.</a:t>
            </a:r>
          </a:p>
        </p:txBody>
      </p:sp>
    </p:spTree>
    <p:extLst>
      <p:ext uri="{BB962C8B-B14F-4D97-AF65-F5344CB8AC3E}">
        <p14:creationId xmlns:p14="http://schemas.microsoft.com/office/powerpoint/2010/main" val="92898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Basis for the Sigmoidal Curve</a:t>
            </a:r>
          </a:p>
        </p:txBody>
      </p:sp>
      <p:pic>
        <p:nvPicPr>
          <p:cNvPr id="9" name="Picture 2" descr="A line graph shows the relationship between rate of N-carbamoylaspartate formation and aspartate concentration.&#10;The horizontal axis is labeled as concentration of aspartate and has an increasing scale. The vertical axis is labeled as rate of N-carbamoylaspartate formation and has an increasing scale. Three curves are plotted. The first curve, labeled as T state, starts from the origin and increases gradually with increasing aspartate concentration. The second curve, which is sigmoidal, starts from the origin, increases rapidly, and then levels off. The third curve, labeled as R state, starts from the origin, increases steeply, and then levels off quick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768" y="2207882"/>
            <a:ext cx="5914455" cy="33426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CE0AE2-5502-E841-AE4A-BC85C7FF4EDF}"/>
              </a:ext>
            </a:extLst>
          </p:cNvPr>
          <p:cNvSpPr txBox="1"/>
          <p:nvPr/>
        </p:nvSpPr>
        <p:spPr>
          <a:xfrm>
            <a:off x="6205728" y="1417638"/>
            <a:ext cx="2481072" cy="4247317"/>
          </a:xfrm>
          <a:prstGeom prst="rect">
            <a:avLst/>
          </a:prstGeom>
          <a:noFill/>
        </p:spPr>
        <p:txBody>
          <a:bodyPr wrap="square" rtlCol="0">
            <a:spAutoFit/>
          </a:bodyPr>
          <a:lstStyle/>
          <a:p>
            <a:r>
              <a:rPr lang="en-US" dirty="0"/>
              <a:t>Imagine an allosteric enzyme as a mixture of two Michaelis–Menten enzymes:</a:t>
            </a:r>
          </a:p>
          <a:p>
            <a:endParaRPr lang="en-US" dirty="0"/>
          </a:p>
          <a:p>
            <a:r>
              <a:rPr lang="en-US" dirty="0"/>
              <a:t> One with a high value of </a:t>
            </a:r>
            <a:r>
              <a:rPr lang="en-US" i="1" dirty="0"/>
              <a:t>K</a:t>
            </a:r>
            <a:r>
              <a:rPr lang="en-US" baseline="-25000" dirty="0"/>
              <a:t>M</a:t>
            </a:r>
            <a:r>
              <a:rPr lang="en-US" dirty="0"/>
              <a:t> that corresponds to the T state </a:t>
            </a:r>
          </a:p>
          <a:p>
            <a:endParaRPr lang="en-US" dirty="0"/>
          </a:p>
          <a:p>
            <a:r>
              <a:rPr lang="en-US" dirty="0"/>
              <a:t>and </a:t>
            </a:r>
          </a:p>
          <a:p>
            <a:endParaRPr lang="en-US" dirty="0"/>
          </a:p>
          <a:p>
            <a:r>
              <a:rPr lang="en-US" dirty="0"/>
              <a:t>Another with a low value of </a:t>
            </a:r>
            <a:r>
              <a:rPr lang="en-US" i="1" dirty="0"/>
              <a:t>K</a:t>
            </a:r>
            <a:r>
              <a:rPr lang="en-US" baseline="-25000" dirty="0"/>
              <a:t>M</a:t>
            </a:r>
            <a:r>
              <a:rPr lang="en-US" dirty="0"/>
              <a:t> that corresponds to the R state</a:t>
            </a:r>
          </a:p>
        </p:txBody>
      </p:sp>
    </p:spTree>
    <p:extLst>
      <p:ext uri="{BB962C8B-B14F-4D97-AF65-F5344CB8AC3E}">
        <p14:creationId xmlns:p14="http://schemas.microsoft.com/office/powerpoint/2010/main" val="54857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9524"/>
          </a:xfrm>
        </p:spPr>
        <p:txBody>
          <a:bodyPr>
            <a:normAutofit/>
          </a:bodyPr>
          <a:lstStyle/>
          <a:p>
            <a:r>
              <a:rPr lang="en-US" dirty="0">
                <a:solidFill>
                  <a:srgbClr val="843C0C"/>
                </a:solidFill>
                <a:latin typeface="Arial" pitchFamily="34" charset="0"/>
                <a:cs typeface="Arial" pitchFamily="34" charset="0"/>
              </a:rPr>
              <a:t>CHAPTER 10</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 Regulatory Strategies </a:t>
            </a:r>
          </a:p>
        </p:txBody>
      </p:sp>
      <p:pic>
        <p:nvPicPr>
          <p:cNvPr id="6" name="Picture 2" descr="A photograph of an intersection between two busy streets with several lanes of moving cars is shown next to a reaction depicted in ball and stick model.&#10;The reaction shows the addition of two substrates in the presence of A T C ase to gives two products. One of the product formed undergoes multistep reactions to form C T P. C T P then inhibits A T P case, regulating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1951938"/>
            <a:ext cx="8079304" cy="4482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Enzymes Display Threshold Effects</a:t>
            </a:r>
          </a:p>
        </p:txBody>
      </p:sp>
      <p:pic>
        <p:nvPicPr>
          <p:cNvPr id="9" name="Picture 2" descr="A line graph compares the kinetics of a Michaelis-Menten enzyme to that of an allosteric enzyme.&#10;The horizontal axis is labeled as substrate concentration, millimolar, and has a scale from 0 to 4, labeled in increments of 1. The vertical axis is labeled as velocity as a fraction of V max and has a scale from 0 to 1.0 labeled in increments of 0.2. The approximate data in the graph reads as follows: the first curve for an allosteric enzyme starts from the origin, rises from a value 1.0 on the horizontal axis and increases steeply to a value of 0.8 on the vertical axis and 2.5 on the horizontal axis. It then levels off, forming a sigmoidal curve. A dashed horizontal line drawn from 0.1 on the vertical axis meets the curve and extends downwards to a point 1.2 on the horizontal axis. Another dashed horizontal line is drawn from 0.8 on the vertical axis meets the curve and extends downwards to a point 2.5 on the horizontal axis. A calculation for the curve reads as follows: substrate concentration 0.8 V max over substrate concentration 0.1 V max equals 4. The second curve for a Michaelis-Menten enzyme starts from the origin, rises steeply, reaches a maximum at 0.8 on vertical axis and 2 on horizontal axis, and then levels off.  Another dashed horizontal line is drawn from 0.8 on the vertical axis meets the curve and extends downwards to 2 on the horizontal axis. A calculation for the curve reads as follows: substrate concentration 0.8 V max over substrate concentration 0.1 V max equals 27."/>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1906963"/>
            <a:ext cx="5376777" cy="4329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9D4706-A9F4-144B-83EE-184D60352F5F}"/>
              </a:ext>
            </a:extLst>
          </p:cNvPr>
          <p:cNvSpPr/>
          <p:nvPr/>
        </p:nvSpPr>
        <p:spPr>
          <a:xfrm>
            <a:off x="5620512" y="1532530"/>
            <a:ext cx="3364992" cy="5078313"/>
          </a:xfrm>
          <a:prstGeom prst="rect">
            <a:avLst/>
          </a:prstGeom>
        </p:spPr>
        <p:txBody>
          <a:bodyPr wrap="square">
            <a:spAutoFit/>
          </a:bodyPr>
          <a:lstStyle/>
          <a:p>
            <a:r>
              <a:rPr lang="en-US" b="1" dirty="0"/>
              <a:t>Evolutionary Importance of Allostery:</a:t>
            </a:r>
          </a:p>
          <a:p>
            <a:r>
              <a:rPr lang="en-US" dirty="0"/>
              <a:t>As the T-to-R transition occurs, the velocity increases over a narrower range of substrate concentration for an allosteric enzyme</a:t>
            </a:r>
          </a:p>
          <a:p>
            <a:endParaRPr lang="en-US" dirty="0"/>
          </a:p>
          <a:p>
            <a:r>
              <a:rPr lang="en-US" b="1" dirty="0"/>
              <a:t>Remember</a:t>
            </a:r>
            <a:r>
              <a:rPr lang="en-US" dirty="0"/>
              <a:t>:  Every reaction in every pathway in every cell operates at equilibrium, changes in substrate or product concentration alter the system and force reactions to proceed forward or backward until equilibrium is restored.  At the molecular level, we are all inherently lazy.</a:t>
            </a:r>
          </a:p>
        </p:txBody>
      </p:sp>
    </p:spTree>
    <p:extLst>
      <p:ext uri="{BB962C8B-B14F-4D97-AF65-F5344CB8AC3E}">
        <p14:creationId xmlns:p14="http://schemas.microsoft.com/office/powerpoint/2010/main" val="301990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Regulators Modulate the T-to-R Equilibrium</a:t>
            </a: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Binding of CTP  to the regulatory site of </a:t>
            </a:r>
            <a:r>
              <a:rPr lang="en-US" sz="2600" dirty="0" err="1">
                <a:latin typeface="Arial" pitchFamily="34" charset="0"/>
                <a:cs typeface="Arial" pitchFamily="34" charset="0"/>
              </a:rPr>
              <a:t>ATCase</a:t>
            </a:r>
            <a:r>
              <a:rPr lang="en-US" sz="2600" dirty="0">
                <a:latin typeface="Arial" pitchFamily="34" charset="0"/>
                <a:cs typeface="Arial" pitchFamily="34" charset="0"/>
              </a:rPr>
              <a:t> alters the T-to-R equilibrium in favor of the T state, decreasing net enzyme activity.</a:t>
            </a:r>
          </a:p>
          <a:p>
            <a:pPr>
              <a:spcAft>
                <a:spcPts val="600"/>
              </a:spcAft>
            </a:pPr>
            <a:r>
              <a:rPr lang="en-US" sz="2600" dirty="0">
                <a:latin typeface="Arial" pitchFamily="34" charset="0"/>
                <a:cs typeface="Arial" pitchFamily="34" charset="0"/>
              </a:rPr>
              <a:t>ATP is a positive regulator of </a:t>
            </a:r>
            <a:r>
              <a:rPr lang="en-US" sz="2600" dirty="0" err="1">
                <a:latin typeface="Arial" pitchFamily="34" charset="0"/>
                <a:cs typeface="Arial" pitchFamily="34" charset="0"/>
              </a:rPr>
              <a:t>ATCase</a:t>
            </a:r>
            <a:r>
              <a:rPr lang="en-US" sz="2600" dirty="0">
                <a:latin typeface="Arial" pitchFamily="34" charset="0"/>
                <a:cs typeface="Arial" pitchFamily="34" charset="0"/>
              </a:rPr>
              <a:t>, altering the T-to-R equilibrium in favor of the R state, increasing net enzyme activity.</a:t>
            </a:r>
          </a:p>
          <a:p>
            <a:pPr>
              <a:spcAft>
                <a:spcPts val="600"/>
              </a:spcAft>
            </a:pPr>
            <a:r>
              <a:rPr lang="en-US" sz="2600" dirty="0">
                <a:latin typeface="Arial" pitchFamily="34" charset="0"/>
                <a:cs typeface="Arial" pitchFamily="34" charset="0"/>
              </a:rPr>
              <a:t>L is the equilibrium constant for the T-to-R equilibrium. Allosteric effectors (</a:t>
            </a:r>
            <a:r>
              <a:rPr lang="en-US" sz="2600" b="1" dirty="0" err="1">
                <a:latin typeface="Arial" pitchFamily="34" charset="0"/>
                <a:cs typeface="Arial" pitchFamily="34" charset="0"/>
              </a:rPr>
              <a:t>heterotropic</a:t>
            </a:r>
            <a:r>
              <a:rPr lang="en-US" sz="2600" b="1" dirty="0">
                <a:latin typeface="Arial" pitchFamily="34" charset="0"/>
                <a:cs typeface="Arial" pitchFamily="34" charset="0"/>
              </a:rPr>
              <a:t> effectors</a:t>
            </a:r>
            <a:r>
              <a:rPr lang="en-US" sz="2600" dirty="0">
                <a:latin typeface="Arial" pitchFamily="34" charset="0"/>
                <a:cs typeface="Arial" pitchFamily="34" charset="0"/>
              </a:rPr>
              <a:t>) alter the value of L.</a:t>
            </a:r>
          </a:p>
        </p:txBody>
      </p:sp>
    </p:spTree>
    <p:extLst>
      <p:ext uri="{BB962C8B-B14F-4D97-AF65-F5344CB8AC3E}">
        <p14:creationId xmlns:p14="http://schemas.microsoft.com/office/powerpoint/2010/main" val="305436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CTP Stabilizes the T state</a:t>
            </a:r>
          </a:p>
        </p:txBody>
      </p:sp>
      <p:pic>
        <p:nvPicPr>
          <p:cNvPr id="9" name="Picture 2" descr="An illustration shows the binding of C T P to T state of A T C ase using two 3 D models.&#10;The top 3 D model of A T C ase shows a side view with no gap in the center. An arrow shows the addition of C T P, which binds to the regulatory chains of T state A T Case in the lower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38384" y="1646505"/>
            <a:ext cx="4443617" cy="48093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A718C2-E496-8A49-8F65-725F0C2FE8C3}"/>
              </a:ext>
            </a:extLst>
          </p:cNvPr>
          <p:cNvSpPr txBox="1"/>
          <p:nvPr/>
        </p:nvSpPr>
        <p:spPr>
          <a:xfrm>
            <a:off x="5647760" y="2060448"/>
            <a:ext cx="2657856" cy="3693319"/>
          </a:xfrm>
          <a:prstGeom prst="rect">
            <a:avLst/>
          </a:prstGeom>
          <a:noFill/>
        </p:spPr>
        <p:txBody>
          <a:bodyPr wrap="square" rtlCol="0">
            <a:spAutoFit/>
          </a:bodyPr>
          <a:lstStyle/>
          <a:p>
            <a:r>
              <a:rPr lang="en-US" dirty="0"/>
              <a:t>CTP is the final product of the 6 reaction pathway, it doesn’t bind to the active site of the catalytic subunit, it binds to the regulatory site or the regulatory subunit.</a:t>
            </a:r>
          </a:p>
          <a:p>
            <a:endParaRPr lang="en-US" dirty="0"/>
          </a:p>
          <a:p>
            <a:r>
              <a:rPr lang="en-US" dirty="0"/>
              <a:t>A non-substrate molecule that regulates the activity of an enzyme is an allosteric effector eliciting a </a:t>
            </a:r>
            <a:r>
              <a:rPr lang="en-US" dirty="0" err="1"/>
              <a:t>heterotropic</a:t>
            </a:r>
            <a:r>
              <a:rPr lang="en-US" dirty="0"/>
              <a:t> effect.</a:t>
            </a:r>
          </a:p>
        </p:txBody>
      </p:sp>
    </p:spTree>
    <p:extLst>
      <p:ext uri="{BB962C8B-B14F-4D97-AF65-F5344CB8AC3E}">
        <p14:creationId xmlns:p14="http://schemas.microsoft.com/office/powerpoint/2010/main" val="149922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R State and the T State are in Equilibrium</a:t>
            </a:r>
          </a:p>
        </p:txBody>
      </p:sp>
      <p:pic>
        <p:nvPicPr>
          <p:cNvPr id="9" name="Picture 2" descr="Two 3 D models show the T and R states of A T C ase in equilibrium.&#10;The 3 D model of the T state of A T C ase is shown from a side view with no gap in the center.  T state (less active) is written above the model and favored by C T P binding is written below the model. The 3 D model of the R state of A T C ase is shown from a side view with a gap at the center. R state (more active) is written above the model and favored by substrate binding is written below the model. An arrow between the two models indicates that equilibrium exists between the two states, which favors the T sta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04213"/>
            <a:ext cx="8113106" cy="35771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92AE1D-857D-8C44-AE92-A8DC3C2A9EAD}"/>
              </a:ext>
            </a:extLst>
          </p:cNvPr>
          <p:cNvSpPr txBox="1"/>
          <p:nvPr/>
        </p:nvSpPr>
        <p:spPr>
          <a:xfrm>
            <a:off x="365760" y="5657671"/>
            <a:ext cx="3877056" cy="1200329"/>
          </a:xfrm>
          <a:prstGeom prst="rect">
            <a:avLst/>
          </a:prstGeom>
          <a:noFill/>
        </p:spPr>
        <p:txBody>
          <a:bodyPr wrap="square" rtlCol="0">
            <a:spAutoFit/>
          </a:bodyPr>
          <a:lstStyle/>
          <a:p>
            <a:r>
              <a:rPr lang="en-US" dirty="0" err="1"/>
              <a:t>Heterotropic</a:t>
            </a:r>
            <a:r>
              <a:rPr lang="en-US" dirty="0"/>
              <a:t> effector promotes T-state (Less active, because we have surplus product and don’t need to start the pathway!)</a:t>
            </a:r>
          </a:p>
        </p:txBody>
      </p:sp>
      <p:sp>
        <p:nvSpPr>
          <p:cNvPr id="5" name="TextBox 4">
            <a:extLst>
              <a:ext uri="{FF2B5EF4-FFF2-40B4-BE49-F238E27FC236}">
                <a16:creationId xmlns:a16="http://schemas.microsoft.com/office/drawing/2014/main" id="{510A7770-9BCE-2641-A149-9ADAB9DB9A3C}"/>
              </a:ext>
            </a:extLst>
          </p:cNvPr>
          <p:cNvSpPr txBox="1"/>
          <p:nvPr/>
        </p:nvSpPr>
        <p:spPr>
          <a:xfrm>
            <a:off x="5178217" y="5706266"/>
            <a:ext cx="3450336" cy="923330"/>
          </a:xfrm>
          <a:prstGeom prst="rect">
            <a:avLst/>
          </a:prstGeom>
          <a:noFill/>
        </p:spPr>
        <p:txBody>
          <a:bodyPr wrap="square" rtlCol="0">
            <a:spAutoFit/>
          </a:bodyPr>
          <a:lstStyle/>
          <a:p>
            <a:r>
              <a:rPr lang="en-US" dirty="0"/>
              <a:t>Homotropic effector promotes R-state (More active, because we have surplus substrate!)</a:t>
            </a:r>
          </a:p>
        </p:txBody>
      </p:sp>
    </p:spTree>
    <p:extLst>
      <p:ext uri="{BB962C8B-B14F-4D97-AF65-F5344CB8AC3E}">
        <p14:creationId xmlns:p14="http://schemas.microsoft.com/office/powerpoint/2010/main" val="272550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CTP and ATP on </a:t>
            </a:r>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Kinetics</a:t>
            </a:r>
          </a:p>
        </p:txBody>
      </p:sp>
      <p:pic>
        <p:nvPicPr>
          <p:cNvPr id="9" name="Picture 2" descr="A line graph shows the effects of C T P and A T P on A T C ase kinetics.&#10;The horizontal axis is labeled as concentration of aspartate, millimolar and has an increasing scale labeled in increments of 10 with the values of 10 and 20. The vertical axis is labeled as rate of N-carbamoylaspartate formation and has an increasing scale. Three curves are plotted. One curve is plotted without A T P or C T P. The curve has a sigmoidal shape. The curve labeled as plus 0.04 millimolar C T P starts from the origin and forms a sigmoidal curve that is shifted to the right of the curve for no addition of A T P or C T P. The curve, labeled as plus 2 millimolar A T P starts from the origin, has a less pronounced sigmoidal curve, and is shifted to the left of the curve for no addition of A T P or C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24106" y="2309886"/>
            <a:ext cx="6505901" cy="41587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996290-5706-9D4B-A367-EE47E3EECF14}"/>
              </a:ext>
            </a:extLst>
          </p:cNvPr>
          <p:cNvSpPr txBox="1"/>
          <p:nvPr/>
        </p:nvSpPr>
        <p:spPr>
          <a:xfrm>
            <a:off x="457200" y="1349822"/>
            <a:ext cx="8430768" cy="646331"/>
          </a:xfrm>
          <a:prstGeom prst="rect">
            <a:avLst/>
          </a:prstGeom>
          <a:noFill/>
        </p:spPr>
        <p:txBody>
          <a:bodyPr wrap="square" rtlCol="0">
            <a:spAutoFit/>
          </a:bodyPr>
          <a:lstStyle/>
          <a:p>
            <a:r>
              <a:rPr lang="en-US" dirty="0" err="1"/>
              <a:t>Heterotropic</a:t>
            </a:r>
            <a:r>
              <a:rPr lang="en-US" dirty="0"/>
              <a:t> effector:  Activator.  Why might ATP be a good molecule to activate CTP biosynthesis?  If there’s lots of energy, you are in a good place, time to reproduce?</a:t>
            </a:r>
          </a:p>
        </p:txBody>
      </p:sp>
      <p:sp>
        <p:nvSpPr>
          <p:cNvPr id="4" name="TextBox 3">
            <a:extLst>
              <a:ext uri="{FF2B5EF4-FFF2-40B4-BE49-F238E27FC236}">
                <a16:creationId xmlns:a16="http://schemas.microsoft.com/office/drawing/2014/main" id="{55782660-1E28-904E-8AA2-45F585759A18}"/>
              </a:ext>
            </a:extLst>
          </p:cNvPr>
          <p:cNvSpPr txBox="1"/>
          <p:nvPr/>
        </p:nvSpPr>
        <p:spPr>
          <a:xfrm>
            <a:off x="6415619" y="4837618"/>
            <a:ext cx="2365248" cy="646331"/>
          </a:xfrm>
          <a:prstGeom prst="rect">
            <a:avLst/>
          </a:prstGeom>
          <a:noFill/>
        </p:spPr>
        <p:txBody>
          <a:bodyPr wrap="square" rtlCol="0">
            <a:spAutoFit/>
          </a:bodyPr>
          <a:lstStyle/>
          <a:p>
            <a:r>
              <a:rPr lang="en-US" dirty="0" err="1"/>
              <a:t>Heterotropic</a:t>
            </a:r>
            <a:r>
              <a:rPr lang="en-US" dirty="0"/>
              <a:t> effector:</a:t>
            </a:r>
          </a:p>
          <a:p>
            <a:r>
              <a:rPr lang="en-US" dirty="0"/>
              <a:t>Feedback inhibitor</a:t>
            </a:r>
          </a:p>
        </p:txBody>
      </p:sp>
      <p:cxnSp>
        <p:nvCxnSpPr>
          <p:cNvPr id="6" name="Straight Arrow Connector 5">
            <a:extLst>
              <a:ext uri="{FF2B5EF4-FFF2-40B4-BE49-F238E27FC236}">
                <a16:creationId xmlns:a16="http://schemas.microsoft.com/office/drawing/2014/main" id="{52A81F9B-696E-A74D-A545-A8FAEA7CA55E}"/>
              </a:ext>
            </a:extLst>
          </p:cNvPr>
          <p:cNvCxnSpPr/>
          <p:nvPr/>
        </p:nvCxnSpPr>
        <p:spPr>
          <a:xfrm>
            <a:off x="3169920" y="1996153"/>
            <a:ext cx="256032" cy="49666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BF988A2-1E5A-3C43-9FF5-31440B52669A}"/>
              </a:ext>
            </a:extLst>
          </p:cNvPr>
          <p:cNvCxnSpPr/>
          <p:nvPr/>
        </p:nvCxnSpPr>
        <p:spPr>
          <a:xfrm flipH="1" flipV="1">
            <a:off x="5388864" y="4066109"/>
            <a:ext cx="804672" cy="79573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3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Section 10.2 Isozymes Provide a Means of Regulation Specific to Distinct Tissues and Developmental Stages</a:t>
            </a:r>
          </a:p>
        </p:txBody>
      </p:sp>
      <p:sp>
        <p:nvSpPr>
          <p:cNvPr id="4" name="Content Placeholder 3"/>
          <p:cNvSpPr>
            <a:spLocks noGrp="1"/>
          </p:cNvSpPr>
          <p:nvPr>
            <p:ph idx="1"/>
          </p:nvPr>
        </p:nvSpPr>
        <p:spPr/>
        <p:txBody>
          <a:bodyPr>
            <a:normAutofit/>
          </a:bodyPr>
          <a:lstStyle/>
          <a:p>
            <a:pPr>
              <a:spcAft>
                <a:spcPts val="1200"/>
              </a:spcAft>
            </a:pPr>
            <a:r>
              <a:rPr lang="en-US" sz="2600" dirty="0" err="1">
                <a:latin typeface="Arial" pitchFamily="34" charset="0"/>
                <a:cs typeface="Arial" pitchFamily="34" charset="0"/>
              </a:rPr>
              <a:t>Isoenzymes</a:t>
            </a:r>
            <a:r>
              <a:rPr lang="en-US" sz="2600" dirty="0">
                <a:latin typeface="Arial" pitchFamily="34" charset="0"/>
                <a:cs typeface="Arial" pitchFamily="34" charset="0"/>
              </a:rPr>
              <a:t> or isozymes are enzymes that are encoded by different genes.</a:t>
            </a:r>
          </a:p>
          <a:p>
            <a:pPr>
              <a:spcAft>
                <a:spcPts val="1200"/>
              </a:spcAft>
            </a:pPr>
            <a:r>
              <a:rPr lang="en-US" sz="2600" dirty="0">
                <a:latin typeface="Arial" pitchFamily="34" charset="0"/>
                <a:cs typeface="Arial" pitchFamily="34" charset="0"/>
              </a:rPr>
              <a:t>Isozymes catalyze the same reaction but may display different regulatory properties.</a:t>
            </a:r>
          </a:p>
          <a:p>
            <a:pPr>
              <a:spcAft>
                <a:spcPts val="1200"/>
              </a:spcAft>
            </a:pPr>
            <a:r>
              <a:rPr lang="en-US" sz="2600" dirty="0">
                <a:latin typeface="Arial" pitchFamily="34" charset="0"/>
                <a:cs typeface="Arial" pitchFamily="34" charset="0"/>
              </a:rPr>
              <a:t>Isozymes may be expressed in a tissue-specific or developmentally specific pattern.</a:t>
            </a:r>
          </a:p>
          <a:p>
            <a:pPr>
              <a:spcAft>
                <a:spcPts val="1200"/>
              </a:spcAft>
            </a:pPr>
            <a:r>
              <a:rPr lang="en-US" sz="2600" dirty="0">
                <a:latin typeface="Arial" pitchFamily="34" charset="0"/>
                <a:cs typeface="Arial" pitchFamily="34" charset="0"/>
              </a:rPr>
              <a:t>The appearance of certain isozymes in the blood is a sign of tissue damage.</a:t>
            </a:r>
          </a:p>
        </p:txBody>
      </p:sp>
    </p:spTree>
    <p:extLst>
      <p:ext uri="{BB962C8B-B14F-4D97-AF65-F5344CB8AC3E}">
        <p14:creationId xmlns:p14="http://schemas.microsoft.com/office/powerpoint/2010/main" val="356443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Isozymes of Lactate Dehydrogenase</a:t>
            </a:r>
          </a:p>
        </p:txBody>
      </p:sp>
      <p:pic>
        <p:nvPicPr>
          <p:cNvPr id="9" name="Picture 2" descr="A two part illustration shows a chart depicting the changes of lactate dehydrogenase (L D H) in rat hearts in the course of development and a table showing the distribution of forms of lactate dehydrogenase in adult rat tissues as boxes of varying thickness.&#10;In the first part of the illustration, the horizontal axis denote the days before and after birth and has the following categories: negative 9, negative 5, negative 1, positive 12, positive 21, and adult. The vertical axis denotes the different L D H isozymes, which are: L D H 5, L D H 4, L D H 3, L D H 2, and L D H 1 from bottom to top. The data in the chart gives the proportions of H and M isozyme of L D H before and after birth. The approximate data in the chart are given as follows: four parts of M isozyme of L D H 5 nine days before birth; three fourth of M isozyme and one fourth H isozyme of L D H 4 between five and one day before birth; two fourths of M isozyme and two fourths of H isozyme of L D H 3 from one day before to 21 days after birth; one fourth of M isozyme and three fourths of H isozyme of L D H 2 from  12 days after birth to adult, and four parts of H isozyme of L D H 1 in the adult. The second part of the illustration shows a table in which the seven columns represent heart, kidney, red blood cell, brain, leukocyte, muscle, and liver, respectively, and the rows represent different forms of lactate dehydrogenase. The data in the table are as follows:  H 4 is present at high concentration in heart, at relatively high concentration in kidney and red blood cell, at medium concentration in brain and leukocyte, and at low concentration in muscle and liver. H 3 M is present at high concentration in red blood cell and brain, at relatively high concentration in heart and kidney, at medium concentration in leukocyte, and at low concentration in muscle and liver. H 2 M 2 is present at high concentration in brain and leukocyte, at medium concentration in kidney and muscle, and at low concentration in heart, red blood cell, and liver. H M 3 is present at medium concentration in leukocyte and at low concentration in heart, kidney, red blood cell, brain, muscle, and liver. M 4 is present at high concentration in liver,  relatively high concentration in muscle, and low concentration in heart, kidney, red blood cell, brain, and leukocy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4248" y="2461729"/>
            <a:ext cx="8112552" cy="23439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10.3 Covalent Modification Is a Means of Regulating Enzyme Activity</a:t>
            </a:r>
          </a:p>
        </p:txBody>
      </p:sp>
      <p:sp>
        <p:nvSpPr>
          <p:cNvPr id="3" name="Content Placeholder 2"/>
          <p:cNvSpPr>
            <a:spLocks noGrp="1"/>
          </p:cNvSpPr>
          <p:nvPr>
            <p:ph idx="1"/>
          </p:nvPr>
        </p:nvSpPr>
        <p:spPr>
          <a:xfrm>
            <a:off x="457200" y="1600200"/>
            <a:ext cx="8229600" cy="2939715"/>
          </a:xfrm>
        </p:spPr>
        <p:txBody>
          <a:bodyPr>
            <a:normAutofit/>
          </a:bodyPr>
          <a:lstStyle/>
          <a:p>
            <a:pPr>
              <a:spcAft>
                <a:spcPts val="1200"/>
              </a:spcAft>
            </a:pPr>
            <a:r>
              <a:rPr lang="en-US" sz="2600" dirty="0">
                <a:latin typeface="Arial" pitchFamily="34" charset="0"/>
                <a:cs typeface="Arial" pitchFamily="34" charset="0"/>
              </a:rPr>
              <a:t>Enzymes can be modified by the covalent attachment of a molecule.</a:t>
            </a:r>
          </a:p>
          <a:p>
            <a:pPr>
              <a:spcAft>
                <a:spcPts val="1200"/>
              </a:spcAft>
            </a:pPr>
            <a:r>
              <a:rPr lang="en-US" sz="2600" dirty="0">
                <a:latin typeface="Arial" pitchFamily="34" charset="0"/>
                <a:cs typeface="Arial" pitchFamily="34" charset="0"/>
              </a:rPr>
              <a:t>Phosphorylation and acetylation are common modifications.</a:t>
            </a:r>
          </a:p>
          <a:p>
            <a:pPr>
              <a:spcAft>
                <a:spcPts val="1200"/>
              </a:spcAft>
            </a:pPr>
            <a:r>
              <a:rPr lang="en-US" sz="2600" dirty="0">
                <a:latin typeface="Arial" pitchFamily="34" charset="0"/>
                <a:cs typeface="Arial" pitchFamily="34" charset="0"/>
              </a:rPr>
              <a:t>Most covalent modifications are reversible.</a:t>
            </a:r>
          </a:p>
        </p:txBody>
      </p:sp>
      <p:pic>
        <p:nvPicPr>
          <p:cNvPr id="9" name="Picture 2" descr="The skeletal formula of acetylated lysine is shown.  &#10;Lysine has a six carbon backbone. The first is a carbonyl carbon and the second carbon is bonded to N H. There are four more carbons. The sixth carbon is bonded to an amino group. In acylated lysine, which is shown, the sixth carbon is bonded to NH which is bonded to an acetyl group. The acetyl group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4910839"/>
            <a:ext cx="4887979" cy="1441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Common Covalent Modifications of Protein Activity</a:t>
            </a:r>
          </a:p>
        </p:txBody>
      </p:sp>
      <p:pic>
        <p:nvPicPr>
          <p:cNvPr id="6" name="Picture 2" descr="A table lists protein modifications, donor molecules, modified proteins, and protein function changes.&#10;The table has four columns and eight rows. The column headers are: modification, donor molecule, example of modified protein, and protein function.&#10;Row 1: modification: phosphorylation; donor molecule: A T P; example of modified protein: glycogen phosphorylase; protein function: glucose homeostasis; energy transduction.&#10;Row 2: modification: acetylation; donor molecule: acetyl coenzyme uppercase A (uppercase C lowercase O uppercase A); example of modified protein: histones; protein function: D N A packing; transcription.&#10;Row 3: modification: myristoylation; donor molecule: myristoyl coenzyme uppercase A ; example of modified protein: S lowercase R lowercase C; protein function: signal transduction.&#10;Row 4: modification: A D P ribosylation; donor molecule: N A D superscript plus ; example of modified protein: R N A polymerase; protein function: transcription.&#10;Row 5: modification: farnesylation; donor molecule: farnesyl pyrophosphate; example of modified protein: R lowercase A lowercase S; protein function: signal transduction.&#10;Row 6: modification: gamma (Greek letter) carboxylation; donor molecule: H C lowercase O 3 superscript minus, with numerical 3 in subscript; example of modified protein: thrombin; protein function: blood clotting.&#10;Row 7: modification: sulfation; donor molecule: 3 prime phosphoadenosine dash- 5 prime phosphosulfate; example of modified protein: fibrinogen; protein function: blood clot formation.&#10;Row 8: modification: ubiquitination; donor molecule: ubiquitin; example of modified protein: cyclin; protein function: control of cell cycl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1871601"/>
            <a:ext cx="8923807" cy="31147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5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Kinases and Phosphatases Control the Extent of Protein Phosphorylation (1/2)</a:t>
            </a:r>
          </a:p>
        </p:txBody>
      </p:sp>
      <p:sp>
        <p:nvSpPr>
          <p:cNvPr id="4" name="Content Placeholder 3"/>
          <p:cNvSpPr>
            <a:spLocks noGrp="1"/>
          </p:cNvSpPr>
          <p:nvPr>
            <p:ph idx="1"/>
          </p:nvPr>
        </p:nvSpPr>
        <p:spPr/>
        <p:txBody>
          <a:bodyPr>
            <a:normAutofit fontScale="92500"/>
          </a:bodyPr>
          <a:lstStyle/>
          <a:p>
            <a:r>
              <a:rPr lang="en-US" sz="2600" dirty="0">
                <a:latin typeface="Arial" pitchFamily="34" charset="0"/>
                <a:cs typeface="Arial" pitchFamily="34" charset="0"/>
              </a:rPr>
              <a:t>Protein kinases modify proteins by attaching a phosphate to a </a:t>
            </a:r>
            <a:r>
              <a:rPr lang="en-US" sz="2600" b="1" dirty="0">
                <a:latin typeface="Arial" pitchFamily="34" charset="0"/>
                <a:cs typeface="Arial" pitchFamily="34" charset="0"/>
              </a:rPr>
              <a:t>serine, threonine, or tyrosine </a:t>
            </a:r>
            <a:r>
              <a:rPr lang="en-US" sz="2600" dirty="0">
                <a:latin typeface="Arial" pitchFamily="34" charset="0"/>
                <a:cs typeface="Arial" pitchFamily="34" charset="0"/>
              </a:rPr>
              <a:t>residue.</a:t>
            </a:r>
          </a:p>
          <a:p>
            <a:pPr lvl="1"/>
            <a:r>
              <a:rPr lang="en-US" sz="2400" dirty="0">
                <a:latin typeface="Arial" pitchFamily="34" charset="0"/>
                <a:cs typeface="Arial" pitchFamily="34" charset="0"/>
              </a:rPr>
              <a:t>Why wouldn’t an aspartate or glutamate be a good idea?</a:t>
            </a:r>
          </a:p>
          <a:p>
            <a:r>
              <a:rPr lang="en-US" sz="2600" dirty="0">
                <a:latin typeface="Arial" pitchFamily="34" charset="0"/>
                <a:cs typeface="Arial" pitchFamily="34" charset="0"/>
              </a:rPr>
              <a:t>ATP serves as the phosphate donor.</a:t>
            </a:r>
          </a:p>
        </p:txBody>
      </p:sp>
      <p:pic>
        <p:nvPicPr>
          <p:cNvPr id="9" name="Picture 2" descr="An equation shows protein phosphorylation involving the transfer of a phosphate group from A T P to a serine, threonine, or tyrosine residue.&#10;The skeletal formula of A T P has a ribose sugar to which the following substituents are bonded: adenine is attached to the one prime carbon of ribose and a triphosphate group is attached to the five prime carbon of ribose. Alpha and beta phosphate carry a negative charge and the gamma phosphate, terminal group carries a charge of 2 minus. The terminal O H of a serine, threonine, or tyrosine residue is shown. By the action of protein kinase, the terminal phosphate group of A T P is transferred to the residue, which gives a phosphorylated protein, A D P, and H plus. In A D P, beta phosphate carries a charge of 2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706" y="3638458"/>
            <a:ext cx="6704588" cy="30500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858B00-6746-A24B-B0B0-BC9458BAB87C}"/>
              </a:ext>
            </a:extLst>
          </p:cNvPr>
          <p:cNvSpPr txBox="1"/>
          <p:nvPr/>
        </p:nvSpPr>
        <p:spPr>
          <a:xfrm>
            <a:off x="633984" y="5257799"/>
            <a:ext cx="1865376" cy="261610"/>
          </a:xfrm>
          <a:prstGeom prst="rect">
            <a:avLst/>
          </a:prstGeom>
          <a:noFill/>
        </p:spPr>
        <p:txBody>
          <a:bodyPr wrap="square" rtlCol="0">
            <a:spAutoFit/>
          </a:bodyPr>
          <a:lstStyle/>
          <a:p>
            <a:r>
              <a:rPr lang="en-US" sz="1100" dirty="0">
                <a:solidFill>
                  <a:srgbClr val="FF0000"/>
                </a:solidFill>
              </a:rPr>
              <a:t>Hydroxyl group of side chain</a:t>
            </a:r>
          </a:p>
        </p:txBody>
      </p:sp>
    </p:spTree>
    <p:extLst>
      <p:ext uri="{BB962C8B-B14F-4D97-AF65-F5344CB8AC3E}">
        <p14:creationId xmlns:p14="http://schemas.microsoft.com/office/powerpoint/2010/main" val="98546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Ch.10 Learning Objectives</a:t>
            </a:r>
          </a:p>
        </p:txBody>
      </p:sp>
      <p:sp>
        <p:nvSpPr>
          <p:cNvPr id="4" name="Content Placeholder 3"/>
          <p:cNvSpPr>
            <a:spLocks noGrp="1"/>
          </p:cNvSpPr>
          <p:nvPr>
            <p:ph idx="1"/>
          </p:nvPr>
        </p:nvSpPr>
        <p:spPr>
          <a:xfrm>
            <a:off x="228600" y="1423759"/>
            <a:ext cx="8705850" cy="5289841"/>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endParaRPr lang="en-US" sz="1800" dirty="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characteristics of allosteric enzymes and explain how the kinetic curves of such enzymes differ from </a:t>
            </a:r>
            <a:r>
              <a:rPr lang="en-US" sz="1800" b="1" dirty="0" err="1">
                <a:latin typeface="Arial" pitchFamily="34" charset="0"/>
                <a:cs typeface="Arial" pitchFamily="34" charset="0"/>
              </a:rPr>
              <a:t>Michaelis</a:t>
            </a:r>
            <a:r>
              <a:rPr lang="en-US" sz="1800" b="1" dirty="0">
                <a:latin typeface="Arial" pitchFamily="34" charset="0"/>
                <a:cs typeface="Arial" pitchFamily="34" charset="0"/>
              </a:rPr>
              <a:t>–</a:t>
            </a:r>
            <a:r>
              <a:rPr lang="en-US" sz="1800" b="1" dirty="0" err="1">
                <a:latin typeface="Arial" pitchFamily="34" charset="0"/>
                <a:cs typeface="Arial" pitchFamily="34" charset="0"/>
              </a:rPr>
              <a:t>Menten</a:t>
            </a:r>
            <a:r>
              <a:rPr lang="en-US" sz="1800" b="1" dirty="0">
                <a:latin typeface="Arial" pitchFamily="34" charset="0"/>
                <a:cs typeface="Arial" pitchFamily="34" charset="0"/>
              </a:rPr>
              <a:t> enzymes.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feedback inhibition and how aspartate </a:t>
            </a:r>
            <a:r>
              <a:rPr lang="en-US" sz="1800" b="1" dirty="0" err="1">
                <a:latin typeface="Arial" pitchFamily="34" charset="0"/>
                <a:cs typeface="Arial" pitchFamily="34" charset="0"/>
              </a:rPr>
              <a:t>transcarbamoylase</a:t>
            </a:r>
            <a:r>
              <a:rPr lang="en-US" sz="1800" b="1" dirty="0">
                <a:latin typeface="Arial" pitchFamily="34" charset="0"/>
                <a:cs typeface="Arial" pitchFamily="34" charset="0"/>
              </a:rPr>
              <a:t> uses it as a regulatory mechanism.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Differentiate between </a:t>
            </a:r>
            <a:r>
              <a:rPr lang="en-US" sz="1800" b="1" dirty="0" err="1">
                <a:latin typeface="Arial" pitchFamily="34" charset="0"/>
                <a:cs typeface="Arial" pitchFamily="34" charset="0"/>
              </a:rPr>
              <a:t>homotropic</a:t>
            </a:r>
            <a:r>
              <a:rPr lang="en-US" sz="1800" b="1" dirty="0">
                <a:latin typeface="Arial" pitchFamily="34" charset="0"/>
                <a:cs typeface="Arial" pitchFamily="34" charset="0"/>
              </a:rPr>
              <a:t> and </a:t>
            </a:r>
            <a:r>
              <a:rPr lang="en-US" sz="1800" b="1" dirty="0" err="1">
                <a:latin typeface="Arial" pitchFamily="34" charset="0"/>
                <a:cs typeface="Arial" pitchFamily="34" charset="0"/>
              </a:rPr>
              <a:t>heterotropic</a:t>
            </a:r>
            <a:r>
              <a:rPr lang="en-US" sz="1800" b="1" dirty="0">
                <a:latin typeface="Arial" pitchFamily="34" charset="0"/>
                <a:cs typeface="Arial" pitchFamily="34" charset="0"/>
              </a:rPr>
              <a:t> effects and explain how they modify the equilibrium between the T and R forms of an allosteric enzyme.</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a:t>
            </a:r>
            <a:r>
              <a:rPr lang="en-US" sz="1800" b="1" dirty="0" err="1">
                <a:latin typeface="Arial" pitchFamily="34" charset="0"/>
                <a:cs typeface="Arial" pitchFamily="34" charset="0"/>
              </a:rPr>
              <a:t>isozymes</a:t>
            </a:r>
            <a:r>
              <a:rPr lang="en-US" sz="1800" b="1" dirty="0">
                <a:latin typeface="Arial" pitchFamily="34" charset="0"/>
                <a:cs typeface="Arial" pitchFamily="34" charset="0"/>
              </a:rPr>
              <a:t> and explain the purpose of </a:t>
            </a:r>
            <a:r>
              <a:rPr lang="en-US" sz="1800" b="1" dirty="0" err="1">
                <a:latin typeface="Arial" pitchFamily="34" charset="0"/>
                <a:cs typeface="Arial" pitchFamily="34" charset="0"/>
              </a:rPr>
              <a:t>isozymes</a:t>
            </a:r>
            <a:r>
              <a:rPr lang="en-US" sz="1800" b="1" dirty="0">
                <a:latin typeface="Arial" pitchFamily="34" charset="0"/>
                <a:cs typeface="Arial" pitchFamily="34" charset="0"/>
              </a:rPr>
              <a:t> in metabolism.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activity of protein kinases and protein phosphatases.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Explain why phosphorylation is an effective means of regulating the activities of target proteins.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zymogen or </a:t>
            </a:r>
            <a:r>
              <a:rPr lang="en-US" sz="1800" b="1" dirty="0" err="1">
                <a:latin typeface="Arial" pitchFamily="34" charset="0"/>
                <a:cs typeface="Arial" pitchFamily="34" charset="0"/>
              </a:rPr>
              <a:t>proenzyme</a:t>
            </a:r>
            <a:r>
              <a:rPr lang="en-US" sz="1800" b="1" dirty="0">
                <a:latin typeface="Arial" pitchFamily="34" charset="0"/>
                <a:cs typeface="Arial" pitchFamily="34" charset="0"/>
              </a:rPr>
              <a:t>, and explain why the mechanism of zymogen activation is important physiologically and how it differs from the other control mechanisms discussed in this chapter.</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Examples of Serine and Threonine Kinases and their Activating Signals</a:t>
            </a:r>
          </a:p>
        </p:txBody>
      </p:sp>
      <p:pic>
        <p:nvPicPr>
          <p:cNvPr id="7" name="Picture 3" descr="A table lists enzymes and their activating signals.&#10;The table has two columns and five rows. The column headers are, signal and enzymes.&#10;Row 1: signal: cyclic nucleotides; enzyme: cyclic A M P dash dependent protein kinase, cyclic G M P dash dependent protein kinase.&#10;Row 2: signal: uppercase C lowercase A superscript 2 plus and calmodulin; enzyme: uppercase C lowercase A superscript 2 plus dash calmodulin protein kinase, phosphorylase kinase or glycogen synthase kinase 2.&#10;Row 3: signal: A M P; enzyme: A M P dash activated kinase.&#10;Row 4: signal: diacylglycerol; enzyme: protein kinase C.&#10;Row 5: signal: metabolic intermediates and other local effectors; enzyme: many target specific enzymes, such as pyruvate dehydrogenase kinase and branched chain ketoacid dehydrogenase kinas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49239"/>
            <a:ext cx="6705046" cy="39437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2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Kinases and Phosphatases Control the Extent of Protein Phosphorylation (2/2)</a:t>
            </a:r>
          </a:p>
        </p:txBody>
      </p:sp>
      <p:sp>
        <p:nvSpPr>
          <p:cNvPr id="4" name="Content Placeholder 3"/>
          <p:cNvSpPr>
            <a:spLocks noGrp="1"/>
          </p:cNvSpPr>
          <p:nvPr>
            <p:ph idx="1"/>
          </p:nvPr>
        </p:nvSpPr>
        <p:spPr>
          <a:xfrm>
            <a:off x="457200" y="1600201"/>
            <a:ext cx="8229600" cy="1030704"/>
          </a:xfrm>
        </p:spPr>
        <p:txBody>
          <a:bodyPr>
            <a:normAutofit/>
          </a:bodyPr>
          <a:lstStyle/>
          <a:p>
            <a:r>
              <a:rPr lang="en-US" sz="2600" dirty="0">
                <a:latin typeface="Arial" pitchFamily="34" charset="0"/>
                <a:cs typeface="Arial" pitchFamily="34" charset="0"/>
              </a:rPr>
              <a:t>Protein phosphatases remove phosphates added by kinases.</a:t>
            </a:r>
          </a:p>
        </p:txBody>
      </p:sp>
      <p:pic>
        <p:nvPicPr>
          <p:cNvPr id="9" name="Picture 2" descr="An equation shows the dephosphorylation of a phosphorylated protein to orthophosphate and a hydroxyl-containing side product.&#10;The skeletal structure of the phosphorylated protein has a terminal phosphate group, which carries a charge of 2 minus. This is bonded to an oxygen atom which is further bonded to a protein residue. The phosphorylated protein reacts with water in the presence of protein phosphate. The terminal phosphate is removed as orthophosphate (P i), which has an O H group from water. H from water is bonded to the oxygen in the side produc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996810"/>
            <a:ext cx="8113106" cy="16447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7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Reactions Catalyzed by Kinases and Phosphatases are Irreversible Under Cellular Conditions</a:t>
            </a:r>
          </a:p>
        </p:txBody>
      </p:sp>
      <p:pic>
        <p:nvPicPr>
          <p:cNvPr id="9" name="Picture 2" descr="A two-step reaction shows the phosphorylation and dephosphorylation of a protein.&#10;In the first step, protein with an O H group reacts with A T P to give a phosphorylated protein and A D P. The equilibrium of this step favors the forward reaction. In the second step, the phosphorylated protein reacts with A D P and water to give the starting protein with an O H group and a hydrogen phosphate 2 minus anion. An upwards arrow drawn beside the reaction indicates the free energy required, showing increasing free energy from the last step to the first step.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93755" y="2528011"/>
            <a:ext cx="7156491" cy="2611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1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Phosphorylation is a Highly Effective Means of Regulating the Activities of Target Proteins</a:t>
            </a:r>
          </a:p>
        </p:txBody>
      </p:sp>
      <p:sp>
        <p:nvSpPr>
          <p:cNvPr id="3" name="Content Placeholder 2"/>
          <p:cNvSpPr>
            <a:spLocks noGrp="1"/>
          </p:cNvSpPr>
          <p:nvPr>
            <p:ph idx="1"/>
          </p:nvPr>
        </p:nvSpPr>
        <p:spPr>
          <a:xfrm>
            <a:off x="457200" y="1600200"/>
            <a:ext cx="8229600" cy="4768258"/>
          </a:xfrm>
        </p:spPr>
        <p:txBody>
          <a:bodyPr>
            <a:normAutofit/>
          </a:bodyPr>
          <a:lstStyle/>
          <a:p>
            <a:pPr>
              <a:defRPr/>
            </a:pPr>
            <a:r>
              <a:rPr lang="en-US" dirty="0">
                <a:latin typeface="Arial" pitchFamily="34" charset="0"/>
                <a:cs typeface="Arial" pitchFamily="34" charset="0"/>
              </a:rPr>
              <a:t>Key features of regulation by phosphorylation are as follows:</a:t>
            </a:r>
          </a:p>
          <a:p>
            <a:pPr lvl="1">
              <a:buFont typeface="Arial" pitchFamily="34" charset="0"/>
              <a:buChar char="–"/>
              <a:defRPr/>
            </a:pPr>
            <a:r>
              <a:rPr lang="en-US" dirty="0">
                <a:latin typeface="Arial" pitchFamily="34" charset="0"/>
                <a:cs typeface="Arial" pitchFamily="34" charset="0"/>
              </a:rPr>
              <a:t>The free energy of phosphorylation is large.</a:t>
            </a:r>
          </a:p>
          <a:p>
            <a:pPr lvl="1">
              <a:buFont typeface="Arial" pitchFamily="34" charset="0"/>
              <a:buChar char="–"/>
              <a:defRPr/>
            </a:pPr>
            <a:r>
              <a:rPr lang="en-US" dirty="0">
                <a:latin typeface="Arial" pitchFamily="34" charset="0"/>
                <a:cs typeface="Arial" pitchFamily="34" charset="0"/>
              </a:rPr>
              <a:t>The addition of the phosphoryl group alters electrostatic interactions.</a:t>
            </a:r>
          </a:p>
          <a:p>
            <a:pPr lvl="1">
              <a:buFont typeface="Arial" pitchFamily="34" charset="0"/>
              <a:buChar char="–"/>
              <a:defRPr/>
            </a:pPr>
            <a:r>
              <a:rPr lang="en-US" dirty="0">
                <a:latin typeface="Arial" pitchFamily="34" charset="0"/>
                <a:cs typeface="Arial" pitchFamily="34" charset="0"/>
              </a:rPr>
              <a:t>A phosphoryl group can form hydrogen bonds.</a:t>
            </a:r>
          </a:p>
          <a:p>
            <a:pPr lvl="1">
              <a:buFont typeface="Arial" pitchFamily="34" charset="0"/>
              <a:buChar char="–"/>
              <a:defRPr/>
            </a:pPr>
            <a:r>
              <a:rPr lang="en-US" dirty="0">
                <a:latin typeface="Arial" pitchFamily="34" charset="0"/>
                <a:cs typeface="Arial" pitchFamily="34" charset="0"/>
              </a:rPr>
              <a:t>Phosphorylation and dephosphorylation can occur rapidly.</a:t>
            </a:r>
          </a:p>
          <a:p>
            <a:pPr lvl="1">
              <a:buFont typeface="Arial" pitchFamily="34" charset="0"/>
              <a:buChar char="–"/>
              <a:defRPr/>
            </a:pPr>
            <a:r>
              <a:rPr lang="en-US" dirty="0">
                <a:latin typeface="Arial" pitchFamily="34" charset="0"/>
                <a:cs typeface="Arial" pitchFamily="34" charset="0"/>
              </a:rPr>
              <a:t>Phosphorylation can be used to amplify signals.</a:t>
            </a:r>
          </a:p>
          <a:p>
            <a:pPr lvl="1">
              <a:buFont typeface="Arial" pitchFamily="34" charset="0"/>
              <a:buChar char="–"/>
              <a:defRPr/>
            </a:pPr>
            <a:r>
              <a:rPr lang="en-US" dirty="0">
                <a:latin typeface="Arial" pitchFamily="34" charset="0"/>
                <a:cs typeface="Arial" pitchFamily="34" charset="0"/>
              </a:rPr>
              <a:t>ATP is the cellular energy currency.</a:t>
            </a:r>
          </a:p>
        </p:txBody>
      </p:sp>
    </p:spTree>
    <p:extLst>
      <p:ext uri="{BB962C8B-B14F-4D97-AF65-F5344CB8AC3E}">
        <p14:creationId xmlns:p14="http://schemas.microsoft.com/office/powerpoint/2010/main" val="375761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Cyclic AMP Activates Protein Kinase A by Altering the Quaternary Structure (1/2)</a:t>
            </a:r>
          </a:p>
        </p:txBody>
      </p:sp>
      <p:sp>
        <p:nvSpPr>
          <p:cNvPr id="3" name="Content Placeholder 2"/>
          <p:cNvSpPr>
            <a:spLocks noGrp="1"/>
          </p:cNvSpPr>
          <p:nvPr>
            <p:ph idx="1"/>
          </p:nvPr>
        </p:nvSpPr>
        <p:spPr>
          <a:xfrm>
            <a:off x="457200" y="1600201"/>
            <a:ext cx="8229600" cy="2169694"/>
          </a:xfrm>
        </p:spPr>
        <p:txBody>
          <a:bodyPr>
            <a:normAutofit/>
          </a:bodyPr>
          <a:lstStyle/>
          <a:p>
            <a:pPr>
              <a:spcAft>
                <a:spcPts val="1200"/>
              </a:spcAft>
            </a:pPr>
            <a:r>
              <a:rPr lang="en-US" sz="2600" dirty="0">
                <a:latin typeface="Arial" pitchFamily="34" charset="0"/>
                <a:cs typeface="Arial" pitchFamily="34" charset="0"/>
              </a:rPr>
              <a:t>Epinephrine (adrenaline) induces the “fight-or-flight” response in muscles.</a:t>
            </a:r>
          </a:p>
          <a:p>
            <a:pPr>
              <a:spcAft>
                <a:spcPts val="1200"/>
              </a:spcAft>
            </a:pPr>
            <a:r>
              <a:rPr lang="en-US" sz="2600" dirty="0">
                <a:latin typeface="Arial" pitchFamily="34" charset="0"/>
                <a:cs typeface="Arial" pitchFamily="34" charset="0"/>
              </a:rPr>
              <a:t>In muscle cells exposed to epinephrine, </a:t>
            </a:r>
            <a:r>
              <a:rPr lang="en-US" sz="2600" dirty="0" err="1">
                <a:latin typeface="Arial" pitchFamily="34" charset="0"/>
                <a:cs typeface="Arial" pitchFamily="34" charset="0"/>
              </a:rPr>
              <a:t>cAMP</a:t>
            </a:r>
            <a:r>
              <a:rPr lang="en-US" sz="2600" dirty="0">
                <a:latin typeface="Arial" pitchFamily="34" charset="0"/>
                <a:cs typeface="Arial" pitchFamily="34" charset="0"/>
              </a:rPr>
              <a:t> is synthesized.</a:t>
            </a:r>
          </a:p>
        </p:txBody>
      </p:sp>
      <p:pic>
        <p:nvPicPr>
          <p:cNvPr id="9" name="Picture 2" descr="An image shows the skeletal structure of cyclic adenosine monophosphate (c A M P).&#10;The skeletal formula of cyclic adenosine monophosphate has a central ribose sugar to which the following substituents are bonded: adenine is attached by a nitrogen atom  in the ninth position to the one prime carbon of ribose; a phosphate group is attached to the five prime and three prime carbons of ribose via two of its oxygen atoms. A delocalized double bond is present between the remaining two oxygen of phosphate, which carries a nega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350192" y="3769895"/>
            <a:ext cx="4443617" cy="26271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84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Cyclic AMP Activates Protein Kinase A by Altering the Quaternary Structure (2/2)</a:t>
            </a:r>
          </a:p>
        </p:txBody>
      </p:sp>
      <p:sp>
        <p:nvSpPr>
          <p:cNvPr id="3" name="Content Placeholder 2"/>
          <p:cNvSpPr>
            <a:spLocks noGrp="1"/>
          </p:cNvSpPr>
          <p:nvPr>
            <p:ph idx="1"/>
          </p:nvPr>
        </p:nvSpPr>
        <p:spPr/>
        <p:txBody>
          <a:bodyPr>
            <a:normAutofit/>
          </a:bodyPr>
          <a:lstStyle/>
          <a:p>
            <a:pPr>
              <a:spcAft>
                <a:spcPts val="600"/>
              </a:spcAft>
            </a:pPr>
            <a:r>
              <a:rPr lang="en-US" sz="2600" dirty="0" err="1">
                <a:latin typeface="Arial" pitchFamily="34" charset="0"/>
                <a:cs typeface="Arial" pitchFamily="34" charset="0"/>
              </a:rPr>
              <a:t>cAMP</a:t>
            </a:r>
            <a:r>
              <a:rPr lang="en-US" sz="2600" dirty="0">
                <a:latin typeface="Arial" pitchFamily="34" charset="0"/>
                <a:cs typeface="Arial" pitchFamily="34" charset="0"/>
              </a:rPr>
              <a:t> stimulates protein kinase A (PKA) by binding to PKA’s regulatory (R) subunits, causing their dissociation from the catalytic subunits. The free catalytic (C) subunits are in the active form.</a:t>
            </a:r>
          </a:p>
          <a:p>
            <a:pPr>
              <a:spcAft>
                <a:spcPts val="600"/>
              </a:spcAft>
            </a:pPr>
            <a:r>
              <a:rPr lang="en-US" sz="2600" dirty="0">
                <a:latin typeface="Arial" pitchFamily="34" charset="0"/>
                <a:cs typeface="Arial" pitchFamily="34" charset="0"/>
              </a:rPr>
              <a:t>A </a:t>
            </a:r>
            <a:r>
              <a:rPr lang="en-US" sz="2600" dirty="0" err="1">
                <a:latin typeface="Arial" pitchFamily="34" charset="0"/>
                <a:cs typeface="Arial" pitchFamily="34" charset="0"/>
              </a:rPr>
              <a:t>pseudosubstrate</a:t>
            </a:r>
            <a:r>
              <a:rPr lang="en-US" sz="2600" dirty="0">
                <a:latin typeface="Arial" pitchFamily="34" charset="0"/>
                <a:cs typeface="Arial" pitchFamily="34" charset="0"/>
              </a:rPr>
              <a:t> sequence of the R subunit blocks the active site of the C subunit when the subunits are bound to each other.</a:t>
            </a:r>
          </a:p>
        </p:txBody>
      </p:sp>
    </p:spTree>
    <p:extLst>
      <p:ext uri="{BB962C8B-B14F-4D97-AF65-F5344CB8AC3E}">
        <p14:creationId xmlns:p14="http://schemas.microsoft.com/office/powerpoint/2010/main" val="179201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843C0C"/>
                </a:solidFill>
                <a:latin typeface="Arial" pitchFamily="34" charset="0"/>
                <a:cs typeface="Arial" pitchFamily="34" charset="0"/>
              </a:rPr>
              <a:t>Regulation of Protein Kinase A</a:t>
            </a:r>
          </a:p>
        </p:txBody>
      </p:sp>
      <p:pic>
        <p:nvPicPr>
          <p:cNvPr id="9" name="Picture 2" descr="A drawing shows the activation of protein kinase A via the binding of c A M P.&#10;Protein kinase A has two regulatory subunits at the center, each consisting of two c A M P binding domains. The c A M P binding domains are joined by a chain, labeled as pseudosubstrate sequence, to the regulatory subunits. Two catalytically active subunits are shown binding to the pseudosubstrate sequences on the regulatory subunits.  The four c A M P molecules are added and they fit into the binding domains and the chains with the pseudosubstrate sequences show a conformational change. The conformational change causes the catalytic subunits to dissociate from the regulatory domains and become ac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700329"/>
            <a:ext cx="8112552" cy="27651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9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Mutations in Protein Kinase A can Cause Cushing’s Syndrome</a:t>
            </a:r>
          </a:p>
        </p:txBody>
      </p:sp>
      <p:sp>
        <p:nvSpPr>
          <p:cNvPr id="4" name="Content Placeholder 3"/>
          <p:cNvSpPr>
            <a:spLocks noGrp="1"/>
          </p:cNvSpPr>
          <p:nvPr>
            <p:ph idx="1"/>
          </p:nvPr>
        </p:nvSpPr>
        <p:spPr/>
        <p:txBody>
          <a:bodyPr>
            <a:normAutofit/>
          </a:bodyPr>
          <a:lstStyle/>
          <a:p>
            <a:pPr>
              <a:spcAft>
                <a:spcPts val="600"/>
              </a:spcAft>
            </a:pPr>
            <a:r>
              <a:rPr lang="en-US" dirty="0">
                <a:latin typeface="Arial" pitchFamily="34" charset="0"/>
                <a:cs typeface="Arial" pitchFamily="34" charset="0"/>
              </a:rPr>
              <a:t>Cushing’s syndrome is a collection of diseases resulting from excess secretion of the hormone cortisol by the adrenal cortex.</a:t>
            </a:r>
          </a:p>
          <a:p>
            <a:pPr>
              <a:spcAft>
                <a:spcPts val="600"/>
              </a:spcAft>
            </a:pPr>
            <a:r>
              <a:rPr lang="en-US" dirty="0">
                <a:latin typeface="Arial" pitchFamily="34" charset="0"/>
                <a:cs typeface="Arial" pitchFamily="34" charset="0"/>
              </a:rPr>
              <a:t>One cause is now known to be a mutation that causes protein kinase A to be constitutively active (i.e., “always on”). The mutation causes the catalytic (C) subunit to no longer bind the regulatory (R) subunit so that the enzyme is active even when </a:t>
            </a:r>
            <a:r>
              <a:rPr lang="en-US" dirty="0" err="1">
                <a:latin typeface="Arial" pitchFamily="34" charset="0"/>
                <a:cs typeface="Arial" pitchFamily="34" charset="0"/>
              </a:rPr>
              <a:t>cAMP</a:t>
            </a:r>
            <a:r>
              <a:rPr lang="en-US" dirty="0">
                <a:latin typeface="Arial" pitchFamily="34" charset="0"/>
                <a:cs typeface="Arial" pitchFamily="34" charset="0"/>
              </a:rPr>
              <a:t> is absent.</a:t>
            </a:r>
          </a:p>
          <a:p>
            <a:pPr>
              <a:spcAft>
                <a:spcPts val="600"/>
              </a:spcAft>
            </a:pPr>
            <a:r>
              <a:rPr lang="en-US" dirty="0">
                <a:latin typeface="Arial" pitchFamily="34" charset="0"/>
                <a:cs typeface="Arial" pitchFamily="34" charset="0"/>
              </a:rPr>
              <a:t>This causes unregulated secretion of cortisol, which has various physiological effects, including suppression of the immune system and inhibition of bone growth.</a:t>
            </a:r>
          </a:p>
        </p:txBody>
      </p:sp>
    </p:spTree>
    <p:extLst>
      <p:ext uri="{BB962C8B-B14F-4D97-AF65-F5344CB8AC3E}">
        <p14:creationId xmlns:p14="http://schemas.microsoft.com/office/powerpoint/2010/main" val="398692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Exercise Modifies the Phosphorylation of Many Proteins</a:t>
            </a:r>
          </a:p>
        </p:txBody>
      </p:sp>
      <p:sp>
        <p:nvSpPr>
          <p:cNvPr id="4" name="Content Placeholder 3"/>
          <p:cNvSpPr>
            <a:spLocks noGrp="1"/>
          </p:cNvSpPr>
          <p:nvPr>
            <p:ph idx="1"/>
          </p:nvPr>
        </p:nvSpPr>
        <p:spPr/>
        <p:txBody>
          <a:bodyPr>
            <a:normAutofit/>
          </a:bodyPr>
          <a:lstStyle/>
          <a:p>
            <a:pPr>
              <a:spcBef>
                <a:spcPts val="600"/>
              </a:spcBef>
            </a:pPr>
            <a:r>
              <a:rPr lang="en-US" i="1" dirty="0" err="1">
                <a:latin typeface="Arial" pitchFamily="34" charset="0"/>
                <a:cs typeface="Arial" pitchFamily="34" charset="0"/>
              </a:rPr>
              <a:t>Phosphoproteomics</a:t>
            </a:r>
            <a:r>
              <a:rPr lang="en-US" dirty="0">
                <a:latin typeface="Arial" pitchFamily="34" charset="0"/>
                <a:cs typeface="Arial" pitchFamily="34" charset="0"/>
              </a:rPr>
              <a:t> refers to the study of the </a:t>
            </a:r>
            <a:r>
              <a:rPr lang="en-US" i="1" dirty="0" err="1">
                <a:latin typeface="Arial" pitchFamily="34" charset="0"/>
                <a:cs typeface="Arial" pitchFamily="34" charset="0"/>
              </a:rPr>
              <a:t>phosphoproteome</a:t>
            </a:r>
            <a:r>
              <a:rPr lang="en-US" dirty="0">
                <a:latin typeface="Arial" pitchFamily="34" charset="0"/>
                <a:cs typeface="Arial" pitchFamily="34" charset="0"/>
              </a:rPr>
              <a:t> (i.e., all proteins that are modified by phosphorylation).</a:t>
            </a:r>
          </a:p>
          <a:p>
            <a:pPr>
              <a:spcBef>
                <a:spcPts val="600"/>
              </a:spcBef>
            </a:pPr>
            <a:r>
              <a:rPr lang="en-US" dirty="0">
                <a:latin typeface="Arial" pitchFamily="34" charset="0"/>
                <a:cs typeface="Arial" pitchFamily="34" charset="0"/>
              </a:rPr>
              <a:t>Recent research has shown that exercise results in the phosphorylation of more than 1000 potential phosphorylation sites on nearly 600 different proteins.</a:t>
            </a:r>
          </a:p>
          <a:p>
            <a:pPr>
              <a:spcBef>
                <a:spcPts val="600"/>
              </a:spcBef>
            </a:pPr>
            <a:r>
              <a:rPr lang="en-US" dirty="0">
                <a:latin typeface="Arial" pitchFamily="34" charset="0"/>
                <a:cs typeface="Arial" pitchFamily="34" charset="0"/>
              </a:rPr>
              <a:t>The kinases that catalyze these reactions include protein kinase A and AMP-activated kinase (AMPK).</a:t>
            </a:r>
          </a:p>
          <a:p>
            <a:pPr>
              <a:spcBef>
                <a:spcPts val="600"/>
              </a:spcBef>
            </a:pPr>
            <a:r>
              <a:rPr lang="en-US" dirty="0">
                <a:latin typeface="Arial" pitchFamily="34" charset="0"/>
                <a:cs typeface="Arial" pitchFamily="34" charset="0"/>
              </a:rPr>
              <a:t>These modifications affect many biological functions, including an increase in the ability to process fuels aerobically.</a:t>
            </a:r>
          </a:p>
        </p:txBody>
      </p:sp>
    </p:spTree>
    <p:extLst>
      <p:ext uri="{BB962C8B-B14F-4D97-AF65-F5344CB8AC3E}">
        <p14:creationId xmlns:p14="http://schemas.microsoft.com/office/powerpoint/2010/main" val="358523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10.4 Many Enzymes Are Activated by Specific Proteolytic Cleavage</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Proteolytic cleavage plays a key role in a number of biochemical processes, for example:</a:t>
            </a:r>
          </a:p>
          <a:p>
            <a:pPr marL="1028700" lvl="1">
              <a:buFont typeface="+mj-lt"/>
              <a:buAutoNum type="arabicPeriod"/>
            </a:pPr>
            <a:r>
              <a:rPr lang="en-US" dirty="0">
                <a:latin typeface="Arial" pitchFamily="34" charset="0"/>
                <a:cs typeface="Arial" pitchFamily="34" charset="0"/>
              </a:rPr>
              <a:t>activation of digestive enzymes</a:t>
            </a:r>
          </a:p>
          <a:p>
            <a:pPr marL="1028700" lvl="1">
              <a:buFont typeface="+mj-lt"/>
              <a:buAutoNum type="arabicPeriod"/>
            </a:pPr>
            <a:r>
              <a:rPr lang="en-US" dirty="0">
                <a:latin typeface="Arial" pitchFamily="34" charset="0"/>
                <a:cs typeface="Arial" pitchFamily="34" charset="0"/>
              </a:rPr>
              <a:t>blood clotting</a:t>
            </a:r>
          </a:p>
          <a:p>
            <a:pPr marL="1028700" lvl="1">
              <a:buFont typeface="+mj-lt"/>
              <a:buAutoNum type="arabicPeriod"/>
            </a:pPr>
            <a:r>
              <a:rPr lang="en-US" dirty="0">
                <a:latin typeface="Arial" pitchFamily="34" charset="0"/>
                <a:cs typeface="Arial" pitchFamily="34" charset="0"/>
              </a:rPr>
              <a:t>hormone activation</a:t>
            </a:r>
          </a:p>
          <a:p>
            <a:pPr marL="1028700" lvl="1">
              <a:buFont typeface="+mj-lt"/>
              <a:buAutoNum type="arabicPeriod"/>
            </a:pPr>
            <a:r>
              <a:rPr lang="en-US" dirty="0">
                <a:latin typeface="Arial" pitchFamily="34" charset="0"/>
                <a:cs typeface="Arial" pitchFamily="34" charset="0"/>
              </a:rPr>
              <a:t>collagen formation</a:t>
            </a:r>
          </a:p>
          <a:p>
            <a:pPr marL="1028700" lvl="1">
              <a:buFont typeface="+mj-lt"/>
              <a:buAutoNum type="arabicPeriod"/>
            </a:pPr>
            <a:r>
              <a:rPr lang="en-US" dirty="0">
                <a:latin typeface="Arial" pitchFamily="34" charset="0"/>
                <a:cs typeface="Arial" pitchFamily="34" charset="0"/>
              </a:rPr>
              <a:t>developmental processes</a:t>
            </a:r>
          </a:p>
          <a:p>
            <a:pPr marL="1028700" lvl="1">
              <a:buFont typeface="+mj-lt"/>
              <a:buAutoNum type="arabicPeriod"/>
            </a:pPr>
            <a:r>
              <a:rPr lang="en-US" dirty="0">
                <a:latin typeface="Arial" pitchFamily="34" charset="0"/>
                <a:cs typeface="Arial" pitchFamily="34" charset="0"/>
              </a:rPr>
              <a:t>programmed cell death</a:t>
            </a:r>
          </a:p>
        </p:txBody>
      </p:sp>
    </p:spTree>
    <p:extLst>
      <p:ext uri="{BB962C8B-B14F-4D97-AF65-F5344CB8AC3E}">
        <p14:creationId xmlns:p14="http://schemas.microsoft.com/office/powerpoint/2010/main" val="368402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Ch.10 Outline</a:t>
            </a:r>
          </a:p>
        </p:txBody>
      </p:sp>
      <p:sp>
        <p:nvSpPr>
          <p:cNvPr id="3" name="Content Placeholder 2"/>
          <p:cNvSpPr>
            <a:spLocks noGrp="1"/>
          </p:cNvSpPr>
          <p:nvPr>
            <p:ph idx="1"/>
          </p:nvPr>
        </p:nvSpPr>
        <p:spPr>
          <a:xfrm>
            <a:off x="457200" y="1600200"/>
            <a:ext cx="8229600" cy="4991100"/>
          </a:xfrm>
        </p:spPr>
        <p:txBody>
          <a:bodyPr>
            <a:noAutofit/>
          </a:bodyPr>
          <a:lstStyle/>
          <a:p>
            <a:pPr>
              <a:spcBef>
                <a:spcPts val="624"/>
              </a:spcBef>
              <a:spcAft>
                <a:spcPts val="1200"/>
              </a:spcAft>
            </a:pPr>
            <a:r>
              <a:rPr lang="en-US" b="1" dirty="0">
                <a:latin typeface="Arial" pitchFamily="34" charset="0"/>
                <a:cs typeface="Arial" pitchFamily="34" charset="0"/>
              </a:rPr>
              <a:t>10.1 Aspartate </a:t>
            </a:r>
            <a:r>
              <a:rPr lang="en-US" b="1" dirty="0" err="1">
                <a:latin typeface="Arial" pitchFamily="34" charset="0"/>
                <a:cs typeface="Arial" pitchFamily="34" charset="0"/>
              </a:rPr>
              <a:t>Transcarbamoylase</a:t>
            </a:r>
            <a:r>
              <a:rPr lang="en-US" b="1" dirty="0">
                <a:latin typeface="Arial" pitchFamily="34" charset="0"/>
                <a:cs typeface="Arial" pitchFamily="34" charset="0"/>
              </a:rPr>
              <a:t> Is </a:t>
            </a:r>
            <a:r>
              <a:rPr lang="en-US" b="1" dirty="0" err="1">
                <a:latin typeface="Arial" pitchFamily="34" charset="0"/>
                <a:cs typeface="Arial" pitchFamily="34" charset="0"/>
              </a:rPr>
              <a:t>Allosterically</a:t>
            </a:r>
            <a:r>
              <a:rPr lang="en-US" b="1" dirty="0">
                <a:latin typeface="Arial" pitchFamily="34" charset="0"/>
                <a:cs typeface="Arial" pitchFamily="34" charset="0"/>
              </a:rPr>
              <a:t> Inhibited by the End Product of Its Pathway</a:t>
            </a:r>
          </a:p>
          <a:p>
            <a:pPr>
              <a:spcBef>
                <a:spcPts val="624"/>
              </a:spcBef>
              <a:spcAft>
                <a:spcPts val="1200"/>
              </a:spcAft>
            </a:pPr>
            <a:r>
              <a:rPr lang="en-US" b="1" dirty="0">
                <a:latin typeface="Arial" pitchFamily="34" charset="0"/>
                <a:cs typeface="Arial" pitchFamily="34" charset="0"/>
              </a:rPr>
              <a:t>10.2 </a:t>
            </a:r>
            <a:r>
              <a:rPr lang="en-US" b="1" dirty="0" err="1">
                <a:latin typeface="Arial" pitchFamily="34" charset="0"/>
                <a:cs typeface="Arial" pitchFamily="34" charset="0"/>
              </a:rPr>
              <a:t>Isozymes</a:t>
            </a:r>
            <a:r>
              <a:rPr lang="en-US" b="1" dirty="0">
                <a:latin typeface="Arial" pitchFamily="34" charset="0"/>
                <a:cs typeface="Arial" pitchFamily="34" charset="0"/>
              </a:rPr>
              <a:t> Provide a Means of Regulation Specific to Distinct Tissues and Developmental Stages</a:t>
            </a:r>
          </a:p>
          <a:p>
            <a:pPr>
              <a:spcBef>
                <a:spcPts val="624"/>
              </a:spcBef>
              <a:spcAft>
                <a:spcPts val="1200"/>
              </a:spcAft>
            </a:pPr>
            <a:r>
              <a:rPr lang="en-US" b="1" dirty="0">
                <a:latin typeface="Arial" pitchFamily="34" charset="0"/>
                <a:cs typeface="Arial" pitchFamily="34" charset="0"/>
              </a:rPr>
              <a:t>10.3 Covalent Modification Is a Means of Regulating Enzyme Activity</a:t>
            </a:r>
          </a:p>
          <a:p>
            <a:pPr>
              <a:spcBef>
                <a:spcPts val="624"/>
              </a:spcBef>
              <a:spcAft>
                <a:spcPts val="1200"/>
              </a:spcAft>
            </a:pPr>
            <a:r>
              <a:rPr lang="en-US" b="1" dirty="0">
                <a:latin typeface="Arial" pitchFamily="34" charset="0"/>
                <a:cs typeface="Arial" pitchFamily="34" charset="0"/>
              </a:rPr>
              <a:t>10.4 Many Enzymes Are Activated by Specific </a:t>
            </a:r>
            <a:r>
              <a:rPr lang="en-US" b="1" dirty="0" err="1">
                <a:latin typeface="Arial" pitchFamily="34" charset="0"/>
                <a:cs typeface="Arial" pitchFamily="34" charset="0"/>
              </a:rPr>
              <a:t>Proteolytic</a:t>
            </a:r>
            <a:r>
              <a:rPr lang="en-US" b="1" dirty="0">
                <a:latin typeface="Arial" pitchFamily="34" charset="0"/>
                <a:cs typeface="Arial" pitchFamily="34" charset="0"/>
              </a:rPr>
              <a:t> Cleavage </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Chymotrypsinogen is Activated by Specific Cleavage of a Single Peptide Bond</a:t>
            </a:r>
          </a:p>
        </p:txBody>
      </p:sp>
      <p:sp>
        <p:nvSpPr>
          <p:cNvPr id="3" name="Content Placeholder 2"/>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The digestive enzyme chymotrypsin is synthesized as an inactive precursor called </a:t>
            </a:r>
            <a:r>
              <a:rPr lang="en-US" sz="2600" dirty="0" err="1">
                <a:latin typeface="Arial" pitchFamily="34" charset="0"/>
                <a:cs typeface="Arial" pitchFamily="34" charset="0"/>
              </a:rPr>
              <a:t>chymotrypsinogen</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A specific cleavage generates an active enzyme, π-chymotrypsin.</a:t>
            </a:r>
          </a:p>
          <a:p>
            <a:pPr>
              <a:spcAft>
                <a:spcPts val="600"/>
              </a:spcAft>
            </a:pPr>
            <a:r>
              <a:rPr lang="en-US" sz="2600" dirty="0">
                <a:latin typeface="Arial" pitchFamily="34" charset="0"/>
                <a:cs typeface="Arial" pitchFamily="34" charset="0"/>
              </a:rPr>
              <a:t>Two subsequent cleavages yields the mature enzyme, α-chymotrypsin.</a:t>
            </a:r>
          </a:p>
        </p:txBody>
      </p:sp>
    </p:spTree>
    <p:extLst>
      <p:ext uri="{BB962C8B-B14F-4D97-AF65-F5344CB8AC3E}">
        <p14:creationId xmlns:p14="http://schemas.microsoft.com/office/powerpoint/2010/main" val="13911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Gastric and Pancreatic Zymogens</a:t>
            </a:r>
          </a:p>
        </p:txBody>
      </p:sp>
      <p:sp>
        <p:nvSpPr>
          <p:cNvPr id="6" name="Content Placeholder 5"/>
          <p:cNvSpPr>
            <a:spLocks noGrp="1"/>
          </p:cNvSpPr>
          <p:nvPr>
            <p:ph idx="1"/>
          </p:nvPr>
        </p:nvSpPr>
        <p:spPr>
          <a:xfrm>
            <a:off x="457200" y="1809751"/>
            <a:ext cx="8229600" cy="693820"/>
          </a:xfrm>
        </p:spPr>
        <p:txBody>
          <a:bodyPr>
            <a:normAutofit/>
          </a:bodyPr>
          <a:lstStyle/>
          <a:p>
            <a:r>
              <a:rPr lang="en-US" sz="2600" dirty="0">
                <a:latin typeface="Arial" pitchFamily="34" charset="0"/>
                <a:cs typeface="Arial" pitchFamily="34" charset="0"/>
              </a:rPr>
              <a:t>Inactive precursors are also known as zymogens.</a:t>
            </a:r>
          </a:p>
        </p:txBody>
      </p:sp>
      <p:pic>
        <p:nvPicPr>
          <p:cNvPr id="7" name="Picture 2" descr="A table lists the synthesis site and active enzymes for gastric and pancreatic zymogens.&#10;The table has three columns and four rows. The column header reads, site of synthesis, zymogen, and active enzyme.&#10;Row 1: site of synthesis: stomach; zymogen: pepsinogen; active enzyme: pepsin.&#10;Row 2: site of synthesis: pancreas; zymogen: chymotrypsinogen; active enzyme: chymotrypsin.&#10;Row 3: site of synthesis: pancreas; zymogen: trypsinogen; active enzyme: trypsin.&#10;Row 4: site of synthesis: pancreas; zymogen: procarboxypeptidase; active enzyme: carboxypeptid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719275"/>
            <a:ext cx="8113106" cy="25961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37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Secretion of Zymogens by an Acinar Cell of the Pancreas</a:t>
            </a:r>
          </a:p>
        </p:txBody>
      </p:sp>
      <p:pic>
        <p:nvPicPr>
          <p:cNvPr id="9" name="Picture 2" descr="A three-dimensional schematic diagram shows the process by which zymogens are secreted into the lumen of the pancreas.&#10;A cross sectional view showing an acinar cell, Golgi complex, secretory granules and the plasma membrane is shown. Arrows indicate the transfer of zymogens from ribosomes attached to endoplasmic reticulum to the Golgi complex and from the Golgi complex to a zymogen capsule. The zymogen capsule fuses with the plasma membrane surface to release zymogens into the lumen. Zymogens are shown as pink d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5795" y="1752307"/>
            <a:ext cx="3672411" cy="46144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2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Proteolytic Activation of </a:t>
            </a:r>
            <a:r>
              <a:rPr lang="en-US" dirty="0" err="1">
                <a:solidFill>
                  <a:srgbClr val="843C0C"/>
                </a:solidFill>
                <a:latin typeface="Arial" pitchFamily="34" charset="0"/>
                <a:cs typeface="Arial" pitchFamily="34" charset="0"/>
              </a:rPr>
              <a:t>Chymotrypsinogen</a:t>
            </a:r>
            <a:endParaRPr lang="en-US" dirty="0">
              <a:solidFill>
                <a:srgbClr val="843C0C"/>
              </a:solidFill>
              <a:latin typeface="Arial" pitchFamily="34" charset="0"/>
              <a:cs typeface="Arial" pitchFamily="34" charset="0"/>
            </a:endParaRPr>
          </a:p>
        </p:txBody>
      </p:sp>
      <p:pic>
        <p:nvPicPr>
          <p:cNvPr id="9" name="Picture 2" descr="A schematic diagram shows the proteolytic activation of chymotrypsinogen.&#10;Chymotrypsinogen (inactive) is shown as a horizontal continuous bar, with several lines representing the disulfide bonds that link parts of the polypeptide chain. The positions of the first and last amino acids in the sequence are shown as 1 and 245. Trypsin cleaves a peptide bond between amino acids 15 and 16 to produce gives pi-chymotrypsin (active). Pi-chymotrypsin is shown as two horizontal bars linked by a disulfide bond, in which the first bar has amino acids 1 to 15 and the second bar has amino acids 16 to 245. Pi-chymotrypsin reacts with another pi-chymotrypsin, which cleaves and removes two dipeptides to yield alpha chymotrypsin (active). Alpha chymotrypsin is shown as three horizontal bars representing the three chains, labeled as the A, B, and C chains, which are linked by two disulfide bonds. The first bar has amino acids 1 to 13, the second bar has amino acids 16 to 146, and the third bar has amino acids 149 to 24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34380" y="1641627"/>
            <a:ext cx="5475240" cy="47824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23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623"/>
            <a:ext cx="8229600" cy="1383030"/>
          </a:xfrm>
        </p:spPr>
        <p:txBody>
          <a:bodyPr>
            <a:noAutofit/>
          </a:bodyPr>
          <a:lstStyle/>
          <a:p>
            <a:r>
              <a:rPr lang="en-US" sz="3200" dirty="0">
                <a:solidFill>
                  <a:srgbClr val="843C0C"/>
                </a:solidFill>
                <a:latin typeface="Arial" pitchFamily="34" charset="0"/>
                <a:cs typeface="Arial" pitchFamily="34" charset="0"/>
              </a:rPr>
              <a:t>Proteolytic Activation of </a:t>
            </a:r>
            <a:r>
              <a:rPr lang="en-US" sz="3200" dirty="0" err="1">
                <a:solidFill>
                  <a:srgbClr val="843C0C"/>
                </a:solidFill>
                <a:latin typeface="Arial" pitchFamily="34" charset="0"/>
                <a:cs typeface="Arial" pitchFamily="34" charset="0"/>
              </a:rPr>
              <a:t>Chymotrypsinogen</a:t>
            </a:r>
            <a:r>
              <a:rPr lang="en-US" sz="3200" dirty="0">
                <a:solidFill>
                  <a:srgbClr val="843C0C"/>
                </a:solidFill>
                <a:latin typeface="Arial" pitchFamily="34" charset="0"/>
                <a:cs typeface="Arial" pitchFamily="34" charset="0"/>
              </a:rPr>
              <a:t> Leads to the Formation of a Substrate-binding Site</a:t>
            </a:r>
          </a:p>
        </p:txBody>
      </p:sp>
      <p:sp>
        <p:nvSpPr>
          <p:cNvPr id="4" name="Content Placeholder 3"/>
          <p:cNvSpPr>
            <a:spLocks noGrp="1"/>
          </p:cNvSpPr>
          <p:nvPr>
            <p:ph idx="1"/>
          </p:nvPr>
        </p:nvSpPr>
        <p:spPr>
          <a:xfrm>
            <a:off x="457200" y="1694329"/>
            <a:ext cx="8229600" cy="4431834"/>
          </a:xfrm>
        </p:spPr>
        <p:txBody>
          <a:bodyPr>
            <a:normAutofit/>
          </a:bodyPr>
          <a:lstStyle/>
          <a:p>
            <a:r>
              <a:rPr lang="en-US" dirty="0">
                <a:latin typeface="Arial" pitchFamily="34" charset="0"/>
                <a:cs typeface="Arial" pitchFamily="34" charset="0"/>
              </a:rPr>
              <a:t>The conversion of chymotrypsinogen to chymotrypsin results in structural changes that generate the substrate-binding site and the oxyanion hole.</a:t>
            </a:r>
          </a:p>
        </p:txBody>
      </p:sp>
    </p:spTree>
    <p:extLst>
      <p:ext uri="{BB962C8B-B14F-4D97-AF65-F5344CB8AC3E}">
        <p14:creationId xmlns:p14="http://schemas.microsoft.com/office/powerpoint/2010/main" val="3783227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224" y="274638"/>
            <a:ext cx="8686800" cy="1143000"/>
          </a:xfrm>
        </p:spPr>
        <p:txBody>
          <a:bodyPr>
            <a:noAutofit/>
          </a:bodyPr>
          <a:lstStyle/>
          <a:p>
            <a:r>
              <a:rPr lang="en-US" dirty="0">
                <a:solidFill>
                  <a:srgbClr val="843C0C"/>
                </a:solidFill>
                <a:latin typeface="Arial" pitchFamily="34" charset="0"/>
                <a:cs typeface="Arial" pitchFamily="34" charset="0"/>
              </a:rPr>
              <a:t>Conformations of </a:t>
            </a:r>
            <a:r>
              <a:rPr lang="en-US" dirty="0" err="1">
                <a:solidFill>
                  <a:srgbClr val="843C0C"/>
                </a:solidFill>
                <a:latin typeface="Arial" pitchFamily="34" charset="0"/>
                <a:cs typeface="Arial" pitchFamily="34" charset="0"/>
              </a:rPr>
              <a:t>Chymotrypsinogen</a:t>
            </a:r>
            <a:r>
              <a:rPr lang="en-US" dirty="0">
                <a:solidFill>
                  <a:srgbClr val="843C0C"/>
                </a:solidFill>
                <a:latin typeface="Arial" pitchFamily="34" charset="0"/>
                <a:cs typeface="Arial" pitchFamily="34" charset="0"/>
              </a:rPr>
              <a:t> and Chymotrypsin</a:t>
            </a:r>
          </a:p>
        </p:txBody>
      </p:sp>
      <p:pic>
        <p:nvPicPr>
          <p:cNvPr id="9" name="Picture 2" descr="A schematic diagram showing the cleavage sites on inactive chymotrypsinogen that are cut to form mature alpha chymotrypsin.&#10;In the top drawing, chymotrypsin is represented as a coiled line. There are disulfide bonds holding the chain in its coiled conformation. The carboxylate anion of an asparagine residue in the chain is shown. The cleavage sites between arginine 15 and isoleucine 16, and between leucine 13 and serine 14, between tyrosine 146 and threonine 147, and between asparagine 148 and alanine 149 are indicated with arrows. Cleavage at these sites leads to the removal of serine 14, arginine 15,  threonine 147, and asparagine 148 to form the mature, active, alpha form of chymotrypsin. Additionally, a hydrogen bond is formed between the ammonia cation of the isoleucine residue and carboxylate anion group of the asparagine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51626" y="1568996"/>
            <a:ext cx="3440748" cy="5089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00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Generation of Trypsin from Trypsinogen Leads to the Activation of Other Zymogens</a:t>
            </a:r>
          </a:p>
        </p:txBody>
      </p:sp>
      <p:sp>
        <p:nvSpPr>
          <p:cNvPr id="4" name="Content Placeholder 3"/>
          <p:cNvSpPr>
            <a:spLocks noGrp="1"/>
          </p:cNvSpPr>
          <p:nvPr>
            <p:ph idx="1"/>
          </p:nvPr>
        </p:nvSpPr>
        <p:spPr/>
        <p:txBody>
          <a:bodyPr>
            <a:normAutofit/>
          </a:bodyPr>
          <a:lstStyle/>
          <a:p>
            <a:pPr>
              <a:spcAft>
                <a:spcPts val="1200"/>
              </a:spcAft>
            </a:pPr>
            <a:r>
              <a:rPr lang="en-US" dirty="0" err="1">
                <a:latin typeface="Arial" pitchFamily="34" charset="0"/>
                <a:cs typeface="Arial" pitchFamily="34" charset="0"/>
              </a:rPr>
              <a:t>Trypsinogen</a:t>
            </a:r>
            <a:r>
              <a:rPr lang="en-US" dirty="0">
                <a:latin typeface="Arial" pitchFamily="34" charset="0"/>
                <a:cs typeface="Arial" pitchFamily="34" charset="0"/>
              </a:rPr>
              <a:t> is converted to active trypsin by </a:t>
            </a:r>
            <a:r>
              <a:rPr lang="en-US" dirty="0" err="1">
                <a:latin typeface="Arial" pitchFamily="34" charset="0"/>
                <a:cs typeface="Arial" pitchFamily="34" charset="0"/>
              </a:rPr>
              <a:t>enteropeptidase</a:t>
            </a:r>
            <a:r>
              <a:rPr lang="en-US" dirty="0">
                <a:latin typeface="Arial" pitchFamily="34" charset="0"/>
                <a:cs typeface="Arial" pitchFamily="34" charset="0"/>
              </a:rPr>
              <a:t>.</a:t>
            </a:r>
          </a:p>
          <a:p>
            <a:pPr>
              <a:spcAft>
                <a:spcPts val="1200"/>
              </a:spcAft>
            </a:pPr>
            <a:r>
              <a:rPr lang="en-US" dirty="0">
                <a:latin typeface="Arial" pitchFamily="34" charset="0"/>
                <a:cs typeface="Arial" pitchFamily="34" charset="0"/>
              </a:rPr>
              <a:t>Trypsin then activates all of the pancreatic zymogens.</a:t>
            </a:r>
          </a:p>
        </p:txBody>
      </p:sp>
    </p:spTree>
    <p:extLst>
      <p:ext uri="{BB962C8B-B14F-4D97-AF65-F5344CB8AC3E}">
        <p14:creationId xmlns:p14="http://schemas.microsoft.com/office/powerpoint/2010/main" val="2831144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Zymogen Activation by Proteolytic Cleavage</a:t>
            </a:r>
          </a:p>
        </p:txBody>
      </p:sp>
      <p:pic>
        <p:nvPicPr>
          <p:cNvPr id="9" name="Picture 2" descr="A flow diagram shows a cascade of enzyme activation by proteolytic cleavage.&#10;Enteropeptidase cleaves trypsinogen to form active trypsin. Trypsin activates more trypsinogen and other enzymes; it cleaves chymotrypsinogen to form chymotrypsin, proelastase to form elastase, procarboxypeptidase to form carboxypeptidase, and prolipase to form lipase. Enteropeptidase, trypsin, elastase, carboxypeptidase, chymotrypsin, and lipase are active enzymes.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905065"/>
            <a:ext cx="7375551" cy="39358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39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Proteolytic Enzymes have Specific Inhibitors (1/2)</a:t>
            </a:r>
          </a:p>
        </p:txBody>
      </p:sp>
      <p:sp>
        <p:nvSpPr>
          <p:cNvPr id="4" name="Content Placeholder 3"/>
          <p:cNvSpPr>
            <a:spLocks noGrp="1"/>
          </p:cNvSpPr>
          <p:nvPr>
            <p:ph idx="1"/>
          </p:nvPr>
        </p:nvSpPr>
        <p:spPr>
          <a:xfrm>
            <a:off x="457200" y="1600200"/>
            <a:ext cx="8229600" cy="4961021"/>
          </a:xfrm>
        </p:spPr>
        <p:txBody>
          <a:bodyPr>
            <a:normAutofit lnSpcReduction="10000"/>
          </a:bodyPr>
          <a:lstStyle/>
          <a:p>
            <a:pPr>
              <a:lnSpc>
                <a:spcPct val="110000"/>
              </a:lnSpc>
              <a:spcBef>
                <a:spcPts val="600"/>
              </a:spcBef>
            </a:pPr>
            <a:r>
              <a:rPr lang="en-US" dirty="0">
                <a:latin typeface="Arial" pitchFamily="34" charset="0"/>
                <a:cs typeface="Arial" pitchFamily="34" charset="0"/>
              </a:rPr>
              <a:t>Pancreatic trypsin inhibitor protects against premature activation of trypsin in the pancreas.</a:t>
            </a:r>
          </a:p>
          <a:p>
            <a:pPr>
              <a:lnSpc>
                <a:spcPct val="110000"/>
              </a:lnSpc>
              <a:spcBef>
                <a:spcPts val="600"/>
              </a:spcBef>
            </a:pPr>
            <a:r>
              <a:rPr lang="en-US" dirty="0">
                <a:latin typeface="Arial" pitchFamily="34" charset="0"/>
                <a:cs typeface="Arial" pitchFamily="34" charset="0"/>
              </a:rPr>
              <a:t>Trypsin inhibitor is essentially a substrate that binds so tightly to the active site that it cannot progress to the transition state.</a:t>
            </a:r>
          </a:p>
          <a:p>
            <a:pPr>
              <a:lnSpc>
                <a:spcPct val="110000"/>
              </a:lnSpc>
              <a:spcBef>
                <a:spcPts val="600"/>
              </a:spcBef>
            </a:pPr>
            <a:r>
              <a:rPr lang="en-US" dirty="0">
                <a:latin typeface="Arial" pitchFamily="34" charset="0"/>
                <a:cs typeface="Arial" pitchFamily="34" charset="0"/>
              </a:rPr>
              <a:t>Preventing even trace amounts of trypsin from initiating the cascade while the zymogens are still in the pancreas or pancreatic ducts is essential, so trypsin inhibitor binds to any prematurely activated trypsin molecules in the pancreas or pancreatic ducts.</a:t>
            </a:r>
          </a:p>
          <a:p>
            <a:pPr>
              <a:lnSpc>
                <a:spcPct val="110000"/>
              </a:lnSpc>
              <a:spcBef>
                <a:spcPts val="600"/>
              </a:spcBef>
            </a:pPr>
            <a:r>
              <a:rPr lang="en-US" dirty="0">
                <a:latin typeface="Arial" pitchFamily="34" charset="0"/>
                <a:cs typeface="Arial" pitchFamily="34" charset="0"/>
              </a:rPr>
              <a:t>This inhibition prevents severe damage to those tissues, which could lead to acute pancreatitis.</a:t>
            </a:r>
          </a:p>
        </p:txBody>
      </p:sp>
    </p:spTree>
    <p:extLst>
      <p:ext uri="{BB962C8B-B14F-4D97-AF65-F5344CB8AC3E}">
        <p14:creationId xmlns:p14="http://schemas.microsoft.com/office/powerpoint/2010/main" val="258139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Interaction of Trypsin with its Inhibitor</a:t>
            </a:r>
          </a:p>
        </p:txBody>
      </p:sp>
      <p:pic>
        <p:nvPicPr>
          <p:cNvPr id="9" name="Picture 2" descr="A diagram shows the interaction of trypsin with its inhibitor.&#10;Trypsin is represented as a coiled, three-dimensional strand and its inhibitor is shown as a ribbon diagram containing an alpha helix and two beta strands. A ball and stick model lysine 15 is shown at the bottom of the inhibitor. Lysine 15 on the bottom of the inhibitor interacts with aspartate 189 in the active site of tryps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2" y="1733330"/>
            <a:ext cx="6095496" cy="4471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5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Enzymatic Activity is Regulated in Five Principal Ways</a:t>
            </a:r>
          </a:p>
        </p:txBody>
      </p:sp>
      <p:sp>
        <p:nvSpPr>
          <p:cNvPr id="3" name="Content Placeholder 2"/>
          <p:cNvSpPr>
            <a:spLocks noGrp="1"/>
          </p:cNvSpPr>
          <p:nvPr>
            <p:ph idx="1"/>
          </p:nvPr>
        </p:nvSpPr>
        <p:spPr/>
        <p:txBody>
          <a:bodyPr>
            <a:normAutofit/>
          </a:bodyPr>
          <a:lstStyle/>
          <a:p>
            <a:pPr marL="457200" indent="-457200">
              <a:spcBef>
                <a:spcPts val="600"/>
              </a:spcBef>
              <a:spcAft>
                <a:spcPts val="600"/>
              </a:spcAft>
              <a:buFontTx/>
              <a:buAutoNum type="arabicPeriod"/>
              <a:defRPr/>
            </a:pPr>
            <a:r>
              <a:rPr lang="en-US" dirty="0">
                <a:latin typeface="Arial" pitchFamily="34" charset="0"/>
                <a:cs typeface="Arial" pitchFamily="34" charset="0"/>
              </a:rPr>
              <a:t>Allosteric control</a:t>
            </a:r>
          </a:p>
          <a:p>
            <a:pPr marL="457200" indent="-457200">
              <a:spcBef>
                <a:spcPts val="600"/>
              </a:spcBef>
              <a:spcAft>
                <a:spcPts val="600"/>
              </a:spcAft>
              <a:buFontTx/>
              <a:buAutoNum type="arabicPeriod"/>
              <a:defRPr/>
            </a:pPr>
            <a:r>
              <a:rPr lang="en-US" dirty="0">
                <a:latin typeface="Arial" pitchFamily="34" charset="0"/>
                <a:cs typeface="Arial" pitchFamily="34" charset="0"/>
              </a:rPr>
              <a:t>Multiple forms of enzymes</a:t>
            </a:r>
          </a:p>
          <a:p>
            <a:pPr marL="457200" indent="-457200">
              <a:spcBef>
                <a:spcPts val="600"/>
              </a:spcBef>
              <a:spcAft>
                <a:spcPts val="600"/>
              </a:spcAft>
              <a:buFontTx/>
              <a:buAutoNum type="arabicPeriod"/>
              <a:defRPr/>
            </a:pPr>
            <a:r>
              <a:rPr lang="en-US" dirty="0">
                <a:latin typeface="Arial" pitchFamily="34" charset="0"/>
                <a:cs typeface="Arial" pitchFamily="34" charset="0"/>
              </a:rPr>
              <a:t>Reversible covalent modification</a:t>
            </a:r>
          </a:p>
          <a:p>
            <a:pPr marL="457200" indent="-457200">
              <a:spcBef>
                <a:spcPts val="600"/>
              </a:spcBef>
              <a:spcAft>
                <a:spcPts val="600"/>
              </a:spcAft>
              <a:buFontTx/>
              <a:buAutoNum type="arabicPeriod"/>
              <a:defRPr/>
            </a:pPr>
            <a:r>
              <a:rPr lang="en-US" dirty="0" err="1">
                <a:latin typeface="Arial" pitchFamily="34" charset="0"/>
                <a:cs typeface="Arial" pitchFamily="34" charset="0"/>
              </a:rPr>
              <a:t>Proteolytic</a:t>
            </a:r>
            <a:r>
              <a:rPr lang="en-US" dirty="0">
                <a:latin typeface="Arial" pitchFamily="34" charset="0"/>
                <a:cs typeface="Arial" pitchFamily="34" charset="0"/>
              </a:rPr>
              <a:t> activation</a:t>
            </a:r>
          </a:p>
          <a:p>
            <a:pPr marL="457200" indent="-457200">
              <a:spcBef>
                <a:spcPts val="600"/>
              </a:spcBef>
              <a:spcAft>
                <a:spcPts val="600"/>
              </a:spcAft>
              <a:buFontTx/>
              <a:buAutoNum type="arabicPeriod"/>
              <a:defRPr/>
            </a:pPr>
            <a:r>
              <a:rPr lang="en-US" dirty="0">
                <a:latin typeface="Arial" pitchFamily="34" charset="0"/>
                <a:cs typeface="Arial" pitchFamily="34" charset="0"/>
              </a:rPr>
              <a:t>Controlling the amount of enzyme present</a:t>
            </a:r>
          </a:p>
        </p:txBody>
      </p:sp>
    </p:spTree>
    <p:extLst>
      <p:ext uri="{BB962C8B-B14F-4D97-AF65-F5344CB8AC3E}">
        <p14:creationId xmlns:p14="http://schemas.microsoft.com/office/powerpoint/2010/main" val="421437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Proteolytic Enzymes have Specific Inhibitors (2/2)</a:t>
            </a:r>
          </a:p>
        </p:txBody>
      </p:sp>
      <p:sp>
        <p:nvSpPr>
          <p:cNvPr id="4" name="Content Placeholder 3"/>
          <p:cNvSpPr>
            <a:spLocks noGrp="1"/>
          </p:cNvSpPr>
          <p:nvPr>
            <p:ph idx="1"/>
          </p:nvPr>
        </p:nvSpPr>
        <p:spPr>
          <a:xfrm>
            <a:off x="457200" y="1600200"/>
            <a:ext cx="8229600" cy="3094205"/>
          </a:xfrm>
        </p:spPr>
        <p:txBody>
          <a:bodyPr>
            <a:noAutofit/>
          </a:bodyPr>
          <a:lstStyle/>
          <a:p>
            <a:pPr>
              <a:spcBef>
                <a:spcPts val="600"/>
              </a:spcBef>
            </a:pPr>
            <a:r>
              <a:rPr lang="en-US" sz="2000" dirty="0">
                <a:latin typeface="Arial" pitchFamily="34" charset="0"/>
                <a:cs typeface="Arial" pitchFamily="34" charset="0"/>
              </a:rPr>
              <a:t>Another inhibitor, </a:t>
            </a:r>
            <a:r>
              <a:rPr lang="el-GR" sz="2000" dirty="0">
                <a:latin typeface="Arial" pitchFamily="34" charset="0"/>
                <a:cs typeface="Arial" pitchFamily="34" charset="0"/>
              </a:rPr>
              <a:t>α</a:t>
            </a:r>
            <a:r>
              <a:rPr lang="en-US" sz="2000" baseline="-25000" dirty="0">
                <a:latin typeface="Arial" pitchFamily="34" charset="0"/>
                <a:cs typeface="Arial" pitchFamily="34" charset="0"/>
              </a:rPr>
              <a:t>1</a:t>
            </a:r>
            <a:r>
              <a:rPr lang="en-US" sz="2000" i="1" dirty="0">
                <a:latin typeface="Arial" pitchFamily="34" charset="0"/>
                <a:cs typeface="Arial" pitchFamily="34" charset="0"/>
              </a:rPr>
              <a:t>-</a:t>
            </a:r>
            <a:r>
              <a:rPr lang="en-US" sz="2000" dirty="0">
                <a:latin typeface="Arial" pitchFamily="34" charset="0"/>
                <a:cs typeface="Arial" pitchFamily="34" charset="0"/>
              </a:rPr>
              <a:t>antitrypsin, protects tissues from digestion by a different protease, elastase.</a:t>
            </a:r>
          </a:p>
          <a:p>
            <a:pPr>
              <a:spcBef>
                <a:spcPts val="600"/>
              </a:spcBef>
            </a:pPr>
            <a:r>
              <a:rPr lang="en-US" sz="2000" dirty="0">
                <a:latin typeface="Arial" pitchFamily="34" charset="0"/>
                <a:cs typeface="Arial" pitchFamily="34" charset="0"/>
              </a:rPr>
              <a:t>Genetic disorders that result in </a:t>
            </a:r>
            <a:r>
              <a:rPr lang="el-GR" sz="2000" dirty="0">
                <a:latin typeface="Arial" pitchFamily="34" charset="0"/>
                <a:cs typeface="Arial" pitchFamily="34" charset="0"/>
              </a:rPr>
              <a:t>α</a:t>
            </a:r>
            <a:r>
              <a:rPr lang="en-US" sz="2000" baseline="-25000" dirty="0">
                <a:latin typeface="Arial" pitchFamily="34" charset="0"/>
                <a:cs typeface="Arial" pitchFamily="34" charset="0"/>
              </a:rPr>
              <a:t>1</a:t>
            </a:r>
            <a:r>
              <a:rPr lang="en-US" sz="2000" i="1" dirty="0">
                <a:latin typeface="Arial" pitchFamily="34" charset="0"/>
                <a:cs typeface="Arial" pitchFamily="34" charset="0"/>
              </a:rPr>
              <a:t>-</a:t>
            </a:r>
            <a:r>
              <a:rPr lang="en-US" sz="2000" dirty="0">
                <a:latin typeface="Arial" pitchFamily="34" charset="0"/>
                <a:cs typeface="Arial" pitchFamily="34" charset="0"/>
              </a:rPr>
              <a:t>antitrypsin deficiency cause excess elastase, which can damage connective tissue and damage the alveolar wall, resulting in emphysema.</a:t>
            </a:r>
          </a:p>
          <a:p>
            <a:pPr>
              <a:spcBef>
                <a:spcPts val="600"/>
              </a:spcBef>
            </a:pPr>
            <a:r>
              <a:rPr lang="en-US" sz="2000" dirty="0">
                <a:latin typeface="Arial" pitchFamily="34" charset="0"/>
                <a:cs typeface="Arial" pitchFamily="34" charset="0"/>
              </a:rPr>
              <a:t>Cigarette smoking greatly increases the chance that an individual with this genetic disorder will develop emphysema, since the smoke oxidizes a methionine of the inhibitor, and the unmodified Met residue is essential for binding elastase.</a:t>
            </a:r>
          </a:p>
        </p:txBody>
      </p:sp>
      <p:pic>
        <p:nvPicPr>
          <p:cNvPr id="9" name="Picture 2" descr="An equation shows the oxidation of methionine.&#10;The skeletal structure of methionine has a four carbon backbone. The first carbon is a carbonyl carbon and the second carbon is bonded to N H. The first carbonyl carbon and the amino group from second carbon are further bonded. The fourth carbon has a methylthio side chain. Methionine undergoes oxidation. In the product, the sulfur of the methylthio side chain is double bonded to an oxy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41621" y="4694406"/>
            <a:ext cx="4443617" cy="19871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Section 10.1 Aspartate </a:t>
            </a:r>
            <a:r>
              <a:rPr lang="en-US" sz="3000" dirty="0" err="1">
                <a:solidFill>
                  <a:srgbClr val="843C0C"/>
                </a:solidFill>
                <a:latin typeface="Arial" pitchFamily="34" charset="0"/>
                <a:cs typeface="Arial" pitchFamily="34" charset="0"/>
              </a:rPr>
              <a:t>Transcarbamoylase</a:t>
            </a:r>
            <a:r>
              <a:rPr lang="en-US" sz="3000" dirty="0">
                <a:solidFill>
                  <a:srgbClr val="843C0C"/>
                </a:solidFill>
                <a:latin typeface="Arial" pitchFamily="34" charset="0"/>
                <a:cs typeface="Arial" pitchFamily="34" charset="0"/>
              </a:rPr>
              <a:t> Is Allosterically Inhibited by the End Product of Its Pathway</a:t>
            </a: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Aspartate </a:t>
            </a:r>
            <a:r>
              <a:rPr lang="en-US" dirty="0" err="1">
                <a:latin typeface="Arial" pitchFamily="34" charset="0"/>
                <a:cs typeface="Arial" pitchFamily="34" charset="0"/>
              </a:rPr>
              <a:t>transcarbamoylase</a:t>
            </a:r>
            <a:r>
              <a:rPr lang="en-US" dirty="0">
                <a:latin typeface="Arial" pitchFamily="34" charset="0"/>
                <a:cs typeface="Arial" pitchFamily="34" charset="0"/>
              </a:rPr>
              <a:t> (</a:t>
            </a:r>
            <a:r>
              <a:rPr lang="en-US" dirty="0" err="1">
                <a:latin typeface="Arial" pitchFamily="34" charset="0"/>
                <a:cs typeface="Arial" pitchFamily="34" charset="0"/>
              </a:rPr>
              <a:t>ATCase</a:t>
            </a:r>
            <a:r>
              <a:rPr lang="en-US" dirty="0">
                <a:latin typeface="Arial" pitchFamily="34" charset="0"/>
                <a:cs typeface="Arial" pitchFamily="34" charset="0"/>
              </a:rPr>
              <a:t>) catalyzes the first step in pyrimidine synthesis.</a:t>
            </a:r>
          </a:p>
          <a:p>
            <a:pPr>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is inhibited by the end product of the pathway, CTP, in an example of feedback inhibition.</a:t>
            </a:r>
          </a:p>
          <a:p>
            <a:pPr>
              <a:spcAft>
                <a:spcPts val="600"/>
              </a:spcAft>
            </a:pPr>
            <a:r>
              <a:rPr lang="en-US" dirty="0">
                <a:latin typeface="Arial" pitchFamily="34" charset="0"/>
                <a:cs typeface="Arial" pitchFamily="34" charset="0"/>
              </a:rPr>
              <a:t>CTP exerts its effects by binding at a distinct regulatory or allosteric site on </a:t>
            </a:r>
            <a:r>
              <a:rPr lang="en-US" dirty="0" err="1">
                <a:latin typeface="Arial" pitchFamily="34" charset="0"/>
                <a:cs typeface="Arial" pitchFamily="34" charset="0"/>
              </a:rPr>
              <a:t>ATCase</a:t>
            </a:r>
            <a:r>
              <a:rPr lang="en-US" dirty="0">
                <a:latin typeface="Arial" pitchFamily="34" charset="0"/>
                <a:cs typeface="Arial" pitchFamily="34" charset="0"/>
              </a:rPr>
              <a:t>.</a:t>
            </a:r>
          </a:p>
        </p:txBody>
      </p:sp>
    </p:spTree>
    <p:extLst>
      <p:ext uri="{BB962C8B-B14F-4D97-AF65-F5344CB8AC3E}">
        <p14:creationId xmlns:p14="http://schemas.microsoft.com/office/powerpoint/2010/main" val="186821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Reaction</a:t>
            </a:r>
          </a:p>
        </p:txBody>
      </p:sp>
      <p:pic>
        <p:nvPicPr>
          <p:cNvPr id="9" name="Picture 2" descr="An equation shows the condensation reaction of aspartate and carbamoyl phosphate to yield N-carbamoylaspartate during the synthesis of cytidine triphosphate (C T P).&#10;The skeletal formula of carbamoyl phosphate has a central carbon atom that has the following substituents: a keto group, a phosphate, and an amino group. The skeletal formula of aspartate has a central carbon atom that has the following substituents: an ammonia cation, a carboxylate anion, hydrogen, and an acidic side chain of an ethyl carboxylate anion. The carboxylate anion in the side chain has a delocalized double bond. Carbamoyl phosphate reacts with aspartate in the presence of A T C ase to give N carbamoylaspartate and an inorganic phosphate. Equilibrium is maintained in this step, which favors the forward reaction. During this reaction, two hydrogen atoms of the ammonia cation in aspartate and the phosphate group of carbamoyl phosphate are removed and a sigma bond is formed between the keto group of carbamoyl phosphate and remaining N H of aspartate. This molecule is labeled as N-carbamoylaspartate, which then undergoes several reactions to yield cytidine triphosphate (C T P) as the end product. The skeletal structure of Cytidine triphosphate has a central tetrahydrofuran ring that has the following substituents: two hydroxyl groups in third and fourth positions, a cytosine ring in the second position, and a triphosphate group linked to tetrahydrofuran by C H 2 from the fif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61992"/>
            <a:ext cx="7375551" cy="4646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0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CTP Inhibits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line graph plots the relationship between the rate of N-carbamoylaspartate formation and the concentration of C T P.&#10;The horizontal axis is labeled as concentration of C T P in millimoles with an increasing scale. The values of 0.5 and 1.0 are indicated. The vertical axis is labeled as rate of N-carbamoylaspartate formation and has an increasing scale. The curve starts from a point on the vertical axis, decreases gradually, and levels off between 0.5 and 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93755" y="1947441"/>
            <a:ext cx="7156491" cy="37107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9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3" y="274638"/>
            <a:ext cx="8749553" cy="1143000"/>
          </a:xfrm>
        </p:spPr>
        <p:txBody>
          <a:bodyPr>
            <a:noAutofit/>
          </a:bodyPr>
          <a:lstStyle/>
          <a:p>
            <a:r>
              <a:rPr lang="en-US" dirty="0">
                <a:solidFill>
                  <a:srgbClr val="843C0C"/>
                </a:solidFill>
                <a:latin typeface="Arial" pitchFamily="34" charset="0"/>
                <a:cs typeface="Arial" pitchFamily="34" charset="0"/>
              </a:rPr>
              <a:t>Allosterically Regulated Enzymes do not Follow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sp>
        <p:nvSpPr>
          <p:cNvPr id="4" name="Content Placeholder 3"/>
          <p:cNvSpPr>
            <a:spLocks noGrp="1"/>
          </p:cNvSpPr>
          <p:nvPr>
            <p:ph idx="1"/>
          </p:nvPr>
        </p:nvSpPr>
        <p:spPr/>
        <p:txBody>
          <a:bodyPr>
            <a:normAutofit/>
          </a:bodyPr>
          <a:lstStyle/>
          <a:p>
            <a:pPr>
              <a:spcAft>
                <a:spcPts val="600"/>
              </a:spcAft>
            </a:pPr>
            <a:r>
              <a:rPr lang="en-US" sz="2600" dirty="0" err="1">
                <a:latin typeface="Arial" pitchFamily="34" charset="0"/>
                <a:cs typeface="Arial" pitchFamily="34" charset="0"/>
              </a:rPr>
              <a:t>ATCase</a:t>
            </a:r>
            <a:r>
              <a:rPr lang="en-US" sz="2600" dirty="0">
                <a:latin typeface="Arial" pitchFamily="34" charset="0"/>
                <a:cs typeface="Arial" pitchFamily="34" charset="0"/>
              </a:rPr>
              <a:t>, like the majority of allosteric enzymes, displays sigmoidal kinetics.</a:t>
            </a:r>
          </a:p>
          <a:p>
            <a:pPr>
              <a:spcAft>
                <a:spcPts val="600"/>
              </a:spcAft>
            </a:pPr>
            <a:r>
              <a:rPr lang="en-US" sz="2600" dirty="0">
                <a:latin typeface="Arial" pitchFamily="34" charset="0"/>
                <a:cs typeface="Arial" pitchFamily="34" charset="0"/>
              </a:rPr>
              <a:t>Sigmoidal curves result from cooperation between subunits.</a:t>
            </a:r>
          </a:p>
        </p:txBody>
      </p:sp>
    </p:spTree>
    <p:extLst>
      <p:ext uri="{BB962C8B-B14F-4D97-AF65-F5344CB8AC3E}">
        <p14:creationId xmlns:p14="http://schemas.microsoft.com/office/powerpoint/2010/main" val="388854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6140</TotalTime>
  <Words>3338</Words>
  <Application>Microsoft Macintosh PowerPoint</Application>
  <PresentationFormat>On-screen Show (4:3)</PresentationFormat>
  <Paragraphs>218</Paragraphs>
  <Slides>50</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Georgia</vt:lpstr>
      <vt:lpstr>Office Theme</vt:lpstr>
      <vt:lpstr>1_Office Theme</vt:lpstr>
      <vt:lpstr>PowerPoint Presentation</vt:lpstr>
      <vt:lpstr>CHAPTER 10  Regulatory Strategies </vt:lpstr>
      <vt:lpstr>Ch.10 Learning Objectives</vt:lpstr>
      <vt:lpstr>Ch.10 Outline</vt:lpstr>
      <vt:lpstr>Enzymatic Activity is Regulated in Five Principal Ways</vt:lpstr>
      <vt:lpstr>Section 10.1 Aspartate Transcarbamoylase Is Allosterically Inhibited by the End Product of Its Pathway</vt:lpstr>
      <vt:lpstr>ATCase Reaction</vt:lpstr>
      <vt:lpstr>CTP Inhibits ATCase</vt:lpstr>
      <vt:lpstr>Allosterically Regulated Enzymes do not Follow Michaelis–Menten Kinetics</vt:lpstr>
      <vt:lpstr>ATCase Displays Sigmoidal Kinetics</vt:lpstr>
      <vt:lpstr>ATCase Consists of Separable Catalytic and Regulatory Subunits</vt:lpstr>
      <vt:lpstr>Allosteric Interactions in ATCase are Mediated by Large Changes in Quaternary Structure (1/3)</vt:lpstr>
      <vt:lpstr>Structure of ATCase</vt:lpstr>
      <vt:lpstr>PALA, a Bisubstrate Analog</vt:lpstr>
      <vt:lpstr>The Active Site of ATCase</vt:lpstr>
      <vt:lpstr>The T-to-R State Transition in ATCase</vt:lpstr>
      <vt:lpstr>Allosteric Interactions in ATCase are Mediated by Large Changes in Quaternary Structure (2/3)</vt:lpstr>
      <vt:lpstr>Allosteric Interactions in ATCase are Mediated by Large Changes in Quaternary Structure (3/3)</vt:lpstr>
      <vt:lpstr>Basis for the Sigmoidal Curve</vt:lpstr>
      <vt:lpstr>Allosteric Enzymes Display Threshold Effects</vt:lpstr>
      <vt:lpstr>Allosteric Regulators Modulate the T-to-R Equilibrium</vt:lpstr>
      <vt:lpstr>CTP Stabilizes the T state</vt:lpstr>
      <vt:lpstr>The R State and the T State are in Equilibrium</vt:lpstr>
      <vt:lpstr>Effect of CTP and ATP on ATCase Kinetics</vt:lpstr>
      <vt:lpstr>Section 10.2 Isozymes Provide a Means of Regulation Specific to Distinct Tissues and Developmental Stages</vt:lpstr>
      <vt:lpstr>Isozymes of Lactate Dehydrogenase</vt:lpstr>
      <vt:lpstr>Section 10.3 Covalent Modification Is a Means of Regulating Enzyme Activity</vt:lpstr>
      <vt:lpstr>Common Covalent Modifications of Protein Activity</vt:lpstr>
      <vt:lpstr>Kinases and Phosphatases Control the Extent of Protein Phosphorylation (1/2)</vt:lpstr>
      <vt:lpstr>Examples of Serine and Threonine Kinases and their Activating Signals</vt:lpstr>
      <vt:lpstr>Kinases and Phosphatases Control the Extent of Protein Phosphorylation (2/2)</vt:lpstr>
      <vt:lpstr>The Reactions Catalyzed by Kinases and Phosphatases are Irreversible Under Cellular Conditions</vt:lpstr>
      <vt:lpstr>Phosphorylation is a Highly Effective Means of Regulating the Activities of Target Proteins</vt:lpstr>
      <vt:lpstr>Cyclic AMP Activates Protein Kinase A by Altering the Quaternary Structure (1/2)</vt:lpstr>
      <vt:lpstr>Cyclic AMP Activates Protein Kinase A by Altering the Quaternary Structure (2/2)</vt:lpstr>
      <vt:lpstr>Regulation of Protein Kinase A</vt:lpstr>
      <vt:lpstr>Mutations in Protein Kinase A can Cause Cushing’s Syndrome</vt:lpstr>
      <vt:lpstr>Exercise Modifies the Phosphorylation of Many Proteins</vt:lpstr>
      <vt:lpstr>Section 10.4 Many Enzymes Are Activated by Specific Proteolytic Cleavage</vt:lpstr>
      <vt:lpstr>Chymotrypsinogen is Activated by Specific Cleavage of a Single Peptide Bond</vt:lpstr>
      <vt:lpstr>Gastric and Pancreatic Zymogens</vt:lpstr>
      <vt:lpstr>Secretion of Zymogens by an Acinar Cell of the Pancreas</vt:lpstr>
      <vt:lpstr>Proteolytic Activation of Chymotrypsinogen</vt:lpstr>
      <vt:lpstr>Proteolytic Activation of Chymotrypsinogen Leads to the Formation of a Substrate-binding Site</vt:lpstr>
      <vt:lpstr>Conformations of Chymotrypsinogen and Chymotrypsin</vt:lpstr>
      <vt:lpstr>The Generation of Trypsin from Trypsinogen Leads to the Activation of Other Zymogens</vt:lpstr>
      <vt:lpstr>Zymogen Activation by Proteolytic Cleavage</vt:lpstr>
      <vt:lpstr>Some Proteolytic Enzymes have Specific Inhibitors (1/2)</vt:lpstr>
      <vt:lpstr>Interaction of Trypsin with its Inhibitor</vt:lpstr>
      <vt:lpstr>Some Proteolytic Enzymes have Specific Inhibitors (2/2)</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Regulatory Strategies</dc:title>
  <dc:creator>Berg</dc:creator>
  <cp:lastModifiedBy>Hurlbert, Jason C.</cp:lastModifiedBy>
  <cp:revision>822</cp:revision>
  <dcterms:created xsi:type="dcterms:W3CDTF">2015-05-20T13:49:30Z</dcterms:created>
  <dcterms:modified xsi:type="dcterms:W3CDTF">2021-03-02T11:47:08Z</dcterms:modified>
</cp:coreProperties>
</file>