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3"/>
  </p:notesMasterIdLst>
  <p:sldIdLst>
    <p:sldId id="865" r:id="rId3"/>
    <p:sldId id="781" r:id="rId4"/>
    <p:sldId id="782" r:id="rId5"/>
    <p:sldId id="785" r:id="rId6"/>
    <p:sldId id="786" r:id="rId7"/>
    <p:sldId id="787" r:id="rId8"/>
    <p:sldId id="788" r:id="rId9"/>
    <p:sldId id="789" r:id="rId10"/>
    <p:sldId id="790" r:id="rId11"/>
    <p:sldId id="791" r:id="rId12"/>
    <p:sldId id="792" r:id="rId13"/>
    <p:sldId id="793" r:id="rId14"/>
    <p:sldId id="794" r:id="rId15"/>
    <p:sldId id="438" r:id="rId16"/>
    <p:sldId id="439" r:id="rId17"/>
    <p:sldId id="795" r:id="rId18"/>
    <p:sldId id="796" r:id="rId19"/>
    <p:sldId id="797" r:id="rId20"/>
    <p:sldId id="798" r:id="rId21"/>
    <p:sldId id="799" r:id="rId22"/>
    <p:sldId id="800" r:id="rId23"/>
    <p:sldId id="801" r:id="rId24"/>
    <p:sldId id="802" r:id="rId25"/>
    <p:sldId id="803" r:id="rId26"/>
    <p:sldId id="804" r:id="rId27"/>
    <p:sldId id="446" r:id="rId28"/>
    <p:sldId id="447" r:id="rId29"/>
    <p:sldId id="805" r:id="rId30"/>
    <p:sldId id="806" r:id="rId31"/>
    <p:sldId id="807" r:id="rId32"/>
    <p:sldId id="808" r:id="rId33"/>
    <p:sldId id="809" r:id="rId34"/>
    <p:sldId id="810" r:id="rId35"/>
    <p:sldId id="811" r:id="rId36"/>
    <p:sldId id="812" r:id="rId37"/>
    <p:sldId id="813" r:id="rId38"/>
    <p:sldId id="814" r:id="rId39"/>
    <p:sldId id="815" r:id="rId40"/>
    <p:sldId id="816" r:id="rId41"/>
    <p:sldId id="817" r:id="rId42"/>
    <p:sldId id="818" r:id="rId43"/>
    <p:sldId id="819" r:id="rId44"/>
    <p:sldId id="820" r:id="rId45"/>
    <p:sldId id="821" r:id="rId46"/>
    <p:sldId id="822" r:id="rId47"/>
    <p:sldId id="823" r:id="rId48"/>
    <p:sldId id="825" r:id="rId49"/>
    <p:sldId id="826" r:id="rId50"/>
    <p:sldId id="827" r:id="rId51"/>
    <p:sldId id="829"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5955" autoAdjust="0"/>
  </p:normalViewPr>
  <p:slideViewPr>
    <p:cSldViewPr snapToGrid="0" snapToObjects="1">
      <p:cViewPr varScale="1">
        <p:scale>
          <a:sx n="105" d="100"/>
          <a:sy n="105" d="100"/>
        </p:scale>
        <p:origin x="1840" y="200"/>
      </p:cViewPr>
      <p:guideLst>
        <p:guide orient="horz" pos="2160"/>
        <p:guide pos="2880"/>
      </p:guideLst>
    </p:cSldViewPr>
  </p:slideViewPr>
  <p:outlineViewPr>
    <p:cViewPr>
      <p:scale>
        <a:sx n="20" d="100"/>
        <a:sy n="20" d="100"/>
      </p:scale>
      <p:origin x="3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pPr/>
              <a:t>2/22/21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pPr/>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3436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812931-CA85-AC4C-9938-656007934A83}" type="slidenum">
              <a:rPr lang="en-US"/>
              <a:pPr>
                <a:defRPr/>
              </a:pPr>
              <a:t>14</a:t>
            </a:fld>
            <a:endParaRPr lang="en-US"/>
          </a:p>
        </p:txBody>
      </p:sp>
      <p:sp>
        <p:nvSpPr>
          <p:cNvPr id="2877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87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p>
        </p:txBody>
      </p:sp>
    </p:spTree>
    <p:extLst>
      <p:ext uri="{BB962C8B-B14F-4D97-AF65-F5344CB8AC3E}">
        <p14:creationId xmlns:p14="http://schemas.microsoft.com/office/powerpoint/2010/main" val="134738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812931-CA85-AC4C-9938-656007934A83}" type="slidenum">
              <a:rPr lang="en-US"/>
              <a:pPr>
                <a:defRPr/>
              </a:pPr>
              <a:t>15</a:t>
            </a:fld>
            <a:endParaRPr lang="en-US"/>
          </a:p>
        </p:txBody>
      </p:sp>
      <p:sp>
        <p:nvSpPr>
          <p:cNvPr id="2877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87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p>
        </p:txBody>
      </p:sp>
    </p:spTree>
    <p:extLst>
      <p:ext uri="{BB962C8B-B14F-4D97-AF65-F5344CB8AC3E}">
        <p14:creationId xmlns:p14="http://schemas.microsoft.com/office/powerpoint/2010/main" val="129282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9.6 Location of the active site in chymotrypsin. </a:t>
            </a:r>
            <a:r>
              <a:rPr lang="en-US" sz="1200" b="0" i="0" u="none" strike="noStrike" kern="1200" baseline="0" dirty="0">
                <a:solidFill>
                  <a:schemeClr val="tx1"/>
                </a:solidFill>
                <a:latin typeface="+mn-lt"/>
                <a:ea typeface="+mn-ea"/>
                <a:cs typeface="+mn-cs"/>
              </a:rPr>
              <a:t>Chymotrypsin consists of three chains, shown in ribbon form in orange, blue, and green. The side chains of the catalytic triad residues are shown as ball-and-stick representations.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these side chains, including serine 195, lining the active site in the upper half of the structure. </a:t>
            </a:r>
            <a:r>
              <a:rPr lang="en-US" sz="1200" b="0" i="1" u="none" strike="noStrike" kern="1200" baseline="0" dirty="0">
                <a:solidFill>
                  <a:schemeClr val="tx1"/>
                </a:solidFill>
                <a:latin typeface="+mn-lt"/>
                <a:ea typeface="+mn-ea"/>
                <a:cs typeface="+mn-cs"/>
              </a:rPr>
              <a:t>Also notice </a:t>
            </a:r>
            <a:r>
              <a:rPr lang="en-US" sz="1200" b="0" i="0" u="none" strike="noStrike" kern="1200" baseline="0" dirty="0">
                <a:solidFill>
                  <a:schemeClr val="tx1"/>
                </a:solidFill>
                <a:latin typeface="+mn-lt"/>
                <a:ea typeface="+mn-ea"/>
                <a:cs typeface="+mn-cs"/>
              </a:rPr>
              <a:t>two </a:t>
            </a:r>
            <a:r>
              <a:rPr lang="en-US" sz="1200" b="0" i="0" u="none" strike="noStrike" kern="1200" baseline="0" dirty="0" err="1">
                <a:solidFill>
                  <a:schemeClr val="tx1"/>
                </a:solidFill>
                <a:latin typeface="+mn-lt"/>
                <a:ea typeface="+mn-ea"/>
                <a:cs typeface="+mn-cs"/>
              </a:rPr>
              <a:t>intrastrand</a:t>
            </a:r>
            <a:r>
              <a:rPr lang="en-US" sz="1200" b="0" i="0" u="none" strike="noStrike" kern="1200" baseline="0" dirty="0">
                <a:solidFill>
                  <a:schemeClr val="tx1"/>
                </a:solidFill>
                <a:latin typeface="+mn-lt"/>
                <a:ea typeface="+mn-ea"/>
                <a:cs typeface="+mn-cs"/>
              </a:rPr>
              <a:t> and two </a:t>
            </a:r>
            <a:r>
              <a:rPr lang="en-US" sz="1200" b="0" i="0" u="none" strike="noStrike" kern="1200" baseline="0" dirty="0" err="1">
                <a:solidFill>
                  <a:schemeClr val="tx1"/>
                </a:solidFill>
                <a:latin typeface="+mn-lt"/>
                <a:ea typeface="+mn-ea"/>
                <a:cs typeface="+mn-cs"/>
              </a:rPr>
              <a:t>interstrand</a:t>
            </a:r>
            <a:r>
              <a:rPr lang="en-US" sz="1200" b="0" i="0" u="none" strike="noStrike" kern="1200" baseline="0" dirty="0">
                <a:solidFill>
                  <a:schemeClr val="tx1"/>
                </a:solidFill>
                <a:latin typeface="+mn-lt"/>
                <a:ea typeface="+mn-ea"/>
                <a:cs typeface="+mn-cs"/>
              </a:rPr>
              <a:t> disulfide bonds in various locations throughout the molecule. [Drawn from 1GCT.pdb.]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3571739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136BDB-CDB2-9F43-9A13-D1D5C0F5F8D1}" type="slidenum">
              <a:rPr lang="en-US"/>
              <a:pPr>
                <a:defRPr/>
              </a:pPr>
              <a:t>17</a:t>
            </a:fld>
            <a:endParaRPr lang="en-US" dirty="0"/>
          </a:p>
        </p:txBody>
      </p:sp>
      <p:sp>
        <p:nvSpPr>
          <p:cNvPr id="20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377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9.7 The catalytic triad. </a:t>
            </a:r>
            <a:r>
              <a:rPr lang="en-US" sz="1200" b="0" i="0" u="none" strike="noStrike" kern="1200" baseline="0" dirty="0">
                <a:solidFill>
                  <a:schemeClr val="tx1"/>
                </a:solidFill>
                <a:latin typeface="+mn-lt"/>
                <a:ea typeface="+mn-ea"/>
                <a:cs typeface="+mn-cs"/>
              </a:rPr>
              <a:t>The catalytic triad, shown on the left, converts serine 195 into a potent nucleophile, as illustrated on the right.</a:t>
            </a:r>
            <a:endParaRPr lang="en-US" dirty="0">
              <a:cs typeface="+mn-cs"/>
            </a:endParaRPr>
          </a:p>
        </p:txBody>
      </p:sp>
    </p:spTree>
    <p:extLst>
      <p:ext uri="{BB962C8B-B14F-4D97-AF65-F5344CB8AC3E}">
        <p14:creationId xmlns:p14="http://schemas.microsoft.com/office/powerpoint/2010/main" val="413141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14923A-39E7-674B-9F3C-D517A7589905}" type="slidenum">
              <a:rPr lang="en-US"/>
              <a:pPr>
                <a:defRPr/>
              </a:pPr>
              <a:t>18</a:t>
            </a:fld>
            <a:endParaRPr lang="en-US" dirty="0"/>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0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9.8 Peptide hydrolysis by chymotrypsin.</a:t>
            </a:r>
            <a:r>
              <a:rPr lang="en-US" sz="1200" b="0" i="0" u="none" strike="noStrike" kern="1200" baseline="0" dirty="0">
                <a:solidFill>
                  <a:schemeClr val="tx1"/>
                </a:solidFill>
                <a:latin typeface="+mn-lt"/>
                <a:ea typeface="+mn-ea"/>
                <a:cs typeface="+mn-cs"/>
              </a:rPr>
              <a:t> The mechanism of peptide hydrolysis illustrates the principles of covalent and acid–base catalysis. The reaction proceeds in eight steps: (1) substrate binding, (2) nucleophilic attack of serine on the peptide carbonyl group, (3) collapse of the tetrahedral intermediate, (4) release of the amine component, (5) water binding, (6) nucleophilic attack of water on the acyl-enzyme intermediate, (7) collapse of the tetrahedral intermediate, and (8) release of the carboxylic acid component. The dashed green lines represent hydrogen bonds.</a:t>
            </a:r>
            <a:endParaRPr lang="en-US" dirty="0">
              <a:cs typeface="+mn-cs"/>
            </a:endParaRPr>
          </a:p>
        </p:txBody>
      </p:sp>
    </p:spTree>
    <p:extLst>
      <p:ext uri="{BB962C8B-B14F-4D97-AF65-F5344CB8AC3E}">
        <p14:creationId xmlns:p14="http://schemas.microsoft.com/office/powerpoint/2010/main" val="231585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7E1700-99D2-464E-94B9-45C737F349F5}" type="slidenum">
              <a:rPr lang="en-US"/>
              <a:pPr>
                <a:defRPr/>
              </a:pPr>
              <a:t>19</a:t>
            </a:fld>
            <a:endParaRPr lang="en-US" dirty="0"/>
          </a:p>
        </p:txBody>
      </p:sp>
      <p:sp>
        <p:nvSpPr>
          <p:cNvPr id="20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582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9.9 The oxyanion hole. </a:t>
            </a:r>
            <a:r>
              <a:rPr lang="en-US" sz="1200" b="0" i="0" u="none" strike="noStrike" kern="1200" baseline="0" dirty="0">
                <a:solidFill>
                  <a:schemeClr val="tx1"/>
                </a:solidFill>
                <a:latin typeface="+mn-lt"/>
                <a:ea typeface="+mn-ea"/>
                <a:cs typeface="+mn-cs"/>
              </a:rPr>
              <a:t>The structure stabilizes the tetrahedral intermediate of the chymotrypsin reaction.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hydrogen bonds (shown in green) link peptide NH groups and the negatively charged oxygen atom of the intermediate.</a:t>
            </a:r>
            <a:endParaRPr lang="en-US" dirty="0">
              <a:cs typeface="+mn-cs"/>
            </a:endParaRPr>
          </a:p>
        </p:txBody>
      </p:sp>
    </p:spTree>
    <p:extLst>
      <p:ext uri="{BB962C8B-B14F-4D97-AF65-F5344CB8AC3E}">
        <p14:creationId xmlns:p14="http://schemas.microsoft.com/office/powerpoint/2010/main" val="2505383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28A147-39BB-A14D-8A77-7D0FF912182E}" type="slidenum">
              <a:rPr lang="en-US"/>
              <a:pPr>
                <a:defRPr/>
              </a:pPr>
              <a:t>20</a:t>
            </a:fld>
            <a:endParaRPr lang="en-US" dirty="0"/>
          </a:p>
        </p:txBody>
      </p:sp>
      <p:sp>
        <p:nvSpPr>
          <p:cNvPr id="21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43"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1043753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9.10 Specificity pocket of chymotrypsin.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this pocket is lined with hydrophobic residues and is deep, favoring the binding of residues with long hydrophobic side chains such as phenylalanine (shown in green). The active site serine residue (serine 195) is positioned to cleave the peptide backbone between the residue bound in the pocket and the next residue in the sequence. The key amino acids that constitute the binding site are identified.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471625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61E113-FBD7-A043-8ADD-9627C6C06551}" type="slidenum">
              <a:rPr lang="en-US"/>
              <a:pPr>
                <a:defRPr/>
              </a:pPr>
              <a:t>22</a:t>
            </a:fld>
            <a:endParaRPr lang="en-US" dirty="0"/>
          </a:p>
        </p:txBody>
      </p:sp>
      <p:sp>
        <p:nvSpPr>
          <p:cNvPr id="21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9.11 Specificity nomenclature for protease–substrate interactions. </a:t>
            </a:r>
            <a:r>
              <a:rPr lang="en-US" sz="1200" b="0" i="0" u="none" strike="noStrike" kern="1200" baseline="0" dirty="0">
                <a:solidFill>
                  <a:schemeClr val="tx1"/>
                </a:solidFill>
                <a:latin typeface="+mn-lt"/>
                <a:ea typeface="+mn-ea"/>
                <a:cs typeface="+mn-cs"/>
              </a:rPr>
              <a:t>The potential sites of interaction of the substrate with the enzyme are designated P (shown in red), and corresponding binding sites on the enzyme are designated S. The scissile bond (also shown in red) is the reference point.</a:t>
            </a:r>
            <a:endParaRPr lang="en-US" dirty="0">
              <a:cs typeface="+mn-cs"/>
            </a:endParaRPr>
          </a:p>
        </p:txBody>
      </p:sp>
    </p:spTree>
    <p:extLst>
      <p:ext uri="{BB962C8B-B14F-4D97-AF65-F5344CB8AC3E}">
        <p14:creationId xmlns:p14="http://schemas.microsoft.com/office/powerpoint/2010/main" val="2450850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A7AC72-1A94-474E-9A8E-BF91BB5EBDA7}" type="slidenum">
              <a:rPr lang="en-US"/>
              <a:pPr>
                <a:defRPr/>
              </a:pPr>
              <a:t>23</a:t>
            </a:fld>
            <a:endParaRPr lang="en-US" dirty="0"/>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7091"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193930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8E03E-086E-5247-8EDE-63641CBF90BA}" type="slidenum">
              <a:rPr lang="en-US"/>
              <a:pPr>
                <a:defRPr/>
              </a:pPr>
              <a:t>4</a:t>
            </a:fld>
            <a:endParaRPr lang="en-US" dirty="0"/>
          </a:p>
        </p:txBody>
      </p:sp>
      <p:sp>
        <p:nvSpPr>
          <p:cNvPr id="193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3539"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1223505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9.12 Structural similarity of trypsin and chymotrypsin. </a:t>
            </a:r>
            <a:r>
              <a:rPr lang="en-US" sz="1200" kern="1200" dirty="0">
                <a:solidFill>
                  <a:schemeClr val="tx1"/>
                </a:solidFill>
                <a:effectLst/>
                <a:latin typeface="+mn-lt"/>
                <a:ea typeface="+mn-ea"/>
                <a:cs typeface="+mn-cs"/>
              </a:rPr>
              <a:t>An overlay of the structure of chymotrypsin (red) on that of trypsin (blue) is shown. </a:t>
            </a:r>
            <a:r>
              <a:rPr lang="en-US" sz="1200" i="1" kern="1200" dirty="0">
                <a:solidFill>
                  <a:schemeClr val="tx1"/>
                </a:solidFill>
                <a:effectLst/>
                <a:latin typeface="+mn-lt"/>
                <a:ea typeface="+mn-ea"/>
                <a:cs typeface="+mn-cs"/>
              </a:rPr>
              <a:t>Notice </a:t>
            </a:r>
            <a:r>
              <a:rPr lang="en-US" sz="1200" kern="1200" dirty="0">
                <a:solidFill>
                  <a:schemeClr val="tx1"/>
                </a:solidFill>
                <a:effectLst/>
                <a:latin typeface="+mn-lt"/>
                <a:ea typeface="+mn-ea"/>
                <a:cs typeface="+mn-cs"/>
              </a:rPr>
              <a:t>the high degree of similarity. Only </a:t>
            </a:r>
            <a:r>
              <a:rPr lang="el-GR" sz="1200" kern="1200" dirty="0">
                <a:solidFill>
                  <a:schemeClr val="tx1"/>
                </a:solidFill>
                <a:effectLst/>
                <a:latin typeface="+mn-lt"/>
                <a:ea typeface="+mn-ea"/>
                <a:cs typeface="+mn-cs"/>
              </a:rPr>
              <a:t>α</a:t>
            </a:r>
            <a:r>
              <a:rPr lang="en-US" sz="1200" kern="1200" dirty="0">
                <a:solidFill>
                  <a:schemeClr val="tx1"/>
                </a:solidFill>
                <a:effectLst/>
                <a:latin typeface="+mn-lt"/>
                <a:ea typeface="+mn-ea"/>
                <a:cs typeface="+mn-cs"/>
              </a:rPr>
              <a:t>-carbon-atom positions are shown. The mean deviation in position between corresponding </a:t>
            </a:r>
            <a:r>
              <a:rPr lang="el-GR" sz="1200" kern="1200" dirty="0">
                <a:solidFill>
                  <a:schemeClr val="tx1"/>
                </a:solidFill>
                <a:effectLst/>
                <a:latin typeface="+mn-lt"/>
                <a:ea typeface="+mn-ea"/>
                <a:cs typeface="+mn-cs"/>
              </a:rPr>
              <a:t>α</a:t>
            </a:r>
            <a:r>
              <a:rPr lang="en-US" sz="1200" kern="1200" dirty="0">
                <a:solidFill>
                  <a:schemeClr val="tx1"/>
                </a:solidFill>
                <a:effectLst/>
                <a:latin typeface="+mn-lt"/>
                <a:ea typeface="+mn-ea"/>
                <a:cs typeface="+mn-cs"/>
              </a:rPr>
              <a:t>-carbon atoms is quite small, only </a:t>
            </a:r>
            <a:r>
              <a:rPr lang="en-US" sz="1200" b="0" i="0" u="none" strike="noStrike" kern="1200" baseline="0" dirty="0">
                <a:solidFill>
                  <a:schemeClr val="tx1"/>
                </a:solidFill>
                <a:latin typeface="+mn-lt"/>
                <a:ea typeface="+mn-ea"/>
                <a:cs typeface="+mn-cs"/>
              </a:rPr>
              <a:t>1.7 Å. [Drawn from 5PTP.pdb and 1GCT.pdb.]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2821590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16F760-92DE-304B-9F5C-7791E2F757F9}" type="slidenum">
              <a:rPr lang="en-US"/>
              <a:pPr>
                <a:defRPr/>
              </a:pPr>
              <a:t>25</a:t>
            </a:fld>
            <a:endParaRPr lang="en-US" dirty="0"/>
          </a:p>
        </p:txBody>
      </p:sp>
      <p:sp>
        <p:nvSpPr>
          <p:cNvPr id="21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811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9.13 The S1 pockets of chymotrypsin, trypsin, and </a:t>
            </a:r>
            <a:r>
              <a:rPr lang="en-US" sz="1200" b="1" i="0" u="none" strike="noStrike" kern="1200" baseline="0" dirty="0" err="1">
                <a:solidFill>
                  <a:schemeClr val="tx1"/>
                </a:solidFill>
                <a:latin typeface="+mn-lt"/>
                <a:ea typeface="+mn-ea"/>
                <a:cs typeface="+mn-cs"/>
              </a:rPr>
              <a:t>elastase</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Certain residues play key roles in determining the specificity of these enzymes. The side chains of these residues, as well as those of the active-site serine residues, are shown in color.</a:t>
            </a:r>
            <a:endParaRPr lang="en-US" dirty="0">
              <a:cs typeface="+mn-cs"/>
            </a:endParaRPr>
          </a:p>
        </p:txBody>
      </p:sp>
    </p:spTree>
    <p:extLst>
      <p:ext uri="{BB962C8B-B14F-4D97-AF65-F5344CB8AC3E}">
        <p14:creationId xmlns:p14="http://schemas.microsoft.com/office/powerpoint/2010/main" val="1457534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812931-CA85-AC4C-9938-656007934A83}" type="slidenum">
              <a:rPr lang="en-US"/>
              <a:pPr>
                <a:defRPr/>
              </a:pPr>
              <a:t>26</a:t>
            </a:fld>
            <a:endParaRPr lang="en-US"/>
          </a:p>
        </p:txBody>
      </p:sp>
      <p:sp>
        <p:nvSpPr>
          <p:cNvPr id="2877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87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p>
        </p:txBody>
      </p:sp>
    </p:spTree>
    <p:extLst>
      <p:ext uri="{BB962C8B-B14F-4D97-AF65-F5344CB8AC3E}">
        <p14:creationId xmlns:p14="http://schemas.microsoft.com/office/powerpoint/2010/main" val="2259684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812931-CA85-AC4C-9938-656007934A83}" type="slidenum">
              <a:rPr lang="en-US"/>
              <a:pPr>
                <a:defRPr/>
              </a:pPr>
              <a:t>27</a:t>
            </a:fld>
            <a:endParaRPr lang="en-US"/>
          </a:p>
        </p:txBody>
      </p:sp>
      <p:sp>
        <p:nvSpPr>
          <p:cNvPr id="2877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87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p>
        </p:txBody>
      </p:sp>
    </p:spTree>
    <p:extLst>
      <p:ext uri="{BB962C8B-B14F-4D97-AF65-F5344CB8AC3E}">
        <p14:creationId xmlns:p14="http://schemas.microsoft.com/office/powerpoint/2010/main" val="3855863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C03C61-2078-1748-88AD-C1A1A8646395}" type="slidenum">
              <a:rPr lang="en-US"/>
              <a:pPr>
                <a:defRPr/>
              </a:pPr>
              <a:t>28</a:t>
            </a:fld>
            <a:endParaRPr lang="en-US" dirty="0"/>
          </a:p>
        </p:txBody>
      </p:sp>
      <p:sp>
        <p:nvSpPr>
          <p:cNvPr id="219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913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9.14 The catalytic triad and oxyanion hole of </a:t>
            </a:r>
            <a:r>
              <a:rPr lang="en-US" sz="1200" b="1" i="0" u="none" strike="noStrike" kern="1200" baseline="0" dirty="0" err="1">
                <a:solidFill>
                  <a:schemeClr val="tx1"/>
                </a:solidFill>
                <a:latin typeface="+mn-lt"/>
                <a:ea typeface="+mn-ea"/>
                <a:cs typeface="+mn-cs"/>
              </a:rPr>
              <a:t>subtilisin</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two enzyme NH groups (both in the backbone and in the side chain of </a:t>
            </a:r>
            <a:r>
              <a:rPr lang="en-US" sz="1200" b="0" i="0" u="none" strike="noStrike" kern="1200" baseline="0" dirty="0" err="1">
                <a:solidFill>
                  <a:schemeClr val="tx1"/>
                </a:solidFill>
                <a:latin typeface="+mn-lt"/>
                <a:ea typeface="+mn-ea"/>
                <a:cs typeface="+mn-cs"/>
              </a:rPr>
              <a:t>Asn</a:t>
            </a:r>
            <a:r>
              <a:rPr lang="en-US" sz="1200" b="0" i="0" u="none" strike="noStrike" kern="1200" baseline="0" dirty="0">
                <a:solidFill>
                  <a:schemeClr val="tx1"/>
                </a:solidFill>
                <a:latin typeface="+mn-lt"/>
                <a:ea typeface="+mn-ea"/>
                <a:cs typeface="+mn-cs"/>
              </a:rPr>
              <a:t> 155) located in the oxyanion hole. The NH groups will stabilize a negative charge that develops on the peptide bond attacked by </a:t>
            </a:r>
            <a:r>
              <a:rPr lang="en-US" sz="1200" b="0" i="0" u="none" strike="noStrike" kern="1200" baseline="0" dirty="0" err="1">
                <a:solidFill>
                  <a:schemeClr val="tx1"/>
                </a:solidFill>
                <a:latin typeface="+mn-lt"/>
                <a:ea typeface="+mn-ea"/>
                <a:cs typeface="+mn-cs"/>
              </a:rPr>
              <a:t>nucleophilic</a:t>
            </a:r>
            <a:r>
              <a:rPr lang="en-US" sz="1200" b="0" i="0" u="none" strike="noStrike" kern="1200" baseline="0" dirty="0">
                <a:solidFill>
                  <a:schemeClr val="tx1"/>
                </a:solidFill>
                <a:latin typeface="+mn-lt"/>
                <a:ea typeface="+mn-ea"/>
                <a:cs typeface="+mn-cs"/>
              </a:rPr>
              <a:t> serine 221 of the catalytic triad.</a:t>
            </a:r>
            <a:endParaRPr lang="en-US" dirty="0">
              <a:cs typeface="+mn-cs"/>
            </a:endParaRPr>
          </a:p>
        </p:txBody>
      </p:sp>
    </p:spTree>
    <p:extLst>
      <p:ext uri="{BB962C8B-B14F-4D97-AF65-F5344CB8AC3E}">
        <p14:creationId xmlns:p14="http://schemas.microsoft.com/office/powerpoint/2010/main" val="4286985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668178-64F8-FE4B-A654-51A82F31A4BF}" type="slidenum">
              <a:rPr lang="en-US"/>
              <a:pPr>
                <a:defRPr/>
              </a:pPr>
              <a:t>29</a:t>
            </a:fld>
            <a:endParaRPr lang="en-US" dirty="0"/>
          </a:p>
        </p:txBody>
      </p:sp>
      <p:sp>
        <p:nvSpPr>
          <p:cNvPr id="22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0163"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4212031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9.15 Site-directed mutagenesis of </a:t>
            </a:r>
            <a:r>
              <a:rPr lang="en-US" sz="1200" b="1" kern="1200" dirty="0" err="1">
                <a:solidFill>
                  <a:schemeClr val="tx1"/>
                </a:solidFill>
                <a:effectLst/>
                <a:latin typeface="+mn-lt"/>
                <a:ea typeface="+mn-ea"/>
                <a:cs typeface="+mn-cs"/>
              </a:rPr>
              <a:t>subtilisin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Residues of the catalytic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triad were mutated to alanine, and the activity of the mutated enzyme was measured. Mutations in any component of the catalytic triad cause a dramatic loss of enzyme activity. Note that the activity is displayed on a logarithmic scale. The mutations are identified as follows: the first letter is the one-letter abbreviation for the amino acid being altered; the number identifies the position of the residue in the primary structure; and the second letter is the one-letter abbreviation for the amino acid replacing the original one. </a:t>
            </a:r>
            <a:r>
              <a:rPr lang="en-US" sz="1200" kern="1200" dirty="0" err="1">
                <a:solidFill>
                  <a:schemeClr val="tx1"/>
                </a:solidFill>
                <a:effectLst/>
                <a:latin typeface="+mn-lt"/>
                <a:ea typeface="+mn-ea"/>
                <a:cs typeface="+mn-cs"/>
              </a:rPr>
              <a:t>Uncat</a:t>
            </a:r>
            <a:r>
              <a:rPr lang="en-US" sz="1200" kern="1200" dirty="0">
                <a:solidFill>
                  <a:schemeClr val="tx1"/>
                </a:solidFill>
                <a:effectLst/>
                <a:latin typeface="+mn-lt"/>
                <a:ea typeface="+mn-ea"/>
                <a:cs typeface="+mn-cs"/>
              </a:rPr>
              <a:t>. refers to the estimated rate for the uncatalyzed reaction.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2176089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9.16 Three classes of proteases and their active sites. </a:t>
            </a:r>
            <a:r>
              <a:rPr lang="en-US" sz="1200" b="0" i="0" u="none" strike="noStrike" kern="1200" baseline="0" dirty="0">
                <a:solidFill>
                  <a:schemeClr val="tx1"/>
                </a:solidFill>
                <a:latin typeface="+mn-lt"/>
                <a:ea typeface="+mn-ea"/>
                <a:cs typeface="+mn-cs"/>
              </a:rPr>
              <a:t>These examples of a cysteine protease, an </a:t>
            </a:r>
            <a:r>
              <a:rPr lang="en-US" sz="1200" b="0" i="0" u="none" strike="noStrike" kern="1200" baseline="0" dirty="0" err="1">
                <a:solidFill>
                  <a:schemeClr val="tx1"/>
                </a:solidFill>
                <a:latin typeface="+mn-lt"/>
                <a:ea typeface="+mn-ea"/>
                <a:cs typeface="+mn-cs"/>
              </a:rPr>
              <a:t>aspartyl</a:t>
            </a:r>
            <a:r>
              <a:rPr lang="en-US" sz="1200" b="0" i="0" u="none" strike="noStrike" kern="1200" baseline="0" dirty="0">
                <a:solidFill>
                  <a:schemeClr val="tx1"/>
                </a:solidFill>
                <a:latin typeface="+mn-lt"/>
                <a:ea typeface="+mn-ea"/>
                <a:cs typeface="+mn-cs"/>
              </a:rPr>
              <a:t> protease, and a </a:t>
            </a:r>
            <a:r>
              <a:rPr lang="en-US" sz="1200" b="0" i="0" u="none" strike="noStrike" kern="1200" baseline="0" dirty="0" err="1">
                <a:solidFill>
                  <a:schemeClr val="tx1"/>
                </a:solidFill>
                <a:latin typeface="+mn-lt"/>
                <a:ea typeface="+mn-ea"/>
                <a:cs typeface="+mn-cs"/>
              </a:rPr>
              <a:t>metalloprotease</a:t>
            </a:r>
            <a:r>
              <a:rPr lang="en-US" sz="1200" b="0" i="0" u="none" strike="noStrike" kern="1200" baseline="0" dirty="0">
                <a:solidFill>
                  <a:schemeClr val="tx1"/>
                </a:solidFill>
                <a:latin typeface="+mn-lt"/>
                <a:ea typeface="+mn-ea"/>
                <a:cs typeface="+mn-cs"/>
              </a:rPr>
              <a:t> use a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-activated cysteine residue, an aspartate-activated water molecule, and a metal-activated water molecule, respectively, as the nucleophile. The two halves of renin are in blue and red to highlight the approximate twofold symmetry of </a:t>
            </a:r>
            <a:r>
              <a:rPr lang="en-US" sz="1200" b="0" i="0" u="none" strike="noStrike" kern="1200" baseline="0" dirty="0" err="1">
                <a:solidFill>
                  <a:schemeClr val="tx1"/>
                </a:solidFill>
                <a:latin typeface="+mn-lt"/>
                <a:ea typeface="+mn-ea"/>
                <a:cs typeface="+mn-cs"/>
              </a:rPr>
              <a:t>aspartyl</a:t>
            </a:r>
            <a:r>
              <a:rPr lang="en-US" sz="1200" b="0" i="0" u="none" strike="noStrike" kern="1200" baseline="0" dirty="0">
                <a:solidFill>
                  <a:schemeClr val="tx1"/>
                </a:solidFill>
                <a:latin typeface="+mn-lt"/>
                <a:ea typeface="+mn-ea"/>
                <a:cs typeface="+mn-cs"/>
              </a:rPr>
              <a:t> proteases.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how different these active sites are despite the similarity in the reactions they catalyze. [Drawn from 1PPN.pdb.; 1HRN. </a:t>
            </a:r>
            <a:r>
              <a:rPr lang="en-US" sz="1200" b="0" i="0" u="none" strike="noStrike" kern="1200" baseline="0" dirty="0" err="1">
                <a:solidFill>
                  <a:schemeClr val="tx1"/>
                </a:solidFill>
                <a:latin typeface="+mn-lt"/>
                <a:ea typeface="+mn-ea"/>
                <a:cs typeface="+mn-cs"/>
              </a:rPr>
              <a:t>pdb</a:t>
            </a:r>
            <a:r>
              <a:rPr lang="en-US" sz="1200" b="0" i="0" u="none" strike="noStrike" kern="1200" baseline="0" dirty="0">
                <a:solidFill>
                  <a:schemeClr val="tx1"/>
                </a:solidFill>
                <a:latin typeface="+mn-lt"/>
                <a:ea typeface="+mn-ea"/>
                <a:cs typeface="+mn-cs"/>
              </a:rPr>
              <a:t>; 1LND.pdb.]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733493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C5392F-5E05-C54B-9BCC-5F818635A8D9}" type="slidenum">
              <a:rPr lang="en-US"/>
              <a:pPr>
                <a:defRPr/>
              </a:pPr>
              <a:t>33</a:t>
            </a:fld>
            <a:endParaRPr lang="en-US" dirty="0"/>
          </a:p>
        </p:txBody>
      </p:sp>
      <p:sp>
        <p:nvSpPr>
          <p:cNvPr id="222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221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9.17 The activation strategies for three classes of proteases. </a:t>
            </a:r>
            <a:r>
              <a:rPr lang="en-US" sz="1200" b="0" i="0" u="none" strike="noStrike" kern="1200" baseline="0" dirty="0">
                <a:solidFill>
                  <a:schemeClr val="tx1"/>
                </a:solidFill>
                <a:latin typeface="+mn-lt"/>
                <a:ea typeface="+mn-ea"/>
                <a:cs typeface="+mn-cs"/>
              </a:rPr>
              <a:t>The peptide carbonyl group is attacked by (A) a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-activated cysteine in the cysteine proteases, (B) an aspartate-activated water molecule in the </a:t>
            </a:r>
            <a:r>
              <a:rPr lang="en-US" sz="1200" b="0" i="0" u="none" strike="noStrike" kern="1200" baseline="0" dirty="0" err="1">
                <a:solidFill>
                  <a:schemeClr val="tx1"/>
                </a:solidFill>
                <a:latin typeface="+mn-lt"/>
                <a:ea typeface="+mn-ea"/>
                <a:cs typeface="+mn-cs"/>
              </a:rPr>
              <a:t>aspartyl</a:t>
            </a:r>
            <a:r>
              <a:rPr lang="en-US" sz="1200" b="0" i="0" u="none" strike="noStrike" kern="1200" baseline="0" dirty="0">
                <a:solidFill>
                  <a:schemeClr val="tx1"/>
                </a:solidFill>
                <a:latin typeface="+mn-lt"/>
                <a:ea typeface="+mn-ea"/>
                <a:cs typeface="+mn-cs"/>
              </a:rPr>
              <a:t> proteases, and (C) a metal-activated water molecule in the </a:t>
            </a:r>
            <a:r>
              <a:rPr lang="en-US" sz="1200" b="0" i="0" u="none" strike="noStrike" kern="1200" baseline="0" dirty="0" err="1">
                <a:solidFill>
                  <a:schemeClr val="tx1"/>
                </a:solidFill>
                <a:latin typeface="+mn-lt"/>
                <a:ea typeface="+mn-ea"/>
                <a:cs typeface="+mn-cs"/>
              </a:rPr>
              <a:t>metalloproteases</a:t>
            </a:r>
            <a:r>
              <a:rPr lang="en-US" sz="1200" b="0" i="0" u="none" strike="noStrike" kern="1200" baseline="0" dirty="0">
                <a:solidFill>
                  <a:schemeClr val="tx1"/>
                </a:solidFill>
                <a:latin typeface="+mn-lt"/>
                <a:ea typeface="+mn-ea"/>
                <a:cs typeface="+mn-cs"/>
              </a:rPr>
              <a:t>. For the </a:t>
            </a:r>
            <a:r>
              <a:rPr lang="en-US" sz="1200" b="0" i="0" u="none" strike="noStrike" kern="1200" baseline="0" dirty="0" err="1">
                <a:solidFill>
                  <a:schemeClr val="tx1"/>
                </a:solidFill>
                <a:latin typeface="+mn-lt"/>
                <a:ea typeface="+mn-ea"/>
                <a:cs typeface="+mn-cs"/>
              </a:rPr>
              <a:t>metalloproteases</a:t>
            </a:r>
            <a:r>
              <a:rPr lang="en-US" sz="1200" b="0" i="0" u="none" strike="noStrike" kern="1200" baseline="0" dirty="0">
                <a:solidFill>
                  <a:schemeClr val="tx1"/>
                </a:solidFill>
                <a:latin typeface="+mn-lt"/>
                <a:ea typeface="+mn-ea"/>
                <a:cs typeface="+mn-cs"/>
              </a:rPr>
              <a:t>, the letter B represents a base (often glutamate) that helps deprotonate the metal-bound water.</a:t>
            </a:r>
            <a:endParaRPr lang="en-US" dirty="0">
              <a:cs typeface="+mn-cs"/>
            </a:endParaRPr>
          </a:p>
        </p:txBody>
      </p:sp>
    </p:spTree>
    <p:extLst>
      <p:ext uri="{BB962C8B-B14F-4D97-AF65-F5344CB8AC3E}">
        <p14:creationId xmlns:p14="http://schemas.microsoft.com/office/powerpoint/2010/main" val="4151140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5B0A0B-AA13-8D4A-AD31-2B6A13909384}" type="slidenum">
              <a:rPr lang="en-US"/>
              <a:pPr>
                <a:defRPr/>
              </a:pPr>
              <a:t>34</a:t>
            </a:fld>
            <a:endParaRPr lang="en-US" dirty="0"/>
          </a:p>
        </p:txBody>
      </p:sp>
      <p:sp>
        <p:nvSpPr>
          <p:cNvPr id="223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323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01395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 Specificity of chymotrypsin. </a:t>
            </a:r>
            <a:r>
              <a:rPr lang="en-US" sz="1200" b="0" i="0" u="none" strike="noStrike" kern="1200" baseline="0" dirty="0">
                <a:solidFill>
                  <a:schemeClr val="tx1"/>
                </a:solidFill>
                <a:latin typeface="+mn-lt"/>
                <a:ea typeface="+mn-ea"/>
                <a:cs typeface="+mn-cs"/>
              </a:rPr>
              <a:t>Chymotrypsin cleaves proteins on the carboxyl side of aromatic or large hydrophobic amino acids (shaded orange). The likely bonds cleaved by chymotrypsin are indicated in red.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1727094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9.18 HIV protease, a </a:t>
            </a:r>
            <a:r>
              <a:rPr lang="en-US" sz="1200" b="1" i="0" u="none" strike="noStrike" kern="1200" baseline="0" dirty="0" err="1">
                <a:solidFill>
                  <a:schemeClr val="tx1"/>
                </a:solidFill>
                <a:latin typeface="+mn-lt"/>
                <a:ea typeface="+mn-ea"/>
                <a:cs typeface="+mn-cs"/>
              </a:rPr>
              <a:t>dimeric</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aspartyl</a:t>
            </a:r>
            <a:r>
              <a:rPr lang="en-US" sz="1200" b="1" i="0" u="none" strike="noStrike" kern="1200" baseline="0" dirty="0">
                <a:solidFill>
                  <a:schemeClr val="tx1"/>
                </a:solidFill>
                <a:latin typeface="+mn-lt"/>
                <a:ea typeface="+mn-ea"/>
                <a:cs typeface="+mn-cs"/>
              </a:rPr>
              <a:t> protease.</a:t>
            </a:r>
            <a:r>
              <a:rPr lang="en-US" sz="1200" b="0" i="0" u="none" strike="noStrike" kern="1200" baseline="0" dirty="0">
                <a:solidFill>
                  <a:schemeClr val="tx1"/>
                </a:solidFill>
                <a:latin typeface="+mn-lt"/>
                <a:ea typeface="+mn-ea"/>
                <a:cs typeface="+mn-cs"/>
              </a:rPr>
              <a:t> The protease is a dimer of identical subunits, shown in blue and yellow, consisting of 99 amino acids each.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placement of active-site aspartic acid residues, one from each chain, which are shown as ball-and-stick structures. The flaps will close down on the binding pocket after substrate has been bound. [Drawn from 3PHV.pdb.]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348288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DFEE43-DB57-2E42-A85A-698A3990F252}" type="slidenum">
              <a:rPr lang="en-US"/>
              <a:pPr>
                <a:defRPr/>
              </a:pPr>
              <a:t>36</a:t>
            </a:fld>
            <a:endParaRPr lang="en-US" dirty="0"/>
          </a:p>
        </p:txBody>
      </p:sp>
      <p:sp>
        <p:nvSpPr>
          <p:cNvPr id="22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835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9.19 </a:t>
            </a:r>
            <a:r>
              <a:rPr lang="en-US" sz="1200" b="1" i="0" u="none" strike="noStrike" kern="1200" baseline="0" dirty="0" err="1">
                <a:solidFill>
                  <a:schemeClr val="tx1"/>
                </a:solidFill>
                <a:latin typeface="+mn-lt"/>
                <a:ea typeface="+mn-ea"/>
                <a:cs typeface="+mn-cs"/>
              </a:rPr>
              <a:t>Indinavir</a:t>
            </a:r>
            <a:r>
              <a:rPr lang="en-US" sz="1200" b="1" i="0" u="none" strike="noStrike" kern="1200" baseline="0" dirty="0">
                <a:solidFill>
                  <a:schemeClr val="tx1"/>
                </a:solidFill>
                <a:latin typeface="+mn-lt"/>
                <a:ea typeface="+mn-ea"/>
                <a:cs typeface="+mn-cs"/>
              </a:rPr>
              <a:t>, an HIV protease inhibitor. </a:t>
            </a:r>
            <a:r>
              <a:rPr lang="en-US" sz="1200" b="0" i="0" u="none" strike="noStrike" kern="1200" baseline="0" dirty="0">
                <a:solidFill>
                  <a:schemeClr val="tx1"/>
                </a:solidFill>
                <a:latin typeface="+mn-lt"/>
                <a:ea typeface="+mn-ea"/>
                <a:cs typeface="+mn-cs"/>
              </a:rPr>
              <a:t>The structure of </a:t>
            </a:r>
            <a:r>
              <a:rPr lang="en-US" sz="1200" b="0" i="0" u="none" strike="noStrike" kern="1200" baseline="0" dirty="0" err="1">
                <a:solidFill>
                  <a:schemeClr val="tx1"/>
                </a:solidFill>
                <a:latin typeface="+mn-lt"/>
                <a:ea typeface="+mn-ea"/>
                <a:cs typeface="+mn-cs"/>
              </a:rPr>
              <a:t>indinavir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Crixivan</a:t>
            </a:r>
            <a:r>
              <a:rPr lang="en-US" sz="1200" b="0" i="0" u="none" strike="noStrike" kern="1200" baseline="0" dirty="0">
                <a:solidFill>
                  <a:schemeClr val="tx1"/>
                </a:solidFill>
                <a:latin typeface="+mn-lt"/>
                <a:ea typeface="+mn-ea"/>
                <a:cs typeface="+mn-cs"/>
              </a:rPr>
              <a:t>) is shown in comparison with that of a peptide substrate of HIV protease. The scissile bond in the substrate is highlighted in red.</a:t>
            </a:r>
            <a:endParaRPr lang="en-US" dirty="0">
              <a:cs typeface="+mn-cs"/>
            </a:endParaRPr>
          </a:p>
        </p:txBody>
      </p:sp>
    </p:spTree>
    <p:extLst>
      <p:ext uri="{BB962C8B-B14F-4D97-AF65-F5344CB8AC3E}">
        <p14:creationId xmlns:p14="http://schemas.microsoft.com/office/powerpoint/2010/main" val="3049503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3737E0-9D56-334C-A0D2-FA832AC38DEC}" type="slidenum">
              <a:rPr lang="en-US"/>
              <a:pPr>
                <a:defRPr/>
              </a:pPr>
              <a:t>37</a:t>
            </a:fld>
            <a:endParaRPr lang="en-US" dirty="0"/>
          </a:p>
        </p:txBody>
      </p:sp>
      <p:sp>
        <p:nvSpPr>
          <p:cNvPr id="22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937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9.20 HIV protease–</a:t>
            </a:r>
            <a:r>
              <a:rPr lang="en-US" sz="1200" b="1" i="0" u="none" strike="noStrike" kern="1200" baseline="0" dirty="0" err="1">
                <a:solidFill>
                  <a:schemeClr val="tx1"/>
                </a:solidFill>
                <a:latin typeface="+mn-lt"/>
                <a:ea typeface="+mn-ea"/>
                <a:cs typeface="+mn-cs"/>
              </a:rPr>
              <a:t>indinavir</a:t>
            </a:r>
            <a:r>
              <a:rPr lang="en-US" sz="1200" b="1" i="0" u="none" strike="noStrike" kern="1200" baseline="0" dirty="0">
                <a:solidFill>
                  <a:schemeClr val="tx1"/>
                </a:solidFill>
                <a:latin typeface="+mn-lt"/>
                <a:ea typeface="+mn-ea"/>
                <a:cs typeface="+mn-cs"/>
              </a:rPr>
              <a:t> complex. </a:t>
            </a:r>
            <a:r>
              <a:rPr lang="en-US" sz="1200" b="0" i="0" u="none" strike="noStrike" kern="1200" baseline="0" dirty="0">
                <a:solidFill>
                  <a:schemeClr val="tx1"/>
                </a:solidFill>
                <a:latin typeface="+mn-lt"/>
                <a:ea typeface="+mn-ea"/>
                <a:cs typeface="+mn-cs"/>
              </a:rPr>
              <a:t>(Left) The HIV protease is shown with the inhibitor </a:t>
            </a:r>
            <a:r>
              <a:rPr lang="en-US" sz="1200" b="0" i="0" u="none" strike="noStrike" kern="1200" baseline="0" dirty="0" err="1">
                <a:solidFill>
                  <a:schemeClr val="tx1"/>
                </a:solidFill>
                <a:latin typeface="+mn-lt"/>
                <a:ea typeface="+mn-ea"/>
                <a:cs typeface="+mn-cs"/>
              </a:rPr>
              <a:t>indinavir</a:t>
            </a:r>
            <a:r>
              <a:rPr lang="en-US" sz="1200" b="0" i="0" u="none" strike="noStrike" kern="1200" baseline="0" dirty="0">
                <a:solidFill>
                  <a:schemeClr val="tx1"/>
                </a:solidFill>
                <a:latin typeface="+mn-lt"/>
                <a:ea typeface="+mn-ea"/>
                <a:cs typeface="+mn-cs"/>
              </a:rPr>
              <a:t> bound at the active site.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twofold symmetry of the enzyme structure. (Right) The drug has been rotated to reveal its approximately twofold symmetric conformation. [Drawn from 1HSH.pdb.]</a:t>
            </a:r>
            <a:endParaRPr lang="en-US" dirty="0">
              <a:cs typeface="+mn-cs"/>
            </a:endParaRPr>
          </a:p>
        </p:txBody>
      </p:sp>
    </p:spTree>
    <p:extLst>
      <p:ext uri="{BB962C8B-B14F-4D97-AF65-F5344CB8AC3E}">
        <p14:creationId xmlns:p14="http://schemas.microsoft.com/office/powerpoint/2010/main" val="3143160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0E5993-DA60-944D-B47E-9B47EF290401}" type="slidenum">
              <a:rPr lang="en-US"/>
              <a:pPr>
                <a:defRPr/>
              </a:pPr>
              <a:t>38</a:t>
            </a:fld>
            <a:endParaRPr lang="en-US" dirty="0"/>
          </a:p>
        </p:txBody>
      </p:sp>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0403"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3712103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9.21 The structure of human carbonic anhydrase II and its zinc site. </a:t>
            </a:r>
            <a:r>
              <a:rPr lang="en-US" sz="1200" b="0" i="0" u="none" strike="noStrike" kern="1200" baseline="0" dirty="0">
                <a:solidFill>
                  <a:schemeClr val="tx1"/>
                </a:solidFill>
                <a:latin typeface="+mn-lt"/>
                <a:ea typeface="+mn-ea"/>
                <a:cs typeface="+mn-cs"/>
              </a:rPr>
              <a:t>(Left)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zinc ion is bound to the imidazole rings of three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 residues as well as to a water molecule. (Right)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location of the zinc site in a cleft near the center of the enzyme. [Drawn from 1CA2.pdb.]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4277044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7281EB-C2CA-8D47-99D6-E0FCA35D83EC}" type="slidenum">
              <a:rPr lang="en-US"/>
              <a:pPr>
                <a:defRPr/>
              </a:pPr>
              <a:t>41</a:t>
            </a:fld>
            <a:endParaRPr lang="en-US" dirty="0"/>
          </a:p>
        </p:txBody>
      </p:sp>
      <p:sp>
        <p:nvSpPr>
          <p:cNvPr id="232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2451"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615990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9.22 Effect of pH on carbonic anhydrase activity.</a:t>
            </a:r>
            <a:r>
              <a:rPr lang="en-US" sz="1200" b="0" i="0" u="none" strike="noStrike" kern="1200" baseline="0" dirty="0">
                <a:solidFill>
                  <a:schemeClr val="tx1"/>
                </a:solidFill>
                <a:latin typeface="+mn-lt"/>
                <a:ea typeface="+mn-ea"/>
                <a:cs typeface="+mn-cs"/>
              </a:rPr>
              <a:t> Changes in pH alter the rate of carbon dioxide hydration catalyzed by carbonic anhydrase II. The enzyme is maximally active at high </a:t>
            </a:r>
            <a:r>
              <a:rPr lang="en-US" sz="1200" b="0" i="0" u="none" strike="noStrike" kern="1200" baseline="0" dirty="0" err="1">
                <a:solidFill>
                  <a:schemeClr val="tx1"/>
                </a:solidFill>
                <a:latin typeface="+mn-lt"/>
                <a:ea typeface="+mn-ea"/>
                <a:cs typeface="+mn-cs"/>
              </a:rPr>
              <a:t>pH.</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25289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20E8CB-FA02-C34F-9CF1-440316ECD3DB}" type="slidenum">
              <a:rPr lang="en-US"/>
              <a:pPr>
                <a:defRPr/>
              </a:pPr>
              <a:t>43</a:t>
            </a:fld>
            <a:endParaRPr lang="en-US" dirty="0"/>
          </a:p>
        </p:txBody>
      </p:sp>
      <p:sp>
        <p:nvSpPr>
          <p:cNvPr id="233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3475"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9.23 The </a:t>
            </a:r>
            <a:r>
              <a:rPr lang="en-US" sz="1200" b="1" i="0" u="none" strike="noStrike" kern="1200" baseline="0" dirty="0" err="1">
                <a:solidFill>
                  <a:schemeClr val="tx1"/>
                </a:solidFill>
                <a:latin typeface="+mn-lt"/>
                <a:ea typeface="+mn-ea"/>
                <a:cs typeface="+mn-cs"/>
              </a:rPr>
              <a:t>p</a:t>
            </a:r>
            <a:r>
              <a:rPr lang="en-US" sz="1200" b="1" i="1" u="none" strike="noStrike" kern="1200" baseline="0" dirty="0" err="1">
                <a:solidFill>
                  <a:schemeClr val="tx1"/>
                </a:solidFill>
                <a:latin typeface="+mn-lt"/>
                <a:ea typeface="+mn-ea"/>
                <a:cs typeface="+mn-cs"/>
              </a:rPr>
              <a:t>K</a:t>
            </a:r>
            <a:r>
              <a:rPr lang="en-US" sz="1200" b="1" i="0" u="none" strike="noStrike" kern="1200" baseline="-25000" dirty="0" err="1">
                <a:solidFill>
                  <a:schemeClr val="tx1"/>
                </a:solidFill>
                <a:latin typeface="+mn-lt"/>
                <a:ea typeface="+mn-ea"/>
                <a:cs typeface="+mn-cs"/>
              </a:rPr>
              <a:t>a</a:t>
            </a:r>
            <a:r>
              <a:rPr lang="en-US" sz="1200" b="1" i="0" u="none" strike="noStrike" kern="1200" baseline="0" dirty="0">
                <a:solidFill>
                  <a:schemeClr val="tx1"/>
                </a:solidFill>
                <a:latin typeface="+mn-lt"/>
                <a:ea typeface="+mn-ea"/>
                <a:cs typeface="+mn-cs"/>
              </a:rPr>
              <a:t> of zinc-bound water. </a:t>
            </a:r>
            <a:r>
              <a:rPr lang="en-US" sz="1200" b="0" i="0" u="none" strike="noStrike" kern="1200" baseline="0" dirty="0">
                <a:solidFill>
                  <a:schemeClr val="tx1"/>
                </a:solidFill>
                <a:latin typeface="+mn-lt"/>
                <a:ea typeface="+mn-ea"/>
                <a:cs typeface="+mn-cs"/>
              </a:rPr>
              <a:t>Binding to zinc lowers the </a:t>
            </a:r>
            <a:r>
              <a:rPr lang="en-US" sz="1200" b="0" i="0" u="none" strike="noStrike" kern="1200" baseline="0" dirty="0" err="1">
                <a:solidFill>
                  <a:schemeClr val="tx1"/>
                </a:solidFill>
                <a:latin typeface="+mn-lt"/>
                <a:ea typeface="+mn-ea"/>
                <a:cs typeface="+mn-cs"/>
              </a:rPr>
              <a:t>p</a:t>
            </a:r>
            <a:r>
              <a:rPr lang="en-US" sz="1200" b="0" i="1" u="none" strike="noStrike" kern="1200" baseline="0" dirty="0" err="1">
                <a:solidFill>
                  <a:schemeClr val="tx1"/>
                </a:solidFill>
                <a:latin typeface="+mn-lt"/>
                <a:ea typeface="+mn-ea"/>
                <a:cs typeface="+mn-cs"/>
              </a:rPr>
              <a:t>K</a:t>
            </a:r>
            <a:r>
              <a:rPr lang="en-US" sz="1200" b="0" i="0" u="none" strike="noStrike" kern="1200" baseline="-25000" dirty="0" err="1">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of water from 15.7 to 7.</a:t>
            </a:r>
            <a:endParaRPr lang="en-US" dirty="0">
              <a:cs typeface="+mn-cs"/>
            </a:endParaRPr>
          </a:p>
        </p:txBody>
      </p:sp>
    </p:spTree>
    <p:extLst>
      <p:ext uri="{BB962C8B-B14F-4D97-AF65-F5344CB8AC3E}">
        <p14:creationId xmlns:p14="http://schemas.microsoft.com/office/powerpoint/2010/main" val="2620758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F596E6-6190-E945-9F47-E800224C588F}" type="slidenum">
              <a:rPr lang="en-US"/>
              <a:pPr>
                <a:defRPr/>
              </a:pPr>
              <a:t>44</a:t>
            </a:fld>
            <a:endParaRPr lang="en-US" dirty="0"/>
          </a:p>
        </p:txBody>
      </p:sp>
      <p:sp>
        <p:nvSpPr>
          <p:cNvPr id="234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4499" name="Rectangle 3"/>
          <p:cNvSpPr>
            <a:spLocks noGrp="1" noChangeArrowheads="1"/>
          </p:cNvSpPr>
          <p:nvPr>
            <p:ph type="body" idx="1"/>
          </p:nvPr>
        </p:nvSpPr>
        <p:spPr/>
        <p:txBody>
          <a:bodyPr/>
          <a:lstStyle/>
          <a:p>
            <a:r>
              <a:rPr lang="en-US" sz="1200" b="1" kern="1200" dirty="0">
                <a:solidFill>
                  <a:schemeClr val="tx1"/>
                </a:solidFill>
                <a:effectLst/>
                <a:latin typeface="+mn-lt"/>
                <a:ea typeface="+mn-ea"/>
                <a:cs typeface="+mn-cs"/>
              </a:rPr>
              <a:t>FIGURE 9.24 Carbon dioxide binding</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site. </a:t>
            </a:r>
            <a:r>
              <a:rPr lang="en-US" sz="1200" kern="1200" dirty="0">
                <a:solidFill>
                  <a:schemeClr val="tx1"/>
                </a:solidFill>
                <a:effectLst/>
                <a:latin typeface="+mn-lt"/>
                <a:ea typeface="+mn-ea"/>
                <a:cs typeface="+mn-cs"/>
              </a:rPr>
              <a:t>Crystals of carbonic anhydrase were exposed to carbon dioxide gas at high pressure and low temperature, and x-ray diffraction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data were collected. The electron density for carbon dioxide, clearly visible adjacent to the zinc and its bound water, reveals the carbon dioxide binding site. Hydrophobic amino acids are shaded green, and the magenta ones are hydrophilic. [Information from J. F. </a:t>
            </a:r>
            <a:r>
              <a:rPr lang="en-US" sz="1200" kern="1200" dirty="0" err="1">
                <a:solidFill>
                  <a:schemeClr val="tx1"/>
                </a:solidFill>
                <a:effectLst/>
                <a:latin typeface="+mn-lt"/>
                <a:ea typeface="+mn-ea"/>
                <a:cs typeface="+mn-cs"/>
              </a:rPr>
              <a:t>Domsic</a:t>
            </a:r>
            <a:r>
              <a:rPr lang="en-US" sz="1200" kern="1200" dirty="0">
                <a:solidFill>
                  <a:schemeClr val="tx1"/>
                </a:solidFill>
                <a:effectLst/>
                <a:latin typeface="+mn-lt"/>
                <a:ea typeface="+mn-ea"/>
                <a:cs typeface="+mn-cs"/>
              </a:rPr>
              <a:t> et al., </a:t>
            </a:r>
            <a:r>
              <a:rPr lang="en-US" sz="1200" i="1" kern="1200" dirty="0">
                <a:solidFill>
                  <a:schemeClr val="tx1"/>
                </a:solidFill>
                <a:effectLst/>
                <a:latin typeface="+mn-lt"/>
                <a:ea typeface="+mn-ea"/>
                <a:cs typeface="+mn-cs"/>
              </a:rPr>
              <a:t>J. Biol. Chem</a:t>
            </a:r>
            <a:r>
              <a:rPr lang="en-US" sz="1200" kern="1200" dirty="0">
                <a:solidFill>
                  <a:schemeClr val="tx1"/>
                </a:solidFill>
                <a:effectLst/>
                <a:latin typeface="+mn-lt"/>
                <a:ea typeface="+mn-ea"/>
                <a:cs typeface="+mn-cs"/>
              </a:rPr>
              <a:t>. 283:30766–30771, 2008.] </a:t>
            </a:r>
            <a:endParaRPr lang="en-US" dirty="0"/>
          </a:p>
        </p:txBody>
      </p:sp>
    </p:spTree>
    <p:extLst>
      <p:ext uri="{BB962C8B-B14F-4D97-AF65-F5344CB8AC3E}">
        <p14:creationId xmlns:p14="http://schemas.microsoft.com/office/powerpoint/2010/main" val="1450982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9.25 Mechanism of carbonic anhydrase.</a:t>
            </a:r>
            <a:r>
              <a:rPr lang="en-US" sz="1200" b="0" i="0" u="none" strike="noStrike" kern="1200" baseline="0" dirty="0">
                <a:solidFill>
                  <a:schemeClr val="tx1"/>
                </a:solidFill>
                <a:latin typeface="+mn-lt"/>
                <a:ea typeface="+mn-ea"/>
                <a:cs typeface="+mn-cs"/>
              </a:rPr>
              <a:t> The zinc-bound hydroxide mechanism for the hydration of carbon dioxide reveals one aspect of metal ion catalysis. The reaction proceeds in four steps: (1) water </a:t>
            </a:r>
            <a:r>
              <a:rPr lang="en-US" sz="1200" b="0" i="0" u="none" strike="noStrike" kern="1200" baseline="0" dirty="0" err="1">
                <a:solidFill>
                  <a:schemeClr val="tx1"/>
                </a:solidFill>
                <a:latin typeface="+mn-lt"/>
                <a:ea typeface="+mn-ea"/>
                <a:cs typeface="+mn-cs"/>
              </a:rPr>
              <a:t>deprotonation</a:t>
            </a:r>
            <a:r>
              <a:rPr lang="en-US" sz="1200" b="0" i="0" u="none" strike="noStrike" kern="1200" baseline="0" dirty="0">
                <a:solidFill>
                  <a:schemeClr val="tx1"/>
                </a:solidFill>
                <a:latin typeface="+mn-lt"/>
                <a:ea typeface="+mn-ea"/>
                <a:cs typeface="+mn-cs"/>
              </a:rPr>
              <a:t>, (2) carbon dioxide binding, (3) </a:t>
            </a:r>
            <a:r>
              <a:rPr lang="en-US" sz="1200" b="0" i="0" u="none" strike="noStrike" kern="1200" baseline="0" dirty="0" err="1">
                <a:solidFill>
                  <a:schemeClr val="tx1"/>
                </a:solidFill>
                <a:latin typeface="+mn-lt"/>
                <a:ea typeface="+mn-ea"/>
                <a:cs typeface="+mn-cs"/>
              </a:rPr>
              <a:t>nucleophilic</a:t>
            </a:r>
            <a:r>
              <a:rPr lang="en-US" sz="1200" b="0" i="0" u="none" strike="noStrike" kern="1200" baseline="0" dirty="0">
                <a:solidFill>
                  <a:schemeClr val="tx1"/>
                </a:solidFill>
                <a:latin typeface="+mn-lt"/>
                <a:ea typeface="+mn-ea"/>
                <a:cs typeface="+mn-cs"/>
              </a:rPr>
              <a:t> attack by hydroxide on carbon dioxide, and (4) displacement of bicarbonate ion by water.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384309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858A8A-8DEC-234E-8EAE-CF3E30FB2281}" type="slidenum">
              <a:rPr lang="en-US"/>
              <a:pPr>
                <a:defRPr/>
              </a:pPr>
              <a:t>8</a:t>
            </a:fld>
            <a:endParaRPr lang="en-US" dirty="0"/>
          </a:p>
        </p:txBody>
      </p:sp>
      <p:sp>
        <p:nvSpPr>
          <p:cNvPr id="196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6611"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 An unusually reactive serine residue in chymotrypsin. </a:t>
            </a:r>
            <a:r>
              <a:rPr lang="en-US" sz="1200" b="0" i="0" u="none" strike="noStrike" kern="1200" baseline="0" dirty="0">
                <a:solidFill>
                  <a:schemeClr val="tx1"/>
                </a:solidFill>
                <a:latin typeface="+mn-lt"/>
                <a:ea typeface="+mn-ea"/>
                <a:cs typeface="+mn-cs"/>
              </a:rPr>
              <a:t>Chymotrypsin is inactivated by treatment with </a:t>
            </a:r>
            <a:r>
              <a:rPr lang="en-US" sz="1200" b="0" i="0" u="none" strike="noStrike" kern="1200" baseline="0" dirty="0" err="1">
                <a:solidFill>
                  <a:schemeClr val="tx1"/>
                </a:solidFill>
                <a:latin typeface="+mn-lt"/>
                <a:ea typeface="+mn-ea"/>
                <a:cs typeface="+mn-cs"/>
              </a:rPr>
              <a:t>diisopropylphosphofluoridate</a:t>
            </a:r>
            <a:r>
              <a:rPr lang="en-US" sz="1200" b="0" i="0" u="none" strike="noStrike" kern="1200" baseline="0" dirty="0">
                <a:solidFill>
                  <a:schemeClr val="tx1"/>
                </a:solidFill>
                <a:latin typeface="+mn-lt"/>
                <a:ea typeface="+mn-ea"/>
                <a:cs typeface="+mn-cs"/>
              </a:rPr>
              <a:t> (DIPF), which reacts only with serine 195 among 28 possible serine residues.</a:t>
            </a:r>
            <a:endParaRPr lang="en-US" dirty="0">
              <a:cs typeface="+mn-cs"/>
            </a:endParaRPr>
          </a:p>
        </p:txBody>
      </p:sp>
    </p:spTree>
    <p:extLst>
      <p:ext uri="{BB962C8B-B14F-4D97-AF65-F5344CB8AC3E}">
        <p14:creationId xmlns:p14="http://schemas.microsoft.com/office/powerpoint/2010/main" val="887205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2B21CB-F4D4-8A49-A027-61855BD78542}" type="slidenum">
              <a:rPr lang="en-US"/>
              <a:pPr>
                <a:defRPr/>
              </a:pPr>
              <a:t>47</a:t>
            </a:fld>
            <a:endParaRPr lang="en-US" dirty="0"/>
          </a:p>
        </p:txBody>
      </p:sp>
      <p:sp>
        <p:nvSpPr>
          <p:cNvPr id="237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7571"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644883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9.27 Kinetics of water </a:t>
            </a:r>
            <a:r>
              <a:rPr lang="en-US" sz="1200" b="1" i="0" u="none" strike="noStrike" kern="1200" baseline="0" dirty="0" err="1">
                <a:solidFill>
                  <a:schemeClr val="tx1"/>
                </a:solidFill>
                <a:latin typeface="+mn-lt"/>
                <a:ea typeface="+mn-ea"/>
                <a:cs typeface="+mn-cs"/>
              </a:rPr>
              <a:t>deprotonation</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The kinetics of </a:t>
            </a:r>
            <a:r>
              <a:rPr lang="en-US" sz="1200" b="0" i="0" u="none" strike="noStrike" kern="1200" baseline="0" dirty="0" err="1">
                <a:solidFill>
                  <a:schemeClr val="tx1"/>
                </a:solidFill>
                <a:latin typeface="+mn-lt"/>
                <a:ea typeface="+mn-ea"/>
                <a:cs typeface="+mn-cs"/>
              </a:rPr>
              <a:t>deprotonation</a:t>
            </a:r>
            <a:r>
              <a:rPr lang="en-US" sz="1200" b="0" i="0" u="none" strike="noStrike" kern="1200" baseline="0" dirty="0">
                <a:solidFill>
                  <a:schemeClr val="tx1"/>
                </a:solidFill>
                <a:latin typeface="+mn-lt"/>
                <a:ea typeface="+mn-ea"/>
                <a:cs typeface="+mn-cs"/>
              </a:rPr>
              <a:t> and protonation of the zinc-bound water molecule in carbonic anhydrase.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3963602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9.28 The effect of buffer on </a:t>
            </a:r>
            <a:r>
              <a:rPr lang="en-US" sz="1200" b="1" i="0" u="none" strike="noStrike" kern="1200" baseline="0" dirty="0" err="1">
                <a:solidFill>
                  <a:schemeClr val="tx1"/>
                </a:solidFill>
                <a:latin typeface="+mn-lt"/>
                <a:ea typeface="+mn-ea"/>
                <a:cs typeface="+mn-cs"/>
              </a:rPr>
              <a:t>deprotonation</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The </a:t>
            </a:r>
            <a:r>
              <a:rPr lang="en-US" sz="1200" b="0" i="0" u="none" strike="noStrike" kern="1200" baseline="0" dirty="0" err="1">
                <a:solidFill>
                  <a:schemeClr val="tx1"/>
                </a:solidFill>
                <a:latin typeface="+mn-lt"/>
                <a:ea typeface="+mn-ea"/>
                <a:cs typeface="+mn-cs"/>
              </a:rPr>
              <a:t>deprotonation</a:t>
            </a:r>
            <a:r>
              <a:rPr lang="en-US" sz="1200" b="0" i="0" u="none" strike="noStrike" kern="1200" baseline="0" dirty="0">
                <a:solidFill>
                  <a:schemeClr val="tx1"/>
                </a:solidFill>
                <a:latin typeface="+mn-lt"/>
                <a:ea typeface="+mn-ea"/>
                <a:cs typeface="+mn-cs"/>
              </a:rPr>
              <a:t> of the zinc-bound water molecule in carbonic anhydrase is aided by buffer component 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4173728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552A77-7DD6-754D-9C4E-94EB1B821949}" type="slidenum">
              <a:rPr lang="en-US"/>
              <a:pPr>
                <a:defRPr/>
              </a:pPr>
              <a:t>50</a:t>
            </a:fld>
            <a:endParaRPr lang="en-US" dirty="0"/>
          </a:p>
        </p:txBody>
      </p:sp>
      <p:sp>
        <p:nvSpPr>
          <p:cNvPr id="241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166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9.30 </a:t>
            </a:r>
            <a:r>
              <a:rPr lang="en-US" sz="1200" b="1" i="0" u="none" strike="noStrike" kern="1200" baseline="0" dirty="0" err="1">
                <a:solidFill>
                  <a:schemeClr val="tx1"/>
                </a:solidFill>
                <a:latin typeface="+mn-lt"/>
                <a:ea typeface="+mn-ea"/>
                <a:cs typeface="+mn-cs"/>
              </a:rPr>
              <a:t>Histidine</a:t>
            </a:r>
            <a:r>
              <a:rPr lang="en-US" sz="1200" b="1" i="0" u="none" strike="noStrike" kern="1200" baseline="0" dirty="0">
                <a:solidFill>
                  <a:schemeClr val="tx1"/>
                </a:solidFill>
                <a:latin typeface="+mn-lt"/>
                <a:ea typeface="+mn-ea"/>
                <a:cs typeface="+mn-cs"/>
              </a:rPr>
              <a:t> proton shuttle. </a:t>
            </a:r>
            <a:r>
              <a:rPr lang="en-US" sz="1200" b="0" i="0" u="none" strike="noStrike" kern="1200" baseline="0" dirty="0">
                <a:solidFill>
                  <a:schemeClr val="tx1"/>
                </a:solidFill>
                <a:latin typeface="+mn-lt"/>
                <a:ea typeface="+mn-ea"/>
                <a:cs typeface="+mn-cs"/>
              </a:rPr>
              <a:t>(1)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 64 abstracts a proton from the zinc-bound water molecule, generating a </a:t>
            </a:r>
            <a:r>
              <a:rPr lang="en-US" sz="1200" b="0" i="0" u="none" strike="noStrike" kern="1200" baseline="0" dirty="0" err="1">
                <a:solidFill>
                  <a:schemeClr val="tx1"/>
                </a:solidFill>
                <a:latin typeface="+mn-lt"/>
                <a:ea typeface="+mn-ea"/>
                <a:cs typeface="+mn-cs"/>
              </a:rPr>
              <a:t>nucleophilic</a:t>
            </a:r>
            <a:r>
              <a:rPr lang="en-US" sz="1200" b="0" i="0" u="none" strike="noStrike" kern="1200" baseline="0" dirty="0">
                <a:solidFill>
                  <a:schemeClr val="tx1"/>
                </a:solidFill>
                <a:latin typeface="+mn-lt"/>
                <a:ea typeface="+mn-ea"/>
                <a:cs typeface="+mn-cs"/>
              </a:rPr>
              <a:t> hydroxide ion and a protonated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 (2) The buffer (B) removes a proton from the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 regenerating the </a:t>
            </a:r>
            <a:r>
              <a:rPr lang="en-US" sz="1200" b="0" i="0" u="none" strike="noStrike" kern="1200" baseline="0" dirty="0" err="1">
                <a:solidFill>
                  <a:schemeClr val="tx1"/>
                </a:solidFill>
                <a:latin typeface="+mn-lt"/>
                <a:ea typeface="+mn-ea"/>
                <a:cs typeface="+mn-cs"/>
              </a:rPr>
              <a:t>unprotonated</a:t>
            </a:r>
            <a:r>
              <a:rPr lang="en-US" sz="1200" b="0" i="0" u="none" strike="noStrike" kern="1200" baseline="0" dirty="0">
                <a:solidFill>
                  <a:schemeClr val="tx1"/>
                </a:solidFill>
                <a:latin typeface="+mn-lt"/>
                <a:ea typeface="+mn-ea"/>
                <a:cs typeface="+mn-cs"/>
              </a:rPr>
              <a:t> form.</a:t>
            </a:r>
            <a:endParaRPr lang="en-US" dirty="0">
              <a:cs typeface="+mn-cs"/>
            </a:endParaRPr>
          </a:p>
        </p:txBody>
      </p:sp>
    </p:spTree>
    <p:extLst>
      <p:ext uri="{BB962C8B-B14F-4D97-AF65-F5344CB8AC3E}">
        <p14:creationId xmlns:p14="http://schemas.microsoft.com/office/powerpoint/2010/main" val="100524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8D03C8-D794-9D4F-98E1-E11AC4E66328}" type="slidenum">
              <a:rPr lang="en-US"/>
              <a:pPr>
                <a:defRPr/>
              </a:pPr>
              <a:t>9</a:t>
            </a:fld>
            <a:endParaRPr lang="en-US" dirty="0"/>
          </a:p>
        </p:txBody>
      </p:sp>
      <p:sp>
        <p:nvSpPr>
          <p:cNvPr id="19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7635"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416732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9.3 Chromogenic substrate.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-Acetyl-</a:t>
            </a:r>
            <a:r>
              <a:rPr lang="en-US" sz="1200" b="0" i="0" u="none" strike="noStrike" kern="1200" cap="small" baseline="0" dirty="0">
                <a:solidFill>
                  <a:schemeClr val="tx1"/>
                </a:solidFill>
                <a:effectLst/>
                <a:latin typeface="+mn-lt"/>
                <a:ea typeface="+mn-ea"/>
                <a:cs typeface="+mn-cs"/>
              </a:rPr>
              <a:t>l</a:t>
            </a:r>
            <a:r>
              <a:rPr lang="en-US" sz="1200" b="0" i="0" u="none" strike="noStrike" kern="1200" baseline="0" dirty="0">
                <a:solidFill>
                  <a:schemeClr val="tx1"/>
                </a:solidFill>
                <a:latin typeface="+mn-lt"/>
                <a:ea typeface="+mn-ea"/>
                <a:cs typeface="+mn-cs"/>
              </a:rPr>
              <a:t>-phenylalanine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-nitrophenyl ester yields a yellow product,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nitrophenolate</a:t>
            </a:r>
            <a:r>
              <a:rPr lang="en-US" sz="1200" b="0" i="0" u="none" strike="noStrike" kern="1200" baseline="0" dirty="0">
                <a:solidFill>
                  <a:schemeClr val="tx1"/>
                </a:solidFill>
                <a:latin typeface="+mn-lt"/>
                <a:ea typeface="+mn-ea"/>
                <a:cs typeface="+mn-cs"/>
              </a:rPr>
              <a:t>, on cleavage by chymotrypsin.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Nitrophenolate</a:t>
            </a:r>
            <a:r>
              <a:rPr lang="en-US" sz="1200" b="0" i="0" u="none" strike="noStrike" kern="1200" baseline="0" dirty="0">
                <a:solidFill>
                  <a:schemeClr val="tx1"/>
                </a:solidFill>
                <a:latin typeface="+mn-lt"/>
                <a:ea typeface="+mn-ea"/>
                <a:cs typeface="+mn-cs"/>
              </a:rPr>
              <a:t> forms by </a:t>
            </a:r>
            <a:r>
              <a:rPr lang="en-US" sz="1200" b="0" i="0" u="none" strike="noStrike" kern="1200" baseline="0" dirty="0" err="1">
                <a:solidFill>
                  <a:schemeClr val="tx1"/>
                </a:solidFill>
                <a:latin typeface="+mn-lt"/>
                <a:ea typeface="+mn-ea"/>
                <a:cs typeface="+mn-cs"/>
              </a:rPr>
              <a:t>deprotonation</a:t>
            </a:r>
            <a:r>
              <a:rPr lang="en-US" sz="1200" b="0" i="0" u="none" strike="noStrike" kern="1200" baseline="0" dirty="0">
                <a:solidFill>
                  <a:schemeClr val="tx1"/>
                </a:solidFill>
                <a:latin typeface="+mn-lt"/>
                <a:ea typeface="+mn-ea"/>
                <a:cs typeface="+mn-cs"/>
              </a:rPr>
              <a:t> of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-nitrophenol at pH 7.</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76817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C1A784-B907-BD47-8B4D-361C21D67B07}" type="slidenum">
              <a:rPr lang="en-US"/>
              <a:pPr>
                <a:defRPr/>
              </a:pPr>
              <a:t>11</a:t>
            </a:fld>
            <a:endParaRPr lang="en-US" dirty="0"/>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865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9.4 Kinetics of chymotrypsin catalysis. </a:t>
            </a:r>
            <a:r>
              <a:rPr lang="en-US" sz="1200" b="0" i="0" u="none" strike="noStrike" kern="1200" baseline="0" dirty="0">
                <a:solidFill>
                  <a:schemeClr val="tx1"/>
                </a:solidFill>
                <a:latin typeface="+mn-lt"/>
                <a:ea typeface="+mn-ea"/>
                <a:cs typeface="+mn-cs"/>
              </a:rPr>
              <a:t>Two phases are evident in the cleaving of </a:t>
            </a:r>
            <a:r>
              <a:rPr lang="en-US" sz="1200" b="0" i="1" u="none" strike="noStrike" kern="1200" baseline="0" dirty="0">
                <a:solidFill>
                  <a:schemeClr val="tx1"/>
                </a:solidFill>
                <a:latin typeface="+mn-lt"/>
                <a:ea typeface="+mn-ea"/>
                <a:cs typeface="+mn-cs"/>
              </a:rPr>
              <a:t>N</a:t>
            </a:r>
            <a:r>
              <a:rPr lang="en-US" sz="1200" b="0" i="0" u="none" strike="noStrike" kern="1200" baseline="0" dirty="0">
                <a:solidFill>
                  <a:schemeClr val="tx1"/>
                </a:solidFill>
                <a:latin typeface="+mn-lt"/>
                <a:ea typeface="+mn-ea"/>
                <a:cs typeface="+mn-cs"/>
              </a:rPr>
              <a:t>-acetyl-</a:t>
            </a:r>
            <a:r>
              <a:rPr lang="en-US" sz="1200" b="0" i="0" u="none" strike="noStrike" kern="1200" cap="small"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-phenylalanine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-nitrophenyl ester by chymotrypsin: a rapid burst phase (pre-steady-state) and a steady-state phase.</a:t>
            </a:r>
            <a:endParaRPr lang="en-US" dirty="0">
              <a:cs typeface="+mn-cs"/>
            </a:endParaRPr>
          </a:p>
        </p:txBody>
      </p:sp>
    </p:spTree>
    <p:extLst>
      <p:ext uri="{BB962C8B-B14F-4D97-AF65-F5344CB8AC3E}">
        <p14:creationId xmlns:p14="http://schemas.microsoft.com/office/powerpoint/2010/main" val="391878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3A1AA8-7773-6B40-BBB3-C87611A79C18}" type="slidenum">
              <a:rPr lang="en-US"/>
              <a:pPr>
                <a:defRPr/>
              </a:pPr>
              <a:t>12</a:t>
            </a:fld>
            <a:endParaRPr lang="en-US" dirty="0"/>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968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9.5 Covalent catalysis. </a:t>
            </a:r>
            <a:r>
              <a:rPr lang="en-US" sz="1200" b="0" i="0" u="none" strike="noStrike" kern="1200" baseline="0" dirty="0">
                <a:solidFill>
                  <a:schemeClr val="tx1"/>
                </a:solidFill>
                <a:latin typeface="+mn-lt"/>
                <a:ea typeface="+mn-ea"/>
                <a:cs typeface="+mn-cs"/>
              </a:rPr>
              <a:t>Hydrolysis by chymotrypsin takes place in two phases: (A) acylation to form the acyl-enzyme intermediate followed by (B) </a:t>
            </a:r>
            <a:r>
              <a:rPr lang="en-US" sz="1200" b="0" i="0" u="none" strike="noStrike" kern="1200" baseline="0" dirty="0" err="1">
                <a:solidFill>
                  <a:schemeClr val="tx1"/>
                </a:solidFill>
                <a:latin typeface="+mn-lt"/>
                <a:ea typeface="+mn-ea"/>
                <a:cs typeface="+mn-cs"/>
              </a:rPr>
              <a:t>deacylation</a:t>
            </a:r>
            <a:r>
              <a:rPr lang="en-US" sz="1200" b="0" i="0" u="none" strike="noStrike" kern="1200" baseline="0" dirty="0">
                <a:solidFill>
                  <a:schemeClr val="tx1"/>
                </a:solidFill>
                <a:latin typeface="+mn-lt"/>
                <a:ea typeface="+mn-ea"/>
                <a:cs typeface="+mn-cs"/>
              </a:rPr>
              <a:t> to regenerate the free enzyme.</a:t>
            </a:r>
            <a:endParaRPr lang="en-US" dirty="0">
              <a:cs typeface="+mn-cs"/>
            </a:endParaRPr>
          </a:p>
        </p:txBody>
      </p:sp>
    </p:spTree>
    <p:extLst>
      <p:ext uri="{BB962C8B-B14F-4D97-AF65-F5344CB8AC3E}">
        <p14:creationId xmlns:p14="http://schemas.microsoft.com/office/powerpoint/2010/main" val="82601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CBD096-6AEE-9145-B1CB-0A4A7BFB3359}" type="slidenum">
              <a:rPr lang="en-US"/>
              <a:pPr>
                <a:defRPr/>
              </a:pPr>
              <a:t>13</a:t>
            </a:fld>
            <a:endParaRPr lang="en-US" dirty="0"/>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0707" name="Rectangle 3"/>
          <p:cNvSpPr>
            <a:spLocks noGrp="1" noChangeArrowheads="1"/>
          </p:cNvSpPr>
          <p:nvPr>
            <p:ph type="body" idx="1"/>
          </p:nvPr>
        </p:nvSpPr>
        <p:spPr/>
        <p:txBody>
          <a:bodyPr/>
          <a:lstStyle/>
          <a:p>
            <a:endParaRPr lang="en-US" dirty="0">
              <a:cs typeface="+mn-cs"/>
            </a:endParaRPr>
          </a:p>
        </p:txBody>
      </p:sp>
    </p:spTree>
    <p:extLst>
      <p:ext uri="{BB962C8B-B14F-4D97-AF65-F5344CB8AC3E}">
        <p14:creationId xmlns:p14="http://schemas.microsoft.com/office/powerpoint/2010/main" val="356930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855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633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2/22/21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252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2/22/21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7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2/22/21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72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2/22/21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095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2/22/21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577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2/22/21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238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2/22/21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77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2/22/21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51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2/22/21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892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2/22/21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48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2/22/21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24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pPr/>
              <a:t>2/22/21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pPr/>
              <a:t>2/22/21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pPr/>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2/22/21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149833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9</a:t>
            </a:r>
          </a:p>
          <a:p>
            <a:pPr defTabSz="914400">
              <a:buFontTx/>
              <a:buNone/>
            </a:pPr>
            <a:r>
              <a:rPr lang="en-US" altLang="en-US" sz="2800" b="1" dirty="0">
                <a:solidFill>
                  <a:srgbClr val="843C0C"/>
                </a:solidFill>
              </a:rPr>
              <a:t>Catalytic Strategies</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43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Chromogenic Substrate</a:t>
            </a:r>
          </a:p>
        </p:txBody>
      </p:sp>
      <p:pic>
        <p:nvPicPr>
          <p:cNvPr id="9" name="Picture 2" descr="A chemical equation shows the cleavage of N-Acetyl-L-phenylalanine p-nitro phenyl ester by chymotrypsin.&#10;N-Acetyl-L-phenylalanine p-nitrophenyl ester undergoes reversible reaction with water to yield p-Nitrophenolate and two other products. N-Acetyl-L-phenylalanine p-nitro phenyl ester consists of a phenylalanine residue with a carbon atom bonded to its N-terminus, which is bonded to carbon that is double bonded to oxygen and single bonded to a methyl group. A six-membered ring is bonded to the oxygen of the carboxyl group of phenylalanine. The ring also has single bonded nitrogen, which is attached to two oxygen atoms via delocalized double bonds. On reaction with water, the bond between the carbon in the carboxyl group of the phenylalanine residue and the six-membered ring is broken. An oxygen from the water molecule bonds to the carbon atom in the carboxyl group of phenylalanine, so the carbon atom is bonded to two oxygen atoms via a delocalized double bond. Two hydrogen atoms from the water are released. The part of the compound that was bonded to the carboxyl group of phenylalanine is p-nitrophenolate, and it consists of a negatively charged oxygen atom bonded to one vertex of a six-membered ring, and a nitrogen atom bonded to the opposite vertex. The nitrogen atom is bonded to two oxygen atoms, via delocalized double bonds. Arrows indicate equilibrium between the two sides of the reaction, favoring the state in which the bond is cleav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213515"/>
            <a:ext cx="8112552" cy="223871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9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843C0C"/>
                </a:solidFill>
                <a:latin typeface="Arial" pitchFamily="34" charset="0"/>
                <a:cs typeface="Arial" pitchFamily="34" charset="0"/>
              </a:rPr>
              <a:t>Kinetics of Chymotrypsin Catalysis</a:t>
            </a:r>
          </a:p>
        </p:txBody>
      </p:sp>
      <p:pic>
        <p:nvPicPr>
          <p:cNvPr id="9" name="Picture 2" descr="A line graph shows the two phases of chymotrypsin catalysis.&#10;The x axis is labeled milliseconds after mixing and the y axis is labeled absorbance (p-nitro phenol released). Both axes have an increasing scale from the origin. A curve representing the cleavage of N-acetyl-l-phenylalanine p-nitrophenyl ester by chymotrypsin is shown. The first part of the curve represents the burst phase. It has a greater positive slope indicating, rapid increase in absorbance during the initial time period after mixing. The slope becomes less steep after a point, indicating that absorbance doesn’t increase much after a certain time period. This is labeled as the steady-state ph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2323119"/>
            <a:ext cx="5914455" cy="35048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Covalent Catalysis</a:t>
            </a:r>
          </a:p>
        </p:txBody>
      </p:sp>
      <p:pic>
        <p:nvPicPr>
          <p:cNvPr id="9" name="Picture 2" descr="Two chemical equations show the phases of hydrolysis by chymotrypsin.&#10;An enzyme undergoes acylation with an acyl group compound, which results in cleaving the hydrogen atom of the hydroxyl group of the enzyme and the X molecule from the acyl group in the first step. Prior to this reaction, the structure of the enzyme is represented by a concave arc which is single bonded to a hydroxyl group. The structure of the acyl group shows a carbon atom single bonded to X, single bonded to R and double bonded to an oxygen atom. The acyl group attaches itself to the oxygen atom of the enzyme, thus forming the acyl enzyme in the following step. The next phase of the reaction is deacylation, which requires a water molecule. The acyl group is removed from the enzyme and replaced by a hydroxyl group. The structure of the other final product shows a carbon atom single bonded to R, single bonded to a hydroxyl group, and double bonded to an oxygen atom. The structure of the ester is given as shows X and H double bonded to R O H. The structure of the amide is given as R bonded to a nitrogen that is bonded to two hydrogen atom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194690"/>
            <a:ext cx="8113106" cy="25224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5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Serine is Part of a Catalytic Triad that also Includes Histidine and Aspartate</a:t>
            </a:r>
          </a:p>
        </p:txBody>
      </p:sp>
      <p:sp>
        <p:nvSpPr>
          <p:cNvPr id="4" name="Content Placeholder 3"/>
          <p:cNvSpPr>
            <a:spLocks noGrp="1"/>
          </p:cNvSpPr>
          <p:nvPr>
            <p:ph idx="1"/>
          </p:nvPr>
        </p:nvSpPr>
        <p:spPr/>
        <p:txBody>
          <a:bodyPr>
            <a:normAutofit/>
          </a:bodyPr>
          <a:lstStyle/>
          <a:p>
            <a:pPr>
              <a:spcAft>
                <a:spcPts val="1200"/>
              </a:spcAft>
            </a:pPr>
            <a:r>
              <a:rPr lang="en-US" dirty="0">
                <a:latin typeface="Arial" pitchFamily="34" charset="0"/>
                <a:cs typeface="Arial" pitchFamily="34" charset="0"/>
              </a:rPr>
              <a:t>Histidine acts as a base catalyst, removing a proton from serine 195 and generating a highly reactive </a:t>
            </a:r>
            <a:r>
              <a:rPr lang="en-US" dirty="0" err="1">
                <a:latin typeface="Arial" pitchFamily="34" charset="0"/>
                <a:cs typeface="Arial" pitchFamily="34" charset="0"/>
              </a:rPr>
              <a:t>alkoxide</a:t>
            </a:r>
            <a:r>
              <a:rPr lang="en-US" dirty="0">
                <a:latin typeface="Arial" pitchFamily="34" charset="0"/>
                <a:cs typeface="Arial" pitchFamily="34" charset="0"/>
              </a:rPr>
              <a:t> ion.</a:t>
            </a:r>
          </a:p>
          <a:p>
            <a:pPr>
              <a:spcAft>
                <a:spcPts val="1200"/>
              </a:spcAft>
            </a:pPr>
            <a:r>
              <a:rPr lang="en-US" dirty="0">
                <a:latin typeface="Arial" pitchFamily="34" charset="0"/>
                <a:cs typeface="Arial" pitchFamily="34" charset="0"/>
              </a:rPr>
              <a:t>The </a:t>
            </a:r>
            <a:r>
              <a:rPr lang="en-US" dirty="0" err="1">
                <a:latin typeface="Arial" pitchFamily="34" charset="0"/>
                <a:cs typeface="Arial" pitchFamily="34" charset="0"/>
              </a:rPr>
              <a:t>alkoxide</a:t>
            </a:r>
            <a:r>
              <a:rPr lang="en-US" dirty="0">
                <a:latin typeface="Arial" pitchFamily="34" charset="0"/>
                <a:cs typeface="Arial" pitchFamily="34" charset="0"/>
              </a:rPr>
              <a:t> ion attacks the peptide bond of the substrate.</a:t>
            </a:r>
          </a:p>
          <a:p>
            <a:pPr>
              <a:spcAft>
                <a:spcPts val="1200"/>
              </a:spcAft>
            </a:pPr>
            <a:r>
              <a:rPr lang="en-US" dirty="0">
                <a:latin typeface="Arial" pitchFamily="34" charset="0"/>
                <a:cs typeface="Arial" pitchFamily="34" charset="0"/>
              </a:rPr>
              <a:t>Aspartate orients the histidine and renders it a better proton acceptor.</a:t>
            </a:r>
          </a:p>
        </p:txBody>
      </p:sp>
    </p:spTree>
    <p:extLst>
      <p:ext uri="{BB962C8B-B14F-4D97-AF65-F5344CB8AC3E}">
        <p14:creationId xmlns:p14="http://schemas.microsoft.com/office/powerpoint/2010/main" val="1838611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353568" y="0"/>
            <a:ext cx="8763000" cy="639762"/>
          </a:xfrm>
        </p:spPr>
        <p:txBody>
          <a:bodyPr>
            <a:noAutofit/>
          </a:bodyPr>
          <a:lstStyle/>
          <a:p>
            <a:pPr eaLnBrk="1" hangingPunct="1">
              <a:defRPr/>
            </a:pPr>
            <a:r>
              <a:rPr lang="en-US" sz="3200" dirty="0">
                <a:solidFill>
                  <a:srgbClr val="843C0C"/>
                </a:solidFill>
                <a:latin typeface="Arial" panose="020B0604020202020204" pitchFamily="34" charset="0"/>
                <a:cs typeface="Arial" panose="020B0604020202020204" pitchFamily="34" charset="0"/>
              </a:rPr>
              <a:t>Example Mechanism:  Serine Proteases</a:t>
            </a:r>
          </a:p>
        </p:txBody>
      </p:sp>
      <p:pic>
        <p:nvPicPr>
          <p:cNvPr id="7" name="Picture 2" descr="voet4e_tab_15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971800"/>
            <a:ext cx="6626225" cy="3516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TextBox 3"/>
          <p:cNvSpPr txBox="1"/>
          <p:nvPr/>
        </p:nvSpPr>
        <p:spPr>
          <a:xfrm>
            <a:off x="228600" y="1447800"/>
            <a:ext cx="8763000" cy="830997"/>
          </a:xfrm>
          <a:prstGeom prst="rect">
            <a:avLst/>
          </a:prstGeom>
          <a:noFill/>
        </p:spPr>
        <p:txBody>
          <a:bodyPr wrap="square" rtlCol="0">
            <a:spAutoFit/>
          </a:bodyPr>
          <a:lstStyle/>
          <a:p>
            <a:r>
              <a:rPr lang="en-US" sz="2400" dirty="0"/>
              <a:t>These are amazing proteins that are vital to biological processes in all living cells:  Metabolism, immune response, blood clotting and more</a:t>
            </a:r>
          </a:p>
        </p:txBody>
      </p:sp>
    </p:spTree>
    <p:extLst>
      <p:ext uri="{BB962C8B-B14F-4D97-AF65-F5344CB8AC3E}">
        <p14:creationId xmlns:p14="http://schemas.microsoft.com/office/powerpoint/2010/main" val="163198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228600" y="0"/>
            <a:ext cx="8382000" cy="639762"/>
          </a:xfrm>
        </p:spPr>
        <p:txBody>
          <a:bodyPr>
            <a:noAutofit/>
          </a:bodyPr>
          <a:lstStyle/>
          <a:p>
            <a:pPr eaLnBrk="1" hangingPunct="1">
              <a:defRPr/>
            </a:pPr>
            <a:r>
              <a:rPr lang="en-US" sz="3200" dirty="0">
                <a:solidFill>
                  <a:srgbClr val="843C0C"/>
                </a:solidFill>
                <a:latin typeface="Arial" panose="020B0604020202020204" pitchFamily="34" charset="0"/>
                <a:cs typeface="Arial" panose="020B0604020202020204" pitchFamily="34" charset="0"/>
              </a:rPr>
              <a:t>Example Mechanism:  Serine Proteases</a:t>
            </a:r>
          </a:p>
        </p:txBody>
      </p:sp>
      <p:sp>
        <p:nvSpPr>
          <p:cNvPr id="4" name="TextBox 3"/>
          <p:cNvSpPr txBox="1"/>
          <p:nvPr/>
        </p:nvSpPr>
        <p:spPr>
          <a:xfrm>
            <a:off x="228600" y="685800"/>
            <a:ext cx="8763000" cy="1938992"/>
          </a:xfrm>
          <a:prstGeom prst="rect">
            <a:avLst/>
          </a:prstGeom>
          <a:noFill/>
        </p:spPr>
        <p:txBody>
          <a:bodyPr wrap="square" rtlCol="0">
            <a:spAutoFit/>
          </a:bodyPr>
          <a:lstStyle/>
          <a:p>
            <a:r>
              <a:rPr lang="en-US" sz="2400" dirty="0"/>
              <a:t>Chymotrypsin, trypsin and </a:t>
            </a:r>
            <a:r>
              <a:rPr lang="en-US" sz="2400" dirty="0" err="1"/>
              <a:t>elastase</a:t>
            </a:r>
            <a:r>
              <a:rPr lang="en-US" sz="2400" dirty="0"/>
              <a:t> are among the most well characterized proteins in the family</a:t>
            </a:r>
          </a:p>
          <a:p>
            <a:endParaRPr lang="en-US" sz="2400" dirty="0"/>
          </a:p>
          <a:p>
            <a:r>
              <a:rPr lang="en-US" sz="2400" dirty="0"/>
              <a:t>All rely upon a single structural motif:  The Catalytic Triad</a:t>
            </a:r>
          </a:p>
          <a:p>
            <a:pPr algn="ctr"/>
            <a:r>
              <a:rPr lang="en-US" sz="2400" b="1" dirty="0"/>
              <a:t>Asp-His-</a:t>
            </a:r>
            <a:r>
              <a:rPr lang="en-US" sz="2400" b="1" dirty="0" err="1"/>
              <a:t>Ser</a:t>
            </a:r>
            <a:endParaRPr lang="en-US" sz="2400" b="1" dirty="0"/>
          </a:p>
        </p:txBody>
      </p:sp>
      <p:pic>
        <p:nvPicPr>
          <p:cNvPr id="5" name="Picture 2" descr="voet4e_fig_15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6931025" cy="3500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TextBox 1"/>
          <p:cNvSpPr txBox="1"/>
          <p:nvPr/>
        </p:nvSpPr>
        <p:spPr>
          <a:xfrm>
            <a:off x="3505200" y="6019800"/>
            <a:ext cx="3124200" cy="461665"/>
          </a:xfrm>
          <a:prstGeom prst="rect">
            <a:avLst/>
          </a:prstGeom>
          <a:noFill/>
        </p:spPr>
        <p:txBody>
          <a:bodyPr wrap="square" rtlCol="0">
            <a:spAutoFit/>
          </a:bodyPr>
          <a:lstStyle/>
          <a:p>
            <a:r>
              <a:rPr lang="en-US" sz="2400" b="1" dirty="0"/>
              <a:t>Trypsin Active Site</a:t>
            </a:r>
          </a:p>
        </p:txBody>
      </p:sp>
    </p:spTree>
    <p:extLst>
      <p:ext uri="{BB962C8B-B14F-4D97-AF65-F5344CB8AC3E}">
        <p14:creationId xmlns:p14="http://schemas.microsoft.com/office/powerpoint/2010/main" val="188761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Location of the Active Site in Chymotrypsin</a:t>
            </a:r>
          </a:p>
        </p:txBody>
      </p:sp>
      <p:pic>
        <p:nvPicPr>
          <p:cNvPr id="9" name="Picture 2" descr="A ribbon diagram of chymotrypsin.&#10;Chymotrypsin contains three polypeptide chains. One chain has beta strands and alpha helices, another chain has just beta strands, and the third chain is short without beta strands or alpha helices. Several side chains are represented by ball-and-stick models in the upper part of the structure, between the chains with the alpha helices and beta sheets. One of the side chains is labeled as Serine 195. Disulfide bonds between parts of the strands are also represented using ball-and-stick model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762923"/>
            <a:ext cx="4928209" cy="46331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3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843C0C"/>
                </a:solidFill>
                <a:latin typeface="Arial" pitchFamily="34" charset="0"/>
                <a:cs typeface="Arial" pitchFamily="34" charset="0"/>
              </a:rPr>
              <a:t>The Catalytic Triad</a:t>
            </a:r>
          </a:p>
        </p:txBody>
      </p:sp>
      <p:pic>
        <p:nvPicPr>
          <p:cNvPr id="9" name="Picture 2" descr="An equation shows the conversion of serine 195 to a nucleophile.&#10;Chymotrypsin is represented by an arc, with its concave side facing upwards. Three side chains from residues are attached to the concave arc. From left to right, these are aspartate at position 102, histidine at position 57 in the center, and serine at position 195. Histidine has a six-membered ring with two nitrogen atoms at two vertices in the ring. One is bonded to a hydrogen atom which is further bonded to an oxygen atom of aspartate on the left, and the other is bonded to a hydrogen atom, which is bonded to an oxygen atom of serine 195 on the right. Aspartate has a carbon bonded to two oxygen atoms via a delocalized double bond. Serine has a hydroxyl group. Serine is converted into a potent nucleophile when its hydrogen atom is dissociated, forming a bond with the nitrogen atom in histidine. This causes the five-membered ring in histidine to become positively charged, and the oxygen atom of serine to become negatively charged. The oxygen atom of serine 195 is converted to an alkoxide 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467574"/>
            <a:ext cx="8112552" cy="19228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3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Peptide Hydrolysis by Chymotrypsin</a:t>
            </a:r>
          </a:p>
        </p:txBody>
      </p:sp>
      <p:pic>
        <p:nvPicPr>
          <p:cNvPr id="9" name="Picture 2" descr="A multistage equation shows the eight steps of peptide hydrolysis by chymotrypsin.&#10;Chymotrypsin is represented by an arc, with its concave side facing upwards. Three side chains from 3 residues are attached to the concave arc. Histidine has a six-membered ring with two nitrogen atoms at two vertices in the ring. One is bonded to a hydrogen atom which is further bonded to an oxygen atom of aspartate on the left, and the other is bonded to a hydrogen atom, which is bonded to an oxygen atom of serine 195 on the right. Aspartate has a carbon bonded to two oxygen atoms via a delocalized double bond. Serine has a hydroxyl group.&#10;Step 1: A substrate binds to the enzyme. The substrate has a peptide bond between two amino acids, labelled R1 and R2. &#10;Step 2: This step involves the nucleophilic attack of serine on the peptide carbonyl group. The hydrogen atom on the hydroxyl group of serine bonds to the nitrogen atom in histidine. The oxygen atom in the hydroxyl group of serine bonds to the carbon atom in the peptide bond, converting the double bond to single bond and acquiring a negative charge. This oxygen atom is labeled as the oxyanion hole. The resultant compound is labeled as a tetrahedral intermediate.&#10;Step 3:  The peptide bond breaks, so R2 is bonded to the five-membered ring in the histidine residue. The hydrogen atom is bonded to the nitrogen in the amino group of R2 and is also bonded to the nitrogen atom of histidine. R1 is bonded to the oxygen in the serine residue via a carbon atom in the carboxyl group which is also double bonded to another oxygen atom. The resultant compound is labeled as the acyl-enzyme.&#10;Step 4: The amine component is released along with R2.&#10;Step 5 and Step 6: Water binding takes place, followed by the nucleophilic attack of water on the acyl-enzyme intermediate, to form a tetrahedral intermediate. A hydroxyl group from a water molecule bonds to the carbon in serine. The double bond between the oxygen and the carbon in serine becomes a single bond, and the oxygen becomes negatively charged, forming an anion hole. A hydrogen atom from water bonds with the nitrogen in the vertex of histidine, giving the histidine side chain a net positive charge. &#10;Step 7: This step involves the collapse of the tetrahedral intermediate. The bond between the oxygen in serine and the carbon in R1 is broken, and the carbon in R1 once again forms a double bond with the oxygen atom. The hydrogen atom bound to the nitrogen in histidine bonds to the oxygen in serine to form a hydroxyl group. The hydrogen bonds with nitrogen in histidine.&#10;Step 8: This step involves the release of the carboxylic acid component with R1 and the additional hydroxyl group from the water molecule is bonded to its carbon atom. The enzyme thus returns to its initial state, and the cycle continues from step 1 aga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477" y="1482971"/>
            <a:ext cx="7375047" cy="50073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05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Stabilization of the Transition State</a:t>
            </a:r>
          </a:p>
        </p:txBody>
      </p:sp>
      <p:sp>
        <p:nvSpPr>
          <p:cNvPr id="4" name="Content Placeholder 3"/>
          <p:cNvSpPr>
            <a:spLocks noGrp="1"/>
          </p:cNvSpPr>
          <p:nvPr>
            <p:ph idx="1"/>
          </p:nvPr>
        </p:nvSpPr>
        <p:spPr>
          <a:xfrm>
            <a:off x="457200" y="1600201"/>
            <a:ext cx="8229600" cy="1030704"/>
          </a:xfrm>
        </p:spPr>
        <p:txBody>
          <a:bodyPr>
            <a:normAutofit/>
          </a:bodyPr>
          <a:lstStyle/>
          <a:p>
            <a:r>
              <a:rPr lang="en-US" dirty="0">
                <a:latin typeface="Arial" pitchFamily="34" charset="0"/>
                <a:cs typeface="Arial" pitchFamily="34" charset="0"/>
              </a:rPr>
              <a:t>The oxyanion hole, a region of the active site, stabilizes the tetrahedral reaction intermediate.</a:t>
            </a:r>
          </a:p>
        </p:txBody>
      </p:sp>
      <p:pic>
        <p:nvPicPr>
          <p:cNvPr id="9" name="Picture 2" descr="A ball-and-stick model of an oxyanion hole.&#10;Glycine 193 and serine 195 are shown in ball-and-stick form. There is a negatively charged oxygen atom on the serine 195 residue. The negative charge is represented by an arc-shaped cloud around the oxygen atom.  A glycine 193 residue is shown within the cloud. The negatively charged oxygen atom forms hydrogen bonds with two hydrogen atoms in the glycine 193 residu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57200" y="2630905"/>
            <a:ext cx="5914455" cy="37401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D42001-E1F0-5840-BCE9-896729B9D178}"/>
              </a:ext>
            </a:extLst>
          </p:cNvPr>
          <p:cNvSpPr txBox="1"/>
          <p:nvPr/>
        </p:nvSpPr>
        <p:spPr>
          <a:xfrm>
            <a:off x="6778752" y="2999232"/>
            <a:ext cx="1908048" cy="2308324"/>
          </a:xfrm>
          <a:prstGeom prst="rect">
            <a:avLst/>
          </a:prstGeom>
          <a:noFill/>
        </p:spPr>
        <p:txBody>
          <a:bodyPr wrap="square" rtlCol="0">
            <a:spAutoFit/>
          </a:bodyPr>
          <a:lstStyle/>
          <a:p>
            <a:r>
              <a:rPr lang="en-US" dirty="0"/>
              <a:t>Why does this matter?  Remember that enzymes stabilize transition states, making them more likely to happen.</a:t>
            </a:r>
          </a:p>
        </p:txBody>
      </p:sp>
    </p:spTree>
    <p:extLst>
      <p:ext uri="{BB962C8B-B14F-4D97-AF65-F5344CB8AC3E}">
        <p14:creationId xmlns:p14="http://schemas.microsoft.com/office/powerpoint/2010/main" val="134490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Ch.9 Learning Objectives</a:t>
            </a:r>
          </a:p>
        </p:txBody>
      </p:sp>
      <p:sp>
        <p:nvSpPr>
          <p:cNvPr id="4" name="Content Placeholder 3"/>
          <p:cNvSpPr>
            <a:spLocks noGrp="1"/>
          </p:cNvSpPr>
          <p:nvPr>
            <p:ph idx="1"/>
          </p:nvPr>
        </p:nvSpPr>
        <p:spPr>
          <a:xfrm>
            <a:off x="457200" y="1456824"/>
            <a:ext cx="8229600" cy="5185610"/>
          </a:xfrm>
        </p:spPr>
        <p:txBody>
          <a:bodyPr>
            <a:noAutofit/>
          </a:bodyPr>
          <a:lstStyle/>
          <a:p>
            <a:pPr marL="0" indent="0">
              <a:lnSpc>
                <a:spcPct val="110000"/>
              </a:lnSpc>
              <a:spcBef>
                <a:spcPts val="624"/>
              </a:spcBef>
              <a:spcAft>
                <a:spcPts val="1200"/>
              </a:spcAft>
              <a:buNone/>
            </a:pPr>
            <a:r>
              <a:rPr lang="en-US" sz="1800" i="1" dirty="0">
                <a:latin typeface="Arial" pitchFamily="34" charset="0"/>
                <a:cs typeface="Arial" pitchFamily="34" charset="0"/>
              </a:rPr>
              <a:t>By the end of this chapter, you should be able to:</a:t>
            </a:r>
            <a:endParaRPr lang="en-US" sz="1800" dirty="0">
              <a:latin typeface="Arial" pitchFamily="34" charset="0"/>
              <a:cs typeface="Arial" pitchFamily="34" charset="0"/>
            </a:endParaRP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Discuss four general strategies used by enzymes to accelerate particular reactions.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Give examples of specific chemical features of enzyme active sites that facilitate increasing the rates of specific reactions.</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Give an example of when high absolute rate acceleration is physiologically important and how an enzyme achieves this acceleration.</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Understand when high specificity is important for an enzyme and how this specificity is achieved.</a:t>
            </a:r>
          </a:p>
          <a:p>
            <a:pPr marL="457200" indent="-457200">
              <a:lnSpc>
                <a:spcPct val="110000"/>
              </a:lnSpc>
              <a:spcBef>
                <a:spcPts val="624"/>
              </a:spcBef>
              <a:buFont typeface="+mj-lt"/>
              <a:buAutoNum type="arabicPeriod"/>
            </a:pPr>
            <a:r>
              <a:rPr lang="en-US" sz="1800" b="1" dirty="0">
                <a:latin typeface="Arial" pitchFamily="34" charset="0"/>
                <a:cs typeface="Arial" pitchFamily="34" charset="0"/>
              </a:rPr>
              <a:t>Discuss some of the experimental approaches that are used to elucidate enzymatic mechanisms.</a:t>
            </a:r>
          </a:p>
        </p:txBody>
      </p:sp>
    </p:spTree>
    <p:extLst>
      <p:ext uri="{BB962C8B-B14F-4D97-AF65-F5344CB8AC3E}">
        <p14:creationId xmlns:p14="http://schemas.microsoft.com/office/powerpoint/2010/main" val="273607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Specificity Pocket</a:t>
            </a:r>
          </a:p>
        </p:txBody>
      </p:sp>
      <p:sp>
        <p:nvSpPr>
          <p:cNvPr id="4" name="Content Placeholder 3"/>
          <p:cNvSpPr>
            <a:spLocks noGrp="1"/>
          </p:cNvSpPr>
          <p:nvPr>
            <p:ph idx="1"/>
          </p:nvPr>
        </p:nvSpPr>
        <p:spPr/>
        <p:txBody>
          <a:bodyPr>
            <a:noAutofit/>
          </a:bodyPr>
          <a:lstStyle/>
          <a:p>
            <a:r>
              <a:rPr lang="en-US" dirty="0">
                <a:latin typeface="Arial" pitchFamily="34" charset="0"/>
                <a:cs typeface="Arial" pitchFamily="34" charset="0"/>
              </a:rPr>
              <a:t>The specificity of chymotrypsin is accounted for by the S</a:t>
            </a:r>
            <a:r>
              <a:rPr lang="en-US" baseline="-25000" dirty="0">
                <a:latin typeface="Arial" pitchFamily="34" charset="0"/>
                <a:cs typeface="Arial" pitchFamily="34" charset="0"/>
              </a:rPr>
              <a:t>1 </a:t>
            </a:r>
            <a:r>
              <a:rPr lang="en-US" dirty="0">
                <a:latin typeface="Arial" pitchFamily="34" charset="0"/>
                <a:cs typeface="Arial" pitchFamily="34" charset="0"/>
              </a:rPr>
              <a:t>pocket, a hydrophobic pocket that binds a hydrophobic residue on the substrate and positions the adjacent peptide bond for cleavage.</a:t>
            </a:r>
          </a:p>
          <a:p>
            <a:r>
              <a:rPr lang="en-US" dirty="0">
                <a:latin typeface="Arial" pitchFamily="34" charset="0"/>
                <a:cs typeface="Arial" pitchFamily="34" charset="0"/>
              </a:rPr>
              <a:t>Some proteases have more complex specificity patterns. Residues on the amino-terminal side of the bond to be cleaved are labeled P</a:t>
            </a:r>
            <a:r>
              <a:rPr lang="en-US" baseline="-25000" dirty="0">
                <a:latin typeface="Arial" pitchFamily="34" charset="0"/>
                <a:cs typeface="Arial" pitchFamily="34" charset="0"/>
              </a:rPr>
              <a:t>1</a:t>
            </a:r>
            <a:r>
              <a:rPr lang="en-US" dirty="0">
                <a:latin typeface="Arial" pitchFamily="34" charset="0"/>
                <a:cs typeface="Arial" pitchFamily="34" charset="0"/>
              </a:rPr>
              <a:t>, P</a:t>
            </a:r>
            <a:r>
              <a:rPr lang="en-US" baseline="-25000" dirty="0">
                <a:latin typeface="Arial" pitchFamily="34" charset="0"/>
                <a:cs typeface="Arial" pitchFamily="34" charset="0"/>
              </a:rPr>
              <a:t>2</a:t>
            </a:r>
            <a:r>
              <a:rPr lang="en-US" dirty="0">
                <a:latin typeface="Arial" pitchFamily="34" charset="0"/>
                <a:cs typeface="Arial" pitchFamily="34" charset="0"/>
              </a:rPr>
              <a:t>, P</a:t>
            </a:r>
            <a:r>
              <a:rPr lang="en-US" baseline="-25000" dirty="0">
                <a:latin typeface="Arial" pitchFamily="34" charset="0"/>
                <a:cs typeface="Arial" pitchFamily="34" charset="0"/>
              </a:rPr>
              <a:t>3</a:t>
            </a:r>
            <a:r>
              <a:rPr lang="en-US" dirty="0">
                <a:latin typeface="Arial" pitchFamily="34" charset="0"/>
                <a:cs typeface="Arial" pitchFamily="34" charset="0"/>
              </a:rPr>
              <a:t>, and so forth, while those on the carboxyl side are labeled P</a:t>
            </a:r>
            <a:r>
              <a:rPr lang="en-US" baseline="-25000" dirty="0">
                <a:latin typeface="Arial" pitchFamily="34" charset="0"/>
                <a:cs typeface="Arial" pitchFamily="34" charset="0"/>
              </a:rPr>
              <a:t>1</a:t>
            </a:r>
            <a:r>
              <a:rPr lang="en-US" dirty="0">
                <a:latin typeface="Arial" pitchFamily="34" charset="0"/>
                <a:cs typeface="Arial" pitchFamily="34" charset="0"/>
                <a:sym typeface="Symbol" charset="0"/>
              </a:rPr>
              <a:t></a:t>
            </a:r>
            <a:r>
              <a:rPr lang="en-US" dirty="0">
                <a:latin typeface="Arial" pitchFamily="34" charset="0"/>
                <a:cs typeface="Arial" pitchFamily="34" charset="0"/>
              </a:rPr>
              <a:t>, P</a:t>
            </a:r>
            <a:r>
              <a:rPr lang="en-US" baseline="-25000" dirty="0">
                <a:latin typeface="Arial" pitchFamily="34" charset="0"/>
                <a:cs typeface="Arial" pitchFamily="34" charset="0"/>
              </a:rPr>
              <a:t>2</a:t>
            </a:r>
            <a:r>
              <a:rPr lang="en-US" dirty="0">
                <a:latin typeface="Arial" pitchFamily="34" charset="0"/>
                <a:cs typeface="Arial" pitchFamily="34" charset="0"/>
                <a:sym typeface="Symbol" charset="0"/>
              </a:rPr>
              <a:t></a:t>
            </a:r>
            <a:r>
              <a:rPr lang="en-US" dirty="0">
                <a:latin typeface="Arial" pitchFamily="34" charset="0"/>
                <a:cs typeface="Arial" pitchFamily="34" charset="0"/>
              </a:rPr>
              <a:t>, and so forth.</a:t>
            </a:r>
          </a:p>
          <a:p>
            <a:r>
              <a:rPr lang="en-US" dirty="0">
                <a:latin typeface="Arial" pitchFamily="34" charset="0"/>
                <a:cs typeface="Arial" pitchFamily="34" charset="0"/>
              </a:rPr>
              <a:t>The corresponding sites on the enzyme are referred to as S</a:t>
            </a:r>
            <a:r>
              <a:rPr lang="en-US" baseline="-25000" dirty="0">
                <a:latin typeface="Arial" pitchFamily="34" charset="0"/>
                <a:cs typeface="Arial" pitchFamily="34" charset="0"/>
              </a:rPr>
              <a:t>1</a:t>
            </a:r>
            <a:r>
              <a:rPr lang="en-US" dirty="0">
                <a:latin typeface="Arial" pitchFamily="34" charset="0"/>
                <a:cs typeface="Arial" pitchFamily="34" charset="0"/>
              </a:rPr>
              <a:t>, S</a:t>
            </a:r>
            <a:r>
              <a:rPr lang="en-US" baseline="-25000" dirty="0">
                <a:latin typeface="Arial" pitchFamily="34" charset="0"/>
                <a:cs typeface="Arial" pitchFamily="34" charset="0"/>
              </a:rPr>
              <a:t>2</a:t>
            </a:r>
            <a:r>
              <a:rPr lang="en-US" dirty="0">
                <a:latin typeface="Arial" pitchFamily="34" charset="0"/>
                <a:cs typeface="Arial" pitchFamily="34" charset="0"/>
              </a:rPr>
              <a:t> or S</a:t>
            </a:r>
            <a:r>
              <a:rPr lang="en-US" baseline="-25000" dirty="0">
                <a:latin typeface="Arial" pitchFamily="34" charset="0"/>
                <a:cs typeface="Arial" pitchFamily="34" charset="0"/>
              </a:rPr>
              <a:t>1</a:t>
            </a:r>
            <a:r>
              <a:rPr lang="en-US" dirty="0">
                <a:latin typeface="Arial" pitchFamily="34" charset="0"/>
                <a:cs typeface="Arial" pitchFamily="34" charset="0"/>
                <a:sym typeface="Symbol" charset="0"/>
              </a:rPr>
              <a:t></a:t>
            </a:r>
            <a:r>
              <a:rPr lang="en-US" dirty="0">
                <a:latin typeface="Arial" pitchFamily="34" charset="0"/>
                <a:cs typeface="Arial" pitchFamily="34" charset="0"/>
              </a:rPr>
              <a:t>, S</a:t>
            </a:r>
            <a:r>
              <a:rPr lang="en-US" baseline="-25000" dirty="0">
                <a:latin typeface="Arial" pitchFamily="34" charset="0"/>
                <a:cs typeface="Arial" pitchFamily="34" charset="0"/>
              </a:rPr>
              <a:t>2</a:t>
            </a:r>
            <a:r>
              <a:rPr lang="en-US" dirty="0">
                <a:latin typeface="Arial" pitchFamily="34" charset="0"/>
                <a:cs typeface="Arial" pitchFamily="34" charset="0"/>
                <a:sym typeface="Symbol" charset="0"/>
              </a:rPr>
              <a:t></a:t>
            </a:r>
            <a:r>
              <a:rPr lang="en-US" dirty="0">
                <a:latin typeface="Arial" pitchFamily="34" charset="0"/>
                <a:cs typeface="Arial" pitchFamily="34" charset="0"/>
              </a:rPr>
              <a:t> and so forth.</a:t>
            </a:r>
          </a:p>
        </p:txBody>
      </p:sp>
    </p:spTree>
    <p:extLst>
      <p:ext uri="{BB962C8B-B14F-4D97-AF65-F5344CB8AC3E}">
        <p14:creationId xmlns:p14="http://schemas.microsoft.com/office/powerpoint/2010/main" val="164552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Specificity Pocket of Chymotrypsin</a:t>
            </a:r>
          </a:p>
        </p:txBody>
      </p:sp>
      <p:pic>
        <p:nvPicPr>
          <p:cNvPr id="9" name="Picture 2" descr="A ball-and-stick model of the amino acids that form the specificity pocket of chymotrypsin.&#10;The pocket forms an upside-down U shape. The amino acids comprising the pocket, from the bottom of the left arm of the U are: serine 217, glycine 216, glycine 226, tryptophan 215, serine 195, serine 190, methionine 192, and serine 189. The side chain from a phenylalanine residue, which has a six-membered ring structure, is shown inside the pocket, with the residues from the pocket surrounding 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01320" y="1687205"/>
            <a:ext cx="5541360" cy="45640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605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Specificity Nomenclature for Protease–substrate Interactions</a:t>
            </a:r>
          </a:p>
        </p:txBody>
      </p:sp>
      <p:pic>
        <p:nvPicPr>
          <p:cNvPr id="9" name="Picture 2" descr="A structural formula shows the potential sites of interaction (P) between the substrate and the enzyme along with the respective binding sites on the enzyme (S).&#10;Part of a substrate is represented as a horizontal polypeptide chain of six residues. The central peptide bond in the chain is highlighted in red. The three side chains on the residue to the left of the bond shown in red are labeled P1, P2, and P3. The side chains on the amino acids on the right of the bond are labeled as P1 prime, P2 prime, and P 3 prime. These labeled side chains are shown interacting with enzyme binding sites in the following order from left to right- P3-S3; P2-S2; P1-S1; P1 prime-S1 prime; P2 prime-S2 prime; P3 prime-S3 pri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995839"/>
            <a:ext cx="8113106" cy="253719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A991659E-5F94-7B42-BD44-25F4ED60F22F}"/>
              </a:ext>
            </a:extLst>
          </p:cNvPr>
          <p:cNvCxnSpPr/>
          <p:nvPr/>
        </p:nvCxnSpPr>
        <p:spPr>
          <a:xfrm>
            <a:off x="4572000" y="2292096"/>
            <a:ext cx="0" cy="15361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E07FAB5-267A-5040-9F19-FC0E4940733E}"/>
              </a:ext>
            </a:extLst>
          </p:cNvPr>
          <p:cNvSpPr txBox="1"/>
          <p:nvPr/>
        </p:nvSpPr>
        <p:spPr>
          <a:xfrm>
            <a:off x="3889248" y="1752049"/>
            <a:ext cx="2523744" cy="369332"/>
          </a:xfrm>
          <a:prstGeom prst="rect">
            <a:avLst/>
          </a:prstGeom>
          <a:noFill/>
        </p:spPr>
        <p:txBody>
          <a:bodyPr wrap="square" rtlCol="0">
            <a:spAutoFit/>
          </a:bodyPr>
          <a:lstStyle/>
          <a:p>
            <a:r>
              <a:rPr lang="en-US" dirty="0"/>
              <a:t>Scissile Bond</a:t>
            </a:r>
          </a:p>
        </p:txBody>
      </p:sp>
      <p:cxnSp>
        <p:nvCxnSpPr>
          <p:cNvPr id="8" name="Straight Arrow Connector 7">
            <a:extLst>
              <a:ext uri="{FF2B5EF4-FFF2-40B4-BE49-F238E27FC236}">
                <a16:creationId xmlns:a16="http://schemas.microsoft.com/office/drawing/2014/main" id="{D9AE7556-16DD-804D-B48B-0469A2686EAA}"/>
              </a:ext>
            </a:extLst>
          </p:cNvPr>
          <p:cNvCxnSpPr/>
          <p:nvPr/>
        </p:nvCxnSpPr>
        <p:spPr>
          <a:xfrm>
            <a:off x="2694432" y="2487168"/>
            <a:ext cx="890016" cy="5974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F8A25CB-1A24-CF49-BEAB-7A28316C5299}"/>
              </a:ext>
            </a:extLst>
          </p:cNvPr>
          <p:cNvSpPr txBox="1"/>
          <p:nvPr/>
        </p:nvSpPr>
        <p:spPr>
          <a:xfrm>
            <a:off x="1281852" y="1752049"/>
            <a:ext cx="2523744" cy="923330"/>
          </a:xfrm>
          <a:prstGeom prst="rect">
            <a:avLst/>
          </a:prstGeom>
          <a:noFill/>
        </p:spPr>
        <p:txBody>
          <a:bodyPr wrap="square" rtlCol="0">
            <a:spAutoFit/>
          </a:bodyPr>
          <a:lstStyle/>
          <a:p>
            <a:r>
              <a:rPr lang="en-US" dirty="0"/>
              <a:t>Specificity Determinant</a:t>
            </a:r>
          </a:p>
          <a:p>
            <a:r>
              <a:rPr lang="en-US" dirty="0"/>
              <a:t>In carboxy-side cleaving proteases</a:t>
            </a:r>
          </a:p>
        </p:txBody>
      </p:sp>
    </p:spTree>
    <p:extLst>
      <p:ext uri="{BB962C8B-B14F-4D97-AF65-F5344CB8AC3E}">
        <p14:creationId xmlns:p14="http://schemas.microsoft.com/office/powerpoint/2010/main" val="379924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Catalytic Triads are Found in Other Hydrolytic Enzymes</a:t>
            </a:r>
          </a:p>
        </p:txBody>
      </p:sp>
      <p:sp>
        <p:nvSpPr>
          <p:cNvPr id="4" name="Content Placeholder 3"/>
          <p:cNvSpPr>
            <a:spLocks noGrp="1"/>
          </p:cNvSpPr>
          <p:nvPr>
            <p:ph idx="1"/>
          </p:nvPr>
        </p:nvSpPr>
        <p:spPr/>
        <p:txBody>
          <a:bodyPr>
            <a:normAutofit/>
          </a:bodyPr>
          <a:lstStyle/>
          <a:p>
            <a:pPr>
              <a:spcBef>
                <a:spcPts val="600"/>
              </a:spcBef>
              <a:spcAft>
                <a:spcPts val="1200"/>
              </a:spcAft>
            </a:pPr>
            <a:r>
              <a:rPr lang="en-US" dirty="0">
                <a:latin typeface="Arial" pitchFamily="34" charset="0"/>
                <a:cs typeface="Arial" pitchFamily="34" charset="0"/>
              </a:rPr>
              <a:t>Many other proteases have been identified that are homologs of chymotrypsin and use the same catalytic triad strategy.</a:t>
            </a:r>
          </a:p>
          <a:p>
            <a:pPr>
              <a:spcBef>
                <a:spcPts val="600"/>
              </a:spcBef>
              <a:spcAft>
                <a:spcPts val="1200"/>
              </a:spcAft>
            </a:pPr>
            <a:r>
              <a:rPr lang="en-US" dirty="0">
                <a:latin typeface="Arial" pitchFamily="34" charset="0"/>
                <a:cs typeface="Arial" pitchFamily="34" charset="0"/>
              </a:rPr>
              <a:t>Structural differences in the S</a:t>
            </a:r>
            <a:r>
              <a:rPr lang="en-US" baseline="-25000" dirty="0">
                <a:latin typeface="Arial" pitchFamily="34" charset="0"/>
                <a:cs typeface="Arial" pitchFamily="34" charset="0"/>
              </a:rPr>
              <a:t>1</a:t>
            </a:r>
            <a:r>
              <a:rPr lang="en-US" dirty="0">
                <a:latin typeface="Arial" pitchFamily="34" charset="0"/>
                <a:cs typeface="Arial" pitchFamily="34" charset="0"/>
              </a:rPr>
              <a:t> pockets account for the different specificities.</a:t>
            </a:r>
          </a:p>
          <a:p>
            <a:pPr>
              <a:spcBef>
                <a:spcPts val="600"/>
              </a:spcBef>
              <a:spcAft>
                <a:spcPts val="1200"/>
              </a:spcAft>
            </a:pPr>
            <a:r>
              <a:rPr lang="en-US" dirty="0">
                <a:latin typeface="Arial" pitchFamily="34" charset="0"/>
                <a:cs typeface="Arial" pitchFamily="34" charset="0"/>
              </a:rPr>
              <a:t>Other proteases are not homologs of chymotrypsin, but still use the catalytic triad strategy.</a:t>
            </a:r>
          </a:p>
          <a:p>
            <a:pPr>
              <a:spcBef>
                <a:spcPts val="600"/>
              </a:spcBef>
              <a:spcAft>
                <a:spcPts val="1200"/>
              </a:spcAft>
            </a:pPr>
            <a:r>
              <a:rPr lang="en-US" dirty="0">
                <a:latin typeface="Arial" pitchFamily="34" charset="0"/>
                <a:cs typeface="Arial" pitchFamily="34" charset="0"/>
              </a:rPr>
              <a:t>Evidence suggests that the catalytic triad has independently evolved at least three times.</a:t>
            </a:r>
          </a:p>
        </p:txBody>
      </p:sp>
    </p:spTree>
    <p:extLst>
      <p:ext uri="{BB962C8B-B14F-4D97-AF65-F5344CB8AC3E}">
        <p14:creationId xmlns:p14="http://schemas.microsoft.com/office/powerpoint/2010/main" val="424187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Structural Similarity of Trypsin and Chymotrypsin</a:t>
            </a:r>
          </a:p>
        </p:txBody>
      </p:sp>
      <p:pic>
        <p:nvPicPr>
          <p:cNvPr id="9" name="Picture 2" descr="The structure of chymotrypsin, overlaid with that of trypsin. The proteins are represented by a cluster of two differently colored chai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8768" y="1949766"/>
            <a:ext cx="5914455" cy="410523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D9367A-DD4B-FD46-A870-F39B42AAAE31}"/>
              </a:ext>
            </a:extLst>
          </p:cNvPr>
          <p:cNvSpPr txBox="1"/>
          <p:nvPr/>
        </p:nvSpPr>
        <p:spPr>
          <a:xfrm>
            <a:off x="6266688" y="2438400"/>
            <a:ext cx="2420112" cy="2862322"/>
          </a:xfrm>
          <a:prstGeom prst="rect">
            <a:avLst/>
          </a:prstGeom>
          <a:noFill/>
        </p:spPr>
        <p:txBody>
          <a:bodyPr wrap="square" rtlCol="0">
            <a:spAutoFit/>
          </a:bodyPr>
          <a:lstStyle/>
          <a:p>
            <a:r>
              <a:rPr lang="en-US" dirty="0"/>
              <a:t>Example of Divergent evolution within a species.  </a:t>
            </a:r>
          </a:p>
          <a:p>
            <a:endParaRPr lang="en-US" dirty="0"/>
          </a:p>
          <a:p>
            <a:r>
              <a:rPr lang="en-US" dirty="0"/>
              <a:t>A single ancestral gene multiplies and changes substrate specificity, giving the host cell a wider range of materials to use</a:t>
            </a:r>
          </a:p>
        </p:txBody>
      </p:sp>
    </p:spTree>
    <p:extLst>
      <p:ext uri="{BB962C8B-B14F-4D97-AF65-F5344CB8AC3E}">
        <p14:creationId xmlns:p14="http://schemas.microsoft.com/office/powerpoint/2010/main" val="71981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S</a:t>
            </a:r>
            <a:r>
              <a:rPr lang="en-US" baseline="-25000" dirty="0">
                <a:solidFill>
                  <a:srgbClr val="843C0C"/>
                </a:solidFill>
                <a:latin typeface="Arial" pitchFamily="34" charset="0"/>
                <a:cs typeface="Arial" pitchFamily="34" charset="0"/>
              </a:rPr>
              <a:t>1</a:t>
            </a:r>
            <a:r>
              <a:rPr lang="en-US" dirty="0">
                <a:solidFill>
                  <a:srgbClr val="843C0C"/>
                </a:solidFill>
                <a:latin typeface="Arial" pitchFamily="34" charset="0"/>
                <a:cs typeface="Arial" pitchFamily="34" charset="0"/>
              </a:rPr>
              <a:t> Pockets of Chymotrypsin, Trypsin, and Elastase (Divergent Evolution within a species)</a:t>
            </a:r>
          </a:p>
        </p:txBody>
      </p:sp>
      <p:pic>
        <p:nvPicPr>
          <p:cNvPr id="9" name="Picture 2" descr="The schematic representations and the space filling models of binding pockets in chymotrypsin, trypsin, and elastase are shown.&#10;The key residues highlighted in the space filling models are highlighted. The schematic representations of the pockets are U shaped. The space-filling models have a gap at the center, with atoms clustered around it &#10;Chymotrypsin: The active-site serine residue is shown at the top of the gap, amongst the other atoms in the space filling model. The schematic representation of the pocket is empty.&#10;Trypsin: The trypsin pocket has a pair of oxygen atoms linked by a delocalized double bond and a net negative charge. This is labeled as aspartate 189. The active-site serine residue is at the top of the gap, and the aspartate 189 residue is at the bottom of the gap, amongst other atoms in the space filling model.&#10;Elastase:  The elastase pocket of elastase has two side chains of valine 216 and valine 190 attached to it. The active-site serine residue is shown at the top of the gap, amongst the other atoms. The two valine residues are shown at the bottom of the gap.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932722"/>
            <a:ext cx="6705046" cy="41693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45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38200" y="0"/>
            <a:ext cx="7772400" cy="639762"/>
          </a:xfrm>
        </p:spPr>
        <p:txBody>
          <a:bodyPr>
            <a:normAutofit/>
          </a:bodyPr>
          <a:lstStyle/>
          <a:p>
            <a:pPr eaLnBrk="1" hangingPunct="1">
              <a:defRPr/>
            </a:pPr>
            <a:r>
              <a:rPr lang="en-US" sz="3200" dirty="0">
                <a:solidFill>
                  <a:srgbClr val="843C0C"/>
                </a:solidFill>
                <a:latin typeface="Arial" panose="020B0604020202020204" pitchFamily="34" charset="0"/>
                <a:cs typeface="Arial" panose="020B0604020202020204" pitchFamily="34" charset="0"/>
              </a:rPr>
              <a:t>Serine Proteases and Evolution</a:t>
            </a:r>
          </a:p>
        </p:txBody>
      </p:sp>
      <p:sp>
        <p:nvSpPr>
          <p:cNvPr id="8" name="Text Box 3"/>
          <p:cNvSpPr txBox="1">
            <a:spLocks noChangeArrowheads="1"/>
          </p:cNvSpPr>
          <p:nvPr/>
        </p:nvSpPr>
        <p:spPr bwMode="auto">
          <a:xfrm>
            <a:off x="533400" y="1219200"/>
            <a:ext cx="3810000" cy="473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71475" indent="-371475">
              <a:defRPr>
                <a:solidFill>
                  <a:schemeClr val="tx1"/>
                </a:solidFill>
                <a:latin typeface="Arial" charset="0"/>
                <a:ea typeface="ＭＳ Ｐゴシック" charset="0"/>
                <a:cs typeface="Arial" charset="0"/>
              </a:defRPr>
            </a:lvl1pPr>
            <a:lvl2pPr marL="828675" indent="-371475">
              <a:defRPr>
                <a:solidFill>
                  <a:schemeClr val="tx1"/>
                </a:solidFill>
                <a:latin typeface="Arial" charset="0"/>
                <a:ea typeface="Arial" charset="0"/>
                <a:cs typeface="Arial" charset="0"/>
              </a:defRPr>
            </a:lvl2pPr>
            <a:lvl3pPr marL="1285875" indent="-371475">
              <a:defRPr>
                <a:solidFill>
                  <a:schemeClr val="tx1"/>
                </a:solidFill>
                <a:latin typeface="Arial" charset="0"/>
                <a:ea typeface="Arial" charset="0"/>
                <a:cs typeface="Arial" charset="0"/>
              </a:defRPr>
            </a:lvl3pPr>
            <a:lvl4pPr marL="1743075" indent="-371475">
              <a:defRPr>
                <a:solidFill>
                  <a:schemeClr val="tx1"/>
                </a:solidFill>
                <a:latin typeface="Arial" charset="0"/>
                <a:ea typeface="Arial" charset="0"/>
                <a:cs typeface="Arial" charset="0"/>
              </a:defRPr>
            </a:lvl4pPr>
            <a:lvl5pPr marL="2200275" indent="-371475">
              <a:defRPr>
                <a:solidFill>
                  <a:schemeClr val="tx1"/>
                </a:solidFill>
                <a:latin typeface="Arial" charset="0"/>
                <a:ea typeface="Arial" charset="0"/>
                <a:cs typeface="Arial" charset="0"/>
              </a:defRPr>
            </a:lvl5pPr>
            <a:lvl6pPr marL="2657475" indent="-371475" fontAlgn="base">
              <a:spcBef>
                <a:spcPct val="0"/>
              </a:spcBef>
              <a:spcAft>
                <a:spcPct val="0"/>
              </a:spcAft>
              <a:defRPr>
                <a:solidFill>
                  <a:schemeClr val="tx1"/>
                </a:solidFill>
                <a:latin typeface="Arial" charset="0"/>
                <a:ea typeface="Arial" charset="0"/>
                <a:cs typeface="Arial" charset="0"/>
              </a:defRPr>
            </a:lvl6pPr>
            <a:lvl7pPr marL="3114675" indent="-371475" fontAlgn="base">
              <a:spcBef>
                <a:spcPct val="0"/>
              </a:spcBef>
              <a:spcAft>
                <a:spcPct val="0"/>
              </a:spcAft>
              <a:defRPr>
                <a:solidFill>
                  <a:schemeClr val="tx1"/>
                </a:solidFill>
                <a:latin typeface="Arial" charset="0"/>
                <a:ea typeface="Arial" charset="0"/>
                <a:cs typeface="Arial" charset="0"/>
              </a:defRPr>
            </a:lvl7pPr>
            <a:lvl8pPr marL="3571875" indent="-371475" fontAlgn="base">
              <a:spcBef>
                <a:spcPct val="0"/>
              </a:spcBef>
              <a:spcAft>
                <a:spcPct val="0"/>
              </a:spcAft>
              <a:defRPr>
                <a:solidFill>
                  <a:schemeClr val="tx1"/>
                </a:solidFill>
                <a:latin typeface="Arial" charset="0"/>
                <a:ea typeface="Arial" charset="0"/>
                <a:cs typeface="Arial" charset="0"/>
              </a:defRPr>
            </a:lvl8pPr>
            <a:lvl9pPr marL="4029075" indent="-371475"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1600" dirty="0"/>
              <a:t>Several </a:t>
            </a:r>
            <a:r>
              <a:rPr lang="en-US" sz="1600" dirty="0" err="1"/>
              <a:t>superfamilies</a:t>
            </a:r>
            <a:r>
              <a:rPr lang="en-US" sz="1600" dirty="0"/>
              <a:t> of serine proteases exist</a:t>
            </a:r>
          </a:p>
          <a:p>
            <a:pPr>
              <a:spcBef>
                <a:spcPct val="50000"/>
              </a:spcBef>
              <a:buFont typeface="Arial" charset="0"/>
              <a:buAutoNum type="romanLcParenR"/>
              <a:defRPr/>
            </a:pPr>
            <a:r>
              <a:rPr lang="en-US" sz="1600" dirty="0"/>
              <a:t>No obvious sequence or structural relationships b/w members of different families</a:t>
            </a:r>
          </a:p>
          <a:p>
            <a:pPr>
              <a:spcBef>
                <a:spcPct val="50000"/>
              </a:spcBef>
              <a:buFont typeface="Arial" charset="0"/>
              <a:buAutoNum type="romanLcParenR"/>
              <a:defRPr/>
            </a:pPr>
            <a:r>
              <a:rPr lang="en-US" sz="1600" dirty="0"/>
              <a:t>The catalytic residues are in the same structural location in every superfamily</a:t>
            </a:r>
          </a:p>
          <a:p>
            <a:pPr lvl="1">
              <a:spcBef>
                <a:spcPct val="50000"/>
              </a:spcBef>
              <a:buFont typeface="Arial" charset="0"/>
              <a:buChar char="•"/>
              <a:defRPr/>
            </a:pPr>
            <a:r>
              <a:rPr lang="en-US" sz="1600" dirty="0">
                <a:ea typeface="ＭＳ Ｐゴシック" charset="0"/>
              </a:rPr>
              <a:t>Only commonality b/w them</a:t>
            </a:r>
          </a:p>
          <a:p>
            <a:pPr>
              <a:spcBef>
                <a:spcPct val="50000"/>
              </a:spcBef>
              <a:buFont typeface="Arial" charset="0"/>
              <a:buNone/>
              <a:defRPr/>
            </a:pPr>
            <a:r>
              <a:rPr lang="en-US" sz="1600" dirty="0"/>
              <a:t>Active site similarity is the result of convergent evolution</a:t>
            </a:r>
          </a:p>
          <a:p>
            <a:pPr>
              <a:spcBef>
                <a:spcPct val="50000"/>
              </a:spcBef>
              <a:buFont typeface="Arial" charset="0"/>
              <a:buNone/>
              <a:defRPr/>
            </a:pPr>
            <a:r>
              <a:rPr lang="en-US" sz="1600" dirty="0"/>
              <a:t>Divergent evolution has created enzymes with differing substrate specificities within each superfamily</a:t>
            </a:r>
          </a:p>
          <a:p>
            <a:pPr>
              <a:spcBef>
                <a:spcPct val="50000"/>
              </a:spcBef>
              <a:buFont typeface="Arial" charset="0"/>
              <a:buNone/>
              <a:defRPr/>
            </a:pPr>
            <a:r>
              <a:rPr lang="en-US" sz="1600" dirty="0"/>
              <a:t>Remember:  What determines substrate specificity in serine proteases?</a:t>
            </a:r>
            <a:endParaRPr lang="en-US" sz="2000" dirty="0"/>
          </a:p>
        </p:txBody>
      </p:sp>
      <p:grpSp>
        <p:nvGrpSpPr>
          <p:cNvPr id="2" name="Group 1"/>
          <p:cNvGrpSpPr/>
          <p:nvPr/>
        </p:nvGrpSpPr>
        <p:grpSpPr>
          <a:xfrm>
            <a:off x="6019800" y="762000"/>
            <a:ext cx="2671763" cy="6062133"/>
            <a:chOff x="6019800" y="762000"/>
            <a:chExt cx="2671763" cy="6062133"/>
          </a:xfrm>
        </p:grpSpPr>
        <p:pic>
          <p:nvPicPr>
            <p:cNvPr id="9" name="Picture 4" descr="protein-4-8-4_29"/>
            <p:cNvPicPr>
              <a:picLocks noChangeAspect="1" noChangeArrowheads="1"/>
            </p:cNvPicPr>
            <p:nvPr/>
          </p:nvPicPr>
          <p:blipFill>
            <a:blip r:embed="rId3">
              <a:extLst>
                <a:ext uri="{28A0092B-C50C-407E-A947-70E740481C1C}">
                  <a14:useLocalDpi xmlns:a14="http://schemas.microsoft.com/office/drawing/2010/main" val="0"/>
                </a:ext>
              </a:extLst>
            </a:blip>
            <a:srcRect t="9068"/>
            <a:stretch>
              <a:fillRect/>
            </a:stretch>
          </p:blipFill>
          <p:spPr bwMode="auto">
            <a:xfrm>
              <a:off x="6019800" y="1143000"/>
              <a:ext cx="2671763" cy="534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3"/>
            <p:cNvSpPr txBox="1">
              <a:spLocks noChangeArrowheads="1"/>
            </p:cNvSpPr>
            <p:nvPr/>
          </p:nvSpPr>
          <p:spPr bwMode="auto">
            <a:xfrm>
              <a:off x="6477000" y="762000"/>
              <a:ext cx="16002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71475" indent="-371475">
                <a:defRPr>
                  <a:solidFill>
                    <a:schemeClr val="tx1"/>
                  </a:solidFill>
                  <a:latin typeface="Arial" charset="0"/>
                  <a:ea typeface="ＭＳ Ｐゴシック" charset="0"/>
                  <a:cs typeface="Arial" charset="0"/>
                </a:defRPr>
              </a:lvl1pPr>
              <a:lvl2pPr marL="828675" indent="-371475">
                <a:defRPr>
                  <a:solidFill>
                    <a:schemeClr val="tx1"/>
                  </a:solidFill>
                  <a:latin typeface="Arial" charset="0"/>
                  <a:ea typeface="Arial" charset="0"/>
                  <a:cs typeface="Arial" charset="0"/>
                </a:defRPr>
              </a:lvl2pPr>
              <a:lvl3pPr marL="1285875" indent="-371475">
                <a:defRPr>
                  <a:solidFill>
                    <a:schemeClr val="tx1"/>
                  </a:solidFill>
                  <a:latin typeface="Arial" charset="0"/>
                  <a:ea typeface="Arial" charset="0"/>
                  <a:cs typeface="Arial" charset="0"/>
                </a:defRPr>
              </a:lvl3pPr>
              <a:lvl4pPr marL="1743075" indent="-371475">
                <a:defRPr>
                  <a:solidFill>
                    <a:schemeClr val="tx1"/>
                  </a:solidFill>
                  <a:latin typeface="Arial" charset="0"/>
                  <a:ea typeface="Arial" charset="0"/>
                  <a:cs typeface="Arial" charset="0"/>
                </a:defRPr>
              </a:lvl4pPr>
              <a:lvl5pPr marL="2200275" indent="-371475">
                <a:defRPr>
                  <a:solidFill>
                    <a:schemeClr val="tx1"/>
                  </a:solidFill>
                  <a:latin typeface="Arial" charset="0"/>
                  <a:ea typeface="Arial" charset="0"/>
                  <a:cs typeface="Arial" charset="0"/>
                </a:defRPr>
              </a:lvl5pPr>
              <a:lvl6pPr marL="2657475" indent="-371475" fontAlgn="base">
                <a:spcBef>
                  <a:spcPct val="0"/>
                </a:spcBef>
                <a:spcAft>
                  <a:spcPct val="0"/>
                </a:spcAft>
                <a:defRPr>
                  <a:solidFill>
                    <a:schemeClr val="tx1"/>
                  </a:solidFill>
                  <a:latin typeface="Arial" charset="0"/>
                  <a:ea typeface="Arial" charset="0"/>
                  <a:cs typeface="Arial" charset="0"/>
                </a:defRPr>
              </a:lvl6pPr>
              <a:lvl7pPr marL="3114675" indent="-371475" fontAlgn="base">
                <a:spcBef>
                  <a:spcPct val="0"/>
                </a:spcBef>
                <a:spcAft>
                  <a:spcPct val="0"/>
                </a:spcAft>
                <a:defRPr>
                  <a:solidFill>
                    <a:schemeClr val="tx1"/>
                  </a:solidFill>
                  <a:latin typeface="Arial" charset="0"/>
                  <a:ea typeface="Arial" charset="0"/>
                  <a:cs typeface="Arial" charset="0"/>
                </a:defRPr>
              </a:lvl7pPr>
              <a:lvl8pPr marL="3571875" indent="-371475" fontAlgn="base">
                <a:spcBef>
                  <a:spcPct val="0"/>
                </a:spcBef>
                <a:spcAft>
                  <a:spcPct val="0"/>
                </a:spcAft>
                <a:defRPr>
                  <a:solidFill>
                    <a:schemeClr val="tx1"/>
                  </a:solidFill>
                  <a:latin typeface="Arial" charset="0"/>
                  <a:ea typeface="Arial" charset="0"/>
                  <a:cs typeface="Arial" charset="0"/>
                </a:defRPr>
              </a:lvl8pPr>
              <a:lvl9pPr marL="4029075" indent="-371475"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1600" dirty="0"/>
                <a:t>Chymotrypsin</a:t>
              </a:r>
              <a:endParaRPr lang="en-US" sz="2000" dirty="0"/>
            </a:p>
          </p:txBody>
        </p:sp>
        <p:sp>
          <p:nvSpPr>
            <p:cNvPr id="11" name="Text Box 3"/>
            <p:cNvSpPr txBox="1">
              <a:spLocks noChangeArrowheads="1"/>
            </p:cNvSpPr>
            <p:nvPr/>
          </p:nvSpPr>
          <p:spPr bwMode="auto">
            <a:xfrm>
              <a:off x="7010400" y="6485579"/>
              <a:ext cx="10668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71475" indent="-371475">
                <a:defRPr>
                  <a:solidFill>
                    <a:schemeClr val="tx1"/>
                  </a:solidFill>
                  <a:latin typeface="Arial" charset="0"/>
                  <a:ea typeface="ＭＳ Ｐゴシック" charset="0"/>
                  <a:cs typeface="Arial" charset="0"/>
                </a:defRPr>
              </a:lvl1pPr>
              <a:lvl2pPr marL="828675" indent="-371475">
                <a:defRPr>
                  <a:solidFill>
                    <a:schemeClr val="tx1"/>
                  </a:solidFill>
                  <a:latin typeface="Arial" charset="0"/>
                  <a:ea typeface="Arial" charset="0"/>
                  <a:cs typeface="Arial" charset="0"/>
                </a:defRPr>
              </a:lvl2pPr>
              <a:lvl3pPr marL="1285875" indent="-371475">
                <a:defRPr>
                  <a:solidFill>
                    <a:schemeClr val="tx1"/>
                  </a:solidFill>
                  <a:latin typeface="Arial" charset="0"/>
                  <a:ea typeface="Arial" charset="0"/>
                  <a:cs typeface="Arial" charset="0"/>
                </a:defRPr>
              </a:lvl3pPr>
              <a:lvl4pPr marL="1743075" indent="-371475">
                <a:defRPr>
                  <a:solidFill>
                    <a:schemeClr val="tx1"/>
                  </a:solidFill>
                  <a:latin typeface="Arial" charset="0"/>
                  <a:ea typeface="Arial" charset="0"/>
                  <a:cs typeface="Arial" charset="0"/>
                </a:defRPr>
              </a:lvl4pPr>
              <a:lvl5pPr marL="2200275" indent="-371475">
                <a:defRPr>
                  <a:solidFill>
                    <a:schemeClr val="tx1"/>
                  </a:solidFill>
                  <a:latin typeface="Arial" charset="0"/>
                  <a:ea typeface="Arial" charset="0"/>
                  <a:cs typeface="Arial" charset="0"/>
                </a:defRPr>
              </a:lvl5pPr>
              <a:lvl6pPr marL="2657475" indent="-371475" fontAlgn="base">
                <a:spcBef>
                  <a:spcPct val="0"/>
                </a:spcBef>
                <a:spcAft>
                  <a:spcPct val="0"/>
                </a:spcAft>
                <a:defRPr>
                  <a:solidFill>
                    <a:schemeClr val="tx1"/>
                  </a:solidFill>
                  <a:latin typeface="Arial" charset="0"/>
                  <a:ea typeface="Arial" charset="0"/>
                  <a:cs typeface="Arial" charset="0"/>
                </a:defRPr>
              </a:lvl6pPr>
              <a:lvl7pPr marL="3114675" indent="-371475" fontAlgn="base">
                <a:spcBef>
                  <a:spcPct val="0"/>
                </a:spcBef>
                <a:spcAft>
                  <a:spcPct val="0"/>
                </a:spcAft>
                <a:defRPr>
                  <a:solidFill>
                    <a:schemeClr val="tx1"/>
                  </a:solidFill>
                  <a:latin typeface="Arial" charset="0"/>
                  <a:ea typeface="Arial" charset="0"/>
                  <a:cs typeface="Arial" charset="0"/>
                </a:defRPr>
              </a:lvl7pPr>
              <a:lvl8pPr marL="3571875" indent="-371475" fontAlgn="base">
                <a:spcBef>
                  <a:spcPct val="0"/>
                </a:spcBef>
                <a:spcAft>
                  <a:spcPct val="0"/>
                </a:spcAft>
                <a:defRPr>
                  <a:solidFill>
                    <a:schemeClr val="tx1"/>
                  </a:solidFill>
                  <a:latin typeface="Arial" charset="0"/>
                  <a:ea typeface="Arial" charset="0"/>
                  <a:cs typeface="Arial" charset="0"/>
                </a:defRPr>
              </a:lvl8pPr>
              <a:lvl9pPr marL="4029075" indent="-371475"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1600" dirty="0" err="1"/>
                <a:t>Subtilisin</a:t>
              </a:r>
              <a:endParaRPr lang="en-US" sz="2000" dirty="0"/>
            </a:p>
          </p:txBody>
        </p:sp>
      </p:grpSp>
    </p:spTree>
    <p:extLst>
      <p:ext uri="{BB962C8B-B14F-4D97-AF65-F5344CB8AC3E}">
        <p14:creationId xmlns:p14="http://schemas.microsoft.com/office/powerpoint/2010/main" val="252659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838200" y="0"/>
            <a:ext cx="7772400" cy="639762"/>
          </a:xfrm>
        </p:spPr>
        <p:txBody>
          <a:bodyPr>
            <a:normAutofit/>
          </a:bodyPr>
          <a:lstStyle/>
          <a:p>
            <a:pPr eaLnBrk="1" hangingPunct="1">
              <a:defRPr/>
            </a:pPr>
            <a:r>
              <a:rPr lang="en-US" sz="3200" dirty="0">
                <a:solidFill>
                  <a:srgbClr val="843C0C"/>
                </a:solidFill>
                <a:latin typeface="Arial" panose="020B0604020202020204" pitchFamily="34" charset="0"/>
                <a:cs typeface="Arial" panose="020B0604020202020204" pitchFamily="34" charset="0"/>
              </a:rPr>
              <a:t>Serine Proteases and Evolution</a:t>
            </a:r>
          </a:p>
        </p:txBody>
      </p:sp>
      <p:sp>
        <p:nvSpPr>
          <p:cNvPr id="8" name="Text Box 3"/>
          <p:cNvSpPr txBox="1">
            <a:spLocks noChangeArrowheads="1"/>
          </p:cNvSpPr>
          <p:nvPr/>
        </p:nvSpPr>
        <p:spPr bwMode="auto">
          <a:xfrm>
            <a:off x="304800" y="1219200"/>
            <a:ext cx="3810000" cy="473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71475" indent="-371475">
              <a:defRPr>
                <a:solidFill>
                  <a:schemeClr val="tx1"/>
                </a:solidFill>
                <a:latin typeface="Arial" charset="0"/>
                <a:ea typeface="ＭＳ Ｐゴシック" charset="0"/>
                <a:cs typeface="Arial" charset="0"/>
              </a:defRPr>
            </a:lvl1pPr>
            <a:lvl2pPr marL="828675" indent="-371475">
              <a:defRPr>
                <a:solidFill>
                  <a:schemeClr val="tx1"/>
                </a:solidFill>
                <a:latin typeface="Arial" charset="0"/>
                <a:ea typeface="Arial" charset="0"/>
                <a:cs typeface="Arial" charset="0"/>
              </a:defRPr>
            </a:lvl2pPr>
            <a:lvl3pPr marL="1285875" indent="-371475">
              <a:defRPr>
                <a:solidFill>
                  <a:schemeClr val="tx1"/>
                </a:solidFill>
                <a:latin typeface="Arial" charset="0"/>
                <a:ea typeface="Arial" charset="0"/>
                <a:cs typeface="Arial" charset="0"/>
              </a:defRPr>
            </a:lvl3pPr>
            <a:lvl4pPr marL="1743075" indent="-371475">
              <a:defRPr>
                <a:solidFill>
                  <a:schemeClr val="tx1"/>
                </a:solidFill>
                <a:latin typeface="Arial" charset="0"/>
                <a:ea typeface="Arial" charset="0"/>
                <a:cs typeface="Arial" charset="0"/>
              </a:defRPr>
            </a:lvl4pPr>
            <a:lvl5pPr marL="2200275" indent="-371475">
              <a:defRPr>
                <a:solidFill>
                  <a:schemeClr val="tx1"/>
                </a:solidFill>
                <a:latin typeface="Arial" charset="0"/>
                <a:ea typeface="Arial" charset="0"/>
                <a:cs typeface="Arial" charset="0"/>
              </a:defRPr>
            </a:lvl5pPr>
            <a:lvl6pPr marL="2657475" indent="-371475" fontAlgn="base">
              <a:spcBef>
                <a:spcPct val="0"/>
              </a:spcBef>
              <a:spcAft>
                <a:spcPct val="0"/>
              </a:spcAft>
              <a:defRPr>
                <a:solidFill>
                  <a:schemeClr val="tx1"/>
                </a:solidFill>
                <a:latin typeface="Arial" charset="0"/>
                <a:ea typeface="Arial" charset="0"/>
                <a:cs typeface="Arial" charset="0"/>
              </a:defRPr>
            </a:lvl6pPr>
            <a:lvl7pPr marL="3114675" indent="-371475" fontAlgn="base">
              <a:spcBef>
                <a:spcPct val="0"/>
              </a:spcBef>
              <a:spcAft>
                <a:spcPct val="0"/>
              </a:spcAft>
              <a:defRPr>
                <a:solidFill>
                  <a:schemeClr val="tx1"/>
                </a:solidFill>
                <a:latin typeface="Arial" charset="0"/>
                <a:ea typeface="Arial" charset="0"/>
                <a:cs typeface="Arial" charset="0"/>
              </a:defRPr>
            </a:lvl7pPr>
            <a:lvl8pPr marL="3571875" indent="-371475" fontAlgn="base">
              <a:spcBef>
                <a:spcPct val="0"/>
              </a:spcBef>
              <a:spcAft>
                <a:spcPct val="0"/>
              </a:spcAft>
              <a:defRPr>
                <a:solidFill>
                  <a:schemeClr val="tx1"/>
                </a:solidFill>
                <a:latin typeface="Arial" charset="0"/>
                <a:ea typeface="Arial" charset="0"/>
                <a:cs typeface="Arial" charset="0"/>
              </a:defRPr>
            </a:lvl8pPr>
            <a:lvl9pPr marL="4029075" indent="-371475"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1600" dirty="0"/>
              <a:t>Several </a:t>
            </a:r>
            <a:r>
              <a:rPr lang="en-US" sz="1600" dirty="0" err="1"/>
              <a:t>superfamilies</a:t>
            </a:r>
            <a:r>
              <a:rPr lang="en-US" sz="1600" dirty="0"/>
              <a:t> of serine proteases exist</a:t>
            </a:r>
          </a:p>
          <a:p>
            <a:pPr>
              <a:spcBef>
                <a:spcPct val="50000"/>
              </a:spcBef>
              <a:buFont typeface="Arial" charset="0"/>
              <a:buAutoNum type="romanLcParenR"/>
              <a:defRPr/>
            </a:pPr>
            <a:r>
              <a:rPr lang="en-US" sz="1600" dirty="0"/>
              <a:t>No obvious sequence or structural relationships b/w members of different families</a:t>
            </a:r>
          </a:p>
          <a:p>
            <a:pPr>
              <a:spcBef>
                <a:spcPct val="50000"/>
              </a:spcBef>
              <a:buFont typeface="Arial" charset="0"/>
              <a:buAutoNum type="romanLcParenR"/>
              <a:defRPr/>
            </a:pPr>
            <a:r>
              <a:rPr lang="en-US" sz="1600" dirty="0"/>
              <a:t>The catalytic residues are in the same structural location in every superfamily</a:t>
            </a:r>
          </a:p>
          <a:p>
            <a:pPr lvl="1">
              <a:spcBef>
                <a:spcPct val="50000"/>
              </a:spcBef>
              <a:buFont typeface="Arial" charset="0"/>
              <a:buChar char="•"/>
              <a:defRPr/>
            </a:pPr>
            <a:r>
              <a:rPr lang="en-US" sz="1600" dirty="0">
                <a:ea typeface="ＭＳ Ｐゴシック" charset="0"/>
              </a:rPr>
              <a:t>Only commonality b/w them</a:t>
            </a:r>
          </a:p>
          <a:p>
            <a:pPr>
              <a:spcBef>
                <a:spcPct val="50000"/>
              </a:spcBef>
              <a:buFont typeface="Arial" charset="0"/>
              <a:buNone/>
              <a:defRPr/>
            </a:pPr>
            <a:r>
              <a:rPr lang="en-US" sz="1600" dirty="0"/>
              <a:t>Active site similarity is the result of </a:t>
            </a:r>
            <a:r>
              <a:rPr lang="en-US" sz="1600" b="1" u="sng" dirty="0"/>
              <a:t>Convergent Evolution</a:t>
            </a:r>
          </a:p>
          <a:p>
            <a:pPr>
              <a:spcBef>
                <a:spcPct val="50000"/>
              </a:spcBef>
              <a:buFont typeface="Arial" charset="0"/>
              <a:buNone/>
              <a:defRPr/>
            </a:pPr>
            <a:r>
              <a:rPr lang="en-US" sz="1600" b="1" u="sng" dirty="0"/>
              <a:t>Divergent Evolution </a:t>
            </a:r>
            <a:r>
              <a:rPr lang="en-US" sz="1600" dirty="0"/>
              <a:t>has created enzymes with differing substrate specificities within each superfamily</a:t>
            </a:r>
          </a:p>
          <a:p>
            <a:pPr>
              <a:spcBef>
                <a:spcPct val="50000"/>
              </a:spcBef>
              <a:buFont typeface="Arial" charset="0"/>
              <a:buNone/>
              <a:defRPr/>
            </a:pPr>
            <a:r>
              <a:rPr lang="en-US" sz="1600" dirty="0"/>
              <a:t>Remember:  What determines substrate specificity in serine proteases?</a:t>
            </a:r>
            <a:endParaRPr lang="en-US" sz="2000" dirty="0"/>
          </a:p>
        </p:txBody>
      </p:sp>
      <p:pic>
        <p:nvPicPr>
          <p:cNvPr id="12" name="Picture 2" descr="voet4e_fig_15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66800"/>
            <a:ext cx="4608415" cy="5062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95404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Catalytic Triad and Oxyanion Hole of </a:t>
            </a:r>
            <a:r>
              <a:rPr lang="en-US" dirty="0" err="1">
                <a:solidFill>
                  <a:srgbClr val="843C0C"/>
                </a:solidFill>
                <a:latin typeface="Arial" pitchFamily="34" charset="0"/>
                <a:cs typeface="Arial" pitchFamily="34" charset="0"/>
              </a:rPr>
              <a:t>Subtilisin</a:t>
            </a:r>
            <a:endParaRPr lang="en-US" dirty="0">
              <a:solidFill>
                <a:srgbClr val="843C0C"/>
              </a:solidFill>
              <a:latin typeface="Arial" pitchFamily="34" charset="0"/>
              <a:cs typeface="Arial" pitchFamily="34" charset="0"/>
            </a:endParaRPr>
          </a:p>
        </p:txBody>
      </p:sp>
      <p:pic>
        <p:nvPicPr>
          <p:cNvPr id="9" name="Picture 2" descr="A ball-and-stick model shows the catalytic triad and an oxyanion hole in subtilisin.&#10;The catalytic triad is made of three residues that are arranged horizontally, with hydrogen bonds between them. These residues are serine 221, histidine 64, and aspartate 32, in that order, from left to right. Another ball-and stick model labeled as asparagine 155 is shown to the left of this triad. An arc-shaped cloud representing the oxyanion hole encompasses two amino groups, an oxygen atom, and a carbon atom in asparagine 155. An amino group in serene 221 falls within the Oxyanion hole as wel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900772"/>
            <a:ext cx="8113106" cy="36877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073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The Catalytic Triad has been Dissected by Site-directed Mutagenesis</a:t>
            </a:r>
          </a:p>
        </p:txBody>
      </p:sp>
      <p:sp>
        <p:nvSpPr>
          <p:cNvPr id="5" name="Content Placeholder 4"/>
          <p:cNvSpPr>
            <a:spLocks noGrp="1"/>
          </p:cNvSpPr>
          <p:nvPr>
            <p:ph idx="1"/>
          </p:nvPr>
        </p:nvSpPr>
        <p:spPr/>
        <p:txBody>
          <a:bodyPr>
            <a:normAutofit/>
          </a:bodyPr>
          <a:lstStyle/>
          <a:p>
            <a:pPr>
              <a:spcAft>
                <a:spcPts val="600"/>
              </a:spcAft>
            </a:pPr>
            <a:r>
              <a:rPr lang="en-US" sz="2600" dirty="0">
                <a:latin typeface="Arial" pitchFamily="34" charset="0"/>
                <a:cs typeface="Arial" pitchFamily="34" charset="0"/>
              </a:rPr>
              <a:t>Site-directed mutagenesis was used to explore the catalytic triad of the protease </a:t>
            </a:r>
            <a:r>
              <a:rPr lang="en-US" sz="2600" dirty="0" err="1">
                <a:latin typeface="Arial" pitchFamily="34" charset="0"/>
                <a:cs typeface="Arial" pitchFamily="34" charset="0"/>
              </a:rPr>
              <a:t>subtilisin</a:t>
            </a:r>
            <a:r>
              <a:rPr lang="en-US" sz="2600" dirty="0">
                <a:latin typeface="Arial" pitchFamily="34" charset="0"/>
                <a:cs typeface="Arial" pitchFamily="34" charset="0"/>
              </a:rPr>
              <a:t>.</a:t>
            </a:r>
          </a:p>
          <a:p>
            <a:pPr>
              <a:spcAft>
                <a:spcPts val="600"/>
              </a:spcAft>
            </a:pPr>
            <a:r>
              <a:rPr lang="en-US" sz="2600" dirty="0">
                <a:latin typeface="Arial" pitchFamily="34" charset="0"/>
                <a:cs typeface="Arial" pitchFamily="34" charset="0"/>
              </a:rPr>
              <a:t>Each member of the catalytic triad was mutated to alanine with dramatic loss of activity, with little impact on </a:t>
            </a:r>
            <a:r>
              <a:rPr lang="en-US" sz="2600" i="1" dirty="0">
                <a:latin typeface="Arial" pitchFamily="34" charset="0"/>
                <a:cs typeface="Arial" pitchFamily="34" charset="0"/>
              </a:rPr>
              <a:t>K</a:t>
            </a:r>
            <a:r>
              <a:rPr lang="en-US" sz="2600" baseline="-25000" dirty="0">
                <a:latin typeface="Arial" pitchFamily="34" charset="0"/>
                <a:cs typeface="Arial" pitchFamily="34" charset="0"/>
              </a:rPr>
              <a:t>M</a:t>
            </a:r>
            <a:r>
              <a:rPr lang="en-US" sz="2600" dirty="0">
                <a:latin typeface="Arial" pitchFamily="34" charset="0"/>
                <a:cs typeface="Arial" pitchFamily="34" charset="0"/>
              </a:rPr>
              <a:t>.</a:t>
            </a:r>
          </a:p>
          <a:p>
            <a:pPr>
              <a:spcAft>
                <a:spcPts val="600"/>
              </a:spcAft>
            </a:pPr>
            <a:r>
              <a:rPr lang="en-US" sz="2600" dirty="0">
                <a:latin typeface="Arial" pitchFamily="34" charset="0"/>
                <a:cs typeface="Arial" pitchFamily="34" charset="0"/>
              </a:rPr>
              <a:t>Activity in each of the catalytic triad mutants was still much higher than in the absence of enzyme, suggesting that transition state stabilization was still an important contribution in these mutants.</a:t>
            </a:r>
          </a:p>
        </p:txBody>
      </p:sp>
    </p:spTree>
    <p:extLst>
      <p:ext uri="{BB962C8B-B14F-4D97-AF65-F5344CB8AC3E}">
        <p14:creationId xmlns:p14="http://schemas.microsoft.com/office/powerpoint/2010/main" val="22504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Ch.9 Outline</a:t>
            </a:r>
          </a:p>
        </p:txBody>
      </p:sp>
      <p:sp>
        <p:nvSpPr>
          <p:cNvPr id="3" name="Content Placeholder 2"/>
          <p:cNvSpPr>
            <a:spLocks noGrp="1"/>
          </p:cNvSpPr>
          <p:nvPr>
            <p:ph idx="1"/>
          </p:nvPr>
        </p:nvSpPr>
        <p:spPr>
          <a:xfrm>
            <a:off x="457200" y="2551177"/>
            <a:ext cx="8229600" cy="2496312"/>
          </a:xfrm>
        </p:spPr>
        <p:txBody>
          <a:bodyPr>
            <a:noAutofit/>
          </a:bodyPr>
          <a:lstStyle/>
          <a:p>
            <a:pPr>
              <a:spcBef>
                <a:spcPts val="624"/>
              </a:spcBef>
              <a:spcAft>
                <a:spcPts val="1200"/>
              </a:spcAft>
            </a:pPr>
            <a:r>
              <a:rPr lang="en-US" sz="2600" b="1" dirty="0">
                <a:latin typeface="Arial" pitchFamily="34" charset="0"/>
                <a:cs typeface="Arial" pitchFamily="34" charset="0"/>
              </a:rPr>
              <a:t>9.1 Proteases Facilitate a Fundamentally Difficult Reaction</a:t>
            </a:r>
          </a:p>
          <a:p>
            <a:pPr>
              <a:spcBef>
                <a:spcPts val="624"/>
              </a:spcBef>
              <a:spcAft>
                <a:spcPts val="1200"/>
              </a:spcAft>
            </a:pPr>
            <a:r>
              <a:rPr lang="en-US" sz="2600" b="1" dirty="0">
                <a:latin typeface="Arial" pitchFamily="34" charset="0"/>
                <a:cs typeface="Arial" pitchFamily="34" charset="0"/>
              </a:rPr>
              <a:t>9.2 Carbonic Anhydrases Make a Fast Reaction Faster</a:t>
            </a:r>
          </a:p>
        </p:txBody>
      </p:sp>
    </p:spTree>
    <p:extLst>
      <p:ext uri="{BB962C8B-B14F-4D97-AF65-F5344CB8AC3E}">
        <p14:creationId xmlns:p14="http://schemas.microsoft.com/office/powerpoint/2010/main" val="3647361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Site-directed Mutagenesis of </a:t>
            </a:r>
            <a:r>
              <a:rPr lang="en-US" dirty="0" err="1">
                <a:solidFill>
                  <a:srgbClr val="843C0C"/>
                </a:solidFill>
                <a:latin typeface="Arial" pitchFamily="34" charset="0"/>
                <a:cs typeface="Arial" pitchFamily="34" charset="0"/>
              </a:rPr>
              <a:t>Subtilisin</a:t>
            </a:r>
            <a:endParaRPr lang="en-US" dirty="0">
              <a:solidFill>
                <a:srgbClr val="843C0C"/>
              </a:solidFill>
              <a:latin typeface="Arial" pitchFamily="34" charset="0"/>
              <a:cs typeface="Arial" pitchFamily="34" charset="0"/>
            </a:endParaRPr>
          </a:p>
        </p:txBody>
      </p:sp>
      <p:pic>
        <p:nvPicPr>
          <p:cNvPr id="9" name="Picture 2" descr="A bar graph plots the mutated enzyme activity for the different forms of subtilisin. The y-axis is a logarithmic scale (natural logarithm of K cat, s inverse) to the base 10.&#10;The enzyme activities read as follows:  Wild type- 1.5; S221A- negative five; H64A- negative five; D32A –negative three; S221A, H64A and D 32A- negative five; Uncatalyzed reaction- negative 8. All data in the graph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2029282"/>
            <a:ext cx="6705046" cy="381578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09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Cysteine, Aspartyl, and Metalloproteases are Other Major Classes of Peptide-cleaving Enzymes</a:t>
            </a:r>
          </a:p>
        </p:txBody>
      </p:sp>
      <p:sp>
        <p:nvSpPr>
          <p:cNvPr id="4" name="Content Placeholder 3"/>
          <p:cNvSpPr>
            <a:spLocks noGrp="1"/>
          </p:cNvSpPr>
          <p:nvPr>
            <p:ph idx="1"/>
          </p:nvPr>
        </p:nvSpPr>
        <p:spPr/>
        <p:txBody>
          <a:bodyPr>
            <a:normAutofit/>
          </a:bodyPr>
          <a:lstStyle/>
          <a:p>
            <a:pPr>
              <a:spcBef>
                <a:spcPts val="600"/>
              </a:spcBef>
              <a:spcAft>
                <a:spcPts val="1200"/>
              </a:spcAft>
            </a:pPr>
            <a:r>
              <a:rPr lang="en-US" sz="2600" dirty="0">
                <a:latin typeface="Arial" pitchFamily="34" charset="0"/>
                <a:cs typeface="Arial" pitchFamily="34" charset="0"/>
              </a:rPr>
              <a:t>Not all proteases rely on an activated serine at the active site.</a:t>
            </a:r>
          </a:p>
          <a:p>
            <a:pPr>
              <a:spcBef>
                <a:spcPts val="600"/>
              </a:spcBef>
              <a:spcAft>
                <a:spcPts val="1200"/>
              </a:spcAft>
            </a:pPr>
            <a:r>
              <a:rPr lang="en-US" sz="2600" dirty="0">
                <a:latin typeface="Arial" pitchFamily="34" charset="0"/>
                <a:cs typeface="Arial" pitchFamily="34" charset="0"/>
              </a:rPr>
              <a:t>Cysteine, aspartate, and metals can be used to generate a nucleophile that attacks the carbonyl group of the peptide bond.</a:t>
            </a:r>
          </a:p>
        </p:txBody>
      </p:sp>
    </p:spTree>
    <p:extLst>
      <p:ext uri="{BB962C8B-B14F-4D97-AF65-F5344CB8AC3E}">
        <p14:creationId xmlns:p14="http://schemas.microsoft.com/office/powerpoint/2010/main" val="4272682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Three Classes of Proteases and Their Active Sites</a:t>
            </a:r>
          </a:p>
        </p:txBody>
      </p:sp>
      <p:pic>
        <p:nvPicPr>
          <p:cNvPr id="9" name="Picture 2" descr="Ribbon diagrams of cysteine, aspartyl, and metalloproteases and their respective active sites depicted by ball-and-stick models are shown.&#10;Cysteine proteases: Papain, a cysteine protease, contains alpha helices and beta strands. The active site is at the center of ribbon model. The ball-and-stick model of the active site of papain consists of a cysteine residue and a histidine residue linked by a hydrogen bond.&#10;Aspartyl protease: Renin, an aspartyl protease, contains two units, each of which has alpha helices and beta strands. The active site is in between the two units. The ball-and-stick model of the active site of renin consists of two aspartate residues that are positioned apart. One of these residues is linked to a water molecule by a hydrogen bond. &#10;Metalloprotease: Thermolysin, a metalloprotease, contains alpha helices and beta strands. The active site is at the center. The ball-and-stick model of the active site of thermolysin shows two histidine residues and a glutamate residue bonded to a central zinc atom, which is also bonded to a water molecu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41964" y="1417638"/>
            <a:ext cx="4163305" cy="52041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9C81C9-EB11-E142-86EA-03D3057926B3}"/>
              </a:ext>
            </a:extLst>
          </p:cNvPr>
          <p:cNvSpPr txBox="1"/>
          <p:nvPr/>
        </p:nvSpPr>
        <p:spPr>
          <a:xfrm>
            <a:off x="5547360" y="1536192"/>
            <a:ext cx="2987040" cy="646331"/>
          </a:xfrm>
          <a:prstGeom prst="rect">
            <a:avLst/>
          </a:prstGeom>
          <a:noFill/>
        </p:spPr>
        <p:txBody>
          <a:bodyPr wrap="square" rtlCol="0">
            <a:spAutoFit/>
          </a:bodyPr>
          <a:lstStyle/>
          <a:p>
            <a:r>
              <a:rPr lang="en-US" dirty="0"/>
              <a:t>Mutate the Ser to a </a:t>
            </a:r>
            <a:r>
              <a:rPr lang="en-US" dirty="0" err="1"/>
              <a:t>Cys</a:t>
            </a:r>
            <a:r>
              <a:rPr lang="en-US" dirty="0"/>
              <a:t> and you get…</a:t>
            </a:r>
          </a:p>
        </p:txBody>
      </p:sp>
      <p:sp>
        <p:nvSpPr>
          <p:cNvPr id="5" name="TextBox 4">
            <a:extLst>
              <a:ext uri="{FF2B5EF4-FFF2-40B4-BE49-F238E27FC236}">
                <a16:creationId xmlns:a16="http://schemas.microsoft.com/office/drawing/2014/main" id="{D8691621-5B48-6046-81DF-880C983C6B02}"/>
              </a:ext>
            </a:extLst>
          </p:cNvPr>
          <p:cNvSpPr txBox="1"/>
          <p:nvPr/>
        </p:nvSpPr>
        <p:spPr>
          <a:xfrm>
            <a:off x="5402514" y="3105834"/>
            <a:ext cx="2987040" cy="1200329"/>
          </a:xfrm>
          <a:prstGeom prst="rect">
            <a:avLst/>
          </a:prstGeom>
          <a:noFill/>
        </p:spPr>
        <p:txBody>
          <a:bodyPr wrap="square" rtlCol="0">
            <a:spAutoFit/>
          </a:bodyPr>
          <a:lstStyle/>
          <a:p>
            <a:r>
              <a:rPr lang="en-US" dirty="0"/>
              <a:t>Get 2 Asp together (HIV protease dimer I showed you)</a:t>
            </a:r>
          </a:p>
          <a:p>
            <a:r>
              <a:rPr lang="en-US" dirty="0"/>
              <a:t>One is acid, one is base and a water in the middle</a:t>
            </a:r>
          </a:p>
        </p:txBody>
      </p:sp>
      <p:sp>
        <p:nvSpPr>
          <p:cNvPr id="6" name="TextBox 5">
            <a:extLst>
              <a:ext uri="{FF2B5EF4-FFF2-40B4-BE49-F238E27FC236}">
                <a16:creationId xmlns:a16="http://schemas.microsoft.com/office/drawing/2014/main" id="{BF04D8BE-66EA-2542-A40A-1DBE5C796B0C}"/>
              </a:ext>
            </a:extLst>
          </p:cNvPr>
          <p:cNvSpPr txBox="1"/>
          <p:nvPr/>
        </p:nvSpPr>
        <p:spPr>
          <a:xfrm>
            <a:off x="5402514" y="5229474"/>
            <a:ext cx="2987040" cy="1200329"/>
          </a:xfrm>
          <a:prstGeom prst="rect">
            <a:avLst/>
          </a:prstGeom>
          <a:noFill/>
        </p:spPr>
        <p:txBody>
          <a:bodyPr wrap="square" rtlCol="0">
            <a:spAutoFit/>
          </a:bodyPr>
          <a:lstStyle/>
          <a:p>
            <a:r>
              <a:rPr lang="en-US" dirty="0"/>
              <a:t>You’ll see carbonic anhydrase’s Zn</a:t>
            </a:r>
            <a:r>
              <a:rPr lang="en-US" baseline="30000" dirty="0"/>
              <a:t>2+</a:t>
            </a:r>
            <a:r>
              <a:rPr lang="en-US" dirty="0"/>
              <a:t> do something to water in a bit.  Same thing here.</a:t>
            </a:r>
          </a:p>
        </p:txBody>
      </p:sp>
    </p:spTree>
    <p:extLst>
      <p:ext uri="{BB962C8B-B14F-4D97-AF65-F5344CB8AC3E}">
        <p14:creationId xmlns:p14="http://schemas.microsoft.com/office/powerpoint/2010/main" val="1586416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Activation Strategies for Three Classes of Proteases</a:t>
            </a:r>
          </a:p>
        </p:txBody>
      </p:sp>
      <p:pic>
        <p:nvPicPr>
          <p:cNvPr id="9" name="Picture 2" descr="Three structural representations explain the binding strategies of cysteine, aspartyl, and metalloproteases.&#10;A cysteine protease on the left is represented by an arc, which is linked to side chains from a cysteine residue and a histidine residue. A nitrogen atom in the histidine residue is linked to a sulfur atom on the cysteine residue via a hydrogen bond. An arrow points from the sulfur-hydrogen bond in the cysteine residue toward the carbon atom in the carboxyl group of the substrate. Another arrow form this carbon atom points toward an oxygen atom double bonded to it.An aspartyl protease in the middle is represented by an arc, which is linked to side chains from two aspartate residues each with two oxygen atoms. An oxygen atom in one forms a hydrogen bond with a water molecule. An oxygen atom in the other is bonded to a hydrogen atom, which is linked to the oxygen in the carboxyl group of the substrate. An arrow points from the water molecule to the carbon in the carboxyl group of the substrate, and another arrow indicates the shift of the double bond.&#10;A metalloprotease is represented by an arc. A zinc atom is linked by a wedge bond, a hash bond and a single bond to the concave side of the arc along with a base B, which is also linked by a single bond. The zinc atom is also bonded to an oxygen atom, which is in turn bonded to two hydrogen atoms. An arrow points from the base to one of the hydrogen atoms on the oxygen bonded to the zinc atom, and another arrow points from that hydrogen atom to the carbon atom of the carboxyl group of the substrate. Another curly arrow indicates the shift of the double bond in the carboxyl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0097" y="2572789"/>
            <a:ext cx="8923807" cy="24747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49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Protease Inhibitors are Important Drugs</a:t>
            </a:r>
          </a:p>
        </p:txBody>
      </p:sp>
      <p:sp>
        <p:nvSpPr>
          <p:cNvPr id="3" name="Content Placeholder 2"/>
          <p:cNvSpPr>
            <a:spLocks noGrp="1"/>
          </p:cNvSpPr>
          <p:nvPr>
            <p:ph idx="1"/>
          </p:nvPr>
        </p:nvSpPr>
        <p:spPr/>
        <p:txBody>
          <a:bodyPr>
            <a:normAutofit/>
          </a:bodyPr>
          <a:lstStyle/>
          <a:p>
            <a:pPr>
              <a:spcAft>
                <a:spcPts val="1200"/>
              </a:spcAft>
            </a:pPr>
            <a:r>
              <a:rPr lang="en-US" dirty="0" err="1">
                <a:latin typeface="Arial" pitchFamily="34" charset="0"/>
                <a:cs typeface="Arial" pitchFamily="34" charset="0"/>
              </a:rPr>
              <a:t>Indinavir</a:t>
            </a:r>
            <a:r>
              <a:rPr lang="en-US" dirty="0">
                <a:latin typeface="Arial" pitchFamily="34" charset="0"/>
                <a:cs typeface="Arial" pitchFamily="34" charset="0"/>
              </a:rPr>
              <a:t>, an inhibitor of the HIV aspartyl protease, is an important drug used in the treatment of AIDS.</a:t>
            </a:r>
          </a:p>
          <a:p>
            <a:pPr>
              <a:spcAft>
                <a:spcPts val="1200"/>
              </a:spcAft>
            </a:pPr>
            <a:r>
              <a:rPr lang="en-US" dirty="0" err="1">
                <a:latin typeface="Arial" pitchFamily="34" charset="0"/>
                <a:cs typeface="Arial" pitchFamily="34" charset="0"/>
              </a:rPr>
              <a:t>Indinavir</a:t>
            </a:r>
            <a:r>
              <a:rPr lang="en-US" dirty="0">
                <a:latin typeface="Arial" pitchFamily="34" charset="0"/>
                <a:cs typeface="Arial" pitchFamily="34" charset="0"/>
              </a:rPr>
              <a:t> is a substrate analog of the HIV protease.</a:t>
            </a:r>
          </a:p>
        </p:txBody>
      </p:sp>
    </p:spTree>
    <p:extLst>
      <p:ext uri="{BB962C8B-B14F-4D97-AF65-F5344CB8AC3E}">
        <p14:creationId xmlns:p14="http://schemas.microsoft.com/office/powerpoint/2010/main" val="3906399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HIV Protease, a Dimeric Aspartyl Protease</a:t>
            </a:r>
          </a:p>
        </p:txBody>
      </p:sp>
      <p:pic>
        <p:nvPicPr>
          <p:cNvPr id="9" name="Picture 2" descr="A ribbon diagram of HIV protease.&#10;HIV protease has two identical subunits represented by a cluster of two different colored strands, arranged on opposite sides. The subunits face each other and have flaps on top. The hollow region between the two is labeled as the binding pocket. The active site residues are shown in ball-and-stick form, at the bottom parts of the two subuni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810764"/>
            <a:ext cx="7375551" cy="40565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70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843C0C"/>
                </a:solidFill>
                <a:latin typeface="Arial" pitchFamily="34" charset="0"/>
                <a:cs typeface="Arial" pitchFamily="34" charset="0"/>
              </a:rPr>
              <a:t>Indinavir</a:t>
            </a:r>
            <a:r>
              <a:rPr lang="en-US" dirty="0">
                <a:solidFill>
                  <a:srgbClr val="843C0C"/>
                </a:solidFill>
                <a:latin typeface="Arial" pitchFamily="34" charset="0"/>
                <a:cs typeface="Arial" pitchFamily="34" charset="0"/>
              </a:rPr>
              <a:t>, an HIV Protease Inhibitor</a:t>
            </a:r>
          </a:p>
        </p:txBody>
      </p:sp>
      <p:pic>
        <p:nvPicPr>
          <p:cNvPr id="9" name="Picture 2" descr="The structural formula of indinavir and a peptide substrate of HIV protease are shown.&#10;The structure of indinavir shows 4 six-membered rings that are linked by carbon chains. The first ring has three internal double bonds and a nitrogen substituent. C1 of the first ring is linked to a nitrogen substituent at vertex 5 of the second ring via a carbon chain. The second ring has a hash bonded carbon at C3 which is double bonded to an oxygen atom and single bonded to a nitrogen atom. The nitrogen atom is further single bonded to a hydrogen atom and three methyl groups. A nitrogen substituent at vertex 2 of the ring is linked to a six-membered linear chain with the following configuration: C2-wedge bonded to a hydroxyl group and hash bonded to a hydrogen atom; C4-hash bonded to a hydrogen atom and wedge bonded to a carbon atom which is single bonded to C3 of the third six-membered ring; C5-double bonded to an oxygen atom; C6- has an amino group substituent which is hash bonded to C4 of a five-membered ring, fused with the fourth six-membered ring. C1 of the five-membered ring is wedge bonded to a hydrogen atom and hash bonded to a hydroxyl group.&#10;Peptide substrate: A twelve-membered linear chain shows the following configuration: positions 1, 4, 7, 10- amino substituent; position 2- hash bonded to a hydrogen atom and wedge bonded to R2; positions 3, 6, 9, 12- double bonded to an oxygen atom; position 5-wedge bonded to a hydrogen atom and hash bonded to R1; position 8-hash bonded to a hydrogen atom and wedge bonded to R1 prime; position 11-wedge bonded to a hydrogen atom and hash bonded to R2 prim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219477" y="1832732"/>
            <a:ext cx="6705046" cy="44862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65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HIV Protease–</a:t>
            </a:r>
            <a:r>
              <a:rPr lang="en-US" dirty="0" err="1">
                <a:solidFill>
                  <a:srgbClr val="843C0C"/>
                </a:solidFill>
                <a:latin typeface="Arial" pitchFamily="34" charset="0"/>
                <a:cs typeface="Arial" pitchFamily="34" charset="0"/>
              </a:rPr>
              <a:t>indinavir</a:t>
            </a:r>
            <a:r>
              <a:rPr lang="en-US" dirty="0">
                <a:solidFill>
                  <a:srgbClr val="843C0C"/>
                </a:solidFill>
                <a:latin typeface="Arial" pitchFamily="34" charset="0"/>
                <a:cs typeface="Arial" pitchFamily="34" charset="0"/>
              </a:rPr>
              <a:t> Complex</a:t>
            </a:r>
          </a:p>
        </p:txBody>
      </p:sp>
      <p:pic>
        <p:nvPicPr>
          <p:cNvPr id="9" name="Picture 2" descr="A ribbon diagram of indinavir, HIV protease and the ball-and-stick model of its active site are shown.&#10;HIV protease has two identical subunits represented by a cluster of two different colored strands, arranged on opposite sides. The subunits face each other. A hollow region between the two sub units is highlighted. The ball-and-stick models of the active site residues are shown at the center.The ball-and-stick model of the active site residues has a complex structure with a central alcohol surrounded by carbon rings and side chains on its either sides. The carbon atoms are bonded to hydrogen atoms. The structure also shows 5 nitrogen atoms and 4 oxygen atom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006164"/>
            <a:ext cx="8112552" cy="33192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618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Section 9.2 Carbonic Anhydrases Make a Fast Reaction Faster</a:t>
            </a:r>
          </a:p>
        </p:txBody>
      </p:sp>
      <p:sp>
        <p:nvSpPr>
          <p:cNvPr id="4" name="Content Placeholder 3"/>
          <p:cNvSpPr>
            <a:spLocks noGrp="1"/>
          </p:cNvSpPr>
          <p:nvPr>
            <p:ph idx="1"/>
          </p:nvPr>
        </p:nvSpPr>
        <p:spPr>
          <a:xfrm>
            <a:off x="457200" y="1600201"/>
            <a:ext cx="8229600" cy="1688431"/>
          </a:xfrm>
        </p:spPr>
        <p:txBody>
          <a:bodyPr>
            <a:normAutofit/>
          </a:bodyPr>
          <a:lstStyle/>
          <a:p>
            <a:r>
              <a:rPr lang="en-US" dirty="0">
                <a:latin typeface="Arial" pitchFamily="34" charset="0"/>
                <a:cs typeface="Arial" pitchFamily="34" charset="0"/>
              </a:rPr>
              <a:t>Carbon dioxide is an end product of aerobic metabolism. It is converted into bicarbonate ion and a proton by the enzyme carbonic anhydrase. In the lungs, the bicarbonate is converted to CO</a:t>
            </a:r>
            <a:r>
              <a:rPr lang="en-US" baseline="-25000" dirty="0">
                <a:latin typeface="Arial" pitchFamily="34" charset="0"/>
                <a:cs typeface="Arial" pitchFamily="34" charset="0"/>
              </a:rPr>
              <a:t>2</a:t>
            </a:r>
            <a:r>
              <a:rPr lang="en-US" dirty="0">
                <a:latin typeface="Arial" pitchFamily="34" charset="0"/>
                <a:cs typeface="Arial" pitchFamily="34" charset="0"/>
              </a:rPr>
              <a:t> and exhaled.</a:t>
            </a:r>
          </a:p>
        </p:txBody>
      </p:sp>
      <p:pic>
        <p:nvPicPr>
          <p:cNvPr id="9" name="Picture 2" descr="A series of equilibrium reactions shows carbon dioxide and water react to form carbonic acid first, which is then in equilibrium with bicarbonate ion and hydrogen ion.&#10;Carbon-dioxide undergoes a reversible chemical reaction with water to yield carbonic acid in the first step. The rate constant of forward reaction is k1 and that of the reverse reaction is k subscript negative 1. Carbonic acid leads to the formation of a bicarbonate ion and a proton in the second step. Carbon-dioxide has a central carbon atom double bonded to two oxygen atoms. Carbonic acid has a central carbon atom single bonded to two hydroxyl groups and double bonded to an oxygen atom. Bicarbonate ion has a central carbon atom which is linked to two oxygen atoms via delocalized double bonds and is also single bonded to a hydroxyl group. The ion has a net negative char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3318214"/>
            <a:ext cx="6705046" cy="11093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6"/>
          </p:nvPr>
        </p:nvSpPr>
        <p:spPr>
          <a:xfrm>
            <a:off x="457200" y="4555959"/>
            <a:ext cx="8229600" cy="1973178"/>
          </a:xfrm>
        </p:spPr>
        <p:txBody>
          <a:bodyPr>
            <a:normAutofit/>
          </a:bodyPr>
          <a:lstStyle/>
          <a:p>
            <a:r>
              <a:rPr lang="en-US" dirty="0">
                <a:latin typeface="Arial" pitchFamily="34" charset="0"/>
                <a:cs typeface="Arial" pitchFamily="34" charset="0"/>
              </a:rPr>
              <a:t>Carbonic anhydrases play roles in the generation of the aqueous humor of the eye, and a lack of carbonic anhydrase activity has been associated with </a:t>
            </a:r>
            <a:r>
              <a:rPr lang="en-US" dirty="0" err="1">
                <a:latin typeface="Arial" pitchFamily="34" charset="0"/>
                <a:cs typeface="Arial" pitchFamily="34" charset="0"/>
              </a:rPr>
              <a:t>osteopetrosis</a:t>
            </a:r>
            <a:r>
              <a:rPr lang="en-US" dirty="0">
                <a:latin typeface="Arial" pitchFamily="34" charset="0"/>
                <a:cs typeface="Arial" pitchFamily="34" charset="0"/>
              </a:rPr>
              <a:t> (excessive formation of dense bones) and intellectual disability.</a:t>
            </a:r>
          </a:p>
        </p:txBody>
      </p:sp>
    </p:spTree>
    <p:extLst>
      <p:ext uri="{BB962C8B-B14F-4D97-AF65-F5344CB8AC3E}">
        <p14:creationId xmlns:p14="http://schemas.microsoft.com/office/powerpoint/2010/main" val="5153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Carbonic Anhydrase Contains a Bound Zinc Ion Essential for Catalytic Activity</a:t>
            </a:r>
          </a:p>
        </p:txBody>
      </p:sp>
      <p:sp>
        <p:nvSpPr>
          <p:cNvPr id="3" name="Content Placeholder 2"/>
          <p:cNvSpPr>
            <a:spLocks noGrp="1"/>
          </p:cNvSpPr>
          <p:nvPr>
            <p:ph idx="1"/>
          </p:nvPr>
        </p:nvSpPr>
        <p:spPr/>
        <p:txBody>
          <a:bodyPr>
            <a:normAutofit/>
          </a:bodyPr>
          <a:lstStyle/>
          <a:p>
            <a:pPr>
              <a:spcAft>
                <a:spcPts val="600"/>
              </a:spcAft>
            </a:pPr>
            <a:r>
              <a:rPr lang="en-US" dirty="0">
                <a:latin typeface="Arial" pitchFamily="34" charset="0"/>
                <a:cs typeface="Arial" pitchFamily="34" charset="0"/>
              </a:rPr>
              <a:t>The human genome contains at least seven genes encoding carbonic anhydrase, and they are all homologs.</a:t>
            </a:r>
          </a:p>
          <a:p>
            <a:pPr>
              <a:spcAft>
                <a:spcPts val="600"/>
              </a:spcAft>
            </a:pPr>
            <a:r>
              <a:rPr lang="en-US" dirty="0">
                <a:latin typeface="Arial" pitchFamily="34" charset="0"/>
                <a:cs typeface="Arial" pitchFamily="34" charset="0"/>
              </a:rPr>
              <a:t>It was the first known zinc-containing enzyme; now hundreds of enzymes are known to bind zinc.</a:t>
            </a:r>
          </a:p>
          <a:p>
            <a:pPr>
              <a:spcAft>
                <a:spcPts val="600"/>
              </a:spcAft>
            </a:pPr>
            <a:r>
              <a:rPr lang="en-US" dirty="0">
                <a:latin typeface="Arial" pitchFamily="34" charset="0"/>
                <a:cs typeface="Arial" pitchFamily="34" charset="0"/>
              </a:rPr>
              <a:t>The Zn</a:t>
            </a:r>
            <a:r>
              <a:rPr lang="en-US" baseline="30000" dirty="0">
                <a:latin typeface="Arial" pitchFamily="34" charset="0"/>
                <a:cs typeface="Arial" pitchFamily="34" charset="0"/>
              </a:rPr>
              <a:t>2+</a:t>
            </a:r>
            <a:r>
              <a:rPr lang="en-US" dirty="0">
                <a:latin typeface="Arial" pitchFamily="34" charset="0"/>
                <a:cs typeface="Arial" pitchFamily="34" charset="0"/>
              </a:rPr>
              <a:t> is bound to four ligands: three coordination sites are bound to histidine residues, and one is bound to either a water molecule or a hydroxide ion (depending on pH).</a:t>
            </a:r>
          </a:p>
        </p:txBody>
      </p:sp>
    </p:spTree>
    <p:extLst>
      <p:ext uri="{BB962C8B-B14F-4D97-AF65-F5344CB8AC3E}">
        <p14:creationId xmlns:p14="http://schemas.microsoft.com/office/powerpoint/2010/main" val="91227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Few Basic Catalytic Principles are Used by Many Enzymes</a:t>
            </a:r>
          </a:p>
        </p:txBody>
      </p:sp>
      <p:sp>
        <p:nvSpPr>
          <p:cNvPr id="4" name="Content Placeholder 3"/>
          <p:cNvSpPr>
            <a:spLocks noGrp="1"/>
          </p:cNvSpPr>
          <p:nvPr>
            <p:ph idx="1"/>
          </p:nvPr>
        </p:nvSpPr>
        <p:spPr/>
        <p:txBody>
          <a:bodyPr>
            <a:normAutofit/>
          </a:bodyPr>
          <a:lstStyle/>
          <a:p>
            <a:pPr>
              <a:spcBef>
                <a:spcPts val="600"/>
              </a:spcBef>
              <a:spcAft>
                <a:spcPts val="600"/>
              </a:spcAft>
              <a:defRPr/>
            </a:pPr>
            <a:r>
              <a:rPr lang="en-US" dirty="0">
                <a:latin typeface="Arial" pitchFamily="34" charset="0"/>
                <a:cs typeface="Arial" pitchFamily="34" charset="0"/>
              </a:rPr>
              <a:t>Common catalytic strategies include the following:</a:t>
            </a:r>
          </a:p>
          <a:p>
            <a:pPr lvl="1">
              <a:spcBef>
                <a:spcPts val="600"/>
              </a:spcBef>
              <a:spcAft>
                <a:spcPts val="600"/>
              </a:spcAft>
              <a:buFontTx/>
              <a:buAutoNum type="arabicPeriod"/>
              <a:defRPr/>
            </a:pPr>
            <a:r>
              <a:rPr lang="en-US" dirty="0">
                <a:latin typeface="Arial" pitchFamily="34" charset="0"/>
                <a:cs typeface="Arial" pitchFamily="34" charset="0"/>
              </a:rPr>
              <a:t>Covalent catalysis: The active site contains a nucleophile that is briefly covalently modified.</a:t>
            </a:r>
          </a:p>
          <a:p>
            <a:pPr lvl="1">
              <a:spcBef>
                <a:spcPts val="600"/>
              </a:spcBef>
              <a:spcAft>
                <a:spcPts val="600"/>
              </a:spcAft>
              <a:buFontTx/>
              <a:buAutoNum type="arabicPeriod"/>
              <a:defRPr/>
            </a:pPr>
            <a:r>
              <a:rPr lang="en-US" dirty="0">
                <a:latin typeface="Arial" pitchFamily="34" charset="0"/>
                <a:cs typeface="Arial" pitchFamily="34" charset="0"/>
              </a:rPr>
              <a:t>General acid-base catalysis: A molecule other than water donates or accepts a proton.</a:t>
            </a:r>
          </a:p>
          <a:p>
            <a:pPr lvl="1">
              <a:spcBef>
                <a:spcPts val="600"/>
              </a:spcBef>
              <a:spcAft>
                <a:spcPts val="600"/>
              </a:spcAft>
              <a:buFontTx/>
              <a:buAutoNum type="arabicPeriod"/>
              <a:defRPr/>
            </a:pPr>
            <a:r>
              <a:rPr lang="en-US" dirty="0">
                <a:latin typeface="Arial" pitchFamily="34" charset="0"/>
                <a:cs typeface="Arial" pitchFamily="34" charset="0"/>
              </a:rPr>
              <a:t>Catalysis by approximation: The enzyme brings two substrates together in an orientation that facilitates catalysis.</a:t>
            </a:r>
          </a:p>
          <a:p>
            <a:pPr lvl="1">
              <a:spcBef>
                <a:spcPts val="600"/>
              </a:spcBef>
              <a:spcAft>
                <a:spcPts val="600"/>
              </a:spcAft>
              <a:buFontTx/>
              <a:buAutoNum type="arabicPeriod"/>
              <a:defRPr/>
            </a:pPr>
            <a:r>
              <a:rPr lang="en-US" dirty="0">
                <a:latin typeface="Arial" pitchFamily="34" charset="0"/>
                <a:cs typeface="Arial" pitchFamily="34" charset="0"/>
              </a:rPr>
              <a:t>Metal ion catalysis: Metal ions function in a number of ways, including serving as an electrophilic catalyst.</a:t>
            </a:r>
          </a:p>
        </p:txBody>
      </p:sp>
    </p:spTree>
    <p:extLst>
      <p:ext uri="{BB962C8B-B14F-4D97-AF65-F5344CB8AC3E}">
        <p14:creationId xmlns:p14="http://schemas.microsoft.com/office/powerpoint/2010/main" val="4176385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Structure of Human Carbonic Anhydrase II and its Zinc Site</a:t>
            </a:r>
          </a:p>
        </p:txBody>
      </p:sp>
      <p:pic>
        <p:nvPicPr>
          <p:cNvPr id="9" name="Picture 2" descr="A ribbon diagram of human carbonic anhydrase 2 and the ball-and-stick model of its active site are shown.&#10;The ribbon model of human carbonic anhydrase 2 shows alpha helices and beta strands. The shape of the protein curves around an active site in its center. The active site is shown in ball-and-stick form. The main residues in the active site comprise 3 histidine residues bonded to a central zinc atom, which in turn is bonded to a water molecu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946710"/>
            <a:ext cx="8112552" cy="357417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607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Catalysis Entails Zinc Activation of a Water Molecule (1/2)</a:t>
            </a:r>
          </a:p>
        </p:txBody>
      </p:sp>
      <p:sp>
        <p:nvSpPr>
          <p:cNvPr id="4" name="Content Placeholder 3"/>
          <p:cNvSpPr>
            <a:spLocks noGrp="1"/>
          </p:cNvSpPr>
          <p:nvPr>
            <p:ph idx="1"/>
          </p:nvPr>
        </p:nvSpPr>
        <p:spPr>
          <a:xfrm>
            <a:off x="457200" y="1600200"/>
            <a:ext cx="8229600" cy="4977063"/>
          </a:xfrm>
        </p:spPr>
        <p:txBody>
          <a:bodyPr>
            <a:noAutofit/>
          </a:bodyPr>
          <a:lstStyle/>
          <a:p>
            <a:r>
              <a:rPr lang="en-US" sz="2600" dirty="0">
                <a:latin typeface="Arial" pitchFamily="34" charset="0"/>
                <a:cs typeface="Arial" pitchFamily="34" charset="0"/>
              </a:rPr>
              <a:t>The maximal rate of carbon dioxide hydration is attained at pH 8.  Activity falls with a drop in pH, and the titration curve suggests that an active site component with a </a:t>
            </a:r>
            <a:r>
              <a:rPr lang="en-US" sz="2600" dirty="0" err="1">
                <a:latin typeface="Arial" pitchFamily="34" charset="0"/>
                <a:cs typeface="Arial" pitchFamily="34" charset="0"/>
              </a:rPr>
              <a:t>p</a:t>
            </a:r>
            <a:r>
              <a:rPr lang="en-US" sz="2600" i="1" dirty="0" err="1">
                <a:latin typeface="Arial" pitchFamily="34" charset="0"/>
                <a:cs typeface="Arial" pitchFamily="34" charset="0"/>
              </a:rPr>
              <a:t>K</a:t>
            </a:r>
            <a:r>
              <a:rPr lang="en-US" sz="2600" baseline="-25000" dirty="0" err="1">
                <a:latin typeface="Arial" pitchFamily="34" charset="0"/>
                <a:cs typeface="Arial" pitchFamily="34" charset="0"/>
              </a:rPr>
              <a:t>a</a:t>
            </a:r>
            <a:r>
              <a:rPr lang="en-US" sz="2600" dirty="0">
                <a:latin typeface="Arial" pitchFamily="34" charset="0"/>
                <a:cs typeface="Arial" pitchFamily="34" charset="0"/>
              </a:rPr>
              <a:t> of 7 is required.</a:t>
            </a:r>
          </a:p>
          <a:p>
            <a:r>
              <a:rPr lang="en-US" sz="2600" dirty="0">
                <a:latin typeface="Arial" pitchFamily="34" charset="0"/>
                <a:cs typeface="Arial" pitchFamily="34" charset="0"/>
              </a:rPr>
              <a:t>Zn</a:t>
            </a:r>
            <a:r>
              <a:rPr lang="en-US" sz="2600" baseline="30000" dirty="0">
                <a:latin typeface="Arial" pitchFamily="34" charset="0"/>
                <a:cs typeface="Arial" pitchFamily="34" charset="0"/>
              </a:rPr>
              <a:t>2+</a:t>
            </a:r>
            <a:r>
              <a:rPr lang="en-US" sz="2600" dirty="0">
                <a:latin typeface="Arial" pitchFamily="34" charset="0"/>
                <a:cs typeface="Arial" pitchFamily="34" charset="0"/>
              </a:rPr>
              <a:t> lowers the </a:t>
            </a:r>
            <a:r>
              <a:rPr lang="en-US" sz="2600" dirty="0" err="1">
                <a:latin typeface="Arial" pitchFamily="34" charset="0"/>
                <a:cs typeface="Arial" pitchFamily="34" charset="0"/>
              </a:rPr>
              <a:t>p</a:t>
            </a:r>
            <a:r>
              <a:rPr lang="en-US" sz="2600" i="1" dirty="0" err="1">
                <a:latin typeface="Arial" pitchFamily="34" charset="0"/>
                <a:cs typeface="Arial" pitchFamily="34" charset="0"/>
              </a:rPr>
              <a:t>K</a:t>
            </a:r>
            <a:r>
              <a:rPr lang="en-US" sz="2600" baseline="-25000" dirty="0" err="1">
                <a:latin typeface="Arial" pitchFamily="34" charset="0"/>
                <a:cs typeface="Arial" pitchFamily="34" charset="0"/>
              </a:rPr>
              <a:t>a</a:t>
            </a:r>
            <a:r>
              <a:rPr lang="en-US" sz="2600" dirty="0">
                <a:latin typeface="Arial" pitchFamily="34" charset="0"/>
                <a:cs typeface="Arial" pitchFamily="34" charset="0"/>
              </a:rPr>
              <a:t> of water to 7, generating the potent nucleophile OH</a:t>
            </a:r>
            <a:r>
              <a:rPr lang="en-US" sz="2600" baseline="30000" dirty="0">
                <a:latin typeface="Arial" pitchFamily="34" charset="0"/>
                <a:cs typeface="Arial" pitchFamily="34" charset="0"/>
              </a:rPr>
              <a:t>−</a:t>
            </a:r>
            <a:r>
              <a:rPr lang="en-US" sz="2600" dirty="0">
                <a:latin typeface="Arial" pitchFamily="34" charset="0"/>
                <a:cs typeface="Arial" pitchFamily="34" charset="0"/>
              </a:rPr>
              <a:t>.</a:t>
            </a:r>
          </a:p>
          <a:p>
            <a:r>
              <a:rPr lang="en-US" sz="2600" dirty="0">
                <a:latin typeface="Arial" pitchFamily="34" charset="0"/>
                <a:cs typeface="Arial" pitchFamily="34" charset="0"/>
              </a:rPr>
              <a:t>Adjacent to Zn</a:t>
            </a:r>
            <a:r>
              <a:rPr lang="en-US" sz="2600" baseline="30000" dirty="0">
                <a:latin typeface="Arial" pitchFamily="34" charset="0"/>
                <a:cs typeface="Arial" pitchFamily="34" charset="0"/>
              </a:rPr>
              <a:t>2+</a:t>
            </a:r>
            <a:r>
              <a:rPr lang="en-US" sz="2600" dirty="0">
                <a:latin typeface="Arial" pitchFamily="34" charset="0"/>
                <a:cs typeface="Arial" pitchFamily="34" charset="0"/>
              </a:rPr>
              <a:t> is a carbon dioxide binding site.</a:t>
            </a:r>
          </a:p>
          <a:p>
            <a:r>
              <a:rPr lang="en-US" sz="2600" dirty="0">
                <a:latin typeface="Arial" pitchFamily="34" charset="0"/>
                <a:cs typeface="Arial" pitchFamily="34" charset="0"/>
              </a:rPr>
              <a:t>The OH</a:t>
            </a:r>
            <a:r>
              <a:rPr lang="en-US" sz="2600" baseline="30000" dirty="0">
                <a:latin typeface="Arial" pitchFamily="34" charset="0"/>
                <a:cs typeface="Arial" pitchFamily="34" charset="0"/>
              </a:rPr>
              <a:t>− </a:t>
            </a:r>
            <a:r>
              <a:rPr lang="en-US" sz="2600" dirty="0">
                <a:latin typeface="Arial" pitchFamily="34" charset="0"/>
                <a:cs typeface="Arial" pitchFamily="34" charset="0"/>
              </a:rPr>
              <a:t>attacks the CO</a:t>
            </a:r>
            <a:r>
              <a:rPr lang="en-US" sz="2600" baseline="-25000" dirty="0">
                <a:latin typeface="Arial" pitchFamily="34" charset="0"/>
                <a:cs typeface="Arial" pitchFamily="34" charset="0"/>
              </a:rPr>
              <a:t>2</a:t>
            </a:r>
            <a:r>
              <a:rPr lang="en-US" sz="2600" dirty="0">
                <a:latin typeface="Arial" pitchFamily="34" charset="0"/>
                <a:cs typeface="Arial" pitchFamily="34" charset="0"/>
              </a:rPr>
              <a:t>, converting it to bicarbonate.</a:t>
            </a:r>
          </a:p>
          <a:p>
            <a:r>
              <a:rPr lang="en-US" sz="2600" dirty="0">
                <a:latin typeface="Arial" pitchFamily="34" charset="0"/>
                <a:cs typeface="Arial" pitchFamily="34" charset="0"/>
              </a:rPr>
              <a:t>Studies with synthetic analog systems confirm the important role of Zn</a:t>
            </a:r>
            <a:r>
              <a:rPr lang="en-US" sz="2600" baseline="30000" dirty="0">
                <a:latin typeface="Arial" pitchFamily="34" charset="0"/>
                <a:cs typeface="Arial" pitchFamily="34" charset="0"/>
              </a:rPr>
              <a:t>2+</a:t>
            </a:r>
            <a:r>
              <a:rPr lang="en-US" sz="2600" dirty="0">
                <a:latin typeface="Arial" pitchFamily="34" charset="0"/>
                <a:cs typeface="Arial" pitchFamily="34" charset="0"/>
              </a:rPr>
              <a:t>.</a:t>
            </a:r>
          </a:p>
        </p:txBody>
      </p:sp>
    </p:spTree>
    <p:extLst>
      <p:ext uri="{BB962C8B-B14F-4D97-AF65-F5344CB8AC3E}">
        <p14:creationId xmlns:p14="http://schemas.microsoft.com/office/powerpoint/2010/main" val="1147277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Effect of pH on Carbonic Anhydrase Activity</a:t>
            </a:r>
          </a:p>
        </p:txBody>
      </p:sp>
      <p:pic>
        <p:nvPicPr>
          <p:cNvPr id="9" name="Picture 2" descr="A graph plots the rate of carbon dioxide hydration in k cat (per second) on the y-axis against p H values on the x-axis.&#10;The graph has a curve with seven marked points and an overall shape of increasing relatively rapidly before beginning to level off. The first point is at a pH value of 6 and the rate of hydration being slightly greater than zero. The second point is at a pH value of 6.25 and the rate of hydration corresponds to 100000. The third point is at a pH value of 7 and the rate of hydration corresponds to 400,000. The fourth point is at a pH value of 7.5 and the rate of hydration corresponds to 700,000. The fifth point is at a pH value of 7.7 and the rate of hydration corresponds to 850,000. The sixth point is at a pH value of 7.9 and the rate of hydration corresponds to 900,000. The seventh point is at a pH value of 9 and the rate of hydration corresponds to 1,000,000. All of the above values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14773" y="1984867"/>
            <a:ext cx="5914455" cy="28882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00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The </a:t>
            </a:r>
            <a:r>
              <a:rPr lang="en-US" i="1" dirty="0" err="1">
                <a:solidFill>
                  <a:srgbClr val="843C0C"/>
                </a:solidFill>
                <a:latin typeface="Arial" pitchFamily="34" charset="0"/>
                <a:cs typeface="Arial" pitchFamily="34" charset="0"/>
              </a:rPr>
              <a:t>p</a:t>
            </a:r>
            <a:r>
              <a:rPr lang="en-US" dirty="0" err="1">
                <a:solidFill>
                  <a:srgbClr val="843C0C"/>
                </a:solidFill>
                <a:latin typeface="Arial" pitchFamily="34" charset="0"/>
                <a:cs typeface="Arial" pitchFamily="34" charset="0"/>
              </a:rPr>
              <a:t>K</a:t>
            </a:r>
            <a:r>
              <a:rPr lang="en-US" baseline="-25000" dirty="0" err="1">
                <a:solidFill>
                  <a:srgbClr val="843C0C"/>
                </a:solidFill>
                <a:latin typeface="Arial" pitchFamily="34" charset="0"/>
                <a:cs typeface="Arial" pitchFamily="34" charset="0"/>
              </a:rPr>
              <a:t>a</a:t>
            </a:r>
            <a:r>
              <a:rPr lang="en-US" dirty="0">
                <a:solidFill>
                  <a:srgbClr val="843C0C"/>
                </a:solidFill>
                <a:latin typeface="Arial" pitchFamily="34" charset="0"/>
                <a:cs typeface="Arial" pitchFamily="34" charset="0"/>
              </a:rPr>
              <a:t> of Zinc-bound Water</a:t>
            </a:r>
          </a:p>
        </p:txBody>
      </p:sp>
      <p:pic>
        <p:nvPicPr>
          <p:cNvPr id="9" name="Picture 2" descr="A chemical equation shows the dissociation of a hydrogen atom from a zinc-bound water molecule.&#10;A zinc cat-ion bonded to three histidine residues and a water molecule leads to the formation of a compound in which one hydrogen atom of the water molecule is cleaved, giving oxygen a negative charge and releasing a dissociated proton. The histidine residues are linked by hash, wedge, and single bonds to the zinc cat-ion. p K A of this reaction equals 7. This reaction is reversib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9791" y="4059774"/>
            <a:ext cx="8924417" cy="162262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640C99-0DCC-CD4A-A6E2-AF81485011E3}"/>
              </a:ext>
            </a:extLst>
          </p:cNvPr>
          <p:cNvSpPr txBox="1"/>
          <p:nvPr/>
        </p:nvSpPr>
        <p:spPr>
          <a:xfrm>
            <a:off x="865632" y="1840992"/>
            <a:ext cx="7339584" cy="1477328"/>
          </a:xfrm>
          <a:prstGeom prst="rect">
            <a:avLst/>
          </a:prstGeom>
          <a:noFill/>
        </p:spPr>
        <p:txBody>
          <a:bodyPr wrap="square" rtlCol="0">
            <a:spAutoFit/>
          </a:bodyPr>
          <a:lstStyle/>
          <a:p>
            <a:r>
              <a:rPr lang="en-US" dirty="0"/>
              <a:t>Ordinary water at 25C: </a:t>
            </a:r>
          </a:p>
          <a:p>
            <a:r>
              <a:rPr lang="en-US" dirty="0"/>
              <a:t>H</a:t>
            </a:r>
            <a:r>
              <a:rPr lang="en-US" baseline="-25000" dirty="0"/>
              <a:t>2</a:t>
            </a:r>
            <a:r>
              <a:rPr lang="en-US" dirty="0"/>
              <a:t>O &lt;-&gt; H</a:t>
            </a:r>
            <a:r>
              <a:rPr lang="en-US" baseline="30000" dirty="0"/>
              <a:t>+</a:t>
            </a:r>
            <a:r>
              <a:rPr lang="en-US" dirty="0"/>
              <a:t> + OH</a:t>
            </a:r>
            <a:r>
              <a:rPr lang="en-US" baseline="30000" dirty="0"/>
              <a:t>-</a:t>
            </a:r>
            <a:r>
              <a:rPr lang="en-US" dirty="0"/>
              <a:t> </a:t>
            </a:r>
          </a:p>
          <a:p>
            <a:r>
              <a:rPr lang="en-US" dirty="0"/>
              <a:t>Keq = Ka = [H</a:t>
            </a:r>
            <a:r>
              <a:rPr lang="en-US" baseline="30000" dirty="0"/>
              <a:t>+</a:t>
            </a:r>
            <a:r>
              <a:rPr lang="en-US" dirty="0"/>
              <a:t>][OH</a:t>
            </a:r>
            <a:r>
              <a:rPr lang="en-US" baseline="30000" dirty="0"/>
              <a:t>-</a:t>
            </a:r>
            <a:r>
              <a:rPr lang="en-US" dirty="0"/>
              <a:t>]=[1x10</a:t>
            </a:r>
            <a:r>
              <a:rPr lang="en-US" baseline="30000" dirty="0"/>
              <a:t>-7</a:t>
            </a:r>
            <a:r>
              <a:rPr lang="en-US" dirty="0"/>
              <a:t>][1x10</a:t>
            </a:r>
            <a:r>
              <a:rPr lang="en-US" baseline="30000" dirty="0"/>
              <a:t>-7</a:t>
            </a:r>
            <a:r>
              <a:rPr lang="en-US" dirty="0"/>
              <a:t>]</a:t>
            </a:r>
          </a:p>
          <a:p>
            <a:r>
              <a:rPr lang="en-US" dirty="0"/>
              <a:t>Ka=1x10</a:t>
            </a:r>
            <a:r>
              <a:rPr lang="en-US" baseline="30000" dirty="0"/>
              <a:t>-14</a:t>
            </a:r>
          </a:p>
          <a:p>
            <a:r>
              <a:rPr lang="en-US" dirty="0" err="1"/>
              <a:t>pKa</a:t>
            </a:r>
            <a:r>
              <a:rPr lang="en-US" dirty="0"/>
              <a:t>=14, which makes sense, because water isn’t very acidic.  Which is good.</a:t>
            </a:r>
          </a:p>
        </p:txBody>
      </p:sp>
    </p:spTree>
    <p:extLst>
      <p:ext uri="{BB962C8B-B14F-4D97-AF65-F5344CB8AC3E}">
        <p14:creationId xmlns:p14="http://schemas.microsoft.com/office/powerpoint/2010/main" val="3540068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Carbon Dioxide Binding Site</a:t>
            </a:r>
          </a:p>
        </p:txBody>
      </p:sp>
      <p:pic>
        <p:nvPicPr>
          <p:cNvPr id="9" name="Picture 2" descr="A stick diagram with an electron density map of the carbon dioxide binding site of carbonic anhydrase is shown.&#10;The carbon dioxide molecule is surrounded by binding sites of different residues. A zinc atom is represented by a sphere amongst the molecules surrounding the carbon dioxide. Water appears as two small spheres, which appear to be floating, with their electron density maps touching part of the electron density map of one of the residu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83612" y="1955246"/>
            <a:ext cx="5376777" cy="36951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413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Catalysis Entails Zinc Activation of a Water Molecule (2/2)</a:t>
            </a:r>
          </a:p>
        </p:txBody>
      </p:sp>
      <p:sp>
        <p:nvSpPr>
          <p:cNvPr id="3" name="Content Placeholder 2"/>
          <p:cNvSpPr>
            <a:spLocks noGrp="1"/>
          </p:cNvSpPr>
          <p:nvPr>
            <p:ph idx="1"/>
          </p:nvPr>
        </p:nvSpPr>
        <p:spPr>
          <a:xfrm>
            <a:off x="457200" y="1600200"/>
            <a:ext cx="8229600" cy="4800600"/>
          </a:xfrm>
        </p:spPr>
        <p:txBody>
          <a:bodyPr>
            <a:normAutofit/>
          </a:bodyPr>
          <a:lstStyle/>
          <a:p>
            <a:pPr>
              <a:spcBef>
                <a:spcPts val="600"/>
              </a:spcBef>
              <a:spcAft>
                <a:spcPts val="600"/>
              </a:spcAft>
            </a:pPr>
            <a:r>
              <a:rPr lang="en-US" dirty="0">
                <a:latin typeface="Arial" pitchFamily="34" charset="0"/>
                <a:cs typeface="Arial" pitchFamily="34" charset="0"/>
              </a:rPr>
              <a:t>A proposed mechanism for the hydration of carbon dioxide:</a:t>
            </a:r>
          </a:p>
          <a:p>
            <a:pPr lvl="1">
              <a:spcBef>
                <a:spcPts val="600"/>
              </a:spcBef>
              <a:spcAft>
                <a:spcPts val="600"/>
              </a:spcAft>
              <a:buAutoNum type="arabicPeriod"/>
            </a:pPr>
            <a:r>
              <a:rPr lang="en-US" dirty="0">
                <a:latin typeface="Arial" pitchFamily="34" charset="0"/>
                <a:cs typeface="Arial" pitchFamily="34" charset="0"/>
              </a:rPr>
              <a:t>Zn</a:t>
            </a:r>
            <a:r>
              <a:rPr lang="en-US" baseline="30000" dirty="0">
                <a:latin typeface="Arial" pitchFamily="34" charset="0"/>
                <a:cs typeface="Arial" pitchFamily="34" charset="0"/>
              </a:rPr>
              <a:t>2+</a:t>
            </a:r>
            <a:r>
              <a:rPr lang="en-US" dirty="0">
                <a:latin typeface="Arial" pitchFamily="34" charset="0"/>
                <a:cs typeface="Arial" pitchFamily="34" charset="0"/>
              </a:rPr>
              <a:t> generates OH</a:t>
            </a:r>
            <a:r>
              <a:rPr lang="en-US" baseline="30000" dirty="0">
                <a:latin typeface="Arial" pitchFamily="34" charset="0"/>
                <a:cs typeface="Arial" pitchFamily="34" charset="0"/>
              </a:rPr>
              <a:t>− </a:t>
            </a:r>
            <a:r>
              <a:rPr lang="en-US" dirty="0">
                <a:latin typeface="Arial" pitchFamily="34" charset="0"/>
                <a:cs typeface="Arial" pitchFamily="34" charset="0"/>
              </a:rPr>
              <a:t>by facilitating the release of a H</a:t>
            </a:r>
            <a:r>
              <a:rPr lang="en-US" baseline="30000" dirty="0">
                <a:latin typeface="Arial" pitchFamily="34" charset="0"/>
                <a:cs typeface="Arial" pitchFamily="34" charset="0"/>
              </a:rPr>
              <a:t>+</a:t>
            </a:r>
            <a:r>
              <a:rPr lang="en-US" dirty="0">
                <a:latin typeface="Arial" pitchFamily="34" charset="0"/>
                <a:cs typeface="Arial" pitchFamily="34" charset="0"/>
              </a:rPr>
              <a:t> from water.</a:t>
            </a:r>
          </a:p>
          <a:p>
            <a:pPr lvl="1">
              <a:spcBef>
                <a:spcPts val="600"/>
              </a:spcBef>
              <a:spcAft>
                <a:spcPts val="600"/>
              </a:spcAft>
              <a:buAutoNum type="arabicPeriod"/>
            </a:pPr>
            <a:r>
              <a:rPr lang="en-US" dirty="0">
                <a:latin typeface="Arial" pitchFamily="34" charset="0"/>
                <a:cs typeface="Arial" pitchFamily="34" charset="0"/>
              </a:rPr>
              <a:t>CO</a:t>
            </a:r>
            <a:r>
              <a:rPr lang="en-US" baseline="-25000" dirty="0">
                <a:latin typeface="Arial" pitchFamily="34" charset="0"/>
                <a:cs typeface="Arial" pitchFamily="34" charset="0"/>
              </a:rPr>
              <a:t>2</a:t>
            </a:r>
            <a:r>
              <a:rPr lang="en-US" dirty="0">
                <a:latin typeface="Arial" pitchFamily="34" charset="0"/>
                <a:cs typeface="Arial" pitchFamily="34" charset="0"/>
              </a:rPr>
              <a:t> binds to the active site and is positioned to react with OH</a:t>
            </a:r>
            <a:r>
              <a:rPr lang="en-US" baseline="30000" dirty="0">
                <a:latin typeface="Arial" pitchFamily="34" charset="0"/>
                <a:cs typeface="Arial" pitchFamily="34" charset="0"/>
              </a:rPr>
              <a:t>−</a:t>
            </a:r>
            <a:r>
              <a:rPr lang="en-US" dirty="0">
                <a:latin typeface="Arial" pitchFamily="34" charset="0"/>
                <a:cs typeface="Arial" pitchFamily="34" charset="0"/>
              </a:rPr>
              <a:t>.</a:t>
            </a:r>
          </a:p>
          <a:p>
            <a:pPr lvl="1">
              <a:spcBef>
                <a:spcPts val="600"/>
              </a:spcBef>
              <a:spcAft>
                <a:spcPts val="600"/>
              </a:spcAft>
              <a:buAutoNum type="arabicPeriod"/>
            </a:pPr>
            <a:r>
              <a:rPr lang="en-US" dirty="0">
                <a:latin typeface="Arial" pitchFamily="34" charset="0"/>
                <a:cs typeface="Arial" pitchFamily="34" charset="0"/>
              </a:rPr>
              <a:t>The OH</a:t>
            </a:r>
            <a:r>
              <a:rPr lang="en-US" baseline="30000" dirty="0">
                <a:latin typeface="Arial" pitchFamily="34" charset="0"/>
                <a:cs typeface="Arial" pitchFamily="34" charset="0"/>
              </a:rPr>
              <a:t>−</a:t>
            </a:r>
            <a:r>
              <a:rPr lang="en-US" dirty="0">
                <a:latin typeface="Arial" pitchFamily="34" charset="0"/>
                <a:cs typeface="Arial" pitchFamily="34" charset="0"/>
              </a:rPr>
              <a:t> attacks the CO</a:t>
            </a:r>
            <a:r>
              <a:rPr lang="en-US" baseline="-25000" dirty="0">
                <a:latin typeface="Arial" pitchFamily="34" charset="0"/>
                <a:cs typeface="Arial" pitchFamily="34" charset="0"/>
              </a:rPr>
              <a:t>2</a:t>
            </a:r>
            <a:r>
              <a:rPr lang="en-US" dirty="0">
                <a:latin typeface="Arial" pitchFamily="34" charset="0"/>
                <a:cs typeface="Arial" pitchFamily="34" charset="0"/>
              </a:rPr>
              <a:t>, generating HCO</a:t>
            </a:r>
            <a:r>
              <a:rPr lang="en-US" baseline="-25000" dirty="0">
                <a:latin typeface="Arial" pitchFamily="34" charset="0"/>
                <a:cs typeface="Arial" pitchFamily="34" charset="0"/>
              </a:rPr>
              <a:t>3</a:t>
            </a:r>
            <a:r>
              <a:rPr lang="en-US" baseline="30000" dirty="0">
                <a:latin typeface="Arial" pitchFamily="34" charset="0"/>
                <a:cs typeface="Arial" pitchFamily="34" charset="0"/>
              </a:rPr>
              <a:t>−</a:t>
            </a:r>
            <a:r>
              <a:rPr lang="en-US" dirty="0">
                <a:latin typeface="Arial" pitchFamily="34" charset="0"/>
                <a:cs typeface="Arial" pitchFamily="34" charset="0"/>
              </a:rPr>
              <a:t>.</a:t>
            </a:r>
          </a:p>
          <a:p>
            <a:pPr lvl="1">
              <a:spcBef>
                <a:spcPts val="600"/>
              </a:spcBef>
              <a:spcAft>
                <a:spcPts val="600"/>
              </a:spcAft>
              <a:buAutoNum type="arabicPeriod"/>
            </a:pPr>
            <a:r>
              <a:rPr lang="en-US" dirty="0">
                <a:latin typeface="Arial" pitchFamily="34" charset="0"/>
                <a:cs typeface="Arial" pitchFamily="34" charset="0"/>
              </a:rPr>
              <a:t>The active site is regenerated with the release of HCO</a:t>
            </a:r>
            <a:r>
              <a:rPr lang="en-US" baseline="-25000" dirty="0">
                <a:latin typeface="Arial" pitchFamily="34" charset="0"/>
                <a:cs typeface="Arial" pitchFamily="34" charset="0"/>
              </a:rPr>
              <a:t>3</a:t>
            </a:r>
            <a:r>
              <a:rPr lang="en-US" baseline="30000" dirty="0">
                <a:latin typeface="Arial" pitchFamily="34" charset="0"/>
                <a:cs typeface="Arial" pitchFamily="34" charset="0"/>
              </a:rPr>
              <a:t>− </a:t>
            </a:r>
            <a:r>
              <a:rPr lang="en-US" dirty="0">
                <a:latin typeface="Arial" pitchFamily="34" charset="0"/>
                <a:cs typeface="Arial" pitchFamily="34" charset="0"/>
              </a:rPr>
              <a:t> and binding of H</a:t>
            </a:r>
            <a:r>
              <a:rPr lang="en-US" baseline="-25000" dirty="0">
                <a:latin typeface="Arial" pitchFamily="34" charset="0"/>
                <a:cs typeface="Arial" pitchFamily="34" charset="0"/>
              </a:rPr>
              <a:t>2</a:t>
            </a:r>
            <a:r>
              <a:rPr lang="en-US" dirty="0">
                <a:latin typeface="Arial" pitchFamily="34" charset="0"/>
                <a:cs typeface="Arial" pitchFamily="34" charset="0"/>
              </a:rPr>
              <a:t>O.</a:t>
            </a:r>
          </a:p>
          <a:p>
            <a:pPr>
              <a:spcBef>
                <a:spcPts val="600"/>
              </a:spcBef>
              <a:spcAft>
                <a:spcPts val="600"/>
              </a:spcAft>
            </a:pPr>
            <a:r>
              <a:rPr lang="en-US" dirty="0">
                <a:latin typeface="Arial" pitchFamily="34" charset="0"/>
                <a:cs typeface="Arial" pitchFamily="34" charset="0"/>
              </a:rPr>
              <a:t>Studies with a synthetic analog system provide support for the proposed mechanism.</a:t>
            </a:r>
          </a:p>
        </p:txBody>
      </p:sp>
    </p:spTree>
    <p:extLst>
      <p:ext uri="{BB962C8B-B14F-4D97-AF65-F5344CB8AC3E}">
        <p14:creationId xmlns:p14="http://schemas.microsoft.com/office/powerpoint/2010/main" val="1276515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Mechanism of Carbonic Anhydrase</a:t>
            </a:r>
          </a:p>
        </p:txBody>
      </p:sp>
      <p:pic>
        <p:nvPicPr>
          <p:cNvPr id="9" name="Picture 2" descr="An equation shows the mechanism of action of carbonic anhydrase, in four steps.&#10;The structure of the reactant shows a zinc cat-ion bonded to three histidine residues and a water molecule. The histidine residues are linked by hash, wedge, and single bonds to the zinc cat-ion. &#10;Step 1: A hydrogen atom is dissociated, leaving a single hydrogen on the water molecule and a negatively charged oxygen atom.&#10;Step 2: A carbon dioxide molecule binds to the enzyme. The carbon dioxide molecule has a carbon atom double bonded to two oxygen atoms. &#10;Step 3: The carbon atom of the carbon dioxide molecule forms a bond with the negatively-charged oxygen atom, thus losing a double bond and resulting in the formation of a bicarbonate ion. This single bonded oxygen atom becomes negatively charged, and interacts with the positively charged zinc ion. &#10;Step 4: A water molecule displaces the bicarbonate ion leading to the formation of the initial reactant where in zinc cat-ion is bonded to three histidine residues and a water molecule thus, directing the course of the reaction to step 1 agai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614773" y="1796834"/>
            <a:ext cx="5914455" cy="39835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71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000" dirty="0">
                <a:solidFill>
                  <a:srgbClr val="843C0C"/>
                </a:solidFill>
                <a:latin typeface="Arial" pitchFamily="34" charset="0"/>
                <a:cs typeface="Arial" pitchFamily="34" charset="0"/>
              </a:rPr>
              <a:t>A Proton Shuttle Facilitates Rapid Regeneration of the Active Form of the Enzyme</a:t>
            </a: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The zinc-bound water molecule must lose a proton to begin the hydration reaction.</a:t>
            </a:r>
          </a:p>
          <a:p>
            <a:pPr>
              <a:spcAft>
                <a:spcPts val="1200"/>
              </a:spcAft>
            </a:pPr>
            <a:r>
              <a:rPr lang="en-US" sz="2600" dirty="0">
                <a:latin typeface="Arial" pitchFamily="34" charset="0"/>
                <a:cs typeface="Arial" pitchFamily="34" charset="0"/>
              </a:rPr>
              <a:t>The backward reaction, the </a:t>
            </a:r>
            <a:r>
              <a:rPr lang="en-US" sz="2600" dirty="0" err="1">
                <a:latin typeface="Arial" pitchFamily="34" charset="0"/>
                <a:cs typeface="Arial" pitchFamily="34" charset="0"/>
              </a:rPr>
              <a:t>reprotonation</a:t>
            </a:r>
            <a:r>
              <a:rPr lang="en-US" sz="2600" dirty="0">
                <a:latin typeface="Arial" pitchFamily="34" charset="0"/>
                <a:cs typeface="Arial" pitchFamily="34" charset="0"/>
              </a:rPr>
              <a:t> of the OH</a:t>
            </a:r>
            <a:r>
              <a:rPr lang="en-US" sz="2600" baseline="30000" dirty="0">
                <a:latin typeface="Arial" pitchFamily="34" charset="0"/>
                <a:cs typeface="Arial" pitchFamily="34" charset="0"/>
              </a:rPr>
              <a:t>−</a:t>
            </a:r>
            <a:r>
              <a:rPr lang="en-US" sz="2600" dirty="0">
                <a:latin typeface="Arial" pitchFamily="34" charset="0"/>
                <a:cs typeface="Arial" pitchFamily="34" charset="0"/>
              </a:rPr>
              <a:t>, is prevented by the binding of the released proton by a molecule of  buffer.</a:t>
            </a:r>
          </a:p>
          <a:p>
            <a:pPr>
              <a:spcAft>
                <a:spcPts val="1200"/>
              </a:spcAft>
            </a:pPr>
            <a:r>
              <a:rPr lang="en-US" sz="2600" dirty="0">
                <a:latin typeface="Arial" pitchFamily="34" charset="0"/>
                <a:cs typeface="Arial" pitchFamily="34" charset="0"/>
              </a:rPr>
              <a:t>A histidine residue at the active site serves as a proton shuttle, transferring the proton from water to the buffer.</a:t>
            </a:r>
          </a:p>
        </p:txBody>
      </p:sp>
    </p:spTree>
    <p:extLst>
      <p:ext uri="{BB962C8B-B14F-4D97-AF65-F5344CB8AC3E}">
        <p14:creationId xmlns:p14="http://schemas.microsoft.com/office/powerpoint/2010/main" val="1601833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Kinetics of Water Deprotonation</a:t>
            </a:r>
          </a:p>
        </p:txBody>
      </p:sp>
      <p:pic>
        <p:nvPicPr>
          <p:cNvPr id="9" name="Picture 2" descr="A chemical equation shows the kinetics of water deprotonation.&#10;A zinc cation bonded to three histidine residues and a water molecule produces a compound in which one hydrogen atom of the water molecule is cleaved, giving oxygen a negative charge and releasing a dissociated proton. The histidine residues are linked by hash, wedge, and single bonds to the zinc cat-ion. The rate constant of the forward reaction is k1 and that of reverse reaction is k subscript negative 1. The equilibrium constant K equals k1 over k subscript negative 1, which equals 10 to the negative seventh pow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695133"/>
            <a:ext cx="8113106" cy="14677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CEE229F-E902-2E43-A8AA-53BF7B4F4679}"/>
              </a:ext>
            </a:extLst>
          </p:cNvPr>
          <p:cNvSpPr txBox="1"/>
          <p:nvPr/>
        </p:nvSpPr>
        <p:spPr>
          <a:xfrm>
            <a:off x="1011936" y="4852416"/>
            <a:ext cx="7010400" cy="369332"/>
          </a:xfrm>
          <a:prstGeom prst="rect">
            <a:avLst/>
          </a:prstGeom>
          <a:noFill/>
        </p:spPr>
        <p:txBody>
          <a:bodyPr wrap="square" rtlCol="0">
            <a:spAutoFit/>
          </a:bodyPr>
          <a:lstStyle/>
          <a:p>
            <a:r>
              <a:rPr lang="en-US" dirty="0"/>
              <a:t>The back reaction (k</a:t>
            </a:r>
            <a:r>
              <a:rPr lang="en-US" baseline="-25000" dirty="0"/>
              <a:t>-1</a:t>
            </a:r>
            <a:r>
              <a:rPr lang="en-US" dirty="0"/>
              <a:t>) happens very readily</a:t>
            </a:r>
          </a:p>
        </p:txBody>
      </p:sp>
    </p:spTree>
    <p:extLst>
      <p:ext uri="{BB962C8B-B14F-4D97-AF65-F5344CB8AC3E}">
        <p14:creationId xmlns:p14="http://schemas.microsoft.com/office/powerpoint/2010/main" val="2724119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The Effect of Buffer on Deprotonation</a:t>
            </a:r>
          </a:p>
        </p:txBody>
      </p:sp>
      <p:pic>
        <p:nvPicPr>
          <p:cNvPr id="9" name="Picture 2" descr="A reversible chemical reaction shows the effect of buffer on deprotonation. The reactant structure shows a central zinc cation single bonded to a histidine at the bottom left, wedge bonded and dash bonded to a histidine each at the bottom right. This zinc cation is bonded to an oxygen atom at the top which is further bonded to two hydrogen atoms, one of which is highlighted in pink. This when aided by buffer component uppercase B, yields two products. (The reversible arrows have lowercase K subscript 1 prime end subscript above the arrows, and lowercase K negative 1 prime below the arrows.) The first product structure is similar to that of the reactant structure, except that the oxygen bonded to zinc cation at the top is an anion and is bonded to only one hydrogen atom. The second product is B H superscript plus end superscript (highlighted in pink). The value of K reads: K equals lowercase k subscript 1 prime over lowercase K negative 1 prime approximately equals to 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695133"/>
            <a:ext cx="8113106" cy="14677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B2B495-8690-904D-A19C-2EE6250CACCD}"/>
              </a:ext>
            </a:extLst>
          </p:cNvPr>
          <p:cNvSpPr txBox="1"/>
          <p:nvPr/>
        </p:nvSpPr>
        <p:spPr>
          <a:xfrm>
            <a:off x="1011936" y="4852416"/>
            <a:ext cx="7010400" cy="646331"/>
          </a:xfrm>
          <a:prstGeom prst="rect">
            <a:avLst/>
          </a:prstGeom>
          <a:noFill/>
        </p:spPr>
        <p:txBody>
          <a:bodyPr wrap="square" rtlCol="0">
            <a:spAutoFit/>
          </a:bodyPr>
          <a:lstStyle/>
          <a:p>
            <a:r>
              <a:rPr lang="en-US" dirty="0"/>
              <a:t>The back reaction (k</a:t>
            </a:r>
            <a:r>
              <a:rPr lang="en-US" baseline="-25000" dirty="0"/>
              <a:t>-1</a:t>
            </a:r>
            <a:r>
              <a:rPr lang="en-US" dirty="0"/>
              <a:t>) is prevented by the buffer molecule accepting the proton</a:t>
            </a:r>
          </a:p>
        </p:txBody>
      </p:sp>
    </p:spTree>
    <p:extLst>
      <p:ext uri="{BB962C8B-B14F-4D97-AF65-F5344CB8AC3E}">
        <p14:creationId xmlns:p14="http://schemas.microsoft.com/office/powerpoint/2010/main" val="72115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Section 9.1 Proteases Facilitate a Fundamentally Difficult Reaction</a:t>
            </a:r>
          </a:p>
        </p:txBody>
      </p:sp>
      <p:sp>
        <p:nvSpPr>
          <p:cNvPr id="3" name="Content Placeholder 2"/>
          <p:cNvSpPr>
            <a:spLocks noGrp="1"/>
          </p:cNvSpPr>
          <p:nvPr>
            <p:ph idx="1"/>
          </p:nvPr>
        </p:nvSpPr>
        <p:spPr>
          <a:xfrm>
            <a:off x="457200" y="1600201"/>
            <a:ext cx="8229600" cy="1945104"/>
          </a:xfrm>
        </p:spPr>
        <p:txBody>
          <a:bodyPr>
            <a:normAutofit/>
          </a:bodyPr>
          <a:lstStyle/>
          <a:p>
            <a:pPr>
              <a:spcBef>
                <a:spcPts val="600"/>
              </a:spcBef>
              <a:spcAft>
                <a:spcPts val="600"/>
              </a:spcAft>
            </a:pPr>
            <a:r>
              <a:rPr lang="en-US" sz="2600" dirty="0">
                <a:latin typeface="Arial" pitchFamily="34" charset="0"/>
                <a:cs typeface="Arial" pitchFamily="34" charset="0"/>
              </a:rPr>
              <a:t>Proteases cleave proteins by hydrolysis. Protein hydrolysis is exergonic but kinetically very slow.</a:t>
            </a:r>
          </a:p>
          <a:p>
            <a:pPr>
              <a:spcBef>
                <a:spcPts val="600"/>
              </a:spcBef>
              <a:spcAft>
                <a:spcPts val="600"/>
              </a:spcAft>
            </a:pPr>
            <a:r>
              <a:rPr lang="en-US" sz="2600" dirty="0">
                <a:latin typeface="Arial" pitchFamily="34" charset="0"/>
                <a:cs typeface="Arial" pitchFamily="34" charset="0"/>
              </a:rPr>
              <a:t>The resonance stabilization of the peptide bond accounts for its resistance to hydrolysis.</a:t>
            </a:r>
          </a:p>
        </p:txBody>
      </p:sp>
      <p:pic>
        <p:nvPicPr>
          <p:cNvPr id="10" name="Picture 2" descr="A chemical reaction shows a protein being cleaved by hydrolysis. &#10;A peptide undergoes a reversible reaction with a water molecule to form two products. The structure of the peptide shows a carbon atom that is double bonded to an oxygen atom, single bonded to R1, and single-bonded to an amino group that is bonded to R2. The first product shows a carbon atom single bonded to R1, and two oxygen atoms. The oxygen atoms are attached via delocalized double bonds. The carbon atom has an open single bond. The second product has R2 single bonded to a nitrogen atom which is bonded to three hydrogen atoms with a net positive charg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3739506"/>
            <a:ext cx="8113106" cy="9956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3" descr="Two resonance structures of a peptide are shown.&#10;The first structure has a carbon atom single bonded to R1, double bonded to an oxygen atom, and single bonded to an amino group that is single bonded to R2. The second structure has a carbon atom single bonded to R1, single bonded to an oxygen atom, and double bonded to an amino group that is bonded to R2. The oxygen atom has a negative charge and nitrogen atom has a positive charg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78573" y="5154301"/>
            <a:ext cx="8113106" cy="10252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6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Histidine Proton Shuttle</a:t>
            </a:r>
          </a:p>
        </p:txBody>
      </p:sp>
      <p:pic>
        <p:nvPicPr>
          <p:cNvPr id="9" name="Picture 2" descr="A reversible chemical equation shows the movement of a proton from a zinc-bound water molecule to a histidine residue, then to a buffer.&#10;A zinc-bound water molecule is shown with the side chain of histidine 64. The histidine side chain has a five-membered ring. If the vertices were numbered clockwise from one to five, from the top, one is a carbon, two is a nitrogen with a single bonded hydrogen, three, four, are carbons, and five is a nitrogen. There are double bonds between vertices three, four and five, one. When the water-bound zinc molecule is deprotonated, the resulting dissociated hydrogen binds to the nitrogen at vertex five of the histidine residue. This results in the formation of a delocalized double bond between the nitrogens at vertices five and two and the carbon at vertex one, with a net positive charge between these three vertices. In the last stage of the process, the hydrogen atom dissociates from the nitrogen at vertex two of the histidine, and associates with the buffer instead, so there is no longer a delocalized double bond in histidine. The result is that a proton has moved from vertex two of the histidine to vertex five, and a double bond between vertices five and one has shifted between vertices one and two."/>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545153"/>
            <a:ext cx="8112552" cy="17676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27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Chymotrypsin Possesses a Highly Reactive Serine Residue</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Chymotrypsin is a proteolytic enzyme secreted by the pancreas that hydrolyzes peptide bonds selectively on the carboxyl side of large hydrophobic residues.</a:t>
            </a:r>
          </a:p>
          <a:p>
            <a:r>
              <a:rPr lang="en-US" dirty="0">
                <a:latin typeface="Arial" pitchFamily="34" charset="0"/>
                <a:cs typeface="Arial" pitchFamily="34" charset="0"/>
              </a:rPr>
              <a:t>In the process of catalysis, serine 195 becomes a strong nucleophile that attacks the carbonyl group of the peptide bond in the substrate.</a:t>
            </a:r>
          </a:p>
          <a:p>
            <a:r>
              <a:rPr lang="en-US" dirty="0">
                <a:latin typeface="Arial" pitchFamily="34" charset="0"/>
                <a:cs typeface="Arial" pitchFamily="34" charset="0"/>
              </a:rPr>
              <a:t>Evidence for this came from studies showing that the group-specific reagent </a:t>
            </a:r>
            <a:r>
              <a:rPr lang="en-US" dirty="0" err="1">
                <a:latin typeface="Arial" pitchFamily="34" charset="0"/>
                <a:cs typeface="Arial" pitchFamily="34" charset="0"/>
              </a:rPr>
              <a:t>diisopropylphosphofluoridate</a:t>
            </a:r>
            <a:r>
              <a:rPr lang="en-US" dirty="0">
                <a:latin typeface="Arial" pitchFamily="34" charset="0"/>
                <a:cs typeface="Arial" pitchFamily="34" charset="0"/>
              </a:rPr>
              <a:t> (DIPF) modifies only serine 195, one of 28 serine residues in chymotrypsin; this is sufficient to inhibit the enzyme.</a:t>
            </a:r>
          </a:p>
        </p:txBody>
      </p:sp>
    </p:spTree>
    <p:extLst>
      <p:ext uri="{BB962C8B-B14F-4D97-AF65-F5344CB8AC3E}">
        <p14:creationId xmlns:p14="http://schemas.microsoft.com/office/powerpoint/2010/main" val="69911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Specificity of Chymotrypsin</a:t>
            </a:r>
          </a:p>
        </p:txBody>
      </p:sp>
      <p:pic>
        <p:nvPicPr>
          <p:cNvPr id="9" name="Picture 2" descr="A chain of amino acids, with the likely cleavage sites of chymotrypsin indicated, is shown.&#10;A chain of amino acids is shown with the N terminus at the left of the chain and the C terminus at the right of the chain. From left to right, the amino acid sequence is: alanine, phenylalanine, asparagine, serine, methionine, glutamate. Phenylalanine has a long side chain, which contains a six-membered ring. Methionine also has a large side chain, which contains a relatively long chain of carbon and sulfur atoms. These two residues are highlighted. The bond between phenylalanine and asparagine is indicated in red. The bond between methionine and glutamate is indicated in r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11467"/>
            <a:ext cx="8113106" cy="40639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5F0DDF-ED99-314D-A01C-F9EA2D06E898}"/>
              </a:ext>
            </a:extLst>
          </p:cNvPr>
          <p:cNvSpPr txBox="1"/>
          <p:nvPr/>
        </p:nvSpPr>
        <p:spPr>
          <a:xfrm>
            <a:off x="5108448" y="1088137"/>
            <a:ext cx="3072384" cy="923330"/>
          </a:xfrm>
          <a:prstGeom prst="rect">
            <a:avLst/>
          </a:prstGeom>
          <a:noFill/>
        </p:spPr>
        <p:txBody>
          <a:bodyPr wrap="square" rtlCol="0">
            <a:spAutoFit/>
          </a:bodyPr>
          <a:lstStyle/>
          <a:p>
            <a:r>
              <a:rPr lang="en-US" dirty="0"/>
              <a:t>Very low </a:t>
            </a:r>
            <a:r>
              <a:rPr lang="en-US" dirty="0" err="1"/>
              <a:t>k</a:t>
            </a:r>
            <a:r>
              <a:rPr lang="en-US" baseline="-25000" dirty="0" err="1"/>
              <a:t>cat</a:t>
            </a:r>
            <a:r>
              <a:rPr lang="en-US" dirty="0"/>
              <a:t>/K</a:t>
            </a:r>
            <a:r>
              <a:rPr lang="en-US" baseline="-25000" dirty="0"/>
              <a:t>m</a:t>
            </a:r>
            <a:r>
              <a:rPr lang="en-US" dirty="0"/>
              <a:t> so I don’t consider it a significant substrate </a:t>
            </a:r>
          </a:p>
        </p:txBody>
      </p:sp>
    </p:spTree>
    <p:extLst>
      <p:ext uri="{BB962C8B-B14F-4D97-AF65-F5344CB8AC3E}">
        <p14:creationId xmlns:p14="http://schemas.microsoft.com/office/powerpoint/2010/main" val="236584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 Unusually Reactive Serine Residue in Chymotrypsin</a:t>
            </a:r>
          </a:p>
        </p:txBody>
      </p:sp>
      <p:pic>
        <p:nvPicPr>
          <p:cNvPr id="9" name="Picture 2" descr="An equation shows the chemical reaction between serine 195 in chymotrypsin and diisopropylphosphofluoridate (D I P F).&#10;The structure of serine 195 shows a concave arc single bonded to a hydroxyl group. D I P F has a central phosphorus atom, single bonded to a fluorine atom, two oxygen atoms and double bonded to another oxygen atom. Each single bonded oxygen atom is further single bonded to a hydrogen atom and two methyl groups. On the products side, the hydrogen atom from the hydroxyl group of the serine residue, and the fluorine atom of D I P F are dissociated, and a bond forms between the oxygen atom on the serine residue and the phosphorus in D I P F. Additionally, a negatively charged fluorine atom and a positively charged hydrogen atom are produced from the rea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2133772"/>
            <a:ext cx="7375551" cy="34463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44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Chymotrypsin Action Proceeds in Two Steps Linked by a Covalently Bound Intermediate</a:t>
            </a:r>
          </a:p>
        </p:txBody>
      </p:sp>
      <p:sp>
        <p:nvSpPr>
          <p:cNvPr id="4" name="Content Placeholder 3"/>
          <p:cNvSpPr>
            <a:spLocks noGrp="1"/>
          </p:cNvSpPr>
          <p:nvPr>
            <p:ph idx="1"/>
          </p:nvPr>
        </p:nvSpPr>
        <p:spPr>
          <a:xfrm>
            <a:off x="457200" y="1600200"/>
            <a:ext cx="8229600" cy="4912895"/>
          </a:xfrm>
        </p:spPr>
        <p:txBody>
          <a:bodyPr>
            <a:normAutofit/>
          </a:bodyPr>
          <a:lstStyle/>
          <a:p>
            <a:pPr>
              <a:spcBef>
                <a:spcPts val="600"/>
              </a:spcBef>
              <a:spcAft>
                <a:spcPts val="600"/>
              </a:spcAft>
            </a:pPr>
            <a:r>
              <a:rPr lang="en-US" dirty="0">
                <a:latin typeface="Arial" pitchFamily="34" charset="0"/>
                <a:cs typeface="Arial" pitchFamily="34" charset="0"/>
              </a:rPr>
              <a:t>Chromogenic substrates generate colored products, facilitating enzymatic studies.</a:t>
            </a:r>
          </a:p>
          <a:p>
            <a:pPr>
              <a:spcBef>
                <a:spcPts val="600"/>
              </a:spcBef>
              <a:spcAft>
                <a:spcPts val="600"/>
              </a:spcAft>
            </a:pPr>
            <a:r>
              <a:rPr lang="en-US" i="1" dirty="0">
                <a:latin typeface="Arial" pitchFamily="34" charset="0"/>
                <a:cs typeface="Arial" pitchFamily="34" charset="0"/>
              </a:rPr>
              <a:t>N</a:t>
            </a:r>
            <a:r>
              <a:rPr lang="en-US" dirty="0">
                <a:latin typeface="Arial" pitchFamily="34" charset="0"/>
                <a:cs typeface="Arial" pitchFamily="34" charset="0"/>
              </a:rPr>
              <a:t>-Acetyl-</a:t>
            </a:r>
            <a:r>
              <a:rPr lang="en-US" cap="small" dirty="0">
                <a:latin typeface="Arial" pitchFamily="34" charset="0"/>
                <a:cs typeface="Arial" pitchFamily="34" charset="0"/>
              </a:rPr>
              <a:t>L</a:t>
            </a:r>
            <a:r>
              <a:rPr lang="en-US" dirty="0">
                <a:latin typeface="Arial" pitchFamily="34" charset="0"/>
                <a:cs typeface="Arial" pitchFamily="34" charset="0"/>
              </a:rPr>
              <a:t>-phenylalanine-</a:t>
            </a:r>
            <a:r>
              <a:rPr lang="en-US" i="1" dirty="0">
                <a:latin typeface="Arial" pitchFamily="34" charset="0"/>
                <a:cs typeface="Arial" pitchFamily="34" charset="0"/>
              </a:rPr>
              <a:t>p</a:t>
            </a:r>
            <a:r>
              <a:rPr lang="en-US" dirty="0">
                <a:latin typeface="Arial" pitchFamily="34" charset="0"/>
                <a:cs typeface="Arial" pitchFamily="34" charset="0"/>
              </a:rPr>
              <a:t>-nitrophenyl ester is a chromogenic substrate for chymotrypsin.</a:t>
            </a:r>
          </a:p>
          <a:p>
            <a:pPr>
              <a:spcBef>
                <a:spcPts val="600"/>
              </a:spcBef>
              <a:spcAft>
                <a:spcPts val="600"/>
              </a:spcAft>
            </a:pPr>
            <a:r>
              <a:rPr lang="en-US" dirty="0">
                <a:latin typeface="Arial" pitchFamily="34" charset="0"/>
                <a:cs typeface="Arial" pitchFamily="34" charset="0"/>
              </a:rPr>
              <a:t>Studies with the chromogenic substrate revealed that catalysis by chymotrypsin occurs in two stages: a rapid step (pre-steady state) and a slower step (steady state).</a:t>
            </a:r>
          </a:p>
          <a:p>
            <a:pPr>
              <a:spcBef>
                <a:spcPts val="600"/>
              </a:spcBef>
              <a:spcAft>
                <a:spcPts val="600"/>
              </a:spcAft>
            </a:pPr>
            <a:r>
              <a:rPr lang="en-US" dirty="0">
                <a:latin typeface="Arial" pitchFamily="34" charset="0"/>
                <a:cs typeface="Arial" pitchFamily="34" charset="0"/>
              </a:rPr>
              <a:t>The steps in catalysis are explained by the rapid formation of an acyl-enzyme intermediate and a slower release of the acyl component to regenerate the free enzyme.</a:t>
            </a:r>
          </a:p>
        </p:txBody>
      </p:sp>
    </p:spTree>
    <p:extLst>
      <p:ext uri="{BB962C8B-B14F-4D97-AF65-F5344CB8AC3E}">
        <p14:creationId xmlns:p14="http://schemas.microsoft.com/office/powerpoint/2010/main" val="2989393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6119</TotalTime>
  <Words>3492</Words>
  <Application>Microsoft Macintosh PowerPoint</Application>
  <PresentationFormat>On-screen Show (4:3)</PresentationFormat>
  <Paragraphs>224</Paragraphs>
  <Slides>50</Slides>
  <Notes>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Calibri Light</vt:lpstr>
      <vt:lpstr>Georgia</vt:lpstr>
      <vt:lpstr>Office Theme</vt:lpstr>
      <vt:lpstr>1_Office Theme</vt:lpstr>
      <vt:lpstr>PowerPoint Presentation</vt:lpstr>
      <vt:lpstr>Ch.9 Learning Objectives</vt:lpstr>
      <vt:lpstr>Ch.9 Outline</vt:lpstr>
      <vt:lpstr>A Few Basic Catalytic Principles are Used by Many Enzymes</vt:lpstr>
      <vt:lpstr>Section 9.1 Proteases Facilitate a Fundamentally Difficult Reaction</vt:lpstr>
      <vt:lpstr>Chymotrypsin Possesses a Highly Reactive Serine Residue</vt:lpstr>
      <vt:lpstr>Specificity of Chymotrypsin</vt:lpstr>
      <vt:lpstr>An Unusually Reactive Serine Residue in Chymotrypsin</vt:lpstr>
      <vt:lpstr>Chymotrypsin Action Proceeds in Two Steps Linked by a Covalently Bound Intermediate</vt:lpstr>
      <vt:lpstr>Chromogenic Substrate</vt:lpstr>
      <vt:lpstr>Kinetics of Chymotrypsin Catalysis</vt:lpstr>
      <vt:lpstr>Covalent Catalysis</vt:lpstr>
      <vt:lpstr>Serine is Part of a Catalytic Triad that also Includes Histidine and Aspartate</vt:lpstr>
      <vt:lpstr>Example Mechanism:  Serine Proteases</vt:lpstr>
      <vt:lpstr>Example Mechanism:  Serine Proteases</vt:lpstr>
      <vt:lpstr>Location of the Active Site in Chymotrypsin</vt:lpstr>
      <vt:lpstr>The Catalytic Triad</vt:lpstr>
      <vt:lpstr>Peptide Hydrolysis by Chymotrypsin</vt:lpstr>
      <vt:lpstr>Stabilization of the Transition State</vt:lpstr>
      <vt:lpstr>The Specificity Pocket</vt:lpstr>
      <vt:lpstr>Specificity Pocket of Chymotrypsin</vt:lpstr>
      <vt:lpstr>Specificity Nomenclature for Protease–substrate Interactions</vt:lpstr>
      <vt:lpstr>Catalytic Triads are Found in Other Hydrolytic Enzymes</vt:lpstr>
      <vt:lpstr>Structural Similarity of Trypsin and Chymotrypsin</vt:lpstr>
      <vt:lpstr>The S1 Pockets of Chymotrypsin, Trypsin, and Elastase (Divergent Evolution within a species)</vt:lpstr>
      <vt:lpstr>Serine Proteases and Evolution</vt:lpstr>
      <vt:lpstr>Serine Proteases and Evolution</vt:lpstr>
      <vt:lpstr>The Catalytic Triad and Oxyanion Hole of Subtilisin</vt:lpstr>
      <vt:lpstr>The Catalytic Triad has been Dissected by Site-directed Mutagenesis</vt:lpstr>
      <vt:lpstr>Site-directed Mutagenesis of Subtilisin</vt:lpstr>
      <vt:lpstr>Cysteine, Aspartyl, and Metalloproteases are Other Major Classes of Peptide-cleaving Enzymes</vt:lpstr>
      <vt:lpstr>Three Classes of Proteases and Their Active Sites</vt:lpstr>
      <vt:lpstr>The Activation Strategies for Three Classes of Proteases</vt:lpstr>
      <vt:lpstr>Protease Inhibitors are Important Drugs</vt:lpstr>
      <vt:lpstr>HIV Protease, a Dimeric Aspartyl Protease</vt:lpstr>
      <vt:lpstr>Indinavir, an HIV Protease Inhibitor</vt:lpstr>
      <vt:lpstr>HIV Protease–indinavir Complex</vt:lpstr>
      <vt:lpstr>Section 9.2 Carbonic Anhydrases Make a Fast Reaction Faster</vt:lpstr>
      <vt:lpstr>Carbonic Anhydrase Contains a Bound Zinc Ion Essential for Catalytic Activity</vt:lpstr>
      <vt:lpstr>The Structure of Human Carbonic Anhydrase II and its Zinc Site</vt:lpstr>
      <vt:lpstr>Catalysis Entails Zinc Activation of a Water Molecule (1/2)</vt:lpstr>
      <vt:lpstr>Effect of pH on Carbonic Anhydrase Activity</vt:lpstr>
      <vt:lpstr>The pKa of Zinc-bound Water</vt:lpstr>
      <vt:lpstr>Carbon Dioxide Binding Site</vt:lpstr>
      <vt:lpstr>Catalysis Entails Zinc Activation of a Water Molecule (2/2)</vt:lpstr>
      <vt:lpstr>Mechanism of Carbonic Anhydrase</vt:lpstr>
      <vt:lpstr>A Proton Shuttle Facilitates Rapid Regeneration of the Active Form of the Enzyme</vt:lpstr>
      <vt:lpstr>Kinetics of Water Deprotonation</vt:lpstr>
      <vt:lpstr>The Effect of Buffer on Deprotonation</vt:lpstr>
      <vt:lpstr>Histidine Proton Shuttle</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Catalytic Strategies</dc:title>
  <dc:creator>Berg</dc:creator>
  <cp:lastModifiedBy>Hurlbert, Jason C.</cp:lastModifiedBy>
  <cp:revision>808</cp:revision>
  <dcterms:created xsi:type="dcterms:W3CDTF">2015-05-20T13:49:30Z</dcterms:created>
  <dcterms:modified xsi:type="dcterms:W3CDTF">2021-02-22T23:23:35Z</dcterms:modified>
</cp:coreProperties>
</file>