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2"/>
  </p:notesMasterIdLst>
  <p:sldIdLst>
    <p:sldId id="657" r:id="rId3"/>
    <p:sldId id="568" r:id="rId4"/>
    <p:sldId id="570" r:id="rId5"/>
    <p:sldId id="571" r:id="rId6"/>
    <p:sldId id="572" r:id="rId7"/>
    <p:sldId id="573" r:id="rId8"/>
    <p:sldId id="574" r:id="rId9"/>
    <p:sldId id="575" r:id="rId10"/>
    <p:sldId id="578" r:id="rId11"/>
    <p:sldId id="659" r:id="rId12"/>
    <p:sldId id="658" r:id="rId13"/>
    <p:sldId id="579" r:id="rId14"/>
    <p:sldId id="580" r:id="rId15"/>
    <p:sldId id="581" r:id="rId16"/>
    <p:sldId id="576" r:id="rId17"/>
    <p:sldId id="577" r:id="rId18"/>
    <p:sldId id="584" r:id="rId19"/>
    <p:sldId id="585" r:id="rId20"/>
    <p:sldId id="586" r:id="rId21"/>
    <p:sldId id="588" r:id="rId22"/>
    <p:sldId id="590" r:id="rId23"/>
    <p:sldId id="591" r:id="rId24"/>
    <p:sldId id="592" r:id="rId25"/>
    <p:sldId id="593" r:id="rId26"/>
    <p:sldId id="594" r:id="rId27"/>
    <p:sldId id="595" r:id="rId28"/>
    <p:sldId id="596" r:id="rId29"/>
    <p:sldId id="597" r:id="rId30"/>
    <p:sldId id="603" r:id="rId31"/>
    <p:sldId id="604" r:id="rId32"/>
    <p:sldId id="605" r:id="rId33"/>
    <p:sldId id="606" r:id="rId34"/>
    <p:sldId id="607" r:id="rId35"/>
    <p:sldId id="608" r:id="rId36"/>
    <p:sldId id="610" r:id="rId37"/>
    <p:sldId id="612" r:id="rId38"/>
    <p:sldId id="613" r:id="rId39"/>
    <p:sldId id="614" r:id="rId40"/>
    <p:sldId id="615" r:id="rId41"/>
    <p:sldId id="622" r:id="rId42"/>
    <p:sldId id="623" r:id="rId43"/>
    <p:sldId id="624" r:id="rId44"/>
    <p:sldId id="625" r:id="rId45"/>
    <p:sldId id="626" r:id="rId46"/>
    <p:sldId id="629" r:id="rId47"/>
    <p:sldId id="630" r:id="rId48"/>
    <p:sldId id="660" r:id="rId49"/>
    <p:sldId id="661" r:id="rId50"/>
    <p:sldId id="63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p" initials="i" lastIdx="10" clrIdx="0"/>
  <p:cmAuthor id="1" name="ce" initials="ce"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CF8"/>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82" autoAdjust="0"/>
    <p:restoredTop sz="87360" autoAdjust="0"/>
  </p:normalViewPr>
  <p:slideViewPr>
    <p:cSldViewPr snapToGrid="0" snapToObjects="1">
      <p:cViewPr varScale="1">
        <p:scale>
          <a:sx n="107" d="100"/>
          <a:sy n="107" d="100"/>
        </p:scale>
        <p:origin x="1088" y="176"/>
      </p:cViewPr>
      <p:guideLst>
        <p:guide orient="horz" pos="2160"/>
        <p:guide pos="2880"/>
      </p:guideLst>
    </p:cSldViewPr>
  </p:slideViewPr>
  <p:outlineViewPr>
    <p:cViewPr>
      <p:scale>
        <a:sx n="33" d="100"/>
        <a:sy n="33" d="100"/>
      </p:scale>
      <p:origin x="0" y="20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A7BB6C-5C51-414B-903D-DE25067B214F}" type="datetimeFigureOut">
              <a:rPr lang="en-US" smtClean="0"/>
              <a:t>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0DCDAC-7B3A-7D46-A8AA-8684AD4EB5A0}" type="slidenum">
              <a:rPr lang="en-US" smtClean="0"/>
              <a:t>‹#›</a:t>
            </a:fld>
            <a:endParaRPr lang="en-US" dirty="0"/>
          </a:p>
        </p:txBody>
      </p:sp>
    </p:spTree>
    <p:extLst>
      <p:ext uri="{BB962C8B-B14F-4D97-AF65-F5344CB8AC3E}">
        <p14:creationId xmlns:p14="http://schemas.microsoft.com/office/powerpoint/2010/main" val="3905679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468036-83ED-4B80-9EC5-9A4332721A3B}" type="slidenum">
              <a:rPr lang="en-US" altLang="en-US" smtClean="0">
                <a:solidFill>
                  <a:srgbClr val="000000"/>
                </a:solidFill>
                <a:latin typeface="Arial" panose="020B0604020202020204" pitchFamily="34" charset="0"/>
              </a:rPr>
              <a:pPr>
                <a:spcBef>
                  <a:spcPct val="0"/>
                </a:spcBef>
              </a:pPr>
              <a:t>1</a:t>
            </a:fld>
            <a:endParaRPr lang="en-US" altLang="en-US">
              <a:solidFill>
                <a:srgbClr val="000000"/>
              </a:solidFill>
              <a:latin typeface="Arial" panose="020B0604020202020204" pitchFamily="34" charset="0"/>
            </a:endParaRPr>
          </a:p>
        </p:txBody>
      </p:sp>
      <p:sp>
        <p:nvSpPr>
          <p:cNvPr id="163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pPr>
            <a:r>
              <a:rPr lang="en-US" altLang="en-US">
                <a:ea typeface="ＭＳ Ｐゴシック" panose="020B0600070205080204" pitchFamily="34" charset="-128"/>
              </a:rPr>
              <a:t>Corresponding Chapters: 1, 2, 8, 9, 10</a:t>
            </a:r>
          </a:p>
          <a:p>
            <a:pPr marL="228600" indent="-228600"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019624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3.12 Two-dimensional gel</a:t>
            </a:r>
            <a:r>
              <a:rPr lang="en-US" b="1" baseline="0" dirty="0"/>
              <a:t> </a:t>
            </a:r>
            <a:r>
              <a:rPr lang="en-US" b="1" dirty="0"/>
              <a:t>electrophoresis. </a:t>
            </a:r>
            <a:r>
              <a:rPr lang="en-US" dirty="0"/>
              <a:t>(A) A protein sample is</a:t>
            </a:r>
            <a:r>
              <a:rPr lang="en-US" baseline="0" dirty="0"/>
              <a:t> </a:t>
            </a:r>
            <a:r>
              <a:rPr lang="en-US" dirty="0"/>
              <a:t>initially fractionated in one dimension by</a:t>
            </a:r>
            <a:r>
              <a:rPr lang="en-US" baseline="0" dirty="0"/>
              <a:t> </a:t>
            </a:r>
            <a:r>
              <a:rPr lang="en-US" dirty="0"/>
              <a:t>isoelectric focusing as described in Figure</a:t>
            </a:r>
            <a:r>
              <a:rPr lang="en-US" baseline="0" dirty="0"/>
              <a:t> </a:t>
            </a:r>
            <a:r>
              <a:rPr lang="en-US" dirty="0"/>
              <a:t>3.11. The isoelectric focusing gel is then</a:t>
            </a:r>
            <a:r>
              <a:rPr lang="en-US" baseline="0" dirty="0"/>
              <a:t> </a:t>
            </a:r>
            <a:r>
              <a:rPr lang="en-US" dirty="0"/>
              <a:t>attached to an SDS–polyacrylamide gel, and</a:t>
            </a:r>
            <a:r>
              <a:rPr lang="en-US" baseline="0" dirty="0"/>
              <a:t> </a:t>
            </a:r>
            <a:r>
              <a:rPr lang="en-US" dirty="0"/>
              <a:t>electrophoresis is performed in the second</a:t>
            </a:r>
            <a:r>
              <a:rPr lang="en-US" baseline="0" dirty="0"/>
              <a:t> </a:t>
            </a:r>
            <a:r>
              <a:rPr lang="en-US" dirty="0"/>
              <a:t>dimension, perpendicular to the original</a:t>
            </a:r>
            <a:r>
              <a:rPr lang="en-US" baseline="0" dirty="0"/>
              <a:t> </a:t>
            </a:r>
            <a:r>
              <a:rPr lang="en-US" dirty="0"/>
              <a:t>separation. Proteins with the same </a:t>
            </a:r>
            <a:r>
              <a:rPr lang="en-US" dirty="0" err="1"/>
              <a:t>pI</a:t>
            </a:r>
            <a:r>
              <a:rPr lang="en-US" dirty="0"/>
              <a:t> are now</a:t>
            </a:r>
            <a:r>
              <a:rPr lang="en-US" baseline="0" dirty="0"/>
              <a:t> </a:t>
            </a:r>
            <a:r>
              <a:rPr lang="en-US" dirty="0"/>
              <a:t>separated on the basis of mass. (B) Proteins</a:t>
            </a:r>
            <a:r>
              <a:rPr lang="en-US" baseline="0" dirty="0"/>
              <a:t> </a:t>
            </a:r>
            <a:r>
              <a:rPr lang="en-US" dirty="0"/>
              <a:t>from </a:t>
            </a:r>
            <a:r>
              <a:rPr lang="en-US" i="1" dirty="0"/>
              <a:t>E. coli </a:t>
            </a:r>
            <a:r>
              <a:rPr lang="en-US" dirty="0"/>
              <a:t>were separated by two-dimensional</a:t>
            </a:r>
            <a:r>
              <a:rPr lang="en-US" baseline="0" dirty="0"/>
              <a:t> </a:t>
            </a:r>
            <a:r>
              <a:rPr lang="en-US" dirty="0"/>
              <a:t>gel electrophoresis, resolving</a:t>
            </a:r>
            <a:r>
              <a:rPr lang="en-US" baseline="0" dirty="0"/>
              <a:t> </a:t>
            </a:r>
            <a:r>
              <a:rPr lang="en-US" dirty="0"/>
              <a:t>more than a thousand different proteins. The</a:t>
            </a:r>
            <a:r>
              <a:rPr lang="en-US" baseline="0" dirty="0"/>
              <a:t> </a:t>
            </a:r>
            <a:r>
              <a:rPr lang="en-US" dirty="0"/>
              <a:t>proteins were first separated according to their</a:t>
            </a:r>
            <a:r>
              <a:rPr lang="en-US" baseline="0" dirty="0"/>
              <a:t> </a:t>
            </a:r>
            <a:r>
              <a:rPr lang="en-US" dirty="0"/>
              <a:t>isoelectric pH in the horizontal direction and</a:t>
            </a:r>
            <a:r>
              <a:rPr lang="en-US" baseline="0" dirty="0"/>
              <a:t> </a:t>
            </a:r>
            <a:r>
              <a:rPr lang="en-US" dirty="0"/>
              <a:t>then by their apparent mass in the vertical</a:t>
            </a:r>
            <a:r>
              <a:rPr lang="en-US" baseline="0" dirty="0"/>
              <a:t> </a:t>
            </a:r>
            <a:r>
              <a:rPr lang="en-US" dirty="0"/>
              <a:t>direction. [(B) Courtesy of Dr. Patrick H.</a:t>
            </a:r>
            <a:r>
              <a:rPr lang="en-US" baseline="0" dirty="0"/>
              <a:t> </a:t>
            </a:r>
            <a:r>
              <a:rPr lang="en-US" dirty="0"/>
              <a:t>O’Farrell.]</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24</a:t>
            </a:fld>
            <a:endParaRPr lang="en-US" dirty="0"/>
          </a:p>
        </p:txBody>
      </p:sp>
    </p:spTree>
    <p:extLst>
      <p:ext uri="{BB962C8B-B14F-4D97-AF65-F5344CB8AC3E}">
        <p14:creationId xmlns:p14="http://schemas.microsoft.com/office/powerpoint/2010/main" val="1165975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FIGURE 3.13 Alterations in protein levels</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detected by two-dimensional gel</a:t>
            </a:r>
            <a:r>
              <a:rPr lang="en-US" sz="1200" b="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electrophoresis. </a:t>
            </a:r>
            <a:r>
              <a:rPr lang="en-US" sz="1200" kern="1200" dirty="0">
                <a:solidFill>
                  <a:schemeClr val="tx1"/>
                </a:solidFill>
                <a:effectLst/>
                <a:latin typeface="+mn-lt"/>
                <a:ea typeface="+mn-ea"/>
                <a:cs typeface="+mn-cs"/>
              </a:rPr>
              <a:t>Samples of normal colon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mucosa and colorectal tumor tissue from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same person were analyzed by two-dimensional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gel electrophoresis. In the gel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section shown, changes in the intensity of</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several spots are evident, including a dramatic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increase in levels of the protein indicated by</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arrow, corresponding to the enzyme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glyceraldehyde-3-phosphate dehydrogenase.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[Courtesy of Lin </a:t>
            </a:r>
            <a:r>
              <a:rPr lang="en-US" sz="1200" kern="1200" dirty="0" err="1">
                <a:solidFill>
                  <a:schemeClr val="tx1"/>
                </a:solidFill>
                <a:effectLst/>
                <a:latin typeface="+mn-lt"/>
                <a:ea typeface="+mn-ea"/>
                <a:cs typeface="+mn-cs"/>
              </a:rPr>
              <a:t>Quinsong</a:t>
            </a:r>
            <a:r>
              <a:rPr lang="en-US" sz="1200" kern="1200" dirty="0">
                <a:solidFill>
                  <a:schemeClr val="tx1"/>
                </a:solidFill>
                <a:effectLst/>
                <a:latin typeface="+mn-lt"/>
                <a:ea typeface="+mn-ea"/>
                <a:cs typeface="+mn-cs"/>
              </a:rPr>
              <a:t> © 2010,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American Society for Biochemistry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Molecular Biology.]</a:t>
            </a:r>
          </a:p>
        </p:txBody>
      </p:sp>
      <p:sp>
        <p:nvSpPr>
          <p:cNvPr id="4" name="Slide Number Placeholder 3"/>
          <p:cNvSpPr>
            <a:spLocks noGrp="1"/>
          </p:cNvSpPr>
          <p:nvPr>
            <p:ph type="sldNum" sz="quarter" idx="10"/>
          </p:nvPr>
        </p:nvSpPr>
        <p:spPr/>
        <p:txBody>
          <a:bodyPr/>
          <a:lstStyle/>
          <a:p>
            <a:fld id="{D40DCDAC-7B3A-7D46-A8AA-8684AD4EB5A0}" type="slidenum">
              <a:rPr lang="en-US" smtClean="0"/>
              <a:t>25</a:t>
            </a:fld>
            <a:endParaRPr lang="en-US" dirty="0"/>
          </a:p>
        </p:txBody>
      </p:sp>
    </p:spTree>
    <p:extLst>
      <p:ext uri="{BB962C8B-B14F-4D97-AF65-F5344CB8AC3E}">
        <p14:creationId xmlns:p14="http://schemas.microsoft.com/office/powerpoint/2010/main" val="1390389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3.14 Electrophoretic analysis of a protein purification.</a:t>
            </a:r>
            <a:r>
              <a:rPr lang="en-US" sz="1200" b="0" i="0" u="none" strike="noStrike" kern="1200" baseline="0" dirty="0">
                <a:solidFill>
                  <a:schemeClr val="tx1"/>
                </a:solidFill>
                <a:latin typeface="+mn-lt"/>
                <a:ea typeface="+mn-ea"/>
                <a:cs typeface="+mn-cs"/>
              </a:rPr>
              <a:t> The purification scheme in Table 3.1 was analyzed by SDS-PAGE. Each lane contained 50 </a:t>
            </a:r>
            <a:r>
              <a:rPr lang="el-GR" sz="1200" b="0" i="0" u="none" strike="noStrike" kern="1200" baseline="0" dirty="0">
                <a:solidFill>
                  <a:schemeClr val="tx1"/>
                </a:solidFill>
                <a:latin typeface="+mn-lt"/>
                <a:ea typeface="+mn-ea"/>
                <a:cs typeface="+mn-cs"/>
              </a:rPr>
              <a:t>μ</a:t>
            </a:r>
            <a:r>
              <a:rPr lang="en-US" sz="1200" b="0" i="0" u="none" strike="noStrike" kern="1200" baseline="0" dirty="0">
                <a:solidFill>
                  <a:schemeClr val="tx1"/>
                </a:solidFill>
                <a:latin typeface="+mn-lt"/>
                <a:ea typeface="+mn-ea"/>
                <a:cs typeface="+mn-cs"/>
              </a:rPr>
              <a:t>g of sample. The effectiveness of the purification can be seen as the band for the protein of interest becomes more prominent relative to other bands.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28</a:t>
            </a:fld>
            <a:endParaRPr lang="en-US" dirty="0"/>
          </a:p>
        </p:txBody>
      </p:sp>
    </p:spTree>
    <p:extLst>
      <p:ext uri="{BB962C8B-B14F-4D97-AF65-F5344CB8AC3E}">
        <p14:creationId xmlns:p14="http://schemas.microsoft.com/office/powerpoint/2010/main" val="668994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3.17 Antibody structure.</a:t>
            </a:r>
            <a:r>
              <a:rPr lang="en-US" b="1" baseline="0" dirty="0"/>
              <a:t> </a:t>
            </a:r>
            <a:r>
              <a:rPr lang="en-US" dirty="0"/>
              <a:t>(A) Immunoglobulin G (</a:t>
            </a:r>
            <a:r>
              <a:rPr lang="en-US" dirty="0" err="1"/>
              <a:t>IgG</a:t>
            </a:r>
            <a:r>
              <a:rPr lang="en-US" dirty="0"/>
              <a:t>) consists of four</a:t>
            </a:r>
            <a:r>
              <a:rPr lang="en-US" baseline="0" dirty="0"/>
              <a:t> </a:t>
            </a:r>
            <a:r>
              <a:rPr lang="en-US" dirty="0"/>
              <a:t>chains, two heavy chains (blue) and two light</a:t>
            </a:r>
            <a:r>
              <a:rPr lang="en-US" baseline="0" dirty="0"/>
              <a:t> </a:t>
            </a:r>
            <a:r>
              <a:rPr lang="en-US" dirty="0"/>
              <a:t>chains (red), linked by disulfide bonds. The</a:t>
            </a:r>
            <a:r>
              <a:rPr lang="en-US" baseline="0" dirty="0"/>
              <a:t> </a:t>
            </a:r>
            <a:r>
              <a:rPr lang="en-US" dirty="0"/>
              <a:t>heavy and light chains come together to form</a:t>
            </a:r>
            <a:r>
              <a:rPr lang="en-US" baseline="0" dirty="0"/>
              <a:t> </a:t>
            </a:r>
            <a:r>
              <a:rPr lang="en-US" dirty="0"/>
              <a:t>F</a:t>
            </a:r>
            <a:r>
              <a:rPr lang="en-US" baseline="-25000" dirty="0"/>
              <a:t>ab</a:t>
            </a:r>
            <a:r>
              <a:rPr lang="en-US" dirty="0"/>
              <a:t> domains, which have the antigen-binding</a:t>
            </a:r>
            <a:r>
              <a:rPr lang="en-US" baseline="0" dirty="0"/>
              <a:t> </a:t>
            </a:r>
            <a:r>
              <a:rPr lang="en-US" dirty="0"/>
              <a:t>sites at the ends. The two heavy chains form</a:t>
            </a:r>
            <a:r>
              <a:rPr lang="en-US" baseline="0" dirty="0"/>
              <a:t> </a:t>
            </a:r>
            <a:r>
              <a:rPr lang="en-US" dirty="0"/>
              <a:t>the F</a:t>
            </a:r>
            <a:r>
              <a:rPr lang="en-US" baseline="-25000" dirty="0"/>
              <a:t>c</a:t>
            </a:r>
            <a:r>
              <a:rPr lang="en-US" dirty="0"/>
              <a:t> domain. </a:t>
            </a:r>
            <a:r>
              <a:rPr lang="en-US" i="1" dirty="0"/>
              <a:t>Notice </a:t>
            </a:r>
            <a:r>
              <a:rPr lang="en-US" dirty="0"/>
              <a:t>that the F</a:t>
            </a:r>
            <a:r>
              <a:rPr lang="en-US" baseline="-25000" dirty="0"/>
              <a:t>ab</a:t>
            </a:r>
            <a:r>
              <a:rPr lang="en-US" dirty="0"/>
              <a:t> domains</a:t>
            </a:r>
            <a:r>
              <a:rPr lang="en-US" baseline="0" dirty="0"/>
              <a:t> </a:t>
            </a:r>
            <a:r>
              <a:rPr lang="en-US" dirty="0"/>
              <a:t>are linked to the F</a:t>
            </a:r>
            <a:r>
              <a:rPr lang="en-US" baseline="-25000" dirty="0"/>
              <a:t>c </a:t>
            </a:r>
            <a:r>
              <a:rPr lang="en-US" dirty="0"/>
              <a:t>domain by flexible linkers.</a:t>
            </a:r>
            <a:r>
              <a:rPr lang="en-US" baseline="0" dirty="0"/>
              <a:t> </a:t>
            </a:r>
            <a:r>
              <a:rPr lang="en-US" dirty="0"/>
              <a:t>(B) A more schematic representation of an</a:t>
            </a:r>
            <a:r>
              <a:rPr lang="en-US" baseline="0" dirty="0"/>
              <a:t> </a:t>
            </a:r>
            <a:r>
              <a:rPr lang="en-US" dirty="0" err="1"/>
              <a:t>IgG</a:t>
            </a:r>
            <a:r>
              <a:rPr lang="en-US" dirty="0"/>
              <a:t> molecule. [Drawn from 1IGT.pdb.]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31</a:t>
            </a:fld>
            <a:endParaRPr lang="en-US" dirty="0"/>
          </a:p>
        </p:txBody>
      </p:sp>
    </p:spTree>
    <p:extLst>
      <p:ext uri="{BB962C8B-B14F-4D97-AF65-F5344CB8AC3E}">
        <p14:creationId xmlns:p14="http://schemas.microsoft.com/office/powerpoint/2010/main" val="27862134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3.18 Antigen–antibody</a:t>
            </a:r>
            <a:r>
              <a:rPr lang="en-US" b="1" baseline="0" dirty="0"/>
              <a:t> </a:t>
            </a:r>
            <a:r>
              <a:rPr lang="en-US" b="1" dirty="0"/>
              <a:t>interactions. </a:t>
            </a:r>
            <a:r>
              <a:rPr lang="en-US" dirty="0"/>
              <a:t>A protein antigen (in this</a:t>
            </a:r>
            <a:r>
              <a:rPr lang="en-US" baseline="0" dirty="0"/>
              <a:t> </a:t>
            </a:r>
            <a:r>
              <a:rPr lang="en-US" dirty="0"/>
              <a:t>case, lysozyme) binds to the end of an F</a:t>
            </a:r>
            <a:r>
              <a:rPr lang="en-US" baseline="-25000" dirty="0"/>
              <a:t>ab</a:t>
            </a:r>
            <a:r>
              <a:rPr lang="en-US" baseline="0" dirty="0"/>
              <a:t> </a:t>
            </a:r>
            <a:r>
              <a:rPr lang="en-US" dirty="0"/>
              <a:t>domain of an antibody. </a:t>
            </a:r>
            <a:r>
              <a:rPr lang="en-US" i="1" dirty="0"/>
              <a:t>Notice </a:t>
            </a:r>
            <a:r>
              <a:rPr lang="en-US" dirty="0"/>
              <a:t>that the</a:t>
            </a:r>
            <a:r>
              <a:rPr lang="en-US" baseline="0" dirty="0"/>
              <a:t> </a:t>
            </a:r>
            <a:r>
              <a:rPr lang="en-US" dirty="0"/>
              <a:t>end of the antibody and the antigen have</a:t>
            </a:r>
            <a:r>
              <a:rPr lang="en-US" baseline="0" dirty="0"/>
              <a:t> </a:t>
            </a:r>
            <a:r>
              <a:rPr lang="en-US" dirty="0"/>
              <a:t>complementary shapes, allowing a large</a:t>
            </a:r>
            <a:r>
              <a:rPr lang="en-US" baseline="0" dirty="0"/>
              <a:t> </a:t>
            </a:r>
            <a:r>
              <a:rPr lang="en-US" dirty="0"/>
              <a:t>amount of surface to be buried on binding.</a:t>
            </a:r>
            <a:r>
              <a:rPr lang="en-US" baseline="0" dirty="0"/>
              <a:t> </a:t>
            </a:r>
            <a:r>
              <a:rPr lang="en-US" dirty="0"/>
              <a:t>[Drawn from 1YQV.pdb.]</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32</a:t>
            </a:fld>
            <a:endParaRPr lang="en-US" dirty="0"/>
          </a:p>
        </p:txBody>
      </p:sp>
    </p:spTree>
    <p:extLst>
      <p:ext uri="{BB962C8B-B14F-4D97-AF65-F5344CB8AC3E}">
        <p14:creationId xmlns:p14="http://schemas.microsoft.com/office/powerpoint/2010/main" val="2822640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3.19 Polyclonal and monoclonal</a:t>
            </a:r>
            <a:r>
              <a:rPr lang="en-US" b="1" baseline="0" dirty="0"/>
              <a:t> </a:t>
            </a:r>
            <a:r>
              <a:rPr lang="en-US" b="1" dirty="0"/>
              <a:t>antibodies. </a:t>
            </a:r>
            <a:r>
              <a:rPr lang="en-US" dirty="0"/>
              <a:t>Most antigens have several</a:t>
            </a:r>
            <a:r>
              <a:rPr lang="en-US" baseline="0" dirty="0"/>
              <a:t> </a:t>
            </a:r>
            <a:r>
              <a:rPr lang="en-US" dirty="0"/>
              <a:t>epitopes. Polyclonal antibodies are</a:t>
            </a:r>
            <a:r>
              <a:rPr lang="en-US" baseline="0" dirty="0"/>
              <a:t> </a:t>
            </a:r>
            <a:r>
              <a:rPr lang="en-US" dirty="0"/>
              <a:t>heterogeneous mixtures of antibodies, each</a:t>
            </a:r>
            <a:r>
              <a:rPr lang="en-US" baseline="0" dirty="0"/>
              <a:t> </a:t>
            </a:r>
            <a:r>
              <a:rPr lang="en-US" dirty="0"/>
              <a:t>specific for one of the various epitopes on an</a:t>
            </a:r>
            <a:r>
              <a:rPr lang="en-US" baseline="0" dirty="0"/>
              <a:t> </a:t>
            </a:r>
            <a:r>
              <a:rPr lang="en-US" dirty="0"/>
              <a:t>antigen. Monoclonal antibodies are all</a:t>
            </a:r>
            <a:r>
              <a:rPr lang="en-US" baseline="0" dirty="0"/>
              <a:t> </a:t>
            </a:r>
            <a:r>
              <a:rPr lang="en-US" dirty="0"/>
              <a:t>identical, produced by clones of a single</a:t>
            </a:r>
            <a:r>
              <a:rPr lang="en-US" baseline="0" dirty="0"/>
              <a:t> </a:t>
            </a:r>
            <a:r>
              <a:rPr lang="en-US" dirty="0"/>
              <a:t>antibody-producing cell. They recognize one</a:t>
            </a:r>
            <a:r>
              <a:rPr lang="en-US" baseline="0" dirty="0"/>
              <a:t> </a:t>
            </a:r>
            <a:r>
              <a:rPr lang="en-US" dirty="0"/>
              <a:t>specific epitope. [Information</a:t>
            </a:r>
            <a:r>
              <a:rPr lang="en-US" baseline="0" dirty="0"/>
              <a:t> from</a:t>
            </a:r>
            <a:r>
              <a:rPr lang="en-US" dirty="0"/>
              <a:t> R. A. </a:t>
            </a:r>
            <a:r>
              <a:rPr lang="en-US" dirty="0" err="1"/>
              <a:t>Goldsby</a:t>
            </a:r>
            <a:r>
              <a:rPr lang="en-US" dirty="0"/>
              <a:t>, T. J.</a:t>
            </a:r>
            <a:r>
              <a:rPr lang="en-US" baseline="0" dirty="0"/>
              <a:t> </a:t>
            </a:r>
            <a:r>
              <a:rPr lang="en-US" dirty="0" err="1"/>
              <a:t>Kindt</a:t>
            </a:r>
            <a:r>
              <a:rPr lang="en-US" dirty="0"/>
              <a:t>, and B. A. Osborne, </a:t>
            </a:r>
            <a:r>
              <a:rPr lang="en-US" i="1" dirty="0" err="1"/>
              <a:t>Kuby</a:t>
            </a:r>
            <a:r>
              <a:rPr lang="en-US" i="1" dirty="0"/>
              <a:t> Immunology</a:t>
            </a:r>
            <a:r>
              <a:rPr lang="en-US" i="0" dirty="0"/>
              <a:t>,</a:t>
            </a:r>
            <a:r>
              <a:rPr lang="en-US" i="0" baseline="0" dirty="0"/>
              <a:t> </a:t>
            </a:r>
            <a:r>
              <a:rPr lang="en-US" dirty="0"/>
              <a:t>4th ed. (W. H. Freeman and Company,</a:t>
            </a:r>
            <a:r>
              <a:rPr lang="en-US" baseline="0" dirty="0"/>
              <a:t> </a:t>
            </a:r>
            <a:r>
              <a:rPr lang="en-US" dirty="0"/>
              <a:t>2000), p. 154.]</a:t>
            </a:r>
          </a:p>
        </p:txBody>
      </p:sp>
      <p:sp>
        <p:nvSpPr>
          <p:cNvPr id="4" name="Slide Number Placeholder 3"/>
          <p:cNvSpPr>
            <a:spLocks noGrp="1"/>
          </p:cNvSpPr>
          <p:nvPr>
            <p:ph type="sldNum" sz="quarter" idx="10"/>
          </p:nvPr>
        </p:nvSpPr>
        <p:spPr/>
        <p:txBody>
          <a:bodyPr/>
          <a:lstStyle/>
          <a:p>
            <a:fld id="{D40DCDAC-7B3A-7D46-A8AA-8684AD4EB5A0}" type="slidenum">
              <a:rPr lang="en-US" smtClean="0"/>
              <a:t>34</a:t>
            </a:fld>
            <a:endParaRPr lang="en-US" dirty="0"/>
          </a:p>
        </p:txBody>
      </p:sp>
    </p:spTree>
    <p:extLst>
      <p:ext uri="{BB962C8B-B14F-4D97-AF65-F5344CB8AC3E}">
        <p14:creationId xmlns:p14="http://schemas.microsoft.com/office/powerpoint/2010/main" val="4119672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3.20 Preparation of monoclonal antibodies. </a:t>
            </a:r>
            <a:r>
              <a:rPr lang="en-US" sz="1200" b="0" i="0" u="none" strike="noStrike" kern="1200" baseline="0" dirty="0" err="1">
                <a:solidFill>
                  <a:schemeClr val="tx1"/>
                </a:solidFill>
                <a:latin typeface="+mn-lt"/>
                <a:ea typeface="+mn-ea"/>
                <a:cs typeface="+mn-cs"/>
              </a:rPr>
              <a:t>Hybridoma</a:t>
            </a:r>
            <a:r>
              <a:rPr lang="en-US" sz="1200" b="0" i="0" u="none" strike="noStrike" kern="1200" baseline="0" dirty="0">
                <a:solidFill>
                  <a:schemeClr val="tx1"/>
                </a:solidFill>
                <a:latin typeface="+mn-lt"/>
                <a:ea typeface="+mn-ea"/>
                <a:cs typeface="+mn-cs"/>
              </a:rPr>
              <a:t> cells are formed by the fusion of antibody-producing cells and myeloma cells. The hybrid cells are allowed to proliferate by growing them in selective medium. They are then screened to determine which ones produce antibody of the desired specificity. [Information from C. Milstein. Monoclonal antibodies. Copyright © 1980 by Scientific American, Inc. All rights reserved.]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35</a:t>
            </a:fld>
            <a:endParaRPr lang="en-US" dirty="0"/>
          </a:p>
        </p:txBody>
      </p:sp>
    </p:spTree>
    <p:extLst>
      <p:ext uri="{BB962C8B-B14F-4D97-AF65-F5344CB8AC3E}">
        <p14:creationId xmlns:p14="http://schemas.microsoft.com/office/powerpoint/2010/main" val="1183708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FIGURE 3.22 Indirect ELISA and sandwich ELISA. </a:t>
            </a:r>
            <a:r>
              <a:rPr lang="en-US" dirty="0"/>
              <a:t>(A) In indirect ELISA, the production of color</a:t>
            </a:r>
            <a:r>
              <a:rPr lang="en-US" baseline="0" dirty="0"/>
              <a:t> </a:t>
            </a:r>
            <a:r>
              <a:rPr lang="en-US" dirty="0"/>
              <a:t>indicates the amount of an antibody to a specific antigen. (B) In sandwich ELISA, the production of</a:t>
            </a:r>
            <a:r>
              <a:rPr lang="en-US" baseline="0" dirty="0"/>
              <a:t> </a:t>
            </a:r>
            <a:r>
              <a:rPr lang="en-US" dirty="0"/>
              <a:t>color indicates the quantity of antigen. [Information</a:t>
            </a:r>
            <a:r>
              <a:rPr lang="en-US" baseline="0" dirty="0"/>
              <a:t> from</a:t>
            </a:r>
            <a:r>
              <a:rPr lang="en-US" dirty="0"/>
              <a:t> R. A. </a:t>
            </a:r>
            <a:r>
              <a:rPr lang="en-US" dirty="0" err="1"/>
              <a:t>Goldsby</a:t>
            </a:r>
            <a:r>
              <a:rPr lang="en-US" dirty="0"/>
              <a:t>, T. J. </a:t>
            </a:r>
            <a:r>
              <a:rPr lang="en-US" dirty="0" err="1"/>
              <a:t>Kindt</a:t>
            </a:r>
            <a:r>
              <a:rPr lang="en-US" dirty="0"/>
              <a:t>, and B. A. Osborne, </a:t>
            </a:r>
            <a:r>
              <a:rPr lang="en-US" i="1" dirty="0" err="1"/>
              <a:t>Kuby</a:t>
            </a:r>
            <a:r>
              <a:rPr lang="en-US" i="1" baseline="0" dirty="0"/>
              <a:t> </a:t>
            </a:r>
            <a:r>
              <a:rPr lang="en-US" i="1" dirty="0"/>
              <a:t>Immunology</a:t>
            </a:r>
            <a:r>
              <a:rPr lang="en-US" i="0" dirty="0"/>
              <a:t>,</a:t>
            </a:r>
            <a:r>
              <a:rPr lang="en-US" i="1" dirty="0"/>
              <a:t> </a:t>
            </a:r>
            <a:r>
              <a:rPr lang="en-US" dirty="0"/>
              <a:t>4th ed. (W. H. Freeman and Company, 2000), p. 162.]</a:t>
            </a:r>
          </a:p>
        </p:txBody>
      </p:sp>
      <p:sp>
        <p:nvSpPr>
          <p:cNvPr id="4" name="Slide Number Placeholder 3"/>
          <p:cNvSpPr>
            <a:spLocks noGrp="1"/>
          </p:cNvSpPr>
          <p:nvPr>
            <p:ph type="sldNum" sz="quarter" idx="10"/>
          </p:nvPr>
        </p:nvSpPr>
        <p:spPr/>
        <p:txBody>
          <a:bodyPr/>
          <a:lstStyle/>
          <a:p>
            <a:fld id="{D40DCDAC-7B3A-7D46-A8AA-8684AD4EB5A0}" type="slidenum">
              <a:rPr lang="en-US" smtClean="0"/>
              <a:t>37</a:t>
            </a:fld>
            <a:endParaRPr lang="en-US" dirty="0"/>
          </a:p>
        </p:txBody>
      </p:sp>
    </p:spTree>
    <p:extLst>
      <p:ext uri="{BB962C8B-B14F-4D97-AF65-F5344CB8AC3E}">
        <p14:creationId xmlns:p14="http://schemas.microsoft.com/office/powerpoint/2010/main" val="178549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3.23 Western blotting. </a:t>
            </a:r>
            <a:r>
              <a:rPr lang="en-US" sz="1200" b="0" i="0" u="none" strike="noStrike" kern="1200" baseline="0" dirty="0">
                <a:solidFill>
                  <a:schemeClr val="tx1"/>
                </a:solidFill>
                <a:latin typeface="+mn-lt"/>
                <a:ea typeface="+mn-ea"/>
                <a:cs typeface="+mn-cs"/>
              </a:rPr>
              <a:t>Proteins on an SDS–polyacrylamide gel are transferred to a polymer sheet. The sheet is first treated with a primary antibody, which is specific for the protein of interest, and then washed to remove unbound antibody. Next, the sheet is treated with a secondary antibody, which recognizes the primary antibody, and washed again. Since the secondary antibody is labeled (here, with a fluorescent tag indicated by the yellow circle), the band containing the protein of interest can be identified.</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39</a:t>
            </a:fld>
            <a:endParaRPr lang="en-US" dirty="0"/>
          </a:p>
        </p:txBody>
      </p:sp>
    </p:spTree>
    <p:extLst>
      <p:ext uri="{BB962C8B-B14F-4D97-AF65-F5344CB8AC3E}">
        <p14:creationId xmlns:p14="http://schemas.microsoft.com/office/powerpoint/2010/main" val="3649564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3.28 MALDI-TOF mass spectrometry. </a:t>
            </a:r>
            <a:r>
              <a:rPr lang="en-US" dirty="0"/>
              <a:t>(1) The protein sample, embedded in an</a:t>
            </a:r>
            <a:r>
              <a:rPr lang="en-US" baseline="0" dirty="0"/>
              <a:t> </a:t>
            </a:r>
            <a:r>
              <a:rPr lang="en-US" dirty="0"/>
              <a:t>appropriate matrix, is ionized by the application of a laser beam. (2) An electric field accelerates the</a:t>
            </a:r>
            <a:r>
              <a:rPr lang="en-US" baseline="0" dirty="0"/>
              <a:t> </a:t>
            </a:r>
            <a:r>
              <a:rPr lang="en-US" dirty="0"/>
              <a:t>ions through the flight tube toward the detector. (3) The lightest ions arrive first. (4) The ionizing</a:t>
            </a:r>
            <a:r>
              <a:rPr lang="en-US" baseline="0" dirty="0"/>
              <a:t> </a:t>
            </a:r>
            <a:r>
              <a:rPr lang="en-US" dirty="0"/>
              <a:t>laser pulse also triggers a clock that measures the time of flight (TOF) for the ions. [Information</a:t>
            </a:r>
            <a:r>
              <a:rPr lang="en-US" baseline="0" dirty="0"/>
              <a:t> from</a:t>
            </a:r>
            <a:r>
              <a:rPr lang="en-US" dirty="0"/>
              <a:t> J. T.</a:t>
            </a:r>
            <a:r>
              <a:rPr lang="en-US" baseline="0" dirty="0"/>
              <a:t> </a:t>
            </a:r>
            <a:r>
              <a:rPr lang="en-US" dirty="0"/>
              <a:t>Watson, </a:t>
            </a:r>
            <a:r>
              <a:rPr lang="en-US" i="1" dirty="0"/>
              <a:t>Introduction to Mass Spectrometry</a:t>
            </a:r>
            <a:r>
              <a:rPr lang="en-US" i="0" dirty="0"/>
              <a:t>,</a:t>
            </a:r>
            <a:r>
              <a:rPr lang="en-US" i="1" dirty="0"/>
              <a:t> </a:t>
            </a:r>
            <a:r>
              <a:rPr lang="en-US" dirty="0"/>
              <a:t>3rd ed. (Lippincott-Raven, 1997), p. 279.]</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41</a:t>
            </a:fld>
            <a:endParaRPr lang="en-US" dirty="0"/>
          </a:p>
        </p:txBody>
      </p:sp>
    </p:spTree>
    <p:extLst>
      <p:ext uri="{BB962C8B-B14F-4D97-AF65-F5344CB8AC3E}">
        <p14:creationId xmlns:p14="http://schemas.microsoft.com/office/powerpoint/2010/main" val="3462475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3.1 Differential centrifugation.</a:t>
            </a:r>
            <a:r>
              <a:rPr lang="en-US" b="1" baseline="0" dirty="0"/>
              <a:t> </a:t>
            </a:r>
            <a:r>
              <a:rPr lang="en-US" dirty="0"/>
              <a:t>Cells are disrupted in a homogenizer, and the</a:t>
            </a:r>
            <a:r>
              <a:rPr lang="en-US" baseline="0" dirty="0"/>
              <a:t> </a:t>
            </a:r>
            <a:r>
              <a:rPr lang="en-US" dirty="0"/>
              <a:t>resulting mixture, called the homogenate, is</a:t>
            </a:r>
            <a:r>
              <a:rPr lang="en-US" baseline="0" dirty="0"/>
              <a:t> </a:t>
            </a:r>
            <a:r>
              <a:rPr lang="en-US" dirty="0"/>
              <a:t>centrifuged in a step-by-step fashion of</a:t>
            </a:r>
            <a:r>
              <a:rPr lang="en-US" baseline="0" dirty="0"/>
              <a:t> </a:t>
            </a:r>
            <a:r>
              <a:rPr lang="en-US" dirty="0"/>
              <a:t>increasing centrifugal force. The denser</a:t>
            </a:r>
            <a:r>
              <a:rPr lang="en-US" baseline="0" dirty="0"/>
              <a:t> </a:t>
            </a:r>
            <a:r>
              <a:rPr lang="en-US" dirty="0"/>
              <a:t>material will form a pellet at lower centrifugal</a:t>
            </a:r>
            <a:r>
              <a:rPr lang="en-US" baseline="0" dirty="0"/>
              <a:t> </a:t>
            </a:r>
            <a:r>
              <a:rPr lang="en-US" dirty="0"/>
              <a:t>force than will the less</a:t>
            </a:r>
            <a:r>
              <a:rPr lang="en-US" baseline="0" dirty="0"/>
              <a:t> </a:t>
            </a:r>
            <a:r>
              <a:rPr lang="en-US" dirty="0"/>
              <a:t>dense material. The</a:t>
            </a:r>
            <a:r>
              <a:rPr lang="en-US" baseline="0" dirty="0"/>
              <a:t> </a:t>
            </a:r>
            <a:r>
              <a:rPr lang="en-US" dirty="0"/>
              <a:t>isolated fractions can be used for further</a:t>
            </a:r>
            <a:r>
              <a:rPr lang="en-US" baseline="0" dirty="0"/>
              <a:t> </a:t>
            </a:r>
            <a:r>
              <a:rPr lang="en-US" dirty="0"/>
              <a:t>purification. [Photographs courtesy of</a:t>
            </a:r>
            <a:r>
              <a:rPr lang="en-US" baseline="0" dirty="0"/>
              <a:t> </a:t>
            </a:r>
            <a:r>
              <a:rPr lang="en-US" dirty="0"/>
              <a:t>Dr. S. Fleischer and Dr. B. Fleischer.]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6</a:t>
            </a:fld>
            <a:endParaRPr lang="en-US" dirty="0"/>
          </a:p>
        </p:txBody>
      </p:sp>
    </p:spTree>
    <p:extLst>
      <p:ext uri="{BB962C8B-B14F-4D97-AF65-F5344CB8AC3E}">
        <p14:creationId xmlns:p14="http://schemas.microsoft.com/office/powerpoint/2010/main" val="3401303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3.29 MALDI-TOF mass spectrum of insulin and β-</a:t>
            </a:r>
            <a:r>
              <a:rPr lang="en-US" b="1" dirty="0" err="1"/>
              <a:t>lactoglobulin</a:t>
            </a:r>
            <a:r>
              <a:rPr lang="en-US" b="1" dirty="0"/>
              <a:t>. </a:t>
            </a:r>
            <a:r>
              <a:rPr lang="en-US" dirty="0"/>
              <a:t>A mixture of 5 </a:t>
            </a:r>
            <a:r>
              <a:rPr lang="en-US" dirty="0" err="1"/>
              <a:t>pmol</a:t>
            </a:r>
            <a:r>
              <a:rPr lang="en-US" baseline="0" dirty="0"/>
              <a:t> </a:t>
            </a:r>
            <a:r>
              <a:rPr lang="en-US" dirty="0"/>
              <a:t>each of insulin (I) and β-</a:t>
            </a:r>
            <a:r>
              <a:rPr lang="en-US" dirty="0" err="1"/>
              <a:t>lactoglobulin</a:t>
            </a:r>
            <a:r>
              <a:rPr lang="en-US" dirty="0"/>
              <a:t> (L) was ionized by MALDI, which produces predominantly</a:t>
            </a:r>
            <a:r>
              <a:rPr lang="en-US" baseline="0" dirty="0"/>
              <a:t> </a:t>
            </a:r>
            <a:r>
              <a:rPr lang="en-US" dirty="0"/>
              <a:t>singly charged molecular ions from peptides and proteins—the insulin ion (I+H)</a:t>
            </a:r>
            <a:r>
              <a:rPr lang="en-US" baseline="30000" dirty="0"/>
              <a:t>+</a:t>
            </a:r>
            <a:r>
              <a:rPr lang="en-US" dirty="0"/>
              <a:t> and the</a:t>
            </a:r>
            <a:r>
              <a:rPr lang="en-US" baseline="0" dirty="0"/>
              <a:t> </a:t>
            </a:r>
            <a:r>
              <a:rPr lang="en-US" dirty="0" err="1"/>
              <a:t>lactoglobulin</a:t>
            </a:r>
            <a:r>
              <a:rPr lang="en-US" dirty="0"/>
              <a:t> ion (L+H)</a:t>
            </a:r>
            <a:r>
              <a:rPr lang="en-US" baseline="30000" dirty="0"/>
              <a:t>+</a:t>
            </a:r>
            <a:r>
              <a:rPr lang="en-US" dirty="0"/>
              <a:t>. Molecules with multiple charges, such as those for β-</a:t>
            </a:r>
            <a:r>
              <a:rPr lang="en-US" dirty="0" err="1"/>
              <a:t>lactoglobulin</a:t>
            </a:r>
            <a:r>
              <a:rPr lang="en-US" baseline="0" dirty="0"/>
              <a:t> </a:t>
            </a:r>
            <a:r>
              <a:rPr lang="en-US" dirty="0"/>
              <a:t>indicated by the blue arrows, as well as small quantities of a singly charged dimer of insulin</a:t>
            </a:r>
            <a:r>
              <a:rPr lang="en-US" baseline="0" dirty="0"/>
              <a:t> </a:t>
            </a:r>
            <a:r>
              <a:rPr lang="en-US" dirty="0"/>
              <a:t>(2 I+H)</a:t>
            </a:r>
            <a:r>
              <a:rPr lang="en-US" baseline="30000" dirty="0"/>
              <a:t>+</a:t>
            </a:r>
            <a:r>
              <a:rPr lang="en-US" dirty="0"/>
              <a:t> also are produced. [Data</a:t>
            </a:r>
            <a:r>
              <a:rPr lang="en-US" baseline="0" dirty="0"/>
              <a:t> from</a:t>
            </a:r>
            <a:r>
              <a:rPr lang="en-US" dirty="0"/>
              <a:t> J. T. Watson, </a:t>
            </a:r>
            <a:r>
              <a:rPr lang="en-US" i="1" dirty="0"/>
              <a:t>Introduction to Mass Spectrometry</a:t>
            </a:r>
            <a:r>
              <a:rPr lang="en-US" i="0" dirty="0"/>
              <a:t>,</a:t>
            </a:r>
            <a:r>
              <a:rPr lang="en-US" i="1" dirty="0"/>
              <a:t> </a:t>
            </a:r>
            <a:r>
              <a:rPr lang="en-US" dirty="0"/>
              <a:t>3rd ed.</a:t>
            </a:r>
            <a:r>
              <a:rPr lang="en-US" baseline="0" dirty="0"/>
              <a:t> </a:t>
            </a:r>
            <a:r>
              <a:rPr lang="en-US" dirty="0"/>
              <a:t>(Lippincott-Raven, 1997), p. 282.]</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42</a:t>
            </a:fld>
            <a:endParaRPr lang="en-US" dirty="0"/>
          </a:p>
        </p:txBody>
      </p:sp>
    </p:spTree>
    <p:extLst>
      <p:ext uri="{BB962C8B-B14F-4D97-AF65-F5344CB8AC3E}">
        <p14:creationId xmlns:p14="http://schemas.microsoft.com/office/powerpoint/2010/main" val="1892816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3.30 The </a:t>
            </a:r>
            <a:r>
              <a:rPr lang="en-US" sz="1200" b="1" i="0" u="none" strike="noStrike" kern="1200" baseline="0" dirty="0" err="1">
                <a:solidFill>
                  <a:schemeClr val="tx1"/>
                </a:solidFill>
                <a:latin typeface="+mn-lt"/>
                <a:ea typeface="+mn-ea"/>
                <a:cs typeface="+mn-cs"/>
              </a:rPr>
              <a:t>Edman</a:t>
            </a:r>
            <a:r>
              <a:rPr lang="en-US" sz="1200" b="1" i="0" u="none" strike="noStrike" kern="1200" baseline="0" dirty="0">
                <a:solidFill>
                  <a:schemeClr val="tx1"/>
                </a:solidFill>
                <a:latin typeface="+mn-lt"/>
                <a:ea typeface="+mn-ea"/>
                <a:cs typeface="+mn-cs"/>
              </a:rPr>
              <a:t> degradation.</a:t>
            </a:r>
            <a:r>
              <a:rPr lang="en-US" sz="1200" b="0" i="0" u="none" strike="noStrike" kern="1200" baseline="0" dirty="0">
                <a:solidFill>
                  <a:schemeClr val="tx1"/>
                </a:solidFill>
                <a:latin typeface="+mn-lt"/>
                <a:ea typeface="+mn-ea"/>
                <a:cs typeface="+mn-cs"/>
              </a:rPr>
              <a:t> The labeled amino-terminal residue (PTH–alanine in the first round) can be released without hydrolyzing the rest of the peptide. Hence, the amino-terminal residue of the shortened peptide (</a:t>
            </a:r>
            <a:r>
              <a:rPr lang="en-US" sz="1200" b="0" i="0" u="none" strike="noStrike" kern="1200" baseline="0" dirty="0" err="1">
                <a:solidFill>
                  <a:schemeClr val="tx1"/>
                </a:solidFill>
                <a:latin typeface="+mn-lt"/>
                <a:ea typeface="+mn-ea"/>
                <a:cs typeface="+mn-cs"/>
              </a:rPr>
              <a:t>Gly</a:t>
            </a:r>
            <a:r>
              <a:rPr lang="en-US" sz="1200" b="0" i="0" u="none" strike="noStrike" kern="1200" baseline="0" dirty="0">
                <a:solidFill>
                  <a:schemeClr val="tx1"/>
                </a:solidFill>
                <a:latin typeface="+mn-lt"/>
                <a:ea typeface="+mn-ea"/>
                <a:cs typeface="+mn-cs"/>
              </a:rPr>
              <a:t>-Asp-</a:t>
            </a:r>
            <a:r>
              <a:rPr lang="en-US" sz="1200" b="0" i="0" u="none" strike="noStrike" kern="1200" baseline="0" dirty="0" err="1">
                <a:solidFill>
                  <a:schemeClr val="tx1"/>
                </a:solidFill>
                <a:latin typeface="+mn-lt"/>
                <a:ea typeface="+mn-ea"/>
                <a:cs typeface="+mn-cs"/>
              </a:rPr>
              <a:t>Phe</a:t>
            </a:r>
            <a:r>
              <a:rPr lang="en-US" sz="1200" b="0" i="0" u="none" strike="noStrike" kern="1200" baseline="0" dirty="0">
                <a:solidFill>
                  <a:schemeClr val="tx1"/>
                </a:solidFill>
                <a:latin typeface="+mn-lt"/>
                <a:ea typeface="+mn-ea"/>
                <a:cs typeface="+mn-cs"/>
              </a:rPr>
              <a:t>-</a:t>
            </a:r>
            <a:r>
              <a:rPr lang="en-US" sz="1200" b="0" i="0" u="none" strike="noStrike" kern="1200" baseline="0" dirty="0" err="1">
                <a:solidFill>
                  <a:schemeClr val="tx1"/>
                </a:solidFill>
                <a:latin typeface="+mn-lt"/>
                <a:ea typeface="+mn-ea"/>
                <a:cs typeface="+mn-cs"/>
              </a:rPr>
              <a:t>Arg-Gly</a:t>
            </a:r>
            <a:r>
              <a:rPr lang="en-US" sz="1200" b="0" i="0" u="none" strike="noStrike" kern="1200" baseline="0" dirty="0">
                <a:solidFill>
                  <a:schemeClr val="tx1"/>
                </a:solidFill>
                <a:latin typeface="+mn-lt"/>
                <a:ea typeface="+mn-ea"/>
                <a:cs typeface="+mn-cs"/>
              </a:rPr>
              <a:t>) can be determined in the second round. Three more rounds of the </a:t>
            </a:r>
            <a:r>
              <a:rPr lang="en-US" sz="1200" b="0" i="0" u="none" strike="noStrike" kern="1200" baseline="0" dirty="0" err="1">
                <a:solidFill>
                  <a:schemeClr val="tx1"/>
                </a:solidFill>
                <a:latin typeface="+mn-lt"/>
                <a:ea typeface="+mn-ea"/>
                <a:cs typeface="+mn-cs"/>
              </a:rPr>
              <a:t>Edman</a:t>
            </a:r>
            <a:r>
              <a:rPr lang="en-US" sz="1200" b="0" i="0" u="none" strike="noStrike" kern="1200" baseline="0" dirty="0">
                <a:solidFill>
                  <a:schemeClr val="tx1"/>
                </a:solidFill>
                <a:latin typeface="+mn-lt"/>
                <a:ea typeface="+mn-ea"/>
                <a:cs typeface="+mn-cs"/>
              </a:rPr>
              <a:t> degradation reveal the complete sequence of the original peptide.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44</a:t>
            </a:fld>
            <a:endParaRPr lang="en-US" dirty="0"/>
          </a:p>
        </p:txBody>
      </p:sp>
    </p:spTree>
    <p:extLst>
      <p:ext uri="{BB962C8B-B14F-4D97-AF65-F5344CB8AC3E}">
        <p14:creationId xmlns:p14="http://schemas.microsoft.com/office/powerpoint/2010/main" val="3882842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3.32 Overlap peptides. </a:t>
            </a:r>
            <a:r>
              <a:rPr lang="en-US" dirty="0"/>
              <a:t>The peptide obtained by</a:t>
            </a:r>
            <a:r>
              <a:rPr lang="en-US" baseline="0" dirty="0"/>
              <a:t> </a:t>
            </a:r>
            <a:r>
              <a:rPr lang="en-US" dirty="0" err="1"/>
              <a:t>chymotryptic</a:t>
            </a:r>
            <a:r>
              <a:rPr lang="en-US" dirty="0"/>
              <a:t> digestion overlaps two </a:t>
            </a:r>
            <a:r>
              <a:rPr lang="en-US" dirty="0" err="1"/>
              <a:t>tryptic</a:t>
            </a:r>
            <a:r>
              <a:rPr lang="en-US" dirty="0"/>
              <a:t> peptides, establishing</a:t>
            </a:r>
            <a:r>
              <a:rPr lang="en-US" baseline="0" dirty="0"/>
              <a:t> </a:t>
            </a:r>
            <a:r>
              <a:rPr lang="en-US" dirty="0"/>
              <a:t>their order.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46</a:t>
            </a:fld>
            <a:endParaRPr lang="en-US" dirty="0"/>
          </a:p>
        </p:txBody>
      </p:sp>
    </p:spTree>
    <p:extLst>
      <p:ext uri="{BB962C8B-B14F-4D97-AF65-F5344CB8AC3E}">
        <p14:creationId xmlns:p14="http://schemas.microsoft.com/office/powerpoint/2010/main" val="3159916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3.32 Overlap peptides. </a:t>
            </a:r>
            <a:r>
              <a:rPr lang="en-US" dirty="0"/>
              <a:t>The peptide obtained by</a:t>
            </a:r>
            <a:r>
              <a:rPr lang="en-US" baseline="0" dirty="0"/>
              <a:t> </a:t>
            </a:r>
            <a:r>
              <a:rPr lang="en-US" dirty="0" err="1"/>
              <a:t>chymotryptic</a:t>
            </a:r>
            <a:r>
              <a:rPr lang="en-US" dirty="0"/>
              <a:t> digestion overlaps two </a:t>
            </a:r>
            <a:r>
              <a:rPr lang="en-US" dirty="0" err="1"/>
              <a:t>tryptic</a:t>
            </a:r>
            <a:r>
              <a:rPr lang="en-US" dirty="0"/>
              <a:t> peptides, establishing</a:t>
            </a:r>
            <a:r>
              <a:rPr lang="en-US" baseline="0" dirty="0"/>
              <a:t> </a:t>
            </a:r>
            <a:r>
              <a:rPr lang="en-US" dirty="0"/>
              <a:t>their order.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47</a:t>
            </a:fld>
            <a:endParaRPr lang="en-US" dirty="0"/>
          </a:p>
        </p:txBody>
      </p:sp>
    </p:spTree>
    <p:extLst>
      <p:ext uri="{BB962C8B-B14F-4D97-AF65-F5344CB8AC3E}">
        <p14:creationId xmlns:p14="http://schemas.microsoft.com/office/powerpoint/2010/main" val="815518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3.32 Overlap peptides. </a:t>
            </a:r>
            <a:r>
              <a:rPr lang="en-US" dirty="0"/>
              <a:t>The peptide obtained by</a:t>
            </a:r>
            <a:r>
              <a:rPr lang="en-US" baseline="0" dirty="0"/>
              <a:t> </a:t>
            </a:r>
            <a:r>
              <a:rPr lang="en-US" dirty="0" err="1"/>
              <a:t>chymotryptic</a:t>
            </a:r>
            <a:r>
              <a:rPr lang="en-US" dirty="0"/>
              <a:t> digestion overlaps two </a:t>
            </a:r>
            <a:r>
              <a:rPr lang="en-US" dirty="0" err="1"/>
              <a:t>tryptic</a:t>
            </a:r>
            <a:r>
              <a:rPr lang="en-US" dirty="0"/>
              <a:t> peptides, establishing</a:t>
            </a:r>
            <a:r>
              <a:rPr lang="en-US" baseline="0" dirty="0"/>
              <a:t> </a:t>
            </a:r>
            <a:r>
              <a:rPr lang="en-US" dirty="0"/>
              <a:t>their order.</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48</a:t>
            </a:fld>
            <a:endParaRPr lang="en-US" dirty="0"/>
          </a:p>
        </p:txBody>
      </p:sp>
    </p:spTree>
    <p:extLst>
      <p:ext uri="{BB962C8B-B14F-4D97-AF65-F5344CB8AC3E}">
        <p14:creationId xmlns:p14="http://schemas.microsoft.com/office/powerpoint/2010/main" val="300422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3.2 Dialysis. </a:t>
            </a:r>
            <a:r>
              <a:rPr lang="en-US" dirty="0"/>
              <a:t>Protein molecules (red)</a:t>
            </a:r>
            <a:r>
              <a:rPr lang="en-US" baseline="0" dirty="0"/>
              <a:t> </a:t>
            </a:r>
            <a:r>
              <a:rPr lang="en-US" dirty="0"/>
              <a:t>are retained within the dialysis bag, whereas</a:t>
            </a:r>
            <a:r>
              <a:rPr lang="en-US" baseline="0" dirty="0"/>
              <a:t> </a:t>
            </a:r>
            <a:r>
              <a:rPr lang="en-US" dirty="0"/>
              <a:t>small molecules (blue) diffuse down their</a:t>
            </a:r>
            <a:r>
              <a:rPr lang="en-US" baseline="0" dirty="0"/>
              <a:t> </a:t>
            </a:r>
            <a:r>
              <a:rPr lang="en-US" dirty="0"/>
              <a:t>concentration gradient into the surrounding</a:t>
            </a:r>
            <a:r>
              <a:rPr lang="en-US" baseline="0" dirty="0"/>
              <a:t> </a:t>
            </a:r>
            <a:r>
              <a:rPr lang="en-US" dirty="0"/>
              <a:t>medium.</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8</a:t>
            </a:fld>
            <a:endParaRPr lang="en-US" dirty="0"/>
          </a:p>
        </p:txBody>
      </p:sp>
    </p:spTree>
    <p:extLst>
      <p:ext uri="{BB962C8B-B14F-4D97-AF65-F5344CB8AC3E}">
        <p14:creationId xmlns:p14="http://schemas.microsoft.com/office/powerpoint/2010/main" val="3211218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3.4 Ion-exchange chromatography.</a:t>
            </a:r>
            <a:r>
              <a:rPr lang="en-US" b="1" baseline="0" dirty="0"/>
              <a:t> </a:t>
            </a:r>
            <a:r>
              <a:rPr lang="en-US" dirty="0"/>
              <a:t>This technique separates proteins mainly</a:t>
            </a:r>
            <a:r>
              <a:rPr lang="en-US" baseline="0" dirty="0"/>
              <a:t> </a:t>
            </a:r>
            <a:r>
              <a:rPr lang="en-US" dirty="0"/>
              <a:t>according to their net charge.</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12</a:t>
            </a:fld>
            <a:endParaRPr lang="en-US" dirty="0"/>
          </a:p>
        </p:txBody>
      </p:sp>
    </p:spTree>
    <p:extLst>
      <p:ext uri="{BB962C8B-B14F-4D97-AF65-F5344CB8AC3E}">
        <p14:creationId xmlns:p14="http://schemas.microsoft.com/office/powerpoint/2010/main" val="2966978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3.5 Affinity chromatography.</a:t>
            </a:r>
            <a:r>
              <a:rPr lang="en-US" b="1" baseline="0" dirty="0"/>
              <a:t> </a:t>
            </a:r>
            <a:r>
              <a:rPr lang="en-US" dirty="0"/>
              <a:t>Affinity chromatography of </a:t>
            </a:r>
            <a:r>
              <a:rPr lang="en-US" dirty="0" err="1"/>
              <a:t>concanavalin</a:t>
            </a:r>
            <a:r>
              <a:rPr lang="en-US" dirty="0"/>
              <a:t> A</a:t>
            </a:r>
            <a:r>
              <a:rPr lang="en-US" baseline="0" dirty="0"/>
              <a:t> </a:t>
            </a:r>
            <a:r>
              <a:rPr lang="en-US" dirty="0"/>
              <a:t>(shown in yellow) on a solid support</a:t>
            </a:r>
            <a:r>
              <a:rPr lang="en-US" baseline="0" dirty="0"/>
              <a:t> </a:t>
            </a:r>
            <a:r>
              <a:rPr lang="en-US" dirty="0"/>
              <a:t>containing covalently attached glucose</a:t>
            </a:r>
            <a:r>
              <a:rPr lang="en-US" baseline="0" dirty="0"/>
              <a:t> </a:t>
            </a:r>
            <a:r>
              <a:rPr lang="en-US" dirty="0"/>
              <a:t>residues (G).</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14</a:t>
            </a:fld>
            <a:endParaRPr lang="en-US" dirty="0"/>
          </a:p>
        </p:txBody>
      </p:sp>
    </p:spTree>
    <p:extLst>
      <p:ext uri="{BB962C8B-B14F-4D97-AF65-F5344CB8AC3E}">
        <p14:creationId xmlns:p14="http://schemas.microsoft.com/office/powerpoint/2010/main" val="3624163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FIGURE 3.3 Gel-filtration</a:t>
            </a:r>
            <a:r>
              <a:rPr lang="en-US" b="1" baseline="0" dirty="0"/>
              <a:t> </a:t>
            </a:r>
            <a:r>
              <a:rPr lang="en-US" b="1" dirty="0"/>
              <a:t>chromatography. </a:t>
            </a:r>
            <a:r>
              <a:rPr lang="en-US" dirty="0"/>
              <a:t>A mixture</a:t>
            </a:r>
            <a:r>
              <a:rPr lang="en-US" baseline="0" dirty="0"/>
              <a:t> </a:t>
            </a:r>
            <a:r>
              <a:rPr lang="en-US" dirty="0"/>
              <a:t>of proteins in a small volume</a:t>
            </a:r>
            <a:r>
              <a:rPr lang="en-US" baseline="0" dirty="0"/>
              <a:t> </a:t>
            </a:r>
            <a:r>
              <a:rPr lang="en-US" dirty="0"/>
              <a:t>is applied to a column filled</a:t>
            </a:r>
            <a:r>
              <a:rPr lang="en-US" baseline="0" dirty="0"/>
              <a:t> </a:t>
            </a:r>
            <a:r>
              <a:rPr lang="en-US" dirty="0"/>
              <a:t>with porous beads. Because</a:t>
            </a:r>
            <a:r>
              <a:rPr lang="en-US" baseline="0" dirty="0"/>
              <a:t> </a:t>
            </a:r>
            <a:r>
              <a:rPr lang="en-US" dirty="0"/>
              <a:t>large proteins cannot enter the</a:t>
            </a:r>
            <a:r>
              <a:rPr lang="en-US" baseline="0" dirty="0"/>
              <a:t> </a:t>
            </a:r>
            <a:r>
              <a:rPr lang="en-US" dirty="0"/>
              <a:t>internal volume of the beads,</a:t>
            </a:r>
            <a:r>
              <a:rPr lang="en-US" baseline="0" dirty="0"/>
              <a:t> </a:t>
            </a:r>
            <a:r>
              <a:rPr lang="en-US" dirty="0"/>
              <a:t>they emerge sooner than do</a:t>
            </a:r>
            <a:r>
              <a:rPr lang="en-US" baseline="0" dirty="0"/>
              <a:t> </a:t>
            </a:r>
            <a:r>
              <a:rPr lang="en-US" dirty="0"/>
              <a:t>small ones.</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16</a:t>
            </a:fld>
            <a:endParaRPr lang="en-US" dirty="0"/>
          </a:p>
        </p:txBody>
      </p:sp>
    </p:spTree>
    <p:extLst>
      <p:ext uri="{BB962C8B-B14F-4D97-AF65-F5344CB8AC3E}">
        <p14:creationId xmlns:p14="http://schemas.microsoft.com/office/powerpoint/2010/main" val="50129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3.7 Polyacrylamide gel electrophoresis. </a:t>
            </a:r>
            <a:r>
              <a:rPr lang="en-US" sz="1200" b="0" i="0" u="none" strike="noStrike" kern="1200" baseline="0" dirty="0">
                <a:solidFill>
                  <a:schemeClr val="tx1"/>
                </a:solidFill>
                <a:latin typeface="+mn-lt"/>
                <a:ea typeface="+mn-ea"/>
                <a:cs typeface="+mn-cs"/>
              </a:rPr>
              <a:t>(A) Gel electrophoresis apparatus. Typically, several samples undergo electrophoresis on one flat polyacrylamide gel. A microliter pipette is used to place solutions of proteins in the wells of the slab. A cover is then placed over the gel chamber and voltage is applied. The negatively charged SDS (sodium dodecyl sulfate)–protein complexes migrate in the direction of the anode, at the bottom of the gel. (B) The sieving action of a porous polyacrylamide gel separates proteins according to size, with the smallest moving most rapidly.</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19</a:t>
            </a:fld>
            <a:endParaRPr lang="en-US" dirty="0"/>
          </a:p>
        </p:txBody>
      </p:sp>
    </p:spTree>
    <p:extLst>
      <p:ext uri="{BB962C8B-B14F-4D97-AF65-F5344CB8AC3E}">
        <p14:creationId xmlns:p14="http://schemas.microsoft.com/office/powerpoint/2010/main" val="334723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FIGURE 3.9 Staining of proteins after electrophoresis. </a:t>
            </a:r>
            <a:r>
              <a:rPr lang="en-US" sz="1200" b="0" i="0" u="none" strike="noStrike" kern="1200" baseline="0" dirty="0">
                <a:solidFill>
                  <a:schemeClr val="tx1"/>
                </a:solidFill>
                <a:latin typeface="+mn-lt"/>
                <a:ea typeface="+mn-ea"/>
                <a:cs typeface="+mn-cs"/>
              </a:rPr>
              <a:t>Mixtures of proteins from cellular extracts subjected to electrophoresis on an SDS–polyacrylamide gel can be visualized by staining with </a:t>
            </a:r>
            <a:r>
              <a:rPr lang="en-US" sz="1200" b="0" i="0" u="none" strike="noStrike" kern="1200" baseline="0" dirty="0" err="1">
                <a:solidFill>
                  <a:schemeClr val="tx1"/>
                </a:solidFill>
                <a:latin typeface="+mn-lt"/>
                <a:ea typeface="+mn-ea"/>
                <a:cs typeface="+mn-cs"/>
              </a:rPr>
              <a:t>Coomassie</a:t>
            </a:r>
            <a:r>
              <a:rPr lang="en-US" sz="1200" b="0" i="0" u="none" strike="noStrike" kern="1200" baseline="0" dirty="0">
                <a:solidFill>
                  <a:schemeClr val="tx1"/>
                </a:solidFill>
                <a:latin typeface="+mn-lt"/>
                <a:ea typeface="+mn-ea"/>
                <a:cs typeface="+mn-cs"/>
              </a:rPr>
              <a:t> blue. The first lane contains a mixture of proteins of known molecular weights, which can be used to estimate the sizes of the bands in the samples. [© Dr. Robert Farrell.]</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20</a:t>
            </a:fld>
            <a:endParaRPr lang="en-US" dirty="0"/>
          </a:p>
        </p:txBody>
      </p:sp>
    </p:spTree>
    <p:extLst>
      <p:ext uri="{BB962C8B-B14F-4D97-AF65-F5344CB8AC3E}">
        <p14:creationId xmlns:p14="http://schemas.microsoft.com/office/powerpoint/2010/main" val="277036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FIGURE 3.11 The principle of isoelectric focusing.</a:t>
            </a:r>
            <a:r>
              <a:rPr lang="en-US" sz="1200" b="0" i="0" u="none" strike="noStrike" kern="1200" baseline="0" dirty="0">
                <a:solidFill>
                  <a:schemeClr val="tx1"/>
                </a:solidFill>
                <a:latin typeface="+mn-lt"/>
                <a:ea typeface="+mn-ea"/>
                <a:cs typeface="+mn-cs"/>
              </a:rPr>
              <a:t> A pH gradient is established in a gel before loading the sample. (A) Each protein, represented by the different colored circles, will possess a net positive charge in the regions of the gel where the pH is lower than its respective </a:t>
            </a:r>
            <a:r>
              <a:rPr lang="en-US" sz="1200" b="0" i="0" u="none" strike="noStrike" kern="1200" baseline="0" dirty="0" err="1">
                <a:solidFill>
                  <a:schemeClr val="tx1"/>
                </a:solidFill>
                <a:latin typeface="+mn-lt"/>
                <a:ea typeface="+mn-ea"/>
                <a:cs typeface="+mn-cs"/>
              </a:rPr>
              <a:t>pI</a:t>
            </a:r>
            <a:r>
              <a:rPr lang="en-US" sz="1200" b="0" i="0" u="none" strike="noStrike" kern="1200" baseline="0" dirty="0">
                <a:solidFill>
                  <a:schemeClr val="tx1"/>
                </a:solidFill>
                <a:latin typeface="+mn-lt"/>
                <a:ea typeface="+mn-ea"/>
                <a:cs typeface="+mn-cs"/>
              </a:rPr>
              <a:t> value and a net negative charge where the pH is greater than its </a:t>
            </a:r>
            <a:r>
              <a:rPr lang="en-US" sz="1200" b="0" i="0" u="none" strike="noStrike" kern="1200" baseline="0" dirty="0" err="1">
                <a:solidFill>
                  <a:schemeClr val="tx1"/>
                </a:solidFill>
                <a:latin typeface="+mn-lt"/>
                <a:ea typeface="+mn-ea"/>
                <a:cs typeface="+mn-cs"/>
              </a:rPr>
              <a:t>pI</a:t>
            </a:r>
            <a:r>
              <a:rPr lang="en-US" sz="1200" b="0" i="0" u="none" strike="noStrike" kern="1200" baseline="0" dirty="0">
                <a:solidFill>
                  <a:schemeClr val="tx1"/>
                </a:solidFill>
                <a:latin typeface="+mn-lt"/>
                <a:ea typeface="+mn-ea"/>
                <a:cs typeface="+mn-cs"/>
              </a:rPr>
              <a:t>. When voltage is applied to the gel, each protein will migrate to its </a:t>
            </a:r>
            <a:r>
              <a:rPr lang="en-US" sz="1200" b="0" i="0" u="none" strike="noStrike" kern="1200" baseline="0" dirty="0" err="1">
                <a:solidFill>
                  <a:schemeClr val="tx1"/>
                </a:solidFill>
                <a:latin typeface="+mn-lt"/>
                <a:ea typeface="+mn-ea"/>
                <a:cs typeface="+mn-cs"/>
              </a:rPr>
              <a:t>pI</a:t>
            </a:r>
            <a:r>
              <a:rPr lang="en-US" sz="1200" b="0" i="0" u="none" strike="noStrike" kern="1200" baseline="0" dirty="0">
                <a:solidFill>
                  <a:schemeClr val="tx1"/>
                </a:solidFill>
                <a:latin typeface="+mn-lt"/>
                <a:ea typeface="+mn-ea"/>
                <a:cs typeface="+mn-cs"/>
              </a:rPr>
              <a:t>, the location at which it has no net charge. (B) The proteins form bands that can be excised and used for further experimentation.</a:t>
            </a:r>
            <a:endParaRPr lang="en-US" dirty="0">
              <a:cs typeface="+mn-cs"/>
            </a:endParaRPr>
          </a:p>
        </p:txBody>
      </p:sp>
      <p:sp>
        <p:nvSpPr>
          <p:cNvPr id="4" name="Slide Number Placeholder 3"/>
          <p:cNvSpPr>
            <a:spLocks noGrp="1"/>
          </p:cNvSpPr>
          <p:nvPr>
            <p:ph type="sldNum" sz="quarter" idx="10"/>
          </p:nvPr>
        </p:nvSpPr>
        <p:spPr/>
        <p:txBody>
          <a:bodyPr/>
          <a:lstStyle/>
          <a:p>
            <a:fld id="{D40DCDAC-7B3A-7D46-A8AA-8684AD4EB5A0}" type="slidenum">
              <a:rPr lang="en-US" smtClean="0"/>
              <a:t>22</a:t>
            </a:fld>
            <a:endParaRPr lang="en-US" dirty="0"/>
          </a:p>
        </p:txBody>
      </p:sp>
    </p:spTree>
    <p:extLst>
      <p:ext uri="{BB962C8B-B14F-4D97-AF65-F5344CB8AC3E}">
        <p14:creationId xmlns:p14="http://schemas.microsoft.com/office/powerpoint/2010/main" val="11718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745F91-5FA9-F04A-B756-81A3260582FA}" type="datetimeFigureOut">
              <a:rPr lang="en-US" smtClean="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285630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14882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760476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86237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904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73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66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13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27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849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2209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0275741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892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6223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4445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09FEF9-3406-4271-AAB7-D47868E931E6}" type="datetimeFigureOut">
              <a:rPr lang="en-US" smtClean="0">
                <a:solidFill>
                  <a:prstClr val="black">
                    <a:tint val="75000"/>
                  </a:prstClr>
                </a:solidFill>
              </a:rPr>
              <a:pPr/>
              <a:t>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FD69D1C-0928-46DE-8DC2-AD3E7E5F9A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48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1"/>
            <a:ext cx="8229600" cy="12001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745F91-5FA9-F04A-B756-81A3260582FA}" type="datetimeFigureOut">
              <a:rPr lang="en-US" smtClean="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
        <p:nvSpPr>
          <p:cNvPr id="8" name="Picture Placeholder 7"/>
          <p:cNvSpPr>
            <a:spLocks noGrp="1"/>
          </p:cNvSpPr>
          <p:nvPr>
            <p:ph type="pic" sz="quarter" idx="13"/>
          </p:nvPr>
        </p:nvSpPr>
        <p:spPr>
          <a:xfrm>
            <a:off x="933450" y="3295650"/>
            <a:ext cx="2514600" cy="1409700"/>
          </a:xfrm>
        </p:spPr>
        <p:txBody>
          <a:bodyPr/>
          <a:lstStyle/>
          <a:p>
            <a:endParaRPr lang="en-US"/>
          </a:p>
        </p:txBody>
      </p:sp>
      <p:sp>
        <p:nvSpPr>
          <p:cNvPr id="10" name="Table Placeholder 9"/>
          <p:cNvSpPr>
            <a:spLocks noGrp="1"/>
          </p:cNvSpPr>
          <p:nvPr>
            <p:ph type="tbl" sz="quarter" idx="14"/>
          </p:nvPr>
        </p:nvSpPr>
        <p:spPr>
          <a:xfrm>
            <a:off x="5143500" y="3467100"/>
            <a:ext cx="1924050" cy="1238250"/>
          </a:xfrm>
        </p:spPr>
        <p:txBody>
          <a:bodyPr/>
          <a:lstStyle/>
          <a:p>
            <a:endParaRPr lang="en-US"/>
          </a:p>
        </p:txBody>
      </p:sp>
      <p:sp>
        <p:nvSpPr>
          <p:cNvPr id="12" name="Content Placeholder 11"/>
          <p:cNvSpPr>
            <a:spLocks noGrp="1"/>
          </p:cNvSpPr>
          <p:nvPr>
            <p:ph sz="quarter" idx="15"/>
          </p:nvPr>
        </p:nvSpPr>
        <p:spPr>
          <a:xfrm>
            <a:off x="457200" y="4895850"/>
            <a:ext cx="8229600" cy="106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Picture Placeholder 17"/>
          <p:cNvSpPr>
            <a:spLocks noGrp="1"/>
          </p:cNvSpPr>
          <p:nvPr>
            <p:ph type="pic" sz="quarter" idx="16"/>
          </p:nvPr>
        </p:nvSpPr>
        <p:spPr>
          <a:xfrm>
            <a:off x="3657600" y="3295650"/>
            <a:ext cx="952500" cy="1600200"/>
          </a:xfrm>
        </p:spPr>
        <p:txBody>
          <a:bodyPr/>
          <a:lstStyle/>
          <a:p>
            <a:endParaRPr lang="en-US"/>
          </a:p>
        </p:txBody>
      </p:sp>
    </p:spTree>
    <p:extLst>
      <p:ext uri="{BB962C8B-B14F-4D97-AF65-F5344CB8AC3E}">
        <p14:creationId xmlns:p14="http://schemas.microsoft.com/office/powerpoint/2010/main" val="4218653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745F91-5FA9-F04A-B756-81A3260582FA}" type="datetimeFigureOut">
              <a:rPr lang="en-US" smtClean="0"/>
              <a:t>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869831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745F91-5FA9-F04A-B756-81A3260582FA}" type="datetimeFigureOut">
              <a:rPr lang="en-US" smtClean="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938706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745F91-5FA9-F04A-B756-81A3260582FA}" type="datetimeFigureOut">
              <a:rPr lang="en-US" smtClean="0"/>
              <a:t>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124898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745F91-5FA9-F04A-B756-81A3260582FA}" type="datetimeFigureOut">
              <a:rPr lang="en-US" smtClean="0"/>
              <a:t>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362561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45F91-5FA9-F04A-B756-81A3260582FA}" type="datetimeFigureOut">
              <a:rPr lang="en-US" smtClean="0"/>
              <a:t>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228719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745F91-5FA9-F04A-B756-81A3260582FA}" type="datetimeFigureOut">
              <a:rPr lang="en-US" smtClean="0"/>
              <a:t>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D6D48D7-CD68-2043-B24D-37312725BBD0}" type="slidenum">
              <a:rPr lang="en-US" smtClean="0"/>
              <a:t>‹#›</a:t>
            </a:fld>
            <a:endParaRPr lang="en-US" dirty="0"/>
          </a:p>
        </p:txBody>
      </p:sp>
    </p:spTree>
    <p:extLst>
      <p:ext uri="{BB962C8B-B14F-4D97-AF65-F5344CB8AC3E}">
        <p14:creationId xmlns:p14="http://schemas.microsoft.com/office/powerpoint/2010/main" val="4182940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45F91-5FA9-F04A-B756-81A3260582FA}" type="datetimeFigureOut">
              <a:rPr lang="en-US" smtClean="0"/>
              <a:t>1/20/21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6D48D7-CD68-2043-B24D-37312725BBD0}" type="slidenum">
              <a:rPr lang="en-US" smtClean="0"/>
              <a:t>‹#›</a:t>
            </a:fld>
            <a:endParaRPr lang="en-US" dirty="0"/>
          </a:p>
        </p:txBody>
      </p:sp>
    </p:spTree>
    <p:extLst>
      <p:ext uri="{BB962C8B-B14F-4D97-AF65-F5344CB8AC3E}">
        <p14:creationId xmlns:p14="http://schemas.microsoft.com/office/powerpoint/2010/main" val="405860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457200" rtl="0" eaLnBrk="1" latinLnBrk="0" hangingPunct="1">
        <a:spcBef>
          <a:spcPct val="0"/>
        </a:spcBef>
        <a:buNone/>
        <a:defRPr sz="3600" b="1" kern="1200">
          <a:solidFill>
            <a:schemeClr val="tx1"/>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Georgia"/>
          <a:ea typeface="+mn-ea"/>
          <a:cs typeface="Georgia"/>
        </a:defRPr>
      </a:lvl1pPr>
      <a:lvl2pPr marL="914400" indent="-457200" algn="l" defTabSz="457200" rtl="0" eaLnBrk="1" latinLnBrk="0" hangingPunct="1">
        <a:spcBef>
          <a:spcPct val="20000"/>
        </a:spcBef>
        <a:buFont typeface="Arial"/>
        <a:buChar char="•"/>
        <a:defRPr sz="2200" kern="1200">
          <a:solidFill>
            <a:schemeClr val="tx1"/>
          </a:solidFill>
          <a:latin typeface="Georgia"/>
          <a:ea typeface="+mn-ea"/>
          <a:cs typeface="Georgia"/>
        </a:defRPr>
      </a:lvl2pPr>
      <a:lvl3pPr marL="1143000" indent="-228600" algn="l" defTabSz="457200" rtl="0" eaLnBrk="1" latinLnBrk="0" hangingPunct="1">
        <a:spcBef>
          <a:spcPct val="20000"/>
        </a:spcBef>
        <a:buFont typeface="Arial"/>
        <a:buChar char="•"/>
        <a:defRPr sz="2000" kern="1200">
          <a:solidFill>
            <a:schemeClr val="tx1"/>
          </a:solidFill>
          <a:latin typeface="Georgia"/>
          <a:ea typeface="+mn-ea"/>
          <a:cs typeface="Georgia"/>
        </a:defRPr>
      </a:lvl3pPr>
      <a:lvl4pPr marL="1600200" indent="-228600" algn="l" defTabSz="457200" rtl="0" eaLnBrk="1" latinLnBrk="0" hangingPunct="1">
        <a:spcBef>
          <a:spcPct val="20000"/>
        </a:spcBef>
        <a:buFont typeface="Arial"/>
        <a:buChar char="•"/>
        <a:defRPr sz="1800" kern="1200">
          <a:solidFill>
            <a:schemeClr val="tx1"/>
          </a:solidFill>
          <a:latin typeface="Georgia"/>
          <a:ea typeface="+mn-ea"/>
          <a:cs typeface="Georgia"/>
        </a:defRPr>
      </a:lvl4pPr>
      <a:lvl5pPr marL="2057400" indent="-228600" algn="l" defTabSz="457200" rtl="0" eaLnBrk="1" latinLnBrk="0" hangingPunct="1">
        <a:spcBef>
          <a:spcPct val="20000"/>
        </a:spcBef>
        <a:buFont typeface="Arial"/>
        <a:buChar char="•"/>
        <a:defRPr sz="16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BE09FEF9-3406-4271-AAB7-D47868E931E6}" type="datetimeFigureOut">
              <a:rPr lang="en-US" smtClean="0">
                <a:solidFill>
                  <a:prstClr val="black">
                    <a:tint val="75000"/>
                  </a:prstClr>
                </a:solidFill>
              </a:rPr>
              <a:pPr defTabSz="914400"/>
              <a:t>1/20/21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FD69D1C-0928-46DE-8DC2-AD3E7E5F9AC4}"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88830806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
        <p:cNvGrpSpPr/>
        <p:nvPr/>
      </p:nvGrpSpPr>
      <p:grpSpPr>
        <a:xfrm>
          <a:off x="0" y="0"/>
          <a:ext cx="0" cy="0"/>
          <a:chOff x="0" y="0"/>
          <a:chExt cx="0" cy="0"/>
        </a:xfrm>
      </p:grpSpPr>
      <p:sp>
        <p:nvSpPr>
          <p:cNvPr id="15363" name="Rectangle 3"/>
          <p:cNvSpPr>
            <a:spLocks noChangeArrowheads="1"/>
          </p:cNvSpPr>
          <p:nvPr/>
        </p:nvSpPr>
        <p:spPr bwMode="auto">
          <a:xfrm>
            <a:off x="5486400" y="2743200"/>
            <a:ext cx="36861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buFontTx/>
              <a:buNone/>
            </a:pPr>
            <a:r>
              <a:rPr lang="en-US" altLang="en-US" sz="3600" b="1" dirty="0">
                <a:solidFill>
                  <a:srgbClr val="843C0C"/>
                </a:solidFill>
              </a:rPr>
              <a:t>Chapter 3</a:t>
            </a:r>
          </a:p>
          <a:p>
            <a:pPr defTabSz="914400">
              <a:buFontTx/>
              <a:buNone/>
            </a:pPr>
            <a:r>
              <a:rPr lang="en-US" altLang="en-US" sz="2800" b="1" dirty="0">
                <a:solidFill>
                  <a:srgbClr val="843C0C"/>
                </a:solidFill>
              </a:rPr>
              <a:t>Exploring Proteins and Proteomes</a:t>
            </a:r>
          </a:p>
        </p:txBody>
      </p:sp>
      <p:sp>
        <p:nvSpPr>
          <p:cNvPr id="15364" name="Rectangle 4"/>
          <p:cNvSpPr>
            <a:spLocks noChangeArrowheads="1"/>
          </p:cNvSpPr>
          <p:nvPr/>
        </p:nvSpPr>
        <p:spPr bwMode="auto">
          <a:xfrm>
            <a:off x="3538538" y="60166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defTabSz="914400">
              <a:spcBef>
                <a:spcPct val="0"/>
              </a:spcBef>
              <a:buFontTx/>
              <a:buNone/>
            </a:pPr>
            <a:endParaRPr lang="en-US" altLang="en-US" sz="2400">
              <a:solidFill>
                <a:srgbClr val="000000"/>
              </a:solidFill>
            </a:endParaRPr>
          </a:p>
        </p:txBody>
      </p:sp>
      <p:sp>
        <p:nvSpPr>
          <p:cNvPr id="15365" name="Text Box 5"/>
          <p:cNvSpPr txBox="1">
            <a:spLocks noChangeArrowheads="1"/>
          </p:cNvSpPr>
          <p:nvPr/>
        </p:nvSpPr>
        <p:spPr bwMode="auto">
          <a:xfrm>
            <a:off x="5257800" y="6550025"/>
            <a:ext cx="3886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defTabSz="914400">
              <a:spcBef>
                <a:spcPct val="0"/>
              </a:spcBef>
              <a:buFontTx/>
              <a:buNone/>
            </a:pPr>
            <a:r>
              <a:rPr lang="en-US" altLang="en-US" sz="1400" b="1" dirty="0">
                <a:solidFill>
                  <a:srgbClr val="843C0C"/>
                </a:solidFill>
              </a:rPr>
              <a:t>© 2019 W. H. Freeman and Company</a:t>
            </a:r>
          </a:p>
        </p:txBody>
      </p:sp>
      <p:pic>
        <p:nvPicPr>
          <p:cNvPr id="15366" name="Picture 1" descr="The front cover of a book titled, Biochemistry; Ninth edition by Jeremy M. Berg, John L. Tymoczko, Gregory J. Gatto, Jr, and Lubert Stryer.  An illustration shows computational 3D imaging of the skeletal formula of molecule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75" y="0"/>
            <a:ext cx="5324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732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Column Chromatographic Methods</a:t>
            </a:r>
          </a:p>
        </p:txBody>
      </p:sp>
      <p:pic>
        <p:nvPicPr>
          <p:cNvPr id="6" name="Picture 5">
            <a:extLst>
              <a:ext uri="{FF2B5EF4-FFF2-40B4-BE49-F238E27FC236}">
                <a16:creationId xmlns:a16="http://schemas.microsoft.com/office/drawing/2014/main" id="{E2F31422-A410-3740-9C49-989591C6B951}"/>
              </a:ext>
            </a:extLst>
          </p:cNvPr>
          <p:cNvPicPr>
            <a:picLocks noChangeAspect="1"/>
          </p:cNvPicPr>
          <p:nvPr/>
        </p:nvPicPr>
        <p:blipFill>
          <a:blip r:embed="rId2"/>
          <a:stretch>
            <a:fillRect/>
          </a:stretch>
        </p:blipFill>
        <p:spPr>
          <a:xfrm>
            <a:off x="669787" y="1568450"/>
            <a:ext cx="5207000" cy="3721100"/>
          </a:xfrm>
          <a:prstGeom prst="rect">
            <a:avLst/>
          </a:prstGeom>
        </p:spPr>
      </p:pic>
      <p:sp>
        <p:nvSpPr>
          <p:cNvPr id="7" name="TextBox 6">
            <a:extLst>
              <a:ext uri="{FF2B5EF4-FFF2-40B4-BE49-F238E27FC236}">
                <a16:creationId xmlns:a16="http://schemas.microsoft.com/office/drawing/2014/main" id="{C6B87C35-6ED0-C64D-8538-35586B08253C}"/>
              </a:ext>
            </a:extLst>
          </p:cNvPr>
          <p:cNvSpPr txBox="1"/>
          <p:nvPr/>
        </p:nvSpPr>
        <p:spPr>
          <a:xfrm>
            <a:off x="4837043" y="6275585"/>
            <a:ext cx="4108174" cy="307777"/>
          </a:xfrm>
          <a:prstGeom prst="rect">
            <a:avLst/>
          </a:prstGeom>
          <a:noFill/>
        </p:spPr>
        <p:txBody>
          <a:bodyPr wrap="square" rtlCol="0">
            <a:spAutoFit/>
          </a:bodyPr>
          <a:lstStyle/>
          <a:p>
            <a:r>
              <a:rPr lang="en-US" sz="700" dirty="0"/>
              <a:t>https://</a:t>
            </a:r>
            <a:r>
              <a:rPr lang="en-US" sz="700" dirty="0" err="1"/>
              <a:t>www.sigmaaldrich.com</a:t>
            </a:r>
            <a:r>
              <a:rPr lang="en-US" sz="700" dirty="0"/>
              <a:t>/technical-documents/protocols/biology/affinity-chromatography-tagged-proteins/manual-purification-using-his-</a:t>
            </a:r>
            <a:r>
              <a:rPr lang="en-US" sz="700" dirty="0" err="1"/>
              <a:t>gravitrap</a:t>
            </a:r>
            <a:r>
              <a:rPr lang="en-US" sz="700" dirty="0"/>
              <a:t>-</a:t>
            </a:r>
            <a:r>
              <a:rPr lang="en-US" sz="700" dirty="0" err="1"/>
              <a:t>talon.html</a:t>
            </a:r>
            <a:endParaRPr lang="en-US" sz="700" dirty="0"/>
          </a:p>
        </p:txBody>
      </p:sp>
      <p:sp>
        <p:nvSpPr>
          <p:cNvPr id="8" name="Rectangle 7">
            <a:extLst>
              <a:ext uri="{FF2B5EF4-FFF2-40B4-BE49-F238E27FC236}">
                <a16:creationId xmlns:a16="http://schemas.microsoft.com/office/drawing/2014/main" id="{510BDF02-1267-6845-92AE-E08CF6541657}"/>
              </a:ext>
            </a:extLst>
          </p:cNvPr>
          <p:cNvSpPr/>
          <p:nvPr/>
        </p:nvSpPr>
        <p:spPr>
          <a:xfrm>
            <a:off x="4996070" y="1524000"/>
            <a:ext cx="821634" cy="3856383"/>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D372E74-18AB-364D-AC95-1A85EC629436}"/>
              </a:ext>
            </a:extLst>
          </p:cNvPr>
          <p:cNvSpPr txBox="1"/>
          <p:nvPr/>
        </p:nvSpPr>
        <p:spPr>
          <a:xfrm>
            <a:off x="6069496" y="2436528"/>
            <a:ext cx="2404717" cy="2031325"/>
          </a:xfrm>
          <a:prstGeom prst="rect">
            <a:avLst/>
          </a:prstGeom>
          <a:noFill/>
        </p:spPr>
        <p:txBody>
          <a:bodyPr wrap="square" rtlCol="0">
            <a:spAutoFit/>
          </a:bodyPr>
          <a:lstStyle/>
          <a:p>
            <a:r>
              <a:rPr lang="en-US" dirty="0"/>
              <a:t>How we elute the protein in each method is the primary source of difference between the various chromatographic methods</a:t>
            </a:r>
          </a:p>
        </p:txBody>
      </p:sp>
    </p:spTree>
    <p:extLst>
      <p:ext uri="{BB962C8B-B14F-4D97-AF65-F5344CB8AC3E}">
        <p14:creationId xmlns:p14="http://schemas.microsoft.com/office/powerpoint/2010/main" val="304020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Ion-exchange Chromatography (1/2)</a:t>
            </a:r>
          </a:p>
        </p:txBody>
      </p:sp>
      <p:sp>
        <p:nvSpPr>
          <p:cNvPr id="4" name="Content Placeholder 3"/>
          <p:cNvSpPr>
            <a:spLocks noGrp="1"/>
          </p:cNvSpPr>
          <p:nvPr>
            <p:ph idx="1"/>
          </p:nvPr>
        </p:nvSpPr>
        <p:spPr>
          <a:xfrm>
            <a:off x="457200" y="1600200"/>
            <a:ext cx="8229600" cy="4690241"/>
          </a:xfrm>
        </p:spPr>
        <p:txBody>
          <a:bodyPr>
            <a:normAutofit fontScale="92500" lnSpcReduction="20000"/>
          </a:bodyPr>
          <a:lstStyle/>
          <a:p>
            <a:pPr>
              <a:spcBef>
                <a:spcPts val="624"/>
              </a:spcBef>
              <a:spcAft>
                <a:spcPts val="1200"/>
              </a:spcAft>
            </a:pPr>
            <a:r>
              <a:rPr lang="en-US" dirty="0">
                <a:latin typeface="Arial" pitchFamily="34" charset="0"/>
                <a:cs typeface="Arial" pitchFamily="34" charset="0"/>
              </a:rPr>
              <a:t>Ion exchange chromatography allows separation of proteins on the basis of charge. The beads in the column are made so as to have a charge.</a:t>
            </a:r>
          </a:p>
          <a:p>
            <a:pPr lvl="1">
              <a:spcBef>
                <a:spcPts val="624"/>
              </a:spcBef>
              <a:spcAft>
                <a:spcPts val="1200"/>
              </a:spcAft>
            </a:pPr>
            <a:r>
              <a:rPr lang="en-US" dirty="0">
                <a:latin typeface="Arial" pitchFamily="34" charset="0"/>
                <a:cs typeface="Arial" pitchFamily="34" charset="0"/>
              </a:rPr>
              <a:t>Every protein has a certain pH where the sum of all the </a:t>
            </a:r>
            <a:r>
              <a:rPr lang="en-US" dirty="0" err="1">
                <a:latin typeface="Arial" pitchFamily="34" charset="0"/>
                <a:cs typeface="Arial" pitchFamily="34" charset="0"/>
              </a:rPr>
              <a:t>pKa</a:t>
            </a:r>
            <a:r>
              <a:rPr lang="en-US" dirty="0">
                <a:latin typeface="Arial" pitchFamily="34" charset="0"/>
                <a:cs typeface="Arial" pitchFamily="34" charset="0"/>
              </a:rPr>
              <a:t> values of the ionizable amino acids is zero.  It is called the “Isoelectric Point” and can be viewed as the “</a:t>
            </a:r>
            <a:r>
              <a:rPr lang="en-US" dirty="0" err="1">
                <a:latin typeface="Arial" pitchFamily="34" charset="0"/>
                <a:cs typeface="Arial" pitchFamily="34" charset="0"/>
              </a:rPr>
              <a:t>pKa</a:t>
            </a:r>
            <a:r>
              <a:rPr lang="en-US" dirty="0">
                <a:latin typeface="Arial" pitchFamily="34" charset="0"/>
                <a:cs typeface="Arial" pitchFamily="34" charset="0"/>
              </a:rPr>
              <a:t> of the protein”</a:t>
            </a:r>
          </a:p>
          <a:p>
            <a:pPr>
              <a:spcBef>
                <a:spcPts val="624"/>
              </a:spcBef>
              <a:spcAft>
                <a:spcPts val="1200"/>
              </a:spcAft>
            </a:pPr>
            <a:r>
              <a:rPr lang="en-US" dirty="0">
                <a:latin typeface="Arial" pitchFamily="34" charset="0"/>
                <a:cs typeface="Arial" pitchFamily="34" charset="0"/>
              </a:rPr>
              <a:t>When a mixture of proteins is passed through the column, proteins with the same charge as that on the column will exit the column quickly.</a:t>
            </a:r>
          </a:p>
          <a:p>
            <a:pPr>
              <a:spcBef>
                <a:spcPts val="624"/>
              </a:spcBef>
              <a:spcAft>
                <a:spcPts val="1200"/>
              </a:spcAft>
            </a:pPr>
            <a:r>
              <a:rPr lang="en-US" dirty="0">
                <a:latin typeface="Arial" pitchFamily="34" charset="0"/>
                <a:cs typeface="Arial" pitchFamily="34" charset="0"/>
              </a:rPr>
              <a:t>Proteins with the opposite charge will bind to the beads and are subsequently released by increasing the salt concentration or adjusting the pH of the buffer that is passed through the column.</a:t>
            </a:r>
          </a:p>
        </p:txBody>
      </p:sp>
    </p:spTree>
    <p:extLst>
      <p:ext uri="{BB962C8B-B14F-4D97-AF65-F5344CB8AC3E}">
        <p14:creationId xmlns:p14="http://schemas.microsoft.com/office/powerpoint/2010/main" val="4084947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Ion-exchange Chromatography (2/2)</a:t>
            </a:r>
          </a:p>
        </p:txBody>
      </p:sp>
      <p:pic>
        <p:nvPicPr>
          <p:cNvPr id="8" name="Picture 2" descr="A schematic diagram shows the mechanism of action of ion-exchange chromatography. A cylindrical column filled with liquid is shown. A protein sample is shown moving through the cylindrical tube, from top to bottom. The sample comprises of proteins with a net negative charge, which are grey colored and proteins with a net positive charge, which are pink colored. Those with a net positive charge remain at the top of the cylinder, attracted to beads at the top, while those with a net negative charge move through the beads, down the cylinder. Captions read: Positively charged protein binds to negatively charged bead. Negatively charged protein flows through."/>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60589" y="1821608"/>
            <a:ext cx="4072900" cy="37570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3915956" y="1853729"/>
            <a:ext cx="4969688" cy="2083742"/>
          </a:xfrm>
        </p:spPr>
        <p:txBody>
          <a:bodyPr>
            <a:normAutofit fontScale="92500"/>
          </a:bodyPr>
          <a:lstStyle/>
          <a:p>
            <a:pPr>
              <a:lnSpc>
                <a:spcPct val="110000"/>
              </a:lnSpc>
              <a:spcBef>
                <a:spcPts val="624"/>
              </a:spcBef>
            </a:pPr>
            <a:r>
              <a:rPr lang="en-US" dirty="0">
                <a:latin typeface="Arial" pitchFamily="34" charset="0"/>
                <a:cs typeface="Arial" pitchFamily="34" charset="0"/>
              </a:rPr>
              <a:t>In </a:t>
            </a:r>
            <a:r>
              <a:rPr lang="en-US" i="1" dirty="0">
                <a:latin typeface="Arial" pitchFamily="34" charset="0"/>
                <a:cs typeface="Arial" pitchFamily="34" charset="0"/>
              </a:rPr>
              <a:t>cation exchange chromatography </a:t>
            </a:r>
            <a:r>
              <a:rPr lang="en-US" dirty="0">
                <a:latin typeface="Arial" pitchFamily="34" charset="0"/>
                <a:cs typeface="Arial" pitchFamily="34" charset="0"/>
              </a:rPr>
              <a:t>(pictured at left), the beads have negative charge</a:t>
            </a:r>
          </a:p>
          <a:p>
            <a:pPr>
              <a:lnSpc>
                <a:spcPct val="110000"/>
              </a:lnSpc>
              <a:spcBef>
                <a:spcPts val="624"/>
              </a:spcBef>
            </a:pPr>
            <a:r>
              <a:rPr lang="en-US" dirty="0">
                <a:latin typeface="Arial" pitchFamily="34" charset="0"/>
                <a:cs typeface="Arial" pitchFamily="34" charset="0"/>
              </a:rPr>
              <a:t>In </a:t>
            </a:r>
            <a:r>
              <a:rPr lang="en-US" i="1" dirty="0">
                <a:latin typeface="Arial" pitchFamily="34" charset="0"/>
                <a:cs typeface="Arial" pitchFamily="34" charset="0"/>
              </a:rPr>
              <a:t>anion exchange chromatography, </a:t>
            </a:r>
            <a:r>
              <a:rPr lang="en-US" dirty="0">
                <a:latin typeface="Arial" pitchFamily="34" charset="0"/>
                <a:cs typeface="Arial" pitchFamily="34" charset="0"/>
              </a:rPr>
              <a:t>the beads have positive charge</a:t>
            </a:r>
          </a:p>
        </p:txBody>
      </p:sp>
      <p:pic>
        <p:nvPicPr>
          <p:cNvPr id="11" name="Picture 3" descr="Structural formulae of carboxymethyl (C M) and diethylaminoethyl (D E A E) groups, which can bond with cellulose or agarose beads. Carboxymethyl group has two carbon atoms, two hydrogen atoms and two oxygen atoms. The two oxygen atoms are bonded to the terminal carbon delocalized double bond. There is a negative charge between the two oxygen atoms. Terminal carbon atom is bonded to a C H 2 group which in turn is bonded to cellulose or agarose represented as a circle. Diethylaminoethyl group has one nitrogen atom as the central atom carrying a positive charge, six carbon atoms, and fifteen hydrogen atoms. Nitrogen atom is bonded to a hydrogen atom and three C H 2 groups. Two of the three C H 2 groups are in turn bonded to C H 3 groups and one C H 2 group is bonded to another C H 2 group which is bonded to cellulose or agarose represented as a circle."/>
          <p:cNvPicPr>
            <a:picLocks noGrp="1" noChangeAspect="1" noChangeArrowheads="1"/>
          </p:cNvPicPr>
          <p:nvPr>
            <p:ph type="pic" sz="quarter" idx="16"/>
          </p:nvPr>
        </p:nvPicPr>
        <p:blipFill>
          <a:blip r:embed="rId4">
            <a:extLst>
              <a:ext uri="{28A0092B-C50C-407E-A947-70E740481C1C}">
                <a14:useLocalDpi xmlns:a14="http://schemas.microsoft.com/office/drawing/2010/main" val="0"/>
              </a:ext>
            </a:extLst>
          </a:blip>
          <a:stretch>
            <a:fillRect/>
          </a:stretch>
        </p:blipFill>
        <p:spPr bwMode="auto">
          <a:xfrm>
            <a:off x="3377920" y="4291092"/>
            <a:ext cx="5541360" cy="167248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DE5EBA-DABA-CB4C-8F89-42A6D419B6B7}"/>
              </a:ext>
            </a:extLst>
          </p:cNvPr>
          <p:cNvSpPr txBox="1"/>
          <p:nvPr/>
        </p:nvSpPr>
        <p:spPr>
          <a:xfrm>
            <a:off x="371061" y="5844209"/>
            <a:ext cx="1550504" cy="646331"/>
          </a:xfrm>
          <a:prstGeom prst="rect">
            <a:avLst/>
          </a:prstGeom>
          <a:noFill/>
        </p:spPr>
        <p:txBody>
          <a:bodyPr wrap="square" rtlCol="0">
            <a:spAutoFit/>
          </a:bodyPr>
          <a:lstStyle/>
          <a:p>
            <a:r>
              <a:rPr lang="en-US" dirty="0"/>
              <a:t>Example of CIEX</a:t>
            </a:r>
          </a:p>
        </p:txBody>
      </p:sp>
    </p:spTree>
    <p:extLst>
      <p:ext uri="{BB962C8B-B14F-4D97-AF65-F5344CB8AC3E}">
        <p14:creationId xmlns:p14="http://schemas.microsoft.com/office/powerpoint/2010/main" val="46437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Affinity Chromatography (1/2)</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Affinity chromatography takes advantage of the fact that some proteins have a high affinity for specific chemicals or chemical groups.</a:t>
            </a:r>
          </a:p>
          <a:p>
            <a:pPr>
              <a:spcBef>
                <a:spcPts val="624"/>
              </a:spcBef>
              <a:spcAft>
                <a:spcPts val="1200"/>
              </a:spcAft>
            </a:pPr>
            <a:r>
              <a:rPr lang="en-US" dirty="0">
                <a:latin typeface="Arial" pitchFamily="34" charset="0"/>
                <a:cs typeface="Arial" pitchFamily="34" charset="0"/>
              </a:rPr>
              <a:t>Beads are made with the specific chemical attached. A protein mixture is passed through the column, and only proteins with affinity for the attached group will be retained.</a:t>
            </a:r>
          </a:p>
          <a:p>
            <a:pPr>
              <a:spcBef>
                <a:spcPts val="624"/>
              </a:spcBef>
            </a:pPr>
            <a:r>
              <a:rPr lang="en-US" dirty="0">
                <a:latin typeface="Arial" pitchFamily="34" charset="0"/>
                <a:cs typeface="Arial" pitchFamily="34" charset="0"/>
              </a:rPr>
              <a:t>The bound protein is then released by passing a solution enriched in the chemical to which the protein is bound through the column.</a:t>
            </a:r>
          </a:p>
        </p:txBody>
      </p:sp>
    </p:spTree>
    <p:extLst>
      <p:ext uri="{BB962C8B-B14F-4D97-AF65-F5344CB8AC3E}">
        <p14:creationId xmlns:p14="http://schemas.microsoft.com/office/powerpoint/2010/main" val="1519153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Affinity Chromatography (2/2)</a:t>
            </a:r>
          </a:p>
        </p:txBody>
      </p:sp>
      <p:pic>
        <p:nvPicPr>
          <p:cNvPr id="6" name="Picture 2" descr="A schematic diagram shows the mechanism of action of affinity chromatography. Two steps illustrate the process of affinity chromatography. A cylindrical tube contains liquid and spherical beads. Each bead has two glucose molecules bound to it. Proteins are shown attached to glucose residues on some beads. A caption reads: Glucose-binding protein attaches to glucose residues on beads. An arrow indicates the addition of glucose into the tube. The proteins are shown preferentially bound to the added glucose, which are not bonded to beads, so the proteins are no longer bound to beads. A caption reads: Glucose-binding proteins are released on addition of glucos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579176" y="1728947"/>
            <a:ext cx="3366033" cy="48544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FB59926C-620E-B641-B662-1B324D8F9B45}"/>
              </a:ext>
            </a:extLst>
          </p:cNvPr>
          <p:cNvPicPr>
            <a:picLocks noChangeAspect="1"/>
          </p:cNvPicPr>
          <p:nvPr/>
        </p:nvPicPr>
        <p:blipFill rotWithShape="1">
          <a:blip r:embed="rId4"/>
          <a:srcRect r="-612"/>
          <a:stretch/>
        </p:blipFill>
        <p:spPr>
          <a:xfrm>
            <a:off x="616226" y="3130439"/>
            <a:ext cx="4267762" cy="2590800"/>
          </a:xfrm>
          <a:prstGeom prst="rect">
            <a:avLst/>
          </a:prstGeom>
        </p:spPr>
      </p:pic>
      <p:sp>
        <p:nvSpPr>
          <p:cNvPr id="5" name="Rectangle 4">
            <a:extLst>
              <a:ext uri="{FF2B5EF4-FFF2-40B4-BE49-F238E27FC236}">
                <a16:creationId xmlns:a16="http://schemas.microsoft.com/office/drawing/2014/main" id="{0822ED42-AC10-B04D-B342-DC933EEB2C5E}"/>
              </a:ext>
            </a:extLst>
          </p:cNvPr>
          <p:cNvSpPr/>
          <p:nvPr/>
        </p:nvSpPr>
        <p:spPr>
          <a:xfrm>
            <a:off x="357817" y="5739628"/>
            <a:ext cx="4572000" cy="307777"/>
          </a:xfrm>
          <a:prstGeom prst="rect">
            <a:avLst/>
          </a:prstGeom>
        </p:spPr>
        <p:txBody>
          <a:bodyPr>
            <a:spAutoFit/>
          </a:bodyPr>
          <a:lstStyle/>
          <a:p>
            <a:r>
              <a:rPr lang="en-US" sz="700" dirty="0"/>
              <a:t>https://</a:t>
            </a:r>
            <a:r>
              <a:rPr lang="en-US" sz="700" dirty="0" err="1"/>
              <a:t>pubs.rsc.org</a:t>
            </a:r>
            <a:r>
              <a:rPr lang="en-US" sz="700" dirty="0"/>
              <a:t>/services/images/</a:t>
            </a:r>
            <a:r>
              <a:rPr lang="en-US" sz="700" dirty="0" err="1"/>
              <a:t>RSCpubs.ePlatform.Service.FreeContent.ImageService.svc</a:t>
            </a:r>
            <a:r>
              <a:rPr lang="en-US" sz="700" dirty="0"/>
              <a:t>/</a:t>
            </a:r>
            <a:r>
              <a:rPr lang="en-US" sz="700" dirty="0" err="1"/>
              <a:t>ImageService</a:t>
            </a:r>
            <a:r>
              <a:rPr lang="en-US" sz="700" dirty="0"/>
              <a:t>/</a:t>
            </a:r>
            <a:r>
              <a:rPr lang="en-US" sz="700" dirty="0" err="1"/>
              <a:t>Articleimage</a:t>
            </a:r>
            <a:r>
              <a:rPr lang="en-US" sz="700" dirty="0"/>
              <a:t>/2013/NJ/c2nj40558j/c2nj40558j-f6.gif</a:t>
            </a:r>
          </a:p>
        </p:txBody>
      </p:sp>
      <p:sp>
        <p:nvSpPr>
          <p:cNvPr id="7" name="TextBox 6">
            <a:extLst>
              <a:ext uri="{FF2B5EF4-FFF2-40B4-BE49-F238E27FC236}">
                <a16:creationId xmlns:a16="http://schemas.microsoft.com/office/drawing/2014/main" id="{74D94E97-4735-2E4E-A99B-78820846FBEA}"/>
              </a:ext>
            </a:extLst>
          </p:cNvPr>
          <p:cNvSpPr txBox="1"/>
          <p:nvPr/>
        </p:nvSpPr>
        <p:spPr>
          <a:xfrm>
            <a:off x="357817" y="1533435"/>
            <a:ext cx="4678009" cy="1477328"/>
          </a:xfrm>
          <a:prstGeom prst="rect">
            <a:avLst/>
          </a:prstGeom>
          <a:noFill/>
        </p:spPr>
        <p:txBody>
          <a:bodyPr wrap="square" rtlCol="0">
            <a:spAutoFit/>
          </a:bodyPr>
          <a:lstStyle/>
          <a:p>
            <a:r>
              <a:rPr lang="en-US" b="1" dirty="0"/>
              <a:t>Nickel ion Metal Chelating Affinity Chromatography (Ni2</a:t>
            </a:r>
            <a:r>
              <a:rPr lang="en-US" b="1" baseline="30000" dirty="0"/>
              <a:t>+</a:t>
            </a:r>
            <a:r>
              <a:rPr lang="en-US" b="1" dirty="0"/>
              <a:t>-MCAC)</a:t>
            </a:r>
          </a:p>
          <a:p>
            <a:pPr marL="285750" indent="-285750">
              <a:buFont typeface="Arial" panose="020B0604020202020204" pitchFamily="34" charset="0"/>
              <a:buChar char="•"/>
            </a:pPr>
            <a:r>
              <a:rPr lang="en-US" dirty="0"/>
              <a:t>Protein binds resin imidazole groups of </a:t>
            </a:r>
            <a:r>
              <a:rPr lang="en-US" dirty="0" err="1"/>
              <a:t>hexahistidine</a:t>
            </a:r>
            <a:r>
              <a:rPr lang="en-US" dirty="0"/>
              <a:t>-tagged protein</a:t>
            </a:r>
          </a:p>
          <a:p>
            <a:pPr marL="285750" indent="-285750">
              <a:buFont typeface="Arial" panose="020B0604020202020204" pitchFamily="34" charset="0"/>
              <a:buChar char="•"/>
            </a:pPr>
            <a:r>
              <a:rPr lang="en-US" dirty="0"/>
              <a:t>Elute with the addition of free imidazole</a:t>
            </a:r>
          </a:p>
        </p:txBody>
      </p:sp>
      <p:sp>
        <p:nvSpPr>
          <p:cNvPr id="8" name="TextBox 7">
            <a:extLst>
              <a:ext uri="{FF2B5EF4-FFF2-40B4-BE49-F238E27FC236}">
                <a16:creationId xmlns:a16="http://schemas.microsoft.com/office/drawing/2014/main" id="{DB7801DB-6BD2-884E-9340-D451A1838BE5}"/>
              </a:ext>
            </a:extLst>
          </p:cNvPr>
          <p:cNvSpPr txBox="1"/>
          <p:nvPr/>
        </p:nvSpPr>
        <p:spPr>
          <a:xfrm>
            <a:off x="4326835" y="1288931"/>
            <a:ext cx="4678009" cy="369332"/>
          </a:xfrm>
          <a:prstGeom prst="rect">
            <a:avLst/>
          </a:prstGeom>
          <a:noFill/>
        </p:spPr>
        <p:txBody>
          <a:bodyPr wrap="square" rtlCol="0">
            <a:spAutoFit/>
          </a:bodyPr>
          <a:lstStyle/>
          <a:p>
            <a:r>
              <a:rPr lang="en-US" b="1" dirty="0"/>
              <a:t>Glucose binding Affinity Chromatography (GBP)</a:t>
            </a:r>
            <a:endParaRPr lang="en-US" dirty="0"/>
          </a:p>
        </p:txBody>
      </p:sp>
    </p:spTree>
    <p:extLst>
      <p:ext uri="{BB962C8B-B14F-4D97-AF65-F5344CB8AC3E}">
        <p14:creationId xmlns:p14="http://schemas.microsoft.com/office/powerpoint/2010/main" val="2678162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Gel-filtration Chromatography (1/2)</a:t>
            </a:r>
          </a:p>
        </p:txBody>
      </p:sp>
      <p:sp>
        <p:nvSpPr>
          <p:cNvPr id="3" name="Content Placeholder 2"/>
          <p:cNvSpPr>
            <a:spLocks noGrp="1"/>
          </p:cNvSpPr>
          <p:nvPr>
            <p:ph idx="1"/>
          </p:nvPr>
        </p:nvSpPr>
        <p:spPr/>
        <p:txBody>
          <a:bodyPr>
            <a:normAutofit fontScale="92500" lnSpcReduction="10000"/>
          </a:bodyPr>
          <a:lstStyle/>
          <a:p>
            <a:pPr>
              <a:spcBef>
                <a:spcPts val="624"/>
              </a:spcBef>
              <a:spcAft>
                <a:spcPts val="1200"/>
              </a:spcAft>
            </a:pPr>
            <a:r>
              <a:rPr lang="en-US" dirty="0">
                <a:latin typeface="Arial" pitchFamily="34" charset="0"/>
                <a:cs typeface="Arial" pitchFamily="34" charset="0"/>
              </a:rPr>
              <a:t>Gel filtration chromatography, also known as molecular exclusion chromatography, allows the separation of proteins on the basis of size.</a:t>
            </a:r>
          </a:p>
          <a:p>
            <a:pPr>
              <a:spcBef>
                <a:spcPts val="624"/>
              </a:spcBef>
              <a:spcAft>
                <a:spcPts val="1200"/>
              </a:spcAft>
            </a:pPr>
            <a:r>
              <a:rPr lang="en-US" dirty="0">
                <a:latin typeface="Arial" pitchFamily="34" charset="0"/>
                <a:cs typeface="Arial" pitchFamily="34" charset="0"/>
              </a:rPr>
              <a:t>A glass column is filled with porous beads. When a protein solution is passed over the beads, large proteins cannot enter the beads and exit the column first.</a:t>
            </a:r>
          </a:p>
          <a:p>
            <a:pPr>
              <a:spcBef>
                <a:spcPts val="624"/>
              </a:spcBef>
            </a:pPr>
            <a:r>
              <a:rPr lang="en-US" dirty="0">
                <a:latin typeface="Arial" pitchFamily="34" charset="0"/>
                <a:cs typeface="Arial" pitchFamily="34" charset="0"/>
              </a:rPr>
              <a:t>Small proteins can enter the beads and thus have a longer path and exit the column last.</a:t>
            </a:r>
          </a:p>
          <a:p>
            <a:pPr>
              <a:spcBef>
                <a:spcPts val="624"/>
              </a:spcBef>
            </a:pPr>
            <a:r>
              <a:rPr lang="en-US" dirty="0">
                <a:latin typeface="Arial" pitchFamily="34" charset="0"/>
                <a:cs typeface="Arial" pitchFamily="34" charset="0"/>
              </a:rPr>
              <a:t>Gel filtration chromatography </a:t>
            </a:r>
            <a:r>
              <a:rPr lang="en-US" b="1" u="sng" dirty="0">
                <a:latin typeface="Arial" pitchFamily="34" charset="0"/>
                <a:cs typeface="Arial" pitchFamily="34" charset="0"/>
              </a:rPr>
              <a:t>IS USUALLY THE LAST STEP OF A PURIFICATION SCHEME</a:t>
            </a:r>
          </a:p>
          <a:p>
            <a:pPr lvl="1">
              <a:spcBef>
                <a:spcPts val="624"/>
              </a:spcBef>
            </a:pPr>
            <a:r>
              <a:rPr lang="en-US" dirty="0">
                <a:latin typeface="Arial" pitchFamily="34" charset="0"/>
                <a:cs typeface="Arial" pitchFamily="34" charset="0"/>
              </a:rPr>
              <a:t>Why?  How many protein molecules and types are in a cell lysate?  Too many to </a:t>
            </a:r>
            <a:r>
              <a:rPr lang="en-US" b="1" dirty="0">
                <a:latin typeface="Arial" pitchFamily="34" charset="0"/>
                <a:cs typeface="Arial" pitchFamily="34" charset="0"/>
              </a:rPr>
              <a:t>resolve</a:t>
            </a:r>
            <a:r>
              <a:rPr lang="en-US" dirty="0">
                <a:latin typeface="Arial" pitchFamily="34" charset="0"/>
                <a:cs typeface="Arial" pitchFamily="34" charset="0"/>
              </a:rPr>
              <a:t> via GF chromatography</a:t>
            </a:r>
          </a:p>
        </p:txBody>
      </p:sp>
    </p:spTree>
    <p:extLst>
      <p:ext uri="{BB962C8B-B14F-4D97-AF65-F5344CB8AC3E}">
        <p14:creationId xmlns:p14="http://schemas.microsoft.com/office/powerpoint/2010/main" val="221465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Gel-filtration Chromatography (2/2)</a:t>
            </a:r>
          </a:p>
        </p:txBody>
      </p:sp>
      <p:pic>
        <p:nvPicPr>
          <p:cNvPr id="6" name="Picture 2" descr="A schematic diagram illustrates the process of gel filtration chromatography. For gel-filtration chromatography, the arrangement of equipment is shown as a funnel containing a liquid, connected by the thin end at the bottom to a flexible tube, which in turn is connected to a rigid column with a dropper at the bottom. A protein sample is shown close to the top of the rigid column. The rigid column contains a molecular exclusion gel. In the second step, the protein sample is shown to be separated into three distinct color bands as liquid moves from the funnel at the top, through the molecular exclusion gel. The separated protein sample band is shown in a magnified view. The structure of the molecular exclusion gel shows it to be comprised of spherical, carbohydrate polymer beads, with a porous structure. A protein sample comprised of small, medium and large protein molecules flows downwards, through the column filled with beads. Small proteins, shown in pink, are shown entering the aqueous spaces within the beads and remain close to the top of the column. Medium sized proteins, shown in green, are shown with some entering the spaces within the beads and some moving through the gaps between the beads. The medium-sized proteins are further down the tube than the small proteins. Large proteins, shown in yellow, cannot enter the spaces within the beads and move through the gaps between them, advancing further down the tube than the medium and the small proteins. The protein is shown moving through the gel with the largest proteins closest to the bottom and the smallest proteins closest to the top of the column. As liquid drops from the bottom of the gel column, small amounts are collected sequentially in small tubes. The first two tubes contain liquid only and no protein. The third tube is shown collecting the fraction containing the large protein molecules, which has moved through the column faster than the small or medium protein molecules. The fractions containing the medium and small protein molecules are shown in the tube, with the medium protein molecules closer to the bottom of the column than the smaller protein molecules, so that if liquid continued to be collected, medium sized protein molecules would drop out and be collected before small protein molecule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19477" y="1781029"/>
            <a:ext cx="6705046" cy="44862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497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Gel Electrophoresis (1/2)</a:t>
            </a:r>
          </a:p>
        </p:txBody>
      </p:sp>
      <p:sp>
        <p:nvSpPr>
          <p:cNvPr id="3" name="Content Placeholder 2"/>
          <p:cNvSpPr>
            <a:spLocks noGrp="1"/>
          </p:cNvSpPr>
          <p:nvPr>
            <p:ph idx="1"/>
          </p:nvPr>
        </p:nvSpPr>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Proteins will migrate in an electrical field with a velocity (</a:t>
            </a:r>
            <a:r>
              <a:rPr lang="en-US" i="1" dirty="0">
                <a:latin typeface="Arial" pitchFamily="34" charset="0"/>
                <a:cs typeface="Arial" pitchFamily="34" charset="0"/>
              </a:rPr>
              <a:t>v</a:t>
            </a:r>
            <a:r>
              <a:rPr lang="en-US" dirty="0">
                <a:latin typeface="Arial" pitchFamily="34" charset="0"/>
                <a:cs typeface="Arial" pitchFamily="34" charset="0"/>
              </a:rPr>
              <a:t>) directly proportional to electric field strength (</a:t>
            </a:r>
            <a:r>
              <a:rPr lang="en-US" i="1" dirty="0">
                <a:latin typeface="Arial" pitchFamily="34" charset="0"/>
                <a:cs typeface="Arial" pitchFamily="34" charset="0"/>
              </a:rPr>
              <a:t>E</a:t>
            </a:r>
            <a:r>
              <a:rPr lang="en-US" dirty="0">
                <a:latin typeface="Arial" pitchFamily="34" charset="0"/>
                <a:cs typeface="Arial" pitchFamily="34" charset="0"/>
              </a:rPr>
              <a:t>), the charge on the protein (</a:t>
            </a:r>
            <a:r>
              <a:rPr lang="en-US" i="1" dirty="0">
                <a:latin typeface="Arial" pitchFamily="34" charset="0"/>
                <a:cs typeface="Arial" pitchFamily="34" charset="0"/>
              </a:rPr>
              <a:t>z</a:t>
            </a:r>
            <a:r>
              <a:rPr lang="en-US" dirty="0">
                <a:latin typeface="Arial" pitchFamily="34" charset="0"/>
                <a:cs typeface="Arial" pitchFamily="34" charset="0"/>
              </a:rPr>
              <a:t>), and inversely proportional to the frictional coefficient ( </a:t>
            </a:r>
            <a:r>
              <a:rPr lang="en-US" i="1" dirty="0">
                <a:latin typeface="Arial" pitchFamily="34" charset="0"/>
                <a:cs typeface="Arial" pitchFamily="34" charset="0"/>
              </a:rPr>
              <a:t>f </a:t>
            </a:r>
            <a:r>
              <a:rPr lang="en-US" dirty="0">
                <a:latin typeface="Arial" pitchFamily="34" charset="0"/>
                <a:cs typeface="Arial" pitchFamily="34" charset="0"/>
              </a:rPr>
              <a:t>).</a:t>
            </a:r>
            <a:endParaRPr lang="en-US" i="1" dirty="0">
              <a:latin typeface="Arial" pitchFamily="34" charset="0"/>
              <a:cs typeface="Arial" pitchFamily="34" charset="0"/>
            </a:endParaRPr>
          </a:p>
          <a:p>
            <a:pPr marL="2743200" indent="0">
              <a:lnSpc>
                <a:spcPct val="110000"/>
              </a:lnSpc>
              <a:spcBef>
                <a:spcPts val="624"/>
              </a:spcBef>
              <a:spcAft>
                <a:spcPts val="1200"/>
              </a:spcAft>
              <a:buNone/>
            </a:pPr>
            <a:r>
              <a:rPr lang="en-US" i="1" dirty="0">
                <a:latin typeface="Arial" pitchFamily="34" charset="0"/>
                <a:cs typeface="Arial" pitchFamily="34" charset="0"/>
              </a:rPr>
              <a:t>v = </a:t>
            </a:r>
            <a:r>
              <a:rPr lang="en-US" i="1" dirty="0" err="1">
                <a:latin typeface="Arial" pitchFamily="34" charset="0"/>
                <a:cs typeface="Arial" pitchFamily="34" charset="0"/>
              </a:rPr>
              <a:t>Ez</a:t>
            </a:r>
            <a:r>
              <a:rPr lang="en-US" i="1" dirty="0">
                <a:latin typeface="Arial" pitchFamily="34" charset="0"/>
                <a:cs typeface="Arial" pitchFamily="34" charset="0"/>
              </a:rPr>
              <a:t>/f</a:t>
            </a:r>
            <a:endParaRPr lang="en-US" dirty="0">
              <a:latin typeface="Arial" pitchFamily="34" charset="0"/>
              <a:cs typeface="Arial" pitchFamily="34" charset="0"/>
            </a:endParaRPr>
          </a:p>
          <a:p>
            <a:pPr>
              <a:lnSpc>
                <a:spcPct val="110000"/>
              </a:lnSpc>
              <a:spcBef>
                <a:spcPts val="624"/>
              </a:spcBef>
              <a:spcAft>
                <a:spcPts val="1200"/>
              </a:spcAft>
            </a:pPr>
            <a:r>
              <a:rPr lang="en-US" dirty="0">
                <a:latin typeface="Arial" pitchFamily="34" charset="0"/>
                <a:cs typeface="Arial" pitchFamily="34" charset="0"/>
              </a:rPr>
              <a:t>The frictional coefficient is a function of the protein mass, shape, and radius (</a:t>
            </a:r>
            <a:r>
              <a:rPr lang="en-US" i="1" dirty="0">
                <a:latin typeface="Arial" pitchFamily="34" charset="0"/>
                <a:cs typeface="Arial" pitchFamily="34" charset="0"/>
              </a:rPr>
              <a:t>r</a:t>
            </a:r>
            <a:r>
              <a:rPr lang="en-US" dirty="0">
                <a:latin typeface="Arial" pitchFamily="34" charset="0"/>
                <a:cs typeface="Arial" pitchFamily="34" charset="0"/>
              </a:rPr>
              <a:t>) and the density of the medium ( </a:t>
            </a:r>
            <a:r>
              <a:rPr lang="en-US" i="1" dirty="0">
                <a:latin typeface="Arial" pitchFamily="34" charset="0"/>
                <a:cs typeface="Arial" pitchFamily="34" charset="0"/>
              </a:rPr>
              <a:t>η</a:t>
            </a:r>
            <a:r>
              <a:rPr lang="en-US" dirty="0">
                <a:latin typeface="Arial" pitchFamily="34" charset="0"/>
                <a:cs typeface="Arial" pitchFamily="34" charset="0"/>
              </a:rPr>
              <a:t> ).</a:t>
            </a:r>
          </a:p>
          <a:p>
            <a:pPr marL="2743200" lvl="2" indent="0">
              <a:lnSpc>
                <a:spcPct val="110000"/>
              </a:lnSpc>
              <a:spcBef>
                <a:spcPts val="624"/>
              </a:spcBef>
              <a:spcAft>
                <a:spcPts val="1200"/>
              </a:spcAft>
              <a:buNone/>
            </a:pPr>
            <a:r>
              <a:rPr lang="en-US" sz="2400" i="1" dirty="0">
                <a:latin typeface="Arial" pitchFamily="34" charset="0"/>
                <a:cs typeface="Arial" pitchFamily="34" charset="0"/>
              </a:rPr>
              <a:t>f = 6pηr</a:t>
            </a:r>
            <a:endParaRPr lang="en-US" sz="2400" dirty="0">
              <a:latin typeface="Arial" pitchFamily="34" charset="0"/>
              <a:cs typeface="Arial" pitchFamily="34" charset="0"/>
            </a:endParaRPr>
          </a:p>
          <a:p>
            <a:pPr>
              <a:lnSpc>
                <a:spcPct val="110000"/>
              </a:lnSpc>
              <a:spcBef>
                <a:spcPts val="624"/>
              </a:spcBef>
            </a:pPr>
            <a:r>
              <a:rPr lang="en-US" dirty="0">
                <a:latin typeface="Arial" pitchFamily="34" charset="0"/>
                <a:cs typeface="Arial" pitchFamily="34" charset="0"/>
              </a:rPr>
              <a:t>When the migration occurs in a gel, it is called gel electrophoresis.</a:t>
            </a:r>
          </a:p>
        </p:txBody>
      </p:sp>
    </p:spTree>
    <p:extLst>
      <p:ext uri="{BB962C8B-B14F-4D97-AF65-F5344CB8AC3E}">
        <p14:creationId xmlns:p14="http://schemas.microsoft.com/office/powerpoint/2010/main" val="147365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Gel Electrophoresis (2/2)</a:t>
            </a:r>
          </a:p>
        </p:txBody>
      </p:sp>
      <p:sp>
        <p:nvSpPr>
          <p:cNvPr id="3" name="Content Placeholder 2"/>
          <p:cNvSpPr>
            <a:spLocks noGrp="1"/>
          </p:cNvSpPr>
          <p:nvPr>
            <p:ph idx="1"/>
          </p:nvPr>
        </p:nvSpPr>
        <p:spPr>
          <a:xfrm>
            <a:off x="457200" y="1600201"/>
            <a:ext cx="4914900" cy="4781549"/>
          </a:xfrm>
        </p:spPr>
        <p:txBody>
          <a:bodyPr>
            <a:normAutofit fontScale="92500"/>
          </a:bodyPr>
          <a:lstStyle/>
          <a:p>
            <a:pPr>
              <a:lnSpc>
                <a:spcPct val="110000"/>
              </a:lnSpc>
              <a:spcBef>
                <a:spcPts val="624"/>
              </a:spcBef>
              <a:spcAft>
                <a:spcPts val="1200"/>
              </a:spcAft>
            </a:pPr>
            <a:r>
              <a:rPr lang="en-US" dirty="0">
                <a:latin typeface="Arial" pitchFamily="34" charset="0"/>
                <a:cs typeface="Arial" pitchFamily="34" charset="0"/>
              </a:rPr>
              <a:t>Sodium dodecyl sulfate-polyacrylamide gel electrophoresis (SDS-PAGE) allows accurate determination of mass.</a:t>
            </a:r>
          </a:p>
          <a:p>
            <a:pPr>
              <a:lnSpc>
                <a:spcPct val="110000"/>
              </a:lnSpc>
              <a:spcBef>
                <a:spcPts val="624"/>
              </a:spcBef>
              <a:spcAft>
                <a:spcPts val="1200"/>
              </a:spcAft>
            </a:pPr>
            <a:r>
              <a:rPr lang="en-US" dirty="0">
                <a:latin typeface="Arial" pitchFamily="34" charset="0"/>
                <a:cs typeface="Arial" pitchFamily="34" charset="0"/>
              </a:rPr>
              <a:t>SDS denatures proteins, and for most proteins, 1 molecule of SDS binds for every two amino acids.</a:t>
            </a:r>
          </a:p>
          <a:p>
            <a:pPr>
              <a:lnSpc>
                <a:spcPct val="110000"/>
              </a:lnSpc>
              <a:spcBef>
                <a:spcPts val="624"/>
              </a:spcBef>
            </a:pPr>
            <a:r>
              <a:rPr lang="en-US" dirty="0">
                <a:latin typeface="Arial" pitchFamily="34" charset="0"/>
                <a:cs typeface="Arial" pitchFamily="34" charset="0"/>
              </a:rPr>
              <a:t>Thus, proteins have the same charge-to-mass ratio and migrate in the gel on the basis of mass only.</a:t>
            </a:r>
          </a:p>
        </p:txBody>
      </p:sp>
      <p:pic>
        <p:nvPicPr>
          <p:cNvPr id="7" name="Picture 2" descr="A skeletal structure shows sodium dodecyl sulfate or S D S molecule. The molecule has a long chain, linear zigzag structure of twelve carbon atoms, four oxygen atoms, one sulfur atom, and one sodium atom. One end of the chain has a methyl group and the other end has a sulfate ion with a sodium ion present in its proximity. One of the oxygen atoms of sulfate ion is single bonded to twelfth carbon ato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6060864" y="1793325"/>
            <a:ext cx="2736329" cy="424094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6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Polyacrylamide Gel Electrophoresis</a:t>
            </a:r>
          </a:p>
        </p:txBody>
      </p:sp>
      <p:pic>
        <p:nvPicPr>
          <p:cNvPr id="6" name="Picture 2" descr="The apparatus used for polyacrylamide gel electrophoresis and a schematic describing the movement of molecules through the gel are shown. The apparatus consists of a tank containing a vertical sheet of gel, with notches cut from the top. A negatively charged cathode is shown at the top of the tank and a positively charged anode at the bottom of the tank. A thin pipette is shown loading a protein sample into one of the notches at the top of the gel. An arrow pointing downwards is shown to indicate the direction of electrophoresis, that is, from cathode towards anode. Magnified schematic diagrams show the structure of the gel and the migration of molecules through the gel as electrophoresis takes place. The structure of the gel is shown as a porous mesh of strands in both the diagrams. In the first diagram, a mixture of heterogeneously-sized macromolecules at the top of the gel is shown. In the second magnified diagram, the small molecules are shown close to the bottom of the gel, the medium-sized molecules are in the middle of the gel, and the large molecules are closer to the top of the gel. An arrow between the first and second diagram is given to indicate the process of electrophoresis taking plac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091930"/>
            <a:ext cx="8113106" cy="333374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15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843C0C"/>
                </a:solidFill>
                <a:latin typeface="Arial" pitchFamily="34" charset="0"/>
                <a:cs typeface="Arial" pitchFamily="34" charset="0"/>
              </a:rPr>
              <a:t>Ch.3 Learning Objectives</a:t>
            </a:r>
          </a:p>
        </p:txBody>
      </p:sp>
      <p:sp>
        <p:nvSpPr>
          <p:cNvPr id="4" name="Content Placeholder 3"/>
          <p:cNvSpPr>
            <a:spLocks noGrp="1"/>
          </p:cNvSpPr>
          <p:nvPr>
            <p:ph idx="1"/>
          </p:nvPr>
        </p:nvSpPr>
        <p:spPr>
          <a:xfrm>
            <a:off x="457200" y="1600199"/>
            <a:ext cx="8229600" cy="4962311"/>
          </a:xfrm>
        </p:spPr>
        <p:txBody>
          <a:bodyPr>
            <a:noAutofit/>
          </a:bodyPr>
          <a:lstStyle/>
          <a:p>
            <a:pPr marL="0" indent="0">
              <a:spcBef>
                <a:spcPts val="624"/>
              </a:spcBef>
              <a:spcAft>
                <a:spcPts val="1200"/>
              </a:spcAft>
              <a:buNone/>
            </a:pPr>
            <a:r>
              <a:rPr lang="en-US" sz="2000" i="1" dirty="0">
                <a:latin typeface="Arial" pitchFamily="34" charset="0"/>
                <a:cs typeface="Arial" pitchFamily="34" charset="0"/>
              </a:rPr>
              <a:t>By the end of this chapter, you should be able to:</a:t>
            </a:r>
            <a:endParaRPr lang="en-US" sz="2000" dirty="0">
              <a:latin typeface="Arial" pitchFamily="34" charset="0"/>
              <a:cs typeface="Arial" pitchFamily="34" charset="0"/>
            </a:endParaRPr>
          </a:p>
          <a:p>
            <a:pPr marL="457200" indent="-457200">
              <a:spcBef>
                <a:spcPts val="624"/>
              </a:spcBef>
              <a:buAutoNum type="arabicPeriod"/>
            </a:pPr>
            <a:r>
              <a:rPr lang="en-US" sz="2000" b="1" dirty="0">
                <a:latin typeface="Arial" pitchFamily="34" charset="0"/>
                <a:cs typeface="Arial" pitchFamily="34" charset="0"/>
              </a:rPr>
              <a:t>Explain the importance of protein purification and how it can be quantified.</a:t>
            </a:r>
          </a:p>
          <a:p>
            <a:pPr marL="457200" indent="-457200">
              <a:spcBef>
                <a:spcPts val="624"/>
              </a:spcBef>
              <a:buAutoNum type="arabicPeriod"/>
            </a:pPr>
            <a:r>
              <a:rPr lang="en-US" sz="2000" b="1" dirty="0">
                <a:latin typeface="Arial" pitchFamily="34" charset="0"/>
                <a:cs typeface="Arial" pitchFamily="34" charset="0"/>
              </a:rPr>
              <a:t>Describe the different types of chromatography used to purify proteins.</a:t>
            </a:r>
          </a:p>
          <a:p>
            <a:pPr marL="457200" indent="-457200">
              <a:spcBef>
                <a:spcPts val="624"/>
              </a:spcBef>
              <a:buAutoNum type="arabicPeriod"/>
            </a:pPr>
            <a:r>
              <a:rPr lang="en-US" sz="2000" b="1" dirty="0">
                <a:latin typeface="Arial" pitchFamily="34" charset="0"/>
                <a:cs typeface="Arial" pitchFamily="34" charset="0"/>
              </a:rPr>
              <a:t>Describe the different methods available for determining the mass of a protein.</a:t>
            </a:r>
          </a:p>
          <a:p>
            <a:pPr marL="457200" indent="-457200">
              <a:spcBef>
                <a:spcPts val="624"/>
              </a:spcBef>
              <a:buAutoNum type="arabicPeriod"/>
            </a:pPr>
            <a:r>
              <a:rPr lang="en-US" sz="2000" b="1" dirty="0">
                <a:latin typeface="Arial" pitchFamily="34" charset="0"/>
                <a:cs typeface="Arial" pitchFamily="34" charset="0"/>
              </a:rPr>
              <a:t>Explain how antibodies can be used as tools for protein identification, purification, and quantitation.</a:t>
            </a:r>
          </a:p>
          <a:p>
            <a:pPr marL="457200" indent="-457200">
              <a:spcBef>
                <a:spcPts val="624"/>
              </a:spcBef>
              <a:buAutoNum type="arabicPeriod"/>
            </a:pPr>
            <a:r>
              <a:rPr lang="en-US" sz="2000" b="1" dirty="0">
                <a:latin typeface="Arial" pitchFamily="34" charset="0"/>
                <a:cs typeface="Arial" pitchFamily="34" charset="0"/>
              </a:rPr>
              <a:t>Describe how proteins are sequenced, and explain why sequence determination is important.</a:t>
            </a:r>
          </a:p>
        </p:txBody>
      </p:sp>
    </p:spTree>
    <p:extLst>
      <p:ext uri="{BB962C8B-B14F-4D97-AF65-F5344CB8AC3E}">
        <p14:creationId xmlns:p14="http://schemas.microsoft.com/office/powerpoint/2010/main" val="4165281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Staining of Proteins After Electrophoresis</a:t>
            </a:r>
          </a:p>
        </p:txBody>
      </p:sp>
      <p:sp>
        <p:nvSpPr>
          <p:cNvPr id="4" name="Content Placeholder 3"/>
          <p:cNvSpPr>
            <a:spLocks noGrp="1"/>
          </p:cNvSpPr>
          <p:nvPr>
            <p:ph idx="1"/>
          </p:nvPr>
        </p:nvSpPr>
        <p:spPr>
          <a:xfrm>
            <a:off x="457200" y="1600201"/>
            <a:ext cx="8229600" cy="876300"/>
          </a:xfrm>
        </p:spPr>
        <p:txBody>
          <a:bodyPr>
            <a:normAutofit/>
          </a:bodyPr>
          <a:lstStyle/>
          <a:p>
            <a:pPr>
              <a:spcBef>
                <a:spcPts val="624"/>
              </a:spcBef>
            </a:pPr>
            <a:r>
              <a:rPr lang="en-US" dirty="0">
                <a:latin typeface="Arial" pitchFamily="34" charset="0"/>
                <a:cs typeface="Arial" pitchFamily="34" charset="0"/>
              </a:rPr>
              <a:t>Proteins separated by SDS-PAGE are visualized by staining the gel with dyes such as </a:t>
            </a:r>
            <a:r>
              <a:rPr lang="en-US" dirty="0" err="1">
                <a:latin typeface="Arial" pitchFamily="34" charset="0"/>
                <a:cs typeface="Arial" pitchFamily="34" charset="0"/>
              </a:rPr>
              <a:t>Coomassie</a:t>
            </a:r>
            <a:r>
              <a:rPr lang="en-US" dirty="0">
                <a:latin typeface="Arial" pitchFamily="34" charset="0"/>
                <a:cs typeface="Arial" pitchFamily="34" charset="0"/>
              </a:rPr>
              <a:t> blue.</a:t>
            </a:r>
          </a:p>
        </p:txBody>
      </p:sp>
      <p:pic>
        <p:nvPicPr>
          <p:cNvPr id="7" name="Picture 2" descr="A photograph shows stained proteins following electrophoresis. There are five vertical strips, each containing bands stained dark blue, on a white background. The bands vary in intensity, with some being dark blue, and others being light blue and translucent. The first vertical strip on the left has a different pattern of bands from the other fou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964305" y="2943966"/>
            <a:ext cx="7215391" cy="343590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73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Isoelectric Focusing (1/2)</a:t>
            </a:r>
          </a:p>
        </p:txBody>
      </p:sp>
      <p:sp>
        <p:nvSpPr>
          <p:cNvPr id="3" name="Content Placeholder 2"/>
          <p:cNvSpPr>
            <a:spLocks noGrp="1"/>
          </p:cNvSpPr>
          <p:nvPr>
            <p:ph idx="1"/>
          </p:nvPr>
        </p:nvSpPr>
        <p:spPr>
          <a:xfrm>
            <a:off x="457200" y="1600200"/>
            <a:ext cx="8229600" cy="4927028"/>
          </a:xfrm>
        </p:spPr>
        <p:txBody>
          <a:bodyPr>
            <a:normAutofit fontScale="92500"/>
          </a:bodyPr>
          <a:lstStyle/>
          <a:p>
            <a:pPr>
              <a:spcBef>
                <a:spcPts val="624"/>
              </a:spcBef>
              <a:spcAft>
                <a:spcPts val="1200"/>
              </a:spcAft>
            </a:pPr>
            <a:r>
              <a:rPr lang="en-US" dirty="0">
                <a:latin typeface="Arial" pitchFamily="34" charset="0"/>
                <a:cs typeface="Arial" pitchFamily="34" charset="0"/>
              </a:rPr>
              <a:t>Isoelectric focusing allows separation of proteins in a gel on the basis of their relative amounts of acidic (lower-</a:t>
            </a:r>
            <a:r>
              <a:rPr lang="en-US" dirty="0" err="1">
                <a:latin typeface="Arial" pitchFamily="34" charset="0"/>
                <a:cs typeface="Arial" pitchFamily="34" charset="0"/>
              </a:rPr>
              <a:t>p</a:t>
            </a:r>
            <a:r>
              <a:rPr lang="en-US" i="1" dirty="0" err="1">
                <a:latin typeface="Arial" pitchFamily="34" charset="0"/>
                <a:cs typeface="Arial" pitchFamily="34" charset="0"/>
              </a:rPr>
              <a:t>K</a:t>
            </a:r>
            <a:r>
              <a:rPr lang="en-US" dirty="0" err="1">
                <a:latin typeface="Arial" pitchFamily="34" charset="0"/>
                <a:cs typeface="Arial" pitchFamily="34" charset="0"/>
              </a:rPr>
              <a:t>a</a:t>
            </a:r>
            <a:r>
              <a:rPr lang="en-US" dirty="0">
                <a:latin typeface="Arial" pitchFamily="34" charset="0"/>
                <a:cs typeface="Arial" pitchFamily="34" charset="0"/>
              </a:rPr>
              <a:t>) and basic (higher-</a:t>
            </a:r>
            <a:r>
              <a:rPr lang="en-US" dirty="0" err="1">
                <a:latin typeface="Arial" pitchFamily="34" charset="0"/>
                <a:cs typeface="Arial" pitchFamily="34" charset="0"/>
              </a:rPr>
              <a:t>p</a:t>
            </a:r>
            <a:r>
              <a:rPr lang="en-US" i="1" dirty="0" err="1">
                <a:latin typeface="Arial" pitchFamily="34" charset="0"/>
                <a:cs typeface="Arial" pitchFamily="34" charset="0"/>
              </a:rPr>
              <a:t>K</a:t>
            </a:r>
            <a:r>
              <a:rPr lang="en-US" dirty="0" err="1">
                <a:latin typeface="Arial" pitchFamily="34" charset="0"/>
                <a:cs typeface="Arial" pitchFamily="34" charset="0"/>
              </a:rPr>
              <a:t>a</a:t>
            </a:r>
            <a:r>
              <a:rPr lang="en-US" dirty="0">
                <a:latin typeface="Arial" pitchFamily="34" charset="0"/>
                <a:cs typeface="Arial" pitchFamily="34" charset="0"/>
              </a:rPr>
              <a:t>) amino acids.</a:t>
            </a:r>
          </a:p>
          <a:p>
            <a:pPr lvl="1">
              <a:spcBef>
                <a:spcPts val="624"/>
              </a:spcBef>
              <a:buFont typeface="Calibri" pitchFamily="34" charset="0"/>
              <a:buChar char="–"/>
            </a:pPr>
            <a:r>
              <a:rPr lang="en-US" dirty="0">
                <a:latin typeface="Arial" pitchFamily="34" charset="0"/>
                <a:cs typeface="Arial" pitchFamily="34" charset="0"/>
              </a:rPr>
              <a:t>Asp and </a:t>
            </a:r>
            <a:r>
              <a:rPr lang="en-US" dirty="0" err="1">
                <a:latin typeface="Arial" pitchFamily="34" charset="0"/>
                <a:cs typeface="Arial" pitchFamily="34" charset="0"/>
              </a:rPr>
              <a:t>Glu</a:t>
            </a:r>
            <a:r>
              <a:rPr lang="en-US" dirty="0">
                <a:latin typeface="Arial" pitchFamily="34" charset="0"/>
                <a:cs typeface="Arial" pitchFamily="34" charset="0"/>
              </a:rPr>
              <a:t>, which have carboxyl groups, are uncharged when they are protonated.</a:t>
            </a:r>
          </a:p>
          <a:p>
            <a:pPr lvl="1">
              <a:spcBef>
                <a:spcPts val="624"/>
              </a:spcBef>
              <a:spcAft>
                <a:spcPts val="1200"/>
              </a:spcAft>
              <a:buFont typeface="Calibri" pitchFamily="34" charset="0"/>
              <a:buChar char="–"/>
            </a:pPr>
            <a:r>
              <a:rPr lang="en-US" dirty="0">
                <a:latin typeface="Arial" pitchFamily="34" charset="0"/>
                <a:cs typeface="Arial" pitchFamily="34" charset="0"/>
              </a:rPr>
              <a:t>Lys, </a:t>
            </a:r>
            <a:r>
              <a:rPr lang="en-US" dirty="0" err="1">
                <a:latin typeface="Arial" pitchFamily="34" charset="0"/>
                <a:cs typeface="Arial" pitchFamily="34" charset="0"/>
              </a:rPr>
              <a:t>Arg</a:t>
            </a:r>
            <a:r>
              <a:rPr lang="en-US" dirty="0">
                <a:latin typeface="Arial" pitchFamily="34" charset="0"/>
                <a:cs typeface="Arial" pitchFamily="34" charset="0"/>
              </a:rPr>
              <a:t>, and His, which have various types of N-containing groups, are uncharged when deprotonated.</a:t>
            </a:r>
          </a:p>
          <a:p>
            <a:pPr>
              <a:spcBef>
                <a:spcPts val="624"/>
              </a:spcBef>
              <a:spcAft>
                <a:spcPts val="1200"/>
              </a:spcAft>
            </a:pPr>
            <a:r>
              <a:rPr lang="en-US" dirty="0">
                <a:latin typeface="Arial" pitchFamily="34" charset="0"/>
                <a:cs typeface="Arial" pitchFamily="34" charset="0"/>
              </a:rPr>
              <a:t>If a mixture of proteins is placed in a gel with a pH gradient and an electrical field is applied, each protein will migrate to its isoelectric point (</a:t>
            </a:r>
            <a:r>
              <a:rPr lang="en-US" dirty="0" err="1">
                <a:latin typeface="Arial" pitchFamily="34" charset="0"/>
                <a:cs typeface="Arial" pitchFamily="34" charset="0"/>
              </a:rPr>
              <a:t>pI</a:t>
            </a:r>
            <a:r>
              <a:rPr lang="en-US" dirty="0">
                <a:latin typeface="Arial" pitchFamily="34" charset="0"/>
                <a:cs typeface="Arial" pitchFamily="34" charset="0"/>
              </a:rPr>
              <a:t>), the pH at which it has no net charge.</a:t>
            </a:r>
          </a:p>
          <a:p>
            <a:pPr lvl="1">
              <a:spcBef>
                <a:spcPts val="624"/>
              </a:spcBef>
              <a:buFont typeface="Calibri" pitchFamily="34" charset="0"/>
              <a:buChar char="–"/>
            </a:pPr>
            <a:r>
              <a:rPr lang="en-US" b="1" dirty="0">
                <a:latin typeface="Arial" pitchFamily="34" charset="0"/>
                <a:cs typeface="Arial" pitchFamily="34" charset="0"/>
              </a:rPr>
              <a:t>When they are uncharged, molecules always stop migrating during electrophoresis.</a:t>
            </a:r>
          </a:p>
        </p:txBody>
      </p:sp>
    </p:spTree>
    <p:extLst>
      <p:ext uri="{BB962C8B-B14F-4D97-AF65-F5344CB8AC3E}">
        <p14:creationId xmlns:p14="http://schemas.microsoft.com/office/powerpoint/2010/main" val="2634554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843C0C"/>
                </a:solidFill>
                <a:latin typeface="Arial" pitchFamily="34" charset="0"/>
                <a:cs typeface="Arial" pitchFamily="34" charset="0"/>
              </a:rPr>
              <a:t>Isoelectric Focusing (2/2)</a:t>
            </a:r>
          </a:p>
        </p:txBody>
      </p:sp>
      <p:pic>
        <p:nvPicPr>
          <p:cNvPr id="6" name="Picture 2" descr="A schematic shows bands formed by proteins after isoelectric focusing. A) The diagram has a horizontal rectangular strip showing proteins, which are represented by different colored circles, namely, pink, blue, yellow, and orange. Left end of the strip is labeled as low pH (+) and the right end is labeled as high pH (-). Each colored protein has a positive and a negative form. On applying voltage, positively charged proteins migrate towards negative end, that is, towards right side and negatively charged proteins migrate towards positive end, that is, towards left side. The similar colored proteins of opposite charge combine at a point to give a neutral form of protein. &#10;B) The diagram has a horizontal rectangular strip showing four distinct color bands, namely, pink, blue, yellow and orange. Left end of the strip is labeled as low pH (+) and the right end of the strip is labeled as high pH (-)."/>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447" y="2376422"/>
            <a:ext cx="8113106" cy="278058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02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Two-dimensional Electrophoresis (1/2)</a:t>
            </a:r>
          </a:p>
        </p:txBody>
      </p:sp>
      <p:sp>
        <p:nvSpPr>
          <p:cNvPr id="3" name="Content Placeholder 2"/>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In two-dimensional gel electrophoresis, proteins are separated in one direction by isoelectric focusing.</a:t>
            </a:r>
          </a:p>
          <a:p>
            <a:r>
              <a:rPr lang="en-US" sz="2600" dirty="0">
                <a:latin typeface="Arial" pitchFamily="34" charset="0"/>
                <a:cs typeface="Arial" pitchFamily="34" charset="0"/>
              </a:rPr>
              <a:t>This gel is then attached to an SDS-PAGE gel, and electrophoresis is performed at a 90</a:t>
            </a:r>
            <a:r>
              <a:rPr lang="en-US" sz="2600" baseline="30000" dirty="0">
                <a:latin typeface="Arial" pitchFamily="34" charset="0"/>
                <a:cs typeface="Arial" pitchFamily="34" charset="0"/>
              </a:rPr>
              <a:t>o</a:t>
            </a:r>
            <a:r>
              <a:rPr lang="en-US" sz="2600" dirty="0">
                <a:latin typeface="Arial" pitchFamily="34" charset="0"/>
                <a:cs typeface="Arial" pitchFamily="34" charset="0"/>
              </a:rPr>
              <a:t> angle to the direction of the isoelectric focusing separation.</a:t>
            </a:r>
          </a:p>
        </p:txBody>
      </p:sp>
    </p:spTree>
    <p:extLst>
      <p:ext uri="{BB962C8B-B14F-4D97-AF65-F5344CB8AC3E}">
        <p14:creationId xmlns:p14="http://schemas.microsoft.com/office/powerpoint/2010/main" val="10742498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Two-dimensional Electrophoresis (2/2)</a:t>
            </a:r>
          </a:p>
        </p:txBody>
      </p:sp>
      <p:pic>
        <p:nvPicPr>
          <p:cNvPr id="8" name="Picture 2" descr="An illustration shows isoelectric focusing without S D S-PAGE. A rectangular S D S-polyacrylamide slab is shown, on top which another rectangle represents the isoelectric focusing gel. The top left corner of the focusing gel corresponds to low pH and the top right corner corresponds to high p H. The rectangle on top representing the isoelectric focusing gel has bands of separated proteins. The protein bands in the isoelectric focusing gel are being pulled down onto the S D S-polyacrylamide slab, below which of a larger area than isoelectric focusing gel. The proteins in the bands in the SDS–polyacrylamide slab are shown as smaller fragments aligned vertically in line with the bands in the isoelectric focusing gel.&#10;An illustration shows isoelectric focusing with S D S-PAGE. An image shows isoelectric focusing carried out on an S D S-PAGE. The S D S-PAGE has several darkened spots spread out all through.&#10;"/>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9135" y="2089135"/>
            <a:ext cx="8105731" cy="3547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499AF03-E631-E34C-8B1F-74C60C501B59}"/>
              </a:ext>
            </a:extLst>
          </p:cNvPr>
          <p:cNvSpPr txBox="1"/>
          <p:nvPr/>
        </p:nvSpPr>
        <p:spPr>
          <a:xfrm>
            <a:off x="198784" y="1568720"/>
            <a:ext cx="4055164" cy="369332"/>
          </a:xfrm>
          <a:prstGeom prst="rect">
            <a:avLst/>
          </a:prstGeom>
          <a:noFill/>
        </p:spPr>
        <p:txBody>
          <a:bodyPr wrap="square" rtlCol="0">
            <a:spAutoFit/>
          </a:bodyPr>
          <a:lstStyle/>
          <a:p>
            <a:r>
              <a:rPr lang="en-US" dirty="0"/>
              <a:t>First Dimension:  IEF (Charge separation)</a:t>
            </a:r>
          </a:p>
        </p:txBody>
      </p:sp>
      <p:sp>
        <p:nvSpPr>
          <p:cNvPr id="5" name="TextBox 4">
            <a:extLst>
              <a:ext uri="{FF2B5EF4-FFF2-40B4-BE49-F238E27FC236}">
                <a16:creationId xmlns:a16="http://schemas.microsoft.com/office/drawing/2014/main" id="{A36C0967-344A-F14F-98BB-116E046886B8}"/>
              </a:ext>
            </a:extLst>
          </p:cNvPr>
          <p:cNvSpPr txBox="1"/>
          <p:nvPr/>
        </p:nvSpPr>
        <p:spPr>
          <a:xfrm>
            <a:off x="92765" y="5830849"/>
            <a:ext cx="4784035" cy="369332"/>
          </a:xfrm>
          <a:prstGeom prst="rect">
            <a:avLst/>
          </a:prstGeom>
          <a:noFill/>
        </p:spPr>
        <p:txBody>
          <a:bodyPr wrap="square" rtlCol="0">
            <a:spAutoFit/>
          </a:bodyPr>
          <a:lstStyle/>
          <a:p>
            <a:r>
              <a:rPr lang="en-US" dirty="0"/>
              <a:t>Second Dimension:  SDS-PAGE (Mass separation)</a:t>
            </a:r>
          </a:p>
        </p:txBody>
      </p:sp>
      <p:cxnSp>
        <p:nvCxnSpPr>
          <p:cNvPr id="6" name="Straight Arrow Connector 5">
            <a:extLst>
              <a:ext uri="{FF2B5EF4-FFF2-40B4-BE49-F238E27FC236}">
                <a16:creationId xmlns:a16="http://schemas.microsoft.com/office/drawing/2014/main" id="{2A1D35FE-4F21-F54C-A6F5-6400625DA14A}"/>
              </a:ext>
            </a:extLst>
          </p:cNvPr>
          <p:cNvCxnSpPr/>
          <p:nvPr/>
        </p:nvCxnSpPr>
        <p:spPr>
          <a:xfrm flipV="1">
            <a:off x="821635" y="4810539"/>
            <a:ext cx="1046922" cy="102031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AB25A9A-2496-CE45-AAD9-9ED46E62E055}"/>
              </a:ext>
            </a:extLst>
          </p:cNvPr>
          <p:cNvCxnSpPr/>
          <p:nvPr/>
        </p:nvCxnSpPr>
        <p:spPr>
          <a:xfrm>
            <a:off x="1709530" y="2089134"/>
            <a:ext cx="516836" cy="5204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1C82853-47EA-284B-A552-FC671F84672C}"/>
              </a:ext>
            </a:extLst>
          </p:cNvPr>
          <p:cNvSpPr txBox="1"/>
          <p:nvPr/>
        </p:nvSpPr>
        <p:spPr>
          <a:xfrm>
            <a:off x="4876800" y="5711608"/>
            <a:ext cx="4267200" cy="923330"/>
          </a:xfrm>
          <a:prstGeom prst="rect">
            <a:avLst/>
          </a:prstGeom>
          <a:noFill/>
        </p:spPr>
        <p:txBody>
          <a:bodyPr wrap="square" rtlCol="0">
            <a:spAutoFit/>
          </a:bodyPr>
          <a:lstStyle/>
          <a:p>
            <a:r>
              <a:rPr lang="en-US" dirty="0"/>
              <a:t>You have to perform the IEF first, then place the IEF gel on top of a SDS-PAGE gel and then run the second dimension</a:t>
            </a:r>
          </a:p>
        </p:txBody>
      </p:sp>
    </p:spTree>
    <p:extLst>
      <p:ext uri="{BB962C8B-B14F-4D97-AF65-F5344CB8AC3E}">
        <p14:creationId xmlns:p14="http://schemas.microsoft.com/office/powerpoint/2010/main" val="50096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solidFill>
                  <a:srgbClr val="843C0C"/>
                </a:solidFill>
                <a:latin typeface="Arial" pitchFamily="34" charset="0"/>
                <a:cs typeface="Arial" pitchFamily="34" charset="0"/>
              </a:rPr>
              <a:t>Alterations in Protein Levels</a:t>
            </a:r>
            <a:r>
              <a:rPr lang="en-US" sz="3200" b="0" dirty="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Detected by Two-dimensional Gel</a:t>
            </a:r>
            <a:r>
              <a:rPr lang="en-US" sz="3200" b="0" dirty="0">
                <a:solidFill>
                  <a:srgbClr val="843C0C"/>
                </a:solidFill>
                <a:latin typeface="Arial" pitchFamily="34" charset="0"/>
                <a:cs typeface="Arial" pitchFamily="34" charset="0"/>
              </a:rPr>
              <a:t> </a:t>
            </a:r>
            <a:r>
              <a:rPr lang="en-US" sz="3200" dirty="0">
                <a:solidFill>
                  <a:srgbClr val="843C0C"/>
                </a:solidFill>
                <a:latin typeface="Arial" pitchFamily="34" charset="0"/>
                <a:cs typeface="Arial" pitchFamily="34" charset="0"/>
              </a:rPr>
              <a:t>Electrophoresis</a:t>
            </a:r>
          </a:p>
        </p:txBody>
      </p:sp>
      <p:sp>
        <p:nvSpPr>
          <p:cNvPr id="4" name="Content Placeholder 3"/>
          <p:cNvSpPr>
            <a:spLocks noGrp="1"/>
          </p:cNvSpPr>
          <p:nvPr>
            <p:ph idx="1"/>
          </p:nvPr>
        </p:nvSpPr>
        <p:spPr/>
        <p:txBody>
          <a:bodyPr>
            <a:noAutofit/>
          </a:bodyPr>
          <a:lstStyle/>
          <a:p>
            <a:r>
              <a:rPr lang="en-US" sz="2600" dirty="0">
                <a:latin typeface="Arial" pitchFamily="34" charset="0"/>
                <a:cs typeface="Arial" pitchFamily="34" charset="0"/>
              </a:rPr>
              <a:t>Two-dimensional electrophoresis can be used to detect differences in protein expression under different physiological circumstances.</a:t>
            </a:r>
          </a:p>
        </p:txBody>
      </p:sp>
      <p:pic>
        <p:nvPicPr>
          <p:cNvPr id="7" name="Picture 2" descr="Two imageries obtained through a two-dimensional gel electrophoresis compare a normal colon mucosa and a colorectal tumor tissue. A) Normal colon mucosa: There are several faint, small circular grey spots and a dark, large circular darkened spot. An arrow points towards a faint grey spot.    &#10;B) Colorectal tumor tissue: There are several faint, small circular grey spots and four distinct, large circular darkened spots visible on the photograph. An arrow points toward one of the large circular darkened spo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01320" y="3135612"/>
            <a:ext cx="5541360" cy="338526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942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A Protein Purification Scheme can be Quantitatively Evaluated</a:t>
            </a:r>
          </a:p>
        </p:txBody>
      </p:sp>
      <p:sp>
        <p:nvSpPr>
          <p:cNvPr id="3" name="Content Placeholder 2"/>
          <p:cNvSpPr>
            <a:spLocks noGrp="1"/>
          </p:cNvSpPr>
          <p:nvPr>
            <p:ph idx="1"/>
          </p:nvPr>
        </p:nvSpPr>
        <p:spPr/>
        <p:txBody>
          <a:bodyPr>
            <a:normAutofit/>
          </a:bodyPr>
          <a:lstStyle/>
          <a:p>
            <a:pPr>
              <a:spcBef>
                <a:spcPts val="624"/>
              </a:spcBef>
              <a:spcAft>
                <a:spcPts val="1200"/>
              </a:spcAft>
            </a:pPr>
            <a:r>
              <a:rPr lang="en-US" sz="2600" dirty="0">
                <a:latin typeface="Arial" pitchFamily="34" charset="0"/>
                <a:cs typeface="Arial" pitchFamily="34" charset="0"/>
              </a:rPr>
              <a:t>The effectiveness of a purification scheme is measured by calculating the specific activity after each separation technique.</a:t>
            </a:r>
          </a:p>
          <a:p>
            <a:pPr>
              <a:spcBef>
                <a:spcPts val="624"/>
              </a:spcBef>
              <a:spcAft>
                <a:spcPts val="1200"/>
              </a:spcAft>
            </a:pPr>
            <a:r>
              <a:rPr lang="en-US" sz="2600" dirty="0">
                <a:latin typeface="Arial" pitchFamily="34" charset="0"/>
                <a:cs typeface="Arial" pitchFamily="34" charset="0"/>
              </a:rPr>
              <a:t>Specific activity is the ratio of enzyme activity to total protein concentration. Specific activity should increase with each step of the purification procedure since total protein is being removed while desired enzyme is being retained.</a:t>
            </a:r>
          </a:p>
          <a:p>
            <a:pPr>
              <a:spcBef>
                <a:spcPts val="624"/>
              </a:spcBef>
              <a:spcAft>
                <a:spcPts val="1200"/>
              </a:spcAft>
            </a:pPr>
            <a:r>
              <a:rPr lang="en-US" sz="2600" dirty="0">
                <a:latin typeface="Arial" pitchFamily="34" charset="0"/>
                <a:cs typeface="Arial" pitchFamily="34" charset="0"/>
              </a:rPr>
              <a:t>SDS-PAGE allows a visual evaluation of the purification scheme.</a:t>
            </a:r>
          </a:p>
        </p:txBody>
      </p:sp>
    </p:spTree>
    <p:extLst>
      <p:ext uri="{BB962C8B-B14F-4D97-AF65-F5344CB8AC3E}">
        <p14:creationId xmlns:p14="http://schemas.microsoft.com/office/powerpoint/2010/main" val="33211147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Quantification of a Purification Protocol for a Fictitious Enzyme</a:t>
            </a:r>
          </a:p>
        </p:txBody>
      </p:sp>
      <p:pic>
        <p:nvPicPr>
          <p:cNvPr id="6" name="Picture 2" descr="A table shows the quantification of a purification protocol for a fictitious protein. The table has six columns and five rows. The column headers are step, total protein (milligrams), total activity (units), specific activity (units per milligram), yield (percentage), and purification level.&#10;Row 1: step: homogenization; total protein (milligrams): 15, 000; total activity (units): 150, 000; specific activity (units per milligram): 10; yield (percentage): 100; purification level: 1.&#10;Row 2: step: salt fractionation; total protein (milligrams): 4, 600; total activity (units): 138, 000; specific activity (units per milligram): 30; yield (percentage): 92; purification level: 3.&#10;Row 3: step: ion-exchange chromatography; total protein (milligrams): 1, 278; total activity (units): 115, 500; specific activity (units per milligram): 90; yield (percentage): 77; purification level: 9.&#10;Row 4: step: gel-filtration chromatography; total protein (milligrams): 68.8; total activity (units): 75, 000; specific activity (units per milligram): 1, 100; yield (percentage): 50; purification level: 110.&#10;Row 5: step: affinity chromatography; total protein (milligrams): 1.75; total activity (units): 52, 500; specific activity (units per milligram): 30, 000; yield (percentage): 35; purification level: 3, 000."/>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1852816"/>
            <a:ext cx="8113106" cy="39090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89A7C6-0C44-C44C-9240-554F31D481EF}"/>
              </a:ext>
            </a:extLst>
          </p:cNvPr>
          <p:cNvSpPr txBox="1"/>
          <p:nvPr/>
        </p:nvSpPr>
        <p:spPr>
          <a:xfrm>
            <a:off x="7646504" y="5658678"/>
            <a:ext cx="1258957" cy="430887"/>
          </a:xfrm>
          <a:prstGeom prst="rect">
            <a:avLst/>
          </a:prstGeom>
          <a:noFill/>
        </p:spPr>
        <p:txBody>
          <a:bodyPr wrap="square" rtlCol="0">
            <a:spAutoFit/>
          </a:bodyPr>
          <a:lstStyle/>
          <a:p>
            <a:r>
              <a:rPr lang="en-US" sz="1100" dirty="0"/>
              <a:t>Current Sp. Act./Initial Sp. Act.</a:t>
            </a:r>
          </a:p>
        </p:txBody>
      </p:sp>
      <p:sp>
        <p:nvSpPr>
          <p:cNvPr id="7" name="Rectangle 6">
            <a:extLst>
              <a:ext uri="{FF2B5EF4-FFF2-40B4-BE49-F238E27FC236}">
                <a16:creationId xmlns:a16="http://schemas.microsoft.com/office/drawing/2014/main" id="{BC359C23-822F-4B4D-9BF6-8B74BB185ECE}"/>
              </a:ext>
            </a:extLst>
          </p:cNvPr>
          <p:cNvSpPr/>
          <p:nvPr/>
        </p:nvSpPr>
        <p:spPr>
          <a:xfrm>
            <a:off x="7540487" y="2411896"/>
            <a:ext cx="1285461" cy="3207026"/>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27964F3-DE74-7648-AA44-DC5FA2B9885E}"/>
              </a:ext>
            </a:extLst>
          </p:cNvPr>
          <p:cNvSpPr txBox="1"/>
          <p:nvPr/>
        </p:nvSpPr>
        <p:spPr>
          <a:xfrm>
            <a:off x="685800" y="4258734"/>
            <a:ext cx="1210733" cy="369332"/>
          </a:xfrm>
          <a:prstGeom prst="rect">
            <a:avLst/>
          </a:prstGeom>
          <a:solidFill>
            <a:schemeClr val="bg1"/>
          </a:solidFill>
        </p:spPr>
        <p:txBody>
          <a:bodyPr wrap="square" rtlCol="0">
            <a:spAutoFit/>
          </a:bodyPr>
          <a:lstStyle/>
          <a:p>
            <a:r>
              <a:rPr lang="en-US" dirty="0"/>
              <a:t>Affinity</a:t>
            </a:r>
          </a:p>
        </p:txBody>
      </p:sp>
      <p:sp>
        <p:nvSpPr>
          <p:cNvPr id="8" name="TextBox 7">
            <a:extLst>
              <a:ext uri="{FF2B5EF4-FFF2-40B4-BE49-F238E27FC236}">
                <a16:creationId xmlns:a16="http://schemas.microsoft.com/office/drawing/2014/main" id="{F4A3161F-FD12-AD45-B4AF-87F73D222DB6}"/>
              </a:ext>
            </a:extLst>
          </p:cNvPr>
          <p:cNvSpPr txBox="1"/>
          <p:nvPr/>
        </p:nvSpPr>
        <p:spPr>
          <a:xfrm>
            <a:off x="685799" y="4825629"/>
            <a:ext cx="1557868" cy="369332"/>
          </a:xfrm>
          <a:prstGeom prst="rect">
            <a:avLst/>
          </a:prstGeom>
          <a:solidFill>
            <a:srgbClr val="E1ECF8"/>
          </a:solidFill>
        </p:spPr>
        <p:txBody>
          <a:bodyPr wrap="square" rtlCol="0">
            <a:spAutoFit/>
          </a:bodyPr>
          <a:lstStyle/>
          <a:p>
            <a:r>
              <a:rPr lang="en-US" dirty="0"/>
              <a:t>Gel filtration</a:t>
            </a:r>
          </a:p>
        </p:txBody>
      </p:sp>
    </p:spTree>
    <p:extLst>
      <p:ext uri="{BB962C8B-B14F-4D97-AF65-F5344CB8AC3E}">
        <p14:creationId xmlns:p14="http://schemas.microsoft.com/office/powerpoint/2010/main" val="2208253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A740399-9AA9-964A-BA31-FB277E508983}"/>
              </a:ext>
            </a:extLst>
          </p:cNvPr>
          <p:cNvSpPr txBox="1"/>
          <p:nvPr/>
        </p:nvSpPr>
        <p:spPr>
          <a:xfrm>
            <a:off x="7036105" y="2010323"/>
            <a:ext cx="358913" cy="261610"/>
          </a:xfrm>
          <a:prstGeom prst="rect">
            <a:avLst/>
          </a:prstGeom>
          <a:solidFill>
            <a:schemeClr val="bg1"/>
          </a:solidFill>
        </p:spPr>
        <p:txBody>
          <a:bodyPr wrap="square" rtlCol="0">
            <a:spAutoFit/>
          </a:bodyPr>
          <a:lstStyle/>
          <a:p>
            <a:r>
              <a:rPr lang="en-US" sz="1100" dirty="0"/>
              <a:t>6</a:t>
            </a:r>
            <a:endParaRPr lang="en-US" sz="4400" dirty="0"/>
          </a:p>
        </p:txBody>
      </p:sp>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Electrophoretic Analysis of a Protein Purification</a:t>
            </a:r>
          </a:p>
        </p:txBody>
      </p:sp>
      <p:pic>
        <p:nvPicPr>
          <p:cNvPr id="6" name="Picture 2" descr="A schematic diagram shows electrophoretic analysis of protein purification. An S D S polyacrylamide gel is represented with a blue rectangle, with five notches in its top edge, representing the wells into which different protein samples have been loaded. Each well is at the top of a lane within the gel, through which each protein sample travels. These are numbered from one to five, and are labeled with the name of the type of purification used on the protein sample that was loaded into them. Number one is homogenate, number two is salt fractionation, number three is ion exchange chromatography, number four is gel-filtration chromatography, and number five is affinity chromatography. The vertical section under each of the wells is a lane, through which the protein samples migrate. In each lane, there is a series of horizontal blue bands that are the width of the well, representing the bands formed when each protein sample was separated using S D S page. In lane number one, there are many bands of different vertical thicknesses, from the top of the gel to the bottom of the gel. In lane number two, there are many bands of different thicknesses from the top to the bottom of the gel, but fewer than in lane one.  Equivalent bands to those in lane two are all present in lane one. In lane three, there are fewer bands than there were in lane two. Equivalent bands to all those in lane three are present in lane two. Some of the bands that were very thin in lane two appear thicker in lane three. In lane four, there are six bands in total. One of the bands is thicker than the others. The equivalent band to the thick band was much thinner in lanes one and two. In lane five, there is one, thick band. It is the equivalent band to the thickest band in lane fou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07896" y="1640913"/>
            <a:ext cx="4928209" cy="50958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5C3F18-016E-4046-8371-3F3CF5472004}"/>
              </a:ext>
            </a:extLst>
          </p:cNvPr>
          <p:cNvSpPr txBox="1"/>
          <p:nvPr/>
        </p:nvSpPr>
        <p:spPr>
          <a:xfrm>
            <a:off x="5088468" y="1510108"/>
            <a:ext cx="728133" cy="261610"/>
          </a:xfrm>
          <a:prstGeom prst="rect">
            <a:avLst/>
          </a:prstGeom>
          <a:solidFill>
            <a:schemeClr val="bg1"/>
          </a:solidFill>
        </p:spPr>
        <p:txBody>
          <a:bodyPr wrap="square" rtlCol="0">
            <a:spAutoFit/>
          </a:bodyPr>
          <a:lstStyle/>
          <a:p>
            <a:r>
              <a:rPr lang="en-US" sz="1050" dirty="0"/>
              <a:t>Affinity</a:t>
            </a:r>
          </a:p>
        </p:txBody>
      </p:sp>
      <p:sp>
        <p:nvSpPr>
          <p:cNvPr id="5" name="TextBox 4">
            <a:extLst>
              <a:ext uri="{FF2B5EF4-FFF2-40B4-BE49-F238E27FC236}">
                <a16:creationId xmlns:a16="http://schemas.microsoft.com/office/drawing/2014/main" id="{8898765D-421B-2A40-9B0C-AAEAE807BAC9}"/>
              </a:ext>
            </a:extLst>
          </p:cNvPr>
          <p:cNvSpPr txBox="1"/>
          <p:nvPr/>
        </p:nvSpPr>
        <p:spPr>
          <a:xfrm>
            <a:off x="5858933" y="1510108"/>
            <a:ext cx="1041703" cy="253916"/>
          </a:xfrm>
          <a:prstGeom prst="rect">
            <a:avLst/>
          </a:prstGeom>
          <a:solidFill>
            <a:schemeClr val="bg1"/>
          </a:solidFill>
        </p:spPr>
        <p:txBody>
          <a:bodyPr wrap="square" rtlCol="0">
            <a:spAutoFit/>
          </a:bodyPr>
          <a:lstStyle/>
          <a:p>
            <a:r>
              <a:rPr lang="en-US" sz="1050" dirty="0"/>
              <a:t>Gel Filtration</a:t>
            </a:r>
          </a:p>
        </p:txBody>
      </p:sp>
      <p:pic>
        <p:nvPicPr>
          <p:cNvPr id="3" name="Picture 2">
            <a:extLst>
              <a:ext uri="{FF2B5EF4-FFF2-40B4-BE49-F238E27FC236}">
                <a16:creationId xmlns:a16="http://schemas.microsoft.com/office/drawing/2014/main" id="{9AE99769-53D9-2B4E-A17C-E12B9332C226}"/>
              </a:ext>
            </a:extLst>
          </p:cNvPr>
          <p:cNvPicPr>
            <a:picLocks noChangeAspect="1"/>
          </p:cNvPicPr>
          <p:nvPr/>
        </p:nvPicPr>
        <p:blipFill>
          <a:blip r:embed="rId4"/>
          <a:stretch>
            <a:fillRect/>
          </a:stretch>
        </p:blipFill>
        <p:spPr>
          <a:xfrm>
            <a:off x="6900636" y="1950236"/>
            <a:ext cx="876680" cy="4287934"/>
          </a:xfrm>
          <a:prstGeom prst="rect">
            <a:avLst/>
          </a:prstGeom>
        </p:spPr>
      </p:pic>
      <p:pic>
        <p:nvPicPr>
          <p:cNvPr id="8" name="Picture 7">
            <a:extLst>
              <a:ext uri="{FF2B5EF4-FFF2-40B4-BE49-F238E27FC236}">
                <a16:creationId xmlns:a16="http://schemas.microsoft.com/office/drawing/2014/main" id="{2FA92605-A052-0E4E-A2BB-C672E8A402EC}"/>
              </a:ext>
            </a:extLst>
          </p:cNvPr>
          <p:cNvPicPr>
            <a:picLocks noChangeAspect="1"/>
          </p:cNvPicPr>
          <p:nvPr/>
        </p:nvPicPr>
        <p:blipFill>
          <a:blip r:embed="rId5"/>
          <a:stretch>
            <a:fillRect/>
          </a:stretch>
        </p:blipFill>
        <p:spPr>
          <a:xfrm>
            <a:off x="6926340" y="4128219"/>
            <a:ext cx="472492" cy="321697"/>
          </a:xfrm>
          <a:prstGeom prst="rect">
            <a:avLst/>
          </a:prstGeom>
        </p:spPr>
      </p:pic>
      <p:pic>
        <p:nvPicPr>
          <p:cNvPr id="9" name="Picture 8">
            <a:extLst>
              <a:ext uri="{FF2B5EF4-FFF2-40B4-BE49-F238E27FC236}">
                <a16:creationId xmlns:a16="http://schemas.microsoft.com/office/drawing/2014/main" id="{613F7B99-9864-4449-8952-F84845B93A3D}"/>
              </a:ext>
            </a:extLst>
          </p:cNvPr>
          <p:cNvPicPr>
            <a:picLocks noChangeAspect="1"/>
          </p:cNvPicPr>
          <p:nvPr/>
        </p:nvPicPr>
        <p:blipFill>
          <a:blip r:embed="rId5"/>
          <a:stretch>
            <a:fillRect/>
          </a:stretch>
        </p:blipFill>
        <p:spPr>
          <a:xfrm>
            <a:off x="6953771" y="4929702"/>
            <a:ext cx="472492" cy="321697"/>
          </a:xfrm>
          <a:prstGeom prst="rect">
            <a:avLst/>
          </a:prstGeom>
        </p:spPr>
      </p:pic>
      <p:pic>
        <p:nvPicPr>
          <p:cNvPr id="10" name="Picture 9">
            <a:extLst>
              <a:ext uri="{FF2B5EF4-FFF2-40B4-BE49-F238E27FC236}">
                <a16:creationId xmlns:a16="http://schemas.microsoft.com/office/drawing/2014/main" id="{7524560F-C05A-984D-B313-11B748F64812}"/>
              </a:ext>
            </a:extLst>
          </p:cNvPr>
          <p:cNvPicPr>
            <a:picLocks noChangeAspect="1"/>
          </p:cNvPicPr>
          <p:nvPr/>
        </p:nvPicPr>
        <p:blipFill>
          <a:blip r:embed="rId5"/>
          <a:stretch>
            <a:fillRect/>
          </a:stretch>
        </p:blipFill>
        <p:spPr>
          <a:xfrm>
            <a:off x="6953771" y="5251399"/>
            <a:ext cx="472492" cy="321697"/>
          </a:xfrm>
          <a:prstGeom prst="rect">
            <a:avLst/>
          </a:prstGeom>
        </p:spPr>
      </p:pic>
      <p:pic>
        <p:nvPicPr>
          <p:cNvPr id="11" name="Picture 10">
            <a:extLst>
              <a:ext uri="{FF2B5EF4-FFF2-40B4-BE49-F238E27FC236}">
                <a16:creationId xmlns:a16="http://schemas.microsoft.com/office/drawing/2014/main" id="{9A60F027-567B-194D-B1A2-F245795B89A8}"/>
              </a:ext>
            </a:extLst>
          </p:cNvPr>
          <p:cNvPicPr>
            <a:picLocks noChangeAspect="1"/>
          </p:cNvPicPr>
          <p:nvPr/>
        </p:nvPicPr>
        <p:blipFill>
          <a:blip r:embed="rId5"/>
          <a:stretch>
            <a:fillRect/>
          </a:stretch>
        </p:blipFill>
        <p:spPr>
          <a:xfrm>
            <a:off x="6926340" y="3629273"/>
            <a:ext cx="472492" cy="321697"/>
          </a:xfrm>
          <a:prstGeom prst="rect">
            <a:avLst/>
          </a:prstGeom>
        </p:spPr>
      </p:pic>
      <p:pic>
        <p:nvPicPr>
          <p:cNvPr id="12" name="Picture 11">
            <a:extLst>
              <a:ext uri="{FF2B5EF4-FFF2-40B4-BE49-F238E27FC236}">
                <a16:creationId xmlns:a16="http://schemas.microsoft.com/office/drawing/2014/main" id="{BAA6815A-0675-DC45-8563-D33A38C4421A}"/>
              </a:ext>
            </a:extLst>
          </p:cNvPr>
          <p:cNvPicPr>
            <a:picLocks noChangeAspect="1"/>
          </p:cNvPicPr>
          <p:nvPr/>
        </p:nvPicPr>
        <p:blipFill>
          <a:blip r:embed="rId5"/>
          <a:stretch>
            <a:fillRect/>
          </a:stretch>
        </p:blipFill>
        <p:spPr>
          <a:xfrm>
            <a:off x="6962740" y="4831789"/>
            <a:ext cx="472492" cy="321697"/>
          </a:xfrm>
          <a:prstGeom prst="rect">
            <a:avLst/>
          </a:prstGeom>
        </p:spPr>
      </p:pic>
      <p:pic>
        <p:nvPicPr>
          <p:cNvPr id="13" name="Picture 12">
            <a:extLst>
              <a:ext uri="{FF2B5EF4-FFF2-40B4-BE49-F238E27FC236}">
                <a16:creationId xmlns:a16="http://schemas.microsoft.com/office/drawing/2014/main" id="{1BF8185E-762A-8B4D-9615-7D44F33A0152}"/>
              </a:ext>
            </a:extLst>
          </p:cNvPr>
          <p:cNvPicPr>
            <a:picLocks noChangeAspect="1"/>
          </p:cNvPicPr>
          <p:nvPr/>
        </p:nvPicPr>
        <p:blipFill>
          <a:blip r:embed="rId5"/>
          <a:stretch>
            <a:fillRect/>
          </a:stretch>
        </p:blipFill>
        <p:spPr>
          <a:xfrm>
            <a:off x="6922526" y="3116639"/>
            <a:ext cx="472492" cy="321697"/>
          </a:xfrm>
          <a:prstGeom prst="rect">
            <a:avLst/>
          </a:prstGeom>
        </p:spPr>
      </p:pic>
      <p:pic>
        <p:nvPicPr>
          <p:cNvPr id="14" name="Picture 13">
            <a:extLst>
              <a:ext uri="{FF2B5EF4-FFF2-40B4-BE49-F238E27FC236}">
                <a16:creationId xmlns:a16="http://schemas.microsoft.com/office/drawing/2014/main" id="{6D127B6C-A728-274C-AE4A-B76CD9293E90}"/>
              </a:ext>
            </a:extLst>
          </p:cNvPr>
          <p:cNvPicPr>
            <a:picLocks noChangeAspect="1"/>
          </p:cNvPicPr>
          <p:nvPr/>
        </p:nvPicPr>
        <p:blipFill>
          <a:blip r:embed="rId5"/>
          <a:stretch>
            <a:fillRect/>
          </a:stretch>
        </p:blipFill>
        <p:spPr>
          <a:xfrm>
            <a:off x="6922526" y="2738940"/>
            <a:ext cx="472492" cy="321697"/>
          </a:xfrm>
          <a:prstGeom prst="rect">
            <a:avLst/>
          </a:prstGeom>
        </p:spPr>
      </p:pic>
      <p:sp>
        <p:nvSpPr>
          <p:cNvPr id="16" name="TextBox 15">
            <a:extLst>
              <a:ext uri="{FF2B5EF4-FFF2-40B4-BE49-F238E27FC236}">
                <a16:creationId xmlns:a16="http://schemas.microsoft.com/office/drawing/2014/main" id="{68D38091-5752-DF4B-89CB-9405C2947CE0}"/>
              </a:ext>
            </a:extLst>
          </p:cNvPr>
          <p:cNvSpPr txBox="1"/>
          <p:nvPr/>
        </p:nvSpPr>
        <p:spPr>
          <a:xfrm>
            <a:off x="6809352" y="1594887"/>
            <a:ext cx="804335" cy="253916"/>
          </a:xfrm>
          <a:prstGeom prst="rect">
            <a:avLst/>
          </a:prstGeom>
          <a:solidFill>
            <a:schemeClr val="bg1"/>
          </a:solidFill>
        </p:spPr>
        <p:txBody>
          <a:bodyPr wrap="square" rtlCol="0">
            <a:spAutoFit/>
          </a:bodyPr>
          <a:lstStyle/>
          <a:p>
            <a:r>
              <a:rPr lang="en-US" sz="1050" dirty="0"/>
              <a:t>MW (</a:t>
            </a:r>
            <a:r>
              <a:rPr lang="en-US" sz="1050" dirty="0" err="1"/>
              <a:t>kDa</a:t>
            </a:r>
            <a:r>
              <a:rPr lang="en-US" sz="1050" dirty="0"/>
              <a:t>)</a:t>
            </a:r>
          </a:p>
        </p:txBody>
      </p:sp>
      <p:sp>
        <p:nvSpPr>
          <p:cNvPr id="17" name="TextBox 16">
            <a:extLst>
              <a:ext uri="{FF2B5EF4-FFF2-40B4-BE49-F238E27FC236}">
                <a16:creationId xmlns:a16="http://schemas.microsoft.com/office/drawing/2014/main" id="{A1E16ABE-BD37-1E4D-8C65-77E089C595CF}"/>
              </a:ext>
            </a:extLst>
          </p:cNvPr>
          <p:cNvSpPr txBox="1"/>
          <p:nvPr/>
        </p:nvSpPr>
        <p:spPr>
          <a:xfrm>
            <a:off x="7646703" y="2738940"/>
            <a:ext cx="804335" cy="253916"/>
          </a:xfrm>
          <a:prstGeom prst="rect">
            <a:avLst/>
          </a:prstGeom>
          <a:solidFill>
            <a:schemeClr val="bg1"/>
          </a:solidFill>
        </p:spPr>
        <p:txBody>
          <a:bodyPr wrap="square" rtlCol="0">
            <a:spAutoFit/>
          </a:bodyPr>
          <a:lstStyle/>
          <a:p>
            <a:r>
              <a:rPr lang="en-US" sz="1050" dirty="0"/>
              <a:t>100</a:t>
            </a:r>
          </a:p>
        </p:txBody>
      </p:sp>
      <p:sp>
        <p:nvSpPr>
          <p:cNvPr id="18" name="TextBox 17">
            <a:extLst>
              <a:ext uri="{FF2B5EF4-FFF2-40B4-BE49-F238E27FC236}">
                <a16:creationId xmlns:a16="http://schemas.microsoft.com/office/drawing/2014/main" id="{17AE2B54-6F12-D948-9232-B91A4AE50FD5}"/>
              </a:ext>
            </a:extLst>
          </p:cNvPr>
          <p:cNvSpPr txBox="1"/>
          <p:nvPr/>
        </p:nvSpPr>
        <p:spPr>
          <a:xfrm>
            <a:off x="7646702" y="3115187"/>
            <a:ext cx="804335" cy="253916"/>
          </a:xfrm>
          <a:prstGeom prst="rect">
            <a:avLst/>
          </a:prstGeom>
          <a:solidFill>
            <a:schemeClr val="bg1"/>
          </a:solidFill>
        </p:spPr>
        <p:txBody>
          <a:bodyPr wrap="square" rtlCol="0">
            <a:spAutoFit/>
          </a:bodyPr>
          <a:lstStyle/>
          <a:p>
            <a:r>
              <a:rPr lang="en-US" sz="1050" dirty="0"/>
              <a:t>75</a:t>
            </a:r>
          </a:p>
        </p:txBody>
      </p:sp>
      <p:sp>
        <p:nvSpPr>
          <p:cNvPr id="19" name="TextBox 18">
            <a:extLst>
              <a:ext uri="{FF2B5EF4-FFF2-40B4-BE49-F238E27FC236}">
                <a16:creationId xmlns:a16="http://schemas.microsoft.com/office/drawing/2014/main" id="{AC1FBA39-290C-F945-B406-4B0CD150BAD4}"/>
              </a:ext>
            </a:extLst>
          </p:cNvPr>
          <p:cNvSpPr txBox="1"/>
          <p:nvPr/>
        </p:nvSpPr>
        <p:spPr>
          <a:xfrm>
            <a:off x="7683509" y="3636507"/>
            <a:ext cx="804335" cy="253916"/>
          </a:xfrm>
          <a:prstGeom prst="rect">
            <a:avLst/>
          </a:prstGeom>
          <a:solidFill>
            <a:schemeClr val="bg1"/>
          </a:solidFill>
        </p:spPr>
        <p:txBody>
          <a:bodyPr wrap="square" rtlCol="0">
            <a:spAutoFit/>
          </a:bodyPr>
          <a:lstStyle/>
          <a:p>
            <a:r>
              <a:rPr lang="en-US" sz="1050" dirty="0"/>
              <a:t>65</a:t>
            </a:r>
          </a:p>
        </p:txBody>
      </p:sp>
      <p:sp>
        <p:nvSpPr>
          <p:cNvPr id="20" name="TextBox 19">
            <a:extLst>
              <a:ext uri="{FF2B5EF4-FFF2-40B4-BE49-F238E27FC236}">
                <a16:creationId xmlns:a16="http://schemas.microsoft.com/office/drawing/2014/main" id="{A40162CF-A946-9F49-9BF7-1055A8413038}"/>
              </a:ext>
            </a:extLst>
          </p:cNvPr>
          <p:cNvSpPr txBox="1"/>
          <p:nvPr/>
        </p:nvSpPr>
        <p:spPr>
          <a:xfrm>
            <a:off x="7681326" y="4148153"/>
            <a:ext cx="804335" cy="253916"/>
          </a:xfrm>
          <a:prstGeom prst="rect">
            <a:avLst/>
          </a:prstGeom>
          <a:solidFill>
            <a:schemeClr val="bg1"/>
          </a:solidFill>
        </p:spPr>
        <p:txBody>
          <a:bodyPr wrap="square" rtlCol="0">
            <a:spAutoFit/>
          </a:bodyPr>
          <a:lstStyle/>
          <a:p>
            <a:r>
              <a:rPr lang="en-US" sz="1050" dirty="0"/>
              <a:t>50</a:t>
            </a:r>
          </a:p>
        </p:txBody>
      </p:sp>
      <p:sp>
        <p:nvSpPr>
          <p:cNvPr id="21" name="TextBox 20">
            <a:extLst>
              <a:ext uri="{FF2B5EF4-FFF2-40B4-BE49-F238E27FC236}">
                <a16:creationId xmlns:a16="http://schemas.microsoft.com/office/drawing/2014/main" id="{961AA2FF-0B07-8940-B6E3-3944D153CD00}"/>
              </a:ext>
            </a:extLst>
          </p:cNvPr>
          <p:cNvSpPr txBox="1"/>
          <p:nvPr/>
        </p:nvSpPr>
        <p:spPr>
          <a:xfrm>
            <a:off x="7707304" y="4534054"/>
            <a:ext cx="804335" cy="253916"/>
          </a:xfrm>
          <a:prstGeom prst="rect">
            <a:avLst/>
          </a:prstGeom>
          <a:solidFill>
            <a:schemeClr val="bg1"/>
          </a:solidFill>
        </p:spPr>
        <p:txBody>
          <a:bodyPr wrap="square" rtlCol="0">
            <a:spAutoFit/>
          </a:bodyPr>
          <a:lstStyle/>
          <a:p>
            <a:r>
              <a:rPr lang="en-US" sz="1050" dirty="0"/>
              <a:t>37</a:t>
            </a:r>
          </a:p>
        </p:txBody>
      </p:sp>
      <p:sp>
        <p:nvSpPr>
          <p:cNvPr id="22" name="TextBox 21">
            <a:extLst>
              <a:ext uri="{FF2B5EF4-FFF2-40B4-BE49-F238E27FC236}">
                <a16:creationId xmlns:a16="http://schemas.microsoft.com/office/drawing/2014/main" id="{87026AAE-B78B-6A44-AA93-D696A8155F6A}"/>
              </a:ext>
            </a:extLst>
          </p:cNvPr>
          <p:cNvSpPr txBox="1"/>
          <p:nvPr/>
        </p:nvSpPr>
        <p:spPr>
          <a:xfrm>
            <a:off x="7729321" y="4899570"/>
            <a:ext cx="804335" cy="253916"/>
          </a:xfrm>
          <a:prstGeom prst="rect">
            <a:avLst/>
          </a:prstGeom>
          <a:solidFill>
            <a:schemeClr val="bg1"/>
          </a:solidFill>
        </p:spPr>
        <p:txBody>
          <a:bodyPr wrap="square" rtlCol="0">
            <a:spAutoFit/>
          </a:bodyPr>
          <a:lstStyle/>
          <a:p>
            <a:r>
              <a:rPr lang="en-US" sz="1050" dirty="0"/>
              <a:t>25</a:t>
            </a:r>
          </a:p>
        </p:txBody>
      </p:sp>
      <p:sp>
        <p:nvSpPr>
          <p:cNvPr id="23" name="TextBox 22">
            <a:extLst>
              <a:ext uri="{FF2B5EF4-FFF2-40B4-BE49-F238E27FC236}">
                <a16:creationId xmlns:a16="http://schemas.microsoft.com/office/drawing/2014/main" id="{DE4B23B5-0359-7340-AB6D-1366D760231E}"/>
              </a:ext>
            </a:extLst>
          </p:cNvPr>
          <p:cNvSpPr txBox="1"/>
          <p:nvPr/>
        </p:nvSpPr>
        <p:spPr>
          <a:xfrm>
            <a:off x="7719911" y="5285289"/>
            <a:ext cx="804335" cy="253916"/>
          </a:xfrm>
          <a:prstGeom prst="rect">
            <a:avLst/>
          </a:prstGeom>
          <a:solidFill>
            <a:schemeClr val="bg1"/>
          </a:solidFill>
        </p:spPr>
        <p:txBody>
          <a:bodyPr wrap="square" rtlCol="0">
            <a:spAutoFit/>
          </a:bodyPr>
          <a:lstStyle/>
          <a:p>
            <a:r>
              <a:rPr lang="en-US" sz="1050" dirty="0"/>
              <a:t>15</a:t>
            </a:r>
          </a:p>
        </p:txBody>
      </p:sp>
    </p:spTree>
    <p:extLst>
      <p:ext uri="{BB962C8B-B14F-4D97-AF65-F5344CB8AC3E}">
        <p14:creationId xmlns:p14="http://schemas.microsoft.com/office/powerpoint/2010/main" val="18151622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Protein Purification can be Made Easier with the Use of Recombinant DNA Technology</a:t>
            </a:r>
          </a:p>
        </p:txBody>
      </p:sp>
      <p:sp>
        <p:nvSpPr>
          <p:cNvPr id="3" name="Content Placeholder 2"/>
          <p:cNvSpPr>
            <a:spLocks noGrp="1"/>
          </p:cNvSpPr>
          <p:nvPr>
            <p:ph idx="1"/>
          </p:nvPr>
        </p:nvSpPr>
        <p:spPr/>
        <p:txBody>
          <a:bodyPr/>
          <a:lstStyle/>
          <a:p>
            <a:pPr>
              <a:spcBef>
                <a:spcPts val="624"/>
              </a:spcBef>
              <a:spcAft>
                <a:spcPts val="1200"/>
              </a:spcAft>
              <a:buFontTx/>
              <a:buAutoNum type="arabicPeriod"/>
            </a:pPr>
            <a:r>
              <a:rPr lang="en-US" dirty="0">
                <a:latin typeface="Arial" pitchFamily="34" charset="0"/>
                <a:cs typeface="Arial" pitchFamily="34" charset="0"/>
              </a:rPr>
              <a:t>Large quantities of proteins can be obtained.</a:t>
            </a:r>
          </a:p>
          <a:p>
            <a:pPr>
              <a:spcBef>
                <a:spcPts val="624"/>
              </a:spcBef>
              <a:spcAft>
                <a:spcPts val="1200"/>
              </a:spcAft>
              <a:buFontTx/>
              <a:buAutoNum type="arabicPeriod"/>
            </a:pPr>
            <a:r>
              <a:rPr lang="en-US" dirty="0">
                <a:latin typeface="Arial" pitchFamily="34" charset="0"/>
                <a:cs typeface="Arial" pitchFamily="34" charset="0"/>
              </a:rPr>
              <a:t>Proteins can be modified with affinity tags that allow purification of the protein or visualization of the protein in the cell.</a:t>
            </a:r>
          </a:p>
          <a:p>
            <a:pPr>
              <a:spcBef>
                <a:spcPts val="624"/>
              </a:spcBef>
              <a:buFontTx/>
              <a:buAutoNum type="arabicPeriod"/>
            </a:pPr>
            <a:r>
              <a:rPr lang="en-US" dirty="0">
                <a:latin typeface="Arial" pitchFamily="34" charset="0"/>
                <a:cs typeface="Arial" pitchFamily="34" charset="0"/>
              </a:rPr>
              <a:t>Proteins with modified primary structure can be generated.</a:t>
            </a:r>
          </a:p>
        </p:txBody>
      </p:sp>
    </p:spTree>
    <p:extLst>
      <p:ext uri="{BB962C8B-B14F-4D97-AF65-F5344CB8AC3E}">
        <p14:creationId xmlns:p14="http://schemas.microsoft.com/office/powerpoint/2010/main" val="1235551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The Proteome is the Functional Representation of the Genome</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The proteome is the entire set of proteins expressed and modified by a cell under a particular set of biochemical conditions.</a:t>
            </a:r>
          </a:p>
          <a:p>
            <a:pPr>
              <a:spcBef>
                <a:spcPts val="624"/>
              </a:spcBef>
              <a:spcAft>
                <a:spcPts val="1200"/>
              </a:spcAft>
            </a:pPr>
            <a:r>
              <a:rPr lang="en-US" dirty="0">
                <a:latin typeface="Arial" pitchFamily="34" charset="0"/>
                <a:cs typeface="Arial" pitchFamily="34" charset="0"/>
              </a:rPr>
              <a:t>Unlike the genome, the proteome is not an unvarying characteristic of the cell.</a:t>
            </a:r>
          </a:p>
          <a:p>
            <a:pPr lvl="1">
              <a:spcBef>
                <a:spcPts val="624"/>
              </a:spcBef>
              <a:spcAft>
                <a:spcPts val="1200"/>
              </a:spcAft>
            </a:pPr>
            <a:r>
              <a:rPr lang="en-US" b="1" dirty="0">
                <a:latin typeface="Arial" pitchFamily="34" charset="0"/>
                <a:cs typeface="Arial" pitchFamily="34" charset="0"/>
              </a:rPr>
              <a:t>Different cell/tissue types in the same organism have the </a:t>
            </a:r>
            <a:r>
              <a:rPr lang="en-US" b="1" u="sng" dirty="0">
                <a:latin typeface="Arial" pitchFamily="34" charset="0"/>
                <a:cs typeface="Arial" pitchFamily="34" charset="0"/>
              </a:rPr>
              <a:t>same genome</a:t>
            </a:r>
            <a:r>
              <a:rPr lang="en-US" b="1" dirty="0">
                <a:latin typeface="Arial" pitchFamily="34" charset="0"/>
                <a:cs typeface="Arial" pitchFamily="34" charset="0"/>
              </a:rPr>
              <a:t>, but </a:t>
            </a:r>
            <a:r>
              <a:rPr lang="en-US" b="1" u="sng" dirty="0">
                <a:latin typeface="Arial" pitchFamily="34" charset="0"/>
                <a:cs typeface="Arial" pitchFamily="34" charset="0"/>
              </a:rPr>
              <a:t>different proteomes</a:t>
            </a:r>
          </a:p>
        </p:txBody>
      </p:sp>
    </p:spTree>
    <p:extLst>
      <p:ext uri="{BB962C8B-B14F-4D97-AF65-F5344CB8AC3E}">
        <p14:creationId xmlns:p14="http://schemas.microsoft.com/office/powerpoint/2010/main" val="2417035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3.2 Immunology Provides Important Techniques with Which to Investigate Proteins</a:t>
            </a:r>
          </a:p>
        </p:txBody>
      </p:sp>
      <p:sp>
        <p:nvSpPr>
          <p:cNvPr id="3" name="Content Placeholder 2"/>
          <p:cNvSpPr>
            <a:spLocks noGrp="1"/>
          </p:cNvSpPr>
          <p:nvPr>
            <p:ph idx="1"/>
          </p:nvPr>
        </p:nvSpPr>
        <p:spPr>
          <a:xfrm>
            <a:off x="457200" y="1804737"/>
            <a:ext cx="8229600" cy="4321426"/>
          </a:xfrm>
        </p:spPr>
        <p:txBody>
          <a:bodyPr>
            <a:normAutofit/>
          </a:bodyPr>
          <a:lstStyle/>
          <a:p>
            <a:pPr>
              <a:spcBef>
                <a:spcPts val="624"/>
              </a:spcBef>
              <a:spcAft>
                <a:spcPts val="1200"/>
              </a:spcAft>
            </a:pPr>
            <a:r>
              <a:rPr lang="en-US" dirty="0">
                <a:latin typeface="Arial" pitchFamily="34" charset="0"/>
                <a:cs typeface="Arial" pitchFamily="34" charset="0"/>
              </a:rPr>
              <a:t>Antibodies to specific proteins can be generated.</a:t>
            </a:r>
          </a:p>
          <a:p>
            <a:pPr>
              <a:spcBef>
                <a:spcPts val="624"/>
              </a:spcBef>
              <a:spcAft>
                <a:spcPts val="1200"/>
              </a:spcAft>
            </a:pPr>
            <a:r>
              <a:rPr lang="en-US" dirty="0">
                <a:latin typeface="Arial" pitchFamily="34" charset="0"/>
                <a:cs typeface="Arial" pitchFamily="34" charset="0"/>
              </a:rPr>
              <a:t>An antibody is a protein synthesized in response to the presence of a foreign substance called an antigen.</a:t>
            </a:r>
          </a:p>
          <a:p>
            <a:pPr>
              <a:spcBef>
                <a:spcPts val="624"/>
              </a:spcBef>
            </a:pPr>
            <a:r>
              <a:rPr lang="en-US" dirty="0">
                <a:latin typeface="Arial" pitchFamily="34" charset="0"/>
                <a:cs typeface="Arial" pitchFamily="34" charset="0"/>
              </a:rPr>
              <a:t>The antibody recognizes a particular structural feature on the antigen called the </a:t>
            </a:r>
            <a:r>
              <a:rPr lang="en-US" i="1" dirty="0">
                <a:latin typeface="Arial" pitchFamily="34" charset="0"/>
                <a:cs typeface="Arial" pitchFamily="34" charset="0"/>
              </a:rPr>
              <a:t>antigenic determinant </a:t>
            </a:r>
            <a:r>
              <a:rPr lang="en-US" dirty="0">
                <a:latin typeface="Arial" pitchFamily="34" charset="0"/>
                <a:cs typeface="Arial" pitchFamily="34" charset="0"/>
              </a:rPr>
              <a:t>or </a:t>
            </a:r>
            <a:r>
              <a:rPr lang="en-US" i="1" u="sng" dirty="0">
                <a:latin typeface="Arial" pitchFamily="34" charset="0"/>
                <a:cs typeface="Arial" pitchFamily="34" charset="0"/>
              </a:rPr>
              <a:t>epitope</a:t>
            </a:r>
            <a:r>
              <a:rPr lang="en-US" dirty="0">
                <a:latin typeface="Arial" pitchFamily="34" charset="0"/>
                <a:cs typeface="Arial" pitchFamily="34" charset="0"/>
              </a:rPr>
              <a:t>.</a:t>
            </a:r>
          </a:p>
        </p:txBody>
      </p:sp>
    </p:spTree>
    <p:extLst>
      <p:ext uri="{BB962C8B-B14F-4D97-AF65-F5344CB8AC3E}">
        <p14:creationId xmlns:p14="http://schemas.microsoft.com/office/powerpoint/2010/main" val="2650013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Antibody Structure</a:t>
            </a:r>
          </a:p>
        </p:txBody>
      </p:sp>
      <p:pic>
        <p:nvPicPr>
          <p:cNvPr id="8" name="Picture 2" descr="The ribbon diagram of immunoglobulin G is shown. The ribbon diagram has two F subscript a b domain, one each on the top left and the top right linked to a F subscript c domain at the bottom. The F subscript a b domain are made of two differently colored chains and they have an antigen binding site. The F subscript c domain is made of one colored chain and it does not have an antigen-binding site.&#10;An illustration shows the schematic representation of an immunoglobulin G molecule. The schematic representation shows a pair of chains representing the F subscript c domain, forming a Y-shaped structure. The two upper limbs of the F subscript c domain are paired with an F subscript a b domain by a di-sulfide bond. The region between the upper ends of the F subscript c domain and the F subscript ab domain is labeled as the antigen-binding site."/>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63307"/>
          <a:stretch/>
        </p:blipFill>
        <p:spPr bwMode="auto">
          <a:xfrm>
            <a:off x="5759532" y="1872064"/>
            <a:ext cx="3274372" cy="3870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18A6C9-F94B-934F-90C8-1C607DB12709}"/>
              </a:ext>
            </a:extLst>
          </p:cNvPr>
          <p:cNvSpPr txBox="1"/>
          <p:nvPr/>
        </p:nvSpPr>
        <p:spPr>
          <a:xfrm>
            <a:off x="5854535" y="4834763"/>
            <a:ext cx="3179368" cy="1815882"/>
          </a:xfrm>
          <a:prstGeom prst="rect">
            <a:avLst/>
          </a:prstGeom>
          <a:noFill/>
        </p:spPr>
        <p:txBody>
          <a:bodyPr wrap="square" rtlCol="0">
            <a:spAutoFit/>
          </a:bodyPr>
          <a:lstStyle/>
          <a:p>
            <a:r>
              <a:rPr lang="en-US" sz="1400" b="1" dirty="0"/>
              <a:t>Fc Domain = Fragment Constant Domain</a:t>
            </a:r>
          </a:p>
          <a:p>
            <a:r>
              <a:rPr lang="en-US" sz="1400" dirty="0"/>
              <a:t>Species Specific for all antibodies produced by the organism</a:t>
            </a:r>
          </a:p>
          <a:p>
            <a:pPr marL="285750" indent="-285750">
              <a:buFont typeface="Arial" panose="020B0604020202020204" pitchFamily="34" charset="0"/>
              <a:buChar char="•"/>
            </a:pPr>
            <a:r>
              <a:rPr lang="en-US" sz="1400" dirty="0"/>
              <a:t>Mouse Fc domains are different from Human Fc domains in both 1</a:t>
            </a:r>
            <a:r>
              <a:rPr lang="en-US" sz="1400" baseline="30000" dirty="0"/>
              <a:t>◦ </a:t>
            </a:r>
            <a:r>
              <a:rPr lang="en-US" sz="1400" dirty="0"/>
              <a:t>and 3</a:t>
            </a:r>
            <a:r>
              <a:rPr lang="en-US" sz="1400" baseline="30000" dirty="0"/>
              <a:t>◦</a:t>
            </a:r>
            <a:r>
              <a:rPr lang="en-US" sz="1400" dirty="0"/>
              <a:t> structure</a:t>
            </a:r>
            <a:endParaRPr lang="en-US" sz="1400" baseline="30000" dirty="0"/>
          </a:p>
          <a:p>
            <a:r>
              <a:rPr lang="en-US" sz="1400" dirty="0"/>
              <a:t>This is critical for all immunological based assays!</a:t>
            </a:r>
          </a:p>
        </p:txBody>
      </p:sp>
      <p:sp>
        <p:nvSpPr>
          <p:cNvPr id="3" name="Rectangle 2">
            <a:extLst>
              <a:ext uri="{FF2B5EF4-FFF2-40B4-BE49-F238E27FC236}">
                <a16:creationId xmlns:a16="http://schemas.microsoft.com/office/drawing/2014/main" id="{DA9BF4EF-CAB8-244D-A246-F977B0C47D46}"/>
              </a:ext>
            </a:extLst>
          </p:cNvPr>
          <p:cNvSpPr/>
          <p:nvPr/>
        </p:nvSpPr>
        <p:spPr>
          <a:xfrm>
            <a:off x="110096" y="1959430"/>
            <a:ext cx="5649436" cy="1721922"/>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The ribbon diagram of immunoglobulin G is shown. The ribbon diagram has two F subscript a b domain, one each on the top left and the top right linked to a F subscript c domain at the bottom. The F subscript a b domain are made of two differently colored chains and they have an antigen binding site. The F subscript c domain is made of one colored chain and it does not have an antigen-binding site.&#10;An illustration shows the schematic representation of an immunoglobulin G molecule. The schematic representation shows a pair of chains representing the F subscript c domain, forming a Y-shaped structure. The two upper limbs of the F subscript c domain are paired with an F subscript a b domain by a di-sulfide bond. The region between the upper ends of the F subscript c domain and the F subscript ab domain is labeled as the antigen-binding site.">
            <a:extLst>
              <a:ext uri="{FF2B5EF4-FFF2-40B4-BE49-F238E27FC236}">
                <a16:creationId xmlns:a16="http://schemas.microsoft.com/office/drawing/2014/main" id="{C39A222C-A2BF-6C4D-84F0-4F42BCEE13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120"/>
          <a:stretch/>
        </p:blipFill>
        <p:spPr bwMode="auto">
          <a:xfrm>
            <a:off x="110095" y="2899443"/>
            <a:ext cx="5522077" cy="38706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57EC960-120F-D243-9EC7-823FD3B5D365}"/>
              </a:ext>
            </a:extLst>
          </p:cNvPr>
          <p:cNvSpPr txBox="1"/>
          <p:nvPr/>
        </p:nvSpPr>
        <p:spPr>
          <a:xfrm>
            <a:off x="283647" y="1588909"/>
            <a:ext cx="5174972" cy="1169551"/>
          </a:xfrm>
          <a:prstGeom prst="rect">
            <a:avLst/>
          </a:prstGeom>
          <a:noFill/>
        </p:spPr>
        <p:txBody>
          <a:bodyPr wrap="square" rtlCol="0">
            <a:spAutoFit/>
          </a:bodyPr>
          <a:lstStyle/>
          <a:p>
            <a:r>
              <a:rPr lang="en-US" sz="1400" b="1" dirty="0"/>
              <a:t>Fab Domain = Fragment Antigen Binding Domain</a:t>
            </a:r>
          </a:p>
          <a:p>
            <a:r>
              <a:rPr lang="en-US" sz="1400" dirty="0"/>
              <a:t>This domain binds a specific epitope of an antigen</a:t>
            </a:r>
          </a:p>
          <a:p>
            <a:r>
              <a:rPr lang="en-US" sz="1400" dirty="0"/>
              <a:t>Each Immunoglobulin has 2 of these domains</a:t>
            </a:r>
          </a:p>
          <a:p>
            <a:r>
              <a:rPr lang="en-US" sz="1400" dirty="0"/>
              <a:t>Each different clone of a plasma cell produces a different Fab for the same antigen</a:t>
            </a:r>
          </a:p>
        </p:txBody>
      </p:sp>
    </p:spTree>
    <p:extLst>
      <p:ext uri="{BB962C8B-B14F-4D97-AF65-F5344CB8AC3E}">
        <p14:creationId xmlns:p14="http://schemas.microsoft.com/office/powerpoint/2010/main" val="320529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Antigen–antibody Interactions</a:t>
            </a:r>
          </a:p>
        </p:txBody>
      </p:sp>
      <p:pic>
        <p:nvPicPr>
          <p:cNvPr id="6" name="Picture 2" descr="The interactions between antigens and antibodies are shown with their ribbon diagrams and space filling models, in two steps. Step 1: The F subscript a b domain of an antibody is shown as a ribbon diagram, with its antigen binding site shown as a space-filling model. The antigen binding site is on the end of the F a b fragment, along the ends of the light and heavy chains. An antigen approaches the binding site of the antibody.&#10;Step 2: The antigen bind to the F subscript a b fragment. The binding site of each is an irregular, lumpy shape, which is complementary to the shape of the other, allowing them to fit together tightl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3497687" y="1733527"/>
            <a:ext cx="5037600" cy="484983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95AD5AE-AE70-8C40-A8EB-E95714A7658D}"/>
              </a:ext>
            </a:extLst>
          </p:cNvPr>
          <p:cNvSpPr txBox="1"/>
          <p:nvPr/>
        </p:nvSpPr>
        <p:spPr>
          <a:xfrm>
            <a:off x="608713" y="2862470"/>
            <a:ext cx="2564296" cy="2308324"/>
          </a:xfrm>
          <a:prstGeom prst="rect">
            <a:avLst/>
          </a:prstGeom>
          <a:noFill/>
        </p:spPr>
        <p:txBody>
          <a:bodyPr wrap="square" rtlCol="0">
            <a:spAutoFit/>
          </a:bodyPr>
          <a:lstStyle/>
          <a:p>
            <a:r>
              <a:rPr lang="en-US" dirty="0"/>
              <a:t>Same color scheme as previous slide</a:t>
            </a:r>
          </a:p>
          <a:p>
            <a:endParaRPr lang="en-US" dirty="0"/>
          </a:p>
          <a:p>
            <a:r>
              <a:rPr lang="en-US" dirty="0"/>
              <a:t>Among the most specific interactions in the biological world</a:t>
            </a:r>
          </a:p>
          <a:p>
            <a:endParaRPr lang="en-US" dirty="0"/>
          </a:p>
          <a:p>
            <a:r>
              <a:rPr lang="en-US" dirty="0"/>
              <a:t>Average K</a:t>
            </a:r>
            <a:r>
              <a:rPr lang="en-US" baseline="-25000" dirty="0"/>
              <a:t>D</a:t>
            </a:r>
            <a:r>
              <a:rPr lang="en-US" dirty="0"/>
              <a:t>=1x10</a:t>
            </a:r>
            <a:r>
              <a:rPr lang="en-US" baseline="30000" dirty="0"/>
              <a:t>-11</a:t>
            </a:r>
          </a:p>
        </p:txBody>
      </p:sp>
    </p:spTree>
    <p:extLst>
      <p:ext uri="{BB962C8B-B14F-4D97-AF65-F5344CB8AC3E}">
        <p14:creationId xmlns:p14="http://schemas.microsoft.com/office/powerpoint/2010/main" val="1136455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Antibodies to Specific Proteins can be Generated</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Any antibody-producing cell synthesizes antibodies that recognize only one epitope. Each antibody-producing cell thus synthesizes a </a:t>
            </a:r>
            <a:r>
              <a:rPr lang="en-US" i="1" dirty="0">
                <a:latin typeface="Arial" pitchFamily="34" charset="0"/>
                <a:cs typeface="Arial" pitchFamily="34" charset="0"/>
              </a:rPr>
              <a:t>monoclonal</a:t>
            </a:r>
            <a:r>
              <a:rPr lang="en-US" dirty="0">
                <a:latin typeface="Arial" pitchFamily="34" charset="0"/>
                <a:cs typeface="Arial" pitchFamily="34" charset="0"/>
              </a:rPr>
              <a:t> antibody.</a:t>
            </a:r>
          </a:p>
          <a:p>
            <a:pPr>
              <a:spcBef>
                <a:spcPts val="624"/>
              </a:spcBef>
              <a:spcAft>
                <a:spcPts val="1200"/>
              </a:spcAft>
            </a:pPr>
            <a:r>
              <a:rPr lang="en-US" dirty="0">
                <a:latin typeface="Arial" pitchFamily="34" charset="0"/>
                <a:cs typeface="Arial" pitchFamily="34" charset="0"/>
              </a:rPr>
              <a:t>Any antigen may have multiple epitopes. The antibodies produced to the antigen by different cells are said to be </a:t>
            </a:r>
            <a:r>
              <a:rPr lang="en-US" i="1" dirty="0">
                <a:latin typeface="Arial" pitchFamily="34" charset="0"/>
                <a:cs typeface="Arial" pitchFamily="34" charset="0"/>
              </a:rPr>
              <a:t>polyclonal</a:t>
            </a:r>
            <a:r>
              <a:rPr lang="en-US" dirty="0">
                <a:latin typeface="Arial" pitchFamily="34" charset="0"/>
                <a:cs typeface="Arial" pitchFamily="34" charset="0"/>
              </a:rPr>
              <a:t>.</a:t>
            </a:r>
            <a:endParaRPr lang="en-US" i="1" dirty="0">
              <a:latin typeface="Arial" pitchFamily="34" charset="0"/>
              <a:cs typeface="Arial" pitchFamily="34" charset="0"/>
            </a:endParaRPr>
          </a:p>
        </p:txBody>
      </p:sp>
    </p:spTree>
    <p:extLst>
      <p:ext uri="{BB962C8B-B14F-4D97-AF65-F5344CB8AC3E}">
        <p14:creationId xmlns:p14="http://schemas.microsoft.com/office/powerpoint/2010/main" val="28641484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Polyclonal and Monoclonal Antibodies</a:t>
            </a:r>
          </a:p>
        </p:txBody>
      </p:sp>
      <p:pic>
        <p:nvPicPr>
          <p:cNvPr id="6" name="Picture 2" descr="Schematic diagrams of polyclonal and monoclonal antibodies are shown. Polyclonal antibodies are made of a network of two types of antibodies, which are bound to antigens. The structure forms a star shaped network of antibodies and antigens. The antigens are represented by globular shapes and the antibodies are represented by Y-shaped structures. Each unit of a monoclonal antibody has a Y-shaped antibody linked to two globular shaped antigen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331905" y="1670869"/>
            <a:ext cx="4480190" cy="50044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D30FD3-E6DC-FC45-93F5-ECCC34C3A549}"/>
              </a:ext>
            </a:extLst>
          </p:cNvPr>
          <p:cNvSpPr txBox="1"/>
          <p:nvPr/>
        </p:nvSpPr>
        <p:spPr>
          <a:xfrm>
            <a:off x="849084" y="2267244"/>
            <a:ext cx="1888177" cy="1384995"/>
          </a:xfrm>
          <a:prstGeom prst="rect">
            <a:avLst/>
          </a:prstGeom>
          <a:noFill/>
        </p:spPr>
        <p:txBody>
          <a:bodyPr wrap="square" rtlCol="0">
            <a:spAutoFit/>
          </a:bodyPr>
          <a:lstStyle/>
          <a:p>
            <a:r>
              <a:rPr lang="en-US" sz="1400" dirty="0"/>
              <a:t>Antibody pool produced by several different activated B-cell clones (plasma cells) One antibody is blue, one is red.</a:t>
            </a:r>
          </a:p>
        </p:txBody>
      </p:sp>
      <p:sp>
        <p:nvSpPr>
          <p:cNvPr id="5" name="TextBox 4">
            <a:extLst>
              <a:ext uri="{FF2B5EF4-FFF2-40B4-BE49-F238E27FC236}">
                <a16:creationId xmlns:a16="http://schemas.microsoft.com/office/drawing/2014/main" id="{F81BFC51-3A69-EB4E-83B1-583845EC882C}"/>
              </a:ext>
            </a:extLst>
          </p:cNvPr>
          <p:cNvSpPr txBox="1"/>
          <p:nvPr/>
        </p:nvSpPr>
        <p:spPr>
          <a:xfrm>
            <a:off x="6406741" y="2267243"/>
            <a:ext cx="1888177" cy="1384995"/>
          </a:xfrm>
          <a:prstGeom prst="rect">
            <a:avLst/>
          </a:prstGeom>
          <a:noFill/>
        </p:spPr>
        <p:txBody>
          <a:bodyPr wrap="square" rtlCol="0">
            <a:spAutoFit/>
          </a:bodyPr>
          <a:lstStyle/>
          <a:p>
            <a:r>
              <a:rPr lang="en-US" sz="1400" dirty="0"/>
              <a:t>Note how one antibody binds one epitope (grey blob) and the second antibody binds a different epitope (red triangle)</a:t>
            </a:r>
          </a:p>
        </p:txBody>
      </p:sp>
      <p:sp>
        <p:nvSpPr>
          <p:cNvPr id="7" name="TextBox 6">
            <a:extLst>
              <a:ext uri="{FF2B5EF4-FFF2-40B4-BE49-F238E27FC236}">
                <a16:creationId xmlns:a16="http://schemas.microsoft.com/office/drawing/2014/main" id="{CB210F95-B65E-6946-AC00-C7C8E785DD40}"/>
              </a:ext>
            </a:extLst>
          </p:cNvPr>
          <p:cNvSpPr txBox="1"/>
          <p:nvPr/>
        </p:nvSpPr>
        <p:spPr>
          <a:xfrm>
            <a:off x="849084" y="4735332"/>
            <a:ext cx="1888177" cy="954107"/>
          </a:xfrm>
          <a:prstGeom prst="rect">
            <a:avLst/>
          </a:prstGeom>
          <a:noFill/>
        </p:spPr>
        <p:txBody>
          <a:bodyPr wrap="square" rtlCol="0">
            <a:spAutoFit/>
          </a:bodyPr>
          <a:lstStyle/>
          <a:p>
            <a:r>
              <a:rPr lang="en-US" sz="1400" dirty="0"/>
              <a:t>Antibody pool produced by one activated B-cell clone (plasma cells)</a:t>
            </a:r>
          </a:p>
        </p:txBody>
      </p:sp>
      <p:sp>
        <p:nvSpPr>
          <p:cNvPr id="9" name="TextBox 8">
            <a:extLst>
              <a:ext uri="{FF2B5EF4-FFF2-40B4-BE49-F238E27FC236}">
                <a16:creationId xmlns:a16="http://schemas.microsoft.com/office/drawing/2014/main" id="{C919514C-957C-584B-8C20-0D5E7753D190}"/>
              </a:ext>
            </a:extLst>
          </p:cNvPr>
          <p:cNvSpPr txBox="1"/>
          <p:nvPr/>
        </p:nvSpPr>
        <p:spPr>
          <a:xfrm>
            <a:off x="6406739" y="4710077"/>
            <a:ext cx="1888177" cy="954107"/>
          </a:xfrm>
          <a:prstGeom prst="rect">
            <a:avLst/>
          </a:prstGeom>
          <a:noFill/>
        </p:spPr>
        <p:txBody>
          <a:bodyPr wrap="square" rtlCol="0">
            <a:spAutoFit/>
          </a:bodyPr>
          <a:lstStyle/>
          <a:p>
            <a:r>
              <a:rPr lang="en-US" sz="1400" dirty="0"/>
              <a:t>Note how one antibody binds only one of the 3 possible epitopes (blue square)</a:t>
            </a:r>
          </a:p>
        </p:txBody>
      </p:sp>
    </p:spTree>
    <p:extLst>
      <p:ext uri="{BB962C8B-B14F-4D97-AF65-F5344CB8AC3E}">
        <p14:creationId xmlns:p14="http://schemas.microsoft.com/office/powerpoint/2010/main" val="16381634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821" y="274638"/>
            <a:ext cx="8686799" cy="1143000"/>
          </a:xfrm>
        </p:spPr>
        <p:txBody>
          <a:bodyPr>
            <a:noAutofit/>
          </a:bodyPr>
          <a:lstStyle/>
          <a:p>
            <a:r>
              <a:rPr lang="en-US" dirty="0">
                <a:solidFill>
                  <a:srgbClr val="843C0C"/>
                </a:solidFill>
                <a:latin typeface="Arial" pitchFamily="34" charset="0"/>
                <a:cs typeface="Arial" pitchFamily="34" charset="0"/>
              </a:rPr>
              <a:t>Preparation of Monoclonal Antibodies</a:t>
            </a:r>
          </a:p>
        </p:txBody>
      </p:sp>
      <p:pic>
        <p:nvPicPr>
          <p:cNvPr id="10" name="Picture 3" descr="A flow diagram shows the steps in the production of monoclonal antibodies. Step 1: A schematic shows an antigen being injected into a mouse. Rounded cells represent spleen cells harvested from the injected mouse.&#10;Step 2: A mixture of spleen cells and myeloma cells that are obtained from the myeloma cell line culture are fused in polyethylene glycol in a test tube.&#10;Step 3: Text reads, Select and grow hybrid cells followed by selection of cells that make antibodies of desired specificity.&#10;Step 4:  A schematic shows rounded cells that represent hybrid cells within a sealed tube. &#10;Step 5: Two parallel procedures are shown. The first one show clones grown in mass culture in a medium, from which antibodies are prepared. The other method shows the clones being injected directly into a mouse, which leads to antibody productio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282182" y="1466414"/>
            <a:ext cx="4579636" cy="524160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F1EC711-DDF2-3A47-B244-050BA1E73B4F}"/>
              </a:ext>
            </a:extLst>
          </p:cNvPr>
          <p:cNvSpPr txBox="1"/>
          <p:nvPr/>
        </p:nvSpPr>
        <p:spPr>
          <a:xfrm>
            <a:off x="920336" y="2718505"/>
            <a:ext cx="1888177" cy="523220"/>
          </a:xfrm>
          <a:prstGeom prst="rect">
            <a:avLst/>
          </a:prstGeom>
          <a:noFill/>
        </p:spPr>
        <p:txBody>
          <a:bodyPr wrap="square" rtlCol="0">
            <a:spAutoFit/>
          </a:bodyPr>
          <a:lstStyle/>
          <a:p>
            <a:r>
              <a:rPr lang="en-US" sz="1400" dirty="0"/>
              <a:t>Antibody producing B-cells  (short lived)</a:t>
            </a:r>
          </a:p>
        </p:txBody>
      </p:sp>
      <p:sp>
        <p:nvSpPr>
          <p:cNvPr id="5" name="TextBox 4">
            <a:extLst>
              <a:ext uri="{FF2B5EF4-FFF2-40B4-BE49-F238E27FC236}">
                <a16:creationId xmlns:a16="http://schemas.microsoft.com/office/drawing/2014/main" id="{CE9A263A-68C0-BF4F-8F1D-5319E938707F}"/>
              </a:ext>
            </a:extLst>
          </p:cNvPr>
          <p:cNvSpPr txBox="1"/>
          <p:nvPr/>
        </p:nvSpPr>
        <p:spPr>
          <a:xfrm>
            <a:off x="6196941" y="2526452"/>
            <a:ext cx="1888177" cy="523220"/>
          </a:xfrm>
          <a:prstGeom prst="rect">
            <a:avLst/>
          </a:prstGeom>
          <a:noFill/>
        </p:spPr>
        <p:txBody>
          <a:bodyPr wrap="square" rtlCol="0">
            <a:spAutoFit/>
          </a:bodyPr>
          <a:lstStyle/>
          <a:p>
            <a:r>
              <a:rPr lang="en-US" sz="1400" dirty="0"/>
              <a:t>Immortal myeloma cells from culture</a:t>
            </a:r>
          </a:p>
        </p:txBody>
      </p:sp>
      <p:sp>
        <p:nvSpPr>
          <p:cNvPr id="6" name="TextBox 5">
            <a:extLst>
              <a:ext uri="{FF2B5EF4-FFF2-40B4-BE49-F238E27FC236}">
                <a16:creationId xmlns:a16="http://schemas.microsoft.com/office/drawing/2014/main" id="{8E7FE53C-8C07-D243-9A65-0B5799D74B6B}"/>
              </a:ext>
            </a:extLst>
          </p:cNvPr>
          <p:cNvSpPr txBox="1"/>
          <p:nvPr/>
        </p:nvSpPr>
        <p:spPr>
          <a:xfrm>
            <a:off x="510640" y="1466414"/>
            <a:ext cx="1888177" cy="738664"/>
          </a:xfrm>
          <a:prstGeom prst="rect">
            <a:avLst/>
          </a:prstGeom>
          <a:noFill/>
        </p:spPr>
        <p:txBody>
          <a:bodyPr wrap="square" rtlCol="0">
            <a:spAutoFit/>
          </a:bodyPr>
          <a:lstStyle/>
          <a:p>
            <a:r>
              <a:rPr lang="en-US" sz="1400" dirty="0"/>
              <a:t>Inject mouse with antigen and harvest B-cells cells from spleen</a:t>
            </a:r>
          </a:p>
        </p:txBody>
      </p:sp>
      <p:sp>
        <p:nvSpPr>
          <p:cNvPr id="7" name="TextBox 6">
            <a:extLst>
              <a:ext uri="{FF2B5EF4-FFF2-40B4-BE49-F238E27FC236}">
                <a16:creationId xmlns:a16="http://schemas.microsoft.com/office/drawing/2014/main" id="{9FD02E03-405D-C047-AB8D-E7CE20A4F506}"/>
              </a:ext>
            </a:extLst>
          </p:cNvPr>
          <p:cNvSpPr txBox="1"/>
          <p:nvPr/>
        </p:nvSpPr>
        <p:spPr>
          <a:xfrm>
            <a:off x="1745672" y="3483023"/>
            <a:ext cx="2612572" cy="830997"/>
          </a:xfrm>
          <a:prstGeom prst="rect">
            <a:avLst/>
          </a:prstGeom>
          <a:noFill/>
        </p:spPr>
        <p:txBody>
          <a:bodyPr wrap="square" rtlCol="0">
            <a:spAutoFit/>
          </a:bodyPr>
          <a:lstStyle/>
          <a:p>
            <a:r>
              <a:rPr lang="en-US" sz="1200" dirty="0"/>
              <a:t>B-cell / Myeloma hybrid cells that are immortal can be selected for a </a:t>
            </a:r>
            <a:r>
              <a:rPr lang="en-US" sz="1200" b="1" dirty="0"/>
              <a:t>single clone</a:t>
            </a:r>
            <a:r>
              <a:rPr lang="en-US" sz="1200" dirty="0"/>
              <a:t> producing antibodies against </a:t>
            </a:r>
            <a:r>
              <a:rPr lang="en-US" sz="1200" b="1" dirty="0"/>
              <a:t>one epitope</a:t>
            </a:r>
            <a:r>
              <a:rPr lang="en-US" sz="1200" dirty="0"/>
              <a:t> of the </a:t>
            </a:r>
            <a:r>
              <a:rPr lang="en-US" sz="1200" b="1" dirty="0"/>
              <a:t>antigen</a:t>
            </a:r>
          </a:p>
        </p:txBody>
      </p:sp>
      <p:sp>
        <p:nvSpPr>
          <p:cNvPr id="8" name="TextBox 7">
            <a:extLst>
              <a:ext uri="{FF2B5EF4-FFF2-40B4-BE49-F238E27FC236}">
                <a16:creationId xmlns:a16="http://schemas.microsoft.com/office/drawing/2014/main" id="{40A208F0-2193-DB4C-8A63-C3EB1206891E}"/>
              </a:ext>
            </a:extLst>
          </p:cNvPr>
          <p:cNvSpPr txBox="1"/>
          <p:nvPr/>
        </p:nvSpPr>
        <p:spPr>
          <a:xfrm>
            <a:off x="3491346" y="5228042"/>
            <a:ext cx="1686296" cy="1200329"/>
          </a:xfrm>
          <a:prstGeom prst="rect">
            <a:avLst/>
          </a:prstGeom>
          <a:noFill/>
        </p:spPr>
        <p:txBody>
          <a:bodyPr wrap="square" rtlCol="0">
            <a:spAutoFit/>
          </a:bodyPr>
          <a:lstStyle/>
          <a:p>
            <a:r>
              <a:rPr lang="en-US" sz="1200" dirty="0"/>
              <a:t>You can then grow the clones in culture or in a mouse, either way, you get a single antibody type that binds a single epitope of an antigen</a:t>
            </a:r>
          </a:p>
        </p:txBody>
      </p:sp>
      <p:sp>
        <p:nvSpPr>
          <p:cNvPr id="9" name="TextBox 8">
            <a:extLst>
              <a:ext uri="{FF2B5EF4-FFF2-40B4-BE49-F238E27FC236}">
                <a16:creationId xmlns:a16="http://schemas.microsoft.com/office/drawing/2014/main" id="{65331421-621A-D843-B144-2C2EEBA640DF}"/>
              </a:ext>
            </a:extLst>
          </p:cNvPr>
          <p:cNvSpPr txBox="1"/>
          <p:nvPr/>
        </p:nvSpPr>
        <p:spPr>
          <a:xfrm>
            <a:off x="312821" y="5228042"/>
            <a:ext cx="1888177" cy="523220"/>
          </a:xfrm>
          <a:prstGeom prst="rect">
            <a:avLst/>
          </a:prstGeom>
          <a:noFill/>
        </p:spPr>
        <p:txBody>
          <a:bodyPr wrap="square" rtlCol="0">
            <a:spAutoFit/>
          </a:bodyPr>
          <a:lstStyle/>
          <a:p>
            <a:r>
              <a:rPr lang="en-US" sz="1400" dirty="0"/>
              <a:t>Monoclonal antibody production phase</a:t>
            </a:r>
          </a:p>
        </p:txBody>
      </p:sp>
    </p:spTree>
    <p:extLst>
      <p:ext uri="{BB962C8B-B14F-4D97-AF65-F5344CB8AC3E}">
        <p14:creationId xmlns:p14="http://schemas.microsoft.com/office/powerpoint/2010/main" val="2170532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solidFill>
                  <a:srgbClr val="843C0C"/>
                </a:solidFill>
                <a:latin typeface="Arial" pitchFamily="34" charset="0"/>
                <a:cs typeface="Arial" pitchFamily="34" charset="0"/>
              </a:rPr>
              <a:t>Proteins can be Detected and Quantified by Using an Enzyme-linked Immunosorbent Assay</a:t>
            </a:r>
          </a:p>
        </p:txBody>
      </p:sp>
      <p:sp>
        <p:nvSpPr>
          <p:cNvPr id="3" name="Content Placeholder 2"/>
          <p:cNvSpPr>
            <a:spLocks noGrp="1"/>
          </p:cNvSpPr>
          <p:nvPr>
            <p:ph idx="1"/>
          </p:nvPr>
        </p:nvSpPr>
        <p:spPr/>
        <p:txBody>
          <a:bodyPr>
            <a:normAutofit/>
          </a:bodyPr>
          <a:lstStyle/>
          <a:p>
            <a:pPr>
              <a:spcBef>
                <a:spcPts val="624"/>
              </a:spcBef>
              <a:spcAft>
                <a:spcPts val="1200"/>
              </a:spcAft>
            </a:pPr>
            <a:r>
              <a:rPr lang="en-US" dirty="0">
                <a:latin typeface="Arial" pitchFamily="34" charset="0"/>
                <a:cs typeface="Arial" pitchFamily="34" charset="0"/>
              </a:rPr>
              <a:t>Antibodies can be used as a reagent to quantify the amount of a protein or other antigen.</a:t>
            </a:r>
          </a:p>
          <a:p>
            <a:pPr>
              <a:spcBef>
                <a:spcPts val="624"/>
              </a:spcBef>
            </a:pPr>
            <a:r>
              <a:rPr lang="en-US" dirty="0">
                <a:latin typeface="Arial" pitchFamily="34" charset="0"/>
                <a:cs typeface="Arial" pitchFamily="34" charset="0"/>
              </a:rPr>
              <a:t>Enzyme-linked immunosorbent assay (ELISA) quantifies the amount of protein present because the antibody is linked to an enzyme that produces a readily identified colored product.</a:t>
            </a:r>
          </a:p>
        </p:txBody>
      </p:sp>
      <p:sp>
        <p:nvSpPr>
          <p:cNvPr id="4" name="TextBox 3">
            <a:extLst>
              <a:ext uri="{FF2B5EF4-FFF2-40B4-BE49-F238E27FC236}">
                <a16:creationId xmlns:a16="http://schemas.microsoft.com/office/drawing/2014/main" id="{F703A154-3108-9544-BA7A-BAD448F95F15}"/>
              </a:ext>
            </a:extLst>
          </p:cNvPr>
          <p:cNvSpPr txBox="1"/>
          <p:nvPr/>
        </p:nvSpPr>
        <p:spPr>
          <a:xfrm>
            <a:off x="2133600" y="4334470"/>
            <a:ext cx="5093110" cy="923330"/>
          </a:xfrm>
          <a:prstGeom prst="rect">
            <a:avLst/>
          </a:prstGeom>
          <a:noFill/>
        </p:spPr>
        <p:txBody>
          <a:bodyPr wrap="square" rtlCol="0">
            <a:spAutoFit/>
          </a:bodyPr>
          <a:lstStyle/>
          <a:p>
            <a:r>
              <a:rPr lang="en-US" dirty="0"/>
              <a:t>Reporter Enzymes Typically Used:</a:t>
            </a:r>
          </a:p>
          <a:p>
            <a:r>
              <a:rPr lang="en-US" dirty="0"/>
              <a:t>Alkaline phosphatase (Visible product)</a:t>
            </a:r>
          </a:p>
          <a:p>
            <a:r>
              <a:rPr lang="en-US" dirty="0"/>
              <a:t>Horseradish peroxidase (Fluorescent product)</a:t>
            </a:r>
          </a:p>
        </p:txBody>
      </p:sp>
    </p:spTree>
    <p:extLst>
      <p:ext uri="{BB962C8B-B14F-4D97-AF65-F5344CB8AC3E}">
        <p14:creationId xmlns:p14="http://schemas.microsoft.com/office/powerpoint/2010/main" val="250008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581"/>
            <a:ext cx="8229600" cy="1143000"/>
          </a:xfrm>
        </p:spPr>
        <p:txBody>
          <a:bodyPr>
            <a:normAutofit/>
          </a:bodyPr>
          <a:lstStyle/>
          <a:p>
            <a:r>
              <a:rPr lang="en-US" dirty="0">
                <a:solidFill>
                  <a:srgbClr val="843C0C"/>
                </a:solidFill>
                <a:latin typeface="Arial" pitchFamily="34" charset="0"/>
                <a:cs typeface="Arial" pitchFamily="34" charset="0"/>
              </a:rPr>
              <a:t>Indirect ELISA and Sandwich ELISA</a:t>
            </a:r>
          </a:p>
        </p:txBody>
      </p:sp>
      <p:pic>
        <p:nvPicPr>
          <p:cNvPr id="6" name="Picture 2" descr="A schematic diagram depicts the steps in indirect ELISA and sandwich ELISA processes. Indirect ELISA: An antigen-coated well has rounded cells representing antigens, stuck to the bottom of the well. In the second step, the antigens are bound to the antibodies in the well. In the third step, enzyme-linked antibodies are added to the well and they bind to the specific antibodies-antigen combinations. The well is washed after each of the above steps.  In the fourth step, a substrate is added to the well and converted by the enzyme linked to the antibody into a colored product; the rate of color formation is proportional to the amount of specific antibody. &#10;Sandwich ELISA: A monoclonal antibodies coated well has Y-shaped structures representing antibodies, stuck to the bottom of a well, with the F subscript a b fragments facing upwards. In the second step, antigens are added to the well and they bind to the antibodies. In the third step, a second monoclonal antibody, linked to enzyme, binds to immobilized antigen-antibody combination. The well is washed after each of the above steps. In the fourth step, substrate is added and converted by enzyme into colored product; the rate of color formation is proportional to the amount of antigen. The substrate binds itself to the immobilized antigens with the second mono clonal antibody."/>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224" y="998420"/>
            <a:ext cx="7375551" cy="48611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27EEC8C-BA1C-BC43-A970-20E4B088062D}"/>
              </a:ext>
            </a:extLst>
          </p:cNvPr>
          <p:cNvSpPr txBox="1"/>
          <p:nvPr/>
        </p:nvSpPr>
        <p:spPr>
          <a:xfrm>
            <a:off x="1804218" y="903599"/>
            <a:ext cx="6882581" cy="307777"/>
          </a:xfrm>
          <a:prstGeom prst="rect">
            <a:avLst/>
          </a:prstGeom>
          <a:noFill/>
        </p:spPr>
        <p:txBody>
          <a:bodyPr wrap="square" rtlCol="0">
            <a:spAutoFit/>
          </a:bodyPr>
          <a:lstStyle/>
          <a:p>
            <a:r>
              <a:rPr lang="en-US" sz="1400" dirty="0"/>
              <a:t>Tests for presence of antibodies in patient sample (</a:t>
            </a:r>
            <a:r>
              <a:rPr lang="en-US" sz="1400" dirty="0" err="1"/>
              <a:t>eg</a:t>
            </a:r>
            <a:r>
              <a:rPr lang="en-US" sz="1400" dirty="0"/>
              <a:t>: HIV or COVID-19)</a:t>
            </a:r>
          </a:p>
        </p:txBody>
      </p:sp>
      <p:sp>
        <p:nvSpPr>
          <p:cNvPr id="5" name="TextBox 4">
            <a:extLst>
              <a:ext uri="{FF2B5EF4-FFF2-40B4-BE49-F238E27FC236}">
                <a16:creationId xmlns:a16="http://schemas.microsoft.com/office/drawing/2014/main" id="{4247492D-E82E-B148-BAF2-41A52ABF31ED}"/>
              </a:ext>
            </a:extLst>
          </p:cNvPr>
          <p:cNvSpPr txBox="1"/>
          <p:nvPr/>
        </p:nvSpPr>
        <p:spPr>
          <a:xfrm>
            <a:off x="1976283" y="3244333"/>
            <a:ext cx="6882581" cy="307777"/>
          </a:xfrm>
          <a:prstGeom prst="rect">
            <a:avLst/>
          </a:prstGeom>
          <a:noFill/>
        </p:spPr>
        <p:txBody>
          <a:bodyPr wrap="square" rtlCol="0">
            <a:spAutoFit/>
          </a:bodyPr>
          <a:lstStyle/>
          <a:p>
            <a:r>
              <a:rPr lang="en-US" sz="1400" dirty="0"/>
              <a:t>Tests for presence of specific antigen in patient sample</a:t>
            </a:r>
          </a:p>
        </p:txBody>
      </p:sp>
    </p:spTree>
    <p:extLst>
      <p:ext uri="{BB962C8B-B14F-4D97-AF65-F5344CB8AC3E}">
        <p14:creationId xmlns:p14="http://schemas.microsoft.com/office/powerpoint/2010/main" val="1655102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solidFill>
                  <a:srgbClr val="843C0C"/>
                </a:solidFill>
                <a:latin typeface="Arial" pitchFamily="34" charset="0"/>
                <a:cs typeface="Arial" pitchFamily="34" charset="0"/>
              </a:rPr>
              <a:t>Western Blotting Permits the Detection of Proteins Separated by Gel Electrophoresis</a:t>
            </a:r>
          </a:p>
        </p:txBody>
      </p:sp>
      <p:sp>
        <p:nvSpPr>
          <p:cNvPr id="4" name="Content Placeholder 3"/>
          <p:cNvSpPr>
            <a:spLocks noGrp="1"/>
          </p:cNvSpPr>
          <p:nvPr>
            <p:ph idx="1"/>
          </p:nvPr>
        </p:nvSpPr>
        <p:spPr>
          <a:xfrm>
            <a:off x="457200" y="1600200"/>
            <a:ext cx="8229600" cy="4768258"/>
          </a:xfrm>
        </p:spPr>
        <p:txBody>
          <a:bodyPr>
            <a:normAutofit fontScale="92500" lnSpcReduction="10000"/>
          </a:bodyPr>
          <a:lstStyle/>
          <a:p>
            <a:pPr>
              <a:lnSpc>
                <a:spcPct val="110000"/>
              </a:lnSpc>
              <a:spcBef>
                <a:spcPts val="624"/>
              </a:spcBef>
              <a:spcAft>
                <a:spcPts val="1200"/>
              </a:spcAft>
            </a:pPr>
            <a:r>
              <a:rPr lang="en-US" dirty="0">
                <a:latin typeface="Arial" pitchFamily="34" charset="0"/>
                <a:cs typeface="Arial" pitchFamily="34" charset="0"/>
              </a:rPr>
              <a:t>In western blotting, or </a:t>
            </a:r>
            <a:r>
              <a:rPr lang="en-US" dirty="0" err="1">
                <a:latin typeface="Arial" pitchFamily="34" charset="0"/>
                <a:cs typeface="Arial" pitchFamily="34" charset="0"/>
              </a:rPr>
              <a:t>immunoblotting</a:t>
            </a:r>
            <a:r>
              <a:rPr lang="en-US" dirty="0">
                <a:latin typeface="Arial" pitchFamily="34" charset="0"/>
                <a:cs typeface="Arial" pitchFamily="34" charset="0"/>
              </a:rPr>
              <a:t>, proteins are separated in an SDS-PAGE gel, transferred to a polymer, and then stained with an antibody specific for the protein, called the </a:t>
            </a:r>
            <a:r>
              <a:rPr lang="en-US" i="1" dirty="0">
                <a:latin typeface="Arial" pitchFamily="34" charset="0"/>
                <a:cs typeface="Arial" pitchFamily="34" charset="0"/>
              </a:rPr>
              <a:t>primary antibody</a:t>
            </a:r>
            <a:r>
              <a:rPr lang="en-US" dirty="0">
                <a:latin typeface="Arial" pitchFamily="34" charset="0"/>
                <a:cs typeface="Arial" pitchFamily="34" charset="0"/>
              </a:rPr>
              <a:t>. At this stage, the protein is still not readily detectable.</a:t>
            </a:r>
          </a:p>
          <a:p>
            <a:pPr>
              <a:lnSpc>
                <a:spcPct val="110000"/>
              </a:lnSpc>
              <a:spcBef>
                <a:spcPts val="624"/>
              </a:spcBef>
              <a:spcAft>
                <a:spcPts val="1200"/>
              </a:spcAft>
            </a:pPr>
            <a:r>
              <a:rPr lang="en-US" dirty="0">
                <a:latin typeface="Arial" pitchFamily="34" charset="0"/>
                <a:cs typeface="Arial" pitchFamily="34" charset="0"/>
              </a:rPr>
              <a:t>A second antibody, the </a:t>
            </a:r>
            <a:r>
              <a:rPr lang="en-US" i="1" dirty="0">
                <a:latin typeface="Arial" pitchFamily="34" charset="0"/>
                <a:cs typeface="Arial" pitchFamily="34" charset="0"/>
              </a:rPr>
              <a:t>secondary antibody</a:t>
            </a:r>
            <a:r>
              <a:rPr lang="en-US" dirty="0">
                <a:latin typeface="Arial" pitchFamily="34" charset="0"/>
                <a:cs typeface="Arial" pitchFamily="34" charset="0"/>
              </a:rPr>
              <a:t>, specific for the first antibody is then added.</a:t>
            </a:r>
          </a:p>
          <a:p>
            <a:pPr>
              <a:lnSpc>
                <a:spcPct val="110000"/>
              </a:lnSpc>
              <a:spcBef>
                <a:spcPts val="624"/>
              </a:spcBef>
            </a:pPr>
            <a:r>
              <a:rPr lang="en-US" dirty="0">
                <a:latin typeface="Arial" pitchFamily="34" charset="0"/>
                <a:cs typeface="Arial" pitchFamily="34" charset="0"/>
              </a:rPr>
              <a:t>The secondary antibody is attached to an enzyme that generates a chemiluminescent product or contains a fluorescently labeled tag, thereby allowing the detection of the primary antibody and revealing the location of the protein of interest.</a:t>
            </a:r>
          </a:p>
        </p:txBody>
      </p:sp>
    </p:spTree>
    <p:extLst>
      <p:ext uri="{BB962C8B-B14F-4D97-AF65-F5344CB8AC3E}">
        <p14:creationId xmlns:p14="http://schemas.microsoft.com/office/powerpoint/2010/main" val="2107405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Western Blotting</a:t>
            </a:r>
          </a:p>
        </p:txBody>
      </p:sp>
      <p:pic>
        <p:nvPicPr>
          <p:cNvPr id="6" name="Picture 2" descr="An illustration shows the process of western blotting. A vertical cuboidal section of a S D S polyacrylamide gel with horizontal protein bands is shown. The proteins are transferred to a flat, polymer sheet. The bands can be seen on the sheet. Primary antibodies are added to the sheet and are washed. The primary antibody is shown binding to one of the bands in the lane. Secondary antibodies are then added and the polymer sheet is washed again. Secondary antibody with a fluorescent tag on its F c domain is shown binding to the primary antibody. The final step is to illuminate the blot. The result is shown as a grey strip with the same dimensions as the lane, with a horizontal darkened black band, which is in line with the antibody bound protein band in the previous step."/>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49202"/>
            <a:ext cx="8112552" cy="2759597"/>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17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solidFill>
                  <a:srgbClr val="843C0C"/>
                </a:solidFill>
                <a:latin typeface="Arial" pitchFamily="34" charset="0"/>
                <a:cs typeface="Arial" pitchFamily="34" charset="0"/>
              </a:rPr>
              <a:t>Section 3.1 The Purification of Proteins Is an Essential First Step in Understanding Their Function</a:t>
            </a:r>
          </a:p>
        </p:txBody>
      </p:sp>
      <p:sp>
        <p:nvSpPr>
          <p:cNvPr id="3" name="Content Placeholder 2"/>
          <p:cNvSpPr>
            <a:spLocks noGrp="1"/>
          </p:cNvSpPr>
          <p:nvPr>
            <p:ph idx="1"/>
          </p:nvPr>
        </p:nvSpPr>
        <p:spPr>
          <a:xfrm>
            <a:off x="457200" y="1600201"/>
            <a:ext cx="8229600" cy="2703786"/>
          </a:xfrm>
        </p:spPr>
        <p:txBody>
          <a:bodyPr>
            <a:normAutofit/>
          </a:bodyPr>
          <a:lstStyle/>
          <a:p>
            <a:pPr>
              <a:spcBef>
                <a:spcPts val="624"/>
              </a:spcBef>
              <a:spcAft>
                <a:spcPts val="1200"/>
              </a:spcAft>
            </a:pPr>
            <a:r>
              <a:rPr lang="en-US" sz="2200" dirty="0">
                <a:latin typeface="Arial" pitchFamily="34" charset="0"/>
                <a:cs typeface="Arial" pitchFamily="34" charset="0"/>
              </a:rPr>
              <a:t>Proteins can be purified on the basis of differences in their chemical properties.</a:t>
            </a:r>
          </a:p>
          <a:p>
            <a:r>
              <a:rPr lang="en-US" sz="2200" dirty="0">
                <a:latin typeface="Arial" pitchFamily="34" charset="0"/>
                <a:cs typeface="Arial" pitchFamily="34" charset="0"/>
              </a:rPr>
              <a:t>Protein purification requires a test, or assay, that determines whether the protein of interest is present.</a:t>
            </a:r>
          </a:p>
          <a:p>
            <a:pPr lvl="1">
              <a:buFont typeface="Calibri" pitchFamily="34" charset="0"/>
              <a:buChar char="–"/>
            </a:pPr>
            <a:r>
              <a:rPr lang="en-US" sz="2000" dirty="0">
                <a:latin typeface="Arial" pitchFamily="34" charset="0"/>
                <a:cs typeface="Arial" pitchFamily="34" charset="0"/>
              </a:rPr>
              <a:t>Example: an assay for the enzyme lactate dehydrogenase is based on the fact that a product of the reaction, NADH, can be detected </a:t>
            </a:r>
            <a:r>
              <a:rPr lang="en-US" sz="2000" dirty="0" err="1">
                <a:latin typeface="Arial" pitchFamily="34" charset="0"/>
                <a:cs typeface="Arial" pitchFamily="34" charset="0"/>
              </a:rPr>
              <a:t>spectrophotometrically</a:t>
            </a:r>
            <a:r>
              <a:rPr lang="en-US" sz="2000" dirty="0">
                <a:latin typeface="Arial" pitchFamily="34" charset="0"/>
                <a:cs typeface="Arial" pitchFamily="34" charset="0"/>
              </a:rPr>
              <a:t>.</a:t>
            </a:r>
          </a:p>
        </p:txBody>
      </p:sp>
      <p:pic>
        <p:nvPicPr>
          <p:cNvPr id="7" name="Picture 2" descr="An equation shows a lactate molecule and oxidized NAD reacting in the presence of lactate dehydrogenase to yield pyruvate, NADH, and a proton. The reaction is in equilibrium."/>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515447" y="4376202"/>
            <a:ext cx="8113106" cy="162262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BDC0CE-A3DE-D24D-B992-B35C091B98F7}"/>
              </a:ext>
            </a:extLst>
          </p:cNvPr>
          <p:cNvSpPr txBox="1"/>
          <p:nvPr/>
        </p:nvSpPr>
        <p:spPr>
          <a:xfrm>
            <a:off x="5473148" y="3949148"/>
            <a:ext cx="2729948" cy="369332"/>
          </a:xfrm>
          <a:prstGeom prst="rect">
            <a:avLst/>
          </a:prstGeom>
          <a:noFill/>
        </p:spPr>
        <p:txBody>
          <a:bodyPr wrap="square" rtlCol="0">
            <a:spAutoFit/>
          </a:bodyPr>
          <a:lstStyle/>
          <a:p>
            <a:r>
              <a:rPr lang="en-US" dirty="0"/>
              <a:t>Remember Beer’s Law?</a:t>
            </a:r>
          </a:p>
        </p:txBody>
      </p:sp>
    </p:spTree>
    <p:extLst>
      <p:ext uri="{BB962C8B-B14F-4D97-AF65-F5344CB8AC3E}">
        <p14:creationId xmlns:p14="http://schemas.microsoft.com/office/powerpoint/2010/main" val="4024431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000" dirty="0">
                <a:solidFill>
                  <a:srgbClr val="843C0C"/>
                </a:solidFill>
                <a:latin typeface="Arial" pitchFamily="34" charset="0"/>
                <a:cs typeface="Arial" pitchFamily="34" charset="0"/>
              </a:rPr>
              <a:t>Section 3.3 Mass Spectrometry Is a Powerful Technique for the Identification of Peptides and Proteins</a:t>
            </a:r>
          </a:p>
        </p:txBody>
      </p:sp>
      <p:sp>
        <p:nvSpPr>
          <p:cNvPr id="4" name="Content Placeholder 3"/>
          <p:cNvSpPr>
            <a:spLocks noGrp="1"/>
          </p:cNvSpPr>
          <p:nvPr>
            <p:ph idx="1"/>
          </p:nvPr>
        </p:nvSpPr>
        <p:spPr>
          <a:xfrm>
            <a:off x="457200" y="1882456"/>
            <a:ext cx="8418786" cy="4739061"/>
          </a:xfrm>
        </p:spPr>
        <p:txBody>
          <a:bodyPr>
            <a:noAutofit/>
          </a:bodyPr>
          <a:lstStyle/>
          <a:p>
            <a:pPr>
              <a:spcBef>
                <a:spcPts val="624"/>
              </a:spcBef>
              <a:spcAft>
                <a:spcPts val="1200"/>
              </a:spcAft>
            </a:pPr>
            <a:r>
              <a:rPr lang="en-US" dirty="0">
                <a:latin typeface="Arial" pitchFamily="34" charset="0"/>
                <a:cs typeface="Arial" pitchFamily="34" charset="0"/>
              </a:rPr>
              <a:t>Mass spectrometry allows the highly accurate and sensitive detection of the mass of the molecule of interest, or </a:t>
            </a:r>
            <a:r>
              <a:rPr lang="en-US" dirty="0" err="1">
                <a:latin typeface="Arial" pitchFamily="34" charset="0"/>
                <a:cs typeface="Arial" pitchFamily="34" charset="0"/>
              </a:rPr>
              <a:t>analyte</a:t>
            </a:r>
            <a:r>
              <a:rPr lang="en-US" dirty="0">
                <a:latin typeface="Arial" pitchFamily="34" charset="0"/>
                <a:cs typeface="Arial" pitchFamily="34" charset="0"/>
              </a:rPr>
              <a:t>.</a:t>
            </a:r>
          </a:p>
          <a:p>
            <a:pPr>
              <a:spcBef>
                <a:spcPts val="624"/>
              </a:spcBef>
              <a:spcAft>
                <a:spcPts val="1200"/>
              </a:spcAft>
            </a:pPr>
            <a:r>
              <a:rPr lang="en-US" dirty="0">
                <a:latin typeface="Arial" pitchFamily="34" charset="0"/>
                <a:cs typeface="Arial" pitchFamily="34" charset="0"/>
              </a:rPr>
              <a:t>Mass spectrometers convert the </a:t>
            </a:r>
            <a:r>
              <a:rPr lang="en-US" dirty="0" err="1">
                <a:latin typeface="Arial" pitchFamily="34" charset="0"/>
                <a:cs typeface="Arial" pitchFamily="34" charset="0"/>
              </a:rPr>
              <a:t>analyte</a:t>
            </a:r>
            <a:r>
              <a:rPr lang="en-US" dirty="0">
                <a:latin typeface="Arial" pitchFamily="34" charset="0"/>
                <a:cs typeface="Arial" pitchFamily="34" charset="0"/>
              </a:rPr>
              <a:t> into gas-phase ions. The mass-to-charge ratio (</a:t>
            </a:r>
            <a:r>
              <a:rPr lang="en-US" i="1" dirty="0">
                <a:latin typeface="Arial" pitchFamily="34" charset="0"/>
                <a:cs typeface="Arial" pitchFamily="34" charset="0"/>
              </a:rPr>
              <a:t>m</a:t>
            </a:r>
            <a:r>
              <a:rPr lang="en-US" dirty="0">
                <a:latin typeface="Arial" pitchFamily="34" charset="0"/>
                <a:cs typeface="Arial" pitchFamily="34" charset="0"/>
              </a:rPr>
              <a:t>/</a:t>
            </a:r>
            <a:r>
              <a:rPr lang="en-US" i="1" dirty="0">
                <a:latin typeface="Arial" pitchFamily="34" charset="0"/>
                <a:cs typeface="Arial" pitchFamily="34" charset="0"/>
              </a:rPr>
              <a:t>z</a:t>
            </a:r>
            <a:r>
              <a:rPr lang="en-US" dirty="0">
                <a:latin typeface="Arial" pitchFamily="34" charset="0"/>
                <a:cs typeface="Arial" pitchFamily="34" charset="0"/>
              </a:rPr>
              <a:t>) can be determined.</a:t>
            </a:r>
          </a:p>
          <a:p>
            <a:pPr>
              <a:spcBef>
                <a:spcPts val="624"/>
              </a:spcBef>
              <a:spcAft>
                <a:spcPts val="1200"/>
              </a:spcAft>
            </a:pPr>
            <a:r>
              <a:rPr lang="en-US" dirty="0">
                <a:latin typeface="Arial" pitchFamily="34" charset="0"/>
                <a:cs typeface="Arial" pitchFamily="34" charset="0"/>
              </a:rPr>
              <a:t>Mass spectrometers consist of three components: an ion source, a mass analyzer, and a detector.</a:t>
            </a:r>
          </a:p>
          <a:p>
            <a:pPr>
              <a:spcBef>
                <a:spcPts val="624"/>
              </a:spcBef>
              <a:spcAft>
                <a:spcPts val="1200"/>
              </a:spcAft>
            </a:pPr>
            <a:r>
              <a:rPr lang="en-US" dirty="0">
                <a:latin typeface="Arial" pitchFamily="34" charset="0"/>
                <a:cs typeface="Arial" pitchFamily="34" charset="0"/>
              </a:rPr>
              <a:t>Matrix-assisted laser desorption/ionization (MALDI) is often combined with a time-of-flight (TOF) detector.</a:t>
            </a:r>
          </a:p>
        </p:txBody>
      </p:sp>
    </p:spTree>
    <p:extLst>
      <p:ext uri="{BB962C8B-B14F-4D97-AF65-F5344CB8AC3E}">
        <p14:creationId xmlns:p14="http://schemas.microsoft.com/office/powerpoint/2010/main" val="1238003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MALDI-TOF Mass Spectrometry</a:t>
            </a:r>
          </a:p>
        </p:txBody>
      </p:sp>
      <p:pic>
        <p:nvPicPr>
          <p:cNvPr id="6" name="Picture 2" descr="A schematic diagram depicts MALDI-TOF mass spectrometry with the steps involved. The equipment consists of an ion source at one end, a cylindrical flight tube, and a detector at the other end, which is connected in series to a transient recorder and a trigger. A close up view of the ion source shows a sample of protein on a matrix, mounted at the back end of a wide, fairly short cylinder. The flight tube is connected to the short cylinder in which the protein sample placed.  On a parallel set up, the laser sends a horizontal beam to a splitter, which is represented by an inclined square. The laser beam then passes through a prism, and is directed toward the protein sample, thereby ionizing the protein sample. An electric field accelerates the ions from the ion source through the flight tube, to the detector. The lightest ions arrive at the detector on the opposite end of the flight tube first; small ions are shown approaching the detector, while larger ions are shown still close to the source. A part of the laser beam is directed toward the trigger, which has a clock to measure the time that the ions take to move along the flight tube, from the ion source to the detecto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515724" y="2067914"/>
            <a:ext cx="8112552" cy="413939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3E16CB-4E3B-F94D-8AFD-66896AAB5AD9}"/>
              </a:ext>
            </a:extLst>
          </p:cNvPr>
          <p:cNvSpPr txBox="1"/>
          <p:nvPr/>
        </p:nvSpPr>
        <p:spPr>
          <a:xfrm>
            <a:off x="457200" y="1285461"/>
            <a:ext cx="8103704" cy="646331"/>
          </a:xfrm>
          <a:prstGeom prst="rect">
            <a:avLst/>
          </a:prstGeom>
          <a:noFill/>
        </p:spPr>
        <p:txBody>
          <a:bodyPr wrap="square" rtlCol="0">
            <a:spAutoFit/>
          </a:bodyPr>
          <a:lstStyle/>
          <a:p>
            <a:r>
              <a:rPr lang="en-US" dirty="0"/>
              <a:t>All mass spec systems have the same block diagram:  Sample chamber -&gt; Mass analyzer -&gt; Detector</a:t>
            </a:r>
          </a:p>
        </p:txBody>
      </p:sp>
    </p:spTree>
    <p:extLst>
      <p:ext uri="{BB962C8B-B14F-4D97-AF65-F5344CB8AC3E}">
        <p14:creationId xmlns:p14="http://schemas.microsoft.com/office/powerpoint/2010/main" val="8750057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MALDI-TOF Mass Spectrum of Insulin and β-</a:t>
            </a:r>
            <a:r>
              <a:rPr lang="en-US" dirty="0" err="1">
                <a:solidFill>
                  <a:srgbClr val="843C0C"/>
                </a:solidFill>
                <a:latin typeface="Arial" pitchFamily="34" charset="0"/>
                <a:cs typeface="Arial" pitchFamily="34" charset="0"/>
              </a:rPr>
              <a:t>lactoglobulin</a:t>
            </a:r>
            <a:endParaRPr lang="en-US" dirty="0">
              <a:solidFill>
                <a:srgbClr val="843C0C"/>
              </a:solidFill>
              <a:latin typeface="Arial" pitchFamily="34" charset="0"/>
              <a:cs typeface="Arial" pitchFamily="34" charset="0"/>
            </a:endParaRPr>
          </a:p>
        </p:txBody>
      </p:sp>
      <p:pic>
        <p:nvPicPr>
          <p:cNvPr id="6" name="Picture 2" descr="A line graph plots intensity against mass over charge of various molecular constituents of a protein sample that is measured using MALDI-TOF mass spectroscopy. The curve has several sharp peaks corresponding to different mass over charge values. The labels on the peaks starting from the left end read as follows:&#10;Peak 1- (1plus 2 H) with a charge of 2 plus and mass- 3000; Peak 2- Insulin, (1 plus) with a positive charge equals 5733, mass-6500; Peak 3- (L plus 3 H) with a charge of 3 plus and a mass of 7000; Peak 4-(L plus 2 H) with a charge of 2 plus and a mass of 9000; Peal 5-(2 I plus H) with a positive charge and a mass of 12,000; Peak 6: beta-lactoglobulin, (L plus H ) with a positive charge equals 18,364. The peaks can be arranged in decreasing order of their intensity as follows: Peak 2 (Insulin), peak 4 (L plus 2 H), peak 6 (beta-lactoglobulin), peak 1 (I plus 2 H), peak 3 (L plus 3 H) and peak 5 (2 I plus H). Two downward arrows point toward peak 4 (L plus 2 H) and Peak 6: beta-lactoglobulin, (L plus H) with a positive charge equals 18,364. All data are approximat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22525" y="1830659"/>
            <a:ext cx="6698951" cy="43521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901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solidFill>
                  <a:srgbClr val="843C0C"/>
                </a:solidFill>
                <a:latin typeface="Arial" pitchFamily="34" charset="0"/>
                <a:cs typeface="Arial" pitchFamily="34" charset="0"/>
              </a:rPr>
              <a:t>Peptides can be Sequenced by Edman Degradation</a:t>
            </a:r>
          </a:p>
        </p:txBody>
      </p:sp>
      <p:sp>
        <p:nvSpPr>
          <p:cNvPr id="4" name="Content Placeholder 3"/>
          <p:cNvSpPr>
            <a:spLocks noGrp="1"/>
          </p:cNvSpPr>
          <p:nvPr>
            <p:ph idx="1"/>
          </p:nvPr>
        </p:nvSpPr>
        <p:spPr>
          <a:xfrm>
            <a:off x="457200" y="1600200"/>
            <a:ext cx="8229600" cy="4697693"/>
          </a:xfrm>
        </p:spPr>
        <p:txBody>
          <a:bodyPr>
            <a:normAutofit lnSpcReduction="10000"/>
          </a:bodyPr>
          <a:lstStyle/>
          <a:p>
            <a:pPr>
              <a:spcBef>
                <a:spcPts val="624"/>
              </a:spcBef>
              <a:spcAft>
                <a:spcPts val="1200"/>
              </a:spcAft>
            </a:pPr>
            <a:r>
              <a:rPr lang="en-US" sz="2200" dirty="0">
                <a:latin typeface="Arial" pitchFamily="34" charset="0"/>
                <a:cs typeface="Arial" pitchFamily="34" charset="0"/>
              </a:rPr>
              <a:t>Although mass spectrometry has replaced most chemical methods for determining amino acid sequence, it is illustrative to examine a once popular chemical method, the Edman degradation (only useful for peptides, have to break proteins down into peptides first).</a:t>
            </a:r>
          </a:p>
          <a:p>
            <a:pPr>
              <a:spcBef>
                <a:spcPts val="624"/>
              </a:spcBef>
              <a:spcAft>
                <a:spcPts val="1200"/>
              </a:spcAft>
            </a:pPr>
            <a:r>
              <a:rPr lang="en-US" sz="2200" dirty="0">
                <a:latin typeface="Arial" pitchFamily="34" charset="0"/>
                <a:cs typeface="Arial" pitchFamily="34" charset="0"/>
              </a:rPr>
              <a:t>The amino acid sequence of a protein can be determined by </a:t>
            </a:r>
            <a:r>
              <a:rPr lang="en-US" sz="2200" dirty="0" err="1">
                <a:latin typeface="Arial" pitchFamily="34" charset="0"/>
                <a:cs typeface="Arial" pitchFamily="34" charset="0"/>
              </a:rPr>
              <a:t>Edman</a:t>
            </a:r>
            <a:r>
              <a:rPr lang="en-US" sz="2200" dirty="0">
                <a:latin typeface="Arial" pitchFamily="34" charset="0"/>
                <a:cs typeface="Arial" pitchFamily="34" charset="0"/>
              </a:rPr>
              <a:t> degradation. The protein is exposed to phenyl </a:t>
            </a:r>
            <a:r>
              <a:rPr lang="en-US" sz="2200" dirty="0" err="1">
                <a:latin typeface="Arial" pitchFamily="34" charset="0"/>
                <a:cs typeface="Arial" pitchFamily="34" charset="0"/>
              </a:rPr>
              <a:t>isothiocyanate</a:t>
            </a:r>
            <a:r>
              <a:rPr lang="en-US" sz="2200" dirty="0">
                <a:latin typeface="Arial" pitchFamily="34" charset="0"/>
                <a:cs typeface="Arial" pitchFamily="34" charset="0"/>
              </a:rPr>
              <a:t> (PTH), which reacts with the N-terminal amino acid to form a PTH derivative. The PTH–amino acid can be released without cleaving the remainder of the protein, and the degradation is subsequently repeated.</a:t>
            </a:r>
          </a:p>
          <a:p>
            <a:pPr>
              <a:spcBef>
                <a:spcPts val="624"/>
              </a:spcBef>
              <a:spcAft>
                <a:spcPts val="1200"/>
              </a:spcAft>
            </a:pPr>
            <a:r>
              <a:rPr lang="en-US" sz="2200" dirty="0">
                <a:latin typeface="Arial" pitchFamily="34" charset="0"/>
                <a:cs typeface="Arial" pitchFamily="34" charset="0"/>
              </a:rPr>
              <a:t>High-performance liquid chromatography is used to identify the amino acids.</a:t>
            </a:r>
          </a:p>
        </p:txBody>
      </p:sp>
    </p:spTree>
    <p:extLst>
      <p:ext uri="{BB962C8B-B14F-4D97-AF65-F5344CB8AC3E}">
        <p14:creationId xmlns:p14="http://schemas.microsoft.com/office/powerpoint/2010/main" val="42374358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The Edman Degradation</a:t>
            </a:r>
          </a:p>
        </p:txBody>
      </p:sp>
      <p:pic>
        <p:nvPicPr>
          <p:cNvPr id="6" name="Picture 2" descr="A two part illustration shows the steps involved in Edman degradation and a chain of chemical reactions that take place in one round of Edman degradation. In the first part, a peptide chain of five amino acids is represented as a chain of five circles, numbered from one to five. Amino acids one and two are highlighted in the initial sequence. Two rounds of Edman degradation are shown. In the first round, labeling takes place and a label is shown attached to amino acid numbered as one. The labeled amino acid is released in the following step and is being separated from the chain. In the second round, labeling takes place and a label is shown being attached to the end amino acid numbered as two. The labeled amino acid is released in the next step and is being separated from the chain of amino acids. The resulting chain has three amino acids labeled as 3, 4, and 5 respectively.&#10;In the second part, phenyl isothiocyanate together with an amino acid sequence of alanine, glycine, asparagine, phenylalanine, arginine, and glycine undergoes labeling in the first step to form an intermediate compound, which releases P T H-alanine and a peptide shortened by one residue. The structural formulas of the compounds are shown as follows:&#10;&#10;Phenyl isothiocyanate: The structure shows a benzene ring with a three membered chain single bonded to C2 of the ring. The chain has a nitrogen atom double bonded to a carbon atom, which is further double bonded to a sulfur atom.&#10;Alanine: A two carbon chain with a double bonded oxygen atom at one carbon. The other carbon atom is single bonded to an amide group, a methyl group and wedge bonded to a hydrogen atom.&#10;Glycine: A three carbon chain with an amino group at C1, a wedge bonded hydrogen and a hash bonded hydrogen atom at C2, and a double bonded oxygen at C3.&#10;Intermediate compound: The structure shows a benzene ring single bonded to a linear chain at C2. The chain has the following configuration: C1 has an amino group substituent; C2- double bonded sulfur; C3- an amino group substituent; C4- a hash bonded methyl group and a wedge bonded hydrogen atom; C5-double bonded oxygen atom; C6- an amino group substituent; C7-a wedge bonded hydrogen and a hash bonded hydrogen atom; C8-double bonded to an oxygen atom; and C8-single bonded to an amino acid sequence of asparagine, phenylalanine, arginine and glycine.&#10;P T H-alanine: The structure shows C2 of the benzene ring single bonded to a five-membered ring with the following configuration: C1-double bonded to a sulfur atom; C2 has an amino substituent; C has a wedge bonded to a methyl group and hash bonded to a hydrogen atom; C4-double bonded to an oxygen atom; and C5 has a nitrogen substituent.&#10;Peptide: A two carbon linear chain is shown. C1 is single bonded to an amide, wedge bonded to a hydrogen and hash bonded to another hydrogen atom; C2 is double bonded to an oxygen atom and single bonded to an amino acid sequence of asparagine, phenylalanine, arginine and glycine."/>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884477" y="1783736"/>
            <a:ext cx="7375047" cy="433737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142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843C0C"/>
                </a:solidFill>
                <a:latin typeface="Arial" pitchFamily="34" charset="0"/>
                <a:cs typeface="Arial" pitchFamily="34" charset="0"/>
              </a:rPr>
              <a:t>Specific Cleavage of Polypeptides</a:t>
            </a:r>
          </a:p>
        </p:txBody>
      </p:sp>
      <p:pic>
        <p:nvPicPr>
          <p:cNvPr id="6" name="Picture 2" descr="A table shows the specific cleavage sites in polypeptides by chemical and enzymatic cleavage. The column headers are reagent and cleavage site.&#10;Chemical cleavage:&#10;Row 1: reagent: cyanogen bromide; cleavage site: carboxyl side of methionine residues.&#10;Row 2: reagent: O-Iodosobenzoate; cleavage site: carboxyl side of tryptophan residues.&#10;Row 3: reagent: hydroxylamine; cleavage site: asparagine-glycine residues.&#10;Row 4: reagent: 2-nitro-5-thiocyanobenzoate; cleavage site: amino side of cysteine residues.&#10;Enzymatic cleavage:&#10;Row 1: reagent: trypsin; cleavage site: carboxyl side of lysine and arginine residues.&#10;Row 2: reagent: clostripain; cleavage site: carboxyl side of arginine residues.&#10;Row 3: reagent: Staphylococcal protease; cleavage site: carboxyl side of aspartate and glutamate residues (glutamate only under certain conditions).&#10;Row 4: reagent: thrombin; cleavage site: carboxyl side of arginine.&#10;Row 5: reagent: chymotrypsin; cleavage site: carboxyl side of tyrosine, tryptophan, phenylalanine, leucine, and methionine residues.&#10;Row 6: reagent: carboxypeptidase A; cleavage site: amino side of C-terminal amino acid (not arginine, lysine, or proline)."/>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tretch>
            <a:fillRect/>
          </a:stretch>
        </p:blipFill>
        <p:spPr bwMode="auto">
          <a:xfrm>
            <a:off x="1219477" y="1393966"/>
            <a:ext cx="6705046" cy="526041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2FB067C-3C5F-6F45-894B-BA908523AD16}"/>
              </a:ext>
            </a:extLst>
          </p:cNvPr>
          <p:cNvSpPr/>
          <p:nvPr/>
        </p:nvSpPr>
        <p:spPr>
          <a:xfrm>
            <a:off x="5274365" y="5671930"/>
            <a:ext cx="1921565" cy="23853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33F932A-049B-E841-B585-894435FA99A2}"/>
              </a:ext>
            </a:extLst>
          </p:cNvPr>
          <p:cNvSpPr txBox="1"/>
          <p:nvPr/>
        </p:nvSpPr>
        <p:spPr>
          <a:xfrm>
            <a:off x="7689436" y="5087154"/>
            <a:ext cx="1232452" cy="1169551"/>
          </a:xfrm>
          <a:prstGeom prst="rect">
            <a:avLst/>
          </a:prstGeom>
          <a:noFill/>
        </p:spPr>
        <p:txBody>
          <a:bodyPr wrap="square" rtlCol="0">
            <a:spAutoFit/>
          </a:bodyPr>
          <a:lstStyle/>
          <a:p>
            <a:r>
              <a:rPr lang="en-US" sz="1400" dirty="0"/>
              <a:t>Only in specifically modified types of chymotrypsin!</a:t>
            </a:r>
          </a:p>
        </p:txBody>
      </p:sp>
      <p:cxnSp>
        <p:nvCxnSpPr>
          <p:cNvPr id="7" name="Straight Arrow Connector 6">
            <a:extLst>
              <a:ext uri="{FF2B5EF4-FFF2-40B4-BE49-F238E27FC236}">
                <a16:creationId xmlns:a16="http://schemas.microsoft.com/office/drawing/2014/main" id="{39AD127A-4087-F34A-89B2-4E411306A424}"/>
              </a:ext>
            </a:extLst>
          </p:cNvPr>
          <p:cNvCxnSpPr/>
          <p:nvPr/>
        </p:nvCxnSpPr>
        <p:spPr>
          <a:xfrm flipH="1">
            <a:off x="7328452" y="5791199"/>
            <a:ext cx="344142"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F1C0655-B2A3-5348-BA60-6840A69B6102}"/>
              </a:ext>
            </a:extLst>
          </p:cNvPr>
          <p:cNvCxnSpPr/>
          <p:nvPr/>
        </p:nvCxnSpPr>
        <p:spPr>
          <a:xfrm flipV="1">
            <a:off x="1563757" y="2849217"/>
            <a:ext cx="5459895" cy="78187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AC5F8D6-054B-E542-944A-E85A001B9A23}"/>
              </a:ext>
            </a:extLst>
          </p:cNvPr>
          <p:cNvCxnSpPr>
            <a:cxnSpLocks/>
          </p:cNvCxnSpPr>
          <p:nvPr/>
        </p:nvCxnSpPr>
        <p:spPr>
          <a:xfrm>
            <a:off x="1431235" y="2849217"/>
            <a:ext cx="5592417" cy="84814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47F397DB-3ED1-C648-8B43-B64B826336AF}"/>
              </a:ext>
            </a:extLst>
          </p:cNvPr>
          <p:cNvSpPr/>
          <p:nvPr/>
        </p:nvSpPr>
        <p:spPr>
          <a:xfrm>
            <a:off x="1364974" y="2775317"/>
            <a:ext cx="5711687" cy="92204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06FDA501-DA91-1840-8F63-48CFF7A0A3AD}"/>
              </a:ext>
            </a:extLst>
          </p:cNvPr>
          <p:cNvCxnSpPr/>
          <p:nvPr/>
        </p:nvCxnSpPr>
        <p:spPr>
          <a:xfrm flipH="1">
            <a:off x="7195930" y="2637183"/>
            <a:ext cx="493506"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DF4BE01-F29A-8B4A-B0B4-06A22190EB1C}"/>
              </a:ext>
            </a:extLst>
          </p:cNvPr>
          <p:cNvSpPr txBox="1"/>
          <p:nvPr/>
        </p:nvSpPr>
        <p:spPr>
          <a:xfrm>
            <a:off x="7924523" y="2425148"/>
            <a:ext cx="762277" cy="646331"/>
          </a:xfrm>
          <a:prstGeom prst="rect">
            <a:avLst/>
          </a:prstGeom>
          <a:noFill/>
        </p:spPr>
        <p:txBody>
          <a:bodyPr wrap="square" rtlCol="0">
            <a:spAutoFit/>
          </a:bodyPr>
          <a:lstStyle/>
          <a:p>
            <a:r>
              <a:rPr lang="en-US" sz="1200" dirty="0"/>
              <a:t>Yes, remember!</a:t>
            </a:r>
          </a:p>
        </p:txBody>
      </p:sp>
      <p:sp>
        <p:nvSpPr>
          <p:cNvPr id="20" name="TextBox 19">
            <a:extLst>
              <a:ext uri="{FF2B5EF4-FFF2-40B4-BE49-F238E27FC236}">
                <a16:creationId xmlns:a16="http://schemas.microsoft.com/office/drawing/2014/main" id="{123A0220-D683-6241-A6DE-56D275085126}"/>
              </a:ext>
            </a:extLst>
          </p:cNvPr>
          <p:cNvSpPr txBox="1"/>
          <p:nvPr/>
        </p:nvSpPr>
        <p:spPr>
          <a:xfrm>
            <a:off x="7967315" y="3014721"/>
            <a:ext cx="954572" cy="553998"/>
          </a:xfrm>
          <a:prstGeom prst="rect">
            <a:avLst/>
          </a:prstGeom>
          <a:noFill/>
        </p:spPr>
        <p:txBody>
          <a:bodyPr wrap="square" rtlCol="0">
            <a:spAutoFit/>
          </a:bodyPr>
          <a:lstStyle/>
          <a:p>
            <a:r>
              <a:rPr lang="en-US" sz="1200" dirty="0"/>
              <a:t>No, don’t remember</a:t>
            </a:r>
            <a:r>
              <a:rPr lang="en-US" dirty="0"/>
              <a:t>!</a:t>
            </a:r>
          </a:p>
        </p:txBody>
      </p:sp>
      <p:cxnSp>
        <p:nvCxnSpPr>
          <p:cNvPr id="21" name="Straight Arrow Connector 20">
            <a:extLst>
              <a:ext uri="{FF2B5EF4-FFF2-40B4-BE49-F238E27FC236}">
                <a16:creationId xmlns:a16="http://schemas.microsoft.com/office/drawing/2014/main" id="{B7C6741C-A37C-634E-A28B-58182A128B8C}"/>
              </a:ext>
            </a:extLst>
          </p:cNvPr>
          <p:cNvCxnSpPr/>
          <p:nvPr/>
        </p:nvCxnSpPr>
        <p:spPr>
          <a:xfrm flipH="1">
            <a:off x="7195930" y="3213652"/>
            <a:ext cx="493506"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F838898F-EF82-D24D-9FE7-846E24D6DF18}"/>
              </a:ext>
            </a:extLst>
          </p:cNvPr>
          <p:cNvCxnSpPr>
            <a:cxnSpLocks/>
          </p:cNvCxnSpPr>
          <p:nvPr/>
        </p:nvCxnSpPr>
        <p:spPr>
          <a:xfrm flipV="1">
            <a:off x="1563757" y="4475921"/>
            <a:ext cx="5764695" cy="430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B2AE326-4AA1-DC4D-B9BA-84CC58CD92CF}"/>
              </a:ext>
            </a:extLst>
          </p:cNvPr>
          <p:cNvCxnSpPr>
            <a:cxnSpLocks/>
          </p:cNvCxnSpPr>
          <p:nvPr/>
        </p:nvCxnSpPr>
        <p:spPr>
          <a:xfrm flipV="1">
            <a:off x="1543602" y="5260872"/>
            <a:ext cx="5764695" cy="4307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47F9C26-0DCB-954E-9A08-7EA10BF17598}"/>
              </a:ext>
            </a:extLst>
          </p:cNvPr>
          <p:cNvSpPr txBox="1"/>
          <p:nvPr/>
        </p:nvSpPr>
        <p:spPr>
          <a:xfrm>
            <a:off x="1543602" y="4863548"/>
            <a:ext cx="1636920" cy="307777"/>
          </a:xfrm>
          <a:prstGeom prst="rect">
            <a:avLst/>
          </a:prstGeom>
          <a:noFill/>
        </p:spPr>
        <p:txBody>
          <a:bodyPr wrap="square" rtlCol="0">
            <a:spAutoFit/>
          </a:bodyPr>
          <a:lstStyle/>
          <a:p>
            <a:r>
              <a:rPr lang="en-US" sz="1400" dirty="0"/>
              <a:t>(V8 Protease)</a:t>
            </a:r>
          </a:p>
        </p:txBody>
      </p:sp>
      <p:cxnSp>
        <p:nvCxnSpPr>
          <p:cNvPr id="27" name="Straight Arrow Connector 26">
            <a:extLst>
              <a:ext uri="{FF2B5EF4-FFF2-40B4-BE49-F238E27FC236}">
                <a16:creationId xmlns:a16="http://schemas.microsoft.com/office/drawing/2014/main" id="{D9B5F64E-F01F-0147-A69A-3ED1F4C8BB75}"/>
              </a:ext>
            </a:extLst>
          </p:cNvPr>
          <p:cNvCxnSpPr>
            <a:cxnSpLocks/>
          </p:cNvCxnSpPr>
          <p:nvPr/>
        </p:nvCxnSpPr>
        <p:spPr>
          <a:xfrm flipH="1">
            <a:off x="7442684" y="3631096"/>
            <a:ext cx="580298" cy="86636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ABDDFAFC-886A-4946-A717-5BC3AF20E5A7}"/>
              </a:ext>
            </a:extLst>
          </p:cNvPr>
          <p:cNvCxnSpPr>
            <a:cxnSpLocks/>
            <a:stCxn id="20" idx="2"/>
          </p:cNvCxnSpPr>
          <p:nvPr/>
        </p:nvCxnSpPr>
        <p:spPr>
          <a:xfrm flipH="1">
            <a:off x="7328452" y="3568719"/>
            <a:ext cx="1116149" cy="169215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84E4B56-3CF5-DA45-8BB2-F21ADD0E0800}"/>
              </a:ext>
            </a:extLst>
          </p:cNvPr>
          <p:cNvCxnSpPr>
            <a:cxnSpLocks/>
          </p:cNvCxnSpPr>
          <p:nvPr/>
        </p:nvCxnSpPr>
        <p:spPr>
          <a:xfrm>
            <a:off x="553418" y="4207566"/>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83ED9089-7641-C645-B102-48968E1D8AB4}"/>
              </a:ext>
            </a:extLst>
          </p:cNvPr>
          <p:cNvCxnSpPr>
            <a:cxnSpLocks/>
          </p:cNvCxnSpPr>
          <p:nvPr/>
        </p:nvCxnSpPr>
        <p:spPr>
          <a:xfrm>
            <a:off x="553418" y="4863548"/>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E7C527E-5D44-DB46-86B8-599F3A3720AA}"/>
              </a:ext>
            </a:extLst>
          </p:cNvPr>
          <p:cNvCxnSpPr>
            <a:cxnSpLocks/>
          </p:cNvCxnSpPr>
          <p:nvPr/>
        </p:nvCxnSpPr>
        <p:spPr>
          <a:xfrm>
            <a:off x="553418" y="5625547"/>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ACDE0C95-0BC3-5C48-A6F6-3B5C7F84652F}"/>
              </a:ext>
            </a:extLst>
          </p:cNvPr>
          <p:cNvCxnSpPr>
            <a:cxnSpLocks/>
          </p:cNvCxnSpPr>
          <p:nvPr/>
        </p:nvCxnSpPr>
        <p:spPr>
          <a:xfrm>
            <a:off x="553417" y="6082747"/>
            <a:ext cx="666059" cy="0"/>
          </a:xfrm>
          <a:prstGeom prst="straightConnector1">
            <a:avLst/>
          </a:prstGeom>
          <a:ln>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5957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Overlap Peptides</a:t>
            </a:r>
          </a:p>
        </p:txBody>
      </p:sp>
      <p:pic>
        <p:nvPicPr>
          <p:cNvPr id="6" name="Picture 2" descr="An illustration shows how peptides obtained by chymotryptic digestion establish the order of the amino acid sequence. An amino acid sequence containing two alanines, a Glycine, two lysines, a phenylalanine, a threonine, a tryptophan, and a valine is shown on top. Two arrows indicate the digestion of the sequence with either trypsin or chymotrypsin, yielding shorter fragments of the original peptide and the subsequent sequencing of the fragments. Digestion with trypsin yields a fragment with the sequence alanine, alanine, tryptophan, glycine, lysine and another fragment with the sequence, threonine, phenylalanine, valine, and lysine. Digestion with chymotrypsin yields a fragment with the sequence valine, lysine, alanine, alanine, tryptophan and another fragment with the sequence glycine, lysine, and a third fragment with the sequence threonine, phenylalanine. The resulting fragments can be arranged to form an amino acid sequence containing two tryptic peptides. The amino acid sequence reads threonine, phenylalanine, valine, lysine, alanine, alanine, tryptophan, glycine, and lysine. A Chymotryptic overlap peptide is formed by the combination of amino acids from the two tryptic peptides. The Chymotryptic overlap peptide sequence reads valine, lysine, alanine, alanine, and tryptophan."/>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865174" y="1704882"/>
            <a:ext cx="5413653" cy="48383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86E9EB-5B01-5E45-89CE-F5397DEAA1B0}"/>
              </a:ext>
            </a:extLst>
          </p:cNvPr>
          <p:cNvSpPr txBox="1"/>
          <p:nvPr/>
        </p:nvSpPr>
        <p:spPr>
          <a:xfrm>
            <a:off x="6347792" y="1443272"/>
            <a:ext cx="2498035" cy="523220"/>
          </a:xfrm>
          <a:prstGeom prst="rect">
            <a:avLst/>
          </a:prstGeom>
          <a:noFill/>
        </p:spPr>
        <p:txBody>
          <a:bodyPr wrap="square" rtlCol="0">
            <a:spAutoFit/>
          </a:bodyPr>
          <a:lstStyle/>
          <a:p>
            <a:r>
              <a:rPr lang="en-US" sz="1400" dirty="0">
                <a:solidFill>
                  <a:srgbClr val="FF0000"/>
                </a:solidFill>
              </a:rPr>
              <a:t>Total amino acid analysis (not the order, just the composition)</a:t>
            </a:r>
          </a:p>
        </p:txBody>
      </p:sp>
      <p:sp>
        <p:nvSpPr>
          <p:cNvPr id="5" name="TextBox 4">
            <a:extLst>
              <a:ext uri="{FF2B5EF4-FFF2-40B4-BE49-F238E27FC236}">
                <a16:creationId xmlns:a16="http://schemas.microsoft.com/office/drawing/2014/main" id="{9E8DABE5-FB2B-D54A-8DCB-B91239B0F2C9}"/>
              </a:ext>
            </a:extLst>
          </p:cNvPr>
          <p:cNvSpPr txBox="1"/>
          <p:nvPr/>
        </p:nvSpPr>
        <p:spPr>
          <a:xfrm>
            <a:off x="7427844" y="3106418"/>
            <a:ext cx="1417983" cy="954107"/>
          </a:xfrm>
          <a:prstGeom prst="rect">
            <a:avLst/>
          </a:prstGeom>
          <a:noFill/>
        </p:spPr>
        <p:txBody>
          <a:bodyPr wrap="square" rtlCol="0">
            <a:spAutoFit/>
          </a:bodyPr>
          <a:lstStyle/>
          <a:p>
            <a:r>
              <a:rPr lang="en-US" sz="1400" dirty="0">
                <a:solidFill>
                  <a:srgbClr val="FF0000"/>
                </a:solidFill>
              </a:rPr>
              <a:t>These have been sequenced after cleavage by each enzyme</a:t>
            </a:r>
          </a:p>
        </p:txBody>
      </p:sp>
      <p:sp>
        <p:nvSpPr>
          <p:cNvPr id="4" name="Rectangle 3">
            <a:extLst>
              <a:ext uri="{FF2B5EF4-FFF2-40B4-BE49-F238E27FC236}">
                <a16:creationId xmlns:a16="http://schemas.microsoft.com/office/drawing/2014/main" id="{E064BC17-EA2B-ED4D-87D9-515089D4DBC1}"/>
              </a:ext>
            </a:extLst>
          </p:cNvPr>
          <p:cNvSpPr/>
          <p:nvPr/>
        </p:nvSpPr>
        <p:spPr>
          <a:xfrm>
            <a:off x="5088835" y="3583471"/>
            <a:ext cx="1007165" cy="2994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3118DB-6836-CC41-9626-98AC4A22BE9F}"/>
              </a:ext>
            </a:extLst>
          </p:cNvPr>
          <p:cNvSpPr/>
          <p:nvPr/>
        </p:nvSpPr>
        <p:spPr>
          <a:xfrm>
            <a:off x="6183831" y="3583471"/>
            <a:ext cx="1007165" cy="299416"/>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D740EB-3806-284C-AE9D-0927674BCA9D}"/>
              </a:ext>
            </a:extLst>
          </p:cNvPr>
          <p:cNvSpPr txBox="1"/>
          <p:nvPr/>
        </p:nvSpPr>
        <p:spPr>
          <a:xfrm>
            <a:off x="7596809" y="4615675"/>
            <a:ext cx="1417983" cy="1169551"/>
          </a:xfrm>
          <a:prstGeom prst="rect">
            <a:avLst/>
          </a:prstGeom>
          <a:noFill/>
        </p:spPr>
        <p:txBody>
          <a:bodyPr wrap="square" rtlCol="0">
            <a:spAutoFit/>
          </a:bodyPr>
          <a:lstStyle/>
          <a:p>
            <a:r>
              <a:rPr lang="en-US" sz="1400" dirty="0">
                <a:solidFill>
                  <a:srgbClr val="FF0000"/>
                </a:solidFill>
              </a:rPr>
              <a:t>Put the leftovers in place once you’ve got the big overlap pieces set</a:t>
            </a:r>
          </a:p>
        </p:txBody>
      </p:sp>
      <p:cxnSp>
        <p:nvCxnSpPr>
          <p:cNvPr id="14" name="Straight Arrow Connector 13">
            <a:extLst>
              <a:ext uri="{FF2B5EF4-FFF2-40B4-BE49-F238E27FC236}">
                <a16:creationId xmlns:a16="http://schemas.microsoft.com/office/drawing/2014/main" id="{DB6A6AF4-7739-B649-9C41-6F9D34664083}"/>
              </a:ext>
            </a:extLst>
          </p:cNvPr>
          <p:cNvCxnSpPr/>
          <p:nvPr/>
        </p:nvCxnSpPr>
        <p:spPr>
          <a:xfrm flipH="1" flipV="1">
            <a:off x="6347792" y="3882887"/>
            <a:ext cx="1005543" cy="11131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5277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Example Sequencing Problem</a:t>
            </a:r>
          </a:p>
        </p:txBody>
      </p:sp>
      <p:sp>
        <p:nvSpPr>
          <p:cNvPr id="8" name="TextBox 7">
            <a:extLst>
              <a:ext uri="{FF2B5EF4-FFF2-40B4-BE49-F238E27FC236}">
                <a16:creationId xmlns:a16="http://schemas.microsoft.com/office/drawing/2014/main" id="{9CE30B4D-2B1D-E84F-8CE7-87CFDBED5011}"/>
              </a:ext>
            </a:extLst>
          </p:cNvPr>
          <p:cNvSpPr txBox="1"/>
          <p:nvPr/>
        </p:nvSpPr>
        <p:spPr>
          <a:xfrm>
            <a:off x="439387" y="1417638"/>
            <a:ext cx="8265226" cy="2862322"/>
          </a:xfrm>
          <a:prstGeom prst="rect">
            <a:avLst/>
          </a:prstGeom>
          <a:noFill/>
        </p:spPr>
        <p:txBody>
          <a:bodyPr wrap="square" rtlCol="0">
            <a:spAutoFit/>
          </a:bodyPr>
          <a:lstStyle/>
          <a:p>
            <a:r>
              <a:rPr lang="en-US" dirty="0"/>
              <a:t>A hexapeptide was isolated from a small glowing frog by the water treatment plant on Cherry Road.  Total acid hydrolysis revealed the following amino acids in the peptide:  C, H, I, K, L, R.</a:t>
            </a:r>
          </a:p>
          <a:p>
            <a:r>
              <a:rPr lang="en-US" dirty="0"/>
              <a:t>Edman degradation of the intact peptide yielded an R</a:t>
            </a:r>
          </a:p>
          <a:p>
            <a:r>
              <a:rPr lang="en-US" dirty="0"/>
              <a:t>Trypsin degradation of the peptide yielded an R, a dipeptide and a tripeptide.</a:t>
            </a:r>
          </a:p>
          <a:p>
            <a:pPr marL="285750" indent="-285750">
              <a:buFont typeface="Arial" panose="020B0604020202020204" pitchFamily="34" charset="0"/>
              <a:buChar char="•"/>
            </a:pPr>
            <a:r>
              <a:rPr lang="en-US" dirty="0"/>
              <a:t>Edman degradation of the dipeptide yielded a C, and Edman degradation of the tripeptide yielded an H</a:t>
            </a:r>
          </a:p>
          <a:p>
            <a:pPr marL="285750" indent="-285750">
              <a:buFont typeface="Arial" panose="020B0604020202020204" pitchFamily="34" charset="0"/>
              <a:buChar char="•"/>
            </a:pPr>
            <a:r>
              <a:rPr lang="en-US" dirty="0"/>
              <a:t>Carboxypeptidase treatment of the tripeptide yielded an L</a:t>
            </a:r>
          </a:p>
          <a:p>
            <a:r>
              <a:rPr lang="en-US" dirty="0" err="1"/>
              <a:t>Carboyxpeptidase</a:t>
            </a:r>
            <a:r>
              <a:rPr lang="en-US" dirty="0"/>
              <a:t> treatment of the hexapeptide yielded an L</a:t>
            </a:r>
          </a:p>
          <a:p>
            <a:r>
              <a:rPr lang="en-US" dirty="0"/>
              <a:t>What is the amino acid sequence of the peptide?</a:t>
            </a:r>
          </a:p>
        </p:txBody>
      </p:sp>
    </p:spTree>
    <p:extLst>
      <p:ext uri="{BB962C8B-B14F-4D97-AF65-F5344CB8AC3E}">
        <p14:creationId xmlns:p14="http://schemas.microsoft.com/office/powerpoint/2010/main" val="579240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Example Sequencing Problem 2</a:t>
            </a:r>
          </a:p>
        </p:txBody>
      </p:sp>
      <p:sp>
        <p:nvSpPr>
          <p:cNvPr id="8" name="TextBox 7">
            <a:extLst>
              <a:ext uri="{FF2B5EF4-FFF2-40B4-BE49-F238E27FC236}">
                <a16:creationId xmlns:a16="http://schemas.microsoft.com/office/drawing/2014/main" id="{9CE30B4D-2B1D-E84F-8CE7-87CFDBED5011}"/>
              </a:ext>
            </a:extLst>
          </p:cNvPr>
          <p:cNvSpPr txBox="1"/>
          <p:nvPr/>
        </p:nvSpPr>
        <p:spPr>
          <a:xfrm>
            <a:off x="439387" y="1417638"/>
            <a:ext cx="8265226" cy="3139321"/>
          </a:xfrm>
          <a:prstGeom prst="rect">
            <a:avLst/>
          </a:prstGeom>
          <a:noFill/>
        </p:spPr>
        <p:txBody>
          <a:bodyPr wrap="square" rtlCol="0">
            <a:spAutoFit/>
          </a:bodyPr>
          <a:lstStyle/>
          <a:p>
            <a:r>
              <a:rPr lang="en-US" dirty="0"/>
              <a:t>A heptapeptide from a patient living on a small island is being evaluated for its role in extending the life, agility and general awesomeness.</a:t>
            </a:r>
          </a:p>
          <a:p>
            <a:endParaRPr lang="en-US" dirty="0"/>
          </a:p>
          <a:p>
            <a:r>
              <a:rPr lang="en-US" dirty="0"/>
              <a:t>Total acid hydrolysis of the heptapeptide yielded a: D, M, 2 N, R, 2 W</a:t>
            </a:r>
          </a:p>
          <a:p>
            <a:r>
              <a:rPr lang="en-US" dirty="0"/>
              <a:t>Carboxypeptidase treatment of the heptapeptide yielded an N</a:t>
            </a:r>
          </a:p>
          <a:p>
            <a:r>
              <a:rPr lang="en-US" dirty="0" err="1"/>
              <a:t>Typsin</a:t>
            </a:r>
            <a:r>
              <a:rPr lang="en-US" dirty="0"/>
              <a:t> treatment of the heptapeptide yielded a tetrapeptide and a tripeptide</a:t>
            </a:r>
          </a:p>
          <a:p>
            <a:r>
              <a:rPr lang="en-US" dirty="0"/>
              <a:t>Chymotrypsin treatment of the heptapeptide yielded a W, a tetrapeptide and a dipeptide.</a:t>
            </a:r>
          </a:p>
          <a:p>
            <a:r>
              <a:rPr lang="en-US" dirty="0"/>
              <a:t>Staph V8 protease (cleaves after Asp or Glu) yielded a tripeptide and a tetrapeptide</a:t>
            </a:r>
          </a:p>
          <a:p>
            <a:r>
              <a:rPr lang="en-US" dirty="0"/>
              <a:t>Cyanogen bromide treatment yielded a hexapeptide and an N</a:t>
            </a:r>
          </a:p>
          <a:p>
            <a:r>
              <a:rPr lang="en-US" dirty="0"/>
              <a:t>What is the amino acid sequence of the peptide?</a:t>
            </a:r>
          </a:p>
        </p:txBody>
      </p:sp>
    </p:spTree>
    <p:extLst>
      <p:ext uri="{BB962C8B-B14F-4D97-AF65-F5344CB8AC3E}">
        <p14:creationId xmlns:p14="http://schemas.microsoft.com/office/powerpoint/2010/main" val="32323662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715"/>
            <a:ext cx="8229600" cy="1143000"/>
          </a:xfrm>
        </p:spPr>
        <p:txBody>
          <a:bodyPr>
            <a:noAutofit/>
          </a:bodyPr>
          <a:lstStyle/>
          <a:p>
            <a:r>
              <a:rPr lang="en-US" sz="2800" dirty="0">
                <a:solidFill>
                  <a:srgbClr val="843C0C"/>
                </a:solidFill>
                <a:latin typeface="Arial" pitchFamily="34" charset="0"/>
                <a:cs typeface="Arial" pitchFamily="34" charset="0"/>
              </a:rPr>
              <a:t>The Amino Acid Sequence can Provide a Wealth of Information as to the Protein’s Structure, Function, and History</a:t>
            </a:r>
          </a:p>
        </p:txBody>
      </p:sp>
      <p:sp>
        <p:nvSpPr>
          <p:cNvPr id="3" name="Content Placeholder 2"/>
          <p:cNvSpPr>
            <a:spLocks noGrp="1"/>
          </p:cNvSpPr>
          <p:nvPr>
            <p:ph idx="1"/>
          </p:nvPr>
        </p:nvSpPr>
        <p:spPr>
          <a:xfrm>
            <a:off x="457200" y="1670764"/>
            <a:ext cx="8229600" cy="4927028"/>
          </a:xfrm>
        </p:spPr>
        <p:txBody>
          <a:bodyPr>
            <a:normAutofit/>
          </a:bodyPr>
          <a:lstStyle/>
          <a:p>
            <a:pPr marL="457200" indent="-457200">
              <a:spcBef>
                <a:spcPts val="624"/>
              </a:spcBef>
              <a:spcAft>
                <a:spcPts val="1200"/>
              </a:spcAft>
              <a:buFont typeface="+mj-lt"/>
              <a:buAutoNum type="arabicPeriod"/>
            </a:pPr>
            <a:r>
              <a:rPr lang="en-US" sz="2000" dirty="0">
                <a:latin typeface="Arial" pitchFamily="34" charset="0"/>
                <a:cs typeface="Arial" pitchFamily="34" charset="0"/>
              </a:rPr>
              <a:t>Amino acid sequences of proteins can be compared to identify similarities.</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Comparison of the sequence of the same protein from different species yields evolutionary information.</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Amino acid sequence searches can reveal the presence of internal repeats.</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Sequencing information can identify signals that determine the location of the protein or processing signals.</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Sequence information can be used to generate antibodies for the protein.</a:t>
            </a:r>
          </a:p>
          <a:p>
            <a:pPr marL="457200" indent="-457200">
              <a:spcBef>
                <a:spcPts val="624"/>
              </a:spcBef>
              <a:spcAft>
                <a:spcPts val="1200"/>
              </a:spcAft>
              <a:buFont typeface="+mj-lt"/>
              <a:buAutoNum type="arabicPeriod"/>
            </a:pPr>
            <a:r>
              <a:rPr lang="en-US" sz="2000" dirty="0">
                <a:latin typeface="Arial" pitchFamily="34" charset="0"/>
                <a:cs typeface="Arial" pitchFamily="34" charset="0"/>
              </a:rPr>
              <a:t>Amino acid sequence can be used to generate DNA probes specific for the gene encoding the protein.</a:t>
            </a:r>
          </a:p>
        </p:txBody>
      </p:sp>
    </p:spTree>
    <p:extLst>
      <p:ext uri="{BB962C8B-B14F-4D97-AF65-F5344CB8AC3E}">
        <p14:creationId xmlns:p14="http://schemas.microsoft.com/office/powerpoint/2010/main" val="131477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solidFill>
                  <a:srgbClr val="843C0C"/>
                </a:solidFill>
                <a:latin typeface="Arial" pitchFamily="34" charset="0"/>
                <a:cs typeface="Arial" pitchFamily="34" charset="0"/>
              </a:rPr>
              <a:t>Proteins Must be Released from the Cell to be Purified</a:t>
            </a:r>
          </a:p>
        </p:txBody>
      </p:sp>
      <p:sp>
        <p:nvSpPr>
          <p:cNvPr id="3" name="Content Placeholder 2"/>
          <p:cNvSpPr>
            <a:spLocks noGrp="1"/>
          </p:cNvSpPr>
          <p:nvPr>
            <p:ph idx="1"/>
          </p:nvPr>
        </p:nvSpPr>
        <p:spPr/>
        <p:txBody>
          <a:bodyPr>
            <a:normAutofit lnSpcReduction="10000"/>
          </a:bodyPr>
          <a:lstStyle/>
          <a:p>
            <a:pPr>
              <a:lnSpc>
                <a:spcPct val="110000"/>
              </a:lnSpc>
              <a:spcBef>
                <a:spcPts val="624"/>
              </a:spcBef>
              <a:spcAft>
                <a:spcPts val="1200"/>
              </a:spcAft>
            </a:pPr>
            <a:r>
              <a:rPr lang="en-US" dirty="0">
                <a:latin typeface="Arial" pitchFamily="34" charset="0"/>
                <a:cs typeface="Arial" pitchFamily="34" charset="0"/>
              </a:rPr>
              <a:t>Intact cells are disrupted to form a homogenate, which is a mixture of all of the components of the cell.</a:t>
            </a:r>
          </a:p>
          <a:p>
            <a:pPr>
              <a:lnSpc>
                <a:spcPct val="110000"/>
              </a:lnSpc>
              <a:spcBef>
                <a:spcPts val="624"/>
              </a:spcBef>
              <a:spcAft>
                <a:spcPts val="1200"/>
              </a:spcAft>
            </a:pPr>
            <a:r>
              <a:rPr lang="en-US" dirty="0">
                <a:latin typeface="Arial" pitchFamily="34" charset="0"/>
                <a:cs typeface="Arial" pitchFamily="34" charset="0"/>
              </a:rPr>
              <a:t>The homogenate is then centrifuged at low speed to yield a pellet consisting of nuclei and a supernatant.</a:t>
            </a:r>
          </a:p>
          <a:p>
            <a:pPr>
              <a:lnSpc>
                <a:spcPct val="110000"/>
              </a:lnSpc>
              <a:spcBef>
                <a:spcPts val="624"/>
              </a:spcBef>
              <a:spcAft>
                <a:spcPts val="1200"/>
              </a:spcAft>
            </a:pPr>
            <a:r>
              <a:rPr lang="en-US" dirty="0">
                <a:latin typeface="Arial" pitchFamily="34" charset="0"/>
                <a:cs typeface="Arial" pitchFamily="34" charset="0"/>
              </a:rPr>
              <a:t>This supernatant is then centrifuged at a higher centrifugal force to yield another pellet and supernatant.</a:t>
            </a:r>
          </a:p>
          <a:p>
            <a:pPr>
              <a:lnSpc>
                <a:spcPct val="110000"/>
              </a:lnSpc>
              <a:spcBef>
                <a:spcPts val="624"/>
              </a:spcBef>
            </a:pPr>
            <a:r>
              <a:rPr lang="en-US" dirty="0">
                <a:latin typeface="Arial" pitchFamily="34" charset="0"/>
                <a:cs typeface="Arial" pitchFamily="34" charset="0"/>
              </a:rPr>
              <a:t>This process, called differential centrifugation, is repeated several more times to yield a series of pellets enriched in various cellular materials and a final supernatant, the soluble portion of the cytoplasm.</a:t>
            </a:r>
          </a:p>
        </p:txBody>
      </p:sp>
    </p:spTree>
    <p:extLst>
      <p:ext uri="{BB962C8B-B14F-4D97-AF65-F5344CB8AC3E}">
        <p14:creationId xmlns:p14="http://schemas.microsoft.com/office/powerpoint/2010/main" val="3686260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Differential Centrifugation</a:t>
            </a:r>
          </a:p>
        </p:txBody>
      </p:sp>
      <p:pic>
        <p:nvPicPr>
          <p:cNvPr id="6" name="Picture 2" descr="A flow diagram illustrates the process of differential centrifugation of cells, accompanied by transmission electron micrographs of cells at each stage of the process. Differential centrifugation is shown in several stages. In the first stage, a centrifuge tube containing cells in liquid is shown being disrupted with a homogenizer, which is shown as a rod inside the tube. The resulting mixture inside the tube is the homogenate. Homogenate is centrifuged at 500 times g for 10 minutes. The result of this centrifugation is illustrated as a centrifuge tube with particles at the bottom and a fairly dense supernatant. A transmission electron micrograph shows the pellet, which is the nuclear fraction. The nuclear fraction appears as grey, irregular, roughly circular structures. The next stage in the process is to centrifuge the supernatant 10000 times g for 20 minutes. The result of this centrifugation is illustrated as a tube with particles in the bottom and a slightly lighter supernatant. A transmission electron micrograph shows the pellet, which is the mitochondrial fraction. The mitochondrial fraction appears as black, roughly circular structures. The next stage in the process is to centrifuge the supernatant 100000 times g for one hour. The result of this centrifugation is illustrated as a tube with particles in the bottom and a much lighter supernatant. A transmission electron micrograph shows the pellet, which is the microsomal fraction. The microsomal fraction appears as white, irregular, heterogeneous objects."/>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2197380" y="1336547"/>
            <a:ext cx="5033021" cy="537191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6F2AEA-3653-674D-9BB3-1CFE07B61A1C}"/>
              </a:ext>
            </a:extLst>
          </p:cNvPr>
          <p:cNvSpPr txBox="1"/>
          <p:nvPr/>
        </p:nvSpPr>
        <p:spPr>
          <a:xfrm>
            <a:off x="374518" y="3244334"/>
            <a:ext cx="1935678" cy="1200329"/>
          </a:xfrm>
          <a:prstGeom prst="rect">
            <a:avLst/>
          </a:prstGeom>
          <a:noFill/>
        </p:spPr>
        <p:txBody>
          <a:bodyPr wrap="square" rtlCol="0">
            <a:spAutoFit/>
          </a:bodyPr>
          <a:lstStyle/>
          <a:p>
            <a:r>
              <a:rPr lang="en-US" dirty="0"/>
              <a:t>Supernatant =  Liquid present after centrifugation</a:t>
            </a:r>
          </a:p>
        </p:txBody>
      </p:sp>
      <p:sp>
        <p:nvSpPr>
          <p:cNvPr id="5" name="TextBox 4">
            <a:extLst>
              <a:ext uri="{FF2B5EF4-FFF2-40B4-BE49-F238E27FC236}">
                <a16:creationId xmlns:a16="http://schemas.microsoft.com/office/drawing/2014/main" id="{8F3FF741-6716-2844-ADDE-DB0EC2E9AC4A}"/>
              </a:ext>
            </a:extLst>
          </p:cNvPr>
          <p:cNvSpPr txBox="1"/>
          <p:nvPr/>
        </p:nvSpPr>
        <p:spPr>
          <a:xfrm>
            <a:off x="79697" y="5044907"/>
            <a:ext cx="3667804" cy="923330"/>
          </a:xfrm>
          <a:prstGeom prst="rect">
            <a:avLst/>
          </a:prstGeom>
          <a:noFill/>
        </p:spPr>
        <p:txBody>
          <a:bodyPr wrap="square" rtlCol="0">
            <a:spAutoFit/>
          </a:bodyPr>
          <a:lstStyle/>
          <a:p>
            <a:r>
              <a:rPr lang="en-US" dirty="0"/>
              <a:t>Supernatant contains all of the </a:t>
            </a:r>
            <a:r>
              <a:rPr lang="en-US" dirty="0" err="1"/>
              <a:t>solusble</a:t>
            </a:r>
            <a:r>
              <a:rPr lang="en-US" dirty="0"/>
              <a:t> enzymes from the cytoplasm</a:t>
            </a:r>
          </a:p>
        </p:txBody>
      </p:sp>
      <p:cxnSp>
        <p:nvCxnSpPr>
          <p:cNvPr id="9" name="Straight Arrow Connector 8">
            <a:extLst>
              <a:ext uri="{FF2B5EF4-FFF2-40B4-BE49-F238E27FC236}">
                <a16:creationId xmlns:a16="http://schemas.microsoft.com/office/drawing/2014/main" id="{6AF8A603-45E9-8B44-A942-75340A0A75C3}"/>
              </a:ext>
            </a:extLst>
          </p:cNvPr>
          <p:cNvCxnSpPr/>
          <p:nvPr/>
        </p:nvCxnSpPr>
        <p:spPr>
          <a:xfrm flipV="1">
            <a:off x="2197380" y="5671930"/>
            <a:ext cx="1751768" cy="145774"/>
          </a:xfrm>
          <a:prstGeom prst="straightConnector1">
            <a:avLst/>
          </a:prstGeom>
          <a:ln w="47625">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0968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Salting Out and Dialysis</a:t>
            </a:r>
          </a:p>
        </p:txBody>
      </p:sp>
      <p:sp>
        <p:nvSpPr>
          <p:cNvPr id="3" name="Content Placeholder 2"/>
          <p:cNvSpPr>
            <a:spLocks noGrp="1"/>
          </p:cNvSpPr>
          <p:nvPr>
            <p:ph idx="1"/>
          </p:nvPr>
        </p:nvSpPr>
        <p:spPr>
          <a:xfrm>
            <a:off x="457200" y="1600200"/>
            <a:ext cx="8229600" cy="4962311"/>
          </a:xfrm>
        </p:spPr>
        <p:txBody>
          <a:bodyPr>
            <a:normAutofit fontScale="92500"/>
          </a:bodyPr>
          <a:lstStyle/>
          <a:p>
            <a:r>
              <a:rPr lang="en-US" dirty="0">
                <a:latin typeface="Arial" pitchFamily="34" charset="0"/>
                <a:cs typeface="Arial" pitchFamily="34" charset="0"/>
              </a:rPr>
              <a:t>Salting out</a:t>
            </a:r>
          </a:p>
          <a:p>
            <a:pPr lvl="1">
              <a:buFont typeface="Calibri" pitchFamily="34" charset="0"/>
              <a:buChar char="–"/>
            </a:pPr>
            <a:r>
              <a:rPr lang="en-US" dirty="0">
                <a:latin typeface="Arial" pitchFamily="34" charset="0"/>
                <a:cs typeface="Arial" pitchFamily="34" charset="0"/>
              </a:rPr>
              <a:t>Salting out takes advantage of the fact that the solubility of proteins varies with the salt concentration.</a:t>
            </a:r>
          </a:p>
          <a:p>
            <a:pPr lvl="1">
              <a:spcAft>
                <a:spcPts val="1200"/>
              </a:spcAft>
              <a:buFont typeface="Calibri" pitchFamily="34" charset="0"/>
              <a:buChar char="–"/>
            </a:pPr>
            <a:r>
              <a:rPr lang="en-US" dirty="0">
                <a:latin typeface="Arial" pitchFamily="34" charset="0"/>
                <a:cs typeface="Arial" pitchFamily="34" charset="0"/>
              </a:rPr>
              <a:t>Most proteins require some salt to dissolve in water, a process called salting in. As the salt concentration is increased, different proteins will precipitate at different characteristic salt concentrations, a process called salting out.</a:t>
            </a:r>
          </a:p>
          <a:p>
            <a:r>
              <a:rPr lang="en-US" dirty="0">
                <a:latin typeface="Arial" pitchFamily="34" charset="0"/>
                <a:cs typeface="Arial" pitchFamily="34" charset="0"/>
              </a:rPr>
              <a:t>Dialysis</a:t>
            </a:r>
          </a:p>
          <a:p>
            <a:pPr lvl="1">
              <a:buFont typeface="Calibri" pitchFamily="34" charset="0"/>
              <a:buChar char="–"/>
            </a:pPr>
            <a:r>
              <a:rPr lang="en-US" dirty="0">
                <a:latin typeface="Arial" pitchFamily="34" charset="0"/>
                <a:cs typeface="Arial" pitchFamily="34" charset="0"/>
              </a:rPr>
              <a:t>The salt can be removed from a protein solution by dialysis.</a:t>
            </a:r>
          </a:p>
          <a:p>
            <a:pPr lvl="1">
              <a:buFont typeface="Calibri" pitchFamily="34" charset="0"/>
              <a:buChar char="–"/>
            </a:pPr>
            <a:r>
              <a:rPr lang="en-US" dirty="0">
                <a:latin typeface="Arial" pitchFamily="34" charset="0"/>
                <a:cs typeface="Arial" pitchFamily="34" charset="0"/>
              </a:rPr>
              <a:t>The protein solution is placed in a cellophane bag with pores too small to allow the protein to diffuse but big enough to allow the salt to equilibrate with the solution surround the dialysis bag.</a:t>
            </a:r>
          </a:p>
          <a:p>
            <a:pPr lvl="1">
              <a:buFont typeface="Calibri" pitchFamily="34" charset="0"/>
              <a:buChar char="–"/>
            </a:pPr>
            <a:r>
              <a:rPr lang="en-US" dirty="0">
                <a:latin typeface="Arial" pitchFamily="34" charset="0"/>
                <a:cs typeface="Arial" pitchFamily="34" charset="0"/>
              </a:rPr>
              <a:t>This can also work for other small soluble contaminants.</a:t>
            </a:r>
          </a:p>
        </p:txBody>
      </p:sp>
    </p:spTree>
    <p:extLst>
      <p:ext uri="{BB962C8B-B14F-4D97-AF65-F5344CB8AC3E}">
        <p14:creationId xmlns:p14="http://schemas.microsoft.com/office/powerpoint/2010/main" val="3522724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843C0C"/>
                </a:solidFill>
                <a:latin typeface="Arial" pitchFamily="34" charset="0"/>
                <a:cs typeface="Arial" pitchFamily="34" charset="0"/>
              </a:rPr>
              <a:t>Dialysis</a:t>
            </a:r>
          </a:p>
        </p:txBody>
      </p:sp>
      <p:pic>
        <p:nvPicPr>
          <p:cNvPr id="6" name="Picture 2" descr="A schematic diagram illustrates the process of dialysis. A dialysis bag is shown inside a glass container, filled with buffer solution. The dialysis bag is tubular and sealed at the top and bottom with clamps. The arrangement is shown at the start of dialysis and afterwards, at equilibrium. At the start of dialysis, dialysis bag contains concentrated solution. The constituents of the solution are represented by small green dots and a few red dots. All the molecules are inside the bag at the start of dialysis. At equilibrium, all the green dot constituents are present in the solution with only few shown inside the dialysis bag. All the red dot constituents are still inside the bag."/>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tretch>
            <a:fillRect/>
          </a:stretch>
        </p:blipFill>
        <p:spPr bwMode="auto">
          <a:xfrm>
            <a:off x="1207070" y="1649977"/>
            <a:ext cx="7936930" cy="480535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08210F-8372-CC4C-BBC7-4D2EF15D46E5}"/>
              </a:ext>
            </a:extLst>
          </p:cNvPr>
          <p:cNvSpPr txBox="1"/>
          <p:nvPr/>
        </p:nvSpPr>
        <p:spPr>
          <a:xfrm>
            <a:off x="238539" y="1139686"/>
            <a:ext cx="2213113" cy="5632311"/>
          </a:xfrm>
          <a:prstGeom prst="rect">
            <a:avLst/>
          </a:prstGeom>
          <a:noFill/>
        </p:spPr>
        <p:txBody>
          <a:bodyPr wrap="square" rtlCol="0">
            <a:spAutoFit/>
          </a:bodyPr>
          <a:lstStyle/>
          <a:p>
            <a:r>
              <a:rPr lang="en-US" dirty="0"/>
              <a:t>A variety of pore sizes of dialysis tubing is available, each with a different </a:t>
            </a:r>
            <a:r>
              <a:rPr lang="en-US" b="1" dirty="0"/>
              <a:t>Molecular Weight Cut Off (MWCO)</a:t>
            </a:r>
            <a:r>
              <a:rPr lang="en-US" dirty="0"/>
              <a:t>  </a:t>
            </a:r>
          </a:p>
          <a:p>
            <a:endParaRPr lang="en-US" dirty="0"/>
          </a:p>
          <a:p>
            <a:r>
              <a:rPr lang="en-US" dirty="0"/>
              <a:t>The larger the MWCO, the larger the solute that can leave the interior of the bag and into the buffer</a:t>
            </a:r>
          </a:p>
          <a:p>
            <a:endParaRPr lang="en-US" dirty="0"/>
          </a:p>
          <a:p>
            <a:r>
              <a:rPr lang="en-US" dirty="0"/>
              <a:t>Why?  Speed.  If your protein is 50 </a:t>
            </a:r>
            <a:r>
              <a:rPr lang="en-US" dirty="0" err="1"/>
              <a:t>KDa</a:t>
            </a:r>
            <a:r>
              <a:rPr lang="en-US" dirty="0"/>
              <a:t> and you use a 3KDa MWCO tubing, it will take longer to reach equilibrium.</a:t>
            </a:r>
          </a:p>
        </p:txBody>
      </p:sp>
    </p:spTree>
    <p:extLst>
      <p:ext uri="{BB962C8B-B14F-4D97-AF65-F5344CB8AC3E}">
        <p14:creationId xmlns:p14="http://schemas.microsoft.com/office/powerpoint/2010/main" val="3299636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 y="274638"/>
            <a:ext cx="9052560" cy="1143000"/>
          </a:xfrm>
        </p:spPr>
        <p:txBody>
          <a:bodyPr>
            <a:noAutofit/>
          </a:bodyPr>
          <a:lstStyle/>
          <a:p>
            <a:r>
              <a:rPr lang="en-US" dirty="0">
                <a:solidFill>
                  <a:srgbClr val="843C0C"/>
                </a:solidFill>
                <a:latin typeface="Arial" pitchFamily="34" charset="0"/>
                <a:cs typeface="Arial" pitchFamily="34" charset="0"/>
              </a:rPr>
              <a:t>Column Chromatographic Methods</a:t>
            </a:r>
          </a:p>
        </p:txBody>
      </p:sp>
      <p:sp>
        <p:nvSpPr>
          <p:cNvPr id="4" name="Content Placeholder 3"/>
          <p:cNvSpPr>
            <a:spLocks noGrp="1"/>
          </p:cNvSpPr>
          <p:nvPr>
            <p:ph idx="1"/>
          </p:nvPr>
        </p:nvSpPr>
        <p:spPr>
          <a:xfrm>
            <a:off x="457200" y="1600200"/>
            <a:ext cx="8229600" cy="4690241"/>
          </a:xfrm>
        </p:spPr>
        <p:txBody>
          <a:bodyPr>
            <a:normAutofit/>
          </a:bodyPr>
          <a:lstStyle/>
          <a:p>
            <a:pPr>
              <a:spcBef>
                <a:spcPts val="624"/>
              </a:spcBef>
              <a:spcAft>
                <a:spcPts val="1200"/>
              </a:spcAft>
            </a:pPr>
            <a:r>
              <a:rPr lang="en-US" dirty="0">
                <a:latin typeface="Arial" pitchFamily="34" charset="0"/>
                <a:cs typeface="Arial" pitchFamily="34" charset="0"/>
              </a:rPr>
              <a:t>Inert beads made of cellulose or acrylamide can have activated chemical groups placed on them</a:t>
            </a:r>
          </a:p>
          <a:p>
            <a:pPr lvl="1">
              <a:spcBef>
                <a:spcPts val="624"/>
              </a:spcBef>
              <a:spcAft>
                <a:spcPts val="1200"/>
              </a:spcAft>
            </a:pPr>
            <a:r>
              <a:rPr lang="en-US" dirty="0">
                <a:latin typeface="Arial" pitchFamily="34" charset="0"/>
                <a:cs typeface="Arial" pitchFamily="34" charset="0"/>
              </a:rPr>
              <a:t>These chemical groups can impart specific properties such as:  charge, binding of metal ions, covalent attachment of chemical compounds.</a:t>
            </a:r>
          </a:p>
          <a:p>
            <a:pPr lvl="1">
              <a:spcBef>
                <a:spcPts val="624"/>
              </a:spcBef>
              <a:spcAft>
                <a:spcPts val="1200"/>
              </a:spcAft>
            </a:pPr>
            <a:r>
              <a:rPr lang="en-US" dirty="0">
                <a:latin typeface="Arial" pitchFamily="34" charset="0"/>
                <a:cs typeface="Arial" pitchFamily="34" charset="0"/>
              </a:rPr>
              <a:t>All chromatographic methods have the same basic steps, with the distinction between them primarily consisting of how the target protein is eluted from the column</a:t>
            </a:r>
          </a:p>
        </p:txBody>
      </p:sp>
    </p:spTree>
    <p:extLst>
      <p:ext uri="{BB962C8B-B14F-4D97-AF65-F5344CB8AC3E}">
        <p14:creationId xmlns:p14="http://schemas.microsoft.com/office/powerpoint/2010/main" val="3873595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4742</TotalTime>
  <Words>4585</Words>
  <Application>Microsoft Macintosh PowerPoint</Application>
  <PresentationFormat>On-screen Show (4:3)</PresentationFormat>
  <Paragraphs>270</Paragraphs>
  <Slides>49</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Calibri Light</vt:lpstr>
      <vt:lpstr>Georgia</vt:lpstr>
      <vt:lpstr>Office Theme</vt:lpstr>
      <vt:lpstr>1_Office Theme</vt:lpstr>
      <vt:lpstr>PowerPoint Presentation</vt:lpstr>
      <vt:lpstr>Ch.3 Learning Objectives</vt:lpstr>
      <vt:lpstr>The Proteome is the Functional Representation of the Genome</vt:lpstr>
      <vt:lpstr>Section 3.1 The Purification of Proteins Is an Essential First Step in Understanding Their Function</vt:lpstr>
      <vt:lpstr>Proteins Must be Released from the Cell to be Purified</vt:lpstr>
      <vt:lpstr>Differential Centrifugation</vt:lpstr>
      <vt:lpstr>Salting Out and Dialysis</vt:lpstr>
      <vt:lpstr>Dialysis</vt:lpstr>
      <vt:lpstr>Column Chromatographic Methods</vt:lpstr>
      <vt:lpstr>Column Chromatographic Methods</vt:lpstr>
      <vt:lpstr>Ion-exchange Chromatography (1/2)</vt:lpstr>
      <vt:lpstr>Ion-exchange Chromatography (2/2)</vt:lpstr>
      <vt:lpstr>Affinity Chromatography (1/2)</vt:lpstr>
      <vt:lpstr>Affinity Chromatography (2/2)</vt:lpstr>
      <vt:lpstr>Gel-filtration Chromatography (1/2)</vt:lpstr>
      <vt:lpstr>Gel-filtration Chromatography (2/2)</vt:lpstr>
      <vt:lpstr>Gel Electrophoresis (1/2)</vt:lpstr>
      <vt:lpstr>Gel Electrophoresis (2/2)</vt:lpstr>
      <vt:lpstr>Polyacrylamide Gel Electrophoresis</vt:lpstr>
      <vt:lpstr>Staining of Proteins After Electrophoresis</vt:lpstr>
      <vt:lpstr>Isoelectric Focusing (1/2)</vt:lpstr>
      <vt:lpstr>Isoelectric Focusing (2/2)</vt:lpstr>
      <vt:lpstr>Two-dimensional Electrophoresis (1/2)</vt:lpstr>
      <vt:lpstr>Two-dimensional Electrophoresis (2/2)</vt:lpstr>
      <vt:lpstr>Alterations in Protein Levels Detected by Two-dimensional Gel Electrophoresis</vt:lpstr>
      <vt:lpstr>A Protein Purification Scheme can be Quantitatively Evaluated</vt:lpstr>
      <vt:lpstr>Quantification of a Purification Protocol for a Fictitious Enzyme</vt:lpstr>
      <vt:lpstr>Electrophoretic Analysis of a Protein Purification</vt:lpstr>
      <vt:lpstr>Protein Purification can be Made Easier with the Use of Recombinant DNA Technology</vt:lpstr>
      <vt:lpstr>Section 3.2 Immunology Provides Important Techniques with Which to Investigate Proteins</vt:lpstr>
      <vt:lpstr>Antibody Structure</vt:lpstr>
      <vt:lpstr>Antigen–antibody Interactions</vt:lpstr>
      <vt:lpstr>Antibodies to Specific Proteins can be Generated</vt:lpstr>
      <vt:lpstr>Polyclonal and Monoclonal Antibodies</vt:lpstr>
      <vt:lpstr>Preparation of Monoclonal Antibodies</vt:lpstr>
      <vt:lpstr>Proteins can be Detected and Quantified by Using an Enzyme-linked Immunosorbent Assay</vt:lpstr>
      <vt:lpstr>Indirect ELISA and Sandwich ELISA</vt:lpstr>
      <vt:lpstr>Western Blotting Permits the Detection of Proteins Separated by Gel Electrophoresis</vt:lpstr>
      <vt:lpstr>Western Blotting</vt:lpstr>
      <vt:lpstr>Section 3.3 Mass Spectrometry Is a Powerful Technique for the Identification of Peptides and Proteins</vt:lpstr>
      <vt:lpstr>MALDI-TOF Mass Spectrometry</vt:lpstr>
      <vt:lpstr>MALDI-TOF Mass Spectrum of Insulin and β-lactoglobulin</vt:lpstr>
      <vt:lpstr>Peptides can be Sequenced by Edman Degradation</vt:lpstr>
      <vt:lpstr>The Edman Degradation</vt:lpstr>
      <vt:lpstr>Specific Cleavage of Polypeptides</vt:lpstr>
      <vt:lpstr>Overlap Peptides</vt:lpstr>
      <vt:lpstr>Example Sequencing Problem</vt:lpstr>
      <vt:lpstr>Example Sequencing Problem 2</vt:lpstr>
      <vt:lpstr>The Amino Acid Sequence can Provide a Wealth of Information as to the Protein’s Structure, Function, and History</vt:lpstr>
    </vt:vector>
  </TitlesOfParts>
  <Company>Carleton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Exploring Proteins and Proteomes</dc:title>
  <dc:creator>berg</dc:creator>
  <cp:lastModifiedBy>Hurlbert, Jason C.</cp:lastModifiedBy>
  <cp:revision>521</cp:revision>
  <dcterms:created xsi:type="dcterms:W3CDTF">2015-05-20T13:49:30Z</dcterms:created>
  <dcterms:modified xsi:type="dcterms:W3CDTF">2021-01-20T16:15:30Z</dcterms:modified>
</cp:coreProperties>
</file>