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51"/>
  </p:notesMasterIdLst>
  <p:sldIdLst>
    <p:sldId id="898" r:id="rId3"/>
    <p:sldId id="835" r:id="rId4"/>
    <p:sldId id="836" r:id="rId5"/>
    <p:sldId id="839" r:id="rId6"/>
    <p:sldId id="840" r:id="rId7"/>
    <p:sldId id="265" r:id="rId8"/>
    <p:sldId id="260" r:id="rId9"/>
    <p:sldId id="859" r:id="rId10"/>
    <p:sldId id="841" r:id="rId11"/>
    <p:sldId id="842" r:id="rId12"/>
    <p:sldId id="899" r:id="rId13"/>
    <p:sldId id="900" r:id="rId14"/>
    <p:sldId id="901" r:id="rId15"/>
    <p:sldId id="902" r:id="rId16"/>
    <p:sldId id="903" r:id="rId17"/>
    <p:sldId id="904" r:id="rId18"/>
    <p:sldId id="906" r:id="rId19"/>
    <p:sldId id="905" r:id="rId20"/>
    <p:sldId id="907" r:id="rId21"/>
    <p:sldId id="860" r:id="rId22"/>
    <p:sldId id="843" r:id="rId23"/>
    <p:sldId id="844" r:id="rId24"/>
    <p:sldId id="267" r:id="rId25"/>
    <p:sldId id="908" r:id="rId26"/>
    <p:sldId id="849" r:id="rId27"/>
    <p:sldId id="850" r:id="rId28"/>
    <p:sldId id="851" r:id="rId29"/>
    <p:sldId id="847" r:id="rId30"/>
    <p:sldId id="269" r:id="rId31"/>
    <p:sldId id="853" r:id="rId32"/>
    <p:sldId id="854" r:id="rId33"/>
    <p:sldId id="865" r:id="rId34"/>
    <p:sldId id="866" r:id="rId35"/>
    <p:sldId id="867" r:id="rId36"/>
    <p:sldId id="868" r:id="rId37"/>
    <p:sldId id="869" r:id="rId38"/>
    <p:sldId id="870" r:id="rId39"/>
    <p:sldId id="871" r:id="rId40"/>
    <p:sldId id="872" r:id="rId41"/>
    <p:sldId id="873" r:id="rId42"/>
    <p:sldId id="874" r:id="rId43"/>
    <p:sldId id="880" r:id="rId44"/>
    <p:sldId id="881" r:id="rId45"/>
    <p:sldId id="882" r:id="rId46"/>
    <p:sldId id="883" r:id="rId47"/>
    <p:sldId id="884" r:id="rId48"/>
    <p:sldId id="885" r:id="rId49"/>
    <p:sldId id="886"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p" initials="i" lastIdx="10" clrIdx="0"/>
  <p:cmAuthor id="1" name="ce" initials="ce" lastIdx="1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64" autoAdjust="0"/>
    <p:restoredTop sz="86306" autoAdjust="0"/>
  </p:normalViewPr>
  <p:slideViewPr>
    <p:cSldViewPr snapToGrid="0" snapToObjects="1">
      <p:cViewPr varScale="1">
        <p:scale>
          <a:sx n="106" d="100"/>
          <a:sy n="106" d="100"/>
        </p:scale>
        <p:origin x="1864" y="176"/>
      </p:cViewPr>
      <p:guideLst>
        <p:guide orient="horz" pos="2160"/>
        <p:guide pos="2880"/>
      </p:guideLst>
    </p:cSldViewPr>
  </p:slideViewPr>
  <p:outlineViewPr>
    <p:cViewPr>
      <p:scale>
        <a:sx n="33" d="100"/>
        <a:sy n="33" d="100"/>
      </p:scale>
      <p:origin x="0" y="-1084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A7BB6C-5C51-414B-903D-DE25067B214F}" type="datetimeFigureOut">
              <a:rPr lang="en-US" smtClean="0"/>
              <a:t>4/8/21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DCDAC-7B3A-7D46-A8AA-8684AD4EB5A0}" type="slidenum">
              <a:rPr lang="en-US" smtClean="0"/>
              <a:t>‹#›</a:t>
            </a:fld>
            <a:endParaRPr lang="en-US" dirty="0"/>
          </a:p>
        </p:txBody>
      </p:sp>
    </p:spTree>
    <p:extLst>
      <p:ext uri="{BB962C8B-B14F-4D97-AF65-F5344CB8AC3E}">
        <p14:creationId xmlns:p14="http://schemas.microsoft.com/office/powerpoint/2010/main" val="3905679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468036-83ED-4B80-9EC5-9A4332721A3B}" type="slidenum">
              <a:rPr lang="en-US" altLang="en-US" smtClean="0">
                <a:solidFill>
                  <a:srgbClr val="000000"/>
                </a:solidFill>
                <a:latin typeface="Arial" panose="020B0604020202020204" pitchFamily="34" charset="0"/>
              </a:rPr>
              <a:pPr>
                <a:spcBef>
                  <a:spcPct val="0"/>
                </a:spcBef>
              </a:pPr>
              <a:t>1</a:t>
            </a:fld>
            <a:endParaRPr lang="en-US" altLang="en-US">
              <a:solidFill>
                <a:srgbClr val="000000"/>
              </a:solidFill>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r>
              <a:rPr lang="en-US" altLang="en-US">
                <a:ea typeface="ＭＳ Ｐゴシック" panose="020B0600070205080204" pitchFamily="34" charset="-128"/>
              </a:rPr>
              <a:t>Corresponding Chapters: 1, 2, 8, 9, 10</a:t>
            </a:r>
          </a:p>
          <a:p>
            <a:pPr marL="228600" indent="-228600" eaLnBrk="1" hangingPunct="1">
              <a:spcBef>
                <a:spcPct val="0"/>
              </a:spcBef>
            </a:pPr>
            <a:endParaRPr lang="en-US" altLang="en-US">
              <a:ea typeface="ＭＳ Ｐゴシック" panose="020B0600070205080204" pitchFamily="34" charset="-128"/>
            </a:endParaRPr>
          </a:p>
        </p:txBody>
      </p:sp>
    </p:spTree>
    <p:extLst>
      <p:ext uri="{BB962C8B-B14F-4D97-AF65-F5344CB8AC3E}">
        <p14:creationId xmlns:p14="http://schemas.microsoft.com/office/powerpoint/2010/main" val="2009686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15.5 Improbable resonance structure. </a:t>
            </a:r>
            <a:r>
              <a:rPr lang="en-US" sz="1200" b="0" i="0" u="none" strike="noStrike" kern="1200" baseline="0" dirty="0">
                <a:solidFill>
                  <a:schemeClr val="tx1"/>
                </a:solidFill>
                <a:latin typeface="+mn-lt"/>
                <a:ea typeface="+mn-ea"/>
                <a:cs typeface="+mn-cs"/>
              </a:rPr>
              <a:t>The structure contributes little to the terminal part of ATP, because two positive charges are placed adjacent to each other.</a:t>
            </a:r>
            <a:endParaRPr lang="en-US" dirty="0">
              <a:ea typeface="ＭＳ Ｐゴシック" charset="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27</a:t>
            </a:fld>
            <a:endParaRPr lang="en-US" dirty="0"/>
          </a:p>
        </p:txBody>
      </p:sp>
    </p:spTree>
    <p:extLst>
      <p:ext uri="{BB962C8B-B14F-4D97-AF65-F5344CB8AC3E}">
        <p14:creationId xmlns:p14="http://schemas.microsoft.com/office/powerpoint/2010/main" val="3830286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185AAAE-E011-AA4A-90EA-97B43B28977E}"/>
              </a:ext>
            </a:extLst>
          </p:cNvPr>
          <p:cNvSpPr>
            <a:spLocks noGrp="1" noChangeArrowheads="1"/>
          </p:cNvSpPr>
          <p:nvPr>
            <p:ph type="sldNum" sz="quarter" idx="5"/>
          </p:nvPr>
        </p:nvSpPr>
        <p:spPr>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5EFB86B0-E9BE-894C-A846-86CC33BA350E}" type="slidenum">
              <a:rPr lang="en-US" altLang="en-US" sz="1200"/>
              <a:pPr/>
              <a:t>29</a:t>
            </a:fld>
            <a:endParaRPr lang="en-US" altLang="en-US" sz="1200"/>
          </a:p>
        </p:txBody>
      </p:sp>
      <p:sp>
        <p:nvSpPr>
          <p:cNvPr id="169986" name="Rectangle 2">
            <a:extLst>
              <a:ext uri="{FF2B5EF4-FFF2-40B4-BE49-F238E27FC236}">
                <a16:creationId xmlns:a16="http://schemas.microsoft.com/office/drawing/2014/main" id="{90767900-69D4-DE4F-B82E-5B77A95C42AE}"/>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9987" name="Rectangle 3">
            <a:extLst>
              <a:ext uri="{FF2B5EF4-FFF2-40B4-BE49-F238E27FC236}">
                <a16:creationId xmlns:a16="http://schemas.microsoft.com/office/drawing/2014/main" id="{4953BA1B-1EFF-6145-B5EB-D281B587B099}"/>
              </a:ext>
            </a:extLst>
          </p:cNvPr>
          <p:cNvSpPr>
            <a:spLocks noGrp="1" noChangeArrowheads="1"/>
          </p:cNvSpPr>
          <p:nvPr>
            <p:ph type="body" idx="1"/>
          </p:nvPr>
        </p:nvSpPr>
        <p:spPr/>
        <p:txBody>
          <a:bodyPr/>
          <a:lstStyle/>
          <a:p>
            <a:pPr eaLnBrk="1" hangingPunct="1">
              <a:defRPr/>
            </a:pPr>
            <a:endParaRPr lang="en-US"/>
          </a:p>
        </p:txBody>
      </p:sp>
    </p:spTree>
    <p:extLst>
      <p:ext uri="{BB962C8B-B14F-4D97-AF65-F5344CB8AC3E}">
        <p14:creationId xmlns:p14="http://schemas.microsoft.com/office/powerpoint/2010/main" val="450812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15.6 Compounds with high </a:t>
            </a:r>
            <a:r>
              <a:rPr lang="en-US" sz="1200" b="1" i="0" u="none" strike="noStrike" kern="1200" baseline="0" dirty="0" err="1">
                <a:solidFill>
                  <a:schemeClr val="tx1"/>
                </a:solidFill>
                <a:latin typeface="+mn-lt"/>
                <a:ea typeface="+mn-ea"/>
                <a:cs typeface="+mn-cs"/>
              </a:rPr>
              <a:t>phosphoryl</a:t>
            </a:r>
            <a:r>
              <a:rPr lang="en-US" sz="1200" b="1" i="0" u="none" strike="noStrike" kern="1200" baseline="0" dirty="0">
                <a:solidFill>
                  <a:schemeClr val="tx1"/>
                </a:solidFill>
                <a:latin typeface="+mn-lt"/>
                <a:ea typeface="+mn-ea"/>
                <a:cs typeface="+mn-cs"/>
              </a:rPr>
              <a:t>-transfer potential.</a:t>
            </a:r>
            <a:r>
              <a:rPr lang="en-US" sz="1200" b="0" i="0" u="none" strike="noStrike" kern="1200" baseline="0" dirty="0">
                <a:solidFill>
                  <a:schemeClr val="tx1"/>
                </a:solidFill>
                <a:latin typeface="+mn-lt"/>
                <a:ea typeface="+mn-ea"/>
                <a:cs typeface="+mn-cs"/>
              </a:rPr>
              <a:t> The role of ATP as the cellular energy currency is illustrated by its relation to other phosphorylated compounds. ATP has a </a:t>
            </a:r>
            <a:r>
              <a:rPr lang="en-US" sz="1200" b="0" i="0" u="none" strike="noStrike" kern="1200" baseline="0" dirty="0" err="1">
                <a:solidFill>
                  <a:schemeClr val="tx1"/>
                </a:solidFill>
                <a:latin typeface="+mn-lt"/>
                <a:ea typeface="+mn-ea"/>
                <a:cs typeface="+mn-cs"/>
              </a:rPr>
              <a:t>phosphoryl</a:t>
            </a:r>
            <a:r>
              <a:rPr lang="en-US" sz="1200" b="0" i="0" u="none" strike="noStrike" kern="1200" baseline="0" dirty="0">
                <a:solidFill>
                  <a:schemeClr val="tx1"/>
                </a:solidFill>
                <a:latin typeface="+mn-lt"/>
                <a:ea typeface="+mn-ea"/>
                <a:cs typeface="+mn-cs"/>
              </a:rPr>
              <a:t>-transfer potential that is intermediate among the biologically important phosphorylated molecules. High-</a:t>
            </a:r>
            <a:r>
              <a:rPr lang="en-US" sz="1200" b="0" i="0" u="none" strike="noStrike" kern="1200" baseline="0" dirty="0" err="1">
                <a:solidFill>
                  <a:schemeClr val="tx1"/>
                </a:solidFill>
                <a:latin typeface="+mn-lt"/>
                <a:ea typeface="+mn-ea"/>
                <a:cs typeface="+mn-cs"/>
              </a:rPr>
              <a:t>phosphoryl</a:t>
            </a:r>
            <a:r>
              <a:rPr lang="en-US" sz="1200" b="0" i="0" u="none" strike="noStrike" kern="1200" baseline="0" dirty="0">
                <a:solidFill>
                  <a:schemeClr val="tx1"/>
                </a:solidFill>
                <a:latin typeface="+mn-lt"/>
                <a:ea typeface="+mn-ea"/>
                <a:cs typeface="+mn-cs"/>
              </a:rPr>
              <a:t>-transfer-potential compounds (1,3-BPG, PEP, and </a:t>
            </a:r>
            <a:r>
              <a:rPr lang="en-US" sz="1200" b="0" i="0" u="none" strike="noStrike" kern="1200" baseline="0" dirty="0" err="1">
                <a:solidFill>
                  <a:schemeClr val="tx1"/>
                </a:solidFill>
                <a:latin typeface="+mn-lt"/>
                <a:ea typeface="+mn-ea"/>
                <a:cs typeface="+mn-cs"/>
              </a:rPr>
              <a:t>creatine</a:t>
            </a:r>
            <a:r>
              <a:rPr lang="en-US" sz="1200" b="0" i="0" u="none" strike="noStrike" kern="1200" baseline="0" dirty="0">
                <a:solidFill>
                  <a:schemeClr val="tx1"/>
                </a:solidFill>
                <a:latin typeface="+mn-lt"/>
                <a:ea typeface="+mn-ea"/>
                <a:cs typeface="+mn-cs"/>
              </a:rPr>
              <a:t> phosphate) derived from the metabolism of fuel molecules are used to power ATP synthesis. In turn, ATP donates a </a:t>
            </a:r>
            <a:r>
              <a:rPr lang="en-US" sz="1200" b="0" i="0" u="none" strike="noStrike" kern="1200" baseline="0" dirty="0" err="1">
                <a:solidFill>
                  <a:schemeClr val="tx1"/>
                </a:solidFill>
                <a:latin typeface="+mn-lt"/>
                <a:ea typeface="+mn-ea"/>
                <a:cs typeface="+mn-cs"/>
              </a:rPr>
              <a:t>phosphoryl</a:t>
            </a:r>
            <a:r>
              <a:rPr lang="en-US" sz="1200" b="0" i="0" u="none" strike="noStrike" kern="1200" baseline="0" dirty="0">
                <a:solidFill>
                  <a:schemeClr val="tx1"/>
                </a:solidFill>
                <a:latin typeface="+mn-lt"/>
                <a:ea typeface="+mn-ea"/>
                <a:cs typeface="+mn-cs"/>
              </a:rPr>
              <a:t> group to other biomolecules to facilitate their metabolism. [Data from D. L. Nelson and M. M. Cox, </a:t>
            </a:r>
            <a:r>
              <a:rPr lang="en-US" sz="1200" b="0" i="1" u="none" strike="noStrike" kern="1200" baseline="0" dirty="0" err="1">
                <a:solidFill>
                  <a:schemeClr val="tx1"/>
                </a:solidFill>
                <a:latin typeface="+mn-lt"/>
                <a:ea typeface="+mn-ea"/>
                <a:cs typeface="+mn-cs"/>
              </a:rPr>
              <a:t>Lehninger</a:t>
            </a:r>
            <a:r>
              <a:rPr lang="en-US" sz="1200" b="0" i="1" u="none" strike="noStrike" kern="1200" baseline="0" dirty="0">
                <a:solidFill>
                  <a:schemeClr val="tx1"/>
                </a:solidFill>
                <a:latin typeface="+mn-lt"/>
                <a:ea typeface="+mn-ea"/>
                <a:cs typeface="+mn-cs"/>
              </a:rPr>
              <a:t> Principles of Biochemistry</a:t>
            </a:r>
            <a:r>
              <a:rPr lang="en-US" sz="1200" b="0" i="0" u="none" strike="noStrike" kern="1200" baseline="0" dirty="0">
                <a:solidFill>
                  <a:schemeClr val="tx1"/>
                </a:solidFill>
                <a:latin typeface="+mn-lt"/>
                <a:ea typeface="+mn-ea"/>
                <a:cs typeface="+mn-cs"/>
              </a:rPr>
              <a:t>, 5th ed. (W. H. Freeman and Company, 2009), Fig. 13-19.]</a:t>
            </a:r>
            <a:endParaRPr lang="en-US" dirty="0">
              <a:ea typeface="ＭＳ Ｐゴシック" charset="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30</a:t>
            </a:fld>
            <a:endParaRPr lang="en-US" dirty="0"/>
          </a:p>
        </p:txBody>
      </p:sp>
    </p:spTree>
    <p:extLst>
      <p:ext uri="{BB962C8B-B14F-4D97-AF65-F5344CB8AC3E}">
        <p14:creationId xmlns:p14="http://schemas.microsoft.com/office/powerpoint/2010/main" val="1211165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ＭＳ Ｐゴシック" charset="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31</a:t>
            </a:fld>
            <a:endParaRPr lang="en-US" dirty="0"/>
          </a:p>
        </p:txBody>
      </p:sp>
    </p:spTree>
    <p:extLst>
      <p:ext uri="{BB962C8B-B14F-4D97-AF65-F5344CB8AC3E}">
        <p14:creationId xmlns:p14="http://schemas.microsoft.com/office/powerpoint/2010/main" val="1211165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15.13 Structures of the oxidized forms of </a:t>
            </a:r>
            <a:r>
              <a:rPr lang="en-US" sz="1200" b="1" i="0" u="none" strike="noStrike" kern="1200" baseline="0" dirty="0" err="1">
                <a:solidFill>
                  <a:schemeClr val="tx1"/>
                </a:solidFill>
                <a:latin typeface="+mn-lt"/>
                <a:ea typeface="+mn-ea"/>
                <a:cs typeface="+mn-cs"/>
              </a:rPr>
              <a:t>nicotinamide</a:t>
            </a:r>
            <a:r>
              <a:rPr lang="en-US" sz="1200" b="1" i="0" u="none" strike="noStrike" kern="1200" baseline="0" dirty="0">
                <a:solidFill>
                  <a:schemeClr val="tx1"/>
                </a:solidFill>
                <a:latin typeface="+mn-lt"/>
                <a:ea typeface="+mn-ea"/>
                <a:cs typeface="+mn-cs"/>
              </a:rPr>
              <a:t>-derived electron carriers. </a:t>
            </a:r>
            <a:r>
              <a:rPr lang="en-US" sz="1200" b="0" i="0" u="none" strike="noStrike" kern="1200" baseline="0" dirty="0" err="1">
                <a:solidFill>
                  <a:schemeClr val="tx1"/>
                </a:solidFill>
                <a:latin typeface="+mn-lt"/>
                <a:ea typeface="+mn-ea"/>
                <a:cs typeface="+mn-cs"/>
              </a:rPr>
              <a:t>Nicotinamide</a:t>
            </a:r>
            <a:r>
              <a:rPr lang="en-US" sz="1200" b="0" i="0" u="none" strike="noStrike" kern="1200" baseline="0" dirty="0">
                <a:solidFill>
                  <a:schemeClr val="tx1"/>
                </a:solidFill>
                <a:latin typeface="+mn-lt"/>
                <a:ea typeface="+mn-ea"/>
                <a:cs typeface="+mn-cs"/>
              </a:rPr>
              <a:t> adenine dinucleotide (NAD</a:t>
            </a:r>
            <a:r>
              <a:rPr lang="en-US" sz="1200" b="0" i="0" u="none" strike="noStrike" kern="1200" baseline="3000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and </a:t>
            </a:r>
            <a:r>
              <a:rPr lang="en-US" sz="1200" b="0" i="0" u="none" strike="noStrike" kern="1200" baseline="0" dirty="0" err="1">
                <a:solidFill>
                  <a:schemeClr val="tx1"/>
                </a:solidFill>
                <a:latin typeface="+mn-lt"/>
                <a:ea typeface="+mn-ea"/>
                <a:cs typeface="+mn-cs"/>
              </a:rPr>
              <a:t>nicotinamide</a:t>
            </a:r>
            <a:r>
              <a:rPr lang="en-US" sz="1200" b="0" i="0" u="none" strike="noStrike" kern="1200" baseline="0" dirty="0">
                <a:solidFill>
                  <a:schemeClr val="tx1"/>
                </a:solidFill>
                <a:latin typeface="+mn-lt"/>
                <a:ea typeface="+mn-ea"/>
                <a:cs typeface="+mn-cs"/>
              </a:rPr>
              <a:t> adenine dinucleotide phosphate (NADP</a:t>
            </a:r>
            <a:r>
              <a:rPr lang="en-US" sz="1200" b="0" i="0" u="none" strike="noStrike" kern="1200" baseline="3000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are prominent carriers of high-energy electrons. </a:t>
            </a:r>
            <a:r>
              <a:rPr lang="nl-NL" sz="1200" b="0" i="0" u="none" strike="noStrike" kern="1200" baseline="0" dirty="0">
                <a:solidFill>
                  <a:schemeClr val="tx1"/>
                </a:solidFill>
                <a:latin typeface="+mn-lt"/>
                <a:ea typeface="+mn-ea"/>
                <a:cs typeface="+mn-cs"/>
              </a:rPr>
              <a:t>In NAD</a:t>
            </a:r>
            <a:r>
              <a:rPr lang="nl-NL" sz="1200" b="0" i="0" u="none" strike="noStrike" kern="1200" baseline="30000" dirty="0">
                <a:solidFill>
                  <a:schemeClr val="tx1"/>
                </a:solidFill>
                <a:latin typeface="+mn-lt"/>
                <a:ea typeface="+mn-ea"/>
                <a:cs typeface="+mn-cs"/>
              </a:rPr>
              <a:t>+</a:t>
            </a:r>
            <a:r>
              <a:rPr lang="nl-NL" sz="1200" b="0" i="0" u="none" strike="noStrike" kern="1200" baseline="0" dirty="0">
                <a:solidFill>
                  <a:schemeClr val="tx1"/>
                </a:solidFill>
                <a:latin typeface="+mn-lt"/>
                <a:ea typeface="+mn-ea"/>
                <a:cs typeface="+mn-cs"/>
              </a:rPr>
              <a:t>, R = H; in NADP</a:t>
            </a:r>
            <a:r>
              <a:rPr lang="nl-NL" sz="1200" b="0" i="0" u="none" strike="noStrike" kern="1200" baseline="30000" dirty="0">
                <a:solidFill>
                  <a:schemeClr val="tx1"/>
                </a:solidFill>
                <a:latin typeface="+mn-lt"/>
                <a:ea typeface="+mn-ea"/>
                <a:cs typeface="+mn-cs"/>
              </a:rPr>
              <a:t>+</a:t>
            </a:r>
            <a:r>
              <a:rPr lang="nl-NL" sz="1200" b="0" i="0" u="none" strike="noStrike" kern="1200" baseline="0" dirty="0">
                <a:solidFill>
                  <a:schemeClr val="tx1"/>
                </a:solidFill>
                <a:latin typeface="+mn-lt"/>
                <a:ea typeface="+mn-ea"/>
                <a:cs typeface="+mn-cs"/>
              </a:rPr>
              <a:t>, R = PO</a:t>
            </a:r>
            <a:r>
              <a:rPr lang="nl-NL" sz="1200" b="0" i="0" u="none" strike="noStrike" kern="1200" baseline="-25000" dirty="0">
                <a:solidFill>
                  <a:schemeClr val="tx1"/>
                </a:solidFill>
                <a:latin typeface="+mn-lt"/>
                <a:ea typeface="+mn-ea"/>
                <a:cs typeface="+mn-cs"/>
              </a:rPr>
              <a:t>3</a:t>
            </a:r>
            <a:r>
              <a:rPr lang="nl-NL" sz="1200" b="0" i="0" u="none" strike="noStrike" kern="1200" baseline="30000" dirty="0">
                <a:solidFill>
                  <a:schemeClr val="tx1"/>
                </a:solidFill>
                <a:latin typeface="+mn-lt"/>
                <a:ea typeface="+mn-ea"/>
                <a:cs typeface="+mn-cs"/>
              </a:rPr>
              <a:t>2−</a:t>
            </a:r>
            <a:r>
              <a:rPr lang="nl-NL" sz="1200" b="0" i="0" u="none" strike="noStrike" kern="1200" baseline="0" dirty="0">
                <a:solidFill>
                  <a:schemeClr val="tx1"/>
                </a:solidFill>
                <a:latin typeface="+mn-lt"/>
                <a:ea typeface="+mn-ea"/>
                <a:cs typeface="+mn-cs"/>
              </a:rPr>
              <a:t>.</a:t>
            </a:r>
            <a:endParaRPr lang="en-US" dirty="0">
              <a:ea typeface="ＭＳ Ｐゴシック" charset="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34</a:t>
            </a:fld>
            <a:endParaRPr lang="en-US" dirty="0"/>
          </a:p>
        </p:txBody>
      </p:sp>
    </p:spTree>
    <p:extLst>
      <p:ext uri="{BB962C8B-B14F-4D97-AF65-F5344CB8AC3E}">
        <p14:creationId xmlns:p14="http://schemas.microsoft.com/office/powerpoint/2010/main" val="1211165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15.14 Structure of the oxidized form of </a:t>
            </a:r>
            <a:r>
              <a:rPr lang="en-US" sz="1200" b="1" i="0" u="none" strike="noStrike" kern="1200" baseline="0" dirty="0" err="1">
                <a:solidFill>
                  <a:schemeClr val="tx1"/>
                </a:solidFill>
                <a:latin typeface="+mn-lt"/>
                <a:ea typeface="+mn-ea"/>
                <a:cs typeface="+mn-cs"/>
              </a:rPr>
              <a:t>flavin</a:t>
            </a:r>
            <a:r>
              <a:rPr lang="en-US" sz="1200" b="1" i="0" u="none" strike="noStrike" kern="1200" baseline="0" dirty="0">
                <a:solidFill>
                  <a:schemeClr val="tx1"/>
                </a:solidFill>
                <a:latin typeface="+mn-lt"/>
                <a:ea typeface="+mn-ea"/>
                <a:cs typeface="+mn-cs"/>
              </a:rPr>
              <a:t> adenine dinucleotide (FAD).</a:t>
            </a:r>
            <a:r>
              <a:rPr lang="en-US" sz="1200" b="0" i="0" u="none" strike="noStrike" kern="1200" baseline="0" dirty="0">
                <a:solidFill>
                  <a:schemeClr val="tx1"/>
                </a:solidFill>
                <a:latin typeface="+mn-lt"/>
                <a:ea typeface="+mn-ea"/>
                <a:cs typeface="+mn-cs"/>
              </a:rPr>
              <a:t> This electron carrier consists of a </a:t>
            </a:r>
            <a:r>
              <a:rPr lang="en-US" sz="1200" b="0" i="0" u="none" strike="noStrike" kern="1200" baseline="0" dirty="0" err="1">
                <a:solidFill>
                  <a:schemeClr val="tx1"/>
                </a:solidFill>
                <a:latin typeface="+mn-lt"/>
                <a:ea typeface="+mn-ea"/>
                <a:cs typeface="+mn-cs"/>
              </a:rPr>
              <a:t>flavin</a:t>
            </a:r>
            <a:r>
              <a:rPr lang="en-US" sz="1200" b="0" i="0" u="none" strike="noStrike" kern="1200" baseline="0" dirty="0">
                <a:solidFill>
                  <a:schemeClr val="tx1"/>
                </a:solidFill>
                <a:latin typeface="+mn-lt"/>
                <a:ea typeface="+mn-ea"/>
                <a:cs typeface="+mn-cs"/>
              </a:rPr>
              <a:t> mononucleotide (FMN) unit (shown in blue) and an AMP unit (shown in black).</a:t>
            </a:r>
            <a:endParaRPr lang="en-US" dirty="0">
              <a:ea typeface="ＭＳ Ｐゴシック" charset="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35</a:t>
            </a:fld>
            <a:endParaRPr lang="en-US" dirty="0"/>
          </a:p>
        </p:txBody>
      </p:sp>
    </p:spTree>
    <p:extLst>
      <p:ext uri="{BB962C8B-B14F-4D97-AF65-F5344CB8AC3E}">
        <p14:creationId xmlns:p14="http://schemas.microsoft.com/office/powerpoint/2010/main" val="1211165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15.15 Structures of the reactive components of FAD and FADH</a:t>
            </a:r>
            <a:r>
              <a:rPr lang="en-US" sz="1200" b="1" i="0" u="none" strike="noStrike" kern="1200" baseline="-25000" dirty="0">
                <a:solidFill>
                  <a:schemeClr val="tx1"/>
                </a:solidFill>
                <a:latin typeface="+mn-lt"/>
                <a:ea typeface="+mn-ea"/>
                <a:cs typeface="+mn-cs"/>
              </a:rPr>
              <a:t>2</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The electrons and protons are carried by the </a:t>
            </a:r>
            <a:r>
              <a:rPr lang="en-US" sz="1200" b="0" i="0" u="none" strike="noStrike" kern="1200" baseline="0" dirty="0" err="1">
                <a:solidFill>
                  <a:schemeClr val="tx1"/>
                </a:solidFill>
                <a:latin typeface="+mn-lt"/>
                <a:ea typeface="+mn-ea"/>
                <a:cs typeface="+mn-cs"/>
              </a:rPr>
              <a:t>isoalloxazine</a:t>
            </a:r>
            <a:r>
              <a:rPr lang="en-US" sz="1200" b="0" i="0" u="none" strike="noStrike" kern="1200" baseline="0" dirty="0">
                <a:solidFill>
                  <a:schemeClr val="tx1"/>
                </a:solidFill>
                <a:latin typeface="+mn-lt"/>
                <a:ea typeface="+mn-ea"/>
                <a:cs typeface="+mn-cs"/>
              </a:rPr>
              <a:t> ring component of FAD and FADH</a:t>
            </a:r>
            <a:r>
              <a:rPr lang="en-US" sz="1200" b="0" i="0" u="none" strike="noStrike" kern="1200" baseline="-25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a:t>
            </a:r>
            <a:endParaRPr lang="en-US" dirty="0">
              <a:ea typeface="ＭＳ Ｐゴシック" charset="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36</a:t>
            </a:fld>
            <a:endParaRPr lang="en-US" dirty="0"/>
          </a:p>
        </p:txBody>
      </p:sp>
    </p:spTree>
    <p:extLst>
      <p:ext uri="{BB962C8B-B14F-4D97-AF65-F5344CB8AC3E}">
        <p14:creationId xmlns:p14="http://schemas.microsoft.com/office/powerpoint/2010/main" val="1211165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b="1" dirty="0">
                <a:ea typeface="ＭＳ Ｐゴシック" charset="0"/>
                <a:cs typeface="ＭＳ Ｐゴシック" charset="0"/>
              </a:rPr>
              <a:t>FIGURE15.16 Structure of coenzyme A (CoA-SH).</a:t>
            </a:r>
            <a:endParaRPr lang="en-US" dirty="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38</a:t>
            </a:fld>
            <a:endParaRPr lang="en-US" dirty="0"/>
          </a:p>
        </p:txBody>
      </p:sp>
    </p:spTree>
    <p:extLst>
      <p:ext uri="{BB962C8B-B14F-4D97-AF65-F5344CB8AC3E}">
        <p14:creationId xmlns:p14="http://schemas.microsoft.com/office/powerpoint/2010/main" val="1825869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41</a:t>
            </a:fld>
            <a:endParaRPr lang="en-US" dirty="0"/>
          </a:p>
        </p:txBody>
      </p:sp>
    </p:spTree>
    <p:extLst>
      <p:ext uri="{BB962C8B-B14F-4D97-AF65-F5344CB8AC3E}">
        <p14:creationId xmlns:p14="http://schemas.microsoft.com/office/powerpoint/2010/main" val="1075157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42</a:t>
            </a:fld>
            <a:endParaRPr lang="en-US" dirty="0"/>
          </a:p>
        </p:txBody>
      </p:sp>
    </p:spTree>
    <p:extLst>
      <p:ext uri="{BB962C8B-B14F-4D97-AF65-F5344CB8AC3E}">
        <p14:creationId xmlns:p14="http://schemas.microsoft.com/office/powerpoint/2010/main" val="3559751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15.1 Glucose metabolism. </a:t>
            </a:r>
            <a:r>
              <a:rPr lang="en-US" sz="1200" b="0" i="0" u="none" strike="noStrike" kern="1200" baseline="0" dirty="0">
                <a:solidFill>
                  <a:schemeClr val="tx1"/>
                </a:solidFill>
                <a:latin typeface="+mn-lt"/>
                <a:ea typeface="+mn-ea"/>
                <a:cs typeface="+mn-cs"/>
              </a:rPr>
              <a:t>Glucose is metabolized to pyruvate in 10 linked reactions. Under anaerobic conditions, pyruvate is metabolized to lactate and, under aerobic conditions, to acetyl CoA. The glucose-derived carbons of acetyl CoA are subsequently oxidized to CO</a:t>
            </a:r>
            <a:r>
              <a:rPr lang="en-US" sz="1200" b="0" i="0" u="none" strike="noStrike" kern="1200" baseline="-25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a:t>
            </a:r>
            <a:endParaRPr lang="en-US" dirty="0">
              <a:ea typeface="ＭＳ Ｐゴシック" charset="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a:t>
            </a:fld>
            <a:endParaRPr lang="en-US" dirty="0"/>
          </a:p>
        </p:txBody>
      </p:sp>
    </p:spTree>
    <p:extLst>
      <p:ext uri="{BB962C8B-B14F-4D97-AF65-F5344CB8AC3E}">
        <p14:creationId xmlns:p14="http://schemas.microsoft.com/office/powerpoint/2010/main" val="1211165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43</a:t>
            </a:fld>
            <a:endParaRPr lang="en-US" dirty="0"/>
          </a:p>
        </p:txBody>
      </p:sp>
    </p:spTree>
    <p:extLst>
      <p:ext uri="{BB962C8B-B14F-4D97-AF65-F5344CB8AC3E}">
        <p14:creationId xmlns:p14="http://schemas.microsoft.com/office/powerpoint/2010/main" val="3559751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44</a:t>
            </a:fld>
            <a:endParaRPr lang="en-US" dirty="0"/>
          </a:p>
        </p:txBody>
      </p:sp>
    </p:spTree>
    <p:extLst>
      <p:ext uri="{BB962C8B-B14F-4D97-AF65-F5344CB8AC3E}">
        <p14:creationId xmlns:p14="http://schemas.microsoft.com/office/powerpoint/2010/main" val="3559751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45</a:t>
            </a:fld>
            <a:endParaRPr lang="en-US" dirty="0"/>
          </a:p>
        </p:txBody>
      </p:sp>
    </p:spTree>
    <p:extLst>
      <p:ext uri="{BB962C8B-B14F-4D97-AF65-F5344CB8AC3E}">
        <p14:creationId xmlns:p14="http://schemas.microsoft.com/office/powerpoint/2010/main" val="3559751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15.2 Metabolic pathways. </a:t>
            </a:r>
            <a:r>
              <a:rPr lang="en-US" sz="1200" b="0" i="0" u="none" strike="noStrike" kern="1200" baseline="0" dirty="0">
                <a:solidFill>
                  <a:schemeClr val="tx1"/>
                </a:solidFill>
                <a:latin typeface="+mn-lt"/>
                <a:ea typeface="+mn-ea"/>
                <a:cs typeface="+mn-cs"/>
              </a:rPr>
              <a:t>Each node represents a specific metabolite. [From the Kyoto Encyclopedia of Genes and Genomes (www.genome.ad.jp/kegg).]</a:t>
            </a:r>
            <a:endParaRPr lang="en-US" dirty="0">
              <a:ea typeface="ＭＳ Ｐゴシック" charset="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a:t>
            </a:fld>
            <a:endParaRPr lang="en-US" dirty="0"/>
          </a:p>
        </p:txBody>
      </p:sp>
    </p:spTree>
    <p:extLst>
      <p:ext uri="{BB962C8B-B14F-4D97-AF65-F5344CB8AC3E}">
        <p14:creationId xmlns:p14="http://schemas.microsoft.com/office/powerpoint/2010/main" val="1211165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A31D48F-990D-E441-A32F-B76918B57B93}"/>
              </a:ext>
            </a:extLst>
          </p:cNvPr>
          <p:cNvSpPr>
            <a:spLocks noGrp="1" noChangeArrowheads="1"/>
          </p:cNvSpPr>
          <p:nvPr>
            <p:ph type="sldNum" sz="quarter" idx="5"/>
          </p:nvPr>
        </p:nvSpPr>
        <p:spPr>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08D14FFE-B930-724B-B63C-3D953BA64133}" type="slidenum">
              <a:rPr lang="en-US" altLang="en-US" sz="1200"/>
              <a:pPr/>
              <a:t>6</a:t>
            </a:fld>
            <a:endParaRPr lang="en-US" altLang="en-US" sz="1200"/>
          </a:p>
        </p:txBody>
      </p:sp>
      <p:sp>
        <p:nvSpPr>
          <p:cNvPr id="158722" name="Rectangle 2">
            <a:extLst>
              <a:ext uri="{FF2B5EF4-FFF2-40B4-BE49-F238E27FC236}">
                <a16:creationId xmlns:a16="http://schemas.microsoft.com/office/drawing/2014/main" id="{5E8A6A35-8E20-8742-8073-AF68BA7F474E}"/>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8723" name="Rectangle 3">
            <a:extLst>
              <a:ext uri="{FF2B5EF4-FFF2-40B4-BE49-F238E27FC236}">
                <a16:creationId xmlns:a16="http://schemas.microsoft.com/office/drawing/2014/main" id="{26EEB154-F6DE-2F4B-9173-6499A8629DE8}"/>
              </a:ext>
            </a:extLst>
          </p:cNvPr>
          <p:cNvSpPr>
            <a:spLocks noGrp="1" noChangeArrowheads="1"/>
          </p:cNvSpPr>
          <p:nvPr>
            <p:ph type="body" idx="1"/>
          </p:nvPr>
        </p:nvSpPr>
        <p:spPr/>
        <p:txBody>
          <a:bodyPr/>
          <a:lstStyle/>
          <a:p>
            <a:pPr eaLnBrk="1" hangingPunct="1">
              <a:defRPr/>
            </a:pPr>
            <a:endParaRPr lang="en-US"/>
          </a:p>
        </p:txBody>
      </p:sp>
    </p:spTree>
    <p:extLst>
      <p:ext uri="{BB962C8B-B14F-4D97-AF65-F5344CB8AC3E}">
        <p14:creationId xmlns:p14="http://schemas.microsoft.com/office/powerpoint/2010/main" val="2366894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3E18391-6A7D-F348-8398-15DFB76AABE0}"/>
              </a:ext>
            </a:extLst>
          </p:cNvPr>
          <p:cNvSpPr>
            <a:spLocks noGrp="1" noChangeArrowheads="1"/>
          </p:cNvSpPr>
          <p:nvPr>
            <p:ph type="sldNum" sz="quarter" idx="5"/>
          </p:nvPr>
        </p:nvSpPr>
        <p:spPr>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8831A5C9-10DA-9644-8FE6-8E415B2C0A15}" type="slidenum">
              <a:rPr lang="en-US" altLang="en-US" sz="1200"/>
              <a:pPr/>
              <a:t>7</a:t>
            </a:fld>
            <a:endParaRPr lang="en-US" altLang="en-US" sz="1200"/>
          </a:p>
        </p:txBody>
      </p:sp>
      <p:sp>
        <p:nvSpPr>
          <p:cNvPr id="159746" name="Rectangle 2">
            <a:extLst>
              <a:ext uri="{FF2B5EF4-FFF2-40B4-BE49-F238E27FC236}">
                <a16:creationId xmlns:a16="http://schemas.microsoft.com/office/drawing/2014/main" id="{316D4C2B-6EBE-BA44-9309-226C472D4787}"/>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9747" name="Rectangle 3">
            <a:extLst>
              <a:ext uri="{FF2B5EF4-FFF2-40B4-BE49-F238E27FC236}">
                <a16:creationId xmlns:a16="http://schemas.microsoft.com/office/drawing/2014/main" id="{A11A218D-8CE8-EE4D-9B51-B85B4A8BC3BD}"/>
              </a:ext>
            </a:extLst>
          </p:cNvPr>
          <p:cNvSpPr>
            <a:spLocks noGrp="1" noChangeArrowheads="1"/>
          </p:cNvSpPr>
          <p:nvPr>
            <p:ph type="body" idx="1"/>
          </p:nvPr>
        </p:nvSpPr>
        <p:spPr/>
        <p:txBody>
          <a:bodyPr/>
          <a:lstStyle/>
          <a:p>
            <a:pPr eaLnBrk="1" hangingPunct="1">
              <a:defRPr/>
            </a:pPr>
            <a:endParaRPr lang="en-US"/>
          </a:p>
        </p:txBody>
      </p:sp>
    </p:spTree>
    <p:extLst>
      <p:ext uri="{BB962C8B-B14F-4D97-AF65-F5344CB8AC3E}">
        <p14:creationId xmlns:p14="http://schemas.microsoft.com/office/powerpoint/2010/main" val="2855232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15.9 Free energy of oxidation of single-carbon compounds.</a:t>
            </a:r>
            <a:endParaRPr lang="en-US" b="1" dirty="0">
              <a:ea typeface="ＭＳ Ｐゴシック" charset="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8</a:t>
            </a:fld>
            <a:endParaRPr lang="en-US" dirty="0"/>
          </a:p>
        </p:txBody>
      </p:sp>
    </p:spTree>
    <p:extLst>
      <p:ext uri="{BB962C8B-B14F-4D97-AF65-F5344CB8AC3E}">
        <p14:creationId xmlns:p14="http://schemas.microsoft.com/office/powerpoint/2010/main" val="1211165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15.10 Prominent fuels. </a:t>
            </a:r>
            <a:r>
              <a:rPr lang="en-US" sz="1200" b="0" i="0" u="none" strike="noStrike" kern="1200" baseline="0" dirty="0">
                <a:solidFill>
                  <a:schemeClr val="tx1"/>
                </a:solidFill>
                <a:latin typeface="+mn-lt"/>
                <a:ea typeface="+mn-ea"/>
                <a:cs typeface="+mn-cs"/>
              </a:rPr>
              <a:t>Fats are a more efficient fuel source than carbohydrates such as glucose because the carbon in fats is more reduced.</a:t>
            </a:r>
            <a:endParaRPr lang="en-US" dirty="0">
              <a:ea typeface="ＭＳ Ｐゴシック" charset="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20</a:t>
            </a:fld>
            <a:endParaRPr lang="en-US" dirty="0"/>
          </a:p>
        </p:txBody>
      </p:sp>
    </p:spTree>
    <p:extLst>
      <p:ext uri="{BB962C8B-B14F-4D97-AF65-F5344CB8AC3E}">
        <p14:creationId xmlns:p14="http://schemas.microsoft.com/office/powerpoint/2010/main" val="1211165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4DF1B6D-157E-8B4E-8A62-FC1BFBBE60FF}"/>
              </a:ext>
            </a:extLst>
          </p:cNvPr>
          <p:cNvSpPr>
            <a:spLocks noGrp="1" noChangeArrowheads="1"/>
          </p:cNvSpPr>
          <p:nvPr>
            <p:ph type="sldNum" sz="quarter" idx="5"/>
          </p:nvPr>
        </p:nvSpPr>
        <p:spPr>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22BD1B1D-80DE-E04F-8BB7-1511901648F1}" type="slidenum">
              <a:rPr lang="en-US" altLang="en-US" sz="1200"/>
              <a:pPr/>
              <a:t>23</a:t>
            </a:fld>
            <a:endParaRPr lang="en-US" altLang="en-US" sz="1200"/>
          </a:p>
        </p:txBody>
      </p:sp>
      <p:sp>
        <p:nvSpPr>
          <p:cNvPr id="166914" name="Rectangle 2">
            <a:extLst>
              <a:ext uri="{FF2B5EF4-FFF2-40B4-BE49-F238E27FC236}">
                <a16:creationId xmlns:a16="http://schemas.microsoft.com/office/drawing/2014/main" id="{D314A327-0555-0743-AB41-171631E7E966}"/>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6915" name="Rectangle 3">
            <a:extLst>
              <a:ext uri="{FF2B5EF4-FFF2-40B4-BE49-F238E27FC236}">
                <a16:creationId xmlns:a16="http://schemas.microsoft.com/office/drawing/2014/main" id="{E023913E-5EB0-7846-8618-FC7A32B549B0}"/>
              </a:ext>
            </a:extLst>
          </p:cNvPr>
          <p:cNvSpPr>
            <a:spLocks noGrp="1" noChangeArrowheads="1"/>
          </p:cNvSpPr>
          <p:nvPr>
            <p:ph type="body" idx="1"/>
          </p:nvPr>
        </p:nvSpPr>
        <p:spPr/>
        <p:txBody>
          <a:bodyPr/>
          <a:lstStyle/>
          <a:p>
            <a:pPr eaLnBrk="1" hangingPunct="1">
              <a:defRPr/>
            </a:pPr>
            <a:endParaRPr lang="en-US"/>
          </a:p>
        </p:txBody>
      </p:sp>
    </p:spTree>
    <p:extLst>
      <p:ext uri="{BB962C8B-B14F-4D97-AF65-F5344CB8AC3E}">
        <p14:creationId xmlns:p14="http://schemas.microsoft.com/office/powerpoint/2010/main" val="1416691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FIGURE 15.4 Resonance structures of orthophosphate.</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26</a:t>
            </a:fld>
            <a:endParaRPr lang="en-US" dirty="0"/>
          </a:p>
        </p:txBody>
      </p:sp>
    </p:spTree>
    <p:extLst>
      <p:ext uri="{BB962C8B-B14F-4D97-AF65-F5344CB8AC3E}">
        <p14:creationId xmlns:p14="http://schemas.microsoft.com/office/powerpoint/2010/main" val="3830286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745F91-5FA9-F04A-B756-81A3260582FA}" type="datetimeFigureOut">
              <a:rPr lang="en-US" smtClean="0"/>
              <a:t>4/8/21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28563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4/8/21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760476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4/8/21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862371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Figur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457200" y="1600201"/>
            <a:ext cx="8229600" cy="1855694"/>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endParaRPr lang="en-US" dirty="0"/>
          </a:p>
        </p:txBody>
      </p:sp>
      <p:sp>
        <p:nvSpPr>
          <p:cNvPr id="4" name="Date Placeholder 3"/>
          <p:cNvSpPr>
            <a:spLocks noGrp="1"/>
          </p:cNvSpPr>
          <p:nvPr>
            <p:ph type="dt" sz="half" idx="10"/>
          </p:nvPr>
        </p:nvSpPr>
        <p:spPr/>
        <p:txBody>
          <a:bodyPr/>
          <a:lstStyle/>
          <a:p>
            <a:fld id="{1D745F91-5FA9-F04A-B756-81A3260582FA}" type="datetimeFigureOut">
              <a:rPr lang="en-US" smtClean="0"/>
              <a:t>4/8/21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
        <p:nvSpPr>
          <p:cNvPr id="8" name="Picture Placeholder 7"/>
          <p:cNvSpPr>
            <a:spLocks noGrp="1"/>
          </p:cNvSpPr>
          <p:nvPr>
            <p:ph type="pic" sz="quarter" idx="13"/>
          </p:nvPr>
        </p:nvSpPr>
        <p:spPr>
          <a:xfrm>
            <a:off x="457200" y="3590925"/>
            <a:ext cx="3697288" cy="806450"/>
          </a:xfrm>
        </p:spPr>
        <p:txBody>
          <a:bodyPr/>
          <a:lstStyle>
            <a:lvl1pPr>
              <a:defRPr>
                <a:latin typeface="Arial" pitchFamily="34" charset="0"/>
                <a:cs typeface="Arial" pitchFamily="34" charset="0"/>
              </a:defRPr>
            </a:lvl1pPr>
          </a:lstStyle>
          <a:p>
            <a:endParaRPr lang="en-US" dirty="0"/>
          </a:p>
        </p:txBody>
      </p:sp>
      <p:sp>
        <p:nvSpPr>
          <p:cNvPr id="10" name="Picture Placeholder 9"/>
          <p:cNvSpPr>
            <a:spLocks noGrp="1"/>
          </p:cNvSpPr>
          <p:nvPr>
            <p:ph type="pic" sz="quarter" idx="14"/>
          </p:nvPr>
        </p:nvSpPr>
        <p:spPr>
          <a:xfrm>
            <a:off x="4505325" y="3590925"/>
            <a:ext cx="4087813" cy="806450"/>
          </a:xfrm>
        </p:spPr>
        <p:txBody>
          <a:bodyPr/>
          <a:lstStyle>
            <a:lvl1pPr>
              <a:defRPr>
                <a:latin typeface="Arial" pitchFamily="34" charset="0"/>
                <a:cs typeface="Arial" pitchFamily="34" charset="0"/>
              </a:defRPr>
            </a:lvl1pPr>
          </a:lstStyle>
          <a:p>
            <a:endParaRPr lang="en-US" dirty="0"/>
          </a:p>
        </p:txBody>
      </p:sp>
      <p:sp>
        <p:nvSpPr>
          <p:cNvPr id="12" name="Table Placeholder 11"/>
          <p:cNvSpPr>
            <a:spLocks noGrp="1"/>
          </p:cNvSpPr>
          <p:nvPr>
            <p:ph type="tbl" sz="quarter" idx="15"/>
          </p:nvPr>
        </p:nvSpPr>
        <p:spPr>
          <a:xfrm>
            <a:off x="2138363" y="4572281"/>
            <a:ext cx="3979862" cy="739775"/>
          </a:xfrm>
        </p:spPr>
        <p:txBody>
          <a:bodyPr/>
          <a:lstStyle>
            <a:lvl1pPr>
              <a:defRPr>
                <a:latin typeface="Arial" pitchFamily="34" charset="0"/>
                <a:cs typeface="Arial" pitchFamily="34" charset="0"/>
              </a:defRPr>
            </a:lvl1pPr>
          </a:lstStyle>
          <a:p>
            <a:endParaRPr lang="en-US" dirty="0"/>
          </a:p>
        </p:txBody>
      </p:sp>
      <p:sp>
        <p:nvSpPr>
          <p:cNvPr id="14" name="Content Placeholder 13"/>
          <p:cNvSpPr>
            <a:spLocks noGrp="1"/>
          </p:cNvSpPr>
          <p:nvPr>
            <p:ph sz="quarter" idx="16"/>
          </p:nvPr>
        </p:nvSpPr>
        <p:spPr>
          <a:xfrm>
            <a:off x="457200" y="4613556"/>
            <a:ext cx="8229600" cy="698500"/>
          </a:xfrm>
        </p:spPr>
        <p:txBody>
          <a:bodyPr/>
          <a:lstStyle>
            <a:lvl1pPr>
              <a:defRPr>
                <a:latin typeface="Arial" pitchFamily="34" charset="0"/>
                <a:cs typeface="Arial" pitchFamily="34" charset="0"/>
              </a:defRPr>
            </a:lvl1pPr>
            <a:lvl2pPr>
              <a:defRPr/>
            </a:lvl2pPr>
            <a:lvl3pPr>
              <a:defRPr>
                <a:latin typeface="Arial" pitchFamily="34" charset="0"/>
                <a:cs typeface="Arial" pitchFamily="34" charset="0"/>
              </a:defRPr>
            </a:lvl3pPr>
            <a:lvl4pPr>
              <a:defRPr/>
            </a:lvl4pPr>
            <a:lvl5pPr>
              <a:defRPr/>
            </a:lvl5pPr>
          </a:lstStyle>
          <a:p>
            <a:pPr lvl="0"/>
            <a:endParaRPr lang="en-US" dirty="0"/>
          </a:p>
        </p:txBody>
      </p:sp>
      <p:sp>
        <p:nvSpPr>
          <p:cNvPr id="9" name="Picture Placeholder 8"/>
          <p:cNvSpPr>
            <a:spLocks noGrp="1"/>
          </p:cNvSpPr>
          <p:nvPr>
            <p:ph type="pic" sz="quarter" idx="17"/>
          </p:nvPr>
        </p:nvSpPr>
        <p:spPr>
          <a:xfrm>
            <a:off x="6797675" y="4770438"/>
            <a:ext cx="1889125" cy="703262"/>
          </a:xfrm>
        </p:spPr>
        <p:txBody>
          <a:bodyPr/>
          <a:lstStyle>
            <a:lvl1pPr>
              <a:defRPr>
                <a:latin typeface="Arial" pitchFamily="34" charset="0"/>
                <a:cs typeface="Arial" pitchFamily="34" charset="0"/>
              </a:defRPr>
            </a:lvl1pPr>
          </a:lstStyle>
          <a:p>
            <a:endParaRPr lang="en-US" dirty="0"/>
          </a:p>
        </p:txBody>
      </p:sp>
      <p:sp>
        <p:nvSpPr>
          <p:cNvPr id="13" name="Content Placeholder 12"/>
          <p:cNvSpPr>
            <a:spLocks noGrp="1"/>
          </p:cNvSpPr>
          <p:nvPr>
            <p:ph sz="quarter" idx="18"/>
          </p:nvPr>
        </p:nvSpPr>
        <p:spPr>
          <a:xfrm>
            <a:off x="464036" y="5565570"/>
            <a:ext cx="8056558" cy="671512"/>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endParaRPr lang="en-US" dirty="0"/>
          </a:p>
        </p:txBody>
      </p:sp>
    </p:spTree>
    <p:extLst>
      <p:ext uri="{BB962C8B-B14F-4D97-AF65-F5344CB8AC3E}">
        <p14:creationId xmlns:p14="http://schemas.microsoft.com/office/powerpoint/2010/main" val="3443738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4/8/21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829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4/8/21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29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4/8/21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790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4/8/21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921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09FEF9-3406-4271-AAB7-D47868E931E6}" type="datetimeFigureOut">
              <a:rPr lang="en-US" smtClean="0">
                <a:solidFill>
                  <a:prstClr val="black">
                    <a:tint val="75000"/>
                  </a:prstClr>
                </a:solidFill>
              </a:rPr>
              <a:pPr/>
              <a:t>4/8/21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8140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09FEF9-3406-4271-AAB7-D47868E931E6}" type="datetimeFigureOut">
              <a:rPr lang="en-US" smtClean="0">
                <a:solidFill>
                  <a:prstClr val="black">
                    <a:tint val="75000"/>
                  </a:prstClr>
                </a:solidFill>
              </a:rPr>
              <a:pPr/>
              <a:t>4/8/21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860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9FEF9-3406-4271-AAB7-D47868E931E6}" type="datetimeFigureOut">
              <a:rPr lang="en-US" smtClean="0">
                <a:solidFill>
                  <a:prstClr val="black">
                    <a:tint val="75000"/>
                  </a:prstClr>
                </a:solidFill>
              </a:rPr>
              <a:pPr/>
              <a:t>4/8/21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577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4/8/21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027574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4/8/21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4089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4/8/21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0980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4/8/21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709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4/8/21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2856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45F91-5FA9-F04A-B756-81A3260582FA}" type="datetimeFigureOut">
              <a:rPr lang="en-US" smtClean="0"/>
              <a:t>4/8/21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86983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745F91-5FA9-F04A-B756-81A3260582FA}" type="datetimeFigureOut">
              <a:rPr lang="en-US" smtClean="0"/>
              <a:t>4/8/21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93870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745F91-5FA9-F04A-B756-81A3260582FA}" type="datetimeFigureOut">
              <a:rPr lang="en-US" smtClean="0"/>
              <a:t>4/8/21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24898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1D745F91-5FA9-F04A-B756-81A3260582FA}" type="datetimeFigureOut">
              <a:rPr lang="en-US" smtClean="0"/>
              <a:t>4/8/21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3625612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45F91-5FA9-F04A-B756-81A3260582FA}" type="datetimeFigureOut">
              <a:rPr lang="en-US" smtClean="0"/>
              <a:t>4/8/21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28719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4/8/21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18294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4/8/21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148822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45F91-5FA9-F04A-B756-81A3260582FA}" type="datetimeFigureOut">
              <a:rPr lang="en-US" smtClean="0"/>
              <a:t>4/8/21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D48D7-CD68-2043-B24D-37312725BBD0}" type="slidenum">
              <a:rPr lang="en-US" smtClean="0"/>
              <a:t>‹#›</a:t>
            </a:fld>
            <a:endParaRPr lang="en-US" dirty="0"/>
          </a:p>
        </p:txBody>
      </p:sp>
    </p:spTree>
    <p:extLst>
      <p:ext uri="{BB962C8B-B14F-4D97-AF65-F5344CB8AC3E}">
        <p14:creationId xmlns:p14="http://schemas.microsoft.com/office/powerpoint/2010/main" val="405860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457200" rtl="0" eaLnBrk="1" latinLnBrk="0" hangingPunct="1">
        <a:spcBef>
          <a:spcPct val="0"/>
        </a:spcBef>
        <a:buNone/>
        <a:defRPr sz="3600" b="1" kern="1200">
          <a:solidFill>
            <a:schemeClr val="tx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Georgia"/>
          <a:ea typeface="+mn-ea"/>
          <a:cs typeface="Georgia"/>
        </a:defRPr>
      </a:lvl1pPr>
      <a:lvl2pPr marL="914400" indent="-457200" algn="l" defTabSz="457200" rtl="0" eaLnBrk="1" latinLnBrk="0" hangingPunct="1">
        <a:spcBef>
          <a:spcPct val="20000"/>
        </a:spcBef>
        <a:buFont typeface="Arial"/>
        <a:buChar char="•"/>
        <a:defRPr sz="22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E09FEF9-3406-4271-AAB7-D47868E931E6}" type="datetimeFigureOut">
              <a:rPr lang="en-US" smtClean="0">
                <a:solidFill>
                  <a:prstClr val="black">
                    <a:tint val="75000"/>
                  </a:prstClr>
                </a:solidFill>
              </a:rPr>
              <a:pPr defTabSz="914400"/>
              <a:t>4/8/21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FD69D1C-0928-46DE-8DC2-AD3E7E5F9AC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53282048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5486400" y="2743200"/>
            <a:ext cx="36861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buFontTx/>
              <a:buNone/>
            </a:pPr>
            <a:r>
              <a:rPr lang="en-US" altLang="en-US" sz="3600" b="1" dirty="0">
                <a:solidFill>
                  <a:srgbClr val="843C0C"/>
                </a:solidFill>
              </a:rPr>
              <a:t>Chapter 15</a:t>
            </a:r>
          </a:p>
          <a:p>
            <a:pPr defTabSz="914400">
              <a:buFontTx/>
              <a:buNone/>
            </a:pPr>
            <a:r>
              <a:rPr lang="en-US" altLang="en-US" sz="2800" b="1" dirty="0">
                <a:solidFill>
                  <a:srgbClr val="843C0C"/>
                </a:solidFill>
              </a:rPr>
              <a:t>Metabolism: Basic Concepts and Design</a:t>
            </a:r>
          </a:p>
        </p:txBody>
      </p:sp>
      <p:sp>
        <p:nvSpPr>
          <p:cNvPr id="15364" name="Rectangle 4"/>
          <p:cNvSpPr>
            <a:spLocks noChangeArrowheads="1"/>
          </p:cNvSpPr>
          <p:nvPr/>
        </p:nvSpPr>
        <p:spPr bwMode="auto">
          <a:xfrm>
            <a:off x="3538538" y="601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spcBef>
                <a:spcPct val="0"/>
              </a:spcBef>
              <a:buFontTx/>
              <a:buNone/>
            </a:pPr>
            <a:endParaRPr lang="en-US" altLang="en-US" sz="2400">
              <a:solidFill>
                <a:srgbClr val="000000"/>
              </a:solidFill>
            </a:endParaRPr>
          </a:p>
        </p:txBody>
      </p:sp>
      <p:sp>
        <p:nvSpPr>
          <p:cNvPr id="15365" name="Text Box 5"/>
          <p:cNvSpPr txBox="1">
            <a:spLocks noChangeArrowheads="1"/>
          </p:cNvSpPr>
          <p:nvPr/>
        </p:nvSpPr>
        <p:spPr bwMode="auto">
          <a:xfrm>
            <a:off x="5257800" y="6550025"/>
            <a:ext cx="388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defTabSz="914400">
              <a:spcBef>
                <a:spcPct val="0"/>
              </a:spcBef>
              <a:buFontTx/>
              <a:buNone/>
            </a:pPr>
            <a:r>
              <a:rPr lang="en-US" altLang="en-US" sz="1400" b="1" dirty="0">
                <a:solidFill>
                  <a:srgbClr val="843C0C"/>
                </a:solidFill>
              </a:rPr>
              <a:t>© 2019 W. H. Freeman and Company</a:t>
            </a:r>
          </a:p>
        </p:txBody>
      </p:sp>
      <p:pic>
        <p:nvPicPr>
          <p:cNvPr id="15366" name="Picture 1" descr="The front cover of a book titled, Biochemistry; Ninth edition by Jeremy M. Berg, John L. Tymoczko, Gregory J. Gatto, Jr, and Lubert Stryer.  An illustration shows computational 3D imaging of the skeletal formula of molecul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 y="0"/>
            <a:ext cx="532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7581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A Thermodynamically Unfavorable Reaction Can Be Driven by a Favorable Reaction</a:t>
            </a:r>
          </a:p>
        </p:txBody>
      </p:sp>
      <p:sp>
        <p:nvSpPr>
          <p:cNvPr id="3" name="Content Placeholder 2"/>
          <p:cNvSpPr>
            <a:spLocks noGrp="1"/>
          </p:cNvSpPr>
          <p:nvPr>
            <p:ph idx="1"/>
          </p:nvPr>
        </p:nvSpPr>
        <p:spPr>
          <a:xfrm>
            <a:off x="457200" y="1899683"/>
            <a:ext cx="8229600" cy="2861440"/>
          </a:xfrm>
        </p:spPr>
        <p:txBody>
          <a:bodyPr>
            <a:normAutofit fontScale="85000" lnSpcReduction="10000"/>
          </a:bodyPr>
          <a:lstStyle/>
          <a:p>
            <a:pPr>
              <a:spcBef>
                <a:spcPts val="624"/>
              </a:spcBef>
              <a:spcAft>
                <a:spcPts val="1200"/>
              </a:spcAft>
            </a:pPr>
            <a:r>
              <a:rPr lang="en-US" dirty="0"/>
              <a:t>To construct a metabolic pathway, two criteria must be met:</a:t>
            </a:r>
          </a:p>
          <a:p>
            <a:pPr marL="1028700" lvl="1">
              <a:spcBef>
                <a:spcPts val="624"/>
              </a:spcBef>
              <a:spcAft>
                <a:spcPts val="1200"/>
              </a:spcAft>
              <a:buFont typeface="+mj-lt"/>
              <a:buAutoNum type="arabicPeriod"/>
            </a:pPr>
            <a:r>
              <a:rPr lang="en-US" sz="2400" dirty="0"/>
              <a:t>The individual reactions must be specific.</a:t>
            </a:r>
          </a:p>
          <a:p>
            <a:pPr marL="1028700" lvl="1">
              <a:spcBef>
                <a:spcPts val="624"/>
              </a:spcBef>
              <a:spcAft>
                <a:spcPts val="1200"/>
              </a:spcAft>
              <a:buFont typeface="+mj-lt"/>
              <a:buAutoNum type="arabicPeriod"/>
            </a:pPr>
            <a:r>
              <a:rPr lang="en-US" sz="2400" dirty="0"/>
              <a:t>The pathway in total must be thermodynamically favorable.</a:t>
            </a:r>
          </a:p>
          <a:p>
            <a:pPr>
              <a:spcBef>
                <a:spcPts val="624"/>
              </a:spcBef>
              <a:spcAft>
                <a:spcPts val="1200"/>
              </a:spcAft>
            </a:pPr>
            <a:r>
              <a:rPr lang="en-US" dirty="0"/>
              <a:t>A thermodynamically unfavorable reaction in a pathway can be made to occur by coupling it to a more favorable reaction. In the example below, the two reactions are coupled by their use of the same intermediate “B.”</a:t>
            </a:r>
          </a:p>
        </p:txBody>
      </p:sp>
      <p:pic>
        <p:nvPicPr>
          <p:cNvPr id="9" name="Picture Placeholder 8" descr="A series of 3 chemical equations with their associated standard change of Gibbs free energy listed is shown.&#10;Two chemical equations show reversible reaction in equilibrium.&#10;Row 1: A is in equilibrium with B plus C. The standard free energy change (delta uppercase G  naught prime) equals positive 21 kilojoules per mole lowercase K uppercase J lowercase M O L superscript minus 1) or negative 8 kilocalories per mol (lowercase K uppercase J lowercase M O L superscript minus 1). Row 2: The intermediate B is in equilibrium with D. The standard free energy change equals negative 34 kilojoules per mole or negative 8 kilocalories per mol. There is a horizontal line below the first two rows. The bottom row is the result of adding row 1 and row 2. The overall expression is: A is in equilibrium with C plus D. The standard free energy change equals negative 13 kilojoules per mole or negative 3 kilocalories per mol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575752" y="4776889"/>
            <a:ext cx="7804539" cy="160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5260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COUPLING</a:t>
            </a:r>
          </a:p>
        </p:txBody>
      </p:sp>
      <p:sp>
        <p:nvSpPr>
          <p:cNvPr id="6" name="Content Placeholder 5">
            <a:extLst>
              <a:ext uri="{FF2B5EF4-FFF2-40B4-BE49-F238E27FC236}">
                <a16:creationId xmlns:a16="http://schemas.microsoft.com/office/drawing/2014/main" id="{6DB94ECD-3F8D-0A4A-835F-E4031F188DA7}"/>
              </a:ext>
            </a:extLst>
          </p:cNvPr>
          <p:cNvSpPr>
            <a:spLocks noGrp="1"/>
          </p:cNvSpPr>
          <p:nvPr>
            <p:ph idx="1"/>
          </p:nvPr>
        </p:nvSpPr>
        <p:spPr>
          <a:xfrm>
            <a:off x="457200" y="1600200"/>
            <a:ext cx="8229600" cy="4658095"/>
          </a:xfrm>
        </p:spPr>
        <p:txBody>
          <a:bodyPr>
            <a:normAutofit fontScale="85000" lnSpcReduction="20000"/>
          </a:bodyPr>
          <a:lstStyle/>
          <a:p>
            <a:pPr marL="0" indent="0">
              <a:buNone/>
            </a:pPr>
            <a:r>
              <a:rPr lang="en-US" dirty="0"/>
              <a:t>Cells use Hess’ Law to drive thermodynamically UNFAVORBALE reactions forward by COUPLING them to highly exergonic reactions.</a:t>
            </a:r>
          </a:p>
          <a:p>
            <a:pPr marL="0" indent="0">
              <a:buNone/>
            </a:pPr>
            <a:endParaRPr lang="en-US" dirty="0"/>
          </a:p>
          <a:p>
            <a:pPr marL="0" indent="0">
              <a:buNone/>
            </a:pPr>
            <a:r>
              <a:rPr lang="en-US" dirty="0"/>
              <a:t>Coupling is critical for many metabolic reactions in the cell</a:t>
            </a:r>
          </a:p>
          <a:p>
            <a:pPr marL="0" indent="0">
              <a:buNone/>
            </a:pPr>
            <a:endParaRPr lang="en-US" dirty="0"/>
          </a:p>
          <a:p>
            <a:pPr marL="0" indent="0">
              <a:buNone/>
            </a:pPr>
            <a:r>
              <a:rPr lang="en-US" dirty="0"/>
              <a:t>For Example:  The 6</a:t>
            </a:r>
            <a:r>
              <a:rPr lang="en-US" baseline="30000" dirty="0"/>
              <a:t>th</a:t>
            </a:r>
            <a:r>
              <a:rPr lang="en-US" dirty="0"/>
              <a:t> reaction of glycolysis is catalyzed by an enzyme called Glyceraldehyde-3-Phosphate Dehydrogenase (GAPDH).  The reaction is:</a:t>
            </a:r>
          </a:p>
          <a:p>
            <a:pPr marL="0" indent="0">
              <a:buNone/>
            </a:pPr>
            <a:endParaRPr lang="en-US" dirty="0"/>
          </a:p>
          <a:p>
            <a:pPr marL="0" indent="0">
              <a:buNone/>
            </a:pPr>
            <a:r>
              <a:rPr lang="en-US" dirty="0"/>
              <a:t>Glyceraldhyde-3-phosphate + P</a:t>
            </a:r>
            <a:r>
              <a:rPr lang="en-US" baseline="-25000" dirty="0"/>
              <a:t>i</a:t>
            </a:r>
            <a:r>
              <a:rPr lang="en-US" dirty="0"/>
              <a:t> + NAD</a:t>
            </a:r>
            <a:r>
              <a:rPr lang="en-US" baseline="30000" dirty="0"/>
              <a:t>+</a:t>
            </a:r>
            <a:r>
              <a:rPr lang="en-US" dirty="0"/>
              <a:t> -&gt; 1,3-bisphosphoglycerate + NADH + H</a:t>
            </a:r>
            <a:r>
              <a:rPr lang="en-US" baseline="30000" dirty="0"/>
              <a:t>+</a:t>
            </a:r>
          </a:p>
          <a:p>
            <a:pPr marL="0" indent="0">
              <a:buNone/>
            </a:pPr>
            <a:endParaRPr lang="en-US" dirty="0"/>
          </a:p>
          <a:p>
            <a:pPr marL="0" indent="0">
              <a:buNone/>
            </a:pPr>
            <a:r>
              <a:rPr lang="en-US" dirty="0"/>
              <a:t>And the </a:t>
            </a:r>
            <a:r>
              <a:rPr lang="en-US" dirty="0">
                <a:latin typeface="Symbol" pitchFamily="2" charset="2"/>
              </a:rPr>
              <a:t>D</a:t>
            </a:r>
            <a:r>
              <a:rPr lang="en-US" dirty="0"/>
              <a:t>G value for the reaction is: +6.7 kJ/mole</a:t>
            </a:r>
          </a:p>
          <a:p>
            <a:pPr marL="0" indent="0">
              <a:buNone/>
            </a:pPr>
            <a:endParaRPr lang="en-US" dirty="0"/>
          </a:p>
          <a:p>
            <a:pPr marL="0" indent="0">
              <a:buNone/>
            </a:pPr>
            <a:r>
              <a:rPr lang="en-US" dirty="0"/>
              <a:t>Should the reaction proceed spontaneously?</a:t>
            </a:r>
          </a:p>
        </p:txBody>
      </p:sp>
    </p:spTree>
    <p:extLst>
      <p:ext uri="{BB962C8B-B14F-4D97-AF65-F5344CB8AC3E}">
        <p14:creationId xmlns:p14="http://schemas.microsoft.com/office/powerpoint/2010/main" val="3454531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COUPLING</a:t>
            </a:r>
          </a:p>
        </p:txBody>
      </p:sp>
      <p:sp>
        <p:nvSpPr>
          <p:cNvPr id="6" name="Content Placeholder 5">
            <a:extLst>
              <a:ext uri="{FF2B5EF4-FFF2-40B4-BE49-F238E27FC236}">
                <a16:creationId xmlns:a16="http://schemas.microsoft.com/office/drawing/2014/main" id="{6DB94ECD-3F8D-0A4A-835F-E4031F188DA7}"/>
              </a:ext>
            </a:extLst>
          </p:cNvPr>
          <p:cNvSpPr>
            <a:spLocks noGrp="1"/>
          </p:cNvSpPr>
          <p:nvPr>
            <p:ph idx="1"/>
          </p:nvPr>
        </p:nvSpPr>
        <p:spPr>
          <a:xfrm>
            <a:off x="457200" y="1600200"/>
            <a:ext cx="8229600" cy="4658095"/>
          </a:xfrm>
        </p:spPr>
        <p:txBody>
          <a:bodyPr>
            <a:normAutofit fontScale="92500" lnSpcReduction="20000"/>
          </a:bodyPr>
          <a:lstStyle/>
          <a:p>
            <a:pPr marL="0" indent="0">
              <a:buNone/>
            </a:pPr>
            <a:r>
              <a:rPr lang="en-US" dirty="0"/>
              <a:t>No, it shouldn’t because it has a positive free energy value.</a:t>
            </a:r>
          </a:p>
          <a:p>
            <a:pPr marL="0" indent="0">
              <a:buNone/>
            </a:pPr>
            <a:endParaRPr lang="en-US" dirty="0"/>
          </a:p>
          <a:p>
            <a:pPr marL="0" indent="0">
              <a:buNone/>
            </a:pPr>
            <a:r>
              <a:rPr lang="en-US" dirty="0"/>
              <a:t>But the next reaction in glycolysis is HIGHLY EXERGONIC</a:t>
            </a:r>
          </a:p>
          <a:p>
            <a:pPr marL="0" indent="0">
              <a:buNone/>
            </a:pPr>
            <a:endParaRPr lang="en-US" dirty="0"/>
          </a:p>
          <a:p>
            <a:pPr marL="0" indent="0">
              <a:buNone/>
            </a:pPr>
            <a:r>
              <a:rPr lang="en-US" dirty="0"/>
              <a:t>Phosphoglycerate kinase catalyzes the reaction:</a:t>
            </a:r>
          </a:p>
          <a:p>
            <a:pPr marL="0" indent="0">
              <a:buNone/>
            </a:pPr>
            <a:r>
              <a:rPr lang="en-US" dirty="0"/>
              <a:t>1,3-bisphosphoglycerate + ADP -&gt; 3-phosphoglycerate +ATP</a:t>
            </a:r>
          </a:p>
          <a:p>
            <a:pPr marL="0" indent="0">
              <a:buNone/>
            </a:pPr>
            <a:endParaRPr lang="en-US" dirty="0"/>
          </a:p>
          <a:p>
            <a:pPr marL="0" indent="0">
              <a:buNone/>
            </a:pPr>
            <a:r>
              <a:rPr lang="en-US" dirty="0">
                <a:latin typeface="Symbol" pitchFamily="2" charset="2"/>
              </a:rPr>
              <a:t>D</a:t>
            </a:r>
            <a:r>
              <a:rPr lang="en-US" dirty="0"/>
              <a:t>G for the reaction is -18.8 kJ/mole</a:t>
            </a:r>
          </a:p>
          <a:p>
            <a:pPr marL="0" indent="0">
              <a:buNone/>
            </a:pPr>
            <a:endParaRPr lang="en-US" dirty="0"/>
          </a:p>
          <a:p>
            <a:pPr marL="0" indent="0">
              <a:buNone/>
            </a:pPr>
            <a:r>
              <a:rPr lang="en-US" dirty="0"/>
              <a:t>Using Hess’ Law, the next free energy change for the COUPLED reactions is: +6.7 kJ/mole + (-18.8 kJ/mole) = -12.1 kJ/mole</a:t>
            </a:r>
          </a:p>
          <a:p>
            <a:pPr marL="0" indent="0">
              <a:buNone/>
            </a:pPr>
            <a:r>
              <a:rPr lang="en-US" dirty="0"/>
              <a:t>So the reaction pathway continues by coupling one reaction to another</a:t>
            </a:r>
          </a:p>
        </p:txBody>
      </p:sp>
    </p:spTree>
    <p:extLst>
      <p:ext uri="{BB962C8B-B14F-4D97-AF65-F5344CB8AC3E}">
        <p14:creationId xmlns:p14="http://schemas.microsoft.com/office/powerpoint/2010/main" val="2346373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rPr>
              <a:t>Now back to the Reaction Thermodynamics</a:t>
            </a:r>
          </a:p>
        </p:txBody>
      </p:sp>
      <p:sp>
        <p:nvSpPr>
          <p:cNvPr id="3" name="Content Placeholder 2"/>
          <p:cNvSpPr>
            <a:spLocks noGrp="1"/>
          </p:cNvSpPr>
          <p:nvPr>
            <p:ph idx="1"/>
          </p:nvPr>
        </p:nvSpPr>
        <p:spPr/>
        <p:txBody>
          <a:bodyPr>
            <a:normAutofit fontScale="92500" lnSpcReduction="10000"/>
          </a:bodyPr>
          <a:lstStyle/>
          <a:p>
            <a:r>
              <a:rPr lang="en-US" dirty="0"/>
              <a:t>∆G for any equilibrium reaction is zero</a:t>
            </a:r>
          </a:p>
          <a:p>
            <a:r>
              <a:rPr lang="en-US" dirty="0"/>
              <a:t>Cells operate at near equilibrium concentrations of metabolites, so we can use that relationship to come up with a better understanding of reaction pathways</a:t>
            </a:r>
          </a:p>
          <a:p>
            <a:r>
              <a:rPr lang="en-US" dirty="0"/>
              <a:t>We just saw:</a:t>
            </a:r>
          </a:p>
        </p:txBody>
      </p:sp>
      <p:pic>
        <p:nvPicPr>
          <p:cNvPr id="8" name="Picture Placeholder 7" descr="A mathematical equation used to calculate change in Gibbs free energy under non-standard conditions. The change in Gibbs free energy (delta uppercase G) equals the standard change in Gibbs free energy (delta uppercase G naught prime) plus ideal gas constant (uppercase R) times temperature (uppercase T) times the natural log (lowercase L N) times the ratio of the product of the concentration of the products, over the product of the concentration of reactants (uppercase C in brackets times uppercase D in brackets over uppercase A in brackets times uppercase B in brackets)."/>
          <p:cNvPicPr>
            <a:picLocks noGrp="1" noChangeAspect="1"/>
          </p:cNvPicPr>
          <p:nvPr>
            <p:ph type="pic" sz="quarter" idx="13"/>
          </p:nvPr>
        </p:nvPicPr>
        <p:blipFill>
          <a:blip r:embed="rId2"/>
          <a:srcRect t="8725" b="8725"/>
          <a:stretch>
            <a:fillRect/>
          </a:stretch>
        </p:blipFill>
        <p:spPr>
          <a:xfrm>
            <a:off x="2228155" y="3383706"/>
            <a:ext cx="4073383" cy="888484"/>
          </a:xfrm>
          <a:prstGeom prst="rect">
            <a:avLst/>
          </a:prstGeom>
        </p:spPr>
      </p:pic>
      <p:sp>
        <p:nvSpPr>
          <p:cNvPr id="7" name="Content Placeholder 6"/>
          <p:cNvSpPr>
            <a:spLocks noGrp="1"/>
          </p:cNvSpPr>
          <p:nvPr>
            <p:ph sz="quarter" idx="16"/>
          </p:nvPr>
        </p:nvSpPr>
        <p:spPr>
          <a:xfrm>
            <a:off x="457200" y="4524703"/>
            <a:ext cx="8513379" cy="1647497"/>
          </a:xfrm>
        </p:spPr>
        <p:txBody>
          <a:bodyPr>
            <a:normAutofit/>
          </a:bodyPr>
          <a:lstStyle/>
          <a:p>
            <a:r>
              <a:rPr lang="en-US" dirty="0"/>
              <a:t>But the ∆</a:t>
            </a:r>
            <a:r>
              <a:rPr lang="en-US" i="1" dirty="0"/>
              <a:t>G </a:t>
            </a:r>
            <a:r>
              <a:rPr lang="en-US" dirty="0"/>
              <a:t>of an equilibrium reaction is zero, so this simplifies to:</a:t>
            </a:r>
          </a:p>
          <a:p>
            <a:pPr marL="0" indent="0">
              <a:buNone/>
            </a:pPr>
            <a:r>
              <a:rPr lang="en-US" dirty="0"/>
              <a:t>					∆</a:t>
            </a:r>
            <a:r>
              <a:rPr lang="en-US" i="1" dirty="0"/>
              <a:t>G</a:t>
            </a:r>
            <a:r>
              <a:rPr lang="en-US" dirty="0"/>
              <a:t>°′ = -</a:t>
            </a:r>
            <a:r>
              <a:rPr lang="en-US" dirty="0" err="1"/>
              <a:t>RTlnK</a:t>
            </a:r>
            <a:r>
              <a:rPr lang="en-US" baseline="-25000" dirty="0" err="1"/>
              <a:t>eq</a:t>
            </a:r>
            <a:endParaRPr lang="en-US" baseline="-25000" dirty="0"/>
          </a:p>
        </p:txBody>
      </p:sp>
    </p:spTree>
    <p:extLst>
      <p:ext uri="{BB962C8B-B14F-4D97-AF65-F5344CB8AC3E}">
        <p14:creationId xmlns:p14="http://schemas.microsoft.com/office/powerpoint/2010/main" val="368630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43C0C"/>
                </a:solidFill>
              </a:rPr>
              <a:t>So what?</a:t>
            </a:r>
          </a:p>
        </p:txBody>
      </p:sp>
      <p:sp>
        <p:nvSpPr>
          <p:cNvPr id="7" name="Content Placeholder 6"/>
          <p:cNvSpPr>
            <a:spLocks noGrp="1"/>
          </p:cNvSpPr>
          <p:nvPr>
            <p:ph sz="quarter" idx="16"/>
          </p:nvPr>
        </p:nvSpPr>
        <p:spPr>
          <a:xfrm>
            <a:off x="457200" y="1417638"/>
            <a:ext cx="8513379" cy="1647497"/>
          </a:xfrm>
        </p:spPr>
        <p:txBody>
          <a:bodyPr>
            <a:normAutofit/>
          </a:bodyPr>
          <a:lstStyle/>
          <a:p>
            <a:r>
              <a:rPr lang="en-US" dirty="0"/>
              <a:t>But the ∆</a:t>
            </a:r>
            <a:r>
              <a:rPr lang="en-US" i="1" dirty="0"/>
              <a:t>G </a:t>
            </a:r>
            <a:r>
              <a:rPr lang="en-US" dirty="0"/>
              <a:t>of an equilibrium reaction is zero, so this simplifies to:</a:t>
            </a:r>
          </a:p>
          <a:p>
            <a:pPr marL="0" indent="0">
              <a:buNone/>
            </a:pPr>
            <a:r>
              <a:rPr lang="en-US" dirty="0"/>
              <a:t>					∆</a:t>
            </a:r>
            <a:r>
              <a:rPr lang="en-US" i="1" dirty="0"/>
              <a:t>G</a:t>
            </a:r>
            <a:r>
              <a:rPr lang="en-US" dirty="0"/>
              <a:t>°′ = -</a:t>
            </a:r>
            <a:r>
              <a:rPr lang="en-US" dirty="0" err="1"/>
              <a:t>RTlnK</a:t>
            </a:r>
            <a:r>
              <a:rPr lang="en-US" baseline="-25000" dirty="0" err="1"/>
              <a:t>eq</a:t>
            </a:r>
            <a:endParaRPr lang="en-US" baseline="-25000" dirty="0"/>
          </a:p>
        </p:txBody>
      </p:sp>
      <p:sp>
        <p:nvSpPr>
          <p:cNvPr id="9" name="Content Placeholder 2">
            <a:extLst>
              <a:ext uri="{FF2B5EF4-FFF2-40B4-BE49-F238E27FC236}">
                <a16:creationId xmlns:a16="http://schemas.microsoft.com/office/drawing/2014/main" id="{8071CB5B-CC54-CA45-BD65-B4E123849481}"/>
              </a:ext>
            </a:extLst>
          </p:cNvPr>
          <p:cNvSpPr>
            <a:spLocks noGrp="1"/>
          </p:cNvSpPr>
          <p:nvPr>
            <p:ph idx="1"/>
          </p:nvPr>
        </p:nvSpPr>
        <p:spPr>
          <a:xfrm>
            <a:off x="457200" y="3038154"/>
            <a:ext cx="8229600" cy="3431087"/>
          </a:xfrm>
        </p:spPr>
        <p:txBody>
          <a:bodyPr>
            <a:normAutofit fontScale="92500"/>
          </a:bodyPr>
          <a:lstStyle/>
          <a:p>
            <a:r>
              <a:rPr lang="en-US" dirty="0"/>
              <a:t>What does this mean for a cell?</a:t>
            </a:r>
          </a:p>
          <a:p>
            <a:pPr lvl="1"/>
            <a:r>
              <a:rPr lang="en-US" dirty="0"/>
              <a:t>Reactant and product concentrations for nearly all metabolic pathways are at equilibrium values.</a:t>
            </a:r>
          </a:p>
          <a:p>
            <a:pPr lvl="1"/>
            <a:r>
              <a:rPr lang="en-US" dirty="0"/>
              <a:t>We can very easily change the direction of a reaction by a SLIGHT shift in either the reactant or product concentrations</a:t>
            </a:r>
          </a:p>
          <a:p>
            <a:pPr lvl="1"/>
            <a:r>
              <a:rPr lang="en-US" dirty="0"/>
              <a:t>So what?</a:t>
            </a:r>
          </a:p>
          <a:p>
            <a:r>
              <a:rPr lang="en-US" b="1" u="sng" dirty="0"/>
              <a:t>Metabolic pathways are on a razor’s edge, It doesn’t take much of a change to push a reaction in a different direction.  </a:t>
            </a:r>
          </a:p>
        </p:txBody>
      </p:sp>
    </p:spTree>
    <p:extLst>
      <p:ext uri="{BB962C8B-B14F-4D97-AF65-F5344CB8AC3E}">
        <p14:creationId xmlns:p14="http://schemas.microsoft.com/office/powerpoint/2010/main" val="2439977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43C0C"/>
                </a:solidFill>
              </a:rPr>
              <a:t>So what?</a:t>
            </a:r>
          </a:p>
        </p:txBody>
      </p:sp>
      <p:sp>
        <p:nvSpPr>
          <p:cNvPr id="9" name="Content Placeholder 2">
            <a:extLst>
              <a:ext uri="{FF2B5EF4-FFF2-40B4-BE49-F238E27FC236}">
                <a16:creationId xmlns:a16="http://schemas.microsoft.com/office/drawing/2014/main" id="{8071CB5B-CC54-CA45-BD65-B4E123849481}"/>
              </a:ext>
            </a:extLst>
          </p:cNvPr>
          <p:cNvSpPr>
            <a:spLocks noGrp="1"/>
          </p:cNvSpPr>
          <p:nvPr>
            <p:ph idx="1"/>
          </p:nvPr>
        </p:nvSpPr>
        <p:spPr>
          <a:xfrm>
            <a:off x="457200" y="1531719"/>
            <a:ext cx="8229600" cy="4496102"/>
          </a:xfrm>
        </p:spPr>
        <p:txBody>
          <a:bodyPr>
            <a:normAutofit lnSpcReduction="10000"/>
          </a:bodyPr>
          <a:lstStyle/>
          <a:p>
            <a:r>
              <a:rPr lang="en-US" dirty="0"/>
              <a:t>For example:</a:t>
            </a:r>
          </a:p>
          <a:p>
            <a:pPr lvl="1"/>
            <a:r>
              <a:rPr lang="en-US" dirty="0"/>
              <a:t>Allosteric effectors changing the rate of an enzyme will change the concentration of products downstream and substrate upstream, affecting other enzymes in the same or other pathways</a:t>
            </a:r>
          </a:p>
          <a:p>
            <a:pPr lvl="1"/>
            <a:r>
              <a:rPr lang="en-US" dirty="0"/>
              <a:t>A mutation in an enzyme in a pathway could alter the affinity or rate of an enzyme, altering the reactant and product concentrations</a:t>
            </a:r>
          </a:p>
          <a:p>
            <a:pPr lvl="1"/>
            <a:r>
              <a:rPr lang="en-US" dirty="0"/>
              <a:t>An excess of products in the cytosol can slow a reaction</a:t>
            </a:r>
          </a:p>
          <a:p>
            <a:pPr lvl="1"/>
            <a:r>
              <a:rPr lang="en-US" dirty="0"/>
              <a:t>A deletion of a gene that imports or exports molecules will alter the cytosolic concentrations and, therefore, rates</a:t>
            </a:r>
          </a:p>
          <a:p>
            <a:pPr lvl="1"/>
            <a:r>
              <a:rPr lang="en-US" dirty="0"/>
              <a:t>Activation of genes that shunt compounds to incorrect pathways </a:t>
            </a:r>
          </a:p>
          <a:p>
            <a:endParaRPr lang="en-US" b="1" u="sng" dirty="0"/>
          </a:p>
        </p:txBody>
      </p:sp>
    </p:spTree>
    <p:extLst>
      <p:ext uri="{BB962C8B-B14F-4D97-AF65-F5344CB8AC3E}">
        <p14:creationId xmlns:p14="http://schemas.microsoft.com/office/powerpoint/2010/main" val="806628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43C0C"/>
                </a:solidFill>
              </a:rPr>
              <a:t>So what?</a:t>
            </a:r>
          </a:p>
        </p:txBody>
      </p:sp>
      <p:sp>
        <p:nvSpPr>
          <p:cNvPr id="9" name="Content Placeholder 2">
            <a:extLst>
              <a:ext uri="{FF2B5EF4-FFF2-40B4-BE49-F238E27FC236}">
                <a16:creationId xmlns:a16="http://schemas.microsoft.com/office/drawing/2014/main" id="{8071CB5B-CC54-CA45-BD65-B4E123849481}"/>
              </a:ext>
            </a:extLst>
          </p:cNvPr>
          <p:cNvSpPr>
            <a:spLocks noGrp="1"/>
          </p:cNvSpPr>
          <p:nvPr>
            <p:ph idx="1"/>
          </p:nvPr>
        </p:nvSpPr>
        <p:spPr>
          <a:xfrm>
            <a:off x="457200" y="1531719"/>
            <a:ext cx="8229600" cy="4496102"/>
          </a:xfrm>
        </p:spPr>
        <p:txBody>
          <a:bodyPr>
            <a:normAutofit/>
          </a:bodyPr>
          <a:lstStyle/>
          <a:p>
            <a:r>
              <a:rPr lang="en-US" dirty="0"/>
              <a:t>When reactant or product concentrations become imbalanced, enzymes in a metabolic pathway are forced (by kinetics and thermodynamics) to restore the equilibrium </a:t>
            </a:r>
          </a:p>
          <a:p>
            <a:endParaRPr lang="en-US" dirty="0"/>
          </a:p>
          <a:p>
            <a:pPr marL="0" indent="0">
              <a:buNone/>
            </a:pPr>
            <a:r>
              <a:rPr lang="en-US" dirty="0"/>
              <a:t>BECAUSE EVERY ENZYME IN A PATHWAY IS CONNECTED TO EVERY OTHER ENZYME IN THE PATHWAY, and EVEN OTHER PATHWAYS</a:t>
            </a:r>
          </a:p>
          <a:p>
            <a:pPr marL="0" indent="0">
              <a:buNone/>
            </a:pPr>
            <a:endParaRPr lang="en-US" dirty="0"/>
          </a:p>
          <a:p>
            <a:pPr marL="0" indent="0">
              <a:buNone/>
            </a:pPr>
            <a:r>
              <a:rPr lang="en-US" dirty="0"/>
              <a:t>There is a </a:t>
            </a:r>
            <a:r>
              <a:rPr lang="en-US" b="1" dirty="0"/>
              <a:t>FLUX</a:t>
            </a:r>
            <a:r>
              <a:rPr lang="en-US" dirty="0"/>
              <a:t> of metabolites through a pathway</a:t>
            </a:r>
          </a:p>
          <a:p>
            <a:endParaRPr lang="en-US" b="1" u="sng" dirty="0"/>
          </a:p>
        </p:txBody>
      </p:sp>
    </p:spTree>
    <p:extLst>
      <p:ext uri="{BB962C8B-B14F-4D97-AF65-F5344CB8AC3E}">
        <p14:creationId xmlns:p14="http://schemas.microsoft.com/office/powerpoint/2010/main" val="3933606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43C0C"/>
                </a:solidFill>
              </a:rPr>
              <a:t>OK, but still, So What? </a:t>
            </a:r>
          </a:p>
        </p:txBody>
      </p:sp>
      <p:sp>
        <p:nvSpPr>
          <p:cNvPr id="9" name="Content Placeholder 2">
            <a:extLst>
              <a:ext uri="{FF2B5EF4-FFF2-40B4-BE49-F238E27FC236}">
                <a16:creationId xmlns:a16="http://schemas.microsoft.com/office/drawing/2014/main" id="{8071CB5B-CC54-CA45-BD65-B4E123849481}"/>
              </a:ext>
            </a:extLst>
          </p:cNvPr>
          <p:cNvSpPr>
            <a:spLocks noGrp="1"/>
          </p:cNvSpPr>
          <p:nvPr>
            <p:ph idx="1"/>
          </p:nvPr>
        </p:nvSpPr>
        <p:spPr>
          <a:xfrm>
            <a:off x="457200" y="1531719"/>
            <a:ext cx="8229600" cy="4496102"/>
          </a:xfrm>
        </p:spPr>
        <p:txBody>
          <a:bodyPr>
            <a:normAutofit/>
          </a:bodyPr>
          <a:lstStyle/>
          <a:p>
            <a:r>
              <a:rPr lang="en-US" dirty="0"/>
              <a:t>Some enzyme catalyzed reactions are so EXERGONIC that they essentially make the pathway IRREVERSIBLE because they don’t operate at equilibrium levels of reactant and product</a:t>
            </a:r>
          </a:p>
          <a:p>
            <a:pPr lvl="1"/>
            <a:r>
              <a:rPr lang="en-US" dirty="0"/>
              <a:t>Remember:  Anabolic and Catabolic pathways are separate in cells, you can’t simply run glycolysis in reverse to synthesize glucose</a:t>
            </a:r>
          </a:p>
          <a:p>
            <a:pPr lvl="1"/>
            <a:r>
              <a:rPr lang="en-US" dirty="0"/>
              <a:t>These enzymes control the flux of metabolites through the pathway.</a:t>
            </a:r>
          </a:p>
          <a:p>
            <a:pPr lvl="1"/>
            <a:r>
              <a:rPr lang="en-US" dirty="0"/>
              <a:t>THIS MAKE THESE SPECIFIC ENZYMES PERFECT SITES FOR CONTROL of the entire pathway</a:t>
            </a:r>
          </a:p>
          <a:p>
            <a:endParaRPr lang="en-US" b="1" u="sng" dirty="0"/>
          </a:p>
        </p:txBody>
      </p:sp>
    </p:spTree>
    <p:extLst>
      <p:ext uri="{BB962C8B-B14F-4D97-AF65-F5344CB8AC3E}">
        <p14:creationId xmlns:p14="http://schemas.microsoft.com/office/powerpoint/2010/main" val="2234225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rPr>
              <a:t>The implications of these few exergonic enzymes </a:t>
            </a:r>
          </a:p>
        </p:txBody>
      </p:sp>
      <p:sp>
        <p:nvSpPr>
          <p:cNvPr id="9" name="Content Placeholder 2">
            <a:extLst>
              <a:ext uri="{FF2B5EF4-FFF2-40B4-BE49-F238E27FC236}">
                <a16:creationId xmlns:a16="http://schemas.microsoft.com/office/drawing/2014/main" id="{8071CB5B-CC54-CA45-BD65-B4E123849481}"/>
              </a:ext>
            </a:extLst>
          </p:cNvPr>
          <p:cNvSpPr>
            <a:spLocks noGrp="1"/>
          </p:cNvSpPr>
          <p:nvPr>
            <p:ph idx="1"/>
          </p:nvPr>
        </p:nvSpPr>
        <p:spPr>
          <a:xfrm>
            <a:off x="457200" y="1531719"/>
            <a:ext cx="8229600" cy="4496102"/>
          </a:xfrm>
        </p:spPr>
        <p:txBody>
          <a:bodyPr>
            <a:normAutofit/>
          </a:bodyPr>
          <a:lstStyle/>
          <a:p>
            <a:r>
              <a:rPr lang="en-US" dirty="0"/>
              <a:t>The presence of a few enzymes that don’t operate at near equilibrium levels has several implications</a:t>
            </a:r>
          </a:p>
          <a:p>
            <a:endParaRPr lang="en-US" dirty="0"/>
          </a:p>
          <a:p>
            <a:pPr marL="457200" indent="-457200">
              <a:buFont typeface="+mj-lt"/>
              <a:buAutoNum type="arabicPeriod"/>
            </a:pPr>
            <a:r>
              <a:rPr lang="en-US" dirty="0"/>
              <a:t>Metabolic pathways are irreversible.</a:t>
            </a:r>
          </a:p>
          <a:p>
            <a:pPr marL="1028700" lvl="1"/>
            <a:r>
              <a:rPr lang="en-US" dirty="0"/>
              <a:t>If </a:t>
            </a:r>
            <a:r>
              <a:rPr lang="en-US" dirty="0">
                <a:latin typeface="Symbol" pitchFamily="2" charset="2"/>
              </a:rPr>
              <a:t>D</a:t>
            </a:r>
            <a:r>
              <a:rPr lang="en-US" dirty="0"/>
              <a:t>G of the forward reaction is &lt;&lt;0, then you can’t go from product to substrate</a:t>
            </a:r>
          </a:p>
          <a:p>
            <a:pPr marL="1028700" lvl="1"/>
            <a:r>
              <a:rPr lang="en-US" dirty="0"/>
              <a:t>An enzyme has an active site that binds substrate effectively (</a:t>
            </a:r>
            <a:r>
              <a:rPr lang="en-US" dirty="0">
                <a:latin typeface="Symbol" pitchFamily="2" charset="2"/>
              </a:rPr>
              <a:t>D</a:t>
            </a:r>
            <a:r>
              <a:rPr lang="en-US" dirty="0"/>
              <a:t>G</a:t>
            </a:r>
            <a:r>
              <a:rPr lang="en-US" baseline="-25000" dirty="0"/>
              <a:t>B</a:t>
            </a:r>
            <a:r>
              <a:rPr lang="en-US" dirty="0"/>
              <a:t>) AND adopts a conformation favoring the transition state and immediately releases the product</a:t>
            </a:r>
          </a:p>
          <a:p>
            <a:pPr marL="1257300" lvl="2"/>
            <a:r>
              <a:rPr lang="en-US" dirty="0"/>
              <a:t>No affinity for product =&gt; No </a:t>
            </a:r>
            <a:r>
              <a:rPr lang="en-US" dirty="0">
                <a:latin typeface="Symbol" pitchFamily="2" charset="2"/>
              </a:rPr>
              <a:t>D</a:t>
            </a:r>
            <a:r>
              <a:rPr lang="en-US" dirty="0"/>
              <a:t>G</a:t>
            </a:r>
            <a:r>
              <a:rPr lang="en-US" baseline="-25000" dirty="0"/>
              <a:t>B</a:t>
            </a:r>
            <a:r>
              <a:rPr lang="en-US" dirty="0"/>
              <a:t> =&gt; No way to lower the </a:t>
            </a:r>
            <a:r>
              <a:rPr lang="en-US" dirty="0">
                <a:latin typeface="Symbol" pitchFamily="2" charset="2"/>
              </a:rPr>
              <a:t>D</a:t>
            </a:r>
            <a:r>
              <a:rPr lang="en-US" dirty="0"/>
              <a:t>G of the reaction =&gt; Irreversible!</a:t>
            </a:r>
          </a:p>
        </p:txBody>
      </p:sp>
    </p:spTree>
    <p:extLst>
      <p:ext uri="{BB962C8B-B14F-4D97-AF65-F5344CB8AC3E}">
        <p14:creationId xmlns:p14="http://schemas.microsoft.com/office/powerpoint/2010/main" val="2904818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rPr>
              <a:t>The implications of these few exergonic enzymes </a:t>
            </a:r>
          </a:p>
        </p:txBody>
      </p:sp>
      <p:sp>
        <p:nvSpPr>
          <p:cNvPr id="9" name="Content Placeholder 2">
            <a:extLst>
              <a:ext uri="{FF2B5EF4-FFF2-40B4-BE49-F238E27FC236}">
                <a16:creationId xmlns:a16="http://schemas.microsoft.com/office/drawing/2014/main" id="{8071CB5B-CC54-CA45-BD65-B4E123849481}"/>
              </a:ext>
            </a:extLst>
          </p:cNvPr>
          <p:cNvSpPr>
            <a:spLocks noGrp="1"/>
          </p:cNvSpPr>
          <p:nvPr>
            <p:ph idx="1"/>
          </p:nvPr>
        </p:nvSpPr>
        <p:spPr>
          <a:xfrm>
            <a:off x="457200" y="1531719"/>
            <a:ext cx="8229600" cy="4496102"/>
          </a:xfrm>
        </p:spPr>
        <p:txBody>
          <a:bodyPr>
            <a:normAutofit/>
          </a:bodyPr>
          <a:lstStyle/>
          <a:p>
            <a:pPr marL="457200" indent="-457200">
              <a:buAutoNum type="arabicPeriod" startAt="2"/>
            </a:pPr>
            <a:r>
              <a:rPr lang="en-US" dirty="0"/>
              <a:t>Most pathways have a committed step near the start of the pathway</a:t>
            </a:r>
          </a:p>
          <a:p>
            <a:pPr marL="1028700" lvl="1"/>
            <a:r>
              <a:rPr lang="en-US" dirty="0"/>
              <a:t>Controls the flux through the entire pathway</a:t>
            </a:r>
          </a:p>
          <a:p>
            <a:pPr marL="1028700" lvl="1"/>
            <a:r>
              <a:rPr lang="en-US" dirty="0"/>
              <a:t>Usually a highly exergonic and irreversible reaction</a:t>
            </a:r>
          </a:p>
          <a:p>
            <a:pPr marL="571500" indent="-457200">
              <a:buAutoNum type="arabicPeriod" startAt="3"/>
            </a:pPr>
            <a:r>
              <a:rPr lang="en-US" dirty="0"/>
              <a:t>Anabolic and Catabolic pathways differ</a:t>
            </a:r>
          </a:p>
          <a:p>
            <a:pPr marL="1143000" lvl="1"/>
            <a:r>
              <a:rPr lang="en-US" dirty="0"/>
              <a:t>Because of the committed steps, you have to find a new route to get back to 1 from 2</a:t>
            </a:r>
          </a:p>
        </p:txBody>
      </p:sp>
      <p:pic>
        <p:nvPicPr>
          <p:cNvPr id="4" name="Picture 2" descr="voet4_figun_14_p444">
            <a:extLst>
              <a:ext uri="{FF2B5EF4-FFF2-40B4-BE49-F238E27FC236}">
                <a16:creationId xmlns:a16="http://schemas.microsoft.com/office/drawing/2014/main" id="{BB0F1F32-DA8C-9044-8D9D-C53FA1FCF5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0" y="4521272"/>
            <a:ext cx="3082925" cy="16206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14868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anose="020B0604020202020204" pitchFamily="34" charset="0"/>
                <a:cs typeface="Arial" panose="020B0604020202020204" pitchFamily="34" charset="0"/>
              </a:rPr>
              <a:t>Ch.15 Outline</a:t>
            </a:r>
          </a:p>
        </p:txBody>
      </p:sp>
      <p:sp>
        <p:nvSpPr>
          <p:cNvPr id="3" name="Content Placeholder 2"/>
          <p:cNvSpPr>
            <a:spLocks noGrp="1"/>
          </p:cNvSpPr>
          <p:nvPr>
            <p:ph idx="1"/>
          </p:nvPr>
        </p:nvSpPr>
        <p:spPr>
          <a:xfrm>
            <a:off x="457200" y="1417637"/>
            <a:ext cx="8229600" cy="5352157"/>
          </a:xfrm>
        </p:spPr>
        <p:txBody>
          <a:bodyPr>
            <a:normAutofit/>
          </a:bodyPr>
          <a:lstStyle/>
          <a:p>
            <a:pPr>
              <a:spcBef>
                <a:spcPts val="624"/>
              </a:spcBef>
              <a:spcAft>
                <a:spcPts val="1200"/>
              </a:spcAft>
            </a:pPr>
            <a:r>
              <a:rPr lang="en-US" b="1" dirty="0">
                <a:latin typeface="Arial" pitchFamily="34" charset="0"/>
                <a:cs typeface="Arial" pitchFamily="34" charset="0"/>
              </a:rPr>
              <a:t>15.1 Metabolism Is Composed of Many Coupled, Interconnecting Reactions</a:t>
            </a:r>
          </a:p>
          <a:p>
            <a:pPr>
              <a:spcBef>
                <a:spcPts val="624"/>
              </a:spcBef>
              <a:spcAft>
                <a:spcPts val="1200"/>
              </a:spcAft>
            </a:pPr>
            <a:r>
              <a:rPr lang="en-US" b="1" dirty="0">
                <a:latin typeface="Arial" pitchFamily="34" charset="0"/>
                <a:cs typeface="Arial" pitchFamily="34" charset="0"/>
              </a:rPr>
              <a:t>15.2 ATP Is the Universal Currency of Free Energy in Biological Systems</a:t>
            </a:r>
          </a:p>
          <a:p>
            <a:pPr>
              <a:spcBef>
                <a:spcPts val="624"/>
              </a:spcBef>
              <a:spcAft>
                <a:spcPts val="1200"/>
              </a:spcAft>
            </a:pPr>
            <a:r>
              <a:rPr lang="en-US" b="1" dirty="0">
                <a:latin typeface="Arial" pitchFamily="34" charset="0"/>
                <a:cs typeface="Arial" pitchFamily="34" charset="0"/>
              </a:rPr>
              <a:t>15.3 The Oxidation of Carbon Fuels Is an Important Source of Cellular Energy</a:t>
            </a:r>
          </a:p>
          <a:p>
            <a:pPr>
              <a:spcBef>
                <a:spcPts val="624"/>
              </a:spcBef>
              <a:spcAft>
                <a:spcPts val="1200"/>
              </a:spcAft>
            </a:pPr>
            <a:r>
              <a:rPr lang="en-US" b="1" dirty="0">
                <a:latin typeface="Arial" pitchFamily="34" charset="0"/>
                <a:cs typeface="Arial" pitchFamily="34" charset="0"/>
              </a:rPr>
              <a:t>15.4 Metabolic Pathways Contain Many Recurring Motifs</a:t>
            </a:r>
          </a:p>
        </p:txBody>
      </p:sp>
    </p:spTree>
    <p:extLst>
      <p:ext uri="{BB962C8B-B14F-4D97-AF65-F5344CB8AC3E}">
        <p14:creationId xmlns:p14="http://schemas.microsoft.com/office/powerpoint/2010/main" val="1850038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High Energy Compounds</a:t>
            </a:r>
          </a:p>
        </p:txBody>
      </p:sp>
      <p:pic>
        <p:nvPicPr>
          <p:cNvPr id="6" name="Picture 2" descr="The structures of glucose and of a saturated fatty acid are shown. Glucose is a six membered pyranose ring with the following substituents: C 1 has H (above the ring) and a hydroxyl group (below the ring), C 2 has H (above the ring) and a hydroxyl group (below the ring), C 3 has a hydroxyl group (above the ring) and H  (below the ring), C 4 has H (above the ring) and a hydroxyl group (below the ring), and C 5 has a hydroxymethyl group (above the ring) and H (below the ring).The saturated fatty acid is a 16 carbon chain molecule that has the following substituents: C 1 is of a carboxylate anion, C 2 to C 15 carbons have two hydrogen atoms each, and C 16 is a methyl group."/>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457200" y="2204194"/>
            <a:ext cx="8098355" cy="201352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EEF27B6-5B5D-7D44-87B7-8474D0E4B9E1}"/>
              </a:ext>
            </a:extLst>
          </p:cNvPr>
          <p:cNvSpPr txBox="1"/>
          <p:nvPr/>
        </p:nvSpPr>
        <p:spPr>
          <a:xfrm>
            <a:off x="542731" y="1417638"/>
            <a:ext cx="7401119" cy="369332"/>
          </a:xfrm>
          <a:prstGeom prst="rect">
            <a:avLst/>
          </a:prstGeom>
          <a:noFill/>
        </p:spPr>
        <p:txBody>
          <a:bodyPr wrap="square" rtlCol="0">
            <a:spAutoFit/>
          </a:bodyPr>
          <a:lstStyle/>
          <a:p>
            <a:r>
              <a:rPr lang="en-US" dirty="0"/>
              <a:t>Take the oxidation of glucose or palmitate:</a:t>
            </a:r>
          </a:p>
        </p:txBody>
      </p:sp>
      <p:sp>
        <p:nvSpPr>
          <p:cNvPr id="4" name="TextBox 3">
            <a:extLst>
              <a:ext uri="{FF2B5EF4-FFF2-40B4-BE49-F238E27FC236}">
                <a16:creationId xmlns:a16="http://schemas.microsoft.com/office/drawing/2014/main" id="{2A4B6F79-B348-6740-9F7B-48A098187DA3}"/>
              </a:ext>
            </a:extLst>
          </p:cNvPr>
          <p:cNvSpPr txBox="1"/>
          <p:nvPr/>
        </p:nvSpPr>
        <p:spPr>
          <a:xfrm>
            <a:off x="542731" y="4533900"/>
            <a:ext cx="7801169" cy="369332"/>
          </a:xfrm>
          <a:prstGeom prst="rect">
            <a:avLst/>
          </a:prstGeom>
          <a:noFill/>
        </p:spPr>
        <p:txBody>
          <a:bodyPr wrap="square" rtlCol="0">
            <a:spAutoFit/>
          </a:bodyPr>
          <a:lstStyle/>
          <a:p>
            <a:r>
              <a:rPr lang="en-US" dirty="0"/>
              <a:t>C</a:t>
            </a:r>
            <a:r>
              <a:rPr lang="en-US" baseline="-25000" dirty="0"/>
              <a:t>6</a:t>
            </a:r>
            <a:r>
              <a:rPr lang="en-US" dirty="0"/>
              <a:t>H</a:t>
            </a:r>
            <a:r>
              <a:rPr lang="en-US" baseline="-25000" dirty="0"/>
              <a:t>12</a:t>
            </a:r>
            <a:r>
              <a:rPr lang="en-US" dirty="0"/>
              <a:t>O</a:t>
            </a:r>
            <a:r>
              <a:rPr lang="en-US" baseline="-25000" dirty="0"/>
              <a:t>6</a:t>
            </a:r>
            <a:r>
              <a:rPr lang="en-US" dirty="0"/>
              <a:t> + 6O</a:t>
            </a:r>
            <a:r>
              <a:rPr lang="en-US" baseline="-25000" dirty="0"/>
              <a:t>2</a:t>
            </a:r>
            <a:r>
              <a:rPr lang="en-US" dirty="0"/>
              <a:t> -&gt; 6CO</a:t>
            </a:r>
            <a:r>
              <a:rPr lang="en-US" baseline="-25000" dirty="0"/>
              <a:t>2</a:t>
            </a:r>
            <a:r>
              <a:rPr lang="en-US" dirty="0"/>
              <a:t> + 6H</a:t>
            </a:r>
            <a:r>
              <a:rPr lang="en-US" baseline="-25000" dirty="0"/>
              <a:t>2</a:t>
            </a:r>
            <a:r>
              <a:rPr lang="en-US" dirty="0"/>
              <a:t>O </a:t>
            </a:r>
            <a:r>
              <a:rPr lang="en-US" dirty="0">
                <a:latin typeface="Symbol" pitchFamily="2" charset="2"/>
              </a:rPr>
              <a:t>D</a:t>
            </a:r>
            <a:r>
              <a:rPr lang="en-US" dirty="0"/>
              <a:t>G’=-2850 kJ/mole</a:t>
            </a:r>
          </a:p>
        </p:txBody>
      </p:sp>
      <p:sp>
        <p:nvSpPr>
          <p:cNvPr id="7" name="TextBox 6">
            <a:extLst>
              <a:ext uri="{FF2B5EF4-FFF2-40B4-BE49-F238E27FC236}">
                <a16:creationId xmlns:a16="http://schemas.microsoft.com/office/drawing/2014/main" id="{3815904B-AE2C-B14A-8730-5EBA93DBB6CC}"/>
              </a:ext>
            </a:extLst>
          </p:cNvPr>
          <p:cNvSpPr txBox="1"/>
          <p:nvPr/>
        </p:nvSpPr>
        <p:spPr>
          <a:xfrm>
            <a:off x="542730" y="5004276"/>
            <a:ext cx="7801169" cy="369332"/>
          </a:xfrm>
          <a:prstGeom prst="rect">
            <a:avLst/>
          </a:prstGeom>
          <a:noFill/>
        </p:spPr>
        <p:txBody>
          <a:bodyPr wrap="square" rtlCol="0">
            <a:spAutoFit/>
          </a:bodyPr>
          <a:lstStyle/>
          <a:p>
            <a:r>
              <a:rPr lang="en-US" dirty="0"/>
              <a:t>C1</a:t>
            </a:r>
            <a:r>
              <a:rPr lang="en-US" baseline="-25000" dirty="0"/>
              <a:t>6</a:t>
            </a:r>
            <a:r>
              <a:rPr lang="en-US" dirty="0"/>
              <a:t>H</a:t>
            </a:r>
            <a:r>
              <a:rPr lang="en-US" baseline="-25000" dirty="0"/>
              <a:t>32</a:t>
            </a:r>
            <a:r>
              <a:rPr lang="en-US" dirty="0"/>
              <a:t>O</a:t>
            </a:r>
            <a:r>
              <a:rPr lang="en-US" baseline="-25000" dirty="0"/>
              <a:t>2</a:t>
            </a:r>
            <a:r>
              <a:rPr lang="en-US" dirty="0"/>
              <a:t> + 23O</a:t>
            </a:r>
            <a:r>
              <a:rPr lang="en-US" baseline="-25000" dirty="0"/>
              <a:t>2</a:t>
            </a:r>
            <a:r>
              <a:rPr lang="en-US" dirty="0"/>
              <a:t> -&gt; 16CO</a:t>
            </a:r>
            <a:r>
              <a:rPr lang="en-US" baseline="-25000" dirty="0"/>
              <a:t>2</a:t>
            </a:r>
            <a:r>
              <a:rPr lang="en-US" dirty="0"/>
              <a:t> + 16H</a:t>
            </a:r>
            <a:r>
              <a:rPr lang="en-US" baseline="-25000" dirty="0"/>
              <a:t>2</a:t>
            </a:r>
            <a:r>
              <a:rPr lang="en-US" dirty="0"/>
              <a:t>O </a:t>
            </a:r>
            <a:r>
              <a:rPr lang="en-US" dirty="0">
                <a:latin typeface="Symbol" pitchFamily="2" charset="2"/>
              </a:rPr>
              <a:t>D</a:t>
            </a:r>
            <a:r>
              <a:rPr lang="en-US" dirty="0"/>
              <a:t>G’=-9780 kJ/mole</a:t>
            </a:r>
          </a:p>
        </p:txBody>
      </p:sp>
      <p:sp>
        <p:nvSpPr>
          <p:cNvPr id="8" name="TextBox 7">
            <a:extLst>
              <a:ext uri="{FF2B5EF4-FFF2-40B4-BE49-F238E27FC236}">
                <a16:creationId xmlns:a16="http://schemas.microsoft.com/office/drawing/2014/main" id="{7D93E83F-3846-6049-ABE6-66A6DAD11FA5}"/>
              </a:ext>
            </a:extLst>
          </p:cNvPr>
          <p:cNvSpPr txBox="1"/>
          <p:nvPr/>
        </p:nvSpPr>
        <p:spPr>
          <a:xfrm>
            <a:off x="542730" y="5474652"/>
            <a:ext cx="7801169" cy="646331"/>
          </a:xfrm>
          <a:prstGeom prst="rect">
            <a:avLst/>
          </a:prstGeom>
          <a:noFill/>
        </p:spPr>
        <p:txBody>
          <a:bodyPr wrap="square" rtlCol="0">
            <a:spAutoFit/>
          </a:bodyPr>
          <a:lstStyle/>
          <a:p>
            <a:r>
              <a:rPr lang="en-US" dirty="0"/>
              <a:t>The cell doesn’t get all of that energy at once, it QUANTIZES the energy release into </a:t>
            </a:r>
            <a:r>
              <a:rPr lang="en-US" b="1" dirty="0"/>
              <a:t>High Energy Bonds</a:t>
            </a:r>
            <a:endParaRPr lang="en-US" dirty="0"/>
          </a:p>
        </p:txBody>
      </p:sp>
    </p:spTree>
    <p:extLst>
      <p:ext uri="{BB962C8B-B14F-4D97-AF65-F5344CB8AC3E}">
        <p14:creationId xmlns:p14="http://schemas.microsoft.com/office/powerpoint/2010/main" val="296713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ATP Is the Universal Currency of Free Energy in Biological Systems</a:t>
            </a:r>
          </a:p>
        </p:txBody>
      </p:sp>
      <p:sp>
        <p:nvSpPr>
          <p:cNvPr id="3" name="Content Placeholder 2"/>
          <p:cNvSpPr>
            <a:spLocks noGrp="1"/>
          </p:cNvSpPr>
          <p:nvPr>
            <p:ph idx="1"/>
          </p:nvPr>
        </p:nvSpPr>
        <p:spPr>
          <a:xfrm>
            <a:off x="457200" y="2057400"/>
            <a:ext cx="8229600" cy="3450265"/>
          </a:xfrm>
        </p:spPr>
        <p:txBody>
          <a:bodyPr>
            <a:normAutofit/>
          </a:bodyPr>
          <a:lstStyle/>
          <a:p>
            <a:pPr>
              <a:spcBef>
                <a:spcPts val="624"/>
              </a:spcBef>
              <a:spcAft>
                <a:spcPts val="1200"/>
              </a:spcAft>
            </a:pPr>
            <a:r>
              <a:rPr lang="en-US" dirty="0"/>
              <a:t>Energy derived from fuels or light is converted into adenosine triphosphate (ATP), the cellular energy currency.</a:t>
            </a:r>
          </a:p>
          <a:p>
            <a:pPr>
              <a:spcBef>
                <a:spcPts val="624"/>
              </a:spcBef>
              <a:spcAft>
                <a:spcPts val="1200"/>
              </a:spcAft>
            </a:pPr>
            <a:r>
              <a:rPr lang="en-US" dirty="0"/>
              <a:t>Much of the free energy that is derived from the oxidation of food molecules (primarily carbohydrates and fats) is transformed into ATP, which acts as the free-energy donor in most energy-requiring processes such as motion, active transport, and biosynthetic reactions.</a:t>
            </a:r>
          </a:p>
        </p:txBody>
      </p:sp>
    </p:spTree>
    <p:extLst>
      <p:ext uri="{BB962C8B-B14F-4D97-AF65-F5344CB8AC3E}">
        <p14:creationId xmlns:p14="http://schemas.microsoft.com/office/powerpoint/2010/main" val="3882085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rPr>
              <a:t>ATP Hydrolysis Is Exergonic</a:t>
            </a:r>
          </a:p>
        </p:txBody>
      </p:sp>
      <p:sp>
        <p:nvSpPr>
          <p:cNvPr id="3" name="Content Placeholder 2"/>
          <p:cNvSpPr>
            <a:spLocks noGrp="1"/>
          </p:cNvSpPr>
          <p:nvPr>
            <p:ph idx="1"/>
          </p:nvPr>
        </p:nvSpPr>
        <p:spPr>
          <a:xfrm>
            <a:off x="457200" y="1600202"/>
            <a:ext cx="8229600" cy="1237592"/>
          </a:xfrm>
        </p:spPr>
        <p:txBody>
          <a:bodyPr>
            <a:normAutofit/>
          </a:bodyPr>
          <a:lstStyle/>
          <a:p>
            <a:r>
              <a:rPr lang="en-US" dirty="0"/>
              <a:t>The hydrolysis of ATP is highly exergonic because the triphosphate unit contains two </a:t>
            </a:r>
            <a:r>
              <a:rPr lang="en-US" dirty="0" err="1"/>
              <a:t>phosphoanhydride</a:t>
            </a:r>
            <a:r>
              <a:rPr lang="en-US" dirty="0"/>
              <a:t> bonds that are unstable.</a:t>
            </a:r>
          </a:p>
        </p:txBody>
      </p:sp>
      <p:pic>
        <p:nvPicPr>
          <p:cNvPr id="9" name="Picture 5" descr="Two chemical equations, with standard delta G values, show how A T P and water can react to form A D P or A M P plus phosphate. The first equation is A T P plus water  gives A D P plus inorganic phosphate &#10;(P subscript lowercase I). The standard Gibbs free energy change for the first reaction is negative 30 point 5 kilojoules per mole or negative 7 point 3 kilocalories per mole.&#10;The second equation is A T P plus water gives A M P plus pyrophosphate (P P subscript lowercase I). The standard free energy change for the second reaction is negative 45 point 6 kilojoules per mole or negative 10 point 9 kilocalories per mol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972089" y="2837794"/>
            <a:ext cx="7780248" cy="185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p:cNvSpPr>
            <a:spLocks noGrp="1"/>
          </p:cNvSpPr>
          <p:nvPr>
            <p:ph sz="quarter" idx="16"/>
          </p:nvPr>
        </p:nvSpPr>
        <p:spPr>
          <a:xfrm>
            <a:off x="457200" y="4776952"/>
            <a:ext cx="8513379" cy="1395248"/>
          </a:xfrm>
        </p:spPr>
        <p:txBody>
          <a:bodyPr/>
          <a:lstStyle/>
          <a:p>
            <a:r>
              <a:rPr lang="en-US" dirty="0"/>
              <a:t>The actual ∆G</a:t>
            </a:r>
            <a:r>
              <a:rPr lang="en-US" i="1" dirty="0"/>
              <a:t> </a:t>
            </a:r>
            <a:r>
              <a:rPr lang="en-US" dirty="0"/>
              <a:t>for ATP hydrolysis under cellular conditions depends on many factors, but is approximately −50 kJ mol</a:t>
            </a:r>
            <a:r>
              <a:rPr lang="en-US" baseline="30000" dirty="0"/>
              <a:t>-1</a:t>
            </a:r>
            <a:r>
              <a:rPr lang="en-US" dirty="0"/>
              <a:t> (−12 kcal mol</a:t>
            </a:r>
            <a:r>
              <a:rPr lang="en-US" baseline="30000" dirty="0"/>
              <a:t>−1</a:t>
            </a:r>
            <a:r>
              <a:rPr lang="en-US" dirty="0"/>
              <a:t>).</a:t>
            </a:r>
          </a:p>
        </p:txBody>
      </p:sp>
    </p:spTree>
    <p:extLst>
      <p:ext uri="{BB962C8B-B14F-4D97-AF65-F5344CB8AC3E}">
        <p14:creationId xmlns:p14="http://schemas.microsoft.com/office/powerpoint/2010/main" val="1812118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voet4_fig_14_05">
            <a:extLst>
              <a:ext uri="{FF2B5EF4-FFF2-40B4-BE49-F238E27FC236}">
                <a16:creationId xmlns:a16="http://schemas.microsoft.com/office/drawing/2014/main" id="{DC00F143-0208-C64E-B294-6C589559C8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03200"/>
            <a:ext cx="6405563" cy="6446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872019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rPr>
              <a:t>High Energy Bonds</a:t>
            </a:r>
          </a:p>
        </p:txBody>
      </p:sp>
      <p:sp>
        <p:nvSpPr>
          <p:cNvPr id="3" name="Content Placeholder 2"/>
          <p:cNvSpPr>
            <a:spLocks noGrp="1"/>
          </p:cNvSpPr>
          <p:nvPr>
            <p:ph idx="1"/>
          </p:nvPr>
        </p:nvSpPr>
        <p:spPr>
          <a:xfrm>
            <a:off x="457200" y="1600202"/>
            <a:ext cx="8229600" cy="4400548"/>
          </a:xfrm>
        </p:spPr>
        <p:txBody>
          <a:bodyPr>
            <a:normAutofit/>
          </a:bodyPr>
          <a:lstStyle/>
          <a:p>
            <a:r>
              <a:rPr lang="en-US" dirty="0"/>
              <a:t>So you already knew that ATP was the energy currency in all life forms, what do we mean by High Energy Bonds?</a:t>
            </a:r>
          </a:p>
          <a:p>
            <a:pPr lvl="1"/>
            <a:r>
              <a:rPr lang="en-US" dirty="0"/>
              <a:t>Any bond with a </a:t>
            </a:r>
            <a:r>
              <a:rPr lang="en-US" dirty="0">
                <a:latin typeface="Symbol" pitchFamily="2" charset="2"/>
              </a:rPr>
              <a:t>D</a:t>
            </a:r>
            <a:r>
              <a:rPr lang="en-US" dirty="0"/>
              <a:t>G</a:t>
            </a:r>
            <a:r>
              <a:rPr lang="en-US" baseline="30000" dirty="0"/>
              <a:t>◦’</a:t>
            </a:r>
            <a:r>
              <a:rPr lang="en-US" dirty="0"/>
              <a:t> of hydrolysis greater than -25 kJ/mole is considered a high energy bond</a:t>
            </a:r>
          </a:p>
          <a:p>
            <a:pPr lvl="1"/>
            <a:r>
              <a:rPr lang="en-US" dirty="0"/>
              <a:t>Technically all of the </a:t>
            </a:r>
            <a:r>
              <a:rPr lang="en-US" dirty="0" err="1"/>
              <a:t>phosphoester</a:t>
            </a:r>
            <a:r>
              <a:rPr lang="en-US" dirty="0"/>
              <a:t> bonds in ATP are high energy.  Why?</a:t>
            </a:r>
          </a:p>
          <a:p>
            <a:endParaRPr lang="en-US" dirty="0"/>
          </a:p>
        </p:txBody>
      </p:sp>
    </p:spTree>
    <p:extLst>
      <p:ext uri="{BB962C8B-B14F-4D97-AF65-F5344CB8AC3E}">
        <p14:creationId xmlns:p14="http://schemas.microsoft.com/office/powerpoint/2010/main" val="29942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Autofit/>
          </a:bodyPr>
          <a:lstStyle/>
          <a:p>
            <a:r>
              <a:rPr lang="en-US" sz="3000" dirty="0">
                <a:solidFill>
                  <a:srgbClr val="843C0C"/>
                </a:solidFill>
              </a:rPr>
              <a:t>The High Phosphoryl Potential of ATP Results from Structural Differences between ATP and its Hydrolysis Products (2/2)</a:t>
            </a:r>
            <a:endParaRPr lang="en-US" sz="3000" dirty="0"/>
          </a:p>
        </p:txBody>
      </p:sp>
      <p:sp>
        <p:nvSpPr>
          <p:cNvPr id="3" name="Content Placeholder 2"/>
          <p:cNvSpPr>
            <a:spLocks noGrp="1"/>
          </p:cNvSpPr>
          <p:nvPr>
            <p:ph idx="1"/>
          </p:nvPr>
        </p:nvSpPr>
        <p:spPr>
          <a:xfrm>
            <a:off x="457200" y="2004238"/>
            <a:ext cx="8229600" cy="3386470"/>
          </a:xfrm>
        </p:spPr>
        <p:txBody>
          <a:bodyPr>
            <a:normAutofit/>
          </a:bodyPr>
          <a:lstStyle/>
          <a:p>
            <a:pPr>
              <a:spcBef>
                <a:spcPts val="624"/>
              </a:spcBef>
              <a:spcAft>
                <a:spcPts val="1200"/>
              </a:spcAft>
              <a:defRPr/>
            </a:pPr>
            <a:r>
              <a:rPr lang="en-US" dirty="0">
                <a:ea typeface="ＭＳ Ｐゴシック" charset="0"/>
                <a:cs typeface="ＭＳ Ｐゴシック" charset="0"/>
              </a:rPr>
              <a:t>ATP has a high </a:t>
            </a:r>
            <a:r>
              <a:rPr lang="en-US" dirty="0" err="1">
                <a:ea typeface="ＭＳ Ｐゴシック" charset="0"/>
                <a:cs typeface="ＭＳ Ｐゴシック" charset="0"/>
              </a:rPr>
              <a:t>phosphoryl</a:t>
            </a:r>
            <a:r>
              <a:rPr lang="en-US" dirty="0">
                <a:ea typeface="ＭＳ Ｐゴシック" charset="0"/>
                <a:cs typeface="ＭＳ Ｐゴシック" charset="0"/>
              </a:rPr>
              <a:t>-transfer potential because of four key factors:</a:t>
            </a:r>
          </a:p>
          <a:p>
            <a:pPr lvl="1">
              <a:spcBef>
                <a:spcPts val="624"/>
              </a:spcBef>
              <a:spcAft>
                <a:spcPts val="1200"/>
              </a:spcAft>
              <a:buFont typeface="+mj-lt"/>
              <a:buAutoNum type="arabicPeriod"/>
              <a:defRPr/>
            </a:pPr>
            <a:r>
              <a:rPr lang="en-US" sz="2400" dirty="0">
                <a:ea typeface="ＭＳ Ｐゴシック" charset="0"/>
                <a:cs typeface="ＭＳ Ｐゴシック" charset="0"/>
              </a:rPr>
              <a:t>Resonance stabilization</a:t>
            </a:r>
          </a:p>
          <a:p>
            <a:pPr lvl="1">
              <a:spcBef>
                <a:spcPts val="624"/>
              </a:spcBef>
              <a:spcAft>
                <a:spcPts val="1200"/>
              </a:spcAft>
              <a:buFont typeface="+mj-lt"/>
              <a:buAutoNum type="arabicPeriod"/>
              <a:defRPr/>
            </a:pPr>
            <a:r>
              <a:rPr lang="en-US" sz="2400" dirty="0">
                <a:ea typeface="ＭＳ Ｐゴシック" charset="0"/>
                <a:cs typeface="ＭＳ Ｐゴシック" charset="0"/>
              </a:rPr>
              <a:t>Electrostatic repulsion</a:t>
            </a:r>
          </a:p>
          <a:p>
            <a:pPr lvl="1">
              <a:spcBef>
                <a:spcPts val="624"/>
              </a:spcBef>
              <a:spcAft>
                <a:spcPts val="1200"/>
              </a:spcAft>
              <a:buFont typeface="+mj-lt"/>
              <a:buAutoNum type="arabicPeriod"/>
              <a:defRPr/>
            </a:pPr>
            <a:r>
              <a:rPr lang="en-US" sz="2400" dirty="0">
                <a:ea typeface="ＭＳ Ｐゴシック" charset="0"/>
                <a:cs typeface="ＭＳ Ｐゴシック" charset="0"/>
              </a:rPr>
              <a:t>Increase in entropy</a:t>
            </a:r>
          </a:p>
          <a:p>
            <a:pPr lvl="1">
              <a:spcBef>
                <a:spcPts val="624"/>
              </a:spcBef>
              <a:spcAft>
                <a:spcPts val="1200"/>
              </a:spcAft>
              <a:buFont typeface="+mj-lt"/>
              <a:buAutoNum type="arabicPeriod"/>
              <a:defRPr/>
            </a:pPr>
            <a:r>
              <a:rPr lang="en-US" sz="2400" dirty="0">
                <a:ea typeface="ＭＳ Ｐゴシック" charset="0"/>
                <a:cs typeface="ＭＳ Ｐゴシック" charset="0"/>
              </a:rPr>
              <a:t>Stabilization by hydration</a:t>
            </a:r>
          </a:p>
        </p:txBody>
      </p:sp>
    </p:spTree>
    <p:extLst>
      <p:ext uri="{BB962C8B-B14F-4D97-AF65-F5344CB8AC3E}">
        <p14:creationId xmlns:p14="http://schemas.microsoft.com/office/powerpoint/2010/main" val="856734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7"/>
            <a:ext cx="8345565" cy="1325563"/>
          </a:xfrm>
        </p:spPr>
        <p:txBody>
          <a:bodyPr>
            <a:noAutofit/>
          </a:bodyPr>
          <a:lstStyle/>
          <a:p>
            <a:r>
              <a:rPr lang="en-US" dirty="0">
                <a:solidFill>
                  <a:srgbClr val="843C0C"/>
                </a:solidFill>
              </a:rPr>
              <a:t>Resonance Structures of Orthophosphate</a:t>
            </a:r>
          </a:p>
        </p:txBody>
      </p:sp>
      <p:sp>
        <p:nvSpPr>
          <p:cNvPr id="3" name="Content Placeholder 2"/>
          <p:cNvSpPr>
            <a:spLocks noGrp="1"/>
          </p:cNvSpPr>
          <p:nvPr>
            <p:ph idx="1"/>
          </p:nvPr>
        </p:nvSpPr>
        <p:spPr>
          <a:xfrm>
            <a:off x="457200" y="1679031"/>
            <a:ext cx="8229600" cy="1347951"/>
          </a:xfrm>
        </p:spPr>
        <p:txBody>
          <a:bodyPr>
            <a:normAutofit/>
          </a:bodyPr>
          <a:lstStyle/>
          <a:p>
            <a:r>
              <a:rPr lang="en-US" dirty="0"/>
              <a:t>Orthophosphate, one of the products of ATP hydrolysis, has greater resonance stabilization than do any of the ATP </a:t>
            </a:r>
            <a:r>
              <a:rPr lang="en-US" dirty="0" err="1"/>
              <a:t>phosphoryl</a:t>
            </a:r>
            <a:r>
              <a:rPr lang="en-US" dirty="0"/>
              <a:t> groups.</a:t>
            </a:r>
          </a:p>
        </p:txBody>
      </p:sp>
      <p:pic>
        <p:nvPicPr>
          <p:cNvPr id="8" name="Picture 2" descr="A diagram shows the resonance structures of orthophosphate. Orthophosphate has four resonance structures, all with phosphate in the center. Clockwise from the top, the substituents of the first structure are double-bonded oxygen, oxygen with a minus 1 charge, oxygen with a minus 1 charge, and a hydroxyl group. The substituents of the second structure are oxygen with a minus 1 charge, oxygen with a minus 1 charge, double bonded oxygen, and a hydroxyl group. The substituents of the third structure are oxygen with a minus 1 charge, double bonded oxygen, oxygen with a minus 1 charge, and a hydroxyl group. The substituents of the fourth structure are 3 oxygens each with a minus 1 charge and a hydroxyl group with a plus 1 charg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15025" y="3784516"/>
            <a:ext cx="8661950" cy="149615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19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7"/>
            <a:ext cx="8345565" cy="1325563"/>
          </a:xfrm>
        </p:spPr>
        <p:txBody>
          <a:bodyPr>
            <a:noAutofit/>
          </a:bodyPr>
          <a:lstStyle/>
          <a:p>
            <a:r>
              <a:rPr lang="en-US" dirty="0">
                <a:solidFill>
                  <a:srgbClr val="843C0C"/>
                </a:solidFill>
              </a:rPr>
              <a:t>Improbable Resonance Structure</a:t>
            </a:r>
          </a:p>
        </p:txBody>
      </p:sp>
      <p:sp>
        <p:nvSpPr>
          <p:cNvPr id="3" name="Content Placeholder 2"/>
          <p:cNvSpPr>
            <a:spLocks noGrp="1"/>
          </p:cNvSpPr>
          <p:nvPr>
            <p:ph idx="1"/>
          </p:nvPr>
        </p:nvSpPr>
        <p:spPr>
          <a:xfrm>
            <a:off x="457200" y="1679031"/>
            <a:ext cx="8229600" cy="1347951"/>
          </a:xfrm>
        </p:spPr>
        <p:txBody>
          <a:bodyPr>
            <a:normAutofit/>
          </a:bodyPr>
          <a:lstStyle/>
          <a:p>
            <a:r>
              <a:rPr lang="en-US" dirty="0"/>
              <a:t>An improbable resonance structure for ATP, with two adjacent positive charges. ATP has fewer resonance forms than an orthophosphate does.</a:t>
            </a:r>
          </a:p>
        </p:txBody>
      </p:sp>
      <p:pic>
        <p:nvPicPr>
          <p:cNvPr id="6" name="Picture 2" descr="A diagram shows an improbable resonance state between two phosphate groups. Two phosphate groups are shown connected by an oxygen atom, with one group to the left and one to the right. The phosphate on the left has a plus 1 charge on the central P. Clockwise from the top, this group has oxygen with a minus 1 charge, oxygen with a plus 1 charge bonded to the phosphate group on the right, oxygen with a minus 1 charge, and RO. Clockwise from the top, the phosphate on the right has 3 oxygens each with a minus 1 charge and a double bond to the central oxygen with a plus 1 charg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174897" y="3565897"/>
            <a:ext cx="6505901" cy="272194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595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ATP Hydrolysis Drives Metabolism by Shifting the Equilibrium of Coupled Reactions</a:t>
            </a:r>
          </a:p>
        </p:txBody>
      </p:sp>
      <p:sp>
        <p:nvSpPr>
          <p:cNvPr id="3" name="Content Placeholder 2"/>
          <p:cNvSpPr>
            <a:spLocks noGrp="1"/>
          </p:cNvSpPr>
          <p:nvPr>
            <p:ph idx="1"/>
          </p:nvPr>
        </p:nvSpPr>
        <p:spPr>
          <a:xfrm>
            <a:off x="457200" y="1600201"/>
            <a:ext cx="8229600" cy="559675"/>
          </a:xfrm>
        </p:spPr>
        <p:txBody>
          <a:bodyPr/>
          <a:lstStyle/>
          <a:p>
            <a:r>
              <a:rPr lang="en-US" dirty="0"/>
              <a:t>Consider the following endergonic reaction:</a:t>
            </a:r>
          </a:p>
        </p:txBody>
      </p:sp>
      <p:pic>
        <p:nvPicPr>
          <p:cNvPr id="8" name="Picture 4" descr="An equilibrium equation with standard delta G value. A is in equilibrium with B. The standard free energy change is positive 16 point 7 kilojoules per mole or positive 4 kilocalories per mol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696515" y="2351135"/>
            <a:ext cx="7808116" cy="55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p:cNvSpPr>
            <a:spLocks noGrp="1"/>
          </p:cNvSpPr>
          <p:nvPr>
            <p:ph sz="quarter" idx="16"/>
          </p:nvPr>
        </p:nvSpPr>
        <p:spPr>
          <a:xfrm>
            <a:off x="331076" y="3106644"/>
            <a:ext cx="8229600" cy="818969"/>
          </a:xfrm>
        </p:spPr>
        <p:txBody>
          <a:bodyPr>
            <a:noAutofit/>
          </a:bodyPr>
          <a:lstStyle/>
          <a:p>
            <a:pPr>
              <a:spcBef>
                <a:spcPts val="624"/>
              </a:spcBef>
            </a:pPr>
            <a:r>
              <a:rPr lang="en-US" dirty="0"/>
              <a:t>Coupling this reaction with ATP hydrolysis renders the formation of B exergonic.</a:t>
            </a:r>
          </a:p>
        </p:txBody>
      </p:sp>
      <p:pic>
        <p:nvPicPr>
          <p:cNvPr id="12" name="Picture Placeholder 11" descr="A reversible reaction for the formation of A D P and inorganic phosphate from A T P and water; standard delta G value listed below. The reaction formula reads: A plus A T P plus water gives B plus A D P plus inorganic phosphate (P subscript lowercase I). The standard free energy (delta G superscript naught prime) for the equation equals negative 13 point 8 kilojoules per mole or negative 3 point 3 kilocalories per mole."/>
          <p:cNvPicPr>
            <a:picLocks noGrp="1" noChangeAspect="1"/>
          </p:cNvPicPr>
          <p:nvPr>
            <p:ph type="pic" sz="quarter" idx="14"/>
          </p:nvPr>
        </p:nvPicPr>
        <p:blipFill>
          <a:blip r:embed="rId3"/>
          <a:stretch>
            <a:fillRect/>
          </a:stretch>
        </p:blipFill>
        <p:spPr>
          <a:xfrm>
            <a:off x="335025" y="4470307"/>
            <a:ext cx="8467740" cy="751666"/>
          </a:xfrm>
          <a:prstGeom prst="rect">
            <a:avLst/>
          </a:prstGeom>
          <a:noFill/>
          <a:ln>
            <a:noFill/>
          </a:ln>
        </p:spPr>
      </p:pic>
      <p:pic>
        <p:nvPicPr>
          <p:cNvPr id="13" name="Picture Placeholder 12" descr="An equation shows the equilibrium constant of a reaction. In the equation the equilibrium constant (K prime) and all concentrations have subscript lowercase E Q to convey that the system is in equilibrium. The equation reads, uppercase K prime equals concentration of B (in square brackets) over concentration of A (in brackets) times concentration of A D P (in brackets) times concentration of P subscript lowercase I (in brackets) over concentration of A T P (in brackets) equals lowercase E to the power of 13 point 8 over 2 point 47 equals 2 point 6 7 times 10 squared."/>
          <p:cNvPicPr>
            <a:picLocks noGrp="1" noChangeAspect="1"/>
          </p:cNvPicPr>
          <p:nvPr>
            <p:ph type="pic" sz="quarter" idx="17"/>
          </p:nvPr>
        </p:nvPicPr>
        <p:blipFill>
          <a:blip r:embed="rId4"/>
          <a:stretch>
            <a:fillRect/>
          </a:stretch>
        </p:blipFill>
        <p:spPr>
          <a:xfrm>
            <a:off x="1082911" y="5471478"/>
            <a:ext cx="6805429" cy="948298"/>
          </a:xfrm>
          <a:prstGeom prst="rect">
            <a:avLst/>
          </a:prstGeom>
          <a:noFill/>
          <a:ln>
            <a:noFill/>
          </a:ln>
        </p:spPr>
      </p:pic>
    </p:spTree>
    <p:extLst>
      <p:ext uri="{BB962C8B-B14F-4D97-AF65-F5344CB8AC3E}">
        <p14:creationId xmlns:p14="http://schemas.microsoft.com/office/powerpoint/2010/main" val="4721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voet4_fig_14_07">
            <a:extLst>
              <a:ext uri="{FF2B5EF4-FFF2-40B4-BE49-F238E27FC236}">
                <a16:creationId xmlns:a16="http://schemas.microsoft.com/office/drawing/2014/main" id="{21B80F6A-80F4-3D4F-A98D-3622BAF852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 y="824800"/>
            <a:ext cx="7010400" cy="5749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3" name="Title 1">
            <a:extLst>
              <a:ext uri="{FF2B5EF4-FFF2-40B4-BE49-F238E27FC236}">
                <a16:creationId xmlns:a16="http://schemas.microsoft.com/office/drawing/2014/main" id="{2A05C22B-40D2-4445-AE96-5DAA76D45C85}"/>
              </a:ext>
            </a:extLst>
          </p:cNvPr>
          <p:cNvSpPr txBox="1">
            <a:spLocks/>
          </p:cNvSpPr>
          <p:nvPr/>
        </p:nvSpPr>
        <p:spPr>
          <a:xfrm>
            <a:off x="457199" y="274637"/>
            <a:ext cx="8345565" cy="1325563"/>
          </a:xfrm>
          <a:prstGeom prst="rect">
            <a:avLst/>
          </a:prstGeom>
        </p:spPr>
        <p:txBody>
          <a:bodyPr>
            <a:noAutofit/>
          </a:bodyPr>
          <a:lstStyle>
            <a:lvl1pPr algn="ctr" defTabSz="457200" rtl="0" eaLnBrk="1" latinLnBrk="0" hangingPunct="1">
              <a:spcBef>
                <a:spcPct val="0"/>
              </a:spcBef>
              <a:buNone/>
              <a:defRPr sz="3600" b="1" kern="1200">
                <a:solidFill>
                  <a:schemeClr val="tx1"/>
                </a:solidFill>
                <a:latin typeface="Georgia"/>
                <a:ea typeface="+mj-ea"/>
                <a:cs typeface="Georgia"/>
              </a:defRPr>
            </a:lvl1pPr>
          </a:lstStyle>
          <a:p>
            <a:r>
              <a:rPr lang="en-US" dirty="0">
                <a:solidFill>
                  <a:srgbClr val="843C0C"/>
                </a:solidFill>
                <a:latin typeface="Arial" panose="020B0604020202020204" pitchFamily="34" charset="0"/>
                <a:cs typeface="Arial" panose="020B0604020202020204" pitchFamily="34" charset="0"/>
              </a:rPr>
              <a:t>For Example:</a:t>
            </a:r>
          </a:p>
        </p:txBody>
      </p:sp>
    </p:spTree>
    <p:extLst>
      <p:ext uri="{BB962C8B-B14F-4D97-AF65-F5344CB8AC3E}">
        <p14:creationId xmlns:p14="http://schemas.microsoft.com/office/powerpoint/2010/main" val="3572746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488"/>
            <a:ext cx="8229600" cy="1257300"/>
          </a:xfrm>
        </p:spPr>
        <p:txBody>
          <a:bodyPr>
            <a:noAutofit/>
          </a:bodyPr>
          <a:lstStyle/>
          <a:p>
            <a:r>
              <a:rPr lang="en-US" sz="3000" dirty="0">
                <a:solidFill>
                  <a:srgbClr val="843C0C"/>
                </a:solidFill>
                <a:latin typeface="Arial" panose="020B0604020202020204" pitchFamily="34" charset="0"/>
                <a:cs typeface="Arial" panose="020B0604020202020204" pitchFamily="34" charset="0"/>
              </a:rPr>
              <a:t>Cells Extract Energy from their Environment and Use the Energy for a Host of Biological Activities including Biosynthesis</a:t>
            </a:r>
          </a:p>
        </p:txBody>
      </p:sp>
      <p:sp>
        <p:nvSpPr>
          <p:cNvPr id="3" name="Content Placeholder 2"/>
          <p:cNvSpPr>
            <a:spLocks noGrp="1"/>
          </p:cNvSpPr>
          <p:nvPr>
            <p:ph idx="1"/>
          </p:nvPr>
        </p:nvSpPr>
        <p:spPr>
          <a:xfrm>
            <a:off x="457199" y="1600200"/>
            <a:ext cx="8403021" cy="4989786"/>
          </a:xfrm>
        </p:spPr>
        <p:txBody>
          <a:bodyPr>
            <a:normAutofit/>
          </a:bodyPr>
          <a:lstStyle/>
          <a:p>
            <a:pPr>
              <a:spcBef>
                <a:spcPts val="624"/>
              </a:spcBef>
              <a:spcAft>
                <a:spcPts val="1200"/>
              </a:spcAft>
              <a:defRPr/>
            </a:pPr>
            <a:r>
              <a:rPr lang="en-US" sz="2200" dirty="0">
                <a:latin typeface="Arial" pitchFamily="34" charset="0"/>
                <a:ea typeface="ＭＳ Ｐゴシック" charset="0"/>
                <a:cs typeface="Arial" pitchFamily="34" charset="0"/>
              </a:rPr>
              <a:t>The reactions of energy extraction and energy use are called metabolism or intermediary metabolism.</a:t>
            </a:r>
          </a:p>
          <a:p>
            <a:pPr>
              <a:spcBef>
                <a:spcPts val="624"/>
              </a:spcBef>
              <a:spcAft>
                <a:spcPts val="1200"/>
              </a:spcAft>
              <a:defRPr/>
            </a:pPr>
            <a:r>
              <a:rPr lang="en-US" sz="2200" dirty="0">
                <a:latin typeface="Arial" pitchFamily="34" charset="0"/>
                <a:ea typeface="ＭＳ Ｐゴシック" charset="0"/>
                <a:cs typeface="Arial" pitchFamily="34" charset="0"/>
              </a:rPr>
              <a:t>Basic principles govern energy manipulations in all cells:</a:t>
            </a:r>
          </a:p>
          <a:p>
            <a:pPr lvl="1">
              <a:spcBef>
                <a:spcPts val="624"/>
              </a:spcBef>
              <a:spcAft>
                <a:spcPts val="1200"/>
              </a:spcAft>
              <a:buFont typeface="Arial" panose="020B0604020202020204" pitchFamily="34" charset="0"/>
              <a:buChar char="–"/>
              <a:defRPr/>
            </a:pPr>
            <a:r>
              <a:rPr lang="en-US" sz="2000" dirty="0"/>
              <a:t>Molecules are degraded or synthesized stepwise in a series of reactions termed metabolic pathways.</a:t>
            </a:r>
          </a:p>
          <a:p>
            <a:pPr lvl="1">
              <a:spcBef>
                <a:spcPts val="624"/>
              </a:spcBef>
              <a:spcAft>
                <a:spcPts val="1200"/>
              </a:spcAft>
              <a:buFont typeface="Arial" panose="020B0604020202020204" pitchFamily="34" charset="0"/>
              <a:buChar char="–"/>
              <a:defRPr/>
            </a:pPr>
            <a:r>
              <a:rPr lang="en-US" sz="2000" dirty="0"/>
              <a:t>ATP is the energy currency of life.</a:t>
            </a:r>
          </a:p>
          <a:p>
            <a:pPr lvl="1">
              <a:spcBef>
                <a:spcPts val="624"/>
              </a:spcBef>
              <a:spcAft>
                <a:spcPts val="1200"/>
              </a:spcAft>
              <a:buFont typeface="Arial" panose="020B0604020202020204" pitchFamily="34" charset="0"/>
              <a:buChar char="–"/>
              <a:defRPr/>
            </a:pPr>
            <a:r>
              <a:rPr lang="en-US" sz="2000" dirty="0"/>
              <a:t>ATP can be formed by the oxidation of carbon fuels.</a:t>
            </a:r>
          </a:p>
          <a:p>
            <a:pPr lvl="1">
              <a:spcBef>
                <a:spcPts val="624"/>
              </a:spcBef>
              <a:spcAft>
                <a:spcPts val="1200"/>
              </a:spcAft>
              <a:buFont typeface="Arial" panose="020B0604020202020204" pitchFamily="34" charset="0"/>
              <a:buChar char="–"/>
              <a:defRPr/>
            </a:pPr>
            <a:r>
              <a:rPr lang="en-US" sz="2000" dirty="0"/>
              <a:t>Although many reactions occur inside a cell, there are a limited number of reaction types involving particular intermediates that are common to all metabolic pathways.</a:t>
            </a:r>
          </a:p>
          <a:p>
            <a:pPr lvl="1">
              <a:spcBef>
                <a:spcPts val="624"/>
              </a:spcBef>
              <a:spcAft>
                <a:spcPts val="1200"/>
              </a:spcAft>
              <a:buFont typeface="Arial" panose="020B0604020202020204" pitchFamily="34" charset="0"/>
              <a:buChar char="–"/>
              <a:defRPr/>
            </a:pPr>
            <a:r>
              <a:rPr lang="en-US" sz="2000" dirty="0"/>
              <a:t>Metabolic pathways are highly regulated.</a:t>
            </a:r>
          </a:p>
        </p:txBody>
      </p:sp>
    </p:spTree>
    <p:extLst>
      <p:ext uri="{BB962C8B-B14F-4D97-AF65-F5344CB8AC3E}">
        <p14:creationId xmlns:p14="http://schemas.microsoft.com/office/powerpoint/2010/main" val="1178527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Compounds with High Phosphoryl-Transfer Potential</a:t>
            </a:r>
          </a:p>
        </p:txBody>
      </p:sp>
      <p:pic>
        <p:nvPicPr>
          <p:cNvPr id="6" name="Picture 2" descr="A chart shows the energy of hydrolysis in phosphorylation reactions. The chart has a vertical axis labeled delta G of hydrolysis in kilojoules per mole (kilocalories per mole). It has a scale from minus 10 to minus 70 in increments of 10 for kilojoules per mole, and from minus 2.39 to minus 16.73 for kilocalories per mole. A horizontal dashed line is drawn across the graph from the point minus 25 kilojoules per mole or minus 1.195 kilocalories per mole on the vertical axis. The area above the horizontal line is labeled as high-energy compounds and the area below the line is labeled as low-energy compounds. The approximate data in the chart are given as follows: a molecule of A T P is shown at a value of minus 32 kilocalories per mole on the vertical axis, in which the terminal phosphate is encircled and highlighted. The molecular formula of 1, 3-bisphosphoglycerate (1, 3-B P G) is shown at a value of minus 42 kilocalories per mole on the vertical axis and the phosphate group on the first carbon is circled and highlighted with an arrow that points from it to the terminal phosphate group of A T P. The molecular formula of phosphoenolpyruvate (P E P) is shown at a value of minus 58 kilocalories per mole on the vertical axis and the phosphate group on the second carbon is circled and highlighted with an arrow that points from it to the terminal phosphate group of A T P. The molecular formula of creatine phosphate is shown at a value of minus 48 kilocalories per mole on the vertical axis and the phosphate group on the terminal amino group is circled and highlighted with an arrow that points from it to the terminal phosphate group of A T P. Glucose 6-phosphate and glycerol 3-phosphate are shown at a value of minus 19 kilocalories per mole on the vertical axis and an arrow from the terminal phosphate group of A T P points towards the phosphate groups on glucose 6-phosphate and glycerol 3-phospha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49417" y="1646161"/>
            <a:ext cx="6078873" cy="474894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804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248" y="274638"/>
            <a:ext cx="8229600" cy="1143000"/>
          </a:xfrm>
        </p:spPr>
        <p:txBody>
          <a:bodyPr>
            <a:noAutofit/>
          </a:bodyPr>
          <a:lstStyle/>
          <a:p>
            <a:r>
              <a:rPr lang="en-US" dirty="0">
                <a:solidFill>
                  <a:srgbClr val="843C0C"/>
                </a:solidFill>
              </a:rPr>
              <a:t>Standard Free Energies of Hydrolysis of Some Phosphorylated Compounds</a:t>
            </a:r>
          </a:p>
        </p:txBody>
      </p:sp>
      <p:pic>
        <p:nvPicPr>
          <p:cNvPr id="5" name="Picture Placeholder 4" descr="A table shows the standard free energies of hydrolysis of selected phosphorylated compounds. The table has three columns and eight rows. The column headers are: compound, kilojoules per mole (lowercase K uppercase J lowercase M O L superscript minus 1)and kilocalorie per mole.&#10;Row 1: compound: phosphoenolpyruvate; standard delta G: kilojoules per mole: negative 61 point 9; kilocalorie per mole: minus 14 point 8.&#10;Row 2: compound: 1 comma 3 dash biphosphoglycerate; kilojoules per mole: negative 49 point 4; kilocalorie per mole: negative 11 point 8.&#10;Row 3: compound: creatine phosphate; kilojoules per mole: negative 43 point 1; kilocalorie per mole: negative 10 point 3.&#10;Row 4: compound: A T P (to A D P); kilojoules per mole: negative 30 point 5; kilocalorie per mole: negative 7 point 3.&#10;Row 5: compound: glucose1dash phosphate; kilojoules per mole: negative 20 point 9; kilocalorie per mole: negative 5 point 0.&#10;Row 6: compound: pyrophosphate; kilojoules per mole: negative 19 point 3; kilocalorie per mole: negative 4 point 6.&#10;Row 7: compound: glucose 6 dash phosphate; kilojoules per mole: negative 13 point 8; kilocalorie per mole: negative 3 point 3.&#10;Row 8: compound: glycerol 3 dash phosphate; kilojoules per mole: negative 9 point 2; kilocalorie per mole: negative 2 point 2."/>
          <p:cNvPicPr>
            <a:picLocks noGrp="1" noChangeAspect="1"/>
          </p:cNvPicPr>
          <p:nvPr>
            <p:ph type="pic" sz="quarter" idx="13"/>
          </p:nvPr>
        </p:nvPicPr>
        <p:blipFill>
          <a:blip r:embed="rId3"/>
          <a:stretch>
            <a:fillRect/>
          </a:stretch>
        </p:blipFill>
        <p:spPr>
          <a:xfrm>
            <a:off x="434518" y="2093226"/>
            <a:ext cx="8201391" cy="3942525"/>
          </a:xfrm>
          <a:prstGeom prst="rect">
            <a:avLst/>
          </a:prstGeom>
          <a:noFill/>
          <a:ln>
            <a:noFill/>
          </a:ln>
        </p:spPr>
      </p:pic>
    </p:spTree>
    <p:extLst>
      <p:ext uri="{BB962C8B-B14F-4D97-AF65-F5344CB8AC3E}">
        <p14:creationId xmlns:p14="http://schemas.microsoft.com/office/powerpoint/2010/main" val="1077309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Autofit/>
          </a:bodyPr>
          <a:lstStyle/>
          <a:p>
            <a:r>
              <a:rPr lang="en-US" dirty="0">
                <a:solidFill>
                  <a:srgbClr val="843C0C"/>
                </a:solidFill>
              </a:rPr>
              <a:t>Section 15.4 Metabolic Pathways Contain Many Recurring Motifs</a:t>
            </a:r>
          </a:p>
        </p:txBody>
      </p:sp>
      <p:sp>
        <p:nvSpPr>
          <p:cNvPr id="3" name="Content Placeholder 2"/>
          <p:cNvSpPr>
            <a:spLocks noGrp="1"/>
          </p:cNvSpPr>
          <p:nvPr>
            <p:ph idx="1"/>
          </p:nvPr>
        </p:nvSpPr>
        <p:spPr>
          <a:xfrm>
            <a:off x="457200" y="1855382"/>
            <a:ext cx="8229600" cy="3205716"/>
          </a:xfrm>
        </p:spPr>
        <p:txBody>
          <a:bodyPr>
            <a:noAutofit/>
          </a:bodyPr>
          <a:lstStyle/>
          <a:p>
            <a:pPr>
              <a:spcAft>
                <a:spcPts val="1200"/>
              </a:spcAft>
            </a:pPr>
            <a:r>
              <a:rPr lang="en-US" dirty="0"/>
              <a:t>Activated carriers exemplify the modular design and economy of metabolism.</a:t>
            </a:r>
          </a:p>
          <a:p>
            <a:pPr>
              <a:spcAft>
                <a:spcPts val="1200"/>
              </a:spcAft>
            </a:pPr>
            <a:r>
              <a:rPr lang="en-US" dirty="0"/>
              <a:t>Example: ATP is an activated carrier of </a:t>
            </a:r>
            <a:r>
              <a:rPr lang="en-US" dirty="0" err="1"/>
              <a:t>phosphoryl</a:t>
            </a:r>
            <a:r>
              <a:rPr lang="en-US" dirty="0"/>
              <a:t> groups.</a:t>
            </a:r>
          </a:p>
          <a:p>
            <a:pPr>
              <a:spcAft>
                <a:spcPts val="1200"/>
              </a:spcAft>
            </a:pPr>
            <a:r>
              <a:rPr lang="en-US" dirty="0"/>
              <a:t>Other activated carriers are common in biochemistry, and they often are derived from vitamins.</a:t>
            </a:r>
          </a:p>
        </p:txBody>
      </p:sp>
    </p:spTree>
    <p:extLst>
      <p:ext uri="{BB962C8B-B14F-4D97-AF65-F5344CB8AC3E}">
        <p14:creationId xmlns:p14="http://schemas.microsoft.com/office/powerpoint/2010/main" val="2377174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843C0C"/>
                </a:solidFill>
              </a:rPr>
              <a:t>Activated Carriers Exemplify the Modular Design and Economy of Metabolism (1/3)</a:t>
            </a:r>
          </a:p>
        </p:txBody>
      </p:sp>
      <p:sp>
        <p:nvSpPr>
          <p:cNvPr id="3" name="Content Placeholder 2"/>
          <p:cNvSpPr>
            <a:spLocks noGrp="1"/>
          </p:cNvSpPr>
          <p:nvPr>
            <p:ph idx="1"/>
          </p:nvPr>
        </p:nvSpPr>
        <p:spPr>
          <a:xfrm>
            <a:off x="457200" y="1600201"/>
            <a:ext cx="8229600" cy="1506443"/>
          </a:xfrm>
        </p:spPr>
        <p:txBody>
          <a:bodyPr>
            <a:noAutofit/>
          </a:bodyPr>
          <a:lstStyle/>
          <a:p>
            <a:pPr>
              <a:spcBef>
                <a:spcPts val="624"/>
              </a:spcBef>
              <a:spcAft>
                <a:spcPts val="1200"/>
              </a:spcAft>
            </a:pPr>
            <a:r>
              <a:rPr lang="en-US" dirty="0"/>
              <a:t>NADH/NAD</a:t>
            </a:r>
            <a:r>
              <a:rPr lang="en-US" baseline="30000" dirty="0"/>
              <a:t>+</a:t>
            </a:r>
            <a:r>
              <a:rPr lang="en-US" dirty="0"/>
              <a:t> and FADH</a:t>
            </a:r>
            <a:r>
              <a:rPr lang="en-US" baseline="-25000" dirty="0"/>
              <a:t>2</a:t>
            </a:r>
            <a:r>
              <a:rPr lang="en-US" dirty="0"/>
              <a:t>/FAD are activated carriers of electrons for fuel oxidation.</a:t>
            </a:r>
          </a:p>
          <a:p>
            <a:pPr marL="571500" lvl="2" indent="-342900">
              <a:spcBef>
                <a:spcPts val="624"/>
              </a:spcBef>
              <a:spcAft>
                <a:spcPts val="1200"/>
              </a:spcAft>
              <a:buFont typeface="Arial" pitchFamily="34" charset="0"/>
              <a:buChar char="–"/>
            </a:pPr>
            <a:r>
              <a:rPr lang="en-US" sz="2200" dirty="0"/>
              <a:t>NADH/NAD</a:t>
            </a:r>
            <a:r>
              <a:rPr lang="en-US" sz="2200" baseline="30000" dirty="0"/>
              <a:t>+</a:t>
            </a:r>
            <a:r>
              <a:rPr lang="en-US" sz="2200" dirty="0"/>
              <a:t> participates in reactions such as the following:</a:t>
            </a:r>
          </a:p>
        </p:txBody>
      </p:sp>
      <p:pic>
        <p:nvPicPr>
          <p:cNvPr id="11" name="Picture 2" descr="An illustration shows the reaction of a saturated substrate with F A D to form an alkene and F A D H 2. A fuel molecule is shown as a chain of two carbon atoms each bonded to two hydrogen atoms and to two unspecified R groups. This fuel molecule plus F A D undergo a reaction in which two of the hydrogen atoms are passed to F A D, forming F A D H 2, and a double bond forms between the two carbon atoms in the fuel molecule. They each remain bonded to an R group and to one hydrogen atom."/>
          <p:cNvPicPr>
            <a:picLocks noGrp="1" noChangeAspect="1" noChangeArrowheads="1"/>
          </p:cNvPicPr>
          <p:nvPr>
            <p:ph type="pic" sz="quarter" idx="17"/>
          </p:nvPr>
        </p:nvPicPr>
        <p:blipFill>
          <a:blip r:embed="rId2">
            <a:extLst>
              <a:ext uri="{28A0092B-C50C-407E-A947-70E740481C1C}">
                <a14:useLocalDpi xmlns:a14="http://schemas.microsoft.com/office/drawing/2010/main" val="0"/>
              </a:ext>
            </a:extLst>
          </a:blip>
          <a:stretch>
            <a:fillRect/>
          </a:stretch>
        </p:blipFill>
        <p:spPr bwMode="auto">
          <a:xfrm>
            <a:off x="1014152" y="3380997"/>
            <a:ext cx="6705046" cy="8594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sz="quarter" idx="16"/>
          </p:nvPr>
        </p:nvSpPr>
        <p:spPr>
          <a:xfrm>
            <a:off x="457200" y="4555652"/>
            <a:ext cx="8148119" cy="503480"/>
          </a:xfrm>
        </p:spPr>
        <p:txBody>
          <a:bodyPr>
            <a:noAutofit/>
          </a:bodyPr>
          <a:lstStyle/>
          <a:p>
            <a:pPr marL="571500" lvl="2" indent="-342900">
              <a:buFont typeface="Arial" pitchFamily="34" charset="0"/>
              <a:buChar char="–"/>
            </a:pPr>
            <a:r>
              <a:rPr lang="en-US" sz="2200" dirty="0"/>
              <a:t>FADH2/FAD participates in reactions such as the following:</a:t>
            </a:r>
          </a:p>
        </p:txBody>
      </p:sp>
      <p:pic>
        <p:nvPicPr>
          <p:cNvPr id="14" name="Picture 3" descr="An equation shows the oxidation of a substrate by the action of N A D plus. The substrate has a central carbon that has the following substituents: hydroxyl group with a highlighted H, R prime, highlighted H, and R. The substrate reacts with N A D plus to form a product with a central carbon atom double bonded to oxygen, single bonded to R prime, and single bonded to R. N A D H and H plus are also formed. The H and H of hydroxyl group in the substrate and the H in N A D H and H plus are highlighted in a similar color. N A D plus and the N A D of N A D H are highlighted in a different color. The reaction is in equilibrium."/>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824744" y="5309745"/>
            <a:ext cx="6705046" cy="84727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0027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Structures of the Oxidized Forms of Nicotinamide-derived Electron Carriers</a:t>
            </a:r>
          </a:p>
        </p:txBody>
      </p:sp>
      <p:pic>
        <p:nvPicPr>
          <p:cNvPr id="6" name="Picture 2" descr="The skeletal formula of a nicotinamide-derived electron carrier is shown. The structure of the molecule includes two nucleotides, linked together via two phosphate groups. The phosphate groups are linked to the five prime carbon atom on each ribose sugar and joined to each other via an oxygen atom. The two nucleotides are arranged one above the other in this representation. The bottom nucleotide has an oxygen atom linked to an unspecified R group that is bonded to its two prime carbon atom. It has an adenine base, which has a double ring structure, bonded to its one prime carbon atom. The top nucleotide has a nicotinamide ring linked to its one prime carbon atom, which has a single six-membered ring structure with alternating double bonds between the vertices. It is colored red and its top right vertex is labeled as the reactive site. The vertex at the bottom left, which links it to the ribose, is a nitrogen atom, and the other vertices are carbon atoms. The vertex on the right is linked to a carbon atom which in turn has a double bond to an oxygen atom and a single bond to an N H 2 group."/>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795213" y="1914039"/>
            <a:ext cx="5740512" cy="441759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924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Structure of the Oxidized Form of Flavin Adenine Dinucleotide (FAD)</a:t>
            </a:r>
          </a:p>
        </p:txBody>
      </p:sp>
      <p:pic>
        <p:nvPicPr>
          <p:cNvPr id="5" name="Picture 2" descr="The structure of flavine adenine dinucleotide is shown. The F A D molecule has two units, with FMN shown in blue and AMP shown in black. The two units are bonded to each other via two phosphate groups, one bonded to each unit, and bonded to each other via an oxygen atom. On the unit shown in blue, the leftmost oxygen atom in the phosphate group is bonded to a chain of five carbon atoms, with the chain angled upwards. The first carbon forms a methylene group, the next three carbons are bonded to a hydrogen atom and a hydroxyl group each, and the top carbon forms a methylene group. The top carbon is also bonded to a triple ring structure, with three six-membered rings, via a nitrogen atom at the bottom vertex of the middle ring. The rings are arranged in a row, horizontally, with one ring on the left of the middle ring, and one on the right of the middle ring. The top vertex of the middle ring is a nitrogen atom. The bottom vertex of the right ring is a nitrogen atom. These nitrogen atoms are labeled as the reactive sites. The left ring has all carbon atoms at its vertices, and a hydrogen atom bonded to its top vertex, methyl groups bonded to its top left and bottom left vertices, and a hydrogen atom bonded to its bottom vertex. It has alternating double bonds between the vertices. The middle ring has all carbon vertices except the top and the bottom nitrogen atoms. There is a double bond between its top vertex and top right vertex. The right-hand ring has all carbon atoms at its vertices except the top right and bottom vertices, which are nitrogen atoms. The top vertex has a double bond to an oxygen atom. The top right vertex forms an N H group. The bottom right vertex has a double bond to an oxygen atom. There is a double bond between the bottom and bottom left vertices. The unit of the molecule shown in black is bonded to the oxygen on the right-hand side of the phosphate group on the blue unit of the molecule, via the left oxygen atom in its phosphate group. It has a ribose sugar bonded to the right-hand oxygen atom of its phosphate group via the five prime carbon on the ribose. There is an adenine base bonded to the one prime carbon on the ribose suga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066713" y="2102113"/>
            <a:ext cx="7188716" cy="415638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6109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Structures of the Reactive Components of FAD and FADH</a:t>
            </a:r>
            <a:r>
              <a:rPr lang="en-US" baseline="-25000" dirty="0">
                <a:solidFill>
                  <a:srgbClr val="843C0C"/>
                </a:solidFill>
              </a:rPr>
              <a:t>2</a:t>
            </a:r>
          </a:p>
        </p:txBody>
      </p:sp>
      <p:pic>
        <p:nvPicPr>
          <p:cNvPr id="6" name="Picture 2" descr="An equation shows the conversion of F A D to F A D H 2. The structure of F A D (oxidized form) has a three fused ring system as the central moiety in which the first, fifth, and tenth positions are replaced by nitrogen atoms. The three fused ring system has the following substituents: C 2 has a double bonded oxygen, N 3 has a hydrogen atom, C 4 has a double bonded oxygen, C 7 and C 8 has a methyl group each, and N 10 has an R group, which is highlighted. The three fused ring system has double bonds in the following positions: between C 10a and N 1, between C 4a and N 5, between C 6 and C 7, between C 8 and C 9, and between C 9a and C 5a.The following bonds in F A D are highlighted: double bond between C 10a and N 1, sigma bond between N 1 and C 2, double bond  between C 4a and N 5, and sigma bond between N 5 and C 5a. F A D reacts with 2 H plus and 2 electrons, which are highlighted, to give F A D H 2 (reduced form). Structure of F A D H 2 is similar to F A D, with the following changes: one of the hydrogen from reactant is bonded to N 1 whereas the other hydrogen is bonded to N 5, the double bonds between N 1 and C 10a and N 5 and C 4a are cleaved and a new double bond between C 10a and C 4a is forme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48640" y="2785069"/>
            <a:ext cx="8391919" cy="259859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3364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843C0C"/>
                </a:solidFill>
              </a:rPr>
              <a:t>Activated Carriers Exemplify the Modular Design and Economy of Metabolism (2/3)</a:t>
            </a:r>
            <a:endParaRPr lang="en-US" sz="3200" dirty="0"/>
          </a:p>
        </p:txBody>
      </p:sp>
      <p:sp>
        <p:nvSpPr>
          <p:cNvPr id="3" name="Content Placeholder 2"/>
          <p:cNvSpPr>
            <a:spLocks noGrp="1"/>
          </p:cNvSpPr>
          <p:nvPr>
            <p:ph idx="1"/>
          </p:nvPr>
        </p:nvSpPr>
        <p:spPr>
          <a:xfrm>
            <a:off x="457200" y="1600201"/>
            <a:ext cx="8229600" cy="2230820"/>
          </a:xfrm>
        </p:spPr>
        <p:txBody>
          <a:bodyPr>
            <a:noAutofit/>
          </a:bodyPr>
          <a:lstStyle/>
          <a:p>
            <a:pPr>
              <a:spcBef>
                <a:spcPts val="624"/>
              </a:spcBef>
              <a:spcAft>
                <a:spcPts val="1200"/>
              </a:spcAft>
            </a:pPr>
            <a:r>
              <a:rPr lang="en-US" dirty="0"/>
              <a:t>NADPH/NADP</a:t>
            </a:r>
            <a:r>
              <a:rPr lang="en-US" baseline="30000" dirty="0"/>
              <a:t>+</a:t>
            </a:r>
            <a:r>
              <a:rPr lang="en-US" dirty="0"/>
              <a:t> is most often the electron carrier for reductive </a:t>
            </a:r>
            <a:r>
              <a:rPr lang="en-US" dirty="0" err="1"/>
              <a:t>biosyntheses</a:t>
            </a:r>
            <a:r>
              <a:rPr lang="en-US" dirty="0"/>
              <a:t>.</a:t>
            </a:r>
          </a:p>
          <a:p>
            <a:pPr lvl="1">
              <a:spcBef>
                <a:spcPts val="624"/>
              </a:spcBef>
              <a:spcAft>
                <a:spcPts val="1200"/>
              </a:spcAft>
              <a:buFont typeface="Arial" pitchFamily="34" charset="0"/>
              <a:buChar char="–"/>
            </a:pPr>
            <a:r>
              <a:rPr lang="en-US" sz="2400" dirty="0"/>
              <a:t>Example: two molecules of NADPH are required for the reduction of a </a:t>
            </a:r>
            <a:r>
              <a:rPr lang="en-US" sz="2400" dirty="0" err="1"/>
              <a:t>keto</a:t>
            </a:r>
            <a:r>
              <a:rPr lang="en-US" sz="2400" dirty="0"/>
              <a:t> group to a methylene group in fatty acid synthesis.</a:t>
            </a:r>
          </a:p>
        </p:txBody>
      </p:sp>
      <p:pic>
        <p:nvPicPr>
          <p:cNvPr id="10" name="Picture 2" descr="An equation shows the reduction of keto group in reactant to methylene group in product. The reactant is shown as a two carbon molecule that has the following substituents: C 1 is bonded to R prime and double bonded to highlighted oxygen and C 2 is bonded to two hydrogen atoms and an R group. This reactant reacts with 4 H plus and 4 electrons, which are highlighted, to form a product that has a similar structure to the reactant. The product structure differs in that the double bonded oxygen in C 1 is replaced by two hydrogen atoms in the product and the remaining two hydrogen atoms and oxygen from reactant form water as a byproduct. The oxygen in water is highlighted in the same color as the double bonded oxygen in the reactant. The two hydrogen atoms added in the product and in water are highlighted in a different colo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13389" r="12679"/>
          <a:stretch/>
        </p:blipFill>
        <p:spPr bwMode="auto">
          <a:xfrm>
            <a:off x="1041990" y="4444409"/>
            <a:ext cx="7304567" cy="122154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916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Coenzyme A (CoA or CoA-SH) is an Activated Carrier of Acyl Groups such as the Acetyl Group</a:t>
            </a:r>
          </a:p>
        </p:txBody>
      </p:sp>
      <p:sp>
        <p:nvSpPr>
          <p:cNvPr id="3" name="Content Placeholder 2"/>
          <p:cNvSpPr>
            <a:spLocks noGrp="1"/>
          </p:cNvSpPr>
          <p:nvPr>
            <p:ph idx="1"/>
          </p:nvPr>
        </p:nvSpPr>
        <p:spPr>
          <a:xfrm>
            <a:off x="457200" y="1600202"/>
            <a:ext cx="8229600" cy="969578"/>
          </a:xfrm>
        </p:spPr>
        <p:txBody>
          <a:bodyPr>
            <a:noAutofit/>
          </a:bodyPr>
          <a:lstStyle/>
          <a:p>
            <a:r>
              <a:rPr lang="en-US" dirty="0"/>
              <a:t>An acetyl group is a two-carbon unit, while an acyl group is a longer unit such as a fatty acid tail.</a:t>
            </a:r>
          </a:p>
        </p:txBody>
      </p:sp>
      <p:pic>
        <p:nvPicPr>
          <p:cNvPr id="9" name="Picture Placeholder 8" descr="An illustration shows the structure of acyl CoA and acetyl CoA.&#10; Acyl coenzyme A has a central carbon atom double bonded to an oxygen, single bonded to an R group, and single bonded to a sulfur atom that is further bonded to coenzyme A. Acetyl coenzyme A has a central carbon atom double bonded to an oxygen, single bonded to a methyl group, and single bonded to a sulfur atom that is further bonded to coenzyme A"/>
          <p:cNvPicPr>
            <a:picLocks noGrp="1" noChangeAspect="1"/>
          </p:cNvPicPr>
          <p:nvPr>
            <p:ph type="pic" sz="quarter" idx="14"/>
          </p:nvPr>
        </p:nvPicPr>
        <p:blipFill>
          <a:blip r:embed="rId3"/>
          <a:stretch>
            <a:fillRect/>
          </a:stretch>
        </p:blipFill>
        <p:spPr>
          <a:xfrm>
            <a:off x="2539268" y="2663716"/>
            <a:ext cx="3981360" cy="1572637"/>
          </a:xfrm>
          <a:prstGeom prst="rect">
            <a:avLst/>
          </a:prstGeom>
          <a:noFill/>
          <a:ln>
            <a:noFill/>
          </a:ln>
        </p:spPr>
      </p:pic>
      <p:sp>
        <p:nvSpPr>
          <p:cNvPr id="7" name="Content Placeholder 6"/>
          <p:cNvSpPr>
            <a:spLocks noGrp="1"/>
          </p:cNvSpPr>
          <p:nvPr>
            <p:ph sz="quarter" idx="16"/>
          </p:nvPr>
        </p:nvSpPr>
        <p:spPr>
          <a:xfrm>
            <a:off x="409908" y="4429524"/>
            <a:ext cx="8148119" cy="503480"/>
          </a:xfrm>
        </p:spPr>
        <p:txBody>
          <a:bodyPr>
            <a:noAutofit/>
          </a:bodyPr>
          <a:lstStyle/>
          <a:p>
            <a:pPr marL="342900" lvl="2" indent="-342900"/>
            <a:r>
              <a:rPr lang="en-US" sz="2400" dirty="0"/>
              <a:t>Acyl groups linked to CoA are important in both</a:t>
            </a:r>
          </a:p>
        </p:txBody>
      </p:sp>
      <p:pic>
        <p:nvPicPr>
          <p:cNvPr id="10" name="Picture 2" descr="The structure of coenzyme A is shown. Coenzyme A contains three units, arranged horizontally from left to right. The first unit is the beta mercapto-ethylamine unit, the second is the pantothenate unit, and the third unit contains two phosphate groups, a ribose sugar, and adenine. This third unit has the structure of A D P.  The beta mercapto-ethylamine unit is a chain. From left to right, it contains a thiol group, two carbon atoms, and a N H group. The beta mercapto-ethylamine unit is bonded to the pantothenate unit via its nitrogen atom. The pantothenate unit consists of a chain of nine atoms, of which the first to third and fifth to eighth positions are occupied by carbon atoms, the fourth position is occupied by a nitrogen, and the ninth position is occupied by an oxygen. The first carbon has a double bonded oxygen atom, the fourth atom nitrogen is bonded to a hydrogen, the fifth carbon has a double bonded oxygen atom, the sixth carbon has a hydroxyl group and a hydrogen atom, the seventh carbon has two methyl groups, and the ninth atom oxygen links the pantothenate unit to the A D P unit by bonding with P of diphosphate anion of A D P."/>
          <p:cNvPicPr>
            <a:picLocks noGrp="1" noChangeAspect="1" noChangeArrowheads="1"/>
          </p:cNvPicPr>
          <p:nvPr>
            <p:ph type="pic" sz="quarter" idx="17"/>
          </p:nvPr>
        </p:nvPicPr>
        <p:blipFill>
          <a:blip r:embed="rId4">
            <a:extLst>
              <a:ext uri="{28A0092B-C50C-407E-A947-70E740481C1C}">
                <a14:useLocalDpi xmlns:a14="http://schemas.microsoft.com/office/drawing/2010/main" val="0"/>
              </a:ext>
            </a:extLst>
          </a:blip>
          <a:stretch>
            <a:fillRect/>
          </a:stretch>
        </p:blipFill>
        <p:spPr bwMode="auto">
          <a:xfrm>
            <a:off x="2466618" y="5129356"/>
            <a:ext cx="4159522" cy="136632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8880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The Transfer of the Acyl Group is Exergonic because the Thioester Is Unstable</a:t>
            </a:r>
          </a:p>
        </p:txBody>
      </p:sp>
      <p:sp>
        <p:nvSpPr>
          <p:cNvPr id="3" name="Content Placeholder 2"/>
          <p:cNvSpPr>
            <a:spLocks noGrp="1"/>
          </p:cNvSpPr>
          <p:nvPr>
            <p:ph idx="1"/>
          </p:nvPr>
        </p:nvSpPr>
        <p:spPr/>
        <p:txBody>
          <a:bodyPr>
            <a:noAutofit/>
          </a:bodyPr>
          <a:lstStyle/>
          <a:p>
            <a:r>
              <a:rPr lang="en-US" dirty="0"/>
              <a:t>The terminal sulfhydryl group in CoA is the reactive site.</a:t>
            </a:r>
          </a:p>
          <a:p>
            <a:r>
              <a:rPr lang="en-US" dirty="0"/>
              <a:t>Acetyl CoA has a high acetyl-group-transfer potential.</a:t>
            </a:r>
          </a:p>
        </p:txBody>
      </p:sp>
      <p:pic>
        <p:nvPicPr>
          <p:cNvPr id="10" name="Picture 1" descr="A reversible hydrolysis reaction of acetyl coenzyme A and its standard delta G values is shown. Acetyl C lowercase O uppercase A plus water forms acetate plus C lowercase O uppercase A plus proton (H superscript plus).  The standard free energy change for the reaction is negative 31 point 4 kilojoules per mole or negative 7 point 5 kilocalories per mole. "/>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 y="2935222"/>
            <a:ext cx="9144000" cy="828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Placeholder 8" descr="An illustration shows two sets of resonance structures of esters, the first set is convertible, while the second set is non-convertible. Text reads: oxygen esters are stabilized by resonance structures not available to thioesters. In the first set, the reactant structure shows an acyl group bonded to an oxygen atom at the bottom right which is further bonded to an R prime group. The product structure shows a carbon atom bonded to an R group at the bottom left, an oxygen anion at the top, double bonded to an oxygen cation at the bottom right, which is further bonded to an R prime group. The structures are convertible.&#10;In the second set, the reactant structure shows an acyl group bonded to a Thioester group. The product structure shows a carbon atom bonded to an R group at the bottom left, an oxygen anion at the top, double bonded to a Thioester group at the bottom right. The structures are non-convertible, represented by a resonance arrow with a cross symbol highlighted in pink."/>
          <p:cNvPicPr>
            <a:picLocks noGrp="1" noChangeAspect="1"/>
          </p:cNvPicPr>
          <p:nvPr>
            <p:ph type="pic" sz="quarter" idx="14"/>
          </p:nvPr>
        </p:nvPicPr>
        <p:blipFill>
          <a:blip r:embed="rId3"/>
          <a:stretch>
            <a:fillRect/>
          </a:stretch>
        </p:blipFill>
        <p:spPr>
          <a:xfrm>
            <a:off x="2530550" y="3795925"/>
            <a:ext cx="4391246" cy="2904496"/>
          </a:xfrm>
          <a:prstGeom prst="rect">
            <a:avLst/>
          </a:prstGeom>
          <a:noFill/>
          <a:ln>
            <a:noFill/>
          </a:ln>
        </p:spPr>
      </p:pic>
    </p:spTree>
    <p:extLst>
      <p:ext uri="{BB962C8B-B14F-4D97-AF65-F5344CB8AC3E}">
        <p14:creationId xmlns:p14="http://schemas.microsoft.com/office/powerpoint/2010/main" val="548257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anose="020B0604020202020204" pitchFamily="34" charset="0"/>
                <a:cs typeface="Arial" panose="020B0604020202020204" pitchFamily="34" charset="0"/>
              </a:rPr>
              <a:t>Glucose Metabolism</a:t>
            </a:r>
          </a:p>
        </p:txBody>
      </p:sp>
      <p:pic>
        <p:nvPicPr>
          <p:cNvPr id="5" name="Picture 2" descr="A flow diagram shows the metabolism of glucose. In the first step, a Haworth projection of glucose is shown that has the following substituents: C 1 has a hydroxyl group (below the ring), C 2 has a hydroxyl group (below the ring), C 3 a has hydroxyl group (above the ring), C 4 has a hydroxyl group (below the ring), and C 5 has C 6 of a hydroxymethyl group (above the ring).Arrows indicate that there are 10 steps from glucose to the formation of pyruvate that has the following structure: the central carbon atom is double bonded to oxygen, bonded to a methyl substituent, and bonded to a carboxylate anion. Arrows show that pyruvate produces lactate under anaerobic condition and acetyl C o A under aerobic condition. Lactate is a three carbon molecule with a carboxylate group, a central carbon wedge bonded to H and hashed bonded to OH, and a methyl group. Acetyl CoA has CoA bonded to S, which is bonded to a carbon that is double bonded to O and single bonded to a methyl group."/>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962087" y="1492234"/>
            <a:ext cx="3564406" cy="492367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6190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200" dirty="0">
                <a:solidFill>
                  <a:srgbClr val="843C0C"/>
                </a:solidFill>
              </a:rPr>
              <a:t>Activated Carriers Exemplify the Modular Design and Economy of Metabolism (3/3)</a:t>
            </a:r>
            <a:endParaRPr lang="en-US" sz="3200" dirty="0"/>
          </a:p>
        </p:txBody>
      </p:sp>
      <p:sp>
        <p:nvSpPr>
          <p:cNvPr id="10" name="Content Placeholder 9"/>
          <p:cNvSpPr>
            <a:spLocks noGrp="1"/>
          </p:cNvSpPr>
          <p:nvPr>
            <p:ph idx="1"/>
          </p:nvPr>
        </p:nvSpPr>
        <p:spPr/>
        <p:txBody>
          <a:bodyPr/>
          <a:lstStyle/>
          <a:p>
            <a:pPr>
              <a:spcBef>
                <a:spcPts val="624"/>
              </a:spcBef>
              <a:spcAft>
                <a:spcPts val="1200"/>
              </a:spcAft>
              <a:defRPr/>
            </a:pPr>
            <a:r>
              <a:rPr lang="en-US" sz="2600" dirty="0">
                <a:ea typeface="ＭＳ Ｐゴシック" charset="0"/>
                <a:cs typeface="ＭＳ Ｐゴシック" charset="0"/>
              </a:rPr>
              <a:t>Two characteristics are common to activated carriers:</a:t>
            </a:r>
          </a:p>
          <a:p>
            <a:pPr lvl="1">
              <a:spcBef>
                <a:spcPts val="624"/>
              </a:spcBef>
              <a:spcAft>
                <a:spcPts val="1200"/>
              </a:spcAft>
              <a:buFont typeface="+mj-lt"/>
              <a:buAutoNum type="arabicPeriod"/>
              <a:defRPr/>
            </a:pPr>
            <a:r>
              <a:rPr lang="en-US" sz="2400" dirty="0">
                <a:ea typeface="ＭＳ Ｐゴシック" charset="0"/>
                <a:cs typeface="ＭＳ Ｐゴシック" charset="0"/>
              </a:rPr>
              <a:t>The carriers are kinetically stable in the absence of specific catalysts.</a:t>
            </a:r>
          </a:p>
          <a:p>
            <a:pPr lvl="1">
              <a:spcBef>
                <a:spcPts val="624"/>
              </a:spcBef>
              <a:spcAft>
                <a:spcPts val="1200"/>
              </a:spcAft>
              <a:buFont typeface="+mj-lt"/>
              <a:buAutoNum type="arabicPeriod"/>
              <a:defRPr/>
            </a:pPr>
            <a:r>
              <a:rPr lang="en-US" sz="2400" dirty="0">
                <a:ea typeface="ＭＳ Ｐゴシック" charset="0"/>
                <a:cs typeface="ＭＳ Ｐゴシック" charset="0"/>
              </a:rPr>
              <a:t>The metabolism of activated groups is accomplished with a small number of carriers.</a:t>
            </a:r>
          </a:p>
        </p:txBody>
      </p:sp>
    </p:spTree>
    <p:extLst>
      <p:ext uri="{BB962C8B-B14F-4D97-AF65-F5344CB8AC3E}">
        <p14:creationId xmlns:p14="http://schemas.microsoft.com/office/powerpoint/2010/main" val="37005857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rPr>
              <a:t>Some Activated Carriers in Metabolism</a:t>
            </a:r>
          </a:p>
        </p:txBody>
      </p:sp>
      <p:pic>
        <p:nvPicPr>
          <p:cNvPr id="11" name="Picture Placeholder 10" descr="A table shows some activated carriers in metabolism. The table has three columns and thirteen rows. The column headers are: carrier molecule in activated form, group carried, and vitamin precursor.&#10;A note at the bottom of the table reads: Many of the activated carriers are coenzymes that are derived from water soluble vitamins.&#10;Row 1: carrier molecule in activated form: A T P; group carried: phosphoryl; vitamin precursor: blank.&#10;Row 2: carrier molecule in activated form: N A D H and N A D P H; group carried: electrons; vitamin precursor: nicotinate (niacin) (vitamin B subscript 3).&#10;Row 3: carrier molecule in activated form: F A D H subscript 2; group carried: electrons; vitamin precursor: riboflavin (vitamin B subscript 2).&#10;Row 4: carrier molecule in activated form: F M N H subscript 2; group carried: electrons; vitamin precursor: riboflavin (vitamin B subscript 2).&#10;Row 5: carrier molecule in activated form: coenzyme A; group carried: acyl; vitamin precursor: pantothenate (vitamin B subscript 5).&#10;Row 6: carrier molecule in activated form: lipoamide; group carried: acyl; vitamin precursor: not listed.&#10;Row 7: carrier molecule in activated form: thiamine pyrophosphate; group carried: aldehyde; vitamin precursor: thiamine (vitamin B subscript 1).&#10;Row 8: carrier molecule in activated form: biotin; group carried: carbon dioxide; vitamin precursor: biotin (vitamin B subscript 7).&#10;Row 9: carrier molecule in activated form: tetrahydrofolate; group carried: one carbon units; vitamin precursor: folate (vitamin B subscript 9).&#10;Row 10: carrier molecule in activated form: S-adenosylmethionine; group carried: methyl; vitamin precursor: not listed.&#10;Row 11: carrier molecule in activated form: uridine diphosphate glucose; group carried: glucose; vitamin precursor: not listed.&#10;Row 12: carrier molecule in activated form: cytidine diphosphate diacylglycerol; group carried: phosphatidate; vitamin precursor: blank.&#10;Row 13: carrier molecule in activated form: nucleoside triphosphates; group carried: nucleotides; vitamin precursor: not listed."/>
          <p:cNvPicPr>
            <a:picLocks noGrp="1" noChangeAspect="1"/>
          </p:cNvPicPr>
          <p:nvPr>
            <p:ph type="pic" sz="quarter" idx="13"/>
          </p:nvPr>
        </p:nvPicPr>
        <p:blipFill>
          <a:blip r:embed="rId3"/>
          <a:stretch>
            <a:fillRect/>
          </a:stretch>
        </p:blipFill>
        <p:spPr>
          <a:xfrm>
            <a:off x="822915" y="1742853"/>
            <a:ext cx="7266943" cy="4723512"/>
          </a:xfrm>
          <a:prstGeom prst="rect">
            <a:avLst/>
          </a:prstGeom>
          <a:noFill/>
          <a:ln>
            <a:noFill/>
          </a:ln>
        </p:spPr>
      </p:pic>
    </p:spTree>
    <p:extLst>
      <p:ext uri="{BB962C8B-B14F-4D97-AF65-F5344CB8AC3E}">
        <p14:creationId xmlns:p14="http://schemas.microsoft.com/office/powerpoint/2010/main" val="33777544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Key Reactions Are Reiterated throughout Metabolism (1/7)</a:t>
            </a:r>
          </a:p>
        </p:txBody>
      </p:sp>
      <p:sp>
        <p:nvSpPr>
          <p:cNvPr id="3" name="Content Placeholder 2"/>
          <p:cNvSpPr>
            <a:spLocks noGrp="1"/>
          </p:cNvSpPr>
          <p:nvPr>
            <p:ph idx="1"/>
          </p:nvPr>
        </p:nvSpPr>
        <p:spPr>
          <a:xfrm>
            <a:off x="457200" y="1600201"/>
            <a:ext cx="8229600" cy="890751"/>
          </a:xfrm>
        </p:spPr>
        <p:txBody>
          <a:bodyPr>
            <a:normAutofit/>
          </a:bodyPr>
          <a:lstStyle/>
          <a:p>
            <a:r>
              <a:rPr lang="en-US" dirty="0"/>
              <a:t>Although thousands of reactions constitute metabolism, they fall into only six categories.</a:t>
            </a:r>
          </a:p>
        </p:txBody>
      </p:sp>
      <p:pic>
        <p:nvPicPr>
          <p:cNvPr id="9" name="Picture Placeholder 8" descr="A table shows types of chemical reactions in metabolism. The table has two columns and six rows. The column headers are: type of reaction and description.&#10;Row 1: type of reaction: oxidation-reduction; description: electron transfer.&#10;Row 2: type of reaction: group transfer; description: transfer of a functional group from one molecule to another.&#10;Row 3: type of reaction: hydrolytic; description: cleavage of bonds by the addition of water.&#10;Row 4: type of reaction: carbon bond cleavage by means other than hydrolysis or oxidation; description: two substrates yielding one product or vice versa. When water or carbon dioxide is a product, a double bond is formed.&#10;Row 5: type of reaction: isomerization; description: rearrangement of atoms to form isomers.&#10;Row 6: type of reaction: ligation requiring A T P cleavage; description: formation of covalent bonds (that is carbon to carbon bonds)."/>
          <p:cNvPicPr>
            <a:picLocks noGrp="1" noChangeAspect="1"/>
          </p:cNvPicPr>
          <p:nvPr>
            <p:ph type="pic" sz="quarter" idx="13"/>
          </p:nvPr>
        </p:nvPicPr>
        <p:blipFill>
          <a:blip r:embed="rId3"/>
          <a:stretch>
            <a:fillRect/>
          </a:stretch>
        </p:blipFill>
        <p:spPr>
          <a:xfrm>
            <a:off x="766422" y="2776941"/>
            <a:ext cx="7583237" cy="3785115"/>
          </a:xfrm>
          <a:prstGeom prst="rect">
            <a:avLst/>
          </a:prstGeom>
          <a:noFill/>
          <a:ln>
            <a:noFill/>
          </a:ln>
        </p:spPr>
      </p:pic>
    </p:spTree>
    <p:extLst>
      <p:ext uri="{BB962C8B-B14F-4D97-AF65-F5344CB8AC3E}">
        <p14:creationId xmlns:p14="http://schemas.microsoft.com/office/powerpoint/2010/main" val="34680653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Key Reactions Are Reiterated throughout Metabolism (2/7)</a:t>
            </a:r>
            <a:endParaRPr lang="en-US" dirty="0"/>
          </a:p>
        </p:txBody>
      </p:sp>
      <p:sp>
        <p:nvSpPr>
          <p:cNvPr id="3" name="Content Placeholder 2"/>
          <p:cNvSpPr>
            <a:spLocks noGrp="1"/>
          </p:cNvSpPr>
          <p:nvPr>
            <p:ph idx="1"/>
          </p:nvPr>
        </p:nvSpPr>
        <p:spPr>
          <a:xfrm>
            <a:off x="457200" y="1600201"/>
            <a:ext cx="8229600" cy="1253358"/>
          </a:xfrm>
        </p:spPr>
        <p:txBody>
          <a:bodyPr>
            <a:noAutofit/>
          </a:bodyPr>
          <a:lstStyle/>
          <a:p>
            <a:pPr>
              <a:spcBef>
                <a:spcPts val="624"/>
              </a:spcBef>
              <a:spcAft>
                <a:spcPts val="1200"/>
              </a:spcAft>
            </a:pPr>
            <a:r>
              <a:rPr lang="en-US" dirty="0"/>
              <a:t>1. Oxidation–reduction reactions</a:t>
            </a:r>
          </a:p>
          <a:p>
            <a:pPr lvl="1">
              <a:spcBef>
                <a:spcPts val="624"/>
              </a:spcBef>
              <a:spcAft>
                <a:spcPts val="1200"/>
              </a:spcAft>
              <a:buFont typeface="Arial" pitchFamily="34" charset="0"/>
              <a:buChar char="–"/>
            </a:pPr>
            <a:r>
              <a:rPr lang="en-US" sz="2400" dirty="0"/>
              <a:t>Two examples from the citric acid cycle:</a:t>
            </a:r>
          </a:p>
        </p:txBody>
      </p:sp>
      <p:pic>
        <p:nvPicPr>
          <p:cNvPr id="6" name="Picture 2" descr="A diagram shows the oxidation-reduction reaction between succinate and F A D and between malate and N A D plus. Succinate is a four carbon molecule that has the following substituents: C 1 and C 4 of the chain are from carboxylate anions and C 2 and C 3 are each bonded to two highlighted hydrogen atoms. Succinate reacts with F A D to give fumarate and F A D H 2. Fumarate has a similar structure to succinate except that C 2 and C 3 are connected by a double bond each is bonded to a single highlighted hydrogen atom instead of two hydrogen atoms. The two hydrogen atoms in F A D H 2 are also highlighted. Malate is a four carbon molecule that has the following substituents: C 1 and C 4 of the chain are from carboxylate anions, C 2 is wedge bonded to a highlighted H and hashed bonded to O H with a highlighted H, and C 3 is bonded to two hydrogen atoms. Malate reacts with N A D plus to give oxaloacetate, N A D H, and H plus. Oxaloacetate has a similar structure to malate except that C 2 is double bonded to oxygen instead of bonded to H and O H. The H of N A D H and H plus are highlighte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89382" y="3045080"/>
            <a:ext cx="8105731" cy="33411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9580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Key Reactions Are Reiterated throughout Metabolism (3/7)</a:t>
            </a:r>
            <a:endParaRPr lang="en-US" dirty="0"/>
          </a:p>
        </p:txBody>
      </p:sp>
      <p:sp>
        <p:nvSpPr>
          <p:cNvPr id="3" name="Content Placeholder 2"/>
          <p:cNvSpPr>
            <a:spLocks noGrp="1"/>
          </p:cNvSpPr>
          <p:nvPr>
            <p:ph idx="1"/>
          </p:nvPr>
        </p:nvSpPr>
        <p:spPr>
          <a:xfrm>
            <a:off x="457200" y="1600201"/>
            <a:ext cx="8229600" cy="1253358"/>
          </a:xfrm>
        </p:spPr>
        <p:txBody>
          <a:bodyPr>
            <a:noAutofit/>
          </a:bodyPr>
          <a:lstStyle/>
          <a:p>
            <a:r>
              <a:rPr lang="en-US" dirty="0"/>
              <a:t>2. Group transfer reactions</a:t>
            </a:r>
          </a:p>
          <a:p>
            <a:pPr lvl="1">
              <a:spcBef>
                <a:spcPts val="624"/>
              </a:spcBef>
              <a:spcAft>
                <a:spcPts val="1200"/>
              </a:spcAft>
              <a:buFont typeface="Arial" pitchFamily="34" charset="0"/>
              <a:buChar char="–"/>
            </a:pPr>
            <a:r>
              <a:rPr lang="en-US" sz="2400" dirty="0"/>
              <a:t>Example: phosphorylation of glucose in the first step of glycolysis</a:t>
            </a:r>
          </a:p>
        </p:txBody>
      </p:sp>
      <p:pic>
        <p:nvPicPr>
          <p:cNvPr id="7" name="Picture 3" descr="A diagram shows the group-transfer reaction in which glucose and A T P react to form glucose 6-phosphate (G-6P). In glucose, the pyranose ring has the following substituents:  C 1, C 2, and C 4 each have a hydroxyl group below the ring, C 3 has a hydroxyl group above the ring, and C 5 has C 6 of the hydroxymethyl group. The skeletal formula of A T P has a ribose sugar to which the following substituents are bonded: adenine is attached to the one prime carbon of ribose and a triphosphate group is attached to the five prime carbon of ribose. Alpha and beta phosphate carry a negative charge and the terminal gamma phosphate group carries a 2 minus charge. The terminal phosphate group is highlighted. A T P and glucose react to give A D P and glucose 6-phosphate (G-6P).Glucose-6P has a similar structure to glucose except that C 6 is bonded to 2 H and a phosphate group instead of 2 H and O H."/>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684371" y="3118998"/>
            <a:ext cx="5531285" cy="360188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6841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dirty="0">
                <a:solidFill>
                  <a:srgbClr val="843C0C"/>
                </a:solidFill>
              </a:rPr>
              <a:t>Key Reactions Are Reiterated throughout Metabolism (4/7)</a:t>
            </a:r>
            <a:endParaRPr lang="en-US" dirty="0">
              <a:effectLst/>
            </a:endParaRPr>
          </a:p>
        </p:txBody>
      </p:sp>
      <p:sp>
        <p:nvSpPr>
          <p:cNvPr id="3" name="Content Placeholder 2"/>
          <p:cNvSpPr>
            <a:spLocks noGrp="1"/>
          </p:cNvSpPr>
          <p:nvPr>
            <p:ph idx="1"/>
          </p:nvPr>
        </p:nvSpPr>
        <p:spPr>
          <a:xfrm>
            <a:off x="457200" y="1600201"/>
            <a:ext cx="8229600" cy="1253358"/>
          </a:xfrm>
        </p:spPr>
        <p:txBody>
          <a:bodyPr>
            <a:noAutofit/>
          </a:bodyPr>
          <a:lstStyle/>
          <a:p>
            <a:r>
              <a:rPr lang="en-US" dirty="0"/>
              <a:t>3. Hydrolytic reactions</a:t>
            </a:r>
          </a:p>
          <a:p>
            <a:pPr lvl="1">
              <a:spcBef>
                <a:spcPts val="624"/>
              </a:spcBef>
              <a:spcAft>
                <a:spcPts val="1200"/>
              </a:spcAft>
              <a:buFont typeface="Arial" pitchFamily="34" charset="0"/>
              <a:buChar char="–"/>
            </a:pPr>
            <a:r>
              <a:rPr lang="en-US" sz="2400" dirty="0"/>
              <a:t>Example: cleavage of peptide bonds in proteins</a:t>
            </a:r>
          </a:p>
        </p:txBody>
      </p:sp>
      <p:pic>
        <p:nvPicPr>
          <p:cNvPr id="6" name="Picture 2" descr="An equation shows the hydrolytic cleavage of a peptide bond. A peptide bond is shown between two amino acids in a chain. Each has a central carbon atom bonded to an N H group, to an R group, a hydrogen atom, and a carboxyl group. The nitrogen atom in one amino acid is bonded to the carbon in the carboxyl group in the next amino acid. A reaction involving a highlighted H 2 O molecule takes place and the bond between the carbon and the nitrogen is broken. Two hydrogen atoms from the H 2 O molecule bond to the nitrogen atom which was previously bonded to the carbon atom, forming a positively charged N H 3 group in which the hydrogens are highlighted. The oxygen atom from the H 2 O molecule bonds to the carbon atom that was bonded to the nitrogen atom to form a carboxylate group with that oxygen highlighted. This contains a carbon atom bonded to two oxygen atoms with a delocalized double bond between them and a net negative charg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446859" y="3773715"/>
            <a:ext cx="8113106" cy="238967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9486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Key Reactions Are Reiterated throughout Metabolism (5/7)</a:t>
            </a:r>
            <a:endParaRPr lang="en-US" dirty="0"/>
          </a:p>
        </p:txBody>
      </p:sp>
      <p:sp>
        <p:nvSpPr>
          <p:cNvPr id="3" name="Content Placeholder 2"/>
          <p:cNvSpPr>
            <a:spLocks noGrp="1"/>
          </p:cNvSpPr>
          <p:nvPr>
            <p:ph idx="1"/>
          </p:nvPr>
        </p:nvSpPr>
        <p:spPr>
          <a:xfrm>
            <a:off x="457200" y="1600200"/>
            <a:ext cx="8229600" cy="2400299"/>
          </a:xfrm>
        </p:spPr>
        <p:txBody>
          <a:bodyPr>
            <a:noAutofit/>
          </a:bodyPr>
          <a:lstStyle/>
          <a:p>
            <a:pPr>
              <a:spcBef>
                <a:spcPts val="624"/>
              </a:spcBef>
              <a:spcAft>
                <a:spcPts val="600"/>
              </a:spcAft>
            </a:pPr>
            <a:r>
              <a:rPr lang="en-US" dirty="0"/>
              <a:t>4. Carbon bond cleavage by means other than hydrolysis or oxidation, with two substrates yielding one product or vice versa</a:t>
            </a:r>
          </a:p>
          <a:p>
            <a:pPr lvl="1">
              <a:spcBef>
                <a:spcPts val="624"/>
              </a:spcBef>
              <a:spcAft>
                <a:spcPts val="600"/>
              </a:spcAft>
              <a:buFont typeface="Arial" pitchFamily="34" charset="0"/>
              <a:buChar char="–"/>
            </a:pPr>
            <a:r>
              <a:rPr lang="en-US" dirty="0"/>
              <a:t>Examples: cleavage of a hexose in the fourth step of glycolysis and dehydration of 2-phosphoglycerate in the ninth step of glycolysis</a:t>
            </a:r>
          </a:p>
        </p:txBody>
      </p:sp>
      <p:pic>
        <p:nvPicPr>
          <p:cNvPr id="9" name="Picture 2" descr="An equation shows the cleavage of fructose 1,6- bisphosphate (F-1,6-BP) to form dihydroxyacetone phosphate (DHAP) and glyceraldehyde 3-phosphate (GAP). In fructose 1, 6-bisphosphate, C 1 is double-bonded to oxygen and bonded to C H 2, which is further bonded to a phosphate dianion. C2 is bonded to H on the right and O H on the left. C 1 and C 2 and their substituents are highlighted in blue. C 3 and C 4 are both bonded to O H on the right and H on the left. C 6 is bonded to 2 H and a phosphate dianion. C 3 to C 6 and their substituents are highlighted in green. A double-headed arrow shows that there is equilibrium between fructose 1,6-bisphosphate on the left and dihydroxyacetone phosphate and glyceraldehyde 3-phosphate on the right. C 1 and C 2 of fructose 1, 6-bisphosphate form dihydroxyacetone phosphate (DHAP) and C 3 to C 5 of Fructose 1, 6-bisphosphate forms glyceraldehyde 3-phosphate (GAP).In dihydroxyacetone phosphate (DHAP), the central carbon is bonded to two hydrogen atoms, a hydroxyl group, and a ketonic carbon that is further bonded to a methyl phosphate dianion. In glyceraldehyde 3-phosphate (GAP), the central carbon is bonded to a hydrogen atom, a hydroxyl group, a methyl phosphate dianion side chain, and an aldehyde."/>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436749" y="4513269"/>
            <a:ext cx="4159522" cy="13776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3" descr="An equation shows the dehydration of 2-phosphoglycerate to form phosphoenolpyruvate, abbreviated P E P. 2-phosphoglycerate has a three carbon vertical chain of which C 1 is from a carboxylate anion, C 2 is bonded to a phosphate anion and a highlighted H, and C 3 is from hydroxymethyl group in which the O H group is highlighted. A double-headed arrow shows an equilibrium between 2-phosphoglycerate on the left and phosphoenolpyruvate and highlighted H 2 O on the right. In the reaction, the highlighted atoms of 2-phosphoglycerate are removed to form a water molecule. A double bond, which is highlighted in a different color, forms between the second and third carbon atoms in the chain to form P E P."/>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5206326" y="4840273"/>
            <a:ext cx="3784823" cy="90147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5415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Key Reactions Are Reiterated throughout Metabolism (6/7)</a:t>
            </a:r>
            <a:endParaRPr lang="en-US" dirty="0"/>
          </a:p>
        </p:txBody>
      </p:sp>
      <p:sp>
        <p:nvSpPr>
          <p:cNvPr id="3" name="Content Placeholder 2"/>
          <p:cNvSpPr>
            <a:spLocks noGrp="1"/>
          </p:cNvSpPr>
          <p:nvPr>
            <p:ph idx="1"/>
          </p:nvPr>
        </p:nvSpPr>
        <p:spPr>
          <a:xfrm>
            <a:off x="457200" y="1600200"/>
            <a:ext cx="8229600" cy="1631731"/>
          </a:xfrm>
        </p:spPr>
        <p:txBody>
          <a:bodyPr>
            <a:noAutofit/>
          </a:bodyPr>
          <a:lstStyle/>
          <a:p>
            <a:pPr>
              <a:spcBef>
                <a:spcPts val="624"/>
              </a:spcBef>
              <a:spcAft>
                <a:spcPts val="600"/>
              </a:spcAft>
            </a:pPr>
            <a:r>
              <a:rPr lang="en-US" dirty="0"/>
              <a:t>5. Isomerization reactions</a:t>
            </a:r>
          </a:p>
          <a:p>
            <a:pPr lvl="1">
              <a:spcBef>
                <a:spcPts val="624"/>
              </a:spcBef>
              <a:spcAft>
                <a:spcPts val="600"/>
              </a:spcAft>
              <a:buFont typeface="Arial" pitchFamily="34" charset="0"/>
              <a:buChar char="–"/>
            </a:pPr>
            <a:r>
              <a:rPr lang="en-US" sz="2400" dirty="0"/>
              <a:t>Example: isomerization of citrate to </a:t>
            </a:r>
            <a:r>
              <a:rPr lang="en-US" sz="2400" dirty="0" err="1"/>
              <a:t>isocitrate</a:t>
            </a:r>
            <a:r>
              <a:rPr lang="en-US" sz="2400" dirty="0"/>
              <a:t> in the citric acid cycle</a:t>
            </a:r>
          </a:p>
        </p:txBody>
      </p:sp>
      <p:pic>
        <p:nvPicPr>
          <p:cNvPr id="8" name="Picture 2" descr="An equation shows the isomerase reaction in which citrate is converted to isocitrate. Citrate has a five carbon chain molecule. The first and fifth atoms in the chain are in carboxylate groups, the second and fourth carbons are bonded to 2 H each, and the third carbon is wedge bonded to a highlighted O H and dashed bonded to a carboxylate group. One of the hydrogens bonded to C 2 is highlighted.  A reaction takes place in which citrate is converted to isocitrate. Isocitrate is similar in structure to citrate except that the highlighted O H of carbon 3 of citrate has become H and the highlighted H of citrate has become O H."/>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481205" y="3970618"/>
            <a:ext cx="8113106" cy="143823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8623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Key Reactions Are Reiterated throughout Metabolism (7/7)</a:t>
            </a:r>
            <a:endParaRPr lang="en-US" dirty="0"/>
          </a:p>
        </p:txBody>
      </p:sp>
      <p:sp>
        <p:nvSpPr>
          <p:cNvPr id="3" name="Content Placeholder 2"/>
          <p:cNvSpPr>
            <a:spLocks noGrp="1"/>
          </p:cNvSpPr>
          <p:nvPr>
            <p:ph idx="1"/>
          </p:nvPr>
        </p:nvSpPr>
        <p:spPr>
          <a:xfrm>
            <a:off x="457200" y="1600200"/>
            <a:ext cx="8229600" cy="2561897"/>
          </a:xfrm>
        </p:spPr>
        <p:txBody>
          <a:bodyPr>
            <a:noAutofit/>
          </a:bodyPr>
          <a:lstStyle/>
          <a:p>
            <a:pPr>
              <a:spcBef>
                <a:spcPts val="624"/>
              </a:spcBef>
              <a:spcAft>
                <a:spcPts val="600"/>
              </a:spcAft>
            </a:pPr>
            <a:r>
              <a:rPr lang="en-US" dirty="0"/>
              <a:t>6. Ligation reactions that form bonds by using free energy from ATP cleavage</a:t>
            </a:r>
          </a:p>
          <a:p>
            <a:pPr lvl="1">
              <a:spcBef>
                <a:spcPts val="624"/>
              </a:spcBef>
              <a:spcAft>
                <a:spcPts val="600"/>
              </a:spcAft>
              <a:buFont typeface="Arial" pitchFamily="34" charset="0"/>
              <a:buChar char="–"/>
            </a:pPr>
            <a:r>
              <a:rPr lang="en-US" sz="2400" dirty="0"/>
              <a:t>Example: the ATP-dependent formation of a carbon–carbon bond to lengthen pyruvate into oxaloacetate; the oxaloacetate can then be used in the citric acid cycle, in </a:t>
            </a:r>
            <a:r>
              <a:rPr lang="en-US" sz="2400" dirty="0" err="1"/>
              <a:t>gluconeogensis</a:t>
            </a:r>
            <a:r>
              <a:rPr lang="en-US" sz="2400" dirty="0"/>
              <a:t>, or in other pathways.</a:t>
            </a:r>
          </a:p>
        </p:txBody>
      </p:sp>
      <p:pic>
        <p:nvPicPr>
          <p:cNvPr id="6" name="Picture 2" descr="An equation shows the reaction of pyruvate with C O 2, A T P, and H 2 O to form oxaloacetate, A D P, P I, and H plus. Pyruvate has a three carbon chain with: C 1 is from a carboxylate anion, C 2 is double bonded to oxygen, and C 3 is from a methyl group. Pyruvate undergoes a reaction with a highlighted C O 2, highlighted A T P, and H 2 O to form oxaloacetate, A D P, inorganic phosphate, and a proton. In oxaloacetate, the structure is similar to pyruvate except that C 3 is bonded to 2 H instead of 3 H and the highlighted C O 2 is bonded to C 3.The A T P molecule is hydrolyzed to A D P and inorganic phosphate."/>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136653" y="4162097"/>
            <a:ext cx="7114459" cy="243406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163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anose="020B0604020202020204" pitchFamily="34" charset="0"/>
                <a:cs typeface="Arial" panose="020B0604020202020204" pitchFamily="34" charset="0"/>
              </a:rPr>
              <a:t>Metabolic Pathways</a:t>
            </a:r>
          </a:p>
        </p:txBody>
      </p:sp>
      <p:pic>
        <p:nvPicPr>
          <p:cNvPr id="6" name="Picture 2" descr="A diagram shows many metabolic pathways. Different metabolic pathways are shown as lines connected by nodes. Each of the pathways is shown in a different color and there are many nodes and lines. The different pathways converge at some points. Pathways are shown for the metabolism of complex carbohydrates, the metabolism of complex lipids, carbohydrate metabolism, lipid metabolism, energy metabolism, metabolism of other substrates, amino acid metabolism, metabolism of other amino acids, nucleotide metabolism, and metabolism of cofactors and vitamins. The carbohydrate metabolism pathway is roughly central in the diagram, its lines are drawn thicker than the other lines, and the other pathways feed into it."/>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811550" y="1495698"/>
            <a:ext cx="5541360" cy="514842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269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voet4_fig_14_03">
            <a:extLst>
              <a:ext uri="{FF2B5EF4-FFF2-40B4-BE49-F238E27FC236}">
                <a16:creationId xmlns:a16="http://schemas.microsoft.com/office/drawing/2014/main" id="{39E37E93-B93A-4C44-A9F0-98477BCFF5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8200" y="203200"/>
            <a:ext cx="4924425" cy="6446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996162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voet4_box_14_01">
            <a:extLst>
              <a:ext uri="{FF2B5EF4-FFF2-40B4-BE49-F238E27FC236}">
                <a16:creationId xmlns:a16="http://schemas.microsoft.com/office/drawing/2014/main" id="{5530DBC2-5615-EE42-AB89-026EE16D9C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700" y="203200"/>
            <a:ext cx="4033838" cy="6446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661063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Free Energy of Oxidation of Single-carbon Compounds</a:t>
            </a:r>
          </a:p>
        </p:txBody>
      </p:sp>
      <p:pic>
        <p:nvPicPr>
          <p:cNvPr id="5" name="Picture 2" descr="A chart shows the changes in energy in oxidation of different single-carbon compounds. The structural formulae of methane, methanol, formaldehyde, formic acid, and carbon dioxide are shown, and the delta G prime value of oxidation in kilojoules per mole and in kilocalories per mole is given for each. Methane is shown as a carbon bonded to four hydrogen atoms. The delta G prime of oxidation is minus 820 kilojoules per mole and minus 196 kilocalories per mole. Methanol is shown as a carbon bonded to three hydrogen atoms and one hydroxyl group with a highlighted oxygen atom. The delta G prime of oxidation is minus 703 kilojoules per mole and minus 168 kilocalories per mole. Formaldehyde is shown as a carbon bonded to two hydrogen atoms and double bonded to a highlighted oxygen atom. The delta G prime of oxidation is minus 523 kilojoules per mole and minus 125 kilocalories per mole. Formic acid is shown as a carbon atom double bonded to a highlighted oxygen atom, single bonded to a hydroxyl group with a highlighted oxygen and single bonded to a hydrogen atom. The delta G prime of oxidation is minus 285 kilojoules per mole and minus 68 kilocalories per mole. Carbon dioxide is shown as a carbon atom double bonded to two highlighted oxygen atoms. The delta G prime of oxidation of carbon dioxide is 0 in kilojoules and0 kilocalories per mol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438504" y="2523286"/>
            <a:ext cx="8186788" cy="321809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395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rPr>
              <a:t>Reaction Thermodynamics</a:t>
            </a:r>
          </a:p>
        </p:txBody>
      </p:sp>
      <p:sp>
        <p:nvSpPr>
          <p:cNvPr id="3" name="Content Placeholder 2"/>
          <p:cNvSpPr>
            <a:spLocks noGrp="1"/>
          </p:cNvSpPr>
          <p:nvPr>
            <p:ph idx="1"/>
          </p:nvPr>
        </p:nvSpPr>
        <p:spPr/>
        <p:txBody>
          <a:bodyPr>
            <a:normAutofit/>
          </a:bodyPr>
          <a:lstStyle/>
          <a:p>
            <a:r>
              <a:rPr lang="en-US" dirty="0"/>
              <a:t>A reaction can occur spontaneously only if ∆G, the change in free energy, is negative.</a:t>
            </a:r>
          </a:p>
          <a:p>
            <a:r>
              <a:rPr lang="en-US" dirty="0"/>
              <a:t>∆G for the formation of products C and D from substrates A and B is given by </a:t>
            </a:r>
          </a:p>
        </p:txBody>
      </p:sp>
      <p:pic>
        <p:nvPicPr>
          <p:cNvPr id="8" name="Picture Placeholder 7" descr="A mathematical equation used to calculate change in Gibbs free energy under non-standard conditions. The change in Gibbs free energy (delta uppercase G) equals the standard change in Gibbs free energy (delta uppercase G naught prime) plus ideal gas constant (uppercase R) times temperature (uppercase T) times the natural log (lowercase L N) times the ratio of the product of the concentration of the products, over the product of the concentration of reactants (uppercase C in brackets times uppercase D in brackets over uppercase A in brackets times uppercase B in brackets)."/>
          <p:cNvPicPr>
            <a:picLocks noGrp="1" noChangeAspect="1"/>
          </p:cNvPicPr>
          <p:nvPr>
            <p:ph type="pic" sz="quarter" idx="13"/>
          </p:nvPr>
        </p:nvPicPr>
        <p:blipFill>
          <a:blip r:embed="rId2"/>
          <a:srcRect t="8725" b="8725"/>
          <a:stretch>
            <a:fillRect/>
          </a:stretch>
        </p:blipFill>
        <p:spPr>
          <a:xfrm>
            <a:off x="2228155" y="3509474"/>
            <a:ext cx="4073383" cy="888484"/>
          </a:xfrm>
          <a:prstGeom prst="rect">
            <a:avLst/>
          </a:prstGeom>
        </p:spPr>
      </p:pic>
      <p:sp>
        <p:nvSpPr>
          <p:cNvPr id="7" name="Content Placeholder 6"/>
          <p:cNvSpPr>
            <a:spLocks noGrp="1"/>
          </p:cNvSpPr>
          <p:nvPr>
            <p:ph sz="quarter" idx="16"/>
          </p:nvPr>
        </p:nvSpPr>
        <p:spPr>
          <a:xfrm>
            <a:off x="457200" y="4524703"/>
            <a:ext cx="8513379" cy="1647497"/>
          </a:xfrm>
        </p:spPr>
        <p:txBody>
          <a:bodyPr/>
          <a:lstStyle/>
          <a:p>
            <a:r>
              <a:rPr lang="en-US" dirty="0"/>
              <a:t>The ∆</a:t>
            </a:r>
            <a:r>
              <a:rPr lang="en-US" i="1" dirty="0"/>
              <a:t>G </a:t>
            </a:r>
            <a:r>
              <a:rPr lang="en-US" dirty="0"/>
              <a:t>of a reaction depends on the </a:t>
            </a:r>
            <a:r>
              <a:rPr lang="en-US" i="1" dirty="0"/>
              <a:t>nature </a:t>
            </a:r>
            <a:r>
              <a:rPr lang="en-US" dirty="0"/>
              <a:t>of the reactants and products (expressed by the ∆</a:t>
            </a:r>
            <a:r>
              <a:rPr lang="en-US" i="1" dirty="0"/>
              <a:t>G</a:t>
            </a:r>
            <a:r>
              <a:rPr lang="en-US" dirty="0"/>
              <a:t>°′ term, the standard free-energy change) and on their concentrations (expressed by the second term).</a:t>
            </a:r>
          </a:p>
        </p:txBody>
      </p:sp>
    </p:spTree>
    <p:extLst>
      <p:ext uri="{BB962C8B-B14F-4D97-AF65-F5344CB8AC3E}">
        <p14:creationId xmlns:p14="http://schemas.microsoft.com/office/powerpoint/2010/main" val="15797716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9370</TotalTime>
  <Words>2435</Words>
  <Application>Microsoft Macintosh PowerPoint</Application>
  <PresentationFormat>On-screen Show (4:3)</PresentationFormat>
  <Paragraphs>207</Paragraphs>
  <Slides>48</Slides>
  <Notes>22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48</vt:i4>
      </vt:variant>
    </vt:vector>
  </HeadingPairs>
  <TitlesOfParts>
    <vt:vector size="56" baseType="lpstr">
      <vt:lpstr>Arial</vt:lpstr>
      <vt:lpstr>Calibri</vt:lpstr>
      <vt:lpstr>Calibri Light</vt:lpstr>
      <vt:lpstr>Georgia</vt:lpstr>
      <vt:lpstr>Symbol</vt:lpstr>
      <vt:lpstr>Times</vt:lpstr>
      <vt:lpstr>Office Theme</vt:lpstr>
      <vt:lpstr>1_Office Theme</vt:lpstr>
      <vt:lpstr>PowerPoint Presentation</vt:lpstr>
      <vt:lpstr>Ch.15 Outline</vt:lpstr>
      <vt:lpstr>Cells Extract Energy from their Environment and Use the Energy for a Host of Biological Activities including Biosynthesis</vt:lpstr>
      <vt:lpstr>Glucose Metabolism</vt:lpstr>
      <vt:lpstr>Metabolic Pathways</vt:lpstr>
      <vt:lpstr>PowerPoint Presentation</vt:lpstr>
      <vt:lpstr>PowerPoint Presentation</vt:lpstr>
      <vt:lpstr>Free Energy of Oxidation of Single-carbon Compounds</vt:lpstr>
      <vt:lpstr>Reaction Thermodynamics</vt:lpstr>
      <vt:lpstr>A Thermodynamically Unfavorable Reaction Can Be Driven by a Favorable Reaction</vt:lpstr>
      <vt:lpstr>COUPLING</vt:lpstr>
      <vt:lpstr>COUPLING</vt:lpstr>
      <vt:lpstr>Now back to the Reaction Thermodynamics</vt:lpstr>
      <vt:lpstr>So what?</vt:lpstr>
      <vt:lpstr>So what?</vt:lpstr>
      <vt:lpstr>So what?</vt:lpstr>
      <vt:lpstr>OK, but still, So What? </vt:lpstr>
      <vt:lpstr>The implications of these few exergonic enzymes </vt:lpstr>
      <vt:lpstr>The implications of these few exergonic enzymes </vt:lpstr>
      <vt:lpstr>High Energy Compounds</vt:lpstr>
      <vt:lpstr>ATP Is the Universal Currency of Free Energy in Biological Systems</vt:lpstr>
      <vt:lpstr>ATP Hydrolysis Is Exergonic</vt:lpstr>
      <vt:lpstr>PowerPoint Presentation</vt:lpstr>
      <vt:lpstr>High Energy Bonds</vt:lpstr>
      <vt:lpstr>The High Phosphoryl Potential of ATP Results from Structural Differences between ATP and its Hydrolysis Products (2/2)</vt:lpstr>
      <vt:lpstr>Resonance Structures of Orthophosphate</vt:lpstr>
      <vt:lpstr>Improbable Resonance Structure</vt:lpstr>
      <vt:lpstr>ATP Hydrolysis Drives Metabolism by Shifting the Equilibrium of Coupled Reactions</vt:lpstr>
      <vt:lpstr>PowerPoint Presentation</vt:lpstr>
      <vt:lpstr>Compounds with High Phosphoryl-Transfer Potential</vt:lpstr>
      <vt:lpstr>Standard Free Energies of Hydrolysis of Some Phosphorylated Compounds</vt:lpstr>
      <vt:lpstr>Section 15.4 Metabolic Pathways Contain Many Recurring Motifs</vt:lpstr>
      <vt:lpstr>Activated Carriers Exemplify the Modular Design and Economy of Metabolism (1/3)</vt:lpstr>
      <vt:lpstr>Structures of the Oxidized Forms of Nicotinamide-derived Electron Carriers</vt:lpstr>
      <vt:lpstr>Structure of the Oxidized Form of Flavin Adenine Dinucleotide (FAD)</vt:lpstr>
      <vt:lpstr>Structures of the Reactive Components of FAD and FADH2</vt:lpstr>
      <vt:lpstr>Activated Carriers Exemplify the Modular Design and Economy of Metabolism (2/3)</vt:lpstr>
      <vt:lpstr>Coenzyme A (CoA or CoA-SH) is an Activated Carrier of Acyl Groups such as the Acetyl Group</vt:lpstr>
      <vt:lpstr>The Transfer of the Acyl Group is Exergonic because the Thioester Is Unstable</vt:lpstr>
      <vt:lpstr>Activated Carriers Exemplify the Modular Design and Economy of Metabolism (3/3)</vt:lpstr>
      <vt:lpstr>Some Activated Carriers in Metabolism</vt:lpstr>
      <vt:lpstr>Key Reactions Are Reiterated throughout Metabolism (1/7)</vt:lpstr>
      <vt:lpstr>Key Reactions Are Reiterated throughout Metabolism (2/7)</vt:lpstr>
      <vt:lpstr>Key Reactions Are Reiterated throughout Metabolism (3/7)</vt:lpstr>
      <vt:lpstr>Key Reactions Are Reiterated throughout Metabolism (4/7)</vt:lpstr>
      <vt:lpstr>Key Reactions Are Reiterated throughout Metabolism (5/7)</vt:lpstr>
      <vt:lpstr>Key Reactions Are Reiterated throughout Metabolism (6/7)</vt:lpstr>
      <vt:lpstr>Key Reactions Are Reiterated throughout Metabolism (7/7)</vt:lpstr>
    </vt:vector>
  </TitlesOfParts>
  <Company>Carleton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15 Metabolism: Basic Concepts and Design</dc:title>
  <dc:creator>Berg</dc:creator>
  <cp:lastModifiedBy>Hurlbert, Jason C.</cp:lastModifiedBy>
  <cp:revision>922</cp:revision>
  <dcterms:created xsi:type="dcterms:W3CDTF">2015-05-20T13:49:30Z</dcterms:created>
  <dcterms:modified xsi:type="dcterms:W3CDTF">2021-04-08T20:02:08Z</dcterms:modified>
</cp:coreProperties>
</file>