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7"/>
  </p:notesMasterIdLst>
  <p:handoutMasterIdLst>
    <p:handoutMasterId r:id="rId28"/>
  </p:handoutMasterIdLst>
  <p:sldIdLst>
    <p:sldId id="512" r:id="rId2"/>
    <p:sldId id="513" r:id="rId3"/>
    <p:sldId id="547" r:id="rId4"/>
    <p:sldId id="548" r:id="rId5"/>
    <p:sldId id="514" r:id="rId6"/>
    <p:sldId id="515" r:id="rId7"/>
    <p:sldId id="516" r:id="rId8"/>
    <p:sldId id="517" r:id="rId9"/>
    <p:sldId id="549" r:id="rId10"/>
    <p:sldId id="518" r:id="rId11"/>
    <p:sldId id="519" r:id="rId12"/>
    <p:sldId id="520" r:id="rId13"/>
    <p:sldId id="521" r:id="rId14"/>
    <p:sldId id="522" r:id="rId15"/>
    <p:sldId id="523" r:id="rId16"/>
    <p:sldId id="550" r:id="rId17"/>
    <p:sldId id="525" r:id="rId18"/>
    <p:sldId id="526" r:id="rId19"/>
    <p:sldId id="527" r:id="rId20"/>
    <p:sldId id="528" r:id="rId21"/>
    <p:sldId id="529" r:id="rId22"/>
    <p:sldId id="530" r:id="rId23"/>
    <p:sldId id="531" r:id="rId24"/>
    <p:sldId id="532" r:id="rId25"/>
    <p:sldId id="533"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94803" autoAdjust="0"/>
  </p:normalViewPr>
  <p:slideViewPr>
    <p:cSldViewPr>
      <p:cViewPr varScale="1">
        <p:scale>
          <a:sx n="117" d="100"/>
          <a:sy n="117" d="100"/>
        </p:scale>
        <p:origin x="14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9C831-F803-7746-8021-FB92BCD7DB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E23496C3-FAF2-6746-873F-909E15BE8D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FA647C0B-AE35-EB49-9EE0-F14F45AA0945}" type="datetimeFigureOut">
              <a:rPr lang="en-US"/>
              <a:pPr>
                <a:defRPr/>
              </a:pPr>
              <a:t>10/9/19</a:t>
            </a:fld>
            <a:endParaRPr lang="en-US"/>
          </a:p>
        </p:txBody>
      </p:sp>
      <p:sp>
        <p:nvSpPr>
          <p:cNvPr id="4" name="Footer Placeholder 3">
            <a:extLst>
              <a:ext uri="{FF2B5EF4-FFF2-40B4-BE49-F238E27FC236}">
                <a16:creationId xmlns:a16="http://schemas.microsoft.com/office/drawing/2014/main" id="{72F526F2-627F-7C42-8C27-DCD3D905E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1AB7E190-56BF-4F49-8DE1-25DFDF6221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Arial" charset="0"/>
                <a:ea typeface="ＭＳ Ｐゴシック" charset="-128"/>
              </a:defRPr>
            </a:lvl1pPr>
          </a:lstStyle>
          <a:p>
            <a:pPr>
              <a:defRPr/>
            </a:pPr>
            <a:fld id="{7E714619-6DAE-A240-9B58-CB29CE524D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FFA5871-0FBC-7040-A79E-1DF06C0B758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128"/>
              </a:defRPr>
            </a:lvl1pPr>
          </a:lstStyle>
          <a:p>
            <a:pPr>
              <a:defRPr/>
            </a:pPr>
            <a:endParaRPr lang="en-US" altLang="x-none"/>
          </a:p>
        </p:txBody>
      </p:sp>
      <p:sp>
        <p:nvSpPr>
          <p:cNvPr id="78851" name="Rectangle 3">
            <a:extLst>
              <a:ext uri="{FF2B5EF4-FFF2-40B4-BE49-F238E27FC236}">
                <a16:creationId xmlns:a16="http://schemas.microsoft.com/office/drawing/2014/main" id="{C14CE994-5D6C-FB44-B69D-253D90BB4E7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endParaRPr lang="en-US" altLang="x-none"/>
          </a:p>
        </p:txBody>
      </p:sp>
      <p:sp>
        <p:nvSpPr>
          <p:cNvPr id="78852" name="Rectangle 4">
            <a:extLst>
              <a:ext uri="{FF2B5EF4-FFF2-40B4-BE49-F238E27FC236}">
                <a16:creationId xmlns:a16="http://schemas.microsoft.com/office/drawing/2014/main" id="{A1E04825-6F03-D543-941E-BBD14309D90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3" name="Rectangle 5">
            <a:extLst>
              <a:ext uri="{FF2B5EF4-FFF2-40B4-BE49-F238E27FC236}">
                <a16:creationId xmlns:a16="http://schemas.microsoft.com/office/drawing/2014/main" id="{DEC8ABD8-3FB8-074C-8042-29CE37DEFC2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78854" name="Rectangle 6">
            <a:extLst>
              <a:ext uri="{FF2B5EF4-FFF2-40B4-BE49-F238E27FC236}">
                <a16:creationId xmlns:a16="http://schemas.microsoft.com/office/drawing/2014/main" id="{680A233C-C975-9045-BBEC-8504B457399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128"/>
              </a:defRPr>
            </a:lvl1pPr>
          </a:lstStyle>
          <a:p>
            <a:pPr>
              <a:defRPr/>
            </a:pPr>
            <a:endParaRPr lang="en-US" altLang="x-none"/>
          </a:p>
        </p:txBody>
      </p:sp>
      <p:sp>
        <p:nvSpPr>
          <p:cNvPr id="78855" name="Rectangle 7">
            <a:extLst>
              <a:ext uri="{FF2B5EF4-FFF2-40B4-BE49-F238E27FC236}">
                <a16:creationId xmlns:a16="http://schemas.microsoft.com/office/drawing/2014/main" id="{77BEE0FE-9EB6-FD4D-A81C-5BB0B09D9B3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atin typeface="Arial" charset="0"/>
                <a:ea typeface="ＭＳ Ｐゴシック" charset="-128"/>
              </a:defRPr>
            </a:lvl1pPr>
          </a:lstStyle>
          <a:p>
            <a:pPr>
              <a:defRPr/>
            </a:pPr>
            <a:fld id="{6BEE950A-E6C4-8148-AFF2-B96A2B8E9FBD}"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3C25C6-9FEA-6849-A730-B3499BB7A3ED}"/>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1D22807A-DDB0-6B40-8E45-BB8AB75132AF}" type="slidenum">
              <a:rPr lang="en-US" altLang="x-none"/>
              <a:pPr>
                <a:defRPr/>
              </a:pPr>
              <a:t>1</a:t>
            </a:fld>
            <a:endParaRPr lang="en-US" altLang="x-none"/>
          </a:p>
        </p:txBody>
      </p:sp>
      <p:sp>
        <p:nvSpPr>
          <p:cNvPr id="544770" name="Rectangle 2">
            <a:extLst>
              <a:ext uri="{FF2B5EF4-FFF2-40B4-BE49-F238E27FC236}">
                <a16:creationId xmlns:a16="http://schemas.microsoft.com/office/drawing/2014/main" id="{F96E5CCD-51C2-4245-B205-77FE92DF2B05}"/>
              </a:ext>
            </a:extLst>
          </p:cNvPr>
          <p:cNvSpPr>
            <a:spLocks noGrp="1" noRot="1" noChangeAspect="1" noChangeArrowheads="1"/>
          </p:cNvSpPr>
          <p:nvPr>
            <p:ph type="sldImg"/>
          </p:nvPr>
        </p:nvSpPr>
        <p:spPr>
          <a:solidFill>
            <a:srgbClr val="FFFFFF"/>
          </a:solidFill>
          <a:ln/>
        </p:spPr>
      </p:sp>
      <p:sp>
        <p:nvSpPr>
          <p:cNvPr id="544771" name="Rectangle 3">
            <a:extLst>
              <a:ext uri="{FF2B5EF4-FFF2-40B4-BE49-F238E27FC236}">
                <a16:creationId xmlns:a16="http://schemas.microsoft.com/office/drawing/2014/main" id="{C3A3FAA1-646B-5040-AAB0-B8E525D7D2D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87BCC9-62BE-944B-A37C-7FBB45B6F88B}"/>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487F689E-0B1A-7E42-AC8C-48CF2BB7F591}" type="slidenum">
              <a:rPr lang="en-US" altLang="x-none"/>
              <a:pPr>
                <a:defRPr/>
              </a:pPr>
              <a:t>10</a:t>
            </a:fld>
            <a:endParaRPr lang="en-US" altLang="x-none"/>
          </a:p>
        </p:txBody>
      </p:sp>
      <p:sp>
        <p:nvSpPr>
          <p:cNvPr id="650242" name="Rectangle 2">
            <a:extLst>
              <a:ext uri="{FF2B5EF4-FFF2-40B4-BE49-F238E27FC236}">
                <a16:creationId xmlns:a16="http://schemas.microsoft.com/office/drawing/2014/main" id="{DDA9B1BB-6270-7E49-8A53-6D8B277114BC}"/>
              </a:ext>
            </a:extLst>
          </p:cNvPr>
          <p:cNvSpPr>
            <a:spLocks noGrp="1" noRot="1" noChangeAspect="1" noChangeArrowheads="1"/>
          </p:cNvSpPr>
          <p:nvPr>
            <p:ph type="sldImg"/>
          </p:nvPr>
        </p:nvSpPr>
        <p:spPr>
          <a:solidFill>
            <a:srgbClr val="FFFFFF"/>
          </a:solidFill>
          <a:ln/>
        </p:spPr>
      </p:sp>
      <p:sp>
        <p:nvSpPr>
          <p:cNvPr id="650243" name="Rectangle 3">
            <a:extLst>
              <a:ext uri="{FF2B5EF4-FFF2-40B4-BE49-F238E27FC236}">
                <a16:creationId xmlns:a16="http://schemas.microsoft.com/office/drawing/2014/main" id="{79A9BA5D-857C-2047-A51C-D682F2CBA5D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234B20-9B8D-CD4E-B6F5-4554D9ADC7C0}"/>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EE843FD6-5917-684C-8512-00E99599443F}" type="slidenum">
              <a:rPr lang="en-US" altLang="x-none"/>
              <a:pPr>
                <a:defRPr/>
              </a:pPr>
              <a:t>11</a:t>
            </a:fld>
            <a:endParaRPr lang="en-US" altLang="x-none"/>
          </a:p>
        </p:txBody>
      </p:sp>
      <p:sp>
        <p:nvSpPr>
          <p:cNvPr id="652290" name="Rectangle 2">
            <a:extLst>
              <a:ext uri="{FF2B5EF4-FFF2-40B4-BE49-F238E27FC236}">
                <a16:creationId xmlns:a16="http://schemas.microsoft.com/office/drawing/2014/main" id="{71D17BE9-4663-514E-B557-6DC671796483}"/>
              </a:ext>
            </a:extLst>
          </p:cNvPr>
          <p:cNvSpPr>
            <a:spLocks noGrp="1" noRot="1" noChangeAspect="1" noChangeArrowheads="1"/>
          </p:cNvSpPr>
          <p:nvPr>
            <p:ph type="sldImg"/>
          </p:nvPr>
        </p:nvSpPr>
        <p:spPr>
          <a:solidFill>
            <a:srgbClr val="FFFFFF"/>
          </a:solidFill>
          <a:ln/>
        </p:spPr>
      </p:sp>
      <p:sp>
        <p:nvSpPr>
          <p:cNvPr id="652291" name="Rectangle 3">
            <a:extLst>
              <a:ext uri="{FF2B5EF4-FFF2-40B4-BE49-F238E27FC236}">
                <a16:creationId xmlns:a16="http://schemas.microsoft.com/office/drawing/2014/main" id="{674E99B1-888A-1040-8C1E-032452BA72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F84D58-EF68-234D-850F-C3CEB4568E4A}"/>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5CAE04BD-2BD3-374B-8307-E9F1F89C410A}" type="slidenum">
              <a:rPr lang="en-US" altLang="x-none"/>
              <a:pPr>
                <a:defRPr/>
              </a:pPr>
              <a:t>12</a:t>
            </a:fld>
            <a:endParaRPr lang="en-US" altLang="x-none"/>
          </a:p>
        </p:txBody>
      </p:sp>
      <p:sp>
        <p:nvSpPr>
          <p:cNvPr id="654338" name="Rectangle 2">
            <a:extLst>
              <a:ext uri="{FF2B5EF4-FFF2-40B4-BE49-F238E27FC236}">
                <a16:creationId xmlns:a16="http://schemas.microsoft.com/office/drawing/2014/main" id="{484DD878-E95C-644E-92E1-9AAF15B72F3B}"/>
              </a:ext>
            </a:extLst>
          </p:cNvPr>
          <p:cNvSpPr>
            <a:spLocks noGrp="1" noRot="1" noChangeAspect="1" noChangeArrowheads="1"/>
          </p:cNvSpPr>
          <p:nvPr>
            <p:ph type="sldImg"/>
          </p:nvPr>
        </p:nvSpPr>
        <p:spPr>
          <a:solidFill>
            <a:srgbClr val="FFFFFF"/>
          </a:solidFill>
          <a:ln/>
        </p:spPr>
      </p:sp>
      <p:sp>
        <p:nvSpPr>
          <p:cNvPr id="654339" name="Rectangle 3">
            <a:extLst>
              <a:ext uri="{FF2B5EF4-FFF2-40B4-BE49-F238E27FC236}">
                <a16:creationId xmlns:a16="http://schemas.microsoft.com/office/drawing/2014/main" id="{53EFA08A-44ED-9C4C-8B60-A8D1F320D99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871212-CA09-1446-AEBA-AB47A3D277FC}"/>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73F8D36D-1096-844D-B358-E794E0925A53}" type="slidenum">
              <a:rPr lang="en-US" altLang="x-none"/>
              <a:pPr>
                <a:defRPr/>
              </a:pPr>
              <a:t>13</a:t>
            </a:fld>
            <a:endParaRPr lang="en-US" altLang="x-none"/>
          </a:p>
        </p:txBody>
      </p:sp>
      <p:sp>
        <p:nvSpPr>
          <p:cNvPr id="656386" name="Rectangle 2">
            <a:extLst>
              <a:ext uri="{FF2B5EF4-FFF2-40B4-BE49-F238E27FC236}">
                <a16:creationId xmlns:a16="http://schemas.microsoft.com/office/drawing/2014/main" id="{33D9BE43-08FD-4F4B-A093-5D0ABF0B4F79}"/>
              </a:ext>
            </a:extLst>
          </p:cNvPr>
          <p:cNvSpPr>
            <a:spLocks noGrp="1" noRot="1" noChangeAspect="1" noChangeArrowheads="1"/>
          </p:cNvSpPr>
          <p:nvPr>
            <p:ph type="sldImg"/>
          </p:nvPr>
        </p:nvSpPr>
        <p:spPr>
          <a:solidFill>
            <a:srgbClr val="FFFFFF"/>
          </a:solidFill>
          <a:ln/>
        </p:spPr>
      </p:sp>
      <p:sp>
        <p:nvSpPr>
          <p:cNvPr id="656387" name="Rectangle 3">
            <a:extLst>
              <a:ext uri="{FF2B5EF4-FFF2-40B4-BE49-F238E27FC236}">
                <a16:creationId xmlns:a16="http://schemas.microsoft.com/office/drawing/2014/main" id="{EDE9CE96-5F4D-864A-B139-4315669697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B0B8-0EF5-5541-93B5-6589CA55E69C}"/>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77F77193-D6CF-8C46-804A-A2D7C4530D47}" type="slidenum">
              <a:rPr lang="en-US" altLang="x-none"/>
              <a:pPr>
                <a:defRPr/>
              </a:pPr>
              <a:t>14</a:t>
            </a:fld>
            <a:endParaRPr lang="en-US" altLang="x-none"/>
          </a:p>
        </p:txBody>
      </p:sp>
      <p:sp>
        <p:nvSpPr>
          <p:cNvPr id="658434" name="Rectangle 2">
            <a:extLst>
              <a:ext uri="{FF2B5EF4-FFF2-40B4-BE49-F238E27FC236}">
                <a16:creationId xmlns:a16="http://schemas.microsoft.com/office/drawing/2014/main" id="{3E39C035-3456-D14D-83CD-682E3F65EDB3}"/>
              </a:ext>
            </a:extLst>
          </p:cNvPr>
          <p:cNvSpPr>
            <a:spLocks noGrp="1" noRot="1" noChangeAspect="1" noChangeArrowheads="1"/>
          </p:cNvSpPr>
          <p:nvPr>
            <p:ph type="sldImg"/>
          </p:nvPr>
        </p:nvSpPr>
        <p:spPr>
          <a:solidFill>
            <a:srgbClr val="FFFFFF"/>
          </a:solidFill>
          <a:ln/>
        </p:spPr>
      </p:sp>
      <p:sp>
        <p:nvSpPr>
          <p:cNvPr id="658435" name="Rectangle 3">
            <a:extLst>
              <a:ext uri="{FF2B5EF4-FFF2-40B4-BE49-F238E27FC236}">
                <a16:creationId xmlns:a16="http://schemas.microsoft.com/office/drawing/2014/main" id="{33968873-4FF1-2D48-8BD6-0F59C9C5DF4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C7B4BA-60C1-194D-933D-9BE9A65BFBE4}"/>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F931FB91-FA09-CC44-8EC8-122A05CF530D}" type="slidenum">
              <a:rPr lang="en-US" altLang="x-none"/>
              <a:pPr>
                <a:defRPr/>
              </a:pPr>
              <a:t>15</a:t>
            </a:fld>
            <a:endParaRPr lang="en-US" altLang="x-none"/>
          </a:p>
        </p:txBody>
      </p:sp>
      <p:sp>
        <p:nvSpPr>
          <p:cNvPr id="660482" name="Rectangle 2">
            <a:extLst>
              <a:ext uri="{FF2B5EF4-FFF2-40B4-BE49-F238E27FC236}">
                <a16:creationId xmlns:a16="http://schemas.microsoft.com/office/drawing/2014/main" id="{4CF85A55-A3E3-A646-983C-A14DB05E5726}"/>
              </a:ext>
            </a:extLst>
          </p:cNvPr>
          <p:cNvSpPr>
            <a:spLocks noGrp="1" noRot="1" noChangeAspect="1" noChangeArrowheads="1"/>
          </p:cNvSpPr>
          <p:nvPr>
            <p:ph type="sldImg"/>
          </p:nvPr>
        </p:nvSpPr>
        <p:spPr>
          <a:solidFill>
            <a:srgbClr val="FFFFFF"/>
          </a:solidFill>
          <a:ln/>
        </p:spPr>
      </p:sp>
      <p:sp>
        <p:nvSpPr>
          <p:cNvPr id="660483" name="Rectangle 3">
            <a:extLst>
              <a:ext uri="{FF2B5EF4-FFF2-40B4-BE49-F238E27FC236}">
                <a16:creationId xmlns:a16="http://schemas.microsoft.com/office/drawing/2014/main" id="{C0FFA0B1-D588-644D-B542-F06774105BF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767704-133A-4E48-A592-3771F032B199}"/>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C0A78C2A-5E31-C243-97BD-74923C9EC55D}" type="slidenum">
              <a:rPr lang="en-US" altLang="x-none"/>
              <a:pPr>
                <a:defRPr/>
              </a:pPr>
              <a:t>16</a:t>
            </a:fld>
            <a:endParaRPr lang="en-US" altLang="x-none"/>
          </a:p>
        </p:txBody>
      </p:sp>
      <p:sp>
        <p:nvSpPr>
          <p:cNvPr id="716802" name="Rectangle 2">
            <a:extLst>
              <a:ext uri="{FF2B5EF4-FFF2-40B4-BE49-F238E27FC236}">
                <a16:creationId xmlns:a16="http://schemas.microsoft.com/office/drawing/2014/main" id="{109FCE5A-BC9A-3942-AA5C-803AC33CF6F0}"/>
              </a:ext>
            </a:extLst>
          </p:cNvPr>
          <p:cNvSpPr>
            <a:spLocks noGrp="1" noRot="1" noChangeAspect="1" noChangeArrowheads="1"/>
          </p:cNvSpPr>
          <p:nvPr>
            <p:ph type="sldImg"/>
          </p:nvPr>
        </p:nvSpPr>
        <p:spPr>
          <a:solidFill>
            <a:srgbClr val="FFFFFF"/>
          </a:solidFill>
          <a:ln/>
        </p:spPr>
      </p:sp>
      <p:sp>
        <p:nvSpPr>
          <p:cNvPr id="716803" name="Rectangle 3">
            <a:extLst>
              <a:ext uri="{FF2B5EF4-FFF2-40B4-BE49-F238E27FC236}">
                <a16:creationId xmlns:a16="http://schemas.microsoft.com/office/drawing/2014/main" id="{4E866E06-8FEC-8F41-8F98-2CADBEE8776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170850-1078-944A-A0BF-280B13F5FE9E}"/>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1F963A05-412C-4641-8FC3-58246635C38B}" type="slidenum">
              <a:rPr lang="en-US" altLang="x-none"/>
              <a:pPr>
                <a:defRPr/>
              </a:pPr>
              <a:t>17</a:t>
            </a:fld>
            <a:endParaRPr lang="en-US" altLang="x-none"/>
          </a:p>
        </p:txBody>
      </p:sp>
      <p:sp>
        <p:nvSpPr>
          <p:cNvPr id="664578" name="Rectangle 2">
            <a:extLst>
              <a:ext uri="{FF2B5EF4-FFF2-40B4-BE49-F238E27FC236}">
                <a16:creationId xmlns:a16="http://schemas.microsoft.com/office/drawing/2014/main" id="{F9B24729-D0C9-F249-A4E9-7746D6A5679D}"/>
              </a:ext>
            </a:extLst>
          </p:cNvPr>
          <p:cNvSpPr>
            <a:spLocks noGrp="1" noRot="1" noChangeAspect="1" noChangeArrowheads="1"/>
          </p:cNvSpPr>
          <p:nvPr>
            <p:ph type="sldImg"/>
          </p:nvPr>
        </p:nvSpPr>
        <p:spPr>
          <a:solidFill>
            <a:srgbClr val="FFFFFF"/>
          </a:solidFill>
          <a:ln/>
        </p:spPr>
      </p:sp>
      <p:sp>
        <p:nvSpPr>
          <p:cNvPr id="664579" name="Rectangle 3">
            <a:extLst>
              <a:ext uri="{FF2B5EF4-FFF2-40B4-BE49-F238E27FC236}">
                <a16:creationId xmlns:a16="http://schemas.microsoft.com/office/drawing/2014/main" id="{A9383E7F-1EBA-0B40-8DDA-DA139598D4C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A9C9D4-2155-AE4B-8311-DFFFF109AF5E}"/>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D1EAB78D-8231-2C4A-9B6E-9F4CE1749B66}" type="slidenum">
              <a:rPr lang="en-US" altLang="x-none"/>
              <a:pPr>
                <a:defRPr/>
              </a:pPr>
              <a:t>18</a:t>
            </a:fld>
            <a:endParaRPr lang="en-US" altLang="x-none"/>
          </a:p>
        </p:txBody>
      </p:sp>
      <p:sp>
        <p:nvSpPr>
          <p:cNvPr id="666626" name="Rectangle 2">
            <a:extLst>
              <a:ext uri="{FF2B5EF4-FFF2-40B4-BE49-F238E27FC236}">
                <a16:creationId xmlns:a16="http://schemas.microsoft.com/office/drawing/2014/main" id="{1CA8096A-D981-F746-BEF2-7B03E6E06E4F}"/>
              </a:ext>
            </a:extLst>
          </p:cNvPr>
          <p:cNvSpPr>
            <a:spLocks noGrp="1" noRot="1" noChangeAspect="1" noChangeArrowheads="1"/>
          </p:cNvSpPr>
          <p:nvPr>
            <p:ph type="sldImg"/>
          </p:nvPr>
        </p:nvSpPr>
        <p:spPr>
          <a:solidFill>
            <a:srgbClr val="FFFFFF"/>
          </a:solidFill>
          <a:ln/>
        </p:spPr>
      </p:sp>
      <p:sp>
        <p:nvSpPr>
          <p:cNvPr id="666627" name="Rectangle 3">
            <a:extLst>
              <a:ext uri="{FF2B5EF4-FFF2-40B4-BE49-F238E27FC236}">
                <a16:creationId xmlns:a16="http://schemas.microsoft.com/office/drawing/2014/main" id="{683028EB-0CDC-604A-9C4C-3671FA29CA6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D664AE-CE2D-524F-985B-A31534B02F91}"/>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9AF3B656-D83F-9B42-821E-7EA979BB6D47}" type="slidenum">
              <a:rPr lang="en-US" altLang="x-none"/>
              <a:pPr>
                <a:defRPr/>
              </a:pPr>
              <a:t>19</a:t>
            </a:fld>
            <a:endParaRPr lang="en-US" altLang="x-none"/>
          </a:p>
        </p:txBody>
      </p:sp>
      <p:sp>
        <p:nvSpPr>
          <p:cNvPr id="668674" name="Rectangle 2">
            <a:extLst>
              <a:ext uri="{FF2B5EF4-FFF2-40B4-BE49-F238E27FC236}">
                <a16:creationId xmlns:a16="http://schemas.microsoft.com/office/drawing/2014/main" id="{09987FC8-A916-0842-BF44-EDE86C045736}"/>
              </a:ext>
            </a:extLst>
          </p:cNvPr>
          <p:cNvSpPr>
            <a:spLocks noGrp="1" noRot="1" noChangeAspect="1" noChangeArrowheads="1"/>
          </p:cNvSpPr>
          <p:nvPr>
            <p:ph type="sldImg"/>
          </p:nvPr>
        </p:nvSpPr>
        <p:spPr>
          <a:solidFill>
            <a:srgbClr val="FFFFFF"/>
          </a:solidFill>
          <a:ln/>
        </p:spPr>
      </p:sp>
      <p:sp>
        <p:nvSpPr>
          <p:cNvPr id="668675" name="Rectangle 3">
            <a:extLst>
              <a:ext uri="{FF2B5EF4-FFF2-40B4-BE49-F238E27FC236}">
                <a16:creationId xmlns:a16="http://schemas.microsoft.com/office/drawing/2014/main" id="{78051299-2CDF-9748-AB39-9BC3FEB099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A449F4-B839-9542-8493-3C77B42665D3}"/>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115C4C47-52E5-5046-BC29-3DA878552DBA}" type="slidenum">
              <a:rPr lang="en-US" altLang="x-none"/>
              <a:pPr>
                <a:defRPr/>
              </a:pPr>
              <a:t>2</a:t>
            </a:fld>
            <a:endParaRPr lang="en-US" altLang="x-none"/>
          </a:p>
        </p:txBody>
      </p:sp>
      <p:sp>
        <p:nvSpPr>
          <p:cNvPr id="640002" name="Rectangle 2">
            <a:extLst>
              <a:ext uri="{FF2B5EF4-FFF2-40B4-BE49-F238E27FC236}">
                <a16:creationId xmlns:a16="http://schemas.microsoft.com/office/drawing/2014/main" id="{405FAC3A-47BA-EA45-B73F-40188F42481A}"/>
              </a:ext>
            </a:extLst>
          </p:cNvPr>
          <p:cNvSpPr>
            <a:spLocks noGrp="1" noRot="1" noChangeAspect="1" noChangeArrowheads="1"/>
          </p:cNvSpPr>
          <p:nvPr>
            <p:ph type="sldImg"/>
          </p:nvPr>
        </p:nvSpPr>
        <p:spPr>
          <a:solidFill>
            <a:srgbClr val="FFFFFF"/>
          </a:solidFill>
          <a:ln/>
        </p:spPr>
      </p:sp>
      <p:sp>
        <p:nvSpPr>
          <p:cNvPr id="640003" name="Rectangle 3">
            <a:extLst>
              <a:ext uri="{FF2B5EF4-FFF2-40B4-BE49-F238E27FC236}">
                <a16:creationId xmlns:a16="http://schemas.microsoft.com/office/drawing/2014/main" id="{AD471326-D97B-F34D-81AF-33D12C8EAA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34D7C9-F346-AA42-8E54-7CC2A15F75A2}"/>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23E6DFE2-FCEC-A84B-BF3B-87608F5FC675}" type="slidenum">
              <a:rPr lang="en-US" altLang="x-none"/>
              <a:pPr>
                <a:defRPr/>
              </a:pPr>
              <a:t>20</a:t>
            </a:fld>
            <a:endParaRPr lang="en-US" altLang="x-none"/>
          </a:p>
        </p:txBody>
      </p:sp>
      <p:sp>
        <p:nvSpPr>
          <p:cNvPr id="670722" name="Rectangle 2">
            <a:extLst>
              <a:ext uri="{FF2B5EF4-FFF2-40B4-BE49-F238E27FC236}">
                <a16:creationId xmlns:a16="http://schemas.microsoft.com/office/drawing/2014/main" id="{D7E4B060-D030-524A-8D44-1B84FBB90999}"/>
              </a:ext>
            </a:extLst>
          </p:cNvPr>
          <p:cNvSpPr>
            <a:spLocks noGrp="1" noRot="1" noChangeAspect="1" noChangeArrowheads="1"/>
          </p:cNvSpPr>
          <p:nvPr>
            <p:ph type="sldImg"/>
          </p:nvPr>
        </p:nvSpPr>
        <p:spPr>
          <a:solidFill>
            <a:srgbClr val="FFFFFF"/>
          </a:solidFill>
          <a:ln/>
        </p:spPr>
      </p:sp>
      <p:sp>
        <p:nvSpPr>
          <p:cNvPr id="670723" name="Rectangle 3">
            <a:extLst>
              <a:ext uri="{FF2B5EF4-FFF2-40B4-BE49-F238E27FC236}">
                <a16:creationId xmlns:a16="http://schemas.microsoft.com/office/drawing/2014/main" id="{1F18D5BF-B34B-0F4E-80AB-FAF9C758AB5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5E9848-F209-3445-92EE-03C3C4A4DE5C}"/>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EFCB2F47-A3FC-A24A-BD64-92D5E0E505F1}" type="slidenum">
              <a:rPr lang="en-US" altLang="x-none"/>
              <a:pPr>
                <a:defRPr/>
              </a:pPr>
              <a:t>21</a:t>
            </a:fld>
            <a:endParaRPr lang="en-US" altLang="x-none"/>
          </a:p>
        </p:txBody>
      </p:sp>
      <p:sp>
        <p:nvSpPr>
          <p:cNvPr id="672770" name="Rectangle 2">
            <a:extLst>
              <a:ext uri="{FF2B5EF4-FFF2-40B4-BE49-F238E27FC236}">
                <a16:creationId xmlns:a16="http://schemas.microsoft.com/office/drawing/2014/main" id="{15BFC229-EAA4-4C4A-A727-BADB90730EA8}"/>
              </a:ext>
            </a:extLst>
          </p:cNvPr>
          <p:cNvSpPr>
            <a:spLocks noGrp="1" noRot="1" noChangeAspect="1" noChangeArrowheads="1"/>
          </p:cNvSpPr>
          <p:nvPr>
            <p:ph type="sldImg"/>
          </p:nvPr>
        </p:nvSpPr>
        <p:spPr>
          <a:solidFill>
            <a:srgbClr val="FFFFFF"/>
          </a:solidFill>
          <a:ln/>
        </p:spPr>
      </p:sp>
      <p:sp>
        <p:nvSpPr>
          <p:cNvPr id="672771" name="Rectangle 3">
            <a:extLst>
              <a:ext uri="{FF2B5EF4-FFF2-40B4-BE49-F238E27FC236}">
                <a16:creationId xmlns:a16="http://schemas.microsoft.com/office/drawing/2014/main" id="{0442ACBC-CB0C-C24F-ABA5-43B86DB67AA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4A92C0-9483-5D47-B045-7BEAE3830D88}"/>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22C2B78F-7814-DE43-AF5C-91B7ADAF04D5}" type="slidenum">
              <a:rPr lang="en-US" altLang="x-none"/>
              <a:pPr>
                <a:defRPr/>
              </a:pPr>
              <a:t>22</a:t>
            </a:fld>
            <a:endParaRPr lang="en-US" altLang="x-none"/>
          </a:p>
        </p:txBody>
      </p:sp>
      <p:sp>
        <p:nvSpPr>
          <p:cNvPr id="674818" name="Rectangle 2">
            <a:extLst>
              <a:ext uri="{FF2B5EF4-FFF2-40B4-BE49-F238E27FC236}">
                <a16:creationId xmlns:a16="http://schemas.microsoft.com/office/drawing/2014/main" id="{827B880D-0449-A04A-B75D-550BEBB2BB1E}"/>
              </a:ext>
            </a:extLst>
          </p:cNvPr>
          <p:cNvSpPr>
            <a:spLocks noGrp="1" noRot="1" noChangeAspect="1" noChangeArrowheads="1"/>
          </p:cNvSpPr>
          <p:nvPr>
            <p:ph type="sldImg"/>
          </p:nvPr>
        </p:nvSpPr>
        <p:spPr>
          <a:solidFill>
            <a:srgbClr val="FFFFFF"/>
          </a:solidFill>
          <a:ln/>
        </p:spPr>
      </p:sp>
      <p:sp>
        <p:nvSpPr>
          <p:cNvPr id="674819" name="Rectangle 3">
            <a:extLst>
              <a:ext uri="{FF2B5EF4-FFF2-40B4-BE49-F238E27FC236}">
                <a16:creationId xmlns:a16="http://schemas.microsoft.com/office/drawing/2014/main" id="{05B18BB1-C345-D841-86F9-E1B2D5DB4A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24344A-FDD5-EC4E-A926-339CB268E2F5}"/>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F6BF3B8D-8102-6443-8552-AF4C122F8132}" type="slidenum">
              <a:rPr lang="en-US" altLang="x-none"/>
              <a:pPr>
                <a:defRPr/>
              </a:pPr>
              <a:t>23</a:t>
            </a:fld>
            <a:endParaRPr lang="en-US" altLang="x-none"/>
          </a:p>
        </p:txBody>
      </p:sp>
      <p:sp>
        <p:nvSpPr>
          <p:cNvPr id="676866" name="Rectangle 2">
            <a:extLst>
              <a:ext uri="{FF2B5EF4-FFF2-40B4-BE49-F238E27FC236}">
                <a16:creationId xmlns:a16="http://schemas.microsoft.com/office/drawing/2014/main" id="{0276C1CE-789B-0D4F-8890-4ED94EF7BE3B}"/>
              </a:ext>
            </a:extLst>
          </p:cNvPr>
          <p:cNvSpPr>
            <a:spLocks noGrp="1" noRot="1" noChangeAspect="1" noChangeArrowheads="1"/>
          </p:cNvSpPr>
          <p:nvPr>
            <p:ph type="sldImg"/>
          </p:nvPr>
        </p:nvSpPr>
        <p:spPr>
          <a:solidFill>
            <a:srgbClr val="FFFFFF"/>
          </a:solidFill>
          <a:ln/>
        </p:spPr>
      </p:sp>
      <p:sp>
        <p:nvSpPr>
          <p:cNvPr id="676867" name="Rectangle 3">
            <a:extLst>
              <a:ext uri="{FF2B5EF4-FFF2-40B4-BE49-F238E27FC236}">
                <a16:creationId xmlns:a16="http://schemas.microsoft.com/office/drawing/2014/main" id="{FAE128A7-2D2C-D343-98EF-53A1EA0E688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B40C8A-CEF6-6A48-B6C2-00251A245BBF}"/>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68AD3CE4-4391-4B4A-B2D5-E644AD9DA1E7}" type="slidenum">
              <a:rPr lang="en-US" altLang="x-none"/>
              <a:pPr>
                <a:defRPr/>
              </a:pPr>
              <a:t>24</a:t>
            </a:fld>
            <a:endParaRPr lang="en-US" altLang="x-none"/>
          </a:p>
        </p:txBody>
      </p:sp>
      <p:sp>
        <p:nvSpPr>
          <p:cNvPr id="678914" name="Rectangle 2">
            <a:extLst>
              <a:ext uri="{FF2B5EF4-FFF2-40B4-BE49-F238E27FC236}">
                <a16:creationId xmlns:a16="http://schemas.microsoft.com/office/drawing/2014/main" id="{EBA45528-4F20-944A-BFEB-D77911608408}"/>
              </a:ext>
            </a:extLst>
          </p:cNvPr>
          <p:cNvSpPr>
            <a:spLocks noGrp="1" noRot="1" noChangeAspect="1" noChangeArrowheads="1"/>
          </p:cNvSpPr>
          <p:nvPr>
            <p:ph type="sldImg"/>
          </p:nvPr>
        </p:nvSpPr>
        <p:spPr>
          <a:solidFill>
            <a:srgbClr val="FFFFFF"/>
          </a:solidFill>
          <a:ln/>
        </p:spPr>
      </p:sp>
      <p:sp>
        <p:nvSpPr>
          <p:cNvPr id="678915" name="Rectangle 3">
            <a:extLst>
              <a:ext uri="{FF2B5EF4-FFF2-40B4-BE49-F238E27FC236}">
                <a16:creationId xmlns:a16="http://schemas.microsoft.com/office/drawing/2014/main" id="{8D47E6C5-4BCB-DC43-B8CB-5D377EC26B5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BE39E5-6611-C440-876F-565D98456292}"/>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BC3A2BBA-4333-F949-837B-EA57D9FB44A4}" type="slidenum">
              <a:rPr lang="en-US" altLang="x-none"/>
              <a:pPr>
                <a:defRPr/>
              </a:pPr>
              <a:t>25</a:t>
            </a:fld>
            <a:endParaRPr lang="en-US" altLang="x-none"/>
          </a:p>
        </p:txBody>
      </p:sp>
      <p:sp>
        <p:nvSpPr>
          <p:cNvPr id="680962" name="Rectangle 2">
            <a:extLst>
              <a:ext uri="{FF2B5EF4-FFF2-40B4-BE49-F238E27FC236}">
                <a16:creationId xmlns:a16="http://schemas.microsoft.com/office/drawing/2014/main" id="{4EFC44D4-9FBB-974C-A411-F059E2238D1C}"/>
              </a:ext>
            </a:extLst>
          </p:cNvPr>
          <p:cNvSpPr>
            <a:spLocks noGrp="1" noRot="1" noChangeAspect="1" noChangeArrowheads="1"/>
          </p:cNvSpPr>
          <p:nvPr>
            <p:ph type="sldImg"/>
          </p:nvPr>
        </p:nvSpPr>
        <p:spPr>
          <a:solidFill>
            <a:srgbClr val="FFFFFF"/>
          </a:solidFill>
          <a:ln/>
        </p:spPr>
      </p:sp>
      <p:sp>
        <p:nvSpPr>
          <p:cNvPr id="680963" name="Rectangle 3">
            <a:extLst>
              <a:ext uri="{FF2B5EF4-FFF2-40B4-BE49-F238E27FC236}">
                <a16:creationId xmlns:a16="http://schemas.microsoft.com/office/drawing/2014/main" id="{6C098556-986E-B04D-BF3C-9AFACFA9B3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AC17F-E3F4-7940-A1E0-738D74103E8D}"/>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07AF2EB0-633C-CF44-ADAB-F48FA340D70A}" type="slidenum">
              <a:rPr lang="en-US" altLang="x-none"/>
              <a:pPr>
                <a:defRPr/>
              </a:pPr>
              <a:t>3</a:t>
            </a:fld>
            <a:endParaRPr lang="en-US" altLang="x-none"/>
          </a:p>
        </p:txBody>
      </p:sp>
      <p:sp>
        <p:nvSpPr>
          <p:cNvPr id="709634" name="Rectangle 2">
            <a:extLst>
              <a:ext uri="{FF2B5EF4-FFF2-40B4-BE49-F238E27FC236}">
                <a16:creationId xmlns:a16="http://schemas.microsoft.com/office/drawing/2014/main" id="{CC20EFEE-2DB3-7D4E-982D-E7FA4C584214}"/>
              </a:ext>
            </a:extLst>
          </p:cNvPr>
          <p:cNvSpPr>
            <a:spLocks noGrp="1" noRot="1" noChangeAspect="1" noChangeArrowheads="1"/>
          </p:cNvSpPr>
          <p:nvPr>
            <p:ph type="sldImg"/>
          </p:nvPr>
        </p:nvSpPr>
        <p:spPr>
          <a:solidFill>
            <a:srgbClr val="FFFFFF"/>
          </a:solidFill>
          <a:ln/>
        </p:spPr>
      </p:sp>
      <p:sp>
        <p:nvSpPr>
          <p:cNvPr id="709635" name="Rectangle 3">
            <a:extLst>
              <a:ext uri="{FF2B5EF4-FFF2-40B4-BE49-F238E27FC236}">
                <a16:creationId xmlns:a16="http://schemas.microsoft.com/office/drawing/2014/main" id="{9605EF03-D442-184B-B07E-89C518CC5A5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244073-DAD6-7541-9F6A-488986A8E9E1}"/>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F231982A-D52C-E040-9A4A-566CDE7C44F4}" type="slidenum">
              <a:rPr lang="en-US" altLang="x-none"/>
              <a:pPr>
                <a:defRPr/>
              </a:pPr>
              <a:t>4</a:t>
            </a:fld>
            <a:endParaRPr lang="en-US" altLang="x-none"/>
          </a:p>
        </p:txBody>
      </p:sp>
      <p:sp>
        <p:nvSpPr>
          <p:cNvPr id="713730" name="Rectangle 2">
            <a:extLst>
              <a:ext uri="{FF2B5EF4-FFF2-40B4-BE49-F238E27FC236}">
                <a16:creationId xmlns:a16="http://schemas.microsoft.com/office/drawing/2014/main" id="{B91B9C11-6E35-3F44-9486-97C9A635792C}"/>
              </a:ext>
            </a:extLst>
          </p:cNvPr>
          <p:cNvSpPr>
            <a:spLocks noGrp="1" noRot="1" noChangeAspect="1" noChangeArrowheads="1" noTextEdit="1"/>
          </p:cNvSpPr>
          <p:nvPr>
            <p:ph type="sldImg"/>
          </p:nvPr>
        </p:nvSpPr>
        <p:spPr>
          <a:ln/>
        </p:spPr>
      </p:sp>
      <p:sp>
        <p:nvSpPr>
          <p:cNvPr id="713731" name="Rectangle 3">
            <a:extLst>
              <a:ext uri="{FF2B5EF4-FFF2-40B4-BE49-F238E27FC236}">
                <a16:creationId xmlns:a16="http://schemas.microsoft.com/office/drawing/2014/main" id="{6C928F87-4328-9A4D-A418-806E3D371F09}"/>
              </a:ext>
            </a:extLst>
          </p:cNvPr>
          <p:cNvSpPr>
            <a:spLocks noGrp="1" noChangeArrowheads="1"/>
          </p:cNvSpPr>
          <p:nvPr>
            <p:ph type="body" idx="1"/>
          </p:nvPr>
        </p:nvSpPr>
        <p:spPr/>
        <p:txBody>
          <a:bodyPr/>
          <a:lstStyle/>
          <a:p>
            <a:pPr eaLnBrk="1" hangingPunct="1">
              <a:defRPr/>
            </a:pPr>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EB84E5-273E-7E4B-8075-21FB799BC267}"/>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34C57870-5BD4-1340-A610-D760B51D3A62}" type="slidenum">
              <a:rPr lang="en-US" altLang="x-none"/>
              <a:pPr>
                <a:defRPr/>
              </a:pPr>
              <a:t>5</a:t>
            </a:fld>
            <a:endParaRPr lang="en-US" altLang="x-none"/>
          </a:p>
        </p:txBody>
      </p:sp>
      <p:sp>
        <p:nvSpPr>
          <p:cNvPr id="642050" name="Rectangle 2">
            <a:extLst>
              <a:ext uri="{FF2B5EF4-FFF2-40B4-BE49-F238E27FC236}">
                <a16:creationId xmlns:a16="http://schemas.microsoft.com/office/drawing/2014/main" id="{A9C403F4-7153-7045-9E15-C08D31BF385A}"/>
              </a:ext>
            </a:extLst>
          </p:cNvPr>
          <p:cNvSpPr>
            <a:spLocks noGrp="1" noRot="1" noChangeAspect="1" noChangeArrowheads="1"/>
          </p:cNvSpPr>
          <p:nvPr>
            <p:ph type="sldImg"/>
          </p:nvPr>
        </p:nvSpPr>
        <p:spPr>
          <a:solidFill>
            <a:srgbClr val="FFFFFF"/>
          </a:solidFill>
          <a:ln/>
        </p:spPr>
      </p:sp>
      <p:sp>
        <p:nvSpPr>
          <p:cNvPr id="642051" name="Rectangle 3">
            <a:extLst>
              <a:ext uri="{FF2B5EF4-FFF2-40B4-BE49-F238E27FC236}">
                <a16:creationId xmlns:a16="http://schemas.microsoft.com/office/drawing/2014/main" id="{99B0E2E4-AC14-BC45-984D-EE7E2CC24D0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580568-CA0B-554D-8899-3CDAC1472057}"/>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A7633690-D5D3-7345-8C94-12D6E4CDE688}" type="slidenum">
              <a:rPr lang="en-US" altLang="x-none"/>
              <a:pPr>
                <a:defRPr/>
              </a:pPr>
              <a:t>6</a:t>
            </a:fld>
            <a:endParaRPr lang="en-US" altLang="x-none"/>
          </a:p>
        </p:txBody>
      </p:sp>
      <p:sp>
        <p:nvSpPr>
          <p:cNvPr id="644098" name="Rectangle 2">
            <a:extLst>
              <a:ext uri="{FF2B5EF4-FFF2-40B4-BE49-F238E27FC236}">
                <a16:creationId xmlns:a16="http://schemas.microsoft.com/office/drawing/2014/main" id="{5F158CD7-F057-8B4A-AF12-A81936448D59}"/>
              </a:ext>
            </a:extLst>
          </p:cNvPr>
          <p:cNvSpPr>
            <a:spLocks noGrp="1" noRot="1" noChangeAspect="1" noChangeArrowheads="1"/>
          </p:cNvSpPr>
          <p:nvPr>
            <p:ph type="sldImg"/>
          </p:nvPr>
        </p:nvSpPr>
        <p:spPr>
          <a:solidFill>
            <a:srgbClr val="FFFFFF"/>
          </a:solidFill>
          <a:ln/>
        </p:spPr>
      </p:sp>
      <p:sp>
        <p:nvSpPr>
          <p:cNvPr id="644099" name="Rectangle 3">
            <a:extLst>
              <a:ext uri="{FF2B5EF4-FFF2-40B4-BE49-F238E27FC236}">
                <a16:creationId xmlns:a16="http://schemas.microsoft.com/office/drawing/2014/main" id="{727B6823-BF75-D34A-A06A-DD3DBD79D74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B4F927-AED3-3E4E-94BC-12262395419D}"/>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3FBBA50B-72AA-6442-A87D-8B8F976EA016}" type="slidenum">
              <a:rPr lang="en-US" altLang="x-none"/>
              <a:pPr>
                <a:defRPr/>
              </a:pPr>
              <a:t>7</a:t>
            </a:fld>
            <a:endParaRPr lang="en-US" altLang="x-none"/>
          </a:p>
        </p:txBody>
      </p:sp>
      <p:sp>
        <p:nvSpPr>
          <p:cNvPr id="646146" name="Rectangle 2">
            <a:extLst>
              <a:ext uri="{FF2B5EF4-FFF2-40B4-BE49-F238E27FC236}">
                <a16:creationId xmlns:a16="http://schemas.microsoft.com/office/drawing/2014/main" id="{0FC2C8A4-84FA-9847-90B3-FCDAC6438006}"/>
              </a:ext>
            </a:extLst>
          </p:cNvPr>
          <p:cNvSpPr>
            <a:spLocks noGrp="1" noRot="1" noChangeAspect="1" noChangeArrowheads="1"/>
          </p:cNvSpPr>
          <p:nvPr>
            <p:ph type="sldImg"/>
          </p:nvPr>
        </p:nvSpPr>
        <p:spPr>
          <a:solidFill>
            <a:srgbClr val="FFFFFF"/>
          </a:solidFill>
          <a:ln/>
        </p:spPr>
      </p:sp>
      <p:sp>
        <p:nvSpPr>
          <p:cNvPr id="646147" name="Rectangle 3">
            <a:extLst>
              <a:ext uri="{FF2B5EF4-FFF2-40B4-BE49-F238E27FC236}">
                <a16:creationId xmlns:a16="http://schemas.microsoft.com/office/drawing/2014/main" id="{D1506517-150F-4142-9BD0-3A02530FB32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GB" altLang="x-none"/>
              <a:t>Overview diagram of E. colimetabolism. Each node in the diagram represents a single metabolite whose chemical class is encoded by the shape of the node. Each blue line represents a single bioreaction. The white lines connect multiple occurrences of the same metabolite in the diagram. (A) This version of the overview shows all interconnections between occurrences of the same metabolite to communicate the complexity of the interconnections in the metabolic network.</a:t>
            </a:r>
            <a:endParaRPr lang="en-US"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820704-CBAC-6D42-B9D9-080AC58E1918}"/>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1A3F1634-30E1-AB41-9CB9-68CB320A1A63}" type="slidenum">
              <a:rPr lang="en-US" altLang="x-none"/>
              <a:pPr>
                <a:defRPr/>
              </a:pPr>
              <a:t>8</a:t>
            </a:fld>
            <a:endParaRPr lang="en-US" altLang="x-none"/>
          </a:p>
        </p:txBody>
      </p:sp>
      <p:sp>
        <p:nvSpPr>
          <p:cNvPr id="648194" name="Rectangle 2">
            <a:extLst>
              <a:ext uri="{FF2B5EF4-FFF2-40B4-BE49-F238E27FC236}">
                <a16:creationId xmlns:a16="http://schemas.microsoft.com/office/drawing/2014/main" id="{5E314ED1-FD17-EA48-A806-9EAC0CA6A136}"/>
              </a:ext>
            </a:extLst>
          </p:cNvPr>
          <p:cNvSpPr>
            <a:spLocks noGrp="1" noRot="1" noChangeAspect="1" noChangeArrowheads="1"/>
          </p:cNvSpPr>
          <p:nvPr>
            <p:ph type="sldImg"/>
          </p:nvPr>
        </p:nvSpPr>
        <p:spPr>
          <a:solidFill>
            <a:srgbClr val="FFFFFF"/>
          </a:solidFill>
          <a:ln/>
        </p:spPr>
      </p:sp>
      <p:sp>
        <p:nvSpPr>
          <p:cNvPr id="648195" name="Rectangle 3">
            <a:extLst>
              <a:ext uri="{FF2B5EF4-FFF2-40B4-BE49-F238E27FC236}">
                <a16:creationId xmlns:a16="http://schemas.microsoft.com/office/drawing/2014/main" id="{85EE5959-4CD2-8745-8957-1FA8329DE5F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356AF8-3C70-3A45-BF36-95B88B608646}"/>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p>
            <a:pPr>
              <a:defRPr/>
            </a:pPr>
            <a:fld id="{4A9EA303-D349-2A48-8846-69783152CD6B}" type="slidenum">
              <a:rPr lang="en-US" altLang="x-none"/>
              <a:pPr>
                <a:defRPr/>
              </a:pPr>
              <a:t>9</a:t>
            </a:fld>
            <a:endParaRPr lang="en-US" altLang="x-none"/>
          </a:p>
        </p:txBody>
      </p:sp>
      <p:sp>
        <p:nvSpPr>
          <p:cNvPr id="714754" name="Rectangle 2">
            <a:extLst>
              <a:ext uri="{FF2B5EF4-FFF2-40B4-BE49-F238E27FC236}">
                <a16:creationId xmlns:a16="http://schemas.microsoft.com/office/drawing/2014/main" id="{BF1939AF-96E5-B444-B5BF-4AAE8873B09C}"/>
              </a:ext>
            </a:extLst>
          </p:cNvPr>
          <p:cNvSpPr>
            <a:spLocks noGrp="1" noRot="1" noChangeAspect="1" noChangeArrowheads="1" noTextEdit="1"/>
          </p:cNvSpPr>
          <p:nvPr>
            <p:ph type="sldImg"/>
          </p:nvPr>
        </p:nvSpPr>
        <p:spPr>
          <a:ln/>
        </p:spPr>
      </p:sp>
      <p:sp>
        <p:nvSpPr>
          <p:cNvPr id="714755" name="Rectangle 3">
            <a:extLst>
              <a:ext uri="{FF2B5EF4-FFF2-40B4-BE49-F238E27FC236}">
                <a16:creationId xmlns:a16="http://schemas.microsoft.com/office/drawing/2014/main" id="{DD426565-7A99-784C-8B1A-30FAF943B12F}"/>
              </a:ext>
            </a:extLst>
          </p:cNvPr>
          <p:cNvSpPr>
            <a:spLocks noGrp="1" noChangeArrowheads="1"/>
          </p:cNvSpPr>
          <p:nvPr>
            <p:ph type="body" idx="1"/>
          </p:nvPr>
        </p:nvSpPr>
        <p:spPr/>
        <p:txBody>
          <a:bodyPr/>
          <a:lstStyle/>
          <a:p>
            <a:pPr eaLnBrk="1" hangingPunct="1">
              <a:defRPr/>
            </a:pPr>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B011218-6B85-F246-BFFA-CF6A2EFB7FB2}"/>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F0A5E9B6-A597-084D-B81E-C79C886C626A}"/>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F91D755E-B442-8543-A0AE-91E494AF5639}"/>
              </a:ext>
            </a:extLst>
          </p:cNvPr>
          <p:cNvSpPr>
            <a:spLocks noGrp="1" noChangeArrowheads="1"/>
          </p:cNvSpPr>
          <p:nvPr>
            <p:ph type="sldNum" sz="quarter" idx="12"/>
          </p:nvPr>
        </p:nvSpPr>
        <p:spPr>
          <a:ln/>
        </p:spPr>
        <p:txBody>
          <a:bodyPr/>
          <a:lstStyle>
            <a:lvl1pPr>
              <a:defRPr/>
            </a:lvl1pPr>
          </a:lstStyle>
          <a:p>
            <a:pPr>
              <a:defRPr/>
            </a:pPr>
            <a:fld id="{4AF2ECB7-7599-ED41-B1EE-09B43EB4B487}" type="slidenum">
              <a:rPr lang="en-US" altLang="x-none"/>
              <a:pPr>
                <a:defRPr/>
              </a:pPr>
              <a:t>‹#›</a:t>
            </a:fld>
            <a:endParaRPr lang="en-US" altLang="x-none"/>
          </a:p>
        </p:txBody>
      </p:sp>
    </p:spTree>
    <p:extLst>
      <p:ext uri="{BB962C8B-B14F-4D97-AF65-F5344CB8AC3E}">
        <p14:creationId xmlns:p14="http://schemas.microsoft.com/office/powerpoint/2010/main" val="332738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B82E25-0A1D-EC46-B75B-BD90D3577E24}"/>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965EC45A-2C3D-4A4F-9616-CBD82D82A60B}"/>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2B758F5C-F599-8D46-A1F9-4D8A7B0CAD84}"/>
              </a:ext>
            </a:extLst>
          </p:cNvPr>
          <p:cNvSpPr>
            <a:spLocks noGrp="1" noChangeArrowheads="1"/>
          </p:cNvSpPr>
          <p:nvPr>
            <p:ph type="sldNum" sz="quarter" idx="12"/>
          </p:nvPr>
        </p:nvSpPr>
        <p:spPr>
          <a:ln/>
        </p:spPr>
        <p:txBody>
          <a:bodyPr/>
          <a:lstStyle>
            <a:lvl1pPr>
              <a:defRPr/>
            </a:lvl1pPr>
          </a:lstStyle>
          <a:p>
            <a:pPr>
              <a:defRPr/>
            </a:pPr>
            <a:fld id="{2FC77992-8B43-7643-8EFB-8C6F6B003A57}" type="slidenum">
              <a:rPr lang="en-US" altLang="x-none"/>
              <a:pPr>
                <a:defRPr/>
              </a:pPr>
              <a:t>‹#›</a:t>
            </a:fld>
            <a:endParaRPr lang="en-US" altLang="x-none"/>
          </a:p>
        </p:txBody>
      </p:sp>
    </p:spTree>
    <p:extLst>
      <p:ext uri="{BB962C8B-B14F-4D97-AF65-F5344CB8AC3E}">
        <p14:creationId xmlns:p14="http://schemas.microsoft.com/office/powerpoint/2010/main" val="166375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0972A-9413-8745-B0E3-FE52C147A2C5}"/>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8283CC96-3C4E-284F-9087-451952A9ACCC}"/>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46B7CFEF-EDE4-9847-96A9-880DFD400712}"/>
              </a:ext>
            </a:extLst>
          </p:cNvPr>
          <p:cNvSpPr>
            <a:spLocks noGrp="1" noChangeArrowheads="1"/>
          </p:cNvSpPr>
          <p:nvPr>
            <p:ph type="sldNum" sz="quarter" idx="12"/>
          </p:nvPr>
        </p:nvSpPr>
        <p:spPr>
          <a:ln/>
        </p:spPr>
        <p:txBody>
          <a:bodyPr/>
          <a:lstStyle>
            <a:lvl1pPr>
              <a:defRPr/>
            </a:lvl1pPr>
          </a:lstStyle>
          <a:p>
            <a:pPr>
              <a:defRPr/>
            </a:pPr>
            <a:fld id="{72DEC298-96C5-F44E-9A04-B9C22BFA0C97}" type="slidenum">
              <a:rPr lang="en-US" altLang="x-none"/>
              <a:pPr>
                <a:defRPr/>
              </a:pPr>
              <a:t>‹#›</a:t>
            </a:fld>
            <a:endParaRPr lang="en-US" altLang="x-none"/>
          </a:p>
        </p:txBody>
      </p:sp>
    </p:spTree>
    <p:extLst>
      <p:ext uri="{BB962C8B-B14F-4D97-AF65-F5344CB8AC3E}">
        <p14:creationId xmlns:p14="http://schemas.microsoft.com/office/powerpoint/2010/main" val="235615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68D757-250C-F740-B7A6-45DCDB453E0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877D4210-34B3-A14C-9D92-598145D3843F}"/>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218E33A4-5C30-8B44-8FED-6F24DD16CAB8}"/>
              </a:ext>
            </a:extLst>
          </p:cNvPr>
          <p:cNvSpPr>
            <a:spLocks noGrp="1" noChangeArrowheads="1"/>
          </p:cNvSpPr>
          <p:nvPr>
            <p:ph type="sldNum" sz="quarter" idx="12"/>
          </p:nvPr>
        </p:nvSpPr>
        <p:spPr>
          <a:ln/>
        </p:spPr>
        <p:txBody>
          <a:bodyPr/>
          <a:lstStyle>
            <a:lvl1pPr>
              <a:defRPr/>
            </a:lvl1pPr>
          </a:lstStyle>
          <a:p>
            <a:pPr>
              <a:defRPr/>
            </a:pPr>
            <a:fld id="{96CDE8BA-937F-964D-AE9E-D5EC733E50CC}" type="slidenum">
              <a:rPr lang="en-US" altLang="x-none"/>
              <a:pPr>
                <a:defRPr/>
              </a:pPr>
              <a:t>‹#›</a:t>
            </a:fld>
            <a:endParaRPr lang="en-US" altLang="x-none"/>
          </a:p>
        </p:txBody>
      </p:sp>
    </p:spTree>
    <p:extLst>
      <p:ext uri="{BB962C8B-B14F-4D97-AF65-F5344CB8AC3E}">
        <p14:creationId xmlns:p14="http://schemas.microsoft.com/office/powerpoint/2010/main" val="397639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20E52AF-9F12-EE40-9C98-B91E928A9789}"/>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5" name="Rectangle 5">
            <a:extLst>
              <a:ext uri="{FF2B5EF4-FFF2-40B4-BE49-F238E27FC236}">
                <a16:creationId xmlns:a16="http://schemas.microsoft.com/office/drawing/2014/main" id="{DBA90BE1-EACB-084A-814C-C59F6813F37C}"/>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6" name="Rectangle 6">
            <a:extLst>
              <a:ext uri="{FF2B5EF4-FFF2-40B4-BE49-F238E27FC236}">
                <a16:creationId xmlns:a16="http://schemas.microsoft.com/office/drawing/2014/main" id="{028D925D-7C84-E74F-9DAC-74C784C8108C}"/>
              </a:ext>
            </a:extLst>
          </p:cNvPr>
          <p:cNvSpPr>
            <a:spLocks noGrp="1" noChangeArrowheads="1"/>
          </p:cNvSpPr>
          <p:nvPr>
            <p:ph type="sldNum" sz="quarter" idx="12"/>
          </p:nvPr>
        </p:nvSpPr>
        <p:spPr>
          <a:ln/>
        </p:spPr>
        <p:txBody>
          <a:bodyPr/>
          <a:lstStyle>
            <a:lvl1pPr>
              <a:defRPr/>
            </a:lvl1pPr>
          </a:lstStyle>
          <a:p>
            <a:pPr>
              <a:defRPr/>
            </a:pPr>
            <a:fld id="{06993DEB-98A2-B24A-BD12-232D4EF72681}" type="slidenum">
              <a:rPr lang="en-US" altLang="x-none"/>
              <a:pPr>
                <a:defRPr/>
              </a:pPr>
              <a:t>‹#›</a:t>
            </a:fld>
            <a:endParaRPr lang="en-US" altLang="x-none"/>
          </a:p>
        </p:txBody>
      </p:sp>
    </p:spTree>
    <p:extLst>
      <p:ext uri="{BB962C8B-B14F-4D97-AF65-F5344CB8AC3E}">
        <p14:creationId xmlns:p14="http://schemas.microsoft.com/office/powerpoint/2010/main" val="66922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F6E289-7DD0-4441-BD95-47D6E0495CCA}"/>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6129943F-4ABB-6943-8563-11AC468E1F87}"/>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FB07A187-EFE6-EF42-A01E-07C54A1D010E}"/>
              </a:ext>
            </a:extLst>
          </p:cNvPr>
          <p:cNvSpPr>
            <a:spLocks noGrp="1" noChangeArrowheads="1"/>
          </p:cNvSpPr>
          <p:nvPr>
            <p:ph type="sldNum" sz="quarter" idx="12"/>
          </p:nvPr>
        </p:nvSpPr>
        <p:spPr>
          <a:ln/>
        </p:spPr>
        <p:txBody>
          <a:bodyPr/>
          <a:lstStyle>
            <a:lvl1pPr>
              <a:defRPr/>
            </a:lvl1pPr>
          </a:lstStyle>
          <a:p>
            <a:pPr>
              <a:defRPr/>
            </a:pPr>
            <a:fld id="{E3B1275B-7E56-9549-88E0-ABB785E469E7}" type="slidenum">
              <a:rPr lang="en-US" altLang="x-none"/>
              <a:pPr>
                <a:defRPr/>
              </a:pPr>
              <a:t>‹#›</a:t>
            </a:fld>
            <a:endParaRPr lang="en-US" altLang="x-none"/>
          </a:p>
        </p:txBody>
      </p:sp>
    </p:spTree>
    <p:extLst>
      <p:ext uri="{BB962C8B-B14F-4D97-AF65-F5344CB8AC3E}">
        <p14:creationId xmlns:p14="http://schemas.microsoft.com/office/powerpoint/2010/main" val="373581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4E4A6D-C34F-B943-9276-044ABA698FAA}"/>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8" name="Rectangle 5">
            <a:extLst>
              <a:ext uri="{FF2B5EF4-FFF2-40B4-BE49-F238E27FC236}">
                <a16:creationId xmlns:a16="http://schemas.microsoft.com/office/drawing/2014/main" id="{59899EB2-E385-7D4B-8F62-31FCC3BBEE07}"/>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9" name="Rectangle 6">
            <a:extLst>
              <a:ext uri="{FF2B5EF4-FFF2-40B4-BE49-F238E27FC236}">
                <a16:creationId xmlns:a16="http://schemas.microsoft.com/office/drawing/2014/main" id="{56B5B4D0-BD1D-0F44-9A07-B256A0639326}"/>
              </a:ext>
            </a:extLst>
          </p:cNvPr>
          <p:cNvSpPr>
            <a:spLocks noGrp="1" noChangeArrowheads="1"/>
          </p:cNvSpPr>
          <p:nvPr>
            <p:ph type="sldNum" sz="quarter" idx="12"/>
          </p:nvPr>
        </p:nvSpPr>
        <p:spPr>
          <a:ln/>
        </p:spPr>
        <p:txBody>
          <a:bodyPr/>
          <a:lstStyle>
            <a:lvl1pPr>
              <a:defRPr/>
            </a:lvl1pPr>
          </a:lstStyle>
          <a:p>
            <a:pPr>
              <a:defRPr/>
            </a:pPr>
            <a:fld id="{16CE43E6-6B6D-DA4B-A6B2-4AAA322399A3}" type="slidenum">
              <a:rPr lang="en-US" altLang="x-none"/>
              <a:pPr>
                <a:defRPr/>
              </a:pPr>
              <a:t>‹#›</a:t>
            </a:fld>
            <a:endParaRPr lang="en-US" altLang="x-none"/>
          </a:p>
        </p:txBody>
      </p:sp>
    </p:spTree>
    <p:extLst>
      <p:ext uri="{BB962C8B-B14F-4D97-AF65-F5344CB8AC3E}">
        <p14:creationId xmlns:p14="http://schemas.microsoft.com/office/powerpoint/2010/main" val="363421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9ABBF6-2008-6744-ACC8-1C58E44BCE9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4" name="Rectangle 5">
            <a:extLst>
              <a:ext uri="{FF2B5EF4-FFF2-40B4-BE49-F238E27FC236}">
                <a16:creationId xmlns:a16="http://schemas.microsoft.com/office/drawing/2014/main" id="{199B059E-F0A4-8540-809C-7B8A4C7488F2}"/>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5" name="Rectangle 6">
            <a:extLst>
              <a:ext uri="{FF2B5EF4-FFF2-40B4-BE49-F238E27FC236}">
                <a16:creationId xmlns:a16="http://schemas.microsoft.com/office/drawing/2014/main" id="{2BDB3C6B-D945-984A-B00B-66F81755552B}"/>
              </a:ext>
            </a:extLst>
          </p:cNvPr>
          <p:cNvSpPr>
            <a:spLocks noGrp="1" noChangeArrowheads="1"/>
          </p:cNvSpPr>
          <p:nvPr>
            <p:ph type="sldNum" sz="quarter" idx="12"/>
          </p:nvPr>
        </p:nvSpPr>
        <p:spPr>
          <a:ln/>
        </p:spPr>
        <p:txBody>
          <a:bodyPr/>
          <a:lstStyle>
            <a:lvl1pPr>
              <a:defRPr/>
            </a:lvl1pPr>
          </a:lstStyle>
          <a:p>
            <a:pPr>
              <a:defRPr/>
            </a:pPr>
            <a:fld id="{469BFADE-D382-854F-A2C3-C82846ACB81E}" type="slidenum">
              <a:rPr lang="en-US" altLang="x-none"/>
              <a:pPr>
                <a:defRPr/>
              </a:pPr>
              <a:t>‹#›</a:t>
            </a:fld>
            <a:endParaRPr lang="en-US" altLang="x-none"/>
          </a:p>
        </p:txBody>
      </p:sp>
    </p:spTree>
    <p:extLst>
      <p:ext uri="{BB962C8B-B14F-4D97-AF65-F5344CB8AC3E}">
        <p14:creationId xmlns:p14="http://schemas.microsoft.com/office/powerpoint/2010/main" val="398285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803A79-FA95-C342-A857-89FC200EEA38}"/>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3" name="Rectangle 5">
            <a:extLst>
              <a:ext uri="{FF2B5EF4-FFF2-40B4-BE49-F238E27FC236}">
                <a16:creationId xmlns:a16="http://schemas.microsoft.com/office/drawing/2014/main" id="{248B4627-D870-2048-9089-879F90A3159B}"/>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4" name="Rectangle 6">
            <a:extLst>
              <a:ext uri="{FF2B5EF4-FFF2-40B4-BE49-F238E27FC236}">
                <a16:creationId xmlns:a16="http://schemas.microsoft.com/office/drawing/2014/main" id="{2160CC8E-4FA0-C54D-A5B1-208E1E7817B6}"/>
              </a:ext>
            </a:extLst>
          </p:cNvPr>
          <p:cNvSpPr>
            <a:spLocks noGrp="1" noChangeArrowheads="1"/>
          </p:cNvSpPr>
          <p:nvPr>
            <p:ph type="sldNum" sz="quarter" idx="12"/>
          </p:nvPr>
        </p:nvSpPr>
        <p:spPr>
          <a:ln/>
        </p:spPr>
        <p:txBody>
          <a:bodyPr/>
          <a:lstStyle>
            <a:lvl1pPr>
              <a:defRPr/>
            </a:lvl1pPr>
          </a:lstStyle>
          <a:p>
            <a:pPr>
              <a:defRPr/>
            </a:pPr>
            <a:fld id="{486456AC-DC82-1040-AEAD-E0691D05AB5F}" type="slidenum">
              <a:rPr lang="en-US" altLang="x-none"/>
              <a:pPr>
                <a:defRPr/>
              </a:pPr>
              <a:t>‹#›</a:t>
            </a:fld>
            <a:endParaRPr lang="en-US" altLang="x-none"/>
          </a:p>
        </p:txBody>
      </p:sp>
    </p:spTree>
    <p:extLst>
      <p:ext uri="{BB962C8B-B14F-4D97-AF65-F5344CB8AC3E}">
        <p14:creationId xmlns:p14="http://schemas.microsoft.com/office/powerpoint/2010/main" val="390382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B22A7F9-10F5-7C4A-97A3-19FBB513C6FE}"/>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4A58A8C8-BD8C-C049-ACDE-FA2CB505D500}"/>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4C2A06B8-CD25-C04C-B751-D8914CC35A4A}"/>
              </a:ext>
            </a:extLst>
          </p:cNvPr>
          <p:cNvSpPr>
            <a:spLocks noGrp="1" noChangeArrowheads="1"/>
          </p:cNvSpPr>
          <p:nvPr>
            <p:ph type="sldNum" sz="quarter" idx="12"/>
          </p:nvPr>
        </p:nvSpPr>
        <p:spPr>
          <a:ln/>
        </p:spPr>
        <p:txBody>
          <a:bodyPr/>
          <a:lstStyle>
            <a:lvl1pPr>
              <a:defRPr/>
            </a:lvl1pPr>
          </a:lstStyle>
          <a:p>
            <a:pPr>
              <a:defRPr/>
            </a:pPr>
            <a:fld id="{8101912E-F441-8A40-8EAD-609C3A5A4ED2}" type="slidenum">
              <a:rPr lang="en-US" altLang="x-none"/>
              <a:pPr>
                <a:defRPr/>
              </a:pPr>
              <a:t>‹#›</a:t>
            </a:fld>
            <a:endParaRPr lang="en-US" altLang="x-none"/>
          </a:p>
        </p:txBody>
      </p:sp>
    </p:spTree>
    <p:extLst>
      <p:ext uri="{BB962C8B-B14F-4D97-AF65-F5344CB8AC3E}">
        <p14:creationId xmlns:p14="http://schemas.microsoft.com/office/powerpoint/2010/main" val="349722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82DAD5F-5D54-6347-8874-822F6899286B}"/>
              </a:ext>
            </a:extLst>
          </p:cNvPr>
          <p:cNvSpPr>
            <a:spLocks noGrp="1" noChangeArrowheads="1"/>
          </p:cNvSpPr>
          <p:nvPr>
            <p:ph type="dt" sz="half" idx="10"/>
          </p:nvPr>
        </p:nvSpPr>
        <p:spPr>
          <a:ln/>
        </p:spPr>
        <p:txBody>
          <a:bodyPr/>
          <a:lstStyle>
            <a:lvl1pPr>
              <a:defRPr/>
            </a:lvl1pPr>
          </a:lstStyle>
          <a:p>
            <a:pPr>
              <a:defRPr/>
            </a:pPr>
            <a:endParaRPr lang="en-US" altLang="x-none"/>
          </a:p>
        </p:txBody>
      </p:sp>
      <p:sp>
        <p:nvSpPr>
          <p:cNvPr id="6" name="Rectangle 5">
            <a:extLst>
              <a:ext uri="{FF2B5EF4-FFF2-40B4-BE49-F238E27FC236}">
                <a16:creationId xmlns:a16="http://schemas.microsoft.com/office/drawing/2014/main" id="{2E34031E-ABB8-CE44-8298-07D5FAEDA6EE}"/>
              </a:ext>
            </a:extLst>
          </p:cNvPr>
          <p:cNvSpPr>
            <a:spLocks noGrp="1" noChangeArrowheads="1"/>
          </p:cNvSpPr>
          <p:nvPr>
            <p:ph type="ftr" sz="quarter" idx="11"/>
          </p:nvPr>
        </p:nvSpPr>
        <p:spPr>
          <a:ln/>
        </p:spPr>
        <p:txBody>
          <a:bodyPr/>
          <a:lstStyle>
            <a:lvl1pPr>
              <a:defRPr/>
            </a:lvl1pPr>
          </a:lstStyle>
          <a:p>
            <a:pPr>
              <a:defRPr/>
            </a:pPr>
            <a:endParaRPr lang="en-US" altLang="x-none"/>
          </a:p>
        </p:txBody>
      </p:sp>
      <p:sp>
        <p:nvSpPr>
          <p:cNvPr id="7" name="Rectangle 6">
            <a:extLst>
              <a:ext uri="{FF2B5EF4-FFF2-40B4-BE49-F238E27FC236}">
                <a16:creationId xmlns:a16="http://schemas.microsoft.com/office/drawing/2014/main" id="{D99AF8F0-CEEC-C340-97DE-995D786C59E3}"/>
              </a:ext>
            </a:extLst>
          </p:cNvPr>
          <p:cNvSpPr>
            <a:spLocks noGrp="1" noChangeArrowheads="1"/>
          </p:cNvSpPr>
          <p:nvPr>
            <p:ph type="sldNum" sz="quarter" idx="12"/>
          </p:nvPr>
        </p:nvSpPr>
        <p:spPr>
          <a:ln/>
        </p:spPr>
        <p:txBody>
          <a:bodyPr/>
          <a:lstStyle>
            <a:lvl1pPr>
              <a:defRPr/>
            </a:lvl1pPr>
          </a:lstStyle>
          <a:p>
            <a:pPr>
              <a:defRPr/>
            </a:pPr>
            <a:fld id="{5FC0FB56-299E-2542-81F7-9F8C90876FC1}" type="slidenum">
              <a:rPr lang="en-US" altLang="x-none"/>
              <a:pPr>
                <a:defRPr/>
              </a:pPr>
              <a:t>‹#›</a:t>
            </a:fld>
            <a:endParaRPr lang="en-US" altLang="x-none"/>
          </a:p>
        </p:txBody>
      </p:sp>
    </p:spTree>
    <p:extLst>
      <p:ext uri="{BB962C8B-B14F-4D97-AF65-F5344CB8AC3E}">
        <p14:creationId xmlns:p14="http://schemas.microsoft.com/office/powerpoint/2010/main" val="387972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99FCE-094F-7C4E-9D75-9D807D6C6B6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A95C5F7-6888-2F41-B464-659C52F8322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9FDE78D-8D57-C34C-96DA-4B3B170196C6}"/>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128"/>
              </a:defRPr>
            </a:lvl1pPr>
          </a:lstStyle>
          <a:p>
            <a:pPr>
              <a:defRPr/>
            </a:pPr>
            <a:endParaRPr lang="en-US" altLang="x-none"/>
          </a:p>
        </p:txBody>
      </p:sp>
      <p:sp>
        <p:nvSpPr>
          <p:cNvPr id="1029" name="Rectangle 5">
            <a:extLst>
              <a:ext uri="{FF2B5EF4-FFF2-40B4-BE49-F238E27FC236}">
                <a16:creationId xmlns:a16="http://schemas.microsoft.com/office/drawing/2014/main" id="{7A21F584-8C9C-5F44-88AB-A938D6FCB2E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128"/>
              </a:defRPr>
            </a:lvl1pPr>
          </a:lstStyle>
          <a:p>
            <a:pPr>
              <a:defRPr/>
            </a:pPr>
            <a:endParaRPr lang="en-US" altLang="x-none"/>
          </a:p>
        </p:txBody>
      </p:sp>
      <p:sp>
        <p:nvSpPr>
          <p:cNvPr id="1030" name="Rectangle 6">
            <a:extLst>
              <a:ext uri="{FF2B5EF4-FFF2-40B4-BE49-F238E27FC236}">
                <a16:creationId xmlns:a16="http://schemas.microsoft.com/office/drawing/2014/main" id="{642D93AE-FDDF-EE43-B480-0D987144DDDA}"/>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Arial" charset="0"/>
                <a:ea typeface="ＭＳ Ｐゴシック" charset="-128"/>
              </a:defRPr>
            </a:lvl1pPr>
          </a:lstStyle>
          <a:p>
            <a:pPr>
              <a:defRPr/>
            </a:pPr>
            <a:fld id="{57496362-2BD4-1946-8EB7-440A16A9E98B}"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B7B393E1-4BB3-2844-B35A-E6268B0A99E1}"/>
              </a:ext>
            </a:extLst>
          </p:cNvPr>
          <p:cNvSpPr>
            <a:spLocks noGrp="1" noChangeArrowheads="1"/>
          </p:cNvSpPr>
          <p:nvPr>
            <p:ph type="title"/>
          </p:nvPr>
        </p:nvSpPr>
        <p:spPr>
          <a:xfrm>
            <a:off x="685800" y="0"/>
            <a:ext cx="7772400" cy="1143000"/>
          </a:xfrm>
        </p:spPr>
        <p:txBody>
          <a:bodyPr/>
          <a:lstStyle/>
          <a:p>
            <a:pPr eaLnBrk="1" hangingPunct="1"/>
            <a:r>
              <a:rPr lang="en-US" altLang="en-US" sz="3000"/>
              <a:t>Non-Michaelis-Menton Kinetics</a:t>
            </a:r>
            <a:endParaRPr lang="en-US" altLang="en-US"/>
          </a:p>
        </p:txBody>
      </p:sp>
      <p:sp>
        <p:nvSpPr>
          <p:cNvPr id="543750" name="Text Box 6">
            <a:extLst>
              <a:ext uri="{FF2B5EF4-FFF2-40B4-BE49-F238E27FC236}">
                <a16:creationId xmlns:a16="http://schemas.microsoft.com/office/drawing/2014/main" id="{77BDB5F6-5D98-5348-91B9-8E1EE885A174}"/>
              </a:ext>
            </a:extLst>
          </p:cNvPr>
          <p:cNvSpPr txBox="1">
            <a:spLocks noChangeArrowheads="1"/>
          </p:cNvSpPr>
          <p:nvPr/>
        </p:nvSpPr>
        <p:spPr bwMode="auto">
          <a:xfrm>
            <a:off x="838200" y="1524000"/>
            <a:ext cx="71628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We have looked at the behaviour of monomeric enzymes or non-allosteric enzymes</a:t>
            </a:r>
          </a:p>
          <a:p>
            <a:pPr lvl="1">
              <a:spcBef>
                <a:spcPct val="50000"/>
              </a:spcBef>
              <a:buFont typeface="Arial" charset="0"/>
              <a:buChar char="•"/>
              <a:defRPr/>
            </a:pPr>
            <a:r>
              <a:rPr lang="en-US" altLang="x-none"/>
              <a:t>Allosteric means “Other ______”</a:t>
            </a:r>
          </a:p>
          <a:p>
            <a:pPr>
              <a:spcBef>
                <a:spcPct val="50000"/>
              </a:spcBef>
              <a:buFont typeface="Arial" charset="0"/>
              <a:buAutoNum type="arabicPeriod"/>
              <a:defRPr/>
            </a:pPr>
            <a:r>
              <a:rPr lang="en-US" altLang="x-none"/>
              <a:t>Frequently, when we are talking about allosteric proteins, we are talking about proteins with ___________ structure.</a:t>
            </a:r>
          </a:p>
          <a:p>
            <a:pPr>
              <a:spcBef>
                <a:spcPct val="50000"/>
              </a:spcBef>
              <a:buFont typeface="Arial" charset="0"/>
              <a:buAutoNum type="arabicPeriod"/>
              <a:defRPr/>
            </a:pPr>
            <a:r>
              <a:rPr lang="en-US" altLang="x-none"/>
              <a:t>The allosteric regulators bind to sites that are not active sites and elicit their effects by causing a </a:t>
            </a:r>
            <a:r>
              <a:rPr lang="en-US" altLang="x-none" u="sng"/>
              <a:t>Change in Shape of the Catalytic Subunit</a:t>
            </a:r>
            <a:r>
              <a:rPr lang="en-US" altLang="x-none"/>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3EB8402B-2C0F-5249-84AA-A0C0916A975C}"/>
              </a:ext>
            </a:extLst>
          </p:cNvPr>
          <p:cNvSpPr>
            <a:spLocks noGrp="1" noChangeArrowheads="1"/>
          </p:cNvSpPr>
          <p:nvPr>
            <p:ph type="title"/>
          </p:nvPr>
        </p:nvSpPr>
        <p:spPr>
          <a:xfrm>
            <a:off x="685800" y="0"/>
            <a:ext cx="7772400" cy="1143000"/>
          </a:xfrm>
        </p:spPr>
        <p:txBody>
          <a:bodyPr/>
          <a:lstStyle/>
          <a:p>
            <a:pPr eaLnBrk="1" hangingPunct="1"/>
            <a:r>
              <a:rPr lang="en-US" altLang="en-US" sz="3600"/>
              <a:t>Feedback Inhibition and Allostery</a:t>
            </a:r>
            <a:endParaRPr lang="en-US" altLang="en-US"/>
          </a:p>
        </p:txBody>
      </p:sp>
      <p:sp>
        <p:nvSpPr>
          <p:cNvPr id="649219" name="Text Box 3">
            <a:extLst>
              <a:ext uri="{FF2B5EF4-FFF2-40B4-BE49-F238E27FC236}">
                <a16:creationId xmlns:a16="http://schemas.microsoft.com/office/drawing/2014/main" id="{5E0CB904-D120-D348-AF46-BF865F3C301B}"/>
              </a:ext>
            </a:extLst>
          </p:cNvPr>
          <p:cNvSpPr txBox="1">
            <a:spLocks noChangeArrowheads="1"/>
          </p:cNvSpPr>
          <p:nvPr/>
        </p:nvSpPr>
        <p:spPr bwMode="auto">
          <a:xfrm>
            <a:off x="1143000" y="1676400"/>
            <a:ext cx="68580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3400">
                <a:latin typeface="Arial" charset="0"/>
                <a:ea typeface="ＭＳ Ｐゴシック" charset="-128"/>
              </a:rPr>
              <a:t>The presence of allosteric sites on proteins allows the cells to respond much more readily to the ever changing conditions in which they live</a:t>
            </a:r>
          </a:p>
          <a:p>
            <a:pPr>
              <a:spcBef>
                <a:spcPct val="50000"/>
              </a:spcBef>
              <a:defRPr/>
            </a:pPr>
            <a:endParaRPr lang="en-US" altLang="x-none" sz="3400">
              <a:latin typeface="Arial" charset="0"/>
              <a:ea typeface="ＭＳ Ｐゴシック" charset="-128"/>
            </a:endParaRPr>
          </a:p>
          <a:p>
            <a:pPr>
              <a:spcBef>
                <a:spcPct val="50000"/>
              </a:spcBef>
              <a:defRPr/>
            </a:pPr>
            <a:r>
              <a:rPr lang="en-US" altLang="x-none" sz="3400">
                <a:latin typeface="Arial" charset="0"/>
                <a:ea typeface="ＭＳ Ｐゴシック" charset="-128"/>
              </a:rPr>
              <a:t>Why would this be advantageous?</a:t>
            </a:r>
            <a:endParaRPr lang="en-US" altLang="x-none">
              <a:latin typeface="Arial" charset="0"/>
              <a:ea typeface="ＭＳ Ｐゴシック"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6CFDF6F3-8924-E049-ADBD-B313DA114E16}"/>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sp>
        <p:nvSpPr>
          <p:cNvPr id="651267" name="Text Box 3">
            <a:extLst>
              <a:ext uri="{FF2B5EF4-FFF2-40B4-BE49-F238E27FC236}">
                <a16:creationId xmlns:a16="http://schemas.microsoft.com/office/drawing/2014/main" id="{E7F009EB-D277-2B42-998E-5D2D0DB2AE83}"/>
              </a:ext>
            </a:extLst>
          </p:cNvPr>
          <p:cNvSpPr txBox="1">
            <a:spLocks noChangeArrowheads="1"/>
          </p:cNvSpPr>
          <p:nvPr/>
        </p:nvSpPr>
        <p:spPr bwMode="auto">
          <a:xfrm>
            <a:off x="304800" y="1066800"/>
            <a:ext cx="8458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  Another means by which enzymes are controlled is by </a:t>
            </a:r>
            <a:r>
              <a:rPr lang="en-US" altLang="x-none" u="sng">
                <a:latin typeface="Arial" charset="0"/>
                <a:ea typeface="ＭＳ Ｐゴシック" charset="-128"/>
              </a:rPr>
              <a:t>phosphorylation</a:t>
            </a:r>
            <a:endParaRPr lang="en-US" altLang="x-none">
              <a:latin typeface="Arial" charset="0"/>
              <a:ea typeface="ＭＳ Ｐゴシック" charset="-128"/>
            </a:endParaRPr>
          </a:p>
          <a:p>
            <a:pPr>
              <a:spcBef>
                <a:spcPct val="50000"/>
              </a:spcBef>
              <a:buFontTx/>
              <a:buChar char="•"/>
              <a:defRPr/>
            </a:pPr>
            <a:r>
              <a:rPr lang="en-US" altLang="x-none">
                <a:latin typeface="Arial" charset="0"/>
                <a:ea typeface="ＭＳ Ｐゴシック" charset="-128"/>
              </a:rPr>
              <a:t>  30% of human proteins are regulated by phosphorylation</a:t>
            </a:r>
          </a:p>
          <a:p>
            <a:pPr>
              <a:spcBef>
                <a:spcPct val="50000"/>
              </a:spcBef>
              <a:buFontTx/>
              <a:buChar char="•"/>
              <a:defRPr/>
            </a:pPr>
            <a:r>
              <a:rPr lang="en-US" altLang="x-none">
                <a:latin typeface="Arial" charset="0"/>
                <a:ea typeface="ＭＳ Ｐゴシック" charset="-128"/>
              </a:rPr>
              <a:t>  Amino acids with hydroxyl groups on their side chains can be phosphorylated</a:t>
            </a:r>
          </a:p>
          <a:p>
            <a:pPr lvl="1">
              <a:spcBef>
                <a:spcPct val="50000"/>
              </a:spcBef>
              <a:buFontTx/>
              <a:buChar char="•"/>
              <a:defRPr/>
            </a:pPr>
            <a:r>
              <a:rPr lang="en-US" altLang="x-none">
                <a:latin typeface="Arial" charset="0"/>
                <a:ea typeface="ＭＳ Ｐゴシック" charset="-128"/>
              </a:rPr>
              <a:t>What 3 side chains have hydroxyl groups?</a:t>
            </a:r>
          </a:p>
        </p:txBody>
      </p:sp>
      <p:pic>
        <p:nvPicPr>
          <p:cNvPr id="651268" name="Picture 4" descr="Phosphorylation residues">
            <a:extLst>
              <a:ext uri="{FF2B5EF4-FFF2-40B4-BE49-F238E27FC236}">
                <a16:creationId xmlns:a16="http://schemas.microsoft.com/office/drawing/2014/main" id="{313FA381-4339-5149-8743-947C75D4C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48" b="69440"/>
          <a:stretch>
            <a:fillRect/>
          </a:stretch>
        </p:blipFill>
        <p:spPr bwMode="auto">
          <a:xfrm>
            <a:off x="1676400" y="4191000"/>
            <a:ext cx="556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4E00EBC-BCE5-7F42-9295-1D941FE5A0B5}"/>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pic>
        <p:nvPicPr>
          <p:cNvPr id="25602" name="Picture 3" descr="07p180a">
            <a:extLst>
              <a:ext uri="{FF2B5EF4-FFF2-40B4-BE49-F238E27FC236}">
                <a16:creationId xmlns:a16="http://schemas.microsoft.com/office/drawing/2014/main" id="{5D2A67F9-B3CC-A34C-A4CB-1A8A84B53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4876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07p180b">
            <a:extLst>
              <a:ext uri="{FF2B5EF4-FFF2-40B4-BE49-F238E27FC236}">
                <a16:creationId xmlns:a16="http://schemas.microsoft.com/office/drawing/2014/main" id="{E114F7BE-79EA-6343-BE28-BE3EC2E2F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43200"/>
            <a:ext cx="4876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07p180c">
            <a:extLst>
              <a:ext uri="{FF2B5EF4-FFF2-40B4-BE49-F238E27FC236}">
                <a16:creationId xmlns:a16="http://schemas.microsoft.com/office/drawing/2014/main" id="{C4542903-B99A-DA4F-B316-D4C87CCD1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4876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18" name="Text Box 6">
            <a:extLst>
              <a:ext uri="{FF2B5EF4-FFF2-40B4-BE49-F238E27FC236}">
                <a16:creationId xmlns:a16="http://schemas.microsoft.com/office/drawing/2014/main" id="{B6AD84B1-EE95-0F46-A737-F29582BEBB10}"/>
              </a:ext>
            </a:extLst>
          </p:cNvPr>
          <p:cNvSpPr txBox="1">
            <a:spLocks noChangeArrowheads="1"/>
          </p:cNvSpPr>
          <p:nvPr/>
        </p:nvSpPr>
        <p:spPr bwMode="auto">
          <a:xfrm>
            <a:off x="5791200" y="2133600"/>
            <a:ext cx="29718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Kinases transfer phosphate groups to proteins or other molecules</a:t>
            </a:r>
          </a:p>
          <a:p>
            <a:pPr>
              <a:spcBef>
                <a:spcPct val="50000"/>
              </a:spcBef>
              <a:buFontTx/>
              <a:buChar char="•"/>
              <a:defRPr/>
            </a:pPr>
            <a:r>
              <a:rPr lang="en-US" altLang="x-none">
                <a:latin typeface="Arial" charset="0"/>
                <a:ea typeface="ＭＳ Ｐゴシック" charset="-128"/>
              </a:rPr>
              <a:t>Phosphatases hydrolyze phosphate esters off of molecules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354D4193-1293-F343-BEAE-6456A99EE530}"/>
              </a:ext>
            </a:extLst>
          </p:cNvPr>
          <p:cNvSpPr>
            <a:spLocks noGrp="1" noChangeArrowheads="1"/>
          </p:cNvSpPr>
          <p:nvPr>
            <p:ph type="title"/>
          </p:nvPr>
        </p:nvSpPr>
        <p:spPr>
          <a:xfrm>
            <a:off x="685800" y="0"/>
            <a:ext cx="7772400" cy="1143000"/>
          </a:xfrm>
        </p:spPr>
        <p:txBody>
          <a:bodyPr/>
          <a:lstStyle/>
          <a:p>
            <a:pPr eaLnBrk="1" hangingPunct="1"/>
            <a:r>
              <a:rPr lang="en-US" altLang="en-US" sz="3000"/>
              <a:t>Phosphate Esters and Conformational Change</a:t>
            </a:r>
            <a:endParaRPr lang="en-US" altLang="en-US"/>
          </a:p>
        </p:txBody>
      </p:sp>
      <p:sp>
        <p:nvSpPr>
          <p:cNvPr id="655363" name="Text Box 3">
            <a:extLst>
              <a:ext uri="{FF2B5EF4-FFF2-40B4-BE49-F238E27FC236}">
                <a16:creationId xmlns:a16="http://schemas.microsoft.com/office/drawing/2014/main" id="{CCCD563A-0DEC-2B4A-891E-95109F3B885E}"/>
              </a:ext>
            </a:extLst>
          </p:cNvPr>
          <p:cNvSpPr txBox="1">
            <a:spLocks noChangeArrowheads="1"/>
          </p:cNvSpPr>
          <p:nvPr/>
        </p:nvSpPr>
        <p:spPr bwMode="auto">
          <a:xfrm>
            <a:off x="381000" y="1289050"/>
            <a:ext cx="83058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Char char="•"/>
              <a:defRPr/>
            </a:pPr>
            <a:r>
              <a:rPr lang="en-US" altLang="x-none"/>
              <a:t>The presence of these large, negatively charged phosphoryl groups causes several things to happen to a protein</a:t>
            </a:r>
          </a:p>
          <a:p>
            <a:pPr lvl="1">
              <a:spcBef>
                <a:spcPct val="50000"/>
              </a:spcBef>
              <a:buFont typeface="Arial" charset="0"/>
              <a:buAutoNum type="arabicPeriod"/>
              <a:defRPr/>
            </a:pPr>
            <a:r>
              <a:rPr lang="en-US" altLang="x-none"/>
              <a:t>Site Access / Closure</a:t>
            </a:r>
          </a:p>
          <a:p>
            <a:pPr lvl="1">
              <a:spcBef>
                <a:spcPct val="50000"/>
              </a:spcBef>
              <a:buFont typeface="Arial" charset="0"/>
              <a:buChar char="•"/>
              <a:defRPr/>
            </a:pPr>
            <a:r>
              <a:rPr lang="en-US" altLang="x-none"/>
              <a:t>If a loop is phosphorylated, it may open up, allowing access to a previously hidden (from solution anyways) area of the protein</a:t>
            </a:r>
          </a:p>
          <a:p>
            <a:pPr lvl="2">
              <a:spcBef>
                <a:spcPct val="50000"/>
              </a:spcBef>
              <a:buFont typeface="Arial" charset="0"/>
              <a:buChar char="•"/>
              <a:defRPr/>
            </a:pPr>
            <a:r>
              <a:rPr lang="en-US" altLang="x-none"/>
              <a:t>Active Site, Inhibitor binding site</a:t>
            </a:r>
          </a:p>
          <a:p>
            <a:pPr lvl="1">
              <a:spcBef>
                <a:spcPct val="50000"/>
              </a:spcBef>
              <a:buFont typeface="Arial" charset="0"/>
              <a:buAutoNum type="arabicPeriod" startAt="2"/>
              <a:defRPr/>
            </a:pPr>
            <a:r>
              <a:rPr lang="en-US" altLang="x-none"/>
              <a:t>May disrupt Protein-Protein Interactions</a:t>
            </a:r>
          </a:p>
          <a:p>
            <a:pPr lvl="1">
              <a:spcBef>
                <a:spcPct val="50000"/>
              </a:spcBef>
              <a:buFont typeface="Arial" charset="0"/>
              <a:buAutoNum type="arabicPeriod" startAt="2"/>
              <a:defRPr/>
            </a:pPr>
            <a:r>
              <a:rPr lang="en-US" altLang="x-none"/>
              <a:t>May cause a disordered region of the protein to adopt a coherent tertiary structure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2" name="Picture 4" descr="0708">
            <a:extLst>
              <a:ext uri="{FF2B5EF4-FFF2-40B4-BE49-F238E27FC236}">
                <a16:creationId xmlns:a16="http://schemas.microsoft.com/office/drawing/2014/main" id="{B8F36601-2716-FC4D-9BD9-83039FACB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82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8832AC61-037F-E34B-B19E-C57B82ED980E}"/>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657411" name="Text Box 3">
            <a:extLst>
              <a:ext uri="{FF2B5EF4-FFF2-40B4-BE49-F238E27FC236}">
                <a16:creationId xmlns:a16="http://schemas.microsoft.com/office/drawing/2014/main" id="{10807278-065F-9740-A9AF-A9560709E692}"/>
              </a:ext>
            </a:extLst>
          </p:cNvPr>
          <p:cNvSpPr txBox="1">
            <a:spLocks noChangeArrowheads="1"/>
          </p:cNvSpPr>
          <p:nvPr/>
        </p:nvSpPr>
        <p:spPr bwMode="auto">
          <a:xfrm>
            <a:off x="381000" y="2209800"/>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Na</a:t>
            </a:r>
            <a:r>
              <a:rPr lang="en-US" altLang="x-none" baseline="30000"/>
              <a:t>+</a:t>
            </a:r>
            <a:r>
              <a:rPr lang="en-US" altLang="x-none"/>
              <a:t>/K</a:t>
            </a:r>
            <a:r>
              <a:rPr lang="en-US" altLang="x-none" baseline="30000"/>
              <a:t>+</a:t>
            </a:r>
            <a:r>
              <a:rPr lang="en-US" altLang="x-none"/>
              <a:t> Pump</a:t>
            </a:r>
          </a:p>
          <a:p>
            <a:pPr lvl="1">
              <a:spcBef>
                <a:spcPct val="50000"/>
              </a:spcBef>
              <a:buFont typeface="Arial" charset="0"/>
              <a:buChar char="•"/>
              <a:defRPr/>
            </a:pPr>
            <a:r>
              <a:rPr lang="en-US" altLang="x-none"/>
              <a:t>Responsible for maintaining the balance of ions within the cell</a:t>
            </a:r>
          </a:p>
          <a:p>
            <a:pPr lvl="1">
              <a:spcBef>
                <a:spcPct val="50000"/>
              </a:spcBef>
              <a:buFont typeface="Arial" charset="0"/>
              <a:buChar char="•"/>
              <a:defRPr/>
            </a:pPr>
            <a:r>
              <a:rPr lang="en-US" altLang="x-none"/>
              <a:t>This gradient is needed for Active transport, electrical gradients and signal transduction among other things</a:t>
            </a:r>
          </a:p>
        </p:txBody>
      </p:sp>
      <p:sp>
        <p:nvSpPr>
          <p:cNvPr id="657413" name="Text Box 5">
            <a:extLst>
              <a:ext uri="{FF2B5EF4-FFF2-40B4-BE49-F238E27FC236}">
                <a16:creationId xmlns:a16="http://schemas.microsoft.com/office/drawing/2014/main" id="{F77F317B-355E-BC43-B3BB-4A2430F516B1}"/>
              </a:ext>
            </a:extLst>
          </p:cNvPr>
          <p:cNvSpPr txBox="1">
            <a:spLocks noChangeArrowheads="1"/>
          </p:cNvSpPr>
          <p:nvPr/>
        </p:nvSpPr>
        <p:spPr bwMode="auto">
          <a:xfrm>
            <a:off x="1219200" y="54864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The phosphorylated form of the protein allows transport of sodium ions, but the dephosphorylated form only allows transport of potassium 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74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74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p:bldP spid="657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460" name="Picture 4" descr="MAPK Map">
            <a:extLst>
              <a:ext uri="{FF2B5EF4-FFF2-40B4-BE49-F238E27FC236}">
                <a16:creationId xmlns:a16="http://schemas.microsoft.com/office/drawing/2014/main" id="{B0236B2F-A614-644B-81F3-763AD2972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3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id="{A7FB87CA-10CB-634F-A29B-A8691EDC35F3}"/>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659459" name="Text Box 3">
            <a:extLst>
              <a:ext uri="{FF2B5EF4-FFF2-40B4-BE49-F238E27FC236}">
                <a16:creationId xmlns:a16="http://schemas.microsoft.com/office/drawing/2014/main" id="{ACE9EBE4-A525-A445-9800-4D19A72357C5}"/>
              </a:ext>
            </a:extLst>
          </p:cNvPr>
          <p:cNvSpPr txBox="1">
            <a:spLocks noChangeArrowheads="1"/>
          </p:cNvSpPr>
          <p:nvPr/>
        </p:nvSpPr>
        <p:spPr bwMode="auto">
          <a:xfrm>
            <a:off x="152400" y="1600200"/>
            <a:ext cx="8763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2. Protein Kinases</a:t>
            </a:r>
          </a:p>
          <a:p>
            <a:pPr>
              <a:spcBef>
                <a:spcPct val="50000"/>
              </a:spcBef>
              <a:buFontTx/>
              <a:buChar char="•"/>
              <a:defRPr/>
            </a:pPr>
            <a:r>
              <a:rPr lang="en-US" altLang="x-none">
                <a:latin typeface="Arial" charset="0"/>
                <a:ea typeface="ＭＳ Ｐゴシック" charset="-128"/>
              </a:rPr>
              <a:t>Protein Kinases catalyze the transfer of the </a:t>
            </a:r>
            <a:r>
              <a:rPr lang="en-US" altLang="x-none">
                <a:latin typeface="Arial" charset="0"/>
                <a:ea typeface="ＭＳ Ｐゴシック" charset="-128"/>
                <a:sym typeface="Symbol" charset="2"/>
              </a:rPr>
              <a:t>-phosphate group from ATP to a protein</a:t>
            </a:r>
          </a:p>
          <a:p>
            <a:pPr>
              <a:spcBef>
                <a:spcPct val="50000"/>
              </a:spcBef>
              <a:buFontTx/>
              <a:buChar char="•"/>
              <a:defRPr/>
            </a:pPr>
            <a:r>
              <a:rPr lang="en-US" altLang="x-none">
                <a:latin typeface="Arial" charset="0"/>
                <a:ea typeface="ＭＳ Ｐゴシック" charset="-128"/>
                <a:sym typeface="Symbol" charset="2"/>
              </a:rPr>
              <a:t>MAP Kinases (Mitogen Activated Protein Kinases) are a perfect example of a protein kinase.</a:t>
            </a:r>
          </a:p>
          <a:p>
            <a:pPr lvl="1">
              <a:spcBef>
                <a:spcPct val="50000"/>
              </a:spcBef>
              <a:buFontTx/>
              <a:buChar char="•"/>
              <a:defRPr/>
            </a:pPr>
            <a:r>
              <a:rPr lang="en-US" altLang="x-none">
                <a:latin typeface="Arial" charset="0"/>
                <a:ea typeface="ＭＳ Ｐゴシック" charset="-128"/>
              </a:rPr>
              <a:t>Kinases are critical in the process of signal transduction by which a cell senses a change in the external environment and needs to alter the genes it is expressing to deal with the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945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5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a:extLst>
              <a:ext uri="{FF2B5EF4-FFF2-40B4-BE49-F238E27FC236}">
                <a16:creationId xmlns:a16="http://schemas.microsoft.com/office/drawing/2014/main" id="{BEB4E00F-BE11-0A44-A981-5AB441EB7383}"/>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Phosphorylated Proteins</a:t>
            </a:r>
            <a:endParaRPr lang="en-US" altLang="en-US"/>
          </a:p>
        </p:txBody>
      </p:sp>
      <p:sp>
        <p:nvSpPr>
          <p:cNvPr id="715780" name="Text Box 4">
            <a:extLst>
              <a:ext uri="{FF2B5EF4-FFF2-40B4-BE49-F238E27FC236}">
                <a16:creationId xmlns:a16="http://schemas.microsoft.com/office/drawing/2014/main" id="{F3FB7CDF-484A-4141-AD63-09B7F91A26CE}"/>
              </a:ext>
            </a:extLst>
          </p:cNvPr>
          <p:cNvSpPr txBox="1">
            <a:spLocks noChangeArrowheads="1"/>
          </p:cNvSpPr>
          <p:nvPr/>
        </p:nvSpPr>
        <p:spPr bwMode="auto">
          <a:xfrm>
            <a:off x="152400" y="1600200"/>
            <a:ext cx="8763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2. Protein Kinases</a:t>
            </a:r>
          </a:p>
          <a:p>
            <a:pPr>
              <a:spcBef>
                <a:spcPct val="50000"/>
              </a:spcBef>
              <a:defRPr/>
            </a:pPr>
            <a:endParaRPr lang="en-US" altLang="x-none">
              <a:latin typeface="Arial" charset="0"/>
              <a:ea typeface="ＭＳ Ｐゴシック" charset="-128"/>
            </a:endParaRPr>
          </a:p>
        </p:txBody>
      </p:sp>
      <p:pic>
        <p:nvPicPr>
          <p:cNvPr id="33795" name="Picture 5" descr="Protein Kianse Conserved Domain">
            <a:extLst>
              <a:ext uri="{FF2B5EF4-FFF2-40B4-BE49-F238E27FC236}">
                <a16:creationId xmlns:a16="http://schemas.microsoft.com/office/drawing/2014/main" id="{F06899C3-DCBF-2940-BFD7-5A725502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362"/>
          <a:stretch>
            <a:fillRect/>
          </a:stretch>
        </p:blipFill>
        <p:spPr bwMode="auto">
          <a:xfrm>
            <a:off x="1066800" y="2209800"/>
            <a:ext cx="35147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rotein Kianse Conserved Domain">
            <a:extLst>
              <a:ext uri="{FF2B5EF4-FFF2-40B4-BE49-F238E27FC236}">
                <a16:creationId xmlns:a16="http://schemas.microsoft.com/office/drawing/2014/main" id="{8801AC77-4917-5347-94DC-4ABEBE17C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083"/>
          <a:stretch>
            <a:fillRect/>
          </a:stretch>
        </p:blipFill>
        <p:spPr bwMode="auto">
          <a:xfrm>
            <a:off x="4648200" y="2209800"/>
            <a:ext cx="36369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15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8753E823-6A0E-7546-9E49-8B17303B8D1B}"/>
              </a:ext>
            </a:extLst>
          </p:cNvPr>
          <p:cNvSpPr>
            <a:spLocks noGrp="1" noChangeArrowheads="1"/>
          </p:cNvSpPr>
          <p:nvPr>
            <p:ph type="title"/>
          </p:nvPr>
        </p:nvSpPr>
        <p:spPr>
          <a:xfrm>
            <a:off x="685800" y="0"/>
            <a:ext cx="7772400" cy="1143000"/>
          </a:xfrm>
        </p:spPr>
        <p:txBody>
          <a:bodyPr/>
          <a:lstStyle/>
          <a:p>
            <a:pPr eaLnBrk="1" hangingPunct="1"/>
            <a:r>
              <a:rPr lang="en-US" altLang="en-US" sz="3000"/>
              <a:t>MAP Kinases:  ERK</a:t>
            </a:r>
            <a:endParaRPr lang="en-US" altLang="en-US"/>
          </a:p>
        </p:txBody>
      </p:sp>
      <p:pic>
        <p:nvPicPr>
          <p:cNvPr id="35842" name="Picture 3" descr="ERK_MAP Kinase Function">
            <a:extLst>
              <a:ext uri="{FF2B5EF4-FFF2-40B4-BE49-F238E27FC236}">
                <a16:creationId xmlns:a16="http://schemas.microsoft.com/office/drawing/2014/main" id="{33EEF840-95AF-BB4C-8D8E-DA8080F90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162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6" name="Text Box 4">
            <a:extLst>
              <a:ext uri="{FF2B5EF4-FFF2-40B4-BE49-F238E27FC236}">
                <a16:creationId xmlns:a16="http://schemas.microsoft.com/office/drawing/2014/main" id="{75C835F2-F27E-614B-9DA5-3623FE5B9992}"/>
              </a:ext>
            </a:extLst>
          </p:cNvPr>
          <p:cNvSpPr txBox="1">
            <a:spLocks noChangeArrowheads="1"/>
          </p:cNvSpPr>
          <p:nvPr/>
        </p:nvSpPr>
        <p:spPr bwMode="auto">
          <a:xfrm>
            <a:off x="5486400" y="6172200"/>
            <a:ext cx="2743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latin typeface="Arial" charset="0"/>
                <a:ea typeface="ＭＳ Ｐゴシック" charset="-128"/>
              </a:rPr>
              <a:t>Camps, M, Anton, N. and Arkinstall, S.  2000.  FASEB J. 14:6-16.</a:t>
            </a:r>
            <a:endParaRPr lang="en-US" altLang="x-none">
              <a:latin typeface="Arial" charset="0"/>
              <a:ea typeface="ＭＳ Ｐゴシック"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C6836338-38B3-064C-9863-EF8CB5C574EE}"/>
              </a:ext>
            </a:extLst>
          </p:cNvPr>
          <p:cNvSpPr>
            <a:spLocks noGrp="1" noChangeArrowheads="1"/>
          </p:cNvSpPr>
          <p:nvPr>
            <p:ph type="title"/>
          </p:nvPr>
        </p:nvSpPr>
        <p:spPr>
          <a:xfrm>
            <a:off x="685800" y="0"/>
            <a:ext cx="7772400" cy="762000"/>
          </a:xfrm>
        </p:spPr>
        <p:txBody>
          <a:bodyPr/>
          <a:lstStyle/>
          <a:p>
            <a:pPr eaLnBrk="1" hangingPunct="1"/>
            <a:r>
              <a:rPr lang="en-US" altLang="en-US" sz="3000"/>
              <a:t>Examples of Phosphorylated Proteins</a:t>
            </a:r>
            <a:endParaRPr lang="en-US" altLang="en-US"/>
          </a:p>
        </p:txBody>
      </p:sp>
      <p:sp>
        <p:nvSpPr>
          <p:cNvPr id="665603" name="Text Box 3">
            <a:extLst>
              <a:ext uri="{FF2B5EF4-FFF2-40B4-BE49-F238E27FC236}">
                <a16:creationId xmlns:a16="http://schemas.microsoft.com/office/drawing/2014/main" id="{23E9F918-FE1A-6A42-A339-03F894C72F53}"/>
              </a:ext>
            </a:extLst>
          </p:cNvPr>
          <p:cNvSpPr txBox="1">
            <a:spLocks noChangeArrowheads="1"/>
          </p:cNvSpPr>
          <p:nvPr/>
        </p:nvSpPr>
        <p:spPr bwMode="auto">
          <a:xfrm>
            <a:off x="304800" y="1905000"/>
            <a:ext cx="8534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startAt="3"/>
              <a:defRPr/>
            </a:pPr>
            <a:r>
              <a:rPr lang="en-US" altLang="x-none"/>
              <a:t>Glycogen Phosphorylase</a:t>
            </a:r>
          </a:p>
          <a:p>
            <a:pPr>
              <a:spcBef>
                <a:spcPct val="50000"/>
              </a:spcBef>
              <a:buFont typeface="Arial" charset="0"/>
              <a:buChar char="•"/>
              <a:defRPr/>
            </a:pPr>
            <a:r>
              <a:rPr lang="en-US" altLang="x-none"/>
              <a:t>Allows the cell to respond to external factors by hydrolyzing stored glycogen, releasing glucose for metabolism</a:t>
            </a:r>
          </a:p>
          <a:p>
            <a:pPr>
              <a:spcBef>
                <a:spcPct val="50000"/>
              </a:spcBef>
              <a:buFont typeface="Arial" charset="0"/>
              <a:buChar char="•"/>
              <a:defRPr/>
            </a:pPr>
            <a:r>
              <a:rPr lang="en-US" altLang="x-none"/>
              <a:t>In response to low glucose levels, low ATP levels or hormonal stress, a serine residue is phosphorylated and the resulting change in shape puts the enzyme in an active conformation (R-State)</a:t>
            </a:r>
          </a:p>
        </p:txBody>
      </p:sp>
      <p:pic>
        <p:nvPicPr>
          <p:cNvPr id="665604" name="Picture 4" descr="Glycogen phosphorylase_cartoon">
            <a:extLst>
              <a:ext uri="{FF2B5EF4-FFF2-40B4-BE49-F238E27FC236}">
                <a16:creationId xmlns:a16="http://schemas.microsoft.com/office/drawing/2014/main" id="{48DE5487-3A08-6245-A66D-F2E0174AC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324725"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5" name="Text Box 5">
            <a:extLst>
              <a:ext uri="{FF2B5EF4-FFF2-40B4-BE49-F238E27FC236}">
                <a16:creationId xmlns:a16="http://schemas.microsoft.com/office/drawing/2014/main" id="{44C220E6-C970-1B44-8859-1FC126D07688}"/>
              </a:ext>
            </a:extLst>
          </p:cNvPr>
          <p:cNvSpPr txBox="1">
            <a:spLocks noChangeArrowheads="1"/>
          </p:cNvSpPr>
          <p:nvPr/>
        </p:nvSpPr>
        <p:spPr bwMode="auto">
          <a:xfrm>
            <a:off x="7620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Note the opening of the active site after phosphorylation</a:t>
            </a:r>
          </a:p>
        </p:txBody>
      </p:sp>
      <p:pic>
        <p:nvPicPr>
          <p:cNvPr id="665606" name="Picture 6" descr="glycogen phosphorylase">
            <a:extLst>
              <a:ext uri="{FF2B5EF4-FFF2-40B4-BE49-F238E27FC236}">
                <a16:creationId xmlns:a16="http://schemas.microsoft.com/office/drawing/2014/main" id="{A4762F6B-6B8C-704F-9801-E159C3741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249363"/>
            <a:ext cx="548798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7" name="Text Box 7">
            <a:extLst>
              <a:ext uri="{FF2B5EF4-FFF2-40B4-BE49-F238E27FC236}">
                <a16:creationId xmlns:a16="http://schemas.microsoft.com/office/drawing/2014/main" id="{1CAA1E0C-D488-9E46-908D-F7478307852F}"/>
              </a:ext>
            </a:extLst>
          </p:cNvPr>
          <p:cNvSpPr txBox="1">
            <a:spLocks noChangeArrowheads="1"/>
          </p:cNvSpPr>
          <p:nvPr/>
        </p:nvSpPr>
        <p:spPr bwMode="auto">
          <a:xfrm>
            <a:off x="2438400" y="5486400"/>
            <a:ext cx="53340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solidFill>
                  <a:srgbClr val="000000"/>
                </a:solidFill>
                <a:latin typeface="Arial" charset="0"/>
                <a:ea typeface="ＭＳ Ｐゴシック" charset="-128"/>
              </a:rPr>
              <a:t>http://www.rcsb.org/pdb/static.do?p=education_discussion/molecule_of_the_month/pdb24_1.html</a:t>
            </a:r>
            <a:endParaRPr lang="en-US" altLang="x-none">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560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6560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656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0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6560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656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2" grpId="0"/>
      <p:bldP spid="665603" grpId="0"/>
      <p:bldP spid="665605" grpId="0"/>
      <p:bldP spid="6656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95D4FA82-F1B8-D34A-B04A-D7BE5C95A3E5}"/>
              </a:ext>
            </a:extLst>
          </p:cNvPr>
          <p:cNvSpPr>
            <a:spLocks noGrp="1" noChangeArrowheads="1"/>
          </p:cNvSpPr>
          <p:nvPr>
            <p:ph type="title"/>
          </p:nvPr>
        </p:nvSpPr>
        <p:spPr>
          <a:xfrm>
            <a:off x="685800" y="0"/>
            <a:ext cx="7772400" cy="1143000"/>
          </a:xfrm>
        </p:spPr>
        <p:txBody>
          <a:bodyPr/>
          <a:lstStyle/>
          <a:p>
            <a:pPr eaLnBrk="1" hangingPunct="1"/>
            <a:r>
              <a:rPr lang="en-US" altLang="en-US" sz="3000"/>
              <a:t>Phosphorylation</a:t>
            </a:r>
            <a:endParaRPr lang="en-US" altLang="en-US"/>
          </a:p>
        </p:txBody>
      </p:sp>
      <p:sp>
        <p:nvSpPr>
          <p:cNvPr id="667651" name="Text Box 3">
            <a:extLst>
              <a:ext uri="{FF2B5EF4-FFF2-40B4-BE49-F238E27FC236}">
                <a16:creationId xmlns:a16="http://schemas.microsoft.com/office/drawing/2014/main" id="{E1E90E7D-8D43-B141-8581-8B7D282C5A40}"/>
              </a:ext>
            </a:extLst>
          </p:cNvPr>
          <p:cNvSpPr txBox="1">
            <a:spLocks noChangeArrowheads="1"/>
          </p:cNvSpPr>
          <p:nvPr/>
        </p:nvSpPr>
        <p:spPr bwMode="auto">
          <a:xfrm>
            <a:off x="304800" y="1371600"/>
            <a:ext cx="8534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Many enzymes are regulated by phosphorylation</a:t>
            </a:r>
          </a:p>
          <a:p>
            <a:pPr lvl="1">
              <a:spcBef>
                <a:spcPct val="50000"/>
              </a:spcBef>
              <a:buFontTx/>
              <a:buChar char="•"/>
              <a:defRPr/>
            </a:pPr>
            <a:r>
              <a:rPr lang="en-US" altLang="x-none">
                <a:latin typeface="Arial" charset="0"/>
                <a:ea typeface="ＭＳ Ｐゴシック" charset="-128"/>
              </a:rPr>
              <a:t>Up to 30% in human cells</a:t>
            </a:r>
          </a:p>
          <a:p>
            <a:pPr>
              <a:spcBef>
                <a:spcPct val="50000"/>
              </a:spcBef>
              <a:buFontTx/>
              <a:buChar char="•"/>
              <a:defRPr/>
            </a:pPr>
            <a:r>
              <a:rPr lang="en-US" altLang="x-none">
                <a:latin typeface="Arial" charset="0"/>
                <a:ea typeface="ＭＳ Ｐゴシック" charset="-128"/>
              </a:rPr>
              <a:t>Serine, threonine and tyrosine are targets for phosphorylation with the phosphoryl ester forming on the hydroxyl oxygen</a:t>
            </a:r>
          </a:p>
          <a:p>
            <a:pPr>
              <a:spcBef>
                <a:spcPct val="50000"/>
              </a:spcBef>
              <a:buFontTx/>
              <a:buChar char="•"/>
              <a:defRPr/>
            </a:pPr>
            <a:r>
              <a:rPr lang="en-US" altLang="x-none">
                <a:latin typeface="Arial" charset="0"/>
                <a:ea typeface="ＭＳ Ｐゴシック" charset="-128"/>
              </a:rPr>
              <a:t>Phosphorylation works by causing conformational changes in the tertiary (and/or quaternary) structure of the protein</a:t>
            </a:r>
          </a:p>
          <a:p>
            <a:pPr>
              <a:spcBef>
                <a:spcPct val="50000"/>
              </a:spcBef>
              <a:buFontTx/>
              <a:buChar char="•"/>
              <a:defRPr/>
            </a:pPr>
            <a:r>
              <a:rPr lang="en-US" altLang="x-none">
                <a:latin typeface="Arial" charset="0"/>
                <a:ea typeface="ＭＳ Ｐゴシック" charset="-128"/>
              </a:rPr>
              <a:t>The phosphate group the forms the ester is from ATP in many cases</a:t>
            </a:r>
          </a:p>
          <a:p>
            <a:pPr>
              <a:spcBef>
                <a:spcPct val="50000"/>
              </a:spcBef>
              <a:buFontTx/>
              <a:buChar char="•"/>
              <a:defRPr/>
            </a:pPr>
            <a:r>
              <a:rPr lang="en-US" altLang="x-none">
                <a:latin typeface="Arial" charset="0"/>
                <a:ea typeface="ＭＳ Ｐゴシック" charset="-128"/>
              </a:rPr>
              <a:t>Phosphorylation may cause Up or Down-regulation of enzymatic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DAE5892-FABB-F24F-BCAE-2CD17FE36464}"/>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 and Cooperativity</a:t>
            </a:r>
            <a:endParaRPr lang="en-US" altLang="en-US"/>
          </a:p>
        </p:txBody>
      </p:sp>
      <p:sp>
        <p:nvSpPr>
          <p:cNvPr id="638979" name="Text Box 3">
            <a:extLst>
              <a:ext uri="{FF2B5EF4-FFF2-40B4-BE49-F238E27FC236}">
                <a16:creationId xmlns:a16="http://schemas.microsoft.com/office/drawing/2014/main" id="{11D94EEE-EDC6-3743-9CB8-DEBB67B40491}"/>
              </a:ext>
            </a:extLst>
          </p:cNvPr>
          <p:cNvSpPr txBox="1">
            <a:spLocks noChangeArrowheads="1"/>
          </p:cNvSpPr>
          <p:nvPr/>
        </p:nvSpPr>
        <p:spPr bwMode="auto">
          <a:xfrm>
            <a:off x="1371600" y="1371600"/>
            <a:ext cx="64770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AutoNum type="arabicPeriod"/>
              <a:defRPr/>
            </a:pPr>
            <a:r>
              <a:rPr lang="en-US" altLang="x-none"/>
              <a:t>The 4° structure of a protein is the arrangement of discrete subunits or compact, single protein molecules, with distinct tertiary structure</a:t>
            </a:r>
          </a:p>
          <a:p>
            <a:pPr>
              <a:spcBef>
                <a:spcPct val="50000"/>
              </a:spcBef>
              <a:buFont typeface="Arial" charset="0"/>
              <a:buAutoNum type="arabicPeriod"/>
              <a:defRPr/>
            </a:pPr>
            <a:r>
              <a:rPr lang="en-US" altLang="x-none"/>
              <a:t>When an </a:t>
            </a:r>
            <a:r>
              <a:rPr lang="en-US" altLang="x-none" u="sng"/>
              <a:t>Effector</a:t>
            </a:r>
            <a:r>
              <a:rPr lang="en-US" altLang="x-none"/>
              <a:t> molecule binds to one subunit, it may cause a </a:t>
            </a:r>
            <a:r>
              <a:rPr lang="en-US" altLang="x-none" u="sng"/>
              <a:t>Conformational Change</a:t>
            </a:r>
            <a:r>
              <a:rPr lang="en-US" altLang="x-none"/>
              <a:t> that allows the enzyme to function differently (better or worse) at altered (elevated or depressed) substrate concentrations.</a:t>
            </a:r>
          </a:p>
          <a:p>
            <a:pPr>
              <a:spcBef>
                <a:spcPct val="50000"/>
              </a:spcBef>
              <a:buFont typeface="Arial" charset="0"/>
              <a:buAutoNum type="arabicPeriod"/>
              <a:defRPr/>
            </a:pPr>
            <a:r>
              <a:rPr lang="en-US" altLang="x-none"/>
              <a:t>Huh?</a:t>
            </a:r>
          </a:p>
          <a:p>
            <a:pPr>
              <a:spcBef>
                <a:spcPct val="50000"/>
              </a:spcBef>
              <a:defRPr/>
            </a:pPr>
            <a:endParaRPr lang="en-US" altLang="x-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2492F75D-B853-7A48-9E64-795A6B8394EB}"/>
              </a:ext>
            </a:extLst>
          </p:cNvPr>
          <p:cNvSpPr>
            <a:spLocks noGrp="1" noChangeArrowheads="1"/>
          </p:cNvSpPr>
          <p:nvPr>
            <p:ph type="title"/>
          </p:nvPr>
        </p:nvSpPr>
        <p:spPr>
          <a:xfrm>
            <a:off x="685800" y="0"/>
            <a:ext cx="7772400" cy="1143000"/>
          </a:xfrm>
        </p:spPr>
        <p:txBody>
          <a:bodyPr/>
          <a:lstStyle/>
          <a:p>
            <a:pPr eaLnBrk="1" hangingPunct="1"/>
            <a:r>
              <a:rPr lang="en-US" altLang="en-US" sz="3000"/>
              <a:t>Zymogens</a:t>
            </a:r>
            <a:endParaRPr lang="en-US" altLang="en-US"/>
          </a:p>
        </p:txBody>
      </p:sp>
      <p:sp>
        <p:nvSpPr>
          <p:cNvPr id="669699" name="Text Box 3">
            <a:extLst>
              <a:ext uri="{FF2B5EF4-FFF2-40B4-BE49-F238E27FC236}">
                <a16:creationId xmlns:a16="http://schemas.microsoft.com/office/drawing/2014/main" id="{871CF5B4-0251-DC4D-9306-2CA826B2EAF8}"/>
              </a:ext>
            </a:extLst>
          </p:cNvPr>
          <p:cNvSpPr txBox="1">
            <a:spLocks noChangeArrowheads="1"/>
          </p:cNvSpPr>
          <p:nvPr/>
        </p:nvSpPr>
        <p:spPr bwMode="auto">
          <a:xfrm>
            <a:off x="228600" y="1752600"/>
            <a:ext cx="8610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Another level of control of protein function is the production of </a:t>
            </a:r>
            <a:r>
              <a:rPr lang="en-US" altLang="x-none" u="sng">
                <a:latin typeface="Arial" charset="0"/>
                <a:ea typeface="ＭＳ Ｐゴシック" charset="-128"/>
              </a:rPr>
              <a:t>Zymogens</a:t>
            </a:r>
            <a:endParaRPr lang="en-US" altLang="x-none">
              <a:latin typeface="Arial" charset="0"/>
              <a:ea typeface="ＭＳ Ｐゴシック" charset="-128"/>
            </a:endParaRPr>
          </a:p>
          <a:p>
            <a:pPr>
              <a:spcBef>
                <a:spcPct val="50000"/>
              </a:spcBef>
              <a:buFontTx/>
              <a:buChar char="•"/>
              <a:defRPr/>
            </a:pPr>
            <a:r>
              <a:rPr lang="en-US" altLang="x-none" b="1">
                <a:latin typeface="Arial" charset="0"/>
                <a:ea typeface="ＭＳ Ｐゴシック" charset="-128"/>
              </a:rPr>
              <a:t>Zymogens</a:t>
            </a:r>
            <a:r>
              <a:rPr lang="en-US" altLang="x-none">
                <a:latin typeface="Arial" charset="0"/>
                <a:ea typeface="ＭＳ Ｐゴシック" charset="-128"/>
              </a:rPr>
              <a:t> are inactive precursors of enzymes that are irreversibly transformed into active enzymes by cleavage of their primary structure</a:t>
            </a:r>
          </a:p>
          <a:p>
            <a:pPr>
              <a:spcBef>
                <a:spcPct val="50000"/>
              </a:spcBef>
              <a:buFontTx/>
              <a:buChar char="•"/>
              <a:defRPr/>
            </a:pPr>
            <a:r>
              <a:rPr lang="en-US" altLang="x-none">
                <a:latin typeface="Arial" charset="0"/>
                <a:ea typeface="ＭＳ Ｐゴシック" charset="-128"/>
              </a:rPr>
              <a:t>In other words:  Your cells make an enzyme in an inactive form, but cut away a part of it to activate it when it is needed.</a:t>
            </a:r>
          </a:p>
          <a:p>
            <a:pPr lvl="1">
              <a:spcBef>
                <a:spcPct val="50000"/>
              </a:spcBef>
              <a:buFontTx/>
              <a:buChar char="•"/>
              <a:defRPr/>
            </a:pPr>
            <a:r>
              <a:rPr lang="en-US" altLang="x-none">
                <a:latin typeface="Arial" charset="0"/>
                <a:ea typeface="ＭＳ Ｐゴシック" charset="-128"/>
              </a:rPr>
              <a:t>Like removing a boat from storage in the Spring.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4437C74-2595-294D-A1C8-2E4A3E726796}"/>
              </a:ext>
            </a:extLst>
          </p:cNvPr>
          <p:cNvSpPr>
            <a:spLocks noGrp="1" noChangeArrowheads="1"/>
          </p:cNvSpPr>
          <p:nvPr>
            <p:ph type="title"/>
          </p:nvPr>
        </p:nvSpPr>
        <p:spPr>
          <a:xfrm>
            <a:off x="685800" y="0"/>
            <a:ext cx="7772400" cy="1143000"/>
          </a:xfrm>
        </p:spPr>
        <p:txBody>
          <a:bodyPr/>
          <a:lstStyle/>
          <a:p>
            <a:pPr eaLnBrk="1" hangingPunct="1"/>
            <a:r>
              <a:rPr lang="en-US" altLang="en-US" sz="3000"/>
              <a:t>Examples of Zymogens</a:t>
            </a:r>
            <a:endParaRPr lang="en-US" altLang="en-US"/>
          </a:p>
        </p:txBody>
      </p:sp>
      <p:sp>
        <p:nvSpPr>
          <p:cNvPr id="671747" name="Text Box 3">
            <a:extLst>
              <a:ext uri="{FF2B5EF4-FFF2-40B4-BE49-F238E27FC236}">
                <a16:creationId xmlns:a16="http://schemas.microsoft.com/office/drawing/2014/main" id="{460BCF9C-2037-604E-9F59-76E6F0260B9E}"/>
              </a:ext>
            </a:extLst>
          </p:cNvPr>
          <p:cNvSpPr txBox="1">
            <a:spLocks noChangeArrowheads="1"/>
          </p:cNvSpPr>
          <p:nvPr/>
        </p:nvSpPr>
        <p:spPr bwMode="auto">
          <a:xfrm>
            <a:off x="1143000" y="2057400"/>
            <a:ext cx="7162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a:latin typeface="Arial" charset="0"/>
                <a:ea typeface="ＭＳ Ｐゴシック" charset="-128"/>
              </a:rPr>
              <a:t>Insulin</a:t>
            </a:r>
          </a:p>
          <a:p>
            <a:pPr>
              <a:spcBef>
                <a:spcPct val="50000"/>
              </a:spcBef>
              <a:buFontTx/>
              <a:buChar char="•"/>
              <a:defRPr/>
            </a:pPr>
            <a:r>
              <a:rPr lang="en-US" altLang="x-none">
                <a:latin typeface="Arial" charset="0"/>
                <a:ea typeface="ＭＳ Ｐゴシック" charset="-128"/>
              </a:rPr>
              <a:t>Chymotrypsin and Trypsin</a:t>
            </a:r>
          </a:p>
          <a:p>
            <a:pPr>
              <a:spcBef>
                <a:spcPct val="50000"/>
              </a:spcBef>
              <a:buFontTx/>
              <a:buChar char="•"/>
              <a:defRPr/>
            </a:pPr>
            <a:r>
              <a:rPr lang="en-US" altLang="x-none">
                <a:latin typeface="Arial" charset="0"/>
                <a:ea typeface="ＭＳ Ｐゴシック" charset="-128"/>
              </a:rPr>
              <a:t>Fibrinogen</a:t>
            </a:r>
          </a:p>
          <a:p>
            <a:pPr>
              <a:spcBef>
                <a:spcPct val="50000"/>
              </a:spcBef>
              <a:buFontTx/>
              <a:buChar char="•"/>
              <a:defRPr/>
            </a:pPr>
            <a:r>
              <a:rPr lang="en-US" altLang="x-none">
                <a:latin typeface="Arial" charset="0"/>
                <a:ea typeface="ＭＳ Ｐゴシック" charset="-128"/>
              </a:rPr>
              <a:t>Thrombin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FC284415-CD7C-4642-B128-6A3BEA3DDD0F}"/>
              </a:ext>
            </a:extLst>
          </p:cNvPr>
          <p:cNvSpPr>
            <a:spLocks noGrp="1" noChangeArrowheads="1"/>
          </p:cNvSpPr>
          <p:nvPr>
            <p:ph type="title"/>
          </p:nvPr>
        </p:nvSpPr>
        <p:spPr>
          <a:xfrm>
            <a:off x="685800" y="0"/>
            <a:ext cx="7772400" cy="1143000"/>
          </a:xfrm>
        </p:spPr>
        <p:txBody>
          <a:bodyPr/>
          <a:lstStyle/>
          <a:p>
            <a:pPr eaLnBrk="1" hangingPunct="1"/>
            <a:r>
              <a:rPr lang="en-US" altLang="en-US" sz="3000"/>
              <a:t>Zymogens:  Insulin</a:t>
            </a:r>
            <a:endParaRPr lang="en-US" altLang="en-US"/>
          </a:p>
        </p:txBody>
      </p:sp>
      <p:pic>
        <p:nvPicPr>
          <p:cNvPr id="46082" name="Picture 3" descr="Insulin_activation">
            <a:extLst>
              <a:ext uri="{FF2B5EF4-FFF2-40B4-BE49-F238E27FC236}">
                <a16:creationId xmlns:a16="http://schemas.microsoft.com/office/drawing/2014/main" id="{C1B13DA6-1A9F-544B-9B73-8541E94C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483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796" name="Text Box 4">
            <a:extLst>
              <a:ext uri="{FF2B5EF4-FFF2-40B4-BE49-F238E27FC236}">
                <a16:creationId xmlns:a16="http://schemas.microsoft.com/office/drawing/2014/main" id="{40D31586-9E60-AC43-A995-78A775EAF6CB}"/>
              </a:ext>
            </a:extLst>
          </p:cNvPr>
          <p:cNvSpPr txBox="1">
            <a:spLocks noChangeArrowheads="1"/>
          </p:cNvSpPr>
          <p:nvPr/>
        </p:nvSpPr>
        <p:spPr bwMode="auto">
          <a:xfrm>
            <a:off x="76200" y="6553200"/>
            <a:ext cx="289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600">
                <a:latin typeface="Arial" charset="0"/>
                <a:ea typeface="ＭＳ Ｐゴシック" charset="-128"/>
              </a:rPr>
              <a:t>http://www.betacell.org/content/articles/articlepanel.php?aid=1&amp;pid=1</a:t>
            </a:r>
            <a:endParaRPr lang="en-US" altLang="x-none">
              <a:latin typeface="Arial" charset="0"/>
              <a:ea typeface="ＭＳ Ｐゴシック" charset="-128"/>
            </a:endParaRPr>
          </a:p>
        </p:txBody>
      </p:sp>
      <p:sp>
        <p:nvSpPr>
          <p:cNvPr id="673797" name="Text Box 5">
            <a:extLst>
              <a:ext uri="{FF2B5EF4-FFF2-40B4-BE49-F238E27FC236}">
                <a16:creationId xmlns:a16="http://schemas.microsoft.com/office/drawing/2014/main" id="{160A17C8-F7DD-4C44-9976-D3764C81E535}"/>
              </a:ext>
            </a:extLst>
          </p:cNvPr>
          <p:cNvSpPr txBox="1">
            <a:spLocks noChangeArrowheads="1"/>
          </p:cNvSpPr>
          <p:nvPr/>
        </p:nvSpPr>
        <p:spPr bwMode="auto">
          <a:xfrm>
            <a:off x="5334000" y="1676400"/>
            <a:ext cx="3429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en-US" altLang="x-none" sz="2000">
                <a:latin typeface="Arial" charset="0"/>
                <a:ea typeface="ＭＳ Ｐゴシック" charset="-128"/>
              </a:rPr>
              <a:t>Preproinsulin is translated as a 110 amino acid chain.  Removal of the signal peptide produces Proinsulin. </a:t>
            </a:r>
          </a:p>
          <a:p>
            <a:pPr>
              <a:spcBef>
                <a:spcPct val="50000"/>
              </a:spcBef>
              <a:buFontTx/>
              <a:buChar char="•"/>
              <a:defRPr/>
            </a:pPr>
            <a:r>
              <a:rPr lang="en-US" altLang="x-none" sz="2000">
                <a:latin typeface="Arial" charset="0"/>
                <a:ea typeface="ＭＳ Ｐゴシック" charset="-128"/>
              </a:rPr>
              <a:t>Formation of disulfide bonds between the A- &amp; B-chain components, and removal of the intervening C-chain, produces a biologically active Insulin molecule comprising 51 amino acids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FD1533A-4FDB-7440-9C12-541B3EEC9C85}"/>
              </a:ext>
            </a:extLst>
          </p:cNvPr>
          <p:cNvSpPr>
            <a:spLocks noGrp="1" noChangeArrowheads="1"/>
          </p:cNvSpPr>
          <p:nvPr>
            <p:ph type="title"/>
          </p:nvPr>
        </p:nvSpPr>
        <p:spPr>
          <a:xfrm>
            <a:off x="685800" y="0"/>
            <a:ext cx="7772400" cy="1143000"/>
          </a:xfrm>
        </p:spPr>
        <p:txBody>
          <a:bodyPr/>
          <a:lstStyle/>
          <a:p>
            <a:pPr eaLnBrk="1" hangingPunct="1"/>
            <a:r>
              <a:rPr lang="en-US" altLang="en-US" sz="3000"/>
              <a:t>Zymogens:  Chymotrypsin</a:t>
            </a:r>
            <a:endParaRPr lang="en-US" altLang="en-US"/>
          </a:p>
        </p:txBody>
      </p:sp>
      <p:pic>
        <p:nvPicPr>
          <p:cNvPr id="48130" name="Picture 3" descr="0710">
            <a:extLst>
              <a:ext uri="{FF2B5EF4-FFF2-40B4-BE49-F238E27FC236}">
                <a16:creationId xmlns:a16="http://schemas.microsoft.com/office/drawing/2014/main" id="{8E66CF93-316D-C448-BFF7-8551C4C5D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3025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E7DED7F4-F60A-C840-B350-C452F79029DB}"/>
              </a:ext>
            </a:extLst>
          </p:cNvPr>
          <p:cNvSpPr>
            <a:spLocks noGrp="1" noChangeArrowheads="1"/>
          </p:cNvSpPr>
          <p:nvPr>
            <p:ph type="title"/>
          </p:nvPr>
        </p:nvSpPr>
        <p:spPr>
          <a:xfrm>
            <a:off x="685800" y="0"/>
            <a:ext cx="7772400" cy="1143000"/>
          </a:xfrm>
        </p:spPr>
        <p:txBody>
          <a:bodyPr/>
          <a:lstStyle/>
          <a:p>
            <a:pPr eaLnBrk="1" hangingPunct="1"/>
            <a:r>
              <a:rPr lang="en-US" altLang="en-US" sz="3000"/>
              <a:t>Controlling Enzymatic Activity:  Summary</a:t>
            </a:r>
            <a:endParaRPr lang="en-US" altLang="en-US"/>
          </a:p>
        </p:txBody>
      </p:sp>
      <p:sp>
        <p:nvSpPr>
          <p:cNvPr id="677891" name="Text Box 3">
            <a:extLst>
              <a:ext uri="{FF2B5EF4-FFF2-40B4-BE49-F238E27FC236}">
                <a16:creationId xmlns:a16="http://schemas.microsoft.com/office/drawing/2014/main" id="{2EEE6512-CB77-D846-A82F-353B8A7B1588}"/>
              </a:ext>
            </a:extLst>
          </p:cNvPr>
          <p:cNvSpPr txBox="1">
            <a:spLocks noChangeArrowheads="1"/>
          </p:cNvSpPr>
          <p:nvPr/>
        </p:nvSpPr>
        <p:spPr bwMode="auto">
          <a:xfrm>
            <a:off x="152400" y="1066800"/>
            <a:ext cx="88392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buFont typeface="Arial" charset="0"/>
              <a:buNone/>
              <a:defRPr/>
            </a:pPr>
            <a:r>
              <a:rPr lang="en-US" altLang="x-none"/>
              <a:t>Enzymatic activity can be controlled by a variety of approaches, all of which are different than simple Michaelis-Menton reversible inhibition</a:t>
            </a:r>
          </a:p>
          <a:p>
            <a:pPr>
              <a:spcBef>
                <a:spcPct val="50000"/>
              </a:spcBef>
              <a:buFont typeface="Arial" charset="0"/>
              <a:buAutoNum type="arabicPeriod"/>
              <a:defRPr/>
            </a:pPr>
            <a:r>
              <a:rPr lang="en-US" altLang="x-none"/>
              <a:t>Feedback Inhibition</a:t>
            </a:r>
          </a:p>
          <a:p>
            <a:pPr lvl="1">
              <a:spcBef>
                <a:spcPct val="50000"/>
              </a:spcBef>
              <a:buFont typeface="Arial" charset="0"/>
              <a:buChar char="•"/>
              <a:defRPr/>
            </a:pPr>
            <a:r>
              <a:rPr lang="en-US" altLang="x-none" sz="2000"/>
              <a:t>Allows a product from a downstream reaction in a pathway to inhibit and enzyme via allosteric, noncompetitve or uncompetitive means</a:t>
            </a:r>
            <a:endParaRPr lang="en-US" altLang="x-none"/>
          </a:p>
          <a:p>
            <a:pPr>
              <a:spcBef>
                <a:spcPct val="50000"/>
              </a:spcBef>
              <a:buFont typeface="Arial" charset="0"/>
              <a:buAutoNum type="arabicPeriod"/>
              <a:defRPr/>
            </a:pPr>
            <a:r>
              <a:rPr lang="en-US" altLang="x-none"/>
              <a:t>Phosphorylation</a:t>
            </a:r>
          </a:p>
          <a:p>
            <a:pPr lvl="1">
              <a:spcBef>
                <a:spcPct val="50000"/>
              </a:spcBef>
              <a:buFont typeface="Arial" charset="0"/>
              <a:buChar char="•"/>
              <a:defRPr/>
            </a:pPr>
            <a:r>
              <a:rPr lang="en-US" altLang="x-none" sz="2000"/>
              <a:t>Allows an enzyme to be made and then have its activity up- or downregulated in response to different stimuli</a:t>
            </a:r>
            <a:endParaRPr lang="en-US" altLang="x-none"/>
          </a:p>
          <a:p>
            <a:pPr>
              <a:spcBef>
                <a:spcPct val="50000"/>
              </a:spcBef>
              <a:buFont typeface="Arial" charset="0"/>
              <a:buAutoNum type="arabicPeriod"/>
              <a:defRPr/>
            </a:pPr>
            <a:r>
              <a:rPr lang="en-US" altLang="x-none"/>
              <a:t>Zymogen production</a:t>
            </a:r>
          </a:p>
          <a:p>
            <a:pPr lvl="1">
              <a:spcBef>
                <a:spcPct val="50000"/>
              </a:spcBef>
              <a:buFont typeface="Arial" charset="0"/>
              <a:buChar char="•"/>
              <a:defRPr/>
            </a:pPr>
            <a:r>
              <a:rPr lang="en-US" altLang="x-none" sz="2000"/>
              <a:t>Allows cells to have proteins ready for immediate action should the become needed</a:t>
            </a:r>
            <a:endParaRPr lang="en-US" altLang="x-non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E0F6854-337F-6B49-A272-9D82D547F8A3}"/>
              </a:ext>
            </a:extLst>
          </p:cNvPr>
          <p:cNvSpPr>
            <a:spLocks noGrp="1" noChangeArrowheads="1"/>
          </p:cNvSpPr>
          <p:nvPr>
            <p:ph type="title"/>
          </p:nvPr>
        </p:nvSpPr>
        <p:spPr>
          <a:xfrm>
            <a:off x="685800" y="0"/>
            <a:ext cx="7772400" cy="1143000"/>
          </a:xfrm>
        </p:spPr>
        <p:txBody>
          <a:bodyPr/>
          <a:lstStyle/>
          <a:p>
            <a:pPr eaLnBrk="1" hangingPunct="1"/>
            <a:r>
              <a:rPr lang="en-US" altLang="en-US" sz="3000"/>
              <a:t>The Active Site</a:t>
            </a:r>
            <a:endParaRPr lang="en-US" altLang="en-US"/>
          </a:p>
        </p:txBody>
      </p:sp>
      <p:sp>
        <p:nvSpPr>
          <p:cNvPr id="679939" name="Text Box 3">
            <a:extLst>
              <a:ext uri="{FF2B5EF4-FFF2-40B4-BE49-F238E27FC236}">
                <a16:creationId xmlns:a16="http://schemas.microsoft.com/office/drawing/2014/main" id="{42DD04D9-1194-ED4A-8B09-656252501177}"/>
              </a:ext>
            </a:extLst>
          </p:cNvPr>
          <p:cNvSpPr txBox="1">
            <a:spLocks noChangeArrowheads="1"/>
          </p:cNvSpPr>
          <p:nvPr/>
        </p:nvSpPr>
        <p:spPr bwMode="auto">
          <a:xfrm>
            <a:off x="533400" y="12954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Now that we know the:</a:t>
            </a:r>
          </a:p>
          <a:p>
            <a:pPr algn="ctr">
              <a:spcBef>
                <a:spcPct val="50000"/>
              </a:spcBef>
              <a:defRPr/>
            </a:pPr>
            <a:endParaRPr lang="en-US" altLang="x-none">
              <a:latin typeface="Arial" charset="0"/>
              <a:ea typeface="ＭＳ Ｐゴシック" charset="-128"/>
            </a:endParaRPr>
          </a:p>
          <a:p>
            <a:pPr algn="ctr">
              <a:spcBef>
                <a:spcPct val="50000"/>
              </a:spcBef>
              <a:defRPr/>
            </a:pPr>
            <a:r>
              <a:rPr lang="en-US" altLang="x-none">
                <a:latin typeface="Arial" charset="0"/>
                <a:ea typeface="ＭＳ Ｐゴシック" charset="-128"/>
              </a:rPr>
              <a:t>Structure of the Amino Acids</a:t>
            </a:r>
          </a:p>
          <a:p>
            <a:pPr algn="ctr">
              <a:spcBef>
                <a:spcPct val="50000"/>
              </a:spcBef>
              <a:defRPr/>
            </a:pPr>
            <a:r>
              <a:rPr lang="en-US" altLang="x-none">
                <a:latin typeface="Arial" charset="0"/>
                <a:ea typeface="ＭＳ Ｐゴシック" charset="-128"/>
              </a:rPr>
              <a:t>Properties of the Amino Acids</a:t>
            </a:r>
          </a:p>
          <a:p>
            <a:pPr algn="ctr">
              <a:spcBef>
                <a:spcPct val="50000"/>
              </a:spcBef>
              <a:defRPr/>
            </a:pPr>
            <a:r>
              <a:rPr lang="en-US" altLang="x-none">
                <a:latin typeface="Arial" charset="0"/>
                <a:ea typeface="ＭＳ Ｐゴシック" charset="-128"/>
              </a:rPr>
              <a:t>Structure of Proteins</a:t>
            </a:r>
          </a:p>
          <a:p>
            <a:pPr algn="ctr">
              <a:spcBef>
                <a:spcPct val="50000"/>
              </a:spcBef>
              <a:defRPr/>
            </a:pPr>
            <a:r>
              <a:rPr lang="en-US" altLang="x-none">
                <a:latin typeface="Arial" charset="0"/>
                <a:ea typeface="ＭＳ Ｐゴシック" charset="-128"/>
              </a:rPr>
              <a:t>Kinetic Theory of Proteins</a:t>
            </a:r>
          </a:p>
          <a:p>
            <a:pPr algn="ctr">
              <a:spcBef>
                <a:spcPct val="50000"/>
              </a:spcBef>
              <a:defRPr/>
            </a:pPr>
            <a:r>
              <a:rPr lang="en-US" altLang="x-none">
                <a:latin typeface="Arial" charset="0"/>
                <a:ea typeface="ＭＳ Ｐゴシック" charset="-128"/>
              </a:rPr>
              <a:t>Regulation of Protein Activity</a:t>
            </a:r>
          </a:p>
          <a:p>
            <a:pPr>
              <a:spcBef>
                <a:spcPct val="50000"/>
              </a:spcBef>
              <a:defRPr/>
            </a:pPr>
            <a:endParaRPr lang="en-US" altLang="x-none">
              <a:latin typeface="Arial" charset="0"/>
              <a:ea typeface="ＭＳ Ｐゴシック" charset="-128"/>
            </a:endParaRPr>
          </a:p>
          <a:p>
            <a:pPr>
              <a:spcBef>
                <a:spcPct val="50000"/>
              </a:spcBef>
              <a:defRPr/>
            </a:pPr>
            <a:r>
              <a:rPr lang="en-US" altLang="x-none">
                <a:latin typeface="Arial" charset="0"/>
                <a:ea typeface="ＭＳ Ｐゴシック" charset="-128"/>
              </a:rPr>
              <a:t>We are ready to start looking at the active site itself, specific reactions and their mechanisms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31ADAC-6D14-C44D-9FA8-6575F5036782}"/>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 and Cooperativity</a:t>
            </a:r>
            <a:endParaRPr lang="en-US" altLang="en-US"/>
          </a:p>
        </p:txBody>
      </p:sp>
      <p:sp>
        <p:nvSpPr>
          <p:cNvPr id="708611" name="Text Box 3">
            <a:extLst>
              <a:ext uri="{FF2B5EF4-FFF2-40B4-BE49-F238E27FC236}">
                <a16:creationId xmlns:a16="http://schemas.microsoft.com/office/drawing/2014/main" id="{E7139848-2110-CE40-A00A-EC9DDC252F48}"/>
              </a:ext>
            </a:extLst>
          </p:cNvPr>
          <p:cNvSpPr txBox="1">
            <a:spLocks noChangeArrowheads="1"/>
          </p:cNvSpPr>
          <p:nvPr/>
        </p:nvSpPr>
        <p:spPr bwMode="auto">
          <a:xfrm>
            <a:off x="4495800" y="1371600"/>
            <a:ext cx="434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128"/>
              </a:defRPr>
            </a:lvl1pPr>
            <a:lvl2pPr marL="914400" indent="-457200">
              <a:defRPr sz="2400">
                <a:solidFill>
                  <a:schemeClr val="tx1"/>
                </a:solidFill>
                <a:latin typeface="Arial" charset="0"/>
                <a:ea typeface="ＭＳ Ｐゴシック" charset="-128"/>
              </a:defRPr>
            </a:lvl2pPr>
            <a:lvl3pPr marL="1371600" indent="-457200">
              <a:defRPr sz="2400">
                <a:solidFill>
                  <a:schemeClr val="tx1"/>
                </a:solidFill>
                <a:latin typeface="Arial" charset="0"/>
                <a:ea typeface="ＭＳ Ｐゴシック" charset="-128"/>
              </a:defRPr>
            </a:lvl3pPr>
            <a:lvl4pPr marL="1828800" indent="-457200">
              <a:defRPr sz="2400">
                <a:solidFill>
                  <a:schemeClr val="tx1"/>
                </a:solidFill>
                <a:latin typeface="Arial" charset="0"/>
                <a:ea typeface="ＭＳ Ｐゴシック" charset="-128"/>
              </a:defRPr>
            </a:lvl4pPr>
            <a:lvl5pPr marL="2286000" indent="-457200">
              <a:defRPr sz="2400">
                <a:solidFill>
                  <a:schemeClr val="tx1"/>
                </a:solidFill>
                <a:latin typeface="Arial" charset="0"/>
                <a:ea typeface="ＭＳ Ｐゴシック" charset="-128"/>
              </a:defRPr>
            </a:lvl5pPr>
            <a:lvl6pPr marL="2743200" indent="-457200" eaLnBrk="0" fontAlgn="base" hangingPunct="0">
              <a:spcBef>
                <a:spcPct val="0"/>
              </a:spcBef>
              <a:spcAft>
                <a:spcPct val="0"/>
              </a:spcAft>
              <a:defRPr sz="2400">
                <a:solidFill>
                  <a:schemeClr val="tx1"/>
                </a:solidFill>
                <a:latin typeface="Arial" charset="0"/>
                <a:ea typeface="ＭＳ Ｐゴシック" charset="-128"/>
              </a:defRPr>
            </a:lvl6pPr>
            <a:lvl7pPr marL="3200400" indent="-457200" eaLnBrk="0" fontAlgn="base" hangingPunct="0">
              <a:spcBef>
                <a:spcPct val="0"/>
              </a:spcBef>
              <a:spcAft>
                <a:spcPct val="0"/>
              </a:spcAft>
              <a:defRPr sz="2400">
                <a:solidFill>
                  <a:schemeClr val="tx1"/>
                </a:solidFill>
                <a:latin typeface="Arial" charset="0"/>
                <a:ea typeface="ＭＳ Ｐゴシック" charset="-128"/>
              </a:defRPr>
            </a:lvl7pPr>
            <a:lvl8pPr marL="3657600" indent="-457200" eaLnBrk="0" fontAlgn="base" hangingPunct="0">
              <a:spcBef>
                <a:spcPct val="0"/>
              </a:spcBef>
              <a:spcAft>
                <a:spcPct val="0"/>
              </a:spcAft>
              <a:defRPr sz="2400">
                <a:solidFill>
                  <a:schemeClr val="tx1"/>
                </a:solidFill>
                <a:latin typeface="Arial" charset="0"/>
                <a:ea typeface="ＭＳ Ｐゴシック" charset="-128"/>
              </a:defRPr>
            </a:lvl8pPr>
            <a:lvl9pPr marL="4114800" indent="-457200" eaLnBrk="0" fontAlgn="base" hangingPunct="0">
              <a:spcBef>
                <a:spcPct val="0"/>
              </a:spcBef>
              <a:spcAft>
                <a:spcPct val="0"/>
              </a:spcAft>
              <a:defRPr sz="2400">
                <a:solidFill>
                  <a:schemeClr val="tx1"/>
                </a:solidFill>
                <a:latin typeface="Arial" charset="0"/>
                <a:ea typeface="ＭＳ Ｐゴシック" charset="-128"/>
              </a:defRPr>
            </a:lvl9pPr>
          </a:lstStyle>
          <a:p>
            <a:pPr lvl="1">
              <a:spcBef>
                <a:spcPct val="50000"/>
              </a:spcBef>
              <a:buFont typeface="Arial" charset="0"/>
              <a:buChar char="•"/>
              <a:defRPr/>
            </a:pPr>
            <a:r>
              <a:rPr lang="en-US" altLang="x-none"/>
              <a:t>If the enzyme functions better (K</a:t>
            </a:r>
            <a:r>
              <a:rPr lang="en-US" altLang="x-none" baseline="-25000"/>
              <a:t>M</a:t>
            </a:r>
            <a:r>
              <a:rPr lang="en-US" altLang="x-none"/>
              <a:t> decreases) as a result of the initial substrate binding events, then </a:t>
            </a:r>
            <a:r>
              <a:rPr lang="en-US" altLang="x-none" b="1" u="sng"/>
              <a:t>Positive Cooperativity</a:t>
            </a:r>
            <a:r>
              <a:rPr lang="en-US" altLang="x-none"/>
              <a:t> is observed</a:t>
            </a:r>
          </a:p>
          <a:p>
            <a:pPr lvl="1">
              <a:spcBef>
                <a:spcPct val="50000"/>
              </a:spcBef>
              <a:buFont typeface="Arial" charset="0"/>
              <a:buChar char="•"/>
              <a:defRPr/>
            </a:pPr>
            <a:r>
              <a:rPr lang="en-US" altLang="x-none"/>
              <a:t>If the enzyme functions worse (V</a:t>
            </a:r>
            <a:r>
              <a:rPr lang="en-US" altLang="x-none" baseline="-25000"/>
              <a:t>M</a:t>
            </a:r>
            <a:r>
              <a:rPr lang="en-US" altLang="x-none"/>
              <a:t> decreases) then </a:t>
            </a:r>
            <a:r>
              <a:rPr lang="en-US" altLang="x-none" b="1" u="sng"/>
              <a:t>Negative Cooperativity</a:t>
            </a:r>
            <a:r>
              <a:rPr lang="en-US" altLang="x-none"/>
              <a:t> is observed</a:t>
            </a:r>
          </a:p>
          <a:p>
            <a:pPr>
              <a:spcBef>
                <a:spcPct val="50000"/>
              </a:spcBef>
              <a:defRPr/>
            </a:pPr>
            <a:endParaRPr lang="en-US" altLang="x-none"/>
          </a:p>
        </p:txBody>
      </p:sp>
      <p:pic>
        <p:nvPicPr>
          <p:cNvPr id="7171" name="Picture 4" descr="0702b">
            <a:extLst>
              <a:ext uri="{FF2B5EF4-FFF2-40B4-BE49-F238E27FC236}">
                <a16:creationId xmlns:a16="http://schemas.microsoft.com/office/drawing/2014/main" id="{8668F7D0-159C-4F43-B42F-0B1D12612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253"/>
          <a:stretch>
            <a:fillRect/>
          </a:stretch>
        </p:blipFill>
        <p:spPr bwMode="auto">
          <a:xfrm>
            <a:off x="228600" y="1828800"/>
            <a:ext cx="43307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a:extLst>
              <a:ext uri="{FF2B5EF4-FFF2-40B4-BE49-F238E27FC236}">
                <a16:creationId xmlns:a16="http://schemas.microsoft.com/office/drawing/2014/main" id="{F4BE4B3B-F239-5F49-83AE-2215158C08C8}"/>
              </a:ext>
            </a:extLst>
          </p:cNvPr>
          <p:cNvSpPr>
            <a:spLocks noGrp="1"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altLang="x-none" sz="4400">
                <a:solidFill>
                  <a:schemeClr val="tx2"/>
                </a:solidFill>
                <a:latin typeface="Arial" charset="0"/>
                <a:ea typeface="ＭＳ Ｐゴシック" charset="-128"/>
              </a:rPr>
              <a:t>Quaternary Structure</a:t>
            </a:r>
          </a:p>
        </p:txBody>
      </p:sp>
      <p:sp>
        <p:nvSpPr>
          <p:cNvPr id="710659" name="Rectangle 3">
            <a:extLst>
              <a:ext uri="{FF2B5EF4-FFF2-40B4-BE49-F238E27FC236}">
                <a16:creationId xmlns:a16="http://schemas.microsoft.com/office/drawing/2014/main" id="{8CDA0150-0649-B144-B37A-A8270A041B9F}"/>
              </a:ext>
            </a:extLst>
          </p:cNvPr>
          <p:cNvSpPr>
            <a:spLocks noGrp="1" noChangeArrowheads="1"/>
          </p:cNvSpPr>
          <p:nvPr/>
        </p:nvSpPr>
        <p:spPr bwMode="auto">
          <a:xfrm>
            <a:off x="457200" y="1600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x-none" sz="3200">
                <a:latin typeface="Arial" charset="0"/>
                <a:ea typeface="ＭＳ Ｐゴシック" charset="-128"/>
              </a:rPr>
              <a:t>Proteins with quaternary structure are </a:t>
            </a:r>
            <a:r>
              <a:rPr lang="en-US" altLang="x-none" sz="3200" u="sng">
                <a:latin typeface="Arial" charset="0"/>
                <a:ea typeface="ＭＳ Ｐゴシック" charset="-128"/>
              </a:rPr>
              <a:t>oligomeric</a:t>
            </a:r>
            <a:r>
              <a:rPr lang="en-US" altLang="x-none" sz="3200">
                <a:latin typeface="Arial" charset="0"/>
                <a:ea typeface="ＭＳ Ｐゴシック" charset="-128"/>
              </a:rPr>
              <a:t> (They have multiple subunits)</a:t>
            </a:r>
          </a:p>
          <a:p>
            <a:pPr>
              <a:defRPr/>
            </a:pPr>
            <a:r>
              <a:rPr lang="en-US" altLang="x-none" sz="3200">
                <a:latin typeface="Arial" charset="0"/>
                <a:ea typeface="ＭＳ Ｐゴシック" charset="-128"/>
              </a:rPr>
              <a:t>Subunits do not have to be identical</a:t>
            </a:r>
          </a:p>
          <a:p>
            <a:pPr>
              <a:defRPr/>
            </a:pPr>
            <a:r>
              <a:rPr lang="en-US" altLang="x-none" sz="3200">
                <a:latin typeface="Arial" charset="0"/>
                <a:ea typeface="ＭＳ Ｐゴシック" charset="-128"/>
              </a:rPr>
              <a:t>Oligomeric proteins have the potential to display </a:t>
            </a:r>
            <a:r>
              <a:rPr lang="en-US" altLang="x-none" sz="3200" u="sng">
                <a:latin typeface="Arial" charset="0"/>
                <a:ea typeface="ＭＳ Ｐゴシック" charset="-128"/>
              </a:rPr>
              <a:t>cooperativity</a:t>
            </a:r>
            <a:endParaRPr lang="en-US" altLang="x-none" sz="3200">
              <a:latin typeface="Calibri" charset="0"/>
              <a:ea typeface="ＭＳ Ｐゴシック" charset="-128"/>
            </a:endParaRPr>
          </a:p>
          <a:p>
            <a:pPr>
              <a:defRPr/>
            </a:pPr>
            <a:endParaRPr lang="en-US" altLang="x-none" sz="3200">
              <a:latin typeface="Calibri" charset="0"/>
              <a:ea typeface="ＭＳ Ｐゴシック" charset="-128"/>
            </a:endParaRPr>
          </a:p>
        </p:txBody>
      </p:sp>
      <p:sp>
        <p:nvSpPr>
          <p:cNvPr id="710660" name="Text Box 4">
            <a:extLst>
              <a:ext uri="{FF2B5EF4-FFF2-40B4-BE49-F238E27FC236}">
                <a16:creationId xmlns:a16="http://schemas.microsoft.com/office/drawing/2014/main" id="{F2219D03-3E4F-0F4E-95D7-EA0D0C42B2EE}"/>
              </a:ext>
            </a:extLst>
          </p:cNvPr>
          <p:cNvSpPr txBox="1">
            <a:spLocks noChangeArrowheads="1"/>
          </p:cNvSpPr>
          <p:nvPr/>
        </p:nvSpPr>
        <p:spPr bwMode="auto">
          <a:xfrm>
            <a:off x="914400" y="4789488"/>
            <a:ext cx="3505200"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x-none" sz="1800">
                <a:latin typeface="Calibri" charset="0"/>
                <a:ea typeface="ＭＳ Ｐゴシック" charset="-128"/>
              </a:rPr>
              <a:t>All cooperative proteins must be oligomeric, but NOT all oligomeric proteins are cooperative.</a:t>
            </a:r>
          </a:p>
        </p:txBody>
      </p:sp>
      <p:pic>
        <p:nvPicPr>
          <p:cNvPr id="9220" name="Picture 5">
            <a:extLst>
              <a:ext uri="{FF2B5EF4-FFF2-40B4-BE49-F238E27FC236}">
                <a16:creationId xmlns:a16="http://schemas.microsoft.com/office/drawing/2014/main" id="{8FCC7BCA-F14F-F741-9EC8-F8915436C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124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5204DA5F-AABB-B747-8B1C-4AEECA7DD45B}"/>
              </a:ext>
            </a:extLst>
          </p:cNvPr>
          <p:cNvSpPr>
            <a:spLocks noGrp="1" noChangeArrowheads="1"/>
          </p:cNvSpPr>
          <p:nvPr>
            <p:ph type="title"/>
          </p:nvPr>
        </p:nvSpPr>
        <p:spPr>
          <a:xfrm>
            <a:off x="685800" y="0"/>
            <a:ext cx="7772400" cy="1143000"/>
          </a:xfrm>
        </p:spPr>
        <p:txBody>
          <a:bodyPr/>
          <a:lstStyle/>
          <a:p>
            <a:pPr eaLnBrk="1" hangingPunct="1"/>
            <a:r>
              <a:rPr lang="en-US" altLang="en-US" sz="3000"/>
              <a:t>Quaternary Structure</a:t>
            </a:r>
            <a:endParaRPr lang="en-US" altLang="en-US"/>
          </a:p>
        </p:txBody>
      </p:sp>
      <p:sp>
        <p:nvSpPr>
          <p:cNvPr id="641027" name="Text Box 3">
            <a:extLst>
              <a:ext uri="{FF2B5EF4-FFF2-40B4-BE49-F238E27FC236}">
                <a16:creationId xmlns:a16="http://schemas.microsoft.com/office/drawing/2014/main" id="{EADEFECD-07A9-8046-9C1A-8241967AC80B}"/>
              </a:ext>
            </a:extLst>
          </p:cNvPr>
          <p:cNvSpPr txBox="1">
            <a:spLocks noChangeArrowheads="1"/>
          </p:cNvSpPr>
          <p:nvPr/>
        </p:nvSpPr>
        <p:spPr bwMode="auto">
          <a:xfrm>
            <a:off x="990600" y="1447800"/>
            <a:ext cx="701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Quaternary Protein Structure may be disrupted by anything that disrupts </a:t>
            </a:r>
            <a:r>
              <a:rPr lang="en-US" altLang="x-none" b="1" u="sng">
                <a:latin typeface="Arial" charset="0"/>
                <a:ea typeface="ＭＳ Ｐゴシック" charset="-128"/>
              </a:rPr>
              <a:t>non-covalent interactions</a:t>
            </a:r>
            <a:endParaRPr lang="en-US" altLang="x-none">
              <a:latin typeface="Arial" charset="0"/>
              <a:ea typeface="ＭＳ Ｐゴシック" charset="-128"/>
            </a:endParaRPr>
          </a:p>
        </p:txBody>
      </p:sp>
      <p:sp>
        <p:nvSpPr>
          <p:cNvPr id="641028" name="Text Box 4">
            <a:extLst>
              <a:ext uri="{FF2B5EF4-FFF2-40B4-BE49-F238E27FC236}">
                <a16:creationId xmlns:a16="http://schemas.microsoft.com/office/drawing/2014/main" id="{513F37A8-D7C9-DF41-AC60-4A63C2047125}"/>
              </a:ext>
            </a:extLst>
          </p:cNvPr>
          <p:cNvSpPr txBox="1">
            <a:spLocks noChangeArrowheads="1"/>
          </p:cNvSpPr>
          <p:nvPr/>
        </p:nvSpPr>
        <p:spPr bwMode="auto">
          <a:xfrm>
            <a:off x="1371600" y="2895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pH change</a:t>
            </a:r>
          </a:p>
        </p:txBody>
      </p:sp>
      <p:sp>
        <p:nvSpPr>
          <p:cNvPr id="641029" name="Text Box 5">
            <a:extLst>
              <a:ext uri="{FF2B5EF4-FFF2-40B4-BE49-F238E27FC236}">
                <a16:creationId xmlns:a16="http://schemas.microsoft.com/office/drawing/2014/main" id="{AA191C70-03E1-2D44-9F02-88B1E8E5E716}"/>
              </a:ext>
            </a:extLst>
          </p:cNvPr>
          <p:cNvSpPr txBox="1">
            <a:spLocks noChangeArrowheads="1"/>
          </p:cNvSpPr>
          <p:nvPr/>
        </p:nvSpPr>
        <p:spPr bwMode="auto">
          <a:xfrm>
            <a:off x="5562600" y="28194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Ionic Strength Change</a:t>
            </a:r>
          </a:p>
        </p:txBody>
      </p:sp>
      <p:sp>
        <p:nvSpPr>
          <p:cNvPr id="641030" name="Text Box 6">
            <a:extLst>
              <a:ext uri="{FF2B5EF4-FFF2-40B4-BE49-F238E27FC236}">
                <a16:creationId xmlns:a16="http://schemas.microsoft.com/office/drawing/2014/main" id="{8AD68584-C247-854A-8B74-06CF53970F46}"/>
              </a:ext>
            </a:extLst>
          </p:cNvPr>
          <p:cNvSpPr txBox="1">
            <a:spLocks noChangeArrowheads="1"/>
          </p:cNvSpPr>
          <p:nvPr/>
        </p:nvSpPr>
        <p:spPr bwMode="auto">
          <a:xfrm>
            <a:off x="1371600" y="42672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a:latin typeface="Arial" charset="0"/>
                <a:ea typeface="ＭＳ Ｐゴシック" charset="-128"/>
              </a:rPr>
              <a:t>Addition of a Chaotrope</a:t>
            </a:r>
          </a:p>
        </p:txBody>
      </p:sp>
      <p:sp>
        <p:nvSpPr>
          <p:cNvPr id="641031" name="Text Box 7">
            <a:extLst>
              <a:ext uri="{FF2B5EF4-FFF2-40B4-BE49-F238E27FC236}">
                <a16:creationId xmlns:a16="http://schemas.microsoft.com/office/drawing/2014/main" id="{C2E2F00F-B63B-4D46-807C-2A82D5109FA2}"/>
              </a:ext>
            </a:extLst>
          </p:cNvPr>
          <p:cNvSpPr txBox="1">
            <a:spLocks noChangeArrowheads="1"/>
          </p:cNvSpPr>
          <p:nvPr/>
        </p:nvSpPr>
        <p:spPr bwMode="auto">
          <a:xfrm>
            <a:off x="5410200" y="46482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Temperature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1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10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8" grpId="0"/>
      <p:bldP spid="641029" grpId="0"/>
      <p:bldP spid="641030" grpId="0"/>
      <p:bldP spid="6410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10F3AC2-2492-8A41-B295-2D278B71FFA9}"/>
              </a:ext>
            </a:extLst>
          </p:cNvPr>
          <p:cNvSpPr>
            <a:spLocks noGrp="1" noChangeArrowheads="1"/>
          </p:cNvSpPr>
          <p:nvPr>
            <p:ph type="title"/>
          </p:nvPr>
        </p:nvSpPr>
        <p:spPr>
          <a:xfrm>
            <a:off x="685800" y="0"/>
            <a:ext cx="7772400" cy="1143000"/>
          </a:xfrm>
        </p:spPr>
        <p:txBody>
          <a:bodyPr/>
          <a:lstStyle/>
          <a:p>
            <a:pPr eaLnBrk="1" hangingPunct="1"/>
            <a:r>
              <a:rPr lang="en-US" altLang="en-US" sz="3000"/>
              <a:t>Feedback Inhibition</a:t>
            </a:r>
            <a:endParaRPr lang="en-US" altLang="en-US"/>
          </a:p>
        </p:txBody>
      </p:sp>
      <p:sp>
        <p:nvSpPr>
          <p:cNvPr id="643075" name="Text Box 3">
            <a:extLst>
              <a:ext uri="{FF2B5EF4-FFF2-40B4-BE49-F238E27FC236}">
                <a16:creationId xmlns:a16="http://schemas.microsoft.com/office/drawing/2014/main" id="{C2C9A34A-2157-B34A-B893-2FC88FBDD782}"/>
              </a:ext>
            </a:extLst>
          </p:cNvPr>
          <p:cNvSpPr txBox="1">
            <a:spLocks noChangeArrowheads="1"/>
          </p:cNvSpPr>
          <p:nvPr/>
        </p:nvSpPr>
        <p:spPr bwMode="auto">
          <a:xfrm>
            <a:off x="1143000" y="1905000"/>
            <a:ext cx="6781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a:latin typeface="Arial" charset="0"/>
                <a:ea typeface="ＭＳ Ｐゴシック" charset="-128"/>
              </a:rPr>
              <a:t>One AMAZING benefit to the evolution of allosteric regulation of enzymatic activity is:</a:t>
            </a:r>
          </a:p>
          <a:p>
            <a:pPr>
              <a:spcBef>
                <a:spcPct val="50000"/>
              </a:spcBef>
              <a:defRPr/>
            </a:pPr>
            <a:endParaRPr lang="en-US" altLang="x-none">
              <a:latin typeface="Arial" charset="0"/>
              <a:ea typeface="ＭＳ Ｐゴシック" charset="-128"/>
            </a:endParaRPr>
          </a:p>
          <a:p>
            <a:pPr algn="ctr">
              <a:spcBef>
                <a:spcPct val="50000"/>
              </a:spcBef>
              <a:defRPr/>
            </a:pPr>
            <a:r>
              <a:rPr lang="en-US" altLang="x-none" b="1">
                <a:latin typeface="Arial" charset="0"/>
                <a:ea typeface="ＭＳ Ｐゴシック" charset="-128"/>
              </a:rPr>
              <a:t>You can obtain a much finer level of control of enzymes involved in complicated pathways than you can with simple Michaelis-Menton based inhibition</a:t>
            </a:r>
          </a:p>
          <a:p>
            <a:pPr algn="ctr">
              <a:spcBef>
                <a:spcPct val="50000"/>
              </a:spcBef>
              <a:defRPr/>
            </a:pPr>
            <a:endParaRPr lang="en-US" altLang="x-none" b="1">
              <a:latin typeface="Arial" charset="0"/>
              <a:ea typeface="ＭＳ Ｐゴシック" charset="-128"/>
            </a:endParaRPr>
          </a:p>
          <a:p>
            <a:pPr algn="ctr">
              <a:spcBef>
                <a:spcPct val="50000"/>
              </a:spcBef>
              <a:defRPr/>
            </a:pPr>
            <a:r>
              <a:rPr lang="en-US" altLang="x-none" b="1" u="sng">
                <a:latin typeface="Arial" charset="0"/>
                <a:ea typeface="ＭＳ Ｐゴシック" charset="-128"/>
              </a:rPr>
              <a:t>Feedback Inhibition</a:t>
            </a:r>
            <a:r>
              <a:rPr lang="en-US" altLang="x-none" b="1">
                <a:latin typeface="Arial" charset="0"/>
                <a:ea typeface="ＭＳ Ｐゴシック" charset="-128"/>
              </a:rPr>
              <a:t> is an example of this</a:t>
            </a:r>
            <a:endParaRPr lang="en-US" altLang="x-none">
              <a:latin typeface="Arial" charset="0"/>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2BECFF83-B6CB-E446-9C38-CE7922B17F60}"/>
              </a:ext>
            </a:extLst>
          </p:cNvPr>
          <p:cNvSpPr txBox="1">
            <a:spLocks noChangeArrowheads="1"/>
          </p:cNvSpPr>
          <p:nvPr/>
        </p:nvSpPr>
        <p:spPr bwMode="auto">
          <a:xfrm>
            <a:off x="152400" y="152400"/>
            <a:ext cx="93646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ea typeface="ＭＳ Ｐゴシック" panose="020B0600070205080204" pitchFamily="34" charset="-128"/>
              </a:defRPr>
            </a:lvl9pPr>
          </a:lstStyle>
          <a:p>
            <a:pPr algn="ctr" eaLnBrk="1">
              <a:lnSpc>
                <a:spcPct val="97000"/>
              </a:lnSpc>
              <a:buClr>
                <a:srgbClr val="000000"/>
              </a:buClr>
              <a:buSzPct val="45000"/>
              <a:buFont typeface="StarSymbol" charset="0"/>
              <a:buNone/>
            </a:pPr>
            <a:r>
              <a:rPr lang="en-GB" altLang="en-US" b="1"/>
              <a:t>Overview diagram of </a:t>
            </a:r>
            <a:r>
              <a:rPr lang="en-GB" altLang="en-US" b="1" i="1"/>
              <a:t>E. coli</a:t>
            </a:r>
            <a:r>
              <a:rPr lang="en-GB" altLang="en-US" b="1"/>
              <a:t> metabolism</a:t>
            </a:r>
          </a:p>
        </p:txBody>
      </p:sp>
      <p:pic>
        <p:nvPicPr>
          <p:cNvPr id="15362" name="Picture 5">
            <a:extLst>
              <a:ext uri="{FF2B5EF4-FFF2-40B4-BE49-F238E27FC236}">
                <a16:creationId xmlns:a16="http://schemas.microsoft.com/office/drawing/2014/main" id="{D86072EF-A935-054C-8A54-AACD4C203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6400800"/>
            <a:ext cx="292100" cy="33496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a:extLst>
              <a:ext uri="{FF2B5EF4-FFF2-40B4-BE49-F238E27FC236}">
                <a16:creationId xmlns:a16="http://schemas.microsoft.com/office/drawing/2014/main" id="{7D774A8F-DF3A-F945-932D-B284177E7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
            <a:ext cx="7264400" cy="604043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7">
            <a:extLst>
              <a:ext uri="{FF2B5EF4-FFF2-40B4-BE49-F238E27FC236}">
                <a16:creationId xmlns:a16="http://schemas.microsoft.com/office/drawing/2014/main" id="{E0DDACE1-8AF0-F342-86CC-560094E49F19}"/>
              </a:ext>
            </a:extLst>
          </p:cNvPr>
          <p:cNvSpPr txBox="1">
            <a:spLocks noChangeArrowheads="1"/>
          </p:cNvSpPr>
          <p:nvPr/>
        </p:nvSpPr>
        <p:spPr bwMode="auto">
          <a:xfrm>
            <a:off x="6477000" y="6629400"/>
            <a:ext cx="22098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anose="020B0604020202020204" pitchFamily="34" charset="0"/>
                <a:ea typeface="ＭＳ Ｐゴシック" panose="020B0600070205080204" pitchFamily="34" charset="-128"/>
              </a:defRPr>
            </a:lvl9pPr>
          </a:lstStyle>
          <a:p>
            <a:pPr eaLnBrk="1">
              <a:lnSpc>
                <a:spcPct val="97000"/>
              </a:lnSpc>
              <a:buClr>
                <a:srgbClr val="000000"/>
              </a:buClr>
              <a:buSzPct val="45000"/>
              <a:buFont typeface="StarSymbol" charset="0"/>
              <a:buNone/>
            </a:pPr>
            <a:r>
              <a:rPr lang="en-GB" altLang="en-US" sz="600" b="1">
                <a:solidFill>
                  <a:srgbClr val="000000"/>
                </a:solidFill>
              </a:rPr>
              <a:t>Ouzounis C A, Karp P D Genome Res. 2000;10:568-576</a:t>
            </a:r>
          </a:p>
        </p:txBody>
      </p:sp>
      <p:sp>
        <p:nvSpPr>
          <p:cNvPr id="15365" name="Text Box 8">
            <a:extLst>
              <a:ext uri="{FF2B5EF4-FFF2-40B4-BE49-F238E27FC236}">
                <a16:creationId xmlns:a16="http://schemas.microsoft.com/office/drawing/2014/main" id="{80D2BD43-CD48-264A-AD54-F4033FFE62C4}"/>
              </a:ext>
            </a:extLst>
          </p:cNvPr>
          <p:cNvSpPr txBox="1">
            <a:spLocks noChangeArrowheads="1"/>
          </p:cNvSpPr>
          <p:nvPr/>
        </p:nvSpPr>
        <p:spPr bwMode="auto">
          <a:xfrm>
            <a:off x="76200" y="6629400"/>
            <a:ext cx="16764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4000"/>
              </a:lnSpc>
              <a:spcBef>
                <a:spcPts val="450"/>
              </a:spcBef>
              <a:buClr>
                <a:srgbClr val="000000"/>
              </a:buClr>
              <a:buSzPct val="45000"/>
              <a:buFont typeface="StarSymbol" charset="0"/>
              <a:buNone/>
            </a:pPr>
            <a:r>
              <a:rPr lang="en-GB" altLang="en-US" sz="600">
                <a:solidFill>
                  <a:srgbClr val="000000"/>
                </a:solidFill>
              </a:rPr>
              <a:t>©2000 by Cold Spring Harbor Laboratory Press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F19AF52-CA51-D642-AF85-2E7401353ACD}"/>
              </a:ext>
            </a:extLst>
          </p:cNvPr>
          <p:cNvSpPr>
            <a:spLocks noGrp="1" noChangeArrowheads="1"/>
          </p:cNvSpPr>
          <p:nvPr>
            <p:ph type="title"/>
          </p:nvPr>
        </p:nvSpPr>
        <p:spPr>
          <a:xfrm>
            <a:off x="5867400" y="1066800"/>
            <a:ext cx="2590800" cy="4953000"/>
          </a:xfrm>
        </p:spPr>
        <p:txBody>
          <a:bodyPr/>
          <a:lstStyle/>
          <a:p>
            <a:pPr eaLnBrk="1" hangingPunct="1"/>
            <a:r>
              <a:rPr lang="en-US" altLang="en-US" sz="3000"/>
              <a:t>Metabolic Complexity and The Need for Regulation</a:t>
            </a:r>
            <a:endParaRPr lang="en-US" altLang="en-US"/>
          </a:p>
        </p:txBody>
      </p:sp>
      <p:pic>
        <p:nvPicPr>
          <p:cNvPr id="17410" name="Picture 3" descr="metabolic pathways_Sigma">
            <a:extLst>
              <a:ext uri="{FF2B5EF4-FFF2-40B4-BE49-F238E27FC236}">
                <a16:creationId xmlns:a16="http://schemas.microsoft.com/office/drawing/2014/main" id="{86C66773-F7D0-2747-8602-839FADCDB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002213"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C91F126D-1001-474C-92D3-8D4BC24A0F80}"/>
              </a:ext>
            </a:extLst>
          </p:cNvPr>
          <p:cNvSpPr>
            <a:spLocks noGrp="1" noChangeArrowheads="1"/>
          </p:cNvSpPr>
          <p:nvPr>
            <p:ph type="title"/>
          </p:nvPr>
        </p:nvSpPr>
        <p:spPr>
          <a:xfrm>
            <a:off x="685800" y="76200"/>
            <a:ext cx="7772400" cy="838200"/>
          </a:xfrm>
        </p:spPr>
        <p:txBody>
          <a:bodyPr/>
          <a:lstStyle/>
          <a:p>
            <a:pPr eaLnBrk="1" hangingPunct="1"/>
            <a:r>
              <a:rPr lang="en-US" altLang="en-US" sz="3400"/>
              <a:t>Feedback Inhibition</a:t>
            </a:r>
            <a:endParaRPr lang="en-US" altLang="en-US"/>
          </a:p>
        </p:txBody>
      </p:sp>
      <p:pic>
        <p:nvPicPr>
          <p:cNvPr id="711683" name="Picture 3" descr="0701">
            <a:extLst>
              <a:ext uri="{FF2B5EF4-FFF2-40B4-BE49-F238E27FC236}">
                <a16:creationId xmlns:a16="http://schemas.microsoft.com/office/drawing/2014/main" id="{AB8D91AC-2F29-4047-BA79-A5887B377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879975"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684" name="Picture 4" descr="feedback inhibition">
            <a:extLst>
              <a:ext uri="{FF2B5EF4-FFF2-40B4-BE49-F238E27FC236}">
                <a16:creationId xmlns:a16="http://schemas.microsoft.com/office/drawing/2014/main" id="{2EAA5AA9-67F1-D44B-886E-44E12AEDF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554788"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168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1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5108</TotalTime>
  <Words>1218</Words>
  <Application>Microsoft Macintosh PowerPoint</Application>
  <PresentationFormat>On-screen Show (4:3)</PresentationFormat>
  <Paragraphs>139</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StarSymbol</vt:lpstr>
      <vt:lpstr>Blank Presentation</vt:lpstr>
      <vt:lpstr>Non-Michaelis-Menton Kinetics</vt:lpstr>
      <vt:lpstr>Quaternary Structure and Cooperativity</vt:lpstr>
      <vt:lpstr>Quaternary Structure and Cooperativity</vt:lpstr>
      <vt:lpstr>PowerPoint Presentation</vt:lpstr>
      <vt:lpstr>Quaternary Structure</vt:lpstr>
      <vt:lpstr>Feedback Inhibition</vt:lpstr>
      <vt:lpstr>PowerPoint Presentation</vt:lpstr>
      <vt:lpstr>Metabolic Complexity and The Need for Regulation</vt:lpstr>
      <vt:lpstr>Feedback Inhibition</vt:lpstr>
      <vt:lpstr>Feedback Inhibition and Allostery</vt:lpstr>
      <vt:lpstr>Phosphorylation</vt:lpstr>
      <vt:lpstr>Phosphorylation</vt:lpstr>
      <vt:lpstr>Phosphate Esters and Conformational Change</vt:lpstr>
      <vt:lpstr>Examples of Phosphorylated Proteins</vt:lpstr>
      <vt:lpstr>Examples of Phosphorylated Proteins</vt:lpstr>
      <vt:lpstr>Examples of Phosphorylated Proteins</vt:lpstr>
      <vt:lpstr>MAP Kinases:  ERK</vt:lpstr>
      <vt:lpstr>Examples of Phosphorylated Proteins</vt:lpstr>
      <vt:lpstr>Phosphorylation</vt:lpstr>
      <vt:lpstr>Zymogens</vt:lpstr>
      <vt:lpstr>Examples of Zymogens</vt:lpstr>
      <vt:lpstr>Zymogens:  Insulin</vt:lpstr>
      <vt:lpstr>Zymogens:  Chymotrypsin</vt:lpstr>
      <vt:lpstr>Controlling Enzymatic Activity:  Summary</vt:lpstr>
      <vt:lpstr>The Active Site</vt:lpstr>
    </vt:vector>
  </TitlesOfParts>
  <Company>Jason Hurlbert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dc:title>
  <dc:creator>Jason Hurlbert</dc:creator>
  <cp:lastModifiedBy>Hurlbert, Jason C.</cp:lastModifiedBy>
  <cp:revision>250</cp:revision>
  <dcterms:created xsi:type="dcterms:W3CDTF">2009-08-25T18:30:19Z</dcterms:created>
  <dcterms:modified xsi:type="dcterms:W3CDTF">2019-10-09T18:38:29Z</dcterms:modified>
</cp:coreProperties>
</file>