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301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8E"/>
    <a:srgbClr val="D23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679" autoAdjust="0"/>
  </p:normalViewPr>
  <p:slideViewPr>
    <p:cSldViewPr>
      <p:cViewPr varScale="1">
        <p:scale>
          <a:sx n="96" d="100"/>
          <a:sy n="96" d="100"/>
        </p:scale>
        <p:origin x="6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x-none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x-none"/>
          </a:p>
        </p:txBody>
      </p:sp>
      <p:sp>
        <p:nvSpPr>
          <p:cNvPr id="532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x-none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9EFD95-FCD6-1A4A-B5A5-A2C0E7E08403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18C80-FAA0-A345-9945-4B7D614526B2}" type="slidenum">
              <a:rPr lang="en-US" altLang="x-none"/>
              <a:pPr/>
              <a:t>1</a:t>
            </a:fld>
            <a:endParaRPr lang="en-US" altLang="x-none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8DC92-B8CA-664E-83B7-6DFAC010049C}" type="slidenum">
              <a:rPr lang="en-US" altLang="x-none"/>
              <a:pPr/>
              <a:t>10</a:t>
            </a:fld>
            <a:endParaRPr lang="en-US" altLang="x-none"/>
          </a:p>
        </p:txBody>
      </p:sp>
      <p:sp>
        <p:nvSpPr>
          <p:cNvPr id="65538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7883A-CF5D-2643-88FA-E8CFF77C84CB}" type="slidenum">
              <a:rPr lang="en-US" altLang="x-none"/>
              <a:pPr/>
              <a:t>11</a:t>
            </a:fld>
            <a:endParaRPr lang="en-US" altLang="x-none"/>
          </a:p>
        </p:txBody>
      </p:sp>
      <p:sp>
        <p:nvSpPr>
          <p:cNvPr id="66562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4EF7A-56DA-7945-ADF8-D45B3C283001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67586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6A832-196D-0442-AFDD-69166DD5780E}" type="slidenum">
              <a:rPr lang="en-US" altLang="x-none"/>
              <a:pPr/>
              <a:t>13</a:t>
            </a:fld>
            <a:endParaRPr lang="en-US" altLang="x-none"/>
          </a:p>
        </p:txBody>
      </p:sp>
      <p:sp>
        <p:nvSpPr>
          <p:cNvPr id="68610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2A72C-D09D-0249-B681-B997F75F9E5C}" type="slidenum">
              <a:rPr lang="en-US" altLang="x-none"/>
              <a:pPr/>
              <a:t>14</a:t>
            </a:fld>
            <a:endParaRPr lang="en-US" altLang="x-none"/>
          </a:p>
        </p:txBody>
      </p:sp>
      <p:sp>
        <p:nvSpPr>
          <p:cNvPr id="69634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41812-E405-3344-8B66-F3D7D28D6BC0}" type="slidenum">
              <a:rPr lang="en-US" altLang="x-none"/>
              <a:pPr/>
              <a:t>15</a:t>
            </a:fld>
            <a:endParaRPr lang="en-US" altLang="x-none"/>
          </a:p>
        </p:txBody>
      </p:sp>
      <p:sp>
        <p:nvSpPr>
          <p:cNvPr id="70658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5A7D1-0277-9A4F-811E-6C6E5B691F26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CBA5F-E642-CB48-877E-A6D81591B16E}" type="slidenum">
              <a:rPr lang="en-US" altLang="x-none"/>
              <a:pPr/>
              <a:t>17</a:t>
            </a:fld>
            <a:endParaRPr lang="en-US" altLang="x-none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A3553-CB30-004F-9FB8-B90C4C622824}" type="slidenum">
              <a:rPr lang="en-US" altLang="x-none"/>
              <a:pPr/>
              <a:t>18</a:t>
            </a:fld>
            <a:endParaRPr lang="en-US" altLang="x-none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D6C78-59A9-904A-BCFA-6DCD38B9CFAF}" type="slidenum">
              <a:rPr lang="en-US" altLang="x-none"/>
              <a:pPr/>
              <a:t>19</a:t>
            </a:fld>
            <a:endParaRPr lang="en-US" altLang="x-none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D6262-E258-D445-8F7D-63C9EDC8B7F2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18BBC-8303-FE4F-B2E3-3274A617E554}" type="slidenum">
              <a:rPr lang="en-US" altLang="x-none"/>
              <a:pPr/>
              <a:t>20</a:t>
            </a:fld>
            <a:endParaRPr lang="en-US" altLang="x-none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8AE90-20E2-1749-AF94-9A8F554905EA}" type="slidenum">
              <a:rPr lang="en-US" altLang="x-none"/>
              <a:pPr/>
              <a:t>21</a:t>
            </a:fld>
            <a:endParaRPr lang="en-US" altLang="x-none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EB1AE3-BCE8-7A46-B4F5-202614DE3D35}" type="slidenum">
              <a:rPr lang="en-US" altLang="x-none"/>
              <a:pPr/>
              <a:t>22</a:t>
            </a:fld>
            <a:endParaRPr lang="en-US" altLang="x-none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A04A9-5738-7743-ABE1-84B6C89CF0A7}" type="slidenum">
              <a:rPr lang="en-US" altLang="x-none"/>
              <a:pPr/>
              <a:t>23</a:t>
            </a:fld>
            <a:endParaRPr lang="en-US" altLang="x-none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02E34-4BF0-9749-B9BC-92A982F9F4FB}" type="slidenum">
              <a:rPr lang="en-US" altLang="x-none"/>
              <a:pPr/>
              <a:t>24</a:t>
            </a:fld>
            <a:endParaRPr lang="en-US" altLang="x-none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EBDA4-401E-3342-935F-9B4E1622ACB9}" type="slidenum">
              <a:rPr lang="en-US" altLang="x-none"/>
              <a:pPr/>
              <a:t>25</a:t>
            </a:fld>
            <a:endParaRPr lang="en-US" altLang="x-none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DED4D-DEA8-DE4F-8C7F-0640CCD9FC2F}" type="slidenum">
              <a:rPr lang="en-US" altLang="x-none"/>
              <a:pPr/>
              <a:t>26</a:t>
            </a:fld>
            <a:endParaRPr lang="en-US" altLang="x-none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D9E06-909C-124D-B0CB-FF297DE55D26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88673-6AC7-2447-A066-E7F4F5EE2340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082FA9-35A4-9845-80C4-3592AD790338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E0E2B-4382-6946-8BD6-17E484E93CBC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C6E48-CB93-9749-BF51-C67C83008ED6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60418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DA3EE-C5A3-C543-97AF-1BBA0FA64B1F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61442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C6138-11FE-C84E-9A2F-A132DBDB04C6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62466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academic.cengage.com/chemistry/campbell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Rectangle 7"/>
          <p:cNvSpPr>
            <a:spLocks noChangeArrowheads="1"/>
          </p:cNvSpPr>
          <p:nvPr userDrawn="1"/>
        </p:nvSpPr>
        <p:spPr bwMode="auto">
          <a:xfrm>
            <a:off x="0" y="0"/>
            <a:ext cx="9177338" cy="6858000"/>
          </a:xfrm>
          <a:prstGeom prst="rect">
            <a:avLst/>
          </a:prstGeom>
          <a:solidFill>
            <a:srgbClr val="FFFD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Rectangle 8"/>
          <p:cNvSpPr>
            <a:spLocks noChangeArrowheads="1"/>
          </p:cNvSpPr>
          <p:nvPr userDrawn="1"/>
        </p:nvSpPr>
        <p:spPr bwMode="auto">
          <a:xfrm>
            <a:off x="0" y="0"/>
            <a:ext cx="9177338" cy="938213"/>
          </a:xfrm>
          <a:prstGeom prst="rect">
            <a:avLst/>
          </a:prstGeom>
          <a:solidFill>
            <a:srgbClr val="8ACE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8763" y="3200400"/>
            <a:ext cx="8662987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solidFill>
                  <a:srgbClr val="2F3F99"/>
                </a:solidFill>
              </a:defRPr>
            </a:lvl1pPr>
          </a:lstStyle>
          <a:p>
            <a:pPr lvl="0"/>
            <a:r>
              <a:rPr lang="en-US" altLang="x-none" noProof="0" smtClean="0"/>
              <a:t>Click to edit Master title style</a:t>
            </a:r>
          </a:p>
        </p:txBody>
      </p:sp>
      <p:pic>
        <p:nvPicPr>
          <p:cNvPr id="51211" name="Picture 11" descr="Campbell6e_COV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36378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2" name="Rectangle 12"/>
          <p:cNvSpPr>
            <a:spLocks noGrp="1" noChangeArrowheads="1"/>
          </p:cNvSpPr>
          <p:nvPr userDrawn="1"/>
        </p:nvSpPr>
        <p:spPr bwMode="auto">
          <a:xfrm>
            <a:off x="1311275" y="60198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ctr"/>
            <a:r>
              <a:rPr lang="en-US" altLang="x-none" sz="2000" i="1">
                <a:solidFill>
                  <a:srgbClr val="2F3F99"/>
                </a:solidFill>
              </a:rPr>
              <a:t>Paul D. Adams • University of Arkansas</a:t>
            </a:r>
          </a:p>
        </p:txBody>
      </p:sp>
      <p:sp>
        <p:nvSpPr>
          <p:cNvPr id="51213" name="Rectangle 13"/>
          <p:cNvSpPr>
            <a:spLocks noChangeArrowheads="1"/>
          </p:cNvSpPr>
          <p:nvPr userDrawn="1"/>
        </p:nvSpPr>
        <p:spPr bwMode="auto">
          <a:xfrm>
            <a:off x="2578100" y="990600"/>
            <a:ext cx="2606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400">
                <a:solidFill>
                  <a:srgbClr val="2F3F99"/>
                </a:solidFill>
              </a:rPr>
              <a:t>Mary K. Campbell</a:t>
            </a:r>
          </a:p>
          <a:p>
            <a:r>
              <a:rPr lang="en-US" altLang="x-none" sz="2400">
                <a:solidFill>
                  <a:srgbClr val="2F3F99"/>
                </a:solidFill>
              </a:rPr>
              <a:t>Shawn O. Farrell</a:t>
            </a:r>
          </a:p>
        </p:txBody>
      </p:sp>
      <p:pic>
        <p:nvPicPr>
          <p:cNvPr id="51214" name="Picture 14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0"/>
            <a:ext cx="23368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5" name="Rectangle 15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2578100" y="1828800"/>
            <a:ext cx="406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1200">
                <a:solidFill>
                  <a:srgbClr val="000000"/>
                </a:solidFill>
                <a:latin typeface="Verdana" charset="0"/>
              </a:rPr>
              <a:t>http://academic.cengage.com/chemistry/campbell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84138"/>
            <a:ext cx="2222500" cy="6621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" y="84138"/>
            <a:ext cx="6515100" cy="6621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4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0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0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" y="982663"/>
            <a:ext cx="4368800" cy="5722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982663"/>
            <a:ext cx="4368800" cy="5722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1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6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2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0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03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70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77338" cy="6858000"/>
          </a:xfrm>
          <a:prstGeom prst="rect">
            <a:avLst/>
          </a:prstGeom>
          <a:solidFill>
            <a:srgbClr val="FFFD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77338" cy="938213"/>
          </a:xfrm>
          <a:prstGeom prst="rect">
            <a:avLst/>
          </a:prstGeom>
          <a:solidFill>
            <a:srgbClr val="8ACE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9" descr="campbel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50913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" y="84138"/>
            <a:ext cx="805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" y="982663"/>
            <a:ext cx="8890000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/>
              <a:t>Chapter Eight</a:t>
            </a:r>
            <a:br>
              <a:rPr lang="en-US" altLang="x-none"/>
            </a:br>
            <a:r>
              <a:rPr lang="en-US" altLang="x-none"/>
              <a:t>Lipids and Proteins Are Associated in Biological Membranes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Steroids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982663"/>
            <a:ext cx="3556000" cy="5722937"/>
          </a:xfrm>
        </p:spPr>
        <p:txBody>
          <a:bodyPr/>
          <a:lstStyle/>
          <a:p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Steroids:</a:t>
            </a:r>
            <a:r>
              <a:rPr lang="en-US" altLang="x-none"/>
              <a:t> a group of lipids that have fused-ring structure of 3 six-membered rings, and 1 five-membered ring.</a:t>
            </a:r>
          </a:p>
          <a:p>
            <a:endParaRPr lang="en-US" altLang="x-none"/>
          </a:p>
        </p:txBody>
      </p:sp>
      <p:pic>
        <p:nvPicPr>
          <p:cNvPr id="17413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60513"/>
            <a:ext cx="5251450" cy="43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Steroids</a:t>
            </a:r>
            <a:endParaRPr lang="en-US" altLang="x-none" sz="2400" b="1"/>
          </a:p>
        </p:txBody>
      </p:sp>
      <p:pic>
        <p:nvPicPr>
          <p:cNvPr id="18437" name="Picture 5" descr="08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458200" cy="56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Cholesterol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982663"/>
            <a:ext cx="8432800" cy="1531937"/>
          </a:xfrm>
        </p:spPr>
        <p:txBody>
          <a:bodyPr/>
          <a:lstStyle/>
          <a:p>
            <a:r>
              <a:rPr lang="en-US" altLang="x-none"/>
              <a:t>The steroid of most interest in our discussion of biological membranes is cholesterol</a:t>
            </a:r>
          </a:p>
        </p:txBody>
      </p:sp>
      <p:pic>
        <p:nvPicPr>
          <p:cNvPr id="19462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610600" cy="44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Biological Membranes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2400"/>
              <a:t>Every cell has a cell membrane (plasma membrane)</a:t>
            </a:r>
          </a:p>
          <a:p>
            <a:r>
              <a:rPr lang="en-US" altLang="x-none" sz="2400"/>
              <a:t>Eukaryotic cells also have membrane-enclosed organelles (nuclei, mitochondria…etc)</a:t>
            </a:r>
          </a:p>
          <a:p>
            <a:r>
              <a:rPr lang="en-US" altLang="x-none" sz="2400" b="1"/>
              <a:t>Molecular basis</a:t>
            </a:r>
            <a:r>
              <a:rPr lang="en-US" altLang="x-none" sz="2400"/>
              <a:t> of membrane structure is in lipid component(s):</a:t>
            </a:r>
          </a:p>
          <a:p>
            <a:pPr lvl="1"/>
            <a:r>
              <a:rPr lang="en-US" altLang="x-none" sz="2400"/>
              <a:t>polar head groups are in contact with the aqueous environment</a:t>
            </a:r>
          </a:p>
          <a:p>
            <a:pPr lvl="1"/>
            <a:r>
              <a:rPr lang="en-US" altLang="x-none" sz="2400"/>
              <a:t>nonpolar tails are buried within the bilayer</a:t>
            </a:r>
          </a:p>
          <a:p>
            <a:pPr lvl="1"/>
            <a:r>
              <a:rPr lang="en-US" altLang="x-none" sz="2400"/>
              <a:t>the major force driving the formation of lipid bilayers is hydrophobic interaction</a:t>
            </a:r>
          </a:p>
          <a:p>
            <a:pPr lvl="1"/>
            <a:r>
              <a:rPr lang="en-US" altLang="x-none" sz="2400"/>
              <a:t>the arrangement of hydrocarbon tails in the interior can be rigid (if rich in saturated fatty acids) or fluid (if rich in unsaturated fatty acids)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Lipid Bilayers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982663"/>
            <a:ext cx="3784600" cy="5722937"/>
          </a:xfrm>
        </p:spPr>
        <p:txBody>
          <a:bodyPr/>
          <a:lstStyle/>
          <a:p>
            <a:r>
              <a:rPr lang="en-US" altLang="x-none"/>
              <a:t>The polar surface of the bilayer contains charged groups</a:t>
            </a:r>
          </a:p>
          <a:p>
            <a:endParaRPr lang="en-US" altLang="x-none"/>
          </a:p>
          <a:p>
            <a:r>
              <a:rPr lang="en-US" altLang="x-none"/>
              <a:t>The hydrophobic tails lie in the interior of the bilayer</a:t>
            </a:r>
          </a:p>
        </p:txBody>
      </p:sp>
      <p:pic>
        <p:nvPicPr>
          <p:cNvPr id="21509" name="Picture 5" descr="08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3848100" cy="5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Biological Membranes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x-none" sz="2800"/>
              <a:t>Plant membranes have a higher percentage of unsaturated fatty acids than animal membranes</a:t>
            </a:r>
          </a:p>
          <a:p>
            <a:pPr lvl="1">
              <a:lnSpc>
                <a:spcPct val="90000"/>
              </a:lnSpc>
            </a:pPr>
            <a:endParaRPr lang="en-US" altLang="x-none" sz="2800"/>
          </a:p>
          <a:p>
            <a:pPr lvl="1">
              <a:lnSpc>
                <a:spcPct val="90000"/>
              </a:lnSpc>
            </a:pPr>
            <a:r>
              <a:rPr lang="en-US" altLang="x-none" sz="2800"/>
              <a:t>The presence of cholesterol is characteristic of animal rather than plant membranes</a:t>
            </a:r>
          </a:p>
          <a:p>
            <a:pPr lvl="1">
              <a:lnSpc>
                <a:spcPct val="90000"/>
              </a:lnSpc>
            </a:pPr>
            <a:endParaRPr lang="en-US" altLang="x-none" sz="2800"/>
          </a:p>
          <a:p>
            <a:pPr lvl="1">
              <a:lnSpc>
                <a:spcPct val="90000"/>
              </a:lnSpc>
            </a:pPr>
            <a:r>
              <a:rPr lang="en-US" altLang="x-none" sz="2800"/>
              <a:t>Animal membranes are less fluid (more rigid) than plant membranes</a:t>
            </a:r>
          </a:p>
          <a:p>
            <a:pPr lvl="1">
              <a:lnSpc>
                <a:spcPct val="90000"/>
              </a:lnSpc>
            </a:pPr>
            <a:endParaRPr lang="en-US" altLang="x-none" sz="2800"/>
          </a:p>
          <a:p>
            <a:pPr lvl="1">
              <a:lnSpc>
                <a:spcPct val="90000"/>
              </a:lnSpc>
            </a:pPr>
            <a:r>
              <a:rPr lang="en-US" altLang="x-none" sz="2800"/>
              <a:t>The membranes of prokaryotes, which contain no appreciable amounts of steroids, are the most fluid</a:t>
            </a:r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Membrane Layers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982663"/>
            <a:ext cx="4394200" cy="5722937"/>
          </a:xfrm>
        </p:spPr>
        <p:txBody>
          <a:bodyPr/>
          <a:lstStyle/>
          <a:p>
            <a:r>
              <a:rPr lang="en-US" altLang="x-none"/>
              <a:t>Both inner and outer layers of bilayer contain mixtures of lipids</a:t>
            </a:r>
          </a:p>
          <a:p>
            <a:endParaRPr lang="en-US" altLang="x-none"/>
          </a:p>
          <a:p>
            <a:r>
              <a:rPr lang="en-US" altLang="x-none"/>
              <a:t>Compositions on inside and outside of lipid bilayer can be different</a:t>
            </a:r>
          </a:p>
          <a:p>
            <a:endParaRPr lang="en-US" altLang="x-none"/>
          </a:p>
          <a:p>
            <a:r>
              <a:rPr lang="en-US" altLang="x-none"/>
              <a:t>This is what distinguishes the layers</a:t>
            </a:r>
          </a:p>
          <a:p>
            <a:endParaRPr lang="en-US" altLang="x-none"/>
          </a:p>
        </p:txBody>
      </p:sp>
      <p:pic>
        <p:nvPicPr>
          <p:cNvPr id="23557" name="Picture 5" descr="08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219200"/>
            <a:ext cx="46863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Effect of Double Bonds on the Conformations of Fatty Acids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982663"/>
            <a:ext cx="4165600" cy="5722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Kink in hydrocarbon chain</a:t>
            </a:r>
          </a:p>
          <a:p>
            <a:pPr>
              <a:lnSpc>
                <a:spcPct val="90000"/>
              </a:lnSpc>
            </a:pPr>
            <a:endParaRPr lang="en-US" altLang="x-none"/>
          </a:p>
          <a:p>
            <a:pPr>
              <a:lnSpc>
                <a:spcPct val="90000"/>
              </a:lnSpc>
            </a:pPr>
            <a:r>
              <a:rPr lang="en-US" altLang="x-none"/>
              <a:t>Causes </a:t>
            </a:r>
            <a:r>
              <a:rPr lang="en-US" altLang="x-none" b="1"/>
              <a:t>disorder</a:t>
            </a:r>
            <a:r>
              <a:rPr lang="en-US" altLang="x-none"/>
              <a:t> in packing against other chains</a:t>
            </a:r>
          </a:p>
          <a:p>
            <a:pPr>
              <a:lnSpc>
                <a:spcPct val="90000"/>
              </a:lnSpc>
            </a:pPr>
            <a:endParaRPr lang="en-US" altLang="x-none"/>
          </a:p>
          <a:p>
            <a:pPr>
              <a:lnSpc>
                <a:spcPct val="90000"/>
              </a:lnSpc>
            </a:pPr>
            <a:r>
              <a:rPr lang="en-US" altLang="x-none"/>
              <a:t>This disorder causes </a:t>
            </a:r>
            <a:r>
              <a:rPr lang="en-US" altLang="x-none" b="1"/>
              <a:t>greater fluidity</a:t>
            </a:r>
            <a:r>
              <a:rPr lang="en-US" altLang="x-none"/>
              <a:t> in membranes with cis-double bonds vs...... saturated FA chains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pic>
        <p:nvPicPr>
          <p:cNvPr id="24581" name="Picture 5" descr="08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5067300" cy="51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Cholesterol reduces Fluidity</a:t>
            </a:r>
            <a:endParaRPr lang="en-US" altLang="x-none" sz="2400" b="1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982663"/>
            <a:ext cx="4013200" cy="5722937"/>
          </a:xfrm>
        </p:spPr>
        <p:txBody>
          <a:bodyPr/>
          <a:lstStyle/>
          <a:p>
            <a:r>
              <a:rPr lang="en-US" altLang="x-none" sz="2400"/>
              <a:t>Presence of cholesterol reduces fluidity by stabilizing extended chain conformations of hydrocarbon tails of FA</a:t>
            </a:r>
          </a:p>
          <a:p>
            <a:endParaRPr lang="en-US" altLang="x-none" sz="2400"/>
          </a:p>
          <a:p>
            <a:r>
              <a:rPr lang="en-US" altLang="x-none" sz="2400"/>
              <a:t>Due to hydrophobic interactions</a:t>
            </a:r>
          </a:p>
        </p:txBody>
      </p:sp>
      <p:pic>
        <p:nvPicPr>
          <p:cNvPr id="25605" name="Picture 5" descr="08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5397500" cy="41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Membrane Proteins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990600"/>
            <a:ext cx="8890000" cy="3200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Functions</a:t>
            </a:r>
            <a:r>
              <a:rPr lang="en-US" altLang="x-none" sz="2000" b="1"/>
              <a:t>:</a:t>
            </a:r>
            <a:r>
              <a:rPr lang="en-US" altLang="x-none" sz="2000"/>
              <a:t> transport substances across membranes; act as receptor sites, and sites of enzyme catalysis</a:t>
            </a:r>
          </a:p>
          <a:p>
            <a:pPr>
              <a:lnSpc>
                <a:spcPct val="90000"/>
              </a:lnSpc>
            </a:pPr>
            <a:r>
              <a:rPr lang="en-US" altLang="x-none" sz="2000"/>
              <a:t>Peripheral proteins (Protein 3 in figure below)</a:t>
            </a:r>
          </a:p>
          <a:p>
            <a:pPr lvl="1">
              <a:lnSpc>
                <a:spcPct val="90000"/>
              </a:lnSpc>
            </a:pPr>
            <a:r>
              <a:rPr lang="en-US" altLang="x-none" sz="2000"/>
              <a:t>bound by electrostatic interactions</a:t>
            </a:r>
          </a:p>
          <a:p>
            <a:pPr lvl="1">
              <a:lnSpc>
                <a:spcPct val="90000"/>
              </a:lnSpc>
            </a:pPr>
            <a:r>
              <a:rPr lang="en-US" altLang="x-none" sz="2000"/>
              <a:t>can be removed by raising the ionic strength (Why?)</a:t>
            </a:r>
          </a:p>
          <a:p>
            <a:pPr>
              <a:lnSpc>
                <a:spcPct val="90000"/>
              </a:lnSpc>
            </a:pPr>
            <a:r>
              <a:rPr lang="en-US" altLang="x-none" sz="2000"/>
              <a:t>Integral proteins (Proteins 1, 2 and 4 in figure below)</a:t>
            </a:r>
          </a:p>
          <a:p>
            <a:pPr lvl="1">
              <a:lnSpc>
                <a:spcPct val="90000"/>
              </a:lnSpc>
            </a:pPr>
            <a:r>
              <a:rPr lang="en-US" altLang="x-none" sz="2000"/>
              <a:t>bound tightly to the interior of the membrane</a:t>
            </a:r>
          </a:p>
          <a:p>
            <a:pPr lvl="1">
              <a:lnSpc>
                <a:spcPct val="90000"/>
              </a:lnSpc>
            </a:pPr>
            <a:r>
              <a:rPr lang="en-US" altLang="x-none" sz="2000"/>
              <a:t>can be removed by treatment with detergents or ultrasonification</a:t>
            </a:r>
          </a:p>
          <a:p>
            <a:pPr lvl="1">
              <a:lnSpc>
                <a:spcPct val="90000"/>
              </a:lnSpc>
            </a:pPr>
            <a:r>
              <a:rPr lang="en-US" altLang="x-none" sz="2000"/>
              <a:t>removal generally denatures them (Why?)</a:t>
            </a:r>
          </a:p>
        </p:txBody>
      </p:sp>
      <p:pic>
        <p:nvPicPr>
          <p:cNvPr id="27653" name="Picture 5" descr="08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946525"/>
            <a:ext cx="8966200" cy="28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/>
              <a:t>What is a Lipid</a:t>
            </a:r>
            <a:endParaRPr lang="en-US" altLang="x-none" sz="2400" b="1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Lipids:</a:t>
            </a:r>
            <a:r>
              <a:rPr lang="en-US" altLang="x-none" sz="2400">
                <a:solidFill>
                  <a:srgbClr val="4A829D"/>
                </a:solidFill>
              </a:rPr>
              <a:t> </a:t>
            </a:r>
            <a:r>
              <a:rPr lang="en-US" altLang="x-none" sz="2400"/>
              <a:t>a heterogeneous class of naturally occurring organic compounds classified together on the basis of common solubility properties</a:t>
            </a:r>
          </a:p>
          <a:p>
            <a:pPr lvl="1">
              <a:lnSpc>
                <a:spcPct val="90000"/>
              </a:lnSpc>
            </a:pPr>
            <a:r>
              <a:rPr lang="en-US" altLang="x-none" sz="2400"/>
              <a:t>insoluble in water, but soluble in aprotic organic solvents including diethyl ether, chloroform, methylene chloride, and acetone</a:t>
            </a:r>
          </a:p>
          <a:p>
            <a:pPr lvl="1">
              <a:lnSpc>
                <a:spcPct val="90000"/>
              </a:lnSpc>
            </a:pPr>
            <a:r>
              <a:rPr lang="en-US" altLang="x-none" sz="2400" b="1"/>
              <a:t>Amphipathic</a:t>
            </a:r>
            <a:r>
              <a:rPr lang="en-US" altLang="x-none" sz="2400"/>
              <a:t> in nature</a:t>
            </a:r>
          </a:p>
          <a:p>
            <a:pPr>
              <a:lnSpc>
                <a:spcPct val="90000"/>
              </a:lnSpc>
            </a:pPr>
            <a:r>
              <a:rPr lang="en-US" altLang="x-none" sz="2400" b="1"/>
              <a:t>Lipids include:</a:t>
            </a:r>
            <a:endParaRPr lang="en-US" altLang="x-none" sz="2400"/>
          </a:p>
          <a:p>
            <a:pPr lvl="1">
              <a:lnSpc>
                <a:spcPct val="90000"/>
              </a:lnSpc>
            </a:pPr>
            <a:r>
              <a:rPr lang="en-US" altLang="x-none" sz="2200" b="1"/>
              <a:t>Open Chain forms</a:t>
            </a:r>
            <a:endParaRPr lang="en-US" altLang="x-none" sz="2200"/>
          </a:p>
          <a:p>
            <a:pPr lvl="1">
              <a:lnSpc>
                <a:spcPct val="90000"/>
              </a:lnSpc>
            </a:pPr>
            <a:r>
              <a:rPr lang="en-US" altLang="x-none" sz="2400"/>
              <a:t>fatty acids, triacylglycerols, sphingolipids, phosphoacylglycerols, glycolipids, </a:t>
            </a:r>
          </a:p>
          <a:p>
            <a:pPr lvl="1">
              <a:lnSpc>
                <a:spcPct val="90000"/>
              </a:lnSpc>
            </a:pPr>
            <a:r>
              <a:rPr lang="en-US" altLang="x-none" sz="2400"/>
              <a:t>lipid-soluble vitamins</a:t>
            </a:r>
          </a:p>
          <a:p>
            <a:pPr lvl="1">
              <a:lnSpc>
                <a:spcPct val="90000"/>
              </a:lnSpc>
            </a:pPr>
            <a:r>
              <a:rPr lang="en-US" altLang="x-none" sz="2400"/>
              <a:t>prostaglandins, leukotrienes, and thromboxanes</a:t>
            </a:r>
          </a:p>
          <a:p>
            <a:pPr>
              <a:lnSpc>
                <a:spcPct val="90000"/>
              </a:lnSpc>
            </a:pPr>
            <a:r>
              <a:rPr lang="en-US" altLang="x-none" sz="2400" b="1"/>
              <a:t>Cyclic forms</a:t>
            </a:r>
            <a:endParaRPr lang="en-US" altLang="x-none" sz="2400"/>
          </a:p>
          <a:p>
            <a:pPr lvl="1">
              <a:lnSpc>
                <a:spcPct val="90000"/>
              </a:lnSpc>
            </a:pPr>
            <a:r>
              <a:rPr lang="en-US" altLang="x-none" sz="2400"/>
              <a:t>cholesterol, steroid hormones, and bile acids</a:t>
            </a:r>
            <a:endParaRPr lang="en-US" altLang="x-none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solidFill>
                  <a:schemeClr val="tx1"/>
                </a:solidFill>
              </a:rPr>
              <a:t>Proteins Can be Anchored to Membranes</a:t>
            </a:r>
            <a:endParaRPr lang="en-US" altLang="x-none" sz="2400" b="1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982663"/>
            <a:ext cx="4013200" cy="5722937"/>
          </a:xfrm>
        </p:spPr>
        <p:txBody>
          <a:bodyPr/>
          <a:lstStyle/>
          <a:p>
            <a:r>
              <a:rPr lang="en-US" altLang="x-none" sz="2400"/>
              <a:t>N-myristoyl- and S-palmitoyl anchoring motifs</a:t>
            </a:r>
          </a:p>
          <a:p>
            <a:endParaRPr lang="en-US" altLang="x-none" sz="2400"/>
          </a:p>
          <a:p>
            <a:r>
              <a:rPr lang="en-US" altLang="x-none" sz="2400"/>
              <a:t>Anchors can be:</a:t>
            </a:r>
          </a:p>
          <a:p>
            <a:pPr lvl="1"/>
            <a:r>
              <a:rPr lang="en-US" altLang="x-none" sz="2200"/>
              <a:t>N-terminal Gly</a:t>
            </a:r>
          </a:p>
          <a:p>
            <a:pPr lvl="1"/>
            <a:r>
              <a:rPr lang="en-US" altLang="x-none" sz="2200"/>
              <a:t>Thioester linkage with Cys</a:t>
            </a:r>
          </a:p>
        </p:txBody>
      </p:sp>
      <p:pic>
        <p:nvPicPr>
          <p:cNvPr id="28677" name="Picture 5" descr="08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5410200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Fluid Mosaic Model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Fluid</a:t>
            </a:r>
            <a:r>
              <a:rPr lang="en-US" altLang="x-none" sz="2400" b="1"/>
              <a:t>:</a:t>
            </a:r>
            <a:r>
              <a:rPr lang="en-US" altLang="x-none" sz="2400"/>
              <a:t> there is lateral motion of components in the membrane; </a:t>
            </a:r>
          </a:p>
          <a:p>
            <a:pPr lvl="1"/>
            <a:r>
              <a:rPr lang="en-US" altLang="x-none"/>
              <a:t>proteins, for example, “float” in the membrane and can move along its plane</a:t>
            </a:r>
          </a:p>
          <a:p>
            <a:pPr lvl="1"/>
            <a:endParaRPr lang="en-US" altLang="x-none"/>
          </a:p>
          <a:p>
            <a:r>
              <a:rPr lang="en-US" altLang="x-none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Mosaic</a:t>
            </a:r>
            <a:r>
              <a:rPr lang="en-US" altLang="x-none" sz="2400" b="1"/>
              <a:t>:</a:t>
            </a:r>
            <a:r>
              <a:rPr lang="en-US" altLang="x-none" sz="2400"/>
              <a:t> components in the membrane exist side-by-side as separate entities</a:t>
            </a:r>
          </a:p>
          <a:p>
            <a:pPr lvl="1"/>
            <a:r>
              <a:rPr lang="en-US" altLang="x-none"/>
              <a:t>the structure is that of a lipid bilayer with proteins, glycolipids, and steroids such as cholesterol embedded in it</a:t>
            </a:r>
          </a:p>
          <a:p>
            <a:pPr lvl="1"/>
            <a:r>
              <a:rPr lang="en-US" altLang="x-none"/>
              <a:t>no complexes, as for example, lipid-protein complexes, are formed</a:t>
            </a:r>
          </a:p>
          <a:p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08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128713"/>
            <a:ext cx="8966200" cy="45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Fluid Mosaic Model of Membrane Structure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04800" y="5867400"/>
            <a:ext cx="8534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600"/>
              <a:t>What benefits does this model provide to the cell?</a:t>
            </a:r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Membrane Function: Membrane Transport</a:t>
            </a:r>
            <a:endParaRPr lang="en-US" altLang="x-none" sz="2400" b="1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x-none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Passive transport</a:t>
            </a:r>
            <a:endParaRPr lang="en-US" altLang="x-none" sz="2400"/>
          </a:p>
          <a:p>
            <a:pPr lvl="1">
              <a:lnSpc>
                <a:spcPct val="90000"/>
              </a:lnSpc>
            </a:pPr>
            <a:r>
              <a:rPr lang="en-US" altLang="x-none"/>
              <a:t>driven by a concentration gradient </a:t>
            </a:r>
          </a:p>
          <a:p>
            <a:pPr lvl="1">
              <a:lnSpc>
                <a:spcPct val="90000"/>
              </a:lnSpc>
            </a:pPr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simple diffusion</a:t>
            </a:r>
            <a:r>
              <a:rPr lang="en-US" altLang="x-none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x-none"/>
              <a:t> a molecule or ion moves through an opening</a:t>
            </a:r>
          </a:p>
          <a:p>
            <a:pPr lvl="1">
              <a:lnSpc>
                <a:spcPct val="90000"/>
              </a:lnSpc>
            </a:pPr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facilitated diffusion</a:t>
            </a:r>
            <a:r>
              <a:rPr lang="en-US" altLang="x-none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x-none"/>
              <a:t> a molecule or ion is carried across a membrane by a carrier/channel protein</a:t>
            </a:r>
          </a:p>
          <a:p>
            <a:pPr>
              <a:lnSpc>
                <a:spcPct val="90000"/>
              </a:lnSpc>
            </a:pPr>
            <a:r>
              <a:rPr lang="en-US" altLang="x-none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Active transport </a:t>
            </a:r>
            <a:endParaRPr lang="en-US" altLang="x-none" sz="2400" b="1"/>
          </a:p>
          <a:p>
            <a:pPr lvl="1">
              <a:lnSpc>
                <a:spcPct val="90000"/>
              </a:lnSpc>
            </a:pPr>
            <a:r>
              <a:rPr lang="en-US" altLang="x-none"/>
              <a:t>a substance is </a:t>
            </a:r>
            <a:r>
              <a:rPr lang="en-US" altLang="x-none" b="1" i="1" u="sng"/>
              <a:t>moved AGAINST a concentration gradient</a:t>
            </a:r>
            <a:endParaRPr lang="en-US" altLang="x-none"/>
          </a:p>
          <a:p>
            <a:pPr lvl="1">
              <a:lnSpc>
                <a:spcPct val="90000"/>
              </a:lnSpc>
            </a:pPr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primary active transport</a:t>
            </a:r>
            <a:r>
              <a:rPr lang="en-US" altLang="x-none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x-none"/>
              <a:t> transport is linked to the hydrolysis of ATP or other high-energy molecule; for example, the Na</a:t>
            </a:r>
            <a:r>
              <a:rPr lang="en-US" altLang="x-none" baseline="30000"/>
              <a:t>+</a:t>
            </a:r>
            <a:r>
              <a:rPr lang="en-US" altLang="x-none"/>
              <a:t>/K</a:t>
            </a:r>
            <a:r>
              <a:rPr lang="en-US" altLang="x-none" baseline="30000"/>
              <a:t>+</a:t>
            </a:r>
            <a:r>
              <a:rPr lang="en-US" altLang="x-none"/>
              <a:t> ion pump </a:t>
            </a:r>
          </a:p>
          <a:p>
            <a:pPr lvl="1">
              <a:lnSpc>
                <a:spcPct val="90000"/>
              </a:lnSpc>
            </a:pPr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secondary active transport</a:t>
            </a:r>
            <a:r>
              <a:rPr lang="en-US" altLang="x-none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x-none"/>
              <a:t> driven by H</a:t>
            </a:r>
            <a:r>
              <a:rPr lang="en-US" altLang="x-none" baseline="30000"/>
              <a:t>+</a:t>
            </a:r>
            <a:r>
              <a:rPr lang="en-US" altLang="x-none"/>
              <a:t> gradient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Passive Transport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Passive diffusion of species (uncharged) across membrane dependent on </a:t>
            </a:r>
            <a:r>
              <a:rPr lang="en-US" altLang="x-none" b="1"/>
              <a:t>concentration</a:t>
            </a:r>
            <a:r>
              <a:rPr lang="en-US" altLang="x-none"/>
              <a:t> and the presence of </a:t>
            </a:r>
            <a:r>
              <a:rPr lang="en-US" altLang="x-none" b="1"/>
              <a:t>carrier protein</a:t>
            </a:r>
          </a:p>
        </p:txBody>
      </p:sp>
      <p:pic>
        <p:nvPicPr>
          <p:cNvPr id="32773" name="Picture 5" descr="08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2447925"/>
            <a:ext cx="43084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2667000" y="4648200"/>
            <a:ext cx="3352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1˚ Active transport</a:t>
            </a:r>
            <a:endParaRPr lang="en-US" altLang="x-none" sz="2400" b="1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982663"/>
            <a:ext cx="8890000" cy="1227137"/>
          </a:xfrm>
        </p:spPr>
        <p:txBody>
          <a:bodyPr/>
          <a:lstStyle/>
          <a:p>
            <a:r>
              <a:rPr lang="en-US" altLang="x-none" sz="2400"/>
              <a:t>Movement of molecules against a gradient directly linked to hydrolysis of high-energy yielding molecule (e.g. ATP)</a:t>
            </a:r>
          </a:p>
        </p:txBody>
      </p:sp>
      <p:pic>
        <p:nvPicPr>
          <p:cNvPr id="33797" name="Picture 5" descr="08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562600" cy="49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Membrane Receptors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982663"/>
            <a:ext cx="4241800" cy="5722937"/>
          </a:xfrm>
        </p:spPr>
        <p:txBody>
          <a:bodyPr/>
          <a:lstStyle/>
          <a:p>
            <a:r>
              <a:rPr lang="en-US" altLang="x-none"/>
              <a:t>Membrane receptors</a:t>
            </a:r>
          </a:p>
          <a:p>
            <a:endParaRPr lang="en-US" altLang="x-none"/>
          </a:p>
          <a:p>
            <a:pPr lvl="1"/>
            <a:r>
              <a:rPr lang="en-US" altLang="x-none"/>
              <a:t>generally oligomeric proteins</a:t>
            </a:r>
          </a:p>
          <a:p>
            <a:pPr lvl="1"/>
            <a:endParaRPr lang="en-US" altLang="x-none"/>
          </a:p>
          <a:p>
            <a:pPr lvl="1"/>
            <a:r>
              <a:rPr lang="en-US" altLang="x-none"/>
              <a:t>binding of a biologically active substance to a receptor initiates an action within the cell</a:t>
            </a:r>
          </a:p>
          <a:p>
            <a:endParaRPr lang="en-US" altLang="x-none"/>
          </a:p>
        </p:txBody>
      </p:sp>
      <p:pic>
        <p:nvPicPr>
          <p:cNvPr id="34821" name="Picture 5" descr="08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82713"/>
            <a:ext cx="4953000" cy="471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051800" cy="754063"/>
          </a:xfrm>
        </p:spPr>
        <p:txBody>
          <a:bodyPr/>
          <a:lstStyle/>
          <a:p>
            <a:r>
              <a:rPr lang="en-US" altLang="x-none" b="1"/>
              <a:t>Fatty Acids</a:t>
            </a:r>
            <a:endParaRPr lang="en-US" altLang="x-none" sz="2400" b="1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Fatty acid:</a:t>
            </a:r>
            <a:r>
              <a:rPr lang="en-US" altLang="x-none" sz="2000"/>
              <a:t> an unbranched-chain carboxylic acid, most commonly of 12 - 20 carbons, derived from hydrolysis of animal fats, vegetable oils, or phosphodiacylglycerols of biological membranes</a:t>
            </a:r>
          </a:p>
          <a:p>
            <a:r>
              <a:rPr lang="en-US" altLang="x-none" sz="2000"/>
              <a:t>In the shorthand notation for fatty acids</a:t>
            </a:r>
          </a:p>
          <a:p>
            <a:pPr lvl="1"/>
            <a:r>
              <a:rPr lang="en-US" altLang="x-none" sz="2200"/>
              <a:t>the number of carbons and the number of double bonds in the chain are shown by two numbers, separated by a colon</a:t>
            </a:r>
          </a:p>
          <a:p>
            <a:endParaRPr lang="en-US" altLang="x-none"/>
          </a:p>
        </p:txBody>
      </p:sp>
      <p:pic>
        <p:nvPicPr>
          <p:cNvPr id="8197" name="Picture 5" descr="08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6355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Fatty Acids (Cont’d)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x-none" sz="2400">
                <a:latin typeface="Helvetica" charset="0"/>
              </a:rPr>
              <a:t>Length of fatty acid plays a role in its chemical character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x-none" sz="2400">
                <a:latin typeface="Helvetica" charset="0"/>
              </a:rPr>
              <a:t>• Usually contain even numbers of carbons (can contain odd, depending on how they are biosynthesized)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x-none" sz="2400">
                <a:latin typeface="Helvetica" charset="0"/>
              </a:rPr>
              <a:t>• FA that contain C=C, are unsaturated: If contain only C-C bonds, they are saturated</a:t>
            </a:r>
            <a:endParaRPr lang="en-US" altLang="x-none" sz="2400"/>
          </a:p>
        </p:txBody>
      </p:sp>
      <p:pic>
        <p:nvPicPr>
          <p:cNvPr id="9220" name="Picture 4" descr="08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657600"/>
            <a:ext cx="8966200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08T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684588"/>
            <a:ext cx="8966200" cy="256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Fatty Acids (Cont’d)</a:t>
            </a:r>
            <a:endParaRPr lang="en-US" altLang="x-none" sz="24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982663"/>
            <a:ext cx="8890000" cy="2065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400"/>
              <a:t>In most unsaturated fatty acids, the </a:t>
            </a:r>
            <a:r>
              <a:rPr lang="en-US" altLang="x-none" sz="2400" b="1"/>
              <a:t>cis</a:t>
            </a:r>
            <a:r>
              <a:rPr lang="en-US" altLang="x-none" sz="2400"/>
              <a:t> isomer predominates; the trans isomer is rare</a:t>
            </a:r>
          </a:p>
          <a:p>
            <a:pPr>
              <a:lnSpc>
                <a:spcPct val="90000"/>
              </a:lnSpc>
            </a:pPr>
            <a:endParaRPr lang="en-US" altLang="x-none" sz="2400"/>
          </a:p>
          <a:p>
            <a:pPr>
              <a:lnSpc>
                <a:spcPct val="90000"/>
              </a:lnSpc>
            </a:pPr>
            <a:r>
              <a:rPr lang="en-US" altLang="x-none" sz="2400" b="1"/>
              <a:t>Unsaturated</a:t>
            </a:r>
            <a:r>
              <a:rPr lang="en-US" altLang="x-none" sz="2400"/>
              <a:t> fatty acids have lower melting points than their saturated counterparts; the greater the degree of unsaturation, the lower the melting point</a:t>
            </a:r>
          </a:p>
          <a:p>
            <a:pPr lvl="1">
              <a:lnSpc>
                <a:spcPct val="90000"/>
              </a:lnSpc>
            </a:pPr>
            <a:r>
              <a:rPr lang="en-US" altLang="x-none" sz="2200"/>
              <a:t>Why is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Triacylglycerols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Triacylglycerol (triglyceride):</a:t>
            </a:r>
            <a:r>
              <a:rPr lang="en-US" altLang="x-none" sz="2400">
                <a:solidFill>
                  <a:schemeClr val="bg2"/>
                </a:solidFill>
              </a:rPr>
              <a:t> </a:t>
            </a:r>
            <a:r>
              <a:rPr lang="en-US" altLang="x-none" sz="2400"/>
              <a:t>an ester of glycerol with three fatty acids</a:t>
            </a:r>
          </a:p>
          <a:p>
            <a:endParaRPr lang="en-US" altLang="x-none" sz="2400"/>
          </a:p>
          <a:p>
            <a:pPr lvl="1"/>
            <a:r>
              <a:rPr lang="en-US" altLang="x-none"/>
              <a:t>natural soaps are prepared by boiling triglycerides (animal fats or vegetable oils) with NaOH, in a reaction called saponification (Latin, </a:t>
            </a:r>
            <a:r>
              <a:rPr lang="en-US" altLang="x-none" i="1"/>
              <a:t>sapo</a:t>
            </a:r>
            <a:r>
              <a:rPr lang="en-US" altLang="x-none"/>
              <a:t>, soap)</a:t>
            </a:r>
          </a:p>
        </p:txBody>
      </p:sp>
      <p:pic>
        <p:nvPicPr>
          <p:cNvPr id="11270" name="Picture 6" descr="08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8077200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Soaps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982663"/>
            <a:ext cx="4927600" cy="5722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Soaps form water-insoluble salts when used in water containing Ca(II), Mg(II), and Fe(III) ions (</a:t>
            </a:r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hard water</a:t>
            </a:r>
            <a:r>
              <a:rPr lang="en-US" altLang="x-none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The salt rinses off</a:t>
            </a:r>
          </a:p>
          <a:p>
            <a:pPr>
              <a:lnSpc>
                <a:spcPct val="90000"/>
              </a:lnSpc>
            </a:pPr>
            <a:r>
              <a:rPr lang="en-US" altLang="x-none"/>
              <a:t>Reactions with acids/bases as catalysts</a:t>
            </a:r>
          </a:p>
          <a:p>
            <a:pPr>
              <a:lnSpc>
                <a:spcPct val="90000"/>
              </a:lnSpc>
            </a:pPr>
            <a:endParaRPr lang="en-US" altLang="x-none"/>
          </a:p>
          <a:p>
            <a:pPr>
              <a:lnSpc>
                <a:spcPct val="90000"/>
              </a:lnSpc>
            </a:pPr>
            <a:r>
              <a:rPr lang="en-US" altLang="x-none"/>
              <a:t>Salts formed by  </a:t>
            </a:r>
            <a:r>
              <a:rPr lang="en-US" altLang="x-none" b="1"/>
              <a:t>Saponification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Base-catalyzed hydrolysis with salts formed</a:t>
            </a:r>
            <a:endParaRPr lang="en-US" altLang="x-none" b="1"/>
          </a:p>
        </p:txBody>
      </p:sp>
      <p:pic>
        <p:nvPicPr>
          <p:cNvPr id="12293" name="Picture 5" descr="08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505200" cy="57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Phosphoacylglycerols (Phospholipids)</a:t>
            </a:r>
            <a:endParaRPr lang="en-US" altLang="x-none" sz="2400" b="1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When one alcohol group of glycerol is esterified by a phosphoric acid rather than by a carboxylic acid, </a:t>
            </a:r>
            <a:r>
              <a:rPr lang="en-US" altLang="x-none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phosphatidic acid</a:t>
            </a:r>
            <a:r>
              <a:rPr lang="en-US" altLang="x-none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produced</a:t>
            </a:r>
          </a:p>
          <a:p>
            <a:endParaRPr lang="en-US" altLang="x-none" sz="2400">
              <a:solidFill>
                <a:srgbClr val="4A829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altLang="x-none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Phosphoacylglycerols</a:t>
            </a:r>
            <a:r>
              <a:rPr lang="en-US" altLang="x-none" sz="2400"/>
              <a:t> (phosphoglycerides) are the second most abundant group of naturally occurring lipids, and they are found in plant and animal membranes</a:t>
            </a:r>
          </a:p>
        </p:txBody>
      </p:sp>
      <p:pic>
        <p:nvPicPr>
          <p:cNvPr id="13318" name="Picture 6" descr="08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810000"/>
            <a:ext cx="6997700" cy="29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Waxes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A complex mixture of esters of long-chain carboxylic acids and alcohols</a:t>
            </a:r>
          </a:p>
          <a:p>
            <a:r>
              <a:rPr lang="en-US" altLang="x-none"/>
              <a:t>Found as protective coatings for plants and animals</a:t>
            </a:r>
          </a:p>
          <a:p>
            <a:endParaRPr lang="en-US" altLang="x-none"/>
          </a:p>
        </p:txBody>
      </p:sp>
      <p:pic>
        <p:nvPicPr>
          <p:cNvPr id="14341" name="Picture 5" descr="080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47938"/>
            <a:ext cx="6248400" cy="40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8600" y="42672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x-none" altLang="x-none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981200" y="4343400"/>
            <a:ext cx="5257800" cy="457200"/>
          </a:xfrm>
          <a:prstGeom prst="rect">
            <a:avLst/>
          </a:prstGeom>
          <a:solidFill>
            <a:srgbClr val="FDEE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/>
              <a:t>Parrafin chains on either side of ester</a:t>
            </a:r>
            <a:endParaRPr lang="en-US" altLang="x-none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2514600" y="3886200"/>
            <a:ext cx="304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 flipV="1">
            <a:off x="6172200" y="3962400"/>
            <a:ext cx="3048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5791200" y="4876800"/>
            <a:ext cx="304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2971800" y="4876800"/>
            <a:ext cx="304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 animBg="1"/>
      <p:bldP spid="14345" grpId="0" animBg="1"/>
      <p:bldP spid="14346" grpId="0" animBg="1"/>
      <p:bldP spid="1434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1069</Words>
  <Application>Microsoft Macintosh PowerPoint</Application>
  <PresentationFormat>On-screen Show (4:3)</PresentationFormat>
  <Paragraphs>154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ＭＳ Ｐゴシック</vt:lpstr>
      <vt:lpstr>Times</vt:lpstr>
      <vt:lpstr>Verdana</vt:lpstr>
      <vt:lpstr>Helvetica</vt:lpstr>
      <vt:lpstr>Symbol</vt:lpstr>
      <vt:lpstr>Blank Presentation</vt:lpstr>
      <vt:lpstr>Chapter Eight Lipids and Proteins Are Associated in Biological Membranes</vt:lpstr>
      <vt:lpstr>What is a Lipid</vt:lpstr>
      <vt:lpstr>Fatty Acids</vt:lpstr>
      <vt:lpstr>Fatty Acids (Cont’d)</vt:lpstr>
      <vt:lpstr>Fatty Acids (Cont’d)</vt:lpstr>
      <vt:lpstr>Triacylglycerols</vt:lpstr>
      <vt:lpstr>Soaps</vt:lpstr>
      <vt:lpstr>Phosphoacylglycerols (Phospholipids)</vt:lpstr>
      <vt:lpstr>Waxes</vt:lpstr>
      <vt:lpstr>Steroids</vt:lpstr>
      <vt:lpstr>Steroids</vt:lpstr>
      <vt:lpstr>Cholesterol</vt:lpstr>
      <vt:lpstr>Biological Membranes</vt:lpstr>
      <vt:lpstr>Lipid Bilayers</vt:lpstr>
      <vt:lpstr>Biological Membranes</vt:lpstr>
      <vt:lpstr>Membrane Layers</vt:lpstr>
      <vt:lpstr>Effect of Double Bonds on the Conformations of Fatty Acids</vt:lpstr>
      <vt:lpstr>Cholesterol reduces Fluidity</vt:lpstr>
      <vt:lpstr>Membrane Proteins</vt:lpstr>
      <vt:lpstr>Proteins Can be Anchored to Membranes</vt:lpstr>
      <vt:lpstr>Fluid Mosaic Model</vt:lpstr>
      <vt:lpstr>Fluid Mosaic Model of Membrane Structure</vt:lpstr>
      <vt:lpstr>Membrane Function: Membrane Transport</vt:lpstr>
      <vt:lpstr>Passive Transport</vt:lpstr>
      <vt:lpstr>1˚ Active transport</vt:lpstr>
      <vt:lpstr>Membrane Receptors</vt:lpstr>
    </vt:vector>
  </TitlesOfParts>
  <Company>Laura Murray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Murray</dc:creator>
  <cp:lastModifiedBy>Microsoft Office User</cp:lastModifiedBy>
  <cp:revision>65</cp:revision>
  <dcterms:created xsi:type="dcterms:W3CDTF">2007-10-23T15:13:22Z</dcterms:created>
  <dcterms:modified xsi:type="dcterms:W3CDTF">2018-10-27T17:24:02Z</dcterms:modified>
</cp:coreProperties>
</file>