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257" r:id="rId3"/>
    <p:sldId id="280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7" r:id="rId16"/>
    <p:sldId id="302" r:id="rId17"/>
    <p:sldId id="303" r:id="rId18"/>
    <p:sldId id="304" r:id="rId19"/>
    <p:sldId id="283" r:id="rId20"/>
    <p:sldId id="288" r:id="rId21"/>
    <p:sldId id="305" r:id="rId22"/>
    <p:sldId id="306" r:id="rId23"/>
    <p:sldId id="307" r:id="rId24"/>
    <p:sldId id="308" r:id="rId25"/>
    <p:sldId id="309" r:id="rId26"/>
    <p:sldId id="290" r:id="rId27"/>
    <p:sldId id="291" r:id="rId28"/>
    <p:sldId id="292" r:id="rId29"/>
    <p:sldId id="293" r:id="rId30"/>
    <p:sldId id="301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47" autoAdjust="0"/>
  </p:normalViewPr>
  <p:slideViewPr>
    <p:cSldViewPr>
      <p:cViewPr varScale="1">
        <p:scale>
          <a:sx n="106" d="100"/>
          <a:sy n="106" d="100"/>
        </p:scale>
        <p:origin x="7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5884D-F2C9-8040-9666-4E69E6940D88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F3E1D-7CAE-C549-8B39-63C88D1D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7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D6262-E258-D445-8F7D-63C9EDC8B7F2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5020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CBA5F-E642-CB48-877E-A6D81591B16E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301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EBDA4-401E-3342-935F-9B4E1622ACB9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418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DA3EE-C5A3-C543-97AF-1BBA0FA64B1F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61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6199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8DC92-B8CA-664E-83B7-6DFAC010049C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5792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7883A-CF5D-2643-88FA-E8CFF77C84CB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6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5267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4EF7A-56DA-7945-ADF8-D45B3C283001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7832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6A832-196D-0442-AFDD-69166DD5780E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7888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2A72C-D09D-0249-B681-B997F75F9E5C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69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6873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1812-E405-3344-8B66-F3D7D28D6BC0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70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0709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5A7D1-0277-9A4F-811E-6C6E5B691F26}" type="slidenum">
              <a:rPr lang="en-US" altLang="x-none"/>
              <a:pPr/>
              <a:t>24</a:t>
            </a:fld>
            <a:endParaRPr lang="en-US" altLang="x-non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6681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/>
              <a:t>What is a Lipid</a:t>
            </a:r>
            <a:endParaRPr lang="en-US" altLang="x-none" sz="24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x-non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Lipids:</a:t>
            </a:r>
            <a:r>
              <a:rPr lang="en-US" altLang="x-none" sz="2400" dirty="0">
                <a:solidFill>
                  <a:srgbClr val="4A829D"/>
                </a:solidFill>
              </a:rPr>
              <a:t> </a:t>
            </a:r>
            <a:r>
              <a:rPr lang="en-US" altLang="x-none" sz="2400" dirty="0"/>
              <a:t>a heterogeneous class of naturally occurring organic compounds classified together on the basis of common solubility properties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insoluble in water, but soluble in aprotic organic solvents including diethyl ether, chloroform, methylene chloride, and acetone</a:t>
            </a:r>
          </a:p>
          <a:p>
            <a:pPr lvl="1">
              <a:lnSpc>
                <a:spcPct val="90000"/>
              </a:lnSpc>
            </a:pPr>
            <a:r>
              <a:rPr lang="en-US" altLang="x-none" sz="2400" b="1" dirty="0"/>
              <a:t>Amphipathic</a:t>
            </a:r>
            <a:r>
              <a:rPr lang="en-US" altLang="x-none" sz="2400" dirty="0"/>
              <a:t> in nature</a:t>
            </a:r>
          </a:p>
          <a:p>
            <a:pPr lvl="1">
              <a:lnSpc>
                <a:spcPct val="90000"/>
              </a:lnSpc>
            </a:pPr>
            <a:endParaRPr lang="en-US" altLang="x-none" sz="2400" dirty="0"/>
          </a:p>
          <a:p>
            <a:pPr>
              <a:lnSpc>
                <a:spcPct val="90000"/>
              </a:lnSpc>
            </a:pPr>
            <a:r>
              <a:rPr lang="en-US" altLang="x-none" sz="2400" b="1" dirty="0"/>
              <a:t>Lipids include:</a:t>
            </a:r>
            <a:endParaRPr lang="en-US" altLang="x-none" sz="2400" dirty="0"/>
          </a:p>
          <a:p>
            <a:pPr lvl="1">
              <a:lnSpc>
                <a:spcPct val="90000"/>
              </a:lnSpc>
            </a:pPr>
            <a:r>
              <a:rPr lang="en-US" altLang="x-none" sz="2200" b="1" dirty="0"/>
              <a:t>Open Chain forms</a:t>
            </a:r>
            <a:endParaRPr lang="en-US" altLang="x-none" sz="2200" dirty="0"/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fatty acids, triacylglycerols, sphingolipids, </a:t>
            </a:r>
            <a:r>
              <a:rPr lang="en-US" altLang="x-none" sz="2400" dirty="0" err="1"/>
              <a:t>phosphoacylglycerols</a:t>
            </a:r>
            <a:r>
              <a:rPr lang="en-US" altLang="x-none" sz="2400" dirty="0"/>
              <a:t>, glycolipids, 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lipid-soluble vitamins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prostaglandins, leukotrienes, and </a:t>
            </a:r>
            <a:r>
              <a:rPr lang="en-US" altLang="x-none" sz="2400" dirty="0" err="1"/>
              <a:t>thromboxanes</a:t>
            </a:r>
            <a:endParaRPr lang="en-US" altLang="x-none" sz="24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x-none" sz="2400" dirty="0"/>
          </a:p>
          <a:p>
            <a:pPr>
              <a:lnSpc>
                <a:spcPct val="90000"/>
              </a:lnSpc>
            </a:pPr>
            <a:r>
              <a:rPr lang="en-US" altLang="x-none" sz="2400" b="1" dirty="0"/>
              <a:t>Cyclic forms</a:t>
            </a:r>
            <a:endParaRPr lang="en-US" altLang="x-none" sz="2400" dirty="0"/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cholesterol, steroid hormones, and bile acids</a:t>
            </a:r>
            <a:endParaRPr lang="en-US" altLang="x-none" sz="2200" dirty="0"/>
          </a:p>
        </p:txBody>
      </p:sp>
    </p:spTree>
    <p:extLst>
      <p:ext uri="{BB962C8B-B14F-4D97-AF65-F5344CB8AC3E}">
        <p14:creationId xmlns:p14="http://schemas.microsoft.com/office/powerpoint/2010/main" val="81672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33400"/>
            <a:ext cx="8280000" cy="5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9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5.8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69731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23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3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5.9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1" y="2133600"/>
            <a:ext cx="8820000" cy="276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5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5.10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89" y="268391"/>
            <a:ext cx="316257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7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5.11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417058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7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/>
              <a:t>Phosphoacylglycerols (Phospholipids)</a:t>
            </a:r>
            <a:endParaRPr lang="en-US" altLang="x-none" sz="2400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x-none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one alcohol group of glycerol is esterified by a phosphoric acid rather than by a carboxylic acid, </a:t>
            </a:r>
            <a:r>
              <a:rPr lang="en-US" altLang="x-non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phosphatidic acid</a:t>
            </a:r>
            <a:r>
              <a:rPr lang="en-US" altLang="x-none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</a:t>
            </a:r>
            <a:endParaRPr lang="en-US" altLang="x-non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x-non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Phosphoacylglycerols</a:t>
            </a:r>
            <a:r>
              <a:rPr lang="en-US" altLang="x-none" sz="2400" dirty="0"/>
              <a:t> (</a:t>
            </a:r>
            <a:r>
              <a:rPr lang="en-US" altLang="x-none" sz="2400" dirty="0" err="1"/>
              <a:t>phosphoglycerides</a:t>
            </a:r>
            <a:r>
              <a:rPr lang="en-US" altLang="x-none" sz="2400" dirty="0"/>
              <a:t>) are the second most abundant group of naturally occurring lipids, and they are found in plant and animal membranes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94BC4-1CE4-6E4A-AA11-784C558E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0" y="3749239"/>
            <a:ext cx="7600800" cy="284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9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Steroids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3556000" cy="5722937"/>
          </a:xfrm>
        </p:spPr>
        <p:txBody>
          <a:bodyPr/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Steroids:</a:t>
            </a:r>
            <a:r>
              <a:rPr lang="en-US" altLang="x-none"/>
              <a:t> a group of lipids that have fused-ring structure of 3 six-membered rings, and 1 five-membered ring.</a:t>
            </a:r>
          </a:p>
          <a:p>
            <a:endParaRPr lang="en-US" altLang="x-none"/>
          </a:p>
        </p:txBody>
      </p:sp>
      <p:pic>
        <p:nvPicPr>
          <p:cNvPr id="1741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60513"/>
            <a:ext cx="5251450" cy="43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5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Steroids</a:t>
            </a:r>
            <a:endParaRPr lang="en-US" altLang="x-none" sz="2400" b="1"/>
          </a:p>
        </p:txBody>
      </p:sp>
      <p:pic>
        <p:nvPicPr>
          <p:cNvPr id="18437" name="Picture 5" descr="08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2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Cholesterol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8432800" cy="1531937"/>
          </a:xfrm>
        </p:spPr>
        <p:txBody>
          <a:bodyPr/>
          <a:lstStyle/>
          <a:p>
            <a:r>
              <a:rPr lang="en-US" altLang="x-none"/>
              <a:t>The steroid of most interest in our discussion of biological membranes is cholesterol</a:t>
            </a:r>
          </a:p>
        </p:txBody>
      </p:sp>
      <p:pic>
        <p:nvPicPr>
          <p:cNvPr id="19462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10600" cy="44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1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5.19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676400"/>
            <a:ext cx="8820000" cy="357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5" y="0"/>
            <a:ext cx="585824" cy="304800"/>
          </a:xfrm>
        </p:spPr>
        <p:txBody>
          <a:bodyPr>
            <a:normAutofit/>
          </a:bodyPr>
          <a:lstStyle/>
          <a:p>
            <a:r>
              <a:rPr lang="en-GB" sz="900" dirty="0"/>
              <a:t>Fig 5.1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50373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83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5.20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9" y="2209799"/>
            <a:ext cx="8820000" cy="234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25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Biological Membranes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x-none" sz="2400"/>
              <a:t>Every cell has a cell membrane (plasma membrane)</a:t>
            </a:r>
          </a:p>
          <a:p>
            <a:r>
              <a:rPr lang="en-US" altLang="x-none" sz="2400"/>
              <a:t>Eukaryotic cells also have membrane-enclosed organelles (nuclei, mitochondria…etc)</a:t>
            </a:r>
          </a:p>
          <a:p>
            <a:r>
              <a:rPr lang="en-US" altLang="x-none" sz="2400" b="1"/>
              <a:t>Molecular basis</a:t>
            </a:r>
            <a:r>
              <a:rPr lang="en-US" altLang="x-none" sz="2400"/>
              <a:t> of membrane structure is in lipid component(s):</a:t>
            </a:r>
          </a:p>
          <a:p>
            <a:pPr lvl="1"/>
            <a:r>
              <a:rPr lang="en-US" altLang="x-none" sz="2400"/>
              <a:t>polar head groups are in contact with the aqueous environment</a:t>
            </a:r>
          </a:p>
          <a:p>
            <a:pPr lvl="1"/>
            <a:r>
              <a:rPr lang="en-US" altLang="x-none" sz="2400"/>
              <a:t>nonpolar tails are buried within the bilayer</a:t>
            </a:r>
          </a:p>
          <a:p>
            <a:pPr lvl="1"/>
            <a:r>
              <a:rPr lang="en-US" altLang="x-none" sz="2400"/>
              <a:t>the major force driving the formation of lipid bilayers is hydrophobic interaction</a:t>
            </a:r>
          </a:p>
          <a:p>
            <a:pPr lvl="1"/>
            <a:r>
              <a:rPr lang="en-US" altLang="x-none" sz="2400"/>
              <a:t>the arrangement of hydrocarbon tails in the interior can be rigid (if rich in saturated fatty acids) or fluid (if rich in unsaturated fatty acids)</a:t>
            </a:r>
          </a:p>
        </p:txBody>
      </p:sp>
    </p:spTree>
    <p:extLst>
      <p:ext uri="{BB962C8B-B14F-4D97-AF65-F5344CB8AC3E}">
        <p14:creationId xmlns:p14="http://schemas.microsoft.com/office/powerpoint/2010/main" val="361946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Lipid Bilayers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3784600" cy="5722937"/>
          </a:xfrm>
        </p:spPr>
        <p:txBody>
          <a:bodyPr/>
          <a:lstStyle/>
          <a:p>
            <a:r>
              <a:rPr lang="en-US" altLang="x-none"/>
              <a:t>The polar surface of the bilayer contains charged groups</a:t>
            </a:r>
          </a:p>
          <a:p>
            <a:endParaRPr lang="en-US" altLang="x-none"/>
          </a:p>
          <a:p>
            <a:r>
              <a:rPr lang="en-US" altLang="x-none"/>
              <a:t>The hydrophobic tails lie in the interior of the bilayer</a:t>
            </a:r>
          </a:p>
        </p:txBody>
      </p:sp>
      <p:pic>
        <p:nvPicPr>
          <p:cNvPr id="21509" name="Picture 5" descr="0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848100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93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Biological Membranes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1">
              <a:lnSpc>
                <a:spcPct val="90000"/>
              </a:lnSpc>
            </a:pPr>
            <a:r>
              <a:rPr lang="en-US" altLang="x-none" sz="2800"/>
              <a:t>Plant membranes have a higher percentage of unsaturated fatty acids than animal membranes</a:t>
            </a:r>
          </a:p>
          <a:p>
            <a:pPr lvl="1">
              <a:lnSpc>
                <a:spcPct val="90000"/>
              </a:lnSpc>
            </a:pPr>
            <a:endParaRPr lang="en-US" altLang="x-none" sz="2800"/>
          </a:p>
          <a:p>
            <a:pPr lvl="1">
              <a:lnSpc>
                <a:spcPct val="90000"/>
              </a:lnSpc>
            </a:pPr>
            <a:r>
              <a:rPr lang="en-US" altLang="x-none" sz="2800"/>
              <a:t>The presence of cholesterol is characteristic of animal rather than plant membranes</a:t>
            </a:r>
          </a:p>
          <a:p>
            <a:pPr lvl="1">
              <a:lnSpc>
                <a:spcPct val="90000"/>
              </a:lnSpc>
            </a:pPr>
            <a:endParaRPr lang="en-US" altLang="x-none" sz="2800"/>
          </a:p>
          <a:p>
            <a:pPr lvl="1">
              <a:lnSpc>
                <a:spcPct val="90000"/>
              </a:lnSpc>
            </a:pPr>
            <a:r>
              <a:rPr lang="en-US" altLang="x-none" sz="2800"/>
              <a:t>Animal membranes are less fluid (more rigid) than plant membranes</a:t>
            </a:r>
          </a:p>
          <a:p>
            <a:pPr lvl="1">
              <a:lnSpc>
                <a:spcPct val="90000"/>
              </a:lnSpc>
            </a:pPr>
            <a:endParaRPr lang="en-US" altLang="x-none" sz="2800"/>
          </a:p>
          <a:p>
            <a:pPr lvl="1">
              <a:lnSpc>
                <a:spcPct val="90000"/>
              </a:lnSpc>
            </a:pPr>
            <a:r>
              <a:rPr lang="en-US" altLang="x-none" sz="2800"/>
              <a:t>The membranes of prokaryotes, which contain no appreciable amounts of steroids, are the most fluid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4598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Membrane Layers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4394200" cy="5722937"/>
          </a:xfrm>
        </p:spPr>
        <p:txBody>
          <a:bodyPr>
            <a:normAutofit lnSpcReduction="10000"/>
          </a:bodyPr>
          <a:lstStyle/>
          <a:p>
            <a:r>
              <a:rPr lang="en-US" altLang="x-none"/>
              <a:t>Both inner and outer layers of bilayer contain mixtures of lipids</a:t>
            </a:r>
          </a:p>
          <a:p>
            <a:endParaRPr lang="en-US" altLang="x-none"/>
          </a:p>
          <a:p>
            <a:r>
              <a:rPr lang="en-US" altLang="x-none"/>
              <a:t>Compositions on inside and outside of lipid bilayer can be different</a:t>
            </a:r>
          </a:p>
          <a:p>
            <a:endParaRPr lang="en-US" altLang="x-none"/>
          </a:p>
          <a:p>
            <a:r>
              <a:rPr lang="en-US" altLang="x-none"/>
              <a:t>This is what distinguishes the layers</a:t>
            </a:r>
          </a:p>
          <a:p>
            <a:endParaRPr lang="en-US" altLang="x-none"/>
          </a:p>
        </p:txBody>
      </p:sp>
      <p:pic>
        <p:nvPicPr>
          <p:cNvPr id="23557" name="Picture 5" descr="08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9200"/>
            <a:ext cx="46863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35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3600" dirty="0"/>
              <a:t>Effect of Double Bonds on the Conformations of Fatty Acids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828800"/>
            <a:ext cx="41656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x-none" dirty="0"/>
              <a:t>Kink in hydrocarbon chain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Causes </a:t>
            </a:r>
            <a:r>
              <a:rPr lang="en-US" altLang="x-none" b="1" dirty="0"/>
              <a:t>disorder</a:t>
            </a:r>
            <a:r>
              <a:rPr lang="en-US" altLang="x-none" dirty="0"/>
              <a:t> in packing against other chains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This disorder causes </a:t>
            </a:r>
            <a:r>
              <a:rPr lang="en-US" altLang="x-none" b="1" dirty="0"/>
              <a:t>greater fluidity</a:t>
            </a:r>
            <a:r>
              <a:rPr lang="en-US" altLang="x-none" dirty="0"/>
              <a:t> in membranes with cis-double bonds vs...... saturated FA chains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</p:txBody>
      </p:sp>
      <p:pic>
        <p:nvPicPr>
          <p:cNvPr id="24581" name="Picture 5" descr="0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5067300" cy="51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64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5.22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77979"/>
            <a:ext cx="8820000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63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5.23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11" y="371386"/>
            <a:ext cx="3863872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285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5.24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" y="2286000"/>
            <a:ext cx="8820000" cy="243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014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5.25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" y="1905000"/>
            <a:ext cx="8820000" cy="33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" y="1371600"/>
            <a:ext cx="8820000" cy="343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49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1˚ Active transport</a:t>
            </a:r>
            <a:endParaRPr lang="en-US" altLang="x-none" sz="2400" b="1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8890000" cy="1227137"/>
          </a:xfrm>
        </p:spPr>
        <p:txBody>
          <a:bodyPr/>
          <a:lstStyle/>
          <a:p>
            <a:r>
              <a:rPr lang="en-US" altLang="x-none" sz="2400"/>
              <a:t>Movement of molecules against a gradient directly linked to hydrolysis of high-energy yielding molecule (e.g. ATP)</a:t>
            </a:r>
          </a:p>
        </p:txBody>
      </p:sp>
      <p:pic>
        <p:nvPicPr>
          <p:cNvPr id="33797" name="Picture 5" descr="08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562600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11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Table 5.5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820000" cy="1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915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5.26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25" y="363365"/>
            <a:ext cx="3876659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18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5.27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2" y="387428"/>
            <a:ext cx="459315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1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5.3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1295400"/>
            <a:ext cx="8820000" cy="36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9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5.4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2438400"/>
            <a:ext cx="8820000" cy="124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5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Table 5.1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0"/>
            <a:ext cx="8280000" cy="602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0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66800"/>
            <a:ext cx="8820000" cy="409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6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14" y="1"/>
            <a:ext cx="717885" cy="228600"/>
          </a:xfrm>
        </p:spPr>
        <p:txBody>
          <a:bodyPr>
            <a:normAutofit/>
          </a:bodyPr>
          <a:lstStyle/>
          <a:p>
            <a:r>
              <a:rPr lang="en-GB" sz="900" dirty="0"/>
              <a:t>Table 5.2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80000" cy="311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85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4" y="4011"/>
            <a:ext cx="670046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1063" y="-3138488"/>
            <a:ext cx="8280000" cy="322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599"/>
            <a:ext cx="8820000" cy="34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0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948</Words>
  <Application>Microsoft Macintosh PowerPoint</Application>
  <PresentationFormat>On-screen Show (4:3)</PresentationFormat>
  <Paragraphs>110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What is a Lipid</vt:lpstr>
      <vt:lpstr>Fig 5.1</vt:lpstr>
      <vt:lpstr>Fig 5.2</vt:lpstr>
      <vt:lpstr>Fig 5.3</vt:lpstr>
      <vt:lpstr>Fig 5.4</vt:lpstr>
      <vt:lpstr>Table 5.1</vt:lpstr>
      <vt:lpstr>Fig 5.5</vt:lpstr>
      <vt:lpstr>Table 5.2</vt:lpstr>
      <vt:lpstr>Fig 5.6</vt:lpstr>
      <vt:lpstr>Fig 5.7</vt:lpstr>
      <vt:lpstr>Fig 5.8</vt:lpstr>
      <vt:lpstr>Fig 5.9</vt:lpstr>
      <vt:lpstr>Fig 5.10</vt:lpstr>
      <vt:lpstr>Fig 5.11</vt:lpstr>
      <vt:lpstr>Phosphoacylglycerols (Phospholipids)</vt:lpstr>
      <vt:lpstr>Steroids</vt:lpstr>
      <vt:lpstr>Steroids</vt:lpstr>
      <vt:lpstr>Cholesterol</vt:lpstr>
      <vt:lpstr>Fig 5.19</vt:lpstr>
      <vt:lpstr>Fig 5.20</vt:lpstr>
      <vt:lpstr>Biological Membranes</vt:lpstr>
      <vt:lpstr>Lipid Bilayers</vt:lpstr>
      <vt:lpstr>Biological Membranes</vt:lpstr>
      <vt:lpstr>Membrane Layers</vt:lpstr>
      <vt:lpstr>Effect of Double Bonds on the Conformations of Fatty Acids</vt:lpstr>
      <vt:lpstr>Fig 5.22</vt:lpstr>
      <vt:lpstr>Fig 5.23</vt:lpstr>
      <vt:lpstr>Fig 5.24</vt:lpstr>
      <vt:lpstr>Fig 5.25</vt:lpstr>
      <vt:lpstr>1˚ Active transport</vt:lpstr>
      <vt:lpstr>Table 5.5</vt:lpstr>
      <vt:lpstr>Fig 5.26</vt:lpstr>
      <vt:lpstr>Fig 5.27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Hurlbert, Jason C.</cp:lastModifiedBy>
  <cp:revision>18</cp:revision>
  <dcterms:created xsi:type="dcterms:W3CDTF">2006-08-16T00:00:00Z</dcterms:created>
  <dcterms:modified xsi:type="dcterms:W3CDTF">2019-11-04T21:21:55Z</dcterms:modified>
</cp:coreProperties>
</file>