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512" r:id="rId2"/>
    <p:sldId id="513" r:id="rId3"/>
    <p:sldId id="514" r:id="rId4"/>
    <p:sldId id="515" r:id="rId5"/>
    <p:sldId id="516" r:id="rId6"/>
    <p:sldId id="517" r:id="rId7"/>
    <p:sldId id="518" r:id="rId8"/>
    <p:sldId id="522" r:id="rId9"/>
    <p:sldId id="523" r:id="rId10"/>
    <p:sldId id="524" r:id="rId11"/>
    <p:sldId id="525" r:id="rId12"/>
    <p:sldId id="526" r:id="rId13"/>
    <p:sldId id="527" r:id="rId14"/>
    <p:sldId id="528" r:id="rId15"/>
    <p:sldId id="533" r:id="rId16"/>
    <p:sldId id="534" r:id="rId17"/>
    <p:sldId id="535" r:id="rId18"/>
    <p:sldId id="536" r:id="rId19"/>
    <p:sldId id="537" r:id="rId20"/>
    <p:sldId id="538" r:id="rId21"/>
    <p:sldId id="539" r:id="rId22"/>
    <p:sldId id="540" r:id="rId23"/>
    <p:sldId id="541" r:id="rId24"/>
    <p:sldId id="542" r:id="rId25"/>
    <p:sldId id="543" r:id="rId26"/>
    <p:sldId id="544" r:id="rId27"/>
    <p:sldId id="545" r:id="rId28"/>
    <p:sldId id="546" r:id="rId29"/>
    <p:sldId id="547" r:id="rId30"/>
    <p:sldId id="548" r:id="rId31"/>
    <p:sldId id="549" r:id="rId32"/>
    <p:sldId id="551" r:id="rId33"/>
    <p:sldId id="552" r:id="rId34"/>
    <p:sldId id="553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5" autoAdjust="0"/>
    <p:restoredTop sz="94803" autoAdjust="0"/>
  </p:normalViewPr>
  <p:slideViewPr>
    <p:cSldViewPr>
      <p:cViewPr varScale="1">
        <p:scale>
          <a:sx n="117" d="100"/>
          <a:sy n="117" d="100"/>
        </p:scale>
        <p:origin x="14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44F3E4-FEF0-7942-8343-90C8054E97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26FC40-B897-284C-ABC7-A790516BD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17E4E00-0132-C74C-8883-01BBFFE23734}" type="datetimeFigureOut">
              <a:rPr lang="en-US"/>
              <a:pPr>
                <a:defRPr/>
              </a:pPr>
              <a:t>10/2/19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6EDDA-8B30-0146-A582-5CDA0D1DC1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EDF66-5B9B-0A40-8495-E261507AD8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E89A9D6-B2D5-E042-BAB0-F1C834198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EA0FC25D-7898-C647-8745-052DE02A5B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5BA09DAC-C2EF-7141-BC2E-BF979D5D8FA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105D9033-D72B-D147-858B-675EED755C7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D0B7E9B4-F529-0147-B08F-9A2C2D1D6C8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BD446047-775A-5A40-8414-8BD3894A5E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id="{E47C3164-7DBC-2344-B289-DD3AA8E28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762597F-F5C9-FB42-B429-2F22C59AD20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8C02B2-7FA8-FA4D-8770-253234AFF3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8773D8-22FB-144F-BDF9-A94391A4EC7E}" type="slidenum">
              <a:rPr lang="en-US" altLang="x-none"/>
              <a:pPr>
                <a:defRPr/>
              </a:pPr>
              <a:t>1</a:t>
            </a:fld>
            <a:endParaRPr lang="en-US" altLang="x-none"/>
          </a:p>
        </p:txBody>
      </p:sp>
      <p:sp>
        <p:nvSpPr>
          <p:cNvPr id="544770" name="Rectangle 2">
            <a:extLst>
              <a:ext uri="{FF2B5EF4-FFF2-40B4-BE49-F238E27FC236}">
                <a16:creationId xmlns:a16="http://schemas.microsoft.com/office/drawing/2014/main" id="{2E3B52CB-749E-2F4B-BE12-5D1322EF5FD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4771" name="Rectangle 3">
            <a:extLst>
              <a:ext uri="{FF2B5EF4-FFF2-40B4-BE49-F238E27FC236}">
                <a16:creationId xmlns:a16="http://schemas.microsoft.com/office/drawing/2014/main" id="{5C73C70B-ECE4-9B48-AA6F-F30212FC8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979FDF-D6C6-544A-9204-DA6E14864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7B241A-81A7-CE4D-A4E0-65A89D98918C}" type="slidenum">
              <a:rPr lang="en-US" altLang="x-none"/>
              <a:pPr>
                <a:defRPr/>
              </a:pPr>
              <a:t>23</a:t>
            </a:fld>
            <a:endParaRPr lang="en-US" altLang="x-none"/>
          </a:p>
        </p:txBody>
      </p:sp>
      <p:sp>
        <p:nvSpPr>
          <p:cNvPr id="618498" name="Rectangle 2">
            <a:extLst>
              <a:ext uri="{FF2B5EF4-FFF2-40B4-BE49-F238E27FC236}">
                <a16:creationId xmlns:a16="http://schemas.microsoft.com/office/drawing/2014/main" id="{43107DD5-FA87-B54E-B3B4-90692762B38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8499" name="Rectangle 3">
            <a:extLst>
              <a:ext uri="{FF2B5EF4-FFF2-40B4-BE49-F238E27FC236}">
                <a16:creationId xmlns:a16="http://schemas.microsoft.com/office/drawing/2014/main" id="{7544E050-7A4C-A44D-BF7F-26947CAE0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37EF8B5-5D7C-2E44-A685-EC2409A16B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E90EC5-B77A-4A44-BFAF-9A7EEA6BB927}" type="slidenum">
              <a:rPr lang="en-US" altLang="x-none"/>
              <a:pPr>
                <a:defRPr/>
              </a:pPr>
              <a:t>24</a:t>
            </a:fld>
            <a:endParaRPr lang="en-US" altLang="x-none"/>
          </a:p>
        </p:txBody>
      </p:sp>
      <p:sp>
        <p:nvSpPr>
          <p:cNvPr id="620546" name="Rectangle 2">
            <a:extLst>
              <a:ext uri="{FF2B5EF4-FFF2-40B4-BE49-F238E27FC236}">
                <a16:creationId xmlns:a16="http://schemas.microsoft.com/office/drawing/2014/main" id="{FECFDA5A-E593-2048-8A74-7A727ABA4EE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0547" name="Rectangle 3">
            <a:extLst>
              <a:ext uri="{FF2B5EF4-FFF2-40B4-BE49-F238E27FC236}">
                <a16:creationId xmlns:a16="http://schemas.microsoft.com/office/drawing/2014/main" id="{DBB73086-6F71-C141-AB94-E1A0A68A0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23432F-676D-274D-A80A-50E366156F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05AD44-C01E-D64D-9A8E-3B075C06B8C1}" type="slidenum">
              <a:rPr lang="en-US" altLang="x-none"/>
              <a:pPr>
                <a:defRPr/>
              </a:pPr>
              <a:t>25</a:t>
            </a:fld>
            <a:endParaRPr lang="en-US" altLang="x-none"/>
          </a:p>
        </p:txBody>
      </p:sp>
      <p:sp>
        <p:nvSpPr>
          <p:cNvPr id="622594" name="Rectangle 2">
            <a:extLst>
              <a:ext uri="{FF2B5EF4-FFF2-40B4-BE49-F238E27FC236}">
                <a16:creationId xmlns:a16="http://schemas.microsoft.com/office/drawing/2014/main" id="{71A8AC4F-B53F-FB45-83A5-FF9A3A997CB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2595" name="Rectangle 3">
            <a:extLst>
              <a:ext uri="{FF2B5EF4-FFF2-40B4-BE49-F238E27FC236}">
                <a16:creationId xmlns:a16="http://schemas.microsoft.com/office/drawing/2014/main" id="{59ECD78C-3452-094D-B399-14B06D92E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24E86C-A2EF-BD4B-9C0C-A07C37D259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1882F8-AD15-9846-95EA-FC9FEBEE6051}" type="slidenum">
              <a:rPr lang="en-US" altLang="x-none"/>
              <a:pPr>
                <a:defRPr/>
              </a:pPr>
              <a:t>26</a:t>
            </a:fld>
            <a:endParaRPr lang="en-US" altLang="x-none"/>
          </a:p>
        </p:txBody>
      </p:sp>
      <p:sp>
        <p:nvSpPr>
          <p:cNvPr id="624642" name="Rectangle 2">
            <a:extLst>
              <a:ext uri="{FF2B5EF4-FFF2-40B4-BE49-F238E27FC236}">
                <a16:creationId xmlns:a16="http://schemas.microsoft.com/office/drawing/2014/main" id="{240F8324-793E-E845-82BF-76D6316589D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43" name="Rectangle 3">
            <a:extLst>
              <a:ext uri="{FF2B5EF4-FFF2-40B4-BE49-F238E27FC236}">
                <a16:creationId xmlns:a16="http://schemas.microsoft.com/office/drawing/2014/main" id="{C10649FA-084B-FD4F-B69F-C35009FCE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D2E766-FC69-914B-8012-3345310B7A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BFA12-F02C-AB41-B538-052876E64D45}" type="slidenum">
              <a:rPr lang="en-US" altLang="x-none"/>
              <a:pPr>
                <a:defRPr/>
              </a:pPr>
              <a:t>27</a:t>
            </a:fld>
            <a:endParaRPr lang="en-US" altLang="x-none"/>
          </a:p>
        </p:txBody>
      </p:sp>
      <p:sp>
        <p:nvSpPr>
          <p:cNvPr id="626690" name="Rectangle 2">
            <a:extLst>
              <a:ext uri="{FF2B5EF4-FFF2-40B4-BE49-F238E27FC236}">
                <a16:creationId xmlns:a16="http://schemas.microsoft.com/office/drawing/2014/main" id="{18B772A3-DA20-0446-81F2-87B0352E7A5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6691" name="Rectangle 3">
            <a:extLst>
              <a:ext uri="{FF2B5EF4-FFF2-40B4-BE49-F238E27FC236}">
                <a16:creationId xmlns:a16="http://schemas.microsoft.com/office/drawing/2014/main" id="{FEFCC678-C24A-9248-B58B-FAF4EB939F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30E1201-0208-D648-854C-930CF8D5ED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FBED6-484F-C54F-966F-2DF58FBAF6EA}" type="slidenum">
              <a:rPr lang="en-US" altLang="x-none"/>
              <a:pPr>
                <a:defRPr/>
              </a:pPr>
              <a:t>28</a:t>
            </a:fld>
            <a:endParaRPr lang="en-US" altLang="x-none"/>
          </a:p>
        </p:txBody>
      </p:sp>
      <p:sp>
        <p:nvSpPr>
          <p:cNvPr id="628738" name="Rectangle 2">
            <a:extLst>
              <a:ext uri="{FF2B5EF4-FFF2-40B4-BE49-F238E27FC236}">
                <a16:creationId xmlns:a16="http://schemas.microsoft.com/office/drawing/2014/main" id="{3C9EF4AB-EB96-DF4B-99B0-D0CAC4CEA55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id="{C41312AA-CBEB-2644-A28B-8BF5207E3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CE33E2-BAF8-3E44-A7E8-483E7ED87D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359332-F4FC-9741-BF10-BACAE9CD3578}" type="slidenum">
              <a:rPr lang="en-US" altLang="x-none"/>
              <a:pPr>
                <a:defRPr/>
              </a:pPr>
              <a:t>29</a:t>
            </a:fld>
            <a:endParaRPr lang="en-US" altLang="x-none"/>
          </a:p>
        </p:txBody>
      </p:sp>
      <p:sp>
        <p:nvSpPr>
          <p:cNvPr id="630786" name="Rectangle 2">
            <a:extLst>
              <a:ext uri="{FF2B5EF4-FFF2-40B4-BE49-F238E27FC236}">
                <a16:creationId xmlns:a16="http://schemas.microsoft.com/office/drawing/2014/main" id="{E502A3AB-A5A9-CC40-98D7-DA41F01D58D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0787" name="Rectangle 3">
            <a:extLst>
              <a:ext uri="{FF2B5EF4-FFF2-40B4-BE49-F238E27FC236}">
                <a16:creationId xmlns:a16="http://schemas.microsoft.com/office/drawing/2014/main" id="{F4085FFB-05ED-A14E-A0C7-11481940E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0E507D6-D749-204C-B56F-5096E22256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911E9-1715-E747-9A9B-A2F30C1DE881}" type="slidenum">
              <a:rPr lang="en-US" altLang="x-none"/>
              <a:pPr>
                <a:defRPr/>
              </a:pPr>
              <a:t>30</a:t>
            </a:fld>
            <a:endParaRPr lang="en-US" altLang="x-none"/>
          </a:p>
        </p:txBody>
      </p:sp>
      <p:sp>
        <p:nvSpPr>
          <p:cNvPr id="632834" name="Rectangle 2">
            <a:extLst>
              <a:ext uri="{FF2B5EF4-FFF2-40B4-BE49-F238E27FC236}">
                <a16:creationId xmlns:a16="http://schemas.microsoft.com/office/drawing/2014/main" id="{EE32D643-09B3-9743-941B-FD7158562D2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2835" name="Rectangle 3">
            <a:extLst>
              <a:ext uri="{FF2B5EF4-FFF2-40B4-BE49-F238E27FC236}">
                <a16:creationId xmlns:a16="http://schemas.microsoft.com/office/drawing/2014/main" id="{1A81DE39-F9D3-E240-A283-0400780B41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8C9D8AB-1528-9E48-A60A-B25916DE85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5CD71F-CBB2-8947-81B0-50A977EF2F10}" type="slidenum">
              <a:rPr lang="en-US" altLang="x-none"/>
              <a:pPr>
                <a:defRPr/>
              </a:pPr>
              <a:t>15</a:t>
            </a:fld>
            <a:endParaRPr lang="en-US" altLang="x-none"/>
          </a:p>
        </p:txBody>
      </p:sp>
      <p:sp>
        <p:nvSpPr>
          <p:cNvPr id="544770" name="Rectangle 2">
            <a:extLst>
              <a:ext uri="{FF2B5EF4-FFF2-40B4-BE49-F238E27FC236}">
                <a16:creationId xmlns:a16="http://schemas.microsoft.com/office/drawing/2014/main" id="{47E92E35-2B76-4D44-AE74-963E5266152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4771" name="Rectangle 3">
            <a:extLst>
              <a:ext uri="{FF2B5EF4-FFF2-40B4-BE49-F238E27FC236}">
                <a16:creationId xmlns:a16="http://schemas.microsoft.com/office/drawing/2014/main" id="{8A407DE7-EDB6-0C4B-97C6-453D3124D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FFFB5E-0A78-7A47-9934-124C430DD5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ABACA1-BA04-EA43-ABB5-1E3B588491FC}" type="slidenum">
              <a:rPr lang="en-US" altLang="x-none"/>
              <a:pPr>
                <a:defRPr/>
              </a:pPr>
              <a:t>16</a:t>
            </a:fld>
            <a:endParaRPr lang="en-US" altLang="x-none"/>
          </a:p>
        </p:txBody>
      </p:sp>
      <p:sp>
        <p:nvSpPr>
          <p:cNvPr id="604162" name="Rectangle 2">
            <a:extLst>
              <a:ext uri="{FF2B5EF4-FFF2-40B4-BE49-F238E27FC236}">
                <a16:creationId xmlns:a16="http://schemas.microsoft.com/office/drawing/2014/main" id="{DA77C708-4D3D-F148-A3DD-514FEDAFE55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A309EB66-CD43-FB48-9D94-B84FEFE58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EAFE7F-9FFA-0F4B-9D5A-91634DE9D2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F9BBCF-DC9D-F84D-A9FB-F61143802B41}" type="slidenum">
              <a:rPr lang="en-US" altLang="x-none"/>
              <a:pPr>
                <a:defRPr/>
              </a:pPr>
              <a:t>17</a:t>
            </a:fld>
            <a:endParaRPr lang="en-US" altLang="x-none"/>
          </a:p>
        </p:txBody>
      </p:sp>
      <p:sp>
        <p:nvSpPr>
          <p:cNvPr id="606210" name="Rectangle 2">
            <a:extLst>
              <a:ext uri="{FF2B5EF4-FFF2-40B4-BE49-F238E27FC236}">
                <a16:creationId xmlns:a16="http://schemas.microsoft.com/office/drawing/2014/main" id="{1FE335F9-8D8B-2345-8237-A93DCC8957F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6211" name="Rectangle 3">
            <a:extLst>
              <a:ext uri="{FF2B5EF4-FFF2-40B4-BE49-F238E27FC236}">
                <a16:creationId xmlns:a16="http://schemas.microsoft.com/office/drawing/2014/main" id="{881620DF-7653-544E-851B-88CC4FF77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73B378-B76A-144D-BD93-ABB5FCBB6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604624-4106-224E-9C60-5AB10DCAD6CD}" type="slidenum">
              <a:rPr lang="en-US" altLang="x-none"/>
              <a:pPr>
                <a:defRPr/>
              </a:pPr>
              <a:t>18</a:t>
            </a:fld>
            <a:endParaRPr lang="en-US" altLang="x-none"/>
          </a:p>
        </p:txBody>
      </p:sp>
      <p:sp>
        <p:nvSpPr>
          <p:cNvPr id="608258" name="Rectangle 2">
            <a:extLst>
              <a:ext uri="{FF2B5EF4-FFF2-40B4-BE49-F238E27FC236}">
                <a16:creationId xmlns:a16="http://schemas.microsoft.com/office/drawing/2014/main" id="{83886ECB-3720-DD43-9D4B-8DF665D8229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8259" name="Rectangle 3">
            <a:extLst>
              <a:ext uri="{FF2B5EF4-FFF2-40B4-BE49-F238E27FC236}">
                <a16:creationId xmlns:a16="http://schemas.microsoft.com/office/drawing/2014/main" id="{4084A951-87DA-1741-A854-FAD551F6D8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8AB564-595B-5F4F-9EA7-5423B6C934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DBC826-8BAB-E440-8408-A2D4BB893078}" type="slidenum">
              <a:rPr lang="en-US" altLang="x-none"/>
              <a:pPr>
                <a:defRPr/>
              </a:pPr>
              <a:t>19</a:t>
            </a:fld>
            <a:endParaRPr lang="en-US" altLang="x-none"/>
          </a:p>
        </p:txBody>
      </p:sp>
      <p:sp>
        <p:nvSpPr>
          <p:cNvPr id="610306" name="Rectangle 2">
            <a:extLst>
              <a:ext uri="{FF2B5EF4-FFF2-40B4-BE49-F238E27FC236}">
                <a16:creationId xmlns:a16="http://schemas.microsoft.com/office/drawing/2014/main" id="{9CDA80E7-A13A-0C40-B105-F2649B95EE5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0307" name="Rectangle 3">
            <a:extLst>
              <a:ext uri="{FF2B5EF4-FFF2-40B4-BE49-F238E27FC236}">
                <a16:creationId xmlns:a16="http://schemas.microsoft.com/office/drawing/2014/main" id="{38CAA9AD-59ED-664B-93B0-5462FB4BC9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D00DAD-B4C9-374D-ADFE-8B72FEFA1A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1FD413-0E04-4141-8838-58E826A6F8CE}" type="slidenum">
              <a:rPr lang="en-US" altLang="x-none"/>
              <a:pPr>
                <a:defRPr/>
              </a:pPr>
              <a:t>20</a:t>
            </a:fld>
            <a:endParaRPr lang="en-US" altLang="x-none"/>
          </a:p>
        </p:txBody>
      </p:sp>
      <p:sp>
        <p:nvSpPr>
          <p:cNvPr id="612354" name="Rectangle 2">
            <a:extLst>
              <a:ext uri="{FF2B5EF4-FFF2-40B4-BE49-F238E27FC236}">
                <a16:creationId xmlns:a16="http://schemas.microsoft.com/office/drawing/2014/main" id="{C61190BA-8AC8-EE4E-BB74-0F0ED7128FE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2355" name="Rectangle 3">
            <a:extLst>
              <a:ext uri="{FF2B5EF4-FFF2-40B4-BE49-F238E27FC236}">
                <a16:creationId xmlns:a16="http://schemas.microsoft.com/office/drawing/2014/main" id="{BA73410E-E881-324C-A9B8-354ECC697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8770D7-5FAA-C840-9304-803B2EFA9B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F59A69-28BE-E64B-9E2F-00520AFDAD60}" type="slidenum">
              <a:rPr lang="en-US" altLang="x-none"/>
              <a:pPr>
                <a:defRPr/>
              </a:pPr>
              <a:t>21</a:t>
            </a:fld>
            <a:endParaRPr lang="en-US" altLang="x-none"/>
          </a:p>
        </p:txBody>
      </p:sp>
      <p:sp>
        <p:nvSpPr>
          <p:cNvPr id="614402" name="Rectangle 2">
            <a:extLst>
              <a:ext uri="{FF2B5EF4-FFF2-40B4-BE49-F238E27FC236}">
                <a16:creationId xmlns:a16="http://schemas.microsoft.com/office/drawing/2014/main" id="{C82B5FAC-BFBD-134F-ADAC-08572A65603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03" name="Rectangle 3">
            <a:extLst>
              <a:ext uri="{FF2B5EF4-FFF2-40B4-BE49-F238E27FC236}">
                <a16:creationId xmlns:a16="http://schemas.microsoft.com/office/drawing/2014/main" id="{58EDC4B6-9B25-8D46-A687-2555C4548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F176EE-5C22-9747-9062-20BD982A2C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92F843-24C9-C44B-8106-692C2AFEAE4E}" type="slidenum">
              <a:rPr lang="en-US" altLang="x-none"/>
              <a:pPr>
                <a:defRPr/>
              </a:pPr>
              <a:t>22</a:t>
            </a:fld>
            <a:endParaRPr lang="en-US" altLang="x-none"/>
          </a:p>
        </p:txBody>
      </p:sp>
      <p:sp>
        <p:nvSpPr>
          <p:cNvPr id="616450" name="Rectangle 2">
            <a:extLst>
              <a:ext uri="{FF2B5EF4-FFF2-40B4-BE49-F238E27FC236}">
                <a16:creationId xmlns:a16="http://schemas.microsoft.com/office/drawing/2014/main" id="{A1C5DAEB-21A0-F04D-981E-BEE8640EA3D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6451" name="Rectangle 3">
            <a:extLst>
              <a:ext uri="{FF2B5EF4-FFF2-40B4-BE49-F238E27FC236}">
                <a16:creationId xmlns:a16="http://schemas.microsoft.com/office/drawing/2014/main" id="{28CE8CD7-09B4-0140-8A42-A1AAA5EDC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AB149F-6A9C-F04E-8989-3F9C208C30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A6D037-2F07-AD40-86EF-D5F9CF9C67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2BA3DF-8E6C-A04B-A5C8-F18D919D26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1B014-4626-534F-8F30-72756E8CC0F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7500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E1D019-9FB6-5F41-BE88-FD9B2159D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0C9078-E3C4-6047-A114-CCCB6ED126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5512CA-0793-E241-B01C-485BC0A77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50407-94BA-374F-90AC-109786BBE93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7930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652993-8D7D-444B-873B-89F6BC141F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97A5A2-9DE5-5C47-B702-80F1D98681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29E960-A882-194A-9C93-780691524D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9DA5A-DA09-9F4D-A114-5C5F7EF4285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1608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D2CC68-6A12-6246-B087-05F2BFB456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010947-CF6F-A042-BDC6-0B4401D2AA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B3F1B0-4EAE-3545-97EA-75BA3B3AE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2EACA-06D5-334C-8F03-B4CF0BEF02D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0726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F27BEA-C536-374B-AEEB-7BE1936446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53BCB1-8D05-C747-BFBE-56B6431EEF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404FD1-A4C7-CA41-B9B8-833F4DF39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59987-611D-9B42-95E7-952314C75E3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9782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983DC1-D30B-974B-B250-5DDC3395E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81ED6E-7D2E-2241-ADF2-AAD553FA84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EA29B7-EA75-DB49-BF07-9453D9FF2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B0B56-4613-1040-9CA1-4B69ADF6AA4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5214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19196E-C59E-6A47-8BB7-D16E8FAE4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39AC7F-2930-AC4B-8703-4CE2AC29A9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40F787F-7A0D-D843-823D-DF8EBB51B3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FA2E9-D93E-0949-B4E7-57D95F470BE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3164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8EB3C9-7F1C-F348-87F3-1C909C95DE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9AA57C-089E-4D40-880E-91B7DF3082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E59334-C8D1-8442-93F5-4B92EF2AC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90DD8-EE45-C74F-B31A-2E0A2D9B33C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3079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126C6F3-D4B1-6B4B-9562-F62B1AC21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7E84FD0-19F0-4B4A-855D-E249F84B91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4D843A-2A72-C741-8C25-26233206BD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7812F-0901-0643-ABF9-26945F4EAA2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0599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B747F8-56FE-7848-8C13-CEF8E22692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43B58B-16F4-B44E-BDA8-7B257B0F02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E1AAB6-6A5F-CF49-8F9E-76C34065E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E59F3-8BC9-F644-BEEF-8C1927CF8D6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5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0AFA4-355A-CB42-A9BC-5E339CF6FB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811382-B6D6-184A-A03D-A8E1FC0B89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66E245-9A49-9840-9E53-B5FAB63BCD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D84EB-AD43-4C42-AA07-DCBF5C11067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758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CAE3BB-1881-924A-9A78-1239F3C27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22241D-ED71-E845-AAB3-977CD2B1D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1276310-A1D6-B34B-854F-3C9CBD3066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0B24AD4-F8D7-3242-A3E9-25954BABAF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C238DD8-7518-0140-9484-B92023BA5F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3AC99CE-81BC-8946-B7B6-98E0C74AE3A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8286C794-D0D7-314C-9049-BD27682F9C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3000"/>
              <a:t>The Michaelis-Menton Model</a:t>
            </a:r>
            <a:endParaRPr lang="en-US" altLang="en-US"/>
          </a:p>
        </p:txBody>
      </p:sp>
      <p:sp>
        <p:nvSpPr>
          <p:cNvPr id="543749" name="Text Box 5">
            <a:extLst>
              <a:ext uri="{FF2B5EF4-FFF2-40B4-BE49-F238E27FC236}">
                <a16:creationId xmlns:a16="http://schemas.microsoft.com/office/drawing/2014/main" id="{25E4F20B-44E7-B34B-AD54-21A92472D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80010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 For non-allosteric enzymes, the most widely used kinetic model is based upon work done by Leonor Michaelis and Maud Menton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altLang="x-none">
              <a:latin typeface="Arial" charset="0"/>
              <a:ea typeface="ＭＳ Ｐゴシック" charset="-128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For a given enzyme-catalyzed reaction: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Substrate --&gt; Product</a:t>
            </a:r>
          </a:p>
          <a:p>
            <a:pPr>
              <a:spcBef>
                <a:spcPct val="50000"/>
              </a:spcBef>
              <a:defRPr/>
            </a:pPr>
            <a:endParaRPr lang="en-US" altLang="x-none">
              <a:latin typeface="Arial" charset="0"/>
              <a:ea typeface="ＭＳ Ｐゴシック" charset="-128"/>
            </a:endParaRPr>
          </a:p>
        </p:txBody>
      </p:sp>
      <p:grpSp>
        <p:nvGrpSpPr>
          <p:cNvPr id="15363" name="Group 38">
            <a:extLst>
              <a:ext uri="{FF2B5EF4-FFF2-40B4-BE49-F238E27FC236}">
                <a16:creationId xmlns:a16="http://schemas.microsoft.com/office/drawing/2014/main" id="{3FF3C1BA-416E-1349-8289-0EAC15703AAF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267200"/>
            <a:ext cx="3365500" cy="796925"/>
            <a:chOff x="1824" y="2688"/>
            <a:chExt cx="2120" cy="502"/>
          </a:xfrm>
        </p:grpSpPr>
        <p:sp>
          <p:nvSpPr>
            <p:cNvPr id="543781" name="Rectangle 37">
              <a:extLst>
                <a:ext uri="{FF2B5EF4-FFF2-40B4-BE49-F238E27FC236}">
                  <a16:creationId xmlns:a16="http://schemas.microsoft.com/office/drawing/2014/main" id="{05077456-5260-C24B-95A7-43F7C4086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688"/>
              <a:ext cx="2120" cy="5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15366" name="Group 36">
              <a:extLst>
                <a:ext uri="{FF2B5EF4-FFF2-40B4-BE49-F238E27FC236}">
                  <a16:creationId xmlns:a16="http://schemas.microsoft.com/office/drawing/2014/main" id="{E85C577C-D620-0C4B-8240-4758CCD3DC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2736"/>
              <a:ext cx="2114" cy="424"/>
              <a:chOff x="2496" y="3120"/>
              <a:chExt cx="2154" cy="405"/>
            </a:xfrm>
          </p:grpSpPr>
          <p:grpSp>
            <p:nvGrpSpPr>
              <p:cNvPr id="15367" name="Group 8">
                <a:extLst>
                  <a:ext uri="{FF2B5EF4-FFF2-40B4-BE49-F238E27FC236}">
                    <a16:creationId xmlns:a16="http://schemas.microsoft.com/office/drawing/2014/main" id="{6759CEA8-90F9-DA4F-B974-365CAFE9D4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0" y="3263"/>
                <a:ext cx="538" cy="120"/>
                <a:chOff x="3102" y="1967"/>
                <a:chExt cx="538" cy="120"/>
              </a:xfrm>
            </p:grpSpPr>
            <p:sp>
              <p:nvSpPr>
                <p:cNvPr id="15381" name="Freeform 9">
                  <a:extLst>
                    <a:ext uri="{FF2B5EF4-FFF2-40B4-BE49-F238E27FC236}">
                      <a16:creationId xmlns:a16="http://schemas.microsoft.com/office/drawing/2014/main" id="{99722ED8-C058-9143-8B8C-8EE3A7AF74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0" y="1967"/>
                  <a:ext cx="180" cy="48"/>
                </a:xfrm>
                <a:custGeom>
                  <a:avLst/>
                  <a:gdLst>
                    <a:gd name="T0" fmla="*/ 180 w 180"/>
                    <a:gd name="T1" fmla="*/ 48 h 48"/>
                    <a:gd name="T2" fmla="*/ 12 w 180"/>
                    <a:gd name="T3" fmla="*/ 48 h 48"/>
                    <a:gd name="T4" fmla="*/ 0 w 180"/>
                    <a:gd name="T5" fmla="*/ 0 h 48"/>
                    <a:gd name="T6" fmla="*/ 180 w 180"/>
                    <a:gd name="T7" fmla="*/ 48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0" h="48">
                      <a:moveTo>
                        <a:pt x="180" y="48"/>
                      </a:moveTo>
                      <a:lnTo>
                        <a:pt x="12" y="48"/>
                      </a:lnTo>
                      <a:lnTo>
                        <a:pt x="0" y="0"/>
                      </a:lnTo>
                      <a:lnTo>
                        <a:pt x="180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2" name="Freeform 10">
                  <a:extLst>
                    <a:ext uri="{FF2B5EF4-FFF2-40B4-BE49-F238E27FC236}">
                      <a16:creationId xmlns:a16="http://schemas.microsoft.com/office/drawing/2014/main" id="{CEA3AB8A-8C46-D44B-8202-7CD1366FE0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4" y="2039"/>
                  <a:ext cx="179" cy="48"/>
                </a:xfrm>
                <a:custGeom>
                  <a:avLst/>
                  <a:gdLst>
                    <a:gd name="T0" fmla="*/ 0 w 179"/>
                    <a:gd name="T1" fmla="*/ 0 h 48"/>
                    <a:gd name="T2" fmla="*/ 155 w 179"/>
                    <a:gd name="T3" fmla="*/ 0 h 48"/>
                    <a:gd name="T4" fmla="*/ 179 w 179"/>
                    <a:gd name="T5" fmla="*/ 48 h 48"/>
                    <a:gd name="T6" fmla="*/ 0 w 179"/>
                    <a:gd name="T7" fmla="*/ 0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9" h="48">
                      <a:moveTo>
                        <a:pt x="0" y="0"/>
                      </a:moveTo>
                      <a:lnTo>
                        <a:pt x="155" y="0"/>
                      </a:lnTo>
                      <a:lnTo>
                        <a:pt x="179" y="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3" name="Line 11">
                  <a:extLst>
                    <a:ext uri="{FF2B5EF4-FFF2-40B4-BE49-F238E27FC236}">
                      <a16:creationId xmlns:a16="http://schemas.microsoft.com/office/drawing/2014/main" id="{42D96F6E-88AC-C24A-A19A-27EEB0AFA4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02" y="200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4" name="Line 12">
                  <a:extLst>
                    <a:ext uri="{FF2B5EF4-FFF2-40B4-BE49-F238E27FC236}">
                      <a16:creationId xmlns:a16="http://schemas.microsoft.com/office/drawing/2014/main" id="{9F7308A0-0FC4-3547-B848-805F36BD16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57" y="2039"/>
                  <a:ext cx="359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368" name="Group 13">
                <a:extLst>
                  <a:ext uri="{FF2B5EF4-FFF2-40B4-BE49-F238E27FC236}">
                    <a16:creationId xmlns:a16="http://schemas.microsoft.com/office/drawing/2014/main" id="{E548A0E8-4FB3-FB4B-878A-044FFB9FA8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07" y="3275"/>
                <a:ext cx="454" cy="72"/>
                <a:chOff x="3999" y="1979"/>
                <a:chExt cx="454" cy="72"/>
              </a:xfrm>
            </p:grpSpPr>
            <p:sp>
              <p:nvSpPr>
                <p:cNvPr id="15379" name="Freeform 14">
                  <a:extLst>
                    <a:ext uri="{FF2B5EF4-FFF2-40B4-BE49-F238E27FC236}">
                      <a16:creationId xmlns:a16="http://schemas.microsoft.com/office/drawing/2014/main" id="{2074AA04-933D-FA46-8D77-A9BFD09FA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4" y="1979"/>
                  <a:ext cx="119" cy="72"/>
                </a:xfrm>
                <a:custGeom>
                  <a:avLst/>
                  <a:gdLst>
                    <a:gd name="T0" fmla="*/ 119 w 119"/>
                    <a:gd name="T1" fmla="*/ 48 h 72"/>
                    <a:gd name="T2" fmla="*/ 0 w 119"/>
                    <a:gd name="T3" fmla="*/ 72 h 72"/>
                    <a:gd name="T4" fmla="*/ 23 w 119"/>
                    <a:gd name="T5" fmla="*/ 48 h 72"/>
                    <a:gd name="T6" fmla="*/ 0 w 119"/>
                    <a:gd name="T7" fmla="*/ 0 h 72"/>
                    <a:gd name="T8" fmla="*/ 119 w 119"/>
                    <a:gd name="T9" fmla="*/ 48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9" h="72">
                      <a:moveTo>
                        <a:pt x="119" y="48"/>
                      </a:moveTo>
                      <a:lnTo>
                        <a:pt x="0" y="72"/>
                      </a:lnTo>
                      <a:lnTo>
                        <a:pt x="23" y="48"/>
                      </a:lnTo>
                      <a:lnTo>
                        <a:pt x="0" y="0"/>
                      </a:lnTo>
                      <a:lnTo>
                        <a:pt x="119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0" name="Line 15">
                  <a:extLst>
                    <a:ext uri="{FF2B5EF4-FFF2-40B4-BE49-F238E27FC236}">
                      <a16:creationId xmlns:a16="http://schemas.microsoft.com/office/drawing/2014/main" id="{0ABFCD79-43F0-3841-AAB6-4A1D0D757B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99" y="2015"/>
                  <a:ext cx="33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69" name="Rectangle 23">
                <a:extLst>
                  <a:ext uri="{FF2B5EF4-FFF2-40B4-BE49-F238E27FC236}">
                    <a16:creationId xmlns:a16="http://schemas.microsoft.com/office/drawing/2014/main" id="{0BB4E905-C8BE-1643-84F5-6FA4F64AB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Palatino" pitchFamily="2" charset="77"/>
                  </a:rPr>
                  <a:t>E</a:t>
                </a:r>
                <a:endParaRPr lang="en-US" altLang="en-US" sz="2400"/>
              </a:p>
            </p:txBody>
          </p:sp>
          <p:sp>
            <p:nvSpPr>
              <p:cNvPr id="15370" name="Rectangle 24">
                <a:extLst>
                  <a:ext uri="{FF2B5EF4-FFF2-40B4-BE49-F238E27FC236}">
                    <a16:creationId xmlns:a16="http://schemas.microsoft.com/office/drawing/2014/main" id="{78DD6F8B-0855-FC48-A65E-0D43DE39B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3264"/>
                <a:ext cx="97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Geneva" panose="020B0503030404040204" pitchFamily="34" charset="0"/>
                  </a:rPr>
                  <a:t>+</a:t>
                </a:r>
                <a:endParaRPr lang="en-US" altLang="en-US" sz="2400"/>
              </a:p>
            </p:txBody>
          </p:sp>
          <p:sp>
            <p:nvSpPr>
              <p:cNvPr id="15371" name="Rectangle 25">
                <a:extLst>
                  <a:ext uri="{FF2B5EF4-FFF2-40B4-BE49-F238E27FC236}">
                    <a16:creationId xmlns:a16="http://schemas.microsoft.com/office/drawing/2014/main" id="{5AFF0665-3C62-A240-AED9-28CAEAC7D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0" y="3256"/>
                <a:ext cx="9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Palatino" pitchFamily="2" charset="77"/>
                  </a:rPr>
                  <a:t>S</a:t>
                </a:r>
                <a:endParaRPr lang="en-US" altLang="en-US" sz="2400"/>
              </a:p>
            </p:txBody>
          </p:sp>
          <p:sp>
            <p:nvSpPr>
              <p:cNvPr id="15372" name="Rectangle 26">
                <a:extLst>
                  <a:ext uri="{FF2B5EF4-FFF2-40B4-BE49-F238E27FC236}">
                    <a16:creationId xmlns:a16="http://schemas.microsoft.com/office/drawing/2014/main" id="{A21487E7-68D2-B648-8F3B-57BD5DD3A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3264"/>
                <a:ext cx="17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Palatino" pitchFamily="2" charset="77"/>
                  </a:rPr>
                  <a:t>ES</a:t>
                </a:r>
                <a:endParaRPr lang="en-US" altLang="en-US" sz="2400"/>
              </a:p>
            </p:txBody>
          </p:sp>
          <p:sp>
            <p:nvSpPr>
              <p:cNvPr id="15373" name="Rectangle 27">
                <a:extLst>
                  <a:ext uri="{FF2B5EF4-FFF2-40B4-BE49-F238E27FC236}">
                    <a16:creationId xmlns:a16="http://schemas.microsoft.com/office/drawing/2014/main" id="{FAAEA9B3-9241-E146-97C2-0E31C9193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3264"/>
                <a:ext cx="9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Palatino" pitchFamily="2" charset="77"/>
                  </a:rPr>
                  <a:t>P</a:t>
                </a:r>
                <a:endParaRPr lang="en-US" altLang="en-US" sz="2400"/>
              </a:p>
            </p:txBody>
          </p:sp>
          <p:sp>
            <p:nvSpPr>
              <p:cNvPr id="15374" name="Rectangle 31">
                <a:extLst>
                  <a:ext uri="{FF2B5EF4-FFF2-40B4-BE49-F238E27FC236}">
                    <a16:creationId xmlns:a16="http://schemas.microsoft.com/office/drawing/2014/main" id="{50AE2EC7-F0D0-7748-8F2B-3B66FF0A1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3264"/>
                <a:ext cx="9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Palatino" pitchFamily="2" charset="77"/>
                  </a:rPr>
                  <a:t>E</a:t>
                </a:r>
                <a:endParaRPr lang="en-US" altLang="en-US" sz="2400"/>
              </a:p>
            </p:txBody>
          </p:sp>
          <p:sp>
            <p:nvSpPr>
              <p:cNvPr id="15375" name="Rectangle 32">
                <a:extLst>
                  <a:ext uri="{FF2B5EF4-FFF2-40B4-BE49-F238E27FC236}">
                    <a16:creationId xmlns:a16="http://schemas.microsoft.com/office/drawing/2014/main" id="{9B6999C7-746E-F640-BD36-FDEFE17E6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264"/>
                <a:ext cx="8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Palatino" pitchFamily="2" charset="77"/>
                  </a:rPr>
                  <a:t>+</a:t>
                </a:r>
                <a:endParaRPr lang="en-US" altLang="en-US" sz="2400"/>
              </a:p>
            </p:txBody>
          </p:sp>
          <p:sp>
            <p:nvSpPr>
              <p:cNvPr id="15376" name="Rectangle 33">
                <a:extLst>
                  <a:ext uri="{FF2B5EF4-FFF2-40B4-BE49-F238E27FC236}">
                    <a16:creationId xmlns:a16="http://schemas.microsoft.com/office/drawing/2014/main" id="{4C5E3139-92AF-224D-993B-E64E43349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3120"/>
                <a:ext cx="13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Palatino" pitchFamily="2" charset="77"/>
                  </a:rPr>
                  <a:t>k</a:t>
                </a:r>
                <a:r>
                  <a:rPr lang="en-US" altLang="en-US" sz="1800" b="1" baseline="-25000">
                    <a:solidFill>
                      <a:srgbClr val="000000"/>
                    </a:solidFill>
                    <a:latin typeface="Palatino" pitchFamily="2" charset="77"/>
                  </a:rPr>
                  <a:t>1</a:t>
                </a:r>
                <a:endParaRPr lang="en-US" altLang="en-US" sz="2400"/>
              </a:p>
            </p:txBody>
          </p:sp>
          <p:sp>
            <p:nvSpPr>
              <p:cNvPr id="15377" name="Rectangle 34">
                <a:extLst>
                  <a:ext uri="{FF2B5EF4-FFF2-40B4-BE49-F238E27FC236}">
                    <a16:creationId xmlns:a16="http://schemas.microsoft.com/office/drawing/2014/main" id="{3F8EDBDC-6250-A449-9D2C-D2C824F9A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3360"/>
                <a:ext cx="17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Palatino" pitchFamily="2" charset="77"/>
                  </a:rPr>
                  <a:t>k</a:t>
                </a:r>
                <a:r>
                  <a:rPr lang="en-US" altLang="en-US" sz="1800" b="1" baseline="-25000">
                    <a:solidFill>
                      <a:srgbClr val="000000"/>
                    </a:solidFill>
                    <a:latin typeface="Palatino" pitchFamily="2" charset="77"/>
                  </a:rPr>
                  <a:t>-1</a:t>
                </a:r>
                <a:endParaRPr lang="en-US" altLang="en-US" sz="2400"/>
              </a:p>
            </p:txBody>
          </p:sp>
          <p:sp>
            <p:nvSpPr>
              <p:cNvPr id="15378" name="Rectangle 35">
                <a:extLst>
                  <a:ext uri="{FF2B5EF4-FFF2-40B4-BE49-F238E27FC236}">
                    <a16:creationId xmlns:a16="http://schemas.microsoft.com/office/drawing/2014/main" id="{166D3C44-164A-994D-B119-B8106A069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3120"/>
                <a:ext cx="13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Palatino" pitchFamily="2" charset="77"/>
                  </a:rPr>
                  <a:t>k</a:t>
                </a:r>
                <a:r>
                  <a:rPr lang="en-US" altLang="en-US" sz="1800" b="1" baseline="-25000">
                    <a:solidFill>
                      <a:srgbClr val="000000"/>
                    </a:solidFill>
                    <a:latin typeface="Palatino" pitchFamily="2" charset="77"/>
                  </a:rPr>
                  <a:t>2</a:t>
                </a:r>
                <a:endParaRPr lang="en-US" altLang="en-US" sz="2400"/>
              </a:p>
            </p:txBody>
          </p:sp>
        </p:grpSp>
      </p:grpSp>
      <p:sp>
        <p:nvSpPr>
          <p:cNvPr id="543783" name="Text Box 39">
            <a:extLst>
              <a:ext uri="{FF2B5EF4-FFF2-40B4-BE49-F238E27FC236}">
                <a16:creationId xmlns:a16="http://schemas.microsoft.com/office/drawing/2014/main" id="{B100CA71-FD8B-0742-840F-611187C09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86400"/>
            <a:ext cx="579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1400">
                <a:latin typeface="Arial" charset="0"/>
                <a:ea typeface="ＭＳ Ｐゴシック" charset="-128"/>
              </a:rPr>
              <a:t>Note:  There is no appreciable back reaction of Product to substrate!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C1EC24D4-E8AC-F443-B20D-3BDE57FAE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en-US" sz="3000"/>
              <a:t>Working with Real Data to Calculate K</a:t>
            </a:r>
            <a:r>
              <a:rPr lang="en-US" altLang="en-US" sz="3000" baseline="-25000"/>
              <a:t>m</a:t>
            </a:r>
            <a:r>
              <a:rPr lang="en-US" altLang="en-US" sz="3000"/>
              <a:t> and V</a:t>
            </a:r>
            <a:r>
              <a:rPr lang="en-US" altLang="en-US" sz="3000" baseline="-25000"/>
              <a:t>m</a:t>
            </a:r>
            <a:endParaRPr lang="en-US" altLang="en-US"/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F8DF2966-B449-944E-9A4E-DFF18B324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2438400"/>
          </a:xfrm>
        </p:spPr>
        <p:txBody>
          <a:bodyPr/>
          <a:lstStyle/>
          <a:p>
            <a:pPr eaLnBrk="1" hangingPunct="1"/>
            <a:r>
              <a:rPr lang="en-US" altLang="en-US" sz="2400"/>
              <a:t>Using V</a:t>
            </a:r>
            <a:r>
              <a:rPr lang="en-US" altLang="en-US" sz="2400" baseline="-25000"/>
              <a:t>0</a:t>
            </a:r>
            <a:r>
              <a:rPr lang="en-US" altLang="en-US" sz="2400"/>
              <a:t> vs. [S] plots to calculate V</a:t>
            </a:r>
            <a:r>
              <a:rPr lang="en-US" altLang="en-US" sz="2400" baseline="-25000"/>
              <a:t>m</a:t>
            </a:r>
            <a:r>
              <a:rPr lang="en-US" altLang="en-US" sz="2400"/>
              <a:t> and K</a:t>
            </a:r>
            <a:r>
              <a:rPr lang="en-US" altLang="en-US" sz="2400" baseline="-25000"/>
              <a:t>m</a:t>
            </a:r>
            <a:r>
              <a:rPr lang="en-US" altLang="en-US" sz="2400"/>
              <a:t> can be difficult and inaccurate because of the asymptotic nature of the plot</a:t>
            </a:r>
          </a:p>
          <a:p>
            <a:pPr eaLnBrk="1" hangingPunct="1"/>
            <a:r>
              <a:rPr lang="en-US" altLang="en-US" sz="2400"/>
              <a:t>Two scientists, Hans Lineweaver and Dean Burk, realized that if you plotted the reciprocal of the Michaelis-Menton equation, you’d get a straight line:</a:t>
            </a:r>
            <a:endParaRPr lang="en-US" altLang="en-US"/>
          </a:p>
        </p:txBody>
      </p:sp>
      <p:graphicFrame>
        <p:nvGraphicFramePr>
          <p:cNvPr id="25603" name="Object 4">
            <a:extLst>
              <a:ext uri="{FF2B5EF4-FFF2-40B4-BE49-F238E27FC236}">
                <a16:creationId xmlns:a16="http://schemas.microsoft.com/office/drawing/2014/main" id="{10693EF8-D29F-1543-8162-001BDE2160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3657600"/>
          <a:ext cx="5715000" cy="258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Equation" r:id="rId3" imgW="10439400" imgH="4724400" progId="Equation.3">
                  <p:embed/>
                </p:oleObj>
              </mc:Choice>
              <mc:Fallback>
                <p:oleObj name="Equation" r:id="rId3" imgW="10439400" imgH="472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57600"/>
                        <a:ext cx="5715000" cy="25876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6149" name="Text Box 5">
            <a:extLst>
              <a:ext uri="{FF2B5EF4-FFF2-40B4-BE49-F238E27FC236}">
                <a16:creationId xmlns:a16="http://schemas.microsoft.com/office/drawing/2014/main" id="{A0450E7F-7B86-DC47-BFE8-83B57F1A0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410200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2000">
                <a:solidFill>
                  <a:srgbClr val="FE0020"/>
                </a:solidFill>
                <a:latin typeface="Arial" charset="0"/>
                <a:ea typeface="ＭＳ Ｐゴシック" charset="-128"/>
              </a:rPr>
              <a:t>This has the form: y = mx + b</a:t>
            </a:r>
            <a:endParaRPr lang="en-US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DB802C20-9530-E143-BFB6-FA0FD99EDE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400"/>
              <a:t>Lineweaver-Burk Plots</a:t>
            </a:r>
            <a:endParaRPr lang="en-US" altLang="en-US"/>
          </a:p>
        </p:txBody>
      </p:sp>
      <p:graphicFrame>
        <p:nvGraphicFramePr>
          <p:cNvPr id="26626" name="Object 3">
            <a:extLst>
              <a:ext uri="{FF2B5EF4-FFF2-40B4-BE49-F238E27FC236}">
                <a16:creationId xmlns:a16="http://schemas.microsoft.com/office/drawing/2014/main" id="{451FCF0C-C229-E349-9209-7FA6437F7C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371600"/>
          <a:ext cx="349885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Equation" r:id="rId3" imgW="9067800" imgH="2743200" progId="Equation.3">
                  <p:embed/>
                </p:oleObj>
              </mc:Choice>
              <mc:Fallback>
                <p:oleObj name="Equation" r:id="rId3" imgW="9067800" imgH="274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371600"/>
                        <a:ext cx="3498850" cy="10588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7172" name="Text Box 4">
            <a:extLst>
              <a:ext uri="{FF2B5EF4-FFF2-40B4-BE49-F238E27FC236}">
                <a16:creationId xmlns:a16="http://schemas.microsoft.com/office/drawing/2014/main" id="{CC9015DD-94A6-334E-A110-0F8581AC2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0"/>
            <a:ext cx="8229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This has the form of a linear equation:  y = mx + b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If we plot the data as 1/V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0</a:t>
            </a:r>
            <a:r>
              <a:rPr lang="en-US" altLang="x-none">
                <a:latin typeface="Arial" charset="0"/>
                <a:ea typeface="ＭＳ Ｐゴシック" charset="-128"/>
              </a:rPr>
              <a:t> vs 1/[S]: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The slope = ?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The y-intercept = ?  (This occurs when 1/[S] = ?)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The x-intercept = ?  (This occurs when 1/V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0</a:t>
            </a:r>
            <a:r>
              <a:rPr lang="en-US" altLang="x-none">
                <a:latin typeface="Arial" charset="0"/>
                <a:ea typeface="ＭＳ Ｐゴシック" charset="-128"/>
              </a:rPr>
              <a:t> = ?)</a:t>
            </a:r>
          </a:p>
        </p:txBody>
      </p:sp>
      <p:sp>
        <p:nvSpPr>
          <p:cNvPr id="647173" name="Text Box 5">
            <a:extLst>
              <a:ext uri="{FF2B5EF4-FFF2-40B4-BE49-F238E27FC236}">
                <a16:creationId xmlns:a16="http://schemas.microsoft.com/office/drawing/2014/main" id="{FC91A928-DDE8-1F4B-BD8A-8FDDA6139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8674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x-none" b="1">
                <a:latin typeface="Arial" charset="0"/>
                <a:ea typeface="ＭＳ Ｐゴシック" charset="-128"/>
              </a:rPr>
              <a:t>This is the common method to analyze non-allosteric Enzymological Data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0610">
            <a:extLst>
              <a:ext uri="{FF2B5EF4-FFF2-40B4-BE49-F238E27FC236}">
                <a16:creationId xmlns:a16="http://schemas.microsoft.com/office/drawing/2014/main" id="{601EE6EE-08B1-F449-B1C1-43F380A26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5927725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356B4845-711A-D94C-8BE3-9F2E5491CF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3400"/>
              <a:t>What do K</a:t>
            </a:r>
            <a:r>
              <a:rPr lang="en-US" altLang="en-US" sz="3400" baseline="-25000"/>
              <a:t>m</a:t>
            </a:r>
            <a:r>
              <a:rPr lang="en-US" altLang="en-US" sz="3400"/>
              <a:t> and V</a:t>
            </a:r>
            <a:r>
              <a:rPr lang="en-US" altLang="en-US" sz="3400" baseline="-25000"/>
              <a:t>m</a:t>
            </a:r>
            <a:r>
              <a:rPr lang="en-US" altLang="en-US" sz="3400"/>
              <a:t> Really mean?</a:t>
            </a:r>
            <a:endParaRPr lang="en-US" altLang="en-US"/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6C928053-975A-ED4F-9FE8-5EDB8E7F8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We know that V</a:t>
            </a:r>
            <a:r>
              <a:rPr lang="en-US" altLang="en-US" sz="2800" baseline="-25000"/>
              <a:t>0</a:t>
            </a:r>
            <a:r>
              <a:rPr lang="en-US" altLang="en-US" sz="2800"/>
              <a:t>=V</a:t>
            </a:r>
            <a:r>
              <a:rPr lang="en-US" altLang="en-US" sz="2800" baseline="-25000"/>
              <a:t>m</a:t>
            </a:r>
            <a:r>
              <a:rPr lang="en-US" altLang="en-US" sz="2800"/>
              <a:t>/2 when [S] = K</a:t>
            </a:r>
            <a:r>
              <a:rPr lang="en-US" altLang="en-US" sz="2800" baseline="-25000"/>
              <a:t>m</a:t>
            </a: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can use this to say that when [S] = Km, 50% of the active sites of the population of enzymes are occupied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If an enzyme has a low K</a:t>
            </a:r>
            <a:r>
              <a:rPr lang="en-US" altLang="en-US" sz="2800" baseline="-25000"/>
              <a:t>m</a:t>
            </a:r>
            <a:r>
              <a:rPr lang="en-US" altLang="en-US" sz="2800"/>
              <a:t>, the enzyme achieves maximum efficiency at low [S]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K</a:t>
            </a:r>
            <a:r>
              <a:rPr lang="en-US" altLang="en-US" sz="2800" baseline="-25000"/>
              <a:t>m</a:t>
            </a:r>
            <a:r>
              <a:rPr lang="en-US" altLang="en-US" sz="2800"/>
              <a:t> is unique for each and every enzyme-substrate pair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Some enzymes catalyze reactions that utilize 2 substrates: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E + A          EA + B        EAB        E + P + Q</a:t>
            </a:r>
          </a:p>
        </p:txBody>
      </p:sp>
      <p:grpSp>
        <p:nvGrpSpPr>
          <p:cNvPr id="28675" name="Group 4">
            <a:extLst>
              <a:ext uri="{FF2B5EF4-FFF2-40B4-BE49-F238E27FC236}">
                <a16:creationId xmlns:a16="http://schemas.microsoft.com/office/drawing/2014/main" id="{2A8DA664-0011-9240-AC60-1BD22F09693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5410200"/>
            <a:ext cx="609600" cy="228600"/>
            <a:chOff x="1590" y="3376"/>
            <a:chExt cx="687" cy="163"/>
          </a:xfrm>
        </p:grpSpPr>
        <p:sp>
          <p:nvSpPr>
            <p:cNvPr id="28685" name="Freeform 5">
              <a:extLst>
                <a:ext uri="{FF2B5EF4-FFF2-40B4-BE49-F238E27FC236}">
                  <a16:creationId xmlns:a16="http://schemas.microsoft.com/office/drawing/2014/main" id="{3FE07DFC-AAE1-6448-A393-95AA78226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3376"/>
              <a:ext cx="687" cy="163"/>
            </a:xfrm>
            <a:custGeom>
              <a:avLst/>
              <a:gdLst>
                <a:gd name="T0" fmla="*/ 0 w 687"/>
                <a:gd name="T1" fmla="*/ 104 h 163"/>
                <a:gd name="T2" fmla="*/ 218 w 687"/>
                <a:gd name="T3" fmla="*/ 104 h 163"/>
                <a:gd name="T4" fmla="*/ 251 w 687"/>
                <a:gd name="T5" fmla="*/ 163 h 163"/>
                <a:gd name="T6" fmla="*/ 0 w 687"/>
                <a:gd name="T7" fmla="*/ 104 h 163"/>
                <a:gd name="T8" fmla="*/ 687 w 687"/>
                <a:gd name="T9" fmla="*/ 74 h 163"/>
                <a:gd name="T10" fmla="*/ 469 w 687"/>
                <a:gd name="T11" fmla="*/ 74 h 163"/>
                <a:gd name="T12" fmla="*/ 436 w 687"/>
                <a:gd name="T13" fmla="*/ 0 h 163"/>
                <a:gd name="T14" fmla="*/ 687 w 687"/>
                <a:gd name="T15" fmla="*/ 74 h 163"/>
                <a:gd name="T16" fmla="*/ 0 w 687"/>
                <a:gd name="T17" fmla="*/ 104 h 1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7" h="163">
                  <a:moveTo>
                    <a:pt x="0" y="104"/>
                  </a:moveTo>
                  <a:lnTo>
                    <a:pt x="218" y="104"/>
                  </a:lnTo>
                  <a:lnTo>
                    <a:pt x="251" y="163"/>
                  </a:lnTo>
                  <a:lnTo>
                    <a:pt x="0" y="104"/>
                  </a:lnTo>
                  <a:lnTo>
                    <a:pt x="687" y="74"/>
                  </a:lnTo>
                  <a:lnTo>
                    <a:pt x="469" y="74"/>
                  </a:lnTo>
                  <a:lnTo>
                    <a:pt x="436" y="0"/>
                  </a:lnTo>
                  <a:lnTo>
                    <a:pt x="687" y="7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Line 6">
              <a:extLst>
                <a:ext uri="{FF2B5EF4-FFF2-40B4-BE49-F238E27FC236}">
                  <a16:creationId xmlns:a16="http://schemas.microsoft.com/office/drawing/2014/main" id="{F14F8DD8-A51E-5847-9111-88F98E594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8" y="3480"/>
              <a:ext cx="452" cy="1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7">
              <a:extLst>
                <a:ext uri="{FF2B5EF4-FFF2-40B4-BE49-F238E27FC236}">
                  <a16:creationId xmlns:a16="http://schemas.microsoft.com/office/drawing/2014/main" id="{A3EBEC61-2282-064E-880C-25B775DA31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90" y="3435"/>
              <a:ext cx="436" cy="1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76" name="Group 8">
            <a:extLst>
              <a:ext uri="{FF2B5EF4-FFF2-40B4-BE49-F238E27FC236}">
                <a16:creationId xmlns:a16="http://schemas.microsoft.com/office/drawing/2014/main" id="{D5B18EBA-29FB-3145-8211-0C27ABE1577D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5410200"/>
            <a:ext cx="609600" cy="228600"/>
            <a:chOff x="1590" y="3376"/>
            <a:chExt cx="687" cy="163"/>
          </a:xfrm>
        </p:grpSpPr>
        <p:sp>
          <p:nvSpPr>
            <p:cNvPr id="28682" name="Freeform 9">
              <a:extLst>
                <a:ext uri="{FF2B5EF4-FFF2-40B4-BE49-F238E27FC236}">
                  <a16:creationId xmlns:a16="http://schemas.microsoft.com/office/drawing/2014/main" id="{982D8D5C-6295-FF42-99E3-059F7C399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3376"/>
              <a:ext cx="687" cy="163"/>
            </a:xfrm>
            <a:custGeom>
              <a:avLst/>
              <a:gdLst>
                <a:gd name="T0" fmla="*/ 0 w 687"/>
                <a:gd name="T1" fmla="*/ 104 h 163"/>
                <a:gd name="T2" fmla="*/ 218 w 687"/>
                <a:gd name="T3" fmla="*/ 104 h 163"/>
                <a:gd name="T4" fmla="*/ 251 w 687"/>
                <a:gd name="T5" fmla="*/ 163 h 163"/>
                <a:gd name="T6" fmla="*/ 0 w 687"/>
                <a:gd name="T7" fmla="*/ 104 h 163"/>
                <a:gd name="T8" fmla="*/ 687 w 687"/>
                <a:gd name="T9" fmla="*/ 74 h 163"/>
                <a:gd name="T10" fmla="*/ 469 w 687"/>
                <a:gd name="T11" fmla="*/ 74 h 163"/>
                <a:gd name="T12" fmla="*/ 436 w 687"/>
                <a:gd name="T13" fmla="*/ 0 h 163"/>
                <a:gd name="T14" fmla="*/ 687 w 687"/>
                <a:gd name="T15" fmla="*/ 74 h 163"/>
                <a:gd name="T16" fmla="*/ 0 w 687"/>
                <a:gd name="T17" fmla="*/ 104 h 1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7" h="163">
                  <a:moveTo>
                    <a:pt x="0" y="104"/>
                  </a:moveTo>
                  <a:lnTo>
                    <a:pt x="218" y="104"/>
                  </a:lnTo>
                  <a:lnTo>
                    <a:pt x="251" y="163"/>
                  </a:lnTo>
                  <a:lnTo>
                    <a:pt x="0" y="104"/>
                  </a:lnTo>
                  <a:lnTo>
                    <a:pt x="687" y="74"/>
                  </a:lnTo>
                  <a:lnTo>
                    <a:pt x="469" y="74"/>
                  </a:lnTo>
                  <a:lnTo>
                    <a:pt x="436" y="0"/>
                  </a:lnTo>
                  <a:lnTo>
                    <a:pt x="687" y="7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10">
              <a:extLst>
                <a:ext uri="{FF2B5EF4-FFF2-40B4-BE49-F238E27FC236}">
                  <a16:creationId xmlns:a16="http://schemas.microsoft.com/office/drawing/2014/main" id="{2D07AF5F-3A56-B643-941D-20E2CF678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8" y="3480"/>
              <a:ext cx="452" cy="1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Line 11">
              <a:extLst>
                <a:ext uri="{FF2B5EF4-FFF2-40B4-BE49-F238E27FC236}">
                  <a16:creationId xmlns:a16="http://schemas.microsoft.com/office/drawing/2014/main" id="{9F6F018D-AA9D-614E-A782-5CF41655BA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90" y="3435"/>
              <a:ext cx="436" cy="1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77" name="Group 12">
            <a:extLst>
              <a:ext uri="{FF2B5EF4-FFF2-40B4-BE49-F238E27FC236}">
                <a16:creationId xmlns:a16="http://schemas.microsoft.com/office/drawing/2014/main" id="{07445C4A-E04A-384E-B449-567C3D3C7F14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5410200"/>
            <a:ext cx="609600" cy="228600"/>
            <a:chOff x="1590" y="3376"/>
            <a:chExt cx="687" cy="163"/>
          </a:xfrm>
        </p:grpSpPr>
        <p:sp>
          <p:nvSpPr>
            <p:cNvPr id="28679" name="Freeform 13">
              <a:extLst>
                <a:ext uri="{FF2B5EF4-FFF2-40B4-BE49-F238E27FC236}">
                  <a16:creationId xmlns:a16="http://schemas.microsoft.com/office/drawing/2014/main" id="{30DBF709-177D-2147-A8C1-50CF4B427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3376"/>
              <a:ext cx="687" cy="163"/>
            </a:xfrm>
            <a:custGeom>
              <a:avLst/>
              <a:gdLst>
                <a:gd name="T0" fmla="*/ 0 w 687"/>
                <a:gd name="T1" fmla="*/ 104 h 163"/>
                <a:gd name="T2" fmla="*/ 218 w 687"/>
                <a:gd name="T3" fmla="*/ 104 h 163"/>
                <a:gd name="T4" fmla="*/ 251 w 687"/>
                <a:gd name="T5" fmla="*/ 163 h 163"/>
                <a:gd name="T6" fmla="*/ 0 w 687"/>
                <a:gd name="T7" fmla="*/ 104 h 163"/>
                <a:gd name="T8" fmla="*/ 687 w 687"/>
                <a:gd name="T9" fmla="*/ 74 h 163"/>
                <a:gd name="T10" fmla="*/ 469 w 687"/>
                <a:gd name="T11" fmla="*/ 74 h 163"/>
                <a:gd name="T12" fmla="*/ 436 w 687"/>
                <a:gd name="T13" fmla="*/ 0 h 163"/>
                <a:gd name="T14" fmla="*/ 687 w 687"/>
                <a:gd name="T15" fmla="*/ 74 h 163"/>
                <a:gd name="T16" fmla="*/ 0 w 687"/>
                <a:gd name="T17" fmla="*/ 104 h 1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7" h="163">
                  <a:moveTo>
                    <a:pt x="0" y="104"/>
                  </a:moveTo>
                  <a:lnTo>
                    <a:pt x="218" y="104"/>
                  </a:lnTo>
                  <a:lnTo>
                    <a:pt x="251" y="163"/>
                  </a:lnTo>
                  <a:lnTo>
                    <a:pt x="0" y="104"/>
                  </a:lnTo>
                  <a:lnTo>
                    <a:pt x="687" y="74"/>
                  </a:lnTo>
                  <a:lnTo>
                    <a:pt x="469" y="74"/>
                  </a:lnTo>
                  <a:lnTo>
                    <a:pt x="436" y="0"/>
                  </a:lnTo>
                  <a:lnTo>
                    <a:pt x="687" y="7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Line 14">
              <a:extLst>
                <a:ext uri="{FF2B5EF4-FFF2-40B4-BE49-F238E27FC236}">
                  <a16:creationId xmlns:a16="http://schemas.microsoft.com/office/drawing/2014/main" id="{9825E49B-6695-4042-94D9-7607439CC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8" y="3480"/>
              <a:ext cx="452" cy="1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Line 15">
              <a:extLst>
                <a:ext uri="{FF2B5EF4-FFF2-40B4-BE49-F238E27FC236}">
                  <a16:creationId xmlns:a16="http://schemas.microsoft.com/office/drawing/2014/main" id="{0AA0C83A-5942-904B-AEBD-36FF3D11B9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90" y="3435"/>
              <a:ext cx="436" cy="1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9232" name="Text Box 16">
            <a:extLst>
              <a:ext uri="{FF2B5EF4-FFF2-40B4-BE49-F238E27FC236}">
                <a16:creationId xmlns:a16="http://schemas.microsoft.com/office/drawing/2014/main" id="{14C37E97-3FAE-A747-8AED-A64BD68CA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43600"/>
            <a:ext cx="693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2000">
                <a:latin typeface="Arial" charset="0"/>
                <a:ea typeface="ＭＳ Ｐゴシック" charset="-128"/>
              </a:rPr>
              <a:t>There is a unique K</a:t>
            </a:r>
            <a:r>
              <a:rPr lang="en-US" altLang="x-none" sz="2000" baseline="-25000">
                <a:latin typeface="Arial" charset="0"/>
                <a:ea typeface="ＭＳ Ｐゴシック" charset="-128"/>
              </a:rPr>
              <a:t>m</a:t>
            </a:r>
            <a:r>
              <a:rPr lang="en-US" altLang="x-none" sz="2000">
                <a:latin typeface="Arial" charset="0"/>
                <a:ea typeface="ＭＳ Ｐゴシック" charset="-128"/>
              </a:rPr>
              <a:t> value for A and one for B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9A499226-FEF6-1D49-9F4A-A42F32B51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3400"/>
              <a:t>Thinking about K</a:t>
            </a:r>
            <a:r>
              <a:rPr lang="en-US" altLang="en-US" sz="3400" baseline="-25000"/>
              <a:t>m</a:t>
            </a:r>
            <a:endParaRPr lang="en-US" altLang="en-US"/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10285238-3D03-1546-AE49-5038F482B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As long as k</a:t>
            </a:r>
            <a:r>
              <a:rPr lang="en-US" altLang="en-US" baseline="-25000"/>
              <a:t>2</a:t>
            </a:r>
            <a:r>
              <a:rPr lang="en-US" altLang="en-US"/>
              <a:t> &lt;&lt; k</a:t>
            </a:r>
            <a:r>
              <a:rPr lang="en-US" altLang="en-US" baseline="-25000"/>
              <a:t>-1</a:t>
            </a:r>
            <a:r>
              <a:rPr lang="en-US" altLang="en-US"/>
              <a:t> , the Km can be viewed as a measure of the affinity of the enzyme for the substrate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If k</a:t>
            </a:r>
            <a:r>
              <a:rPr lang="en-US" altLang="en-US" baseline="-25000"/>
              <a:t>-1</a:t>
            </a:r>
            <a:r>
              <a:rPr lang="en-US" altLang="en-US"/>
              <a:t> is high, what does that tell you?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The Km value is also a function of pH and temperature.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Why?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CE3BB6B9-E643-4544-8544-2298FDE825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000"/>
              <a:t>Enzyme Inhibition</a:t>
            </a:r>
            <a:endParaRPr lang="en-US" altLang="en-US"/>
          </a:p>
        </p:txBody>
      </p:sp>
      <p:pic>
        <p:nvPicPr>
          <p:cNvPr id="30722" name="Picture 4" descr="Enzyme_inhibition_overview">
            <a:extLst>
              <a:ext uri="{FF2B5EF4-FFF2-40B4-BE49-F238E27FC236}">
                <a16:creationId xmlns:a16="http://schemas.microsoft.com/office/drawing/2014/main" id="{A1F52BA4-BE6A-7447-952D-BD6C7E00E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9" r="49991" b="40088"/>
          <a:stretch>
            <a:fillRect/>
          </a:stretch>
        </p:blipFill>
        <p:spPr bwMode="auto">
          <a:xfrm rot="10799999">
            <a:off x="685800" y="1143000"/>
            <a:ext cx="23288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749" name="Text Box 5">
            <a:extLst>
              <a:ext uri="{FF2B5EF4-FFF2-40B4-BE49-F238E27FC236}">
                <a16:creationId xmlns:a16="http://schemas.microsoft.com/office/drawing/2014/main" id="{F25B70D7-2184-284F-9225-E2D5BA785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209800"/>
            <a:ext cx="4267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An </a:t>
            </a:r>
            <a:r>
              <a:rPr lang="en-US" altLang="x-none" u="sng">
                <a:latin typeface="Arial" charset="0"/>
                <a:ea typeface="ＭＳ Ｐゴシック" charset="-128"/>
              </a:rPr>
              <a:t>inhibitor</a:t>
            </a:r>
            <a:r>
              <a:rPr lang="en-US" altLang="x-none">
                <a:latin typeface="Arial" charset="0"/>
                <a:ea typeface="ＭＳ Ｐゴシック" charset="-128"/>
              </a:rPr>
              <a:t> of an enzyme slows the V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0</a:t>
            </a:r>
            <a:r>
              <a:rPr lang="en-US" altLang="x-none">
                <a:latin typeface="Arial" charset="0"/>
                <a:ea typeface="ＭＳ Ｐゴシック" charset="-128"/>
              </a:rPr>
              <a:t> by sequestering enzyme molecules from the reaction pathway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We will be concerned with 3 types of </a:t>
            </a:r>
            <a:r>
              <a:rPr lang="en-US" altLang="x-none" u="sng">
                <a:latin typeface="Arial" charset="0"/>
                <a:ea typeface="ＭＳ Ｐゴシック" charset="-128"/>
              </a:rPr>
              <a:t>Reversible Inhibitors</a:t>
            </a:r>
            <a:r>
              <a:rPr lang="en-US" altLang="x-none">
                <a:latin typeface="Arial" charset="0"/>
                <a:ea typeface="ＭＳ Ｐゴシック" charset="-128"/>
              </a:rPr>
              <a:t>:  Competitive, Noncompetitive and Uncompetitive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C598C6EF-051E-4241-AC9C-000D40C27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000"/>
              <a:t>Competitive Inhibition</a:t>
            </a:r>
            <a:endParaRPr lang="en-US" altLang="en-US"/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AC7211BC-6694-A64F-B13F-F61AD939B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05400" y="1524000"/>
            <a:ext cx="3733800" cy="4876800"/>
          </a:xfrm>
        </p:spPr>
        <p:txBody>
          <a:bodyPr/>
          <a:lstStyle/>
          <a:p>
            <a:pPr eaLnBrk="1" hangingPunct="1"/>
            <a:r>
              <a:rPr lang="en-US" altLang="en-US" sz="2800"/>
              <a:t>The simplest kind of inhibition and the easiest to understand:</a:t>
            </a:r>
          </a:p>
          <a:p>
            <a:pPr algn="ctr" eaLnBrk="1" hangingPunct="1">
              <a:buFontTx/>
              <a:buNone/>
            </a:pPr>
            <a:endParaRPr lang="en-US" altLang="en-US" sz="2800"/>
          </a:p>
          <a:p>
            <a:pPr algn="ctr" eaLnBrk="1" hangingPunct="1">
              <a:buFontTx/>
              <a:buNone/>
            </a:pPr>
            <a:r>
              <a:rPr lang="en-US" altLang="en-US" sz="2800"/>
              <a:t>The Inhibitor COMPETES for the active site with the substrate</a:t>
            </a:r>
          </a:p>
          <a:p>
            <a:pPr algn="ctr" eaLnBrk="1" hangingPunct="1">
              <a:buFontTx/>
              <a:buNone/>
            </a:pPr>
            <a:endParaRPr lang="en-US" altLang="en-US" sz="2800"/>
          </a:p>
        </p:txBody>
      </p:sp>
      <p:pic>
        <p:nvPicPr>
          <p:cNvPr id="32771" name="Picture 4" descr="0612b">
            <a:extLst>
              <a:ext uri="{FF2B5EF4-FFF2-40B4-BE49-F238E27FC236}">
                <a16:creationId xmlns:a16="http://schemas.microsoft.com/office/drawing/2014/main" id="{AF495E8E-D642-CE46-921E-FF8FCDF68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4116388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D4366C5A-D82F-2048-B32B-096F26081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000"/>
              <a:t>Competitve Inhibition</a:t>
            </a:r>
            <a:endParaRPr lang="en-US" altLang="en-US"/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320FC614-BCF8-D046-97CE-D4B5FE4DC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029200"/>
          </a:xfrm>
        </p:spPr>
        <p:txBody>
          <a:bodyPr/>
          <a:lstStyle/>
          <a:p>
            <a:pPr eaLnBrk="1" hangingPunct="1"/>
            <a:r>
              <a:rPr lang="en-US" altLang="en-US" sz="2800"/>
              <a:t>In this process, we can visualize the role of the inhibitor on the reaction pathway as:</a:t>
            </a:r>
          </a:p>
        </p:txBody>
      </p:sp>
      <p:grpSp>
        <p:nvGrpSpPr>
          <p:cNvPr id="34819" name="Group 29">
            <a:extLst>
              <a:ext uri="{FF2B5EF4-FFF2-40B4-BE49-F238E27FC236}">
                <a16:creationId xmlns:a16="http://schemas.microsoft.com/office/drawing/2014/main" id="{14A0A7C3-2910-084A-9BAA-C10DBC9B6623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819400"/>
            <a:ext cx="5943600" cy="762000"/>
            <a:chOff x="1104" y="1776"/>
            <a:chExt cx="3744" cy="480"/>
          </a:xfrm>
        </p:grpSpPr>
        <p:sp>
          <p:nvSpPr>
            <p:cNvPr id="605212" name="Rectangle 28">
              <a:extLst>
                <a:ext uri="{FF2B5EF4-FFF2-40B4-BE49-F238E27FC236}">
                  <a16:creationId xmlns:a16="http://schemas.microsoft.com/office/drawing/2014/main" id="{48801102-24FD-EB49-9672-505091A00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776"/>
              <a:ext cx="3744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34840" name="Group 9">
              <a:extLst>
                <a:ext uri="{FF2B5EF4-FFF2-40B4-BE49-F238E27FC236}">
                  <a16:creationId xmlns:a16="http://schemas.microsoft.com/office/drawing/2014/main" id="{A30FBC71-A9A5-F748-8280-4A51215F20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2" y="1967"/>
              <a:ext cx="538" cy="120"/>
              <a:chOff x="3102" y="1967"/>
              <a:chExt cx="538" cy="120"/>
            </a:xfrm>
          </p:grpSpPr>
          <p:sp>
            <p:nvSpPr>
              <p:cNvPr id="34859" name="Freeform 5">
                <a:extLst>
                  <a:ext uri="{FF2B5EF4-FFF2-40B4-BE49-F238E27FC236}">
                    <a16:creationId xmlns:a16="http://schemas.microsoft.com/office/drawing/2014/main" id="{BC062279-4FE8-8F45-9A21-AA020D077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1967"/>
                <a:ext cx="180" cy="48"/>
              </a:xfrm>
              <a:custGeom>
                <a:avLst/>
                <a:gdLst>
                  <a:gd name="T0" fmla="*/ 180 w 180"/>
                  <a:gd name="T1" fmla="*/ 48 h 48"/>
                  <a:gd name="T2" fmla="*/ 12 w 180"/>
                  <a:gd name="T3" fmla="*/ 48 h 48"/>
                  <a:gd name="T4" fmla="*/ 0 w 180"/>
                  <a:gd name="T5" fmla="*/ 0 h 48"/>
                  <a:gd name="T6" fmla="*/ 180 w 180"/>
                  <a:gd name="T7" fmla="*/ 48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0" h="48">
                    <a:moveTo>
                      <a:pt x="180" y="48"/>
                    </a:moveTo>
                    <a:lnTo>
                      <a:pt x="12" y="48"/>
                    </a:lnTo>
                    <a:lnTo>
                      <a:pt x="0" y="0"/>
                    </a:lnTo>
                    <a:lnTo>
                      <a:pt x="18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0" name="Freeform 6">
                <a:extLst>
                  <a:ext uri="{FF2B5EF4-FFF2-40B4-BE49-F238E27FC236}">
                    <a16:creationId xmlns:a16="http://schemas.microsoft.com/office/drawing/2014/main" id="{7FBF0F02-172C-6344-87BC-225779153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4" y="2039"/>
                <a:ext cx="179" cy="48"/>
              </a:xfrm>
              <a:custGeom>
                <a:avLst/>
                <a:gdLst>
                  <a:gd name="T0" fmla="*/ 0 w 179"/>
                  <a:gd name="T1" fmla="*/ 0 h 48"/>
                  <a:gd name="T2" fmla="*/ 155 w 179"/>
                  <a:gd name="T3" fmla="*/ 0 h 48"/>
                  <a:gd name="T4" fmla="*/ 179 w 179"/>
                  <a:gd name="T5" fmla="*/ 48 h 48"/>
                  <a:gd name="T6" fmla="*/ 0 w 179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9" h="48">
                    <a:moveTo>
                      <a:pt x="0" y="0"/>
                    </a:moveTo>
                    <a:lnTo>
                      <a:pt x="155" y="0"/>
                    </a:lnTo>
                    <a:lnTo>
                      <a:pt x="179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1" name="Line 7">
                <a:extLst>
                  <a:ext uri="{FF2B5EF4-FFF2-40B4-BE49-F238E27FC236}">
                    <a16:creationId xmlns:a16="http://schemas.microsoft.com/office/drawing/2014/main" id="{5C1EFA09-C1F1-F74D-BC65-D737219475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02" y="2003"/>
                <a:ext cx="35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2" name="Line 8">
                <a:extLst>
                  <a:ext uri="{FF2B5EF4-FFF2-40B4-BE49-F238E27FC236}">
                    <a16:creationId xmlns:a16="http://schemas.microsoft.com/office/drawing/2014/main" id="{CB1BE4C4-DF11-474C-AD84-F3D3C98D03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7" y="2039"/>
                <a:ext cx="35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41" name="Group 12">
              <a:extLst>
                <a:ext uri="{FF2B5EF4-FFF2-40B4-BE49-F238E27FC236}">
                  <a16:creationId xmlns:a16="http://schemas.microsoft.com/office/drawing/2014/main" id="{BCA32EE1-6782-844C-ABE1-C2C5F408C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9" y="1979"/>
              <a:ext cx="454" cy="72"/>
              <a:chOff x="3999" y="1979"/>
              <a:chExt cx="454" cy="72"/>
            </a:xfrm>
          </p:grpSpPr>
          <p:sp>
            <p:nvSpPr>
              <p:cNvPr id="34857" name="Freeform 10">
                <a:extLst>
                  <a:ext uri="{FF2B5EF4-FFF2-40B4-BE49-F238E27FC236}">
                    <a16:creationId xmlns:a16="http://schemas.microsoft.com/office/drawing/2014/main" id="{D8361D88-C0C6-C84D-B329-3E55185E0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4" y="1979"/>
                <a:ext cx="119" cy="72"/>
              </a:xfrm>
              <a:custGeom>
                <a:avLst/>
                <a:gdLst>
                  <a:gd name="T0" fmla="*/ 119 w 119"/>
                  <a:gd name="T1" fmla="*/ 48 h 72"/>
                  <a:gd name="T2" fmla="*/ 0 w 119"/>
                  <a:gd name="T3" fmla="*/ 72 h 72"/>
                  <a:gd name="T4" fmla="*/ 23 w 119"/>
                  <a:gd name="T5" fmla="*/ 48 h 72"/>
                  <a:gd name="T6" fmla="*/ 0 w 119"/>
                  <a:gd name="T7" fmla="*/ 0 h 72"/>
                  <a:gd name="T8" fmla="*/ 119 w 119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72">
                    <a:moveTo>
                      <a:pt x="119" y="48"/>
                    </a:moveTo>
                    <a:lnTo>
                      <a:pt x="0" y="72"/>
                    </a:lnTo>
                    <a:lnTo>
                      <a:pt x="23" y="48"/>
                    </a:lnTo>
                    <a:lnTo>
                      <a:pt x="0" y="0"/>
                    </a:lnTo>
                    <a:lnTo>
                      <a:pt x="119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8" name="Line 11">
                <a:extLst>
                  <a:ext uri="{FF2B5EF4-FFF2-40B4-BE49-F238E27FC236}">
                    <a16:creationId xmlns:a16="http://schemas.microsoft.com/office/drawing/2014/main" id="{5DD1B0A1-6B3A-544F-846C-6C25BBEC7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9" y="2015"/>
                <a:ext cx="335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42" name="Group 17">
              <a:extLst>
                <a:ext uri="{FF2B5EF4-FFF2-40B4-BE49-F238E27FC236}">
                  <a16:creationId xmlns:a16="http://schemas.microsoft.com/office/drawing/2014/main" id="{1F0FB129-4864-E643-B584-F721251611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7" y="1967"/>
              <a:ext cx="502" cy="120"/>
              <a:chOff x="1547" y="1967"/>
              <a:chExt cx="502" cy="120"/>
            </a:xfrm>
          </p:grpSpPr>
          <p:sp>
            <p:nvSpPr>
              <p:cNvPr id="34853" name="Freeform 13">
                <a:extLst>
                  <a:ext uri="{FF2B5EF4-FFF2-40B4-BE49-F238E27FC236}">
                    <a16:creationId xmlns:a16="http://schemas.microsoft.com/office/drawing/2014/main" id="{B299913F-3C27-D049-A4F7-D2CC6AF14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9" y="2039"/>
                <a:ext cx="179" cy="48"/>
              </a:xfrm>
              <a:custGeom>
                <a:avLst/>
                <a:gdLst>
                  <a:gd name="T0" fmla="*/ 0 w 179"/>
                  <a:gd name="T1" fmla="*/ 0 h 48"/>
                  <a:gd name="T2" fmla="*/ 155 w 179"/>
                  <a:gd name="T3" fmla="*/ 0 h 48"/>
                  <a:gd name="T4" fmla="*/ 179 w 179"/>
                  <a:gd name="T5" fmla="*/ 48 h 48"/>
                  <a:gd name="T6" fmla="*/ 0 w 179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9" h="48">
                    <a:moveTo>
                      <a:pt x="0" y="0"/>
                    </a:moveTo>
                    <a:lnTo>
                      <a:pt x="155" y="0"/>
                    </a:lnTo>
                    <a:lnTo>
                      <a:pt x="179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4" name="Freeform 14">
                <a:extLst>
                  <a:ext uri="{FF2B5EF4-FFF2-40B4-BE49-F238E27FC236}">
                    <a16:creationId xmlns:a16="http://schemas.microsoft.com/office/drawing/2014/main" id="{B344834F-9CC4-7B49-8DAF-BABE0CB1A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" y="1967"/>
                <a:ext cx="179" cy="48"/>
              </a:xfrm>
              <a:custGeom>
                <a:avLst/>
                <a:gdLst>
                  <a:gd name="T0" fmla="*/ 179 w 179"/>
                  <a:gd name="T1" fmla="*/ 48 h 48"/>
                  <a:gd name="T2" fmla="*/ 12 w 179"/>
                  <a:gd name="T3" fmla="*/ 48 h 48"/>
                  <a:gd name="T4" fmla="*/ 0 w 179"/>
                  <a:gd name="T5" fmla="*/ 0 h 48"/>
                  <a:gd name="T6" fmla="*/ 179 w 179"/>
                  <a:gd name="T7" fmla="*/ 48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9" h="48">
                    <a:moveTo>
                      <a:pt x="179" y="48"/>
                    </a:moveTo>
                    <a:lnTo>
                      <a:pt x="12" y="48"/>
                    </a:lnTo>
                    <a:lnTo>
                      <a:pt x="0" y="0"/>
                    </a:lnTo>
                    <a:lnTo>
                      <a:pt x="179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5" name="Line 15">
                <a:extLst>
                  <a:ext uri="{FF2B5EF4-FFF2-40B4-BE49-F238E27FC236}">
                    <a16:creationId xmlns:a16="http://schemas.microsoft.com/office/drawing/2014/main" id="{20945C21-3B4F-B44F-B067-A7FDAE277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2" y="2039"/>
                <a:ext cx="323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6" name="Line 16">
                <a:extLst>
                  <a:ext uri="{FF2B5EF4-FFF2-40B4-BE49-F238E27FC236}">
                    <a16:creationId xmlns:a16="http://schemas.microsoft.com/office/drawing/2014/main" id="{ED733ED7-AB54-1043-9749-938884BFDC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7" y="2003"/>
                <a:ext cx="323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43" name="Rectangle 18">
              <a:extLst>
                <a:ext uri="{FF2B5EF4-FFF2-40B4-BE49-F238E27FC236}">
                  <a16:creationId xmlns:a16="http://schemas.microsoft.com/office/drawing/2014/main" id="{FE294EE2-E671-3342-A538-CDD0A3EE3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" y="1848"/>
              <a:ext cx="1507" cy="358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44" name="Rectangle 19">
              <a:extLst>
                <a:ext uri="{FF2B5EF4-FFF2-40B4-BE49-F238E27FC236}">
                  <a16:creationId xmlns:a16="http://schemas.microsoft.com/office/drawing/2014/main" id="{E77F7753-3A7A-5243-AB1A-64CD3E53F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1824"/>
              <a:ext cx="2260" cy="394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45" name="Rectangle 20">
              <a:extLst>
                <a:ext uri="{FF2B5EF4-FFF2-40B4-BE49-F238E27FC236}">
                  <a16:creationId xmlns:a16="http://schemas.microsoft.com/office/drawing/2014/main" id="{5CA88D8D-FC38-0F43-AAAD-7E5033B79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" y="1960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Palatino" pitchFamily="2" charset="77"/>
                </a:rPr>
                <a:t>E</a:t>
              </a:r>
              <a:endParaRPr lang="en-US" altLang="en-US" sz="2400"/>
            </a:p>
          </p:txBody>
        </p:sp>
        <p:sp>
          <p:nvSpPr>
            <p:cNvPr id="34846" name="Rectangle 21">
              <a:extLst>
                <a:ext uri="{FF2B5EF4-FFF2-40B4-BE49-F238E27FC236}">
                  <a16:creationId xmlns:a16="http://schemas.microsoft.com/office/drawing/2014/main" id="{6A2C2357-26C7-F747-AD0F-167AA0A24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8" y="1913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Geneva" panose="020B0503030404040204" pitchFamily="34" charset="0"/>
                </a:rPr>
                <a:t>+</a:t>
              </a:r>
              <a:endParaRPr lang="en-US" altLang="en-US" sz="2400"/>
            </a:p>
          </p:txBody>
        </p:sp>
        <p:sp>
          <p:nvSpPr>
            <p:cNvPr id="34847" name="Rectangle 22">
              <a:extLst>
                <a:ext uri="{FF2B5EF4-FFF2-40B4-BE49-F238E27FC236}">
                  <a16:creationId xmlns:a16="http://schemas.microsoft.com/office/drawing/2014/main" id="{CCB211A3-1DB9-9343-8D7A-A09C3914E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1960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Palatino" pitchFamily="2" charset="77"/>
                </a:rPr>
                <a:t>S</a:t>
              </a:r>
              <a:endParaRPr lang="en-US" altLang="en-US" sz="2400"/>
            </a:p>
          </p:txBody>
        </p:sp>
        <p:sp>
          <p:nvSpPr>
            <p:cNvPr id="34848" name="Rectangle 23">
              <a:extLst>
                <a:ext uri="{FF2B5EF4-FFF2-40B4-BE49-F238E27FC236}">
                  <a16:creationId xmlns:a16="http://schemas.microsoft.com/office/drawing/2014/main" id="{7A1EC76F-B70B-0847-9DBB-3D83570D7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9" y="1960"/>
              <a:ext cx="1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Palatino" pitchFamily="2" charset="77"/>
                </a:rPr>
                <a:t>ES</a:t>
              </a:r>
              <a:endParaRPr lang="en-US" altLang="en-US" sz="2400"/>
            </a:p>
          </p:txBody>
        </p:sp>
        <p:sp>
          <p:nvSpPr>
            <p:cNvPr id="34849" name="Rectangle 24">
              <a:extLst>
                <a:ext uri="{FF2B5EF4-FFF2-40B4-BE49-F238E27FC236}">
                  <a16:creationId xmlns:a16="http://schemas.microsoft.com/office/drawing/2014/main" id="{5F8219E6-A69C-4743-AF98-8F64A54DA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0" y="1960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Palatino" pitchFamily="2" charset="77"/>
                </a:rPr>
                <a:t>P</a:t>
              </a:r>
              <a:endParaRPr lang="en-US" altLang="en-US" sz="2400"/>
            </a:p>
          </p:txBody>
        </p:sp>
        <p:sp>
          <p:nvSpPr>
            <p:cNvPr id="34850" name="Rectangle 25">
              <a:extLst>
                <a:ext uri="{FF2B5EF4-FFF2-40B4-BE49-F238E27FC236}">
                  <a16:creationId xmlns:a16="http://schemas.microsoft.com/office/drawing/2014/main" id="{A08DA453-EFD5-D84C-85B9-91763C6B3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0" y="1913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Geneva" panose="020B0503030404040204" pitchFamily="34" charset="0"/>
                </a:rPr>
                <a:t>+</a:t>
              </a:r>
              <a:endParaRPr lang="en-US" altLang="en-US" sz="2400"/>
            </a:p>
          </p:txBody>
        </p:sp>
        <p:sp>
          <p:nvSpPr>
            <p:cNvPr id="34851" name="Rectangle 26">
              <a:extLst>
                <a:ext uri="{FF2B5EF4-FFF2-40B4-BE49-F238E27FC236}">
                  <a16:creationId xmlns:a16="http://schemas.microsoft.com/office/drawing/2014/main" id="{B2692ECB-A54C-7A47-B5A9-F3E36ADB1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960"/>
              <a:ext cx="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Palatino" pitchFamily="2" charset="77"/>
                </a:rPr>
                <a:t>I</a:t>
              </a:r>
              <a:endParaRPr lang="en-US" altLang="en-US" sz="2400"/>
            </a:p>
          </p:txBody>
        </p:sp>
        <p:sp>
          <p:nvSpPr>
            <p:cNvPr id="34852" name="Rectangle 27">
              <a:extLst>
                <a:ext uri="{FF2B5EF4-FFF2-40B4-BE49-F238E27FC236}">
                  <a16:creationId xmlns:a16="http://schemas.microsoft.com/office/drawing/2014/main" id="{361C0997-512C-7244-8CBC-B6DD4167B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9" y="1960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Palatino" pitchFamily="2" charset="77"/>
                </a:rPr>
                <a:t>EI</a:t>
              </a:r>
              <a:endParaRPr lang="en-US" altLang="en-US" sz="2400"/>
            </a:p>
          </p:txBody>
        </p:sp>
      </p:grpSp>
      <p:grpSp>
        <p:nvGrpSpPr>
          <p:cNvPr id="34820" name="Group 48">
            <a:extLst>
              <a:ext uri="{FF2B5EF4-FFF2-40B4-BE49-F238E27FC236}">
                <a16:creationId xmlns:a16="http://schemas.microsoft.com/office/drawing/2014/main" id="{0A94BF67-517F-8C4B-8758-F4CCB658318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5181600"/>
            <a:ext cx="5715000" cy="838200"/>
            <a:chOff x="1200" y="3264"/>
            <a:chExt cx="3600" cy="528"/>
          </a:xfrm>
        </p:grpSpPr>
        <p:sp>
          <p:nvSpPr>
            <p:cNvPr id="605231" name="Rectangle 47">
              <a:extLst>
                <a:ext uri="{FF2B5EF4-FFF2-40B4-BE49-F238E27FC236}">
                  <a16:creationId xmlns:a16="http://schemas.microsoft.com/office/drawing/2014/main" id="{5B97F2C4-99E7-6E4A-B537-F7F0DFCB9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264"/>
              <a:ext cx="3600" cy="5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34823" name="Group 46">
              <a:extLst>
                <a:ext uri="{FF2B5EF4-FFF2-40B4-BE49-F238E27FC236}">
                  <a16:creationId xmlns:a16="http://schemas.microsoft.com/office/drawing/2014/main" id="{620163BF-75B6-FD40-AD71-C21465B900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2" y="3264"/>
              <a:ext cx="3562" cy="487"/>
              <a:chOff x="1212" y="3264"/>
              <a:chExt cx="3562" cy="487"/>
            </a:xfrm>
          </p:grpSpPr>
          <p:grpSp>
            <p:nvGrpSpPr>
              <p:cNvPr id="34824" name="Group 34">
                <a:extLst>
                  <a:ext uri="{FF2B5EF4-FFF2-40B4-BE49-F238E27FC236}">
                    <a16:creationId xmlns:a16="http://schemas.microsoft.com/office/drawing/2014/main" id="{90B2D5DB-D23A-DF4F-9288-34E5A928E6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90" y="3376"/>
                <a:ext cx="687" cy="163"/>
                <a:chOff x="1590" y="3376"/>
                <a:chExt cx="687" cy="163"/>
              </a:xfrm>
            </p:grpSpPr>
            <p:sp>
              <p:nvSpPr>
                <p:cNvPr id="34836" name="Freeform 31">
                  <a:extLst>
                    <a:ext uri="{FF2B5EF4-FFF2-40B4-BE49-F238E27FC236}">
                      <a16:creationId xmlns:a16="http://schemas.microsoft.com/office/drawing/2014/main" id="{79664AD3-31A1-C144-9752-35EB23F6F4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0" y="3376"/>
                  <a:ext cx="687" cy="163"/>
                </a:xfrm>
                <a:custGeom>
                  <a:avLst/>
                  <a:gdLst>
                    <a:gd name="T0" fmla="*/ 0 w 687"/>
                    <a:gd name="T1" fmla="*/ 104 h 163"/>
                    <a:gd name="T2" fmla="*/ 218 w 687"/>
                    <a:gd name="T3" fmla="*/ 104 h 163"/>
                    <a:gd name="T4" fmla="*/ 251 w 687"/>
                    <a:gd name="T5" fmla="*/ 163 h 163"/>
                    <a:gd name="T6" fmla="*/ 0 w 687"/>
                    <a:gd name="T7" fmla="*/ 104 h 163"/>
                    <a:gd name="T8" fmla="*/ 687 w 687"/>
                    <a:gd name="T9" fmla="*/ 74 h 163"/>
                    <a:gd name="T10" fmla="*/ 469 w 687"/>
                    <a:gd name="T11" fmla="*/ 74 h 163"/>
                    <a:gd name="T12" fmla="*/ 436 w 687"/>
                    <a:gd name="T13" fmla="*/ 0 h 163"/>
                    <a:gd name="T14" fmla="*/ 687 w 687"/>
                    <a:gd name="T15" fmla="*/ 74 h 163"/>
                    <a:gd name="T16" fmla="*/ 0 w 687"/>
                    <a:gd name="T17" fmla="*/ 104 h 1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87" h="163">
                      <a:moveTo>
                        <a:pt x="0" y="104"/>
                      </a:moveTo>
                      <a:lnTo>
                        <a:pt x="218" y="104"/>
                      </a:lnTo>
                      <a:lnTo>
                        <a:pt x="251" y="163"/>
                      </a:lnTo>
                      <a:lnTo>
                        <a:pt x="0" y="104"/>
                      </a:lnTo>
                      <a:lnTo>
                        <a:pt x="687" y="74"/>
                      </a:lnTo>
                      <a:lnTo>
                        <a:pt x="469" y="74"/>
                      </a:lnTo>
                      <a:lnTo>
                        <a:pt x="436" y="0"/>
                      </a:lnTo>
                      <a:lnTo>
                        <a:pt x="687" y="74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37" name="Line 32">
                  <a:extLst>
                    <a:ext uri="{FF2B5EF4-FFF2-40B4-BE49-F238E27FC236}">
                      <a16:creationId xmlns:a16="http://schemas.microsoft.com/office/drawing/2014/main" id="{06857F0A-3770-A34A-A68E-E39078AF4B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8" y="3480"/>
                  <a:ext cx="452" cy="1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38" name="Line 33">
                  <a:extLst>
                    <a:ext uri="{FF2B5EF4-FFF2-40B4-BE49-F238E27FC236}">
                      <a16:creationId xmlns:a16="http://schemas.microsoft.com/office/drawing/2014/main" id="{C788F8AA-6832-C640-A8BB-4992986553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90" y="3435"/>
                  <a:ext cx="436" cy="1"/>
                </a:xfrm>
                <a:prstGeom prst="line">
                  <a:avLst/>
                </a:prstGeom>
                <a:noFill/>
                <a:ln w="269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825" name="Line 35">
                <a:extLst>
                  <a:ext uri="{FF2B5EF4-FFF2-40B4-BE49-F238E27FC236}">
                    <a16:creationId xmlns:a16="http://schemas.microsoft.com/office/drawing/2014/main" id="{3C1F8D5D-B34A-9448-A5D9-DA2B5E5EC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1" y="3465"/>
                <a:ext cx="603" cy="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6" name="Rectangle 36">
                <a:extLst>
                  <a:ext uri="{FF2B5EF4-FFF2-40B4-BE49-F238E27FC236}">
                    <a16:creationId xmlns:a16="http://schemas.microsoft.com/office/drawing/2014/main" id="{3DBBCE0E-A05C-6C4C-B440-25DC89426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9" y="3368"/>
                <a:ext cx="1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600" b="1">
                    <a:solidFill>
                      <a:srgbClr val="000000"/>
                    </a:solidFill>
                    <a:latin typeface="Palatino" pitchFamily="2" charset="77"/>
                  </a:rPr>
                  <a:t>E</a:t>
                </a:r>
                <a:endParaRPr lang="en-US" altLang="en-US" sz="2400"/>
              </a:p>
            </p:txBody>
          </p:sp>
          <p:sp>
            <p:nvSpPr>
              <p:cNvPr id="34827" name="Rectangle 37">
                <a:extLst>
                  <a:ext uri="{FF2B5EF4-FFF2-40B4-BE49-F238E27FC236}">
                    <a16:creationId xmlns:a16="http://schemas.microsoft.com/office/drawing/2014/main" id="{A4708D49-AA03-A843-8471-27CA1807F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24"/>
                <a:ext cx="13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600" b="1">
                    <a:solidFill>
                      <a:srgbClr val="000000"/>
                    </a:solidFill>
                    <a:latin typeface="Geneva" panose="020B0503030404040204" pitchFamily="34" charset="0"/>
                  </a:rPr>
                  <a:t>+</a:t>
                </a:r>
                <a:endParaRPr lang="en-US" altLang="en-US" sz="2400"/>
              </a:p>
            </p:txBody>
          </p:sp>
          <p:sp>
            <p:nvSpPr>
              <p:cNvPr id="34828" name="Rectangle 38">
                <a:extLst>
                  <a:ext uri="{FF2B5EF4-FFF2-40B4-BE49-F238E27FC236}">
                    <a16:creationId xmlns:a16="http://schemas.microsoft.com/office/drawing/2014/main" id="{6B3C6E76-F7F1-BE44-816C-67D9B657E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6" y="3368"/>
                <a:ext cx="8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600" b="1">
                    <a:solidFill>
                      <a:srgbClr val="000000"/>
                    </a:solidFill>
                    <a:latin typeface="Palatino" pitchFamily="2" charset="77"/>
                  </a:rPr>
                  <a:t>I</a:t>
                </a:r>
                <a:endParaRPr lang="en-US" altLang="en-US" sz="2400"/>
              </a:p>
            </p:txBody>
          </p:sp>
          <p:sp>
            <p:nvSpPr>
              <p:cNvPr id="34829" name="Rectangle 39">
                <a:extLst>
                  <a:ext uri="{FF2B5EF4-FFF2-40B4-BE49-F238E27FC236}">
                    <a16:creationId xmlns:a16="http://schemas.microsoft.com/office/drawing/2014/main" id="{B4AA21EC-C751-474E-A836-E5853CE92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2" y="3368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600" b="1">
                    <a:solidFill>
                      <a:srgbClr val="000000"/>
                    </a:solidFill>
                    <a:latin typeface="Palatino" pitchFamily="2" charset="77"/>
                  </a:rPr>
                  <a:t>EI</a:t>
                </a:r>
                <a:endParaRPr lang="en-US" altLang="en-US" sz="2400"/>
              </a:p>
            </p:txBody>
          </p:sp>
          <p:grpSp>
            <p:nvGrpSpPr>
              <p:cNvPr id="34830" name="Group 43">
                <a:extLst>
                  <a:ext uri="{FF2B5EF4-FFF2-40B4-BE49-F238E27FC236}">
                    <a16:creationId xmlns:a16="http://schemas.microsoft.com/office/drawing/2014/main" id="{26D77DEC-0DDB-CE47-BC9E-A1101ED753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2" y="3383"/>
                <a:ext cx="396" cy="271"/>
                <a:chOff x="3642" y="3383"/>
                <a:chExt cx="396" cy="271"/>
              </a:xfrm>
            </p:grpSpPr>
            <p:sp>
              <p:nvSpPr>
                <p:cNvPr id="34833" name="Rectangle 40">
                  <a:extLst>
                    <a:ext uri="{FF2B5EF4-FFF2-40B4-BE49-F238E27FC236}">
                      <a16:creationId xmlns:a16="http://schemas.microsoft.com/office/drawing/2014/main" id="{E3453BFF-2AF0-624D-AF09-76BFC3E787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2" y="3383"/>
                  <a:ext cx="16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600" b="1">
                      <a:solidFill>
                        <a:srgbClr val="000000"/>
                      </a:solidFill>
                      <a:latin typeface="Palatino" pitchFamily="2" charset="77"/>
                    </a:rPr>
                    <a:t>K</a:t>
                  </a:r>
                  <a:endParaRPr lang="en-US" altLang="en-US" sz="2400"/>
                </a:p>
              </p:txBody>
            </p:sp>
            <p:sp>
              <p:nvSpPr>
                <p:cNvPr id="34834" name="Rectangle 41">
                  <a:extLst>
                    <a:ext uri="{FF2B5EF4-FFF2-40B4-BE49-F238E27FC236}">
                      <a16:creationId xmlns:a16="http://schemas.microsoft.com/office/drawing/2014/main" id="{F86B7C15-5FEC-A242-B068-6A983EBF78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3" y="3472"/>
                  <a:ext cx="59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900" b="1">
                      <a:solidFill>
                        <a:srgbClr val="000000"/>
                      </a:solidFill>
                      <a:latin typeface="Palatino" pitchFamily="2" charset="77"/>
                    </a:rPr>
                    <a:t>I</a:t>
                  </a:r>
                  <a:endParaRPr lang="en-US" altLang="en-US" sz="2400"/>
                </a:p>
              </p:txBody>
            </p:sp>
            <p:sp>
              <p:nvSpPr>
                <p:cNvPr id="34835" name="Rectangle 42">
                  <a:extLst>
                    <a:ext uri="{FF2B5EF4-FFF2-40B4-BE49-F238E27FC236}">
                      <a16:creationId xmlns:a16="http://schemas.microsoft.com/office/drawing/2014/main" id="{13E667D2-6712-6C43-838B-FCB27335EB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0" y="3383"/>
                  <a:ext cx="17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600" b="1">
                      <a:solidFill>
                        <a:srgbClr val="000000"/>
                      </a:solidFill>
                      <a:latin typeface="Palatino" pitchFamily="2" charset="77"/>
                    </a:rPr>
                    <a:t> =</a:t>
                  </a:r>
                  <a:endParaRPr lang="en-US" altLang="en-US" sz="2400"/>
                </a:p>
              </p:txBody>
            </p:sp>
          </p:grpSp>
          <p:sp>
            <p:nvSpPr>
              <p:cNvPr id="34831" name="Rectangle 44">
                <a:extLst>
                  <a:ext uri="{FF2B5EF4-FFF2-40B4-BE49-F238E27FC236}">
                    <a16:creationId xmlns:a16="http://schemas.microsoft.com/office/drawing/2014/main" id="{31178DB3-588E-9B47-B5AF-1295FE667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6" y="3264"/>
                <a:ext cx="48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600" b="1">
                    <a:solidFill>
                      <a:srgbClr val="000000"/>
                    </a:solidFill>
                    <a:latin typeface="Palatino" pitchFamily="2" charset="77"/>
                  </a:rPr>
                  <a:t>[E][I]</a:t>
                </a:r>
                <a:endParaRPr lang="en-US" altLang="en-US" sz="2400"/>
              </a:p>
            </p:txBody>
          </p:sp>
          <p:sp>
            <p:nvSpPr>
              <p:cNvPr id="34832" name="Rectangle 45">
                <a:extLst>
                  <a:ext uri="{FF2B5EF4-FFF2-40B4-BE49-F238E27FC236}">
                    <a16:creationId xmlns:a16="http://schemas.microsoft.com/office/drawing/2014/main" id="{E56B22B2-FA41-FA41-8860-40678F992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3501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600" b="1">
                    <a:solidFill>
                      <a:srgbClr val="000000"/>
                    </a:solidFill>
                    <a:latin typeface="Palatino" pitchFamily="2" charset="77"/>
                  </a:rPr>
                  <a:t>[EI]</a:t>
                </a:r>
                <a:endParaRPr lang="en-US" altLang="en-US" sz="2400"/>
              </a:p>
            </p:txBody>
          </p:sp>
        </p:grpSp>
      </p:grpSp>
      <p:sp>
        <p:nvSpPr>
          <p:cNvPr id="605233" name="Text Box 49">
            <a:extLst>
              <a:ext uri="{FF2B5EF4-FFF2-40B4-BE49-F238E27FC236}">
                <a16:creationId xmlns:a16="http://schemas.microsoft.com/office/drawing/2014/main" id="{3857E2FE-5486-0549-8115-2BB250F7A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876800"/>
            <a:ext cx="2514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Osaka" charset="-128"/>
              </a:rPr>
              <a:t>We can write a dissociation constant, K</a:t>
            </a:r>
            <a:r>
              <a:rPr lang="en-US" altLang="x-none" baseline="-25000">
                <a:latin typeface="Arial" charset="0"/>
                <a:ea typeface="Osaka" charset="-128"/>
              </a:rPr>
              <a:t>I</a:t>
            </a:r>
            <a:r>
              <a:rPr lang="en-US" altLang="x-none">
                <a:latin typeface="Arial" charset="0"/>
                <a:ea typeface="Osaka" charset="-128"/>
              </a:rPr>
              <a:t> for the EI complex</a:t>
            </a:r>
            <a:endParaRPr lang="en-US" altLang="x-none" sz="2800">
              <a:latin typeface="Arial" charset="0"/>
              <a:ea typeface="Osaka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FA66A8F-A8F9-2B4F-BBBF-388560C18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000"/>
              <a:t>Competitive Inhibition</a:t>
            </a:r>
            <a:endParaRPr lang="en-US" altLang="en-US"/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E56978DF-C3A5-2B4D-A763-AAE0228C52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029200"/>
          </a:xfrm>
        </p:spPr>
        <p:txBody>
          <a:bodyPr/>
          <a:lstStyle/>
          <a:p>
            <a:pPr eaLnBrk="1" hangingPunct="1"/>
            <a:r>
              <a:rPr lang="en-US" altLang="en-US" sz="2800"/>
              <a:t>The removal of a certain fraction of the free enzyme molecules from the reaction pool scales the apparent K</a:t>
            </a:r>
            <a:r>
              <a:rPr lang="en-US" altLang="en-US" sz="2800" baseline="-25000"/>
              <a:t>m</a:t>
            </a:r>
            <a:r>
              <a:rPr lang="en-US" altLang="en-US" sz="2800"/>
              <a:t> value down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The scaling factor for the K</a:t>
            </a:r>
            <a:r>
              <a:rPr lang="en-US" altLang="en-US" sz="2800" baseline="-25000"/>
              <a:t>m</a:t>
            </a:r>
            <a:r>
              <a:rPr lang="en-US" altLang="en-US" sz="2800"/>
              <a:t> value in competitive inhibition is called </a:t>
            </a:r>
            <a:r>
              <a:rPr lang="en-US" altLang="en-US" sz="2800">
                <a:sym typeface="Symbol" pitchFamily="2" charset="2"/>
              </a:rPr>
              <a:t></a:t>
            </a:r>
            <a:endParaRPr lang="en-US" altLang="en-US" sz="2800"/>
          </a:p>
        </p:txBody>
      </p:sp>
      <p:graphicFrame>
        <p:nvGraphicFramePr>
          <p:cNvPr id="36867" name="Object 4">
            <a:extLst>
              <a:ext uri="{FF2B5EF4-FFF2-40B4-BE49-F238E27FC236}">
                <a16:creationId xmlns:a16="http://schemas.microsoft.com/office/drawing/2014/main" id="{93901947-C635-5E46-9915-6C97AD839F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4876800"/>
          <a:ext cx="14986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Equation" r:id="rId4" imgW="8940800" imgH="4470400" progId="Equation.3">
                  <p:embed/>
                </p:oleObj>
              </mc:Choice>
              <mc:Fallback>
                <p:oleObj name="Equation" r:id="rId4" imgW="8940800" imgH="4470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876800"/>
                        <a:ext cx="1498600" cy="7493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06E1D7C7-0815-EE44-9BAE-71A11C735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000"/>
              <a:t>Competitive Inhibition</a:t>
            </a:r>
            <a:endParaRPr lang="en-US" altLang="en-US"/>
          </a:p>
        </p:txBody>
      </p:sp>
      <p:pic>
        <p:nvPicPr>
          <p:cNvPr id="609284" name="Picture 4">
            <a:extLst>
              <a:ext uri="{FF2B5EF4-FFF2-40B4-BE49-F238E27FC236}">
                <a16:creationId xmlns:a16="http://schemas.microsoft.com/office/drawing/2014/main" id="{3781DD20-5FB8-AB4D-8DC2-DF583627A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038600" cy="1587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09285" name="Picture 5">
            <a:extLst>
              <a:ext uri="{FF2B5EF4-FFF2-40B4-BE49-F238E27FC236}">
                <a16:creationId xmlns:a16="http://schemas.microsoft.com/office/drawing/2014/main" id="{033C9843-B015-7844-8433-9FE49BCCC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81400"/>
            <a:ext cx="5257800" cy="1804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09286" name="Text Box 6">
            <a:extLst>
              <a:ext uri="{FF2B5EF4-FFF2-40B4-BE49-F238E27FC236}">
                <a16:creationId xmlns:a16="http://schemas.microsoft.com/office/drawing/2014/main" id="{96D5F5BE-5F24-3840-9952-5CEC264D9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38800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2000">
                <a:latin typeface="Arial" charset="0"/>
                <a:ea typeface="ＭＳ Ｐゴシック" charset="-128"/>
              </a:rPr>
              <a:t>By plugging </a:t>
            </a:r>
            <a:r>
              <a:rPr lang="en-US" altLang="x-none" sz="2000">
                <a:latin typeface="Arial" charset="0"/>
                <a:ea typeface="ＭＳ Ｐゴシック" charset="-128"/>
                <a:sym typeface="Symbol" charset="2"/>
              </a:rPr>
              <a:t>K</a:t>
            </a:r>
            <a:r>
              <a:rPr lang="en-US" altLang="x-none" sz="2000" baseline="-25000">
                <a:latin typeface="Arial" charset="0"/>
                <a:ea typeface="ＭＳ Ｐゴシック" charset="-128"/>
                <a:sym typeface="Symbol" charset="2"/>
              </a:rPr>
              <a:t>m</a:t>
            </a:r>
            <a:r>
              <a:rPr lang="en-US" altLang="x-none" sz="2000">
                <a:latin typeface="Arial" charset="0"/>
                <a:ea typeface="ＭＳ Ｐゴシック" charset="-128"/>
                <a:sym typeface="Symbol" charset="2"/>
              </a:rPr>
              <a:t> into the uninhibited equation, we get the modified Lineweaver-Burk equation for a competitive inhibitor</a:t>
            </a:r>
            <a:endParaRPr lang="en-US" altLang="x-none" sz="200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3">
            <a:extLst>
              <a:ext uri="{FF2B5EF4-FFF2-40B4-BE49-F238E27FC236}">
                <a16:creationId xmlns:a16="http://schemas.microsoft.com/office/drawing/2014/main" id="{183E982E-159A-3C43-AA7D-EA845897B431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609600"/>
            <a:ext cx="3886200" cy="1025525"/>
            <a:chOff x="1824" y="2688"/>
            <a:chExt cx="2120" cy="502"/>
          </a:xfrm>
        </p:grpSpPr>
        <p:sp>
          <p:nvSpPr>
            <p:cNvPr id="634884" name="Rectangle 4">
              <a:extLst>
                <a:ext uri="{FF2B5EF4-FFF2-40B4-BE49-F238E27FC236}">
                  <a16:creationId xmlns:a16="http://schemas.microsoft.com/office/drawing/2014/main" id="{9CFCCAA4-F6E1-7645-AA77-88037F60D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688"/>
              <a:ext cx="2120" cy="5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17412" name="Group 5">
              <a:extLst>
                <a:ext uri="{FF2B5EF4-FFF2-40B4-BE49-F238E27FC236}">
                  <a16:creationId xmlns:a16="http://schemas.microsoft.com/office/drawing/2014/main" id="{F9C47117-1B36-584E-8E4D-B053AF1329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2736"/>
              <a:ext cx="2103" cy="386"/>
              <a:chOff x="2496" y="3120"/>
              <a:chExt cx="2143" cy="369"/>
            </a:xfrm>
          </p:grpSpPr>
          <p:grpSp>
            <p:nvGrpSpPr>
              <p:cNvPr id="17413" name="Group 6">
                <a:extLst>
                  <a:ext uri="{FF2B5EF4-FFF2-40B4-BE49-F238E27FC236}">
                    <a16:creationId xmlns:a16="http://schemas.microsoft.com/office/drawing/2014/main" id="{ABC7DC07-EACF-4741-97FE-FB57560586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0" y="3263"/>
                <a:ext cx="538" cy="120"/>
                <a:chOff x="3102" y="1967"/>
                <a:chExt cx="538" cy="120"/>
              </a:xfrm>
            </p:grpSpPr>
            <p:sp>
              <p:nvSpPr>
                <p:cNvPr id="17427" name="Freeform 7">
                  <a:extLst>
                    <a:ext uri="{FF2B5EF4-FFF2-40B4-BE49-F238E27FC236}">
                      <a16:creationId xmlns:a16="http://schemas.microsoft.com/office/drawing/2014/main" id="{93DA80DA-7C39-1A48-880C-42F0FD9683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0" y="1967"/>
                  <a:ext cx="180" cy="48"/>
                </a:xfrm>
                <a:custGeom>
                  <a:avLst/>
                  <a:gdLst>
                    <a:gd name="T0" fmla="*/ 180 w 180"/>
                    <a:gd name="T1" fmla="*/ 48 h 48"/>
                    <a:gd name="T2" fmla="*/ 12 w 180"/>
                    <a:gd name="T3" fmla="*/ 48 h 48"/>
                    <a:gd name="T4" fmla="*/ 0 w 180"/>
                    <a:gd name="T5" fmla="*/ 0 h 48"/>
                    <a:gd name="T6" fmla="*/ 180 w 180"/>
                    <a:gd name="T7" fmla="*/ 48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0" h="48">
                      <a:moveTo>
                        <a:pt x="180" y="48"/>
                      </a:moveTo>
                      <a:lnTo>
                        <a:pt x="12" y="48"/>
                      </a:lnTo>
                      <a:lnTo>
                        <a:pt x="0" y="0"/>
                      </a:lnTo>
                      <a:lnTo>
                        <a:pt x="180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8" name="Freeform 8">
                  <a:extLst>
                    <a:ext uri="{FF2B5EF4-FFF2-40B4-BE49-F238E27FC236}">
                      <a16:creationId xmlns:a16="http://schemas.microsoft.com/office/drawing/2014/main" id="{EFCC505E-B5C0-F844-9343-B5C3CAA0C2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4" y="2039"/>
                  <a:ext cx="179" cy="48"/>
                </a:xfrm>
                <a:custGeom>
                  <a:avLst/>
                  <a:gdLst>
                    <a:gd name="T0" fmla="*/ 0 w 179"/>
                    <a:gd name="T1" fmla="*/ 0 h 48"/>
                    <a:gd name="T2" fmla="*/ 155 w 179"/>
                    <a:gd name="T3" fmla="*/ 0 h 48"/>
                    <a:gd name="T4" fmla="*/ 179 w 179"/>
                    <a:gd name="T5" fmla="*/ 48 h 48"/>
                    <a:gd name="T6" fmla="*/ 0 w 179"/>
                    <a:gd name="T7" fmla="*/ 0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9" h="48">
                      <a:moveTo>
                        <a:pt x="0" y="0"/>
                      </a:moveTo>
                      <a:lnTo>
                        <a:pt x="155" y="0"/>
                      </a:lnTo>
                      <a:lnTo>
                        <a:pt x="179" y="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9" name="Line 9">
                  <a:extLst>
                    <a:ext uri="{FF2B5EF4-FFF2-40B4-BE49-F238E27FC236}">
                      <a16:creationId xmlns:a16="http://schemas.microsoft.com/office/drawing/2014/main" id="{F7BEB92D-E2B4-714A-A676-B7C22F7C99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02" y="200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0" name="Line 10">
                  <a:extLst>
                    <a:ext uri="{FF2B5EF4-FFF2-40B4-BE49-F238E27FC236}">
                      <a16:creationId xmlns:a16="http://schemas.microsoft.com/office/drawing/2014/main" id="{B812FF92-9687-7348-9525-2F29A9CD8A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57" y="2039"/>
                  <a:ext cx="359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14" name="Group 11">
                <a:extLst>
                  <a:ext uri="{FF2B5EF4-FFF2-40B4-BE49-F238E27FC236}">
                    <a16:creationId xmlns:a16="http://schemas.microsoft.com/office/drawing/2014/main" id="{DA0E6E4A-FF20-4148-B67E-E0F18318F7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07" y="3275"/>
                <a:ext cx="454" cy="72"/>
                <a:chOff x="3999" y="1979"/>
                <a:chExt cx="454" cy="72"/>
              </a:xfrm>
            </p:grpSpPr>
            <p:sp>
              <p:nvSpPr>
                <p:cNvPr id="17425" name="Freeform 12">
                  <a:extLst>
                    <a:ext uri="{FF2B5EF4-FFF2-40B4-BE49-F238E27FC236}">
                      <a16:creationId xmlns:a16="http://schemas.microsoft.com/office/drawing/2014/main" id="{51AF7410-4E11-9847-941C-DE87849CB9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4" y="1979"/>
                  <a:ext cx="119" cy="72"/>
                </a:xfrm>
                <a:custGeom>
                  <a:avLst/>
                  <a:gdLst>
                    <a:gd name="T0" fmla="*/ 119 w 119"/>
                    <a:gd name="T1" fmla="*/ 48 h 72"/>
                    <a:gd name="T2" fmla="*/ 0 w 119"/>
                    <a:gd name="T3" fmla="*/ 72 h 72"/>
                    <a:gd name="T4" fmla="*/ 23 w 119"/>
                    <a:gd name="T5" fmla="*/ 48 h 72"/>
                    <a:gd name="T6" fmla="*/ 0 w 119"/>
                    <a:gd name="T7" fmla="*/ 0 h 72"/>
                    <a:gd name="T8" fmla="*/ 119 w 119"/>
                    <a:gd name="T9" fmla="*/ 48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9" h="72">
                      <a:moveTo>
                        <a:pt x="119" y="48"/>
                      </a:moveTo>
                      <a:lnTo>
                        <a:pt x="0" y="72"/>
                      </a:lnTo>
                      <a:lnTo>
                        <a:pt x="23" y="48"/>
                      </a:lnTo>
                      <a:lnTo>
                        <a:pt x="0" y="0"/>
                      </a:lnTo>
                      <a:lnTo>
                        <a:pt x="119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6" name="Line 13">
                  <a:extLst>
                    <a:ext uri="{FF2B5EF4-FFF2-40B4-BE49-F238E27FC236}">
                      <a16:creationId xmlns:a16="http://schemas.microsoft.com/office/drawing/2014/main" id="{329AEE9C-A9DF-534C-AF39-0CC3D5606A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99" y="2015"/>
                  <a:ext cx="33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15" name="Rectangle 14">
                <a:extLst>
                  <a:ext uri="{FF2B5EF4-FFF2-40B4-BE49-F238E27FC236}">
                    <a16:creationId xmlns:a16="http://schemas.microsoft.com/office/drawing/2014/main" id="{56F9C78F-F840-4144-BD72-073EDA694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77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Palatino" pitchFamily="2" charset="77"/>
                  </a:rPr>
                  <a:t>E</a:t>
                </a:r>
                <a:endParaRPr lang="en-US" altLang="en-US" sz="2400"/>
              </a:p>
            </p:txBody>
          </p:sp>
          <p:sp>
            <p:nvSpPr>
              <p:cNvPr id="17416" name="Rectangle 15">
                <a:extLst>
                  <a:ext uri="{FF2B5EF4-FFF2-40B4-BE49-F238E27FC236}">
                    <a16:creationId xmlns:a16="http://schemas.microsoft.com/office/drawing/2014/main" id="{F740E792-4FF6-0C46-9B79-DB080428C2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3264"/>
                <a:ext cx="8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Geneva" panose="020B0503030404040204" pitchFamily="34" charset="0"/>
                  </a:rPr>
                  <a:t>+</a:t>
                </a:r>
                <a:endParaRPr lang="en-US" altLang="en-US" sz="2400"/>
              </a:p>
            </p:txBody>
          </p:sp>
          <p:sp>
            <p:nvSpPr>
              <p:cNvPr id="17417" name="Rectangle 16">
                <a:extLst>
                  <a:ext uri="{FF2B5EF4-FFF2-40B4-BE49-F238E27FC236}">
                    <a16:creationId xmlns:a16="http://schemas.microsoft.com/office/drawing/2014/main" id="{61BA9FD7-7B8C-214B-B7C1-779DB1BE1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0" y="3256"/>
                <a:ext cx="77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Palatino" pitchFamily="2" charset="77"/>
                  </a:rPr>
                  <a:t>S</a:t>
                </a:r>
                <a:endParaRPr lang="en-US" altLang="en-US" sz="2400"/>
              </a:p>
            </p:txBody>
          </p:sp>
          <p:sp>
            <p:nvSpPr>
              <p:cNvPr id="17418" name="Rectangle 17">
                <a:extLst>
                  <a:ext uri="{FF2B5EF4-FFF2-40B4-BE49-F238E27FC236}">
                    <a16:creationId xmlns:a16="http://schemas.microsoft.com/office/drawing/2014/main" id="{613CCA9E-6F39-7A42-855F-12E19F74B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3" y="3264"/>
                <a:ext cx="15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Palatino" pitchFamily="2" charset="77"/>
                  </a:rPr>
                  <a:t>ES</a:t>
                </a:r>
                <a:endParaRPr lang="en-US" altLang="en-US" sz="2400"/>
              </a:p>
            </p:txBody>
          </p:sp>
          <p:sp>
            <p:nvSpPr>
              <p:cNvPr id="17419" name="Rectangle 18">
                <a:extLst>
                  <a:ext uri="{FF2B5EF4-FFF2-40B4-BE49-F238E27FC236}">
                    <a16:creationId xmlns:a16="http://schemas.microsoft.com/office/drawing/2014/main" id="{E49721E0-4068-2A49-8409-0A1635519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1" y="3264"/>
                <a:ext cx="7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Palatino" pitchFamily="2" charset="77"/>
                  </a:rPr>
                  <a:t>P</a:t>
                </a:r>
                <a:endParaRPr lang="en-US" altLang="en-US" sz="2400"/>
              </a:p>
            </p:txBody>
          </p:sp>
          <p:sp>
            <p:nvSpPr>
              <p:cNvPr id="17420" name="Rectangle 19">
                <a:extLst>
                  <a:ext uri="{FF2B5EF4-FFF2-40B4-BE49-F238E27FC236}">
                    <a16:creationId xmlns:a16="http://schemas.microsoft.com/office/drawing/2014/main" id="{4F4CD3AF-C4F8-4D4D-85AF-65132EAC2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1" y="3264"/>
                <a:ext cx="7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Palatino" pitchFamily="2" charset="77"/>
                  </a:rPr>
                  <a:t>E</a:t>
                </a:r>
                <a:endParaRPr lang="en-US" altLang="en-US" sz="2400"/>
              </a:p>
            </p:txBody>
          </p:sp>
          <p:sp>
            <p:nvSpPr>
              <p:cNvPr id="17421" name="Rectangle 20">
                <a:extLst>
                  <a:ext uri="{FF2B5EF4-FFF2-40B4-BE49-F238E27FC236}">
                    <a16:creationId xmlns:a16="http://schemas.microsoft.com/office/drawing/2014/main" id="{BBDB6C1F-C2E7-7D4D-BC2E-F779DC1B0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264"/>
                <a:ext cx="7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Palatino" pitchFamily="2" charset="77"/>
                  </a:rPr>
                  <a:t>+</a:t>
                </a:r>
                <a:endParaRPr lang="en-US" altLang="en-US" sz="2400"/>
              </a:p>
            </p:txBody>
          </p:sp>
          <p:sp>
            <p:nvSpPr>
              <p:cNvPr id="17422" name="Rectangle 21">
                <a:extLst>
                  <a:ext uri="{FF2B5EF4-FFF2-40B4-BE49-F238E27FC236}">
                    <a16:creationId xmlns:a16="http://schemas.microsoft.com/office/drawing/2014/main" id="{831568E3-50AB-F448-BB8F-70474BEDF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3120"/>
                <a:ext cx="120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Palatino" pitchFamily="2" charset="77"/>
                  </a:rPr>
                  <a:t>k</a:t>
                </a:r>
                <a:r>
                  <a:rPr lang="en-US" altLang="en-US" sz="1800" b="1" baseline="-25000">
                    <a:solidFill>
                      <a:srgbClr val="000000"/>
                    </a:solidFill>
                    <a:latin typeface="Palatino" pitchFamily="2" charset="77"/>
                  </a:rPr>
                  <a:t>1</a:t>
                </a:r>
                <a:endParaRPr lang="en-US" altLang="en-US" sz="2400"/>
              </a:p>
            </p:txBody>
          </p:sp>
          <p:sp>
            <p:nvSpPr>
              <p:cNvPr id="17423" name="Rectangle 22">
                <a:extLst>
                  <a:ext uri="{FF2B5EF4-FFF2-40B4-BE49-F238E27FC236}">
                    <a16:creationId xmlns:a16="http://schemas.microsoft.com/office/drawing/2014/main" id="{2BC06AD3-A2D1-554C-82CC-A17B600E9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3360"/>
                <a:ext cx="14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Palatino" pitchFamily="2" charset="77"/>
                  </a:rPr>
                  <a:t>k</a:t>
                </a:r>
                <a:r>
                  <a:rPr lang="en-US" altLang="en-US" sz="1800" b="1" baseline="-25000">
                    <a:solidFill>
                      <a:srgbClr val="000000"/>
                    </a:solidFill>
                    <a:latin typeface="Palatino" pitchFamily="2" charset="77"/>
                  </a:rPr>
                  <a:t>-1</a:t>
                </a:r>
                <a:endParaRPr lang="en-US" altLang="en-US" sz="2400"/>
              </a:p>
            </p:txBody>
          </p:sp>
          <p:sp>
            <p:nvSpPr>
              <p:cNvPr id="17424" name="Rectangle 23">
                <a:extLst>
                  <a:ext uri="{FF2B5EF4-FFF2-40B4-BE49-F238E27FC236}">
                    <a16:creationId xmlns:a16="http://schemas.microsoft.com/office/drawing/2014/main" id="{16EA4E4B-5CE4-BA47-9D85-3C3B54829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3120"/>
                <a:ext cx="120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Palatino" pitchFamily="2" charset="77"/>
                  </a:rPr>
                  <a:t>k</a:t>
                </a:r>
                <a:r>
                  <a:rPr lang="en-US" altLang="en-US" sz="1800" b="1" baseline="-25000">
                    <a:solidFill>
                      <a:srgbClr val="000000"/>
                    </a:solidFill>
                    <a:latin typeface="Palatino" pitchFamily="2" charset="77"/>
                  </a:rPr>
                  <a:t>2</a:t>
                </a:r>
                <a:endParaRPr lang="en-US" altLang="en-US" sz="2400"/>
              </a:p>
            </p:txBody>
          </p:sp>
        </p:grpSp>
      </p:grpSp>
      <p:sp>
        <p:nvSpPr>
          <p:cNvPr id="634904" name="Text Box 24">
            <a:extLst>
              <a:ext uri="{FF2B5EF4-FFF2-40B4-BE49-F238E27FC236}">
                <a16:creationId xmlns:a16="http://schemas.microsoft.com/office/drawing/2014/main" id="{ABB366CE-AAA3-684B-9A66-7E5E93052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86868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k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1</a:t>
            </a:r>
            <a:r>
              <a:rPr lang="en-US" altLang="x-none">
                <a:latin typeface="Arial" charset="0"/>
                <a:ea typeface="ＭＳ Ｐゴシック" charset="-128"/>
              </a:rPr>
              <a:t> = Rate constant for the </a:t>
            </a:r>
            <a:r>
              <a:rPr lang="en-US" altLang="x-none" u="sng">
                <a:latin typeface="Arial" charset="0"/>
                <a:ea typeface="ＭＳ Ｐゴシック" charset="-128"/>
              </a:rPr>
              <a:t>Formation</a:t>
            </a:r>
            <a:r>
              <a:rPr lang="en-US" altLang="x-none">
                <a:latin typeface="Arial" charset="0"/>
                <a:ea typeface="ＭＳ Ｐゴシック" charset="-128"/>
              </a:rPr>
              <a:t> of the enzyme/substrate complex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k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-1</a:t>
            </a:r>
            <a:r>
              <a:rPr lang="en-US" altLang="x-none">
                <a:latin typeface="Arial" charset="0"/>
                <a:ea typeface="ＭＳ Ｐゴシック" charset="-128"/>
              </a:rPr>
              <a:t> = Rate constant for the </a:t>
            </a:r>
            <a:r>
              <a:rPr lang="en-US" altLang="x-none" u="sng">
                <a:latin typeface="Arial" charset="0"/>
                <a:ea typeface="ＭＳ Ｐゴシック" charset="-128"/>
              </a:rPr>
              <a:t>Dissociation</a:t>
            </a:r>
            <a:r>
              <a:rPr lang="en-US" altLang="x-none">
                <a:latin typeface="Arial" charset="0"/>
                <a:ea typeface="ＭＳ Ｐゴシック" charset="-128"/>
              </a:rPr>
              <a:t> of the enzyme/substrate complex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k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2</a:t>
            </a:r>
            <a:r>
              <a:rPr lang="en-US" altLang="x-none">
                <a:latin typeface="Arial" charset="0"/>
                <a:ea typeface="ＭＳ Ｐゴシック" charset="-128"/>
              </a:rPr>
              <a:t> = Rate constant for the formation of product and its release</a:t>
            </a:r>
          </a:p>
          <a:p>
            <a:pPr>
              <a:spcBef>
                <a:spcPct val="50000"/>
              </a:spcBef>
              <a:defRPr/>
            </a:pPr>
            <a:endParaRPr lang="en-US" altLang="x-none">
              <a:latin typeface="Arial" charset="0"/>
              <a:ea typeface="ＭＳ Ｐゴシック" charset="-128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The enzyme is specifically (or explicitly) described in the mechanism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This means it appears in the rate equation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DF8E7F3A-FB14-3642-AB7A-4D6148312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000"/>
              <a:t>Graphically Evaluating Competitive Inhibition</a:t>
            </a:r>
            <a:endParaRPr lang="en-US" altLang="en-US"/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E0C968C3-409A-F24C-BD16-73DA6F3CF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24384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/>
              <a:t>Note:  In a competitively inhibited reaction, the slope term changes, but the y-intercept term doesn’t (V</a:t>
            </a:r>
            <a:r>
              <a:rPr lang="en-US" altLang="en-US" sz="1800" baseline="-25000"/>
              <a:t>max</a:t>
            </a:r>
            <a:r>
              <a:rPr lang="en-US" altLang="en-US" sz="1800"/>
              <a:t> remains the same)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V</a:t>
            </a:r>
            <a:r>
              <a:rPr lang="en-US" altLang="en-US" sz="1800" baseline="-25000"/>
              <a:t>max</a:t>
            </a:r>
            <a:r>
              <a:rPr lang="en-US" altLang="en-US" sz="1800"/>
              <a:t> is a measure of V</a:t>
            </a:r>
            <a:r>
              <a:rPr lang="en-US" altLang="en-US" sz="1800" baseline="-25000"/>
              <a:t>0</a:t>
            </a:r>
            <a:r>
              <a:rPr lang="en-US" altLang="en-US" sz="1800"/>
              <a:t> when [S] ≈ ∞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The x-intercept also changes!</a:t>
            </a:r>
            <a:endParaRPr lang="en-US" altLang="en-US" sz="2400"/>
          </a:p>
        </p:txBody>
      </p:sp>
      <p:pic>
        <p:nvPicPr>
          <p:cNvPr id="611332" name="Picture 4">
            <a:extLst>
              <a:ext uri="{FF2B5EF4-FFF2-40B4-BE49-F238E27FC236}">
                <a16:creationId xmlns:a16="http://schemas.microsoft.com/office/drawing/2014/main" id="{141C84D0-E152-3042-AB3E-5B9A9B600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3276600" cy="11255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964" name="Picture 5" descr="0612a">
            <a:extLst>
              <a:ext uri="{FF2B5EF4-FFF2-40B4-BE49-F238E27FC236}">
                <a16:creationId xmlns:a16="http://schemas.microsoft.com/office/drawing/2014/main" id="{186F7F5A-6C13-3148-8452-E02A9A9B4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554990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577628EA-41BB-3243-A722-9C38980CD9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000"/>
              <a:t>Overcoming Competitive Inhibition</a:t>
            </a:r>
            <a:endParaRPr lang="en-US" altLang="en-US"/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D588B8E9-4F03-7040-8CAE-F11C71BFA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029200"/>
          </a:xfrm>
        </p:spPr>
        <p:txBody>
          <a:bodyPr/>
          <a:lstStyle/>
          <a:p>
            <a:pPr eaLnBrk="1" hangingPunct="1"/>
            <a:r>
              <a:rPr lang="en-US" altLang="en-US" sz="2400"/>
              <a:t>By flooding the reaction mixture with substrate, we can overcome Competitive Inhibition</a:t>
            </a:r>
          </a:p>
          <a:p>
            <a:pPr lvl="1" eaLnBrk="1" hangingPunct="1"/>
            <a:r>
              <a:rPr lang="en-US" altLang="en-US" sz="2000"/>
              <a:t>Why?</a:t>
            </a:r>
          </a:p>
          <a:p>
            <a:pPr eaLnBrk="1" hangingPunct="1"/>
            <a:r>
              <a:rPr lang="en-US" altLang="en-US" sz="2400"/>
              <a:t>This is the basis for treating methanol and ethylene glycol poisoning:  Give the patient ethanol!</a:t>
            </a:r>
          </a:p>
          <a:p>
            <a:pPr eaLnBrk="1" hangingPunct="1"/>
            <a:r>
              <a:rPr lang="en-US" altLang="en-US" sz="2400"/>
              <a:t>In the liver, the enzyme responsible for oxidizing alcohols is Alcohol Dehydrogenase</a:t>
            </a:r>
          </a:p>
          <a:p>
            <a:pPr lvl="1" eaLnBrk="1" hangingPunct="1"/>
            <a:r>
              <a:rPr lang="en-US" altLang="en-US" sz="2000"/>
              <a:t>The enzyme converts alcohols to aldehydes</a:t>
            </a:r>
          </a:p>
          <a:p>
            <a:pPr eaLnBrk="1" hangingPunct="1"/>
            <a:r>
              <a:rPr lang="en-US" altLang="en-US" sz="2400"/>
              <a:t>Methanol is converted to formaldehyde which can cause blindness or death</a:t>
            </a:r>
          </a:p>
          <a:p>
            <a:pPr eaLnBrk="1" hangingPunct="1"/>
            <a:r>
              <a:rPr lang="en-US" altLang="en-US" sz="2400"/>
              <a:t>By administering ethanol, the methanol outcompeted for the active site of ADH and is instead excreted in the urine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3D27CB00-70B9-0149-88EF-5221277A2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000"/>
              <a:t>Noncompetitive Inhibition</a:t>
            </a:r>
            <a:endParaRPr lang="en-US" altLang="en-US"/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98266D4F-35AD-0342-9E4A-AF787809B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72200" y="1447800"/>
            <a:ext cx="2743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/>
              <a:t>Also known as </a:t>
            </a:r>
            <a:r>
              <a:rPr lang="en-US" altLang="en-US" sz="1800" u="sng"/>
              <a:t>mixed inhibition</a:t>
            </a: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A noncompetitive can bind to the free enzyme </a:t>
            </a:r>
            <a:r>
              <a:rPr lang="en-US" altLang="en-US" sz="1800" b="1" u="sng"/>
              <a:t>OR</a:t>
            </a:r>
            <a:r>
              <a:rPr lang="en-US" altLang="en-US" sz="1800"/>
              <a:t> the enzyme/substrate complex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Noncompetitive inhibitors bind to sites in enzymes that participate in both substrate binding AND catalysis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Metal ions are frequently noncompetitive inhibitors</a:t>
            </a:r>
            <a:endParaRPr lang="en-US" altLang="en-US" sz="2000"/>
          </a:p>
        </p:txBody>
      </p:sp>
      <p:pic>
        <p:nvPicPr>
          <p:cNvPr id="45059" name="Picture 4" descr="0613a">
            <a:extLst>
              <a:ext uri="{FF2B5EF4-FFF2-40B4-BE49-F238E27FC236}">
                <a16:creationId xmlns:a16="http://schemas.microsoft.com/office/drawing/2014/main" id="{E715E08B-CE86-AA45-AB70-B2BC62458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57150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4FB4B549-F1A1-E54F-B72E-B58EC3CAA0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000"/>
              <a:t>Noncompetitive Inhibition</a:t>
            </a:r>
            <a:endParaRPr lang="en-US" altLang="en-US"/>
          </a:p>
        </p:txBody>
      </p:sp>
      <p:pic>
        <p:nvPicPr>
          <p:cNvPr id="617477" name="Picture 5">
            <a:extLst>
              <a:ext uri="{FF2B5EF4-FFF2-40B4-BE49-F238E27FC236}">
                <a16:creationId xmlns:a16="http://schemas.microsoft.com/office/drawing/2014/main" id="{2EF72B76-B5BF-584C-889E-05B34709B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2133600" cy="806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7478" name="Picture 6">
            <a:extLst>
              <a:ext uri="{FF2B5EF4-FFF2-40B4-BE49-F238E27FC236}">
                <a16:creationId xmlns:a16="http://schemas.microsoft.com/office/drawing/2014/main" id="{B0DD967D-1DEF-0A4F-B464-7C2261B5C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4648200" cy="2260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7479" name="Text Box 7">
            <a:extLst>
              <a:ext uri="{FF2B5EF4-FFF2-40B4-BE49-F238E27FC236}">
                <a16:creationId xmlns:a16="http://schemas.microsoft.com/office/drawing/2014/main" id="{06028C60-F1BA-7949-8E74-EEE7232FB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72440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2800">
                <a:latin typeface="Arial" charset="0"/>
                <a:ea typeface="Osaka" charset="-128"/>
              </a:rPr>
              <a:t>The maximum velocity V</a:t>
            </a:r>
            <a:r>
              <a:rPr lang="en-US" altLang="x-none" sz="2800" baseline="-25000">
                <a:latin typeface="Arial" charset="0"/>
                <a:ea typeface="Osaka" charset="-128"/>
              </a:rPr>
              <a:t>max</a:t>
            </a:r>
            <a:r>
              <a:rPr lang="en-US" altLang="x-none" sz="2800">
                <a:latin typeface="Arial" charset="0"/>
                <a:ea typeface="Osaka" charset="-128"/>
              </a:rPr>
              <a:t> has the form:</a:t>
            </a:r>
          </a:p>
        </p:txBody>
      </p:sp>
      <p:sp>
        <p:nvSpPr>
          <p:cNvPr id="617480" name="Text Box 8">
            <a:extLst>
              <a:ext uri="{FF2B5EF4-FFF2-40B4-BE49-F238E27FC236}">
                <a16:creationId xmlns:a16="http://schemas.microsoft.com/office/drawing/2014/main" id="{5AA8DA2E-239F-2640-8154-9CEBC26C8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211263"/>
            <a:ext cx="698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x-none" altLang="x-none">
              <a:latin typeface="Arial" charset="0"/>
              <a:ea typeface="ＭＳ Ｐゴシック" charset="-128"/>
            </a:endParaRPr>
          </a:p>
        </p:txBody>
      </p:sp>
      <p:sp>
        <p:nvSpPr>
          <p:cNvPr id="617481" name="Text Box 9">
            <a:extLst>
              <a:ext uri="{FF2B5EF4-FFF2-40B4-BE49-F238E27FC236}">
                <a16:creationId xmlns:a16="http://schemas.microsoft.com/office/drawing/2014/main" id="{C340E4E0-70DA-4E4D-A5C3-8C6A1D144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219200"/>
            <a:ext cx="5943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 typeface="Times" charset="0"/>
              <a:buNone/>
              <a:defRPr/>
            </a:pPr>
            <a:r>
              <a:rPr lang="en-US" altLang="x-none" sz="2800">
                <a:latin typeface="Arial" charset="0"/>
                <a:ea typeface="Osaka" charset="-128"/>
              </a:rPr>
              <a:t>Several equilibria are involved:</a:t>
            </a:r>
          </a:p>
          <a:p>
            <a:pPr>
              <a:spcBef>
                <a:spcPct val="50000"/>
              </a:spcBef>
              <a:defRPr/>
            </a:pPr>
            <a:endParaRPr lang="en-US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65A02C8C-4503-ED47-B68A-518250DCAE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000"/>
              <a:t>Lineweaver-Burk Plots and Noncompetitive Inhibition</a:t>
            </a:r>
            <a:endParaRPr lang="en-US" altLang="en-US"/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7DD6AB46-A518-264C-821D-D00F5C45B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3352800" cy="4114800"/>
          </a:xfrm>
        </p:spPr>
        <p:txBody>
          <a:bodyPr/>
          <a:lstStyle/>
          <a:p>
            <a:pPr eaLnBrk="1" hangingPunct="1"/>
            <a:r>
              <a:rPr lang="en-US" altLang="en-US" sz="2400"/>
              <a:t>Because the inhibitor does not interfere with the binding of substrate by the enzyme, the apparent K</a:t>
            </a:r>
            <a:r>
              <a:rPr lang="en-US" altLang="en-US" sz="2400" baseline="-25000"/>
              <a:t>m</a:t>
            </a:r>
            <a:r>
              <a:rPr lang="en-US" altLang="en-US" sz="2400"/>
              <a:t> is unchanged</a:t>
            </a:r>
          </a:p>
          <a:p>
            <a:pPr lvl="1" eaLnBrk="1" hangingPunct="1"/>
            <a:r>
              <a:rPr lang="en-US" altLang="en-US" sz="2000"/>
              <a:t>Increasing [S] won’t overcome Noncompetitive Inhibition</a:t>
            </a:r>
          </a:p>
        </p:txBody>
      </p:sp>
      <p:pic>
        <p:nvPicPr>
          <p:cNvPr id="619524" name="Picture 4">
            <a:extLst>
              <a:ext uri="{FF2B5EF4-FFF2-40B4-BE49-F238E27FC236}">
                <a16:creationId xmlns:a16="http://schemas.microsoft.com/office/drawing/2014/main" id="{8356B967-2957-8746-894D-6490220A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200400" cy="1258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9525" name="Picture 5">
            <a:extLst>
              <a:ext uri="{FF2B5EF4-FFF2-40B4-BE49-F238E27FC236}">
                <a16:creationId xmlns:a16="http://schemas.microsoft.com/office/drawing/2014/main" id="{0EEBB84B-FD3C-734A-B190-E78B6A0CD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67200"/>
            <a:ext cx="52578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0F2184FD-8C2F-FC49-BD44-418DA3844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000"/>
              <a:t>Lineweaver-Burk Plots of Noncompetitive Inhibition</a:t>
            </a:r>
            <a:endParaRPr lang="en-US" altLang="en-US"/>
          </a:p>
        </p:txBody>
      </p:sp>
      <p:pic>
        <p:nvPicPr>
          <p:cNvPr id="51202" name="Picture 4" descr="0613b">
            <a:extLst>
              <a:ext uri="{FF2B5EF4-FFF2-40B4-BE49-F238E27FC236}">
                <a16:creationId xmlns:a16="http://schemas.microsoft.com/office/drawing/2014/main" id="{B4995EE5-69F1-0C4A-9E88-DA8A18686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9215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B4E9220D-5E8A-324A-AAD7-86D8CF2E0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000"/>
              <a:t>Uncompetitive Inhibition</a:t>
            </a:r>
            <a:endParaRPr lang="en-US" altLang="en-US"/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B3E3ABFF-CA25-274A-BEA6-C5F6CCD64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05400" y="1447800"/>
            <a:ext cx="3733800" cy="4953000"/>
          </a:xfrm>
        </p:spPr>
        <p:txBody>
          <a:bodyPr/>
          <a:lstStyle/>
          <a:p>
            <a:pPr eaLnBrk="1" hangingPunct="1"/>
            <a:r>
              <a:rPr lang="en-US" altLang="en-US" sz="2400"/>
              <a:t>The binding of an Uncompetitive inhibitor completely distorts active site rendering the enzyme catalytically inactive</a:t>
            </a:r>
          </a:p>
          <a:p>
            <a:pPr eaLnBrk="1" hangingPunct="1"/>
            <a:r>
              <a:rPr lang="en-US" altLang="en-US" sz="2400"/>
              <a:t>In Uncompetitive inhibition, the inhibitor affects the catalytic function of the enzyme BUT NOT substrate binding</a:t>
            </a:r>
          </a:p>
        </p:txBody>
      </p:sp>
      <p:pic>
        <p:nvPicPr>
          <p:cNvPr id="623620" name="Picture 4">
            <a:extLst>
              <a:ext uri="{FF2B5EF4-FFF2-40B4-BE49-F238E27FC236}">
                <a16:creationId xmlns:a16="http://schemas.microsoft.com/office/drawing/2014/main" id="{EBF39106-A1A7-7646-A931-3EF4703C3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684713" cy="5257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EA6732E2-FD39-D645-A6AC-7CF585056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000"/>
              <a:t>Uncompetitive Inhibition</a:t>
            </a:r>
            <a:endParaRPr lang="en-US" altLang="en-US"/>
          </a:p>
        </p:txBody>
      </p:sp>
      <p:pic>
        <p:nvPicPr>
          <p:cNvPr id="625669" name="Picture 5">
            <a:extLst>
              <a:ext uri="{FF2B5EF4-FFF2-40B4-BE49-F238E27FC236}">
                <a16:creationId xmlns:a16="http://schemas.microsoft.com/office/drawing/2014/main" id="{43F3A2C7-FC1C-7048-BC14-3F4371691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239000" cy="523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9900AD36-EE77-3E48-933B-0AF2D9A95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000"/>
              <a:t>Uncompetitive Inhibition</a:t>
            </a:r>
            <a:endParaRPr lang="en-US" altLang="en-US"/>
          </a:p>
        </p:txBody>
      </p:sp>
      <p:sp>
        <p:nvSpPr>
          <p:cNvPr id="57346" name="Rectangle 4">
            <a:extLst>
              <a:ext uri="{FF2B5EF4-FFF2-40B4-BE49-F238E27FC236}">
                <a16:creationId xmlns:a16="http://schemas.microsoft.com/office/drawing/2014/main" id="{0D5B9525-7840-0E41-9000-5CF79BFC65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48400" y="1905000"/>
            <a:ext cx="2819400" cy="2667000"/>
          </a:xfrm>
          <a:noFill/>
        </p:spPr>
        <p:txBody>
          <a:bodyPr/>
          <a:lstStyle/>
          <a:p>
            <a:pPr eaLnBrk="1" hangingPunct="1"/>
            <a:r>
              <a:rPr lang="en-US" altLang="en-US" sz="2800"/>
              <a:t>Both K</a:t>
            </a:r>
            <a:r>
              <a:rPr lang="en-US" altLang="en-US" sz="2800" baseline="-25000"/>
              <a:t>m</a:t>
            </a:r>
            <a:r>
              <a:rPr lang="en-US" altLang="en-US" sz="2800"/>
              <a:t> and V</a:t>
            </a:r>
            <a:r>
              <a:rPr lang="en-US" altLang="en-US" sz="2800" baseline="-25000"/>
              <a:t>m</a:t>
            </a:r>
            <a:r>
              <a:rPr lang="en-US" altLang="en-US" sz="2800"/>
              <a:t> change BUT the slope doesn’t!</a:t>
            </a:r>
          </a:p>
        </p:txBody>
      </p:sp>
      <p:graphicFrame>
        <p:nvGraphicFramePr>
          <p:cNvPr id="57347" name="Object 5">
            <a:extLst>
              <a:ext uri="{FF2B5EF4-FFF2-40B4-BE49-F238E27FC236}">
                <a16:creationId xmlns:a16="http://schemas.microsoft.com/office/drawing/2014/main" id="{0F14AB6A-57A9-BC44-A714-163A99F1CA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4191000"/>
          <a:ext cx="18288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Equation" r:id="rId4" imgW="8801100" imgH="4749800" progId="Equation.3">
                  <p:embed/>
                </p:oleObj>
              </mc:Choice>
              <mc:Fallback>
                <p:oleObj name="Equation" r:id="rId4" imgW="8801100" imgH="474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191000"/>
                        <a:ext cx="1828800" cy="9874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48" name="Picture 7" descr="Uncompetitive_LineweaverBurk">
            <a:extLst>
              <a:ext uri="{FF2B5EF4-FFF2-40B4-BE49-F238E27FC236}">
                <a16:creationId xmlns:a16="http://schemas.microsoft.com/office/drawing/2014/main" id="{21287FDF-3B47-E84A-81C7-8FA713F49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5" t="26877" r="7826" b="30614"/>
          <a:stretch>
            <a:fillRect/>
          </a:stretch>
        </p:blipFill>
        <p:spPr bwMode="auto">
          <a:xfrm rot="-5403626">
            <a:off x="1429543" y="627857"/>
            <a:ext cx="361791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2C372497-BBA9-8749-B547-8F2F8CD0E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000"/>
              <a:t>Summary of Enzyme Inhibition</a:t>
            </a:r>
            <a:endParaRPr lang="en-US" altLang="en-US"/>
          </a:p>
        </p:txBody>
      </p:sp>
      <p:pic>
        <p:nvPicPr>
          <p:cNvPr id="59394" name="Picture 4" descr="Inhibition Table">
            <a:extLst>
              <a:ext uri="{FF2B5EF4-FFF2-40B4-BE49-F238E27FC236}">
                <a16:creationId xmlns:a16="http://schemas.microsoft.com/office/drawing/2014/main" id="{0BABA6C9-3583-BE44-AF7E-D9698656D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6" t="7124" r="9692" b="26625"/>
          <a:stretch>
            <a:fillRect/>
          </a:stretch>
        </p:blipFill>
        <p:spPr bwMode="auto">
          <a:xfrm rot="5396771">
            <a:off x="3314700" y="-114300"/>
            <a:ext cx="24384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0608">
            <a:extLst>
              <a:ext uri="{FF2B5EF4-FFF2-40B4-BE49-F238E27FC236}">
                <a16:creationId xmlns:a16="http://schemas.microsoft.com/office/drawing/2014/main" id="{BECE060F-EA86-8444-BE75-EB1F10B5A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4810125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907" name="Text Box 3">
            <a:extLst>
              <a:ext uri="{FF2B5EF4-FFF2-40B4-BE49-F238E27FC236}">
                <a16:creationId xmlns:a16="http://schemas.microsoft.com/office/drawing/2014/main" id="{CDC06F91-4315-094D-B60E-5A7EDE36E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295400"/>
            <a:ext cx="3657600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 sz="2000">
                <a:latin typeface="Arial" charset="0"/>
                <a:ea typeface="ＭＳ Ｐゴシック" charset="-128"/>
              </a:rPr>
              <a:t>When we carry out an experiment to characterize the kinetics of an enzyme, we do so at several concentrations of substrate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x-none" sz="2000">
                <a:latin typeface="Arial" charset="0"/>
                <a:ea typeface="ＭＳ Ｐゴシック" charset="-128"/>
              </a:rPr>
              <a:t>We want to mix the solution and then immediately measure the initial velocity (V</a:t>
            </a:r>
            <a:r>
              <a:rPr lang="en-US" altLang="x-none" sz="2000" baseline="-25000">
                <a:latin typeface="Arial" charset="0"/>
                <a:ea typeface="ＭＳ Ｐゴシック" charset="-128"/>
              </a:rPr>
              <a:t>0</a:t>
            </a:r>
            <a:r>
              <a:rPr lang="en-US" altLang="x-none" sz="2000">
                <a:latin typeface="Arial" charset="0"/>
                <a:ea typeface="ＭＳ Ｐゴシック" charset="-128"/>
              </a:rPr>
              <a:t>)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x-none" sz="2000">
                <a:latin typeface="Arial" charset="0"/>
                <a:ea typeface="ＭＳ Ｐゴシック" charset="-128"/>
              </a:rPr>
              <a:t>Why?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x-none" sz="2000">
                <a:latin typeface="Arial" charset="0"/>
                <a:ea typeface="ＭＳ Ｐゴシック" charset="-128"/>
              </a:rPr>
              <a:t>The [P] is low, so we do not have to be concerned with the back-conversion of product to substrate</a:t>
            </a:r>
            <a:endParaRPr lang="en-US" altLang="x-none">
              <a:latin typeface="Arial" charset="0"/>
              <a:ea typeface="ＭＳ Ｐゴシック" charset="-128"/>
            </a:endParaRPr>
          </a:p>
        </p:txBody>
      </p:sp>
      <p:sp>
        <p:nvSpPr>
          <p:cNvPr id="635908" name="Text Box 4">
            <a:extLst>
              <a:ext uri="{FF2B5EF4-FFF2-40B4-BE49-F238E27FC236}">
                <a16:creationId xmlns:a16="http://schemas.microsoft.com/office/drawing/2014/main" id="{06606758-1C31-7842-8FAE-CEEDB4E11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0198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2000">
                <a:latin typeface="Arial" charset="0"/>
                <a:ea typeface="ＭＳ Ｐゴシック" charset="-128"/>
              </a:rPr>
              <a:t>We plot V</a:t>
            </a:r>
            <a:r>
              <a:rPr lang="en-US" altLang="x-none" sz="2000" baseline="-25000">
                <a:latin typeface="Arial" charset="0"/>
                <a:ea typeface="ＭＳ Ｐゴシック" charset="-128"/>
              </a:rPr>
              <a:t>0</a:t>
            </a:r>
            <a:r>
              <a:rPr lang="en-US" altLang="x-none" sz="2000">
                <a:latin typeface="Arial" charset="0"/>
                <a:ea typeface="ＭＳ Ｐゴシック" charset="-128"/>
              </a:rPr>
              <a:t> versus the [S]</a:t>
            </a:r>
            <a:r>
              <a:rPr lang="en-US" altLang="x-none">
                <a:latin typeface="Arial" charset="0"/>
                <a:ea typeface="ＭＳ Ｐゴシック" charset="-128"/>
              </a:rPr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4D6241ED-E8E1-0242-961D-89EEA8F95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000"/>
              <a:t>How Do We Measure Enzymatic Rates?</a:t>
            </a:r>
            <a:endParaRPr lang="en-US" altLang="en-US"/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B8CFDACC-C52E-B44A-AB8E-60C776D98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486400"/>
          </a:xfrm>
        </p:spPr>
        <p:txBody>
          <a:bodyPr/>
          <a:lstStyle/>
          <a:p>
            <a:pPr eaLnBrk="1" hangingPunct="1"/>
            <a:r>
              <a:rPr lang="en-US" altLang="en-US" sz="2400"/>
              <a:t>Perhaps the easiest way is to use </a:t>
            </a:r>
            <a:r>
              <a:rPr lang="en-US" altLang="en-US" sz="2400" b="1"/>
              <a:t>Spectrophotometry</a:t>
            </a:r>
            <a:endParaRPr lang="en-US" altLang="en-US" sz="2400"/>
          </a:p>
          <a:p>
            <a:pPr eaLnBrk="1" hangingPunct="1"/>
            <a:r>
              <a:rPr lang="en-US" altLang="en-US" sz="2400"/>
              <a:t>Certain electronic configurations of molecules allow them to absorb radiation in the UV, Visible or Infrared spectra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Proteins typically absorb UV radiation at 260 nm</a:t>
            </a:r>
          </a:p>
          <a:p>
            <a:pPr eaLnBrk="1" hangingPunct="1"/>
            <a:r>
              <a:rPr lang="en-US" altLang="en-US" sz="2400"/>
              <a:t>DNA absorbs UV radiation at 280 nm</a:t>
            </a:r>
          </a:p>
          <a:p>
            <a:pPr eaLnBrk="1" hangingPunct="1"/>
            <a:r>
              <a:rPr lang="en-US" altLang="en-US" sz="2400"/>
              <a:t>Aromatic rings typically absorb UV radiation at 310nm</a:t>
            </a:r>
          </a:p>
          <a:p>
            <a:pPr eaLnBrk="1" hangingPunct="1"/>
            <a:r>
              <a:rPr lang="en-US" altLang="en-US" sz="2400"/>
              <a:t>Colored dyes absorb Visible radiation at the wavelength corresponding to their color </a:t>
            </a:r>
          </a:p>
          <a:p>
            <a:pPr lvl="1" eaLnBrk="1" hangingPunct="1"/>
            <a:r>
              <a:rPr lang="en-US" altLang="en-US" sz="2400"/>
              <a:t>For example, certain copper dyes (Blue dyes) absorb at 595 nm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60" name="Rectangle 4">
            <a:extLst>
              <a:ext uri="{FF2B5EF4-FFF2-40B4-BE49-F238E27FC236}">
                <a16:creationId xmlns:a16="http://schemas.microsoft.com/office/drawing/2014/main" id="{66442D02-669F-6043-9841-C6AC8E1F1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x-none" sz="4000"/>
              <a:t>Spectrophotometry:  A Vital Method of Analysis</a:t>
            </a:r>
          </a:p>
        </p:txBody>
      </p:sp>
      <p:sp>
        <p:nvSpPr>
          <p:cNvPr id="633861" name="Rectangle 5">
            <a:extLst>
              <a:ext uri="{FF2B5EF4-FFF2-40B4-BE49-F238E27FC236}">
                <a16:creationId xmlns:a16="http://schemas.microsoft.com/office/drawing/2014/main" id="{6256A320-4996-164C-8F3A-2B521B5C9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x-none" sz="2400"/>
              <a:t>Many solutions of compounds will absorb light at a specific wavelength(s)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2400"/>
              <a:t>This phenomenon is a function of the unique arrangement of electrons in the compound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2400"/>
              <a:t>Most compounds have a set of wavelengths at which they absorb maximally.  This set of wavelengths is a kind of “fingerprint” of the compound</a:t>
            </a:r>
          </a:p>
        </p:txBody>
      </p:sp>
      <p:pic>
        <p:nvPicPr>
          <p:cNvPr id="633862" name="Picture 6">
            <a:extLst>
              <a:ext uri="{FF2B5EF4-FFF2-40B4-BE49-F238E27FC236}">
                <a16:creationId xmlns:a16="http://schemas.microsoft.com/office/drawing/2014/main" id="{E7383438-1661-9741-A68C-EA93FB8C5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59340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33863" name="Picture 7">
            <a:extLst>
              <a:ext uri="{FF2B5EF4-FFF2-40B4-BE49-F238E27FC236}">
                <a16:creationId xmlns:a16="http://schemas.microsoft.com/office/drawing/2014/main" id="{FF1C6364-D762-BB4C-8BE2-B0E955235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7200"/>
            <a:ext cx="21240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>
            <a:extLst>
              <a:ext uri="{FF2B5EF4-FFF2-40B4-BE49-F238E27FC236}">
                <a16:creationId xmlns:a16="http://schemas.microsoft.com/office/drawing/2014/main" id="{50D58EB9-560B-D048-8007-45F753B69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x-none"/>
              <a:t>The Beer-Lambert Law</a:t>
            </a:r>
          </a:p>
        </p:txBody>
      </p:sp>
      <p:sp>
        <p:nvSpPr>
          <p:cNvPr id="635907" name="Rectangle 3">
            <a:extLst>
              <a:ext uri="{FF2B5EF4-FFF2-40B4-BE49-F238E27FC236}">
                <a16:creationId xmlns:a16="http://schemas.microsoft.com/office/drawing/2014/main" id="{B435C599-6567-FA4D-A80F-CD1569EC1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077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90600" indent="-5334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752600" indent="-381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09800" indent="-3810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x-none" sz="2000"/>
              <a:t>Let’s think about this for a bit…</a:t>
            </a:r>
          </a:p>
          <a:p>
            <a:pPr eaLnBrk="1" hangingPunct="1">
              <a:buFontTx/>
              <a:buNone/>
              <a:defRPr/>
            </a:pPr>
            <a:endParaRPr lang="en-US" altLang="x-none" sz="2000"/>
          </a:p>
          <a:p>
            <a:pPr eaLnBrk="1" hangingPunct="1">
              <a:buFontTx/>
              <a:buNone/>
              <a:defRPr/>
            </a:pPr>
            <a:endParaRPr lang="en-US" altLang="x-none" sz="2000"/>
          </a:p>
          <a:p>
            <a:pPr eaLnBrk="1" hangingPunct="1">
              <a:defRPr/>
            </a:pPr>
            <a:endParaRPr lang="en-US" altLang="x-none" sz="2000"/>
          </a:p>
          <a:p>
            <a:pPr eaLnBrk="1" hangingPunct="1">
              <a:defRPr/>
            </a:pPr>
            <a:r>
              <a:rPr lang="en-US" altLang="x-none" sz="2000"/>
              <a:t>If we increase the distance the light travels through the solution, the amount of light absorbed should increase.  This distance is called the </a:t>
            </a:r>
            <a:r>
              <a:rPr lang="en-US" altLang="x-none" sz="2000" u="sng"/>
              <a:t>PATHLENGTH</a:t>
            </a:r>
          </a:p>
        </p:txBody>
      </p:sp>
      <p:graphicFrame>
        <p:nvGraphicFramePr>
          <p:cNvPr id="64515" name="Object 4">
            <a:extLst>
              <a:ext uri="{FF2B5EF4-FFF2-40B4-BE49-F238E27FC236}">
                <a16:creationId xmlns:a16="http://schemas.microsoft.com/office/drawing/2014/main" id="{7ACC91F3-29BD-7A45-8398-2E0D4C68D9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2209800"/>
          <a:ext cx="40386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Equation" r:id="rId3" imgW="26009600" imgH="3702050" progId="Equation.3">
                  <p:embed/>
                </p:oleObj>
              </mc:Choice>
              <mc:Fallback>
                <p:oleObj name="Equation" r:id="rId3" imgW="26009600" imgH="370205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09800"/>
                        <a:ext cx="4038600" cy="5746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5909" name="Picture 5">
            <a:extLst>
              <a:ext uri="{FF2B5EF4-FFF2-40B4-BE49-F238E27FC236}">
                <a16:creationId xmlns:a16="http://schemas.microsoft.com/office/drawing/2014/main" id="{A50E888B-DDC3-4742-8A82-085B0BBF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4191000"/>
            <a:ext cx="49149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35910" name="Text Box 6">
            <a:extLst>
              <a:ext uri="{FF2B5EF4-FFF2-40B4-BE49-F238E27FC236}">
                <a16:creationId xmlns:a16="http://schemas.microsoft.com/office/drawing/2014/main" id="{523639B0-D704-4946-B1A5-AC5E3EF46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4532313"/>
            <a:ext cx="19208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sz="1800">
                <a:latin typeface="Arial" charset="0"/>
                <a:ea typeface="ＭＳ Ｐゴシック" charset="-128"/>
              </a:rPr>
              <a:t>Different concentrations, same pathlength</a:t>
            </a:r>
          </a:p>
        </p:txBody>
      </p:sp>
      <p:sp>
        <p:nvSpPr>
          <p:cNvPr id="635911" name="Line 7">
            <a:extLst>
              <a:ext uri="{FF2B5EF4-FFF2-40B4-BE49-F238E27FC236}">
                <a16:creationId xmlns:a16="http://schemas.microsoft.com/office/drawing/2014/main" id="{4F77C7A3-05D8-6848-9623-175AE1840D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5562600"/>
            <a:ext cx="1066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635912" name="Text Box 8">
            <a:extLst>
              <a:ext uri="{FF2B5EF4-FFF2-40B4-BE49-F238E27FC236}">
                <a16:creationId xmlns:a16="http://schemas.microsoft.com/office/drawing/2014/main" id="{88654D4A-4629-5F47-8324-41474A798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267200"/>
            <a:ext cx="19208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sz="1800">
                <a:latin typeface="Arial" charset="0"/>
                <a:ea typeface="ＭＳ Ｐゴシック" charset="-128"/>
              </a:rPr>
              <a:t>Same concentrations, different pathlength</a:t>
            </a:r>
          </a:p>
        </p:txBody>
      </p:sp>
      <p:sp>
        <p:nvSpPr>
          <p:cNvPr id="635913" name="Line 9">
            <a:extLst>
              <a:ext uri="{FF2B5EF4-FFF2-40B4-BE49-F238E27FC236}">
                <a16:creationId xmlns:a16="http://schemas.microsoft.com/office/drawing/2014/main" id="{2B2722AB-3A75-D74D-9543-93FA968C22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5486400"/>
            <a:ext cx="10668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>
            <a:extLst>
              <a:ext uri="{FF2B5EF4-FFF2-40B4-BE49-F238E27FC236}">
                <a16:creationId xmlns:a16="http://schemas.microsoft.com/office/drawing/2014/main" id="{2236530E-5F66-5947-9D94-DCCE6F17C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x-none"/>
              <a:t>The Beer-Lambert Law</a:t>
            </a:r>
          </a:p>
        </p:txBody>
      </p:sp>
      <p:sp>
        <p:nvSpPr>
          <p:cNvPr id="636931" name="Rectangle 3">
            <a:extLst>
              <a:ext uri="{FF2B5EF4-FFF2-40B4-BE49-F238E27FC236}">
                <a16:creationId xmlns:a16="http://schemas.microsoft.com/office/drawing/2014/main" id="{EF9314C4-4BEE-E941-8856-E8B3BB3D3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x-none"/>
              <a:t>We can summarize the depndence of Absorbance on pathlength AND sample concentration with the Beer-Lambert law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x-none"/>
          </a:p>
          <a:p>
            <a:pPr eaLnBrk="1" hangingPunct="1">
              <a:lnSpc>
                <a:spcPct val="90000"/>
              </a:lnSpc>
              <a:defRPr/>
            </a:pPr>
            <a:endParaRPr lang="en-US" altLang="x-none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/>
              <a:t>This shows that there is a linear relationship between the sample’s absorbance and concentration for a given pathlength.  VERY USEFUL!</a:t>
            </a:r>
          </a:p>
        </p:txBody>
      </p:sp>
      <p:pic>
        <p:nvPicPr>
          <p:cNvPr id="636932" name="Picture 4">
            <a:extLst>
              <a:ext uri="{FF2B5EF4-FFF2-40B4-BE49-F238E27FC236}">
                <a16:creationId xmlns:a16="http://schemas.microsoft.com/office/drawing/2014/main" id="{9B9C45F5-402A-F145-B4FC-AC9E1D1AB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3200400"/>
            <a:ext cx="5310187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>
            <a:extLst>
              <a:ext uri="{FF2B5EF4-FFF2-40B4-BE49-F238E27FC236}">
                <a16:creationId xmlns:a16="http://schemas.microsoft.com/office/drawing/2014/main" id="{3C289B85-8126-AB40-983B-340572D6A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x-none" sz="3600"/>
              <a:t>How do we use the Beer-Lambert Law?</a:t>
            </a:r>
          </a:p>
        </p:txBody>
      </p:sp>
      <p:pic>
        <p:nvPicPr>
          <p:cNvPr id="637955" name="Picture 3">
            <a:extLst>
              <a:ext uri="{FF2B5EF4-FFF2-40B4-BE49-F238E27FC236}">
                <a16:creationId xmlns:a16="http://schemas.microsoft.com/office/drawing/2014/main" id="{AEB03BCC-B976-9147-8D08-1DB2BE3BB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248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37956" name="Picture 4">
            <a:extLst>
              <a:ext uri="{FF2B5EF4-FFF2-40B4-BE49-F238E27FC236}">
                <a16:creationId xmlns:a16="http://schemas.microsoft.com/office/drawing/2014/main" id="{4D021173-C6D4-C746-8249-F519B7518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3576638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37957" name="Picture 5">
            <a:extLst>
              <a:ext uri="{FF2B5EF4-FFF2-40B4-BE49-F238E27FC236}">
                <a16:creationId xmlns:a16="http://schemas.microsoft.com/office/drawing/2014/main" id="{2D011397-0514-F64A-8F70-D957C75FA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34194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37958" name="Text Box 6">
            <a:extLst>
              <a:ext uri="{FF2B5EF4-FFF2-40B4-BE49-F238E27FC236}">
                <a16:creationId xmlns:a16="http://schemas.microsoft.com/office/drawing/2014/main" id="{169A1978-9735-6D44-B772-F1A8D32AE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667000"/>
            <a:ext cx="2909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>
                <a:latin typeface="Arial" charset="0"/>
                <a:ea typeface="ＭＳ Ｐゴシック" charset="-128"/>
              </a:rPr>
              <a:t>Standard Curve for KMnO</a:t>
            </a:r>
            <a:r>
              <a:rPr lang="en-US" altLang="x-none" sz="1800" baseline="-25000">
                <a:latin typeface="Arial" charset="0"/>
                <a:ea typeface="ＭＳ Ｐゴシック" charset="-128"/>
              </a:rPr>
              <a:t>4</a:t>
            </a:r>
          </a:p>
        </p:txBody>
      </p:sp>
      <p:sp>
        <p:nvSpPr>
          <p:cNvPr id="637959" name="Text Box 7">
            <a:extLst>
              <a:ext uri="{FF2B5EF4-FFF2-40B4-BE49-F238E27FC236}">
                <a16:creationId xmlns:a16="http://schemas.microsoft.com/office/drawing/2014/main" id="{66F0E108-8570-B84B-87D8-67576BF2E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81600"/>
            <a:ext cx="78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>
                <a:latin typeface="Arial" charset="0"/>
                <a:ea typeface="ＭＳ Ｐゴシック" charset="-128"/>
              </a:rPr>
              <a:t>A=</a:t>
            </a:r>
            <a:r>
              <a:rPr lang="el-GR" altLang="x-none" sz="1800">
                <a:latin typeface="Arial" charset="0"/>
                <a:ea typeface="ＭＳ Ｐゴシック" charset="-128"/>
              </a:rPr>
              <a:t>ε</a:t>
            </a:r>
            <a:r>
              <a:rPr lang="en-US" altLang="x-none" sz="1800">
                <a:latin typeface="Arial" charset="0"/>
                <a:ea typeface="ＭＳ Ｐゴシック" charset="-128"/>
              </a:rPr>
              <a:t>lC</a:t>
            </a:r>
            <a:endParaRPr lang="el-GR" altLang="x-none" sz="1800">
              <a:latin typeface="Arial" charset="0"/>
              <a:ea typeface="ＭＳ Ｐゴシック" charset="-128"/>
            </a:endParaRPr>
          </a:p>
        </p:txBody>
      </p:sp>
      <p:sp>
        <p:nvSpPr>
          <p:cNvPr id="637960" name="Text Box 8">
            <a:extLst>
              <a:ext uri="{FF2B5EF4-FFF2-40B4-BE49-F238E27FC236}">
                <a16:creationId xmlns:a16="http://schemas.microsoft.com/office/drawing/2014/main" id="{238906A6-A9A4-7845-93E4-784E037D8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4989513"/>
            <a:ext cx="1206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>
                <a:latin typeface="Arial" charset="0"/>
                <a:ea typeface="ＭＳ Ｐゴシック" charset="-128"/>
              </a:rPr>
              <a:t>A=y-axis</a:t>
            </a:r>
          </a:p>
          <a:p>
            <a:pPr eaLnBrk="1" hangingPunct="1">
              <a:defRPr/>
            </a:pPr>
            <a:r>
              <a:rPr lang="en-US" altLang="x-none" sz="1800">
                <a:latin typeface="Arial" charset="0"/>
                <a:ea typeface="ＭＳ Ｐゴシック" charset="-128"/>
              </a:rPr>
              <a:t>l = 1 cm</a:t>
            </a:r>
          </a:p>
          <a:p>
            <a:pPr eaLnBrk="1" hangingPunct="1">
              <a:defRPr/>
            </a:pPr>
            <a:r>
              <a:rPr lang="en-US" altLang="x-none" sz="1800">
                <a:latin typeface="Arial" charset="0"/>
                <a:ea typeface="ＭＳ Ｐゴシック" charset="-128"/>
              </a:rPr>
              <a:t>C = x-axis</a:t>
            </a:r>
          </a:p>
          <a:p>
            <a:pPr eaLnBrk="1" hangingPunct="1">
              <a:defRPr/>
            </a:pPr>
            <a:r>
              <a:rPr lang="el-GR" altLang="x-none" sz="1800">
                <a:latin typeface="Arial" charset="0"/>
                <a:ea typeface="ＭＳ Ｐゴシック" charset="-128"/>
              </a:rPr>
              <a:t>ε</a:t>
            </a:r>
            <a:r>
              <a:rPr lang="en-US" altLang="x-none" sz="1800">
                <a:latin typeface="Arial" charset="0"/>
                <a:ea typeface="ＭＳ Ｐゴシック" charset="-128"/>
              </a:rPr>
              <a:t> = slope</a:t>
            </a:r>
            <a:endParaRPr lang="el-GR" altLang="x-none" sz="1800">
              <a:latin typeface="Arial" charset="0"/>
              <a:ea typeface="ＭＳ Ｐゴシック" charset="-128"/>
            </a:endParaRPr>
          </a:p>
        </p:txBody>
      </p:sp>
      <p:sp>
        <p:nvSpPr>
          <p:cNvPr id="637961" name="Text Box 9">
            <a:extLst>
              <a:ext uri="{FF2B5EF4-FFF2-40B4-BE49-F238E27FC236}">
                <a16:creationId xmlns:a16="http://schemas.microsoft.com/office/drawing/2014/main" id="{3B9A3383-EA16-AA43-8AB8-6FA150A38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105400"/>
            <a:ext cx="1676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1400">
                <a:latin typeface="Arial" charset="0"/>
                <a:ea typeface="ＭＳ Ｐゴシック" charset="-128"/>
              </a:rPr>
              <a:t>We know that the Absorbance = ? When the KMnO</a:t>
            </a:r>
            <a:r>
              <a:rPr lang="en-US" altLang="x-none" sz="1400" baseline="-25000">
                <a:latin typeface="Arial" charset="0"/>
                <a:ea typeface="ＭＳ Ｐゴシック" charset="-128"/>
              </a:rPr>
              <a:t>4</a:t>
            </a:r>
            <a:r>
              <a:rPr lang="en-US" altLang="x-none" sz="1400">
                <a:latin typeface="Arial" charset="0"/>
                <a:ea typeface="ＭＳ Ｐゴシック" charset="-128"/>
              </a:rPr>
              <a:t> = 0M</a:t>
            </a:r>
            <a:endParaRPr lang="en-US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0608">
            <a:extLst>
              <a:ext uri="{FF2B5EF4-FFF2-40B4-BE49-F238E27FC236}">
                <a16:creationId xmlns:a16="http://schemas.microsoft.com/office/drawing/2014/main" id="{2EB09266-E9BE-BC4E-889A-2D99DD279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810125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6931" name="Text Box 3">
            <a:extLst>
              <a:ext uri="{FF2B5EF4-FFF2-40B4-BE49-F238E27FC236}">
                <a16:creationId xmlns:a16="http://schemas.microsoft.com/office/drawing/2014/main" id="{5A3853B4-26AC-E940-9126-459CB9A63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28600"/>
            <a:ext cx="36576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We can see two distinct portions in the curve: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 u="sng">
                <a:latin typeface="Arial" charset="0"/>
                <a:ea typeface="ＭＳ Ｐゴシック" charset="-128"/>
              </a:rPr>
              <a:t>First Order Kinetics</a:t>
            </a:r>
            <a:r>
              <a:rPr lang="en-US" altLang="x-none">
                <a:latin typeface="Arial" charset="0"/>
                <a:ea typeface="ＭＳ Ｐゴシック" charset="-128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Increasing [S] yields an increased V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0</a:t>
            </a:r>
            <a:endParaRPr lang="en-US" altLang="x-none">
              <a:latin typeface="Arial" charset="0"/>
              <a:ea typeface="ＭＳ Ｐゴシック" charset="-128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x-none" u="sng">
                <a:latin typeface="Arial" charset="0"/>
                <a:ea typeface="ＭＳ Ｐゴシック" charset="-128"/>
              </a:rPr>
              <a:t>Zero Order Kientics</a:t>
            </a:r>
            <a:r>
              <a:rPr lang="en-US" altLang="x-none">
                <a:latin typeface="Arial" charset="0"/>
                <a:ea typeface="ＭＳ Ｐゴシック" charset="-128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The enzyme molecules are saturated with substrate and increasing [S] does not yield an increased V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0</a:t>
            </a:r>
            <a:r>
              <a:rPr lang="en-US" altLang="x-none">
                <a:latin typeface="Arial" charset="0"/>
                <a:ea typeface="ＭＳ Ｐゴシック" charset="-128"/>
              </a:rPr>
              <a:t> </a:t>
            </a:r>
          </a:p>
        </p:txBody>
      </p:sp>
      <p:sp>
        <p:nvSpPr>
          <p:cNvPr id="636933" name="Text Box 5">
            <a:extLst>
              <a:ext uri="{FF2B5EF4-FFF2-40B4-BE49-F238E27FC236}">
                <a16:creationId xmlns:a16="http://schemas.microsoft.com/office/drawing/2014/main" id="{0D613716-0046-0941-A303-C755E8C13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81600"/>
            <a:ext cx="86106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Two useful terms can be extracted from this plot: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V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m</a:t>
            </a:r>
            <a:r>
              <a:rPr lang="en-US" altLang="x-none">
                <a:latin typeface="Arial" charset="0"/>
                <a:ea typeface="ＭＳ Ｐゴシック" charset="-128"/>
              </a:rPr>
              <a:t> or V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max</a:t>
            </a:r>
            <a:r>
              <a:rPr lang="en-US" altLang="x-none">
                <a:latin typeface="Arial" charset="0"/>
                <a:ea typeface="ＭＳ Ｐゴシック" charset="-128"/>
              </a:rPr>
              <a:t>:  The maximum velocity of the enzyme </a:t>
            </a:r>
            <a:r>
              <a:rPr lang="en-US" altLang="x-none" sz="1200">
                <a:latin typeface="Arial" charset="0"/>
                <a:ea typeface="ＭＳ Ｐゴシック" charset="-128"/>
              </a:rPr>
              <a:t>(where do we find it?)</a:t>
            </a:r>
            <a:endParaRPr lang="en-US" altLang="x-none">
              <a:latin typeface="Arial" charset="0"/>
              <a:ea typeface="ＭＳ Ｐゴシック" charset="-128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K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m</a:t>
            </a:r>
            <a:r>
              <a:rPr lang="en-US" altLang="x-none">
                <a:latin typeface="Arial" charset="0"/>
                <a:ea typeface="ＭＳ Ｐゴシック" charset="-128"/>
              </a:rPr>
              <a:t>:  The concentration of substrate that gives (1/2)V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m</a:t>
            </a:r>
            <a:endParaRPr lang="en-US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C351B716-E877-2C47-81BF-C97C005EE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762000"/>
          </a:xfrm>
        </p:spPr>
        <p:txBody>
          <a:bodyPr/>
          <a:lstStyle/>
          <a:p>
            <a:pPr eaLnBrk="1" hangingPunct="1"/>
            <a:r>
              <a:rPr lang="en-US" altLang="en-US" sz="3000"/>
              <a:t>Deriving K</a:t>
            </a:r>
            <a:r>
              <a:rPr lang="en-US" altLang="en-US" sz="3000" baseline="-25000"/>
              <a:t>m</a:t>
            </a:r>
            <a:r>
              <a:rPr lang="en-US" altLang="en-US" sz="3000"/>
              <a:t> and the Steady State Assumption</a:t>
            </a:r>
            <a:endParaRPr lang="en-US" altLang="en-US"/>
          </a:p>
        </p:txBody>
      </p:sp>
      <p:grpSp>
        <p:nvGrpSpPr>
          <p:cNvPr id="20482" name="Group 3">
            <a:extLst>
              <a:ext uri="{FF2B5EF4-FFF2-40B4-BE49-F238E27FC236}">
                <a16:creationId xmlns:a16="http://schemas.microsoft.com/office/drawing/2014/main" id="{E06CBD23-65F7-9945-9952-E8E29E343A47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066800"/>
            <a:ext cx="4038600" cy="1143000"/>
            <a:chOff x="1824" y="2688"/>
            <a:chExt cx="2120" cy="502"/>
          </a:xfrm>
        </p:grpSpPr>
        <p:sp>
          <p:nvSpPr>
            <p:cNvPr id="637956" name="Rectangle 4">
              <a:extLst>
                <a:ext uri="{FF2B5EF4-FFF2-40B4-BE49-F238E27FC236}">
                  <a16:creationId xmlns:a16="http://schemas.microsoft.com/office/drawing/2014/main" id="{14312DC5-0547-F345-9E5F-57A24D897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688"/>
              <a:ext cx="2120" cy="5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20490" name="Group 5">
              <a:extLst>
                <a:ext uri="{FF2B5EF4-FFF2-40B4-BE49-F238E27FC236}">
                  <a16:creationId xmlns:a16="http://schemas.microsoft.com/office/drawing/2014/main" id="{9E79E38C-F1FB-A64E-B6A6-83166A0F96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2736"/>
              <a:ext cx="2099" cy="372"/>
              <a:chOff x="2496" y="3120"/>
              <a:chExt cx="2139" cy="355"/>
            </a:xfrm>
          </p:grpSpPr>
          <p:grpSp>
            <p:nvGrpSpPr>
              <p:cNvPr id="20491" name="Group 6">
                <a:extLst>
                  <a:ext uri="{FF2B5EF4-FFF2-40B4-BE49-F238E27FC236}">
                    <a16:creationId xmlns:a16="http://schemas.microsoft.com/office/drawing/2014/main" id="{3B483975-AA67-F742-8D33-C5852BC9A9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0" y="3263"/>
                <a:ext cx="538" cy="120"/>
                <a:chOff x="3102" y="1967"/>
                <a:chExt cx="538" cy="120"/>
              </a:xfrm>
            </p:grpSpPr>
            <p:sp>
              <p:nvSpPr>
                <p:cNvPr id="20505" name="Freeform 7">
                  <a:extLst>
                    <a:ext uri="{FF2B5EF4-FFF2-40B4-BE49-F238E27FC236}">
                      <a16:creationId xmlns:a16="http://schemas.microsoft.com/office/drawing/2014/main" id="{B6E8393B-466D-FC4A-84D4-5E1E624B1E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0" y="1967"/>
                  <a:ext cx="180" cy="48"/>
                </a:xfrm>
                <a:custGeom>
                  <a:avLst/>
                  <a:gdLst>
                    <a:gd name="T0" fmla="*/ 180 w 180"/>
                    <a:gd name="T1" fmla="*/ 48 h 48"/>
                    <a:gd name="T2" fmla="*/ 12 w 180"/>
                    <a:gd name="T3" fmla="*/ 48 h 48"/>
                    <a:gd name="T4" fmla="*/ 0 w 180"/>
                    <a:gd name="T5" fmla="*/ 0 h 48"/>
                    <a:gd name="T6" fmla="*/ 180 w 180"/>
                    <a:gd name="T7" fmla="*/ 48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0" h="48">
                      <a:moveTo>
                        <a:pt x="180" y="48"/>
                      </a:moveTo>
                      <a:lnTo>
                        <a:pt x="12" y="48"/>
                      </a:lnTo>
                      <a:lnTo>
                        <a:pt x="0" y="0"/>
                      </a:lnTo>
                      <a:lnTo>
                        <a:pt x="180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6" name="Freeform 8">
                  <a:extLst>
                    <a:ext uri="{FF2B5EF4-FFF2-40B4-BE49-F238E27FC236}">
                      <a16:creationId xmlns:a16="http://schemas.microsoft.com/office/drawing/2014/main" id="{B3FCE251-A0C8-0547-A2E5-AC477FBB4F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4" y="2039"/>
                  <a:ext cx="179" cy="48"/>
                </a:xfrm>
                <a:custGeom>
                  <a:avLst/>
                  <a:gdLst>
                    <a:gd name="T0" fmla="*/ 0 w 179"/>
                    <a:gd name="T1" fmla="*/ 0 h 48"/>
                    <a:gd name="T2" fmla="*/ 155 w 179"/>
                    <a:gd name="T3" fmla="*/ 0 h 48"/>
                    <a:gd name="T4" fmla="*/ 179 w 179"/>
                    <a:gd name="T5" fmla="*/ 48 h 48"/>
                    <a:gd name="T6" fmla="*/ 0 w 179"/>
                    <a:gd name="T7" fmla="*/ 0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9" h="48">
                      <a:moveTo>
                        <a:pt x="0" y="0"/>
                      </a:moveTo>
                      <a:lnTo>
                        <a:pt x="155" y="0"/>
                      </a:lnTo>
                      <a:lnTo>
                        <a:pt x="179" y="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7" name="Line 9">
                  <a:extLst>
                    <a:ext uri="{FF2B5EF4-FFF2-40B4-BE49-F238E27FC236}">
                      <a16:creationId xmlns:a16="http://schemas.microsoft.com/office/drawing/2014/main" id="{D5141567-6321-AA47-AFFE-DCE0512D79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02" y="200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8" name="Line 10">
                  <a:extLst>
                    <a:ext uri="{FF2B5EF4-FFF2-40B4-BE49-F238E27FC236}">
                      <a16:creationId xmlns:a16="http://schemas.microsoft.com/office/drawing/2014/main" id="{FE7D842B-B4F9-E74C-8F1B-C24E9CB0FD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57" y="2039"/>
                  <a:ext cx="359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492" name="Group 11">
                <a:extLst>
                  <a:ext uri="{FF2B5EF4-FFF2-40B4-BE49-F238E27FC236}">
                    <a16:creationId xmlns:a16="http://schemas.microsoft.com/office/drawing/2014/main" id="{72439540-34B1-0941-B06C-713013595F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07" y="3275"/>
                <a:ext cx="454" cy="72"/>
                <a:chOff x="3999" y="1979"/>
                <a:chExt cx="454" cy="72"/>
              </a:xfrm>
            </p:grpSpPr>
            <p:sp>
              <p:nvSpPr>
                <p:cNvPr id="20503" name="Freeform 12">
                  <a:extLst>
                    <a:ext uri="{FF2B5EF4-FFF2-40B4-BE49-F238E27FC236}">
                      <a16:creationId xmlns:a16="http://schemas.microsoft.com/office/drawing/2014/main" id="{ADDBF824-D7B0-824B-9D08-85772E5659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4" y="1979"/>
                  <a:ext cx="119" cy="72"/>
                </a:xfrm>
                <a:custGeom>
                  <a:avLst/>
                  <a:gdLst>
                    <a:gd name="T0" fmla="*/ 119 w 119"/>
                    <a:gd name="T1" fmla="*/ 48 h 72"/>
                    <a:gd name="T2" fmla="*/ 0 w 119"/>
                    <a:gd name="T3" fmla="*/ 72 h 72"/>
                    <a:gd name="T4" fmla="*/ 23 w 119"/>
                    <a:gd name="T5" fmla="*/ 48 h 72"/>
                    <a:gd name="T6" fmla="*/ 0 w 119"/>
                    <a:gd name="T7" fmla="*/ 0 h 72"/>
                    <a:gd name="T8" fmla="*/ 119 w 119"/>
                    <a:gd name="T9" fmla="*/ 48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9" h="72">
                      <a:moveTo>
                        <a:pt x="119" y="48"/>
                      </a:moveTo>
                      <a:lnTo>
                        <a:pt x="0" y="72"/>
                      </a:lnTo>
                      <a:lnTo>
                        <a:pt x="23" y="48"/>
                      </a:lnTo>
                      <a:lnTo>
                        <a:pt x="0" y="0"/>
                      </a:lnTo>
                      <a:lnTo>
                        <a:pt x="119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4" name="Line 13">
                  <a:extLst>
                    <a:ext uri="{FF2B5EF4-FFF2-40B4-BE49-F238E27FC236}">
                      <a16:creationId xmlns:a16="http://schemas.microsoft.com/office/drawing/2014/main" id="{53D4A5BB-6CB0-AD4F-984C-AC07E89C5A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99" y="2015"/>
                  <a:ext cx="33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493" name="Rectangle 14">
                <a:extLst>
                  <a:ext uri="{FF2B5EF4-FFF2-40B4-BE49-F238E27FC236}">
                    <a16:creationId xmlns:a16="http://schemas.microsoft.com/office/drawing/2014/main" id="{C8DA4360-201B-3544-B836-951B0D973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7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Palatino" pitchFamily="2" charset="77"/>
                  </a:rPr>
                  <a:t>E</a:t>
                </a:r>
                <a:endParaRPr lang="en-US" altLang="en-US" sz="2400"/>
              </a:p>
            </p:txBody>
          </p:sp>
          <p:sp>
            <p:nvSpPr>
              <p:cNvPr id="20494" name="Rectangle 15">
                <a:extLst>
                  <a:ext uri="{FF2B5EF4-FFF2-40B4-BE49-F238E27FC236}">
                    <a16:creationId xmlns:a16="http://schemas.microsoft.com/office/drawing/2014/main" id="{832F7C25-E144-314E-A815-50E42219C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2" y="3264"/>
                <a:ext cx="8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Geneva" panose="020B0503030404040204" pitchFamily="34" charset="0"/>
                  </a:rPr>
                  <a:t>+</a:t>
                </a:r>
                <a:endParaRPr lang="en-US" altLang="en-US" sz="2400"/>
              </a:p>
            </p:txBody>
          </p:sp>
          <p:sp>
            <p:nvSpPr>
              <p:cNvPr id="20495" name="Rectangle 16">
                <a:extLst>
                  <a:ext uri="{FF2B5EF4-FFF2-40B4-BE49-F238E27FC236}">
                    <a16:creationId xmlns:a16="http://schemas.microsoft.com/office/drawing/2014/main" id="{77757B2A-BF70-814A-9F3D-18A2617E2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0" y="3256"/>
                <a:ext cx="7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Palatino" pitchFamily="2" charset="77"/>
                  </a:rPr>
                  <a:t>S</a:t>
                </a:r>
                <a:endParaRPr lang="en-US" altLang="en-US" sz="2400"/>
              </a:p>
            </p:txBody>
          </p:sp>
          <p:sp>
            <p:nvSpPr>
              <p:cNvPr id="20496" name="Rectangle 17">
                <a:extLst>
                  <a:ext uri="{FF2B5EF4-FFF2-40B4-BE49-F238E27FC236}">
                    <a16:creationId xmlns:a16="http://schemas.microsoft.com/office/drawing/2014/main" id="{78976EB6-0C84-F34F-A3D7-97EF8ECC4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4" y="3264"/>
                <a:ext cx="15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Palatino" pitchFamily="2" charset="77"/>
                  </a:rPr>
                  <a:t>ES</a:t>
                </a:r>
                <a:endParaRPr lang="en-US" altLang="en-US" sz="2400"/>
              </a:p>
            </p:txBody>
          </p:sp>
          <p:sp>
            <p:nvSpPr>
              <p:cNvPr id="20497" name="Rectangle 18">
                <a:extLst>
                  <a:ext uri="{FF2B5EF4-FFF2-40B4-BE49-F238E27FC236}">
                    <a16:creationId xmlns:a16="http://schemas.microsoft.com/office/drawing/2014/main" id="{0B3739B1-69DA-5D44-B38B-C8BCB14B2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3264"/>
                <a:ext cx="7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Palatino" pitchFamily="2" charset="77"/>
                  </a:rPr>
                  <a:t>P</a:t>
                </a:r>
                <a:endParaRPr lang="en-US" altLang="en-US" sz="2400"/>
              </a:p>
            </p:txBody>
          </p:sp>
          <p:sp>
            <p:nvSpPr>
              <p:cNvPr id="20498" name="Rectangle 19">
                <a:extLst>
                  <a:ext uri="{FF2B5EF4-FFF2-40B4-BE49-F238E27FC236}">
                    <a16:creationId xmlns:a16="http://schemas.microsoft.com/office/drawing/2014/main" id="{B06B0D75-7C4B-404C-A417-6620551B8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3264"/>
                <a:ext cx="7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Palatino" pitchFamily="2" charset="77"/>
                  </a:rPr>
                  <a:t>E</a:t>
                </a:r>
                <a:endParaRPr lang="en-US" altLang="en-US" sz="2400"/>
              </a:p>
            </p:txBody>
          </p:sp>
          <p:sp>
            <p:nvSpPr>
              <p:cNvPr id="20499" name="Rectangle 20">
                <a:extLst>
                  <a:ext uri="{FF2B5EF4-FFF2-40B4-BE49-F238E27FC236}">
                    <a16:creationId xmlns:a16="http://schemas.microsoft.com/office/drawing/2014/main" id="{BE1808FC-5913-1C46-A2D2-4BCE7E1BD6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264"/>
                <a:ext cx="7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Palatino" pitchFamily="2" charset="77"/>
                  </a:rPr>
                  <a:t>+</a:t>
                </a:r>
                <a:endParaRPr lang="en-US" altLang="en-US" sz="2400"/>
              </a:p>
            </p:txBody>
          </p:sp>
          <p:sp>
            <p:nvSpPr>
              <p:cNvPr id="20500" name="Rectangle 21">
                <a:extLst>
                  <a:ext uri="{FF2B5EF4-FFF2-40B4-BE49-F238E27FC236}">
                    <a16:creationId xmlns:a16="http://schemas.microsoft.com/office/drawing/2014/main" id="{A6FE77BB-0FB6-804E-A56D-17B8F2831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1" y="3120"/>
                <a:ext cx="11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Palatino" pitchFamily="2" charset="77"/>
                  </a:rPr>
                  <a:t>k</a:t>
                </a:r>
                <a:r>
                  <a:rPr lang="en-US" altLang="en-US" sz="1800" b="1" baseline="-25000">
                    <a:solidFill>
                      <a:srgbClr val="000000"/>
                    </a:solidFill>
                    <a:latin typeface="Palatino" pitchFamily="2" charset="77"/>
                  </a:rPr>
                  <a:t>1</a:t>
                </a:r>
                <a:endParaRPr lang="en-US" altLang="en-US" sz="2400"/>
              </a:p>
            </p:txBody>
          </p:sp>
          <p:sp>
            <p:nvSpPr>
              <p:cNvPr id="20501" name="Rectangle 22">
                <a:extLst>
                  <a:ext uri="{FF2B5EF4-FFF2-40B4-BE49-F238E27FC236}">
                    <a16:creationId xmlns:a16="http://schemas.microsoft.com/office/drawing/2014/main" id="{B3282B9F-D1D6-D24E-9937-1993A95A9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1" y="3360"/>
                <a:ext cx="14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Palatino" pitchFamily="2" charset="77"/>
                  </a:rPr>
                  <a:t>k</a:t>
                </a:r>
                <a:r>
                  <a:rPr lang="en-US" altLang="en-US" sz="1800" b="1" baseline="-25000">
                    <a:solidFill>
                      <a:srgbClr val="000000"/>
                    </a:solidFill>
                    <a:latin typeface="Palatino" pitchFamily="2" charset="77"/>
                  </a:rPr>
                  <a:t>-1</a:t>
                </a:r>
                <a:endParaRPr lang="en-US" altLang="en-US" sz="2400"/>
              </a:p>
            </p:txBody>
          </p:sp>
          <p:sp>
            <p:nvSpPr>
              <p:cNvPr id="20502" name="Rectangle 23">
                <a:extLst>
                  <a:ext uri="{FF2B5EF4-FFF2-40B4-BE49-F238E27FC236}">
                    <a16:creationId xmlns:a16="http://schemas.microsoft.com/office/drawing/2014/main" id="{909FA230-DA6E-534D-9CD7-1FDD78EA8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3120"/>
                <a:ext cx="11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Palatino" pitchFamily="2" charset="77"/>
                  </a:rPr>
                  <a:t>k</a:t>
                </a:r>
                <a:r>
                  <a:rPr lang="en-US" altLang="en-US" sz="1800" b="1" baseline="-25000">
                    <a:solidFill>
                      <a:srgbClr val="000000"/>
                    </a:solidFill>
                    <a:latin typeface="Palatino" pitchFamily="2" charset="77"/>
                  </a:rPr>
                  <a:t>2</a:t>
                </a:r>
                <a:endParaRPr lang="en-US" altLang="en-US" sz="2400"/>
              </a:p>
            </p:txBody>
          </p:sp>
        </p:grpSp>
      </p:grpSp>
      <p:sp>
        <p:nvSpPr>
          <p:cNvPr id="637976" name="Text Box 24">
            <a:extLst>
              <a:ext uri="{FF2B5EF4-FFF2-40B4-BE49-F238E27FC236}">
                <a16:creationId xmlns:a16="http://schemas.microsoft.com/office/drawing/2014/main" id="{228A52BF-AE44-3E4F-889B-6FBCC30D4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In the first step of the reaction, 2 competing processes are taking place.</a:t>
            </a:r>
          </a:p>
        </p:txBody>
      </p:sp>
      <p:sp>
        <p:nvSpPr>
          <p:cNvPr id="637977" name="Text Box 25">
            <a:extLst>
              <a:ext uri="{FF2B5EF4-FFF2-40B4-BE49-F238E27FC236}">
                <a16:creationId xmlns:a16="http://schemas.microsoft.com/office/drawing/2014/main" id="{8965E5C4-561C-DF42-B800-8DFEF2466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576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Rate of Formation of ES:</a:t>
            </a:r>
          </a:p>
        </p:txBody>
      </p:sp>
      <p:sp>
        <p:nvSpPr>
          <p:cNvPr id="637978" name="Text Box 26">
            <a:extLst>
              <a:ext uri="{FF2B5EF4-FFF2-40B4-BE49-F238E27FC236}">
                <a16:creationId xmlns:a16="http://schemas.microsoft.com/office/drawing/2014/main" id="{61F27E3C-229E-9F41-A973-5D50A743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006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Rate of Breakdown of ES:</a:t>
            </a:r>
          </a:p>
        </p:txBody>
      </p:sp>
      <p:graphicFrame>
        <p:nvGraphicFramePr>
          <p:cNvPr id="20486" name="Object 27">
            <a:extLst>
              <a:ext uri="{FF2B5EF4-FFF2-40B4-BE49-F238E27FC236}">
                <a16:creationId xmlns:a16="http://schemas.microsoft.com/office/drawing/2014/main" id="{1DE2CA78-323A-9D4B-A38D-1F4B935652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3429000"/>
          <a:ext cx="25336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Equation" r:id="rId3" imgW="8839200" imgH="2946400" progId="Equation.3">
                  <p:embed/>
                </p:oleObj>
              </mc:Choice>
              <mc:Fallback>
                <p:oleObj name="Equation" r:id="rId3" imgW="8839200" imgH="29464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429000"/>
                        <a:ext cx="2533650" cy="8445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28">
            <a:extLst>
              <a:ext uri="{FF2B5EF4-FFF2-40B4-BE49-F238E27FC236}">
                <a16:creationId xmlns:a16="http://schemas.microsoft.com/office/drawing/2014/main" id="{6D7EC1BD-063C-1743-ACC7-9B42BD9EB5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4648200"/>
          <a:ext cx="40481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Equation" r:id="rId5" imgW="8826500" imgH="1841500" progId="Equation.3">
                  <p:embed/>
                </p:oleObj>
              </mc:Choice>
              <mc:Fallback>
                <p:oleObj name="Equation" r:id="rId5" imgW="8826500" imgH="18415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648200"/>
                        <a:ext cx="4048125" cy="8445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7981" name="Text Box 29">
            <a:extLst>
              <a:ext uri="{FF2B5EF4-FFF2-40B4-BE49-F238E27FC236}">
                <a16:creationId xmlns:a16="http://schemas.microsoft.com/office/drawing/2014/main" id="{3668BA51-1901-7943-AE43-9372AC3FD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943600"/>
            <a:ext cx="6629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1600">
                <a:latin typeface="Arial" charset="0"/>
                <a:ea typeface="ＭＳ Ｐゴシック" charset="-128"/>
              </a:rPr>
              <a:t>Note:  The conversion of ES --&gt; E+P pulls ES out of the pool, so we have to include it in the breakdown rate!</a:t>
            </a:r>
            <a:endParaRPr lang="en-US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A544293F-C1E8-5D47-B5BE-26DBB4D17D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400"/>
              <a:t>The Steady State Assumption</a:t>
            </a:r>
            <a:endParaRPr lang="en-US" altLang="en-US"/>
          </a:p>
        </p:txBody>
      </p:sp>
      <p:sp>
        <p:nvSpPr>
          <p:cNvPr id="638979" name="Text Box 3">
            <a:extLst>
              <a:ext uri="{FF2B5EF4-FFF2-40B4-BE49-F238E27FC236}">
                <a16:creationId xmlns:a16="http://schemas.microsoft.com/office/drawing/2014/main" id="{B55DAFD6-9F16-844A-89A9-D0E59512D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14400"/>
            <a:ext cx="8839200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AutoNum type="arabicPeriod"/>
              <a:defRPr/>
            </a:pPr>
            <a:r>
              <a:rPr lang="en-US" altLang="x-none" sz="2200"/>
              <a:t>When we measure the velocity of a reaction, there is no product present in the solution during the initial time periods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x-none" sz="2200"/>
              <a:t>This means that E+P --&gt; ES does not occur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  <a:defRPr/>
            </a:pPr>
            <a:r>
              <a:rPr lang="en-US" altLang="x-none" sz="2200"/>
              <a:t>We also know that enzymes are very efficient, so during the initial time periods, the lifetime of the ES complex is </a:t>
            </a:r>
            <a:r>
              <a:rPr lang="en-US" altLang="x-none" sz="2200" b="1" u="sng"/>
              <a:t>VERY</a:t>
            </a:r>
            <a:r>
              <a:rPr lang="en-US" altLang="x-none" sz="2200"/>
              <a:t> short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  <a:defRPr/>
            </a:pPr>
            <a:r>
              <a:rPr lang="en-US" altLang="x-none" sz="2200"/>
              <a:t>Based upon these two facts, we can assume that within milliseconds (or microseconds or less), the reaction will reach a </a:t>
            </a:r>
            <a:r>
              <a:rPr lang="en-US" altLang="x-none" sz="2200" b="1" u="sng"/>
              <a:t>Steady State</a:t>
            </a:r>
            <a:r>
              <a:rPr lang="en-US" altLang="x-none" sz="2200"/>
              <a:t> in which the rate of ES formation equals the rate of ES breakdown.</a:t>
            </a:r>
            <a:endParaRPr lang="en-US" altLang="x-none"/>
          </a:p>
          <a:p>
            <a:pPr>
              <a:spcBef>
                <a:spcPct val="50000"/>
              </a:spcBef>
              <a:buFont typeface="Arial" charset="0"/>
              <a:buNone/>
              <a:defRPr/>
            </a:pPr>
            <a:endParaRPr lang="en-US" altLang="x-none"/>
          </a:p>
        </p:txBody>
      </p:sp>
      <p:graphicFrame>
        <p:nvGraphicFramePr>
          <p:cNvPr id="21507" name="Object 4">
            <a:extLst>
              <a:ext uri="{FF2B5EF4-FFF2-40B4-BE49-F238E27FC236}">
                <a16:creationId xmlns:a16="http://schemas.microsoft.com/office/drawing/2014/main" id="{D6A29244-B5C9-D247-9DCB-1406BFABD0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4876800"/>
          <a:ext cx="3592513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3" imgW="9207500" imgH="4064000" progId="Equation.3">
                  <p:embed/>
                </p:oleObj>
              </mc:Choice>
              <mc:Fallback>
                <p:oleObj name="Equation" r:id="rId3" imgW="9207500" imgH="406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876800"/>
                        <a:ext cx="3592513" cy="15859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981" name="Text Box 5">
            <a:extLst>
              <a:ext uri="{FF2B5EF4-FFF2-40B4-BE49-F238E27FC236}">
                <a16:creationId xmlns:a16="http://schemas.microsoft.com/office/drawing/2014/main" id="{254A0188-8CB3-EB41-836C-F07311603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334000"/>
            <a:ext cx="1981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1600" b="1" i="1">
                <a:latin typeface="Arial" charset="0"/>
                <a:ea typeface="ＭＳ Ｐゴシック" charset="-128"/>
              </a:rPr>
              <a:t>This is the Steady State Assumption</a:t>
            </a:r>
            <a:endParaRPr lang="en-US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F0BC040B-221F-E140-AD02-DE1465847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3000"/>
              <a:t>K</a:t>
            </a:r>
            <a:r>
              <a:rPr lang="en-US" altLang="en-US" sz="3000" baseline="-25000"/>
              <a:t>m</a:t>
            </a:r>
            <a:r>
              <a:rPr lang="en-US" altLang="en-US" sz="3000"/>
              <a:t> and the Steady State Assumption</a:t>
            </a:r>
            <a:endParaRPr lang="en-US" altLang="en-US"/>
          </a:p>
        </p:txBody>
      </p:sp>
      <p:graphicFrame>
        <p:nvGraphicFramePr>
          <p:cNvPr id="22530" name="Object 3">
            <a:extLst>
              <a:ext uri="{FF2B5EF4-FFF2-40B4-BE49-F238E27FC236}">
                <a16:creationId xmlns:a16="http://schemas.microsoft.com/office/drawing/2014/main" id="{AAD050FB-F40A-4F4E-AFC7-F80474DB87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1066800"/>
          <a:ext cx="203041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quation" r:id="rId3" imgW="8331200" imgH="2946400" progId="Equation.3">
                  <p:embed/>
                </p:oleObj>
              </mc:Choice>
              <mc:Fallback>
                <p:oleObj name="Equation" r:id="rId3" imgW="8331200" imgH="294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2030413" cy="7175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5">
            <a:extLst>
              <a:ext uri="{FF2B5EF4-FFF2-40B4-BE49-F238E27FC236}">
                <a16:creationId xmlns:a16="http://schemas.microsoft.com/office/drawing/2014/main" id="{FD9F8543-BD47-FC4C-9216-51D08EAD51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1981200"/>
          <a:ext cx="40386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5" imgW="9207500" imgH="889000" progId="Equation.3">
                  <p:embed/>
                </p:oleObj>
              </mc:Choice>
              <mc:Fallback>
                <p:oleObj name="Equation" r:id="rId5" imgW="9207500" imgH="889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4038600" cy="390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6">
            <a:extLst>
              <a:ext uri="{FF2B5EF4-FFF2-40B4-BE49-F238E27FC236}">
                <a16:creationId xmlns:a16="http://schemas.microsoft.com/office/drawing/2014/main" id="{F19855B9-75B4-094F-B100-EC2E0DC76E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4953000"/>
          <a:ext cx="50165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7" imgW="9652000" imgH="711200" progId="Equation.3">
                  <p:embed/>
                </p:oleObj>
              </mc:Choice>
              <mc:Fallback>
                <p:oleObj name="Equation" r:id="rId7" imgW="9652000" imgH="71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53000"/>
                        <a:ext cx="5016500" cy="3698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7">
            <a:extLst>
              <a:ext uri="{FF2B5EF4-FFF2-40B4-BE49-F238E27FC236}">
                <a16:creationId xmlns:a16="http://schemas.microsoft.com/office/drawing/2014/main" id="{D15C76CF-C63B-0344-AA53-C94CE287E8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5486400"/>
          <a:ext cx="76200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9" imgW="12039600" imgH="1219200" progId="Equation.3">
                  <p:embed/>
                </p:oleObj>
              </mc:Choice>
              <mc:Fallback>
                <p:oleObj name="Equation" r:id="rId9" imgW="12039600" imgH="1219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486400"/>
                        <a:ext cx="7620000" cy="771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08" name="Text Box 8">
            <a:extLst>
              <a:ext uri="{FF2B5EF4-FFF2-40B4-BE49-F238E27FC236}">
                <a16:creationId xmlns:a16="http://schemas.microsoft.com/office/drawing/2014/main" id="{105CC9BD-44E0-B743-932D-A1FA1B894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38400"/>
            <a:ext cx="71628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What is [E]?  (We know [S] from the experiment?)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At any given moment in the reaction, the amount of free enzyme is: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	[E] = [E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T</a:t>
            </a:r>
            <a:r>
              <a:rPr lang="en-US" altLang="x-none">
                <a:latin typeface="Arial" charset="0"/>
                <a:ea typeface="ＭＳ Ｐゴシック" charset="-128"/>
              </a:rPr>
              <a:t>] - [ES]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Plug this into the equation:</a:t>
            </a:r>
          </a:p>
        </p:txBody>
      </p:sp>
      <p:sp>
        <p:nvSpPr>
          <p:cNvPr id="640009" name="Text Box 9">
            <a:extLst>
              <a:ext uri="{FF2B5EF4-FFF2-40B4-BE49-F238E27FC236}">
                <a16:creationId xmlns:a16="http://schemas.microsoft.com/office/drawing/2014/main" id="{5257EDBD-C070-A648-87A1-F39AA6046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057400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1400">
                <a:latin typeface="Arial" charset="0"/>
                <a:ea typeface="ＭＳ Ｐゴシック" charset="-128"/>
              </a:rPr>
              <a:t>From the steady state assumption</a:t>
            </a:r>
            <a:endParaRPr lang="en-US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177F58E7-8817-2047-A3A0-8E83A681C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3400"/>
              <a:t>The Michaelis-Menton Equation</a:t>
            </a:r>
            <a:endParaRPr lang="en-US" altLang="en-US"/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C7DD2C46-0B24-A744-8BA0-337C06CEC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77200" cy="4800600"/>
          </a:xfrm>
        </p:spPr>
        <p:txBody>
          <a:bodyPr/>
          <a:lstStyle/>
          <a:p>
            <a:pPr eaLnBrk="1" hangingPunct="1"/>
            <a:r>
              <a:rPr lang="en-US" altLang="en-US" sz="2800"/>
              <a:t>With the Michaelis-Menton equation, we can relate the observed enzymatic velocity at any substrate concentration to the value of V</a:t>
            </a:r>
            <a:r>
              <a:rPr lang="en-US" altLang="en-US" sz="2800" baseline="-25000"/>
              <a:t>m</a:t>
            </a:r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This allows us to analyze enzymes and:</a:t>
            </a:r>
          </a:p>
          <a:p>
            <a:pPr lvl="2" eaLnBrk="1" hangingPunct="1"/>
            <a:r>
              <a:rPr lang="en-US" altLang="en-US" sz="2000"/>
              <a:t>Identify differences in enzymatic function between species</a:t>
            </a:r>
          </a:p>
          <a:p>
            <a:pPr lvl="2" eaLnBrk="1" hangingPunct="1"/>
            <a:r>
              <a:rPr lang="en-US" altLang="en-US" sz="2000"/>
              <a:t>Compare the same enzyme from different tissues of the same organism</a:t>
            </a:r>
          </a:p>
          <a:p>
            <a:pPr lvl="2" eaLnBrk="1" hangingPunct="1"/>
            <a:r>
              <a:rPr lang="en-US" altLang="en-US" sz="2000"/>
              <a:t>Analyze the efficiency of newly discovered enzymes</a:t>
            </a:r>
          </a:p>
          <a:p>
            <a:pPr lvl="2" eaLnBrk="1" hangingPunct="1"/>
            <a:r>
              <a:rPr lang="en-US" altLang="en-US" sz="2000"/>
              <a:t>Identify the effect of mutations on enzymatic function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F069F291-5DC1-7148-A163-3DF781A06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000"/>
              <a:t>Working with / Thinking about the Michaelis-Menton Equation</a:t>
            </a:r>
            <a:endParaRPr lang="en-US" altLang="en-US"/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C184AC40-5A5B-A74B-A257-C0A055ABA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2362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If [S] &gt;&gt;&gt; K</a:t>
            </a:r>
            <a:r>
              <a:rPr lang="en-US" altLang="en-US" baseline="-25000"/>
              <a:t>m</a:t>
            </a:r>
            <a:r>
              <a:rPr lang="en-US" altLang="en-US"/>
              <a:t>, what does V</a:t>
            </a:r>
            <a:r>
              <a:rPr lang="en-US" altLang="en-US" baseline="-25000"/>
              <a:t>0</a:t>
            </a:r>
            <a:r>
              <a:rPr lang="en-US" altLang="en-US"/>
              <a:t> equal?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If [S] = K</a:t>
            </a:r>
            <a:r>
              <a:rPr lang="en-US" altLang="en-US" baseline="-25000"/>
              <a:t>m</a:t>
            </a:r>
            <a:r>
              <a:rPr lang="en-US" altLang="en-US"/>
              <a:t>, what does V</a:t>
            </a:r>
            <a:r>
              <a:rPr lang="en-US" altLang="en-US" baseline="-25000"/>
              <a:t>0</a:t>
            </a:r>
            <a:r>
              <a:rPr lang="en-US" altLang="en-US"/>
              <a:t> equal?</a:t>
            </a:r>
          </a:p>
        </p:txBody>
      </p:sp>
      <p:graphicFrame>
        <p:nvGraphicFramePr>
          <p:cNvPr id="24579" name="Object 4">
            <a:extLst>
              <a:ext uri="{FF2B5EF4-FFF2-40B4-BE49-F238E27FC236}">
                <a16:creationId xmlns:a16="http://schemas.microsoft.com/office/drawing/2014/main" id="{64C4E2DE-14CB-C946-889B-61ACB0F95E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1676400"/>
          <a:ext cx="2667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Equation" r:id="rId3" imgW="8636000" imgH="3251200" progId="Equation.3">
                  <p:embed/>
                </p:oleObj>
              </mc:Choice>
              <mc:Fallback>
                <p:oleObj name="Equation" r:id="rId3" imgW="8636000" imgH="325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676400"/>
                        <a:ext cx="2667000" cy="10033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C3BC0A"/>
      </a:dk1>
      <a:lt1>
        <a:srgbClr val="FEF913"/>
      </a:lt1>
      <a:dk2>
        <a:srgbClr val="0B17FF"/>
      </a:dk2>
      <a:lt2>
        <a:srgbClr val="FFFC29"/>
      </a:lt2>
      <a:accent1>
        <a:srgbClr val="BBE0E3"/>
      </a:accent1>
      <a:accent2>
        <a:srgbClr val="333399"/>
      </a:accent2>
      <a:accent3>
        <a:srgbClr val="AAABFF"/>
      </a:accent3>
      <a:accent4>
        <a:srgbClr val="D9D50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C3BC0A"/>
        </a:dk1>
        <a:lt1>
          <a:srgbClr val="FEF913"/>
        </a:lt1>
        <a:dk2>
          <a:srgbClr val="0B17FF"/>
        </a:dk2>
        <a:lt2>
          <a:srgbClr val="FFFC29"/>
        </a:lt2>
        <a:accent1>
          <a:srgbClr val="BBE0E3"/>
        </a:accent1>
        <a:accent2>
          <a:srgbClr val="333399"/>
        </a:accent2>
        <a:accent3>
          <a:srgbClr val="AAABFF"/>
        </a:accent3>
        <a:accent4>
          <a:srgbClr val="D9D50E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5109</TotalTime>
  <Words>1636</Words>
  <Application>Microsoft Macintosh PowerPoint</Application>
  <PresentationFormat>On-screen Show (4:3)</PresentationFormat>
  <Paragraphs>224</Paragraphs>
  <Slides>34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ＭＳ Ｐゴシック</vt:lpstr>
      <vt:lpstr>Palatino</vt:lpstr>
      <vt:lpstr>Geneva</vt:lpstr>
      <vt:lpstr>Osaka</vt:lpstr>
      <vt:lpstr>Symbol</vt:lpstr>
      <vt:lpstr>Times</vt:lpstr>
      <vt:lpstr>Blank Presentation</vt:lpstr>
      <vt:lpstr>Microsoft Equation</vt:lpstr>
      <vt:lpstr>The Michaelis-Menton Model</vt:lpstr>
      <vt:lpstr>PowerPoint Presentation</vt:lpstr>
      <vt:lpstr>PowerPoint Presentation</vt:lpstr>
      <vt:lpstr>PowerPoint Presentation</vt:lpstr>
      <vt:lpstr>Deriving Km and the Steady State Assumption</vt:lpstr>
      <vt:lpstr>The Steady State Assumption</vt:lpstr>
      <vt:lpstr>Km and the Steady State Assumption</vt:lpstr>
      <vt:lpstr>The Michaelis-Menton Equation</vt:lpstr>
      <vt:lpstr>Working with / Thinking about the Michaelis-Menton Equation</vt:lpstr>
      <vt:lpstr>Working with Real Data to Calculate Km and Vm</vt:lpstr>
      <vt:lpstr>Lineweaver-Burk Plots</vt:lpstr>
      <vt:lpstr>PowerPoint Presentation</vt:lpstr>
      <vt:lpstr>What do Km and Vm Really mean?</vt:lpstr>
      <vt:lpstr>Thinking about Km</vt:lpstr>
      <vt:lpstr>Enzyme Inhibition</vt:lpstr>
      <vt:lpstr>Competitive Inhibition</vt:lpstr>
      <vt:lpstr>Competitve Inhibition</vt:lpstr>
      <vt:lpstr>Competitive Inhibition</vt:lpstr>
      <vt:lpstr>Competitive Inhibition</vt:lpstr>
      <vt:lpstr>Graphically Evaluating Competitive Inhibition</vt:lpstr>
      <vt:lpstr>Overcoming Competitive Inhibition</vt:lpstr>
      <vt:lpstr>Noncompetitive Inhibition</vt:lpstr>
      <vt:lpstr>Noncompetitive Inhibition</vt:lpstr>
      <vt:lpstr>Lineweaver-Burk Plots and Noncompetitive Inhibition</vt:lpstr>
      <vt:lpstr>Lineweaver-Burk Plots of Noncompetitive Inhibition</vt:lpstr>
      <vt:lpstr>Uncompetitive Inhibition</vt:lpstr>
      <vt:lpstr>Uncompetitive Inhibition</vt:lpstr>
      <vt:lpstr>Uncompetitive Inhibition</vt:lpstr>
      <vt:lpstr>Summary of Enzyme Inhibition</vt:lpstr>
      <vt:lpstr>How Do We Measure Enzymatic Rates?</vt:lpstr>
      <vt:lpstr>Spectrophotometry:  A Vital Method of Analysis</vt:lpstr>
      <vt:lpstr>PowerPoint Presentation</vt:lpstr>
      <vt:lpstr>PowerPoint Presentation</vt:lpstr>
      <vt:lpstr>PowerPoint Presentation</vt:lpstr>
    </vt:vector>
  </TitlesOfParts>
  <Company>Jason Hurlbert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Properties</dc:title>
  <dc:creator>Jason Hurlbert</dc:creator>
  <cp:lastModifiedBy>Hurlbert, Jason C.</cp:lastModifiedBy>
  <cp:revision>256</cp:revision>
  <dcterms:created xsi:type="dcterms:W3CDTF">2009-08-25T18:30:19Z</dcterms:created>
  <dcterms:modified xsi:type="dcterms:W3CDTF">2019-10-02T20:12:42Z</dcterms:modified>
</cp:coreProperties>
</file>