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350" r:id="rId2"/>
    <p:sldId id="323" r:id="rId3"/>
    <p:sldId id="353" r:id="rId4"/>
    <p:sldId id="324" r:id="rId5"/>
    <p:sldId id="325" r:id="rId6"/>
    <p:sldId id="326" r:id="rId7"/>
    <p:sldId id="355" r:id="rId8"/>
    <p:sldId id="362" r:id="rId9"/>
    <p:sldId id="357" r:id="rId10"/>
    <p:sldId id="356" r:id="rId11"/>
    <p:sldId id="327" r:id="rId12"/>
    <p:sldId id="354" r:id="rId13"/>
    <p:sldId id="328" r:id="rId14"/>
    <p:sldId id="358" r:id="rId15"/>
    <p:sldId id="329" r:id="rId16"/>
    <p:sldId id="330" r:id="rId17"/>
    <p:sldId id="331" r:id="rId18"/>
    <p:sldId id="332" r:id="rId19"/>
    <p:sldId id="351" r:id="rId20"/>
    <p:sldId id="333" r:id="rId21"/>
    <p:sldId id="359" r:id="rId22"/>
    <p:sldId id="334" r:id="rId23"/>
    <p:sldId id="360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61" r:id="rId35"/>
    <p:sldId id="345" r:id="rId36"/>
    <p:sldId id="346" r:id="rId37"/>
    <p:sldId id="347" r:id="rId38"/>
    <p:sldId id="349" r:id="rId39"/>
  </p:sldIdLst>
  <p:sldSz cx="9144000" cy="6858000" type="letter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accent2"/>
        </a:solidFill>
        <a:latin typeface="Helvetica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accent2"/>
        </a:solidFill>
        <a:latin typeface="Helvetica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accent2"/>
        </a:solidFill>
        <a:latin typeface="Helvetica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accent2"/>
        </a:solidFill>
        <a:latin typeface="Helvetic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FEF9"/>
    <a:srgbClr val="F76681"/>
    <a:srgbClr val="60C900"/>
    <a:srgbClr val="5A95B2"/>
    <a:srgbClr val="3E6D84"/>
    <a:srgbClr val="4A829D"/>
    <a:srgbClr val="FDFDFD"/>
    <a:srgbClr val="C00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679" autoAdjust="0"/>
  </p:normalViewPr>
  <p:slideViewPr>
    <p:cSldViewPr>
      <p:cViewPr>
        <p:scale>
          <a:sx n="110" d="100"/>
          <a:sy n="110" d="100"/>
        </p:scale>
        <p:origin x="28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4D74912E-DC93-D842-9D78-2E62AA158462}" type="slidenum">
              <a:rPr lang="en-US" altLang="x-none" sz="1400" b="0" i="0">
                <a:solidFill>
                  <a:schemeClr val="tx1"/>
                </a:solidFill>
              </a:rPr>
              <a:pPr algn="r"/>
              <a:t>‹#›</a:t>
            </a:fld>
            <a:endParaRPr lang="en-US" altLang="x-none" sz="1400" b="0" i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notes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E896FBE4-9A0C-7443-950B-DA3F1F17EE87}" type="slidenum">
              <a:rPr lang="en-US" altLang="x-none" sz="1400" b="0" i="0">
                <a:solidFill>
                  <a:schemeClr val="tx1"/>
                </a:solidFill>
              </a:rPr>
              <a:pPr algn="r"/>
              <a:t>‹#›</a:t>
            </a:fld>
            <a:endParaRPr lang="en-US" altLang="x-none" sz="1400" b="0" i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22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1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93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04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14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24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34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44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75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85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0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42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63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96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academic.cengage.com/chemistry/campbell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5" name="Rectangle 7"/>
          <p:cNvSpPr>
            <a:spLocks noChangeArrowheads="1"/>
          </p:cNvSpPr>
          <p:nvPr userDrawn="1"/>
        </p:nvSpPr>
        <p:spPr bwMode="auto">
          <a:xfrm>
            <a:off x="0" y="0"/>
            <a:ext cx="9177338" cy="6858000"/>
          </a:xfrm>
          <a:prstGeom prst="rect">
            <a:avLst/>
          </a:prstGeom>
          <a:solidFill>
            <a:srgbClr val="FFFD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6" name="Rectangle 8"/>
          <p:cNvSpPr>
            <a:spLocks noChangeArrowheads="1"/>
          </p:cNvSpPr>
          <p:nvPr userDrawn="1"/>
        </p:nvSpPr>
        <p:spPr bwMode="auto">
          <a:xfrm>
            <a:off x="0" y="0"/>
            <a:ext cx="9177338" cy="938213"/>
          </a:xfrm>
          <a:prstGeom prst="rect">
            <a:avLst/>
          </a:prstGeom>
          <a:solidFill>
            <a:srgbClr val="8ACE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7" name="Rectangle 9"/>
          <p:cNvSpPr>
            <a:spLocks noGrp="1" noChangeArrowheads="1"/>
          </p:cNvSpPr>
          <p:nvPr userDrawn="1"/>
        </p:nvSpPr>
        <p:spPr bwMode="auto">
          <a:xfrm>
            <a:off x="230188" y="3200400"/>
            <a:ext cx="86629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F3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/>
          <a:p>
            <a:r>
              <a:rPr lang="en-US" altLang="x-none" sz="3200" b="0" i="0">
                <a:solidFill>
                  <a:srgbClr val="2F3F99"/>
                </a:solidFill>
                <a:latin typeface="Arial" charset="0"/>
              </a:rPr>
              <a:t>Chapter 17</a:t>
            </a:r>
          </a:p>
          <a:p>
            <a:r>
              <a:rPr lang="en-US" altLang="x-none" sz="3200" b="0" i="0">
                <a:solidFill>
                  <a:srgbClr val="2F3F99"/>
                </a:solidFill>
                <a:latin typeface="Arial" charset="0"/>
                <a:ea typeface="Osaka" charset="-128"/>
              </a:rPr>
              <a:t>Glycolysis</a:t>
            </a:r>
          </a:p>
        </p:txBody>
      </p:sp>
      <p:pic>
        <p:nvPicPr>
          <p:cNvPr id="211978" name="Picture 10" descr="Campbell6e_COV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52400"/>
            <a:ext cx="236378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9" name="Rectangle 11"/>
          <p:cNvSpPr>
            <a:spLocks noChangeArrowheads="1"/>
          </p:cNvSpPr>
          <p:nvPr userDrawn="1"/>
        </p:nvSpPr>
        <p:spPr bwMode="auto">
          <a:xfrm>
            <a:off x="2609850" y="990600"/>
            <a:ext cx="260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x-none" b="0" i="0">
                <a:solidFill>
                  <a:srgbClr val="2F3F99"/>
                </a:solidFill>
                <a:latin typeface="Arial" charset="0"/>
                <a:ea typeface="ＭＳ Ｐゴシック" charset="-128"/>
              </a:rPr>
              <a:t>Mary K. Campbell</a:t>
            </a:r>
            <a:endParaRPr lang="en-US" altLang="x-none" b="0" i="0">
              <a:solidFill>
                <a:srgbClr val="2F3F99"/>
              </a:solidFill>
              <a:latin typeface="Arial" charset="0"/>
            </a:endParaRPr>
          </a:p>
          <a:p>
            <a:pPr algn="l"/>
            <a:r>
              <a:rPr lang="en-US" altLang="x-none" b="0" i="0">
                <a:solidFill>
                  <a:srgbClr val="2F3F99"/>
                </a:solidFill>
                <a:latin typeface="Arial" charset="0"/>
                <a:ea typeface="ＭＳ Ｐゴシック" charset="-128"/>
              </a:rPr>
              <a:t>Shawn O. Farrell</a:t>
            </a:r>
          </a:p>
        </p:txBody>
      </p:sp>
      <p:pic>
        <p:nvPicPr>
          <p:cNvPr id="211980" name="Picture 12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368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81" name="Rectangle 13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2609850" y="1828800"/>
            <a:ext cx="406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x-none" sz="1200" b="0" i="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http://academic.cengage.com/chemistry/campbell</a:t>
            </a:r>
          </a:p>
        </p:txBody>
      </p:sp>
      <p:sp>
        <p:nvSpPr>
          <p:cNvPr id="211982" name="Rectangle 14"/>
          <p:cNvSpPr>
            <a:spLocks noGrp="1" noChangeArrowheads="1"/>
          </p:cNvSpPr>
          <p:nvPr userDrawn="1"/>
        </p:nvSpPr>
        <p:spPr bwMode="auto">
          <a:xfrm>
            <a:off x="1311275" y="60198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sz="2000" b="0">
                <a:solidFill>
                  <a:srgbClr val="2F3F99"/>
                </a:solidFill>
                <a:latin typeface="Arial" charset="0"/>
                <a:ea typeface="ＭＳ Ｐゴシック" charset="-128"/>
              </a:rPr>
              <a:t>Paul D. Adams • University of Arkansas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513" y="161925"/>
            <a:ext cx="2224087" cy="6543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075" y="161925"/>
            <a:ext cx="6523038" cy="6543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1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3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07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075" y="1008063"/>
            <a:ext cx="4373563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008063"/>
            <a:ext cx="4373562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3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7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4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0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99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00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77338" cy="6858000"/>
          </a:xfrm>
          <a:prstGeom prst="rect">
            <a:avLst/>
          </a:prstGeom>
          <a:solidFill>
            <a:srgbClr val="FFFD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4" name="Rectangle 12"/>
          <p:cNvSpPr>
            <a:spLocks noChangeArrowheads="1"/>
          </p:cNvSpPr>
          <p:nvPr userDrawn="1"/>
        </p:nvSpPr>
        <p:spPr bwMode="auto">
          <a:xfrm>
            <a:off x="0" y="0"/>
            <a:ext cx="9177338" cy="938213"/>
          </a:xfrm>
          <a:prstGeom prst="rect">
            <a:avLst/>
          </a:prstGeom>
          <a:solidFill>
            <a:srgbClr val="8ACE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6205" name="Picture 13" descr="campbel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50913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075" y="161925"/>
            <a:ext cx="811053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075" y="1008063"/>
            <a:ext cx="8899525" cy="56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Thermodynamics of Glycolysis</a:t>
            </a: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52400" y="1600200"/>
            <a:ext cx="883920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 algn="l">
              <a:defRPr sz="2400">
                <a:solidFill>
                  <a:schemeClr val="tx1"/>
                </a:solidFill>
                <a:latin typeface="Times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altLang="x-none" sz="2600" b="0" i="0">
                <a:latin typeface="Arial" charset="0"/>
              </a:rPr>
              <a:t>    Glucose + ATP  </a:t>
            </a:r>
            <a:r>
              <a:rPr lang="en-US" altLang="x-none" sz="2600" b="0" i="0">
                <a:latin typeface="Arial" charset="0"/>
                <a:sym typeface="Wingdings" charset="2"/>
              </a:rPr>
              <a:t>&lt;==&gt;  Glucose-6-P + ADP</a:t>
            </a:r>
            <a:endParaRPr lang="en-US" altLang="x-none" sz="2600" b="0" i="0">
              <a:latin typeface="Arial" charset="0"/>
            </a:endParaRPr>
          </a:p>
          <a:p>
            <a:pPr eaLnBrk="1" hangingPunct="1"/>
            <a:r>
              <a:rPr lang="en-US" altLang="x-none" sz="2600" b="0" i="0">
                <a:latin typeface="Arial" charset="0"/>
              </a:rPr>
              <a:t>	</a:t>
            </a:r>
          </a:p>
          <a:p>
            <a:pPr eaLnBrk="1" hangingPunct="1"/>
            <a:r>
              <a:rPr lang="en-US" altLang="x-none" sz="2600" b="0" i="0">
                <a:latin typeface="Arial" charset="0"/>
              </a:rPr>
              <a:t>	</a:t>
            </a:r>
            <a:r>
              <a:rPr lang="en-US" altLang="x-none" sz="2600" b="0" i="0">
                <a:latin typeface="Arial" charset="0"/>
                <a:sym typeface="Symbol" charset="2"/>
              </a:rPr>
              <a:t></a:t>
            </a:r>
            <a:r>
              <a:rPr lang="en-US" altLang="x-none" sz="2600" b="0" i="0">
                <a:latin typeface="Arial" charset="0"/>
              </a:rPr>
              <a:t>G  = </a:t>
            </a:r>
            <a:r>
              <a:rPr lang="en-US" altLang="x-none" sz="2600" b="0" i="0">
                <a:latin typeface="Arial" charset="0"/>
                <a:sym typeface="Symbol" charset="2"/>
              </a:rPr>
              <a:t></a:t>
            </a:r>
            <a:r>
              <a:rPr lang="en-US" altLang="x-none" sz="2600" b="0" i="0">
                <a:latin typeface="Arial" charset="0"/>
              </a:rPr>
              <a:t>G</a:t>
            </a:r>
            <a:r>
              <a:rPr lang="en-US" altLang="x-none" sz="2600" b="0" i="0" baseline="30000">
                <a:latin typeface="Arial" charset="0"/>
              </a:rPr>
              <a:t>o’</a:t>
            </a:r>
            <a:r>
              <a:rPr lang="en-US" altLang="x-none" sz="2600" b="0" i="0">
                <a:latin typeface="Arial" charset="0"/>
              </a:rPr>
              <a:t> + RT ln K</a:t>
            </a:r>
            <a:r>
              <a:rPr lang="en-US" altLang="x-none" sz="2600" b="0" i="0" baseline="-25000">
                <a:latin typeface="Arial" charset="0"/>
              </a:rPr>
              <a:t>eq</a:t>
            </a:r>
            <a:r>
              <a:rPr lang="en-US" altLang="x-none" sz="2600" b="0" i="0">
                <a:latin typeface="Arial" charset="0"/>
              </a:rPr>
              <a:t>	</a:t>
            </a:r>
          </a:p>
          <a:p>
            <a:pPr eaLnBrk="1" hangingPunct="1"/>
            <a:r>
              <a:rPr lang="en-US" altLang="x-none" sz="2600" b="0" i="0">
                <a:latin typeface="Arial" charset="0"/>
                <a:sym typeface="Symbol" charset="2"/>
              </a:rPr>
              <a:t>     </a:t>
            </a:r>
            <a:r>
              <a:rPr lang="en-US" altLang="x-none" sz="2600" b="0" i="0">
                <a:latin typeface="Arial" charset="0"/>
              </a:rPr>
              <a:t>G  = </a:t>
            </a:r>
            <a:r>
              <a:rPr lang="en-US" altLang="x-none" sz="2600" b="0" i="0">
                <a:latin typeface="Arial" charset="0"/>
                <a:sym typeface="Symbol" charset="2"/>
              </a:rPr>
              <a:t></a:t>
            </a:r>
            <a:r>
              <a:rPr lang="en-US" altLang="x-none" sz="2600" b="0" i="0">
                <a:latin typeface="Arial" charset="0"/>
              </a:rPr>
              <a:t>G</a:t>
            </a:r>
            <a:r>
              <a:rPr lang="en-US" altLang="x-none" sz="2600" b="0" i="0" baseline="30000">
                <a:latin typeface="Arial" charset="0"/>
              </a:rPr>
              <a:t>o’</a:t>
            </a:r>
            <a:r>
              <a:rPr lang="en-US" altLang="x-none" sz="2600" b="0" i="0">
                <a:latin typeface="Arial" charset="0"/>
              </a:rPr>
              <a:t> + RT ln [G-6-P][ADP]/ [Glucose][ATP] 			</a:t>
            </a:r>
            <a:endParaRPr lang="en-US" altLang="x-none" sz="2600" b="0" i="0">
              <a:latin typeface="Arial" charset="0"/>
              <a:ea typeface="Times New Roman" charset="0"/>
              <a:cs typeface="Times New Roman" charset="0"/>
            </a:endParaRPr>
          </a:p>
          <a:p>
            <a:r>
              <a:rPr lang="en-US" altLang="x-none" sz="2600" b="0" i="0">
                <a:latin typeface="Arial" charset="0"/>
                <a:ea typeface="Times New Roman" charset="0"/>
                <a:cs typeface="Times New Roman" charset="0"/>
              </a:rPr>
              <a:t>				             (0.083x10</a:t>
            </a:r>
            <a:r>
              <a:rPr lang="en-US" altLang="x-none" sz="2600" b="0" i="0" baseline="30000">
                <a:latin typeface="Arial" charset="0"/>
                <a:ea typeface="Times New Roman" charset="0"/>
                <a:cs typeface="Times New Roman" charset="0"/>
              </a:rPr>
              <a:t>-3</a:t>
            </a:r>
            <a:r>
              <a:rPr lang="en-US" altLang="x-none" sz="2600" b="0" i="0">
                <a:latin typeface="Arial" charset="0"/>
              </a:rPr>
              <a:t>)</a:t>
            </a:r>
            <a:r>
              <a:rPr lang="en-US" altLang="x-none" sz="2600" b="0" i="0">
                <a:latin typeface="Arial" charset="0"/>
                <a:ea typeface="Times New Roman" charset="0"/>
                <a:cs typeface="Times New Roman" charset="0"/>
              </a:rPr>
              <a:t>(0.83x10</a:t>
            </a:r>
            <a:r>
              <a:rPr lang="en-US" altLang="x-none" sz="2600" b="0" i="0" baseline="30000">
                <a:latin typeface="Arial" charset="0"/>
                <a:ea typeface="Times New Roman" charset="0"/>
                <a:cs typeface="Times New Roman" charset="0"/>
              </a:rPr>
              <a:t>-3</a:t>
            </a:r>
            <a:r>
              <a:rPr lang="en-US" altLang="x-none" sz="2600" b="0" i="0">
                <a:latin typeface="Arial" charset="0"/>
              </a:rPr>
              <a:t>)</a:t>
            </a:r>
            <a:endParaRPr lang="en-US" altLang="x-none" sz="2600" b="0" i="0">
              <a:latin typeface="Arial" charset="0"/>
              <a:ea typeface="Times New Roman" charset="0"/>
              <a:cs typeface="Times New Roman" charset="0"/>
            </a:endParaRPr>
          </a:p>
          <a:p>
            <a:r>
              <a:rPr lang="en-US" altLang="x-none" sz="2600" b="0" i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</a:t>
            </a:r>
            <a:r>
              <a:rPr lang="en-US" altLang="x-none" sz="2600" b="0" i="0">
                <a:latin typeface="Arial" charset="0"/>
                <a:ea typeface="Times New Roman" charset="0"/>
                <a:cs typeface="Times New Roman" charset="0"/>
              </a:rPr>
              <a:t>G  = -16700 </a:t>
            </a:r>
            <a:r>
              <a:rPr lang="en-US" altLang="x-none" sz="2600" b="0" i="0">
                <a:latin typeface="Arial" charset="0"/>
                <a:ea typeface="Times New Roman" charset="0"/>
                <a:cs typeface="Times New Roman" charset="0"/>
                <a:sym typeface="Symbol" charset="2"/>
              </a:rPr>
              <a:t>J/mol</a:t>
            </a:r>
            <a:r>
              <a:rPr lang="en-US" altLang="x-none" sz="2600" b="0" i="0">
                <a:latin typeface="Arial" charset="0"/>
                <a:ea typeface="Times New Roman" charset="0"/>
                <a:cs typeface="Times New Roman" charset="0"/>
              </a:rPr>
              <a:t> + RT ln  ------------------------------</a:t>
            </a:r>
          </a:p>
          <a:p>
            <a:r>
              <a:rPr lang="en-US" altLang="x-none" sz="2600" b="0" i="0">
                <a:latin typeface="Arial" charset="0"/>
                <a:ea typeface="Times New Roman" charset="0"/>
                <a:cs typeface="Times New Roman" charset="0"/>
              </a:rPr>
              <a:t>				               (5x10</a:t>
            </a:r>
            <a:r>
              <a:rPr lang="en-US" altLang="x-none" sz="2600" b="0" i="0" baseline="30000">
                <a:latin typeface="Arial" charset="0"/>
                <a:ea typeface="Times New Roman" charset="0"/>
                <a:cs typeface="Times New Roman" charset="0"/>
              </a:rPr>
              <a:t>-3</a:t>
            </a:r>
            <a:r>
              <a:rPr lang="en-US" altLang="x-none" sz="2600" b="0" i="0">
                <a:latin typeface="Arial" charset="0"/>
              </a:rPr>
              <a:t>)</a:t>
            </a:r>
            <a:r>
              <a:rPr lang="en-US" altLang="x-none" sz="2600" b="0" i="0">
                <a:latin typeface="Arial" charset="0"/>
                <a:ea typeface="Times New Roman" charset="0"/>
                <a:cs typeface="Times New Roman" charset="0"/>
              </a:rPr>
              <a:t>(1.85x10</a:t>
            </a:r>
            <a:r>
              <a:rPr lang="en-US" altLang="x-none" sz="2600" b="0" i="0" baseline="30000">
                <a:latin typeface="Arial" charset="0"/>
                <a:ea typeface="Times New Roman" charset="0"/>
                <a:cs typeface="Times New Roman" charset="0"/>
              </a:rPr>
              <a:t>-3</a:t>
            </a:r>
            <a:r>
              <a:rPr lang="en-US" altLang="x-none" sz="2600" b="0" i="0">
                <a:latin typeface="Arial" charset="0"/>
              </a:rPr>
              <a:t>)</a:t>
            </a:r>
            <a:endParaRPr lang="en-US" altLang="x-none" sz="2600" b="0" i="0" baseline="30000">
              <a:latin typeface="Arial" charset="0"/>
              <a:ea typeface="Times New Roman" charset="0"/>
              <a:cs typeface="Times New Roman" charset="0"/>
            </a:endParaRPr>
          </a:p>
          <a:p>
            <a:endParaRPr lang="en-US" altLang="x-none" sz="2600" b="0" i="0">
              <a:latin typeface="Times New Roman" charset="0"/>
              <a:ea typeface="Times New Roman" charset="0"/>
              <a:cs typeface="Times New Roman" charset="0"/>
              <a:sym typeface="Symbol" charset="2"/>
            </a:endParaRPr>
          </a:p>
          <a:p>
            <a:r>
              <a:rPr lang="en-US" altLang="x-none" sz="2600" b="0" i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</a:t>
            </a:r>
            <a:r>
              <a:rPr lang="en-US" altLang="x-none" sz="2600" b="0" i="0">
                <a:latin typeface="Arial" charset="0"/>
                <a:ea typeface="Times New Roman" charset="0"/>
                <a:cs typeface="Times New Roman" charset="0"/>
              </a:rPr>
              <a:t>G</a:t>
            </a:r>
            <a:r>
              <a:rPr lang="en-US" altLang="x-none" sz="2600" i="0">
                <a:latin typeface="Arial" charset="0"/>
                <a:ea typeface="Times New Roman" charset="0"/>
                <a:cs typeface="Times New Roman" charset="0"/>
                <a:sym typeface="Symbol" charset="2"/>
              </a:rPr>
              <a:t>  </a:t>
            </a:r>
            <a:r>
              <a:rPr lang="en-US" altLang="x-none" sz="2600" b="0" i="0">
                <a:latin typeface="Arial" charset="0"/>
                <a:ea typeface="Times New Roman" charset="0"/>
                <a:cs typeface="Times New Roman" charset="0"/>
                <a:sym typeface="Symbol" charset="2"/>
              </a:rPr>
              <a:t>=  -16700 J/mol + 2577 J/mol (ln </a:t>
            </a:r>
            <a:r>
              <a:rPr lang="en-US" altLang="x-none" sz="2600" b="0" i="0">
                <a:latin typeface="Arial" charset="0"/>
                <a:ea typeface="Times New Roman" charset="0"/>
                <a:cs typeface="Times New Roman" charset="0"/>
              </a:rPr>
              <a:t>(1.256x10</a:t>
            </a:r>
            <a:r>
              <a:rPr lang="en-US" altLang="x-none" sz="2600" b="0" i="0" baseline="30000">
                <a:latin typeface="Arial" charset="0"/>
                <a:ea typeface="Times New Roman" charset="0"/>
                <a:cs typeface="Times New Roman" charset="0"/>
              </a:rPr>
              <a:t>-3</a:t>
            </a:r>
            <a:r>
              <a:rPr lang="en-US" altLang="x-none" sz="2600" b="0" i="0">
                <a:latin typeface="Arial" charset="0"/>
              </a:rPr>
              <a:t>))</a:t>
            </a:r>
            <a:endParaRPr lang="en-US" altLang="x-none" sz="2600" b="0" i="0">
              <a:latin typeface="Arial" charset="0"/>
              <a:ea typeface="Times New Roman" charset="0"/>
              <a:cs typeface="Times New Roman" charset="0"/>
              <a:sym typeface="Symbol" charset="2"/>
            </a:endParaRPr>
          </a:p>
          <a:p>
            <a:r>
              <a:rPr lang="en-US" altLang="x-none" sz="2600" b="0" i="0">
                <a:latin typeface="Arial" charset="0"/>
                <a:ea typeface="Times New Roman" charset="0"/>
                <a:cs typeface="Times New Roman" charset="0"/>
                <a:sym typeface="Symbol" charset="2"/>
              </a:rPr>
              <a:t>	=  -16700 J/mol + 2577 J/mol (-6.68)</a:t>
            </a:r>
          </a:p>
          <a:p>
            <a:r>
              <a:rPr lang="en-US" altLang="x-none" sz="2600" b="0" i="0">
                <a:latin typeface="Arial" charset="0"/>
                <a:ea typeface="Times New Roman" charset="0"/>
                <a:cs typeface="Times New Roman" charset="0"/>
                <a:sym typeface="Symbol" charset="2"/>
              </a:rPr>
              <a:t>	=  -16700 J/mol – 17213 J/mol = -33910 J/mol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Reaction 1:  Hexokinase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In step 1 of glycolysis, glucose is phosphorylated to give glucose-6-phosphate</a:t>
            </a:r>
          </a:p>
          <a:p>
            <a:endParaRPr lang="en-US" altLang="x-none"/>
          </a:p>
          <a:p>
            <a:r>
              <a:rPr lang="en-US" altLang="x-none"/>
              <a:t>The reaction is endergonic, as it is driven by the free energy of hydrolysis of ATP</a:t>
            </a:r>
            <a:endParaRPr lang="en-US" altLang="x-none">
              <a:solidFill>
                <a:srgbClr val="B2241E"/>
              </a:solidFill>
            </a:endParaRPr>
          </a:p>
        </p:txBody>
      </p:sp>
      <p:pic>
        <p:nvPicPr>
          <p:cNvPr id="186372" name="Picture 4" descr="17p4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5638800" cy="29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Phosphorylation keeps G6P in the Cell</a:t>
            </a:r>
          </a:p>
        </p:txBody>
      </p:sp>
      <p:pic>
        <p:nvPicPr>
          <p:cNvPr id="217094" name="Picture 6" descr="G6P and membr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42338" cy="476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3962400" y="6019800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Why is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Reaction 2:  Glucose Phosphate Isomerase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" y="1008063"/>
            <a:ext cx="4479925" cy="5697537"/>
          </a:xfrm>
        </p:spPr>
        <p:txBody>
          <a:bodyPr/>
          <a:lstStyle/>
          <a:p>
            <a:r>
              <a:rPr lang="en-US" altLang="x-none" sz="2400"/>
              <a:t>The second step is the isomerization of glucose-6-phosphate to fructose-6-phosphate</a:t>
            </a:r>
          </a:p>
          <a:p>
            <a:r>
              <a:rPr lang="en-US" altLang="x-none" sz="2400"/>
              <a:t>The C-1 aldehyde of glucose-6-phosphate is reduced to a hydroxyl group</a:t>
            </a:r>
          </a:p>
          <a:p>
            <a:r>
              <a:rPr lang="en-US" altLang="x-none" sz="2400"/>
              <a:t>The C-2 hydroxyl group is oxidized to give the ketone group of fructose-6-phosphate</a:t>
            </a:r>
          </a:p>
          <a:p>
            <a:r>
              <a:rPr lang="en-US" altLang="x-none" sz="2400"/>
              <a:t>There is no net redox reaction</a:t>
            </a:r>
          </a:p>
        </p:txBody>
      </p:sp>
      <p:pic>
        <p:nvPicPr>
          <p:cNvPr id="187397" name="Picture 5" descr="17p4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03463"/>
            <a:ext cx="4406900" cy="23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4876800" y="4724400"/>
            <a:ext cx="3886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1800"/>
              <a:t>Enzyme catalyzing this reaction is also called Phosphoglucoisomerase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96" name="Rectangle 12"/>
          <p:cNvSpPr>
            <a:spLocks noChangeArrowheads="1"/>
          </p:cNvSpPr>
          <p:nvPr/>
        </p:nvSpPr>
        <p:spPr bwMode="auto">
          <a:xfrm>
            <a:off x="2590800" y="4876800"/>
            <a:ext cx="63246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2" name="Title 1"/>
          <p:cNvSpPr>
            <a:spLocks/>
          </p:cNvSpPr>
          <p:nvPr/>
        </p:nvSpPr>
        <p:spPr bwMode="auto">
          <a:xfrm>
            <a:off x="80963" y="73025"/>
            <a:ext cx="8377237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l"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1pPr>
            <a:lvl2pPr algn="l"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2pPr>
            <a:lvl3pPr algn="l"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3pPr>
            <a:lvl4pPr algn="l"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4pPr>
            <a:lvl5pPr algn="l"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r>
              <a:rPr lang="en-US" altLang="x-none" sz="2400" b="0" i="0"/>
              <a:t>A Mechanism for Phosphoglucoisomerase</a:t>
            </a:r>
          </a:p>
        </p:txBody>
      </p:sp>
      <p:pic>
        <p:nvPicPr>
          <p:cNvPr id="221193" name="Picture 9" descr="f18-08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70072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1194" name="TextBox 3"/>
          <p:cNvSpPr txBox="1">
            <a:spLocks noChangeArrowheads="1"/>
          </p:cNvSpPr>
          <p:nvPr/>
        </p:nvSpPr>
        <p:spPr bwMode="auto">
          <a:xfrm>
            <a:off x="2590800" y="4876800"/>
            <a:ext cx="6553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altLang="x-none" sz="2000" b="0" i="0">
                <a:solidFill>
                  <a:srgbClr val="000066"/>
                </a:solidFill>
                <a:latin typeface="Arial" charset="0"/>
              </a:rPr>
              <a:t>The phosphoglucoisomerase mechanism involves: Opening of the pyranose ring (step 1)</a:t>
            </a:r>
          </a:p>
          <a:p>
            <a:pPr eaLnBrk="1" hangingPunct="1"/>
            <a:r>
              <a:rPr lang="en-US" altLang="x-none" sz="2000" b="0" i="0">
                <a:solidFill>
                  <a:srgbClr val="000066"/>
                </a:solidFill>
                <a:latin typeface="Arial" charset="0"/>
              </a:rPr>
              <a:t>Proton abstraction leading to enediol formation (step 2) </a:t>
            </a:r>
          </a:p>
          <a:p>
            <a:pPr eaLnBrk="1" hangingPunct="1"/>
            <a:r>
              <a:rPr lang="en-US" altLang="x-none" sz="2000" b="0" i="0">
                <a:solidFill>
                  <a:srgbClr val="000066"/>
                </a:solidFill>
                <a:latin typeface="Arial" charset="0"/>
              </a:rPr>
              <a:t>Proton addition to the double bond, followed by ring closure (step 3)</a:t>
            </a:r>
            <a:endParaRPr lang="en-US" altLang="x-none" sz="2200" b="0" i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Reaction 3:  Phosphofructokinase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Fructose-6-phosphate is then phosphorylated again to generate fructose-1,6-bisphosphate</a:t>
            </a:r>
          </a:p>
          <a:p>
            <a:r>
              <a:rPr lang="en-US" altLang="x-none"/>
              <a:t>This is the second reaction to be coupled to ATP hydrolysis</a:t>
            </a:r>
          </a:p>
          <a:p>
            <a:endParaRPr lang="en-US" altLang="x-none"/>
          </a:p>
          <a:p>
            <a:pPr>
              <a:buFont typeface="Times" charset="0"/>
              <a:buNone/>
            </a:pPr>
            <a:endParaRPr lang="en-US" altLang="x-none"/>
          </a:p>
        </p:txBody>
      </p:sp>
      <p:pic>
        <p:nvPicPr>
          <p:cNvPr id="188421" name="Picture 5" descr="17p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67050"/>
            <a:ext cx="86868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Phosphofructokinase is a Key Regulatory Enzyme in glycolysis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Phosphofructokinase (PFK):</a:t>
            </a:r>
            <a:endParaRPr lang="en-US" altLang="x-none" b="1"/>
          </a:p>
          <a:p>
            <a:pPr lvl="1"/>
            <a:r>
              <a:rPr lang="en-US" altLang="x-none"/>
              <a:t>Exists as a tetramer and subject to allosteric feedback</a:t>
            </a:r>
          </a:p>
          <a:p>
            <a:pPr lvl="1"/>
            <a:r>
              <a:rPr lang="en-US" altLang="x-none"/>
              <a:t>The tetramer is composed of L and M subunits</a:t>
            </a:r>
          </a:p>
          <a:p>
            <a:pPr lvl="1"/>
            <a:r>
              <a:rPr lang="en-US" altLang="x-none"/>
              <a:t>M</a:t>
            </a:r>
            <a:r>
              <a:rPr lang="en-US" altLang="x-none" baseline="-25000"/>
              <a:t>4</a:t>
            </a:r>
            <a:r>
              <a:rPr lang="en-US" altLang="x-none"/>
              <a:t>, M</a:t>
            </a:r>
            <a:r>
              <a:rPr lang="en-US" altLang="x-none" baseline="-25000"/>
              <a:t>3</a:t>
            </a:r>
            <a:r>
              <a:rPr lang="en-US" altLang="x-none"/>
              <a:t>L, M</a:t>
            </a:r>
            <a:r>
              <a:rPr lang="en-US" altLang="x-none" baseline="-25000"/>
              <a:t>2</a:t>
            </a:r>
            <a:r>
              <a:rPr lang="en-US" altLang="x-none"/>
              <a:t>L</a:t>
            </a:r>
            <a:r>
              <a:rPr lang="en-US" altLang="x-none" baseline="-25000"/>
              <a:t>2</a:t>
            </a:r>
            <a:r>
              <a:rPr lang="en-US" altLang="x-none"/>
              <a:t>, ML</a:t>
            </a:r>
            <a:r>
              <a:rPr lang="en-US" altLang="x-none" baseline="-25000"/>
              <a:t>3</a:t>
            </a:r>
            <a:r>
              <a:rPr lang="en-US" altLang="x-none"/>
              <a:t>, and L</a:t>
            </a:r>
            <a:r>
              <a:rPr lang="en-US" altLang="x-none" baseline="-25000"/>
              <a:t>4</a:t>
            </a:r>
            <a:r>
              <a:rPr lang="en-US" altLang="x-none"/>
              <a:t> all exist. Combinations of these subunits are called </a:t>
            </a:r>
            <a:r>
              <a:rPr lang="en-US" altLang="x-none" b="1" u="sng"/>
              <a:t>isozymes</a:t>
            </a:r>
          </a:p>
          <a:p>
            <a:pPr lvl="1"/>
            <a:r>
              <a:rPr lang="en-US" altLang="x-none"/>
              <a:t>Muscles are rich in M</a:t>
            </a:r>
            <a:r>
              <a:rPr lang="en-US" altLang="x-none" baseline="-25000"/>
              <a:t>4</a:t>
            </a:r>
            <a:r>
              <a:rPr lang="en-US" altLang="x-none"/>
              <a:t>; the liver is rich in L</a:t>
            </a:r>
            <a:r>
              <a:rPr lang="en-US" altLang="x-none" baseline="-25000"/>
              <a:t>4</a:t>
            </a:r>
            <a:endParaRPr lang="en-US" altLang="x-none"/>
          </a:p>
          <a:p>
            <a:pPr lvl="1"/>
            <a:r>
              <a:rPr lang="en-US" altLang="x-none"/>
              <a:t>ATP is an allosteric effector; high levels inhibit the enzyme, low levels activate it</a:t>
            </a:r>
          </a:p>
          <a:p>
            <a:pPr lvl="1"/>
            <a:r>
              <a:rPr lang="en-US" altLang="x-none"/>
              <a:t>Fructose-1,6-bisphosphate is also an allosteric effector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PFK can exist in Many Isozyme Forms</a:t>
            </a:r>
          </a:p>
        </p:txBody>
      </p:sp>
      <p:pic>
        <p:nvPicPr>
          <p:cNvPr id="190469" name="Picture 5" descr="17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1065213"/>
            <a:ext cx="5492750" cy="564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Reaction 4:  Aldolase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" y="1008063"/>
            <a:ext cx="9051925" cy="5697537"/>
          </a:xfrm>
        </p:spPr>
        <p:txBody>
          <a:bodyPr/>
          <a:lstStyle/>
          <a:p>
            <a:r>
              <a:rPr lang="en-US" altLang="x-none"/>
              <a:t>Fructose-1,6-bisphosphate  is split into two 3-carbon fragments</a:t>
            </a:r>
          </a:p>
          <a:p>
            <a:r>
              <a:rPr lang="en-US" altLang="x-none"/>
              <a:t>Reaction catalyzed by the enzyme Aldolase</a:t>
            </a:r>
          </a:p>
          <a:p>
            <a:r>
              <a:rPr lang="en-US" altLang="x-none"/>
              <a:t>Side chains of an essential Lys and Asp play key roles in catalysis</a:t>
            </a:r>
          </a:p>
        </p:txBody>
      </p:sp>
      <p:pic>
        <p:nvPicPr>
          <p:cNvPr id="191493" name="Picture 5" descr="17p5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73914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Aldolase Reaction Mechanism</a:t>
            </a:r>
          </a:p>
        </p:txBody>
      </p:sp>
      <p:pic>
        <p:nvPicPr>
          <p:cNvPr id="214023" name="Picture 7" descr="Schiff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20383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3429000" y="1828800"/>
            <a:ext cx="2514600" cy="457200"/>
          </a:xfrm>
          <a:prstGeom prst="rect">
            <a:avLst/>
          </a:prstGeom>
          <a:solidFill>
            <a:srgbClr val="FDFD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/>
              <a:t>Schiff Base</a:t>
            </a:r>
          </a:p>
        </p:txBody>
      </p:sp>
      <p:pic>
        <p:nvPicPr>
          <p:cNvPr id="214026" name="Picture 10" descr="aldolase mechani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2042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4" grpId="0" animBg="1"/>
      <p:bldP spid="21402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Overall Pathway of Glycolysis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x-none" i="1"/>
              <a:t>Glycolysis is also called the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x-none" i="1"/>
              <a:t>Embden-Meyerhof Pathway</a:t>
            </a:r>
            <a:r>
              <a:rPr lang="en-US" altLang="x-none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x-none" sz="1600"/>
          </a:p>
          <a:p>
            <a:pPr>
              <a:lnSpc>
                <a:spcPct val="95000"/>
              </a:lnSpc>
            </a:pPr>
            <a:r>
              <a:rPr lang="en-US" altLang="x-none" sz="2600"/>
              <a:t>Essentially all cells carry out glycolysis. </a:t>
            </a:r>
          </a:p>
          <a:p>
            <a:pPr>
              <a:lnSpc>
                <a:spcPct val="95000"/>
              </a:lnSpc>
            </a:pPr>
            <a:r>
              <a:rPr lang="en-US" altLang="x-none" sz="2600"/>
              <a:t>Glycolysis consists of </a:t>
            </a:r>
            <a:r>
              <a:rPr lang="en-US" altLang="x-none" sz="2600">
                <a:solidFill>
                  <a:srgbClr val="0000FF"/>
                </a:solidFill>
              </a:rPr>
              <a:t>ten reactions</a:t>
            </a:r>
            <a:r>
              <a:rPr lang="en-US" altLang="x-none" sz="2600"/>
              <a:t> which are essentially the same in all cells. These are divided into </a:t>
            </a:r>
            <a:r>
              <a:rPr lang="en-US" altLang="x-none" sz="2600">
                <a:solidFill>
                  <a:srgbClr val="0000FF"/>
                </a:solidFill>
              </a:rPr>
              <a:t>two phases</a:t>
            </a:r>
            <a:r>
              <a:rPr lang="en-US" altLang="x-none" sz="2600"/>
              <a:t>.  </a:t>
            </a:r>
          </a:p>
          <a:p>
            <a:pPr>
              <a:lnSpc>
                <a:spcPct val="95000"/>
              </a:lnSpc>
            </a:pPr>
            <a:r>
              <a:rPr lang="en-US" altLang="x-none" sz="2600"/>
              <a:t>The </a:t>
            </a:r>
            <a:r>
              <a:rPr lang="en-US" altLang="x-none" sz="2600">
                <a:solidFill>
                  <a:srgbClr val="0000FF"/>
                </a:solidFill>
              </a:rPr>
              <a:t>first phase</a:t>
            </a:r>
            <a:r>
              <a:rPr lang="en-US" altLang="x-none" sz="2600"/>
              <a:t> converts glucose to two G-3-P and is the </a:t>
            </a:r>
            <a:r>
              <a:rPr lang="en-US" altLang="x-none" sz="2600">
                <a:solidFill>
                  <a:srgbClr val="0000FF"/>
                </a:solidFill>
              </a:rPr>
              <a:t>energy requiring</a:t>
            </a:r>
            <a:r>
              <a:rPr lang="en-US" altLang="x-none" sz="2600"/>
              <a:t> phase.</a:t>
            </a:r>
          </a:p>
          <a:p>
            <a:pPr>
              <a:lnSpc>
                <a:spcPct val="95000"/>
              </a:lnSpc>
            </a:pPr>
            <a:r>
              <a:rPr lang="en-US" altLang="x-none" sz="2600"/>
              <a:t>The </a:t>
            </a:r>
            <a:r>
              <a:rPr lang="en-US" altLang="x-none" sz="2600">
                <a:solidFill>
                  <a:srgbClr val="0000FF"/>
                </a:solidFill>
              </a:rPr>
              <a:t>second phase</a:t>
            </a:r>
            <a:r>
              <a:rPr lang="en-US" altLang="x-none" sz="2600"/>
              <a:t> generates two pyruvates and is the </a:t>
            </a:r>
            <a:r>
              <a:rPr lang="en-US" altLang="x-none" sz="2600">
                <a:solidFill>
                  <a:srgbClr val="0000FF"/>
                </a:solidFill>
              </a:rPr>
              <a:t>energy producing</a:t>
            </a:r>
            <a:r>
              <a:rPr lang="en-US" altLang="x-none" sz="2600"/>
              <a:t> phase. </a:t>
            </a:r>
          </a:p>
          <a:p>
            <a:pPr>
              <a:lnSpc>
                <a:spcPct val="95000"/>
              </a:lnSpc>
            </a:pPr>
            <a:r>
              <a:rPr lang="en-US" altLang="x-none" sz="2600"/>
              <a:t>Products of glycolysis are </a:t>
            </a:r>
            <a:r>
              <a:rPr lang="en-US" altLang="x-none" sz="2600">
                <a:solidFill>
                  <a:srgbClr val="0000FF"/>
                </a:solidFill>
              </a:rPr>
              <a:t>pyruvate, ATP and NADH</a:t>
            </a:r>
            <a:r>
              <a:rPr lang="en-US" altLang="x-none" sz="2600"/>
              <a:t>. </a:t>
            </a:r>
          </a:p>
          <a:p>
            <a:pPr>
              <a:lnSpc>
                <a:spcPct val="95000"/>
              </a:lnSpc>
            </a:pPr>
            <a:r>
              <a:rPr lang="en-US" altLang="x-none" sz="2600"/>
              <a:t>There are three major fates for pyruvate.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Rxn 5:  Triose Phosphate Isomerase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" y="1008063"/>
            <a:ext cx="8823325" cy="5697537"/>
          </a:xfrm>
        </p:spPr>
        <p:txBody>
          <a:bodyPr/>
          <a:lstStyle/>
          <a:p>
            <a:r>
              <a:rPr lang="en-US" altLang="x-none" sz="2400"/>
              <a:t>In step 5, dihydroxyacetone phosphate (DHAP) is converted to glyceraldehyde-3-phosphate</a:t>
            </a:r>
          </a:p>
          <a:p>
            <a:r>
              <a:rPr lang="en-US" altLang="x-none" sz="2400"/>
              <a:t>These compounds are trioses</a:t>
            </a:r>
          </a:p>
          <a:p>
            <a:r>
              <a:rPr lang="en-US" altLang="x-none" sz="2400"/>
              <a:t>This reaction has small +</a:t>
            </a:r>
            <a:r>
              <a:rPr lang="en-US" altLang="x-none" sz="2400">
                <a:latin typeface="Symbol" charset="2"/>
                <a:sym typeface="Symbol" charset="2"/>
              </a:rPr>
              <a:t></a:t>
            </a:r>
            <a:r>
              <a:rPr lang="en-US" altLang="x-none" sz="2400"/>
              <a:t>G (0.58kcal/mol</a:t>
            </a:r>
            <a:r>
              <a:rPr lang="en-US" altLang="x-none" sz="2400" baseline="30000"/>
              <a:t>-1</a:t>
            </a:r>
            <a:r>
              <a:rPr lang="en-US" altLang="x-none" sz="2400"/>
              <a:t>)</a:t>
            </a:r>
          </a:p>
          <a:p>
            <a:r>
              <a:rPr lang="en-US" altLang="x-none" sz="2400" b="1"/>
              <a:t>Remember that glycolysis has several reactions that have very negative </a:t>
            </a:r>
            <a:r>
              <a:rPr lang="en-US" altLang="x-none" sz="2400" b="1">
                <a:latin typeface="Symbol" charset="2"/>
                <a:sym typeface="Symbol" charset="2"/>
              </a:rPr>
              <a:t></a:t>
            </a:r>
            <a:r>
              <a:rPr lang="en-US" altLang="x-none" sz="2400" b="1"/>
              <a:t>G values, and drive other reactions to completion, so that the </a:t>
            </a:r>
            <a:r>
              <a:rPr lang="en-US" altLang="x-none" sz="2400" b="1" i="1" u="sng"/>
              <a:t>overall process</a:t>
            </a:r>
            <a:r>
              <a:rPr lang="en-US" altLang="x-none" sz="2400" b="1"/>
              <a:t> is negative</a:t>
            </a:r>
            <a:endParaRPr lang="en-US" altLang="x-none" sz="2400"/>
          </a:p>
        </p:txBody>
      </p:sp>
      <p:pic>
        <p:nvPicPr>
          <p:cNvPr id="192517" name="Picture 5" descr="17p5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24300"/>
            <a:ext cx="698658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Triose Phosphate Isomerase Reaction Mechanism</a:t>
            </a:r>
          </a:p>
        </p:txBody>
      </p:sp>
      <p:pic>
        <p:nvPicPr>
          <p:cNvPr id="259078" name="Picture 1030" descr="f18-13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380413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In the first stages of glycolysis, glucose is converted to two molecules of glyceraldehyde-3-phosphate</a:t>
            </a:r>
          </a:p>
          <a:p>
            <a:endParaRPr lang="en-US" altLang="x-none"/>
          </a:p>
          <a:p>
            <a:r>
              <a:rPr lang="en-US" altLang="x-none"/>
              <a:t>The key intermediate in this series of reactions is fructose-1,6-bisphosphate. The enzyme that catalyzes this reaction, phosphofructokinase, is subject to allosteric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Second Phase of Glycolysis</a:t>
            </a:r>
          </a:p>
        </p:txBody>
      </p:sp>
      <p:sp>
        <p:nvSpPr>
          <p:cNvPr id="261125" name="Rectangle 3"/>
          <p:cNvSpPr>
            <a:spLocks noChangeArrowheads="1"/>
          </p:cNvSpPr>
          <p:nvPr/>
        </p:nvSpPr>
        <p:spPr bwMode="auto">
          <a:xfrm>
            <a:off x="609600" y="16002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algn="l">
              <a:spcBef>
                <a:spcPct val="20000"/>
              </a:spcBef>
              <a:buFont typeface="Times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algn="l">
              <a:spcBef>
                <a:spcPct val="20000"/>
              </a:spcBef>
              <a:buFont typeface="Times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algn="l">
              <a:spcBef>
                <a:spcPct val="20000"/>
              </a:spcBef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algn="l">
              <a:spcBef>
                <a:spcPct val="20000"/>
              </a:spcBef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algn="l">
              <a:spcBef>
                <a:spcPct val="20000"/>
              </a:spcBef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x-none" b="0" i="0"/>
              <a:t>Metabolic energy of glucose produces 4 ATP.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x-none" b="0" i="0"/>
              <a:t>Net ATP yield for glycolysis is two ATP.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x-none" b="0" i="0"/>
              <a:t>Why?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x-none" b="0" i="0"/>
              <a:t>The second phase of glycolysis involves two very </a:t>
            </a:r>
            <a:r>
              <a:rPr lang="en-US" altLang="x-none" b="0" i="0">
                <a:solidFill>
                  <a:srgbClr val="0000FF"/>
                </a:solidFill>
              </a:rPr>
              <a:t>high energy phosphate intermediates</a:t>
            </a:r>
            <a:r>
              <a:rPr lang="en-US" altLang="x-none" b="0" i="0"/>
              <a:t>: 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x-none" b="0" i="0"/>
              <a:t>1,3-bisphosphoglycerate. 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x-none" b="0" i="0"/>
              <a:t>Phosphoenolpyruvate.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Reaction 6:  Glyceraldehyde 3-Phosphate Dehydrogenase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The first reaction that begins the conversion to pyruvate involves the oxidation of glyceraldehyde-3-phosphate to 1,3-bisphosphoglycerate</a:t>
            </a:r>
          </a:p>
          <a:p>
            <a:r>
              <a:rPr lang="en-US" altLang="x-none"/>
              <a:t>This reaction involves addition of a phosphate group, as well as an electron transfer</a:t>
            </a:r>
          </a:p>
          <a:p>
            <a:r>
              <a:rPr lang="en-US" altLang="x-none"/>
              <a:t>The oxidizing agent, NAD</a:t>
            </a:r>
            <a:r>
              <a:rPr lang="en-US" altLang="x-none" baseline="30000"/>
              <a:t>+</a:t>
            </a:r>
            <a:r>
              <a:rPr lang="en-US" altLang="x-none"/>
              <a:t>, is reduced to NADH</a:t>
            </a:r>
          </a:p>
        </p:txBody>
      </p:sp>
      <p:pic>
        <p:nvPicPr>
          <p:cNvPr id="194565" name="Picture 5" descr="17p5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82296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Oxidation and Phosphorylation Reaction</a:t>
            </a:r>
          </a:p>
        </p:txBody>
      </p:sp>
      <p:pic>
        <p:nvPicPr>
          <p:cNvPr id="195589" name="Picture 5" descr="17p5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473700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0" name="Picture 6" descr="17p50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5473700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3" name="Picture 5" descr="17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4460875" cy="5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2800"/>
              <a:t>A Cysteine has Active Role in Action of Glyceraldehyde-3-phosphate Dehydrogenase</a:t>
            </a:r>
            <a:endParaRPr lang="en-US" altLang="x-none"/>
          </a:p>
        </p:txBody>
      </p:sp>
      <p:sp>
        <p:nvSpPr>
          <p:cNvPr id="196614" name="Line 6"/>
          <p:cNvSpPr>
            <a:spLocks noChangeShapeType="1"/>
          </p:cNvSpPr>
          <p:nvPr/>
        </p:nvSpPr>
        <p:spPr bwMode="auto">
          <a:xfrm flipH="1" flipV="1">
            <a:off x="5867400" y="1600200"/>
            <a:ext cx="10668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6858000" y="1676400"/>
            <a:ext cx="1970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000"/>
              <a:t>Nicotinamide ring of NAD</a:t>
            </a:r>
            <a:r>
              <a:rPr lang="en-US" altLang="x-none" sz="2000" baseline="30000"/>
              <a:t>+</a:t>
            </a:r>
            <a:endParaRPr lang="en-US" altLang="x-none" sz="2000"/>
          </a:p>
        </p:txBody>
      </p:sp>
      <p:sp>
        <p:nvSpPr>
          <p:cNvPr id="196616" name="Freeform 8"/>
          <p:cNvSpPr>
            <a:spLocks/>
          </p:cNvSpPr>
          <p:nvPr/>
        </p:nvSpPr>
        <p:spPr bwMode="auto">
          <a:xfrm>
            <a:off x="3581400" y="1955800"/>
            <a:ext cx="381000" cy="177800"/>
          </a:xfrm>
          <a:custGeom>
            <a:avLst/>
            <a:gdLst>
              <a:gd name="T0" fmla="*/ 0 w 240"/>
              <a:gd name="T1" fmla="*/ 64 h 112"/>
              <a:gd name="T2" fmla="*/ 48 w 240"/>
              <a:gd name="T3" fmla="*/ 16 h 112"/>
              <a:gd name="T4" fmla="*/ 144 w 240"/>
              <a:gd name="T5" fmla="*/ 16 h 112"/>
              <a:gd name="T6" fmla="*/ 240 w 240"/>
              <a:gd name="T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112">
                <a:moveTo>
                  <a:pt x="0" y="64"/>
                </a:moveTo>
                <a:cubicBezTo>
                  <a:pt x="12" y="44"/>
                  <a:pt x="24" y="24"/>
                  <a:pt x="48" y="16"/>
                </a:cubicBezTo>
                <a:cubicBezTo>
                  <a:pt x="72" y="8"/>
                  <a:pt x="112" y="0"/>
                  <a:pt x="144" y="16"/>
                </a:cubicBezTo>
                <a:cubicBezTo>
                  <a:pt x="176" y="32"/>
                  <a:pt x="224" y="96"/>
                  <a:pt x="240" y="112"/>
                </a:cubicBezTo>
              </a:path>
            </a:pathLst>
          </a:custGeom>
          <a:noFill/>
          <a:ln w="12700" cap="flat" cmpd="sng">
            <a:solidFill>
              <a:srgbClr val="C0045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8" name="Line 10"/>
          <p:cNvSpPr>
            <a:spLocks noChangeShapeType="1"/>
          </p:cNvSpPr>
          <p:nvPr/>
        </p:nvSpPr>
        <p:spPr bwMode="auto">
          <a:xfrm>
            <a:off x="3886200" y="2057400"/>
            <a:ext cx="152400" cy="152400"/>
          </a:xfrm>
          <a:prstGeom prst="line">
            <a:avLst/>
          </a:prstGeom>
          <a:noFill/>
          <a:ln w="12700">
            <a:solidFill>
              <a:srgbClr val="C0045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3952875" y="2122488"/>
            <a:ext cx="327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000"/>
              <a:t>H</a:t>
            </a:r>
            <a:r>
              <a:rPr lang="en-US" altLang="x-none" sz="1000" baseline="30000"/>
              <a:t>+</a:t>
            </a:r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Reaction 7:  Phosphoglycerate Kinase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1,3-bisphosphoglycerate is converted to 3-phosphoglycerate by Phosphoglycerate Kinase.</a:t>
            </a:r>
          </a:p>
          <a:p>
            <a:r>
              <a:rPr lang="en-US" altLang="x-none"/>
              <a:t>This step involves another reaction in which ATP is produced by phosphorylation of ADP</a:t>
            </a:r>
          </a:p>
          <a:p>
            <a:r>
              <a:rPr lang="en-US" altLang="x-none"/>
              <a:t>1,3-bisphosphoglycerate transfers a phosphate group to ADP. This is known as </a:t>
            </a:r>
            <a:r>
              <a:rPr lang="en-US" altLang="x-none" b="1"/>
              <a:t>substrate-level phosphorylation</a:t>
            </a:r>
          </a:p>
          <a:p>
            <a:r>
              <a:rPr lang="en-US" altLang="x-none"/>
              <a:t>Reaction is catalyzed by phosphoglycerate kinase</a:t>
            </a:r>
          </a:p>
          <a:p>
            <a:r>
              <a:rPr lang="en-US" altLang="x-none"/>
              <a:t>This reaction is the sum of the endergonic phosphorylation of ADP and the exergonic hydrolysis of the mixed phosphate anhydride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Reaction 7:  Phosphoglycerate Kinase</a:t>
            </a:r>
          </a:p>
        </p:txBody>
      </p:sp>
      <p:pic>
        <p:nvPicPr>
          <p:cNvPr id="198661" name="Picture 5" descr="17p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608138"/>
            <a:ext cx="8966200" cy="36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228600" y="541020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800" b="0" i="0">
                <a:solidFill>
                  <a:srgbClr val="000066"/>
                </a:solidFill>
                <a:latin typeface="Arial" charset="0"/>
              </a:rPr>
              <a:t>This reaction “pays off” the ATP debt created by the priming reactions in the first phase.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Rxn 8:  Phosphoglycerate Mutase</a:t>
            </a:r>
            <a:endParaRPr lang="en-US" altLang="x-none" sz="240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The next step involves the isomerization of 3-phosphoglycerate to 2-phosphoglycerate</a:t>
            </a:r>
          </a:p>
          <a:p>
            <a:r>
              <a:rPr lang="en-US" altLang="x-none" i="1"/>
              <a:t>A “mutase” catalyzes migration of a functional group within a substrate.</a:t>
            </a:r>
          </a:p>
        </p:txBody>
      </p:sp>
      <p:pic>
        <p:nvPicPr>
          <p:cNvPr id="199685" name="Picture 5" descr="17p5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8915400" cy="37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8" name="Rectangle 14"/>
          <p:cNvSpPr>
            <a:spLocks noChangeArrowheads="1"/>
          </p:cNvSpPr>
          <p:nvPr/>
        </p:nvSpPr>
        <p:spPr bwMode="auto">
          <a:xfrm>
            <a:off x="1600200" y="152400"/>
            <a:ext cx="5943600" cy="6553200"/>
          </a:xfrm>
          <a:prstGeom prst="rect">
            <a:avLst/>
          </a:prstGeom>
          <a:solidFill>
            <a:srgbClr val="FDFDF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0" y="1828800"/>
            <a:ext cx="1600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000"/>
              <a:t>2 Molecules of ATP are consumed in the first 5 reactions</a:t>
            </a:r>
            <a:endParaRPr lang="en-US" altLang="x-none"/>
          </a:p>
        </p:txBody>
      </p:sp>
      <p:sp>
        <p:nvSpPr>
          <p:cNvPr id="216074" name="Text Box 10"/>
          <p:cNvSpPr txBox="1">
            <a:spLocks noChangeArrowheads="1"/>
          </p:cNvSpPr>
          <p:nvPr/>
        </p:nvSpPr>
        <p:spPr bwMode="auto">
          <a:xfrm>
            <a:off x="7467600" y="2286000"/>
            <a:ext cx="16002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000"/>
              <a:t>4 Molecules of ATP and 2 molecules of NADH are generated in the second 5 reactions</a:t>
            </a:r>
            <a:endParaRPr lang="en-US" altLang="x-none"/>
          </a:p>
        </p:txBody>
      </p:sp>
      <p:sp>
        <p:nvSpPr>
          <p:cNvPr id="216076" name="Text Box 12"/>
          <p:cNvSpPr txBox="1">
            <a:spLocks noChangeArrowheads="1"/>
          </p:cNvSpPr>
          <p:nvPr/>
        </p:nvSpPr>
        <p:spPr bwMode="auto">
          <a:xfrm>
            <a:off x="0" y="3962400"/>
            <a:ext cx="1676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000"/>
              <a:t>ATP hydrolyzing reactions are control points (There are 4 of them)</a:t>
            </a:r>
            <a:endParaRPr lang="en-US" altLang="x-none"/>
          </a:p>
        </p:txBody>
      </p:sp>
      <p:pic>
        <p:nvPicPr>
          <p:cNvPr id="216077" name="Picture 13" descr="Glycolysis_Combined Ph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830888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Reaction 9:  Enolase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Next, 2-phosphoglycerate loses one molecule of water, producing phosphenolpyruvate</a:t>
            </a:r>
          </a:p>
          <a:p>
            <a:r>
              <a:rPr lang="en-US" altLang="x-none"/>
              <a:t>Enolase catalyzes the reaction and requires a Mg</a:t>
            </a:r>
            <a:r>
              <a:rPr lang="en-US" altLang="x-none" baseline="30000"/>
              <a:t>2+</a:t>
            </a:r>
            <a:r>
              <a:rPr lang="en-US" altLang="x-none"/>
              <a:t> cofactor</a:t>
            </a:r>
          </a:p>
          <a:p>
            <a:r>
              <a:rPr lang="en-US" altLang="x-none"/>
              <a:t>Phosphoenolpyruvate contains a high energy bond</a:t>
            </a:r>
          </a:p>
        </p:txBody>
      </p:sp>
      <p:pic>
        <p:nvPicPr>
          <p:cNvPr id="200709" name="Picture 5" descr="17p50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8432800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Reaction 10:  Pyruvate Kinase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2600"/>
              <a:t>Phosphenolpyruvate (PEP) transfers its phosphate group to ADP, producing ATP and pyruvate</a:t>
            </a:r>
          </a:p>
          <a:p>
            <a:r>
              <a:rPr lang="en-US" altLang="x-none" sz="2600">
                <a:latin typeface="Symbol" charset="2"/>
                <a:sym typeface="Symbol" charset="2"/>
              </a:rPr>
              <a:t></a:t>
            </a:r>
            <a:r>
              <a:rPr lang="en-US" altLang="x-none" sz="2600"/>
              <a:t>G of hydrolysis of PEP is more than that of ATP </a:t>
            </a:r>
          </a:p>
          <a:p>
            <a:pPr>
              <a:buFont typeface="Times" charset="0"/>
              <a:buNone/>
            </a:pPr>
            <a:r>
              <a:rPr lang="en-US" altLang="x-none" sz="2600"/>
              <a:t>	(-61.9kJ mol</a:t>
            </a:r>
            <a:r>
              <a:rPr lang="en-US" altLang="x-none" sz="2600" baseline="30000"/>
              <a:t>-1</a:t>
            </a:r>
            <a:r>
              <a:rPr lang="en-US" altLang="x-none" sz="2600"/>
              <a:t> vs. -30.5kJ mol</a:t>
            </a:r>
            <a:r>
              <a:rPr lang="en-US" altLang="x-none" sz="2600" baseline="30000"/>
              <a:t>-1</a:t>
            </a:r>
            <a:r>
              <a:rPr lang="en-US" altLang="x-none" sz="2600"/>
              <a:t>)</a:t>
            </a:r>
          </a:p>
          <a:p>
            <a:r>
              <a:rPr lang="en-US" altLang="x-none" sz="2600"/>
              <a:t>Reaction is catalyzed by pyruvate kinase</a:t>
            </a:r>
          </a:p>
        </p:txBody>
      </p:sp>
      <p:pic>
        <p:nvPicPr>
          <p:cNvPr id="201733" name="Picture 5" descr="17p508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21050"/>
            <a:ext cx="8420100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Control Points in Glycolysis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" y="1008063"/>
            <a:ext cx="4403725" cy="5697537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US" altLang="x-none" sz="2400"/>
              <a:t>•  Three reactions exhibit particularly large decreases in free energy; the enzymes that catalyze these reactions are sites of allosteric control</a:t>
            </a:r>
          </a:p>
          <a:p>
            <a:pPr lvl="1"/>
            <a:r>
              <a:rPr lang="en-US" altLang="x-none" sz="2200" b="1"/>
              <a:t>Hexokinase</a:t>
            </a:r>
          </a:p>
          <a:p>
            <a:pPr lvl="1"/>
            <a:r>
              <a:rPr lang="en-US" altLang="x-none" sz="2200" b="1"/>
              <a:t>Phosphofructokinase</a:t>
            </a:r>
          </a:p>
          <a:p>
            <a:pPr lvl="1"/>
            <a:r>
              <a:rPr lang="en-US" altLang="x-none" sz="2200" b="1"/>
              <a:t>Pyruvate kinase</a:t>
            </a:r>
            <a:endParaRPr lang="en-US" altLang="x-none" sz="2200"/>
          </a:p>
          <a:p>
            <a:pPr lvl="1"/>
            <a:endParaRPr lang="en-US" altLang="x-none" sz="2200" b="1">
              <a:solidFill>
                <a:srgbClr val="B2241E"/>
              </a:solidFill>
            </a:endParaRPr>
          </a:p>
          <a:p>
            <a:pPr>
              <a:buFont typeface="Times" charset="0"/>
              <a:buNone/>
            </a:pPr>
            <a:endParaRPr lang="en-US" altLang="x-none" sz="2400" b="1">
              <a:solidFill>
                <a:srgbClr val="B2241E"/>
              </a:solidFill>
            </a:endParaRPr>
          </a:p>
          <a:p>
            <a:pPr>
              <a:buFont typeface="Times" charset="0"/>
              <a:buNone/>
            </a:pPr>
            <a:endParaRPr lang="en-US" altLang="x-none" sz="2400" b="1">
              <a:solidFill>
                <a:srgbClr val="B2241E"/>
              </a:solidFill>
            </a:endParaRPr>
          </a:p>
          <a:p>
            <a:pPr>
              <a:buFont typeface="Times" charset="0"/>
              <a:buNone/>
            </a:pPr>
            <a:endParaRPr lang="en-US" altLang="x-none" sz="2400" b="1">
              <a:solidFill>
                <a:srgbClr val="B2241E"/>
              </a:solidFill>
            </a:endParaRPr>
          </a:p>
          <a:p>
            <a:pPr>
              <a:buFont typeface="Times" charset="0"/>
              <a:buNone/>
            </a:pPr>
            <a:endParaRPr lang="en-US" altLang="x-none" sz="2400" b="1">
              <a:solidFill>
                <a:srgbClr val="B2241E"/>
              </a:solidFill>
            </a:endParaRPr>
          </a:p>
        </p:txBody>
      </p:sp>
      <p:pic>
        <p:nvPicPr>
          <p:cNvPr id="202757" name="Picture 5" descr="17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416425" cy="5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In the final stages of glycolysis, two molecules of pyruvate are produced for each molecule of glucose that entered the pathway</a:t>
            </a:r>
          </a:p>
          <a:p>
            <a:endParaRPr lang="en-US" altLang="x-none"/>
          </a:p>
          <a:p>
            <a:r>
              <a:rPr lang="en-US" altLang="x-none"/>
              <a:t>These reactions involve electron transfer, and the net production of two ATP for each glucose</a:t>
            </a:r>
          </a:p>
          <a:p>
            <a:endParaRPr lang="en-US" altLang="x-none"/>
          </a:p>
          <a:p>
            <a:r>
              <a:rPr lang="en-US" altLang="x-none"/>
              <a:t>There are three control points in the glycolytic 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6" name="Rectangle 2"/>
          <p:cNvSpPr>
            <a:spLocks noChangeArrowheads="1"/>
          </p:cNvSpPr>
          <p:nvPr/>
        </p:nvSpPr>
        <p:spPr bwMode="auto">
          <a:xfrm>
            <a:off x="0" y="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l"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1pPr>
            <a:lvl2pPr algn="l"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2pPr>
            <a:lvl3pPr algn="l"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3pPr>
            <a:lvl4pPr algn="l"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4pPr>
            <a:lvl5pPr algn="l"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r>
              <a:rPr lang="en-US" altLang="x-none" sz="2800" b="0" i="0"/>
              <a:t>What Are the Metabolic Fates of NADH and Pyruvate Produced in Glycolysis?</a:t>
            </a:r>
            <a:endParaRPr lang="en-US" altLang="x-none" sz="2100" b="0" i="0"/>
          </a:p>
        </p:txBody>
      </p:sp>
      <p:sp>
        <p:nvSpPr>
          <p:cNvPr id="263177" name="Rectangle 3"/>
          <p:cNvSpPr>
            <a:spLocks noChangeArrowheads="1"/>
          </p:cNvSpPr>
          <p:nvPr/>
        </p:nvSpPr>
        <p:spPr bwMode="auto">
          <a:xfrm>
            <a:off x="304800" y="14478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algn="l">
              <a:spcBef>
                <a:spcPct val="20000"/>
              </a:spcBef>
              <a:buFont typeface="Times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algn="l">
              <a:spcBef>
                <a:spcPct val="20000"/>
              </a:spcBef>
              <a:buFont typeface="Times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algn="l">
              <a:spcBef>
                <a:spcPct val="20000"/>
              </a:spcBef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algn="l">
              <a:spcBef>
                <a:spcPct val="20000"/>
              </a:spcBef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algn="l">
              <a:spcBef>
                <a:spcPct val="20000"/>
              </a:spcBef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x-none" sz="3000" b="0">
                <a:solidFill>
                  <a:srgbClr val="FF0000"/>
                </a:solidFill>
              </a:rPr>
              <a:t>NADH </a:t>
            </a:r>
            <a:r>
              <a:rPr lang="en-US" altLang="x-none" sz="3000" b="0"/>
              <a:t>can be recycled via aerobic or anaerobic pathways</a:t>
            </a:r>
          </a:p>
          <a:p>
            <a:pPr eaLnBrk="1" hangingPunct="1">
              <a:lnSpc>
                <a:spcPct val="95000"/>
              </a:lnSpc>
            </a:pPr>
            <a:endParaRPr lang="en-US" altLang="x-none" sz="1600" b="0">
              <a:solidFill>
                <a:srgbClr val="FF000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 altLang="x-none" b="0" i="0"/>
              <a:t>NADH is energy - two possible fates: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x-none" b="0" i="0"/>
              <a:t>In aerobic conditions (O</a:t>
            </a:r>
            <a:r>
              <a:rPr lang="en-US" altLang="x-none" b="0" i="0" baseline="-25000"/>
              <a:t>2</a:t>
            </a:r>
            <a:r>
              <a:rPr lang="en-US" altLang="x-none" b="0" i="0"/>
              <a:t> is available), NADH is re-oxidized in the electron transport pathway, making ATP in oxidative phosphorylation.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x-none" b="0" i="0"/>
              <a:t>In anaerobic conditions, NADH is re-oxidized by lactate dehydrogenase (LDH) or alcohol dehydrogense either of which provide NAD</a:t>
            </a:r>
            <a:r>
              <a:rPr lang="en-US" altLang="x-none" b="0" i="0" baseline="30000"/>
              <a:t>+</a:t>
            </a:r>
            <a:r>
              <a:rPr lang="en-US" altLang="x-none" b="0" i="0"/>
              <a:t> for more glycolysis.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Anaerobic Metabolism of Pyruvate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" y="1008063"/>
            <a:ext cx="8902700" cy="5697537"/>
          </a:xfrm>
        </p:spPr>
        <p:txBody>
          <a:bodyPr/>
          <a:lstStyle/>
          <a:p>
            <a:r>
              <a:rPr lang="en-US" altLang="x-none" sz="2400"/>
              <a:t>Under anaerobic conditions, the most important pathway for the regeneration of NAD</a:t>
            </a:r>
            <a:r>
              <a:rPr lang="en-US" altLang="x-none" sz="2400" baseline="30000"/>
              <a:t>+</a:t>
            </a:r>
            <a:r>
              <a:rPr lang="en-US" altLang="x-none" sz="2400"/>
              <a:t> is reduction of pyruvate to lactate</a:t>
            </a:r>
          </a:p>
          <a:p>
            <a:r>
              <a:rPr lang="en-US" altLang="x-none" sz="2400"/>
              <a:t>Lactate dehydrogenase (LDH) is a tetrameric isoenzyme consisting of H and M subunits; H</a:t>
            </a:r>
            <a:r>
              <a:rPr lang="en-US" altLang="x-none" sz="2400" baseline="-25000"/>
              <a:t>4</a:t>
            </a:r>
            <a:r>
              <a:rPr lang="en-US" altLang="x-none" sz="2400"/>
              <a:t> predominates in heart muscle, and M</a:t>
            </a:r>
            <a:r>
              <a:rPr lang="en-US" altLang="x-none" sz="2400" baseline="-25000"/>
              <a:t>4</a:t>
            </a:r>
            <a:r>
              <a:rPr lang="en-US" altLang="x-none" sz="2400"/>
              <a:t> in skeletal muscle</a:t>
            </a:r>
          </a:p>
        </p:txBody>
      </p:sp>
      <p:pic>
        <p:nvPicPr>
          <p:cNvPr id="204805" name="Picture 5" descr="17p5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267075"/>
            <a:ext cx="8966200" cy="35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NAD</a:t>
            </a:r>
            <a:r>
              <a:rPr lang="en-US" altLang="x-none" baseline="30000"/>
              <a:t>+</a:t>
            </a:r>
            <a:r>
              <a:rPr lang="en-US" altLang="x-none"/>
              <a:t> Needs to be Recycled to Prevent Decrease in Oxidation Reactions</a:t>
            </a:r>
          </a:p>
        </p:txBody>
      </p:sp>
      <p:pic>
        <p:nvPicPr>
          <p:cNvPr id="205829" name="Picture 5" descr="17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066800"/>
            <a:ext cx="8966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228600" y="5181600"/>
            <a:ext cx="8763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b="0" i="0">
                <a:solidFill>
                  <a:srgbClr val="000066"/>
                </a:solidFill>
                <a:latin typeface="Arial" charset="0"/>
              </a:rPr>
              <a:t>Pyruvate reduction to ethanol in yeast provides a means for regenerating NAD</a:t>
            </a:r>
            <a:r>
              <a:rPr lang="en-US" altLang="x-none" b="0" i="0" baseline="30000">
                <a:solidFill>
                  <a:srgbClr val="000066"/>
                </a:solidFill>
                <a:latin typeface="Arial" charset="0"/>
              </a:rPr>
              <a:t>+</a:t>
            </a:r>
            <a:r>
              <a:rPr lang="en-US" altLang="x-none" b="0" i="0">
                <a:solidFill>
                  <a:srgbClr val="000066"/>
                </a:solidFill>
                <a:latin typeface="Arial" charset="0"/>
              </a:rPr>
              <a:t> consumed in the glyceraldehyde-3-P dehydrogenase reaction. (b) In oxygen-depleted muscle, NAD</a:t>
            </a:r>
            <a:r>
              <a:rPr lang="en-US" altLang="x-none" b="0" i="0" baseline="30000">
                <a:solidFill>
                  <a:srgbClr val="000066"/>
                </a:solidFill>
                <a:latin typeface="Arial" charset="0"/>
              </a:rPr>
              <a:t>+</a:t>
            </a:r>
            <a:r>
              <a:rPr lang="en-US" altLang="x-none" b="0" i="0">
                <a:solidFill>
                  <a:srgbClr val="000066"/>
                </a:solidFill>
                <a:latin typeface="Arial" charset="0"/>
              </a:rPr>
              <a:t> is regenerated in the lactate dehydrogenase reaction.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Alcoholic Fermentation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Two reactions lead to the production of ethanol:</a:t>
            </a:r>
          </a:p>
          <a:p>
            <a:pPr lvl="1"/>
            <a:r>
              <a:rPr lang="en-US" altLang="x-none"/>
              <a:t>Decarboxylation of pyruvate </a:t>
            </a:r>
            <a:br>
              <a:rPr lang="en-US" altLang="x-none"/>
            </a:br>
            <a:r>
              <a:rPr lang="en-US" altLang="x-none"/>
              <a:t>to acetaldehyde</a:t>
            </a:r>
          </a:p>
          <a:p>
            <a:pPr lvl="1"/>
            <a:r>
              <a:rPr lang="en-US" altLang="x-none"/>
              <a:t>Reduction of acetaldehyde </a:t>
            </a:r>
            <a:br>
              <a:rPr lang="en-US" altLang="x-none"/>
            </a:br>
            <a:r>
              <a:rPr lang="en-US" altLang="x-none"/>
              <a:t>to ethanol</a:t>
            </a:r>
          </a:p>
          <a:p>
            <a:pPr lvl="1">
              <a:buFont typeface="Times" charset="0"/>
              <a:buNone/>
            </a:pPr>
            <a:endParaRPr lang="en-US" altLang="x-none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0" y="3962400"/>
            <a:ext cx="9144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x-none" sz="2800" b="0" i="0">
                <a:solidFill>
                  <a:schemeClr val="tx1"/>
                </a:solidFill>
                <a:latin typeface="Arial" charset="0"/>
                <a:ea typeface="Osaka" charset="-128"/>
              </a:rPr>
              <a:t>• </a:t>
            </a:r>
            <a:r>
              <a:rPr lang="en-US" altLang="x-none" sz="2800" i="0">
                <a:solidFill>
                  <a:schemeClr val="tx1"/>
                </a:solidFill>
                <a:latin typeface="Arial" charset="0"/>
                <a:ea typeface="Osaka" charset="-128"/>
              </a:rPr>
              <a:t>Pyruvate decarboxylase</a:t>
            </a:r>
            <a:r>
              <a:rPr lang="en-US" altLang="x-none" sz="2800" b="0" i="0">
                <a:solidFill>
                  <a:schemeClr val="tx1"/>
                </a:solidFill>
                <a:latin typeface="Arial" charset="0"/>
                <a:ea typeface="Osaka" charset="-128"/>
              </a:rPr>
              <a:t> is the enzyme that catalyzes</a:t>
            </a:r>
          </a:p>
          <a:p>
            <a:pPr algn="l"/>
            <a:r>
              <a:rPr lang="en-US" altLang="x-none" sz="2800" b="0" i="0">
                <a:solidFill>
                  <a:schemeClr val="tx1"/>
                </a:solidFill>
                <a:latin typeface="Arial" charset="0"/>
                <a:ea typeface="Osaka" charset="-128"/>
              </a:rPr>
              <a:t>  the first reaction</a:t>
            </a:r>
          </a:p>
          <a:p>
            <a:pPr algn="l"/>
            <a:r>
              <a:rPr lang="en-US" altLang="x-none" sz="2800" b="0" i="0">
                <a:solidFill>
                  <a:schemeClr val="tx1"/>
                </a:solidFill>
                <a:latin typeface="Arial" charset="0"/>
                <a:ea typeface="Osaka" charset="-128"/>
              </a:rPr>
              <a:t>• This enzyme require Mg</a:t>
            </a:r>
            <a:r>
              <a:rPr lang="en-US" altLang="x-none" sz="2800" b="0" i="0" baseline="30000">
                <a:solidFill>
                  <a:schemeClr val="tx1"/>
                </a:solidFill>
                <a:latin typeface="Arial" charset="0"/>
                <a:ea typeface="Osaka" charset="-128"/>
              </a:rPr>
              <a:t>2+</a:t>
            </a:r>
            <a:r>
              <a:rPr lang="en-US" altLang="x-none" sz="2800" b="0" i="0">
                <a:solidFill>
                  <a:schemeClr val="tx1"/>
                </a:solidFill>
                <a:latin typeface="Arial" charset="0"/>
                <a:ea typeface="Osaka" charset="-128"/>
              </a:rPr>
              <a:t> and the cofactor, </a:t>
            </a:r>
            <a:r>
              <a:rPr lang="en-US" altLang="x-none" sz="2800" i="0">
                <a:solidFill>
                  <a:schemeClr val="tx1"/>
                </a:solidFill>
                <a:latin typeface="Arial" charset="0"/>
                <a:ea typeface="Osaka" charset="-128"/>
              </a:rPr>
              <a:t>thiamine</a:t>
            </a:r>
          </a:p>
          <a:p>
            <a:pPr algn="l"/>
            <a:r>
              <a:rPr lang="en-US" altLang="x-none" sz="2800" i="0">
                <a:solidFill>
                  <a:schemeClr val="tx1"/>
                </a:solidFill>
                <a:latin typeface="Arial" charset="0"/>
                <a:ea typeface="Osaka" charset="-128"/>
              </a:rPr>
              <a:t>  pyrophosphate (TPP) </a:t>
            </a:r>
          </a:p>
          <a:p>
            <a:pPr algn="l"/>
            <a:r>
              <a:rPr lang="en-US" altLang="x-none" sz="2800" b="0" i="0">
                <a:solidFill>
                  <a:schemeClr val="tx1"/>
                </a:solidFill>
                <a:latin typeface="Arial" charset="0"/>
                <a:ea typeface="Osaka" charset="-128"/>
              </a:rPr>
              <a:t>• </a:t>
            </a:r>
            <a:r>
              <a:rPr lang="en-US" altLang="x-none" sz="2800" i="0">
                <a:solidFill>
                  <a:schemeClr val="tx1"/>
                </a:solidFill>
                <a:latin typeface="Arial" charset="0"/>
                <a:ea typeface="Osaka" charset="-128"/>
              </a:rPr>
              <a:t>Alcohol dehydrogenase</a:t>
            </a:r>
            <a:r>
              <a:rPr lang="en-US" altLang="x-none" sz="2800" b="0" i="0">
                <a:solidFill>
                  <a:schemeClr val="tx1"/>
                </a:solidFill>
                <a:latin typeface="Arial" charset="0"/>
                <a:ea typeface="Osaka" charset="-128"/>
              </a:rPr>
              <a:t> catalyzes the conversion of</a:t>
            </a:r>
          </a:p>
          <a:p>
            <a:pPr algn="l"/>
            <a:r>
              <a:rPr lang="en-US" altLang="x-none" sz="2800" b="0" i="0">
                <a:solidFill>
                  <a:schemeClr val="tx1"/>
                </a:solidFill>
                <a:latin typeface="Arial" charset="0"/>
                <a:ea typeface="Osaka" charset="-128"/>
              </a:rPr>
              <a:t>  acetaldehyde to ethanol</a:t>
            </a:r>
          </a:p>
        </p:txBody>
      </p:sp>
      <p:pic>
        <p:nvPicPr>
          <p:cNvPr id="206854" name="Picture 6" descr="17p5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600200"/>
            <a:ext cx="3949700" cy="22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Pyruvate is converted to lactate in anaerobic tissues, such as actively metabolizing muscle. NAD</a:t>
            </a:r>
            <a:r>
              <a:rPr lang="en-US" altLang="x-none" baseline="30000"/>
              <a:t>+</a:t>
            </a:r>
            <a:r>
              <a:rPr lang="en-US" altLang="x-none"/>
              <a:t> is recycled in the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Fates of Pyruvate From Glycolysis</a:t>
            </a:r>
          </a:p>
        </p:txBody>
      </p:sp>
      <p:pic>
        <p:nvPicPr>
          <p:cNvPr id="183301" name="Picture 5" descr="17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004888"/>
            <a:ext cx="6526212" cy="585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Reactions of Glycolysis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b="1"/>
              <a:t>Phosphorylation</a:t>
            </a:r>
            <a:r>
              <a:rPr lang="en-US" altLang="x-none"/>
              <a:t> of glucose to give glucose-6-phosphate</a:t>
            </a:r>
          </a:p>
          <a:p>
            <a:r>
              <a:rPr lang="en-US" altLang="x-none" b="1"/>
              <a:t>Isomerization</a:t>
            </a:r>
            <a:r>
              <a:rPr lang="en-US" altLang="x-none"/>
              <a:t> of glucose-6-phosphate to give fructose-6-phosphate</a:t>
            </a:r>
          </a:p>
          <a:p>
            <a:r>
              <a:rPr lang="en-US" altLang="x-none" b="1"/>
              <a:t>Phosphorylation</a:t>
            </a:r>
            <a:r>
              <a:rPr lang="en-US" altLang="x-none"/>
              <a:t> of fructose-6-phosphate to yield fructose-1,6-bisphosphate</a:t>
            </a:r>
          </a:p>
          <a:p>
            <a:r>
              <a:rPr lang="en-US" altLang="x-none" b="1"/>
              <a:t>Cleavage </a:t>
            </a:r>
            <a:r>
              <a:rPr lang="en-US" altLang="x-none"/>
              <a:t>of fructose-1,6,-bisphosphate to give glyceraldehyde-3-phosphate and dihyroxyacetone phosphate</a:t>
            </a:r>
          </a:p>
          <a:p>
            <a:r>
              <a:rPr lang="en-US" altLang="x-none" b="1"/>
              <a:t>Isomerization</a:t>
            </a:r>
            <a:r>
              <a:rPr lang="en-US" altLang="x-none"/>
              <a:t> of dihyroxyacetone phosphate to give glyceraldehyde-3-phosphate</a:t>
            </a:r>
            <a:endParaRPr lang="en-US" altLang="x-non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Reactions of Glycolysis (Cont’d)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b="1"/>
              <a:t>Oxidation</a:t>
            </a:r>
            <a:r>
              <a:rPr lang="en-US" altLang="x-none"/>
              <a:t> of glyceraldehyde-3-phosphate to give 1,3-bisphosphoglycerate</a:t>
            </a:r>
          </a:p>
          <a:p>
            <a:r>
              <a:rPr lang="en-US" altLang="x-none" b="1"/>
              <a:t>Transfer of a phosphate group</a:t>
            </a:r>
            <a:r>
              <a:rPr lang="en-US" altLang="x-none"/>
              <a:t> from 1,3-bisphosphoglycerate to ADP to give 3-phosphoglycerate</a:t>
            </a:r>
          </a:p>
          <a:p>
            <a:r>
              <a:rPr lang="en-US" altLang="x-none" b="1"/>
              <a:t>Isomerization</a:t>
            </a:r>
            <a:r>
              <a:rPr lang="en-US" altLang="x-none"/>
              <a:t> of 3-phosphoglycerate to give 2-phosphoglycerate</a:t>
            </a:r>
          </a:p>
          <a:p>
            <a:r>
              <a:rPr lang="en-US" altLang="x-none" b="1"/>
              <a:t>Dehydration</a:t>
            </a:r>
            <a:r>
              <a:rPr lang="en-US" altLang="x-none"/>
              <a:t> of 2-phosphoglycerate to give phosphoenolpyruvate</a:t>
            </a:r>
          </a:p>
          <a:p>
            <a:r>
              <a:rPr lang="en-US" altLang="x-none" b="1"/>
              <a:t>Transfer of a phosphate group</a:t>
            </a:r>
            <a:r>
              <a:rPr lang="en-US" altLang="x-none"/>
              <a:t> from phosphoenolpyruvate to ADP to give pyruvate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Thermodynamics of Glycolysis</a:t>
            </a:r>
          </a:p>
        </p:txBody>
      </p:sp>
      <p:pic>
        <p:nvPicPr>
          <p:cNvPr id="218118" name="Picture 6" descr="Thermodynamics of Gycol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23338" cy="48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838200" y="5867400"/>
            <a:ext cx="7543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000"/>
              <a:t>The </a:t>
            </a:r>
            <a:r>
              <a:rPr lang="en-US" altLang="x-none" sz="2000">
                <a:latin typeface="Symbol" charset="2"/>
                <a:sym typeface="Symbol" charset="2"/>
              </a:rPr>
              <a:t></a:t>
            </a:r>
            <a:r>
              <a:rPr lang="en-US" altLang="x-none" sz="2000"/>
              <a:t>G value in the right column is the free energy change within the cell, taking the equilibrium concentrations of reactants and products into account</a:t>
            </a:r>
            <a:r>
              <a:rPr lang="en-US" altLang="x-none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2" name="Rectangle 2"/>
          <p:cNvSpPr>
            <a:spLocks noChangeArrowheads="1"/>
          </p:cNvSpPr>
          <p:nvPr/>
        </p:nvSpPr>
        <p:spPr bwMode="auto">
          <a:xfrm>
            <a:off x="0" y="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l"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1pPr>
            <a:lvl2pPr algn="l"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2pPr>
            <a:lvl3pPr algn="l"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3pPr>
            <a:lvl4pPr algn="l"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4pPr>
            <a:lvl5pPr algn="l"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r>
              <a:rPr lang="en-US" altLang="x-none" sz="3000" b="0" i="0"/>
              <a:t>Why Are Coupled Reactions Important in Glycolysis?</a:t>
            </a:r>
          </a:p>
        </p:txBody>
      </p:sp>
      <p:sp>
        <p:nvSpPr>
          <p:cNvPr id="265223" name="Rectangle 3"/>
          <p:cNvSpPr>
            <a:spLocks noChangeArrowheads="1"/>
          </p:cNvSpPr>
          <p:nvPr/>
        </p:nvSpPr>
        <p:spPr bwMode="auto">
          <a:xfrm>
            <a:off x="685800" y="16764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algn="l">
              <a:spcBef>
                <a:spcPct val="20000"/>
              </a:spcBef>
              <a:buFont typeface="Times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algn="l">
              <a:spcBef>
                <a:spcPct val="20000"/>
              </a:spcBef>
              <a:buFont typeface="Times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algn="l">
              <a:spcBef>
                <a:spcPct val="20000"/>
              </a:spcBef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algn="l">
              <a:spcBef>
                <a:spcPct val="20000"/>
              </a:spcBef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algn="l">
              <a:spcBef>
                <a:spcPct val="20000"/>
              </a:spcBef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x-none" b="0" i="0">
                <a:solidFill>
                  <a:srgbClr val="0000FF"/>
                </a:solidFill>
              </a:rPr>
              <a:t>Coupled reactions</a:t>
            </a:r>
            <a:r>
              <a:rPr lang="en-US" altLang="x-none" b="0" i="0"/>
              <a:t> involving ATP hydrolysis are used to drive the glycolytic pathway. </a:t>
            </a:r>
            <a:r>
              <a:rPr lang="en-US" altLang="x-none" sz="1200" b="0" i="0"/>
              <a:t>(1st Phase)</a:t>
            </a:r>
            <a:endParaRPr lang="en-US" altLang="x-none" b="0" i="0"/>
          </a:p>
          <a:p>
            <a:pPr lvl="1" eaLnBrk="1" hangingPunct="1">
              <a:lnSpc>
                <a:spcPct val="95000"/>
              </a:lnSpc>
            </a:pPr>
            <a:r>
              <a:rPr lang="en-US" altLang="x-none" b="0" i="0"/>
              <a:t>Some of the individual reactions have very low free energy values (or even slightly positive ones!)</a:t>
            </a:r>
            <a:endParaRPr lang="en-US" altLang="x-none" b="0" i="0">
              <a:solidFill>
                <a:srgbClr val="0000FF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 altLang="x-none" b="0" i="0">
                <a:solidFill>
                  <a:srgbClr val="0000FF"/>
                </a:solidFill>
              </a:rPr>
              <a:t>Coupled reactions</a:t>
            </a:r>
            <a:r>
              <a:rPr lang="en-US" altLang="x-none" b="0" i="0"/>
              <a:t> convert some, but not all of the metabolic energy of glucose into ATP. </a:t>
            </a:r>
            <a:r>
              <a:rPr lang="en-US" altLang="x-none" sz="1200" b="0" i="0"/>
              <a:t>(2nd Phase)</a:t>
            </a:r>
            <a:endParaRPr lang="en-US" altLang="x-none" b="0" i="0"/>
          </a:p>
          <a:p>
            <a:pPr eaLnBrk="1" hangingPunct="1">
              <a:lnSpc>
                <a:spcPct val="95000"/>
              </a:lnSpc>
            </a:pPr>
            <a:r>
              <a:rPr lang="en-US" altLang="x-none" b="0" i="0"/>
              <a:t>Under cellular conditions, approximately 5% of the energy of glucose is released in glycolysis.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Thermodynamics of Glycolysis</a:t>
            </a:r>
          </a:p>
        </p:txBody>
      </p:sp>
      <p:sp>
        <p:nvSpPr>
          <p:cNvPr id="220165" name="TextBox 4"/>
          <p:cNvSpPr txBox="1">
            <a:spLocks noChangeArrowheads="1"/>
          </p:cNvSpPr>
          <p:nvPr/>
        </p:nvSpPr>
        <p:spPr bwMode="auto">
          <a:xfrm>
            <a:off x="304800" y="2590800"/>
            <a:ext cx="4191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altLang="x-none" b="0" i="0">
                <a:solidFill>
                  <a:srgbClr val="000066"/>
                </a:solidFill>
                <a:latin typeface="Arial" charset="0"/>
              </a:rPr>
              <a:t>These steady-state concentrations are used to obtain the cellular values of </a:t>
            </a:r>
            <a:r>
              <a:rPr lang="el-GR" altLang="x-none" b="0" i="0">
                <a:solidFill>
                  <a:srgbClr val="000066"/>
                </a:solidFill>
                <a:latin typeface="Arial" charset="0"/>
              </a:rPr>
              <a:t>Δ</a:t>
            </a:r>
            <a:r>
              <a:rPr lang="en-US" altLang="x-none" b="0" i="0">
                <a:solidFill>
                  <a:srgbClr val="000066"/>
                </a:solidFill>
                <a:latin typeface="Arial" charset="0"/>
              </a:rPr>
              <a:t>G found in the previous slide.</a:t>
            </a:r>
          </a:p>
        </p:txBody>
      </p:sp>
      <p:pic>
        <p:nvPicPr>
          <p:cNvPr id="220166" name="Picture 6" descr="Steady State Concen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404495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1" i="1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1" i="1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2201</TotalTime>
  <Pages>24</Pages>
  <Words>1386</Words>
  <Application>Microsoft Macintosh PowerPoint</Application>
  <PresentationFormat>Letter Paper (8.5x11 in)</PresentationFormat>
  <Paragraphs>163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Times</vt:lpstr>
      <vt:lpstr>Arial</vt:lpstr>
      <vt:lpstr>Osaka</vt:lpstr>
      <vt:lpstr>Helvetica</vt:lpstr>
      <vt:lpstr>ＭＳ Ｐゴシック</vt:lpstr>
      <vt:lpstr>Verdana</vt:lpstr>
      <vt:lpstr>Symbol</vt:lpstr>
      <vt:lpstr>Wingdings</vt:lpstr>
      <vt:lpstr>Times New Roman</vt:lpstr>
      <vt:lpstr>Blank Presentation</vt:lpstr>
      <vt:lpstr>PowerPoint Presentation</vt:lpstr>
      <vt:lpstr>The Overall Pathway of Glycolysis</vt:lpstr>
      <vt:lpstr>PowerPoint Presentation</vt:lpstr>
      <vt:lpstr>Fates of Pyruvate From Glycolysis</vt:lpstr>
      <vt:lpstr>The Reactions of Glycolysis</vt:lpstr>
      <vt:lpstr>The Reactions of Glycolysis (Cont’d)</vt:lpstr>
      <vt:lpstr>Thermodynamics of Glycolysis</vt:lpstr>
      <vt:lpstr>PowerPoint Presentation</vt:lpstr>
      <vt:lpstr>Thermodynamics of Glycolysis</vt:lpstr>
      <vt:lpstr>Thermodynamics of Glycolysis</vt:lpstr>
      <vt:lpstr>Reaction 1:  Hexokinase</vt:lpstr>
      <vt:lpstr>Phosphorylation keeps G6P in the Cell</vt:lpstr>
      <vt:lpstr>Reaction 2:  Glucose Phosphate Isomerase</vt:lpstr>
      <vt:lpstr>PowerPoint Presentation</vt:lpstr>
      <vt:lpstr>Reaction 3:  Phosphofructokinase</vt:lpstr>
      <vt:lpstr>Phosphofructokinase is a Key Regulatory Enzyme in glycolysis</vt:lpstr>
      <vt:lpstr>PFK can exist in Many Isozyme Forms</vt:lpstr>
      <vt:lpstr>Reaction 4:  Aldolase</vt:lpstr>
      <vt:lpstr>Aldolase Reaction Mechanism</vt:lpstr>
      <vt:lpstr>Rxn 5:  Triose Phosphate Isomerase</vt:lpstr>
      <vt:lpstr>Triose Phosphate Isomerase Reaction Mechanism</vt:lpstr>
      <vt:lpstr>Summary</vt:lpstr>
      <vt:lpstr>The Second Phase of Glycolysis</vt:lpstr>
      <vt:lpstr>Reaction 6:  Glyceraldehyde 3-Phosphate Dehydrogenase</vt:lpstr>
      <vt:lpstr>Oxidation and Phosphorylation Reaction</vt:lpstr>
      <vt:lpstr>A Cysteine has Active Role in Action of Glyceraldehyde-3-phosphate Dehydrogenase</vt:lpstr>
      <vt:lpstr>Reaction 7:  Phosphoglycerate Kinase</vt:lpstr>
      <vt:lpstr>Reaction 7:  Phosphoglycerate Kinase</vt:lpstr>
      <vt:lpstr>Rxn 8:  Phosphoglycerate Mutase</vt:lpstr>
      <vt:lpstr>Reaction 9:  Enolase</vt:lpstr>
      <vt:lpstr>Reaction 10:  Pyruvate Kinase</vt:lpstr>
      <vt:lpstr>Control Points in Glycolysis</vt:lpstr>
      <vt:lpstr>Summary</vt:lpstr>
      <vt:lpstr>PowerPoint Presentation</vt:lpstr>
      <vt:lpstr>Anaerobic Metabolism of Pyruvate</vt:lpstr>
      <vt:lpstr>NAD+ Needs to be Recycled to Prevent Decrease in Oxidation Reactions</vt:lpstr>
      <vt:lpstr>Alcoholic Fermentation</vt:lpstr>
      <vt:lpstr>Summary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1</dc:title>
  <dc:subject>Biochemistry by Mary Campbell</dc:subject>
  <dc:creator>Bill Brown</dc:creator>
  <cp:keywords/>
  <dc:description>Draft from 2/e</dc:description>
  <cp:lastModifiedBy>Microsoft Office User</cp:lastModifiedBy>
  <cp:revision>200</cp:revision>
  <cp:lastPrinted>2004-08-01T23:40:32Z</cp:lastPrinted>
  <dcterms:created xsi:type="dcterms:W3CDTF">1998-02-07T08:33:40Z</dcterms:created>
  <dcterms:modified xsi:type="dcterms:W3CDTF">2018-11-03T19:13:03Z</dcterms:modified>
</cp:coreProperties>
</file>