
<file path=[Content_Types].xml><?xml version="1.0" encoding="utf-8"?>
<Types xmlns="http://schemas.openxmlformats.org/package/2006/content-types">
  <Default Extension="jpeg" ContentType="image/jpeg"/>
  <Default Extension="mpg" ContentType="vide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3" r:id="rId2"/>
    <p:sldId id="257" r:id="rId3"/>
    <p:sldId id="326" r:id="rId4"/>
    <p:sldId id="270" r:id="rId5"/>
    <p:sldId id="269" r:id="rId6"/>
    <p:sldId id="268" r:id="rId7"/>
    <p:sldId id="267" r:id="rId8"/>
    <p:sldId id="329" r:id="rId9"/>
    <p:sldId id="266" r:id="rId10"/>
    <p:sldId id="330" r:id="rId11"/>
    <p:sldId id="331" r:id="rId12"/>
    <p:sldId id="265" r:id="rId13"/>
    <p:sldId id="272" r:id="rId14"/>
    <p:sldId id="333" r:id="rId15"/>
    <p:sldId id="334" r:id="rId16"/>
    <p:sldId id="335" r:id="rId17"/>
    <p:sldId id="339" r:id="rId18"/>
    <p:sldId id="340" r:id="rId19"/>
    <p:sldId id="341" r:id="rId20"/>
    <p:sldId id="344" r:id="rId21"/>
    <p:sldId id="263" r:id="rId22"/>
    <p:sldId id="262" r:id="rId23"/>
    <p:sldId id="258" r:id="rId24"/>
    <p:sldId id="261" r:id="rId25"/>
    <p:sldId id="336" r:id="rId26"/>
    <p:sldId id="260" r:id="rId27"/>
    <p:sldId id="282" r:id="rId28"/>
    <p:sldId id="284" r:id="rId29"/>
    <p:sldId id="283" r:id="rId30"/>
    <p:sldId id="363" r:id="rId31"/>
    <p:sldId id="367" r:id="rId32"/>
    <p:sldId id="368" r:id="rId33"/>
    <p:sldId id="369" r:id="rId34"/>
    <p:sldId id="37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63" autoAdjust="0"/>
  </p:normalViewPr>
  <p:slideViewPr>
    <p:cSldViewPr>
      <p:cViewPr varScale="1">
        <p:scale>
          <a:sx n="117" d="100"/>
          <a:sy n="117" d="100"/>
        </p:scale>
        <p:origin x="1480" y="176"/>
      </p:cViewPr>
      <p:guideLst>
        <p:guide orient="horz" pos="2160"/>
        <p:guide pos="2880"/>
      </p:guideLst>
    </p:cSldViewPr>
  </p:slideViewPr>
  <p:outlineViewPr>
    <p:cViewPr>
      <p:scale>
        <a:sx n="33" d="100"/>
        <a:sy n="33" d="100"/>
      </p:scale>
      <p:origin x="0" y="4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8T19:03:47.850"/>
    </inkml:context>
    <inkml:brush xml:id="br0">
      <inkml:brushProperty name="width" value="0.05" units="cm"/>
      <inkml:brushProperty name="height" value="0.05" units="cm"/>
      <inkml:brushProperty name="color" value="#E71224"/>
    </inkml:brush>
  </inkml:definitions>
  <inkml:trace contextRef="#ctx0" brushRef="#br0">41 161 24575,'7'0'0,"0"0"0,0 0 0,-3 4 0,3 0 0,-3 0 0,0 2 0,2-1 0,-2 2 0,3 0 0,1-3 0,-4 3 0,3-6 0,-3 5 0,3-2 0,-3 4 0,3-4 0,-6 2 0,6-5 0,-7 6 0,7-6 0,-6 5 0,6-2 0,-7 4 0,7-1 0,-7 0 0,7-3 0,-7 2 0,3-8 0,-3 1 0,0-6 0,0-5 0,0 3 0,0-7 0,0 7 0,0-6 0,0 6 0,0-3 0,0 5 0,0-1 0,0 1 0,0 0 0,0-5 0,0 4 0,0-8 0,0 7 0,0-3 0,0 4 0,0 1 0,0-1 0,-3 4 0,-1 1 0,-3 3 0,-1 3 0,0-2 0,1 2 0,-1-3 0,0 0 0,1 0 0,0 0 0,0 0 0,-1 0 0,1 0 0,-1 4 0,1-3 0,-1 2 0,0-3 0,1 0 0,3 3 0,4-2 0,1 6 0,2-3 0,0 0 0,1-1 0,2-6 0,-2-1 0,3-4 0,-3 1 0,4-1 0,0-4 0,-1 3 0,1-2 0,0 3 0,-1 0 0,1 1 0,-1-1 0,-2 1 0,1 3 0,-2 1 0,3 3 0,-3-8 0,-1 9 0,-3-4 0,0 10 0,0 1 0,0-1 0,0 1 0,0-1 0,0 0 0,0 0 0,0 1 0,0-1 0,0 0 0,0 0 0,0 1 0,-3-4 0,-1-1 0,-7-3 0,-2 0 0,0 0 0,-3 0 0,8 0 0,-4 0 0,4 0 0,1 0 0,-1 0 0,4 3 0,1 1 0,3 3 0,0 0 0,-3 0 0,2 1 0,-2-1 0,6-3 0,-6-1 0,2-3 0,-6 0 0,0 0 0,0 0 0,0 0 0,-1 0 0,1 0 0,-1 0 0,7 0 0,5 0 0,4 0 0,-1 0 0,-4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8T19:03:17.91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FFFFFF"/>
    </inkml:brush>
    <inkml:brush xml:id="br2">
      <inkml:brushProperty name="width" value="0.05" units="cm"/>
      <inkml:brushProperty name="height" value="0.05" units="cm"/>
      <inkml:brushProperty name="color" value="#E71224"/>
    </inkml:brush>
  </inkml:definitions>
  <inkml:trace contextRef="#ctx0" brushRef="#br0">290 203 24575,'-27'-38'0,"18"25"0,-18-29 0,26 34 0,-3 0 0,1 0 0,2 1 0,-5 3 0,11 1 0,1 3 0,14 4 0,3 5 0,-1 1 0,5 3 0,-13-5 0,6 1 0,-11-2 0,3 1 0,-5 0 0,1-4 0,-1-1 0,-3 1 0,-3-4 0,-5 7 0,-4-3 0,1 0 0,-5 3 0,-1-2 0,0 3 0,1-4 0,1 3 0,2-2 0,-3-1 0,5-1 0,2 1 0,2-1 0,6 1 0,1-1 0,3-3 0,1 0 0,0 0 0,-1 0 0,1 0 0,-1 0 0,1 0 0,-4 0 0,-1 0 0</inkml:trace>
  <inkml:trace contextRef="#ctx0" brushRef="#br1" timeOffset="16796">333 167 24575,'-7'-11'0,"5"3"0,-8 0 0,9 1 0,-5 6 0,2-2 0,-3 3 0,0 0 0,-1 0 0,4 6 0,1 3 0,3 11 0,0 3 0,4 5 0,1-6 0,3 0 0,1 0 0,4-8 0,0 3 0,4-9 0,4 1 0,-3-4 0,9-1 0,-9-4 0,3 0 0,-4-4 0,0-1 0,-4-7 0,3 3 0,-7-3 0,3 4 0,-8 0 0,-1-4 0,-3 3 0,0-6 0,0 6 0,-3-3 0,-6 0 0,-4 3 0,-4-3 0,5 4 0,-4-1 0,7 5 0,-7-4 0,7 7 0,-2-6 0,3 6 0,0-5 0,0 5 0,1-3 0,-1 1 0,1 2 0,2-6 0,-1 7 0,5-7 0,-3 3 0,1-4 0,2 1 0,-5 3 0,2 1 0,-3-1 0,-1 4 0,-4-4 0,3 4 0,-6 0 0,2 0 0,-4 0 0,0 0 0,0 0 0,4 0 0,-3 0 0,8 0 0,-4 0 0,8 3 0,1 1 0,3 8 0,0-4 0,3 4 0,-2-4 0,5-4 0,-2-1 0,3-3 0,1 0 0,-1 0 0,1 0 0,-1 0 0,1 0 0,-1 0 0,-3 3 0,-1 1 0,-3 4 0,0-1 0,4 1 0,-3-1 0,5 1 0,-5-1 0,3 1 0,-4-1 0,0 1 0,0-1 0,0 4 0,0-2 0,3 2 0,-2-3 0,6 0 0,-4-4 0,5-1 0,-1-3 0,0 0 0,1 0 0,-1 0 0,0 0 0,1 0 0,-1 0 0,1 0 0,-1-3 0,0 2 0,0-2 0,-2 0 0,1 2 0,-5-6 0,6 6 0,-3-2 0,3 3 0,-3-3 0,2 2 0,-5-6 0,3 3 0,-4-3 0,0-1 0,-4 0 0,-4 0 0,-1 4 0,-6-3 0,6 6 0,-3-3 0,4 4 0,1-4 0,-1 4 0,0-4 0,1 4 0,3-3 0,0-4 0,4-1 0,0-2 0,0 3 0,0-1 0,-7 1 0,5-1 0,-6 0 0,5 0 0,2 0 0,-2 1 0,-1-1 0,3 0 0,-2 1 0,0 3 0,-1 0 0,-3 1 0,-1 2 0,1-6 0,-5 3 0,3-4 0,-3 0 0,5 0 0,-1 1 0,0-1 0,1 3 0,2-1 0,-1 5 0,5 0 0,-2 5 0,3 3 0,0 1 0,0-1 0,0 1 0,0 0 0,0-1 0,0 1 0,0-1 0,0 1 0,0 0 0,0-1 0,0 1 0,0-1 0,0 1 0,0-1 0,0 1 0,0-1 0,0 0 0,0 0 0,0 1 0,0-1 0,0 1 0,0-1 0,0 1 0,0-1 0,0 1 0,0-1 0,0 1 0,0-1 0,0 1 0,0-1 0,0 1 0,0-1 0,0 1 0,3-5 0,1 1 0,3-4 0,4 0 0,2 0 0,4 0 0,-1 0 0,-3 0 0,3 0 0,-7 0 0,2 0 0,-3 0 0,-1 0 0,1 0 0,-1 0 0,0 0 0,1 0 0,-1 0 0,0 0 0,1 0 0,-1 0 0,0 0 0,0 0 0,1 0 0,3 0 0,-2 0 0,7 0 0,-8 0 0,4 0 0,0 0 0,-4 0 0,4 0 0,-5 0 0,-9 0 0,-4 0 0,-14 0 0,2 0 0,-8 0 0,8 0 0,-4 0 0,5 0 0,0 0 0,0 0 0,4 0 0,1 0 0,5 0 0,-1 0 0,1 0 0,-1 0 0,1 0 0,0 0 0,0 0 0,-5 3 0,3-2 0,-3 3 0,5-1 0,-1-2 0,0 3 0,1-4 0,-1 3 0,0-2 0,1 2 0,0-3 0,0 0 0,-1 0 0,10 0 0,4 0 0,10 0 0,1 0 0,-5 0 0,0 0 0,-5 0 0,1 0 0,0 0 0,-4-3 0,2 2 0,-2-2 0,4 3 0,-1 0 0,-3-3 0,-1 5 0,-3 3 0,0 3 0,0 8 0,0-3 0,0-1 0,0 4 0,0-7 0,0 3 0,0-5 0,0 1 0,0-1 0,0 1 0,0-1 0,0 0 0,0 0 0,-3-3 0,-1-1 0,-4-3 0,1 0 0,-1 0 0,4-3 0,-3-1 0,7-3 0,-7-1 0,6 0 0,-3 1 0,4-1 0,-3 1 0,2-1 0,-5 1 0,2 0 0,-4 3 0,4-3 0,-2 6 0,2-2 0,-3 3 0,-1 0 0,1 0 0,0 0 0,3-6 0,0 1 0,4-9 0,0 1 0,4 0 0,4-3 0,5 7 0,0-3 0,-2 4 0,-3 4 0,0-3 0,-1 6 0,1-2 0,-1 3 0,0 0 0,0 0 0,-6 0 0,-6 0 0,-3 0 0,-7 0 0,6 0 0,-2 0 0,3 0 0,4 3 0,1 1 0,3 3 0,0 1 0,0-1 0,4 5 0,-3-4 0,6 4 0,-3-4 0,0-1 0,3 1 0,-6 0 0,2-1 0,0-3 0,-2 3 0,3-3 0,-4 4 0,0 0 0,0-1 0,0 1 0,0-1 0,0 0 0,0 0 0,0 0 0,0 0 0,0 0 0,0 1 0,0-1 0,0 0 0,0 1 0,3-1 0,-2 1 0,6-4 0,-7-4 0,4-8 0,-4 0 0,0-8 0,0 3 0,0-4 0,-4 4 0,4-3 0,-4 8 0,4-4 0,0 5 0,0 2 0,0 2 0</inkml:trace>
  <inkml:trace contextRef="#ctx0" brushRef="#br2" timeOffset="79444">173 65 24575,'-11'0'0,"0"0"0,-4 0 0,3 0 0,1 0 0,3 0 0,-3 0 0,0 0 0,-4 0 0,4 0 0,0 0 0,3 0 0,1 0 0,-1 0 0,0 0 0,1 0 0,3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8T19:04:47.673"/>
    </inkml:context>
    <inkml:brush xml:id="br0">
      <inkml:brushProperty name="width" value="0.05" units="cm"/>
      <inkml:brushProperty name="height" value="0.05" units="cm"/>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8T19:04:50.605"/>
    </inkml:context>
    <inkml:brush xml:id="br0">
      <inkml:brushProperty name="width" value="0.05" units="cm"/>
      <inkml:brushProperty name="height" value="0.05" units="cm"/>
    </inkml:brush>
  </inkml:definitions>
  <inkml:trace contextRef="#ctx0" brushRef="#br0">0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8T19:04:57.945"/>
    </inkml:context>
    <inkml:brush xml:id="br0">
      <inkml:brushProperty name="width" value="0.05" units="cm"/>
      <inkml:brushProperty name="height" value="0.05" units="cm"/>
      <inkml:brushProperty name="color" value="#E71224"/>
    </inkml:brush>
  </inkml:definitions>
  <inkml:trace contextRef="#ctx0" brushRef="#br0">170 1 24575,'-7'0'0,"-4"0"0,2 0 0,-7 0 0,7 0 0,-7 0 0,8 0 0,-4 0 0,4 0 0,0 0 0,1 0 0,0 0 0,0 0 0,-1 0 0,1 0 0,0 0 0,-1 0 0,1 0 0,2 0 0,2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8T19:05:28.472"/>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8T19:05:29.386"/>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8T19:05:37.133"/>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F7ED0-F9AF-3D4B-8D5F-F8C4234A2CC6}" type="datetimeFigureOut">
              <a:rPr lang="en-US" smtClean="0"/>
              <a:t>11/5/19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699D9-6106-3640-869F-48358D23B810}" type="slidenum">
              <a:rPr lang="en-US" smtClean="0"/>
              <a:t>‹#›</a:t>
            </a:fld>
            <a:endParaRPr lang="en-US"/>
          </a:p>
        </p:txBody>
      </p:sp>
    </p:spTree>
    <p:extLst>
      <p:ext uri="{BB962C8B-B14F-4D97-AF65-F5344CB8AC3E}">
        <p14:creationId xmlns:p14="http://schemas.microsoft.com/office/powerpoint/2010/main" val="295357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1026"/>
          <p:cNvSpPr>
            <a:spLocks noGrp="1" noRot="1" noChangeAspect="1" noChangeArrowheads="1" noTextEdit="1"/>
          </p:cNvSpPr>
          <p:nvPr>
            <p:ph type="sldImg"/>
          </p:nvPr>
        </p:nvSpPr>
        <p:spPr>
          <a:xfrm>
            <a:off x="1150938" y="692150"/>
            <a:ext cx="4556125" cy="3416300"/>
          </a:xfrm>
          <a:ln/>
        </p:spPr>
      </p:sp>
      <p:sp>
        <p:nvSpPr>
          <p:cNvPr id="234499" name="Rectangle 1027"/>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2502780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1150938" y="692150"/>
            <a:ext cx="4556125" cy="3416300"/>
          </a:xfrm>
          <a:ln/>
        </p:spPr>
      </p:sp>
      <p:sp>
        <p:nvSpPr>
          <p:cNvPr id="251907"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403121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150938" y="692150"/>
            <a:ext cx="4556125" cy="3416300"/>
          </a:xfrm>
          <a:ln/>
        </p:spPr>
      </p:sp>
      <p:sp>
        <p:nvSpPr>
          <p:cNvPr id="252931"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372492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xfrm>
            <a:off x="1150938" y="692150"/>
            <a:ext cx="4556125" cy="3416300"/>
          </a:xfrm>
          <a:ln/>
        </p:spPr>
      </p:sp>
      <p:sp>
        <p:nvSpPr>
          <p:cNvPr id="256003"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510028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1150938" y="692150"/>
            <a:ext cx="4556125" cy="3416300"/>
          </a:xfrm>
          <a:ln/>
        </p:spPr>
      </p:sp>
      <p:sp>
        <p:nvSpPr>
          <p:cNvPr id="247811"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2363769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xfrm>
            <a:off x="1150938" y="692150"/>
            <a:ext cx="4556125" cy="3416300"/>
          </a:xfrm>
          <a:ln/>
        </p:spPr>
      </p:sp>
      <p:sp>
        <p:nvSpPr>
          <p:cNvPr id="282627"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699748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xfrm>
            <a:off x="1150938" y="692150"/>
            <a:ext cx="4556125" cy="3416300"/>
          </a:xfrm>
          <a:ln/>
        </p:spPr>
      </p:sp>
      <p:sp>
        <p:nvSpPr>
          <p:cNvPr id="292867"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581887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xfrm>
            <a:off x="1150938" y="692150"/>
            <a:ext cx="4556125" cy="3416300"/>
          </a:xfrm>
          <a:ln/>
        </p:spPr>
      </p:sp>
      <p:sp>
        <p:nvSpPr>
          <p:cNvPr id="292867"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4049793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xfrm>
            <a:off x="1150938" y="692150"/>
            <a:ext cx="4556125" cy="3416300"/>
          </a:xfrm>
          <a:ln/>
        </p:spPr>
      </p:sp>
      <p:sp>
        <p:nvSpPr>
          <p:cNvPr id="292867"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603862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xfrm>
            <a:off x="1150938" y="692150"/>
            <a:ext cx="4556125" cy="3416300"/>
          </a:xfrm>
          <a:ln/>
        </p:spPr>
      </p:sp>
      <p:sp>
        <p:nvSpPr>
          <p:cNvPr id="292867"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363141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xfrm>
            <a:off x="1150938" y="692150"/>
            <a:ext cx="4556125" cy="3416300"/>
          </a:xfrm>
          <a:ln/>
        </p:spPr>
      </p:sp>
      <p:sp>
        <p:nvSpPr>
          <p:cNvPr id="237571"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42445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1150938" y="692150"/>
            <a:ext cx="4556125" cy="3416300"/>
          </a:xfrm>
          <a:ln/>
        </p:spPr>
      </p:sp>
      <p:sp>
        <p:nvSpPr>
          <p:cNvPr id="240643"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328915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xfrm>
            <a:off x="1150938" y="692150"/>
            <a:ext cx="4556125" cy="3416300"/>
          </a:xfrm>
          <a:ln/>
        </p:spPr>
      </p:sp>
      <p:sp>
        <p:nvSpPr>
          <p:cNvPr id="241667"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37718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xfrm>
            <a:off x="1150938" y="692150"/>
            <a:ext cx="4556125" cy="3416300"/>
          </a:xfrm>
          <a:ln/>
        </p:spPr>
      </p:sp>
      <p:sp>
        <p:nvSpPr>
          <p:cNvPr id="242691"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388463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xfrm>
            <a:off x="1150938" y="692150"/>
            <a:ext cx="4556125" cy="3416300"/>
          </a:xfrm>
          <a:ln/>
        </p:spPr>
      </p:sp>
      <p:sp>
        <p:nvSpPr>
          <p:cNvPr id="244739"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63847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1150938" y="692150"/>
            <a:ext cx="4556125" cy="3416300"/>
          </a:xfrm>
          <a:ln/>
        </p:spPr>
      </p:sp>
      <p:sp>
        <p:nvSpPr>
          <p:cNvPr id="245763"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310642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150938" y="692150"/>
            <a:ext cx="4556125" cy="3416300"/>
          </a:xfrm>
          <a:ln/>
        </p:spPr>
      </p:sp>
      <p:sp>
        <p:nvSpPr>
          <p:cNvPr id="246787"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2264081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026"/>
          <p:cNvSpPr>
            <a:spLocks noGrp="1" noRot="1" noChangeAspect="1" noChangeArrowheads="1" noTextEdit="1"/>
          </p:cNvSpPr>
          <p:nvPr>
            <p:ph type="sldImg"/>
          </p:nvPr>
        </p:nvSpPr>
        <p:spPr>
          <a:xfrm>
            <a:off x="1150938" y="692150"/>
            <a:ext cx="4556125" cy="3416300"/>
          </a:xfrm>
          <a:ln/>
        </p:spPr>
      </p:sp>
      <p:sp>
        <p:nvSpPr>
          <p:cNvPr id="250883" name="Rectangle 1027"/>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31073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customXml" Target="../ink/ink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17.png"/><Relationship Id="rId4" Type="http://schemas.openxmlformats.org/officeDocument/2006/relationships/customXml" Target="../ink/ink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29.png"/><Relationship Id="rId4"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Users/hurlbertj/Documents/My%20Documents/Winthrop/Courses/CHEM106%20Fall%202018/images/HEWL_Surf.mpg" TargetMode="External"/><Relationship Id="rId1" Type="http://schemas.microsoft.com/office/2007/relationships/media" Target="file:////Users/hurlbertj/Documents/My%20Documents/Winthrop/Courses/CHEM106%20Fall%202018/images/HEWL_Surf.mpg" TargetMode="External"/><Relationship Id="rId5" Type="http://schemas.openxmlformats.org/officeDocument/2006/relationships/image" Target="../media/image30.png"/><Relationship Id="rId4"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customXml" Target="../ink/ink5.xml"/><Relationship Id="rId5" Type="http://schemas.openxmlformats.org/officeDocument/2006/relationships/image" Target="../media/image8.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ltLang="x-none"/>
              <a:t>Carbohydrates</a:t>
            </a:r>
          </a:p>
        </p:txBody>
      </p:sp>
      <p:sp>
        <p:nvSpPr>
          <p:cNvPr id="182275" name="Rectangle 3"/>
          <p:cNvSpPr>
            <a:spLocks noGrp="1" noChangeArrowheads="1"/>
          </p:cNvSpPr>
          <p:nvPr>
            <p:ph type="body" idx="1"/>
          </p:nvPr>
        </p:nvSpPr>
        <p:spPr/>
        <p:txBody>
          <a:bodyPr>
            <a:normAutofit fontScale="92500" lnSpcReduction="20000"/>
          </a:bodyPr>
          <a:lstStyle/>
          <a:p>
            <a:r>
              <a:rPr lang="en-US" altLang="x-none" b="1">
                <a:effectLst>
                  <a:outerShdw blurRad="38100" dist="38100" dir="2700000" algn="tl">
                    <a:srgbClr val="C0C0C0"/>
                  </a:outerShdw>
                </a:effectLst>
              </a:rPr>
              <a:t>Carbohydrate:</a:t>
            </a:r>
            <a:r>
              <a:rPr lang="en-US" altLang="x-none"/>
              <a:t> a polyhydroxyaldehyde or polyhydroxyketone, or a substance that gives these compounds on hydrolysis</a:t>
            </a:r>
          </a:p>
          <a:p>
            <a:r>
              <a:rPr lang="en-US" altLang="x-none" b="1">
                <a:effectLst>
                  <a:outerShdw blurRad="38100" dist="38100" dir="2700000" algn="tl">
                    <a:srgbClr val="C0C0C0"/>
                  </a:outerShdw>
                </a:effectLst>
              </a:rPr>
              <a:t>Monosaccharide:</a:t>
            </a:r>
            <a:r>
              <a:rPr lang="en-US" altLang="x-none">
                <a:solidFill>
                  <a:schemeClr val="accent2"/>
                </a:solidFill>
              </a:rPr>
              <a:t> </a:t>
            </a:r>
            <a:r>
              <a:rPr lang="en-US" altLang="x-none"/>
              <a:t>a carbohydrate that cannot be hydrolyzed to a simpler carbohydrate</a:t>
            </a:r>
          </a:p>
          <a:p>
            <a:r>
              <a:rPr lang="en-US" altLang="x-none"/>
              <a:t>Building blocks of all carbohydrates</a:t>
            </a:r>
          </a:p>
          <a:p>
            <a:pPr lvl="1"/>
            <a:r>
              <a:rPr lang="en-US" altLang="x-none"/>
              <a:t>They have the general formula </a:t>
            </a:r>
            <a:r>
              <a:rPr lang="en-US" altLang="x-none" b="1">
                <a:effectLst>
                  <a:outerShdw blurRad="38100" dist="38100" dir="2700000" algn="tl">
                    <a:srgbClr val="C0C0C0"/>
                  </a:outerShdw>
                </a:effectLst>
              </a:rPr>
              <a:t>C</a:t>
            </a:r>
            <a:r>
              <a:rPr lang="en-US" altLang="x-none" b="1" baseline="-25000">
                <a:effectLst>
                  <a:outerShdw blurRad="38100" dist="38100" dir="2700000" algn="tl">
                    <a:srgbClr val="C0C0C0"/>
                  </a:outerShdw>
                </a:effectLst>
              </a:rPr>
              <a:t>n</a:t>
            </a:r>
            <a:r>
              <a:rPr lang="en-US" altLang="x-none" b="1">
                <a:effectLst>
                  <a:outerShdw blurRad="38100" dist="38100" dir="2700000" algn="tl">
                    <a:srgbClr val="C0C0C0"/>
                  </a:outerShdw>
                </a:effectLst>
              </a:rPr>
              <a:t>H</a:t>
            </a:r>
            <a:r>
              <a:rPr lang="en-US" altLang="x-none" b="1" baseline="-25000">
                <a:effectLst>
                  <a:outerShdw blurRad="38100" dist="38100" dir="2700000" algn="tl">
                    <a:srgbClr val="C0C0C0"/>
                  </a:outerShdw>
                </a:effectLst>
              </a:rPr>
              <a:t>2n</a:t>
            </a:r>
            <a:r>
              <a:rPr lang="en-US" altLang="x-none" b="1">
                <a:effectLst>
                  <a:outerShdw blurRad="38100" dist="38100" dir="2700000" algn="tl">
                    <a:srgbClr val="C0C0C0"/>
                  </a:outerShdw>
                </a:effectLst>
              </a:rPr>
              <a:t>O</a:t>
            </a:r>
            <a:r>
              <a:rPr lang="en-US" altLang="x-none" b="1" baseline="-25000">
                <a:effectLst>
                  <a:outerShdw blurRad="38100" dist="38100" dir="2700000" algn="tl">
                    <a:srgbClr val="C0C0C0"/>
                  </a:outerShdw>
                </a:effectLst>
              </a:rPr>
              <a:t>n</a:t>
            </a:r>
            <a:r>
              <a:rPr lang="en-US" altLang="x-none"/>
              <a:t>, where </a:t>
            </a:r>
            <a:r>
              <a:rPr lang="en-US" altLang="x-none" b="1">
                <a:effectLst>
                  <a:outerShdw blurRad="38100" dist="38100" dir="2700000" algn="tl">
                    <a:srgbClr val="C0C0C0"/>
                  </a:outerShdw>
                </a:effectLst>
              </a:rPr>
              <a:t>n</a:t>
            </a:r>
            <a:r>
              <a:rPr lang="en-US" altLang="x-none"/>
              <a:t> varies from 3 to 8</a:t>
            </a:r>
          </a:p>
          <a:p>
            <a:pPr lvl="1"/>
            <a:r>
              <a:rPr lang="en-US" altLang="x-none" b="1">
                <a:effectLst>
                  <a:outerShdw blurRad="38100" dist="38100" dir="2700000" algn="tl">
                    <a:srgbClr val="C0C0C0"/>
                  </a:outerShdw>
                </a:effectLst>
              </a:rPr>
              <a:t>Aldose:</a:t>
            </a:r>
            <a:r>
              <a:rPr lang="en-US" altLang="x-none"/>
              <a:t> a monosaccharide containing an aldehyde group</a:t>
            </a:r>
          </a:p>
          <a:p>
            <a:pPr lvl="1"/>
            <a:r>
              <a:rPr lang="en-US" altLang="x-none" b="1">
                <a:effectLst>
                  <a:outerShdw blurRad="38100" dist="38100" dir="2700000" algn="tl">
                    <a:srgbClr val="C0C0C0"/>
                  </a:outerShdw>
                </a:effectLst>
              </a:rPr>
              <a:t>Ketose:</a:t>
            </a:r>
            <a:r>
              <a:rPr lang="en-US" altLang="x-none"/>
              <a:t> a monosaccharide containing a ketone group</a:t>
            </a:r>
          </a:p>
          <a:p>
            <a:endParaRPr lang="en-US" altLang="x-none"/>
          </a:p>
        </p:txBody>
      </p:sp>
    </p:spTree>
    <p:extLst>
      <p:ext uri="{BB962C8B-B14F-4D97-AF65-F5344CB8AC3E}">
        <p14:creationId xmlns:p14="http://schemas.microsoft.com/office/powerpoint/2010/main" val="2985755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tLang="x-none"/>
              <a:t>Formation of a Cyclic Hemiacetal</a:t>
            </a:r>
          </a:p>
        </p:txBody>
      </p:sp>
      <p:pic>
        <p:nvPicPr>
          <p:cNvPr id="189445" name="Picture 5" descr="16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219200"/>
            <a:ext cx="8966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933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ltLang="x-none"/>
              <a:t>Cyclic Structure</a:t>
            </a:r>
          </a:p>
        </p:txBody>
      </p:sp>
      <p:sp>
        <p:nvSpPr>
          <p:cNvPr id="190467" name="Rectangle 3"/>
          <p:cNvSpPr>
            <a:spLocks noGrp="1" noChangeArrowheads="1"/>
          </p:cNvSpPr>
          <p:nvPr>
            <p:ph type="body" idx="1"/>
          </p:nvPr>
        </p:nvSpPr>
        <p:spPr/>
        <p:txBody>
          <a:bodyPr/>
          <a:lstStyle/>
          <a:p>
            <a:r>
              <a:rPr lang="en-US" altLang="x-none"/>
              <a:t>Monosaccharides have -OH and C=O groups in the same molecule and exist almost entirely as five- and six-membered cyclic hemiacetals</a:t>
            </a:r>
          </a:p>
          <a:p>
            <a:pPr lvl="1"/>
            <a:r>
              <a:rPr lang="en-US" altLang="x-none" b="1">
                <a:effectLst>
                  <a:outerShdw blurRad="38100" dist="38100" dir="2700000" algn="tl">
                    <a:srgbClr val="C0C0C0"/>
                  </a:outerShdw>
                </a:effectLst>
              </a:rPr>
              <a:t>anomeric carbon:</a:t>
            </a:r>
            <a:r>
              <a:rPr lang="en-US" altLang="x-none"/>
              <a:t> the new stereocenter resulting from cyclic hemiacetal formation</a:t>
            </a:r>
          </a:p>
          <a:p>
            <a:pPr lvl="1"/>
            <a:r>
              <a:rPr lang="en-US" altLang="x-none" b="1">
                <a:effectLst>
                  <a:outerShdw blurRad="38100" dist="38100" dir="2700000" algn="tl">
                    <a:srgbClr val="C0C0C0"/>
                  </a:outerShdw>
                </a:effectLst>
              </a:rPr>
              <a:t>anomers:</a:t>
            </a:r>
            <a:r>
              <a:rPr lang="en-US" altLang="x-none">
                <a:solidFill>
                  <a:schemeClr val="accent2"/>
                </a:solidFill>
              </a:rPr>
              <a:t> </a:t>
            </a:r>
            <a:r>
              <a:rPr lang="en-US" altLang="x-none"/>
              <a:t>carbohydrates that differ in configuration only at their anomeric carbons</a:t>
            </a:r>
          </a:p>
          <a:p>
            <a:pPr lvl="2"/>
            <a:r>
              <a:rPr lang="en-US" altLang="x-none"/>
              <a:t>For example:  alpha- and beta-D-glucose are anomers</a:t>
            </a:r>
          </a:p>
          <a:p>
            <a:endParaRPr lang="en-US" altLang="x-none"/>
          </a:p>
        </p:txBody>
      </p:sp>
    </p:spTree>
    <p:extLst>
      <p:ext uri="{BB962C8B-B14F-4D97-AF65-F5344CB8AC3E}">
        <p14:creationId xmlns:p14="http://schemas.microsoft.com/office/powerpoint/2010/main" val="292716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82" y="960120"/>
            <a:ext cx="8820000" cy="403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30481"/>
            <a:ext cx="838200" cy="274319"/>
          </a:xfrm>
        </p:spPr>
        <p:txBody>
          <a:bodyPr/>
          <a:lstStyle/>
          <a:p>
            <a:r>
              <a:rPr lang="en-GB" sz="900" dirty="0"/>
              <a:t>Fig 6.7</a:t>
            </a:r>
          </a:p>
        </p:txBody>
      </p:sp>
    </p:spTree>
    <p:extLst>
      <p:ext uri="{BB962C8B-B14F-4D97-AF65-F5344CB8AC3E}">
        <p14:creationId xmlns:p14="http://schemas.microsoft.com/office/powerpoint/2010/main" val="356572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sp>
        <p:nvSpPr>
          <p:cNvPr id="2" name="Title 1"/>
          <p:cNvSpPr>
            <a:spLocks noGrp="1"/>
          </p:cNvSpPr>
          <p:nvPr>
            <p:ph type="ctrTitle"/>
          </p:nvPr>
        </p:nvSpPr>
        <p:spPr>
          <a:xfrm>
            <a:off x="0" y="30481"/>
            <a:ext cx="838200" cy="274319"/>
          </a:xfrm>
        </p:spPr>
        <p:txBody>
          <a:bodyPr/>
          <a:lstStyle/>
          <a:p>
            <a:r>
              <a:rPr lang="en-GB" sz="900" dirty="0"/>
              <a:t>Fig 6.8</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42" y="1021080"/>
            <a:ext cx="8820000" cy="3448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957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ltLang="x-none"/>
              <a:t>Haworth Projections (Cont’d)</a:t>
            </a:r>
          </a:p>
        </p:txBody>
      </p:sp>
      <p:sp>
        <p:nvSpPr>
          <p:cNvPr id="192515" name="Rectangle 3"/>
          <p:cNvSpPr>
            <a:spLocks noGrp="1" noChangeArrowheads="1"/>
          </p:cNvSpPr>
          <p:nvPr>
            <p:ph type="body" idx="1"/>
          </p:nvPr>
        </p:nvSpPr>
        <p:spPr/>
        <p:txBody>
          <a:bodyPr>
            <a:normAutofit lnSpcReduction="10000"/>
          </a:bodyPr>
          <a:lstStyle/>
          <a:p>
            <a:pPr lvl="1"/>
            <a:r>
              <a:rPr lang="en-US" altLang="x-none"/>
              <a:t>A six-membered hemiacetal ring is shown by the infix -</a:t>
            </a:r>
            <a:r>
              <a:rPr lang="en-US" altLang="x-none" b="1">
                <a:effectLst>
                  <a:outerShdw blurRad="38100" dist="38100" dir="2700000" algn="tl">
                    <a:srgbClr val="C0C0C0"/>
                  </a:outerShdw>
                </a:effectLst>
              </a:rPr>
              <a:t>pyran</a:t>
            </a:r>
            <a:r>
              <a:rPr lang="en-US" altLang="x-none"/>
              <a:t>- (pyranose) </a:t>
            </a:r>
          </a:p>
          <a:p>
            <a:pPr lvl="1"/>
            <a:r>
              <a:rPr lang="en-US" altLang="x-none"/>
              <a:t>A five-membered hemiacetal ring is shown by the infix -</a:t>
            </a:r>
            <a:r>
              <a:rPr lang="en-US" altLang="x-none" b="1">
                <a:effectLst>
                  <a:outerShdw blurRad="38100" dist="38100" dir="2700000" algn="tl">
                    <a:srgbClr val="C0C0C0"/>
                  </a:outerShdw>
                </a:effectLst>
              </a:rPr>
              <a:t>furan</a:t>
            </a:r>
            <a:r>
              <a:rPr lang="en-US" altLang="x-none"/>
              <a:t>- (furanose)</a:t>
            </a:r>
          </a:p>
          <a:p>
            <a:pPr lvl="1"/>
            <a:r>
              <a:rPr lang="en-US" altLang="x-none"/>
              <a:t>Five-membered rings are so close to being planar that Haworth projections are adequate to represent furanoses</a:t>
            </a:r>
          </a:p>
          <a:p>
            <a:pPr lvl="1"/>
            <a:r>
              <a:rPr lang="en-US" altLang="x-none"/>
              <a:t>For pyranoses, the six-membered ring is more accurately represented as a strain-free chair conformation</a:t>
            </a:r>
          </a:p>
          <a:p>
            <a:pPr lvl="1"/>
            <a:endParaRPr lang="en-US" altLang="x-none"/>
          </a:p>
          <a:p>
            <a:pPr>
              <a:buFont typeface="Times" charset="0"/>
              <a:buNone/>
            </a:pPr>
            <a:endParaRPr lang="en-US" altLang="x-none"/>
          </a:p>
        </p:txBody>
      </p:sp>
    </p:spTree>
    <p:extLst>
      <p:ext uri="{BB962C8B-B14F-4D97-AF65-F5344CB8AC3E}">
        <p14:creationId xmlns:p14="http://schemas.microsoft.com/office/powerpoint/2010/main" val="392194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ltLang="x-none"/>
              <a:t>Haworth Projections (Cont’d)</a:t>
            </a:r>
          </a:p>
        </p:txBody>
      </p:sp>
      <p:pic>
        <p:nvPicPr>
          <p:cNvPr id="193541" name="Picture 5" descr="16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524000"/>
            <a:ext cx="8966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165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normAutofit fontScale="90000"/>
          </a:bodyPr>
          <a:lstStyle/>
          <a:p>
            <a:pPr>
              <a:lnSpc>
                <a:spcPct val="90000"/>
              </a:lnSpc>
            </a:pPr>
            <a:r>
              <a:rPr lang="en-US" altLang="x-none"/>
              <a:t>Comparison of the Fischer and Haworth Representations</a:t>
            </a:r>
          </a:p>
        </p:txBody>
      </p:sp>
      <p:pic>
        <p:nvPicPr>
          <p:cNvPr id="194565" name="Picture 5" descr="1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17638"/>
            <a:ext cx="4800600" cy="5345774"/>
          </a:xfrm>
          <a:prstGeom prst="rect">
            <a:avLst/>
          </a:prstGeom>
          <a:noFill/>
          <a:extLst>
            <a:ext uri="{909E8E84-426E-40DD-AFC4-6F175D3DCCD1}">
              <a14:hiddenFill xmlns:a14="http://schemas.microsoft.com/office/drawing/2010/main">
                <a:solidFill>
                  <a:srgbClr val="FFFFFF"/>
                </a:solidFill>
              </a14:hiddenFill>
            </a:ext>
          </a:extLst>
        </p:spPr>
      </p:pic>
      <p:sp>
        <p:nvSpPr>
          <p:cNvPr id="194566" name="Text Box 6"/>
          <p:cNvSpPr txBox="1">
            <a:spLocks noChangeArrowheads="1"/>
          </p:cNvSpPr>
          <p:nvPr/>
        </p:nvSpPr>
        <p:spPr bwMode="auto">
          <a:xfrm>
            <a:off x="152400" y="1905000"/>
            <a:ext cx="3276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800" b="1" dirty="0"/>
              <a:t>Groups on the </a:t>
            </a:r>
            <a:r>
              <a:rPr lang="en-US" altLang="x-none" sz="2800" b="1" u="sng" dirty="0"/>
              <a:t>Right Side</a:t>
            </a:r>
            <a:r>
              <a:rPr lang="en-US" altLang="x-none" sz="2800" b="1" dirty="0"/>
              <a:t> of the Fischer Representation are drawn as </a:t>
            </a:r>
            <a:r>
              <a:rPr lang="en-US" altLang="x-none" sz="2800" b="1" u="sng" dirty="0"/>
              <a:t>DOWN</a:t>
            </a:r>
            <a:r>
              <a:rPr lang="en-US" altLang="x-none" sz="2800" b="1" dirty="0"/>
              <a:t> in the Haworth Projection</a:t>
            </a:r>
          </a:p>
          <a:p>
            <a:pPr>
              <a:spcBef>
                <a:spcPct val="50000"/>
              </a:spcBef>
            </a:pPr>
            <a:endParaRPr lang="en-US" altLang="x-none" sz="2800" b="1" dirty="0"/>
          </a:p>
          <a:p>
            <a:pPr>
              <a:spcBef>
                <a:spcPct val="50000"/>
              </a:spcBef>
            </a:pPr>
            <a:r>
              <a:rPr lang="en-US" altLang="x-none" sz="2800" b="1" dirty="0"/>
              <a:t>DDUDU Rule!</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56E68EF-4C46-2147-88D5-55C59EBD04AC}"/>
                  </a:ext>
                </a:extLst>
              </p14:cNvPr>
              <p14:cNvContentPartPr/>
              <p14:nvPr/>
            </p14:nvContentPartPr>
            <p14:xfrm>
              <a:off x="4525342" y="6097571"/>
              <a:ext cx="360" cy="360"/>
            </p14:xfrm>
          </p:contentPart>
        </mc:Choice>
        <mc:Fallback xmlns="">
          <p:pic>
            <p:nvPicPr>
              <p:cNvPr id="2" name="Ink 1">
                <a:extLst>
                  <a:ext uri="{FF2B5EF4-FFF2-40B4-BE49-F238E27FC236}">
                    <a16:creationId xmlns:a16="http://schemas.microsoft.com/office/drawing/2014/main" id="{D56E68EF-4C46-2147-88D5-55C59EBD04AC}"/>
                  </a:ext>
                </a:extLst>
              </p:cNvPr>
              <p:cNvPicPr/>
              <p:nvPr/>
            </p:nvPicPr>
            <p:blipFill>
              <a:blip r:embed="rId5"/>
              <a:stretch>
                <a:fillRect/>
              </a:stretch>
            </p:blipFill>
            <p:spPr>
              <a:xfrm>
                <a:off x="4516702" y="608893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A6197D2E-6D24-A84F-A107-54D1C0158ECE}"/>
                  </a:ext>
                </a:extLst>
              </p14:cNvPr>
              <p14:cNvContentPartPr/>
              <p14:nvPr/>
            </p14:nvContentPartPr>
            <p14:xfrm>
              <a:off x="4048342" y="6568091"/>
              <a:ext cx="360" cy="360"/>
            </p14:xfrm>
          </p:contentPart>
        </mc:Choice>
        <mc:Fallback xmlns="">
          <p:pic>
            <p:nvPicPr>
              <p:cNvPr id="3" name="Ink 2">
                <a:extLst>
                  <a:ext uri="{FF2B5EF4-FFF2-40B4-BE49-F238E27FC236}">
                    <a16:creationId xmlns:a16="http://schemas.microsoft.com/office/drawing/2014/main" id="{A6197D2E-6D24-A84F-A107-54D1C0158ECE}"/>
                  </a:ext>
                </a:extLst>
              </p:cNvPr>
              <p:cNvPicPr/>
              <p:nvPr/>
            </p:nvPicPr>
            <p:blipFill>
              <a:blip r:embed="rId5"/>
              <a:stretch>
                <a:fillRect/>
              </a:stretch>
            </p:blipFill>
            <p:spPr>
              <a:xfrm>
                <a:off x="4039702" y="65590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B1882410-AAEE-B249-93F7-A6CE7B242AB4}"/>
                  </a:ext>
                </a:extLst>
              </p14:cNvPr>
              <p14:cNvContentPartPr/>
              <p14:nvPr/>
            </p14:nvContentPartPr>
            <p14:xfrm>
              <a:off x="-1395938" y="943811"/>
              <a:ext cx="360" cy="360"/>
            </p14:xfrm>
          </p:contentPart>
        </mc:Choice>
        <mc:Fallback xmlns="">
          <p:pic>
            <p:nvPicPr>
              <p:cNvPr id="4" name="Ink 3">
                <a:extLst>
                  <a:ext uri="{FF2B5EF4-FFF2-40B4-BE49-F238E27FC236}">
                    <a16:creationId xmlns:a16="http://schemas.microsoft.com/office/drawing/2014/main" id="{B1882410-AAEE-B249-93F7-A6CE7B242AB4}"/>
                  </a:ext>
                </a:extLst>
              </p:cNvPr>
              <p:cNvPicPr/>
              <p:nvPr/>
            </p:nvPicPr>
            <p:blipFill>
              <a:blip r:embed="rId5"/>
              <a:stretch>
                <a:fillRect/>
              </a:stretch>
            </p:blipFill>
            <p:spPr>
              <a:xfrm>
                <a:off x="-1404938" y="935171"/>
                <a:ext cx="18000" cy="18000"/>
              </a:xfrm>
              <a:prstGeom prst="rect">
                <a:avLst/>
              </a:prstGeom>
            </p:spPr>
          </p:pic>
        </mc:Fallback>
      </mc:AlternateContent>
    </p:spTree>
    <p:extLst>
      <p:ext uri="{BB962C8B-B14F-4D97-AF65-F5344CB8AC3E}">
        <p14:creationId xmlns:p14="http://schemas.microsoft.com/office/powerpoint/2010/main" val="2848988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altLang="x-none"/>
              <a:t>Glycosidic Bond Formation</a:t>
            </a:r>
          </a:p>
        </p:txBody>
      </p:sp>
      <p:sp>
        <p:nvSpPr>
          <p:cNvPr id="198659" name="Rectangle 3"/>
          <p:cNvSpPr>
            <a:spLocks noGrp="1" noChangeArrowheads="1"/>
          </p:cNvSpPr>
          <p:nvPr>
            <p:ph type="body" idx="1"/>
          </p:nvPr>
        </p:nvSpPr>
        <p:spPr/>
        <p:txBody>
          <a:bodyPr/>
          <a:lstStyle/>
          <a:p>
            <a:r>
              <a:rPr lang="en-US" altLang="x-none" b="1">
                <a:effectLst>
                  <a:outerShdw blurRad="38100" dist="38100" dir="2700000" algn="tl">
                    <a:srgbClr val="C0C0C0"/>
                  </a:outerShdw>
                </a:effectLst>
              </a:rPr>
              <a:t>Glycoside</a:t>
            </a:r>
            <a:r>
              <a:rPr lang="en-US" altLang="x-none" b="1"/>
              <a:t>:</a:t>
            </a:r>
            <a:r>
              <a:rPr lang="en-US" altLang="x-none">
                <a:solidFill>
                  <a:schemeClr val="accent2"/>
                </a:solidFill>
              </a:rPr>
              <a:t> </a:t>
            </a:r>
            <a:r>
              <a:rPr lang="en-US" altLang="x-none"/>
              <a:t>a carbohydrate in which the -OH of the anomeric carbon is replaced by -OR</a:t>
            </a:r>
          </a:p>
          <a:p>
            <a:pPr lvl="1"/>
            <a:r>
              <a:rPr lang="en-US" altLang="x-none"/>
              <a:t>those derived from furanoses are </a:t>
            </a:r>
            <a:r>
              <a:rPr lang="en-US" altLang="x-none" b="1">
                <a:effectLst>
                  <a:outerShdw blurRad="38100" dist="38100" dir="2700000" algn="tl">
                    <a:srgbClr val="C0C0C0"/>
                  </a:outerShdw>
                </a:effectLst>
              </a:rPr>
              <a:t>furanosides</a:t>
            </a:r>
            <a:r>
              <a:rPr lang="en-US" altLang="x-none"/>
              <a:t>; those derived from pyranoses are </a:t>
            </a:r>
            <a:r>
              <a:rPr lang="en-US" altLang="x-none" b="1">
                <a:effectLst>
                  <a:outerShdw blurRad="38100" dist="38100" dir="2700000" algn="tl">
                    <a:srgbClr val="C0C0C0"/>
                  </a:outerShdw>
                </a:effectLst>
              </a:rPr>
              <a:t>pyranosides</a:t>
            </a:r>
            <a:endParaRPr lang="en-US" altLang="x-none"/>
          </a:p>
          <a:p>
            <a:pPr lvl="1"/>
            <a:r>
              <a:rPr lang="en-US" altLang="x-none" b="1">
                <a:effectLst>
                  <a:outerShdw blurRad="38100" dist="38100" dir="2700000" algn="tl">
                    <a:srgbClr val="C0C0C0"/>
                  </a:outerShdw>
                </a:effectLst>
              </a:rPr>
              <a:t>glycosidic bond:</a:t>
            </a:r>
            <a:r>
              <a:rPr lang="en-US" altLang="x-none"/>
              <a:t> the bond from the anomeric carbon to the -OR group</a:t>
            </a:r>
          </a:p>
          <a:p>
            <a:pPr lvl="1"/>
            <a:endParaRPr lang="en-US" altLang="x-none"/>
          </a:p>
          <a:p>
            <a:pPr lvl="1"/>
            <a:r>
              <a:rPr lang="en-US" altLang="x-none"/>
              <a:t>This is the basis for the formation polysaccharides/oligosaccharides</a:t>
            </a:r>
          </a:p>
          <a:p>
            <a:pPr lvl="1">
              <a:buFont typeface="Times" charset="0"/>
              <a:buNone/>
            </a:pPr>
            <a:endParaRPr lang="en-US" altLang="x-none"/>
          </a:p>
          <a:p>
            <a:endParaRPr lang="en-US" altLang="x-none"/>
          </a:p>
        </p:txBody>
      </p:sp>
    </p:spTree>
    <p:extLst>
      <p:ext uri="{BB962C8B-B14F-4D97-AF65-F5344CB8AC3E}">
        <p14:creationId xmlns:p14="http://schemas.microsoft.com/office/powerpoint/2010/main" val="2615778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ltLang="x-none"/>
              <a:t>Glycosidic Bond Formation (Cont’d)</a:t>
            </a:r>
          </a:p>
        </p:txBody>
      </p:sp>
      <p:pic>
        <p:nvPicPr>
          <p:cNvPr id="199685" name="Picture 5" descr="16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536700"/>
            <a:ext cx="8966200" cy="378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097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fontScale="90000"/>
          </a:bodyPr>
          <a:lstStyle/>
          <a:p>
            <a:r>
              <a:rPr lang="en-US" altLang="x-none"/>
              <a:t>Two Different Disaccharides of </a:t>
            </a:r>
            <a:r>
              <a:rPr lang="en-US" altLang="x-none">
                <a:latin typeface="Symbol" charset="2"/>
                <a:sym typeface="Symbol" charset="2"/>
              </a:rPr>
              <a:t></a:t>
            </a:r>
            <a:r>
              <a:rPr lang="en-US" altLang="x-none"/>
              <a:t>-D-Glucose</a:t>
            </a:r>
          </a:p>
        </p:txBody>
      </p:sp>
      <p:sp>
        <p:nvSpPr>
          <p:cNvPr id="200707" name="Rectangle 3"/>
          <p:cNvSpPr>
            <a:spLocks noGrp="1" noChangeArrowheads="1"/>
          </p:cNvSpPr>
          <p:nvPr>
            <p:ph type="body" idx="1"/>
          </p:nvPr>
        </p:nvSpPr>
        <p:spPr>
          <a:xfrm>
            <a:off x="0" y="1524000"/>
            <a:ext cx="3717925" cy="5029200"/>
          </a:xfrm>
        </p:spPr>
        <p:txBody>
          <a:bodyPr>
            <a:normAutofit lnSpcReduction="10000"/>
          </a:bodyPr>
          <a:lstStyle/>
          <a:p>
            <a:pPr>
              <a:lnSpc>
                <a:spcPct val="90000"/>
              </a:lnSpc>
            </a:pPr>
            <a:r>
              <a:rPr lang="en-US" altLang="x-none"/>
              <a:t>Glycosidic linkages can take various forms; the anomeric carbon of one sugar to any of the -OH groups of another sugar to form an </a:t>
            </a:r>
            <a:r>
              <a:rPr lang="en-US" altLang="x-none">
                <a:latin typeface="Symbol" charset="2"/>
                <a:sym typeface="Symbol" charset="2"/>
              </a:rPr>
              <a:t></a:t>
            </a:r>
            <a:r>
              <a:rPr lang="en-US" altLang="x-none"/>
              <a:t>- or </a:t>
            </a:r>
            <a:r>
              <a:rPr lang="en-US" altLang="x-none">
                <a:latin typeface="Symbol" charset="2"/>
                <a:sym typeface="Symbol" charset="2"/>
              </a:rPr>
              <a:t></a:t>
            </a:r>
            <a:r>
              <a:rPr lang="en-US" altLang="x-none"/>
              <a:t>-glycosidic linkage</a:t>
            </a:r>
          </a:p>
          <a:p>
            <a:pPr>
              <a:lnSpc>
                <a:spcPct val="90000"/>
              </a:lnSpc>
            </a:pPr>
            <a:r>
              <a:rPr lang="en-US" altLang="x-none"/>
              <a:t>Different linkages, different properties</a:t>
            </a:r>
          </a:p>
          <a:p>
            <a:pPr>
              <a:lnSpc>
                <a:spcPct val="90000"/>
              </a:lnSpc>
            </a:pPr>
            <a:endParaRPr lang="en-US" altLang="x-none"/>
          </a:p>
        </p:txBody>
      </p:sp>
      <p:pic>
        <p:nvPicPr>
          <p:cNvPr id="200709" name="Picture 5" descr="16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088" y="1524000"/>
            <a:ext cx="5268912" cy="1833563"/>
          </a:xfrm>
          <a:prstGeom prst="rect">
            <a:avLst/>
          </a:prstGeom>
          <a:noFill/>
          <a:extLst>
            <a:ext uri="{909E8E84-426E-40DD-AFC4-6F175D3DCCD1}">
              <a14:hiddenFill xmlns:a14="http://schemas.microsoft.com/office/drawing/2010/main">
                <a:solidFill>
                  <a:srgbClr val="FFFFFF"/>
                </a:solidFill>
              </a14:hiddenFill>
            </a:ext>
          </a:extLst>
        </p:spPr>
      </p:pic>
      <p:pic>
        <p:nvPicPr>
          <p:cNvPr id="200710" name="Picture 6" descr="16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088" y="3505200"/>
            <a:ext cx="5248275" cy="290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3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63365"/>
            <a:ext cx="4009178" cy="57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59" y="0"/>
            <a:ext cx="739141" cy="363365"/>
          </a:xfrm>
        </p:spPr>
        <p:txBody>
          <a:bodyPr>
            <a:normAutofit/>
          </a:bodyPr>
          <a:lstStyle/>
          <a:p>
            <a:r>
              <a:rPr lang="en-GB" sz="900" dirty="0"/>
              <a:t>Fig 6.1</a:t>
            </a:r>
          </a:p>
        </p:txBody>
      </p:sp>
    </p:spTree>
    <p:extLst>
      <p:ext uri="{BB962C8B-B14F-4D97-AF65-F5344CB8AC3E}">
        <p14:creationId xmlns:p14="http://schemas.microsoft.com/office/powerpoint/2010/main" val="3757839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ltLang="x-none"/>
              <a:t>Disaccharides</a:t>
            </a:r>
          </a:p>
        </p:txBody>
      </p:sp>
      <p:sp>
        <p:nvSpPr>
          <p:cNvPr id="203779" name="Rectangle 3"/>
          <p:cNvSpPr>
            <a:spLocks noGrp="1" noChangeArrowheads="1"/>
          </p:cNvSpPr>
          <p:nvPr>
            <p:ph type="body" idx="1"/>
          </p:nvPr>
        </p:nvSpPr>
        <p:spPr/>
        <p:txBody>
          <a:bodyPr>
            <a:normAutofit fontScale="92500" lnSpcReduction="10000"/>
          </a:bodyPr>
          <a:lstStyle/>
          <a:p>
            <a:pPr>
              <a:lnSpc>
                <a:spcPct val="90000"/>
              </a:lnSpc>
            </a:pPr>
            <a:r>
              <a:rPr lang="en-US" altLang="x-none" sz="2400" b="1"/>
              <a:t>Sucrose</a:t>
            </a:r>
            <a:endParaRPr lang="en-US" altLang="x-none" sz="2400"/>
          </a:p>
          <a:p>
            <a:pPr marL="512763" lvl="1" indent="0">
              <a:lnSpc>
                <a:spcPct val="90000"/>
              </a:lnSpc>
              <a:buFont typeface="Times" charset="0"/>
              <a:buNone/>
            </a:pPr>
            <a:r>
              <a:rPr lang="en-US" altLang="x-none" sz="2400"/>
              <a:t>Table sugar; obtained from the juice of sugar cane and sugar beet</a:t>
            </a:r>
          </a:p>
          <a:p>
            <a:pPr marL="512763" lvl="1" indent="0">
              <a:lnSpc>
                <a:spcPct val="90000"/>
              </a:lnSpc>
              <a:buFont typeface="Times" charset="0"/>
              <a:buNone/>
            </a:pPr>
            <a:r>
              <a:rPr lang="en-US" altLang="x-none" sz="2400"/>
              <a:t>One unit of D-glucose and one unit of D-fructose joined by an </a:t>
            </a:r>
            <a:r>
              <a:rPr lang="en-US" altLang="x-none" sz="2400">
                <a:latin typeface="Symbol" charset="2"/>
              </a:rPr>
              <a:t>a</a:t>
            </a:r>
            <a:r>
              <a:rPr lang="en-US" altLang="x-none" sz="2400"/>
              <a:t>-1,2-glycosidic bond</a:t>
            </a:r>
          </a:p>
          <a:p>
            <a:pPr>
              <a:lnSpc>
                <a:spcPct val="90000"/>
              </a:lnSpc>
              <a:buFontTx/>
              <a:buChar char="•"/>
            </a:pPr>
            <a:r>
              <a:rPr lang="en-US" altLang="x-none" sz="2400" b="1"/>
              <a:t>Lactose</a:t>
            </a:r>
            <a:endParaRPr lang="en-US" altLang="x-none" sz="2400"/>
          </a:p>
          <a:p>
            <a:pPr marL="512763" lvl="1" indent="0">
              <a:lnSpc>
                <a:spcPct val="90000"/>
              </a:lnSpc>
              <a:buFontTx/>
              <a:buNone/>
            </a:pPr>
            <a:r>
              <a:rPr lang="en-US" altLang="x-none" sz="2400"/>
              <a:t>Made up of D-galactose and one unit of D-glucose joined by a </a:t>
            </a:r>
            <a:r>
              <a:rPr lang="en-US" altLang="x-none" sz="2400">
                <a:latin typeface="Symbol" charset="2"/>
              </a:rPr>
              <a:t>b</a:t>
            </a:r>
            <a:r>
              <a:rPr lang="en-US" altLang="x-none" sz="2400"/>
              <a:t>-1,4-glycosidic bond</a:t>
            </a:r>
          </a:p>
          <a:p>
            <a:pPr marL="512763" lvl="1" indent="0">
              <a:lnSpc>
                <a:spcPct val="90000"/>
              </a:lnSpc>
              <a:buFontTx/>
              <a:buNone/>
            </a:pPr>
            <a:r>
              <a:rPr lang="en-US" altLang="x-none" sz="2400"/>
              <a:t>Galactose is a C-4 epimer of glucose</a:t>
            </a:r>
          </a:p>
          <a:p>
            <a:pPr>
              <a:lnSpc>
                <a:spcPct val="90000"/>
              </a:lnSpc>
              <a:buFontTx/>
              <a:buChar char="•"/>
            </a:pPr>
            <a:r>
              <a:rPr lang="en-US" altLang="x-none" sz="2400" b="1"/>
              <a:t>Maltose</a:t>
            </a:r>
            <a:endParaRPr lang="en-US" altLang="x-none" sz="2400"/>
          </a:p>
          <a:p>
            <a:pPr marL="512763" lvl="1" indent="0">
              <a:lnSpc>
                <a:spcPct val="90000"/>
              </a:lnSpc>
              <a:buFontTx/>
              <a:buNone/>
            </a:pPr>
            <a:r>
              <a:rPr lang="en-US" altLang="x-none" sz="2400"/>
              <a:t>Two units of D-glucose joined by an </a:t>
            </a:r>
            <a:r>
              <a:rPr lang="en-US" altLang="x-none" sz="2400">
                <a:latin typeface="Symbol" charset="2"/>
              </a:rPr>
              <a:t>a</a:t>
            </a:r>
            <a:r>
              <a:rPr lang="en-US" altLang="x-none" sz="2400"/>
              <a:t>-1,4-glycosidic bond</a:t>
            </a:r>
          </a:p>
          <a:p>
            <a:pPr marL="512763" lvl="1" indent="0">
              <a:lnSpc>
                <a:spcPct val="90000"/>
              </a:lnSpc>
              <a:buFontTx/>
              <a:buNone/>
            </a:pPr>
            <a:r>
              <a:rPr lang="en-US" altLang="x-none" sz="2400"/>
              <a:t>Formed from the hydrolysis of starch</a:t>
            </a:r>
          </a:p>
          <a:p>
            <a:pPr marL="512763" lvl="1" indent="0">
              <a:lnSpc>
                <a:spcPct val="90000"/>
              </a:lnSpc>
              <a:buFontTx/>
              <a:buNone/>
            </a:pPr>
            <a:r>
              <a:rPr lang="en-US" altLang="x-none" sz="2400"/>
              <a:t>Differs from cellobiose by the conformation of the glycosidic linkage</a:t>
            </a:r>
          </a:p>
        </p:txBody>
      </p:sp>
    </p:spTree>
    <p:extLst>
      <p:ext uri="{BB962C8B-B14F-4D97-AF65-F5344CB8AC3E}">
        <p14:creationId xmlns:p14="http://schemas.microsoft.com/office/powerpoint/2010/main" val="314301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1903" y="369323"/>
            <a:ext cx="7016297" cy="57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15240"/>
            <a:ext cx="762000" cy="307975"/>
          </a:xfrm>
        </p:spPr>
        <p:txBody>
          <a:bodyPr>
            <a:normAutofit/>
          </a:bodyPr>
          <a:lstStyle/>
          <a:p>
            <a:r>
              <a:rPr lang="en-GB" sz="900" dirty="0"/>
              <a:t>Fig 6.9</a:t>
            </a:r>
          </a:p>
        </p:txBody>
      </p:sp>
      <p:pic>
        <p:nvPicPr>
          <p:cNvPr id="6" name="Picture 2">
            <a:extLst>
              <a:ext uri="{FF2B5EF4-FFF2-40B4-BE49-F238E27FC236}">
                <a16:creationId xmlns:a16="http://schemas.microsoft.com/office/drawing/2014/main" id="{89269A3C-74F6-F347-B2E2-4A617FB9DC9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958"/>
          <a:stretch/>
        </p:blipFill>
        <p:spPr bwMode="auto">
          <a:xfrm>
            <a:off x="182879" y="2008915"/>
            <a:ext cx="4922521" cy="1648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441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82" y="1539240"/>
            <a:ext cx="8820000" cy="330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30480"/>
            <a:ext cx="685800" cy="384175"/>
          </a:xfrm>
        </p:spPr>
        <p:txBody>
          <a:bodyPr>
            <a:normAutofit/>
          </a:bodyPr>
          <a:lstStyle/>
          <a:p>
            <a:r>
              <a:rPr lang="en-GB" sz="900" dirty="0"/>
              <a:t>Fig 6.10</a:t>
            </a:r>
          </a:p>
        </p:txBody>
      </p:sp>
      <p:sp>
        <p:nvSpPr>
          <p:cNvPr id="3" name="TextBox 2">
            <a:extLst>
              <a:ext uri="{FF2B5EF4-FFF2-40B4-BE49-F238E27FC236}">
                <a16:creationId xmlns:a16="http://schemas.microsoft.com/office/drawing/2014/main" id="{AB5FEB56-B490-DC4D-AA73-D24D7E36C1A4}"/>
              </a:ext>
            </a:extLst>
          </p:cNvPr>
          <p:cNvSpPr txBox="1"/>
          <p:nvPr/>
        </p:nvSpPr>
        <p:spPr>
          <a:xfrm>
            <a:off x="4419600" y="4510262"/>
            <a:ext cx="761999" cy="646331"/>
          </a:xfrm>
          <a:prstGeom prst="rect">
            <a:avLst/>
          </a:prstGeom>
          <a:noFill/>
        </p:spPr>
        <p:txBody>
          <a:bodyPr wrap="square" rtlCol="0">
            <a:spAutoFit/>
          </a:bodyPr>
          <a:lstStyle/>
          <a:p>
            <a:r>
              <a:rPr lang="en-US" dirty="0"/>
              <a:t>Or</a:t>
            </a:r>
          </a:p>
          <a:p>
            <a:r>
              <a:rPr lang="en-US" dirty="0"/>
              <a:t> </a:t>
            </a:r>
            <a:r>
              <a:rPr lang="en-US" sz="1400" dirty="0" err="1">
                <a:solidFill>
                  <a:srgbClr val="FF0000"/>
                </a:solidFill>
              </a:rPr>
              <a:t>Thr</a:t>
            </a:r>
            <a:endParaRPr lang="en-US" dirty="0">
              <a:solidFill>
                <a:srgbClr val="FF0000"/>
              </a:solidFill>
            </a:endParaRPr>
          </a:p>
        </p:txBody>
      </p:sp>
    </p:spTree>
    <p:extLst>
      <p:ext uri="{BB962C8B-B14F-4D97-AF65-F5344CB8AC3E}">
        <p14:creationId xmlns:p14="http://schemas.microsoft.com/office/powerpoint/2010/main" val="9115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42" y="1538355"/>
            <a:ext cx="8820000" cy="3109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0"/>
            <a:ext cx="838200" cy="384175"/>
          </a:xfrm>
        </p:spPr>
        <p:txBody>
          <a:bodyPr>
            <a:normAutofit/>
          </a:bodyPr>
          <a:lstStyle/>
          <a:p>
            <a:r>
              <a:rPr lang="en-GB" sz="900" dirty="0"/>
              <a:t>Fig 6.11</a:t>
            </a:r>
          </a:p>
        </p:txBody>
      </p:sp>
    </p:spTree>
    <p:extLst>
      <p:ext uri="{BB962C8B-B14F-4D97-AF65-F5344CB8AC3E}">
        <p14:creationId xmlns:p14="http://schemas.microsoft.com/office/powerpoint/2010/main" val="3024137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42" y="685800"/>
            <a:ext cx="8820000" cy="458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0480" y="0"/>
            <a:ext cx="762000" cy="307975"/>
          </a:xfrm>
        </p:spPr>
        <p:txBody>
          <a:bodyPr>
            <a:normAutofit/>
          </a:bodyPr>
          <a:lstStyle/>
          <a:p>
            <a:r>
              <a:rPr lang="en-GB" sz="900" dirty="0"/>
              <a:t>Fig 6.12</a:t>
            </a:r>
          </a:p>
        </p:txBody>
      </p:sp>
    </p:spTree>
    <p:extLst>
      <p:ext uri="{BB962C8B-B14F-4D97-AF65-F5344CB8AC3E}">
        <p14:creationId xmlns:p14="http://schemas.microsoft.com/office/powerpoint/2010/main" val="3135260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ltLang="x-none"/>
              <a:t>Reaction of Monosaccharides</a:t>
            </a:r>
          </a:p>
        </p:txBody>
      </p:sp>
      <p:sp>
        <p:nvSpPr>
          <p:cNvPr id="195587" name="Rectangle 3"/>
          <p:cNvSpPr>
            <a:spLocks noGrp="1" noChangeArrowheads="1"/>
          </p:cNvSpPr>
          <p:nvPr>
            <p:ph type="body" idx="1"/>
          </p:nvPr>
        </p:nvSpPr>
        <p:spPr>
          <a:xfrm>
            <a:off x="457200" y="1295400"/>
            <a:ext cx="8229600" cy="4525963"/>
          </a:xfrm>
        </p:spPr>
        <p:txBody>
          <a:bodyPr>
            <a:normAutofit/>
          </a:bodyPr>
          <a:lstStyle/>
          <a:p>
            <a:r>
              <a:rPr lang="en-US" altLang="x-none" sz="2400" b="1" dirty="0">
                <a:effectLst>
                  <a:outerShdw blurRad="38100" dist="38100" dir="2700000" algn="tl">
                    <a:srgbClr val="C0C0C0"/>
                  </a:outerShdw>
                </a:effectLst>
              </a:rPr>
              <a:t>Reducing sugar:</a:t>
            </a:r>
            <a:r>
              <a:rPr lang="en-US" altLang="x-none" sz="2400" dirty="0"/>
              <a:t> one that reduces an oxidizing agent</a:t>
            </a:r>
          </a:p>
          <a:p>
            <a:pPr lvl="1"/>
            <a:r>
              <a:rPr lang="en-US" altLang="x-none" sz="2400" dirty="0"/>
              <a:t>Oxidation of a cyclic hemiacetal form gives a lactone</a:t>
            </a:r>
          </a:p>
          <a:p>
            <a:pPr lvl="1"/>
            <a:r>
              <a:rPr lang="en-US" altLang="x-none" sz="2400" dirty="0"/>
              <a:t>When the oxidizing agent is Tollens solution, silver precipitates as a silver mirror</a:t>
            </a:r>
          </a:p>
          <a:p>
            <a:r>
              <a:rPr lang="en-US" altLang="x-none" sz="2400" dirty="0"/>
              <a:t>If anomeric carbons are involved in </a:t>
            </a:r>
            <a:r>
              <a:rPr lang="en-US" altLang="x-none" sz="2400" dirty="0" err="1"/>
              <a:t>glycosidic</a:t>
            </a:r>
            <a:r>
              <a:rPr lang="en-US" altLang="x-none" sz="2400" dirty="0"/>
              <a:t> linkage, there will be a negative Tollens reagent test</a:t>
            </a:r>
          </a:p>
          <a:p>
            <a:r>
              <a:rPr lang="en-US" altLang="x-none" sz="2400" dirty="0"/>
              <a:t>If another anomeric carbon is not bonded and is free, there will be a positive Tollens reagent test</a:t>
            </a:r>
          </a:p>
          <a:p>
            <a:pPr>
              <a:buFont typeface="Times" charset="0"/>
              <a:buNone/>
            </a:pPr>
            <a:endParaRPr lang="en-US" altLang="x-none" sz="2400" b="1" dirty="0">
              <a:solidFill>
                <a:srgbClr val="B72621"/>
              </a:solidFill>
            </a:endParaRPr>
          </a:p>
        </p:txBody>
      </p:sp>
      <p:pic>
        <p:nvPicPr>
          <p:cNvPr id="195588" name="Picture 4" descr="16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4689253"/>
            <a:ext cx="5562600" cy="2152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924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42" y="1981200"/>
            <a:ext cx="8820000" cy="174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0480" y="15240"/>
            <a:ext cx="762000" cy="384175"/>
          </a:xfrm>
        </p:spPr>
        <p:txBody>
          <a:bodyPr>
            <a:normAutofit/>
          </a:bodyPr>
          <a:lstStyle/>
          <a:p>
            <a:r>
              <a:rPr lang="en-GB" sz="900" dirty="0"/>
              <a:t>Fig 6.13</a:t>
            </a:r>
          </a:p>
        </p:txBody>
      </p:sp>
    </p:spTree>
    <p:extLst>
      <p:ext uri="{BB962C8B-B14F-4D97-AF65-F5344CB8AC3E}">
        <p14:creationId xmlns:p14="http://schemas.microsoft.com/office/powerpoint/2010/main" val="1613252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42" y="990600"/>
            <a:ext cx="8820000" cy="4309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1770" y="0"/>
            <a:ext cx="685800" cy="307975"/>
          </a:xfrm>
        </p:spPr>
        <p:txBody>
          <a:bodyPr>
            <a:normAutofit/>
          </a:bodyPr>
          <a:lstStyle/>
          <a:p>
            <a:r>
              <a:rPr lang="en-GB" sz="900" dirty="0"/>
              <a:t>Fig 6.14</a:t>
            </a:r>
          </a:p>
        </p:txBody>
      </p:sp>
    </p:spTree>
    <p:extLst>
      <p:ext uri="{BB962C8B-B14F-4D97-AF65-F5344CB8AC3E}">
        <p14:creationId xmlns:p14="http://schemas.microsoft.com/office/powerpoint/2010/main" val="411728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222" y="990600"/>
            <a:ext cx="8820000" cy="429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1770" y="0"/>
            <a:ext cx="685800" cy="307975"/>
          </a:xfrm>
        </p:spPr>
        <p:txBody>
          <a:bodyPr>
            <a:normAutofit/>
          </a:bodyPr>
          <a:lstStyle/>
          <a:p>
            <a:r>
              <a:rPr lang="en-GB" sz="900" dirty="0"/>
              <a:t>Fig 6.15</a:t>
            </a:r>
          </a:p>
        </p:txBody>
      </p:sp>
    </p:spTree>
    <p:extLst>
      <p:ext uri="{BB962C8B-B14F-4D97-AF65-F5344CB8AC3E}">
        <p14:creationId xmlns:p14="http://schemas.microsoft.com/office/powerpoint/2010/main" val="3770898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42" y="807720"/>
            <a:ext cx="8820000" cy="4546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1770" y="0"/>
            <a:ext cx="685800" cy="307975"/>
          </a:xfrm>
        </p:spPr>
        <p:txBody>
          <a:bodyPr>
            <a:normAutofit/>
          </a:bodyPr>
          <a:lstStyle/>
          <a:p>
            <a:r>
              <a:rPr lang="en-GB" sz="900" dirty="0"/>
              <a:t>Fig 6.16</a:t>
            </a:r>
          </a:p>
        </p:txBody>
      </p:sp>
    </p:spTree>
    <p:extLst>
      <p:ext uri="{BB962C8B-B14F-4D97-AF65-F5344CB8AC3E}">
        <p14:creationId xmlns:p14="http://schemas.microsoft.com/office/powerpoint/2010/main" val="15405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ltLang="x-none"/>
              <a:t>D,L Monosaccharides</a:t>
            </a:r>
          </a:p>
        </p:txBody>
      </p:sp>
      <p:sp>
        <p:nvSpPr>
          <p:cNvPr id="185347" name="Rectangle 3"/>
          <p:cNvSpPr>
            <a:spLocks noGrp="1" noChangeArrowheads="1"/>
          </p:cNvSpPr>
          <p:nvPr>
            <p:ph type="body" idx="1"/>
          </p:nvPr>
        </p:nvSpPr>
        <p:spPr/>
        <p:txBody>
          <a:bodyPr/>
          <a:lstStyle/>
          <a:p>
            <a:r>
              <a:rPr lang="en-US" altLang="x-none"/>
              <a:t>According to the conventions proposed by Fischer</a:t>
            </a:r>
          </a:p>
          <a:p>
            <a:pPr lvl="1"/>
            <a:r>
              <a:rPr lang="en-US" altLang="x-none" b="1">
                <a:effectLst>
                  <a:outerShdw blurRad="38100" dist="38100" dir="2700000" algn="tl">
                    <a:srgbClr val="C0C0C0"/>
                  </a:outerShdw>
                </a:effectLst>
              </a:rPr>
              <a:t>D-monosaccharide:</a:t>
            </a:r>
            <a:r>
              <a:rPr lang="en-US" altLang="x-none"/>
              <a:t> a monosaccharide that, when written as a Fischer projection, has the -OH on its penultimate carbon on the right</a:t>
            </a:r>
          </a:p>
          <a:p>
            <a:pPr lvl="1"/>
            <a:r>
              <a:rPr lang="en-US" altLang="x-none" b="1">
                <a:effectLst>
                  <a:outerShdw blurRad="38100" dist="38100" dir="2700000" algn="tl">
                    <a:srgbClr val="C0C0C0"/>
                  </a:outerShdw>
                </a:effectLst>
              </a:rPr>
              <a:t>L-monosaccharide:</a:t>
            </a:r>
            <a:r>
              <a:rPr lang="en-US" altLang="x-none"/>
              <a:t> a monosaccharide that, when written as a Fischer projection, has the -OH on its penultimate carbon on the left</a:t>
            </a:r>
          </a:p>
          <a:p>
            <a:endParaRPr lang="en-US" altLang="x-none"/>
          </a:p>
        </p:txBody>
      </p:sp>
    </p:spTree>
    <p:extLst>
      <p:ext uri="{BB962C8B-B14F-4D97-AF65-F5344CB8AC3E}">
        <p14:creationId xmlns:p14="http://schemas.microsoft.com/office/powerpoint/2010/main" val="429926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altLang="x-none"/>
              <a:t>Chicken Egg White Lysozyme</a:t>
            </a:r>
          </a:p>
        </p:txBody>
      </p:sp>
      <p:sp>
        <p:nvSpPr>
          <p:cNvPr id="281605" name="Rectangle 5"/>
          <p:cNvSpPr>
            <a:spLocks noGrp="1" noChangeArrowheads="1"/>
          </p:cNvSpPr>
          <p:nvPr>
            <p:ph type="body" idx="1"/>
          </p:nvPr>
        </p:nvSpPr>
        <p:spPr>
          <a:xfrm>
            <a:off x="0" y="1828800"/>
            <a:ext cx="3184525" cy="4325938"/>
          </a:xfrm>
          <a:noFill/>
          <a:ln/>
        </p:spPr>
        <p:txBody>
          <a:bodyPr>
            <a:normAutofit fontScale="92500"/>
          </a:bodyPr>
          <a:lstStyle/>
          <a:p>
            <a:r>
              <a:rPr lang="en-US" altLang="x-none"/>
              <a:t>Enzyme responsible for degrading bacterial cell walls</a:t>
            </a:r>
          </a:p>
          <a:p>
            <a:r>
              <a:rPr lang="en-US" altLang="x-none"/>
              <a:t>Hydrolyzes the glycosidic linkage between NAM and NAG</a:t>
            </a:r>
          </a:p>
        </p:txBody>
      </p:sp>
      <p:pic>
        <p:nvPicPr>
          <p:cNvPr id="2" name="HEWL_cartoon.mpg">
            <a:hlinkClick r:id="" action="ppaction://media"/>
            <a:extLst>
              <a:ext uri="{FF2B5EF4-FFF2-40B4-BE49-F238E27FC236}">
                <a16:creationId xmlns:a16="http://schemas.microsoft.com/office/drawing/2014/main" id="{CD06C68A-B74C-F04F-BC0B-E4E72081672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429000" y="1380424"/>
            <a:ext cx="5448300" cy="4953000"/>
          </a:xfrm>
          <a:prstGeom prst="rect">
            <a:avLst/>
          </a:prstGeom>
        </p:spPr>
      </p:pic>
    </p:spTree>
    <p:extLst>
      <p:ext uri="{BB962C8B-B14F-4D97-AF65-F5344CB8AC3E}">
        <p14:creationId xmlns:p14="http://schemas.microsoft.com/office/powerpoint/2010/main" val="7497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altLang="x-none"/>
              <a:t>Chicken Egg White Lysozyme</a:t>
            </a:r>
          </a:p>
        </p:txBody>
      </p:sp>
      <p:sp>
        <p:nvSpPr>
          <p:cNvPr id="291844" name="Rectangle 4"/>
          <p:cNvSpPr>
            <a:spLocks noGrp="1" noChangeArrowheads="1"/>
          </p:cNvSpPr>
          <p:nvPr>
            <p:ph type="body" idx="1"/>
          </p:nvPr>
        </p:nvSpPr>
        <p:spPr>
          <a:xfrm>
            <a:off x="0" y="2971800"/>
            <a:ext cx="3184525" cy="1600200"/>
          </a:xfrm>
          <a:noFill/>
          <a:ln/>
        </p:spPr>
        <p:txBody>
          <a:bodyPr/>
          <a:lstStyle/>
          <a:p>
            <a:r>
              <a:rPr lang="en-US" altLang="x-none"/>
              <a:t>Substrate fits in groove in enzyme</a:t>
            </a:r>
          </a:p>
        </p:txBody>
      </p:sp>
      <p:pic>
        <p:nvPicPr>
          <p:cNvPr id="291845" name="HEWL_Surf.mpg" descr="Macintosh HD:Users:jason:Documents:My Documents:Current Courses:CHEM106 Spring 2010:images:HEWL_Surf.mpg">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276600" y="1219200"/>
            <a:ext cx="5562600" cy="5345113"/>
          </a:xfrm>
          <a:prstGeom prst="rect">
            <a:avLst/>
          </a:prstGeom>
          <a:noFill/>
          <a:extLst>
            <a:ext uri="{909E8E84-426E-40DD-AFC4-6F175D3DCCD1}">
              <a14:hiddenFill xmlns:a14="http://schemas.microsoft.com/office/drawing/2010/main">
                <a:solidFill>
                  <a:srgbClr val="FFFFFF"/>
                </a:solidFill>
              </a14:hiddenFill>
            </a:ext>
          </a:extLst>
        </p:spPr>
      </p:pic>
      <p:sp>
        <p:nvSpPr>
          <p:cNvPr id="291846" name="Text Box 6"/>
          <p:cNvSpPr txBox="1">
            <a:spLocks noChangeArrowheads="1"/>
          </p:cNvSpPr>
          <p:nvPr/>
        </p:nvSpPr>
        <p:spPr bwMode="auto">
          <a:xfrm>
            <a:off x="3352800" y="1752600"/>
            <a:ext cx="152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solidFill>
                  <a:srgbClr val="FFFB0C"/>
                </a:solidFill>
                <a:latin typeface="Arial" charset="0"/>
              </a:rPr>
              <a:t>Binding Site</a:t>
            </a:r>
            <a:endParaRPr lang="en-US" altLang="x-none"/>
          </a:p>
        </p:txBody>
      </p:sp>
      <p:sp>
        <p:nvSpPr>
          <p:cNvPr id="291847" name="Line 7"/>
          <p:cNvSpPr>
            <a:spLocks noChangeShapeType="1"/>
          </p:cNvSpPr>
          <p:nvPr/>
        </p:nvSpPr>
        <p:spPr bwMode="auto">
          <a:xfrm>
            <a:off x="4038600" y="2895600"/>
            <a:ext cx="1371600" cy="609600"/>
          </a:xfrm>
          <a:prstGeom prst="line">
            <a:avLst/>
          </a:prstGeom>
          <a:noFill/>
          <a:ln w="57150">
            <a:solidFill>
              <a:srgbClr val="FFFB0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93506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3231" fill="hold"/>
                                        <p:tgtEl>
                                          <p:spTgt spid="29184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91845"/>
                </p:tgtEl>
              </p:cMediaNode>
            </p:video>
            <p:seq concurrent="1" nextAc="seek">
              <p:cTn id="8" restart="whenNotActive" fill="hold" evtFilter="cancelBubble" nodeType="interactiveSeq">
                <p:stCondLst>
                  <p:cond evt="onClick" delay="0">
                    <p:tgtEl>
                      <p:spTgt spid="29184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91845"/>
                                        </p:tgtEl>
                                      </p:cBhvr>
                                    </p:cmd>
                                  </p:childTnLst>
                                </p:cTn>
                              </p:par>
                            </p:childTnLst>
                          </p:cTn>
                        </p:par>
                      </p:childTnLst>
                    </p:cTn>
                  </p:par>
                </p:childTnLst>
              </p:cTn>
              <p:nextCondLst>
                <p:cond evt="onClick" delay="0">
                  <p:tgtEl>
                    <p:spTgt spid="291845"/>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EADA-F998-E740-BF8D-6750870F0812}"/>
              </a:ext>
            </a:extLst>
          </p:cNvPr>
          <p:cNvSpPr>
            <a:spLocks noGrp="1"/>
          </p:cNvSpPr>
          <p:nvPr>
            <p:ph type="title"/>
          </p:nvPr>
        </p:nvSpPr>
        <p:spPr>
          <a:xfrm>
            <a:off x="457200" y="161945"/>
            <a:ext cx="8229600" cy="1143000"/>
          </a:xfrm>
        </p:spPr>
        <p:txBody>
          <a:bodyPr/>
          <a:lstStyle/>
          <a:p>
            <a:r>
              <a:rPr lang="en-US" dirty="0"/>
              <a:t>Lysozyme Mechanism</a:t>
            </a:r>
          </a:p>
        </p:txBody>
      </p:sp>
      <p:pic>
        <p:nvPicPr>
          <p:cNvPr id="4" name="Picture 3">
            <a:extLst>
              <a:ext uri="{FF2B5EF4-FFF2-40B4-BE49-F238E27FC236}">
                <a16:creationId xmlns:a16="http://schemas.microsoft.com/office/drawing/2014/main" id="{2D1C113D-3285-C440-8CE5-88A743BD64B4}"/>
              </a:ext>
            </a:extLst>
          </p:cNvPr>
          <p:cNvPicPr>
            <a:picLocks noChangeAspect="1"/>
          </p:cNvPicPr>
          <p:nvPr/>
        </p:nvPicPr>
        <p:blipFill>
          <a:blip r:embed="rId3"/>
          <a:stretch>
            <a:fillRect/>
          </a:stretch>
        </p:blipFill>
        <p:spPr>
          <a:xfrm>
            <a:off x="0" y="1219200"/>
            <a:ext cx="9144000" cy="5421756"/>
          </a:xfrm>
          <a:prstGeom prst="rect">
            <a:avLst/>
          </a:prstGeom>
        </p:spPr>
      </p:pic>
    </p:spTree>
    <p:extLst>
      <p:ext uri="{BB962C8B-B14F-4D97-AF65-F5344CB8AC3E}">
        <p14:creationId xmlns:p14="http://schemas.microsoft.com/office/powerpoint/2010/main" val="712001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EADA-F998-E740-BF8D-6750870F0812}"/>
              </a:ext>
            </a:extLst>
          </p:cNvPr>
          <p:cNvSpPr>
            <a:spLocks noGrp="1"/>
          </p:cNvSpPr>
          <p:nvPr>
            <p:ph type="title"/>
          </p:nvPr>
        </p:nvSpPr>
        <p:spPr>
          <a:xfrm>
            <a:off x="457200" y="161945"/>
            <a:ext cx="8229600" cy="1143000"/>
          </a:xfrm>
        </p:spPr>
        <p:txBody>
          <a:bodyPr/>
          <a:lstStyle/>
          <a:p>
            <a:r>
              <a:rPr lang="en-US" dirty="0"/>
              <a:t>Lysozyme Mechanism</a:t>
            </a:r>
          </a:p>
        </p:txBody>
      </p:sp>
      <p:pic>
        <p:nvPicPr>
          <p:cNvPr id="3" name="Picture 2">
            <a:extLst>
              <a:ext uri="{FF2B5EF4-FFF2-40B4-BE49-F238E27FC236}">
                <a16:creationId xmlns:a16="http://schemas.microsoft.com/office/drawing/2014/main" id="{2D4E7B1E-68EF-A346-8916-16CB1E4A5D34}"/>
              </a:ext>
            </a:extLst>
          </p:cNvPr>
          <p:cNvPicPr>
            <a:picLocks noChangeAspect="1"/>
          </p:cNvPicPr>
          <p:nvPr/>
        </p:nvPicPr>
        <p:blipFill>
          <a:blip r:embed="rId3"/>
          <a:stretch>
            <a:fillRect/>
          </a:stretch>
        </p:blipFill>
        <p:spPr>
          <a:xfrm>
            <a:off x="0" y="1436244"/>
            <a:ext cx="9144000" cy="5421756"/>
          </a:xfrm>
          <a:prstGeom prst="rect">
            <a:avLst/>
          </a:prstGeom>
        </p:spPr>
      </p:pic>
    </p:spTree>
    <p:extLst>
      <p:ext uri="{BB962C8B-B14F-4D97-AF65-F5344CB8AC3E}">
        <p14:creationId xmlns:p14="http://schemas.microsoft.com/office/powerpoint/2010/main" val="3260326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EADA-F998-E740-BF8D-6750870F0812}"/>
              </a:ext>
            </a:extLst>
          </p:cNvPr>
          <p:cNvSpPr>
            <a:spLocks noGrp="1"/>
          </p:cNvSpPr>
          <p:nvPr>
            <p:ph type="title"/>
          </p:nvPr>
        </p:nvSpPr>
        <p:spPr>
          <a:xfrm>
            <a:off x="457200" y="161945"/>
            <a:ext cx="8229600" cy="1143000"/>
          </a:xfrm>
        </p:spPr>
        <p:txBody>
          <a:bodyPr/>
          <a:lstStyle/>
          <a:p>
            <a:r>
              <a:rPr lang="en-US" dirty="0"/>
              <a:t>Lysozyme Mechanism</a:t>
            </a:r>
          </a:p>
        </p:txBody>
      </p:sp>
      <p:sp>
        <p:nvSpPr>
          <p:cNvPr id="4" name="TextBox 3">
            <a:extLst>
              <a:ext uri="{FF2B5EF4-FFF2-40B4-BE49-F238E27FC236}">
                <a16:creationId xmlns:a16="http://schemas.microsoft.com/office/drawing/2014/main" id="{2AF48959-045C-B244-8D1B-78C5AAFD527C}"/>
              </a:ext>
            </a:extLst>
          </p:cNvPr>
          <p:cNvSpPr txBox="1"/>
          <p:nvPr/>
        </p:nvSpPr>
        <p:spPr>
          <a:xfrm>
            <a:off x="342900" y="1219200"/>
            <a:ext cx="8458200" cy="5078313"/>
          </a:xfrm>
          <a:prstGeom prst="rect">
            <a:avLst/>
          </a:prstGeom>
          <a:noFill/>
        </p:spPr>
        <p:txBody>
          <a:bodyPr wrap="square" rtlCol="0">
            <a:spAutoFit/>
          </a:bodyPr>
          <a:lstStyle/>
          <a:p>
            <a:r>
              <a:rPr lang="en-US" dirty="0"/>
              <a:t>Knowing what the starting situation for lysozyme is and what the products are, come up with a probable mechanism for lysozyme’s function (Due Monday, 11 November at start of class).  </a:t>
            </a:r>
          </a:p>
          <a:p>
            <a:endParaRPr lang="en-US" dirty="0"/>
          </a:p>
          <a:p>
            <a:r>
              <a:rPr lang="en-US" dirty="0"/>
              <a:t>This will be worth 10 points of extra credit.  Yes, you can cheat and look it up on the internet or ask your tutor to do it, but you’ll probably see this again, so keep that in mind…</a:t>
            </a:r>
          </a:p>
          <a:p>
            <a:endParaRPr lang="en-US" dirty="0"/>
          </a:p>
          <a:p>
            <a:r>
              <a:rPr lang="en-US" dirty="0"/>
              <a:t>Hints:</a:t>
            </a:r>
          </a:p>
          <a:p>
            <a:pPr marL="342900" indent="-342900">
              <a:buAutoNum type="arabicParenR"/>
            </a:pPr>
            <a:r>
              <a:rPr lang="en-US" dirty="0"/>
              <a:t>The reaction is a general acid-base reaction started by a nucleophilic side chain of an amino acid in the active site (I’ve only drawn 2 of them, so identifying the nucleophile shouldn’t be that hard).  Once you break a bond, the other amino acid in the active site acts as an acid and donates a proton to the </a:t>
            </a:r>
            <a:r>
              <a:rPr lang="en-US" dirty="0" err="1"/>
              <a:t>oxoanion</a:t>
            </a:r>
            <a:r>
              <a:rPr lang="en-US" dirty="0"/>
              <a:t>.</a:t>
            </a:r>
          </a:p>
          <a:p>
            <a:pPr marL="342900" indent="-342900">
              <a:buAutoNum type="arabicParenR"/>
            </a:pPr>
            <a:r>
              <a:rPr lang="en-US" dirty="0"/>
              <a:t>A water molecule comes into the active site once the product with the NAG on reducing terminal side of the scissile </a:t>
            </a:r>
            <a:r>
              <a:rPr lang="en-US" dirty="0" err="1"/>
              <a:t>glycosidic</a:t>
            </a:r>
            <a:r>
              <a:rPr lang="en-US" dirty="0"/>
              <a:t> bond leaves the active site.  Activate it and finish the reaction just like the serine protease mechanism did.</a:t>
            </a:r>
          </a:p>
          <a:p>
            <a:pPr marL="342900" indent="-342900">
              <a:buAutoNum type="arabicParenR"/>
            </a:pPr>
            <a:r>
              <a:rPr lang="en-US" dirty="0"/>
              <a:t>Don’t get distracted by the appendages on the sugar monomers, just focus on the substrate, products and the 3 Rules for mechanisms.</a:t>
            </a:r>
          </a:p>
        </p:txBody>
      </p:sp>
    </p:spTree>
    <p:extLst>
      <p:ext uri="{BB962C8B-B14F-4D97-AF65-F5344CB8AC3E}">
        <p14:creationId xmlns:p14="http://schemas.microsoft.com/office/powerpoint/2010/main" val="132551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498" y="363364"/>
            <a:ext cx="3086101" cy="602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15240"/>
            <a:ext cx="685800" cy="307975"/>
          </a:xfrm>
        </p:spPr>
        <p:txBody>
          <a:bodyPr>
            <a:normAutofit/>
          </a:bodyPr>
          <a:lstStyle/>
          <a:p>
            <a:r>
              <a:rPr lang="en-GB" sz="900" dirty="0"/>
              <a:t>Fig 6.2</a:t>
            </a:r>
          </a:p>
        </p:txBody>
      </p:sp>
    </p:spTree>
    <p:extLst>
      <p:ext uri="{BB962C8B-B14F-4D97-AF65-F5344CB8AC3E}">
        <p14:creationId xmlns:p14="http://schemas.microsoft.com/office/powerpoint/2010/main" val="276015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28" y="1752601"/>
            <a:ext cx="8820000" cy="1845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5240" y="0"/>
            <a:ext cx="685800" cy="307975"/>
          </a:xfrm>
        </p:spPr>
        <p:txBody>
          <a:bodyPr>
            <a:normAutofit/>
          </a:bodyPr>
          <a:lstStyle/>
          <a:p>
            <a:r>
              <a:rPr lang="en-GB" sz="900" dirty="0"/>
              <a:t>Fig 6.3</a:t>
            </a:r>
          </a:p>
        </p:txBody>
      </p:sp>
    </p:spTree>
    <p:extLst>
      <p:ext uri="{BB962C8B-B14F-4D97-AF65-F5344CB8AC3E}">
        <p14:creationId xmlns:p14="http://schemas.microsoft.com/office/powerpoint/2010/main" val="1657725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42" y="533401"/>
            <a:ext cx="8820000" cy="511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0"/>
            <a:ext cx="609600" cy="384175"/>
          </a:xfrm>
        </p:spPr>
        <p:txBody>
          <a:bodyPr>
            <a:normAutofit/>
          </a:bodyPr>
          <a:lstStyle/>
          <a:p>
            <a:r>
              <a:rPr lang="en-GB" sz="900" dirty="0"/>
              <a:t>Fig 6.4</a:t>
            </a:r>
          </a:p>
        </p:txBody>
      </p:sp>
    </p:spTree>
    <p:extLst>
      <p:ext uri="{BB962C8B-B14F-4D97-AF65-F5344CB8AC3E}">
        <p14:creationId xmlns:p14="http://schemas.microsoft.com/office/powerpoint/2010/main" val="37131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60970"/>
            <a:ext cx="8203325" cy="57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5240" y="0"/>
            <a:ext cx="685800" cy="307975"/>
          </a:xfrm>
        </p:spPr>
        <p:txBody>
          <a:bodyPr>
            <a:normAutofit/>
          </a:bodyPr>
          <a:lstStyle/>
          <a:p>
            <a:r>
              <a:rPr lang="en-GB" sz="900" dirty="0"/>
              <a:t>Fig 6.5</a:t>
            </a:r>
          </a:p>
        </p:txBody>
      </p:sp>
    </p:spTree>
    <p:extLst>
      <p:ext uri="{BB962C8B-B14F-4D97-AF65-F5344CB8AC3E}">
        <p14:creationId xmlns:p14="http://schemas.microsoft.com/office/powerpoint/2010/main" val="2565079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rmAutofit fontScale="90000"/>
          </a:bodyPr>
          <a:lstStyle/>
          <a:p>
            <a:r>
              <a:rPr lang="en-US" altLang="x-none"/>
              <a:t>What Happens if a Sugar Forms a Cyclic Molecule?</a:t>
            </a:r>
          </a:p>
        </p:txBody>
      </p:sp>
      <p:sp>
        <p:nvSpPr>
          <p:cNvPr id="188419" name="Rectangle 3"/>
          <p:cNvSpPr>
            <a:spLocks noGrp="1" noChangeArrowheads="1"/>
          </p:cNvSpPr>
          <p:nvPr>
            <p:ph type="body" idx="1"/>
          </p:nvPr>
        </p:nvSpPr>
        <p:spPr/>
        <p:txBody>
          <a:bodyPr>
            <a:normAutofit fontScale="92500" lnSpcReduction="10000"/>
          </a:bodyPr>
          <a:lstStyle/>
          <a:p>
            <a:r>
              <a:rPr lang="en-US" altLang="x-none"/>
              <a:t>Cyclization of sugars takes place due to interaction between functional groups on distant carbons, C1 to C5, to make a cyclic </a:t>
            </a:r>
            <a:r>
              <a:rPr lang="en-US" altLang="x-none" b="1"/>
              <a:t>hemiacetal</a:t>
            </a:r>
            <a:endParaRPr lang="en-US" altLang="x-none"/>
          </a:p>
          <a:p>
            <a:endParaRPr lang="en-US" altLang="x-none"/>
          </a:p>
          <a:p>
            <a:r>
              <a:rPr lang="en-US" altLang="x-none"/>
              <a:t>Cyclization using C2 to C5 results in </a:t>
            </a:r>
            <a:r>
              <a:rPr lang="en-US" altLang="x-none" b="1"/>
              <a:t>hemiketal</a:t>
            </a:r>
            <a:r>
              <a:rPr lang="en-US" altLang="x-none"/>
              <a:t> formation.</a:t>
            </a:r>
          </a:p>
          <a:p>
            <a:endParaRPr lang="en-US" altLang="x-none"/>
          </a:p>
          <a:p>
            <a:r>
              <a:rPr lang="en-US" altLang="x-none"/>
              <a:t>In both cases, the carbonyl carbon is new chiral center and becomes an </a:t>
            </a:r>
            <a:r>
              <a:rPr lang="en-US" altLang="x-none" b="1"/>
              <a:t>anomeric carbon</a:t>
            </a:r>
          </a:p>
        </p:txBody>
      </p:sp>
    </p:spTree>
    <p:extLst>
      <p:ext uri="{BB962C8B-B14F-4D97-AF65-F5344CB8AC3E}">
        <p14:creationId xmlns:p14="http://schemas.microsoft.com/office/powerpoint/2010/main" val="1309684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42" y="1021080"/>
            <a:ext cx="8820000" cy="3005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0"/>
            <a:ext cx="762000" cy="393277"/>
          </a:xfrm>
        </p:spPr>
        <p:txBody>
          <a:bodyPr>
            <a:normAutofit/>
          </a:bodyPr>
          <a:lstStyle/>
          <a:p>
            <a:r>
              <a:rPr lang="en-GB" sz="900" dirty="0"/>
              <a:t>Fig 6.6</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A40752B4-D867-2F45-9D77-1527292AC123}"/>
                  </a:ext>
                </a:extLst>
              </p14:cNvPr>
              <p14:cNvContentPartPr/>
              <p14:nvPr/>
            </p14:nvContentPartPr>
            <p14:xfrm>
              <a:off x="5532262" y="1740131"/>
              <a:ext cx="64800" cy="104040"/>
            </p14:xfrm>
          </p:contentPart>
        </mc:Choice>
        <mc:Fallback xmlns="">
          <p:pic>
            <p:nvPicPr>
              <p:cNvPr id="8" name="Ink 7">
                <a:extLst>
                  <a:ext uri="{FF2B5EF4-FFF2-40B4-BE49-F238E27FC236}">
                    <a16:creationId xmlns:a16="http://schemas.microsoft.com/office/drawing/2014/main" id="{A40752B4-D867-2F45-9D77-1527292AC123}"/>
                  </a:ext>
                </a:extLst>
              </p:cNvPr>
              <p:cNvPicPr/>
              <p:nvPr/>
            </p:nvPicPr>
            <p:blipFill>
              <a:blip r:embed="rId5"/>
              <a:stretch>
                <a:fillRect/>
              </a:stretch>
            </p:blipFill>
            <p:spPr>
              <a:xfrm>
                <a:off x="5523262" y="1731491"/>
                <a:ext cx="82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753D88FA-EAF5-AA4A-AFD9-280DC279D6D7}"/>
                  </a:ext>
                </a:extLst>
              </p14:cNvPr>
              <p14:cNvContentPartPr/>
              <p14:nvPr/>
            </p14:nvContentPartPr>
            <p14:xfrm>
              <a:off x="5993422" y="2836331"/>
              <a:ext cx="194400" cy="168120"/>
            </p14:xfrm>
          </p:contentPart>
        </mc:Choice>
        <mc:Fallback xmlns="">
          <p:pic>
            <p:nvPicPr>
              <p:cNvPr id="10" name="Ink 9">
                <a:extLst>
                  <a:ext uri="{FF2B5EF4-FFF2-40B4-BE49-F238E27FC236}">
                    <a16:creationId xmlns:a16="http://schemas.microsoft.com/office/drawing/2014/main" id="{753D88FA-EAF5-AA4A-AFD9-280DC279D6D7}"/>
                  </a:ext>
                </a:extLst>
              </p:cNvPr>
              <p:cNvPicPr/>
              <p:nvPr/>
            </p:nvPicPr>
            <p:blipFill>
              <a:blip r:embed="rId7"/>
              <a:stretch>
                <a:fillRect/>
              </a:stretch>
            </p:blipFill>
            <p:spPr>
              <a:xfrm>
                <a:off x="5984766" y="2827331"/>
                <a:ext cx="212073"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FCAB8D4F-5F8F-304F-9955-96CBE4932BF8}"/>
                  </a:ext>
                </a:extLst>
              </p14:cNvPr>
              <p14:cNvContentPartPr/>
              <p14:nvPr/>
            </p14:nvContentPartPr>
            <p14:xfrm>
              <a:off x="5796142" y="2890331"/>
              <a:ext cx="360" cy="360"/>
            </p14:xfrm>
          </p:contentPart>
        </mc:Choice>
        <mc:Fallback xmlns="">
          <p:pic>
            <p:nvPicPr>
              <p:cNvPr id="11" name="Ink 10">
                <a:extLst>
                  <a:ext uri="{FF2B5EF4-FFF2-40B4-BE49-F238E27FC236}">
                    <a16:creationId xmlns:a16="http://schemas.microsoft.com/office/drawing/2014/main" id="{FCAB8D4F-5F8F-304F-9955-96CBE4932BF8}"/>
                  </a:ext>
                </a:extLst>
              </p:cNvPr>
              <p:cNvPicPr/>
              <p:nvPr/>
            </p:nvPicPr>
            <p:blipFill>
              <a:blip r:embed="rId9"/>
              <a:stretch>
                <a:fillRect/>
              </a:stretch>
            </p:blipFill>
            <p:spPr>
              <a:xfrm>
                <a:off x="5787502" y="28816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12A7D564-0874-E84E-9B85-C2A0CB706CB9}"/>
                  </a:ext>
                </a:extLst>
              </p14:cNvPr>
              <p14:cNvContentPartPr/>
              <p14:nvPr/>
            </p14:nvContentPartPr>
            <p14:xfrm>
              <a:off x="5864542" y="2894651"/>
              <a:ext cx="360" cy="360"/>
            </p14:xfrm>
          </p:contentPart>
        </mc:Choice>
        <mc:Fallback xmlns="">
          <p:pic>
            <p:nvPicPr>
              <p:cNvPr id="12" name="Ink 11">
                <a:extLst>
                  <a:ext uri="{FF2B5EF4-FFF2-40B4-BE49-F238E27FC236}">
                    <a16:creationId xmlns:a16="http://schemas.microsoft.com/office/drawing/2014/main" id="{12A7D564-0874-E84E-9B85-C2A0CB706CB9}"/>
                  </a:ext>
                </a:extLst>
              </p:cNvPr>
              <p:cNvPicPr/>
              <p:nvPr/>
            </p:nvPicPr>
            <p:blipFill>
              <a:blip r:embed="rId9"/>
              <a:stretch>
                <a:fillRect/>
              </a:stretch>
            </p:blipFill>
            <p:spPr>
              <a:xfrm>
                <a:off x="5855542" y="288601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D367F3D3-9F21-E741-9C80-3E15FD588989}"/>
                  </a:ext>
                </a:extLst>
              </p14:cNvPr>
              <p14:cNvContentPartPr/>
              <p14:nvPr/>
            </p14:nvContentPartPr>
            <p14:xfrm>
              <a:off x="5862742" y="2847491"/>
              <a:ext cx="61560" cy="360"/>
            </p14:xfrm>
          </p:contentPart>
        </mc:Choice>
        <mc:Fallback xmlns="">
          <p:pic>
            <p:nvPicPr>
              <p:cNvPr id="13" name="Ink 12">
                <a:extLst>
                  <a:ext uri="{FF2B5EF4-FFF2-40B4-BE49-F238E27FC236}">
                    <a16:creationId xmlns:a16="http://schemas.microsoft.com/office/drawing/2014/main" id="{D367F3D3-9F21-E741-9C80-3E15FD588989}"/>
                  </a:ext>
                </a:extLst>
              </p:cNvPr>
              <p:cNvPicPr/>
              <p:nvPr/>
            </p:nvPicPr>
            <p:blipFill>
              <a:blip r:embed="rId12"/>
              <a:stretch>
                <a:fillRect/>
              </a:stretch>
            </p:blipFill>
            <p:spPr>
              <a:xfrm>
                <a:off x="5853742" y="2838851"/>
                <a:ext cx="79200" cy="18000"/>
              </a:xfrm>
              <a:prstGeom prst="rect">
                <a:avLst/>
              </a:prstGeom>
            </p:spPr>
          </p:pic>
        </mc:Fallback>
      </mc:AlternateContent>
    </p:spTree>
    <p:extLst>
      <p:ext uri="{BB962C8B-B14F-4D97-AF65-F5344CB8AC3E}">
        <p14:creationId xmlns:p14="http://schemas.microsoft.com/office/powerpoint/2010/main" val="3814243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1215</Words>
  <Application>Microsoft Macintosh PowerPoint</Application>
  <PresentationFormat>On-screen Show (4:3)</PresentationFormat>
  <Paragraphs>111</Paragraphs>
  <Slides>34</Slides>
  <Notes>18</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Symbol</vt:lpstr>
      <vt:lpstr>Times</vt:lpstr>
      <vt:lpstr>Office Theme</vt:lpstr>
      <vt:lpstr>Carbohydrates</vt:lpstr>
      <vt:lpstr>Fig 6.1</vt:lpstr>
      <vt:lpstr>D,L Monosaccharides</vt:lpstr>
      <vt:lpstr>Fig 6.2</vt:lpstr>
      <vt:lpstr>Fig 6.3</vt:lpstr>
      <vt:lpstr>Fig 6.4</vt:lpstr>
      <vt:lpstr>Fig 6.5</vt:lpstr>
      <vt:lpstr>What Happens if a Sugar Forms a Cyclic Molecule?</vt:lpstr>
      <vt:lpstr>Fig 6.6</vt:lpstr>
      <vt:lpstr>Formation of a Cyclic Hemiacetal</vt:lpstr>
      <vt:lpstr>Cyclic Structure</vt:lpstr>
      <vt:lpstr>Fig 6.7</vt:lpstr>
      <vt:lpstr>Fig 6.8</vt:lpstr>
      <vt:lpstr>Haworth Projections (Cont’d)</vt:lpstr>
      <vt:lpstr>Haworth Projections (Cont’d)</vt:lpstr>
      <vt:lpstr>Comparison of the Fischer and Haworth Representations</vt:lpstr>
      <vt:lpstr>Glycosidic Bond Formation</vt:lpstr>
      <vt:lpstr>Glycosidic Bond Formation (Cont’d)</vt:lpstr>
      <vt:lpstr>Two Different Disaccharides of -D-Glucose</vt:lpstr>
      <vt:lpstr>Disaccharides</vt:lpstr>
      <vt:lpstr>Fig 6.9</vt:lpstr>
      <vt:lpstr>Fig 6.10</vt:lpstr>
      <vt:lpstr>Fig 6.11</vt:lpstr>
      <vt:lpstr>Fig 6.12</vt:lpstr>
      <vt:lpstr>Reaction of Monosaccharides</vt:lpstr>
      <vt:lpstr>Fig 6.13</vt:lpstr>
      <vt:lpstr>Fig 6.14</vt:lpstr>
      <vt:lpstr>Fig 6.15</vt:lpstr>
      <vt:lpstr>Fig 6.16</vt:lpstr>
      <vt:lpstr>Chicken Egg White Lysozyme</vt:lpstr>
      <vt:lpstr>Chicken Egg White Lysozyme</vt:lpstr>
      <vt:lpstr>Lysozyme Mechanism</vt:lpstr>
      <vt:lpstr>Lysozyme Mechanism</vt:lpstr>
      <vt:lpstr>Lysozyme Mechanism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Watkins</dc:creator>
  <cp:lastModifiedBy>Hurlbert, Jason C.</cp:lastModifiedBy>
  <cp:revision>21</cp:revision>
  <dcterms:created xsi:type="dcterms:W3CDTF">2006-08-16T00:00:00Z</dcterms:created>
  <dcterms:modified xsi:type="dcterms:W3CDTF">2019-11-05T18:00:52Z</dcterms:modified>
</cp:coreProperties>
</file>