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84" r:id="rId4"/>
    <p:sldId id="257" r:id="rId5"/>
    <p:sldId id="258" r:id="rId6"/>
    <p:sldId id="259" r:id="rId7"/>
    <p:sldId id="261" r:id="rId8"/>
    <p:sldId id="262" r:id="rId9"/>
    <p:sldId id="270" r:id="rId10"/>
    <p:sldId id="260" r:id="rId11"/>
    <p:sldId id="265" r:id="rId12"/>
    <p:sldId id="266" r:id="rId13"/>
    <p:sldId id="271" r:id="rId14"/>
    <p:sldId id="267" r:id="rId15"/>
    <p:sldId id="268" r:id="rId16"/>
    <p:sldId id="272" r:id="rId17"/>
    <p:sldId id="273" r:id="rId18"/>
    <p:sldId id="280" r:id="rId19"/>
    <p:sldId id="274" r:id="rId20"/>
    <p:sldId id="275" r:id="rId21"/>
    <p:sldId id="281" r:id="rId22"/>
    <p:sldId id="282" r:id="rId23"/>
    <p:sldId id="283" r:id="rId24"/>
    <p:sldId id="276" r:id="rId25"/>
    <p:sldId id="277" r:id="rId26"/>
    <p:sldId id="278" r:id="rId27"/>
    <p:sldId id="279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71ED-5349-EF48-BD16-B507396A0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C51A7-9540-ED4E-AA2A-B2659236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BE51-64A0-DC41-9173-C8029591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7C725-F271-8743-86DD-D3D57361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7BF3-3659-074B-A6D4-E6ADE8B6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6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A488-19EC-2049-8209-449EF5EA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F5F97-A559-E548-9099-EA6A8AE6D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76C5-68C3-8043-B9E8-F66E66CC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7F07A-E1C5-174C-92EB-FB042CBC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B8BA-BE7A-6449-8D77-049DF8AA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BFD74-C192-1E44-BAE4-C0E998384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4B150-62BA-8844-AF67-63CC935AC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08BA-AC22-2844-84D6-1B5613C0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F22F-2FB8-564C-9796-3BC55D34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FBC8-3EA1-814E-9634-D9F8AB2A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E50E-5DCE-A643-BACB-0DD011A0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3412-45FF-584A-A119-FDDD5964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1303B-8123-A04C-8DB3-7E1BA457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1DD21-64A9-F144-BB19-0F2CB2EF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B52A-3A08-A942-8A82-27AB0027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7EEA-D780-B94F-A7BE-A0E9680D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CB4B7-7EDA-EB4E-A5F8-D8D756BE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DCE3-B900-0544-9BDF-3FAD068E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83BB-0B6C-BA4F-AE04-9D0D1AC4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BF24E-751C-7B4A-82E6-B4622F51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5150-67DC-4648-B515-CA9334E9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EBD7-9670-0C46-B4AA-605AC40D3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0183B-5D0A-9C46-94C5-F3E69602C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1D5CC-D768-4D43-9406-BF5919E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49F07-3892-994D-894A-797EBF07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22A90-FDBA-1C41-B90C-8D9B6F2F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AFF2-2E98-B348-BF4D-39D651ED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0E4A3-24FA-2D49-803C-A8293CDD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4F6B-B749-1540-B8F7-2C6C2A540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B4DFF-E73E-A44C-8490-B06D2E5E9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514FF-851A-C041-8C89-E9BBA5204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74C02-5D08-2441-AF89-50E2849B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E1B92-C172-8540-B222-EC32D608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60427-463A-024C-AF6D-28E6A93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007A-2B82-D24D-95C0-99385079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47D16-2164-FA4F-9606-E24323A3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6E312-68CE-6A45-BDD8-1A3A4898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23FA2-38D4-CF45-B856-3E69A214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6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F087D-F743-3343-A919-8B8243CD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A6DDA-012C-A24F-97C2-DBA53387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78A1-81B7-0F4E-8560-CF509759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0CE5-8EC7-114E-861F-0A6AFFEA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670E-0F07-DE4C-848A-824C2DD4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AD25A-8BC0-A34C-AD68-DE3EAB52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D5EDB-0222-0F4F-A71C-9FBE8C49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DAA5-58C1-274E-8575-9730033C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4E5FB-EC27-3444-9820-91AF9942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AE41-E275-E546-B145-8D776DDF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D007E2-734E-4F40-AA7F-6B61DF5C8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B2710-5362-A348-BEEB-ABC8A5B66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80BCC-1776-0442-BF15-845B00B2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90A6E-19E3-D74E-9095-FE3A5D3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7AF0-EA1F-4342-8F53-15373ED4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EF420-C012-D54C-9060-C165AB4D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7432-26DB-BD41-8659-CC88AD3D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052D6-B1C0-CC43-97CE-7555BAA74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1A81-04E5-DA46-A6E8-50B412EBD0A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8653-F044-4248-B33D-DC5698465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D7B0-41FB-E84B-9D40-7010F26C5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05D6-2122-0E4F-97CF-1767871D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5_02.jpg">
            <a:extLst>
              <a:ext uri="{FF2B5EF4-FFF2-40B4-BE49-F238E27FC236}">
                <a16:creationId xmlns:a16="http://schemas.microsoft.com/office/drawing/2014/main" id="{DA694DCE-786B-A541-9C49-DDC429BF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07" y="192024"/>
            <a:ext cx="524256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26D03-F7AD-2D4A-ACBD-1AA74A03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2228850"/>
            <a:ext cx="6311900" cy="240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C8D18-E4FE-4D40-86C3-1A2BA9A80B55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First Step:  Hexokinase catalyzed reaction</a:t>
            </a:r>
          </a:p>
        </p:txBody>
      </p:sp>
    </p:spTree>
    <p:extLst>
      <p:ext uri="{BB962C8B-B14F-4D97-AF65-F5344CB8AC3E}">
        <p14:creationId xmlns:p14="http://schemas.microsoft.com/office/powerpoint/2010/main" val="169300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6P and membrane">
            <a:extLst>
              <a:ext uri="{FF2B5EF4-FFF2-40B4-BE49-F238E27FC236}">
                <a16:creationId xmlns:a16="http://schemas.microsoft.com/office/drawing/2014/main" id="{02FE3E72-E81A-2545-81A6-C688D889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94658"/>
            <a:ext cx="8542338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00AAB487-49A6-BE4C-9A47-3C441A13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068" y="5694010"/>
            <a:ext cx="622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Why is this?  What is the permeability of the membrane to ions?</a:t>
            </a:r>
          </a:p>
        </p:txBody>
      </p:sp>
    </p:spTree>
    <p:extLst>
      <p:ext uri="{BB962C8B-B14F-4D97-AF65-F5344CB8AC3E}">
        <p14:creationId xmlns:p14="http://schemas.microsoft.com/office/powerpoint/2010/main" val="269350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B9D9D-8490-F648-86D0-6AB4659D762F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Second Step:  </a:t>
            </a:r>
            <a:r>
              <a:rPr lang="en-US" sz="3200" dirty="0" err="1"/>
              <a:t>Phosphoglucoisomerase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2B48E-28CF-0F41-85A7-5F50A909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1" y="2482850"/>
            <a:ext cx="6311900" cy="1892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CF0C2-03D0-FC4A-B03E-E698A439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2482850"/>
            <a:ext cx="3683000" cy="214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523F1-A2A5-A14F-9E43-7E7D28D6569E}"/>
              </a:ext>
            </a:extLst>
          </p:cNvPr>
          <p:cNvSpPr txBox="1"/>
          <p:nvPr/>
        </p:nvSpPr>
        <p:spPr>
          <a:xfrm>
            <a:off x="7478486" y="4746171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converting an aldose to a ketose, why?</a:t>
            </a:r>
          </a:p>
        </p:txBody>
      </p:sp>
    </p:spTree>
    <p:extLst>
      <p:ext uri="{BB962C8B-B14F-4D97-AF65-F5344CB8AC3E}">
        <p14:creationId xmlns:p14="http://schemas.microsoft.com/office/powerpoint/2010/main" val="3323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B9D9D-8490-F648-86D0-6AB4659D762F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Second Step:  </a:t>
            </a:r>
            <a:r>
              <a:rPr lang="en-US" sz="3200" dirty="0" err="1"/>
              <a:t>Phosphoglucoisomerase</a:t>
            </a:r>
            <a:endParaRPr lang="en-US" sz="3200" dirty="0"/>
          </a:p>
        </p:txBody>
      </p:sp>
      <p:pic>
        <p:nvPicPr>
          <p:cNvPr id="6" name="Picture 9" descr="f18-08.jpg">
            <a:extLst>
              <a:ext uri="{FF2B5EF4-FFF2-40B4-BE49-F238E27FC236}">
                <a16:creationId xmlns:a16="http://schemas.microsoft.com/office/drawing/2014/main" id="{577F992E-7CE3-AD4A-B89D-BC11D5AAD4F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188028"/>
            <a:ext cx="529816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27BC1D3-B340-3D45-8AE6-112FF44E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66" y="4978013"/>
            <a:ext cx="69289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sz="1600" b="0" i="0" dirty="0">
                <a:solidFill>
                  <a:srgbClr val="000066"/>
                </a:solidFill>
                <a:latin typeface="Arial" charset="0"/>
              </a:rPr>
              <a:t>The </a:t>
            </a:r>
            <a:r>
              <a:rPr lang="en-US" altLang="x-none" sz="1600" b="0" i="0" dirty="0" err="1">
                <a:solidFill>
                  <a:srgbClr val="000066"/>
                </a:solidFill>
                <a:latin typeface="Arial" charset="0"/>
              </a:rPr>
              <a:t>phosphoglucoisomerase</a:t>
            </a:r>
            <a:r>
              <a:rPr lang="en-US" altLang="x-none" sz="1600" b="0" i="0" dirty="0">
                <a:solidFill>
                  <a:srgbClr val="000066"/>
                </a:solidFill>
                <a:latin typeface="Arial" charset="0"/>
              </a:rPr>
              <a:t> mechanism involves: </a:t>
            </a:r>
          </a:p>
          <a:p>
            <a:pPr eaLnBrk="1" hangingPunct="1"/>
            <a:r>
              <a:rPr lang="en-US" altLang="x-none" sz="1600" b="0" i="0" dirty="0">
                <a:solidFill>
                  <a:srgbClr val="000066"/>
                </a:solidFill>
                <a:latin typeface="Arial" charset="0"/>
              </a:rPr>
              <a:t>Opening of the pyranose ring (step 1)</a:t>
            </a:r>
          </a:p>
          <a:p>
            <a:pPr eaLnBrk="1" hangingPunct="1"/>
            <a:r>
              <a:rPr lang="en-US" altLang="x-none" sz="1600" b="0" i="0" dirty="0">
                <a:solidFill>
                  <a:srgbClr val="000066"/>
                </a:solidFill>
                <a:latin typeface="Arial" charset="0"/>
              </a:rPr>
              <a:t>Proton abstraction leading to enediol formation (step 2) </a:t>
            </a:r>
          </a:p>
          <a:p>
            <a:pPr eaLnBrk="1" hangingPunct="1"/>
            <a:r>
              <a:rPr lang="en-US" altLang="x-none" sz="1600" b="0" i="0" dirty="0">
                <a:solidFill>
                  <a:srgbClr val="000066"/>
                </a:solidFill>
                <a:latin typeface="Arial" charset="0"/>
              </a:rPr>
              <a:t>Proton addition to the double bond, followed by ring closure (step 3)</a:t>
            </a:r>
          </a:p>
        </p:txBody>
      </p:sp>
    </p:spTree>
    <p:extLst>
      <p:ext uri="{BB962C8B-B14F-4D97-AF65-F5344CB8AC3E}">
        <p14:creationId xmlns:p14="http://schemas.microsoft.com/office/powerpoint/2010/main" val="405058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23B58-EEAC-E940-A4E9-C80410AB1072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Third Step:  Phosphofructokinase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8D3E-A6DF-DE4E-9FF8-FC7114F5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2546350"/>
            <a:ext cx="6121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0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7E17245-9480-424A-91D0-7D7AF9DC4312}"/>
              </a:ext>
            </a:extLst>
          </p:cNvPr>
          <p:cNvSpPr txBox="1">
            <a:spLocks noChangeArrowheads="1"/>
          </p:cNvSpPr>
          <p:nvPr/>
        </p:nvSpPr>
        <p:spPr>
          <a:xfrm>
            <a:off x="92074" y="161925"/>
            <a:ext cx="10815411" cy="676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Phosphofructokinase is a Key Regulatory Enzyme in glycolysis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12750E-F0D2-E34C-B278-B8AF78767667}"/>
              </a:ext>
            </a:extLst>
          </p:cNvPr>
          <p:cNvSpPr txBox="1">
            <a:spLocks noChangeArrowheads="1"/>
          </p:cNvSpPr>
          <p:nvPr/>
        </p:nvSpPr>
        <p:spPr>
          <a:xfrm>
            <a:off x="614590" y="1950472"/>
            <a:ext cx="6210754" cy="443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x-non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Phosphofructokinase (PFK):</a:t>
            </a:r>
            <a:endParaRPr lang="en-US" altLang="x-none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Exists as a tetramer and subject to allosteric feedback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The tetramer is composed of L and M subunits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M</a:t>
            </a:r>
            <a:r>
              <a:rPr lang="en-US" altLang="x-none" baseline="-25000" dirty="0"/>
              <a:t>4</a:t>
            </a:r>
            <a:r>
              <a:rPr lang="en-US" altLang="x-none" dirty="0"/>
              <a:t>, M</a:t>
            </a:r>
            <a:r>
              <a:rPr lang="en-US" altLang="x-none" baseline="-25000" dirty="0"/>
              <a:t>3</a:t>
            </a:r>
            <a:r>
              <a:rPr lang="en-US" altLang="x-none" dirty="0"/>
              <a:t>L, M</a:t>
            </a:r>
            <a:r>
              <a:rPr lang="en-US" altLang="x-none" baseline="-25000" dirty="0"/>
              <a:t>2</a:t>
            </a:r>
            <a:r>
              <a:rPr lang="en-US" altLang="x-none" dirty="0"/>
              <a:t>L</a:t>
            </a:r>
            <a:r>
              <a:rPr lang="en-US" altLang="x-none" baseline="-25000" dirty="0"/>
              <a:t>2</a:t>
            </a:r>
            <a:r>
              <a:rPr lang="en-US" altLang="x-none" dirty="0"/>
              <a:t>, ML</a:t>
            </a:r>
            <a:r>
              <a:rPr lang="en-US" altLang="x-none" baseline="-25000" dirty="0"/>
              <a:t>3</a:t>
            </a:r>
            <a:r>
              <a:rPr lang="en-US" altLang="x-none" dirty="0"/>
              <a:t>, and L</a:t>
            </a:r>
            <a:r>
              <a:rPr lang="en-US" altLang="x-none" baseline="-25000" dirty="0"/>
              <a:t>4</a:t>
            </a:r>
            <a:r>
              <a:rPr lang="en-US" altLang="x-none" dirty="0"/>
              <a:t> all exist. Combinations of these subunits are called </a:t>
            </a:r>
            <a:r>
              <a:rPr lang="en-US" altLang="x-none" b="1" u="sng" dirty="0"/>
              <a:t>isozymes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Muscles are rich in M</a:t>
            </a:r>
            <a:r>
              <a:rPr lang="en-US" altLang="x-none" baseline="-25000" dirty="0"/>
              <a:t>4</a:t>
            </a:r>
            <a:r>
              <a:rPr lang="en-US" altLang="x-none" dirty="0"/>
              <a:t>; the liver is rich in L</a:t>
            </a:r>
            <a:r>
              <a:rPr lang="en-US" altLang="x-none" baseline="-25000" dirty="0"/>
              <a:t>4</a:t>
            </a:r>
            <a:endParaRPr lang="en-US" altLang="x-none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ATP is an allosteric effector; high levels inhibit the enzyme, low levels activate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Fructose-1,6-bisphosphate is also an allosteric effector</a:t>
            </a:r>
          </a:p>
        </p:txBody>
      </p:sp>
      <p:pic>
        <p:nvPicPr>
          <p:cNvPr id="5" name="Picture 5" descr="1705">
            <a:extLst>
              <a:ext uri="{FF2B5EF4-FFF2-40B4-BE49-F238E27FC236}">
                <a16:creationId xmlns:a16="http://schemas.microsoft.com/office/drawing/2014/main" id="{6878A481-2FC9-5B41-9C89-67861DA2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73" y="1950472"/>
            <a:ext cx="3657269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8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FA452-C3FA-AF4F-8239-B674CC4E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2145393"/>
            <a:ext cx="6121400" cy="326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A877F-F771-B742-83BD-DBEC560F93E2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Fourth Step:  Aldolase</a:t>
            </a:r>
          </a:p>
        </p:txBody>
      </p:sp>
    </p:spTree>
    <p:extLst>
      <p:ext uri="{BB962C8B-B14F-4D97-AF65-F5344CB8AC3E}">
        <p14:creationId xmlns:p14="http://schemas.microsoft.com/office/powerpoint/2010/main" val="182904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A918-461D-BD48-857A-34C24B76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190750"/>
            <a:ext cx="6362700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52042-1A10-2F42-ACF8-C3CEA34B459C}"/>
              </a:ext>
            </a:extLst>
          </p:cNvPr>
          <p:cNvSpPr txBox="1"/>
          <p:nvPr/>
        </p:nvSpPr>
        <p:spPr>
          <a:xfrm>
            <a:off x="1393371" y="130629"/>
            <a:ext cx="8447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Fifth Step:  Triose Phosphate Isomerase</a:t>
            </a:r>
          </a:p>
        </p:txBody>
      </p:sp>
    </p:spTree>
    <p:extLst>
      <p:ext uri="{BB962C8B-B14F-4D97-AF65-F5344CB8AC3E}">
        <p14:creationId xmlns:p14="http://schemas.microsoft.com/office/powerpoint/2010/main" val="374816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252042-1A10-2F42-ACF8-C3CEA34B459C}"/>
              </a:ext>
            </a:extLst>
          </p:cNvPr>
          <p:cNvSpPr txBox="1"/>
          <p:nvPr/>
        </p:nvSpPr>
        <p:spPr>
          <a:xfrm>
            <a:off x="1393371" y="130629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Fifth Step:  Triose Phosphate Isomerase Mechanism</a:t>
            </a:r>
          </a:p>
        </p:txBody>
      </p:sp>
      <p:pic>
        <p:nvPicPr>
          <p:cNvPr id="5" name="Picture 1030" descr="f18-13.jpg">
            <a:extLst>
              <a:ext uri="{FF2B5EF4-FFF2-40B4-BE49-F238E27FC236}">
                <a16:creationId xmlns:a16="http://schemas.microsoft.com/office/drawing/2014/main" id="{B9A61DD3-0B44-D94D-A001-26A4560D30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5" y="1861457"/>
            <a:ext cx="8380413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27FD077-66AE-5645-BDF9-12212FF87177}"/>
              </a:ext>
            </a:extLst>
          </p:cNvPr>
          <p:cNvSpPr txBox="1">
            <a:spLocks noChangeArrowheads="1"/>
          </p:cNvSpPr>
          <p:nvPr/>
        </p:nvSpPr>
        <p:spPr>
          <a:xfrm>
            <a:off x="1474561" y="2118406"/>
            <a:ext cx="8899525" cy="343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x-none" sz="3000" dirty="0"/>
              <a:t>In the first stages of glycolysis, glucose is converted to two molecules of glyceraldehyde-3-phosphate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x-none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x-none" sz="3000" dirty="0"/>
              <a:t>The key intermediate in this series of reactions is fructose-1,6-bisphosphate. The enzyme that catalyzes this reaction, phosphofructokinase, is subject to allosteric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22BBA-77DC-BC43-A509-9980F190A825}"/>
              </a:ext>
            </a:extLst>
          </p:cNvPr>
          <p:cNvSpPr txBox="1"/>
          <p:nvPr/>
        </p:nvSpPr>
        <p:spPr>
          <a:xfrm>
            <a:off x="1393371" y="130629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Halfway Summary:</a:t>
            </a:r>
          </a:p>
        </p:txBody>
      </p:sp>
    </p:spTree>
    <p:extLst>
      <p:ext uri="{BB962C8B-B14F-4D97-AF65-F5344CB8AC3E}">
        <p14:creationId xmlns:p14="http://schemas.microsoft.com/office/powerpoint/2010/main" val="106705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E3637-F593-3F43-9A1F-344A811B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88"/>
            <a:ext cx="12128500" cy="3365500"/>
          </a:xfrm>
          <a:prstGeom prst="rect">
            <a:avLst/>
          </a:prstGeom>
        </p:spPr>
      </p:pic>
      <p:pic>
        <p:nvPicPr>
          <p:cNvPr id="5" name="Picture 4" descr="figure_15_03.jpg">
            <a:extLst>
              <a:ext uri="{FF2B5EF4-FFF2-40B4-BE49-F238E27FC236}">
                <a16:creationId xmlns:a16="http://schemas.microsoft.com/office/drawing/2014/main" id="{FD59ABC8-1FD1-1E4F-9343-E1EB25520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73835"/>
            <a:ext cx="5653087" cy="3266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708B0-5A47-CA42-BA3A-43B75A28726E}"/>
              </a:ext>
            </a:extLst>
          </p:cNvPr>
          <p:cNvSpPr txBox="1"/>
          <p:nvPr/>
        </p:nvSpPr>
        <p:spPr>
          <a:xfrm>
            <a:off x="7215188" y="4257676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Adenosine phosphates can exist in three forms: AMP, ADP and ATP</a:t>
            </a:r>
          </a:p>
        </p:txBody>
      </p:sp>
    </p:spTree>
    <p:extLst>
      <p:ext uri="{BB962C8B-B14F-4D97-AF65-F5344CB8AC3E}">
        <p14:creationId xmlns:p14="http://schemas.microsoft.com/office/powerpoint/2010/main" val="10314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3FE13A-55F0-8B45-B64A-AB8D32E1291B}"/>
              </a:ext>
            </a:extLst>
          </p:cNvPr>
          <p:cNvSpPr txBox="1">
            <a:spLocks noChangeArrowheads="1"/>
          </p:cNvSpPr>
          <p:nvPr/>
        </p:nvSpPr>
        <p:spPr>
          <a:xfrm>
            <a:off x="92075" y="161925"/>
            <a:ext cx="8110538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Second Phase of Glycolysis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608EB21-BCD5-2A44-9091-0099B373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28" y="17145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algn="l">
              <a:spcBef>
                <a:spcPct val="20000"/>
              </a:spcBef>
              <a:buFont typeface="Time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algn="l">
              <a:spcBef>
                <a:spcPct val="20000"/>
              </a:spcBef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x-none" b="0" i="0" dirty="0"/>
              <a:t>Metabolic energy of glucose produces 4 ATP.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b="0" i="0" dirty="0"/>
              <a:t>Net ATP yield for glycolysis is two ATP.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 dirty="0"/>
              <a:t>Why?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b="0" i="0" dirty="0"/>
              <a:t>The second phase of glycolysis involves two very </a:t>
            </a:r>
            <a:r>
              <a:rPr lang="en-US" altLang="x-none" b="0" i="0" dirty="0">
                <a:solidFill>
                  <a:srgbClr val="0000FF"/>
                </a:solidFill>
              </a:rPr>
              <a:t>high energy phosphate intermediates</a:t>
            </a:r>
            <a:r>
              <a:rPr lang="en-US" altLang="x-none" b="0" i="0" dirty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 dirty="0"/>
              <a:t>1,3-bisphosphoglycerate. 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 dirty="0"/>
              <a:t>Phosphoenolpyruvate.</a:t>
            </a:r>
          </a:p>
        </p:txBody>
      </p:sp>
    </p:spTree>
    <p:extLst>
      <p:ext uri="{BB962C8B-B14F-4D97-AF65-F5344CB8AC3E}">
        <p14:creationId xmlns:p14="http://schemas.microsoft.com/office/powerpoint/2010/main" val="311927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252042-1A10-2F42-ACF8-C3CEA34B459C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Sixth Step:  Glyceraldehyde-3-Phosphate Dehydrogenase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0CC5E-938C-1949-BA14-0C921AC4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101850"/>
            <a:ext cx="6362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252042-1A10-2F42-ACF8-C3CEA34B459C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Sixth Step:  Glyceraldehyde-3-Phosphate Dehydrogenase</a:t>
            </a:r>
          </a:p>
        </p:txBody>
      </p:sp>
      <p:pic>
        <p:nvPicPr>
          <p:cNvPr id="4" name="Picture 5" descr="17p505a">
            <a:extLst>
              <a:ext uri="{FF2B5EF4-FFF2-40B4-BE49-F238E27FC236}">
                <a16:creationId xmlns:a16="http://schemas.microsoft.com/office/drawing/2014/main" id="{8DC00C92-57B6-1E44-BDED-EE2FEBD1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1" y="1207847"/>
            <a:ext cx="54737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7p505b">
            <a:extLst>
              <a:ext uri="{FF2B5EF4-FFF2-40B4-BE49-F238E27FC236}">
                <a16:creationId xmlns:a16="http://schemas.microsoft.com/office/drawing/2014/main" id="{F691CC33-22E7-034F-98DF-0B6207EC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1" y="4179647"/>
            <a:ext cx="54737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CF611-A1D3-034B-8BBC-51F8268A0442}"/>
              </a:ext>
            </a:extLst>
          </p:cNvPr>
          <p:cNvSpPr txBox="1"/>
          <p:nvPr/>
        </p:nvSpPr>
        <p:spPr>
          <a:xfrm>
            <a:off x="8839200" y="3738878"/>
            <a:ext cx="275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Enzyme, 2 parts to overall reaction</a:t>
            </a:r>
          </a:p>
        </p:txBody>
      </p:sp>
    </p:spTree>
    <p:extLst>
      <p:ext uri="{BB962C8B-B14F-4D97-AF65-F5344CB8AC3E}">
        <p14:creationId xmlns:p14="http://schemas.microsoft.com/office/powerpoint/2010/main" val="331372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252042-1A10-2F42-ACF8-C3CEA34B459C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Sixth Step:  Glyceraldehyde-3-Phosphate Dehydrogenase</a:t>
            </a:r>
          </a:p>
        </p:txBody>
      </p:sp>
      <p:pic>
        <p:nvPicPr>
          <p:cNvPr id="7" name="Picture 5" descr="1709">
            <a:extLst>
              <a:ext uri="{FF2B5EF4-FFF2-40B4-BE49-F238E27FC236}">
                <a16:creationId xmlns:a16="http://schemas.microsoft.com/office/drawing/2014/main" id="{A447B859-BCB9-824A-A5E1-D9DEF79F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13" y="1513115"/>
            <a:ext cx="4039019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5AC701E8-F6C5-0F48-9B36-AAC2B1A20D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43056" y="1981199"/>
            <a:ext cx="1012371" cy="217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FBAB85D-C4AA-8740-8AD8-03490282D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428" y="1611086"/>
            <a:ext cx="197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Nicotinamide ring of NAD</a:t>
            </a:r>
            <a:r>
              <a:rPr lang="en-US" altLang="x-none" sz="2000" baseline="30000"/>
              <a:t>+</a:t>
            </a:r>
            <a:endParaRPr lang="en-US" altLang="x-none" sz="2000"/>
          </a:p>
        </p:txBody>
      </p:sp>
    </p:spTree>
    <p:extLst>
      <p:ext uri="{BB962C8B-B14F-4D97-AF65-F5344CB8AC3E}">
        <p14:creationId xmlns:p14="http://schemas.microsoft.com/office/powerpoint/2010/main" val="298625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BB240-295E-C647-841F-5956B98E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330450"/>
            <a:ext cx="6362700" cy="219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BCF44-B696-264F-ADC3-93BFEDF92C9B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Seventh Step:  Phosphoglycerate kinase (PGK)</a:t>
            </a:r>
          </a:p>
        </p:txBody>
      </p:sp>
    </p:spTree>
    <p:extLst>
      <p:ext uri="{BB962C8B-B14F-4D97-AF65-F5344CB8AC3E}">
        <p14:creationId xmlns:p14="http://schemas.microsoft.com/office/powerpoint/2010/main" val="339073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BCDCE8-5063-6C45-9C8C-6BFB7E4D46BE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Eighth Step:  Phosphoglycerate mutase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6D0F5-A227-C24E-A2CB-FCD4B439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165350"/>
            <a:ext cx="6362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0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7D552-578A-5D42-9BD2-BF94FC793C40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Ninth Step:  Enolase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91CCE-F691-B34A-8230-08561FD4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165350"/>
            <a:ext cx="6362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C08E3-5000-554B-BC58-0FA202A5A920}"/>
              </a:ext>
            </a:extLst>
          </p:cNvPr>
          <p:cNvSpPr txBox="1"/>
          <p:nvPr/>
        </p:nvSpPr>
        <p:spPr>
          <a:xfrm>
            <a:off x="1393370" y="130629"/>
            <a:ext cx="987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  <a:p>
            <a:r>
              <a:rPr lang="en-US" sz="3200" dirty="0"/>
              <a:t>Tenth Step:  Pyruvate kinase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5E5A0-0FF3-6B4D-AACC-EFD237A0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2330450"/>
            <a:ext cx="6464300" cy="21971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1CBC04-DC63-3244-BD72-F7E632A6748C}"/>
              </a:ext>
            </a:extLst>
          </p:cNvPr>
          <p:cNvCxnSpPr>
            <a:cxnSpLocks/>
          </p:cNvCxnSpPr>
          <p:nvPr/>
        </p:nvCxnSpPr>
        <p:spPr>
          <a:xfrm>
            <a:off x="4822371" y="3537857"/>
            <a:ext cx="0" cy="141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0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822304-2C41-A448-9EAA-1213DC42BF74}"/>
              </a:ext>
            </a:extLst>
          </p:cNvPr>
          <p:cNvSpPr txBox="1">
            <a:spLocks noChangeArrowheads="1"/>
          </p:cNvSpPr>
          <p:nvPr/>
        </p:nvSpPr>
        <p:spPr>
          <a:xfrm>
            <a:off x="92075" y="161925"/>
            <a:ext cx="8110538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3200" b="1" dirty="0"/>
              <a:t>Control Points in Glycolysis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1AF975A-3573-DF40-B918-9FC7AA0C633A}"/>
              </a:ext>
            </a:extLst>
          </p:cNvPr>
          <p:cNvSpPr txBox="1">
            <a:spLocks noChangeArrowheads="1"/>
          </p:cNvSpPr>
          <p:nvPr/>
        </p:nvSpPr>
        <p:spPr>
          <a:xfrm>
            <a:off x="92075" y="1933349"/>
            <a:ext cx="4403725" cy="31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Times" charset="0"/>
              <a:buNone/>
            </a:pPr>
            <a:r>
              <a:rPr lang="en-US" altLang="x-none" dirty="0"/>
              <a:t>•  Three reactions exhibit particularly large decreases in free energy; the enzymes that catalyze these reactions are sites of allosteric control</a:t>
            </a:r>
          </a:p>
          <a:p>
            <a:pPr lvl="1" algn="l"/>
            <a:r>
              <a:rPr lang="en-US" altLang="x-none" sz="2200" b="1" dirty="0"/>
              <a:t>Hexokinase</a:t>
            </a:r>
          </a:p>
          <a:p>
            <a:pPr lvl="1" algn="l"/>
            <a:r>
              <a:rPr lang="en-US" altLang="x-none" sz="2200" b="1" dirty="0"/>
              <a:t>Phosphofructokinase</a:t>
            </a:r>
          </a:p>
          <a:p>
            <a:pPr lvl="1" algn="l"/>
            <a:r>
              <a:rPr lang="en-US" altLang="x-none" sz="2200" b="1" dirty="0"/>
              <a:t>Pyruvate kinase</a:t>
            </a:r>
            <a:endParaRPr lang="en-US" altLang="x-none" sz="2200" dirty="0"/>
          </a:p>
          <a:p>
            <a:pPr lvl="1" algn="l"/>
            <a:endParaRPr lang="en-US" altLang="x-none" sz="2200" b="1" dirty="0">
              <a:solidFill>
                <a:srgbClr val="B2241E"/>
              </a:solidFill>
            </a:endParaRPr>
          </a:p>
          <a:p>
            <a:pPr algn="l">
              <a:buFont typeface="Times" charset="0"/>
              <a:buNone/>
            </a:pPr>
            <a:endParaRPr lang="en-US" altLang="x-none" b="1" dirty="0">
              <a:solidFill>
                <a:srgbClr val="B2241E"/>
              </a:solidFill>
            </a:endParaRPr>
          </a:p>
          <a:p>
            <a:pPr algn="l">
              <a:buFont typeface="Times" charset="0"/>
              <a:buNone/>
            </a:pPr>
            <a:endParaRPr lang="en-US" altLang="x-none" b="1" dirty="0">
              <a:solidFill>
                <a:srgbClr val="B2241E"/>
              </a:solidFill>
            </a:endParaRPr>
          </a:p>
          <a:p>
            <a:pPr algn="l">
              <a:buFont typeface="Times" charset="0"/>
              <a:buNone/>
            </a:pPr>
            <a:endParaRPr lang="en-US" altLang="x-none" b="1" dirty="0">
              <a:solidFill>
                <a:srgbClr val="B2241E"/>
              </a:solidFill>
            </a:endParaRPr>
          </a:p>
          <a:p>
            <a:pPr algn="l">
              <a:buFont typeface="Times" charset="0"/>
              <a:buNone/>
            </a:pPr>
            <a:endParaRPr lang="en-US" altLang="x-none" b="1" dirty="0">
              <a:solidFill>
                <a:srgbClr val="B2241E"/>
              </a:solidFill>
            </a:endParaRPr>
          </a:p>
        </p:txBody>
      </p:sp>
      <p:pic>
        <p:nvPicPr>
          <p:cNvPr id="8" name="Picture 5" descr="1710">
            <a:extLst>
              <a:ext uri="{FF2B5EF4-FFF2-40B4-BE49-F238E27FC236}">
                <a16:creationId xmlns:a16="http://schemas.microsoft.com/office/drawing/2014/main" id="{045638DC-E9A7-474F-B319-D29C1AEF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1" y="838200"/>
            <a:ext cx="441642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4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CE17065-67B8-354C-B1FB-D979BAC0C85E}"/>
              </a:ext>
            </a:extLst>
          </p:cNvPr>
          <p:cNvSpPr txBox="1">
            <a:spLocks noChangeArrowheads="1"/>
          </p:cNvSpPr>
          <p:nvPr/>
        </p:nvSpPr>
        <p:spPr>
          <a:xfrm>
            <a:off x="92075" y="161925"/>
            <a:ext cx="8110538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6646E3-A341-8245-8855-1EFEA22F008F}"/>
              </a:ext>
            </a:extLst>
          </p:cNvPr>
          <p:cNvSpPr txBox="1">
            <a:spLocks noChangeArrowheads="1"/>
          </p:cNvSpPr>
          <p:nvPr/>
        </p:nvSpPr>
        <p:spPr>
          <a:xfrm>
            <a:off x="777875" y="1810317"/>
            <a:ext cx="8899525" cy="323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In the final stages of glycolysis, two molecules of pyruvate are produced for each molecule of glucose that entered the pathway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x-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These reactions involve electron transfer, and the net production of two ATP for each glucose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x-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x-none" dirty="0"/>
              <a:t>There are three control points in the glycolytic pathway</a:t>
            </a:r>
          </a:p>
        </p:txBody>
      </p:sp>
    </p:spTree>
    <p:extLst>
      <p:ext uri="{BB962C8B-B14F-4D97-AF65-F5344CB8AC3E}">
        <p14:creationId xmlns:p14="http://schemas.microsoft.com/office/powerpoint/2010/main" val="36326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15_06.jpg">
            <a:extLst>
              <a:ext uri="{FF2B5EF4-FFF2-40B4-BE49-F238E27FC236}">
                <a16:creationId xmlns:a16="http://schemas.microsoft.com/office/drawing/2014/main" id="{6797581A-9E62-FE47-A7E1-E4A648C75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77" y="192024"/>
            <a:ext cx="8034528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7A392-6340-0C49-A68B-EE174B26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3563938"/>
            <a:ext cx="51308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BC00E-5E8C-6842-B847-DCD89503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662668"/>
            <a:ext cx="7543800" cy="1409700"/>
          </a:xfrm>
          <a:prstGeom prst="rect">
            <a:avLst/>
          </a:prstGeom>
        </p:spPr>
      </p:pic>
      <p:pic>
        <p:nvPicPr>
          <p:cNvPr id="5" name="Picture 4" descr="figure_15_13.jpg">
            <a:extLst>
              <a:ext uri="{FF2B5EF4-FFF2-40B4-BE49-F238E27FC236}">
                <a16:creationId xmlns:a16="http://schemas.microsoft.com/office/drawing/2014/main" id="{2EC7ECEC-2316-AE40-AF2D-28A41C6B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22" y="2403784"/>
            <a:ext cx="3225980" cy="37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56E74-F444-EB47-8C9E-F302B266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60500"/>
            <a:ext cx="80772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42BCB-CC12-CC46-BE25-8883EFFF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37" y="0"/>
            <a:ext cx="476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C8E14262-3806-3B41-B7DF-E5317C42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356" y="65314"/>
            <a:ext cx="5943600" cy="6553200"/>
          </a:xfrm>
          <a:prstGeom prst="rect">
            <a:avLst/>
          </a:prstGeom>
          <a:solidFill>
            <a:srgbClr val="FDFDF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952AC71-8E94-9541-A0D3-CB5EB942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2" y="1719943"/>
            <a:ext cx="1600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dirty="0"/>
              <a:t>2 Molecules of ATP are consumed in the first 5 reactions</a:t>
            </a:r>
            <a:endParaRPr lang="en-US" altLang="x-none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9C5917C-1EC7-4545-BCDF-D068D3A6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099" y="2242457"/>
            <a:ext cx="1600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dirty="0"/>
              <a:t>4 Molecules of ATP and 2 molecules of NADH are generated in the second 5 reactions</a:t>
            </a:r>
            <a:endParaRPr lang="en-US" altLang="x-none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DBE3428-599F-FD4D-9B21-B1204822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2" y="3853543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dirty="0"/>
              <a:t>ATP hydrolyzing reactions are control points (There are 4 of them)</a:t>
            </a:r>
            <a:endParaRPr lang="en-US" altLang="x-none" dirty="0"/>
          </a:p>
        </p:txBody>
      </p:sp>
      <p:pic>
        <p:nvPicPr>
          <p:cNvPr id="6" name="Picture 13" descr="Glycolysis_Combined Phases">
            <a:extLst>
              <a:ext uri="{FF2B5EF4-FFF2-40B4-BE49-F238E27FC236}">
                <a16:creationId xmlns:a16="http://schemas.microsoft.com/office/drawing/2014/main" id="{88A88EC1-487E-7A42-B48C-E42FA951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6" y="141514"/>
            <a:ext cx="5830888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1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6D4752D-572B-CC4F-9267-7F39B5B6DF62}"/>
              </a:ext>
            </a:extLst>
          </p:cNvPr>
          <p:cNvSpPr txBox="1">
            <a:spLocks noChangeArrowheads="1"/>
          </p:cNvSpPr>
          <p:nvPr/>
        </p:nvSpPr>
        <p:spPr>
          <a:xfrm>
            <a:off x="1646237" y="1497920"/>
            <a:ext cx="8899525" cy="569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x-none" sz="3000" b="1" dirty="0"/>
              <a:t>Phosphorylation</a:t>
            </a:r>
            <a:r>
              <a:rPr lang="en-US" altLang="x-none" sz="3000" dirty="0"/>
              <a:t> of glucose to give glucose-6-phosphate</a:t>
            </a:r>
          </a:p>
          <a:p>
            <a:pPr algn="l"/>
            <a:r>
              <a:rPr lang="en-US" altLang="x-none" sz="3000" b="1" dirty="0"/>
              <a:t>Isomerization</a:t>
            </a:r>
            <a:r>
              <a:rPr lang="en-US" altLang="x-none" sz="3000" dirty="0"/>
              <a:t> of glucose-6-phosphate to give fructose-6-phosphate</a:t>
            </a:r>
          </a:p>
          <a:p>
            <a:pPr algn="l"/>
            <a:r>
              <a:rPr lang="en-US" altLang="x-none" sz="3000" b="1" dirty="0"/>
              <a:t>Phosphorylation</a:t>
            </a:r>
            <a:r>
              <a:rPr lang="en-US" altLang="x-none" sz="3000" dirty="0"/>
              <a:t> of fructose-6-phosphate to yield fructose-1,6-bisphosphate</a:t>
            </a:r>
          </a:p>
          <a:p>
            <a:pPr algn="l"/>
            <a:r>
              <a:rPr lang="en-US" altLang="x-none" sz="3000" b="1" dirty="0"/>
              <a:t>Cleavage </a:t>
            </a:r>
            <a:r>
              <a:rPr lang="en-US" altLang="x-none" sz="3000" dirty="0"/>
              <a:t>of fructose-1,6,-bisphosphate to give glyceraldehyde-3-phosphate and dihydroxyacetone phosphate</a:t>
            </a:r>
          </a:p>
          <a:p>
            <a:pPr algn="l"/>
            <a:r>
              <a:rPr lang="en-US" altLang="x-none" sz="3000" b="1" dirty="0"/>
              <a:t>Isomerization</a:t>
            </a:r>
            <a:r>
              <a:rPr lang="en-US" altLang="x-none" sz="3000" dirty="0"/>
              <a:t> of dihydroxyacetone phosphate to give glyceraldehyde-3-phosphate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E2DDC-06F4-684B-BB16-DB21671C1E71}"/>
              </a:ext>
            </a:extLst>
          </p:cNvPr>
          <p:cNvSpPr txBox="1"/>
          <p:nvPr/>
        </p:nvSpPr>
        <p:spPr>
          <a:xfrm>
            <a:off x="1066800" y="206829"/>
            <a:ext cx="99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</p:txBody>
      </p:sp>
    </p:spTree>
    <p:extLst>
      <p:ext uri="{BB962C8B-B14F-4D97-AF65-F5344CB8AC3E}">
        <p14:creationId xmlns:p14="http://schemas.microsoft.com/office/powerpoint/2010/main" val="7153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3E2DDC-06F4-684B-BB16-DB21671C1E71}"/>
              </a:ext>
            </a:extLst>
          </p:cNvPr>
          <p:cNvSpPr txBox="1"/>
          <p:nvPr/>
        </p:nvSpPr>
        <p:spPr>
          <a:xfrm>
            <a:off x="1066800" y="206829"/>
            <a:ext cx="99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Reactions of Glycolysis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A4D32-0D46-EF47-AB9A-AF842EC52604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160463"/>
            <a:ext cx="8899525" cy="569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x-none" sz="3000" b="1" dirty="0"/>
              <a:t>Oxidation</a:t>
            </a:r>
            <a:r>
              <a:rPr lang="en-US" altLang="x-none" sz="3000" dirty="0"/>
              <a:t> of glyceraldehyde-3-phosphate to give 1,3-bisphosphoglycerate</a:t>
            </a:r>
          </a:p>
          <a:p>
            <a:pPr algn="l"/>
            <a:r>
              <a:rPr lang="en-US" altLang="x-none" sz="3000" b="1" dirty="0"/>
              <a:t>Transfer of a phosphate group</a:t>
            </a:r>
            <a:r>
              <a:rPr lang="en-US" altLang="x-none" sz="3000" dirty="0"/>
              <a:t> from 1,3-bisphosphoglycerate to ADP to give 3-phosphoglycerate</a:t>
            </a:r>
          </a:p>
          <a:p>
            <a:pPr algn="l"/>
            <a:r>
              <a:rPr lang="en-US" altLang="x-none" sz="3000" b="1" dirty="0"/>
              <a:t>Isomerization</a:t>
            </a:r>
            <a:r>
              <a:rPr lang="en-US" altLang="x-none" sz="3000" dirty="0"/>
              <a:t> of 3-phosphoglycerate to give 2-phosphoglycerate</a:t>
            </a:r>
          </a:p>
          <a:p>
            <a:pPr algn="l"/>
            <a:r>
              <a:rPr lang="en-US" altLang="x-none" sz="3000" b="1" dirty="0"/>
              <a:t>Dehydration</a:t>
            </a:r>
            <a:r>
              <a:rPr lang="en-US" altLang="x-none" sz="3000" dirty="0"/>
              <a:t> of 2-phosphoglycerate to give phosphoenolpyruvate</a:t>
            </a:r>
          </a:p>
          <a:p>
            <a:pPr algn="l"/>
            <a:r>
              <a:rPr lang="en-US" altLang="x-none" sz="3000" b="1" dirty="0"/>
              <a:t>Transfer of a phosphate group</a:t>
            </a:r>
            <a:r>
              <a:rPr lang="en-US" altLang="x-none" sz="3000" dirty="0"/>
              <a:t> from phosphoenolpyruvate to ADP to give pyruvate</a:t>
            </a:r>
          </a:p>
        </p:txBody>
      </p:sp>
    </p:spTree>
    <p:extLst>
      <p:ext uri="{BB962C8B-B14F-4D97-AF65-F5344CB8AC3E}">
        <p14:creationId xmlns:p14="http://schemas.microsoft.com/office/powerpoint/2010/main" val="213576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577</Words>
  <Application>Microsoft Macintosh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Hurlbert, Jason C.</dc:creator>
  <cp:lastModifiedBy>Hurlbert, Jason C.</cp:lastModifiedBy>
  <cp:revision>5</cp:revision>
  <dcterms:created xsi:type="dcterms:W3CDTF">2019-11-13T20:42:07Z</dcterms:created>
  <dcterms:modified xsi:type="dcterms:W3CDTF">2019-11-13T21:39:48Z</dcterms:modified>
</cp:coreProperties>
</file>