
<file path=[Content_Types].xml><?xml version="1.0" encoding="utf-8"?>
<Types xmlns="http://schemas.openxmlformats.org/package/2006/content-types">
  <Default Extension="jpeg" ContentType="image/jpeg"/>
  <Default Extension="mpg" ContentType="vide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3" r:id="rId2"/>
    <p:sldId id="257" r:id="rId3"/>
    <p:sldId id="326" r:id="rId4"/>
    <p:sldId id="270" r:id="rId5"/>
    <p:sldId id="269" r:id="rId6"/>
    <p:sldId id="268" r:id="rId7"/>
    <p:sldId id="267" r:id="rId8"/>
    <p:sldId id="329" r:id="rId9"/>
    <p:sldId id="266" r:id="rId10"/>
    <p:sldId id="330" r:id="rId11"/>
    <p:sldId id="331" r:id="rId12"/>
    <p:sldId id="265" r:id="rId13"/>
    <p:sldId id="272" r:id="rId14"/>
    <p:sldId id="333" r:id="rId15"/>
    <p:sldId id="334" r:id="rId16"/>
    <p:sldId id="335" r:id="rId17"/>
    <p:sldId id="339" r:id="rId18"/>
    <p:sldId id="340" r:id="rId19"/>
    <p:sldId id="341" r:id="rId20"/>
    <p:sldId id="344" r:id="rId21"/>
    <p:sldId id="263" r:id="rId22"/>
    <p:sldId id="262" r:id="rId23"/>
    <p:sldId id="258" r:id="rId24"/>
    <p:sldId id="261" r:id="rId25"/>
    <p:sldId id="336" r:id="rId26"/>
    <p:sldId id="260" r:id="rId27"/>
    <p:sldId id="282" r:id="rId28"/>
    <p:sldId id="284" r:id="rId29"/>
    <p:sldId id="283" r:id="rId30"/>
    <p:sldId id="363" r:id="rId31"/>
    <p:sldId id="3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0" autoAdjust="0"/>
  </p:normalViewPr>
  <p:slideViewPr>
    <p:cSldViewPr>
      <p:cViewPr varScale="1">
        <p:scale>
          <a:sx n="82" d="100"/>
          <a:sy n="82" d="100"/>
        </p:scale>
        <p:origin x="160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3:47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41 161 24575,'7'0'0,"0"0"0,0 0 0,-3 4 0,3 0 0,-3 0 0,0 2 0,2-1 0,-2 2 0,3 0 0,1-3 0,-4 3 0,3-6 0,-3 5 0,3-2 0,-3 4 0,3-4 0,-6 2 0,6-5 0,-7 6 0,7-6 0,-6 5 0,6-2 0,-7 4 0,7-1 0,-7 0 0,7-3 0,-7 2 0,3-8 0,-3 1 0,0-6 0,0-5 0,0 3 0,0-7 0,0 7 0,0-6 0,0 6 0,0-3 0,0 5 0,0-1 0,0 1 0,0 0 0,0-5 0,0 4 0,0-8 0,0 7 0,0-3 0,0 4 0,0 1 0,0-1 0,-3 4 0,-1 1 0,-3 3 0,-1 3 0,0-2 0,1 2 0,-1-3 0,0 0 0,1 0 0,0 0 0,0 0 0,-1 0 0,1 0 0,-1 4 0,1-3 0,-1 2 0,0-3 0,1 0 0,3 3 0,4-2 0,1 6 0,2-3 0,0 0 0,1-1 0,2-6 0,-2-1 0,3-4 0,-3 1 0,4-1 0,0-4 0,-1 3 0,1-2 0,0 3 0,-1 0 0,1 1 0,-1-1 0,-2 1 0,1 3 0,-2 1 0,3 3 0,-3-8 0,-1 9 0,-3-4 0,0 10 0,0 1 0,0-1 0,0 1 0,0-1 0,0 0 0,0 0 0,0 1 0,0-1 0,0 0 0,0 0 0,0 1 0,-3-4 0,-1-1 0,-7-3 0,-2 0 0,0 0 0,-3 0 0,8 0 0,-4 0 0,4 0 0,1 0 0,-1 0 0,4 3 0,1 1 0,3 3 0,0 0 0,-3 0 0,2 1 0,-2-1 0,6-3 0,-6-1 0,2-3 0,-6 0 0,0 0 0,0 0 0,0 0 0,-1 0 0,1 0 0,-1 0 0,7 0 0,5 0 0,4 0 0,-1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3:17.91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FFFFFF"/>
    </inkml:brush>
    <inkml:brush xml:id="br2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290 203 24575,'-27'-38'0,"18"25"0,-18-29 0,26 34 0,-3 0 0,1 0 0,2 1 0,-5 3 0,11 1 0,1 3 0,14 4 0,3 5 0,-1 1 0,5 3 0,-13-5 0,6 1 0,-11-2 0,3 1 0,-5 0 0,1-4 0,-1-1 0,-3 1 0,-3-4 0,-5 7 0,-4-3 0,1 0 0,-5 3 0,-1-2 0,0 3 0,1-4 0,1 3 0,2-2 0,-3-1 0,5-1 0,2 1 0,2-1 0,6 1 0,1-1 0,3-3 0,1 0 0,0 0 0,-1 0 0,1 0 0,-1 0 0,1 0 0,-4 0 0,-1 0 0</inkml:trace>
  <inkml:trace contextRef="#ctx0" brushRef="#br1" timeOffset="16796">333 167 24575,'-7'-11'0,"5"3"0,-8 0 0,9 1 0,-5 6 0,2-2 0,-3 3 0,0 0 0,-1 0 0,4 6 0,1 3 0,3 11 0,0 3 0,4 5 0,1-6 0,3 0 0,1 0 0,4-8 0,0 3 0,4-9 0,4 1 0,-3-4 0,9-1 0,-9-4 0,3 0 0,-4-4 0,0-1 0,-4-7 0,3 3 0,-7-3 0,3 4 0,-8 0 0,-1-4 0,-3 3 0,0-6 0,0 6 0,-3-3 0,-6 0 0,-4 3 0,-4-3 0,5 4 0,-4-1 0,7 5 0,-7-4 0,7 7 0,-2-6 0,3 6 0,0-5 0,0 5 0,1-3 0,-1 1 0,1 2 0,2-6 0,-1 7 0,5-7 0,-3 3 0,1-4 0,2 1 0,-5 3 0,2 1 0,-3-1 0,-1 4 0,-4-4 0,3 4 0,-6 0 0,2 0 0,-4 0 0,0 0 0,0 0 0,4 0 0,-3 0 0,8 0 0,-4 0 0,8 3 0,1 1 0,3 8 0,0-4 0,3 4 0,-2-4 0,5-4 0,-2-1 0,3-3 0,1 0 0,-1 0 0,1 0 0,-1 0 0,1 0 0,-1 0 0,-3 3 0,-1 1 0,-3 4 0,0-1 0,4 1 0,-3-1 0,5 1 0,-5-1 0,3 1 0,-4-1 0,0 1 0,0-1 0,0 4 0,0-2 0,3 2 0,-2-3 0,6 0 0,-4-4 0,5-1 0,-1-3 0,0 0 0,1 0 0,-1 0 0,0 0 0,1 0 0,-1 0 0,1 0 0,-1-3 0,0 2 0,0-2 0,-2 0 0,1 2 0,-5-6 0,6 6 0,-3-2 0,3 3 0,-3-3 0,2 2 0,-5-6 0,3 3 0,-4-3 0,0-1 0,-4 0 0,-4 0 0,-1 4 0,-6-3 0,6 6 0,-3-3 0,4 4 0,1-4 0,-1 4 0,0-4 0,1 4 0,3-3 0,0-4 0,4-1 0,0-2 0,0 3 0,0-1 0,-7 1 0,5-1 0,-6 0 0,5 0 0,2 0 0,-2 1 0,-1-1 0,3 0 0,-2 1 0,0 3 0,-1 0 0,-3 1 0,-1 2 0,1-6 0,-5 3 0,3-4 0,-3 0 0,5 0 0,-1 1 0,0-1 0,1 3 0,2-1 0,-1 5 0,5 0 0,-2 5 0,3 3 0,0 1 0,0-1 0,0 1 0,0 0 0,0-1 0,0 1 0,0-1 0,0 1 0,0 0 0,0-1 0,0 1 0,0-1 0,0 1 0,0-1 0,0 1 0,0-1 0,0 0 0,0 0 0,0 1 0,0-1 0,0 1 0,0-1 0,0 1 0,0-1 0,0 1 0,0-1 0,0 1 0,0-1 0,0 1 0,0-1 0,0 1 0,0-1 0,0 1 0,3-5 0,1 1 0,3-4 0,4 0 0,2 0 0,4 0 0,-1 0 0,-3 0 0,3 0 0,-7 0 0,2 0 0,-3 0 0,-1 0 0,1 0 0,-1 0 0,0 0 0,1 0 0,-1 0 0,0 0 0,1 0 0,-1 0 0,0 0 0,0 0 0,1 0 0,3 0 0,-2 0 0,7 0 0,-8 0 0,4 0 0,0 0 0,-4 0 0,4 0 0,-5 0 0,-9 0 0,-4 0 0,-14 0 0,2 0 0,-8 0 0,8 0 0,-4 0 0,5 0 0,0 0 0,0 0 0,4 0 0,1 0 0,5 0 0,-1 0 0,1 0 0,-1 0 0,1 0 0,0 0 0,0 0 0,-5 3 0,3-2 0,-3 3 0,5-1 0,-1-2 0,0 3 0,1-4 0,-1 3 0,0-2 0,1 2 0,0-3 0,0 0 0,-1 0 0,10 0 0,4 0 0,10 0 0,1 0 0,-5 0 0,0 0 0,-5 0 0,1 0 0,0 0 0,-4-3 0,2 2 0,-2-2 0,4 3 0,-1 0 0,-3-3 0,-1 5 0,-3 3 0,0 3 0,0 8 0,0-3 0,0-1 0,0 4 0,0-7 0,0 3 0,0-5 0,0 1 0,0-1 0,0 1 0,0-1 0,0 0 0,0 0 0,-3-3 0,-1-1 0,-4-3 0,1 0 0,-1 0 0,4-3 0,-3-1 0,7-3 0,-7-1 0,6 0 0,-3 1 0,4-1 0,-3 1 0,2-1 0,-5 1 0,2 0 0,-4 3 0,4-3 0,-2 6 0,2-2 0,-3 3 0,-1 0 0,1 0 0,0 0 0,3-6 0,0 1 0,4-9 0,0 1 0,4 0 0,4-3 0,5 7 0,0-3 0,-2 4 0,-3 4 0,0-3 0,-1 6 0,1-2 0,-1 3 0,0 0 0,0 0 0,-6 0 0,-6 0 0,-3 0 0,-7 0 0,6 0 0,-2 0 0,3 0 0,4 3 0,1 1 0,3 3 0,0 1 0,0-1 0,4 5 0,-3-4 0,6 4 0,-3-4 0,0-1 0,3 1 0,-6 0 0,2-1 0,0-3 0,-2 3 0,3-3 0,-4 4 0,0 0 0,0-1 0,0 1 0,0-1 0,0 0 0,0 0 0,0 0 0,0 0 0,0 0 0,0 1 0,0-1 0,0 0 0,0 1 0,3-1 0,-2 1 0,6-4 0,-7-4 0,4-8 0,-4 0 0,0-8 0,0 3 0,0-4 0,-4 4 0,4-3 0,-4 8 0,4-4 0,0 5 0,0 2 0,0 2 0</inkml:trace>
  <inkml:trace contextRef="#ctx0" brushRef="#br2" timeOffset="79444">173 65 24575,'-11'0'0,"0"0"0,-4 0 0,3 0 0,1 0 0,3 0 0,-3 0 0,0 0 0,-4 0 0,4 0 0,0 0 0,3 0 0,1 0 0,-1 0 0,0 0 0,1 0 0,3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4:4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4:5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4:57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 24575,'-7'0'0,"-4"0"0,2 0 0,-7 0 0,7 0 0,-7 0 0,8 0 0,-4 0 0,4 0 0,0 0 0,1 0 0,0 0 0,0 0 0,-1 0 0,1 0 0,0 0 0,-1 0 0,1 0 0,2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5:28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5:29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8T19:05:37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F7ED0-F9AF-3D4B-8D5F-F8C4234A2CC6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99D9-6106-3640-869F-48358D23B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02780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312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249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10028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6376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99748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8188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2445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8915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718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8463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3847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0642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6408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0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1073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7.png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hurlbertj/Documents/My%20Documents/Winthrop/Courses/CHEM106%20Fall%202018/images/HEWL_Surf.mpg" TargetMode="External"/><Relationship Id="rId1" Type="http://schemas.microsoft.com/office/2007/relationships/media" Target="file:////Users/hurlbertj/Documents/My%20Documents/Winthrop/Courses/CHEM106%20Fall%202018/images/HEWL_Surf.mpg" TargetMode="Externa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Carbohydrates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Carbohydrate:</a:t>
            </a:r>
            <a:r>
              <a:rPr lang="en-US" altLang="x-none"/>
              <a:t> a polyhydroxyaldehyde or polyhydroxyketone, or a substance that gives these compounds on hydrolysis</a:t>
            </a:r>
          </a:p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Monosaccharide:</a:t>
            </a:r>
            <a:r>
              <a:rPr lang="en-US" altLang="x-none">
                <a:solidFill>
                  <a:schemeClr val="accent2"/>
                </a:solidFill>
              </a:rPr>
              <a:t> </a:t>
            </a:r>
            <a:r>
              <a:rPr lang="en-US" altLang="x-none"/>
              <a:t>a carbohydrate that cannot be hydrolyzed to a simpler carbohydrate</a:t>
            </a:r>
          </a:p>
          <a:p>
            <a:r>
              <a:rPr lang="en-US" altLang="x-none"/>
              <a:t>Building blocks of all carbohydrates</a:t>
            </a:r>
          </a:p>
          <a:p>
            <a:pPr lvl="1"/>
            <a:r>
              <a:rPr lang="en-US" altLang="x-none"/>
              <a:t>They have the general formula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x-none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x-none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2n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x-none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/>
              <a:t>, where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/>
              <a:t> varies from 3 to 8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Aldose:</a:t>
            </a:r>
            <a:r>
              <a:rPr lang="en-US" altLang="x-none"/>
              <a:t> a monosaccharide containing an aldehyde group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Ketose:</a:t>
            </a:r>
            <a:r>
              <a:rPr lang="en-US" altLang="x-none"/>
              <a:t> a monosaccharide containing a ketone group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575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Formation of a Cyclic Hemiacetal</a:t>
            </a:r>
          </a:p>
        </p:txBody>
      </p:sp>
      <p:pic>
        <p:nvPicPr>
          <p:cNvPr id="189445" name="Picture 5" descr="1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19200"/>
            <a:ext cx="896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3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Cyclic Structure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Monosaccharides have -OH and C=O groups in the same molecule and exist almost entirely as five- and six-membered cyclic hemiacetals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anomeric carbon:</a:t>
            </a:r>
            <a:r>
              <a:rPr lang="en-US" altLang="x-none"/>
              <a:t> the new stereocenter resulting from cyclic hemiacetal formation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anomers:</a:t>
            </a:r>
            <a:r>
              <a:rPr lang="en-US" altLang="x-none">
                <a:solidFill>
                  <a:schemeClr val="accent2"/>
                </a:solidFill>
              </a:rPr>
              <a:t> </a:t>
            </a:r>
            <a:r>
              <a:rPr lang="en-US" altLang="x-none"/>
              <a:t>carbohydrates that differ in configuration only at their anomeric carbons</a:t>
            </a:r>
          </a:p>
          <a:p>
            <a:pPr lvl="2"/>
            <a:r>
              <a:rPr lang="en-US" altLang="x-none"/>
              <a:t>For example:  alpha- and beta-D-glucose are anomers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2716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" y="960120"/>
            <a:ext cx="8820000" cy="40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1"/>
            <a:ext cx="838200" cy="274319"/>
          </a:xfrm>
        </p:spPr>
        <p:txBody>
          <a:bodyPr/>
          <a:lstStyle/>
          <a:p>
            <a:r>
              <a:rPr lang="en-GB" sz="900" dirty="0"/>
              <a:t>Fig 6.7</a:t>
            </a:r>
          </a:p>
        </p:txBody>
      </p:sp>
    </p:spTree>
    <p:extLst>
      <p:ext uri="{BB962C8B-B14F-4D97-AF65-F5344CB8AC3E}">
        <p14:creationId xmlns:p14="http://schemas.microsoft.com/office/powerpoint/2010/main" val="356572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1"/>
            <a:ext cx="838200" cy="274319"/>
          </a:xfrm>
        </p:spPr>
        <p:txBody>
          <a:bodyPr/>
          <a:lstStyle/>
          <a:p>
            <a:r>
              <a:rPr lang="en-GB" sz="900" dirty="0"/>
              <a:t>Fig 6.8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21080"/>
            <a:ext cx="8820000" cy="344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95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Haworth Projections (Cont’d)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x-none"/>
              <a:t>A six-membered hemiacetal ring is shown by the infix -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pyran</a:t>
            </a:r>
            <a:r>
              <a:rPr lang="en-US" altLang="x-none"/>
              <a:t>- (pyranose) </a:t>
            </a:r>
          </a:p>
          <a:p>
            <a:pPr lvl="1"/>
            <a:r>
              <a:rPr lang="en-US" altLang="x-none"/>
              <a:t>A five-membered hemiacetal ring is shown by the infix -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furan</a:t>
            </a:r>
            <a:r>
              <a:rPr lang="en-US" altLang="x-none"/>
              <a:t>- (furanose)</a:t>
            </a:r>
          </a:p>
          <a:p>
            <a:pPr lvl="1"/>
            <a:r>
              <a:rPr lang="en-US" altLang="x-none"/>
              <a:t>Five-membered rings are so close to being planar that Haworth projections are adequate to represent furanoses</a:t>
            </a:r>
          </a:p>
          <a:p>
            <a:pPr lvl="1"/>
            <a:r>
              <a:rPr lang="en-US" altLang="x-none"/>
              <a:t>For pyranoses, the six-membered ring is more accurately represented as a strain-free chair conformation</a:t>
            </a:r>
          </a:p>
          <a:p>
            <a:pPr lvl="1"/>
            <a:endParaRPr lang="en-US" altLang="x-none"/>
          </a:p>
          <a:p>
            <a:pPr>
              <a:buFont typeface="Times" charset="0"/>
              <a:buNone/>
            </a:pP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2194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Haworth Projections (Cont’d)</a:t>
            </a:r>
          </a:p>
        </p:txBody>
      </p:sp>
      <p:pic>
        <p:nvPicPr>
          <p:cNvPr id="193541" name="Picture 5" descr="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0"/>
            <a:ext cx="8966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6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x-none"/>
              <a:t>Comparison of the Fischer and Haworth Representations</a:t>
            </a:r>
          </a:p>
        </p:txBody>
      </p:sp>
      <p:pic>
        <p:nvPicPr>
          <p:cNvPr id="194565" name="Picture 5" descr="1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7638"/>
            <a:ext cx="4800600" cy="53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3276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 dirty="0"/>
              <a:t>Groups on the </a:t>
            </a:r>
            <a:r>
              <a:rPr lang="en-US" altLang="x-none" sz="2800" b="1" u="sng" dirty="0"/>
              <a:t>Right Side</a:t>
            </a:r>
            <a:r>
              <a:rPr lang="en-US" altLang="x-none" sz="2800" b="1" dirty="0"/>
              <a:t> of the Fischer Representation are drawn as </a:t>
            </a:r>
            <a:r>
              <a:rPr lang="en-US" altLang="x-none" sz="2800" b="1" u="sng" dirty="0"/>
              <a:t>DOWN</a:t>
            </a:r>
            <a:r>
              <a:rPr lang="en-US" altLang="x-none" sz="2800" b="1" dirty="0"/>
              <a:t> in the Haworth Projection</a:t>
            </a:r>
          </a:p>
          <a:p>
            <a:pPr>
              <a:spcBef>
                <a:spcPct val="50000"/>
              </a:spcBef>
            </a:pPr>
            <a:endParaRPr lang="en-US" altLang="x-none" sz="2800" b="1" dirty="0"/>
          </a:p>
          <a:p>
            <a:pPr>
              <a:spcBef>
                <a:spcPct val="50000"/>
              </a:spcBef>
            </a:pPr>
            <a:r>
              <a:rPr lang="en-US" altLang="x-none" sz="2800" b="1" dirty="0"/>
              <a:t>DDUDU Rule!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6E68EF-4C46-2147-88D5-55C59EBD04AC}"/>
                  </a:ext>
                </a:extLst>
              </p14:cNvPr>
              <p14:cNvContentPartPr/>
              <p14:nvPr/>
            </p14:nvContentPartPr>
            <p14:xfrm>
              <a:off x="4525342" y="6097571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6E68EF-4C46-2147-88D5-55C59EBD04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6702" y="60889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197D2E-6D24-A84F-A107-54D1C0158ECE}"/>
                  </a:ext>
                </a:extLst>
              </p14:cNvPr>
              <p14:cNvContentPartPr/>
              <p14:nvPr/>
            </p14:nvContentPartPr>
            <p14:xfrm>
              <a:off x="4048342" y="6568091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197D2E-6D24-A84F-A107-54D1C0158E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9702" y="65590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882410-AAEE-B249-93F7-A6CE7B242AB4}"/>
                  </a:ext>
                </a:extLst>
              </p14:cNvPr>
              <p14:cNvContentPartPr/>
              <p14:nvPr/>
            </p14:nvContentPartPr>
            <p14:xfrm>
              <a:off x="-1395938" y="943811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882410-AAEE-B249-93F7-A6CE7B242A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4938" y="93517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98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Glycosidic Bond Formation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Glycoside</a:t>
            </a:r>
            <a:r>
              <a:rPr lang="en-US" altLang="x-none" b="1"/>
              <a:t>:</a:t>
            </a:r>
            <a:r>
              <a:rPr lang="en-US" altLang="x-none">
                <a:solidFill>
                  <a:schemeClr val="accent2"/>
                </a:solidFill>
              </a:rPr>
              <a:t> </a:t>
            </a:r>
            <a:r>
              <a:rPr lang="en-US" altLang="x-none"/>
              <a:t>a carbohydrate in which the -OH of the anomeric carbon is replaced by -OR</a:t>
            </a:r>
          </a:p>
          <a:p>
            <a:pPr lvl="1"/>
            <a:r>
              <a:rPr lang="en-US" altLang="x-none"/>
              <a:t>those derived from furanoses are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furanosides</a:t>
            </a:r>
            <a:r>
              <a:rPr lang="en-US" altLang="x-none"/>
              <a:t>; those derived from pyranoses are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pyranosides</a:t>
            </a:r>
            <a:endParaRPr lang="en-US" altLang="x-none"/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glycosidic bond:</a:t>
            </a:r>
            <a:r>
              <a:rPr lang="en-US" altLang="x-none"/>
              <a:t> the bond from the anomeric carbon to the -OR group</a:t>
            </a:r>
          </a:p>
          <a:p>
            <a:pPr lvl="1"/>
            <a:endParaRPr lang="en-US" altLang="x-none"/>
          </a:p>
          <a:p>
            <a:pPr lvl="1"/>
            <a:r>
              <a:rPr lang="en-US" altLang="x-none"/>
              <a:t>This is the basis for the formation polysaccharides/oligosaccharides</a:t>
            </a:r>
          </a:p>
          <a:p>
            <a:pPr lvl="1">
              <a:buFont typeface="Times" charset="0"/>
              <a:buNone/>
            </a:pPr>
            <a:endParaRPr lang="en-US" altLang="x-none"/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577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Glycosidic Bond Formation (Cont’d)</a:t>
            </a:r>
          </a:p>
        </p:txBody>
      </p:sp>
      <p:pic>
        <p:nvPicPr>
          <p:cNvPr id="199685" name="Picture 5" descr="1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36700"/>
            <a:ext cx="8966200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9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/>
              <a:t>Two Different Disaccharides of </a:t>
            </a:r>
            <a:r>
              <a:rPr lang="en-US" altLang="x-none">
                <a:latin typeface="Symbol" charset="2"/>
                <a:sym typeface="Symbol" charset="2"/>
              </a:rPr>
              <a:t></a:t>
            </a:r>
            <a:r>
              <a:rPr lang="en-US" altLang="x-none"/>
              <a:t>-D-Glucose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3717925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x-none"/>
              <a:t>Glycosidic linkages can take various forms; the anomeric carbon of one sugar to any of the -OH groups of another sugar to form an </a:t>
            </a:r>
            <a:r>
              <a:rPr lang="en-US" altLang="x-none">
                <a:latin typeface="Symbol" charset="2"/>
                <a:sym typeface="Symbol" charset="2"/>
              </a:rPr>
              <a:t></a:t>
            </a:r>
            <a:r>
              <a:rPr lang="en-US" altLang="x-none"/>
              <a:t>- or </a:t>
            </a:r>
            <a:r>
              <a:rPr lang="en-US" altLang="x-none">
                <a:latin typeface="Symbol" charset="2"/>
                <a:sym typeface="Symbol" charset="2"/>
              </a:rPr>
              <a:t></a:t>
            </a:r>
            <a:r>
              <a:rPr lang="en-US" altLang="x-none"/>
              <a:t>-glycosidic linkage</a:t>
            </a:r>
          </a:p>
          <a:p>
            <a:pPr>
              <a:lnSpc>
                <a:spcPct val="90000"/>
              </a:lnSpc>
            </a:pPr>
            <a:r>
              <a:rPr lang="en-US" altLang="x-none"/>
              <a:t>Different linkages, different properties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pic>
        <p:nvPicPr>
          <p:cNvPr id="200709" name="Picture 5" descr="1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524000"/>
            <a:ext cx="526891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0" name="Picture 6" descr="16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3505200"/>
            <a:ext cx="5248275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3365"/>
            <a:ext cx="400917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" y="0"/>
            <a:ext cx="739141" cy="363365"/>
          </a:xfrm>
        </p:spPr>
        <p:txBody>
          <a:bodyPr>
            <a:normAutofit/>
          </a:bodyPr>
          <a:lstStyle/>
          <a:p>
            <a:r>
              <a:rPr lang="en-GB" sz="900" dirty="0"/>
              <a:t>Fig 6.1</a:t>
            </a:r>
          </a:p>
        </p:txBody>
      </p:sp>
    </p:spTree>
    <p:extLst>
      <p:ext uri="{BB962C8B-B14F-4D97-AF65-F5344CB8AC3E}">
        <p14:creationId xmlns:p14="http://schemas.microsoft.com/office/powerpoint/2010/main" val="375783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Disaccharides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x-none" sz="2400" b="1"/>
              <a:t>Sucrose</a:t>
            </a:r>
            <a:endParaRPr lang="en-US" altLang="x-none" sz="2400"/>
          </a:p>
          <a:p>
            <a:pPr marL="512763" lvl="1" indent="0">
              <a:lnSpc>
                <a:spcPct val="90000"/>
              </a:lnSpc>
              <a:buFont typeface="Times" charset="0"/>
              <a:buNone/>
            </a:pPr>
            <a:r>
              <a:rPr lang="en-US" altLang="x-none" sz="2400"/>
              <a:t>Table sugar; obtained from the juice of sugar cane and sugar beet</a:t>
            </a:r>
          </a:p>
          <a:p>
            <a:pPr marL="512763" lvl="1" indent="0">
              <a:lnSpc>
                <a:spcPct val="90000"/>
              </a:lnSpc>
              <a:buFont typeface="Times" charset="0"/>
              <a:buNone/>
            </a:pPr>
            <a:r>
              <a:rPr lang="en-US" altLang="x-none" sz="2400"/>
              <a:t>One unit of D-glucose and one unit of D-fructose joined by an </a:t>
            </a:r>
            <a:r>
              <a:rPr lang="en-US" altLang="x-none" sz="2400">
                <a:latin typeface="Symbol" charset="2"/>
              </a:rPr>
              <a:t>a</a:t>
            </a:r>
            <a:r>
              <a:rPr lang="en-US" altLang="x-none" sz="2400"/>
              <a:t>-1,2-glycosidic bond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x-none" sz="2400" b="1"/>
              <a:t>Lactose</a:t>
            </a:r>
            <a:endParaRPr lang="en-US" altLang="x-none" sz="2400"/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Made up of D-galactose and one unit of D-glucose joined by a </a:t>
            </a:r>
            <a:r>
              <a:rPr lang="en-US" altLang="x-none" sz="2400">
                <a:latin typeface="Symbol" charset="2"/>
              </a:rPr>
              <a:t>b</a:t>
            </a:r>
            <a:r>
              <a:rPr lang="en-US" altLang="x-none" sz="2400"/>
              <a:t>-1,4-glycosidic bond</a:t>
            </a:r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Galactose is a C-4 epimer of glucose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x-none" sz="2400" b="1"/>
              <a:t>Maltose</a:t>
            </a:r>
            <a:endParaRPr lang="en-US" altLang="x-none" sz="2400"/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Two units of D-glucose joined by an </a:t>
            </a:r>
            <a:r>
              <a:rPr lang="en-US" altLang="x-none" sz="2400">
                <a:latin typeface="Symbol" charset="2"/>
              </a:rPr>
              <a:t>a</a:t>
            </a:r>
            <a:r>
              <a:rPr lang="en-US" altLang="x-none" sz="2400"/>
              <a:t>-1,4-glycosidic bond</a:t>
            </a:r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Formed from the hydrolysis of starch</a:t>
            </a:r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Differs from cellobiose by the conformation of the glycosidic linkage</a:t>
            </a:r>
          </a:p>
        </p:txBody>
      </p:sp>
    </p:spTree>
    <p:extLst>
      <p:ext uri="{BB962C8B-B14F-4D97-AF65-F5344CB8AC3E}">
        <p14:creationId xmlns:p14="http://schemas.microsoft.com/office/powerpoint/2010/main" val="31430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03" y="369323"/>
            <a:ext cx="701629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6.9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269A3C-74F6-F347-B2E2-4A617FB9D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/>
          <a:stretch/>
        </p:blipFill>
        <p:spPr bwMode="auto">
          <a:xfrm>
            <a:off x="182879" y="2008915"/>
            <a:ext cx="4922521" cy="16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41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" y="1539240"/>
            <a:ext cx="8820000" cy="330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"/>
            <a:ext cx="685800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6.10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FEB56-B490-DC4D-AA73-D24D7E36C1A4}"/>
              </a:ext>
            </a:extLst>
          </p:cNvPr>
          <p:cNvSpPr txBox="1"/>
          <p:nvPr/>
        </p:nvSpPr>
        <p:spPr>
          <a:xfrm>
            <a:off x="4419600" y="4510262"/>
            <a:ext cx="76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  <a:p>
            <a:r>
              <a:rPr lang="en-US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Thr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538355"/>
            <a:ext cx="8820000" cy="310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38200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6.11</a:t>
            </a:r>
          </a:p>
        </p:txBody>
      </p:sp>
    </p:spTree>
    <p:extLst>
      <p:ext uri="{BB962C8B-B14F-4D97-AF65-F5344CB8AC3E}">
        <p14:creationId xmlns:p14="http://schemas.microsoft.com/office/powerpoint/2010/main" val="3024137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685800"/>
            <a:ext cx="8820000" cy="45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" y="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6.12</a:t>
            </a:r>
          </a:p>
        </p:txBody>
      </p:sp>
    </p:spTree>
    <p:extLst>
      <p:ext uri="{BB962C8B-B14F-4D97-AF65-F5344CB8AC3E}">
        <p14:creationId xmlns:p14="http://schemas.microsoft.com/office/powerpoint/2010/main" val="313526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Reaction of Monosaccharides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x-non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Reducing sugar:</a:t>
            </a:r>
            <a:r>
              <a:rPr lang="en-US" altLang="x-none" sz="2400" dirty="0"/>
              <a:t> one that reduces an oxidizing agent</a:t>
            </a:r>
          </a:p>
          <a:p>
            <a:pPr lvl="1"/>
            <a:r>
              <a:rPr lang="en-US" altLang="x-none" sz="2400" dirty="0"/>
              <a:t>Oxidation of a cyclic hemiacetal form gives a lactone</a:t>
            </a:r>
          </a:p>
          <a:p>
            <a:pPr lvl="1"/>
            <a:r>
              <a:rPr lang="en-US" altLang="x-none" sz="2400" dirty="0"/>
              <a:t>When the oxidizing agent is Tollens solution, silver precipitates as a silver mirror</a:t>
            </a:r>
          </a:p>
          <a:p>
            <a:r>
              <a:rPr lang="en-US" altLang="x-none" sz="2400" dirty="0"/>
              <a:t>If anomeric carbons are involved in </a:t>
            </a:r>
            <a:r>
              <a:rPr lang="en-US" altLang="x-none" sz="2400" dirty="0" err="1"/>
              <a:t>glycosidic</a:t>
            </a:r>
            <a:r>
              <a:rPr lang="en-US" altLang="x-none" sz="2400" dirty="0"/>
              <a:t> linkage, there will be a negative Tollens reagent test</a:t>
            </a:r>
          </a:p>
          <a:p>
            <a:r>
              <a:rPr lang="en-US" altLang="x-none" sz="2400" dirty="0"/>
              <a:t>If another anomeric carbon is not bonded and is free, there will be a positive Tollens reagent test</a:t>
            </a:r>
          </a:p>
          <a:p>
            <a:pPr>
              <a:buFont typeface="Times" charset="0"/>
              <a:buNone/>
            </a:pPr>
            <a:endParaRPr lang="en-US" altLang="x-none" sz="2400" b="1" dirty="0">
              <a:solidFill>
                <a:srgbClr val="B72621"/>
              </a:solidFill>
            </a:endParaRPr>
          </a:p>
        </p:txBody>
      </p:sp>
      <p:pic>
        <p:nvPicPr>
          <p:cNvPr id="195588" name="Picture 4" descr="1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689253"/>
            <a:ext cx="5562600" cy="21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24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981200"/>
            <a:ext cx="8820000" cy="17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" y="15240"/>
            <a:ext cx="762000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6.13</a:t>
            </a:r>
          </a:p>
        </p:txBody>
      </p:sp>
    </p:spTree>
    <p:extLst>
      <p:ext uri="{BB962C8B-B14F-4D97-AF65-F5344CB8AC3E}">
        <p14:creationId xmlns:p14="http://schemas.microsoft.com/office/powerpoint/2010/main" val="1613252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990600"/>
            <a:ext cx="8820000" cy="43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6.14</a:t>
            </a:r>
          </a:p>
        </p:txBody>
      </p:sp>
    </p:spTree>
    <p:extLst>
      <p:ext uri="{BB962C8B-B14F-4D97-AF65-F5344CB8AC3E}">
        <p14:creationId xmlns:p14="http://schemas.microsoft.com/office/powerpoint/2010/main" val="4117287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" y="990600"/>
            <a:ext cx="8820000" cy="42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6.15</a:t>
            </a:r>
          </a:p>
        </p:txBody>
      </p:sp>
    </p:spTree>
    <p:extLst>
      <p:ext uri="{BB962C8B-B14F-4D97-AF65-F5344CB8AC3E}">
        <p14:creationId xmlns:p14="http://schemas.microsoft.com/office/powerpoint/2010/main" val="377089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807720"/>
            <a:ext cx="8820000" cy="454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6.16</a:t>
            </a:r>
          </a:p>
        </p:txBody>
      </p:sp>
    </p:spTree>
    <p:extLst>
      <p:ext uri="{BB962C8B-B14F-4D97-AF65-F5344CB8AC3E}">
        <p14:creationId xmlns:p14="http://schemas.microsoft.com/office/powerpoint/2010/main" val="15405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D,L Monosaccharides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According to the conventions proposed by Fischer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D-monosaccharide:</a:t>
            </a:r>
            <a:r>
              <a:rPr lang="en-US" altLang="x-none"/>
              <a:t> a monosaccharide that, when written as a Fischer projection, has the -OH on its penultimate carbon on the right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L-monosaccharide:</a:t>
            </a:r>
            <a:r>
              <a:rPr lang="en-US" altLang="x-none"/>
              <a:t> a monosaccharide that, when written as a Fischer projection, has the -OH on its penultimate carbon on the left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9926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Chicken Egg White Lysozyme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3184525" cy="4325938"/>
          </a:xfrm>
          <a:noFill/>
          <a:ln/>
        </p:spPr>
        <p:txBody>
          <a:bodyPr>
            <a:normAutofit fontScale="92500"/>
          </a:bodyPr>
          <a:lstStyle/>
          <a:p>
            <a:r>
              <a:rPr lang="en-US" altLang="x-none"/>
              <a:t>Enzyme responsible for degrading bacterial cell walls</a:t>
            </a:r>
          </a:p>
          <a:p>
            <a:r>
              <a:rPr lang="en-US" altLang="x-none"/>
              <a:t>Hydrolyzes the glycosidic linkage between NAM and NAG</a:t>
            </a:r>
          </a:p>
        </p:txBody>
      </p:sp>
      <p:pic>
        <p:nvPicPr>
          <p:cNvPr id="2" name="HEWL_cartoon.mpg">
            <a:hlinkClick r:id="" action="ppaction://media"/>
            <a:extLst>
              <a:ext uri="{FF2B5EF4-FFF2-40B4-BE49-F238E27FC236}">
                <a16:creationId xmlns:a16="http://schemas.microsoft.com/office/drawing/2014/main" id="{CD06C68A-B74C-F04F-BC0B-E4E7208167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1380424"/>
            <a:ext cx="5448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Chicken Egg White Lysozyme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3184525" cy="1600200"/>
          </a:xfrm>
          <a:noFill/>
          <a:ln/>
        </p:spPr>
        <p:txBody>
          <a:bodyPr/>
          <a:lstStyle/>
          <a:p>
            <a:r>
              <a:rPr lang="en-US" altLang="x-none"/>
              <a:t>Substrate fits in groove in enzyme</a:t>
            </a:r>
          </a:p>
        </p:txBody>
      </p:sp>
      <p:pic>
        <p:nvPicPr>
          <p:cNvPr id="291845" name="HEWL_Surf.mpg" descr="Macintosh HD:Users:jason:Documents:My Documents:Current Courses:CHEM106 Spring 2010:images:HEWL_Surf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5562600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3352800" y="17526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FFFB0C"/>
                </a:solidFill>
                <a:latin typeface="Arial" charset="0"/>
              </a:rPr>
              <a:t>Binding Site</a:t>
            </a:r>
            <a:endParaRPr lang="en-US" altLang="x-none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4038600" y="2895600"/>
            <a:ext cx="1371600" cy="609600"/>
          </a:xfrm>
          <a:prstGeom prst="line">
            <a:avLst/>
          </a:prstGeom>
          <a:noFill/>
          <a:ln w="57150">
            <a:solidFill>
              <a:srgbClr val="FFFB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1" fill="hold"/>
                                        <p:tgtEl>
                                          <p:spTgt spid="291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184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1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1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8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8" y="363364"/>
            <a:ext cx="3086101" cy="602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6.2</a:t>
            </a:r>
          </a:p>
        </p:txBody>
      </p:sp>
    </p:spTree>
    <p:extLst>
      <p:ext uri="{BB962C8B-B14F-4D97-AF65-F5344CB8AC3E}">
        <p14:creationId xmlns:p14="http://schemas.microsoft.com/office/powerpoint/2010/main" val="276015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752601"/>
            <a:ext cx="8820000" cy="18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6.3</a:t>
            </a:r>
          </a:p>
        </p:txBody>
      </p:sp>
    </p:spTree>
    <p:extLst>
      <p:ext uri="{BB962C8B-B14F-4D97-AF65-F5344CB8AC3E}">
        <p14:creationId xmlns:p14="http://schemas.microsoft.com/office/powerpoint/2010/main" val="165772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533401"/>
            <a:ext cx="8820000" cy="51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6.4</a:t>
            </a:r>
          </a:p>
        </p:txBody>
      </p:sp>
    </p:spTree>
    <p:extLst>
      <p:ext uri="{BB962C8B-B14F-4D97-AF65-F5344CB8AC3E}">
        <p14:creationId xmlns:p14="http://schemas.microsoft.com/office/powerpoint/2010/main" val="3713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970"/>
            <a:ext cx="8203325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6.5</a:t>
            </a:r>
          </a:p>
        </p:txBody>
      </p:sp>
    </p:spTree>
    <p:extLst>
      <p:ext uri="{BB962C8B-B14F-4D97-AF65-F5344CB8AC3E}">
        <p14:creationId xmlns:p14="http://schemas.microsoft.com/office/powerpoint/2010/main" val="256507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/>
              <a:t>What Happens if a Sugar Forms a Cyclic Molecule?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x-none"/>
              <a:t>Cyclization of sugars takes place due to interaction between functional groups on distant carbons, C1 to C5, to make a cyclic </a:t>
            </a:r>
            <a:r>
              <a:rPr lang="en-US" altLang="x-none" b="1"/>
              <a:t>hemiacetal</a:t>
            </a:r>
            <a:endParaRPr lang="en-US" altLang="x-none"/>
          </a:p>
          <a:p>
            <a:endParaRPr lang="en-US" altLang="x-none"/>
          </a:p>
          <a:p>
            <a:r>
              <a:rPr lang="en-US" altLang="x-none"/>
              <a:t>Cyclization using C2 to C5 results in </a:t>
            </a:r>
            <a:r>
              <a:rPr lang="en-US" altLang="x-none" b="1"/>
              <a:t>hemiketal</a:t>
            </a:r>
            <a:r>
              <a:rPr lang="en-US" altLang="x-none"/>
              <a:t> formation.</a:t>
            </a:r>
          </a:p>
          <a:p>
            <a:endParaRPr lang="en-US" altLang="x-none"/>
          </a:p>
          <a:p>
            <a:r>
              <a:rPr lang="en-US" altLang="x-none"/>
              <a:t>In both cases, the carbonyl carbon is new chiral center and becomes an </a:t>
            </a:r>
            <a:r>
              <a:rPr lang="en-US" altLang="x-none" b="1"/>
              <a:t>anomeric carbon</a:t>
            </a:r>
          </a:p>
        </p:txBody>
      </p:sp>
    </p:spTree>
    <p:extLst>
      <p:ext uri="{BB962C8B-B14F-4D97-AF65-F5344CB8AC3E}">
        <p14:creationId xmlns:p14="http://schemas.microsoft.com/office/powerpoint/2010/main" val="130968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21080"/>
            <a:ext cx="8820000" cy="300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62000" cy="393277"/>
          </a:xfrm>
        </p:spPr>
        <p:txBody>
          <a:bodyPr>
            <a:normAutofit/>
          </a:bodyPr>
          <a:lstStyle/>
          <a:p>
            <a:r>
              <a:rPr lang="en-GB" sz="900" dirty="0"/>
              <a:t>Fig 6.6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0752B4-D867-2F45-9D77-1527292AC123}"/>
                  </a:ext>
                </a:extLst>
              </p14:cNvPr>
              <p14:cNvContentPartPr/>
              <p14:nvPr/>
            </p14:nvContentPartPr>
            <p14:xfrm>
              <a:off x="5532262" y="1740131"/>
              <a:ext cx="64800" cy="104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0752B4-D867-2F45-9D77-1527292AC1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3262" y="1731491"/>
                <a:ext cx="82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3D88FA-EAF5-AA4A-AFD9-280DC279D6D7}"/>
                  </a:ext>
                </a:extLst>
              </p14:cNvPr>
              <p14:cNvContentPartPr/>
              <p14:nvPr/>
            </p14:nvContentPartPr>
            <p14:xfrm>
              <a:off x="5993422" y="2836331"/>
              <a:ext cx="194400" cy="168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3D88FA-EAF5-AA4A-AFD9-280DC279D6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4766" y="2827331"/>
                <a:ext cx="212073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AB8D4F-5F8F-304F-9955-96CBE4932BF8}"/>
                  </a:ext>
                </a:extLst>
              </p14:cNvPr>
              <p14:cNvContentPartPr/>
              <p14:nvPr/>
            </p14:nvContentPartPr>
            <p14:xfrm>
              <a:off x="5796142" y="2890331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AB8D4F-5F8F-304F-9955-96CBE4932B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7502" y="28816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2A7D564-0874-E84E-9B85-C2A0CB706CB9}"/>
                  </a:ext>
                </a:extLst>
              </p14:cNvPr>
              <p14:cNvContentPartPr/>
              <p14:nvPr/>
            </p14:nvContentPartPr>
            <p14:xfrm>
              <a:off x="5864542" y="2894651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2A7D564-0874-E84E-9B85-C2A0CB706C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5542" y="28860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67F3D3-9F21-E741-9C80-3E15FD588989}"/>
                  </a:ext>
                </a:extLst>
              </p14:cNvPr>
              <p14:cNvContentPartPr/>
              <p14:nvPr/>
            </p14:nvContentPartPr>
            <p14:xfrm>
              <a:off x="5862742" y="2847491"/>
              <a:ext cx="615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67F3D3-9F21-E741-9C80-3E15FD5889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3742" y="2838851"/>
                <a:ext cx="792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24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711</Words>
  <Application>Microsoft Macintosh PowerPoint</Application>
  <PresentationFormat>On-screen Show (4:3)</PresentationFormat>
  <Paragraphs>100</Paragraphs>
  <Slides>31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Times</vt:lpstr>
      <vt:lpstr>Office Theme</vt:lpstr>
      <vt:lpstr>Carbohydrates</vt:lpstr>
      <vt:lpstr>Fig 6.1</vt:lpstr>
      <vt:lpstr>D,L Monosaccharides</vt:lpstr>
      <vt:lpstr>Fig 6.2</vt:lpstr>
      <vt:lpstr>Fig 6.3</vt:lpstr>
      <vt:lpstr>Fig 6.4</vt:lpstr>
      <vt:lpstr>Fig 6.5</vt:lpstr>
      <vt:lpstr>What Happens if a Sugar Forms a Cyclic Molecule?</vt:lpstr>
      <vt:lpstr>Fig 6.6</vt:lpstr>
      <vt:lpstr>Formation of a Cyclic Hemiacetal</vt:lpstr>
      <vt:lpstr>Cyclic Structure</vt:lpstr>
      <vt:lpstr>Fig 6.7</vt:lpstr>
      <vt:lpstr>Fig 6.8</vt:lpstr>
      <vt:lpstr>Haworth Projections (Cont’d)</vt:lpstr>
      <vt:lpstr>Haworth Projections (Cont’d)</vt:lpstr>
      <vt:lpstr>Comparison of the Fischer and Haworth Representations</vt:lpstr>
      <vt:lpstr>Glycosidic Bond Formation</vt:lpstr>
      <vt:lpstr>Glycosidic Bond Formation (Cont’d)</vt:lpstr>
      <vt:lpstr>Two Different Disaccharides of -D-Glucose</vt:lpstr>
      <vt:lpstr>Disaccharides</vt:lpstr>
      <vt:lpstr>Fig 6.9</vt:lpstr>
      <vt:lpstr>Fig 6.10</vt:lpstr>
      <vt:lpstr>Fig 6.11</vt:lpstr>
      <vt:lpstr>Fig 6.12</vt:lpstr>
      <vt:lpstr>Reaction of Monosaccharides</vt:lpstr>
      <vt:lpstr>Fig 6.13</vt:lpstr>
      <vt:lpstr>Fig 6.14</vt:lpstr>
      <vt:lpstr>Fig 6.15</vt:lpstr>
      <vt:lpstr>Fig 6.16</vt:lpstr>
      <vt:lpstr>Chicken Egg White Lysozyme</vt:lpstr>
      <vt:lpstr>Chicken Egg White Lysozyme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Hurlbert, Jason C.</cp:lastModifiedBy>
  <cp:revision>18</cp:revision>
  <dcterms:created xsi:type="dcterms:W3CDTF">2006-08-16T00:00:00Z</dcterms:created>
  <dcterms:modified xsi:type="dcterms:W3CDTF">2019-03-28T19:09:36Z</dcterms:modified>
</cp:coreProperties>
</file>