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25" r:id="rId2"/>
    <p:sldId id="426" r:id="rId3"/>
    <p:sldId id="427" r:id="rId4"/>
    <p:sldId id="428" r:id="rId5"/>
    <p:sldId id="429" r:id="rId6"/>
    <p:sldId id="430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464" r:id="rId38"/>
    <p:sldId id="46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7" autoAdjust="0"/>
    <p:restoredTop sz="94792" autoAdjust="0"/>
  </p:normalViewPr>
  <p:slideViewPr>
    <p:cSldViewPr>
      <p:cViewPr varScale="1">
        <p:scale>
          <a:sx n="93" d="100"/>
          <a:sy n="93" d="100"/>
        </p:scale>
        <p:origin x="7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B3AF4-0A34-844C-A90D-AEC8F2042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F092C-4268-7441-BEB9-F02AE97036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D0519DE-D63C-9E4D-B531-F4E88244FCA2}" type="datetimeFigureOut">
              <a:rPr lang="en-US"/>
              <a:pPr>
                <a:defRPr/>
              </a:pPr>
              <a:t>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8F86B-3264-2841-92FA-2B23164A48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ABC9B-4A02-2946-805E-4F3C47210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F7F7E32-F85B-5541-B1EE-327F49D2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9313432-3830-094A-ACD9-285CCD355F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0B79143-9EEF-E84F-B827-0DE34BCD9F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1D1B097D-C0B9-EF41-91A1-46CB8EE2BD8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47EE5C8F-B7F8-B145-B6C8-3F110D25B8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C6D45B76-26BC-6741-B01F-CA0981C5D7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B9702B20-B3C6-0344-B347-313CE790E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DC6A0A-FCAF-6647-BAE5-65BE475A891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A29A26-A793-D64D-8D2F-36CEF34E0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1E46BD-ED3D-1941-9F83-06C65AD11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AB4B27-A0B6-0D40-B208-CC9054D8A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647E3-C993-6344-8BE4-22A10217D1B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341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E97721-7231-AA42-968E-52EDF9174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FDBCEE-00D0-E844-827E-1AB9C39AC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F5B45C-2502-E94D-ADD9-E9A1295B0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874A-8D20-8C41-8202-0CE711F8AE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688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5403B4-575C-AE48-A5B6-C0E581AA6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83DF0B-7DD2-C34E-926D-E541A4BDE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059C81-58CA-8D46-BDBD-1C407CECF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9787-E895-E74C-9624-566640EE097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405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660A0-A8D7-7143-A069-9529D45F9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F9DD2-F576-1B49-B605-A4DE0E2A4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790DB-3864-274A-A1BE-5B7C2F223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3047-5AA8-A047-8E30-6C5C58B4CD1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5372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56CD2E-296E-AE46-98F2-E270E2568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4016D7-4C85-DC48-AE09-5A967D6C3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486870-F995-024E-9DAF-6054ED779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5DB5-3DE9-EB4A-867F-FC83632675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316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F749F0-56E4-0141-B71B-4BCF81D9D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FF9713-9E38-8C42-BA15-4F460A6EB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0A307F-AFBE-3746-8472-D945C2A9D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EAC8-668B-314F-94BB-C5B6E2845F5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021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5644B-723A-A545-9818-11A36A868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79569-3AD6-EE42-89E9-B675738A3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E2F385-D0D4-9140-B113-E3D71C842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28DE-E60B-BA47-B781-0B47646FFE5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241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536D09-1461-D64E-AC4C-09E709446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BA5FDA-105B-0C4E-9FDF-79B95D39B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943688-06CF-5943-88DA-CD5C93B4F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CBC7-9BF3-D640-8861-5C7BAF2703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157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5D48D2-20DC-B54C-ACE9-0073ED972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8BFE99-D9E4-D449-A5BF-2292A518E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F4131B-0789-C740-AE0C-26B6616E4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C9AA-71F2-E747-BC10-5C4857DCC75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494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11FBA2-4FE0-4446-B4C9-CA450AB54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2636C5-7AD3-A84B-A2D3-743A4956A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EAB04C-F95E-BA45-8E89-9625A7174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8717-2B72-674A-A335-064D892B036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0019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EE4153-B883-BB45-83A5-1A51272A4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10305C-362B-3245-9229-5150AE1B41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6D759-9F6A-FD49-8761-FF15E6A38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DEF6-86FE-A145-9C65-BC8A9DA8454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5104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A2FE8-8D9E-9C47-96C5-828DFD46B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C6756-7708-1E4D-BB0B-085DF9256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DC8D1-4A1A-CC49-B569-CE42F5B41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3F86-8C20-FA44-BA17-473B09031AA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694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7E627D-5F62-EC4D-B033-CA04C35D6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1F5AEB-A3C2-0B48-BD57-BA3FD6865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A2FEA9-831A-2244-9B9D-5F00C5ADA4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87E411-C742-994B-8278-FD47893805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03D4D7-4565-0941-82B7-D5883C348A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401F0A3-7384-8F49-88ED-4624115CB43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97B82255-6447-9548-9DBD-A1424B29C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Hydrocarbons</a:t>
            </a:r>
            <a:endParaRPr lang="en-US" altLang="en-US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5DE66362-E7CD-154D-93D5-18194BD67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dirty="0"/>
              <a:t>Hydrocarbons</a:t>
            </a:r>
            <a:r>
              <a:rPr lang="en-US" altLang="en-US" sz="2800" dirty="0"/>
              <a:t> are compounds consisting of only carbon and hydrogen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u="sng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/>
              <a:t>Aromatic Hydrocarbons</a:t>
            </a:r>
            <a:r>
              <a:rPr lang="en-US" altLang="en-US" sz="2800" dirty="0"/>
              <a:t>:  Contain a benzene ring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u="sng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/>
              <a:t>Aliphatic Hydrocarbons</a:t>
            </a:r>
            <a:r>
              <a:rPr lang="en-US" altLang="en-US" sz="2800" dirty="0"/>
              <a:t>:  No benzene ring; usually a chain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Some molecules have both</a:t>
            </a:r>
            <a:endParaRPr lang="en-US" altLang="en-US" sz="2800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61B59FA-F1EC-6D48-8218-F09D69184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Geometrical Isomers</a:t>
            </a:r>
            <a:endParaRPr lang="en-US" altLang="en-US"/>
          </a:p>
        </p:txBody>
      </p:sp>
      <p:sp>
        <p:nvSpPr>
          <p:cNvPr id="391171" name="Text Box 3">
            <a:extLst>
              <a:ext uri="{FF2B5EF4-FFF2-40B4-BE49-F238E27FC236}">
                <a16:creationId xmlns:a16="http://schemas.microsoft.com/office/drawing/2014/main" id="{605D9D91-CD3C-A84A-BCED-DF2F7D3A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71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Are these molecules </a:t>
            </a:r>
            <a:r>
              <a:rPr lang="en-US" altLang="x-none" i="1">
                <a:latin typeface="Arial" charset="0"/>
                <a:ea typeface="ＭＳ Ｐゴシック" charset="-128"/>
              </a:rPr>
              <a:t>cis</a:t>
            </a:r>
            <a:r>
              <a:rPr lang="en-US" altLang="x-none">
                <a:latin typeface="Arial" charset="0"/>
                <a:ea typeface="ＭＳ Ｐゴシック" charset="-128"/>
              </a:rPr>
              <a:t>- or </a:t>
            </a:r>
            <a:r>
              <a:rPr lang="en-US" altLang="x-none" i="1">
                <a:latin typeface="Arial" charset="0"/>
                <a:ea typeface="ＭＳ Ｐゴシック" charset="-128"/>
              </a:rPr>
              <a:t>trans</a:t>
            </a:r>
            <a:r>
              <a:rPr lang="en-US" altLang="x-none">
                <a:latin typeface="Arial" charset="0"/>
                <a:ea typeface="ＭＳ Ｐゴシック" charset="-128"/>
              </a:rPr>
              <a:t>- ?</a:t>
            </a:r>
          </a:p>
        </p:txBody>
      </p:sp>
      <p:pic>
        <p:nvPicPr>
          <p:cNvPr id="25603" name="Picture 4" descr="CP_18_UN26">
            <a:extLst>
              <a:ext uri="{FF2B5EF4-FFF2-40B4-BE49-F238E27FC236}">
                <a16:creationId xmlns:a16="http://schemas.microsoft.com/office/drawing/2014/main" id="{E4374754-BA1F-CF4D-9353-B186AEDE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0386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CP_18_UN27">
            <a:extLst>
              <a:ext uri="{FF2B5EF4-FFF2-40B4-BE49-F238E27FC236}">
                <a16:creationId xmlns:a16="http://schemas.microsoft.com/office/drawing/2014/main" id="{F9D29ACA-2BB5-0A47-B0D9-617FC688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4290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B6DB17C-22EE-974F-856B-724C389A0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Optical Isomers</a:t>
            </a:r>
            <a:endParaRPr lang="en-US" altLang="en-US"/>
          </a:p>
        </p:txBody>
      </p:sp>
      <p:pic>
        <p:nvPicPr>
          <p:cNvPr id="26626" name="Picture 3" descr="CP_18_03">
            <a:extLst>
              <a:ext uri="{FF2B5EF4-FFF2-40B4-BE49-F238E27FC236}">
                <a16:creationId xmlns:a16="http://schemas.microsoft.com/office/drawing/2014/main" id="{E4F5FB53-9D07-FE4C-8737-D2737452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27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196" name="Text Box 4">
            <a:extLst>
              <a:ext uri="{FF2B5EF4-FFF2-40B4-BE49-F238E27FC236}">
                <a16:creationId xmlns:a16="http://schemas.microsoft.com/office/drawing/2014/main" id="{75E21391-D0A0-E04A-B49A-212B2983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24400"/>
            <a:ext cx="883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Go ahead and mentally rotate the molecules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	Do the Blue and Red spheres line up?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It’s the same as trying to superimpose your left and right hands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9891397-AA9D-8547-81AB-30839DAD2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Properties of Alkanes</a:t>
            </a:r>
            <a:endParaRPr lang="en-US" altLang="en-US"/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288C83B3-AD9D-7C4D-9C2A-882395729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14800" cy="4495800"/>
          </a:xfrm>
        </p:spPr>
        <p:txBody>
          <a:bodyPr/>
          <a:lstStyle/>
          <a:p>
            <a:pPr eaLnBrk="1" hangingPunct="1"/>
            <a:r>
              <a:rPr lang="en-US" altLang="en-US" sz="2400"/>
              <a:t>Hydrocarbons are nonpolar</a:t>
            </a:r>
          </a:p>
          <a:p>
            <a:pPr lvl="1" eaLnBrk="1" hangingPunct="1"/>
            <a:r>
              <a:rPr lang="en-US" altLang="en-US" sz="2000"/>
              <a:t>The only intermolecular force between adjacent hydrocarbons is the London Force</a:t>
            </a:r>
          </a:p>
          <a:p>
            <a:pPr eaLnBrk="1" hangingPunct="1"/>
            <a:r>
              <a:rPr lang="en-US" altLang="en-US" sz="2400"/>
              <a:t>Methane through Butane are gases at room temperature</a:t>
            </a:r>
          </a:p>
        </p:txBody>
      </p:sp>
      <p:pic>
        <p:nvPicPr>
          <p:cNvPr id="27651" name="Picture 4" descr="CP_18_04">
            <a:extLst>
              <a:ext uri="{FF2B5EF4-FFF2-40B4-BE49-F238E27FC236}">
                <a16:creationId xmlns:a16="http://schemas.microsoft.com/office/drawing/2014/main" id="{089142AE-21A7-F741-9A15-582BC1BF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6830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83C899EF-82C2-7841-9735-514F90E6C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Properties of Alkanes</a:t>
            </a:r>
            <a:endParaRPr lang="en-US" altLang="en-US"/>
          </a:p>
        </p:txBody>
      </p:sp>
      <p:grpSp>
        <p:nvGrpSpPr>
          <p:cNvPr id="28674" name="Group 3">
            <a:extLst>
              <a:ext uri="{FF2B5EF4-FFF2-40B4-BE49-F238E27FC236}">
                <a16:creationId xmlns:a16="http://schemas.microsoft.com/office/drawing/2014/main" id="{4B9A31F7-E986-564C-98FA-BB27DFD1442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143000"/>
            <a:ext cx="7239000" cy="3429000"/>
            <a:chOff x="384" y="1104"/>
            <a:chExt cx="4560" cy="2160"/>
          </a:xfrm>
        </p:grpSpPr>
        <p:sp>
          <p:nvSpPr>
            <p:cNvPr id="394244" name="Rectangle 4">
              <a:extLst>
                <a:ext uri="{FF2B5EF4-FFF2-40B4-BE49-F238E27FC236}">
                  <a16:creationId xmlns:a16="http://schemas.microsoft.com/office/drawing/2014/main" id="{AE684D80-9C36-BB4C-BF1E-1BC9F7AEC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104"/>
              <a:ext cx="4560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8677" name="Picture 5" descr="CP_18_05a">
              <a:extLst>
                <a:ext uri="{FF2B5EF4-FFF2-40B4-BE49-F238E27FC236}">
                  <a16:creationId xmlns:a16="http://schemas.microsoft.com/office/drawing/2014/main" id="{AC2BD0A6-88A4-1F4C-8DC0-2490A07BB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44"/>
              <a:ext cx="2160" cy="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6" descr="CP_18_05b">
              <a:extLst>
                <a:ext uri="{FF2B5EF4-FFF2-40B4-BE49-F238E27FC236}">
                  <a16:creationId xmlns:a16="http://schemas.microsoft.com/office/drawing/2014/main" id="{6D676D59-38F6-7D4D-AB63-6B46E9C77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96"/>
              <a:ext cx="1701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4247" name="Text Box 7">
            <a:extLst>
              <a:ext uri="{FF2B5EF4-FFF2-40B4-BE49-F238E27FC236}">
                <a16:creationId xmlns:a16="http://schemas.microsoft.com/office/drawing/2014/main" id="{14BFDF27-66DC-AA48-9A2D-6AD750C0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8153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Long chain hydrocarbons have higher melting points than branched chains with the same number of carbons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Fatty acids in cell membranes take advantage of this to make themselves more fluid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A52B1446-5353-CC48-B378-A3972E314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Properties of Alkanes</a:t>
            </a:r>
            <a:endParaRPr lang="en-US" altLang="en-US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F689B9E6-E4A3-0345-AB70-6CA6DF79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 u="sng"/>
              <a:t>Parrafins</a:t>
            </a:r>
            <a:r>
              <a:rPr lang="en-US" altLang="en-US" sz="2000"/>
              <a:t> are what alkanes were once called and you’ll sometimes hear the term used today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/>
              <a:t>Means “Little Affinity”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/>
              <a:t>They got this name because they do not react with: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Strong Acids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Strong Bases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Oxidizing Agents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/>
              <a:t>Why?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 u="sng"/>
              <a:t>The bond enthalpies</a:t>
            </a:r>
            <a:r>
              <a:rPr lang="en-US" altLang="en-US" sz="2000"/>
              <a:t> of the C-C and C-H bonds are so high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/>
              <a:t>Alkanes WILL undergo 2 types of reactions: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Combustion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Substitution:  Some atom (say a halide) replaces a hydrogen on the hydrocarbon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400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70EF668-80C8-B245-BC68-D45160EC9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Properties of Alkenes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E2C9919-21A7-1346-BF9B-7FFC168CC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572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C-C double bond is more reactive than a single C-C bond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The electron density is more exposed above and below the plane of the molecule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atoms can’t spin around the sigma bond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double bond prevents molecules from packing as tightly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Lower melting points than similar alkanes</a:t>
            </a:r>
          </a:p>
        </p:txBody>
      </p:sp>
      <p:pic>
        <p:nvPicPr>
          <p:cNvPr id="30723" name="Picture 4" descr="CP_18_07">
            <a:extLst>
              <a:ext uri="{FF2B5EF4-FFF2-40B4-BE49-F238E27FC236}">
                <a16:creationId xmlns:a16="http://schemas.microsoft.com/office/drawing/2014/main" id="{647C0808-E5C9-0444-B154-E22D6D7B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56393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P_18_UN37">
            <a:extLst>
              <a:ext uri="{FF2B5EF4-FFF2-40B4-BE49-F238E27FC236}">
                <a16:creationId xmlns:a16="http://schemas.microsoft.com/office/drawing/2014/main" id="{F434F445-F097-9142-A98D-A53DA724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1673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3">
            <a:extLst>
              <a:ext uri="{FF2B5EF4-FFF2-40B4-BE49-F238E27FC236}">
                <a16:creationId xmlns:a16="http://schemas.microsoft.com/office/drawing/2014/main" id="{B009F232-7706-CB4C-9AB8-585ADBF23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Aromatic Compounds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25E8A19E-4EE6-E249-B09D-6F380EFA5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Aromatic compounds are structurally based on the benzene ring</a:t>
            </a:r>
          </a:p>
          <a:p>
            <a:pPr eaLnBrk="1" hangingPunct="1"/>
            <a:r>
              <a:rPr lang="en-US" altLang="en-US"/>
              <a:t>They are called </a:t>
            </a:r>
            <a:r>
              <a:rPr lang="en-US" altLang="en-US" u="sng"/>
              <a:t>Arenes</a:t>
            </a:r>
            <a:endParaRPr lang="en-US" altLang="en-US"/>
          </a:p>
          <a:p>
            <a:pPr lvl="1" eaLnBrk="1" hangingPunct="1"/>
            <a:r>
              <a:rPr lang="en-US" altLang="en-US" u="sng"/>
              <a:t>Ar</a:t>
            </a:r>
            <a:r>
              <a:rPr lang="en-US" altLang="en-US"/>
              <a:t>omatic alk</a:t>
            </a:r>
            <a:r>
              <a:rPr lang="en-US" altLang="en-US" u="sng"/>
              <a:t>ene</a:t>
            </a:r>
          </a:p>
          <a:p>
            <a:pPr eaLnBrk="1" hangingPunct="1"/>
            <a:r>
              <a:rPr lang="en-US" altLang="en-US"/>
              <a:t>Typically responsible for odors</a:t>
            </a:r>
          </a:p>
        </p:txBody>
      </p:sp>
      <p:pic>
        <p:nvPicPr>
          <p:cNvPr id="31748" name="Picture 5" descr="CP_18_UN34">
            <a:extLst>
              <a:ext uri="{FF2B5EF4-FFF2-40B4-BE49-F238E27FC236}">
                <a16:creationId xmlns:a16="http://schemas.microsoft.com/office/drawing/2014/main" id="{9DEA3116-7351-3F42-87B9-88DE4006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393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CP_18_UN35">
            <a:extLst>
              <a:ext uri="{FF2B5EF4-FFF2-40B4-BE49-F238E27FC236}">
                <a16:creationId xmlns:a16="http://schemas.microsoft.com/office/drawing/2014/main" id="{D2A6B246-686A-D248-BA09-B7EC0E15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2133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CP_18_UN36">
            <a:extLst>
              <a:ext uri="{FF2B5EF4-FFF2-40B4-BE49-F238E27FC236}">
                <a16:creationId xmlns:a16="http://schemas.microsoft.com/office/drawing/2014/main" id="{7BA4710A-3A81-0645-9645-86B4E19B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21351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CP_18_UN38">
            <a:extLst>
              <a:ext uri="{FF2B5EF4-FFF2-40B4-BE49-F238E27FC236}">
                <a16:creationId xmlns:a16="http://schemas.microsoft.com/office/drawing/2014/main" id="{6AF96C3E-A3B2-D940-948F-39FA96E8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14874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CP_18_UN39">
            <a:extLst>
              <a:ext uri="{FF2B5EF4-FFF2-40B4-BE49-F238E27FC236}">
                <a16:creationId xmlns:a16="http://schemas.microsoft.com/office/drawing/2014/main" id="{305DF3B9-05EE-C743-985C-E3645EDF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12684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B1B49B6-A499-1B4C-8D02-1AD7DBD80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Nomenclature of Arenes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087E5041-848C-144A-B432-89FF7F312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We’ll start with benzene, C</a:t>
            </a:r>
            <a:r>
              <a:rPr lang="en-US" altLang="en-US" sz="2800" baseline="-25000"/>
              <a:t>6</a:t>
            </a:r>
            <a:r>
              <a:rPr lang="en-US" altLang="en-US" sz="2800"/>
              <a:t>H</a:t>
            </a:r>
            <a:r>
              <a:rPr lang="en-US" altLang="en-US" sz="2800" baseline="-25000"/>
              <a:t>6</a:t>
            </a: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When benzene is a substituent, it is called a </a:t>
            </a:r>
            <a:r>
              <a:rPr lang="en-US" altLang="en-US" sz="2400" u="sng"/>
              <a:t>phenyl-</a:t>
            </a:r>
            <a:r>
              <a:rPr lang="en-US" altLang="en-US" sz="2400"/>
              <a:t> group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can use the number based system for naming the linear hydrocarbons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can use an older system to describe the position of 2 substituents relative to each other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684C321-A1B2-B242-9F7F-304A7B600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Nomenclature of Arenes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F3583E27-4260-B449-989A-6C73B11D4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positions of the benzene ring have unique names when dealing with 2 or more substituents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 u="sng"/>
              <a:t>Ortho</a:t>
            </a:r>
            <a:r>
              <a:rPr lang="en-US" altLang="en-US" sz="2400"/>
              <a:t>:  Substituents are at positions 1 and 2</a:t>
            </a:r>
          </a:p>
          <a:p>
            <a:pPr eaLnBrk="1" hangingPunct="1"/>
            <a:r>
              <a:rPr lang="en-US" altLang="en-US" sz="2400" u="sng"/>
              <a:t>Meta</a:t>
            </a:r>
            <a:r>
              <a:rPr lang="en-US" altLang="en-US" sz="2400"/>
              <a:t>:  Substituents are at positions 1 and 3</a:t>
            </a:r>
          </a:p>
          <a:p>
            <a:pPr eaLnBrk="1" hangingPunct="1"/>
            <a:r>
              <a:rPr lang="en-US" altLang="en-US" sz="2400" u="sng"/>
              <a:t>Para</a:t>
            </a:r>
            <a:r>
              <a:rPr lang="en-US" altLang="en-US" sz="2400"/>
              <a:t>:  Substituents are at positions 1 and 4</a:t>
            </a:r>
          </a:p>
          <a:p>
            <a:pPr eaLnBrk="1" hangingPunct="1"/>
            <a:endParaRPr lang="en-US" altLang="en-US" sz="1000"/>
          </a:p>
          <a:p>
            <a:pPr eaLnBrk="1" hangingPunct="1"/>
            <a:endParaRPr lang="en-US" altLang="en-US" sz="1000"/>
          </a:p>
          <a:p>
            <a:pPr eaLnBrk="1" hangingPunct="1">
              <a:buFontTx/>
              <a:buNone/>
            </a:pPr>
            <a:r>
              <a:rPr lang="en-US" altLang="en-US" sz="1000"/>
              <a:t>Examples Dr. Hurlbert?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862EA53F-78AF-9E4E-BBFC-2437C71B3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Organic Chemistry II</a:t>
            </a:r>
          </a:p>
        </p:txBody>
      </p:sp>
      <p:pic>
        <p:nvPicPr>
          <p:cNvPr id="34818" name="Picture 3" descr="CP_19_tab01">
            <a:extLst>
              <a:ext uri="{FF2B5EF4-FFF2-40B4-BE49-F238E27FC236}">
                <a16:creationId xmlns:a16="http://schemas.microsoft.com/office/drawing/2014/main" id="{50AC2206-12BB-214C-A1A0-F739A023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7888"/>
            <a:ext cx="82296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F9DD4B8-C01A-A840-92DA-963E2D487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Aliphatic Hydrocarbons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DE497B0A-B1AB-4C40-A8AB-8C05FBB8A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Because we’re talking about chains and carbon </a:t>
            </a:r>
            <a:r>
              <a:rPr lang="en-US" altLang="en-US" sz="2400" u="sng"/>
              <a:t>will</a:t>
            </a:r>
            <a:r>
              <a:rPr lang="en-US" altLang="en-US" sz="2400"/>
              <a:t> have 4 bonds, we need to define some terms</a:t>
            </a:r>
          </a:p>
          <a:p>
            <a:pPr eaLnBrk="1" hangingPunct="1">
              <a:buFontTx/>
              <a:buNone/>
            </a:pPr>
            <a:r>
              <a:rPr lang="en-US" altLang="en-US" sz="2400" u="sng"/>
              <a:t>Saturated Hydrocarbons</a:t>
            </a:r>
            <a:r>
              <a:rPr lang="en-US" altLang="en-US" sz="2400"/>
              <a:t>:  No multiple carbon-carbon bonds</a:t>
            </a:r>
          </a:p>
          <a:p>
            <a:pPr lvl="1" eaLnBrk="1" hangingPunct="1"/>
            <a:r>
              <a:rPr lang="en-US" altLang="en-US" sz="2400"/>
              <a:t>The carbons are </a:t>
            </a:r>
            <a:r>
              <a:rPr lang="en-US" altLang="en-US" sz="2400" u="sng"/>
              <a:t>saturated</a:t>
            </a:r>
            <a:r>
              <a:rPr lang="en-US" altLang="en-US" sz="2400"/>
              <a:t> with hydrogens</a:t>
            </a:r>
          </a:p>
          <a:p>
            <a:pPr eaLnBrk="1" hangingPunct="1">
              <a:buFontTx/>
              <a:buNone/>
            </a:pPr>
            <a:r>
              <a:rPr lang="en-US" altLang="en-US" sz="2400" u="sng"/>
              <a:t>Unsaturated Hydrocarbons</a:t>
            </a:r>
            <a:r>
              <a:rPr lang="en-US" altLang="en-US" sz="2400"/>
              <a:t>:  One or more multiple carbon-carbon bonds exist</a:t>
            </a:r>
          </a:p>
        </p:txBody>
      </p:sp>
      <p:pic>
        <p:nvPicPr>
          <p:cNvPr id="17411" name="Picture 4" descr="CP_18_UN03">
            <a:extLst>
              <a:ext uri="{FF2B5EF4-FFF2-40B4-BE49-F238E27FC236}">
                <a16:creationId xmlns:a16="http://schemas.microsoft.com/office/drawing/2014/main" id="{6295C1EB-B5ED-AF47-BB41-3F0D27BD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25923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P_18_UN04">
            <a:extLst>
              <a:ext uri="{FF2B5EF4-FFF2-40B4-BE49-F238E27FC236}">
                <a16:creationId xmlns:a16="http://schemas.microsoft.com/office/drawing/2014/main" id="{3085D94D-43E5-E242-89B3-77094AA0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2514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P_18_UN05">
            <a:extLst>
              <a:ext uri="{FF2B5EF4-FFF2-40B4-BE49-F238E27FC236}">
                <a16:creationId xmlns:a16="http://schemas.microsoft.com/office/drawing/2014/main" id="{7474AC27-DD06-F649-9D75-FFAD8615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25146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D090E7F0-3FC8-D140-A466-5F2AAF9DA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Haloalkanes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E9010AE7-EF69-6F46-B709-166BFDFF3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800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</a:t>
            </a:r>
            <a:r>
              <a:rPr lang="en-US" altLang="en-US" sz="2400" u="sng"/>
              <a:t>Haloalkane</a:t>
            </a:r>
            <a:r>
              <a:rPr lang="en-US" altLang="en-US" sz="2400"/>
              <a:t> is an alkane that has had one of the hydrogens removed and replaced by a </a:t>
            </a:r>
            <a:r>
              <a:rPr lang="en-US" altLang="en-US" sz="2400" u="sng"/>
              <a:t>halogen</a:t>
            </a:r>
            <a:r>
              <a:rPr lang="en-US" altLang="en-US" sz="2400"/>
              <a:t> atom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Also called </a:t>
            </a:r>
            <a:r>
              <a:rPr lang="en-US" altLang="en-US" sz="2000" u="sng"/>
              <a:t>Alkyl halides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Properties: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Polar molecules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Other molecules with electron rich atoms (like oxygen) may attack the electron deficient carbon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35843" name="Picture 4" descr="CP_19_UN01">
            <a:extLst>
              <a:ext uri="{FF2B5EF4-FFF2-40B4-BE49-F238E27FC236}">
                <a16:creationId xmlns:a16="http://schemas.microsoft.com/office/drawing/2014/main" id="{067DF72F-1010-1D43-90B9-25E75786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2623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5A60EABB-3C7E-AC4B-836B-60A76A3D7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Alcohols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AE3614EE-9FA8-7740-A28F-C67F91BDA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/>
              <a:t>When we put a </a:t>
            </a:r>
            <a:r>
              <a:rPr lang="en-US" altLang="en-US" u="sng"/>
              <a:t>hydroxyl</a:t>
            </a:r>
            <a:r>
              <a:rPr lang="en-US" altLang="en-US"/>
              <a:t> substituent (-OH) onto an organic compound, we form an alcohol</a:t>
            </a:r>
          </a:p>
          <a:p>
            <a:pPr lvl="1" eaLnBrk="1" hangingPunct="1"/>
            <a:r>
              <a:rPr lang="en-US" altLang="en-US"/>
              <a:t>As long as that organic compound isn’t benzene or the carbon isn’t a </a:t>
            </a:r>
            <a:r>
              <a:rPr lang="en-US" altLang="en-US" u="sng"/>
              <a:t>carbonyl</a:t>
            </a:r>
            <a:r>
              <a:rPr lang="en-US" altLang="en-US"/>
              <a:t> carbon</a:t>
            </a:r>
          </a:p>
          <a:p>
            <a:pPr eaLnBrk="1" hangingPunct="1"/>
            <a:r>
              <a:rPr lang="en-US" altLang="en-US"/>
              <a:t>Alcohols are named by adding the –ol suffix to the base name</a:t>
            </a:r>
          </a:p>
        </p:txBody>
      </p:sp>
      <p:sp>
        <p:nvSpPr>
          <p:cNvPr id="402436" name="Text Box 4">
            <a:extLst>
              <a:ext uri="{FF2B5EF4-FFF2-40B4-BE49-F238E27FC236}">
                <a16:creationId xmlns:a16="http://schemas.microsoft.com/office/drawing/2014/main" id="{1F48A3F9-B21E-C841-A69C-E2E11CF9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553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latin typeface="Arial" charset="0"/>
                <a:ea typeface="ＭＳ Ｐゴシック" charset="-128"/>
                <a:sym typeface="Wingdings" charset="2"/>
              </a:rPr>
              <a:t>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8EA422C-4FB2-E64A-B491-995C5A402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Alcohols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1829B19D-9AA3-9540-BCCD-2F0BB70AF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Alcohols are liquids at room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This is due to the hydrogen bonding capabilities given to them by the hydroxyl group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Low molecular mass alcohols (methanol, ethanol, propanol) are soluble in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Butanol and higher mass alcohols aren’t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Why?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F3BA63A-3B05-8345-8385-E59BBB8DC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Ethers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15591BCA-753B-8849-A93A-4CC663E97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2400"/>
              <a:t>Who has heard of ethers before?	</a:t>
            </a:r>
          </a:p>
          <a:p>
            <a:pPr lvl="1" eaLnBrk="1" hangingPunct="1"/>
            <a:r>
              <a:rPr lang="en-US" altLang="en-US" sz="2000"/>
              <a:t>Used to be used as anaesthetics</a:t>
            </a:r>
          </a:p>
          <a:p>
            <a:pPr eaLnBrk="1" hangingPunct="1"/>
            <a:r>
              <a:rPr lang="en-US" altLang="en-US" sz="2400"/>
              <a:t>Ethers have the formula R-O-R</a:t>
            </a:r>
          </a:p>
          <a:p>
            <a:pPr lvl="1" eaLnBrk="1" hangingPunct="1"/>
            <a:r>
              <a:rPr lang="en-US" altLang="en-US" sz="2000"/>
              <a:t>Where ‘R’ is an alkyl group</a:t>
            </a:r>
          </a:p>
          <a:p>
            <a:pPr lvl="1" eaLnBrk="1" hangingPunct="1"/>
            <a:r>
              <a:rPr lang="en-US" altLang="en-US" sz="2000"/>
              <a:t>The R’s don’t have to be the same</a:t>
            </a:r>
          </a:p>
          <a:p>
            <a:pPr eaLnBrk="1" hangingPunct="1"/>
            <a:r>
              <a:rPr lang="en-US" altLang="en-US" sz="2400"/>
              <a:t>We can think of ethers as the next progression in moving from water to ethanol to ETHERS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H-O-H </a:t>
            </a:r>
            <a:r>
              <a:rPr lang="en-US" altLang="en-US" sz="2400">
                <a:sym typeface="Wingdings" pitchFamily="2" charset="2"/>
              </a:rPr>
              <a:t> CH</a:t>
            </a:r>
            <a:r>
              <a:rPr lang="en-US" altLang="en-US" sz="2400" baseline="-25000">
                <a:sym typeface="Wingdings" pitchFamily="2" charset="2"/>
              </a:rPr>
              <a:t>3</a:t>
            </a:r>
            <a:r>
              <a:rPr lang="en-US" altLang="en-US" sz="2400">
                <a:sym typeface="Wingdings" pitchFamily="2" charset="2"/>
              </a:rPr>
              <a:t>CH</a:t>
            </a:r>
            <a:r>
              <a:rPr lang="en-US" altLang="en-US" sz="2400" baseline="-25000">
                <a:sym typeface="Wingdings" pitchFamily="2" charset="2"/>
              </a:rPr>
              <a:t>2</a:t>
            </a:r>
            <a:r>
              <a:rPr lang="en-US" altLang="en-US" sz="2400">
                <a:sym typeface="Wingdings" pitchFamily="2" charset="2"/>
              </a:rPr>
              <a:t>-O-H    CH</a:t>
            </a:r>
            <a:r>
              <a:rPr lang="en-US" altLang="en-US" sz="2400" baseline="-25000">
                <a:sym typeface="Wingdings" pitchFamily="2" charset="2"/>
              </a:rPr>
              <a:t>3</a:t>
            </a:r>
            <a:r>
              <a:rPr lang="en-US" altLang="en-US" sz="2400">
                <a:sym typeface="Wingdings" pitchFamily="2" charset="2"/>
              </a:rPr>
              <a:t>CH</a:t>
            </a:r>
            <a:r>
              <a:rPr lang="en-US" altLang="en-US" sz="2400" baseline="-25000">
                <a:sym typeface="Wingdings" pitchFamily="2" charset="2"/>
              </a:rPr>
              <a:t>2</a:t>
            </a:r>
            <a:r>
              <a:rPr lang="en-US" altLang="en-US" sz="2400">
                <a:sym typeface="Wingdings" pitchFamily="2" charset="2"/>
              </a:rPr>
              <a:t>-O-CH</a:t>
            </a:r>
            <a:r>
              <a:rPr lang="en-US" altLang="en-US" sz="2400" baseline="-25000">
                <a:sym typeface="Wingdings" pitchFamily="2" charset="2"/>
              </a:rPr>
              <a:t>2</a:t>
            </a:r>
            <a:r>
              <a:rPr lang="en-US" altLang="en-US" sz="2400">
                <a:sym typeface="Wingdings" pitchFamily="2" charset="2"/>
              </a:rPr>
              <a:t>CH</a:t>
            </a:r>
            <a:r>
              <a:rPr lang="en-US" altLang="en-US" sz="2400" baseline="-25000">
                <a:sym typeface="Wingdings" pitchFamily="2" charset="2"/>
              </a:rPr>
              <a:t>3</a:t>
            </a:r>
            <a:r>
              <a:rPr lang="en-US" altLang="en-US" sz="2400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DBF3475C-67AE-3C49-BD07-3ACE9FDC1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Ethers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77BB1C29-F2B2-3B48-8021-D8F0ECCEE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667000"/>
            <a:ext cx="3276600" cy="4038600"/>
          </a:xfrm>
        </p:spPr>
        <p:txBody>
          <a:bodyPr/>
          <a:lstStyle/>
          <a:p>
            <a:pPr eaLnBrk="1" hangingPunct="1"/>
            <a:r>
              <a:rPr lang="en-US" altLang="en-US"/>
              <a:t>Do not form hydrogen bonds.  Why?</a:t>
            </a:r>
          </a:p>
        </p:txBody>
      </p:sp>
      <p:pic>
        <p:nvPicPr>
          <p:cNvPr id="39939" name="Picture 4" descr="CP_19_02">
            <a:extLst>
              <a:ext uri="{FF2B5EF4-FFF2-40B4-BE49-F238E27FC236}">
                <a16:creationId xmlns:a16="http://schemas.microsoft.com/office/drawing/2014/main" id="{50F3FDE9-8BF8-B749-820E-8DD1BB1E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527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40B52DB-7CC2-294C-B9FE-0E42234CD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Ethers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CC94EF0A-FFDB-A744-B80A-2D8167A4B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Are not very reactive</a:t>
            </a:r>
          </a:p>
          <a:p>
            <a:pPr eaLnBrk="1" hangingPunct="1"/>
            <a:r>
              <a:rPr lang="en-US" altLang="en-US"/>
              <a:t>Not very polar</a:t>
            </a:r>
          </a:p>
          <a:p>
            <a:pPr eaLnBrk="1" hangingPunct="1"/>
            <a:r>
              <a:rPr lang="en-US" altLang="en-US" b="1"/>
              <a:t>Flammable!!</a:t>
            </a:r>
            <a:endParaRPr lang="en-US" altLang="en-US"/>
          </a:p>
          <a:p>
            <a:pPr eaLnBrk="1" hangingPunct="1"/>
            <a:r>
              <a:rPr lang="en-US" altLang="en-US"/>
              <a:t>Over time, will form peroxides that will explode at the slightest energy input</a:t>
            </a:r>
            <a:endParaRPr lang="en-US" altLang="en-US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0E64F6AB-2D07-724A-9D09-2EB149F3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Phenols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8239B278-9FB3-ED42-9C7F-6F64FF8AA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 </a:t>
            </a:r>
            <a:r>
              <a:rPr lang="en-US" altLang="en-US" sz="2400" u="sng"/>
              <a:t>Phenol</a:t>
            </a:r>
            <a:r>
              <a:rPr lang="en-US" altLang="en-US" sz="2400"/>
              <a:t> is a compounds with a </a:t>
            </a:r>
            <a:r>
              <a:rPr lang="en-US" altLang="en-US" sz="2400" u="sng"/>
              <a:t>hydroxyl</a:t>
            </a:r>
            <a:r>
              <a:rPr lang="en-US" altLang="en-US" sz="2400"/>
              <a:t> group attached to an </a:t>
            </a:r>
            <a:r>
              <a:rPr lang="en-US" altLang="en-US" sz="2400" u="sng"/>
              <a:t>aromatic ring</a:t>
            </a:r>
            <a:endParaRPr lang="en-US" altLang="en-US" sz="2400"/>
          </a:p>
          <a:p>
            <a:pPr eaLnBrk="1" hangingPunct="1"/>
            <a:r>
              <a:rPr lang="en-US" altLang="en-US" sz="2400"/>
              <a:t>Unlike non-aromatic alcohols, phenols are weak acids, WHY? </a:t>
            </a:r>
            <a:r>
              <a:rPr lang="en-US" altLang="en-US" sz="900"/>
              <a:t>(Dr. H will draw something here)</a:t>
            </a:r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Putting something in the way of the ring and the alcohol oxygen prevents the alcohol proton from becoming acidic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4EC07C78-A3FC-C442-8078-0C15E7F46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Aldehydes, Ketones, Carboxylic Acids and Amides </a:t>
            </a:r>
            <a:endParaRPr lang="en-US" altLang="en-US"/>
          </a:p>
        </p:txBody>
      </p:sp>
      <p:grpSp>
        <p:nvGrpSpPr>
          <p:cNvPr id="43010" name="Group 3">
            <a:extLst>
              <a:ext uri="{FF2B5EF4-FFF2-40B4-BE49-F238E27FC236}">
                <a16:creationId xmlns:a16="http://schemas.microsoft.com/office/drawing/2014/main" id="{796947B2-2DBD-C645-9376-D1512A16C25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600200"/>
            <a:ext cx="7162800" cy="2743200"/>
            <a:chOff x="288" y="1008"/>
            <a:chExt cx="4512" cy="1728"/>
          </a:xfrm>
        </p:grpSpPr>
        <p:sp>
          <p:nvSpPr>
            <p:cNvPr id="408580" name="Rectangle 4">
              <a:extLst>
                <a:ext uri="{FF2B5EF4-FFF2-40B4-BE49-F238E27FC236}">
                  <a16:creationId xmlns:a16="http://schemas.microsoft.com/office/drawing/2014/main" id="{3EDBB652-66DB-7042-A33C-36F14CF1C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4512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43013" name="Picture 5" descr="CP_19_UN10">
              <a:extLst>
                <a:ext uri="{FF2B5EF4-FFF2-40B4-BE49-F238E27FC236}">
                  <a16:creationId xmlns:a16="http://schemas.microsoft.com/office/drawing/2014/main" id="{288B7129-05FA-9148-933E-011BC2D17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104"/>
              <a:ext cx="97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6" descr="CP_19_UN08">
              <a:extLst>
                <a:ext uri="{FF2B5EF4-FFF2-40B4-BE49-F238E27FC236}">
                  <a16:creationId xmlns:a16="http://schemas.microsoft.com/office/drawing/2014/main" id="{F85FB7F2-4C4A-034D-85F7-955A6A9BA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48"/>
              <a:ext cx="1488" cy="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7" descr="CP_19_UN09">
              <a:extLst>
                <a:ext uri="{FF2B5EF4-FFF2-40B4-BE49-F238E27FC236}">
                  <a16:creationId xmlns:a16="http://schemas.microsoft.com/office/drawing/2014/main" id="{5BEAB6F7-A1AA-9A4D-A7D0-C96AE4424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440"/>
              <a:ext cx="1392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8584" name="Text Box 8">
            <a:extLst>
              <a:ext uri="{FF2B5EF4-FFF2-40B4-BE49-F238E27FC236}">
                <a16:creationId xmlns:a16="http://schemas.microsoft.com/office/drawing/2014/main" id="{7A29696A-D36A-B244-BD85-73FC6C680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carbonyl group &gt;C=O is one of the most biologically important chemical entities in Organic Chemistry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2BD1395-F2A0-2540-B7DC-68758B7F8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400"/>
              <a:t>Aldehydes, Ketones, Carboxylic Acids and Amides</a:t>
            </a:r>
            <a:r>
              <a:rPr lang="en-US" altLang="en-US"/>
              <a:t> 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2C606160-C0BF-F447-8D3B-7DAB47E348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200400"/>
            <a:ext cx="38100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Four families of compounds contain the carbonyl group:</a:t>
            </a:r>
          </a:p>
        </p:txBody>
      </p:sp>
      <p:graphicFrame>
        <p:nvGraphicFramePr>
          <p:cNvPr id="44035" name="Object 4">
            <a:extLst>
              <a:ext uri="{FF2B5EF4-FFF2-40B4-BE49-F238E27FC236}">
                <a16:creationId xmlns:a16="http://schemas.microsoft.com/office/drawing/2014/main" id="{AE47BAFF-0DB3-2045-B595-8E2575A23488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5594350" y="1981200"/>
          <a:ext cx="216693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CS ChemDraw Drawing" r:id="rId3" imgW="1885950" imgH="4038600" progId="ChemDraw.Document.6.0">
                  <p:embed/>
                </p:oleObj>
              </mc:Choice>
              <mc:Fallback>
                <p:oleObj name="CS ChemDraw Drawing" r:id="rId3" imgW="1885950" imgH="403860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1981200"/>
                        <a:ext cx="2166938" cy="4648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>
            <a:extLst>
              <a:ext uri="{FF2B5EF4-FFF2-40B4-BE49-F238E27FC236}">
                <a16:creationId xmlns:a16="http://schemas.microsoft.com/office/drawing/2014/main" id="{8A5F29DE-A762-5E47-9479-EBDBFDEAA74E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819400" y="228600"/>
          <a:ext cx="34290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CS ChemDraw Drawing" r:id="rId3" imgW="1479550" imgH="711200" progId="ChemDraw.Document.6.0">
                  <p:embed/>
                </p:oleObj>
              </mc:Choice>
              <mc:Fallback>
                <p:oleObj name="CS ChemDraw Drawing" r:id="rId3" imgW="1479550" imgH="7112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"/>
                        <a:ext cx="3429000" cy="1635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27" name="Text Box 3">
            <a:extLst>
              <a:ext uri="{FF2B5EF4-FFF2-40B4-BE49-F238E27FC236}">
                <a16:creationId xmlns:a16="http://schemas.microsoft.com/office/drawing/2014/main" id="{85184459-578F-2E44-8116-5DA4ED78F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85344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We replace the </a:t>
            </a:r>
            <a:r>
              <a:rPr lang="en-US" altLang="x-none" u="sng">
                <a:latin typeface="Arial" charset="0"/>
                <a:ea typeface="ＭＳ Ｐゴシック" charset="-128"/>
              </a:rPr>
              <a:t>–e</a:t>
            </a:r>
            <a:r>
              <a:rPr lang="en-US" altLang="x-none">
                <a:latin typeface="Arial" charset="0"/>
                <a:ea typeface="ＭＳ Ｐゴシック" charset="-128"/>
              </a:rPr>
              <a:t> ending of compounds with </a:t>
            </a:r>
            <a:r>
              <a:rPr lang="en-US" altLang="x-none" u="sng">
                <a:latin typeface="Arial" charset="0"/>
                <a:ea typeface="ＭＳ Ｐゴシック" charset="-128"/>
              </a:rPr>
              <a:t>–al</a:t>
            </a:r>
            <a:r>
              <a:rPr lang="en-US" altLang="x-none">
                <a:latin typeface="Arial" charset="0"/>
                <a:ea typeface="ＭＳ Ｐゴシック" charset="-128"/>
              </a:rPr>
              <a:t> for aldehydes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We know that aldehyde has to be at the end of the molecule.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Why?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altLang="x-none"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45059" name="Object 4">
            <a:extLst>
              <a:ext uri="{FF2B5EF4-FFF2-40B4-BE49-F238E27FC236}">
                <a16:creationId xmlns:a16="http://schemas.microsoft.com/office/drawing/2014/main" id="{0BE4048B-5892-264E-930A-9FBC66BE40A8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352800" y="3962400"/>
          <a:ext cx="2519363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CS ChemDraw Drawing" r:id="rId5" imgW="1746250" imgH="1854200" progId="ChemDraw.Document.6.0">
                  <p:embed/>
                </p:oleObj>
              </mc:Choice>
              <mc:Fallback>
                <p:oleObj name="CS ChemDraw Drawing" r:id="rId5" imgW="1746250" imgH="185420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62400"/>
                        <a:ext cx="2519363" cy="267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29" name="Text Box 5">
            <a:extLst>
              <a:ext uri="{FF2B5EF4-FFF2-40B4-BE49-F238E27FC236}">
                <a16:creationId xmlns:a16="http://schemas.microsoft.com/office/drawing/2014/main" id="{EFFE7CD4-8B3E-DB47-9A63-1C51C75B9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343400"/>
            <a:ext cx="1828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Aldehydes are found in many oils and natural extrcts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F3E59249-DE79-DD4C-A0FB-D2CB00E8A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Dealing with Organic Formulas and Structures</a:t>
            </a:r>
            <a:endParaRPr lang="en-US" altLang="en-US"/>
          </a:p>
        </p:txBody>
      </p:sp>
      <p:sp>
        <p:nvSpPr>
          <p:cNvPr id="380931" name="Text Box 3">
            <a:extLst>
              <a:ext uri="{FF2B5EF4-FFF2-40B4-BE49-F238E27FC236}">
                <a16:creationId xmlns:a16="http://schemas.microsoft.com/office/drawing/2014/main" id="{4371780A-EDF8-6840-BEB7-3426B2C6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077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altLang="x-none" u="sng"/>
              <a:t>Condensed Structural Formula</a:t>
            </a:r>
            <a:r>
              <a:rPr lang="en-US" altLang="x-none"/>
              <a:t>:  Shows how the atoms are grouped together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altLang="x-none" u="sng"/>
              <a:t>Line Structure</a:t>
            </a:r>
            <a:r>
              <a:rPr lang="en-US" altLang="x-none"/>
              <a:t>:  Represents the chain as a zig-zag line</a:t>
            </a:r>
            <a:endParaRPr lang="en-US" altLang="x-none" u="sng"/>
          </a:p>
        </p:txBody>
      </p:sp>
      <p:pic>
        <p:nvPicPr>
          <p:cNvPr id="18435" name="Picture 4" descr="CP_18_UN06">
            <a:extLst>
              <a:ext uri="{FF2B5EF4-FFF2-40B4-BE49-F238E27FC236}">
                <a16:creationId xmlns:a16="http://schemas.microsoft.com/office/drawing/2014/main" id="{0B7233CC-6BFD-E84D-9EA5-17C91B6A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3543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P_18_UN07">
            <a:extLst>
              <a:ext uri="{FF2B5EF4-FFF2-40B4-BE49-F238E27FC236}">
                <a16:creationId xmlns:a16="http://schemas.microsoft.com/office/drawing/2014/main" id="{750EDD8E-EA56-F649-984C-EEEDA9D6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33543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CP_18_UN08">
            <a:extLst>
              <a:ext uri="{FF2B5EF4-FFF2-40B4-BE49-F238E27FC236}">
                <a16:creationId xmlns:a16="http://schemas.microsoft.com/office/drawing/2014/main" id="{66627F0E-1441-8D49-8509-3F72FE12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3543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CP_18_UN09">
            <a:extLst>
              <a:ext uri="{FF2B5EF4-FFF2-40B4-BE49-F238E27FC236}">
                <a16:creationId xmlns:a16="http://schemas.microsoft.com/office/drawing/2014/main" id="{C51B2CF9-B5A1-9B4F-BEF7-CD39A646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33543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2">
            <a:extLst>
              <a:ext uri="{FF2B5EF4-FFF2-40B4-BE49-F238E27FC236}">
                <a16:creationId xmlns:a16="http://schemas.microsoft.com/office/drawing/2014/main" id="{C0C1B5D6-C5AD-6448-9D5C-70874BB0D3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304800"/>
          <a:ext cx="26670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CS ChemDraw Drawing" r:id="rId3" imgW="1397000" imgH="711200" progId="ChemDraw.Document.6.0">
                  <p:embed/>
                </p:oleObj>
              </mc:Choice>
              <mc:Fallback>
                <p:oleObj name="CS ChemDraw Drawing" r:id="rId3" imgW="1397000" imgH="7112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"/>
                        <a:ext cx="2667000" cy="1352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1" name="Text Box 3">
            <a:extLst>
              <a:ext uri="{FF2B5EF4-FFF2-40B4-BE49-F238E27FC236}">
                <a16:creationId xmlns:a16="http://schemas.microsoft.com/office/drawing/2014/main" id="{6B672297-91D1-5D44-B9EE-AE9A32958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We replace the </a:t>
            </a:r>
            <a:r>
              <a:rPr lang="en-US" altLang="x-none" u="sng">
                <a:latin typeface="Arial" charset="0"/>
                <a:ea typeface="ＭＳ Ｐゴシック" charset="-128"/>
              </a:rPr>
              <a:t>–e</a:t>
            </a:r>
            <a:r>
              <a:rPr lang="en-US" altLang="x-none">
                <a:latin typeface="Arial" charset="0"/>
                <a:ea typeface="ＭＳ Ｐゴシック" charset="-128"/>
              </a:rPr>
              <a:t> ending with </a:t>
            </a:r>
            <a:r>
              <a:rPr lang="en-US" altLang="x-none" u="sng">
                <a:latin typeface="Arial" charset="0"/>
                <a:ea typeface="ＭＳ Ｐゴシック" charset="-128"/>
              </a:rPr>
              <a:t>-one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46083" name="Object 4">
            <a:extLst>
              <a:ext uri="{FF2B5EF4-FFF2-40B4-BE49-F238E27FC236}">
                <a16:creationId xmlns:a16="http://schemas.microsoft.com/office/drawing/2014/main" id="{7C58F059-C053-5649-8A1F-040F922CE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4114800"/>
          <a:ext cx="4038600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CS ChemDraw Drawing" r:id="rId5" imgW="1682750" imgH="736600" progId="ChemDraw.Document.6.0">
                  <p:embed/>
                </p:oleObj>
              </mc:Choice>
              <mc:Fallback>
                <p:oleObj name="CS ChemDraw Drawing" r:id="rId5" imgW="1682750" imgH="73660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4038600" cy="1754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3" name="Text Box 5">
            <a:extLst>
              <a:ext uri="{FF2B5EF4-FFF2-40B4-BE49-F238E27FC236}">
                <a16:creationId xmlns:a16="http://schemas.microsoft.com/office/drawing/2014/main" id="{7F33EA25-9DF6-324A-86F0-506CD0E0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267200"/>
            <a:ext cx="1981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simplest Ketone.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Why?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Object 2">
            <a:extLst>
              <a:ext uri="{FF2B5EF4-FFF2-40B4-BE49-F238E27FC236}">
                <a16:creationId xmlns:a16="http://schemas.microsoft.com/office/drawing/2014/main" id="{8C49EE88-C8C1-1E48-9F1A-016C13EFD2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990600"/>
          <a:ext cx="66738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CS ChemDraw Drawing" r:id="rId3" imgW="4432300" imgH="755650" progId="ChemDraw.Document.6.0">
                  <p:embed/>
                </p:oleObj>
              </mc:Choice>
              <mc:Fallback>
                <p:oleObj name="CS ChemDraw Drawing" r:id="rId3" imgW="4432300" imgH="75565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90600"/>
                        <a:ext cx="6673850" cy="1136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5" name="Text Box 3">
            <a:extLst>
              <a:ext uri="{FF2B5EF4-FFF2-40B4-BE49-F238E27FC236}">
                <a16:creationId xmlns:a16="http://schemas.microsoft.com/office/drawing/2014/main" id="{1FF60BF4-1622-4940-95C9-E609F1E62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594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sz="3400">
                <a:latin typeface="Arial" charset="0"/>
                <a:ea typeface="ＭＳ Ｐゴシック" charset="-128"/>
              </a:rPr>
              <a:t>Carboxylic Acid</a:t>
            </a:r>
          </a:p>
        </p:txBody>
      </p:sp>
      <p:sp>
        <p:nvSpPr>
          <p:cNvPr id="412676" name="Text Box 4">
            <a:extLst>
              <a:ext uri="{FF2B5EF4-FFF2-40B4-BE49-F238E27FC236}">
                <a16:creationId xmlns:a16="http://schemas.microsoft.com/office/drawing/2014/main" id="{B6F2B059-9C11-B740-B38B-358581D93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0"/>
            <a:ext cx="8839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Weak Acids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They have an acidic proton because of the electron withdrawing effect of the carbonyl oxygen and resonance stabilization of the resultant </a:t>
            </a:r>
            <a:r>
              <a:rPr lang="en-US" altLang="x-none" u="sng">
                <a:latin typeface="Arial" charset="0"/>
                <a:ea typeface="ＭＳ Ｐゴシック" charset="-128"/>
              </a:rPr>
              <a:t>carboxylate</a:t>
            </a:r>
            <a:r>
              <a:rPr lang="en-US" altLang="x-none">
                <a:latin typeface="Arial" charset="0"/>
                <a:ea typeface="ＭＳ Ｐゴシック" charset="-128"/>
              </a:rPr>
              <a:t> anion</a:t>
            </a:r>
          </a:p>
        </p:txBody>
      </p:sp>
      <p:graphicFrame>
        <p:nvGraphicFramePr>
          <p:cNvPr id="47108" name="Object 5">
            <a:extLst>
              <a:ext uri="{FF2B5EF4-FFF2-40B4-BE49-F238E27FC236}">
                <a16:creationId xmlns:a16="http://schemas.microsoft.com/office/drawing/2014/main" id="{7A081A8C-BDD9-EE40-8E13-19D86E3D91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343400"/>
          <a:ext cx="1804988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CS ChemDraw Drawing" r:id="rId5" imgW="1568450" imgH="1809750" progId="ChemDraw.Document.6.0">
                  <p:embed/>
                </p:oleObj>
              </mc:Choice>
              <mc:Fallback>
                <p:oleObj name="CS ChemDraw Drawing" r:id="rId5" imgW="1568450" imgH="180975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343400"/>
                        <a:ext cx="1804988" cy="2079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8B4E98B7-9C19-4647-B4D2-08F549D33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Carboxylic Acids</a:t>
            </a:r>
          </a:p>
        </p:txBody>
      </p:sp>
      <p:sp>
        <p:nvSpPr>
          <p:cNvPr id="413699" name="Text Box 3">
            <a:extLst>
              <a:ext uri="{FF2B5EF4-FFF2-40B4-BE49-F238E27FC236}">
                <a16:creationId xmlns:a16="http://schemas.microsoft.com/office/drawing/2014/main" id="{2C559B72-B3AA-484E-930D-924E6011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Named by replacing the </a:t>
            </a:r>
            <a:r>
              <a:rPr lang="en-US" altLang="x-none" u="sng">
                <a:latin typeface="Arial" charset="0"/>
                <a:ea typeface="ＭＳ Ｐゴシック" charset="-128"/>
              </a:rPr>
              <a:t>–e</a:t>
            </a:r>
            <a:r>
              <a:rPr lang="en-US" altLang="x-none">
                <a:latin typeface="Arial" charset="0"/>
                <a:ea typeface="ＭＳ Ｐゴシック" charset="-128"/>
              </a:rPr>
              <a:t> with </a:t>
            </a:r>
            <a:r>
              <a:rPr lang="en-US" altLang="x-none" u="sng">
                <a:latin typeface="Arial" charset="0"/>
                <a:ea typeface="ＭＳ Ｐゴシック" charset="-128"/>
              </a:rPr>
              <a:t>–oic acid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48131" name="Object 4">
            <a:extLst>
              <a:ext uri="{FF2B5EF4-FFF2-40B4-BE49-F238E27FC236}">
                <a16:creationId xmlns:a16="http://schemas.microsoft.com/office/drawing/2014/main" id="{547E5E30-BCC6-4C45-BEAC-36305E2DA2B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895600" y="2743200"/>
          <a:ext cx="3505200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CS ChemDraw Drawing" r:id="rId3" imgW="2120900" imgH="2082800" progId="ChemDraw.Document.6.0">
                  <p:embed/>
                </p:oleObj>
              </mc:Choice>
              <mc:Fallback>
                <p:oleObj name="CS ChemDraw Drawing" r:id="rId3" imgW="2120900" imgH="208280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43200"/>
                        <a:ext cx="3505200" cy="3446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5F1A5AC7-B980-F740-9446-BF6C7A7A0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From Alcohols to Acids</a:t>
            </a:r>
          </a:p>
        </p:txBody>
      </p:sp>
      <p:graphicFrame>
        <p:nvGraphicFramePr>
          <p:cNvPr id="49154" name="Object 3">
            <a:extLst>
              <a:ext uri="{FF2B5EF4-FFF2-40B4-BE49-F238E27FC236}">
                <a16:creationId xmlns:a16="http://schemas.microsoft.com/office/drawing/2014/main" id="{628EE6BD-205B-BD4D-9A9B-EBDCA58364D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066800" y="2057400"/>
          <a:ext cx="70437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CS ChemDraw Drawing" r:id="rId3" imgW="4540250" imgH="730250" progId="ChemDraw.Document.6.0">
                  <p:embed/>
                </p:oleObj>
              </mc:Choice>
              <mc:Fallback>
                <p:oleObj name="CS ChemDraw Drawing" r:id="rId3" imgW="4540250" imgH="73025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7043738" cy="1131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4" name="Text Box 4">
            <a:extLst>
              <a:ext uri="{FF2B5EF4-FFF2-40B4-BE49-F238E27FC236}">
                <a16:creationId xmlns:a16="http://schemas.microsoft.com/office/drawing/2014/main" id="{E62C1788-7BF9-334F-B309-8232C3D7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Progressively Oxidizing (adding Oxygen) the alcohol allows us to go from an alcohol to a carboxylic acid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07E6741F-2665-1F4C-A163-1CCD27860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Amides</a:t>
            </a:r>
          </a:p>
        </p:txBody>
      </p:sp>
      <p:sp>
        <p:nvSpPr>
          <p:cNvPr id="415747" name="Text Box 3">
            <a:extLst>
              <a:ext uri="{FF2B5EF4-FFF2-40B4-BE49-F238E27FC236}">
                <a16:creationId xmlns:a16="http://schemas.microsoft.com/office/drawing/2014/main" id="{BF23C0E3-2E39-D04D-8AAA-C627E628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An </a:t>
            </a:r>
            <a:r>
              <a:rPr lang="en-US" altLang="x-none" u="sng">
                <a:latin typeface="Arial" charset="0"/>
                <a:ea typeface="ＭＳ Ｐゴシック" charset="-128"/>
              </a:rPr>
              <a:t>Amide</a:t>
            </a:r>
            <a:r>
              <a:rPr lang="en-US" altLang="x-none">
                <a:latin typeface="Arial" charset="0"/>
                <a:ea typeface="ＭＳ Ｐゴシック" charset="-128"/>
              </a:rPr>
              <a:t> is a compound containing an </a:t>
            </a:r>
            <a:r>
              <a:rPr lang="en-US" altLang="x-none" u="sng">
                <a:latin typeface="Arial" charset="0"/>
                <a:ea typeface="ＭＳ Ｐゴシック" charset="-128"/>
              </a:rPr>
              <a:t>amine</a:t>
            </a:r>
            <a:r>
              <a:rPr lang="en-US" altLang="x-none">
                <a:latin typeface="Arial" charset="0"/>
                <a:ea typeface="ＭＳ Ｐゴシック" charset="-128"/>
              </a:rPr>
              <a:t> bound to a </a:t>
            </a:r>
            <a:r>
              <a:rPr lang="en-US" altLang="x-none" u="sng">
                <a:latin typeface="Arial" charset="0"/>
                <a:ea typeface="ＭＳ Ｐゴシック" charset="-128"/>
              </a:rPr>
              <a:t>carboxyl</a:t>
            </a:r>
            <a:r>
              <a:rPr lang="en-US" altLang="x-none">
                <a:latin typeface="Arial" charset="0"/>
                <a:ea typeface="ＭＳ Ｐゴシック" charset="-128"/>
              </a:rPr>
              <a:t> group</a:t>
            </a:r>
          </a:p>
        </p:txBody>
      </p:sp>
      <p:graphicFrame>
        <p:nvGraphicFramePr>
          <p:cNvPr id="50179" name="Object 4">
            <a:extLst>
              <a:ext uri="{FF2B5EF4-FFF2-40B4-BE49-F238E27FC236}">
                <a16:creationId xmlns:a16="http://schemas.microsoft.com/office/drawing/2014/main" id="{E23E53BE-F3BC-4A44-AFB2-693A67403B8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048000" y="2819400"/>
          <a:ext cx="1865313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CS ChemDraw Drawing" r:id="rId3" imgW="952500" imgH="990600" progId="ChemDraw.Document.6.0">
                  <p:embed/>
                </p:oleObj>
              </mc:Choice>
              <mc:Fallback>
                <p:oleObj name="CS ChemDraw Drawing" r:id="rId3" imgW="952500" imgH="99060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19400"/>
                        <a:ext cx="1865313" cy="1941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49" name="Text Box 5">
            <a:extLst>
              <a:ext uri="{FF2B5EF4-FFF2-40B4-BE49-F238E27FC236}">
                <a16:creationId xmlns:a16="http://schemas.microsoft.com/office/drawing/2014/main" id="{387EF6F7-6133-F344-844A-4CD58CE6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05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An Amide</a:t>
            </a:r>
          </a:p>
        </p:txBody>
      </p:sp>
      <p:sp>
        <p:nvSpPr>
          <p:cNvPr id="415750" name="Text Box 6">
            <a:extLst>
              <a:ext uri="{FF2B5EF4-FFF2-40B4-BE49-F238E27FC236}">
                <a16:creationId xmlns:a16="http://schemas.microsoft.com/office/drawing/2014/main" id="{88876212-8372-8D41-94FA-F9DA941D7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 peptide bond is an example of an amide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A618CF7-0015-504C-AF2E-76EF3ADA4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Note: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716E46E0-9051-B048-B195-34C9C46C8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When drawing organic structures, keep in mind the hybridization of the carbons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Alkanes have sp</a:t>
            </a:r>
            <a:r>
              <a:rPr lang="en-US" altLang="en-US" baseline="30000"/>
              <a:t>3</a:t>
            </a:r>
            <a:r>
              <a:rPr lang="en-US" altLang="en-US"/>
              <a:t> hybridized carbons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Geometry?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Carbonyl carbons have sp</a:t>
            </a:r>
            <a:r>
              <a:rPr lang="en-US" altLang="en-US" baseline="30000"/>
              <a:t>2</a:t>
            </a:r>
            <a:r>
              <a:rPr lang="en-US" altLang="en-US"/>
              <a:t> hybridized carbons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Geometry?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F62D0C71-E4B6-034B-87D3-CE544A043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Esters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8DD82A44-3AFF-E340-A61F-73D85B35DB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200"/>
              <a:t>The fatty acids in our bodies are examples of </a:t>
            </a:r>
            <a:r>
              <a:rPr lang="en-US" altLang="en-US" sz="2200" u="sng"/>
              <a:t>esters</a:t>
            </a:r>
          </a:p>
          <a:p>
            <a:pPr eaLnBrk="1" hangingPunct="1"/>
            <a:r>
              <a:rPr lang="en-US" altLang="en-US" sz="2200"/>
              <a:t>Esters are formed from the </a:t>
            </a:r>
            <a:r>
              <a:rPr lang="en-US" altLang="en-US" sz="2200" u="sng"/>
              <a:t>condensation</a:t>
            </a:r>
            <a:r>
              <a:rPr lang="en-US" altLang="en-US" sz="2200"/>
              <a:t> of a </a:t>
            </a:r>
            <a:r>
              <a:rPr lang="en-US" altLang="en-US" sz="2200" u="sng"/>
              <a:t>carboxylic acid</a:t>
            </a:r>
            <a:r>
              <a:rPr lang="en-US" altLang="en-US" sz="2200"/>
              <a:t> and an</a:t>
            </a:r>
            <a:r>
              <a:rPr lang="en-US" altLang="en-US" sz="2200" u="sng"/>
              <a:t> alcohol</a:t>
            </a:r>
            <a:endParaRPr lang="en-US" altLang="en-US" sz="2200"/>
          </a:p>
        </p:txBody>
      </p:sp>
      <p:pic>
        <p:nvPicPr>
          <p:cNvPr id="52227" name="Picture 4" descr="CP_19_UN12">
            <a:extLst>
              <a:ext uri="{FF2B5EF4-FFF2-40B4-BE49-F238E27FC236}">
                <a16:creationId xmlns:a16="http://schemas.microsoft.com/office/drawing/2014/main" id="{104E628F-1E1E-0D44-9CC8-E9B0A5EB3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5943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28" name="Object 5">
            <a:extLst>
              <a:ext uri="{FF2B5EF4-FFF2-40B4-BE49-F238E27FC236}">
                <a16:creationId xmlns:a16="http://schemas.microsoft.com/office/drawing/2014/main" id="{CE99DF09-1840-7545-819A-43BD5E70CDD8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191000" y="1676400"/>
          <a:ext cx="44196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CS ChemDraw Drawing" r:id="rId4" imgW="4724400" imgH="2546350" progId="ChemDraw.Document.6.0">
                  <p:embed/>
                </p:oleObj>
              </mc:Choice>
              <mc:Fallback>
                <p:oleObj name="CS ChemDraw Drawing" r:id="rId4" imgW="4724400" imgH="254635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76400"/>
                        <a:ext cx="4419600" cy="2378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3D156E59-FBA2-2449-BB45-443421BBF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Amines</a:t>
            </a:r>
          </a:p>
        </p:txBody>
      </p:sp>
      <p:graphicFrame>
        <p:nvGraphicFramePr>
          <p:cNvPr id="53250" name="Object 3">
            <a:extLst>
              <a:ext uri="{FF2B5EF4-FFF2-40B4-BE49-F238E27FC236}">
                <a16:creationId xmlns:a16="http://schemas.microsoft.com/office/drawing/2014/main" id="{07474E00-AC3B-8843-A9B2-68DFE94A079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609600" y="1600200"/>
          <a:ext cx="8001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CS ChemDraw Drawing" r:id="rId3" imgW="4648200" imgH="660400" progId="ChemDraw.Document.6.0">
                  <p:embed/>
                </p:oleObj>
              </mc:Choice>
              <mc:Fallback>
                <p:oleObj name="CS ChemDraw Drawing" r:id="rId3" imgW="4648200" imgH="6604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8001000" cy="1123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0" name="Text Box 4">
            <a:extLst>
              <a:ext uri="{FF2B5EF4-FFF2-40B4-BE49-F238E27FC236}">
                <a16:creationId xmlns:a16="http://schemas.microsoft.com/office/drawing/2014/main" id="{B37837AB-B4B0-2F44-ADEA-1E7966896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600" b="1">
                <a:latin typeface="Arial" charset="0"/>
                <a:ea typeface="ＭＳ Ｐゴシック" charset="-128"/>
              </a:rPr>
              <a:t>Amine</a:t>
            </a:r>
          </a:p>
        </p:txBody>
      </p:sp>
      <p:sp>
        <p:nvSpPr>
          <p:cNvPr id="418821" name="Text Box 5">
            <a:extLst>
              <a:ext uri="{FF2B5EF4-FFF2-40B4-BE49-F238E27FC236}">
                <a16:creationId xmlns:a16="http://schemas.microsoft.com/office/drawing/2014/main" id="{D5449FC0-F604-9F43-AE07-A0063147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95600"/>
            <a:ext cx="1447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sz="1600" b="1">
                <a:latin typeface="Arial" charset="0"/>
                <a:ea typeface="ＭＳ Ｐゴシック" charset="-128"/>
              </a:rPr>
              <a:t>Methylamine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x-none" sz="1600" b="1">
                <a:latin typeface="Arial" charset="0"/>
                <a:ea typeface="ＭＳ Ｐゴシック" charset="-128"/>
              </a:rPr>
              <a:t>1° Amine</a:t>
            </a:r>
          </a:p>
        </p:txBody>
      </p:sp>
      <p:sp>
        <p:nvSpPr>
          <p:cNvPr id="418822" name="Text Box 6">
            <a:extLst>
              <a:ext uri="{FF2B5EF4-FFF2-40B4-BE49-F238E27FC236}">
                <a16:creationId xmlns:a16="http://schemas.microsoft.com/office/drawing/2014/main" id="{D056CCAB-0E7F-574B-B33D-1F66B3B52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1676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sz="1600" b="1">
                <a:latin typeface="Arial" charset="0"/>
                <a:ea typeface="ＭＳ Ｐゴシック" charset="-128"/>
              </a:rPr>
              <a:t>Dimethylamine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x-none" sz="1600" b="1">
                <a:latin typeface="Arial" charset="0"/>
                <a:ea typeface="ＭＳ Ｐゴシック" charset="-128"/>
              </a:rPr>
              <a:t>2° Amine</a:t>
            </a:r>
          </a:p>
        </p:txBody>
      </p:sp>
      <p:sp>
        <p:nvSpPr>
          <p:cNvPr id="418823" name="Text Box 7">
            <a:extLst>
              <a:ext uri="{FF2B5EF4-FFF2-40B4-BE49-F238E27FC236}">
                <a16:creationId xmlns:a16="http://schemas.microsoft.com/office/drawing/2014/main" id="{78D1B835-0E7D-EF4C-8535-8BDC5951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895600"/>
            <a:ext cx="1752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sz="1600" b="1">
                <a:latin typeface="Arial" charset="0"/>
                <a:ea typeface="ＭＳ Ｐゴシック" charset="-128"/>
              </a:rPr>
              <a:t>Trimethylamine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x-none" sz="1600" b="1">
                <a:latin typeface="Arial" charset="0"/>
                <a:ea typeface="ＭＳ Ｐゴシック" charset="-128"/>
              </a:rPr>
              <a:t>3° Amine</a:t>
            </a:r>
          </a:p>
        </p:txBody>
      </p:sp>
      <p:sp>
        <p:nvSpPr>
          <p:cNvPr id="418824" name="Text Box 8">
            <a:extLst>
              <a:ext uri="{FF2B5EF4-FFF2-40B4-BE49-F238E27FC236}">
                <a16:creationId xmlns:a16="http://schemas.microsoft.com/office/drawing/2014/main" id="{77C229B3-2757-5543-AC4F-429118A4A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38600"/>
            <a:ext cx="86106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u="sng">
                <a:latin typeface="Arial" charset="0"/>
                <a:ea typeface="ＭＳ Ｐゴシック" charset="-128"/>
              </a:rPr>
              <a:t>Amines</a:t>
            </a:r>
            <a:r>
              <a:rPr lang="en-US" altLang="x-none">
                <a:latin typeface="Arial" charset="0"/>
                <a:ea typeface="ＭＳ Ｐゴシック" charset="-128"/>
              </a:rPr>
              <a:t> are compounds derived from ammonia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Amines tend to be associated with strong, often unpleasant odors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x-none" u="sng">
                <a:latin typeface="Arial" charset="0"/>
                <a:ea typeface="ＭＳ Ｐゴシック" charset="-128"/>
              </a:rPr>
              <a:t>Putrescine</a:t>
            </a:r>
            <a:r>
              <a:rPr lang="en-US" altLang="x-none">
                <a:latin typeface="Arial" charset="0"/>
                <a:ea typeface="ＭＳ Ｐゴシック" charset="-128"/>
              </a:rPr>
              <a:t> NH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(CH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)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4</a:t>
            </a:r>
            <a:r>
              <a:rPr lang="en-US" altLang="x-none">
                <a:latin typeface="Arial" charset="0"/>
                <a:ea typeface="ＭＳ Ｐゴシック" charset="-128"/>
              </a:rPr>
              <a:t>NH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endParaRPr lang="en-US" altLang="x-none">
              <a:latin typeface="Arial" charset="0"/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x-none" u="sng">
                <a:latin typeface="Arial" charset="0"/>
                <a:ea typeface="ＭＳ Ｐゴシック" charset="-128"/>
              </a:rPr>
              <a:t>Cadaverine</a:t>
            </a:r>
            <a:r>
              <a:rPr lang="en-US" altLang="x-none">
                <a:latin typeface="Arial" charset="0"/>
                <a:ea typeface="ＭＳ Ｐゴシック" charset="-128"/>
              </a:rPr>
              <a:t> NH2(CH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)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5</a:t>
            </a:r>
            <a:r>
              <a:rPr lang="en-US" altLang="x-none">
                <a:latin typeface="Arial" charset="0"/>
                <a:ea typeface="ＭＳ Ｐゴシック" charset="-128"/>
              </a:rPr>
              <a:t>NH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8DC025E2-9A9B-7A47-A5CC-3E00C016D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Amino Acids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6B442FB7-082C-674F-90FF-02582D3C0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3581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building blocks of proteins are amino acids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Amino Acids have an amino group </a:t>
            </a:r>
            <a:r>
              <a:rPr lang="en-US" altLang="en-US" sz="2800" b="1"/>
              <a:t>and</a:t>
            </a:r>
            <a:r>
              <a:rPr lang="en-US" altLang="en-US" sz="2800"/>
              <a:t> a carboxylic acid on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When the ribosome forms a protein from amino acids, it does so in a condensation reaction that forms an </a:t>
            </a:r>
            <a:r>
              <a:rPr lang="en-US" altLang="en-US" sz="2800" u="sng"/>
              <a:t>amide</a:t>
            </a:r>
            <a:endParaRPr lang="en-US" altLang="en-US" sz="2800"/>
          </a:p>
        </p:txBody>
      </p:sp>
      <p:pic>
        <p:nvPicPr>
          <p:cNvPr id="54275" name="Picture 4" descr="CP_19_UN13">
            <a:extLst>
              <a:ext uri="{FF2B5EF4-FFF2-40B4-BE49-F238E27FC236}">
                <a16:creationId xmlns:a16="http://schemas.microsoft.com/office/drawing/2014/main" id="{206C7A27-3495-2A40-A6F9-2F743BC8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4148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E20EA2C-2CEA-FA45-A0FB-C34EEE5BD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Aliphatic Hydrocarbons</a:t>
            </a:r>
            <a:endParaRPr lang="en-US" altLang="en-US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C25FA08-DC69-E74B-85E6-064EE6577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Alkanes</a:t>
            </a:r>
            <a:r>
              <a:rPr lang="en-US" altLang="en-US"/>
              <a:t>:  Saturated hydrocarbons (all single bonds)</a:t>
            </a:r>
          </a:p>
          <a:p>
            <a:pPr eaLnBrk="1" hangingPunct="1"/>
            <a:r>
              <a:rPr lang="en-US" altLang="en-US" u="sng"/>
              <a:t>Alkenes</a:t>
            </a:r>
            <a:r>
              <a:rPr lang="en-US" altLang="en-US"/>
              <a:t>:  Unsaturated hydrocarbons with carbon-carbon double bond(s)</a:t>
            </a:r>
          </a:p>
          <a:p>
            <a:pPr eaLnBrk="1" hangingPunct="1"/>
            <a:r>
              <a:rPr lang="en-US" altLang="en-US" u="sng"/>
              <a:t>Alkynes</a:t>
            </a:r>
            <a:r>
              <a:rPr lang="en-US" altLang="en-US"/>
              <a:t>:  Unsaturated hydrocarbons with carbon-carbon triple bond(s)</a:t>
            </a:r>
            <a:endParaRPr lang="en-US" altLang="en-US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D2AE419F-05A6-064D-852D-1846AFD3A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Naming Hydrocarbons</a:t>
            </a:r>
            <a:endParaRPr lang="en-US" altLang="en-US"/>
          </a:p>
        </p:txBody>
      </p:sp>
      <p:pic>
        <p:nvPicPr>
          <p:cNvPr id="20482" name="Picture 3" descr="CP_18_tab01">
            <a:extLst>
              <a:ext uri="{FF2B5EF4-FFF2-40B4-BE49-F238E27FC236}">
                <a16:creationId xmlns:a16="http://schemas.microsoft.com/office/drawing/2014/main" id="{BFA9F854-4390-084B-B66A-93F02D41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73175"/>
            <a:ext cx="8231187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80" name="Text Box 4">
            <a:extLst>
              <a:ext uri="{FF2B5EF4-FFF2-40B4-BE49-F238E27FC236}">
                <a16:creationId xmlns:a16="http://schemas.microsoft.com/office/drawing/2014/main" id="{54886802-34D6-8A41-B926-61FC865AE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These are the base names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C5CBB11-335B-9748-B398-6D6BBB023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Naming Hydrocarbons:  Rules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8B56B47-546A-3840-B42F-C6A3C872D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Alkanes end with _____.  Alkenes end with _____.  Alkynes end with _____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Branched chain hydrocarbons are based on the longest continuous carbon chain in the molecule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When you have substituents, the carbons in the longest chain are numbered consecutively starting at the end that gives the lower number to the substituent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The prefixes di-, tri-, tetra-, penta-, hexa-, … indicate how many of each substituent are in the molecule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For alkenes and alkynes, number the molecule such that the lowest numbered carbon has the multiple bond</a:t>
            </a:r>
            <a:endParaRPr lang="en-US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847AFDD-6C74-CE45-9431-7A0FC1589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Isomers</a:t>
            </a:r>
            <a:endParaRPr lang="en-US" altLang="en-US"/>
          </a:p>
        </p:txBody>
      </p:sp>
      <p:grpSp>
        <p:nvGrpSpPr>
          <p:cNvPr id="22530" name="Group 3">
            <a:extLst>
              <a:ext uri="{FF2B5EF4-FFF2-40B4-BE49-F238E27FC236}">
                <a16:creationId xmlns:a16="http://schemas.microsoft.com/office/drawing/2014/main" id="{CE42B7FE-4128-D845-8EDE-F28CE96E3E7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895600"/>
            <a:ext cx="7086600" cy="3184525"/>
            <a:chOff x="672" y="960"/>
            <a:chExt cx="4464" cy="2006"/>
          </a:xfrm>
        </p:grpSpPr>
        <p:sp>
          <p:nvSpPr>
            <p:cNvPr id="388100" name="Text Box 4">
              <a:extLst>
                <a:ext uri="{FF2B5EF4-FFF2-40B4-BE49-F238E27FC236}">
                  <a16:creationId xmlns:a16="http://schemas.microsoft.com/office/drawing/2014/main" id="{8A8EFBD1-2164-9E42-93DF-4E18FBC1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960"/>
              <a:ext cx="2640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x-none" u="sng">
                  <a:latin typeface="Arial" charset="0"/>
                  <a:ea typeface="ＭＳ Ｐゴシック" charset="-128"/>
                </a:rPr>
                <a:t>Structural Isomers</a:t>
              </a:r>
              <a:r>
                <a:rPr lang="en-US" altLang="x-none">
                  <a:latin typeface="Arial" charset="0"/>
                  <a:ea typeface="ＭＳ Ｐゴシック" charset="-128"/>
                </a:rPr>
                <a:t>:  Same atoms, different binding arrangements.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x-none">
                  <a:latin typeface="Arial" charset="0"/>
                  <a:ea typeface="ＭＳ Ｐゴシック" charset="-128"/>
                </a:rPr>
                <a:t>A-B-C     or       C-A-B</a:t>
              </a:r>
            </a:p>
          </p:txBody>
        </p:sp>
        <p:sp>
          <p:nvSpPr>
            <p:cNvPr id="388101" name="Rectangle 5">
              <a:extLst>
                <a:ext uri="{FF2B5EF4-FFF2-40B4-BE49-F238E27FC236}">
                  <a16:creationId xmlns:a16="http://schemas.microsoft.com/office/drawing/2014/main" id="{57714D32-026B-F645-80B6-B2F92ADF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960"/>
              <a:ext cx="2544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8102" name="Text Box 6">
              <a:extLst>
                <a:ext uri="{FF2B5EF4-FFF2-40B4-BE49-F238E27FC236}">
                  <a16:creationId xmlns:a16="http://schemas.microsoft.com/office/drawing/2014/main" id="{45CB4ED5-85A9-C84D-AB78-78F253BDB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448"/>
              <a:ext cx="44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x-none">
                  <a:latin typeface="Arial" charset="0"/>
                  <a:ea typeface="ＭＳ Ｐゴシック" charset="-128"/>
                </a:rPr>
                <a:t>Let’s look at Butane and Methylpropane as an example</a:t>
              </a:r>
            </a:p>
          </p:txBody>
        </p:sp>
      </p:grpSp>
      <p:sp>
        <p:nvSpPr>
          <p:cNvPr id="388103" name="Text Box 7">
            <a:extLst>
              <a:ext uri="{FF2B5EF4-FFF2-40B4-BE49-F238E27FC236}">
                <a16:creationId xmlns:a16="http://schemas.microsoft.com/office/drawing/2014/main" id="{64D15869-0BD3-954A-97D5-C2C6007F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Two types:  Structural isomers and Stereoisomers</a:t>
            </a:r>
          </a:p>
        </p:txBody>
      </p:sp>
      <p:sp>
        <p:nvSpPr>
          <p:cNvPr id="388104" name="Text Box 8">
            <a:extLst>
              <a:ext uri="{FF2B5EF4-FFF2-40B4-BE49-F238E27FC236}">
                <a16:creationId xmlns:a16="http://schemas.microsoft.com/office/drawing/2014/main" id="{059DECC6-859E-F84B-A51A-1D2D86638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200">
                <a:latin typeface="Arial" charset="0"/>
                <a:ea typeface="ＭＳ Ｐゴシック" charset="-128"/>
                <a:sym typeface="Wingdings" charset="2"/>
              </a:rPr>
              <a:t>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1003760-8BFE-BD49-8D48-13EC5BB85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Isomers:  Stereoisomers</a:t>
            </a:r>
            <a:endParaRPr lang="en-US" altLang="en-US"/>
          </a:p>
        </p:txBody>
      </p:sp>
      <p:sp>
        <p:nvSpPr>
          <p:cNvPr id="389123" name="Text Box 3">
            <a:extLst>
              <a:ext uri="{FF2B5EF4-FFF2-40B4-BE49-F238E27FC236}">
                <a16:creationId xmlns:a16="http://schemas.microsoft.com/office/drawing/2014/main" id="{E4AE3533-FE5E-2E42-ADC0-DA7D1E3D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b="1">
                <a:latin typeface="Arial" charset="0"/>
                <a:ea typeface="ＭＳ Ｐゴシック" charset="-128"/>
              </a:rPr>
              <a:t>Stereoisomers:</a:t>
            </a:r>
            <a:r>
              <a:rPr lang="en-US" altLang="x-none">
                <a:latin typeface="Arial" charset="0"/>
                <a:ea typeface="ＭＳ Ｐゴシック" charset="-128"/>
              </a:rPr>
              <a:t>  The molecules are connected the same, but are arranged differently in space.</a:t>
            </a:r>
            <a:endParaRPr lang="en-US" altLang="x-none" b="1">
              <a:latin typeface="Arial" charset="0"/>
              <a:ea typeface="ＭＳ Ｐゴシック" charset="-128"/>
            </a:endParaRPr>
          </a:p>
        </p:txBody>
      </p:sp>
      <p:sp>
        <p:nvSpPr>
          <p:cNvPr id="389124" name="Text Box 4">
            <a:extLst>
              <a:ext uri="{FF2B5EF4-FFF2-40B4-BE49-F238E27FC236}">
                <a16:creationId xmlns:a16="http://schemas.microsoft.com/office/drawing/2014/main" id="{C94B5C0D-19F4-8F41-B614-8C5CD6CD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8001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x-none"/>
              <a:t>There are 2 primary types of stereoisomers:</a:t>
            </a:r>
          </a:p>
          <a:p>
            <a:pPr>
              <a:spcBef>
                <a:spcPct val="50000"/>
              </a:spcBef>
              <a:buFont typeface="Arial" charset="0"/>
              <a:buAutoNum type="arabicParenR"/>
              <a:defRPr/>
            </a:pPr>
            <a:r>
              <a:rPr lang="en-US" altLang="x-none" u="sng"/>
              <a:t>Geometrical Isomers</a:t>
            </a:r>
            <a:r>
              <a:rPr lang="en-US" altLang="x-none"/>
              <a:t>:  The atoms on either side of a bond are arranged differently</a:t>
            </a:r>
          </a:p>
          <a:p>
            <a:pPr>
              <a:spcBef>
                <a:spcPct val="50000"/>
              </a:spcBef>
              <a:buFont typeface="Arial" charset="0"/>
              <a:buAutoNum type="arabicParenR"/>
              <a:defRPr/>
            </a:pPr>
            <a:r>
              <a:rPr lang="en-US" altLang="x-none" u="sng"/>
              <a:t>Optical Isomers</a:t>
            </a:r>
            <a:r>
              <a:rPr lang="en-US" altLang="x-none"/>
              <a:t>:  The molecules are each other’s </a:t>
            </a:r>
            <a:r>
              <a:rPr lang="en-US" altLang="x-none" b="1"/>
              <a:t>non-superimposable</a:t>
            </a:r>
            <a:r>
              <a:rPr lang="en-US" altLang="x-none"/>
              <a:t> mirror image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AF5E3A0-6F34-F24E-8D98-EED0BBF55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Geometrical Isomers</a:t>
            </a:r>
            <a:endParaRPr lang="en-US" altLang="en-US"/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9CCEF13E-044F-814F-877C-F3DDE8F3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3276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 clear dividing plane gives the molecule a top half and a bottom half.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If the arrangement of atoms is the same on either side of this plane, the molecule is the </a:t>
            </a:r>
            <a:r>
              <a:rPr lang="en-US" altLang="x-none" i="1">
                <a:latin typeface="Arial" charset="0"/>
                <a:ea typeface="ＭＳ Ｐゴシック" charset="-128"/>
              </a:rPr>
              <a:t>cis</a:t>
            </a:r>
            <a:r>
              <a:rPr lang="en-US" altLang="x-none">
                <a:latin typeface="Arial" charset="0"/>
                <a:ea typeface="ＭＳ Ｐゴシック" charset="-128"/>
              </a:rPr>
              <a:t>- isomer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If the arrangement is different, the molecule is the </a:t>
            </a:r>
            <a:r>
              <a:rPr lang="en-US" altLang="x-none" i="1">
                <a:latin typeface="Arial" charset="0"/>
                <a:ea typeface="ＭＳ Ｐゴシック" charset="-128"/>
              </a:rPr>
              <a:t>trans</a:t>
            </a:r>
            <a:r>
              <a:rPr lang="en-US" altLang="x-none">
                <a:latin typeface="Arial" charset="0"/>
                <a:ea typeface="ＭＳ Ｐゴシック" charset="-128"/>
              </a:rPr>
              <a:t>- isomer</a:t>
            </a:r>
          </a:p>
        </p:txBody>
      </p:sp>
      <p:pic>
        <p:nvPicPr>
          <p:cNvPr id="24579" name="Picture 4" descr="CP_18_02">
            <a:extLst>
              <a:ext uri="{FF2B5EF4-FFF2-40B4-BE49-F238E27FC236}">
                <a16:creationId xmlns:a16="http://schemas.microsoft.com/office/drawing/2014/main" id="{B0B548AD-E8B8-E941-838F-F6A41218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4773613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C3BC0A"/>
      </a:dk1>
      <a:lt1>
        <a:srgbClr val="FEF913"/>
      </a:lt1>
      <a:dk2>
        <a:srgbClr val="0B17FF"/>
      </a:dk2>
      <a:lt2>
        <a:srgbClr val="FFFC29"/>
      </a:lt2>
      <a:accent1>
        <a:srgbClr val="BBE0E3"/>
      </a:accent1>
      <a:accent2>
        <a:srgbClr val="333399"/>
      </a:accent2>
      <a:accent3>
        <a:srgbClr val="AAABFF"/>
      </a:accent3>
      <a:accent4>
        <a:srgbClr val="D9D50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3BC0A"/>
        </a:dk1>
        <a:lt1>
          <a:srgbClr val="FEF913"/>
        </a:lt1>
        <a:dk2>
          <a:srgbClr val="0B17FF"/>
        </a:dk2>
        <a:lt2>
          <a:srgbClr val="FFFC29"/>
        </a:lt2>
        <a:accent1>
          <a:srgbClr val="BBE0E3"/>
        </a:accent1>
        <a:accent2>
          <a:srgbClr val="333399"/>
        </a:accent2>
        <a:accent3>
          <a:srgbClr val="AAABFF"/>
        </a:accent3>
        <a:accent4>
          <a:srgbClr val="D9D50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1255</Words>
  <Application>Microsoft Macintosh PowerPoint</Application>
  <PresentationFormat>On-screen Show (4:3)</PresentationFormat>
  <Paragraphs>181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ＭＳ Ｐゴシック</vt:lpstr>
      <vt:lpstr>Wingdings</vt:lpstr>
      <vt:lpstr>Blank Presentation</vt:lpstr>
      <vt:lpstr>CS ChemDraw Drawing</vt:lpstr>
      <vt:lpstr>Hydrocarbons</vt:lpstr>
      <vt:lpstr>Aliphatic Hydrocarbons</vt:lpstr>
      <vt:lpstr>Dealing with Organic Formulas and Structures</vt:lpstr>
      <vt:lpstr>Aliphatic Hydrocarbons</vt:lpstr>
      <vt:lpstr>Naming Hydrocarbons</vt:lpstr>
      <vt:lpstr>Naming Hydrocarbons:  Rules</vt:lpstr>
      <vt:lpstr>Isomers</vt:lpstr>
      <vt:lpstr>Isomers:  Stereoisomers</vt:lpstr>
      <vt:lpstr>Geometrical Isomers</vt:lpstr>
      <vt:lpstr>Geometrical Isomers</vt:lpstr>
      <vt:lpstr>Optical Isomers</vt:lpstr>
      <vt:lpstr>Properties of Alkanes</vt:lpstr>
      <vt:lpstr>Properties of Alkanes</vt:lpstr>
      <vt:lpstr>Properties of Alkanes</vt:lpstr>
      <vt:lpstr>Properties of Alkenes</vt:lpstr>
      <vt:lpstr>Aromatic Compounds</vt:lpstr>
      <vt:lpstr>Nomenclature of Arenes</vt:lpstr>
      <vt:lpstr>Nomenclature of Arenes</vt:lpstr>
      <vt:lpstr>Organic Chemistry II</vt:lpstr>
      <vt:lpstr>Haloalkanes</vt:lpstr>
      <vt:lpstr>Alcohols</vt:lpstr>
      <vt:lpstr>Alcohols</vt:lpstr>
      <vt:lpstr>Ethers</vt:lpstr>
      <vt:lpstr>Ethers</vt:lpstr>
      <vt:lpstr>Ethers</vt:lpstr>
      <vt:lpstr>Phenols</vt:lpstr>
      <vt:lpstr>Aldehydes, Ketones, Carboxylic Acids and Amides </vt:lpstr>
      <vt:lpstr>Aldehydes, Ketones, Carboxylic Acids and Amides </vt:lpstr>
      <vt:lpstr>PowerPoint Presentation</vt:lpstr>
      <vt:lpstr>PowerPoint Presentation</vt:lpstr>
      <vt:lpstr>PowerPoint Presentation</vt:lpstr>
      <vt:lpstr>Carboxylic Acids</vt:lpstr>
      <vt:lpstr>From Alcohols to Acids</vt:lpstr>
      <vt:lpstr>Amides</vt:lpstr>
      <vt:lpstr>Note:</vt:lpstr>
      <vt:lpstr>Esters</vt:lpstr>
      <vt:lpstr>Amines</vt:lpstr>
      <vt:lpstr>Amino Acids</vt:lpstr>
    </vt:vector>
  </TitlesOfParts>
  <Company>Jason Hurlbert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Properties</dc:title>
  <dc:creator>Jason Hurlbert</dc:creator>
  <cp:lastModifiedBy>Hurlbert, Jason C.</cp:lastModifiedBy>
  <cp:revision>166</cp:revision>
  <dcterms:created xsi:type="dcterms:W3CDTF">2009-08-25T18:30:19Z</dcterms:created>
  <dcterms:modified xsi:type="dcterms:W3CDTF">2019-01-22T19:38:23Z</dcterms:modified>
</cp:coreProperties>
</file>