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8" r:id="rId2"/>
    <p:sldId id="379" r:id="rId3"/>
    <p:sldId id="392" r:id="rId4"/>
    <p:sldId id="395" r:id="rId5"/>
    <p:sldId id="396" r:id="rId6"/>
    <p:sldId id="397" r:id="rId7"/>
    <p:sldId id="398" r:id="rId8"/>
    <p:sldId id="399" r:id="rId9"/>
    <p:sldId id="400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1" r:id="rId18"/>
    <p:sldId id="409" r:id="rId19"/>
    <p:sldId id="410" r:id="rId20"/>
    <p:sldId id="411" r:id="rId21"/>
    <p:sldId id="412" r:id="rId22"/>
    <p:sldId id="413" r:id="rId23"/>
    <p:sldId id="41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90972"/>
  </p:normalViewPr>
  <p:slideViewPr>
    <p:cSldViewPr>
      <p:cViewPr varScale="1">
        <p:scale>
          <a:sx n="89" d="100"/>
          <a:sy n="89" d="100"/>
        </p:scale>
        <p:origin x="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FE98C-0873-BE47-BE04-DD0E09F0F4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888F5-7FC1-5B47-B625-4B1450B9D2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D642CD4-F932-F941-A0FD-4F776E4D9BDD}" type="datetimeFigureOut">
              <a:rPr lang="en-US"/>
              <a:pPr>
                <a:defRPr/>
              </a:pPr>
              <a:t>1/10/19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BE6A0-0562-7241-A334-39B7150800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AB30B-3A15-3E4D-BC9E-11A927ABA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EF3ED4E-FF8B-A849-8DC0-7784E57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A3AA929-E396-2A4E-86B9-34B8562E23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352438E-C987-2C4B-8E9F-DD264638D1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0DEBDCAB-84E9-114D-A8C0-9094116696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0A737B77-D883-794C-BCFD-40535EC85D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B4F2497D-FF41-7B47-9A98-2E711565A6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A1357228-8977-1B4A-AFC9-EA9EDE717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7094608-B9EB-164F-8387-C6BAD03A63A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A3F5C8-0CB7-2E40-8352-C4BA5CFFD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DB5CED57-C978-E145-B760-4A273A7A0D5E}" type="slidenum">
              <a:rPr lang="en-US" altLang="x-none"/>
              <a:pPr>
                <a:defRPr/>
              </a:pPr>
              <a:t>1</a:t>
            </a:fld>
            <a:endParaRPr lang="en-US" altLang="x-none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C98875FC-189A-0E40-837A-8AD674C10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373AA52F-D8EC-8947-A938-2DB8D95EE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E83B45-4C98-534B-83BF-D87F7E323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35D9832F-B035-A546-9E6E-126B929EE23D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316EA2E0-E380-304D-BC49-1A76C4830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1DF34267-48D0-A847-8DF6-3D3AD9139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03EA7A-0CD8-D94E-B5F8-2E0BD5002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22DADE45-246E-F54A-85F3-4F8175AFDA85}" type="slidenum">
              <a:rPr lang="en-US" altLang="x-none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B5C4964D-C189-AF42-96CE-B62720F5A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FC4702A6-4E42-7D49-B5A5-44194702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3C74B8-F2A3-9A4A-A212-D3B131638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6DA68DA5-553E-F849-BC32-98C0CA5063A3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50AA27B0-0DC4-8A4D-8141-36B97C867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A7AF57-8924-544B-9EF2-6BE2DCB5E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1346C4-6E77-C944-B70E-A4967AB55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7CCB8138-AEB2-5840-B099-AECE6707D982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8881BBC9-70F4-3B4D-8ABC-C9B67C618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48E98A1D-5FEE-A14A-BBCA-8F7F1B2E4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07C1B0-8934-FE4D-B860-4460412D8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138C368B-853D-514A-9BCB-0F62759A0C2F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BB8E2B81-33BA-2E4B-97FB-559366C63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310B00B0-15D4-A549-A60F-C04D51C0F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5CFAF4-1222-A44A-B3E5-3D5F4A5C3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1E0E0211-960A-AC43-9EFE-1F04EC9A7036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E448FCA5-CA5D-E546-9B6F-A2616B631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6FAAB9C9-A9BB-F74C-8E0D-DEBA22DEA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2CE513-CFFA-DF4A-B1BB-428CA0B02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D7DE1E65-67A9-C54F-BEC7-26CCEEFCDC4D}" type="slidenum">
              <a:rPr lang="en-US" altLang="x-none"/>
              <a:pPr>
                <a:defRPr/>
              </a:pPr>
              <a:t>16</a:t>
            </a:fld>
            <a:endParaRPr lang="en-US" altLang="x-none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5C878B7-5F1D-2A4D-82BC-6D036141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8B33F2E4-67A5-434C-8B68-D4074DE90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FEE46E-9806-EF41-A679-257AF5689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CEE010A-E5DD-1443-A8A4-48CB87F7D83E}" type="slidenum">
              <a:rPr lang="en-US" altLang="x-none"/>
              <a:pPr>
                <a:defRPr/>
              </a:pPr>
              <a:t>17</a:t>
            </a:fld>
            <a:endParaRPr lang="en-US" altLang="x-none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101D331D-C4D7-5F46-9F7D-6A619C5C7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770F2395-9B4F-F347-A369-95627AEA7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0D8121-651B-F741-BD33-D62651579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A9FE5340-2CD7-1349-A8BE-F2031713489D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3210405A-9C1D-D645-99DF-7BF666A7F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43D491BE-875A-9546-81FC-743547F90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EB6DAD-3C41-6D4F-AC4F-91743E3C6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E3062E7-E5D8-EE47-BA4E-92D850110869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40DD72B2-8608-6349-B3B3-CD826A554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B501B63E-879C-AF42-BD11-FCF6FBE8B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CD284F-8660-7345-B2A5-AFA7DC5BC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413C8BC-837C-704F-9333-DDC7AEB25558}" type="slidenum">
              <a:rPr lang="en-US" altLang="x-none"/>
              <a:pPr>
                <a:defRPr/>
              </a:pPr>
              <a:t>2</a:t>
            </a:fld>
            <a:endParaRPr lang="en-US" altLang="x-none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B726A1D-6141-A44C-AD33-1174BA44F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3498D69D-A2FA-6248-922D-E1E52902B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Cis-</a:t>
            </a:r>
            <a:r>
              <a:rPr lang="en-US" altLang="x-none" dirty="0" err="1"/>
              <a:t>dichloroethane</a:t>
            </a:r>
            <a:r>
              <a:rPr lang="en-US" altLang="x-none" dirty="0"/>
              <a:t> has the higher boiling point due to the dipole moment resulting dipole-dipole interactions holding </a:t>
            </a:r>
            <a:r>
              <a:rPr lang="en-US" altLang="x-none"/>
              <a:t>the molecules into the liquid phase.</a:t>
            </a:r>
            <a:endParaRPr lang="x-none" alt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68C7A5-DD69-A841-8DF4-060EB83BE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16F693A3-2FAB-4843-9B8A-25F4E11A8F5C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43846094-42FF-4946-8983-B1967E6F9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35CD4435-05EB-814C-8B4E-2D466A243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7E324C-9B17-5940-B88E-55CCBC970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0FFC03F6-3747-F249-964A-C5E9C6759E21}" type="slidenum">
              <a:rPr lang="en-US" altLang="x-none"/>
              <a:pPr>
                <a:defRPr/>
              </a:pPr>
              <a:t>21</a:t>
            </a:fld>
            <a:endParaRPr lang="en-US" altLang="x-none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AABCB5A2-C0E7-3247-8876-9BDDBC1BE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E5CB4A1B-1E61-8944-A311-F5B06CE51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B55500-4714-A648-AB86-504BB7B4B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42EF313-A230-EF43-B855-852EB4C080AD}" type="slidenum">
              <a:rPr lang="en-US" altLang="x-none"/>
              <a:pPr>
                <a:defRPr/>
              </a:pPr>
              <a:t>22</a:t>
            </a:fld>
            <a:endParaRPr lang="en-US" altLang="x-none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758B150C-A7EF-4044-9C77-F80A05D96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9FC051F6-1487-A54A-8C95-054CF2D53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ED1BF2-F50B-F94D-83D9-15222EA7F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7836F29D-1637-564F-A4A8-AD679709C789}" type="slidenum">
              <a:rPr lang="en-US" altLang="x-none"/>
              <a:pPr>
                <a:defRPr/>
              </a:pPr>
              <a:t>23</a:t>
            </a:fld>
            <a:endParaRPr lang="en-US" altLang="x-none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3396DC29-59D1-2640-A8F1-2D2232919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1A811DC8-119B-8B41-921B-11F3CF66E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5FAD23-C47B-CD41-835E-A15E52680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8EA345F8-315D-5B4A-965A-F8FE272BA067}" type="slidenum">
              <a:rPr lang="en-US" altLang="x-none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A4A1DC64-8F96-8A49-9A80-549F21E51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D1D38B3C-8966-A742-AC6B-A769E2326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The branched molecule has a lower boiling point due to worse packing than the linear molecule.</a:t>
            </a:r>
            <a:endParaRPr lang="x-none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5EEFC1-1B09-9C4C-8917-9A310758F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88B4271-7978-5043-87E4-99F460067A70}" type="slidenum">
              <a:rPr lang="en-US" altLang="x-none"/>
              <a:pPr>
                <a:defRPr/>
              </a:pPr>
              <a:t>4</a:t>
            </a:fld>
            <a:endParaRPr lang="en-US" altLang="x-none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8634EA2E-706E-C848-867E-AD98D1F38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CE497557-1293-124E-B4BE-483FC769E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09D912-527F-C74E-AE6B-00876387F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BF0C8F61-22E0-5448-B455-95D3E75ED31F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5651AD3C-97CB-4F46-8519-3199B724B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7A28CA8B-8F86-BF43-BEC8-5EEAF706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55161-B131-DA42-8C86-9A379D847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654B1BF-DF30-9148-8605-0143D6D9DC59}" type="slidenum">
              <a:rPr lang="en-US" altLang="x-none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FA2DE75A-1450-8C4A-9330-C4B400EE5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4440FA65-30AF-0E46-AD08-BC7C0D86D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13C1E4-EBF9-C34B-B1E6-F93114B5A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3FC784AB-BF74-AC42-A68B-598675B3CE4B}" type="slidenum">
              <a:rPr lang="en-US" altLang="x-none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DA6EEB17-F050-B14C-A250-A603A686D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0B3D3054-73C1-8647-A946-2BA7FA643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F2F8DC-416C-1F4B-B984-DC75B0345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7C28092C-5878-5C43-8A14-1F50EA77C1B2}" type="slidenum">
              <a:rPr lang="en-US" altLang="x-none"/>
              <a:pPr>
                <a:defRPr/>
              </a:pPr>
              <a:t>8</a:t>
            </a:fld>
            <a:endParaRPr lang="en-US" altLang="x-none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A1F86DA8-E3B0-9246-871B-EC5A5DBCC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DCA286FF-E6E2-1940-B4D4-51248F36B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C2A908-B159-B842-A5EA-CD29DD6A3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D795E831-702C-3744-AC4C-7CB39D4C5435}" type="slidenum">
              <a:rPr lang="en-US" altLang="x-none"/>
              <a:pPr>
                <a:defRPr/>
              </a:pPr>
              <a:t>9</a:t>
            </a:fld>
            <a:endParaRPr lang="en-US" altLang="x-none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EFC8018B-9B7E-4849-BD2F-9724EEA78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599AA9BA-3435-7D4C-84C2-2D093FAD6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6F21D-1EB4-924E-85A4-34766D4D5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84DD0D-69F6-2A40-877E-D840FDD6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B7450-FA0D-F747-A91D-387926F8B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FE56-FB4A-1B43-9267-5DD15681831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672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30550-4351-D242-9D2E-4E11D4186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D62405-DA61-9943-83DF-7F724CDB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8C9AB-3378-924A-BD73-FC81DF116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4CFF-3F33-D341-97F9-E7C518D3A47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18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7E3B17-3EFA-A849-A330-ADEB530A3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9A987-FECA-E44B-807F-819811ECF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D92D36-8013-C74F-A55E-410B8F5FA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CEE1-0034-3D45-A9C6-3853E138EAD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15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CE73DF-61F2-1D49-91D9-89EA1AA42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7627B3-85FF-E24D-B02C-6384FC3B7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AD698D-6A5A-0943-AF49-C09D197A3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7DF8-3FCF-3D40-96D3-E4BB5038535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2276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27706-0712-3445-905E-0B5A68309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C1C83B-84BE-3343-9A97-07C40775B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E133C-0735-C748-9768-81ED67879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0B48-FE4D-E846-8421-CD88987699D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445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87D6B-781C-5540-88C8-924D57ED2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1549A-BA82-704E-BA59-B829B92D6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C0EAF-16A2-2143-ABBF-8F2B08EB8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C20E-ED9E-0A45-94EB-8491515811F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889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D0FF62-0BA1-8C40-991B-EE8E0BF41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20D22B-13F2-0647-8FA1-BFE7EA3C3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EC7DF-0A54-5A4A-95F3-672CF47F5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89D1-A049-9847-A8F9-F15366385B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645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05FAA5-E7A7-D64B-8D03-8685CD92A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EFD95D-BED0-7444-8471-2EEBAC37E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52D483-C6B1-3C49-8875-94AEAE2AE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A63A-2500-CD48-85CA-15E7A95988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316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4CD7DB-36E6-C842-8B1D-922B986DB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C58F4D-930A-FA4F-8146-EE3957A20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52BC02-3E11-BB47-B4F0-A635C885B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1AF8-BCCF-4E41-97E4-2233B30F0C7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52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77770-66D9-F649-8481-AFFC3C25E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90BFF-D6A9-3043-A068-EFCA82D0E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0AA29-93D0-C94E-B4FD-15B622924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2012-C157-964A-9F3E-C03FC57D0CC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91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8D406A-739B-BC4D-A6D7-19A170852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6C95-7335-3941-9F48-034654939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428B4-5FD1-9043-8A3E-CF7D32203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590DD-35DF-3B40-A35A-302A6ADCA28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76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8AEB06-E620-D64D-930B-F1C4EB2E2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F9F23E-E7A0-224A-B7F3-D9D6AB12B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908722-1F8C-A048-B394-6CC8B5C782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B2B943-3B42-FC4F-94B4-33E052FF03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0243A5-4B96-6E40-91F3-79B659FE64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46AA30-DE4C-134F-A167-667A17FD348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>
            <a:extLst>
              <a:ext uri="{FF2B5EF4-FFF2-40B4-BE49-F238E27FC236}">
                <a16:creationId xmlns:a16="http://schemas.microsoft.com/office/drawing/2014/main" id="{16657EA7-300C-044D-97BC-CBE46AAE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22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800">
                <a:latin typeface="Arial" charset="0"/>
                <a:ea typeface="ＭＳ Ｐゴシック" charset="-128"/>
              </a:rPr>
              <a:t>Which molecule has the higher boiling point: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800">
                <a:latin typeface="Arial" charset="0"/>
                <a:ea typeface="ＭＳ Ｐゴシック" charset="-128"/>
              </a:rPr>
              <a:t>p-dichlorobenzene and o-dichlorobenzene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grpSp>
        <p:nvGrpSpPr>
          <p:cNvPr id="260103" name="Group 7">
            <a:extLst>
              <a:ext uri="{FF2B5EF4-FFF2-40B4-BE49-F238E27FC236}">
                <a16:creationId xmlns:a16="http://schemas.microsoft.com/office/drawing/2014/main" id="{2C19626C-F1A4-5046-A198-0405E1CC7E0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438400"/>
            <a:ext cx="6858000" cy="3124200"/>
            <a:chOff x="768" y="1536"/>
            <a:chExt cx="4320" cy="1968"/>
          </a:xfrm>
        </p:grpSpPr>
        <p:sp>
          <p:nvSpPr>
            <p:cNvPr id="260102" name="Rectangle 6">
              <a:extLst>
                <a:ext uri="{FF2B5EF4-FFF2-40B4-BE49-F238E27FC236}">
                  <a16:creationId xmlns:a16="http://schemas.microsoft.com/office/drawing/2014/main" id="{295742FC-B837-FC47-BCB5-A1323BB0B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432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1273" name="Picture 4" descr="CP_05_UN04">
              <a:extLst>
                <a:ext uri="{FF2B5EF4-FFF2-40B4-BE49-F238E27FC236}">
                  <a16:creationId xmlns:a16="http://schemas.microsoft.com/office/drawing/2014/main" id="{15B58389-63C6-7C4B-978C-EBF5ACB25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680"/>
              <a:ext cx="1485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5" descr="CP_05_UN05">
              <a:extLst>
                <a:ext uri="{FF2B5EF4-FFF2-40B4-BE49-F238E27FC236}">
                  <a16:creationId xmlns:a16="http://schemas.microsoft.com/office/drawing/2014/main" id="{288A6CDB-D6F0-A346-BAEF-3E8C5ED76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824"/>
              <a:ext cx="1584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0104" name="Text Box 8">
            <a:extLst>
              <a:ext uri="{FF2B5EF4-FFF2-40B4-BE49-F238E27FC236}">
                <a16:creationId xmlns:a16="http://schemas.microsoft.com/office/drawing/2014/main" id="{7CDC685D-5F9F-954B-A0B2-408F60EE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9436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Dipole moment for the molecules?</a:t>
            </a:r>
          </a:p>
        </p:txBody>
      </p:sp>
      <p:grpSp>
        <p:nvGrpSpPr>
          <p:cNvPr id="260105" name="Group 9">
            <a:extLst>
              <a:ext uri="{FF2B5EF4-FFF2-40B4-BE49-F238E27FC236}">
                <a16:creationId xmlns:a16="http://schemas.microsoft.com/office/drawing/2014/main" id="{6F2710A5-E91E-AE48-B76F-5BFBFC11BDB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438400"/>
            <a:ext cx="6629400" cy="3124200"/>
            <a:chOff x="1296" y="2208"/>
            <a:chExt cx="3648" cy="1728"/>
          </a:xfrm>
        </p:grpSpPr>
        <p:sp>
          <p:nvSpPr>
            <p:cNvPr id="260106" name="Rectangle 10">
              <a:extLst>
                <a:ext uri="{FF2B5EF4-FFF2-40B4-BE49-F238E27FC236}">
                  <a16:creationId xmlns:a16="http://schemas.microsoft.com/office/drawing/2014/main" id="{8BA138F9-A30F-BB4D-A6BB-D53AEE4DC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208"/>
              <a:ext cx="3648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1270" name="Picture 11" descr="CP_05_UN06">
              <a:extLst>
                <a:ext uri="{FF2B5EF4-FFF2-40B4-BE49-F238E27FC236}">
                  <a16:creationId xmlns:a16="http://schemas.microsoft.com/office/drawing/2014/main" id="{2D928ACC-3BBC-FD4B-AA76-A9BC6736E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256"/>
              <a:ext cx="114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2" descr="CP_05_UN07">
              <a:extLst>
                <a:ext uri="{FF2B5EF4-FFF2-40B4-BE49-F238E27FC236}">
                  <a16:creationId xmlns:a16="http://schemas.microsoft.com/office/drawing/2014/main" id="{654E79F2-AA17-2B41-BEEE-8A7A37AF5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1446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60DB913-86C5-7F46-AC12-C3C1F0BA9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Types of Cells</a:t>
            </a:r>
            <a:endParaRPr lang="en-US" altLang="en-US"/>
          </a:p>
        </p:txBody>
      </p:sp>
      <p:sp>
        <p:nvSpPr>
          <p:cNvPr id="306179" name="Text Box 3">
            <a:extLst>
              <a:ext uri="{FF2B5EF4-FFF2-40B4-BE49-F238E27FC236}">
                <a16:creationId xmlns:a16="http://schemas.microsoft.com/office/drawing/2014/main" id="{BEDF6A1E-8829-4547-8C3E-23B7A079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458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different biologically active molecules and polymers arrange themselvs to form cells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formation of a lipid bilayer is instrumental in this!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can distinguish between types of cells based upon the presence of </a:t>
            </a:r>
            <a:r>
              <a:rPr lang="en-US" altLang="x-none" u="sng">
                <a:latin typeface="Arial" charset="0"/>
                <a:ea typeface="ＭＳ Ｐゴシック" charset="-128"/>
              </a:rPr>
              <a:t>organelles</a:t>
            </a:r>
            <a:r>
              <a:rPr lang="en-US" altLang="x-none">
                <a:latin typeface="Arial" charset="0"/>
                <a:ea typeface="ＭＳ Ｐゴシック" charset="-128"/>
              </a:rPr>
              <a:t>, especially the </a:t>
            </a:r>
            <a:r>
              <a:rPr lang="en-US" altLang="x-none" u="sng">
                <a:latin typeface="Arial" charset="0"/>
                <a:ea typeface="ＭＳ Ｐゴシック" charset="-128"/>
              </a:rPr>
              <a:t>nucleus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Prokaryotic do not have a nucleus or other organelles but Eukaryotic cells do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Organelles are specialized compartments that allow </a:t>
            </a:r>
            <a:r>
              <a:rPr lang="en-US" altLang="x-none" u="sng">
                <a:latin typeface="Arial" charset="0"/>
                <a:ea typeface="ＭＳ Ｐゴシック" charset="-128"/>
              </a:rPr>
              <a:t>unique reactions</a:t>
            </a:r>
            <a:r>
              <a:rPr lang="en-US" altLang="x-none">
                <a:latin typeface="Arial" charset="0"/>
                <a:ea typeface="ＭＳ Ｐゴシック" charset="-128"/>
              </a:rPr>
              <a:t> to occur within them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533DEBF-B73E-B545-B906-0A2231CC4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Types of Cells</a:t>
            </a:r>
            <a:endParaRPr lang="en-US" altLang="en-US"/>
          </a:p>
        </p:txBody>
      </p:sp>
      <p:pic>
        <p:nvPicPr>
          <p:cNvPr id="46082" name="Picture 3" descr="01T03">
            <a:extLst>
              <a:ext uri="{FF2B5EF4-FFF2-40B4-BE49-F238E27FC236}">
                <a16:creationId xmlns:a16="http://schemas.microsoft.com/office/drawing/2014/main" id="{43434AA2-0376-5343-887E-A1235F85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8ED2EB8-B9DA-B64D-AEA3-DD31F0B14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Types of Cells</a:t>
            </a:r>
            <a:endParaRPr lang="en-US" altLang="en-US"/>
          </a:p>
        </p:txBody>
      </p:sp>
      <p:pic>
        <p:nvPicPr>
          <p:cNvPr id="48130" name="Picture 3" descr="01T04">
            <a:extLst>
              <a:ext uri="{FF2B5EF4-FFF2-40B4-BE49-F238E27FC236}">
                <a16:creationId xmlns:a16="http://schemas.microsoft.com/office/drawing/2014/main" id="{CAF8EC1F-90D9-D84A-ACDD-4915795D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53088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3DD649B4-7EC0-BC43-B5B8-A6F929283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Section 1.9:  Biochemical Energetics</a:t>
            </a:r>
            <a:endParaRPr lang="en-US" altLang="en-US"/>
          </a:p>
        </p:txBody>
      </p:sp>
      <p:pic>
        <p:nvPicPr>
          <p:cNvPr id="50178" name="Picture 3" descr="01p28">
            <a:extLst>
              <a:ext uri="{FF2B5EF4-FFF2-40B4-BE49-F238E27FC236}">
                <a16:creationId xmlns:a16="http://schemas.microsoft.com/office/drawing/2014/main" id="{66A8ED72-DFD2-8C43-BF52-71083648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2" name="Text Box 4">
            <a:extLst>
              <a:ext uri="{FF2B5EF4-FFF2-40B4-BE49-F238E27FC236}">
                <a16:creationId xmlns:a16="http://schemas.microsoft.com/office/drawing/2014/main" id="{0790DF99-F696-044F-801F-23484C832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686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All cells need energy to catalyze the reactions of life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ATP (Adenosine triphosphate) is the energy currency of the cell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gamma phosphate is hydrolyzed off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This is an example of a high-energy bond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A1115B6-E33B-DA41-9DB3-FFA31B921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Thermodynamics</a:t>
            </a:r>
            <a:endParaRPr lang="en-US" altLang="en-US"/>
          </a:p>
        </p:txBody>
      </p:sp>
      <p:sp>
        <p:nvSpPr>
          <p:cNvPr id="310276" name="Text Box 4">
            <a:extLst>
              <a:ext uri="{FF2B5EF4-FFF2-40B4-BE49-F238E27FC236}">
                <a16:creationId xmlns:a16="http://schemas.microsoft.com/office/drawing/2014/main" id="{75DA354D-EFCD-9340-9FCD-9B62FDF3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1534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Let’s review some topics we covered in CHEM105: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Spontaneous Reaction</a:t>
            </a:r>
            <a:r>
              <a:rPr lang="en-US" altLang="x-none">
                <a:latin typeface="Arial" charset="0"/>
                <a:ea typeface="ＭＳ Ｐゴシック" charset="-128"/>
              </a:rPr>
              <a:t>:  A reaction that occurs without outside intervention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May be very fast or slow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Free Energy</a:t>
            </a:r>
            <a:r>
              <a:rPr lang="en-US" altLang="x-none">
                <a:latin typeface="Arial" charset="0"/>
                <a:ea typeface="ＭＳ Ｐゴシック" charset="-128"/>
              </a:rPr>
              <a:t>:  G, is a measure of the capacity of a system to do thermodynamic work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Only </a:t>
            </a:r>
            <a:r>
              <a:rPr lang="en-US" altLang="x-none">
                <a:latin typeface="Arial" charset="0"/>
                <a:ea typeface="ＭＳ Ｐゴシック" charset="-128"/>
                <a:sym typeface="Symbol" charset="2"/>
              </a:rPr>
              <a:t>G can be measured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Enthalpy</a:t>
            </a:r>
            <a:r>
              <a:rPr lang="en-US" altLang="x-none">
                <a:latin typeface="Arial" charset="0"/>
                <a:ea typeface="ＭＳ Ｐゴシック" charset="-128"/>
              </a:rPr>
              <a:t>:  H, is a measure of the heat stored in a chemical bond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u="sng">
                <a:latin typeface="Arial" charset="0"/>
                <a:ea typeface="ＭＳ Ｐゴシック" charset="-128"/>
              </a:rPr>
              <a:t>Entropy</a:t>
            </a:r>
            <a:r>
              <a:rPr lang="en-US" altLang="x-none">
                <a:latin typeface="Arial" charset="0"/>
                <a:ea typeface="ＭＳ Ｐゴシック" charset="-128"/>
              </a:rPr>
              <a:t>:  S, is a measure of the disorder of a system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  <a:sym typeface="Symbol" charset="2"/>
              </a:rPr>
              <a:t>G = H - TS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4DE7998-3F64-6249-B157-2539EF3C8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Think About It…</a:t>
            </a:r>
            <a:endParaRPr lang="en-US" altLang="en-US"/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2DECFE59-042A-C04F-9EA4-5DCA5082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If all systems in the universe tend towards disorder, how can cells exist in the first place?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3B9CEC2F-D2BD-444E-8DB2-EFF5B1B3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Biochemical Thermodynamics</a:t>
            </a:r>
            <a:endParaRPr lang="en-US" altLang="en-US"/>
          </a:p>
        </p:txBody>
      </p:sp>
      <p:sp>
        <p:nvSpPr>
          <p:cNvPr id="312323" name="Text Box 3">
            <a:extLst>
              <a:ext uri="{FF2B5EF4-FFF2-40B4-BE49-F238E27FC236}">
                <a16:creationId xmlns:a16="http://schemas.microsoft.com/office/drawing/2014/main" id="{9D989B73-A0C5-1D49-B9D2-2AF82996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58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altLang="x-none"/>
              <a:t>The Free Energy of a system decreases in a spontaneous reaction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x-none">
                <a:sym typeface="Symbol" charset="2"/>
              </a:rPr>
              <a:t>G &lt; 0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x-none">
                <a:sym typeface="Symbol" charset="2"/>
              </a:rPr>
              <a:t>This is also called an </a:t>
            </a:r>
            <a:r>
              <a:rPr lang="en-US" altLang="x-none" u="sng">
                <a:sym typeface="Symbol" charset="2"/>
              </a:rPr>
              <a:t>Exergonic</a:t>
            </a:r>
            <a:r>
              <a:rPr lang="en-US" altLang="x-none">
                <a:sym typeface="Symbol" charset="2"/>
              </a:rPr>
              <a:t> reaction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/>
              <a:t>2.  A system at equilibrium has no Free Energy Change at All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/>
              <a:t>	</a:t>
            </a:r>
            <a:r>
              <a:rPr lang="en-US" altLang="x-none">
                <a:sym typeface="Symbol" charset="2"/>
              </a:rPr>
              <a:t>G=0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sym typeface="Symbol" charset="2"/>
              </a:rPr>
              <a:t>3.  In a nonspontaneous reaction, energy must be input into the system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sym typeface="Symbol" charset="2"/>
              </a:rPr>
              <a:t>	G&gt;0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>
                <a:sym typeface="Symbol" charset="2"/>
              </a:rPr>
              <a:t>	This is also called an </a:t>
            </a:r>
            <a:r>
              <a:rPr lang="en-US" altLang="x-none" u="sng">
                <a:sym typeface="Symbol" charset="2"/>
              </a:rPr>
              <a:t>Endergonic</a:t>
            </a:r>
            <a:r>
              <a:rPr lang="en-US" altLang="x-none">
                <a:sym typeface="Symbol" charset="2"/>
              </a:rPr>
              <a:t> reaction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BA2AAE1-28A3-DA46-BD2A-697D024E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Acids, bases and pH</a:t>
            </a:r>
            <a:endParaRPr lang="en-US" altLang="en-US"/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1F79DB9F-2CA9-D546-84F0-5F57D290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839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 talked about strong acids and bases last lecture in our discussion of Electrolytes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 strong acid completely dissociates in solution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HA --&gt; H</a:t>
            </a:r>
            <a:r>
              <a:rPr lang="en-US" altLang="x-none" baseline="30000">
                <a:latin typeface="Arial" charset="0"/>
                <a:ea typeface="ＭＳ Ｐゴシック" charset="-128"/>
              </a:rPr>
              <a:t>+</a:t>
            </a:r>
            <a:r>
              <a:rPr lang="en-US" altLang="x-none">
                <a:latin typeface="Arial" charset="0"/>
                <a:ea typeface="ＭＳ Ｐゴシック" charset="-128"/>
              </a:rPr>
              <a:t> + A</a:t>
            </a:r>
            <a:r>
              <a:rPr lang="en-US" altLang="x-none" baseline="30000">
                <a:latin typeface="Arial" charset="0"/>
                <a:ea typeface="ＭＳ Ｐゴシック" charset="-128"/>
              </a:rPr>
              <a:t>-</a:t>
            </a:r>
            <a:endParaRPr lang="en-US" altLang="x-none">
              <a:latin typeface="Arial" charset="0"/>
              <a:ea typeface="ＭＳ Ｐゴシック" charset="-128"/>
            </a:endParaRPr>
          </a:p>
          <a:p>
            <a:pPr lvl="1" algn="ctr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pH = -log [H</a:t>
            </a:r>
            <a:r>
              <a:rPr lang="en-US" altLang="x-none" baseline="30000">
                <a:latin typeface="Arial" charset="0"/>
                <a:ea typeface="ＭＳ Ｐゴシック" charset="-128"/>
              </a:rPr>
              <a:t>+</a:t>
            </a:r>
            <a:r>
              <a:rPr lang="en-US" altLang="x-none">
                <a:latin typeface="Arial" charset="0"/>
                <a:ea typeface="ＭＳ Ｐゴシック" charset="-128"/>
              </a:rPr>
              <a:t>] or pH = -log [H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3</a:t>
            </a:r>
            <a:r>
              <a:rPr lang="en-US" altLang="x-none">
                <a:latin typeface="Arial" charset="0"/>
                <a:ea typeface="ＭＳ Ｐゴシック" charset="-128"/>
              </a:rPr>
              <a:t>O</a:t>
            </a:r>
            <a:r>
              <a:rPr lang="en-US" altLang="x-none" baseline="30000">
                <a:latin typeface="Arial" charset="0"/>
                <a:ea typeface="ＭＳ Ｐゴシック" charset="-128"/>
              </a:rPr>
              <a:t>+</a:t>
            </a:r>
            <a:r>
              <a:rPr lang="en-US" altLang="x-none">
                <a:latin typeface="Arial" charset="0"/>
                <a:ea typeface="ＭＳ Ｐゴシック" charset="-128"/>
              </a:rPr>
              <a:t>]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For a strong acid, the pH will equal the -log[H</a:t>
            </a:r>
            <a:r>
              <a:rPr lang="en-US" altLang="x-none" baseline="30000">
                <a:latin typeface="Arial" charset="0"/>
                <a:ea typeface="ＭＳ Ｐゴシック" charset="-128"/>
              </a:rPr>
              <a:t>+</a:t>
            </a:r>
            <a:r>
              <a:rPr lang="en-US" altLang="x-none">
                <a:latin typeface="Arial" charset="0"/>
                <a:ea typeface="ＭＳ Ｐゴシック" charset="-128"/>
              </a:rPr>
              <a:t>]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	Remember:  Some acids are polyprotic (H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SO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4</a:t>
            </a:r>
            <a:r>
              <a:rPr lang="en-US" altLang="x-none">
                <a:latin typeface="Arial" charset="0"/>
                <a:ea typeface="ＭＳ Ｐゴシック" charset="-128"/>
              </a:rPr>
              <a:t>, 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3</a:t>
            </a:r>
            <a:r>
              <a:rPr lang="en-US" altLang="x-none">
                <a:latin typeface="Arial" charset="0"/>
                <a:ea typeface="ＭＳ Ｐゴシック" charset="-128"/>
              </a:rPr>
              <a:t>PO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4</a:t>
            </a:r>
            <a:r>
              <a:rPr lang="en-US" altLang="x-none">
                <a:latin typeface="Arial" charset="0"/>
                <a:ea typeface="ＭＳ Ｐゴシック" charset="-128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8EF79D0-2C29-A44B-80CE-B5F402D0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Acids, Bases and pH</a:t>
            </a:r>
            <a:endParaRPr lang="en-US" altLang="en-US"/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3F42CF51-D449-BB42-B250-1458E36DA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strong bases, we need to remember that ph and pOH are related:</a:t>
            </a:r>
          </a:p>
          <a:p>
            <a:pPr algn="ctr" eaLnBrk="1" hangingPunct="1">
              <a:buFontTx/>
              <a:buNone/>
            </a:pPr>
            <a:r>
              <a:rPr lang="en-US" altLang="en-US"/>
              <a:t>pH + pOH = 14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Take the negative log of the [OH</a:t>
            </a:r>
            <a:r>
              <a:rPr lang="en-US" altLang="en-US" baseline="30000"/>
              <a:t>-</a:t>
            </a:r>
            <a:r>
              <a:rPr lang="en-US" altLang="en-US"/>
              <a:t>] and subtract it from 14 to determine the pH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BFB40807-5AD5-5F4C-B864-67B545DD9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Acids, Bases and pH</a:t>
            </a:r>
            <a:endParaRPr lang="en-US" altLang="en-US"/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08A4020A-20C4-6C41-8DA4-2D61B2C7D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Weak acids (and bases) pose a new problem:  The fact that they do not completely dissociate in solution</a:t>
            </a:r>
          </a:p>
          <a:p>
            <a:pPr lvl="1" eaLnBrk="1" hangingPunct="1"/>
            <a:r>
              <a:rPr lang="en-US" altLang="en-US"/>
              <a:t>They exist in an equilibrium between the acid and conjugate base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HA (aq) + H</a:t>
            </a:r>
            <a:r>
              <a:rPr lang="en-US" altLang="en-US" baseline="-25000"/>
              <a:t>2</a:t>
            </a:r>
            <a:r>
              <a:rPr lang="en-US" altLang="en-US"/>
              <a:t>O (l) --&gt; 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30000"/>
              <a:t>+</a:t>
            </a:r>
            <a:r>
              <a:rPr lang="en-US" altLang="en-US"/>
              <a:t> (aq) + A</a:t>
            </a:r>
            <a:r>
              <a:rPr lang="en-US" altLang="en-US" baseline="30000"/>
              <a:t>-</a:t>
            </a:r>
            <a:r>
              <a:rPr lang="en-US" altLang="en-US"/>
              <a:t> (aq)</a:t>
            </a:r>
          </a:p>
        </p:txBody>
      </p:sp>
      <p:graphicFrame>
        <p:nvGraphicFramePr>
          <p:cNvPr id="62467" name="Object 4">
            <a:extLst>
              <a:ext uri="{FF2B5EF4-FFF2-40B4-BE49-F238E27FC236}">
                <a16:creationId xmlns:a16="http://schemas.microsoft.com/office/drawing/2014/main" id="{DC004697-B5EC-EA49-B8D2-5E138851DA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181600"/>
          <a:ext cx="63246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4" imgW="9829800" imgH="2184400" progId="Equation.3">
                  <p:embed/>
                </p:oleObj>
              </mc:Choice>
              <mc:Fallback>
                <p:oleObj name="Equation" r:id="rId4" imgW="9829800" imgH="218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6324600" cy="1404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>
            <a:extLst>
              <a:ext uri="{FF2B5EF4-FFF2-40B4-BE49-F238E27FC236}">
                <a16:creationId xmlns:a16="http://schemas.microsoft.com/office/drawing/2014/main" id="{A51EFF98-BBC7-A94E-9468-2FB1EB1D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229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800">
                <a:latin typeface="Arial" charset="0"/>
                <a:ea typeface="ＭＳ Ｐゴシック" charset="-128"/>
              </a:rPr>
              <a:t>Which molecule has the higher boiling point: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800">
                <a:latin typeface="Arial" charset="0"/>
                <a:ea typeface="ＭＳ Ｐゴシック" charset="-128"/>
              </a:rPr>
              <a:t>cis-dichloroethene or trans-dichloroethene?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grpSp>
        <p:nvGrpSpPr>
          <p:cNvPr id="13314" name="Group 14">
            <a:extLst>
              <a:ext uri="{FF2B5EF4-FFF2-40B4-BE49-F238E27FC236}">
                <a16:creationId xmlns:a16="http://schemas.microsoft.com/office/drawing/2014/main" id="{4907386B-D4A0-574A-AEB2-06AF82DDA51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895600"/>
            <a:ext cx="7620000" cy="2601913"/>
            <a:chOff x="480" y="1536"/>
            <a:chExt cx="4800" cy="1639"/>
          </a:xfrm>
        </p:grpSpPr>
        <p:pic>
          <p:nvPicPr>
            <p:cNvPr id="13315" name="Picture 12" descr="CP_05_UN08">
              <a:extLst>
                <a:ext uri="{FF2B5EF4-FFF2-40B4-BE49-F238E27FC236}">
                  <a16:creationId xmlns:a16="http://schemas.microsoft.com/office/drawing/2014/main" id="{3745C2B8-C3CD-894F-8520-4E7B8361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36"/>
              <a:ext cx="208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13" descr="CP_05_UN09">
              <a:extLst>
                <a:ext uri="{FF2B5EF4-FFF2-40B4-BE49-F238E27FC236}">
                  <a16:creationId xmlns:a16="http://schemas.microsoft.com/office/drawing/2014/main" id="{6FE6CC57-3130-504C-8E39-EE1A83E3F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36"/>
              <a:ext cx="2352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3F081F11-797E-7C4F-BE79-1B7F4698F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Common Biochemical Acids</a:t>
            </a:r>
            <a:endParaRPr lang="en-US" altLang="en-US"/>
          </a:p>
        </p:txBody>
      </p:sp>
      <p:pic>
        <p:nvPicPr>
          <p:cNvPr id="64514" name="Picture 3" descr="02T06">
            <a:extLst>
              <a:ext uri="{FF2B5EF4-FFF2-40B4-BE49-F238E27FC236}">
                <a16:creationId xmlns:a16="http://schemas.microsoft.com/office/drawing/2014/main" id="{8088C7CA-2398-6344-8305-414A8061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073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EB1B1A36-AF85-F042-A05B-513AFF860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Henderson-Hasselbach Equation</a:t>
            </a:r>
            <a:endParaRPr lang="en-US" altLang="en-US"/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0BBC5D03-1AB3-F440-B461-603752E9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678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Enzymes have very specific pH ranges in which they will function</a:t>
            </a:r>
          </a:p>
        </p:txBody>
      </p:sp>
      <p:pic>
        <p:nvPicPr>
          <p:cNvPr id="66563" name="Picture 4" descr="0212">
            <a:extLst>
              <a:ext uri="{FF2B5EF4-FFF2-40B4-BE49-F238E27FC236}">
                <a16:creationId xmlns:a16="http://schemas.microsoft.com/office/drawing/2014/main" id="{1B3C3314-5BAA-6B47-A1BA-A0ECA520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743075"/>
            <a:ext cx="8966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09FBB46-DECA-A546-812A-E63F1DEAC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Henderson-Hasselbach Equation</a:t>
            </a:r>
            <a:endParaRPr lang="en-US" altLang="en-US"/>
          </a:p>
        </p:txBody>
      </p:sp>
      <p:graphicFrame>
        <p:nvGraphicFramePr>
          <p:cNvPr id="68610" name="Object 3">
            <a:extLst>
              <a:ext uri="{FF2B5EF4-FFF2-40B4-BE49-F238E27FC236}">
                <a16:creationId xmlns:a16="http://schemas.microsoft.com/office/drawing/2014/main" id="{D1B58C7D-F5EB-0549-9846-086F01D88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905000"/>
          <a:ext cx="6767513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4" imgW="10515600" imgH="6019800" progId="Equation.3">
                  <p:embed/>
                </p:oleObj>
              </mc:Choice>
              <mc:Fallback>
                <p:oleObj name="Equation" r:id="rId4" imgW="10515600" imgH="601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767513" cy="3871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D7A849D-FA2D-4B4B-9452-6FD0AB2C3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Titration Curves</a:t>
            </a:r>
            <a:endParaRPr lang="en-US" altLang="en-US"/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F56F239C-5C36-B84A-B421-8C76719CC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When we mix an acid and a base together in small increments and then measure the pH, we can make a </a:t>
            </a:r>
            <a:r>
              <a:rPr lang="en-US" altLang="en-US" sz="2800" u="sng"/>
              <a:t>Titration Curve</a:t>
            </a: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2800"/>
              <a:t>HA (aq) + OH</a:t>
            </a:r>
            <a:r>
              <a:rPr lang="en-US" altLang="en-US" sz="2800" baseline="30000"/>
              <a:t>-</a:t>
            </a:r>
            <a:r>
              <a:rPr lang="en-US" altLang="en-US" sz="2800"/>
              <a:t> (aq) </a:t>
            </a:r>
            <a:r>
              <a:rPr lang="en-US" altLang="en-US" sz="2800">
                <a:sym typeface="Wingdings 3" pitchFamily="2" charset="2"/>
              </a:rPr>
              <a:t> H</a:t>
            </a:r>
            <a:r>
              <a:rPr lang="en-US" altLang="en-US" sz="2800" baseline="-25000">
                <a:sym typeface="Wingdings 3" pitchFamily="2" charset="2"/>
              </a:rPr>
              <a:t>2</a:t>
            </a:r>
            <a:r>
              <a:rPr lang="en-US" altLang="en-US" sz="2800">
                <a:sym typeface="Wingdings 3" pitchFamily="2" charset="2"/>
              </a:rPr>
              <a:t>O (l) + A</a:t>
            </a:r>
            <a:r>
              <a:rPr lang="en-US" altLang="en-US" sz="2800" baseline="30000">
                <a:sym typeface="Wingdings 3" pitchFamily="2" charset="2"/>
              </a:rPr>
              <a:t>-</a:t>
            </a:r>
            <a:r>
              <a:rPr lang="en-US" altLang="en-US" sz="2800">
                <a:sym typeface="Wingdings 3" pitchFamily="2" charset="2"/>
              </a:rPr>
              <a:t> (aq)</a:t>
            </a:r>
            <a:endParaRPr lang="en-US" altLang="en-US"/>
          </a:p>
        </p:txBody>
      </p:sp>
      <p:pic>
        <p:nvPicPr>
          <p:cNvPr id="70659" name="Picture 5" descr="0213b">
            <a:extLst>
              <a:ext uri="{FF2B5EF4-FFF2-40B4-BE49-F238E27FC236}">
                <a16:creationId xmlns:a16="http://schemas.microsoft.com/office/drawing/2014/main" id="{8D037F5E-8D91-AC4C-BC53-14829695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6576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4" name="Text Box 6">
            <a:extLst>
              <a:ext uri="{FF2B5EF4-FFF2-40B4-BE49-F238E27FC236}">
                <a16:creationId xmlns:a16="http://schemas.microsoft.com/office/drawing/2014/main" id="{B44D91FF-FEA8-2D40-819D-58D8281C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81400"/>
            <a:ext cx="4343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The equivalence or endpoint (EP) is the point in the titration at which all of the acid molecules have reacted with base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Halfway to the EP:  [HA]=[A</a:t>
            </a:r>
            <a:r>
              <a:rPr lang="en-US" altLang="x-none" sz="2000" baseline="30000">
                <a:latin typeface="Arial" charset="0"/>
                <a:ea typeface="ＭＳ Ｐゴシック" charset="-128"/>
              </a:rPr>
              <a:t>-</a:t>
            </a:r>
            <a:r>
              <a:rPr lang="en-US" altLang="x-none" sz="2000">
                <a:latin typeface="Arial" charset="0"/>
                <a:ea typeface="ＭＳ Ｐゴシック" charset="-128"/>
              </a:rPr>
              <a:t>]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The pH at this point is the pKa.  Why?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At the EP:  [A</a:t>
            </a:r>
            <a:r>
              <a:rPr lang="en-US" altLang="x-none" sz="2000" baseline="30000">
                <a:latin typeface="Arial" charset="0"/>
                <a:ea typeface="ＭＳ Ｐゴシック" charset="-128"/>
              </a:rPr>
              <a:t>-</a:t>
            </a:r>
            <a:r>
              <a:rPr lang="en-US" altLang="x-none" sz="2000">
                <a:latin typeface="Arial" charset="0"/>
                <a:ea typeface="ＭＳ Ｐゴシック" charset="-128"/>
              </a:rPr>
              <a:t>] = Initial [HA]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319495" name="Text Box 7">
            <a:extLst>
              <a:ext uri="{FF2B5EF4-FFF2-40B4-BE49-F238E27FC236}">
                <a16:creationId xmlns:a16="http://schemas.microsoft.com/office/drawing/2014/main" id="{861B0779-10F7-7D45-9BDB-B9099337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latin typeface="Arial" charset="0"/>
                <a:ea typeface="ＭＳ Ｐゴシック" charset="-128"/>
                <a:sym typeface="Wingdings" charset="2"/>
              </a:rPr>
              <a:t>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939E2DF3-DAC0-BB49-ABCB-FDA2CFBD4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London Forces and Molecular Shape</a:t>
            </a:r>
            <a:endParaRPr lang="en-US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BDAE500-3396-B142-8506-8E9DD8993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Because the London Force energy drops off </a:t>
            </a:r>
            <a:r>
              <a:rPr lang="en-US" altLang="en-US" sz="2800" u="sng"/>
              <a:t>VERY</a:t>
            </a:r>
            <a:r>
              <a:rPr lang="en-US" altLang="en-US" sz="2800"/>
              <a:t> sharply as a function of distance, molecular shape is a major contributor to London Force energy</a:t>
            </a:r>
            <a:endParaRPr lang="en-US" altLang="en-US"/>
          </a:p>
        </p:txBody>
      </p:sp>
      <p:pic>
        <p:nvPicPr>
          <p:cNvPr id="29699" name="Picture 4" descr="CP_05_UN11">
            <a:extLst>
              <a:ext uri="{FF2B5EF4-FFF2-40B4-BE49-F238E27FC236}">
                <a16:creationId xmlns:a16="http://schemas.microsoft.com/office/drawing/2014/main" id="{FB375BED-409B-9240-8360-44B16BE2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3562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CP_05_UN12">
            <a:extLst>
              <a:ext uri="{FF2B5EF4-FFF2-40B4-BE49-F238E27FC236}">
                <a16:creationId xmlns:a16="http://schemas.microsoft.com/office/drawing/2014/main" id="{E67647BA-63BF-8040-8DAF-71CE5E9D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200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2" name="Text Box 6">
            <a:extLst>
              <a:ext uri="{FF2B5EF4-FFF2-40B4-BE49-F238E27FC236}">
                <a16:creationId xmlns:a16="http://schemas.microsoft.com/office/drawing/2014/main" id="{D0C3D344-BF39-F649-86E0-C5F294EF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Which has the higher boiling point?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EFA851B9-9D81-D54E-90BF-BB1D06BD5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Thinking about Biology Chemically</a:t>
            </a:r>
            <a:endParaRPr lang="en-US" altLang="en-US"/>
          </a:p>
        </p:txBody>
      </p:sp>
      <p:pic>
        <p:nvPicPr>
          <p:cNvPr id="31746" name="Picture 3" descr="0101">
            <a:extLst>
              <a:ext uri="{FF2B5EF4-FFF2-40B4-BE49-F238E27FC236}">
                <a16:creationId xmlns:a16="http://schemas.microsoft.com/office/drawing/2014/main" id="{D3969762-938B-0549-8873-4D8FA997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50482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>
            <a:extLst>
              <a:ext uri="{FF2B5EF4-FFF2-40B4-BE49-F238E27FC236}">
                <a16:creationId xmlns:a16="http://schemas.microsoft.com/office/drawing/2014/main" id="{4696EC8A-2FD6-7445-BF41-A387BCA6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0"/>
            <a:ext cx="2971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All living organisms use energy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Energy comes from chemical reactions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energy stored in chemical bonds is harnessed by proteins to catalyze other reactions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3C1A143-0813-E442-AA51-39BA6FA2A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Functional Groups of Biologically Active Molecules</a:t>
            </a:r>
            <a:endParaRPr lang="en-US" altLang="en-US"/>
          </a:p>
        </p:txBody>
      </p:sp>
      <p:pic>
        <p:nvPicPr>
          <p:cNvPr id="33794" name="Picture 3" descr="01T01">
            <a:extLst>
              <a:ext uri="{FF2B5EF4-FFF2-40B4-BE49-F238E27FC236}">
                <a16:creationId xmlns:a16="http://schemas.microsoft.com/office/drawing/2014/main" id="{7A7CA5EA-9AA7-B142-B11A-539DA54D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334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6" name="Text Box 4">
            <a:extLst>
              <a:ext uri="{FF2B5EF4-FFF2-40B4-BE49-F238E27FC236}">
                <a16:creationId xmlns:a16="http://schemas.microsoft.com/office/drawing/2014/main" id="{5FF2C4B4-2629-D549-9AA0-02A2EEC3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33600"/>
            <a:ext cx="2362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All the chemistry of life is performed using these chemical entities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We’ll go over these in MUCH greater detail in the next lecture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18D056B0-0B82-4446-86BD-18A431ABC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ATP:  The Energy Currency of the Cell</a:t>
            </a:r>
            <a:endParaRPr lang="en-US" altLang="en-US"/>
          </a:p>
        </p:txBody>
      </p:sp>
      <p:pic>
        <p:nvPicPr>
          <p:cNvPr id="35842" name="Picture 3" descr="0102">
            <a:extLst>
              <a:ext uri="{FF2B5EF4-FFF2-40B4-BE49-F238E27FC236}">
                <a16:creationId xmlns:a16="http://schemas.microsoft.com/office/drawing/2014/main" id="{DC313322-5395-2C43-99D2-FBBA6007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04000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6C07ABF-6E88-E543-BC29-F35AA823D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Formation of Biomolecules</a:t>
            </a:r>
            <a:endParaRPr lang="en-US" altLang="en-US"/>
          </a:p>
        </p:txBody>
      </p:sp>
      <p:sp>
        <p:nvSpPr>
          <p:cNvPr id="302083" name="Text Box 3">
            <a:extLst>
              <a:ext uri="{FF2B5EF4-FFF2-40B4-BE49-F238E27FC236}">
                <a16:creationId xmlns:a16="http://schemas.microsoft.com/office/drawing/2014/main" id="{23C2E50C-3F9F-9942-B624-67491643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7467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How did the vast array of biologically active molecules come to be?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Initially, it is thought that only NH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3</a:t>
            </a:r>
            <a:r>
              <a:rPr lang="en-US" altLang="x-none">
                <a:latin typeface="Arial" charset="0"/>
                <a:ea typeface="ＭＳ Ｐゴシック" charset="-128"/>
              </a:rPr>
              <a:t>, 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S, CO, CO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, CH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4</a:t>
            </a:r>
            <a:r>
              <a:rPr lang="en-US" altLang="x-none">
                <a:latin typeface="Arial" charset="0"/>
                <a:ea typeface="ＭＳ Ｐゴシック" charset="-128"/>
              </a:rPr>
              <a:t>, N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, 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 and H</a:t>
            </a:r>
            <a:r>
              <a:rPr lang="en-US" altLang="x-none" baseline="-25000">
                <a:latin typeface="Arial" charset="0"/>
                <a:ea typeface="ＭＳ Ｐゴシック" charset="-128"/>
              </a:rPr>
              <a:t>2</a:t>
            </a:r>
            <a:r>
              <a:rPr lang="en-US" altLang="x-none">
                <a:latin typeface="Arial" charset="0"/>
                <a:ea typeface="ＭＳ Ｐゴシック" charset="-128"/>
              </a:rPr>
              <a:t>O were present on the early Earth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However, the planet was volcanically active (heat and pressure) and there was significant electrical activity in the atmosphere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20DA196-6642-D24B-B414-6ACE24C09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The Miller-Urey Experiment</a:t>
            </a:r>
            <a:endParaRPr lang="en-US" altLang="en-US"/>
          </a:p>
        </p:txBody>
      </p:sp>
      <p:pic>
        <p:nvPicPr>
          <p:cNvPr id="39938" name="Picture 3" descr="0104">
            <a:extLst>
              <a:ext uri="{FF2B5EF4-FFF2-40B4-BE49-F238E27FC236}">
                <a16:creationId xmlns:a16="http://schemas.microsoft.com/office/drawing/2014/main" id="{1D0E972A-993F-B34B-A076-588BC850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383088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8" name="Text Box 4">
            <a:extLst>
              <a:ext uri="{FF2B5EF4-FFF2-40B4-BE49-F238E27FC236}">
                <a16:creationId xmlns:a16="http://schemas.microsoft.com/office/drawing/2014/main" id="{055AEDC0-1585-6448-9F77-56518B9B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3886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Formaldehyde and hydrogen cyanide are usually formed, BUT, after prolonged reaction, so are AMINO ACIDS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experiment can be taken a step further and be performed with simple amino acids as starting material.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Protein like molecules are formed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B01A304-DA87-6640-9751-AF611179B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Biological Polymers and Directionality</a:t>
            </a:r>
          </a:p>
        </p:txBody>
      </p:sp>
      <p:pic>
        <p:nvPicPr>
          <p:cNvPr id="41986" name="Picture 3" descr="0106">
            <a:extLst>
              <a:ext uri="{FF2B5EF4-FFF2-40B4-BE49-F238E27FC236}">
                <a16:creationId xmlns:a16="http://schemas.microsoft.com/office/drawing/2014/main" id="{9C8D462E-2104-9E4E-8BEF-866777DF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318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2" name="Text Box 4">
            <a:extLst>
              <a:ext uri="{FF2B5EF4-FFF2-40B4-BE49-F238E27FC236}">
                <a16:creationId xmlns:a16="http://schemas.microsoft.com/office/drawing/2014/main" id="{D01789F7-1A46-9E44-B86A-E0CDAB4D0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2004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Biological Polymers have a specific direction to them based upon their sequence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 u="sng">
                <a:latin typeface="Arial" charset="0"/>
                <a:ea typeface="ＭＳ Ｐゴシック" charset="-128"/>
              </a:rPr>
              <a:t>Proteins</a:t>
            </a:r>
            <a:r>
              <a:rPr lang="en-US" altLang="x-none" sz="2000">
                <a:latin typeface="Arial" charset="0"/>
                <a:ea typeface="ＭＳ Ｐゴシック" charset="-128"/>
              </a:rPr>
              <a:t>:  Amino terminus to Carboxy terminus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 u="sng">
                <a:latin typeface="Arial" charset="0"/>
                <a:ea typeface="ＭＳ Ｐゴシック" charset="-128"/>
              </a:rPr>
              <a:t>Nucleic Acids</a:t>
            </a:r>
            <a:r>
              <a:rPr lang="en-US" altLang="x-none" sz="2000">
                <a:latin typeface="Arial" charset="0"/>
                <a:ea typeface="ＭＳ Ｐゴシック" charset="-128"/>
              </a:rPr>
              <a:t>:  From 5’ to 3’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 u="sng">
                <a:latin typeface="Arial" charset="0"/>
                <a:ea typeface="ＭＳ Ｐゴシック" charset="-128"/>
              </a:rPr>
              <a:t>Carbohydrates</a:t>
            </a:r>
            <a:r>
              <a:rPr lang="en-US" altLang="x-none" sz="2000">
                <a:latin typeface="Arial" charset="0"/>
                <a:ea typeface="ＭＳ Ｐゴシック" charset="-128"/>
              </a:rPr>
              <a:t>:  From nonreducing terminus to reducing terminus</a:t>
            </a:r>
            <a:endParaRPr lang="en-US" altLang="x-none" u="sng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C3BC0A"/>
      </a:dk1>
      <a:lt1>
        <a:srgbClr val="FEF913"/>
      </a:lt1>
      <a:dk2>
        <a:srgbClr val="0B17FF"/>
      </a:dk2>
      <a:lt2>
        <a:srgbClr val="FFFC29"/>
      </a:lt2>
      <a:accent1>
        <a:srgbClr val="BBE0E3"/>
      </a:accent1>
      <a:accent2>
        <a:srgbClr val="333399"/>
      </a:accent2>
      <a:accent3>
        <a:srgbClr val="AAABFF"/>
      </a:accent3>
      <a:accent4>
        <a:srgbClr val="D9D5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3BC0A"/>
        </a:dk1>
        <a:lt1>
          <a:srgbClr val="FEF913"/>
        </a:lt1>
        <a:dk2>
          <a:srgbClr val="0B17FF"/>
        </a:dk2>
        <a:lt2>
          <a:srgbClr val="FFFC29"/>
        </a:lt2>
        <a:accent1>
          <a:srgbClr val="BBE0E3"/>
        </a:accent1>
        <a:accent2>
          <a:srgbClr val="333399"/>
        </a:accent2>
        <a:accent3>
          <a:srgbClr val="AAABFF"/>
        </a:accent3>
        <a:accent4>
          <a:srgbClr val="D9D50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888</Words>
  <Application>Microsoft Macintosh PowerPoint</Application>
  <PresentationFormat>On-screen Show (4:3)</PresentationFormat>
  <Paragraphs>116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ＭＳ Ｐゴシック</vt:lpstr>
      <vt:lpstr>Symbol</vt:lpstr>
      <vt:lpstr>Wingdings 3</vt:lpstr>
      <vt:lpstr>Wingdings</vt:lpstr>
      <vt:lpstr>Blank Presentation</vt:lpstr>
      <vt:lpstr>Microsoft Equation</vt:lpstr>
      <vt:lpstr>PowerPoint Presentation</vt:lpstr>
      <vt:lpstr>PowerPoint Presentation</vt:lpstr>
      <vt:lpstr>London Forces and Molecular Shape</vt:lpstr>
      <vt:lpstr>Thinking about Biology Chemically</vt:lpstr>
      <vt:lpstr>Functional Groups of Biologically Active Molecules</vt:lpstr>
      <vt:lpstr>ATP:  The Energy Currency of the Cell</vt:lpstr>
      <vt:lpstr>Formation of Biomolecules</vt:lpstr>
      <vt:lpstr>The Miller-Urey Experiment</vt:lpstr>
      <vt:lpstr>Biological Polymers and Directionality</vt:lpstr>
      <vt:lpstr>Types of Cells</vt:lpstr>
      <vt:lpstr>Types of Cells</vt:lpstr>
      <vt:lpstr>Types of Cells</vt:lpstr>
      <vt:lpstr>Section 1.9:  Biochemical Energetics</vt:lpstr>
      <vt:lpstr>Thermodynamics</vt:lpstr>
      <vt:lpstr>Think About It…</vt:lpstr>
      <vt:lpstr>Biochemical Thermodynamics</vt:lpstr>
      <vt:lpstr>Acids, bases and pH</vt:lpstr>
      <vt:lpstr>Acids, Bases and pH</vt:lpstr>
      <vt:lpstr>Acids, Bases and pH</vt:lpstr>
      <vt:lpstr>Common Biochemical Acids</vt:lpstr>
      <vt:lpstr>Henderson-Hasselbach Equation</vt:lpstr>
      <vt:lpstr>Henderson-Hasselbach Equation</vt:lpstr>
      <vt:lpstr>Titration Curves</vt:lpstr>
    </vt:vector>
  </TitlesOfParts>
  <Company>Jason Hurlbert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</dc:title>
  <dc:creator>Jason Hurlbert</dc:creator>
  <cp:lastModifiedBy>Hurlbert, Jason C.</cp:lastModifiedBy>
  <cp:revision>131</cp:revision>
  <dcterms:created xsi:type="dcterms:W3CDTF">2009-08-25T18:30:19Z</dcterms:created>
  <dcterms:modified xsi:type="dcterms:W3CDTF">2019-01-10T17:21:09Z</dcterms:modified>
</cp:coreProperties>
</file>