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1" r:id="rId4"/>
    <p:sldId id="264" r:id="rId5"/>
    <p:sldId id="265" r:id="rId6"/>
    <p:sldId id="269" r:id="rId7"/>
    <p:sldId id="266" r:id="rId8"/>
    <p:sldId id="267" r:id="rId9"/>
    <p:sldId id="271" r:id="rId10"/>
    <p:sldId id="270" r:id="rId11"/>
    <p:sldId id="268" r:id="rId12"/>
    <p:sldId id="273" r:id="rId13"/>
    <p:sldId id="258" r:id="rId14"/>
    <p:sldId id="274" r:id="rId15"/>
    <p:sldId id="280" r:id="rId16"/>
    <p:sldId id="281" r:id="rId17"/>
    <p:sldId id="259" r:id="rId18"/>
    <p:sldId id="293" r:id="rId19"/>
    <p:sldId id="275" r:id="rId20"/>
    <p:sldId id="278" r:id="rId21"/>
    <p:sldId id="282" r:id="rId22"/>
    <p:sldId id="279" r:id="rId23"/>
    <p:sldId id="285" r:id="rId24"/>
    <p:sldId id="284" r:id="rId25"/>
    <p:sldId id="260" r:id="rId26"/>
    <p:sldId id="287" r:id="rId27"/>
    <p:sldId id="288" r:id="rId28"/>
    <p:sldId id="286"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81" autoAdjust="0"/>
  </p:normalViewPr>
  <p:slideViewPr>
    <p:cSldViewPr>
      <p:cViewPr varScale="1">
        <p:scale>
          <a:sx n="86" d="100"/>
          <a:sy n="86" d="100"/>
        </p:scale>
        <p:origin x="-9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EB5F7-B5FB-4999-97FB-48298A6F3768}" type="datetimeFigureOut">
              <a:rPr lang="en-US" smtClean="0"/>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8687A-BC85-4C64-A968-28BC8C72AEDE}" type="slidenum">
              <a:rPr lang="en-US" smtClean="0"/>
              <a:t>‹#›</a:t>
            </a:fld>
            <a:endParaRPr lang="en-US"/>
          </a:p>
        </p:txBody>
      </p:sp>
    </p:spTree>
    <p:extLst>
      <p:ext uri="{BB962C8B-B14F-4D97-AF65-F5344CB8AC3E}">
        <p14:creationId xmlns:p14="http://schemas.microsoft.com/office/powerpoint/2010/main" val="285944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8687A-BC85-4C64-A968-28BC8C72AEDE}" type="slidenum">
              <a:rPr lang="en-US" smtClean="0"/>
              <a:t>13</a:t>
            </a:fld>
            <a:endParaRPr lang="en-US"/>
          </a:p>
        </p:txBody>
      </p:sp>
    </p:spTree>
    <p:extLst>
      <p:ext uri="{BB962C8B-B14F-4D97-AF65-F5344CB8AC3E}">
        <p14:creationId xmlns:p14="http://schemas.microsoft.com/office/powerpoint/2010/main" val="232569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8687A-BC85-4C64-A968-28BC8C72AEDE}" type="slidenum">
              <a:rPr lang="en-US" smtClean="0"/>
              <a:t>29</a:t>
            </a:fld>
            <a:endParaRPr lang="en-US"/>
          </a:p>
        </p:txBody>
      </p:sp>
    </p:spTree>
    <p:extLst>
      <p:ext uri="{BB962C8B-B14F-4D97-AF65-F5344CB8AC3E}">
        <p14:creationId xmlns:p14="http://schemas.microsoft.com/office/powerpoint/2010/main" val="87057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9E9DD5-B282-4176-8821-ED1D1754F3C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85374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E9DD5-B282-4176-8821-ED1D1754F3C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342809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E9DD5-B282-4176-8821-ED1D1754F3C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14426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E9DD5-B282-4176-8821-ED1D1754F3C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263719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E9DD5-B282-4176-8821-ED1D1754F3C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116587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9E9DD5-B282-4176-8821-ED1D1754F3C9}"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425167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9E9DD5-B282-4176-8821-ED1D1754F3C9}"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266599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9E9DD5-B282-4176-8821-ED1D1754F3C9}"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187091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E9DD5-B282-4176-8821-ED1D1754F3C9}"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364050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E9DD5-B282-4176-8821-ED1D1754F3C9}"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191991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E9DD5-B282-4176-8821-ED1D1754F3C9}"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5E52D-55BF-44FA-BA94-CB3569601E3C}" type="slidenum">
              <a:rPr lang="en-US" smtClean="0"/>
              <a:t>‹#›</a:t>
            </a:fld>
            <a:endParaRPr lang="en-US"/>
          </a:p>
        </p:txBody>
      </p:sp>
    </p:spTree>
    <p:extLst>
      <p:ext uri="{BB962C8B-B14F-4D97-AF65-F5344CB8AC3E}">
        <p14:creationId xmlns:p14="http://schemas.microsoft.com/office/powerpoint/2010/main" val="80644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E9DD5-B282-4176-8821-ED1D1754F3C9}"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E52D-55BF-44FA-BA94-CB3569601E3C}" type="slidenum">
              <a:rPr lang="en-US" smtClean="0"/>
              <a:t>‹#›</a:t>
            </a:fld>
            <a:endParaRPr lang="en-US"/>
          </a:p>
        </p:txBody>
      </p:sp>
    </p:spTree>
    <p:extLst>
      <p:ext uri="{BB962C8B-B14F-4D97-AF65-F5344CB8AC3E}">
        <p14:creationId xmlns:p14="http://schemas.microsoft.com/office/powerpoint/2010/main" val="8787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0064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ind turbin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620000" cy="610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Mechanical Limitation of Wind Turbine Technology</a:t>
            </a:r>
            <a:endParaRPr lang="en-US" sz="3200" dirty="0"/>
          </a:p>
        </p:txBody>
      </p:sp>
      <p:sp>
        <p:nvSpPr>
          <p:cNvPr id="3" name="Content Placeholder 2"/>
          <p:cNvSpPr>
            <a:spLocks noGrp="1"/>
          </p:cNvSpPr>
          <p:nvPr>
            <p:ph idx="1"/>
          </p:nvPr>
        </p:nvSpPr>
        <p:spPr>
          <a:xfrm>
            <a:off x="419100" y="1371600"/>
            <a:ext cx="4343400" cy="1965593"/>
          </a:xfrm>
        </p:spPr>
        <p:txBody>
          <a:bodyPr>
            <a:normAutofit/>
          </a:bodyPr>
          <a:lstStyle/>
          <a:p>
            <a:r>
              <a:rPr lang="en-US" sz="2000" dirty="0" smtClean="0"/>
              <a:t>Windmills have limited efficiency because the structure itself impedes the flow of air.  </a:t>
            </a:r>
            <a:r>
              <a:rPr lang="en-US" sz="2000" u="sng" dirty="0" smtClean="0"/>
              <a:t>A wind turbine can extract, </a:t>
            </a:r>
            <a:r>
              <a:rPr lang="en-US" sz="2000" i="1" u="sng" dirty="0" smtClean="0"/>
              <a:t>at most</a:t>
            </a:r>
            <a:r>
              <a:rPr lang="en-US" sz="2000" u="sng" dirty="0" smtClean="0"/>
              <a:t>,  only 59% of the theoretical maximum wind power</a:t>
            </a:r>
            <a:r>
              <a:rPr lang="en-US" sz="2000" dirty="0" smtClean="0"/>
              <a:t>.</a:t>
            </a:r>
          </a:p>
          <a:p>
            <a:endParaRPr lang="en-US" sz="2000" dirty="0"/>
          </a:p>
          <a:p>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749" y="1561641"/>
            <a:ext cx="38385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02166"/>
            <a:ext cx="2895600" cy="349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074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175500"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490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Example</a:t>
            </a:r>
            <a:endParaRPr lang="en-US" sz="3200" dirty="0"/>
          </a:p>
        </p:txBody>
      </p:sp>
      <p:sp>
        <p:nvSpPr>
          <p:cNvPr id="3" name="Content Placeholder 2"/>
          <p:cNvSpPr>
            <a:spLocks noGrp="1"/>
          </p:cNvSpPr>
          <p:nvPr>
            <p:ph idx="1"/>
          </p:nvPr>
        </p:nvSpPr>
        <p:spPr>
          <a:xfrm>
            <a:off x="457200" y="1371600"/>
            <a:ext cx="8229600" cy="4525963"/>
          </a:xfrm>
        </p:spPr>
        <p:txBody>
          <a:bodyPr>
            <a:normAutofit/>
          </a:bodyPr>
          <a:lstStyle/>
          <a:p>
            <a:r>
              <a:rPr lang="en-US" sz="2000" dirty="0" smtClean="0"/>
              <a:t>Calculate the electric power produced per square meter of windmill disk area for a </a:t>
            </a:r>
            <a:r>
              <a:rPr lang="en-US" sz="2000" i="1" u="sng" dirty="0" smtClean="0"/>
              <a:t>modern three-blade type</a:t>
            </a:r>
            <a:r>
              <a:rPr lang="en-US" sz="2000" dirty="0" smtClean="0"/>
              <a:t> wind turbine which a blade tip is rotating at a speed of 40 mph in wind speeds of 10 mph?</a:t>
            </a:r>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457200" y="2667000"/>
                <a:ext cx="7924800" cy="934102"/>
              </a:xfrm>
              <a:prstGeom prst="rect">
                <a:avLst/>
              </a:prstGeom>
              <a:noFill/>
            </p:spPr>
            <p:txBody>
              <a:bodyPr wrap="square" rtlCol="0">
                <a:spAutoFit/>
              </a:bodyPr>
              <a:lstStyle/>
              <a:p>
                <a:pPr marL="285750" indent="-285750">
                  <a:buFont typeface="Arial" pitchFamily="34" charset="0"/>
                  <a:buChar char="•"/>
                </a:pPr>
                <a:r>
                  <a:rPr lang="en-US" sz="2000" dirty="0" smtClean="0"/>
                  <a:t>Obtain necessary values from the diagram on the previous slide.</a:t>
                </a:r>
              </a:p>
              <a:p>
                <a:pPr marL="800100" lvl="1" indent="-342900">
                  <a:buFont typeface="Arial" pitchFamily="34" charset="0"/>
                  <a:buChar char="•"/>
                </a:pPr>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𝑏𝑙𝑎</m:t>
                            </m:r>
                            <m:r>
                              <a:rPr lang="en-US" sz="2000" b="0" i="1" smtClean="0">
                                <a:latin typeface="Cambria Math"/>
                              </a:rPr>
                              <m:t>𝑑</m:t>
                            </m:r>
                            <m:r>
                              <a:rPr lang="en-US" sz="2000" b="0" i="1" smtClean="0">
                                <a:latin typeface="Cambria Math"/>
                              </a:rPr>
                              <m:t>𝑒</m:t>
                            </m:r>
                          </m:sub>
                        </m:sSub>
                      </m:num>
                      <m:den>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𝑤𝑖𝑛𝑑</m:t>
                            </m:r>
                          </m:sub>
                        </m:sSub>
                      </m:den>
                    </m:f>
                    <m:r>
                      <a:rPr lang="en-US" sz="2000" b="0" i="1" smtClean="0">
                        <a:latin typeface="Cambria Math"/>
                      </a:rPr>
                      <m:t>=4 ; </m:t>
                    </m:r>
                    <m:r>
                      <m:rPr>
                        <m:sty m:val="p"/>
                      </m:rPr>
                      <a:rPr lang="el-GR" sz="2000" b="0" i="1" smtClean="0">
                        <a:latin typeface="Cambria Math"/>
                      </a:rPr>
                      <m:t>η</m:t>
                    </m:r>
                    <m:r>
                      <a:rPr lang="en-US" sz="2000" b="0" i="1" smtClean="0">
                        <a:latin typeface="Cambria Math"/>
                      </a:rPr>
                      <m:t>=42% </m:t>
                    </m:r>
                  </m:oMath>
                </a14:m>
                <a:r>
                  <a:rPr lang="en-US" sz="2000" baseline="-25000" dirty="0" smtClean="0"/>
                  <a:t> </a:t>
                </a:r>
                <a:endParaRPr lang="en-US" sz="2000" baseline="-25000" dirty="0"/>
              </a:p>
            </p:txBody>
          </p:sp>
        </mc:Choice>
        <mc:Fallback>
          <p:sp>
            <p:nvSpPr>
              <p:cNvPr id="4" name="TextBox 3"/>
              <p:cNvSpPr txBox="1">
                <a:spLocks noRot="1" noChangeAspect="1" noMove="1" noResize="1" noEditPoints="1" noAdjustHandles="1" noChangeArrowheads="1" noChangeShapeType="1" noTextEdit="1"/>
              </p:cNvSpPr>
              <p:nvPr/>
            </p:nvSpPr>
            <p:spPr>
              <a:xfrm>
                <a:off x="457200" y="2667000"/>
                <a:ext cx="7924800" cy="934102"/>
              </a:xfrm>
              <a:prstGeom prst="rect">
                <a:avLst/>
              </a:prstGeom>
              <a:blipFill rotWithShape="1">
                <a:blip r:embed="rId3"/>
                <a:stretch>
                  <a:fillRect l="-615" t="-3268"/>
                </a:stretch>
              </a:blipFill>
            </p:spPr>
            <p:txBody>
              <a:bodyPr/>
              <a:lstStyle/>
              <a:p>
                <a:r>
                  <a:rPr lang="en-US">
                    <a:noFill/>
                  </a:rPr>
                  <a:t> </a:t>
                </a:r>
              </a:p>
            </p:txBody>
          </p:sp>
        </mc:Fallback>
      </mc:AlternateContent>
      <p:grpSp>
        <p:nvGrpSpPr>
          <p:cNvPr id="7" name="Group 6"/>
          <p:cNvGrpSpPr/>
          <p:nvPr/>
        </p:nvGrpSpPr>
        <p:grpSpPr>
          <a:xfrm>
            <a:off x="228600" y="3929321"/>
            <a:ext cx="8721490" cy="795079"/>
            <a:chOff x="533400" y="3730823"/>
            <a:chExt cx="8721490" cy="795079"/>
          </a:xfrm>
        </p:grpSpPr>
        <mc:AlternateContent xmlns:mc="http://schemas.openxmlformats.org/markup-compatibility/2006">
          <mc:Choice xmlns:a14="http://schemas.microsoft.com/office/drawing/2010/main" Requires="a14">
            <p:sp>
              <p:nvSpPr>
                <p:cNvPr id="5" name="TextBox 4"/>
                <p:cNvSpPr txBox="1"/>
                <p:nvPr/>
              </p:nvSpPr>
              <p:spPr>
                <a:xfrm>
                  <a:off x="533400" y="3810000"/>
                  <a:ext cx="8721490" cy="71590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 .0006 </m:t>
                        </m:r>
                        <m:r>
                          <a:rPr lang="en-US" b="0" i="1" smtClean="0">
                            <a:latin typeface="Cambria Math"/>
                          </a:rPr>
                          <m:t>𝑥</m:t>
                        </m:r>
                        <m:r>
                          <a:rPr lang="en-US" b="0" i="1" smtClean="0">
                            <a:latin typeface="Cambria Math"/>
                          </a:rPr>
                          <m:t> </m:t>
                        </m:r>
                        <m:d>
                          <m:dPr>
                            <m:ctrlPr>
                              <a:rPr lang="en-US" b="0" i="1" smtClean="0">
                                <a:latin typeface="Cambria Math"/>
                              </a:rPr>
                            </m:ctrlPr>
                          </m:dPr>
                          <m:e>
                            <m:f>
                              <m:fPr>
                                <m:ctrlPr>
                                  <a:rPr lang="en-US" b="0" i="1" smtClean="0">
                                    <a:latin typeface="Cambria Math"/>
                                  </a:rPr>
                                </m:ctrlPr>
                              </m:fPr>
                              <m:num>
                                <m:r>
                                  <a:rPr lang="en-US" b="0" i="1" smtClean="0">
                                    <a:latin typeface="Cambria Math"/>
                                  </a:rPr>
                                  <m:t>10 </m:t>
                                </m:r>
                                <m:r>
                                  <a:rPr lang="en-US" b="0" i="1" smtClean="0">
                                    <a:latin typeface="Cambria Math"/>
                                  </a:rPr>
                                  <m:t>𝑚𝑖</m:t>
                                </m:r>
                              </m:num>
                              <m:den>
                                <m:r>
                                  <a:rPr lang="en-US" b="0" i="1" smtClean="0">
                                    <a:latin typeface="Cambria Math"/>
                                  </a:rPr>
                                  <m:t>h𝑟</m:t>
                                </m:r>
                              </m:den>
                            </m:f>
                          </m:e>
                        </m:d>
                        <m:r>
                          <a:rPr lang="en-US" b="0" i="1" smtClean="0">
                            <a:latin typeface="Cambria Math"/>
                          </a:rPr>
                          <m:t>𝑥</m:t>
                        </m:r>
                        <m:r>
                          <a:rPr lang="en-US" b="0" i="1" smtClean="0">
                            <a:latin typeface="Cambria Math"/>
                          </a:rPr>
                          <m:t> </m:t>
                        </m:r>
                        <m:d>
                          <m:dPr>
                            <m:ctrlPr>
                              <a:rPr lang="en-US" b="0" i="1" smtClean="0">
                                <a:latin typeface="Cambria Math"/>
                              </a:rPr>
                            </m:ctrlPr>
                          </m:dPr>
                          <m:e>
                            <m:f>
                              <m:fPr>
                                <m:ctrlPr>
                                  <a:rPr lang="en-US" b="0" i="1" smtClean="0">
                                    <a:latin typeface="Cambria Math"/>
                                  </a:rPr>
                                </m:ctrlPr>
                              </m:fPr>
                              <m:num>
                                <m:r>
                                  <a:rPr lang="en-US" b="0" i="1" smtClean="0">
                                    <a:latin typeface="Cambria Math"/>
                                  </a:rPr>
                                  <m:t>1609 </m:t>
                                </m:r>
                                <m:r>
                                  <a:rPr lang="en-US" b="0" i="1" smtClean="0">
                                    <a:latin typeface="Cambria Math"/>
                                  </a:rPr>
                                  <m:t>𝑚</m:t>
                                </m:r>
                              </m:num>
                              <m:den>
                                <m:r>
                                  <a:rPr lang="en-US" b="0" i="1" smtClean="0">
                                    <a:latin typeface="Cambria Math"/>
                                  </a:rPr>
                                  <m:t>𝑚𝑖</m:t>
                                </m:r>
                              </m:den>
                            </m:f>
                          </m:e>
                        </m:d>
                        <m:r>
                          <a:rPr lang="en-US" b="0" i="1" smtClean="0">
                            <a:latin typeface="Cambria Math"/>
                          </a:rPr>
                          <m:t>𝑥</m:t>
                        </m:r>
                        <m:r>
                          <a:rPr lang="en-US" b="0" i="1" smtClean="0">
                            <a:latin typeface="Cambria Math"/>
                          </a:rPr>
                          <m:t> </m:t>
                        </m:r>
                        <m:d>
                          <m:dPr>
                            <m:ctrlPr>
                              <a:rPr lang="en-US" b="0" i="1" smtClean="0">
                                <a:latin typeface="Cambria Math"/>
                              </a:rPr>
                            </m:ctrlPr>
                          </m:dPr>
                          <m:e>
                            <m:f>
                              <m:fPr>
                                <m:ctrlPr>
                                  <a:rPr lang="en-US" b="0" i="1" smtClean="0">
                                    <a:latin typeface="Cambria Math"/>
                                  </a:rPr>
                                </m:ctrlPr>
                              </m:fPr>
                              <m:num>
                                <m:r>
                                  <a:rPr lang="en-US" b="0" i="1" smtClean="0">
                                    <a:latin typeface="Cambria Math"/>
                                  </a:rPr>
                                  <m:t>h𝑟</m:t>
                                </m:r>
                              </m:num>
                              <m:den>
                                <m:r>
                                  <a:rPr lang="en-US" b="0" i="1" smtClean="0">
                                    <a:latin typeface="Cambria Math"/>
                                  </a:rPr>
                                  <m:t>3600 </m:t>
                                </m:r>
                                <m:r>
                                  <a:rPr lang="en-US" b="0" i="1" smtClean="0">
                                    <a:latin typeface="Cambria Math"/>
                                  </a:rPr>
                                  <m:t>𝑠</m:t>
                                </m:r>
                              </m:den>
                            </m:f>
                          </m:e>
                        </m:d>
                        <m:r>
                          <a:rPr lang="en-US" b="0" i="1" smtClean="0">
                            <a:latin typeface="Cambria Math"/>
                          </a:rPr>
                          <m:t>𝑥</m:t>
                        </m:r>
                        <m:r>
                          <a:rPr lang="en-US" b="0" i="1" smtClean="0">
                            <a:latin typeface="Cambria Math"/>
                          </a:rPr>
                          <m:t> 0. 59 </m:t>
                        </m:r>
                        <m:r>
                          <a:rPr lang="en-US" b="0" i="1" smtClean="0">
                            <a:latin typeface="Cambria Math"/>
                          </a:rPr>
                          <m:t>𝑥</m:t>
                        </m:r>
                        <m:r>
                          <a:rPr lang="en-US" b="0" i="1" smtClean="0">
                            <a:latin typeface="Cambria Math"/>
                          </a:rPr>
                          <m:t> 0.42=</m:t>
                        </m:r>
                        <m:r>
                          <a:rPr lang="en-US" b="0" i="0" smtClean="0">
                            <a:latin typeface="Cambria Math"/>
                          </a:rPr>
                          <m:t>0.013 </m:t>
                        </m:r>
                        <m:f>
                          <m:fPr>
                            <m:ctrlPr>
                              <a:rPr lang="en-US" b="0" i="1" smtClean="0">
                                <a:latin typeface="Cambria Math"/>
                              </a:rPr>
                            </m:ctrlPr>
                          </m:fPr>
                          <m:num>
                            <m:r>
                              <a:rPr lang="en-US" b="0" i="1" smtClean="0">
                                <a:latin typeface="Cambria Math"/>
                              </a:rPr>
                              <m:t>𝑘𝑊</m:t>
                            </m:r>
                          </m:num>
                          <m:den>
                            <m:sSup>
                              <m:sSupPr>
                                <m:ctrlPr>
                                  <a:rPr lang="en-US" b="0" i="1" smtClean="0">
                                    <a:latin typeface="Cambria Math"/>
                                  </a:rPr>
                                </m:ctrlPr>
                              </m:sSupPr>
                              <m:e>
                                <m:r>
                                  <a:rPr lang="en-US" b="0" i="1" smtClean="0">
                                    <a:latin typeface="Cambria Math"/>
                                  </a:rPr>
                                  <m:t>𝑚</m:t>
                                </m:r>
                              </m:e>
                              <m:sup>
                                <m:r>
                                  <a:rPr lang="en-US" b="0" i="1" smtClean="0">
                                    <a:latin typeface="Cambria Math"/>
                                  </a:rPr>
                                  <m:t>2</m:t>
                                </m:r>
                              </m:sup>
                            </m:sSup>
                          </m:den>
                        </m:f>
                        <m:r>
                          <a:rPr lang="en-US" b="0" i="1" smtClean="0">
                            <a:latin typeface="Cambria Math"/>
                          </a:rPr>
                          <m:t>=130 </m:t>
                        </m:r>
                        <m:f>
                          <m:fPr>
                            <m:ctrlPr>
                              <a:rPr lang="en-US" b="0" i="1" smtClean="0">
                                <a:latin typeface="Cambria Math"/>
                              </a:rPr>
                            </m:ctrlPr>
                          </m:fPr>
                          <m:num>
                            <m:r>
                              <a:rPr lang="en-US" b="0" i="1" smtClean="0">
                                <a:latin typeface="Cambria Math"/>
                              </a:rPr>
                              <m:t>𝑊</m:t>
                            </m:r>
                          </m:num>
                          <m:den>
                            <m:sSup>
                              <m:sSupPr>
                                <m:ctrlPr>
                                  <a:rPr lang="en-US" b="0" i="1" smtClean="0">
                                    <a:latin typeface="Cambria Math"/>
                                  </a:rPr>
                                </m:ctrlPr>
                              </m:sSupPr>
                              <m:e>
                                <m:r>
                                  <a:rPr lang="en-US" b="0" i="1" smtClean="0">
                                    <a:latin typeface="Cambria Math"/>
                                  </a:rPr>
                                  <m:t>𝑚</m:t>
                                </m:r>
                              </m:e>
                              <m:sup>
                                <m:r>
                                  <a:rPr lang="en-US" b="0" i="1" smtClean="0">
                                    <a:latin typeface="Cambria Math"/>
                                  </a:rPr>
                                  <m:t>2</m:t>
                                </m:r>
                              </m:sup>
                            </m:sSup>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533400" y="3810000"/>
                  <a:ext cx="8721490" cy="715902"/>
                </a:xfrm>
                <a:prstGeom prst="rect">
                  <a:avLst/>
                </a:prstGeom>
                <a:blipFill rotWithShape="1">
                  <a:blip r:embed="rId4"/>
                  <a:stretch>
                    <a:fillRect/>
                  </a:stretch>
                </a:blipFill>
              </p:spPr>
              <p:txBody>
                <a:bodyPr/>
                <a:lstStyle/>
                <a:p>
                  <a:r>
                    <a:rPr lang="en-US">
                      <a:noFill/>
                    </a:rPr>
                    <a:t> </a:t>
                  </a:r>
                </a:p>
              </p:txBody>
            </p:sp>
          </mc:Fallback>
        </mc:AlternateContent>
        <p:sp>
          <p:nvSpPr>
            <p:cNvPr id="6" name="TextBox 5"/>
            <p:cNvSpPr txBox="1"/>
            <p:nvPr/>
          </p:nvSpPr>
          <p:spPr>
            <a:xfrm>
              <a:off x="2786349" y="3730823"/>
              <a:ext cx="381000" cy="307777"/>
            </a:xfrm>
            <a:prstGeom prst="rect">
              <a:avLst/>
            </a:prstGeom>
            <a:noFill/>
          </p:spPr>
          <p:txBody>
            <a:bodyPr wrap="square" rtlCol="0">
              <a:spAutoFit/>
            </a:bodyPr>
            <a:lstStyle/>
            <a:p>
              <a:r>
                <a:rPr lang="en-US" sz="1400" dirty="0" smtClean="0"/>
                <a:t>3</a:t>
              </a:r>
              <a:endParaRPr lang="en-US" sz="1400" dirty="0"/>
            </a:p>
          </p:txBody>
        </p:sp>
        <p:sp>
          <p:nvSpPr>
            <p:cNvPr id="9" name="TextBox 8"/>
            <p:cNvSpPr txBox="1"/>
            <p:nvPr/>
          </p:nvSpPr>
          <p:spPr>
            <a:xfrm>
              <a:off x="4060634" y="3751368"/>
              <a:ext cx="381000" cy="307777"/>
            </a:xfrm>
            <a:prstGeom prst="rect">
              <a:avLst/>
            </a:prstGeom>
            <a:noFill/>
          </p:spPr>
          <p:txBody>
            <a:bodyPr wrap="square" rtlCol="0">
              <a:spAutoFit/>
            </a:bodyPr>
            <a:lstStyle/>
            <a:p>
              <a:r>
                <a:rPr lang="en-US" sz="1400" dirty="0" smtClean="0"/>
                <a:t>3</a:t>
              </a:r>
              <a:endParaRPr lang="en-US" sz="1400" dirty="0"/>
            </a:p>
          </p:txBody>
        </p:sp>
        <p:sp>
          <p:nvSpPr>
            <p:cNvPr id="10" name="TextBox 9"/>
            <p:cNvSpPr txBox="1"/>
            <p:nvPr/>
          </p:nvSpPr>
          <p:spPr>
            <a:xfrm>
              <a:off x="5246783" y="3751367"/>
              <a:ext cx="381000" cy="307777"/>
            </a:xfrm>
            <a:prstGeom prst="rect">
              <a:avLst/>
            </a:prstGeom>
            <a:noFill/>
          </p:spPr>
          <p:txBody>
            <a:bodyPr wrap="square" rtlCol="0">
              <a:spAutoFit/>
            </a:bodyPr>
            <a:lstStyle/>
            <a:p>
              <a:r>
                <a:rPr lang="en-US" sz="1400" dirty="0" smtClean="0"/>
                <a:t>3</a:t>
              </a:r>
              <a:endParaRPr lang="en-US" sz="1400" dirty="0"/>
            </a:p>
          </p:txBody>
        </p:sp>
      </p:grpSp>
    </p:spTree>
    <p:extLst>
      <p:ext uri="{BB962C8B-B14F-4D97-AF65-F5344CB8AC3E}">
        <p14:creationId xmlns:p14="http://schemas.microsoft.com/office/powerpoint/2010/main" val="33788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a:t>
            </a:r>
            <a:endParaRPr lang="en-US" sz="3200" dirty="0"/>
          </a:p>
        </p:txBody>
      </p:sp>
      <p:pic>
        <p:nvPicPr>
          <p:cNvPr id="9218" name="Picture 2" descr="https://encrypted-tbn2.gstatic.com/images?q=tbn:ANd9GcSunYSoVyu6H8Qg_Qc2A1eGImbEtVsp64j9KYEWnoumQ_VHv8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64386"/>
            <a:ext cx="2276475" cy="200977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791200" y="2297935"/>
            <a:ext cx="2724839" cy="25788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6019800" y="2864386"/>
            <a:ext cx="2276476" cy="13716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1295400"/>
            <a:ext cx="7848600" cy="707886"/>
          </a:xfrm>
          <a:prstGeom prst="rect">
            <a:avLst/>
          </a:prstGeom>
          <a:noFill/>
        </p:spPr>
        <p:txBody>
          <a:bodyPr wrap="square" rtlCol="0">
            <a:spAutoFit/>
          </a:bodyPr>
          <a:lstStyle/>
          <a:p>
            <a:pPr marL="285750" indent="-285750">
              <a:buFont typeface="Arial" pitchFamily="34" charset="0"/>
              <a:buChar char="•"/>
            </a:pPr>
            <a:r>
              <a:rPr lang="en-US" sz="2000" dirty="0" smtClean="0"/>
              <a:t>Assuming this wind speed (10 mph) to be the average through the year, the annual energy output would be?</a:t>
            </a:r>
            <a:endParaRPr lang="en-US" sz="2000" dirty="0"/>
          </a:p>
        </p:txBody>
      </p:sp>
      <mc:AlternateContent xmlns:mc="http://schemas.openxmlformats.org/markup-compatibility/2006">
        <mc:Choice xmlns:a14="http://schemas.microsoft.com/office/drawing/2010/main" Requires="a14">
          <p:sp>
            <p:nvSpPr>
              <p:cNvPr id="13" name="TextBox 12"/>
              <p:cNvSpPr txBox="1"/>
              <p:nvPr/>
            </p:nvSpPr>
            <p:spPr>
              <a:xfrm>
                <a:off x="685800" y="2198819"/>
                <a:ext cx="3925690" cy="66556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0.013 </m:t>
                          </m:r>
                          <m:r>
                            <a:rPr lang="en-US" b="0" i="1" smtClean="0">
                              <a:latin typeface="Cambria Math"/>
                            </a:rPr>
                            <m:t>𝑘𝑊</m:t>
                          </m:r>
                        </m:num>
                        <m:den>
                          <m:sSup>
                            <m:sSupPr>
                              <m:ctrlPr>
                                <a:rPr lang="en-US" i="1" smtClean="0">
                                  <a:latin typeface="Cambria Math"/>
                                </a:rPr>
                              </m:ctrlPr>
                            </m:sSupPr>
                            <m:e>
                              <m:r>
                                <a:rPr lang="en-US" b="0" i="1" smtClean="0">
                                  <a:latin typeface="Cambria Math"/>
                                </a:rPr>
                                <m:t>𝑚</m:t>
                              </m:r>
                            </m:e>
                            <m:sup>
                              <m:r>
                                <a:rPr lang="en-US" b="0" i="1" smtClean="0">
                                  <a:latin typeface="Cambria Math"/>
                                </a:rPr>
                                <m:t>2</m:t>
                              </m:r>
                            </m:sup>
                          </m:sSup>
                        </m:den>
                      </m:f>
                      <m:r>
                        <a:rPr lang="en-US" b="0" i="1" smtClean="0">
                          <a:latin typeface="Cambria Math"/>
                        </a:rPr>
                        <m:t>𝑥</m:t>
                      </m:r>
                      <m:f>
                        <m:fPr>
                          <m:ctrlPr>
                            <a:rPr lang="en-US" b="0" i="1" smtClean="0">
                              <a:latin typeface="Cambria Math"/>
                            </a:rPr>
                          </m:ctrlPr>
                        </m:fPr>
                        <m:num>
                          <m:r>
                            <a:rPr lang="en-US" b="0" i="1" smtClean="0">
                              <a:latin typeface="Cambria Math"/>
                            </a:rPr>
                            <m:t>8760 </m:t>
                          </m:r>
                          <m:r>
                            <a:rPr lang="en-US" b="0" i="1" smtClean="0">
                              <a:latin typeface="Cambria Math"/>
                            </a:rPr>
                            <m:t>h𝑟</m:t>
                          </m:r>
                        </m:num>
                        <m:den>
                          <m:r>
                            <a:rPr lang="en-US" b="0" i="1" smtClean="0">
                              <a:latin typeface="Cambria Math"/>
                            </a:rPr>
                            <m:t>𝑦𝑟</m:t>
                          </m:r>
                        </m:den>
                      </m:f>
                      <m:r>
                        <a:rPr lang="en-US" b="0" i="1" smtClean="0">
                          <a:latin typeface="Cambria Math"/>
                        </a:rPr>
                        <m:t>=113.8 </m:t>
                      </m:r>
                      <m:f>
                        <m:fPr>
                          <m:ctrlPr>
                            <a:rPr lang="en-US" b="0" i="1" smtClean="0">
                              <a:latin typeface="Cambria Math"/>
                            </a:rPr>
                          </m:ctrlPr>
                        </m:fPr>
                        <m:num>
                          <m:r>
                            <a:rPr lang="en-US" b="0" i="1" smtClean="0">
                              <a:latin typeface="Cambria Math"/>
                            </a:rPr>
                            <m:t>𝑘𝑊h</m:t>
                          </m:r>
                        </m:num>
                        <m:den>
                          <m:sSup>
                            <m:sSupPr>
                              <m:ctrlPr>
                                <a:rPr lang="en-US" b="0" i="1" smtClean="0">
                                  <a:latin typeface="Cambria Math"/>
                                </a:rPr>
                              </m:ctrlPr>
                            </m:sSupPr>
                            <m:e>
                              <m:r>
                                <a:rPr lang="en-US" b="0" i="1" smtClean="0">
                                  <a:latin typeface="Cambria Math"/>
                                </a:rPr>
                                <m:t>𝑚</m:t>
                              </m:r>
                            </m:e>
                            <m:sup>
                              <m:r>
                                <a:rPr lang="en-US" b="0" i="1" smtClean="0">
                                  <a:latin typeface="Cambria Math"/>
                                </a:rPr>
                                <m:t>2</m:t>
                              </m:r>
                            </m:sup>
                          </m:sSup>
                          <m:r>
                            <a:rPr lang="en-US" b="0" i="1" smtClean="0">
                              <a:latin typeface="Cambria Math"/>
                            </a:rPr>
                            <m:t>•</m:t>
                          </m:r>
                          <m:r>
                            <a:rPr lang="en-US" b="0" i="1" smtClean="0">
                              <a:latin typeface="Cambria Math"/>
                            </a:rPr>
                            <m:t>𝑦𝑟</m:t>
                          </m:r>
                        </m:den>
                      </m:f>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85800" y="2198819"/>
                <a:ext cx="3925690" cy="665567"/>
              </a:xfrm>
              <a:prstGeom prst="rect">
                <a:avLst/>
              </a:prstGeom>
              <a:blipFill rotWithShape="1">
                <a:blip r:embed="rId3"/>
                <a:stretch>
                  <a:fillRect/>
                </a:stretch>
              </a:blipFill>
            </p:spPr>
            <p:txBody>
              <a:bodyPr/>
              <a:lstStyle/>
              <a:p>
                <a:r>
                  <a:rPr lang="en-US">
                    <a:noFill/>
                  </a:rPr>
                  <a:t> </a:t>
                </a:r>
              </a:p>
            </p:txBody>
          </p:sp>
        </mc:Fallback>
      </mc:AlternateContent>
      <p:sp>
        <p:nvSpPr>
          <p:cNvPr id="14" name="TextBox 13"/>
          <p:cNvSpPr txBox="1"/>
          <p:nvPr/>
        </p:nvSpPr>
        <p:spPr>
          <a:xfrm>
            <a:off x="304800" y="3048000"/>
            <a:ext cx="5029200" cy="707886"/>
          </a:xfrm>
          <a:prstGeom prst="rect">
            <a:avLst/>
          </a:prstGeom>
          <a:noFill/>
        </p:spPr>
        <p:txBody>
          <a:bodyPr wrap="square" rtlCol="0">
            <a:spAutoFit/>
          </a:bodyPr>
          <a:lstStyle/>
          <a:p>
            <a:pPr marL="285750" indent="-285750">
              <a:buFont typeface="Arial" pitchFamily="34" charset="0"/>
              <a:buChar char="•"/>
            </a:pPr>
            <a:r>
              <a:rPr lang="en-US" sz="2000" dirty="0" smtClean="0"/>
              <a:t>Calculate the energy output of this turbine if the blades are each 18 </a:t>
            </a:r>
            <a:r>
              <a:rPr lang="en-US" sz="2000" dirty="0" err="1" smtClean="0"/>
              <a:t>ft</a:t>
            </a:r>
            <a:r>
              <a:rPr lang="en-US" sz="2000" dirty="0" smtClean="0"/>
              <a:t> long?</a:t>
            </a:r>
            <a:endParaRPr lang="en-US" sz="2000" dirty="0"/>
          </a:p>
        </p:txBody>
      </p:sp>
      <p:sp>
        <p:nvSpPr>
          <p:cNvPr id="16" name="TextBox 15"/>
          <p:cNvSpPr txBox="1"/>
          <p:nvPr/>
        </p:nvSpPr>
        <p:spPr>
          <a:xfrm rot="19784610">
            <a:off x="7197456" y="2707754"/>
            <a:ext cx="722510" cy="369332"/>
          </a:xfrm>
          <a:prstGeom prst="rect">
            <a:avLst/>
          </a:prstGeom>
          <a:noFill/>
        </p:spPr>
        <p:txBody>
          <a:bodyPr wrap="square" rtlCol="0">
            <a:spAutoFit/>
          </a:bodyPr>
          <a:lstStyle/>
          <a:p>
            <a:r>
              <a:rPr lang="en-US" dirty="0" smtClean="0"/>
              <a:t>18 </a:t>
            </a:r>
            <a:r>
              <a:rPr lang="en-US" dirty="0" err="1" smtClean="0"/>
              <a:t>ft</a:t>
            </a:r>
            <a:endParaRPr lang="en-US" dirty="0"/>
          </a:p>
        </p:txBody>
      </p:sp>
      <p:sp>
        <p:nvSpPr>
          <p:cNvPr id="21" name="TextBox 20"/>
          <p:cNvSpPr txBox="1"/>
          <p:nvPr/>
        </p:nvSpPr>
        <p:spPr>
          <a:xfrm>
            <a:off x="304800" y="4038600"/>
            <a:ext cx="5105400" cy="707886"/>
          </a:xfrm>
          <a:prstGeom prst="rect">
            <a:avLst/>
          </a:prstGeom>
          <a:noFill/>
        </p:spPr>
        <p:txBody>
          <a:bodyPr wrap="square" rtlCol="0">
            <a:spAutoFit/>
          </a:bodyPr>
          <a:lstStyle/>
          <a:p>
            <a:pPr marL="285750" indent="-285750">
              <a:buFont typeface="Arial" pitchFamily="34" charset="0"/>
              <a:buChar char="•"/>
            </a:pPr>
            <a:r>
              <a:rPr lang="en-US" sz="2000" dirty="0" smtClean="0"/>
              <a:t>The blade length represents the radius of the sweep circle.  </a:t>
            </a:r>
            <a:r>
              <a:rPr lang="en-US" sz="2000" u="sng" dirty="0" smtClean="0">
                <a:solidFill>
                  <a:srgbClr val="FF0000"/>
                </a:solidFill>
              </a:rPr>
              <a:t>The sweep area is then </a:t>
            </a:r>
            <a:r>
              <a:rPr lang="el-GR" sz="2000" u="sng" dirty="0" smtClean="0">
                <a:solidFill>
                  <a:srgbClr val="FF0000"/>
                </a:solidFill>
              </a:rPr>
              <a:t>π</a:t>
            </a:r>
            <a:r>
              <a:rPr lang="en-US" sz="2000" u="sng" dirty="0" smtClean="0">
                <a:solidFill>
                  <a:srgbClr val="FF0000"/>
                </a:solidFill>
              </a:rPr>
              <a:t>r</a:t>
            </a:r>
            <a:r>
              <a:rPr lang="en-US" sz="2000" u="sng" baseline="30000" dirty="0" smtClean="0">
                <a:solidFill>
                  <a:srgbClr val="FF0000"/>
                </a:solidFill>
              </a:rPr>
              <a:t>2</a:t>
            </a:r>
            <a:r>
              <a:rPr lang="en-US" sz="2000" u="sng" dirty="0" smtClean="0">
                <a:solidFill>
                  <a:srgbClr val="FF0000"/>
                </a:solidFill>
              </a:rPr>
              <a:t> </a:t>
            </a:r>
            <a:endParaRPr lang="en-US" sz="2000" u="sng" dirty="0">
              <a:solidFill>
                <a:srgbClr val="FF0000"/>
              </a:solidFill>
            </a:endParaRPr>
          </a:p>
        </p:txBody>
      </p:sp>
      <p:grpSp>
        <p:nvGrpSpPr>
          <p:cNvPr id="24" name="Group 23"/>
          <p:cNvGrpSpPr/>
          <p:nvPr/>
        </p:nvGrpSpPr>
        <p:grpSpPr>
          <a:xfrm>
            <a:off x="439591" y="5087534"/>
            <a:ext cx="5885009" cy="779866"/>
            <a:chOff x="562891" y="5181600"/>
            <a:chExt cx="5885009" cy="779866"/>
          </a:xfrm>
        </p:grpSpPr>
        <mc:AlternateContent xmlns:mc="http://schemas.openxmlformats.org/markup-compatibility/2006">
          <mc:Choice xmlns:a14="http://schemas.microsoft.com/office/drawing/2010/main" Requires="a14">
            <p:sp>
              <p:nvSpPr>
                <p:cNvPr id="23" name="TextBox 22"/>
                <p:cNvSpPr txBox="1"/>
                <p:nvPr/>
              </p:nvSpPr>
              <p:spPr>
                <a:xfrm>
                  <a:off x="562891" y="5246783"/>
                  <a:ext cx="5885009" cy="7146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113.8 </m:t>
                        </m:r>
                        <m:f>
                          <m:fPr>
                            <m:ctrlPr>
                              <a:rPr lang="en-US" b="0" i="1" smtClean="0">
                                <a:latin typeface="Cambria Math"/>
                              </a:rPr>
                            </m:ctrlPr>
                          </m:fPr>
                          <m:num>
                            <m:r>
                              <a:rPr lang="en-US" b="0" i="1" smtClean="0">
                                <a:latin typeface="Cambria Math"/>
                              </a:rPr>
                              <m:t>𝑘𝑊h</m:t>
                            </m:r>
                          </m:num>
                          <m:den>
                            <m:sSup>
                              <m:sSupPr>
                                <m:ctrlPr>
                                  <a:rPr lang="en-US" b="0" i="1" smtClean="0">
                                    <a:latin typeface="Cambria Math"/>
                                  </a:rPr>
                                </m:ctrlPr>
                              </m:sSupPr>
                              <m:e>
                                <m:r>
                                  <a:rPr lang="en-US" b="0" i="1" smtClean="0">
                                    <a:latin typeface="Cambria Math"/>
                                  </a:rPr>
                                  <m:t>𝑚</m:t>
                                </m:r>
                              </m:e>
                              <m:sup>
                                <m:r>
                                  <a:rPr lang="en-US" b="0" i="1" smtClean="0">
                                    <a:latin typeface="Cambria Math"/>
                                  </a:rPr>
                                  <m:t>2</m:t>
                                </m:r>
                              </m:sup>
                            </m:sSup>
                            <m:r>
                              <a:rPr lang="en-US" b="0" i="1" smtClean="0">
                                <a:latin typeface="Cambria Math"/>
                              </a:rPr>
                              <m:t>•</m:t>
                            </m:r>
                            <m:r>
                              <a:rPr lang="en-US" b="0" i="1" smtClean="0">
                                <a:latin typeface="Cambria Math"/>
                              </a:rPr>
                              <m:t>𝑦𝑟</m:t>
                            </m:r>
                          </m:den>
                        </m:f>
                        <m:r>
                          <a:rPr lang="en-US" b="0" i="1" smtClean="0">
                            <a:latin typeface="Cambria Math"/>
                          </a:rPr>
                          <m:t>𝑥</m:t>
                        </m:r>
                        <m:r>
                          <a:rPr lang="en-US" b="0" i="1" smtClean="0">
                            <a:latin typeface="Cambria Math"/>
                          </a:rPr>
                          <m:t> (</m:t>
                        </m:r>
                        <m:r>
                          <a:rPr lang="en-US" b="0" i="1" smtClean="0">
                            <a:latin typeface="Cambria Math"/>
                            <a:ea typeface="Cambria Math"/>
                          </a:rPr>
                          <m:t>𝜋</m:t>
                        </m:r>
                        <m:r>
                          <a:rPr lang="en-US" b="0" i="1" smtClean="0">
                            <a:latin typeface="Cambria Math"/>
                            <a:ea typeface="Cambria Math"/>
                          </a:rPr>
                          <m:t>)(9 </m:t>
                        </m:r>
                        <m:r>
                          <a:rPr lang="en-US" b="0" i="1" smtClean="0">
                            <a:latin typeface="Cambria Math"/>
                            <a:ea typeface="Cambria Math"/>
                          </a:rPr>
                          <m:t>𝑓𝑡</m:t>
                        </m:r>
                        <m:sSup>
                          <m:sSupPr>
                            <m:ctrlPr>
                              <a:rPr lang="en-US" b="0" i="1" smtClean="0">
                                <a:latin typeface="Cambria Math"/>
                                <a:ea typeface="Cambria Math"/>
                              </a:rPr>
                            </m:ctrlPr>
                          </m:sSupPr>
                          <m:e>
                            <m:r>
                              <a:rPr lang="en-US" b="0"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 </m:t>
                        </m:r>
                        <m:r>
                          <a:rPr lang="en-US" b="0" i="1" smtClean="0">
                            <a:latin typeface="Cambria Math"/>
                            <a:ea typeface="Cambria Math"/>
                          </a:rPr>
                          <m:t>𝑥</m:t>
                        </m:r>
                        <m:r>
                          <a:rPr lang="en-US" b="0" i="1" smtClean="0">
                            <a:latin typeface="Cambria Math"/>
                            <a:ea typeface="Cambria Math"/>
                          </a:rPr>
                          <m:t> </m:t>
                        </m:r>
                        <m:d>
                          <m:dPr>
                            <m:ctrlPr>
                              <a:rPr lang="en-US" b="0" i="1" smtClean="0">
                                <a:latin typeface="Cambria Math"/>
                                <a:ea typeface="Cambria Math"/>
                              </a:rPr>
                            </m:ctrlPr>
                          </m:dPr>
                          <m:e>
                            <m:f>
                              <m:fPr>
                                <m:ctrlPr>
                                  <a:rPr lang="en-US" b="0" i="1" smtClean="0">
                                    <a:latin typeface="Cambria Math"/>
                                    <a:ea typeface="Cambria Math"/>
                                  </a:rPr>
                                </m:ctrlPr>
                              </m:fPr>
                              <m:num>
                                <m:r>
                                  <a:rPr lang="en-US" b="0" i="1" smtClean="0">
                                    <a:latin typeface="Cambria Math"/>
                                    <a:ea typeface="Cambria Math"/>
                                  </a:rPr>
                                  <m:t>0.3048 </m:t>
                                </m:r>
                                <m:r>
                                  <a:rPr lang="en-US" b="0" i="1" smtClean="0">
                                    <a:latin typeface="Cambria Math"/>
                                    <a:ea typeface="Cambria Math"/>
                                  </a:rPr>
                                  <m:t>𝑚</m:t>
                                </m:r>
                              </m:num>
                              <m:den>
                                <m:r>
                                  <a:rPr lang="en-US" b="0" i="1" smtClean="0">
                                    <a:latin typeface="Cambria Math"/>
                                    <a:ea typeface="Cambria Math"/>
                                  </a:rPr>
                                  <m:t>𝑓𝑡</m:t>
                                </m:r>
                              </m:den>
                            </m:f>
                          </m:e>
                        </m:d>
                        <m:r>
                          <a:rPr lang="en-US" b="0" i="1" smtClean="0">
                            <a:latin typeface="Cambria Math"/>
                            <a:ea typeface="Cambria Math"/>
                          </a:rPr>
                          <m:t>=2689 </m:t>
                        </m:r>
                        <m:f>
                          <m:fPr>
                            <m:ctrlPr>
                              <a:rPr lang="en-US" b="0" i="1" smtClean="0">
                                <a:latin typeface="Cambria Math"/>
                                <a:ea typeface="Cambria Math"/>
                              </a:rPr>
                            </m:ctrlPr>
                          </m:fPr>
                          <m:num>
                            <m:r>
                              <a:rPr lang="en-US" b="0" i="1" smtClean="0">
                                <a:latin typeface="Cambria Math"/>
                                <a:ea typeface="Cambria Math"/>
                              </a:rPr>
                              <m:t>𝑘𝑊h</m:t>
                            </m:r>
                          </m:num>
                          <m:den>
                            <m:r>
                              <a:rPr lang="en-US" b="0" i="1" smtClean="0">
                                <a:latin typeface="Cambria Math"/>
                                <a:ea typeface="Cambria Math"/>
                              </a:rPr>
                              <m:t>𝑦𝑟</m:t>
                            </m:r>
                          </m:den>
                        </m:f>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562891" y="5246783"/>
                  <a:ext cx="5885009" cy="714683"/>
                </a:xfrm>
                <a:prstGeom prst="rect">
                  <a:avLst/>
                </a:prstGeom>
                <a:blipFill rotWithShape="1">
                  <a:blip r:embed="rId4"/>
                  <a:stretch>
                    <a:fillRect/>
                  </a:stretch>
                </a:blipFill>
              </p:spPr>
              <p:txBody>
                <a:bodyPr/>
                <a:lstStyle/>
                <a:p>
                  <a:r>
                    <a:rPr lang="en-US">
                      <a:noFill/>
                    </a:rPr>
                    <a:t> </a:t>
                  </a:r>
                </a:p>
              </p:txBody>
            </p:sp>
          </mc:Fallback>
        </mc:AlternateContent>
        <p:sp>
          <p:nvSpPr>
            <p:cNvPr id="25" name="TextBox 24"/>
            <p:cNvSpPr txBox="1"/>
            <p:nvPr/>
          </p:nvSpPr>
          <p:spPr>
            <a:xfrm>
              <a:off x="4753891" y="5181600"/>
              <a:ext cx="381000" cy="307777"/>
            </a:xfrm>
            <a:prstGeom prst="rect">
              <a:avLst/>
            </a:prstGeom>
            <a:noFill/>
          </p:spPr>
          <p:txBody>
            <a:bodyPr wrap="square" rtlCol="0">
              <a:spAutoFit/>
            </a:bodyPr>
            <a:lstStyle/>
            <a:p>
              <a:r>
                <a:rPr lang="en-US" sz="1400" dirty="0" smtClean="0"/>
                <a:t>2</a:t>
              </a:r>
              <a:endParaRPr lang="en-US" sz="1400" dirty="0"/>
            </a:p>
          </p:txBody>
        </p:sp>
      </p:grpSp>
      <p:sp>
        <p:nvSpPr>
          <p:cNvPr id="27" name="TextBox 26"/>
          <p:cNvSpPr txBox="1"/>
          <p:nvPr/>
        </p:nvSpPr>
        <p:spPr>
          <a:xfrm>
            <a:off x="337851" y="5955268"/>
            <a:ext cx="8686800" cy="369332"/>
          </a:xfrm>
          <a:prstGeom prst="rect">
            <a:avLst/>
          </a:prstGeom>
          <a:noFill/>
        </p:spPr>
        <p:txBody>
          <a:bodyPr wrap="square" rtlCol="0">
            <a:spAutoFit/>
          </a:bodyPr>
          <a:lstStyle/>
          <a:p>
            <a:pPr marL="285750" indent="-285750">
              <a:buFont typeface="Arial" pitchFamily="34" charset="0"/>
              <a:buChar char="•"/>
            </a:pPr>
            <a:r>
              <a:rPr lang="en-US" dirty="0" smtClean="0"/>
              <a:t>One of these units would not be enough to power the average home (11, 351 kWh/</a:t>
            </a:r>
            <a:r>
              <a:rPr lang="en-US" dirty="0" err="1" smtClean="0"/>
              <a:t>yr</a:t>
            </a:r>
            <a:r>
              <a:rPr lang="en-US" dirty="0" smtClean="0"/>
              <a:t>)</a:t>
            </a:r>
            <a:endParaRPr lang="en-US" dirty="0"/>
          </a:p>
        </p:txBody>
      </p:sp>
    </p:spTree>
    <p:extLst>
      <p:ext uri="{BB962C8B-B14F-4D97-AF65-F5344CB8AC3E}">
        <p14:creationId xmlns:p14="http://schemas.microsoft.com/office/powerpoint/2010/main" val="371142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Coastal Winds</a:t>
            </a:r>
            <a:endParaRPr lang="en-US" sz="3200" dirty="0"/>
          </a:p>
        </p:txBody>
      </p:sp>
      <p:sp>
        <p:nvSpPr>
          <p:cNvPr id="3" name="Content Placeholder 2"/>
          <p:cNvSpPr>
            <a:spLocks noGrp="1"/>
          </p:cNvSpPr>
          <p:nvPr>
            <p:ph idx="1"/>
          </p:nvPr>
        </p:nvSpPr>
        <p:spPr>
          <a:xfrm>
            <a:off x="457200" y="1295400"/>
            <a:ext cx="8229600" cy="4525963"/>
          </a:xfrm>
        </p:spPr>
        <p:txBody>
          <a:bodyPr>
            <a:normAutofit/>
          </a:bodyPr>
          <a:lstStyle/>
          <a:p>
            <a:r>
              <a:rPr lang="en-US" sz="2000" dirty="0" smtClean="0"/>
              <a:t>A more localized effect occurs in coastal regions.  </a:t>
            </a:r>
          </a:p>
          <a:p>
            <a:endParaRPr lang="en-US" sz="2000" dirty="0" smtClean="0"/>
          </a:p>
          <a:p>
            <a:r>
              <a:rPr lang="en-US" sz="2000" dirty="0" smtClean="0"/>
              <a:t>During the day, the sun’s rays beam down, heating the sand and water.  Sand heats much fast than water, so the air over the sand is warmer than that over the water.  The hotter air, being lighter, rises and creates a void. </a:t>
            </a:r>
            <a:r>
              <a:rPr lang="en-US" sz="2000" i="1" dirty="0" smtClean="0"/>
              <a:t>This creates a pressure gradient</a:t>
            </a:r>
            <a:endParaRPr lang="en-US" sz="2000" dirty="0" smtClean="0"/>
          </a:p>
          <a:p>
            <a:endParaRPr lang="en-US" sz="2000" dirty="0"/>
          </a:p>
          <a:p>
            <a:r>
              <a:rPr lang="en-US" sz="2000" dirty="0" smtClean="0"/>
              <a:t>The high pressure air over the water flows inland to fill the air void (</a:t>
            </a:r>
            <a:r>
              <a:rPr lang="en-US" sz="2000" u="sng" dirty="0" smtClean="0">
                <a:solidFill>
                  <a:srgbClr val="FF0000"/>
                </a:solidFill>
              </a:rPr>
              <a:t>onshore breeze</a:t>
            </a:r>
            <a:r>
              <a:rPr lang="en-US" sz="2000" dirty="0" smtClean="0"/>
              <a:t>).</a:t>
            </a:r>
            <a:endParaRPr lang="en-US" sz="2000" dirty="0"/>
          </a:p>
        </p:txBody>
      </p:sp>
      <p:pic>
        <p:nvPicPr>
          <p:cNvPr id="4" name="Picture 4" descr="https://www.eeb.ucla.edu/test/faculty/nezlin/Lecture1/Fig08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873"/>
          <a:stretch/>
        </p:blipFill>
        <p:spPr bwMode="auto">
          <a:xfrm>
            <a:off x="1752600" y="4512137"/>
            <a:ext cx="4914900" cy="1969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harrisc\AppData\Local\Microsoft\Windows\Temporary Internet Files\Content.IE5\CD3FBPOZ\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018" y="4183465"/>
            <a:ext cx="1492405" cy="149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5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Coastal Winds</a:t>
            </a:r>
            <a:endParaRPr lang="en-US" sz="3200" dirty="0"/>
          </a:p>
        </p:txBody>
      </p:sp>
      <p:sp>
        <p:nvSpPr>
          <p:cNvPr id="3" name="Content Placeholder 2"/>
          <p:cNvSpPr>
            <a:spLocks noGrp="1"/>
          </p:cNvSpPr>
          <p:nvPr>
            <p:ph idx="1"/>
          </p:nvPr>
        </p:nvSpPr>
        <p:spPr>
          <a:xfrm>
            <a:off x="457200" y="1447800"/>
            <a:ext cx="8229600" cy="4525963"/>
          </a:xfrm>
        </p:spPr>
        <p:txBody>
          <a:bodyPr>
            <a:normAutofit/>
          </a:bodyPr>
          <a:lstStyle/>
          <a:p>
            <a:r>
              <a:rPr lang="en-US" sz="2000" dirty="0" smtClean="0"/>
              <a:t>At night, the sand cools faster than the water.  This means that the air over the water stays warmer.  Now, the pressure gradient has switched.  </a:t>
            </a:r>
          </a:p>
          <a:p>
            <a:endParaRPr lang="en-US" sz="2000" dirty="0" smtClean="0"/>
          </a:p>
          <a:p>
            <a:r>
              <a:rPr lang="en-US" sz="2000" dirty="0" smtClean="0"/>
              <a:t>Higher pressure air over the sand flows outward to the water.  This is called an </a:t>
            </a:r>
            <a:r>
              <a:rPr lang="en-US" sz="2000" u="sng" dirty="0" smtClean="0">
                <a:solidFill>
                  <a:srgbClr val="FF0000"/>
                </a:solidFill>
              </a:rPr>
              <a:t>offshore breeze</a:t>
            </a:r>
            <a:r>
              <a:rPr lang="en-US" sz="2000" dirty="0" smtClean="0"/>
              <a:t>.  This wind pattern is </a:t>
            </a:r>
            <a:r>
              <a:rPr lang="en-US" sz="2000" i="1" dirty="0" smtClean="0"/>
              <a:t>very reliable</a:t>
            </a:r>
            <a:r>
              <a:rPr lang="en-US" sz="2000" dirty="0" smtClean="0"/>
              <a:t>.</a:t>
            </a:r>
            <a:endParaRPr lang="en-US" sz="2000" dirty="0"/>
          </a:p>
        </p:txBody>
      </p:sp>
      <p:pic>
        <p:nvPicPr>
          <p:cNvPr id="4" name="Picture 8" descr="https://www.eeb.ucla.edu/test/faculty/nezlin/Lecture1/Fig08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b="4021"/>
          <a:stretch/>
        </p:blipFill>
        <p:spPr bwMode="auto">
          <a:xfrm>
            <a:off x="2286000" y="4138470"/>
            <a:ext cx="4914900" cy="2268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harrisc\AppData\Local\Microsoft\Windows\Temporary Internet Files\Content.IE5\CDYWEJYT\MC9004325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43227"/>
            <a:ext cx="990486" cy="9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73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On/Offshore Wind Farms</a:t>
            </a:r>
            <a:endParaRPr lang="en-US" sz="3200" dirty="0"/>
          </a:p>
        </p:txBody>
      </p:sp>
      <p:sp>
        <p:nvSpPr>
          <p:cNvPr id="4" name="Content Placeholder 3"/>
          <p:cNvSpPr>
            <a:spLocks noGrp="1"/>
          </p:cNvSpPr>
          <p:nvPr>
            <p:ph idx="1"/>
          </p:nvPr>
        </p:nvSpPr>
        <p:spPr>
          <a:xfrm>
            <a:off x="457200" y="1447800"/>
            <a:ext cx="8229600" cy="4525963"/>
          </a:xfrm>
        </p:spPr>
        <p:txBody>
          <a:bodyPr>
            <a:normAutofit lnSpcReduction="10000"/>
          </a:bodyPr>
          <a:lstStyle/>
          <a:p>
            <a:r>
              <a:rPr lang="en-US" sz="2000" dirty="0" smtClean="0"/>
              <a:t>Coastal winds are </a:t>
            </a:r>
            <a:r>
              <a:rPr lang="en-US" sz="2000" dirty="0"/>
              <a:t>a vast source of American energy that is close to major population centers and corresponds to periods of high power demand </a:t>
            </a:r>
            <a:endParaRPr lang="en-US" sz="2000" dirty="0" smtClean="0"/>
          </a:p>
          <a:p>
            <a:endParaRPr lang="en-US" sz="2000" dirty="0"/>
          </a:p>
          <a:p>
            <a:r>
              <a:rPr lang="en-US" sz="2000" u="sng" dirty="0" smtClean="0">
                <a:solidFill>
                  <a:srgbClr val="FF0000"/>
                </a:solidFill>
              </a:rPr>
              <a:t>The </a:t>
            </a:r>
            <a:r>
              <a:rPr lang="en-US" sz="2000" u="sng" dirty="0">
                <a:solidFill>
                  <a:srgbClr val="FF0000"/>
                </a:solidFill>
              </a:rPr>
              <a:t>28 coastal and Great Lakes states use 78% of the nation's </a:t>
            </a:r>
            <a:r>
              <a:rPr lang="en-US" sz="2000" u="sng" dirty="0" smtClean="0">
                <a:solidFill>
                  <a:srgbClr val="FF0000"/>
                </a:solidFill>
              </a:rPr>
              <a:t>electricity</a:t>
            </a:r>
            <a:r>
              <a:rPr lang="en-US" sz="2000" dirty="0" smtClean="0"/>
              <a:t>.</a:t>
            </a:r>
            <a:endParaRPr lang="en-US" sz="2000" dirty="0"/>
          </a:p>
          <a:p>
            <a:endParaRPr lang="en-US" sz="2000" dirty="0" smtClean="0"/>
          </a:p>
          <a:p>
            <a:r>
              <a:rPr lang="en-US" sz="2000" dirty="0" smtClean="0"/>
              <a:t>Strong </a:t>
            </a:r>
            <a:r>
              <a:rPr lang="en-US" sz="2000" dirty="0"/>
              <a:t>and constant ocean winds correspond to periods of high power demand. </a:t>
            </a:r>
            <a:endParaRPr lang="en-US" sz="2000" dirty="0" smtClean="0"/>
          </a:p>
          <a:p>
            <a:endParaRPr lang="en-US" sz="2000" dirty="0"/>
          </a:p>
          <a:p>
            <a:r>
              <a:rPr lang="en-US" sz="2000" dirty="0" smtClean="0"/>
              <a:t>Specifically</a:t>
            </a:r>
            <a:r>
              <a:rPr lang="en-US" sz="2000" dirty="0"/>
              <a:t>, on hot days ocean breezes often blow more </a:t>
            </a:r>
            <a:r>
              <a:rPr lang="en-US" sz="2000" dirty="0" smtClean="0"/>
              <a:t>strongly, which also corresponds to high energy demand.</a:t>
            </a:r>
            <a:endParaRPr lang="en-US" sz="2000" dirty="0"/>
          </a:p>
          <a:p>
            <a:endParaRPr lang="en-US" sz="2000" dirty="0" smtClean="0"/>
          </a:p>
          <a:p>
            <a:r>
              <a:rPr lang="en-US" sz="2000" dirty="0" smtClean="0"/>
              <a:t>Powerful wind farms exist both on and offshore to utilize these winds.  Offshore wind farms cost 3 times more than onshore wind farms.</a:t>
            </a:r>
            <a:endParaRPr lang="en-US" sz="2000" dirty="0"/>
          </a:p>
        </p:txBody>
      </p:sp>
    </p:spTree>
    <p:extLst>
      <p:ext uri="{BB962C8B-B14F-4D97-AF65-F5344CB8AC3E}">
        <p14:creationId xmlns:p14="http://schemas.microsoft.com/office/powerpoint/2010/main" val="1716365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35" y="990600"/>
            <a:ext cx="8534400" cy="566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9333" y="152400"/>
            <a:ext cx="8229600" cy="762000"/>
          </a:xfrm>
        </p:spPr>
        <p:txBody>
          <a:bodyPr>
            <a:normAutofit/>
          </a:bodyPr>
          <a:lstStyle/>
          <a:p>
            <a:r>
              <a:rPr lang="en-US" sz="3200" dirty="0" smtClean="0"/>
              <a:t>Distribution of Wind Power Intensity</a:t>
            </a:r>
            <a:endParaRPr lang="en-US" sz="3200" dirty="0"/>
          </a:p>
        </p:txBody>
      </p:sp>
    </p:spTree>
    <p:extLst>
      <p:ext uri="{BB962C8B-B14F-4D97-AF65-F5344CB8AC3E}">
        <p14:creationId xmlns:p14="http://schemas.microsoft.com/office/powerpoint/2010/main" val="3675323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284412" y="1143000"/>
            <a:ext cx="6792788"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43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History of Wind Power</a:t>
            </a:r>
            <a:endParaRPr lang="en-US" sz="3200" dirty="0"/>
          </a:p>
        </p:txBody>
      </p:sp>
      <p:sp>
        <p:nvSpPr>
          <p:cNvPr id="3" name="Content Placeholder 2"/>
          <p:cNvSpPr>
            <a:spLocks noGrp="1"/>
          </p:cNvSpPr>
          <p:nvPr>
            <p:ph idx="1"/>
          </p:nvPr>
        </p:nvSpPr>
        <p:spPr>
          <a:xfrm>
            <a:off x="457200" y="1600200"/>
            <a:ext cx="5638800" cy="4525963"/>
          </a:xfrm>
        </p:spPr>
        <p:txBody>
          <a:bodyPr>
            <a:normAutofit/>
          </a:bodyPr>
          <a:lstStyle/>
          <a:p>
            <a:r>
              <a:rPr lang="en-US" sz="2000" dirty="0" smtClean="0"/>
              <a:t>Earliest use of wind power goes back to the development of sailing ships.  Larger vessels built in the 19</a:t>
            </a:r>
            <a:r>
              <a:rPr lang="en-US" sz="2000" baseline="30000" dirty="0" smtClean="0"/>
              <a:t>th</a:t>
            </a:r>
            <a:r>
              <a:rPr lang="en-US" sz="2000" dirty="0" smtClean="0"/>
              <a:t> century could extract as much as 10000 hp.</a:t>
            </a:r>
          </a:p>
          <a:p>
            <a:endParaRPr lang="en-US" sz="2000" dirty="0"/>
          </a:p>
          <a:p>
            <a:r>
              <a:rPr lang="en-US" sz="2000" dirty="0" smtClean="0"/>
              <a:t>Stationary wind machines were later brought into practice.</a:t>
            </a:r>
          </a:p>
          <a:p>
            <a:pPr lvl="1"/>
            <a:r>
              <a:rPr lang="en-US" sz="1600" dirty="0" smtClean="0"/>
              <a:t>pumping water</a:t>
            </a:r>
          </a:p>
          <a:p>
            <a:pPr lvl="1"/>
            <a:r>
              <a:rPr lang="en-US" sz="1600" dirty="0" smtClean="0"/>
              <a:t>grain grinding</a:t>
            </a:r>
          </a:p>
          <a:p>
            <a:endParaRPr lang="en-US" sz="2000" dirty="0" smtClean="0"/>
          </a:p>
          <a:p>
            <a:r>
              <a:rPr lang="en-US" sz="2000" dirty="0" smtClean="0"/>
              <a:t>From the 1890’s on, windmills have been used mainly for the generation of electricity.</a:t>
            </a:r>
          </a:p>
          <a:p>
            <a:pPr lvl="1"/>
            <a:endParaRPr lang="en-US" sz="1600" dirty="0" smtClean="0"/>
          </a:p>
        </p:txBody>
      </p:sp>
      <p:pic>
        <p:nvPicPr>
          <p:cNvPr id="2050" name="Picture 2" descr="https://encrypted-tbn1.gstatic.com/images?q=tbn:ANd9GcSwZZ0g8gP52gCU19lY64bTNG1Ggdzlq-Fy6cI1FCDnIklnTlUD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657" y="16764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S3SdAwgx1wDN-h_AnN-2slyCBxvoqEiUFRKaYDnRRloKxag6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557" y="3733800"/>
            <a:ext cx="26574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1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335"/>
          <a:stretch/>
        </p:blipFill>
        <p:spPr bwMode="auto">
          <a:xfrm>
            <a:off x="1219200" y="1143000"/>
            <a:ext cx="6987822"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07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thumb/4/46/Whitelee_panorama.JPG/650px-Whitelee_panor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69032"/>
            <a:ext cx="7391400" cy="477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5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Sund mpazdzio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08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Expanding Use Of Wind Power</a:t>
            </a:r>
            <a:endParaRPr lang="en-US" sz="3200" dirty="0"/>
          </a:p>
        </p:txBody>
      </p:sp>
      <p:sp>
        <p:nvSpPr>
          <p:cNvPr id="3" name="Content Placeholder 2"/>
          <p:cNvSpPr>
            <a:spLocks noGrp="1"/>
          </p:cNvSpPr>
          <p:nvPr>
            <p:ph idx="1"/>
          </p:nvPr>
        </p:nvSpPr>
        <p:spPr>
          <a:xfrm>
            <a:off x="457200" y="1676400"/>
            <a:ext cx="8229600" cy="3733800"/>
          </a:xfrm>
        </p:spPr>
        <p:txBody>
          <a:bodyPr>
            <a:normAutofit/>
          </a:bodyPr>
          <a:lstStyle/>
          <a:p>
            <a:r>
              <a:rPr lang="en-US" sz="2000" dirty="0" smtClean="0"/>
              <a:t>World wind generation capacity more than quadrupled between 2000 and 2006, doubling about every three years. </a:t>
            </a:r>
          </a:p>
          <a:p>
            <a:endParaRPr lang="en-US" sz="2000" dirty="0" smtClean="0"/>
          </a:p>
          <a:p>
            <a:r>
              <a:rPr lang="en-US" sz="2000" dirty="0" smtClean="0"/>
              <a:t>The US is the world’s 2</a:t>
            </a:r>
            <a:r>
              <a:rPr lang="en-US" sz="2000" baseline="30000" dirty="0" smtClean="0"/>
              <a:t>nd</a:t>
            </a:r>
            <a:r>
              <a:rPr lang="en-US" sz="2000" dirty="0" smtClean="0"/>
              <a:t> leading producer of wind power, generating 60000 MW annually (21.2% of the world’s total)</a:t>
            </a:r>
          </a:p>
          <a:p>
            <a:endParaRPr lang="en-US" sz="2000" dirty="0"/>
          </a:p>
          <a:p>
            <a:r>
              <a:rPr lang="en-US" sz="2000" dirty="0" smtClean="0"/>
              <a:t>Nine states now get 10% or more of their power from wind, with Iowa getting more than 20%. California is on course to get more than a third of its supply from wind by 2020, and a recent Department of Energy study predicted wind could supply 20% of the nation's supply by 2030.</a:t>
            </a:r>
            <a:endParaRPr lang="en-US" sz="2000" dirty="0"/>
          </a:p>
        </p:txBody>
      </p:sp>
    </p:spTree>
    <p:extLst>
      <p:ext uri="{BB962C8B-B14F-4D97-AF65-F5344CB8AC3E}">
        <p14:creationId xmlns:p14="http://schemas.microsoft.com/office/powerpoint/2010/main" val="2933790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GlobalWindPowerCumulativeCapac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34961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04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Advantages</a:t>
            </a:r>
            <a:endParaRPr lang="en-US" sz="3200" dirty="0"/>
          </a:p>
        </p:txBody>
      </p:sp>
      <p:sp>
        <p:nvSpPr>
          <p:cNvPr id="3" name="Content Placeholder 2"/>
          <p:cNvSpPr>
            <a:spLocks noGrp="1"/>
          </p:cNvSpPr>
          <p:nvPr>
            <p:ph idx="1"/>
          </p:nvPr>
        </p:nvSpPr>
        <p:spPr>
          <a:xfrm>
            <a:off x="457200" y="1295400"/>
            <a:ext cx="8229600" cy="5105400"/>
          </a:xfrm>
        </p:spPr>
        <p:txBody>
          <a:bodyPr>
            <a:normAutofit/>
          </a:bodyPr>
          <a:lstStyle/>
          <a:p>
            <a:r>
              <a:rPr lang="en-US" sz="2000" dirty="0" smtClean="0"/>
              <a:t>Wind can blow day or night, sunny or cloudy, which gives it a clear advantage over direct solar conversion</a:t>
            </a:r>
          </a:p>
          <a:p>
            <a:endParaRPr lang="en-US" sz="2000" dirty="0" smtClean="0"/>
          </a:p>
          <a:p>
            <a:r>
              <a:rPr lang="en-US" sz="2000" dirty="0" smtClean="0"/>
              <a:t>Winds are strong during the coldest and darkest parts of winter when vast amounts of energy are needed</a:t>
            </a:r>
          </a:p>
          <a:p>
            <a:endParaRPr lang="en-US" sz="2000" dirty="0" smtClean="0"/>
          </a:p>
          <a:p>
            <a:r>
              <a:rPr lang="en-US" sz="2000" dirty="0" smtClean="0"/>
              <a:t>Offshore winds are also strong during hotter months, another peak demand period</a:t>
            </a:r>
          </a:p>
          <a:p>
            <a:endParaRPr lang="en-US" sz="2000" dirty="0"/>
          </a:p>
          <a:p>
            <a:r>
              <a:rPr lang="en-US" sz="2000" dirty="0" smtClean="0"/>
              <a:t>There remains a massive untapped resource of wind power.</a:t>
            </a:r>
          </a:p>
          <a:p>
            <a:endParaRPr lang="en-US" sz="2000" dirty="0" smtClean="0"/>
          </a:p>
          <a:p>
            <a:r>
              <a:rPr lang="en-US" sz="2000" dirty="0" smtClean="0"/>
              <a:t>No fuel = No emission = No price fluctuations</a:t>
            </a:r>
          </a:p>
          <a:p>
            <a:endParaRPr lang="en-US" sz="2000" dirty="0"/>
          </a:p>
          <a:p>
            <a:r>
              <a:rPr lang="en-US" sz="2000" dirty="0" smtClean="0"/>
              <a:t>Wind power is domestically produced.</a:t>
            </a:r>
            <a:endParaRPr lang="en-US" sz="2000" dirty="0"/>
          </a:p>
        </p:txBody>
      </p:sp>
    </p:spTree>
    <p:extLst>
      <p:ext uri="{BB962C8B-B14F-4D97-AF65-F5344CB8AC3E}">
        <p14:creationId xmlns:p14="http://schemas.microsoft.com/office/powerpoint/2010/main" val="491719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638175"/>
            <a:ext cx="8039100" cy="55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411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Advantages of Wind</a:t>
            </a:r>
            <a:endParaRPr lang="en-US" sz="3200" dirty="0"/>
          </a:p>
        </p:txBody>
      </p:sp>
      <p:sp>
        <p:nvSpPr>
          <p:cNvPr id="3" name="Content Placeholder 2"/>
          <p:cNvSpPr>
            <a:spLocks noGrp="1"/>
          </p:cNvSpPr>
          <p:nvPr>
            <p:ph idx="1"/>
          </p:nvPr>
        </p:nvSpPr>
        <p:spPr>
          <a:xfrm>
            <a:off x="407624" y="1295400"/>
            <a:ext cx="8229600" cy="685800"/>
          </a:xfrm>
        </p:spPr>
        <p:txBody>
          <a:bodyPr>
            <a:normAutofit/>
          </a:bodyPr>
          <a:lstStyle/>
          <a:p>
            <a:r>
              <a:rPr lang="en-US" sz="2000" dirty="0" smtClean="0"/>
              <a:t>Utility costs are dropping as performance improves.</a:t>
            </a:r>
            <a:endParaRPr lang="en-US"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7881000" cy="459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743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Disadvantages of Wind Power</a:t>
            </a:r>
            <a:endParaRPr lang="en-US" sz="3200" dirty="0"/>
          </a:p>
        </p:txBody>
      </p:sp>
      <p:sp>
        <p:nvSpPr>
          <p:cNvPr id="3" name="Content Placeholder 2"/>
          <p:cNvSpPr>
            <a:spLocks noGrp="1"/>
          </p:cNvSpPr>
          <p:nvPr>
            <p:ph idx="1"/>
          </p:nvPr>
        </p:nvSpPr>
        <p:spPr>
          <a:xfrm>
            <a:off x="533400" y="1447800"/>
            <a:ext cx="8229600" cy="4953000"/>
          </a:xfrm>
        </p:spPr>
        <p:txBody>
          <a:bodyPr>
            <a:normAutofit/>
          </a:bodyPr>
          <a:lstStyle/>
          <a:p>
            <a:r>
              <a:rPr lang="en-US" sz="2000" dirty="0" smtClean="0"/>
              <a:t>The wind is not constant.  Wind speeds are also highly variable, changing by the minute.</a:t>
            </a:r>
          </a:p>
          <a:p>
            <a:pPr lvl="1"/>
            <a:r>
              <a:rPr lang="en-US" sz="2000" dirty="0" smtClean="0"/>
              <a:t>Because of this, wind farms may operate at as little as 20% of rated capacity</a:t>
            </a:r>
          </a:p>
          <a:p>
            <a:pPr lvl="1"/>
            <a:r>
              <a:rPr lang="en-US" sz="2000" dirty="0" smtClean="0"/>
              <a:t>The continuous rise and drop in power output make harnessing wind power difficult, and may potentially cause blackouts across the grid</a:t>
            </a:r>
          </a:p>
          <a:p>
            <a:pPr lvl="1"/>
            <a:r>
              <a:rPr lang="en-US" sz="2000" dirty="0" smtClean="0"/>
              <a:t>Wind, therefore, can never be a primary source of energy, but can certainly act as a nice supplement to more sustainable forms (nuclear, fossil fuel, hydro)</a:t>
            </a:r>
          </a:p>
          <a:p>
            <a:pPr lvl="1"/>
            <a:endParaRPr lang="en-US" sz="2000" dirty="0"/>
          </a:p>
          <a:p>
            <a:r>
              <a:rPr lang="en-US" sz="2000" dirty="0" smtClean="0"/>
              <a:t>The start up costs are high, as is the cost to the tax payer, despite claims of low utility cost</a:t>
            </a:r>
          </a:p>
          <a:p>
            <a:pPr lvl="1"/>
            <a:r>
              <a:rPr lang="en-US" sz="2000" dirty="0" smtClean="0"/>
              <a:t>land,  transmission lines, maintenance, service contracts, subsidies ($1.5 B per year)</a:t>
            </a:r>
          </a:p>
          <a:p>
            <a:endParaRPr lang="en-US" sz="2400" dirty="0" smtClean="0"/>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766430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noAutofit/>
          </a:bodyPr>
          <a:lstStyle/>
          <a:p>
            <a:r>
              <a:rPr lang="en-US" sz="3200" dirty="0" smtClean="0"/>
              <a:t>Disadvantages of Wind Power</a:t>
            </a:r>
            <a:endParaRPr lang="en-US" sz="3200" dirty="0"/>
          </a:p>
        </p:txBody>
      </p:sp>
      <p:sp>
        <p:nvSpPr>
          <p:cNvPr id="3" name="Content Placeholder 2"/>
          <p:cNvSpPr>
            <a:spLocks noGrp="1"/>
          </p:cNvSpPr>
          <p:nvPr>
            <p:ph idx="1"/>
          </p:nvPr>
        </p:nvSpPr>
        <p:spPr>
          <a:xfrm>
            <a:off x="457200" y="1524000"/>
            <a:ext cx="8229600" cy="3657600"/>
          </a:xfrm>
        </p:spPr>
        <p:txBody>
          <a:bodyPr>
            <a:noAutofit/>
          </a:bodyPr>
          <a:lstStyle/>
          <a:p>
            <a:r>
              <a:rPr lang="en-US" sz="2000" dirty="0" smtClean="0"/>
              <a:t>Wind turbines kill </a:t>
            </a:r>
            <a:r>
              <a:rPr lang="en-US" sz="2000" i="1" u="sng" dirty="0" smtClean="0">
                <a:solidFill>
                  <a:srgbClr val="FF0000"/>
                </a:solidFill>
              </a:rPr>
              <a:t>lots</a:t>
            </a:r>
            <a:r>
              <a:rPr lang="en-US" sz="2000" dirty="0" smtClean="0"/>
              <a:t> of birds and bats.  These are predatory species.  When predators die, pests accumulate.  Bad things can happen.</a:t>
            </a:r>
          </a:p>
          <a:p>
            <a:endParaRPr lang="en-US" sz="2000" dirty="0"/>
          </a:p>
          <a:p>
            <a:r>
              <a:rPr lang="en-US" sz="2000" u="sng" dirty="0" smtClean="0">
                <a:solidFill>
                  <a:srgbClr val="FF0000"/>
                </a:solidFill>
              </a:rPr>
              <a:t>Wind farms take up a lot of space</a:t>
            </a:r>
            <a:r>
              <a:rPr lang="en-US" sz="2000" dirty="0" smtClean="0"/>
              <a:t>, with moderate energy outputs.</a:t>
            </a:r>
          </a:p>
          <a:p>
            <a:pPr lvl="1"/>
            <a:r>
              <a:rPr lang="en-US" sz="2000" dirty="0" smtClean="0"/>
              <a:t>The Alta Wind Farm (</a:t>
            </a:r>
            <a:r>
              <a:rPr lang="en-US" sz="2000" dirty="0" err="1" smtClean="0"/>
              <a:t>Ca</a:t>
            </a:r>
            <a:r>
              <a:rPr lang="en-US" sz="2000" dirty="0" smtClean="0"/>
              <a:t>) is the largest US wind farm in the world at 9000 acres.  It produces 2680 </a:t>
            </a:r>
            <a:r>
              <a:rPr lang="en-US" sz="2000" dirty="0" err="1" smtClean="0"/>
              <a:t>GWh</a:t>
            </a:r>
            <a:r>
              <a:rPr lang="en-US" sz="2000" dirty="0" smtClean="0"/>
              <a:t> annually.  (</a:t>
            </a:r>
            <a:r>
              <a:rPr lang="en-US" sz="2000" b="1" u="sng" dirty="0" smtClean="0">
                <a:solidFill>
                  <a:srgbClr val="FF0000"/>
                </a:solidFill>
              </a:rPr>
              <a:t>Cost: $1.85 B + subsidies</a:t>
            </a:r>
            <a:r>
              <a:rPr lang="en-US" sz="2000" dirty="0" smtClean="0"/>
              <a:t>)</a:t>
            </a:r>
          </a:p>
          <a:p>
            <a:pPr lvl="1"/>
            <a:r>
              <a:rPr lang="en-US" sz="2000" dirty="0" smtClean="0"/>
              <a:t>Catawba nuclear station is 391 acres (4% the size of Alta) and produces 18814 </a:t>
            </a:r>
            <a:r>
              <a:rPr lang="en-US" sz="2000" dirty="0" err="1" smtClean="0"/>
              <a:t>GWh</a:t>
            </a:r>
            <a:r>
              <a:rPr lang="en-US" sz="2000" dirty="0" smtClean="0"/>
              <a:t> of energy annually (702% more energy)   (</a:t>
            </a:r>
            <a:r>
              <a:rPr lang="en-US" sz="2000" b="1" u="sng" dirty="0" smtClean="0">
                <a:solidFill>
                  <a:srgbClr val="FF0000"/>
                </a:solidFill>
              </a:rPr>
              <a:t>Cost:  $6.5 B</a:t>
            </a:r>
            <a:r>
              <a:rPr lang="en-US" sz="2000" dirty="0" smtClean="0"/>
              <a:t>)</a:t>
            </a:r>
          </a:p>
          <a:p>
            <a:pPr lvl="1"/>
            <a:endParaRPr lang="en-US" sz="2000" dirty="0"/>
          </a:p>
          <a:p>
            <a:pPr lvl="1"/>
            <a:endParaRPr lang="en-US" sz="2000" dirty="0" smtClean="0"/>
          </a:p>
        </p:txBody>
      </p:sp>
    </p:spTree>
    <p:extLst>
      <p:ext uri="{BB962C8B-B14F-4D97-AF65-F5344CB8AC3E}">
        <p14:creationId xmlns:p14="http://schemas.microsoft.com/office/powerpoint/2010/main" val="3503023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What Causes The Wind To Blow?</a:t>
            </a:r>
            <a:endParaRPr lang="en-US" sz="3200" dirty="0"/>
          </a:p>
        </p:txBody>
      </p:sp>
      <p:sp>
        <p:nvSpPr>
          <p:cNvPr id="3" name="Content Placeholder 2"/>
          <p:cNvSpPr>
            <a:spLocks noGrp="1"/>
          </p:cNvSpPr>
          <p:nvPr>
            <p:ph idx="1"/>
          </p:nvPr>
        </p:nvSpPr>
        <p:spPr>
          <a:xfrm>
            <a:off x="483702" y="1371319"/>
            <a:ext cx="8229600" cy="4525963"/>
          </a:xfrm>
        </p:spPr>
        <p:txBody>
          <a:bodyPr>
            <a:normAutofit/>
          </a:bodyPr>
          <a:lstStyle/>
          <a:p>
            <a:r>
              <a:rPr lang="en-US" sz="2000" dirty="0" smtClean="0"/>
              <a:t>Wind is another form of indirect solar energy.  Uneven heating of the earth’s atmosphere creates a temperature gradient, which causes a pressure gradient.  Huge masses of air flow from high pressure regions to low pressure regions.</a:t>
            </a:r>
            <a:endParaRPr lang="en-US" sz="2000" dirty="0"/>
          </a:p>
        </p:txBody>
      </p:sp>
      <p:cxnSp>
        <p:nvCxnSpPr>
          <p:cNvPr id="4" name="Straight Connector 3"/>
          <p:cNvCxnSpPr/>
          <p:nvPr/>
        </p:nvCxnSpPr>
        <p:spPr>
          <a:xfrm flipH="1">
            <a:off x="6078114" y="3225962"/>
            <a:ext cx="49346" cy="32924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495601" y="3558101"/>
            <a:ext cx="1281286" cy="2723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descr="C:\Users\harrisc\AppData\Local\Microsoft\Windows\Temporary Internet Files\Content.IE5\2YI8DP8H\MC9004380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775" y="4149032"/>
            <a:ext cx="1712511" cy="1712511"/>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Right Arrow 6"/>
          <p:cNvSpPr/>
          <p:nvPr/>
        </p:nvSpPr>
        <p:spPr>
          <a:xfrm rot="1703854">
            <a:off x="6298578" y="3673708"/>
            <a:ext cx="466273" cy="3500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C:\Users\harrisc\AppData\Local\Microsoft\Windows\Temporary Internet Files\Content.IE5\CD3FBPOZ\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31751"/>
            <a:ext cx="2872328" cy="287232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rot="20674716">
            <a:off x="2894143" y="3893581"/>
            <a:ext cx="1537006" cy="1546776"/>
            <a:chOff x="2707181" y="2101685"/>
            <a:chExt cx="2093419" cy="1762144"/>
          </a:xfrm>
        </p:grpSpPr>
        <p:grpSp>
          <p:nvGrpSpPr>
            <p:cNvPr id="10" name="Group 9"/>
            <p:cNvGrpSpPr/>
            <p:nvPr/>
          </p:nvGrpSpPr>
          <p:grpSpPr>
            <a:xfrm>
              <a:off x="2707181" y="2101685"/>
              <a:ext cx="2093419" cy="1762144"/>
              <a:chOff x="2661521" y="1945951"/>
              <a:chExt cx="2093419" cy="1762144"/>
            </a:xfrm>
          </p:grpSpPr>
          <p:sp>
            <p:nvSpPr>
              <p:cNvPr id="12" name="Right Arrow 11"/>
              <p:cNvSpPr/>
              <p:nvPr/>
            </p:nvSpPr>
            <p:spPr>
              <a:xfrm rot="1920000">
                <a:off x="3535740" y="1945951"/>
                <a:ext cx="1219200" cy="4307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920000">
                <a:off x="3264645" y="2391999"/>
                <a:ext cx="1219200" cy="43073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920000">
                <a:off x="2661521" y="3277359"/>
                <a:ext cx="1219200" cy="43073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ight Arrow 10"/>
            <p:cNvSpPr/>
            <p:nvPr/>
          </p:nvSpPr>
          <p:spPr>
            <a:xfrm rot="1920000">
              <a:off x="3015600" y="2990767"/>
              <a:ext cx="1219200" cy="43073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538887" y="4192311"/>
            <a:ext cx="1447800" cy="923330"/>
          </a:xfrm>
          <a:prstGeom prst="rect">
            <a:avLst/>
          </a:prstGeom>
          <a:noFill/>
        </p:spPr>
        <p:txBody>
          <a:bodyPr wrap="square" rtlCol="0">
            <a:spAutoFit/>
          </a:bodyPr>
          <a:lstStyle/>
          <a:p>
            <a:r>
              <a:rPr lang="en-US" dirty="0" smtClean="0"/>
              <a:t>Cold, dense, high pressure air</a:t>
            </a:r>
            <a:endParaRPr lang="en-US" dirty="0"/>
          </a:p>
        </p:txBody>
      </p:sp>
      <p:sp>
        <p:nvSpPr>
          <p:cNvPr id="16" name="TextBox 15"/>
          <p:cNvSpPr txBox="1"/>
          <p:nvPr/>
        </p:nvSpPr>
        <p:spPr>
          <a:xfrm>
            <a:off x="4379308" y="3031751"/>
            <a:ext cx="1693722" cy="646331"/>
          </a:xfrm>
          <a:prstGeom prst="rect">
            <a:avLst/>
          </a:prstGeom>
          <a:noFill/>
        </p:spPr>
        <p:txBody>
          <a:bodyPr wrap="square" rtlCol="0">
            <a:spAutoFit/>
          </a:bodyPr>
          <a:lstStyle/>
          <a:p>
            <a:r>
              <a:rPr lang="en-US" dirty="0" smtClean="0"/>
              <a:t>Hot, light, low </a:t>
            </a:r>
            <a:r>
              <a:rPr lang="en-US" dirty="0" smtClean="0"/>
              <a:t>pressure air</a:t>
            </a:r>
            <a:endParaRPr lang="en-US" dirty="0"/>
          </a:p>
        </p:txBody>
      </p:sp>
      <p:sp>
        <p:nvSpPr>
          <p:cNvPr id="17" name="Arc 16"/>
          <p:cNvSpPr/>
          <p:nvPr/>
        </p:nvSpPr>
        <p:spPr>
          <a:xfrm rot="16547754">
            <a:off x="4828238" y="3775589"/>
            <a:ext cx="1948236" cy="2222324"/>
          </a:xfrm>
          <a:prstGeom prst="arc">
            <a:avLst>
              <a:gd name="adj1" fmla="val 12690249"/>
              <a:gd name="adj2" fmla="val 0"/>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6472087" y="2987970"/>
            <a:ext cx="1452011" cy="646331"/>
          </a:xfrm>
          <a:prstGeom prst="rect">
            <a:avLst/>
          </a:prstGeom>
          <a:noFill/>
        </p:spPr>
        <p:txBody>
          <a:bodyPr wrap="square" rtlCol="0">
            <a:spAutoFit/>
          </a:bodyPr>
          <a:lstStyle/>
          <a:p>
            <a:r>
              <a:rPr lang="en-US" dirty="0" smtClean="0"/>
              <a:t>axis of rotation</a:t>
            </a:r>
            <a:endParaRPr lang="en-US" dirty="0"/>
          </a:p>
        </p:txBody>
      </p:sp>
      <p:sp>
        <p:nvSpPr>
          <p:cNvPr id="23" name="Arc 22"/>
          <p:cNvSpPr/>
          <p:nvPr/>
        </p:nvSpPr>
        <p:spPr>
          <a:xfrm rot="7522518" flipH="1">
            <a:off x="5341357" y="4004479"/>
            <a:ext cx="1948236" cy="2222324"/>
          </a:xfrm>
          <a:prstGeom prst="arc">
            <a:avLst>
              <a:gd name="adj1" fmla="val 12690249"/>
              <a:gd name="adj2" fmla="val 20992523"/>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5" name="Straight Arrow Connector 24"/>
          <p:cNvCxnSpPr/>
          <p:nvPr/>
        </p:nvCxnSpPr>
        <p:spPr>
          <a:xfrm>
            <a:off x="5100487" y="3848729"/>
            <a:ext cx="246905" cy="509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006210" y="4792577"/>
            <a:ext cx="532677" cy="323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922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Disadvantages of Wind Power</a:t>
            </a:r>
            <a:endParaRPr lang="en-US" sz="3200" dirty="0"/>
          </a:p>
        </p:txBody>
      </p:sp>
      <p:sp>
        <p:nvSpPr>
          <p:cNvPr id="3" name="Content Placeholder 2"/>
          <p:cNvSpPr>
            <a:spLocks noGrp="1"/>
          </p:cNvSpPr>
          <p:nvPr>
            <p:ph idx="1"/>
          </p:nvPr>
        </p:nvSpPr>
        <p:spPr/>
        <p:txBody>
          <a:bodyPr>
            <a:normAutofit/>
          </a:bodyPr>
          <a:lstStyle/>
          <a:p>
            <a:r>
              <a:rPr lang="en-US" sz="2000" dirty="0" smtClean="0"/>
              <a:t>Real Estate Considerations:</a:t>
            </a:r>
          </a:p>
          <a:p>
            <a:pPr lvl="1"/>
            <a:r>
              <a:rPr lang="en-US" sz="2000" dirty="0" smtClean="0">
                <a:solidFill>
                  <a:srgbClr val="FF0000"/>
                </a:solidFill>
              </a:rPr>
              <a:t>Noise</a:t>
            </a:r>
            <a:r>
              <a:rPr lang="en-US" sz="2000" dirty="0" smtClean="0"/>
              <a:t>.  Wind turbines are very loud</a:t>
            </a:r>
          </a:p>
          <a:p>
            <a:pPr lvl="1"/>
            <a:r>
              <a:rPr lang="en-US" sz="2000" dirty="0" smtClean="0">
                <a:solidFill>
                  <a:srgbClr val="FF0000"/>
                </a:solidFill>
              </a:rPr>
              <a:t>Aesthetics</a:t>
            </a:r>
            <a:r>
              <a:rPr lang="en-US" sz="2000" dirty="0" smtClean="0"/>
              <a:t>.  Some countries have banned wind turbines because they feel that they detract from the beauty of the countryside.</a:t>
            </a:r>
          </a:p>
          <a:p>
            <a:endParaRPr lang="en-US" sz="2000" dirty="0" smtClean="0"/>
          </a:p>
          <a:p>
            <a:r>
              <a:rPr lang="en-US" sz="2000" dirty="0" smtClean="0"/>
              <a:t>Wind turbines create electromagnetic interference, affecting TV, radio, radar, and cellular signals.</a:t>
            </a:r>
            <a:endParaRPr lang="en-US" sz="2000" dirty="0"/>
          </a:p>
        </p:txBody>
      </p:sp>
    </p:spTree>
    <p:extLst>
      <p:ext uri="{BB962C8B-B14F-4D97-AF65-F5344CB8AC3E}">
        <p14:creationId xmlns:p14="http://schemas.microsoft.com/office/powerpoint/2010/main" val="262600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54" y="228600"/>
            <a:ext cx="8229600" cy="944562"/>
          </a:xfrm>
        </p:spPr>
        <p:txBody>
          <a:bodyPr>
            <a:normAutofit/>
          </a:bodyPr>
          <a:lstStyle/>
          <a:p>
            <a:r>
              <a:rPr lang="en-US" sz="3200" dirty="0" smtClean="0"/>
              <a:t>Basics of Wind Power</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81000" y="1371600"/>
                <a:ext cx="8229600" cy="5105400"/>
              </a:xfrm>
            </p:spPr>
            <p:txBody>
              <a:bodyPr>
                <a:normAutofit lnSpcReduction="10000"/>
              </a:bodyPr>
              <a:lstStyle/>
              <a:p>
                <a:r>
                  <a:rPr lang="en-US" sz="2000" dirty="0" smtClean="0"/>
                  <a:t>As with hydropower, the kinetic energy of the moving air can be converted to mechanical energy by spinning a turbine.  </a:t>
                </a:r>
              </a:p>
              <a:p>
                <a:endParaRPr lang="en-US" sz="2000" dirty="0" smtClean="0"/>
              </a:p>
              <a:p>
                <a:r>
                  <a:rPr lang="en-US" sz="2000" dirty="0" smtClean="0"/>
                  <a:t>Wind power is dependent on:</a:t>
                </a:r>
              </a:p>
              <a:p>
                <a:pPr lvl="1"/>
                <a:r>
                  <a:rPr lang="en-US" sz="2000" dirty="0" smtClean="0"/>
                  <a:t>Amount of air (kg)</a:t>
                </a:r>
              </a:p>
              <a:p>
                <a:pPr lvl="1"/>
                <a:r>
                  <a:rPr lang="en-US" sz="2000" dirty="0" smtClean="0"/>
                  <a:t>Velocity of air (m/s)</a:t>
                </a:r>
              </a:p>
              <a:p>
                <a:pPr lvl="1"/>
                <a:r>
                  <a:rPr lang="en-US" sz="2000" dirty="0" smtClean="0"/>
                  <a:t>Volume of air (m</a:t>
                </a:r>
                <a:r>
                  <a:rPr lang="en-US" sz="2000" baseline="30000" dirty="0" smtClean="0"/>
                  <a:t>3</a:t>
                </a:r>
                <a:r>
                  <a:rPr lang="en-US" sz="2000" dirty="0" smtClean="0"/>
                  <a:t>)</a:t>
                </a:r>
              </a:p>
              <a:p>
                <a:pPr lvl="1"/>
                <a:endParaRPr lang="en-US" sz="1600" dirty="0"/>
              </a:p>
              <a:p>
                <a:pPr marL="400050"/>
                <a:r>
                  <a:rPr lang="en-US" sz="2000" dirty="0" smtClean="0"/>
                  <a:t>For average conditions, the </a:t>
                </a:r>
                <a:r>
                  <a:rPr lang="en-US" sz="2000" i="1" u="sng" dirty="0" smtClean="0"/>
                  <a:t>theoretical</a:t>
                </a:r>
                <a:r>
                  <a:rPr lang="en-US" sz="2000" dirty="0" smtClean="0"/>
                  <a:t> maximum power available via wind per unit of sweep area (</a:t>
                </a:r>
                <a:r>
                  <a:rPr lang="en-US" sz="2000" dirty="0" smtClean="0">
                    <a:solidFill>
                      <a:srgbClr val="FF0000"/>
                    </a:solidFill>
                  </a:rPr>
                  <a:t>which can never be fully converted into work</a:t>
                </a:r>
                <a:r>
                  <a:rPr lang="en-US" sz="2000" dirty="0" smtClean="0"/>
                  <a:t>):</a:t>
                </a:r>
              </a:p>
              <a:p>
                <a:pPr marL="400050"/>
                <a:endParaRPr lang="en-US" sz="2000" dirty="0"/>
              </a:p>
              <a:p>
                <a:pPr marL="400050"/>
                <a:endParaRPr lang="en-US" sz="2000" dirty="0" smtClean="0"/>
              </a:p>
              <a:p>
                <a:pPr marL="400050"/>
                <a:endParaRPr lang="en-US" sz="2000" dirty="0"/>
              </a:p>
              <a:p>
                <a:pPr marL="57150" indent="0">
                  <a:buNone/>
                </a:pPr>
                <a:r>
                  <a:rPr lang="en-US" sz="2000" dirty="0" smtClean="0"/>
                  <a:t>      where </a:t>
                </a:r>
                <a14:m>
                  <m:oMath xmlns:m="http://schemas.openxmlformats.org/officeDocument/2006/math">
                    <m:acc>
                      <m:accPr>
                        <m:chr m:val="̅"/>
                        <m:ctrlPr>
                          <a:rPr lang="en-US" sz="2000" i="1" smtClean="0">
                            <a:latin typeface="Cambria Math"/>
                          </a:rPr>
                        </m:ctrlPr>
                      </m:accPr>
                      <m:e>
                        <m:r>
                          <a:rPr lang="en-US" sz="2000" b="0" i="1" smtClean="0">
                            <a:latin typeface="Cambria Math"/>
                          </a:rPr>
                          <m:t>𝑉</m:t>
                        </m:r>
                      </m:e>
                    </m:acc>
                  </m:oMath>
                </a14:m>
                <a:r>
                  <a:rPr lang="en-US" sz="2000" dirty="0" smtClean="0"/>
                  <a:t> is the velocity of air.   </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81000" y="1371600"/>
                <a:ext cx="8229600" cy="5105400"/>
              </a:xfrm>
              <a:blipFill rotWithShape="1">
                <a:blip r:embed="rId2"/>
                <a:stretch>
                  <a:fillRect l="-667" t="-1193" r="-10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838030" y="4876800"/>
                <a:ext cx="3535648" cy="714683"/>
              </a:xfrm>
              <a:prstGeom prst="rect">
                <a:avLst/>
              </a:prstGeom>
              <a:solidFill>
                <a:srgbClr val="FFFF00"/>
              </a:solid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𝑊𝑖𝑛𝑑</m:t>
                      </m:r>
                      <m:r>
                        <a:rPr lang="en-US" b="0" i="1" smtClean="0">
                          <a:latin typeface="Cambria Math"/>
                        </a:rPr>
                        <m:t> </m:t>
                      </m:r>
                      <m:r>
                        <a:rPr lang="en-US" b="0" i="1" smtClean="0">
                          <a:latin typeface="Cambria Math"/>
                        </a:rPr>
                        <m:t>𝑃𝑜𝑤𝑒𝑟</m:t>
                      </m:r>
                      <m:r>
                        <a:rPr lang="en-US" b="0" i="1" smtClean="0">
                          <a:latin typeface="Cambria Math"/>
                        </a:rPr>
                        <m:t> </m:t>
                      </m:r>
                      <m:d>
                        <m:dPr>
                          <m:ctrlPr>
                            <a:rPr lang="en-US" b="0" i="1" smtClean="0">
                              <a:latin typeface="Cambria Math"/>
                            </a:rPr>
                          </m:ctrlPr>
                        </m:dPr>
                        <m:e>
                          <m:f>
                            <m:fPr>
                              <m:ctrlPr>
                                <a:rPr lang="en-US" b="0" i="1" smtClean="0">
                                  <a:latin typeface="Cambria Math"/>
                                </a:rPr>
                              </m:ctrlPr>
                            </m:fPr>
                            <m:num>
                              <m:r>
                                <a:rPr lang="en-US" b="0" i="1" smtClean="0">
                                  <a:latin typeface="Cambria Math"/>
                                </a:rPr>
                                <m:t>𝑘</m:t>
                              </m:r>
                              <m:r>
                                <a:rPr lang="en-US" b="0" i="1" smtClean="0">
                                  <a:latin typeface="Cambria Math"/>
                                </a:rPr>
                                <m:t>𝑊</m:t>
                              </m:r>
                            </m:num>
                            <m:den>
                              <m:sSup>
                                <m:sSupPr>
                                  <m:ctrlPr>
                                    <a:rPr lang="en-US" b="0" i="1" smtClean="0">
                                      <a:latin typeface="Cambria Math"/>
                                    </a:rPr>
                                  </m:ctrlPr>
                                </m:sSupPr>
                                <m:e>
                                  <m:r>
                                    <a:rPr lang="en-US" b="0" i="1" smtClean="0">
                                      <a:latin typeface="Cambria Math"/>
                                    </a:rPr>
                                    <m:t>𝑚</m:t>
                                  </m:r>
                                </m:e>
                                <m:sup>
                                  <m:r>
                                    <a:rPr lang="en-US" b="0" i="1" smtClean="0">
                                      <a:latin typeface="Cambria Math"/>
                                    </a:rPr>
                                    <m:t>2</m:t>
                                  </m:r>
                                </m:sup>
                              </m:sSup>
                            </m:den>
                          </m:f>
                        </m:e>
                      </m:d>
                      <m:r>
                        <a:rPr lang="en-US" b="0" i="1" smtClean="0">
                          <a:latin typeface="Cambria Math"/>
                        </a:rPr>
                        <m:t>=0.0006 </m:t>
                      </m:r>
                      <m:sSup>
                        <m:sSupPr>
                          <m:ctrlPr>
                            <a:rPr lang="en-US" b="0" i="1" smtClean="0">
                              <a:latin typeface="Cambria Math"/>
                            </a:rPr>
                          </m:ctrlPr>
                        </m:sSupPr>
                        <m:e>
                          <m:acc>
                            <m:accPr>
                              <m:chr m:val="̅"/>
                              <m:ctrlPr>
                                <a:rPr lang="en-US" b="0" i="1" smtClean="0">
                                  <a:latin typeface="Cambria Math"/>
                                </a:rPr>
                              </m:ctrlPr>
                            </m:accPr>
                            <m:e>
                              <m:r>
                                <a:rPr lang="en-US" b="0" i="1" smtClean="0">
                                  <a:latin typeface="Cambria Math"/>
                                </a:rPr>
                                <m:t>𝑉</m:t>
                              </m:r>
                            </m:e>
                          </m:acc>
                        </m:e>
                        <m:sup>
                          <m:r>
                            <a:rPr lang="en-US" b="0" i="1" smtClean="0">
                              <a:latin typeface="Cambria Math"/>
                            </a:rPr>
                            <m:t>3</m:t>
                          </m:r>
                        </m:sup>
                      </m:sSup>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2838030" y="4876800"/>
                <a:ext cx="3535648" cy="71468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98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Basics of Wind Power</a:t>
            </a:r>
            <a:endParaRPr lang="en-US" sz="3200" dirty="0"/>
          </a:p>
        </p:txBody>
      </p:sp>
      <p:sp>
        <p:nvSpPr>
          <p:cNvPr id="3" name="Content Placeholder 2"/>
          <p:cNvSpPr>
            <a:spLocks noGrp="1"/>
          </p:cNvSpPr>
          <p:nvPr>
            <p:ph idx="1"/>
          </p:nvPr>
        </p:nvSpPr>
        <p:spPr/>
        <p:txBody>
          <a:bodyPr>
            <a:normAutofit/>
          </a:bodyPr>
          <a:lstStyle/>
          <a:p>
            <a:r>
              <a:rPr lang="en-US" sz="2000" dirty="0" smtClean="0"/>
              <a:t>Simply stated, a wind turbine is the opposite of a fan. </a:t>
            </a:r>
          </a:p>
          <a:p>
            <a:pPr lvl="1"/>
            <a:r>
              <a:rPr lang="en-US" sz="2000" dirty="0" smtClean="0"/>
              <a:t>Instead of using electricity to make wind, wind turbines use wind to make electricity. The wind turns the blades, which connects to a generator and makes electricity.</a:t>
            </a:r>
          </a:p>
          <a:p>
            <a:endParaRPr lang="en-US" sz="2000" dirty="0" smtClean="0"/>
          </a:p>
          <a:p>
            <a:r>
              <a:rPr lang="en-US" sz="2000" dirty="0" smtClean="0"/>
              <a:t>Modern wind turbines fall into two basic groups; the </a:t>
            </a:r>
            <a:r>
              <a:rPr lang="en-US" sz="2000" b="1" dirty="0" smtClean="0">
                <a:solidFill>
                  <a:srgbClr val="FF0000"/>
                </a:solidFill>
              </a:rPr>
              <a:t>horizontal-axis</a:t>
            </a:r>
            <a:r>
              <a:rPr lang="en-US" sz="2000" dirty="0" smtClean="0"/>
              <a:t> variety, like the traditional farm windmills used for pumping water, and the </a:t>
            </a:r>
            <a:r>
              <a:rPr lang="en-US" sz="2000" b="1" dirty="0" smtClean="0">
                <a:solidFill>
                  <a:srgbClr val="FF0000"/>
                </a:solidFill>
              </a:rPr>
              <a:t>vertical-axis</a:t>
            </a:r>
            <a:r>
              <a:rPr lang="en-US" sz="2000" dirty="0" smtClean="0"/>
              <a:t> design. Most large modern wind turbines are horizontal-axis turbines.</a:t>
            </a:r>
          </a:p>
          <a:p>
            <a:endParaRPr lang="en-US" dirty="0"/>
          </a:p>
        </p:txBody>
      </p:sp>
    </p:spTree>
    <p:extLst>
      <p:ext uri="{BB962C8B-B14F-4D97-AF65-F5344CB8AC3E}">
        <p14:creationId xmlns:p14="http://schemas.microsoft.com/office/powerpoint/2010/main" val="577355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Importance of Tower Height</a:t>
            </a:r>
            <a:endParaRPr lang="en-US" sz="3200" dirty="0"/>
          </a:p>
        </p:txBody>
      </p:sp>
      <p:sp>
        <p:nvSpPr>
          <p:cNvPr id="3" name="Content Placeholder 2"/>
          <p:cNvSpPr>
            <a:spLocks noGrp="1"/>
          </p:cNvSpPr>
          <p:nvPr>
            <p:ph idx="1"/>
          </p:nvPr>
        </p:nvSpPr>
        <p:spPr>
          <a:xfrm>
            <a:off x="457200" y="1371600"/>
            <a:ext cx="8229600" cy="2590800"/>
          </a:xfrm>
        </p:spPr>
        <p:txBody>
          <a:bodyPr>
            <a:normAutofit/>
          </a:bodyPr>
          <a:lstStyle/>
          <a:p>
            <a:r>
              <a:rPr lang="en-US" sz="2000" dirty="0" smtClean="0"/>
              <a:t>Since the wind power is proportional to the </a:t>
            </a:r>
            <a:r>
              <a:rPr lang="en-US" sz="2000" b="1" u="sng" dirty="0" smtClean="0"/>
              <a:t>cube</a:t>
            </a:r>
            <a:r>
              <a:rPr lang="en-US" sz="2000" dirty="0" smtClean="0"/>
              <a:t> of the wind speed, </a:t>
            </a:r>
            <a:r>
              <a:rPr lang="en-US" sz="2000" dirty="0" smtClean="0">
                <a:solidFill>
                  <a:srgbClr val="FF0000"/>
                </a:solidFill>
              </a:rPr>
              <a:t>the most important aspect of maximizing wind-to-electric conversion is to get into high wind-speed regions</a:t>
            </a:r>
            <a:r>
              <a:rPr lang="en-US" sz="2000" dirty="0" smtClean="0"/>
              <a:t>.  Turbulence is also detrimental to turbine blades and drastically decreases wind velocity.</a:t>
            </a:r>
          </a:p>
          <a:p>
            <a:endParaRPr lang="en-US" sz="2000" dirty="0" smtClean="0"/>
          </a:p>
          <a:p>
            <a:r>
              <a:rPr lang="en-US" sz="2000" dirty="0" smtClean="0"/>
              <a:t>Windmills must be very tall to be efficient. </a:t>
            </a:r>
            <a:r>
              <a:rPr lang="en-US" sz="2000" dirty="0" smtClean="0"/>
              <a:t>Commercial towers are 100 </a:t>
            </a:r>
            <a:r>
              <a:rPr lang="en-US" sz="2000" dirty="0" err="1" smtClean="0"/>
              <a:t>ft</a:t>
            </a:r>
            <a:r>
              <a:rPr lang="en-US" sz="2000" dirty="0" smtClean="0"/>
              <a:t> high on average</a:t>
            </a:r>
            <a:endParaRPr lang="en-US" sz="2000" dirty="0"/>
          </a:p>
        </p:txBody>
      </p:sp>
      <p:grpSp>
        <p:nvGrpSpPr>
          <p:cNvPr id="5" name="Group 4"/>
          <p:cNvGrpSpPr/>
          <p:nvPr/>
        </p:nvGrpSpPr>
        <p:grpSpPr>
          <a:xfrm>
            <a:off x="838200" y="3962400"/>
            <a:ext cx="2787804" cy="2418943"/>
            <a:chOff x="1403196" y="3089759"/>
            <a:chExt cx="2787804" cy="2418943"/>
          </a:xfrm>
        </p:grpSpPr>
        <p:cxnSp>
          <p:nvCxnSpPr>
            <p:cNvPr id="6" name="Straight Connector 5"/>
            <p:cNvCxnSpPr/>
            <p:nvPr/>
          </p:nvCxnSpPr>
          <p:spPr>
            <a:xfrm>
              <a:off x="1403196" y="3089759"/>
              <a:ext cx="0" cy="2408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403196" y="3411493"/>
              <a:ext cx="2566638" cy="1845387"/>
              <a:chOff x="1403196" y="2743200"/>
              <a:chExt cx="3560116" cy="2486871"/>
            </a:xfrm>
          </p:grpSpPr>
          <p:cxnSp>
            <p:nvCxnSpPr>
              <p:cNvPr id="11" name="Straight Arrow Connector 10"/>
              <p:cNvCxnSpPr/>
              <p:nvPr/>
            </p:nvCxnSpPr>
            <p:spPr>
              <a:xfrm flipV="1">
                <a:off x="1405105" y="2743200"/>
                <a:ext cx="3558207"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05105" y="3390900"/>
                <a:ext cx="31668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05105" y="4038600"/>
                <a:ext cx="2921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03196" y="4679796"/>
                <a:ext cx="25572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05105" y="5230071"/>
                <a:ext cx="16977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V="1">
              <a:off x="1404572" y="5497950"/>
              <a:ext cx="2786428" cy="10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rot="16200000">
            <a:off x="199693" y="4524707"/>
            <a:ext cx="884347" cy="369332"/>
          </a:xfrm>
          <a:prstGeom prst="rect">
            <a:avLst/>
          </a:prstGeom>
          <a:noFill/>
        </p:spPr>
        <p:txBody>
          <a:bodyPr wrap="square" rtlCol="0">
            <a:spAutoFit/>
          </a:bodyPr>
          <a:lstStyle/>
          <a:p>
            <a:r>
              <a:rPr lang="en-US" dirty="0" smtClean="0"/>
              <a:t>Height </a:t>
            </a:r>
            <a:endParaRPr lang="en-US" dirty="0"/>
          </a:p>
        </p:txBody>
      </p:sp>
      <p:sp>
        <p:nvSpPr>
          <p:cNvPr id="24" name="TextBox 23"/>
          <p:cNvSpPr txBox="1"/>
          <p:nvPr/>
        </p:nvSpPr>
        <p:spPr>
          <a:xfrm>
            <a:off x="2741875" y="6324600"/>
            <a:ext cx="991925" cy="369332"/>
          </a:xfrm>
          <a:prstGeom prst="rect">
            <a:avLst/>
          </a:prstGeom>
          <a:noFill/>
        </p:spPr>
        <p:txBody>
          <a:bodyPr wrap="square" rtlCol="0">
            <a:spAutoFit/>
          </a:bodyPr>
          <a:lstStyle/>
          <a:p>
            <a:r>
              <a:rPr lang="en-US" dirty="0" smtClean="0"/>
              <a:t>velocity</a:t>
            </a:r>
            <a:endParaRPr lang="en-US" dirty="0"/>
          </a:p>
        </p:txBody>
      </p:sp>
      <p:grpSp>
        <p:nvGrpSpPr>
          <p:cNvPr id="26" name="Group 25"/>
          <p:cNvGrpSpPr/>
          <p:nvPr/>
        </p:nvGrpSpPr>
        <p:grpSpPr>
          <a:xfrm>
            <a:off x="3733800" y="4343400"/>
            <a:ext cx="4752888" cy="2351204"/>
            <a:chOff x="93597" y="729987"/>
            <a:chExt cx="8625861" cy="4608413"/>
          </a:xfrm>
        </p:grpSpPr>
        <p:sp>
          <p:nvSpPr>
            <p:cNvPr id="27" name="Flowchart: Delay 26"/>
            <p:cNvSpPr/>
            <p:nvPr/>
          </p:nvSpPr>
          <p:spPr>
            <a:xfrm rot="16200000">
              <a:off x="3428999" y="-457201"/>
              <a:ext cx="2819400" cy="6781802"/>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47797" y="4343400"/>
              <a:ext cx="6781803" cy="381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245427" y="1921328"/>
              <a:ext cx="707572" cy="1017814"/>
              <a:chOff x="4474029" y="1921328"/>
              <a:chExt cx="707572" cy="1017814"/>
            </a:xfrm>
          </p:grpSpPr>
          <p:sp>
            <p:nvSpPr>
              <p:cNvPr id="72" name="Curved Down Arrow 71"/>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Curved Down Arrow 72"/>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p:cNvGrpSpPr/>
            <p:nvPr/>
          </p:nvGrpSpPr>
          <p:grpSpPr>
            <a:xfrm>
              <a:off x="4615541" y="3091542"/>
              <a:ext cx="707572" cy="1017814"/>
              <a:chOff x="4474029" y="1921328"/>
              <a:chExt cx="707572" cy="1017814"/>
            </a:xfrm>
          </p:grpSpPr>
          <p:sp>
            <p:nvSpPr>
              <p:cNvPr id="70" name="Curved Down Arrow 69"/>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Curved Down Arrow 70"/>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1" name="Group 30"/>
            <p:cNvGrpSpPr/>
            <p:nvPr/>
          </p:nvGrpSpPr>
          <p:grpSpPr>
            <a:xfrm>
              <a:off x="5192484" y="1989363"/>
              <a:ext cx="707572" cy="1017814"/>
              <a:chOff x="4474029" y="1921328"/>
              <a:chExt cx="707572" cy="1017814"/>
            </a:xfrm>
          </p:grpSpPr>
          <p:sp>
            <p:nvSpPr>
              <p:cNvPr id="68" name="Curved Down Arrow 67"/>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Curved Down Arrow 68"/>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2" name="Group 31"/>
            <p:cNvGrpSpPr/>
            <p:nvPr/>
          </p:nvGrpSpPr>
          <p:grpSpPr>
            <a:xfrm>
              <a:off x="6123213" y="2062840"/>
              <a:ext cx="707572" cy="1017814"/>
              <a:chOff x="4474029" y="1921328"/>
              <a:chExt cx="707572" cy="1017814"/>
            </a:xfrm>
          </p:grpSpPr>
          <p:sp>
            <p:nvSpPr>
              <p:cNvPr id="66" name="Curved Down Arrow 65"/>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Curved Down Arrow 66"/>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p:cNvGrpSpPr/>
            <p:nvPr/>
          </p:nvGrpSpPr>
          <p:grpSpPr>
            <a:xfrm>
              <a:off x="5546270" y="3096985"/>
              <a:ext cx="707572" cy="1017814"/>
              <a:chOff x="4474029" y="1921328"/>
              <a:chExt cx="707572" cy="1017814"/>
            </a:xfrm>
          </p:grpSpPr>
          <p:sp>
            <p:nvSpPr>
              <p:cNvPr id="64" name="Curved Down Arrow 63"/>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Curved Down Arrow 64"/>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p:cNvGrpSpPr/>
            <p:nvPr/>
          </p:nvGrpSpPr>
          <p:grpSpPr>
            <a:xfrm>
              <a:off x="6553198" y="3096986"/>
              <a:ext cx="707572" cy="1017814"/>
              <a:chOff x="4474029" y="1921328"/>
              <a:chExt cx="707572" cy="1017814"/>
            </a:xfrm>
          </p:grpSpPr>
          <p:sp>
            <p:nvSpPr>
              <p:cNvPr id="62" name="Curved Down Arrow 61"/>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Curved Down Arrow 62"/>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ight Arrow 34"/>
            <p:cNvSpPr/>
            <p:nvPr/>
          </p:nvSpPr>
          <p:spPr>
            <a:xfrm>
              <a:off x="560614" y="2285313"/>
              <a:ext cx="838200" cy="378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93597" y="1207559"/>
              <a:ext cx="2027464" cy="1146172"/>
            </a:xfrm>
            <a:prstGeom prst="rect">
              <a:avLst/>
            </a:prstGeom>
            <a:noFill/>
          </p:spPr>
          <p:txBody>
            <a:bodyPr wrap="square" rtlCol="0">
              <a:spAutoFit/>
            </a:bodyPr>
            <a:lstStyle/>
            <a:p>
              <a:r>
                <a:rPr lang="en-US" sz="1600" dirty="0" smtClean="0"/>
                <a:t>Wind </a:t>
              </a:r>
            </a:p>
            <a:p>
              <a:r>
                <a:rPr lang="en-US" sz="1600" dirty="0" smtClean="0"/>
                <a:t>direction</a:t>
              </a:r>
              <a:endParaRPr lang="en-US" sz="1600" dirty="0"/>
            </a:p>
          </p:txBody>
        </p:sp>
        <p:grpSp>
          <p:nvGrpSpPr>
            <p:cNvPr id="37" name="Group 36"/>
            <p:cNvGrpSpPr/>
            <p:nvPr/>
          </p:nvGrpSpPr>
          <p:grpSpPr>
            <a:xfrm>
              <a:off x="1578426" y="3143247"/>
              <a:ext cx="707572" cy="1017814"/>
              <a:chOff x="4474029" y="1921328"/>
              <a:chExt cx="707572" cy="1017814"/>
            </a:xfrm>
          </p:grpSpPr>
          <p:sp>
            <p:nvSpPr>
              <p:cNvPr id="60" name="Curved Down Arrow 59"/>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Curved Down Arrow 60"/>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p:cNvGrpSpPr/>
            <p:nvPr/>
          </p:nvGrpSpPr>
          <p:grpSpPr>
            <a:xfrm>
              <a:off x="7266213" y="2334979"/>
              <a:ext cx="707572" cy="1017814"/>
              <a:chOff x="4474029" y="1921328"/>
              <a:chExt cx="707572" cy="1017814"/>
            </a:xfrm>
          </p:grpSpPr>
          <p:sp>
            <p:nvSpPr>
              <p:cNvPr id="58" name="Curved Down Arrow 57"/>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Curved Down Arrow 58"/>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39" name="Straight Arrow Connector 38"/>
            <p:cNvCxnSpPr/>
            <p:nvPr/>
          </p:nvCxnSpPr>
          <p:spPr>
            <a:xfrm>
              <a:off x="1512010" y="4528611"/>
              <a:ext cx="182063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190997" y="4548403"/>
              <a:ext cx="403860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259538" y="1683877"/>
              <a:ext cx="432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8493580" y="1672991"/>
              <a:ext cx="0" cy="26595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61329" y="3278729"/>
              <a:ext cx="432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073601" y="3278729"/>
              <a:ext cx="4081" cy="10446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21885" y="3431717"/>
              <a:ext cx="571500" cy="663573"/>
            </a:xfrm>
            <a:prstGeom prst="rect">
              <a:avLst/>
            </a:prstGeom>
            <a:noFill/>
          </p:spPr>
          <p:txBody>
            <a:bodyPr wrap="square" rtlCol="0">
              <a:spAutoFit/>
            </a:bodyPr>
            <a:lstStyle/>
            <a:p>
              <a:r>
                <a:rPr lang="en-US" sz="1600" dirty="0" smtClean="0"/>
                <a:t>H</a:t>
              </a:r>
              <a:endParaRPr lang="en-US" sz="1600" dirty="0"/>
            </a:p>
          </p:txBody>
        </p:sp>
        <p:grpSp>
          <p:nvGrpSpPr>
            <p:cNvPr id="46" name="Group 45"/>
            <p:cNvGrpSpPr/>
            <p:nvPr/>
          </p:nvGrpSpPr>
          <p:grpSpPr>
            <a:xfrm>
              <a:off x="3352800" y="3298761"/>
              <a:ext cx="957943" cy="1044638"/>
              <a:chOff x="2743200" y="2816677"/>
              <a:chExt cx="1371600" cy="1526722"/>
            </a:xfrm>
          </p:grpSpPr>
          <p:sp>
            <p:nvSpPr>
              <p:cNvPr id="55" name="Rectangle 54"/>
              <p:cNvSpPr/>
              <p:nvPr/>
            </p:nvSpPr>
            <p:spPr>
              <a:xfrm>
                <a:off x="3690258" y="2816677"/>
                <a:ext cx="762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2895600" y="3431718"/>
                <a:ext cx="1066800" cy="911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nual Operation 56"/>
              <p:cNvSpPr/>
              <p:nvPr/>
            </p:nvSpPr>
            <p:spPr>
              <a:xfrm flipV="1">
                <a:off x="2743200" y="2969075"/>
                <a:ext cx="1371600" cy="4572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2911157" y="729987"/>
              <a:ext cx="3276605" cy="663573"/>
            </a:xfrm>
            <a:prstGeom prst="rect">
              <a:avLst/>
            </a:prstGeom>
            <a:noFill/>
          </p:spPr>
          <p:txBody>
            <a:bodyPr wrap="square" rtlCol="0">
              <a:spAutoFit/>
            </a:bodyPr>
            <a:lstStyle/>
            <a:p>
              <a:r>
                <a:rPr lang="en-US" sz="1600" dirty="0" err="1" smtClean="0"/>
                <a:t>Turbulance</a:t>
              </a:r>
              <a:r>
                <a:rPr lang="en-US" sz="1600" dirty="0" smtClean="0"/>
                <a:t> Bubble</a:t>
              </a:r>
              <a:endParaRPr lang="en-US" sz="1600" dirty="0"/>
            </a:p>
          </p:txBody>
        </p:sp>
        <p:sp>
          <p:nvSpPr>
            <p:cNvPr id="48" name="TextBox 47"/>
            <p:cNvSpPr txBox="1"/>
            <p:nvPr/>
          </p:nvSpPr>
          <p:spPr>
            <a:xfrm>
              <a:off x="2156992" y="4572544"/>
              <a:ext cx="1107621" cy="723899"/>
            </a:xfrm>
            <a:prstGeom prst="rect">
              <a:avLst/>
            </a:prstGeom>
            <a:noFill/>
          </p:spPr>
          <p:txBody>
            <a:bodyPr wrap="square" rtlCol="0">
              <a:spAutoFit/>
            </a:bodyPr>
            <a:lstStyle/>
            <a:p>
              <a:r>
                <a:rPr lang="en-US" dirty="0" smtClean="0"/>
                <a:t>2H</a:t>
              </a:r>
              <a:endParaRPr lang="en-US" dirty="0"/>
            </a:p>
          </p:txBody>
        </p:sp>
        <p:grpSp>
          <p:nvGrpSpPr>
            <p:cNvPr id="49" name="Group 48"/>
            <p:cNvGrpSpPr/>
            <p:nvPr/>
          </p:nvGrpSpPr>
          <p:grpSpPr>
            <a:xfrm>
              <a:off x="2435678" y="2816677"/>
              <a:ext cx="707572" cy="1017814"/>
              <a:chOff x="4474029" y="1921328"/>
              <a:chExt cx="707572" cy="1017814"/>
            </a:xfrm>
          </p:grpSpPr>
          <p:sp>
            <p:nvSpPr>
              <p:cNvPr id="53" name="Curved Down Arrow 52"/>
              <p:cNvSpPr/>
              <p:nvPr/>
            </p:nvSpPr>
            <p:spPr>
              <a:xfrm>
                <a:off x="4474029" y="1921328"/>
                <a:ext cx="707572" cy="5769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urved Down Arrow 53"/>
              <p:cNvSpPr/>
              <p:nvPr/>
            </p:nvSpPr>
            <p:spPr>
              <a:xfrm flipH="1" flipV="1">
                <a:off x="4474029" y="2558142"/>
                <a:ext cx="5715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TextBox 49"/>
            <p:cNvSpPr txBox="1"/>
            <p:nvPr/>
          </p:nvSpPr>
          <p:spPr>
            <a:xfrm>
              <a:off x="6096000" y="4614501"/>
              <a:ext cx="1170214" cy="723899"/>
            </a:xfrm>
            <a:prstGeom prst="rect">
              <a:avLst/>
            </a:prstGeom>
            <a:noFill/>
          </p:spPr>
          <p:txBody>
            <a:bodyPr wrap="square" rtlCol="0">
              <a:spAutoFit/>
            </a:bodyPr>
            <a:lstStyle/>
            <a:p>
              <a:r>
                <a:rPr lang="en-US" dirty="0" smtClean="0"/>
                <a:t>20 H</a:t>
              </a:r>
              <a:endParaRPr lang="en-US" dirty="0"/>
            </a:p>
          </p:txBody>
        </p:sp>
        <p:cxnSp>
          <p:nvCxnSpPr>
            <p:cNvPr id="51" name="Straight Connector 50"/>
            <p:cNvCxnSpPr/>
            <p:nvPr/>
          </p:nvCxnSpPr>
          <p:spPr>
            <a:xfrm>
              <a:off x="8286752" y="4332515"/>
              <a:ext cx="432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50443" y="4318219"/>
              <a:ext cx="432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8119386" y="4445664"/>
            <a:ext cx="530676" cy="338554"/>
          </a:xfrm>
          <a:prstGeom prst="rect">
            <a:avLst/>
          </a:prstGeom>
          <a:noFill/>
        </p:spPr>
        <p:txBody>
          <a:bodyPr wrap="square" rtlCol="0">
            <a:spAutoFit/>
          </a:bodyPr>
          <a:lstStyle/>
          <a:p>
            <a:r>
              <a:rPr lang="en-US" sz="1600" dirty="0" smtClean="0"/>
              <a:t>2H</a:t>
            </a:r>
            <a:endParaRPr lang="en-US" sz="1600" dirty="0"/>
          </a:p>
        </p:txBody>
      </p:sp>
    </p:spTree>
    <p:extLst>
      <p:ext uri="{BB962C8B-B14F-4D97-AF65-F5344CB8AC3E}">
        <p14:creationId xmlns:p14="http://schemas.microsoft.com/office/powerpoint/2010/main" val="647354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nd turb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33400"/>
            <a:ext cx="52578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1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ind 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081818"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05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Components of a Wind Turbine</a:t>
            </a:r>
            <a:endParaRPr lang="en-US" sz="3200" dirty="0"/>
          </a:p>
        </p:txBody>
      </p:sp>
      <p:sp>
        <p:nvSpPr>
          <p:cNvPr id="4" name="Rectangle 3"/>
          <p:cNvSpPr/>
          <p:nvPr/>
        </p:nvSpPr>
        <p:spPr>
          <a:xfrm>
            <a:off x="457200" y="1752600"/>
            <a:ext cx="8305800" cy="2554545"/>
          </a:xfrm>
          <a:prstGeom prst="rect">
            <a:avLst/>
          </a:prstGeom>
        </p:spPr>
        <p:txBody>
          <a:bodyPr wrap="square">
            <a:spAutoFit/>
          </a:bodyPr>
          <a:lstStyle/>
          <a:p>
            <a:pPr marL="342900" indent="-342900">
              <a:buFont typeface="Arial" pitchFamily="34" charset="0"/>
              <a:buChar char="•"/>
            </a:pPr>
            <a:r>
              <a:rPr lang="en-US" sz="2000" dirty="0" smtClean="0"/>
              <a:t>A wind-electric system is much more than just the wind generator and tower. </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Also required are transmission wiring, electronic controls, batteries if storage or backup is desired, an inverter for household AC or grid-interconnect, as well as metering, overcurrent protection, and other standard electrical components. </a:t>
            </a:r>
          </a:p>
          <a:p>
            <a:endParaRPr lang="en-US" sz="2000" dirty="0"/>
          </a:p>
        </p:txBody>
      </p:sp>
    </p:spTree>
    <p:extLst>
      <p:ext uri="{BB962C8B-B14F-4D97-AF65-F5344CB8AC3E}">
        <p14:creationId xmlns:p14="http://schemas.microsoft.com/office/powerpoint/2010/main" val="18420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1484</Words>
  <Application>Microsoft Office PowerPoint</Application>
  <PresentationFormat>On-screen Show (4:3)</PresentationFormat>
  <Paragraphs>133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History of Wind Power</vt:lpstr>
      <vt:lpstr>What Causes The Wind To Blow?</vt:lpstr>
      <vt:lpstr>Basics of Wind Power</vt:lpstr>
      <vt:lpstr>Basics of Wind Power</vt:lpstr>
      <vt:lpstr>Importance of Tower Height</vt:lpstr>
      <vt:lpstr>PowerPoint Presentation</vt:lpstr>
      <vt:lpstr>PowerPoint Presentation</vt:lpstr>
      <vt:lpstr>Components of a Wind Turbine</vt:lpstr>
      <vt:lpstr>PowerPoint Presentation</vt:lpstr>
      <vt:lpstr>Mechanical Limitation of Wind Turbine Technology</vt:lpstr>
      <vt:lpstr>PowerPoint Presentation</vt:lpstr>
      <vt:lpstr>Example</vt:lpstr>
      <vt:lpstr>Example</vt:lpstr>
      <vt:lpstr>Coastal Winds</vt:lpstr>
      <vt:lpstr>Coastal Winds</vt:lpstr>
      <vt:lpstr>On/Offshore Wind Farms</vt:lpstr>
      <vt:lpstr>Distribution of Wind Power Intensity</vt:lpstr>
      <vt:lpstr>PowerPoint Presentation</vt:lpstr>
      <vt:lpstr>PowerPoint Presentation</vt:lpstr>
      <vt:lpstr>PowerPoint Presentation</vt:lpstr>
      <vt:lpstr>PowerPoint Presentation</vt:lpstr>
      <vt:lpstr>Expanding Use Of Wind Power</vt:lpstr>
      <vt:lpstr>PowerPoint Presentation</vt:lpstr>
      <vt:lpstr>Advantages</vt:lpstr>
      <vt:lpstr>PowerPoint Presentation</vt:lpstr>
      <vt:lpstr>Advantages of Wind</vt:lpstr>
      <vt:lpstr>Disadvantages of Wind Power</vt:lpstr>
      <vt:lpstr>Disadvantages of Wind Power</vt:lpstr>
      <vt:lpstr>Disadvantages of Wind Power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43</cp:revision>
  <dcterms:created xsi:type="dcterms:W3CDTF">2013-03-26T14:28:18Z</dcterms:created>
  <dcterms:modified xsi:type="dcterms:W3CDTF">2013-03-27T16:39:35Z</dcterms:modified>
</cp:coreProperties>
</file>