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9" r:id="rId5"/>
    <p:sldId id="257" r:id="rId6"/>
    <p:sldId id="270" r:id="rId7"/>
    <p:sldId id="269" r:id="rId8"/>
    <p:sldId id="271" r:id="rId9"/>
    <p:sldId id="272" r:id="rId10"/>
    <p:sldId id="268" r:id="rId11"/>
    <p:sldId id="274" r:id="rId12"/>
    <p:sldId id="275" r:id="rId13"/>
    <p:sldId id="278" r:id="rId14"/>
    <p:sldId id="277" r:id="rId15"/>
    <p:sldId id="279" r:id="rId16"/>
    <p:sldId id="260" r:id="rId17"/>
    <p:sldId id="261" r:id="rId18"/>
    <p:sldId id="262" r:id="rId19"/>
    <p:sldId id="263" r:id="rId20"/>
    <p:sldId id="264" r:id="rId21"/>
    <p:sldId id="265" r:id="rId22"/>
    <p:sldId id="266" r:id="rId23"/>
    <p:sldId id="267" r:id="rId24"/>
    <p:sldId id="280" r:id="rId25"/>
    <p:sldId id="276"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7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6BF47E-F04E-4FFC-8F95-ADDAA6FA89DD}" type="datetimeFigureOut">
              <a:rPr lang="en-US" smtClean="0"/>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EFABD-BD7F-4829-8D93-774BB86B35C0}" type="slidenum">
              <a:rPr lang="en-US" smtClean="0"/>
              <a:t>‹#›</a:t>
            </a:fld>
            <a:endParaRPr lang="en-US"/>
          </a:p>
        </p:txBody>
      </p:sp>
    </p:spTree>
    <p:extLst>
      <p:ext uri="{BB962C8B-B14F-4D97-AF65-F5344CB8AC3E}">
        <p14:creationId xmlns:p14="http://schemas.microsoft.com/office/powerpoint/2010/main" val="3590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BF47E-F04E-4FFC-8F95-ADDAA6FA89DD}" type="datetimeFigureOut">
              <a:rPr lang="en-US" smtClean="0"/>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EFABD-BD7F-4829-8D93-774BB86B35C0}" type="slidenum">
              <a:rPr lang="en-US" smtClean="0"/>
              <a:t>‹#›</a:t>
            </a:fld>
            <a:endParaRPr lang="en-US"/>
          </a:p>
        </p:txBody>
      </p:sp>
    </p:spTree>
    <p:extLst>
      <p:ext uri="{BB962C8B-B14F-4D97-AF65-F5344CB8AC3E}">
        <p14:creationId xmlns:p14="http://schemas.microsoft.com/office/powerpoint/2010/main" val="301908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BF47E-F04E-4FFC-8F95-ADDAA6FA89DD}" type="datetimeFigureOut">
              <a:rPr lang="en-US" smtClean="0"/>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EFABD-BD7F-4829-8D93-774BB86B35C0}" type="slidenum">
              <a:rPr lang="en-US" smtClean="0"/>
              <a:t>‹#›</a:t>
            </a:fld>
            <a:endParaRPr lang="en-US"/>
          </a:p>
        </p:txBody>
      </p:sp>
    </p:spTree>
    <p:extLst>
      <p:ext uri="{BB962C8B-B14F-4D97-AF65-F5344CB8AC3E}">
        <p14:creationId xmlns:p14="http://schemas.microsoft.com/office/powerpoint/2010/main" val="1762054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6BF47E-F04E-4FFC-8F95-ADDAA6FA89DD}" type="datetimeFigureOut">
              <a:rPr lang="en-US" smtClean="0"/>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EFABD-BD7F-4829-8D93-774BB86B35C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BF47E-F04E-4FFC-8F95-ADDAA6FA89DD}" type="datetimeFigureOut">
              <a:rPr lang="en-US" smtClean="0"/>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EFABD-BD7F-4829-8D93-774BB86B35C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BF47E-F04E-4FFC-8F95-ADDAA6FA89DD}" type="datetimeFigureOut">
              <a:rPr lang="en-US" smtClean="0"/>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EFABD-BD7F-4829-8D93-774BB86B35C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D6BF47E-F04E-4FFC-8F95-ADDAA6FA89DD}" type="datetimeFigureOut">
              <a:rPr lang="en-US" smtClean="0"/>
              <a:t>3/31/2013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EFABD-BD7F-4829-8D93-774BB86B35C0}"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6BF47E-F04E-4FFC-8F95-ADDAA6FA89DD}" type="datetimeFigureOut">
              <a:rPr lang="en-US" smtClean="0"/>
              <a:t>3/31/2013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5EFABD-BD7F-4829-8D93-774BB86B35C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6BF47E-F04E-4FFC-8F95-ADDAA6FA89DD}" type="datetimeFigureOut">
              <a:rPr lang="en-US" smtClean="0"/>
              <a:t>3/31/2013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5EFABD-BD7F-4829-8D93-774BB86B35C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D6BF47E-F04E-4FFC-8F95-ADDAA6FA89DD}" type="datetimeFigureOut">
              <a:rPr lang="en-US" smtClean="0"/>
              <a:t>3/31/2013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5EFABD-BD7F-4829-8D93-774BB86B35C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D6BF47E-F04E-4FFC-8F95-ADDAA6FA89DD}" type="datetimeFigureOut">
              <a:rPr lang="en-US" smtClean="0"/>
              <a:t>3/31/2013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EFABD-BD7F-4829-8D93-774BB86B35C0}"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BF47E-F04E-4FFC-8F95-ADDAA6FA89DD}" type="datetimeFigureOut">
              <a:rPr lang="en-US" smtClean="0"/>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EFABD-BD7F-4829-8D93-774BB86B35C0}" type="slidenum">
              <a:rPr lang="en-US" smtClean="0"/>
              <a:t>‹#›</a:t>
            </a:fld>
            <a:endParaRPr lang="en-US"/>
          </a:p>
        </p:txBody>
      </p:sp>
    </p:spTree>
    <p:extLst>
      <p:ext uri="{BB962C8B-B14F-4D97-AF65-F5344CB8AC3E}">
        <p14:creationId xmlns:p14="http://schemas.microsoft.com/office/powerpoint/2010/main" val="3820734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BF47E-F04E-4FFC-8F95-ADDAA6FA89DD}" type="datetimeFigureOut">
              <a:rPr lang="en-US" smtClean="0"/>
              <a:t>3/31/2013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EFABD-BD7F-4829-8D93-774BB86B35C0}"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BF47E-F04E-4FFC-8F95-ADDAA6FA89DD}" type="datetimeFigureOut">
              <a:rPr lang="en-US" smtClean="0"/>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EFABD-BD7F-4829-8D93-774BB86B35C0}"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D6BF47E-F04E-4FFC-8F95-ADDAA6FA89DD}" type="datetimeFigureOut">
              <a:rPr lang="en-US" smtClean="0"/>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EFABD-BD7F-4829-8D93-774BB86B35C0}"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BF47E-F04E-4FFC-8F95-ADDAA6FA89DD}" type="datetimeFigureOut">
              <a:rPr lang="en-US" smtClean="0"/>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EFABD-BD7F-4829-8D93-774BB86B35C0}" type="slidenum">
              <a:rPr lang="en-US" smtClean="0"/>
              <a:t>‹#›</a:t>
            </a:fld>
            <a:endParaRPr lang="en-US"/>
          </a:p>
        </p:txBody>
      </p:sp>
    </p:spTree>
    <p:extLst>
      <p:ext uri="{BB962C8B-B14F-4D97-AF65-F5344CB8AC3E}">
        <p14:creationId xmlns:p14="http://schemas.microsoft.com/office/powerpoint/2010/main" val="304877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6BF47E-F04E-4FFC-8F95-ADDAA6FA89DD}" type="datetimeFigureOut">
              <a:rPr lang="en-US" smtClean="0"/>
              <a:t>3/31/2013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EFABD-BD7F-4829-8D93-774BB86B35C0}" type="slidenum">
              <a:rPr lang="en-US" smtClean="0"/>
              <a:t>‹#›</a:t>
            </a:fld>
            <a:endParaRPr lang="en-US"/>
          </a:p>
        </p:txBody>
      </p:sp>
    </p:spTree>
    <p:extLst>
      <p:ext uri="{BB962C8B-B14F-4D97-AF65-F5344CB8AC3E}">
        <p14:creationId xmlns:p14="http://schemas.microsoft.com/office/powerpoint/2010/main" val="2495153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6BF47E-F04E-4FFC-8F95-ADDAA6FA89DD}" type="datetimeFigureOut">
              <a:rPr lang="en-US" smtClean="0"/>
              <a:t>3/31/2013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5EFABD-BD7F-4829-8D93-774BB86B35C0}" type="slidenum">
              <a:rPr lang="en-US" smtClean="0"/>
              <a:t>‹#›</a:t>
            </a:fld>
            <a:endParaRPr lang="en-US"/>
          </a:p>
        </p:txBody>
      </p:sp>
    </p:spTree>
    <p:extLst>
      <p:ext uri="{BB962C8B-B14F-4D97-AF65-F5344CB8AC3E}">
        <p14:creationId xmlns:p14="http://schemas.microsoft.com/office/powerpoint/2010/main" val="809355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6BF47E-F04E-4FFC-8F95-ADDAA6FA89DD}" type="datetimeFigureOut">
              <a:rPr lang="en-US" smtClean="0"/>
              <a:t>3/31/2013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5EFABD-BD7F-4829-8D93-774BB86B35C0}" type="slidenum">
              <a:rPr lang="en-US" smtClean="0"/>
              <a:t>‹#›</a:t>
            </a:fld>
            <a:endParaRPr lang="en-US"/>
          </a:p>
        </p:txBody>
      </p:sp>
    </p:spTree>
    <p:extLst>
      <p:ext uri="{BB962C8B-B14F-4D97-AF65-F5344CB8AC3E}">
        <p14:creationId xmlns:p14="http://schemas.microsoft.com/office/powerpoint/2010/main" val="431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BF47E-F04E-4FFC-8F95-ADDAA6FA89DD}" type="datetimeFigureOut">
              <a:rPr lang="en-US" smtClean="0"/>
              <a:t>3/31/2013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5EFABD-BD7F-4829-8D93-774BB86B35C0}" type="slidenum">
              <a:rPr lang="en-US" smtClean="0"/>
              <a:t>‹#›</a:t>
            </a:fld>
            <a:endParaRPr lang="en-US"/>
          </a:p>
        </p:txBody>
      </p:sp>
    </p:spTree>
    <p:extLst>
      <p:ext uri="{BB962C8B-B14F-4D97-AF65-F5344CB8AC3E}">
        <p14:creationId xmlns:p14="http://schemas.microsoft.com/office/powerpoint/2010/main" val="405716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BF47E-F04E-4FFC-8F95-ADDAA6FA89DD}" type="datetimeFigureOut">
              <a:rPr lang="en-US" smtClean="0"/>
              <a:t>3/31/2013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EFABD-BD7F-4829-8D93-774BB86B35C0}" type="slidenum">
              <a:rPr lang="en-US" smtClean="0"/>
              <a:t>‹#›</a:t>
            </a:fld>
            <a:endParaRPr lang="en-US"/>
          </a:p>
        </p:txBody>
      </p:sp>
    </p:spTree>
    <p:extLst>
      <p:ext uri="{BB962C8B-B14F-4D97-AF65-F5344CB8AC3E}">
        <p14:creationId xmlns:p14="http://schemas.microsoft.com/office/powerpoint/2010/main" val="398783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BF47E-F04E-4FFC-8F95-ADDAA6FA89DD}" type="datetimeFigureOut">
              <a:rPr lang="en-US" smtClean="0"/>
              <a:t>3/31/2013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EFABD-BD7F-4829-8D93-774BB86B35C0}" type="slidenum">
              <a:rPr lang="en-US" smtClean="0"/>
              <a:t>‹#›</a:t>
            </a:fld>
            <a:endParaRPr lang="en-US"/>
          </a:p>
        </p:txBody>
      </p:sp>
    </p:spTree>
    <p:extLst>
      <p:ext uri="{BB962C8B-B14F-4D97-AF65-F5344CB8AC3E}">
        <p14:creationId xmlns:p14="http://schemas.microsoft.com/office/powerpoint/2010/main" val="377421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BF47E-F04E-4FFC-8F95-ADDAA6FA89DD}" type="datetimeFigureOut">
              <a:rPr lang="en-US" smtClean="0"/>
              <a:t>3/31/2013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EFABD-BD7F-4829-8D93-774BB86B35C0}" type="slidenum">
              <a:rPr lang="en-US" smtClean="0"/>
              <a:t>‹#›</a:t>
            </a:fld>
            <a:endParaRPr lang="en-US"/>
          </a:p>
        </p:txBody>
      </p:sp>
    </p:spTree>
    <p:extLst>
      <p:ext uri="{BB962C8B-B14F-4D97-AF65-F5344CB8AC3E}">
        <p14:creationId xmlns:p14="http://schemas.microsoft.com/office/powerpoint/2010/main" val="10467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D6BF47E-F04E-4FFC-8F95-ADDAA6FA89DD}" type="datetimeFigureOut">
              <a:rPr lang="en-US" smtClean="0"/>
              <a:t>3/31/2013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F5EFABD-BD7F-4829-8D93-774BB86B35C0}"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Tidal Power (</a:t>
            </a:r>
            <a:r>
              <a:rPr lang="en-US" dirty="0" err="1" smtClean="0"/>
              <a:t>Ch</a:t>
            </a:r>
            <a:r>
              <a:rPr lang="en-US" dirty="0" smtClean="0"/>
              <a:t> 5.4, 5.9-5.10)</a:t>
            </a:r>
            <a:endParaRPr lang="en-US" dirty="0"/>
          </a:p>
        </p:txBody>
      </p:sp>
      <p:sp>
        <p:nvSpPr>
          <p:cNvPr id="3" name="Subtitle 2"/>
          <p:cNvSpPr>
            <a:spLocks noGrp="1"/>
          </p:cNvSpPr>
          <p:nvPr>
            <p:ph type="subTitle" idx="1"/>
          </p:nvPr>
        </p:nvSpPr>
        <p:spPr/>
        <p:txBody>
          <a:bodyPr/>
          <a:lstStyle/>
          <a:p>
            <a:r>
              <a:rPr lang="en-US" dirty="0" err="1" smtClean="0"/>
              <a:t>Phys</a:t>
            </a:r>
            <a:r>
              <a:rPr lang="en-US" dirty="0" smtClean="0"/>
              <a:t> 105</a:t>
            </a:r>
          </a:p>
          <a:p>
            <a:r>
              <a:rPr lang="en-US" dirty="0" smtClean="0"/>
              <a:t>Dr. Harris</a:t>
            </a:r>
          </a:p>
          <a:p>
            <a:r>
              <a:rPr lang="en-US" dirty="0" smtClean="0"/>
              <a:t>4/1/13</a:t>
            </a:r>
            <a:endParaRPr lang="en-US" dirty="0"/>
          </a:p>
        </p:txBody>
      </p:sp>
    </p:spTree>
    <p:extLst>
      <p:ext uri="{BB962C8B-B14F-4D97-AF65-F5344CB8AC3E}">
        <p14:creationId xmlns:p14="http://schemas.microsoft.com/office/powerpoint/2010/main" val="217736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cotland turbin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183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descr="verdant-power-turbine-j0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57400" y="1371600"/>
            <a:ext cx="5257800" cy="4673600"/>
          </a:xfrm>
          <a:prstGeom prst="rect">
            <a:avLst/>
          </a:prstGeom>
        </p:spPr>
      </p:pic>
    </p:spTree>
    <p:extLst>
      <p:ext uri="{BB962C8B-B14F-4D97-AF65-F5344CB8AC3E}">
        <p14:creationId xmlns:p14="http://schemas.microsoft.com/office/powerpoint/2010/main" val="2198785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marineturbines.com/sites/default/files/04_MCT_sli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772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200" dirty="0" smtClean="0"/>
              <a:t>Siemens </a:t>
            </a:r>
            <a:r>
              <a:rPr lang="en-US" sz="3200" i="1" dirty="0" smtClean="0"/>
              <a:t>“</a:t>
            </a:r>
            <a:r>
              <a:rPr lang="en-US" sz="3200" i="1" dirty="0" err="1" smtClean="0"/>
              <a:t>SeaGen</a:t>
            </a:r>
            <a:r>
              <a:rPr lang="en-US" sz="3200" i="1" dirty="0" smtClean="0"/>
              <a:t> (S)” </a:t>
            </a:r>
            <a:r>
              <a:rPr lang="en-US" sz="3200" dirty="0" smtClean="0"/>
              <a:t>Tidal Turbine</a:t>
            </a:r>
            <a:r>
              <a:rPr lang="en-US" sz="3200" i="1" dirty="0" smtClean="0"/>
              <a:t> </a:t>
            </a:r>
            <a:endParaRPr lang="en-US" sz="3200" dirty="0"/>
          </a:p>
        </p:txBody>
      </p:sp>
    </p:spTree>
    <p:extLst>
      <p:ext uri="{BB962C8B-B14F-4D97-AF65-F5344CB8AC3E}">
        <p14:creationId xmlns:p14="http://schemas.microsoft.com/office/powerpoint/2010/main" val="891304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rtists Impression of Tidal Stream Ar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81200"/>
            <a:ext cx="552450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064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Domestic Tidal Power</a:t>
            </a:r>
            <a:endParaRPr lang="en-US" sz="3200" dirty="0"/>
          </a:p>
        </p:txBody>
      </p:sp>
      <p:sp>
        <p:nvSpPr>
          <p:cNvPr id="3" name="Content Placeholder 2"/>
          <p:cNvSpPr>
            <a:spLocks noGrp="1"/>
          </p:cNvSpPr>
          <p:nvPr>
            <p:ph idx="1"/>
          </p:nvPr>
        </p:nvSpPr>
        <p:spPr/>
        <p:txBody>
          <a:bodyPr>
            <a:normAutofit/>
          </a:bodyPr>
          <a:lstStyle/>
          <a:p>
            <a:r>
              <a:rPr lang="en-US" sz="2000" dirty="0" smtClean="0"/>
              <a:t>There are no tidal power stations in the U.S., but plans are underway to build a small tidal power farm in the East River of NYC.</a:t>
            </a:r>
          </a:p>
          <a:p>
            <a:pPr lvl="1"/>
            <a:r>
              <a:rPr lang="en-US" sz="2000" dirty="0" smtClean="0"/>
              <a:t>300 underwater turbines</a:t>
            </a:r>
          </a:p>
          <a:p>
            <a:pPr lvl="1"/>
            <a:r>
              <a:rPr lang="en-US" sz="2000" dirty="0" smtClean="0"/>
              <a:t>On average, 10 MW of power (44GWh of electricity per year, enough for 8000 households)</a:t>
            </a:r>
          </a:p>
          <a:p>
            <a:pPr lvl="1"/>
            <a:endParaRPr lang="en-US" sz="2000" dirty="0"/>
          </a:p>
          <a:p>
            <a:r>
              <a:rPr lang="en-US" sz="2000" dirty="0" smtClean="0"/>
              <a:t>Alaska, Maine, and southeast Canada are potential target areas for barrages.  </a:t>
            </a:r>
            <a:endParaRPr lang="en-US" sz="2000" dirty="0"/>
          </a:p>
        </p:txBody>
      </p:sp>
    </p:spTree>
    <p:extLst>
      <p:ext uri="{BB962C8B-B14F-4D97-AF65-F5344CB8AC3E}">
        <p14:creationId xmlns:p14="http://schemas.microsoft.com/office/powerpoint/2010/main" val="2090543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Ocean Thermal Energy Conversion (OTEC)</a:t>
            </a:r>
            <a:endParaRPr lang="en-US" sz="3200" dirty="0"/>
          </a:p>
        </p:txBody>
      </p:sp>
      <p:sp>
        <p:nvSpPr>
          <p:cNvPr id="3" name="Content Placeholder 2"/>
          <p:cNvSpPr>
            <a:spLocks noGrp="1"/>
          </p:cNvSpPr>
          <p:nvPr>
            <p:ph idx="1"/>
          </p:nvPr>
        </p:nvSpPr>
        <p:spPr/>
        <p:txBody>
          <a:bodyPr>
            <a:normAutofit/>
          </a:bodyPr>
          <a:lstStyle/>
          <a:p>
            <a:r>
              <a:rPr lang="en-US" sz="2000" dirty="0" smtClean="0"/>
              <a:t>The world’s oceans constitute a vast natural reservoir for receiving and storing heat energy from the sun</a:t>
            </a:r>
          </a:p>
          <a:p>
            <a:endParaRPr lang="en-US" sz="2000" dirty="0" smtClean="0"/>
          </a:p>
          <a:p>
            <a:r>
              <a:rPr lang="en-US" sz="2000" dirty="0" smtClean="0"/>
              <a:t>Nearly 75% of the surface area of Earth is water.  Due to the high heat capacity of water, the, water near the surface is maintained at significant higher temperatures than water at greater depth</a:t>
            </a:r>
          </a:p>
          <a:p>
            <a:endParaRPr lang="en-US" sz="2000" dirty="0"/>
          </a:p>
          <a:p>
            <a:r>
              <a:rPr lang="en-US" sz="2000" dirty="0" smtClean="0"/>
              <a:t>It is possible to extract energy from the oceans through the use of </a:t>
            </a:r>
            <a:r>
              <a:rPr lang="en-US" sz="2000" b="1" u="sng" dirty="0" smtClean="0">
                <a:solidFill>
                  <a:srgbClr val="FF0000"/>
                </a:solidFill>
              </a:rPr>
              <a:t>heat engines</a:t>
            </a:r>
            <a:r>
              <a:rPr lang="en-US" sz="2000" dirty="0" smtClean="0"/>
              <a:t> in order to exploit the temperature differences between warm surface water and the cold, deep water</a:t>
            </a:r>
            <a:endParaRPr lang="en-US" sz="2000" dirty="0"/>
          </a:p>
        </p:txBody>
      </p:sp>
    </p:spTree>
    <p:extLst>
      <p:ext uri="{BB962C8B-B14F-4D97-AF65-F5344CB8AC3E}">
        <p14:creationId xmlns:p14="http://schemas.microsoft.com/office/powerpoint/2010/main" val="1046388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7458" b="5084"/>
          <a:stretch/>
        </p:blipFill>
        <p:spPr bwMode="auto">
          <a:xfrm>
            <a:off x="653143" y="1752600"/>
            <a:ext cx="7811946"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3200" dirty="0" smtClean="0"/>
              <a:t>Oceanic Temperature Differences Between Surface and 1000m Depth</a:t>
            </a:r>
            <a:endParaRPr lang="en-US" sz="3200" dirty="0"/>
          </a:p>
        </p:txBody>
      </p:sp>
    </p:spTree>
    <p:extLst>
      <p:ext uri="{BB962C8B-B14F-4D97-AF65-F5344CB8AC3E}">
        <p14:creationId xmlns:p14="http://schemas.microsoft.com/office/powerpoint/2010/main" val="1244442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1945"/>
          <a:stretch/>
        </p:blipFill>
        <p:spPr bwMode="auto">
          <a:xfrm>
            <a:off x="533400" y="1338943"/>
            <a:ext cx="7924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712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Closed-Cycle OTEC System</a:t>
            </a:r>
            <a:endParaRPr lang="en-US" sz="3200" dirty="0"/>
          </a:p>
        </p:txBody>
      </p:sp>
      <p:sp>
        <p:nvSpPr>
          <p:cNvPr id="3" name="Content Placeholder 2"/>
          <p:cNvSpPr>
            <a:spLocks noGrp="1"/>
          </p:cNvSpPr>
          <p:nvPr>
            <p:ph idx="1"/>
          </p:nvPr>
        </p:nvSpPr>
        <p:spPr/>
        <p:txBody>
          <a:bodyPr>
            <a:normAutofit/>
          </a:bodyPr>
          <a:lstStyle/>
          <a:p>
            <a:r>
              <a:rPr lang="en-US" sz="2000" dirty="0" smtClean="0"/>
              <a:t>Closed-cycle systems have been considered for OTEC.  </a:t>
            </a:r>
          </a:p>
          <a:p>
            <a:pPr lvl="1"/>
            <a:r>
              <a:rPr lang="en-US" sz="2000" dirty="0" smtClean="0"/>
              <a:t>In such a system, a low heat capacity working fluid passes through a heat exchanger (evaporator) which  </a:t>
            </a:r>
          </a:p>
          <a:p>
            <a:pPr lvl="1"/>
            <a:r>
              <a:rPr lang="en-US" sz="2000" dirty="0" smtClean="0"/>
              <a:t>The vapor passes through an expansion valve and forces the rotation of a turbine</a:t>
            </a:r>
          </a:p>
          <a:p>
            <a:pPr lvl="1"/>
            <a:r>
              <a:rPr lang="en-US" sz="2000" dirty="0" smtClean="0"/>
              <a:t>Cold water from the depths cools the condenses the working fluid via heat exchanger, and the process repeats. </a:t>
            </a:r>
            <a:endParaRPr lang="en-US" sz="2000" dirty="0"/>
          </a:p>
        </p:txBody>
      </p:sp>
    </p:spTree>
    <p:extLst>
      <p:ext uri="{BB962C8B-B14F-4D97-AF65-F5344CB8AC3E}">
        <p14:creationId xmlns:p14="http://schemas.microsoft.com/office/powerpoint/2010/main" val="173438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534400" cy="597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258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What Causes Tides?</a:t>
            </a:r>
            <a:endParaRPr lang="en-US" sz="3200" dirty="0"/>
          </a:p>
        </p:txBody>
      </p:sp>
      <p:sp>
        <p:nvSpPr>
          <p:cNvPr id="6" name="Content Placeholder 5"/>
          <p:cNvSpPr>
            <a:spLocks noGrp="1"/>
          </p:cNvSpPr>
          <p:nvPr>
            <p:ph idx="1"/>
          </p:nvPr>
        </p:nvSpPr>
        <p:spPr>
          <a:xfrm>
            <a:off x="385762" y="5410200"/>
            <a:ext cx="8229600" cy="457200"/>
          </a:xfrm>
        </p:spPr>
        <p:txBody>
          <a:bodyPr>
            <a:normAutofit/>
          </a:bodyPr>
          <a:lstStyle/>
          <a:p>
            <a:r>
              <a:rPr lang="en-US" sz="2000" dirty="0" smtClean="0"/>
              <a:t>http://www.pbs.org/wgbh/nova/earth/what-causes-the-tides.html</a:t>
            </a:r>
            <a:endParaRPr lang="en-US" sz="2000" dirty="0"/>
          </a:p>
        </p:txBody>
      </p:sp>
      <p:pic>
        <p:nvPicPr>
          <p:cNvPr id="1029" name="Picture 5" descr="https://encrypted-tbn3.gstatic.com/images?q=tbn:ANd9GcRtUAHi77uBy9HE2B2KwALTRf-q4aSFeM83eT2FVzdH3bGe8Xd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3716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819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44562"/>
          </a:xfrm>
        </p:spPr>
        <p:txBody>
          <a:bodyPr>
            <a:normAutofit/>
          </a:bodyPr>
          <a:lstStyle/>
          <a:p>
            <a:r>
              <a:rPr lang="en-US" sz="3200" dirty="0" smtClean="0"/>
              <a:t>Example</a:t>
            </a:r>
            <a:endParaRPr lang="en-US" sz="3200" dirty="0"/>
          </a:p>
        </p:txBody>
      </p:sp>
      <p:sp>
        <p:nvSpPr>
          <p:cNvPr id="3" name="Content Placeholder 2"/>
          <p:cNvSpPr>
            <a:spLocks noGrp="1"/>
          </p:cNvSpPr>
          <p:nvPr>
            <p:ph idx="1"/>
          </p:nvPr>
        </p:nvSpPr>
        <p:spPr>
          <a:xfrm>
            <a:off x="457200" y="1447801"/>
            <a:ext cx="8229600" cy="914400"/>
          </a:xfrm>
        </p:spPr>
        <p:txBody>
          <a:bodyPr>
            <a:normAutofit/>
          </a:bodyPr>
          <a:lstStyle/>
          <a:p>
            <a:r>
              <a:rPr lang="en-US" sz="2000" dirty="0" smtClean="0"/>
              <a:t>Using the water temperatures from the last slide, calculate the theoretical efficiency of an ideal heat engine?</a:t>
            </a:r>
            <a:endParaRPr lang="en-US" sz="2000" dirty="0"/>
          </a:p>
        </p:txBody>
      </p:sp>
      <mc:AlternateContent xmlns:mc="http://schemas.openxmlformats.org/markup-compatibility/2006">
        <mc:Choice xmlns:a14="http://schemas.microsoft.com/office/drawing/2010/main" Requires="a14">
          <p:sp>
            <p:nvSpPr>
              <p:cNvPr id="4" name="TextBox 3"/>
              <p:cNvSpPr txBox="1"/>
              <p:nvPr/>
            </p:nvSpPr>
            <p:spPr>
              <a:xfrm>
                <a:off x="1981200" y="2438399"/>
                <a:ext cx="5597879" cy="714683"/>
              </a:xfrm>
              <a:prstGeom prst="rect">
                <a:avLst/>
              </a:prstGeom>
              <a:solidFill>
                <a:srgbClr val="FFFF00"/>
              </a:solid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l-GR" i="1" smtClean="0">
                          <a:latin typeface="Cambria Math"/>
                        </a:rPr>
                        <m:t>η</m:t>
                      </m:r>
                      <m:r>
                        <a:rPr lang="en-US" b="0" i="1" smtClean="0">
                          <a:latin typeface="Cambria Math"/>
                        </a:rPr>
                        <m:t>=</m:t>
                      </m:r>
                      <m:d>
                        <m:dPr>
                          <m:ctrlPr>
                            <a:rPr lang="en-US" b="0" i="1" smtClean="0">
                              <a:latin typeface="Cambria Math"/>
                            </a:rPr>
                          </m:ctrlPr>
                        </m:dPr>
                        <m:e>
                          <m:r>
                            <a:rPr lang="en-US" b="0" i="1" smtClean="0">
                              <a:latin typeface="Cambria Math"/>
                            </a:rPr>
                            <m:t>1−</m:t>
                          </m:r>
                          <m:f>
                            <m:fPr>
                              <m:ctrlPr>
                                <a:rPr lang="en-US" b="0" i="1" smtClean="0">
                                  <a:latin typeface="Cambria Math"/>
                                </a:rPr>
                              </m:ctrlPr>
                            </m:fPr>
                            <m:num>
                              <m:sSub>
                                <m:sSubPr>
                                  <m:ctrlPr>
                                    <a:rPr lang="en-US" b="0" i="1" smtClean="0">
                                      <a:latin typeface="Cambria Math"/>
                                    </a:rPr>
                                  </m:ctrlPr>
                                </m:sSubPr>
                                <m:e>
                                  <m:r>
                                    <a:rPr lang="en-US" b="0" i="1" smtClean="0">
                                      <a:latin typeface="Cambria Math"/>
                                    </a:rPr>
                                    <m:t>𝑇</m:t>
                                  </m:r>
                                </m:e>
                                <m:sub>
                                  <m:r>
                                    <a:rPr lang="en-US" b="0" i="1" smtClean="0">
                                      <a:latin typeface="Cambria Math"/>
                                    </a:rPr>
                                    <m:t>𝑐𝑜𝑙𝑑</m:t>
                                  </m:r>
                                </m:sub>
                              </m:sSub>
                            </m:num>
                            <m:den>
                              <m:sSub>
                                <m:sSubPr>
                                  <m:ctrlPr>
                                    <a:rPr lang="en-US" b="0" i="1" smtClean="0">
                                      <a:latin typeface="Cambria Math"/>
                                    </a:rPr>
                                  </m:ctrlPr>
                                </m:sSubPr>
                                <m:e>
                                  <m:r>
                                    <a:rPr lang="en-US" b="0" i="1" smtClean="0">
                                      <a:latin typeface="Cambria Math"/>
                                    </a:rPr>
                                    <m:t>𝑇</m:t>
                                  </m:r>
                                </m:e>
                                <m:sub>
                                  <m:r>
                                    <a:rPr lang="en-US" b="0" i="1" smtClean="0">
                                      <a:latin typeface="Cambria Math"/>
                                    </a:rPr>
                                    <m:t>h𝑜𝑡</m:t>
                                  </m:r>
                                </m:sub>
                              </m:sSub>
                            </m:den>
                          </m:f>
                        </m:e>
                      </m:d>
                      <m:r>
                        <a:rPr lang="en-US" b="0" i="1" smtClean="0">
                          <a:latin typeface="Cambria Math"/>
                        </a:rPr>
                        <m:t>𝑥</m:t>
                      </m:r>
                      <m:r>
                        <a:rPr lang="en-US" b="0" i="1" smtClean="0">
                          <a:latin typeface="Cambria Math"/>
                        </a:rPr>
                        <m:t> 100%=</m:t>
                      </m:r>
                      <m:d>
                        <m:dPr>
                          <m:ctrlPr>
                            <a:rPr lang="en-US" b="0" i="1" smtClean="0">
                              <a:latin typeface="Cambria Math"/>
                            </a:rPr>
                          </m:ctrlPr>
                        </m:dPr>
                        <m:e>
                          <m:r>
                            <a:rPr lang="en-US" b="0" i="1" smtClean="0">
                              <a:latin typeface="Cambria Math"/>
                            </a:rPr>
                            <m:t>1−</m:t>
                          </m:r>
                          <m:f>
                            <m:fPr>
                              <m:ctrlPr>
                                <a:rPr lang="en-US" b="0" i="1" smtClean="0">
                                  <a:latin typeface="Cambria Math"/>
                                </a:rPr>
                              </m:ctrlPr>
                            </m:fPr>
                            <m:num>
                              <m:r>
                                <a:rPr lang="en-US" b="0" i="1" smtClean="0">
                                  <a:latin typeface="Cambria Math"/>
                                </a:rPr>
                                <m:t>278</m:t>
                              </m:r>
                            </m:num>
                            <m:den>
                              <m:r>
                                <a:rPr lang="en-US" b="0" i="1" smtClean="0">
                                  <a:latin typeface="Cambria Math"/>
                                </a:rPr>
                                <m:t>298</m:t>
                              </m:r>
                            </m:den>
                          </m:f>
                        </m:e>
                      </m:d>
                      <m:r>
                        <a:rPr lang="en-US" b="0" i="1" smtClean="0">
                          <a:latin typeface="Cambria Math"/>
                        </a:rPr>
                        <m:t>𝑥</m:t>
                      </m:r>
                      <m:r>
                        <a:rPr lang="en-US" b="0" i="1" smtClean="0">
                          <a:latin typeface="Cambria Math"/>
                        </a:rPr>
                        <m:t> 100%=6.7%</m:t>
                      </m:r>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1981200" y="2438399"/>
                <a:ext cx="5597879" cy="714683"/>
              </a:xfrm>
              <a:prstGeom prst="rect">
                <a:avLst/>
              </a:prstGeom>
              <a:blipFill rotWithShape="1">
                <a:blip r:embed="rId2"/>
                <a:stretch>
                  <a:fillRect/>
                </a:stretch>
              </a:blipFill>
            </p:spPr>
            <p:txBody>
              <a:bodyPr/>
              <a:lstStyle/>
              <a:p>
                <a:r>
                  <a:rPr lang="en-US">
                    <a:noFill/>
                  </a:rPr>
                  <a:t> </a:t>
                </a:r>
              </a:p>
            </p:txBody>
          </p:sp>
        </mc:Fallback>
      </mc:AlternateContent>
      <p:sp>
        <p:nvSpPr>
          <p:cNvPr id="6" name="TextBox 5"/>
          <p:cNvSpPr txBox="1"/>
          <p:nvPr/>
        </p:nvSpPr>
        <p:spPr>
          <a:xfrm>
            <a:off x="457200" y="3477161"/>
            <a:ext cx="8153400" cy="1631216"/>
          </a:xfrm>
          <a:prstGeom prst="rect">
            <a:avLst/>
          </a:prstGeom>
          <a:noFill/>
        </p:spPr>
        <p:txBody>
          <a:bodyPr wrap="square" rtlCol="0">
            <a:spAutoFit/>
          </a:bodyPr>
          <a:lstStyle/>
          <a:p>
            <a:pPr marL="285750" indent="-285750">
              <a:buFont typeface="Arial" pitchFamily="34" charset="0"/>
              <a:buChar char="•"/>
            </a:pPr>
            <a:r>
              <a:rPr lang="en-US" sz="2000" dirty="0" smtClean="0"/>
              <a:t>Of course, this is the maximum possible efficiency for an ideal system.  The actual efficiency would be closer to 3%.</a:t>
            </a:r>
          </a:p>
          <a:p>
            <a:pPr marL="800100" lvl="1" indent="-342900">
              <a:buFont typeface="Arial" pitchFamily="34" charset="0"/>
              <a:buChar char="•"/>
            </a:pPr>
            <a:r>
              <a:rPr lang="en-US" sz="2000" dirty="0" smtClean="0"/>
              <a:t>To produce 40MW, the water intake pipes would need to be 10m in diameter, about the size of a traffic tunnel.</a:t>
            </a:r>
          </a:p>
          <a:p>
            <a:pPr marL="1257300" lvl="2" indent="-342900">
              <a:buFont typeface="Arial" pitchFamily="34" charset="0"/>
              <a:buChar char="•"/>
            </a:pPr>
            <a:r>
              <a:rPr lang="en-US" sz="2000" dirty="0" smtClean="0"/>
              <a:t>Average coal plant: 670 MW</a:t>
            </a:r>
            <a:endParaRPr lang="en-US" sz="2000" dirty="0"/>
          </a:p>
        </p:txBody>
      </p:sp>
    </p:spTree>
    <p:extLst>
      <p:ext uri="{BB962C8B-B14F-4D97-AF65-F5344CB8AC3E}">
        <p14:creationId xmlns:p14="http://schemas.microsoft.com/office/powerpoint/2010/main" val="4253678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Advancing OTEC?</a:t>
            </a:r>
            <a:endParaRPr lang="en-US" sz="3200" dirty="0"/>
          </a:p>
        </p:txBody>
      </p:sp>
      <p:sp>
        <p:nvSpPr>
          <p:cNvPr id="3" name="Content Placeholder 2"/>
          <p:cNvSpPr>
            <a:spLocks noGrp="1"/>
          </p:cNvSpPr>
          <p:nvPr>
            <p:ph idx="1"/>
          </p:nvPr>
        </p:nvSpPr>
        <p:spPr>
          <a:xfrm>
            <a:off x="457200" y="1447800"/>
            <a:ext cx="8229600" cy="5257800"/>
          </a:xfrm>
        </p:spPr>
        <p:txBody>
          <a:bodyPr>
            <a:normAutofit/>
          </a:bodyPr>
          <a:lstStyle/>
          <a:p>
            <a:r>
              <a:rPr lang="en-US" sz="2000" dirty="0" smtClean="0"/>
              <a:t>The OTEC concept was first introduced in 1881.  In 1930, the first OTEC test system was constructed.  </a:t>
            </a:r>
          </a:p>
          <a:p>
            <a:endParaRPr lang="en-US" sz="2000" dirty="0"/>
          </a:p>
          <a:p>
            <a:r>
              <a:rPr lang="en-US" sz="2000" dirty="0" smtClean="0"/>
              <a:t>This test system was open-cycle.  Unfortunately, the system consumed more power than it produced.</a:t>
            </a:r>
          </a:p>
          <a:p>
            <a:endParaRPr lang="en-US" sz="2000" dirty="0" smtClean="0"/>
          </a:p>
          <a:p>
            <a:r>
              <a:rPr lang="en-US" sz="2000" dirty="0" smtClean="0"/>
              <a:t>Very little was done after this until the 1970’s when rising fuel costs prompted the US to reopen studies of OTEC</a:t>
            </a:r>
          </a:p>
          <a:p>
            <a:pPr lvl="1"/>
            <a:r>
              <a:rPr lang="en-US" sz="2000" dirty="0" smtClean="0"/>
              <a:t>The Department of Energy financed the design of a large floating OTEC plant intended to provide power to the islands, with transmission lines running along the ocean floor</a:t>
            </a:r>
          </a:p>
          <a:p>
            <a:pPr lvl="1"/>
            <a:r>
              <a:rPr lang="en-US" sz="2000" dirty="0" smtClean="0"/>
              <a:t>A small test plant (10 kW) was built  in the late 70’s and operated successfully for four months off the coast of Hawaii.  Since then, there has been no support of OTEC technology </a:t>
            </a:r>
            <a:endParaRPr lang="en-US" sz="2000" dirty="0"/>
          </a:p>
          <a:p>
            <a:pPr lvl="1"/>
            <a:endParaRPr lang="en-US" sz="2000" dirty="0"/>
          </a:p>
        </p:txBody>
      </p:sp>
    </p:spTree>
    <p:extLst>
      <p:ext uri="{BB962C8B-B14F-4D97-AF65-F5344CB8AC3E}">
        <p14:creationId xmlns:p14="http://schemas.microsoft.com/office/powerpoint/2010/main" val="2867740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84"/>
          <a:stretch/>
        </p:blipFill>
        <p:spPr bwMode="auto">
          <a:xfrm>
            <a:off x="1539875" y="533400"/>
            <a:ext cx="6003925" cy="606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724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Wave Energy</a:t>
            </a:r>
            <a:endParaRPr lang="en-US" sz="3200" dirty="0"/>
          </a:p>
        </p:txBody>
      </p:sp>
      <p:sp>
        <p:nvSpPr>
          <p:cNvPr id="3" name="Content Placeholder 2"/>
          <p:cNvSpPr>
            <a:spLocks noGrp="1"/>
          </p:cNvSpPr>
          <p:nvPr>
            <p:ph idx="1"/>
          </p:nvPr>
        </p:nvSpPr>
        <p:spPr>
          <a:xfrm>
            <a:off x="522514" y="1447800"/>
            <a:ext cx="3962400" cy="5029200"/>
          </a:xfrm>
        </p:spPr>
        <p:txBody>
          <a:bodyPr>
            <a:normAutofit/>
          </a:bodyPr>
          <a:lstStyle/>
          <a:p>
            <a:r>
              <a:rPr lang="en-US" sz="2000" dirty="0" smtClean="0"/>
              <a:t>The kinetic energy of moving waves can be used to power a turbine. </a:t>
            </a:r>
          </a:p>
          <a:p>
            <a:r>
              <a:rPr lang="en-US" sz="2000" dirty="0" smtClean="0"/>
              <a:t>In this simple example the wave rises into a chamber. The rising water forces the air out of the chamber. The moving air spins a turbine which can turn a generator. </a:t>
            </a:r>
          </a:p>
          <a:p>
            <a:r>
              <a:rPr lang="en-US" sz="2000" dirty="0" smtClean="0"/>
              <a:t>When the wave drops, this creates a vacuum in the chamber, causing air to flow in the opposite direction </a:t>
            </a:r>
            <a:endParaRPr lang="en-US" sz="2000" dirty="0"/>
          </a:p>
        </p:txBody>
      </p:sp>
      <p:pic>
        <p:nvPicPr>
          <p:cNvPr id="14340" name="Picture 4" descr="https://encrypted-tbn0.gstatic.com/images?q=tbn:ANd9GcRNhyKPjuF5G9vMSJyW9wbPCnfm0VqNtoyK7lFtFQtyxURSmg07F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95400"/>
            <a:ext cx="4533898"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304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Advantages</a:t>
            </a:r>
            <a:endParaRPr lang="en-US" sz="3200" dirty="0"/>
          </a:p>
        </p:txBody>
      </p:sp>
      <p:sp>
        <p:nvSpPr>
          <p:cNvPr id="3" name="Content Placeholder 2"/>
          <p:cNvSpPr>
            <a:spLocks noGrp="1"/>
          </p:cNvSpPr>
          <p:nvPr>
            <p:ph idx="1"/>
          </p:nvPr>
        </p:nvSpPr>
        <p:spPr/>
        <p:txBody>
          <a:bodyPr>
            <a:normAutofit/>
          </a:bodyPr>
          <a:lstStyle/>
          <a:p>
            <a:r>
              <a:rPr lang="en-US" sz="2000" dirty="0" smtClean="0"/>
              <a:t>Renewable and clean</a:t>
            </a:r>
          </a:p>
          <a:p>
            <a:r>
              <a:rPr lang="en-US" sz="2000" dirty="0" smtClean="0"/>
              <a:t>Tides are predictable</a:t>
            </a:r>
          </a:p>
          <a:p>
            <a:r>
              <a:rPr lang="en-US" sz="2000" dirty="0" smtClean="0"/>
              <a:t>There is a vast potential for energy generation</a:t>
            </a:r>
          </a:p>
          <a:p>
            <a:r>
              <a:rPr lang="en-US" sz="2000" dirty="0" smtClean="0"/>
              <a:t>With tidal turbines, the structures are out of sight</a:t>
            </a:r>
          </a:p>
          <a:p>
            <a:r>
              <a:rPr lang="en-US" sz="2000" dirty="0" smtClean="0"/>
              <a:t>Less required material for tidal turbines than wind</a:t>
            </a:r>
          </a:p>
          <a:p>
            <a:endParaRPr lang="en-US" sz="2000" dirty="0" smtClean="0"/>
          </a:p>
        </p:txBody>
      </p:sp>
    </p:spTree>
    <p:extLst>
      <p:ext uri="{BB962C8B-B14F-4D97-AF65-F5344CB8AC3E}">
        <p14:creationId xmlns:p14="http://schemas.microsoft.com/office/powerpoint/2010/main" val="3828412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Disadvantages</a:t>
            </a:r>
            <a:endParaRPr lang="en-US" sz="3200" dirty="0"/>
          </a:p>
        </p:txBody>
      </p:sp>
      <p:sp>
        <p:nvSpPr>
          <p:cNvPr id="3" name="Content Placeholder 2"/>
          <p:cNvSpPr>
            <a:spLocks noGrp="1"/>
          </p:cNvSpPr>
          <p:nvPr>
            <p:ph idx="1"/>
          </p:nvPr>
        </p:nvSpPr>
        <p:spPr>
          <a:xfrm>
            <a:off x="457200" y="1447800"/>
            <a:ext cx="8229600" cy="4876800"/>
          </a:xfrm>
        </p:spPr>
        <p:txBody>
          <a:bodyPr>
            <a:normAutofit/>
          </a:bodyPr>
          <a:lstStyle/>
          <a:p>
            <a:r>
              <a:rPr lang="en-US" sz="2000" dirty="0" smtClean="0"/>
              <a:t>Like wind and solar, tidal power is intermittent</a:t>
            </a:r>
          </a:p>
          <a:p>
            <a:pPr lvl="1"/>
            <a:r>
              <a:rPr lang="en-US" sz="2000" dirty="0" smtClean="0"/>
              <a:t>In addition, the hydraulic head obtained from tides is also variable</a:t>
            </a:r>
          </a:p>
          <a:p>
            <a:endParaRPr lang="en-US" sz="2000" dirty="0" smtClean="0"/>
          </a:p>
          <a:p>
            <a:r>
              <a:rPr lang="en-US" sz="2000" dirty="0" smtClean="0"/>
              <a:t>Tides do not align with peak energy demand times</a:t>
            </a:r>
          </a:p>
          <a:p>
            <a:endParaRPr lang="en-US" sz="2000" dirty="0" smtClean="0"/>
          </a:p>
          <a:p>
            <a:r>
              <a:rPr lang="en-US" sz="2000" dirty="0" smtClean="0"/>
              <a:t>With regard to barrages, some of the environmental impacts of dams are present with this technology as well, though to a much lower extent</a:t>
            </a:r>
          </a:p>
          <a:p>
            <a:endParaRPr lang="en-US" sz="2000" dirty="0" smtClean="0"/>
          </a:p>
          <a:p>
            <a:r>
              <a:rPr lang="en-US" sz="2000" dirty="0" smtClean="0"/>
              <a:t>VERY, VERY, VERY EXPENSIVE</a:t>
            </a:r>
          </a:p>
          <a:p>
            <a:pPr lvl="1"/>
            <a:r>
              <a:rPr lang="en-US" sz="2000" dirty="0" smtClean="0"/>
              <a:t>Only produces 1/3 of the electricity that a hydropower plant of equal size would produce</a:t>
            </a:r>
          </a:p>
          <a:p>
            <a:pPr lvl="1"/>
            <a:r>
              <a:rPr lang="en-US" sz="2000" dirty="0" smtClean="0"/>
              <a:t>Wave power sites produce low energy output</a:t>
            </a:r>
          </a:p>
          <a:p>
            <a:pPr lvl="1"/>
            <a:endParaRPr lang="en-US" sz="2000" dirty="0" smtClean="0"/>
          </a:p>
          <a:p>
            <a:pPr lvl="1"/>
            <a:endParaRPr lang="en-US" sz="2000" dirty="0"/>
          </a:p>
        </p:txBody>
      </p:sp>
    </p:spTree>
    <p:extLst>
      <p:ext uri="{BB962C8B-B14F-4D97-AF65-F5344CB8AC3E}">
        <p14:creationId xmlns:p14="http://schemas.microsoft.com/office/powerpoint/2010/main" val="1731975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d101.bu.edu/StudentDoc/Archives/ED101fa08/ecstora/high%20and%20low%20tide.jpg"/>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685800" y="838200"/>
            <a:ext cx="4076409" cy="27431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d101.bu.edu/StudentDoc/Archives/ED101fa08/ecstora/high%20and%20low%20tide.jpg"/>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685799" y="3733800"/>
            <a:ext cx="4076409" cy="2743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10200" y="990600"/>
            <a:ext cx="2133600" cy="369332"/>
          </a:xfrm>
          <a:prstGeom prst="rect">
            <a:avLst/>
          </a:prstGeom>
          <a:noFill/>
        </p:spPr>
        <p:txBody>
          <a:bodyPr wrap="square" rtlCol="0">
            <a:spAutoFit/>
          </a:bodyPr>
          <a:lstStyle/>
          <a:p>
            <a:r>
              <a:rPr lang="en-US" dirty="0" smtClean="0"/>
              <a:t>high tide</a:t>
            </a:r>
          </a:p>
        </p:txBody>
      </p:sp>
      <p:sp>
        <p:nvSpPr>
          <p:cNvPr id="4" name="TextBox 3"/>
          <p:cNvSpPr txBox="1"/>
          <p:nvPr/>
        </p:nvSpPr>
        <p:spPr>
          <a:xfrm>
            <a:off x="5486400" y="3810000"/>
            <a:ext cx="1981200" cy="369332"/>
          </a:xfrm>
          <a:prstGeom prst="rect">
            <a:avLst/>
          </a:prstGeom>
          <a:noFill/>
        </p:spPr>
        <p:txBody>
          <a:bodyPr wrap="square" rtlCol="0">
            <a:spAutoFit/>
          </a:bodyPr>
          <a:lstStyle/>
          <a:p>
            <a:r>
              <a:rPr lang="en-US" dirty="0" smtClean="0"/>
              <a:t>low tide</a:t>
            </a:r>
            <a:endParaRPr lang="en-US" dirty="0"/>
          </a:p>
        </p:txBody>
      </p:sp>
    </p:spTree>
    <p:extLst>
      <p:ext uri="{BB962C8B-B14F-4D97-AF65-F5344CB8AC3E}">
        <p14:creationId xmlns:p14="http://schemas.microsoft.com/office/powerpoint/2010/main" val="2469687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History of Tidal</a:t>
            </a:r>
            <a:endParaRPr lang="en-US" sz="3600" dirty="0"/>
          </a:p>
        </p:txBody>
      </p:sp>
      <p:sp>
        <p:nvSpPr>
          <p:cNvPr id="3" name="Content Placeholder 2"/>
          <p:cNvSpPr>
            <a:spLocks noGrp="1"/>
          </p:cNvSpPr>
          <p:nvPr>
            <p:ph idx="1"/>
          </p:nvPr>
        </p:nvSpPr>
        <p:spPr/>
        <p:txBody>
          <a:bodyPr>
            <a:normAutofit/>
          </a:bodyPr>
          <a:lstStyle/>
          <a:p>
            <a:r>
              <a:rPr lang="en-US" sz="2000" dirty="0" smtClean="0"/>
              <a:t>Tidal energy is one of the oldest forms of energy used by humans</a:t>
            </a:r>
          </a:p>
          <a:p>
            <a:r>
              <a:rPr lang="en-US" sz="2000" dirty="0" smtClean="0"/>
              <a:t>Dating back to 787 A.D., tide mills were constructed, consisting of a storage pond and a sluice (gate that controls water flow).  </a:t>
            </a:r>
            <a:endParaRPr lang="en-US" sz="2000" dirty="0"/>
          </a:p>
          <a:p>
            <a:pPr lvl="1"/>
            <a:r>
              <a:rPr lang="en-US" sz="2000" dirty="0" smtClean="0"/>
              <a:t>During the incoming tide (flood), the sluice would open to allow rising waters to fill the storage pond</a:t>
            </a:r>
          </a:p>
          <a:p>
            <a:pPr lvl="1"/>
            <a:r>
              <a:rPr lang="en-US" sz="2000" dirty="0" smtClean="0"/>
              <a:t>During the outgoing tide (ebb), the stored water would be released over a waterwheel </a:t>
            </a:r>
            <a:endParaRPr lang="en-US" sz="2000" dirty="0"/>
          </a:p>
          <a:p>
            <a:pPr lvl="1"/>
            <a:endParaRPr lang="en-US" sz="2000" dirty="0" smtClean="0"/>
          </a:p>
          <a:p>
            <a:r>
              <a:rPr lang="en-US" sz="2000" dirty="0" smtClean="0"/>
              <a:t>In the early 1960’s, the first commercial scale tidal power plant was built in St. </a:t>
            </a:r>
            <a:r>
              <a:rPr lang="en-US" sz="2000" dirty="0" err="1" smtClean="0"/>
              <a:t>Malo</a:t>
            </a:r>
            <a:r>
              <a:rPr lang="en-US" sz="2000" dirty="0" smtClean="0"/>
              <a:t>, France, consisting of twenty four 10MW turbines</a:t>
            </a:r>
            <a:r>
              <a:rPr lang="en-US" sz="2400" dirty="0" smtClean="0"/>
              <a:t>.</a:t>
            </a:r>
          </a:p>
        </p:txBody>
      </p:sp>
    </p:spTree>
    <p:extLst>
      <p:ext uri="{BB962C8B-B14F-4D97-AF65-F5344CB8AC3E}">
        <p14:creationId xmlns:p14="http://schemas.microsoft.com/office/powerpoint/2010/main" val="1708586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3200" dirty="0" smtClean="0"/>
              <a:t>Tidal Barrages</a:t>
            </a:r>
            <a:endParaRPr lang="en-US" sz="3200" dirty="0"/>
          </a:p>
        </p:txBody>
      </p:sp>
      <p:sp>
        <p:nvSpPr>
          <p:cNvPr id="3" name="Content Placeholder 2"/>
          <p:cNvSpPr>
            <a:spLocks noGrp="1"/>
          </p:cNvSpPr>
          <p:nvPr>
            <p:ph idx="1"/>
          </p:nvPr>
        </p:nvSpPr>
        <p:spPr>
          <a:xfrm>
            <a:off x="457200" y="1371600"/>
            <a:ext cx="8229600" cy="5029200"/>
          </a:xfrm>
        </p:spPr>
        <p:txBody>
          <a:bodyPr>
            <a:normAutofit lnSpcReduction="10000"/>
          </a:bodyPr>
          <a:lstStyle/>
          <a:p>
            <a:r>
              <a:rPr lang="en-US" sz="2000" dirty="0" smtClean="0"/>
              <a:t>The ocean’s tides can be used to accumulate potential energy, which can be converted to mechanical energy by turning a turbine in a manner quite similar to hydropower. </a:t>
            </a:r>
          </a:p>
          <a:p>
            <a:endParaRPr lang="en-US" sz="2000" dirty="0"/>
          </a:p>
          <a:p>
            <a:r>
              <a:rPr lang="en-US" sz="2000" dirty="0" smtClean="0"/>
              <a:t>As the tides rise and fall daily, basins along the shoreline naturally fill and empty. </a:t>
            </a:r>
            <a:r>
              <a:rPr lang="en-US" sz="2000" dirty="0" smtClean="0"/>
              <a:t>A complete tidal cycle takes 12.5 hours, so there are two high tides and two low tides a day.</a:t>
            </a:r>
          </a:p>
          <a:p>
            <a:endParaRPr lang="en-US" sz="2000" dirty="0" smtClean="0"/>
          </a:p>
          <a:p>
            <a:endParaRPr lang="en-US" sz="2000" dirty="0"/>
          </a:p>
          <a:p>
            <a:r>
              <a:rPr lang="en-US" sz="2000" dirty="0" smtClean="0"/>
              <a:t>Dam-like structures called </a:t>
            </a:r>
            <a:r>
              <a:rPr lang="en-US" sz="2000" b="1" u="sng" dirty="0" smtClean="0">
                <a:solidFill>
                  <a:srgbClr val="FF0000"/>
                </a:solidFill>
              </a:rPr>
              <a:t>barrages</a:t>
            </a:r>
            <a:r>
              <a:rPr lang="en-US" sz="2000" dirty="0" smtClean="0">
                <a:solidFill>
                  <a:srgbClr val="FF0000"/>
                </a:solidFill>
              </a:rPr>
              <a:t> </a:t>
            </a:r>
            <a:r>
              <a:rPr lang="en-US" sz="2000" dirty="0" smtClean="0"/>
              <a:t>can be built across the mouths of natural tidal basins with sluice gates.  Water can be allowed to rise on one side of the sluice until enough of a hydraulic head is built up to power a turbine.  </a:t>
            </a:r>
          </a:p>
          <a:p>
            <a:endParaRPr lang="en-US" sz="2000" dirty="0"/>
          </a:p>
          <a:p>
            <a:r>
              <a:rPr lang="en-US" sz="2000" dirty="0" smtClean="0"/>
              <a:t>The turbines are designed to work in either direction to maximize the utilization of the changing tide.</a:t>
            </a:r>
            <a:endParaRPr lang="en-US" sz="2000" dirty="0"/>
          </a:p>
        </p:txBody>
      </p:sp>
    </p:spTree>
    <p:extLst>
      <p:ext uri="{BB962C8B-B14F-4D97-AF65-F5344CB8AC3E}">
        <p14:creationId xmlns:p14="http://schemas.microsoft.com/office/powerpoint/2010/main" val="3379059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power_up_tidal_1.gif"/>
          <p:cNvPicPr>
            <a:picLocks noChangeAspect="1"/>
          </p:cNvPicPr>
          <p:nvPr/>
        </p:nvPicPr>
        <p:blipFill rotWithShape="1">
          <a:blip r:embed="rId2">
            <a:extLst>
              <a:ext uri="{28A0092B-C50C-407E-A947-70E740481C1C}">
                <a14:useLocalDpi xmlns:a14="http://schemas.microsoft.com/office/drawing/2010/main" val="0"/>
              </a:ext>
            </a:extLst>
          </a:blip>
          <a:srcRect l="1582" t="5759" r="2205" b="8295"/>
          <a:stretch/>
        </p:blipFill>
        <p:spPr>
          <a:xfrm>
            <a:off x="957943" y="1676400"/>
            <a:ext cx="7282543" cy="4060372"/>
          </a:xfrm>
          <a:prstGeom prst="rect">
            <a:avLst/>
          </a:prstGeom>
        </p:spPr>
      </p:pic>
      <p:sp>
        <p:nvSpPr>
          <p:cNvPr id="3" name="Title 2"/>
          <p:cNvSpPr>
            <a:spLocks noGrp="1"/>
          </p:cNvSpPr>
          <p:nvPr>
            <p:ph type="title"/>
          </p:nvPr>
        </p:nvSpPr>
        <p:spPr/>
        <p:txBody>
          <a:bodyPr>
            <a:normAutofit/>
          </a:bodyPr>
          <a:lstStyle/>
          <a:p>
            <a:r>
              <a:rPr lang="en-US" sz="3200" dirty="0" smtClean="0"/>
              <a:t>Tidal Barrages</a:t>
            </a:r>
            <a:endParaRPr lang="en-US" sz="3200" dirty="0"/>
          </a:p>
        </p:txBody>
      </p:sp>
    </p:spTree>
    <p:extLst>
      <p:ext uri="{BB962C8B-B14F-4D97-AF65-F5344CB8AC3E}">
        <p14:creationId xmlns:p14="http://schemas.microsoft.com/office/powerpoint/2010/main" val="3989100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tidal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71600" y="762000"/>
            <a:ext cx="5691188" cy="5691188"/>
          </a:xfrm>
          <a:prstGeom prst="rect">
            <a:avLst/>
          </a:prstGeom>
        </p:spPr>
      </p:pic>
    </p:spTree>
    <p:extLst>
      <p:ext uri="{BB962C8B-B14F-4D97-AF65-F5344CB8AC3E}">
        <p14:creationId xmlns:p14="http://schemas.microsoft.com/office/powerpoint/2010/main" val="912254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Rance</a:t>
            </a:r>
            <a:r>
              <a:rPr lang="en-US" sz="3200" dirty="0" smtClean="0"/>
              <a:t> River Tidal Power Station</a:t>
            </a:r>
            <a:endParaRPr lang="en-US" sz="3200" dirty="0"/>
          </a:p>
        </p:txBody>
      </p:sp>
      <p:sp>
        <p:nvSpPr>
          <p:cNvPr id="3" name="Content Placeholder 2"/>
          <p:cNvSpPr>
            <a:spLocks noGrp="1"/>
          </p:cNvSpPr>
          <p:nvPr>
            <p:ph idx="1"/>
          </p:nvPr>
        </p:nvSpPr>
        <p:spPr>
          <a:xfrm>
            <a:off x="457200" y="1600200"/>
            <a:ext cx="3352800" cy="5029200"/>
          </a:xfrm>
        </p:spPr>
        <p:txBody>
          <a:bodyPr>
            <a:normAutofit/>
          </a:bodyPr>
          <a:lstStyle/>
          <a:p>
            <a:r>
              <a:rPr lang="en-US" sz="2000" dirty="0" smtClean="0">
                <a:latin typeface="Calibri" pitchFamily="34" charset="0"/>
              </a:rPr>
              <a:t>The first commercial tidal power plant in the world is the La </a:t>
            </a:r>
            <a:r>
              <a:rPr lang="en-US" sz="2000" dirty="0" err="1" smtClean="0">
                <a:latin typeface="Calibri" pitchFamily="34" charset="0"/>
              </a:rPr>
              <a:t>Rance</a:t>
            </a:r>
            <a:r>
              <a:rPr lang="en-US" sz="2000" dirty="0" smtClean="0">
                <a:latin typeface="Calibri" pitchFamily="34" charset="0"/>
              </a:rPr>
              <a:t> Tidal Barrage in France built in 1967.</a:t>
            </a:r>
          </a:p>
          <a:p>
            <a:endParaRPr lang="en-US" sz="2000" dirty="0" smtClean="0">
              <a:latin typeface="Calibri" pitchFamily="34" charset="0"/>
            </a:endParaRPr>
          </a:p>
          <a:p>
            <a:r>
              <a:rPr lang="en-US" sz="2000" dirty="0" smtClean="0"/>
              <a:t>The average tidal range is 28 </a:t>
            </a:r>
            <a:r>
              <a:rPr lang="en-US" sz="2000" dirty="0" err="1" smtClean="0"/>
              <a:t>ft</a:t>
            </a:r>
            <a:r>
              <a:rPr lang="en-US" sz="2000" dirty="0" smtClean="0"/>
              <a:t>, with a max of 44 ft.  The barrage extends 2500 </a:t>
            </a:r>
            <a:r>
              <a:rPr lang="en-US" sz="2000" dirty="0" err="1" smtClean="0"/>
              <a:t>ft</a:t>
            </a:r>
            <a:r>
              <a:rPr lang="en-US" sz="2000" dirty="0" smtClean="0"/>
              <a:t> across.</a:t>
            </a:r>
          </a:p>
          <a:p>
            <a:endParaRPr lang="en-US" sz="2000" dirty="0"/>
          </a:p>
          <a:p>
            <a:r>
              <a:rPr lang="en-US" sz="2000" dirty="0" smtClean="0"/>
              <a:t>Produces 5.4 </a:t>
            </a:r>
            <a:r>
              <a:rPr lang="en-US" sz="2000" dirty="0" err="1" smtClean="0"/>
              <a:t>GWh</a:t>
            </a:r>
            <a:r>
              <a:rPr lang="en-US" sz="2000" dirty="0" smtClean="0"/>
              <a:t> of electricity per year, which is only 18% of the available energy in the basin.</a:t>
            </a:r>
            <a:endParaRPr lang="en-US" sz="2000" dirty="0"/>
          </a:p>
        </p:txBody>
      </p:sp>
      <p:pic>
        <p:nvPicPr>
          <p:cNvPr id="7170" name="Picture 2" descr="http://upload.wikimedia.org/wikipedia/commons/6/63/Rance_tidal_power_pla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0547" y="1600200"/>
            <a:ext cx="4574828"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69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Tidal Turbines</a:t>
            </a:r>
            <a:endParaRPr lang="en-US" sz="3200" dirty="0"/>
          </a:p>
        </p:txBody>
      </p:sp>
      <p:sp>
        <p:nvSpPr>
          <p:cNvPr id="3" name="Content Placeholder 2"/>
          <p:cNvSpPr>
            <a:spLocks noGrp="1"/>
          </p:cNvSpPr>
          <p:nvPr>
            <p:ph idx="1"/>
          </p:nvPr>
        </p:nvSpPr>
        <p:spPr/>
        <p:txBody>
          <a:bodyPr>
            <a:normAutofit/>
          </a:bodyPr>
          <a:lstStyle/>
          <a:p>
            <a:r>
              <a:rPr lang="en-US" sz="2000" dirty="0" smtClean="0"/>
              <a:t>Efforts are underway to anchor turbines to the ocean floor to harness tidal energy.  This concept is proven, and in practice in a handful of locations on a small scale.</a:t>
            </a:r>
          </a:p>
          <a:p>
            <a:endParaRPr lang="en-US" sz="2000" dirty="0" smtClean="0"/>
          </a:p>
          <a:p>
            <a:r>
              <a:rPr lang="en-US" sz="2000" dirty="0" smtClean="0"/>
              <a:t>This </a:t>
            </a:r>
            <a:r>
              <a:rPr lang="en-US" sz="2000" dirty="0"/>
              <a:t>form of generation has many advantages over its other tidal energy rivals. The turbines are submerged in the water and are therefore out of sight. They don’t pose a problem for navigation and shipping and require the use of much less material in construction</a:t>
            </a:r>
            <a:r>
              <a:rPr lang="en-US" sz="2000" dirty="0" smtClean="0"/>
              <a:t>.</a:t>
            </a:r>
          </a:p>
          <a:p>
            <a:endParaRPr lang="en-US" sz="2000" dirty="0"/>
          </a:p>
          <a:p>
            <a:r>
              <a:rPr lang="en-US" sz="2000" dirty="0" smtClean="0"/>
              <a:t>Tidal turbines are vastly better than wind turbines in terms of efficiency.  A tidal turbine produces 4 times the output power per square meter of sweep area as a wind turbine, with a substantially smaller environmental impact.</a:t>
            </a:r>
            <a:endParaRPr lang="en-US" sz="2000" dirty="0"/>
          </a:p>
        </p:txBody>
      </p:sp>
    </p:spTree>
    <p:extLst>
      <p:ext uri="{BB962C8B-B14F-4D97-AF65-F5344CB8AC3E}">
        <p14:creationId xmlns:p14="http://schemas.microsoft.com/office/powerpoint/2010/main" val="370097848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TotalTime>
  <Words>1117</Words>
  <Application>Microsoft Office PowerPoint</Application>
  <PresentationFormat>On-screen Show (4:3)</PresentationFormat>
  <Paragraphs>91</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Waveform</vt:lpstr>
      <vt:lpstr>Tidal Power (Ch 5.4, 5.9-5.10)</vt:lpstr>
      <vt:lpstr>What Causes Tides?</vt:lpstr>
      <vt:lpstr>PowerPoint Presentation</vt:lpstr>
      <vt:lpstr>History of Tidal</vt:lpstr>
      <vt:lpstr>Tidal Barrages</vt:lpstr>
      <vt:lpstr>Tidal Barrages</vt:lpstr>
      <vt:lpstr>PowerPoint Presentation</vt:lpstr>
      <vt:lpstr>Rance River Tidal Power Station</vt:lpstr>
      <vt:lpstr>Tidal Turbines</vt:lpstr>
      <vt:lpstr>PowerPoint Presentation</vt:lpstr>
      <vt:lpstr>PowerPoint Presentation</vt:lpstr>
      <vt:lpstr>Siemens “SeaGen (S)” Tidal Turbine </vt:lpstr>
      <vt:lpstr>PowerPoint Presentation</vt:lpstr>
      <vt:lpstr>Domestic Tidal Power</vt:lpstr>
      <vt:lpstr>Ocean Thermal Energy Conversion (OTEC)</vt:lpstr>
      <vt:lpstr>Oceanic Temperature Differences Between Surface and 1000m Depth</vt:lpstr>
      <vt:lpstr>PowerPoint Presentation</vt:lpstr>
      <vt:lpstr>Closed-Cycle OTEC System</vt:lpstr>
      <vt:lpstr>PowerPoint Presentation</vt:lpstr>
      <vt:lpstr>Example</vt:lpstr>
      <vt:lpstr>Advancing OTEC?</vt:lpstr>
      <vt:lpstr>PowerPoint Presentation</vt:lpstr>
      <vt:lpstr>Wave Energy</vt:lpstr>
      <vt:lpstr>Advantages</vt:lpstr>
      <vt:lpstr>Disadvantages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Clifton</dc:creator>
  <cp:lastModifiedBy>Harris, Clifton</cp:lastModifiedBy>
  <cp:revision>25</cp:revision>
  <dcterms:created xsi:type="dcterms:W3CDTF">2013-03-31T19:24:19Z</dcterms:created>
  <dcterms:modified xsi:type="dcterms:W3CDTF">2013-04-01T16:26:11Z</dcterms:modified>
</cp:coreProperties>
</file>