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257" r:id="rId4"/>
    <p:sldId id="260" r:id="rId5"/>
    <p:sldId id="261" r:id="rId6"/>
    <p:sldId id="262" r:id="rId7"/>
    <p:sldId id="263" r:id="rId8"/>
    <p:sldId id="264" r:id="rId9"/>
    <p:sldId id="265" r:id="rId10"/>
    <p:sldId id="266" r:id="rId11"/>
    <p:sldId id="267" r:id="rId12"/>
    <p:sldId id="258" r:id="rId13"/>
    <p:sldId id="268" r:id="rId14"/>
    <p:sldId id="259" r:id="rId15"/>
    <p:sldId id="286" r:id="rId16"/>
    <p:sldId id="287" r:id="rId17"/>
    <p:sldId id="288" r:id="rId18"/>
    <p:sldId id="289" r:id="rId19"/>
    <p:sldId id="272" r:id="rId20"/>
    <p:sldId id="273" r:id="rId21"/>
    <p:sldId id="269" r:id="rId22"/>
    <p:sldId id="274" r:id="rId23"/>
    <p:sldId id="275" r:id="rId24"/>
    <p:sldId id="276" r:id="rId25"/>
    <p:sldId id="271" r:id="rId26"/>
    <p:sldId id="278" r:id="rId27"/>
    <p:sldId id="279" r:id="rId28"/>
    <p:sldId id="280" r:id="rId29"/>
    <p:sldId id="281" r:id="rId30"/>
    <p:sldId id="282" r:id="rId31"/>
    <p:sldId id="283" r:id="rId32"/>
    <p:sldId id="291" r:id="rId33"/>
    <p:sldId id="292" r:id="rId34"/>
    <p:sldId id="290" r:id="rId35"/>
    <p:sldId id="293" r:id="rId36"/>
    <p:sldId id="294" r:id="rId37"/>
    <p:sldId id="295" r:id="rId38"/>
    <p:sldId id="296"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F81BD"/>
    <a:srgbClr val="000000"/>
    <a:srgbClr val="9900FF"/>
    <a:srgbClr val="0033CC"/>
    <a:srgbClr val="000099"/>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E4847-5767-436F-B2F1-0A11103C811A}" type="datetimeFigureOut">
              <a:rPr lang="en-US" smtClean="0"/>
              <a:t>3/19/2013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32839-503A-4B8D-95E5-F9B713E4003C}" type="slidenum">
              <a:rPr lang="en-US" smtClean="0"/>
              <a:t>‹#›</a:t>
            </a:fld>
            <a:endParaRPr lang="en-US"/>
          </a:p>
        </p:txBody>
      </p:sp>
    </p:spTree>
    <p:extLst>
      <p:ext uri="{BB962C8B-B14F-4D97-AF65-F5344CB8AC3E}">
        <p14:creationId xmlns:p14="http://schemas.microsoft.com/office/powerpoint/2010/main" val="40477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32839-503A-4B8D-95E5-F9B713E4003C}" type="slidenum">
              <a:rPr lang="en-US" smtClean="0"/>
              <a:t>10</a:t>
            </a:fld>
            <a:endParaRPr lang="en-US"/>
          </a:p>
        </p:txBody>
      </p:sp>
    </p:spTree>
    <p:extLst>
      <p:ext uri="{BB962C8B-B14F-4D97-AF65-F5344CB8AC3E}">
        <p14:creationId xmlns:p14="http://schemas.microsoft.com/office/powerpoint/2010/main" val="52910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a:t>
            </a:r>
            <a:r>
              <a:rPr lang="en-US" baseline="0" dirty="0" smtClean="0"/>
              <a:t> size roof of each home receives the energy equivalent of 12 gal of gasoline in solar energy per day</a:t>
            </a:r>
            <a:endParaRPr lang="en-US" dirty="0"/>
          </a:p>
        </p:txBody>
      </p:sp>
      <p:sp>
        <p:nvSpPr>
          <p:cNvPr id="4" name="Slide Number Placeholder 3"/>
          <p:cNvSpPr>
            <a:spLocks noGrp="1"/>
          </p:cNvSpPr>
          <p:nvPr>
            <p:ph type="sldNum" sz="quarter" idx="10"/>
          </p:nvPr>
        </p:nvSpPr>
        <p:spPr/>
        <p:txBody>
          <a:bodyPr/>
          <a:lstStyle/>
          <a:p>
            <a:fld id="{9E832839-503A-4B8D-95E5-F9B713E4003C}" type="slidenum">
              <a:rPr lang="en-US" smtClean="0"/>
              <a:t>11</a:t>
            </a:fld>
            <a:endParaRPr lang="en-US"/>
          </a:p>
        </p:txBody>
      </p:sp>
    </p:spTree>
    <p:extLst>
      <p:ext uri="{BB962C8B-B14F-4D97-AF65-F5344CB8AC3E}">
        <p14:creationId xmlns:p14="http://schemas.microsoft.com/office/powerpoint/2010/main" val="49534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32839-503A-4B8D-95E5-F9B713E4003C}" type="slidenum">
              <a:rPr lang="en-US" smtClean="0"/>
              <a:t>16</a:t>
            </a:fld>
            <a:endParaRPr lang="en-US"/>
          </a:p>
        </p:txBody>
      </p:sp>
    </p:spTree>
    <p:extLst>
      <p:ext uri="{BB962C8B-B14F-4D97-AF65-F5344CB8AC3E}">
        <p14:creationId xmlns:p14="http://schemas.microsoft.com/office/powerpoint/2010/main" val="155327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32839-503A-4B8D-95E5-F9B713E4003C}" type="slidenum">
              <a:rPr lang="en-US" smtClean="0"/>
              <a:t>19</a:t>
            </a:fld>
            <a:endParaRPr lang="en-US"/>
          </a:p>
        </p:txBody>
      </p:sp>
    </p:spTree>
    <p:extLst>
      <p:ext uri="{BB962C8B-B14F-4D97-AF65-F5344CB8AC3E}">
        <p14:creationId xmlns:p14="http://schemas.microsoft.com/office/powerpoint/2010/main" val="4651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32839-503A-4B8D-95E5-F9B713E4003C}" type="slidenum">
              <a:rPr lang="en-US" smtClean="0"/>
              <a:t>20</a:t>
            </a:fld>
            <a:endParaRPr lang="en-US"/>
          </a:p>
        </p:txBody>
      </p:sp>
    </p:spTree>
    <p:extLst>
      <p:ext uri="{BB962C8B-B14F-4D97-AF65-F5344CB8AC3E}">
        <p14:creationId xmlns:p14="http://schemas.microsoft.com/office/powerpoint/2010/main" val="254036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32839-503A-4B8D-95E5-F9B713E4003C}" type="slidenum">
              <a:rPr lang="en-US" smtClean="0"/>
              <a:t>27</a:t>
            </a:fld>
            <a:endParaRPr lang="en-US"/>
          </a:p>
        </p:txBody>
      </p:sp>
    </p:spTree>
    <p:extLst>
      <p:ext uri="{BB962C8B-B14F-4D97-AF65-F5344CB8AC3E}">
        <p14:creationId xmlns:p14="http://schemas.microsoft.com/office/powerpoint/2010/main" val="428907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832839-503A-4B8D-95E5-F9B713E4003C}" type="slidenum">
              <a:rPr lang="en-US" smtClean="0"/>
              <a:t>34</a:t>
            </a:fld>
            <a:endParaRPr lang="en-US"/>
          </a:p>
        </p:txBody>
      </p:sp>
    </p:spTree>
    <p:extLst>
      <p:ext uri="{BB962C8B-B14F-4D97-AF65-F5344CB8AC3E}">
        <p14:creationId xmlns:p14="http://schemas.microsoft.com/office/powerpoint/2010/main" val="232373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280281-04E4-4B17-A8C2-75158CCA2514}"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367868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80281-04E4-4B17-A8C2-75158CCA2514}"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330668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80281-04E4-4B17-A8C2-75158CCA2514}"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2567860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280281-04E4-4B17-A8C2-75158CCA2514}"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0050D-46A1-48FD-BB16-5A1A3055170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80281-04E4-4B17-A8C2-75158CCA2514}"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0050D-46A1-48FD-BB16-5A1A3055170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80281-04E4-4B17-A8C2-75158CCA2514}"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0050D-46A1-48FD-BB16-5A1A3055170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280281-04E4-4B17-A8C2-75158CCA2514}"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0050D-46A1-48FD-BB16-5A1A3055170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280281-04E4-4B17-A8C2-75158CCA2514}" type="datetimeFigureOut">
              <a:rPr lang="en-US" smtClean="0"/>
              <a:t>3/19/2013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0050D-46A1-48FD-BB16-5A1A3055170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280281-04E4-4B17-A8C2-75158CCA2514}" type="datetimeFigureOut">
              <a:rPr lang="en-US" smtClean="0"/>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0050D-46A1-48FD-BB16-5A1A3055170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80281-04E4-4B17-A8C2-75158CCA2514}" type="datetimeFigureOut">
              <a:rPr lang="en-US" smtClean="0"/>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0050D-46A1-48FD-BB16-5A1A3055170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80281-04E4-4B17-A8C2-75158CCA2514}"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0050D-46A1-48FD-BB16-5A1A3055170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80281-04E4-4B17-A8C2-75158CCA2514}"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2618467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80281-04E4-4B17-A8C2-75158CCA2514}"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0050D-46A1-48FD-BB16-5A1A30551705}"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80281-04E4-4B17-A8C2-75158CCA2514}"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0050D-46A1-48FD-BB16-5A1A3055170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280281-04E4-4B17-A8C2-75158CCA2514}"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0050D-46A1-48FD-BB16-5A1A3055170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80281-04E4-4B17-A8C2-75158CCA2514}"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17465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280281-04E4-4B17-A8C2-75158CCA2514}"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265579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280281-04E4-4B17-A8C2-75158CCA2514}" type="datetimeFigureOut">
              <a:rPr lang="en-US" smtClean="0"/>
              <a:t>3/19/2013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79728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280281-04E4-4B17-A8C2-75158CCA2514}" type="datetimeFigureOut">
              <a:rPr lang="en-US" smtClean="0"/>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46645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80281-04E4-4B17-A8C2-75158CCA2514}" type="datetimeFigureOut">
              <a:rPr lang="en-US" smtClean="0"/>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172128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80281-04E4-4B17-A8C2-75158CCA2514}"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327228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80281-04E4-4B17-A8C2-75158CCA2514}"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0050D-46A1-48FD-BB16-5A1A30551705}" type="slidenum">
              <a:rPr lang="en-US" smtClean="0"/>
              <a:t>‹#›</a:t>
            </a:fld>
            <a:endParaRPr lang="en-US"/>
          </a:p>
        </p:txBody>
      </p:sp>
    </p:spTree>
    <p:extLst>
      <p:ext uri="{BB962C8B-B14F-4D97-AF65-F5344CB8AC3E}">
        <p14:creationId xmlns:p14="http://schemas.microsoft.com/office/powerpoint/2010/main" val="187167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80281-04E4-4B17-A8C2-75158CCA2514}" type="datetimeFigureOut">
              <a:rPr lang="en-US" smtClean="0"/>
              <a:t>3/19/2013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0050D-46A1-48FD-BB16-5A1A30551705}" type="slidenum">
              <a:rPr lang="en-US" smtClean="0"/>
              <a:t>‹#›</a:t>
            </a:fld>
            <a:endParaRPr lang="en-US"/>
          </a:p>
        </p:txBody>
      </p:sp>
    </p:spTree>
    <p:extLst>
      <p:ext uri="{BB962C8B-B14F-4D97-AF65-F5344CB8AC3E}">
        <p14:creationId xmlns:p14="http://schemas.microsoft.com/office/powerpoint/2010/main" val="1353008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C280281-04E4-4B17-A8C2-75158CCA2514}" type="datetimeFigureOut">
              <a:rPr lang="en-US" smtClean="0"/>
              <a:t>3/19/2013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FA0050D-46A1-48FD-BB16-5A1A3055170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9200"/>
            <a:ext cx="7117180" cy="1470025"/>
          </a:xfrm>
        </p:spPr>
        <p:txBody>
          <a:bodyPr/>
          <a:lstStyle/>
          <a:p>
            <a:pPr algn="ctr"/>
            <a:r>
              <a:rPr lang="en-US" sz="3600" dirty="0" smtClean="0"/>
              <a:t>      Solar Energy  		</a:t>
            </a:r>
            <a:br>
              <a:rPr lang="en-US" sz="3600" dirty="0" smtClean="0"/>
            </a:br>
            <a:r>
              <a:rPr lang="en-US" sz="3600" dirty="0" smtClean="0"/>
              <a:t>(Scientific Perspective)</a:t>
            </a:r>
            <a:endParaRPr lang="en-US" sz="3600" dirty="0"/>
          </a:p>
        </p:txBody>
      </p:sp>
      <p:sp>
        <p:nvSpPr>
          <p:cNvPr id="3" name="Subtitle 2"/>
          <p:cNvSpPr>
            <a:spLocks noGrp="1"/>
          </p:cNvSpPr>
          <p:nvPr>
            <p:ph type="subTitle" idx="1"/>
          </p:nvPr>
        </p:nvSpPr>
        <p:spPr>
          <a:xfrm>
            <a:off x="1371600" y="3581400"/>
            <a:ext cx="6400800" cy="1752600"/>
          </a:xfrm>
        </p:spPr>
        <p:txBody>
          <a:bodyPr/>
          <a:lstStyle/>
          <a:p>
            <a:r>
              <a:rPr lang="en-US" dirty="0" smtClean="0">
                <a:solidFill>
                  <a:srgbClr val="000000"/>
                </a:solidFill>
              </a:rPr>
              <a:t>Dr. Harris</a:t>
            </a:r>
          </a:p>
          <a:p>
            <a:r>
              <a:rPr lang="en-US" dirty="0" err="1" smtClean="0">
                <a:solidFill>
                  <a:srgbClr val="000000"/>
                </a:solidFill>
              </a:rPr>
              <a:t>Phys</a:t>
            </a:r>
            <a:r>
              <a:rPr lang="en-US" dirty="0" smtClean="0">
                <a:solidFill>
                  <a:srgbClr val="000000"/>
                </a:solidFill>
              </a:rPr>
              <a:t> 105</a:t>
            </a:r>
          </a:p>
          <a:p>
            <a:r>
              <a:rPr lang="en-US" dirty="0" smtClean="0">
                <a:solidFill>
                  <a:srgbClr val="000000"/>
                </a:solidFill>
              </a:rPr>
              <a:t>3/18/13</a:t>
            </a:r>
            <a:endParaRPr lang="en-US" dirty="0">
              <a:solidFill>
                <a:srgbClr val="000000"/>
              </a:solidFill>
            </a:endParaRPr>
          </a:p>
        </p:txBody>
      </p:sp>
    </p:spTree>
    <p:extLst>
      <p:ext uri="{BB962C8B-B14F-4D97-AF65-F5344CB8AC3E}">
        <p14:creationId xmlns:p14="http://schemas.microsoft.com/office/powerpoint/2010/main" val="2273062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Something to Consider</a:t>
            </a:r>
            <a:endParaRPr lang="en-US" sz="3200" dirty="0"/>
          </a:p>
        </p:txBody>
      </p:sp>
      <p:sp>
        <p:nvSpPr>
          <p:cNvPr id="3" name="Content Placeholder 2"/>
          <p:cNvSpPr>
            <a:spLocks noGrp="1"/>
          </p:cNvSpPr>
          <p:nvPr>
            <p:ph idx="1"/>
          </p:nvPr>
        </p:nvSpPr>
        <p:spPr>
          <a:xfrm>
            <a:off x="457200" y="1447801"/>
            <a:ext cx="8229600" cy="914400"/>
          </a:xfrm>
        </p:spPr>
        <p:txBody>
          <a:bodyPr>
            <a:normAutofit/>
          </a:bodyPr>
          <a:lstStyle/>
          <a:p>
            <a:r>
              <a:rPr lang="en-US" sz="2000" dirty="0" smtClean="0"/>
              <a:t>The U.S. has an area of 3.615 million square miles.  The total solar energy that strikes the U.S during </a:t>
            </a:r>
            <a:r>
              <a:rPr lang="en-US" sz="2000" dirty="0" smtClean="0">
                <a:solidFill>
                  <a:srgbClr val="FF0000"/>
                </a:solidFill>
              </a:rPr>
              <a:t>one hour of peak sunlight </a:t>
            </a:r>
            <a:r>
              <a:rPr lang="en-US" sz="2000" dirty="0" smtClean="0"/>
              <a:t>(in J) is:</a:t>
            </a:r>
            <a:endParaRPr lang="en-US" sz="2000" dirty="0"/>
          </a:p>
        </p:txBody>
      </p:sp>
      <mc:AlternateContent xmlns:mc="http://schemas.openxmlformats.org/markup-compatibility/2006" xmlns:a14="http://schemas.microsoft.com/office/drawing/2010/main">
        <mc:Choice Requires="a14">
          <p:sp>
            <p:nvSpPr>
              <p:cNvPr id="4" name="TextBox 3"/>
              <p:cNvSpPr txBox="1"/>
              <p:nvPr/>
            </p:nvSpPr>
            <p:spPr>
              <a:xfrm>
                <a:off x="838200" y="2667000"/>
                <a:ext cx="7426457" cy="8495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3.615 </m:t>
                      </m:r>
                      <m:r>
                        <a:rPr lang="en-US" b="0" i="1" smtClean="0">
                          <a:latin typeface="Cambria Math"/>
                        </a:rPr>
                        <m:t>𝑥</m:t>
                      </m:r>
                      <m:r>
                        <a:rPr lang="en-US" b="0" i="1" smtClean="0">
                          <a:latin typeface="Cambria Math"/>
                        </a:rPr>
                        <m:t> 1</m:t>
                      </m:r>
                      <m:sSup>
                        <m:sSupPr>
                          <m:ctrlPr>
                            <a:rPr lang="en-US" b="0" i="1" smtClean="0">
                              <a:latin typeface="Cambria Math"/>
                            </a:rPr>
                          </m:ctrlPr>
                        </m:sSupPr>
                        <m:e>
                          <m:r>
                            <a:rPr lang="en-US" b="0" i="1" smtClean="0">
                              <a:latin typeface="Cambria Math"/>
                            </a:rPr>
                            <m:t>0</m:t>
                          </m:r>
                        </m:e>
                        <m:sup>
                          <m:r>
                            <a:rPr lang="en-US" b="0" i="1" smtClean="0">
                              <a:latin typeface="Cambria Math"/>
                            </a:rPr>
                            <m:t>6</m:t>
                          </m:r>
                        </m:sup>
                      </m:sSup>
                      <m:r>
                        <a:rPr lang="en-US" b="0" i="1" smtClean="0">
                          <a:latin typeface="Cambria Math"/>
                        </a:rPr>
                        <m:t> </m:t>
                      </m:r>
                      <m:r>
                        <a:rPr lang="en-US" b="0" i="1" smtClean="0">
                          <a:latin typeface="Cambria Math"/>
                        </a:rPr>
                        <m:t>𝑚</m:t>
                      </m:r>
                      <m:sSup>
                        <m:sSupPr>
                          <m:ctrlPr>
                            <a:rPr lang="en-US" b="0" i="1" smtClean="0">
                              <a:latin typeface="Cambria Math"/>
                            </a:rPr>
                          </m:ctrlPr>
                        </m:sSupPr>
                        <m:e>
                          <m:r>
                            <a:rPr lang="en-US" b="0" i="1" smtClean="0">
                              <a:latin typeface="Cambria Math"/>
                            </a:rPr>
                            <m:t>𝑖</m:t>
                          </m:r>
                        </m:e>
                        <m:sup>
                          <m:r>
                            <a:rPr lang="en-US" b="0" i="1" smtClean="0">
                              <a:latin typeface="Cambria Math"/>
                            </a:rPr>
                            <m:t>2</m:t>
                          </m:r>
                        </m:sup>
                      </m:sSup>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(1609 </m:t>
                          </m:r>
                          <m:r>
                            <a:rPr lang="en-US" b="0" i="1" smtClean="0">
                              <a:latin typeface="Cambria Math"/>
                            </a:rPr>
                            <m:t>𝑚</m:t>
                          </m:r>
                          <m:sSup>
                            <m:sSupPr>
                              <m:ctrlPr>
                                <a:rPr lang="en-US" b="0" i="1" smtClean="0">
                                  <a:latin typeface="Cambria Math"/>
                                </a:rPr>
                              </m:ctrlPr>
                            </m:sSupPr>
                            <m:e>
                              <m:r>
                                <a:rPr lang="en-US" b="0" i="1" smtClean="0">
                                  <a:latin typeface="Cambria Math"/>
                                </a:rPr>
                                <m:t>)</m:t>
                              </m:r>
                            </m:e>
                            <m:sup>
                              <m:r>
                                <a:rPr lang="en-US" b="0" i="1" smtClean="0">
                                  <a:latin typeface="Cambria Math"/>
                                </a:rPr>
                                <m:t>2</m:t>
                              </m:r>
                            </m:sup>
                          </m:sSup>
                        </m:num>
                        <m:den>
                          <m:r>
                            <a:rPr lang="en-US" b="0" i="1" smtClean="0">
                              <a:latin typeface="Cambria Math"/>
                            </a:rPr>
                            <m:t>(1 </m:t>
                          </m:r>
                          <m:r>
                            <a:rPr lang="en-US" b="0" i="1" smtClean="0">
                              <a:latin typeface="Cambria Math"/>
                            </a:rPr>
                            <m:t>𝑚𝑖</m:t>
                          </m:r>
                          <m:sSup>
                            <m:sSupPr>
                              <m:ctrlPr>
                                <a:rPr lang="en-US" b="0" i="1" smtClean="0">
                                  <a:latin typeface="Cambria Math"/>
                                </a:rPr>
                              </m:ctrlPr>
                            </m:sSupPr>
                            <m:e>
                              <m:r>
                                <a:rPr lang="en-US" b="0" i="1" smtClean="0">
                                  <a:latin typeface="Cambria Math"/>
                                </a:rPr>
                                <m:t>)</m:t>
                              </m:r>
                            </m:e>
                            <m:sup>
                              <m:r>
                                <a:rPr lang="en-US" b="0" i="1" smtClean="0">
                                  <a:latin typeface="Cambria Math"/>
                                </a:rPr>
                                <m:t>2</m:t>
                              </m:r>
                            </m:sup>
                          </m:sSup>
                        </m:den>
                      </m:f>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600 </m:t>
                          </m:r>
                          <m:r>
                            <a:rPr lang="en-US" b="0" i="1" smtClean="0">
                              <a:latin typeface="Cambria Math"/>
                            </a:rPr>
                            <m:t>𝑊</m:t>
                          </m:r>
                        </m:num>
                        <m:den>
                          <m:sSup>
                            <m:sSupPr>
                              <m:ctrlPr>
                                <a:rPr lang="en-US" b="0" i="1" smtClean="0">
                                  <a:latin typeface="Cambria Math"/>
                                </a:rPr>
                              </m:ctrlPr>
                            </m:sSupPr>
                            <m:e>
                              <m:r>
                                <a:rPr lang="en-US" b="0" i="1" smtClean="0">
                                  <a:latin typeface="Cambria Math"/>
                                </a:rPr>
                                <m:t>𝑚</m:t>
                              </m:r>
                            </m:e>
                            <m:sup>
                              <m:r>
                                <a:rPr lang="en-US" b="0" i="1" smtClean="0">
                                  <a:latin typeface="Cambria Math"/>
                                </a:rPr>
                                <m:t>2</m:t>
                              </m:r>
                            </m:sup>
                          </m:sSup>
                        </m:den>
                      </m:f>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d>
                            <m:dPr>
                              <m:ctrlPr>
                                <a:rPr lang="en-US" b="0" i="1" smtClean="0">
                                  <a:latin typeface="Cambria Math"/>
                                </a:rPr>
                              </m:ctrlPr>
                            </m:dPr>
                            <m:e>
                              <m:f>
                                <m:fPr>
                                  <m:ctrlPr>
                                    <a:rPr lang="en-US" b="0" i="1" smtClean="0">
                                      <a:latin typeface="Cambria Math"/>
                                    </a:rPr>
                                  </m:ctrlPr>
                                </m:fPr>
                                <m:num>
                                  <m:r>
                                    <a:rPr lang="en-US" b="0" i="1" smtClean="0">
                                      <a:latin typeface="Cambria Math"/>
                                    </a:rPr>
                                    <m:t>1 </m:t>
                                  </m:r>
                                  <m:r>
                                    <a:rPr lang="en-US" b="0" i="1" smtClean="0">
                                      <a:latin typeface="Cambria Math"/>
                                    </a:rPr>
                                    <m:t>𝐽</m:t>
                                  </m:r>
                                </m:num>
                                <m:den>
                                  <m:r>
                                    <a:rPr lang="en-US" b="0" i="1" smtClean="0">
                                      <a:latin typeface="Cambria Math"/>
                                    </a:rPr>
                                    <m:t>𝑠</m:t>
                                  </m:r>
                                </m:den>
                              </m:f>
                            </m:e>
                          </m:d>
                        </m:num>
                        <m:den>
                          <m:r>
                            <a:rPr lang="en-US" b="0" i="1" smtClean="0">
                              <a:latin typeface="Cambria Math"/>
                            </a:rPr>
                            <m:t>1 </m:t>
                          </m:r>
                          <m:r>
                            <a:rPr lang="en-US" b="0" i="1" smtClean="0">
                              <a:latin typeface="Cambria Math"/>
                            </a:rPr>
                            <m:t>𝑊</m:t>
                          </m:r>
                        </m:den>
                      </m:f>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3600 </m:t>
                          </m:r>
                          <m:r>
                            <a:rPr lang="en-US" b="0" i="1" smtClean="0">
                              <a:latin typeface="Cambria Math"/>
                            </a:rPr>
                            <m:t>𝑠</m:t>
                          </m:r>
                        </m:num>
                        <m:den>
                          <m:r>
                            <a:rPr lang="en-US" b="0" i="1" smtClean="0">
                              <a:latin typeface="Cambria Math"/>
                            </a:rPr>
                            <m:t>h𝑟</m:t>
                          </m:r>
                        </m:den>
                      </m:f>
                      <m:r>
                        <a:rPr lang="en-US" b="0" i="1" smtClean="0">
                          <a:latin typeface="Cambria Math"/>
                        </a:rPr>
                        <m:t>=2.0 </m:t>
                      </m:r>
                      <m:r>
                        <a:rPr lang="en-US" b="0" i="1" smtClean="0">
                          <a:latin typeface="Cambria Math"/>
                        </a:rPr>
                        <m:t>𝑥</m:t>
                      </m:r>
                      <m:r>
                        <a:rPr lang="en-US" b="0" i="1" smtClean="0">
                          <a:latin typeface="Cambria Math"/>
                        </a:rPr>
                        <m:t> 1</m:t>
                      </m:r>
                      <m:sSup>
                        <m:sSupPr>
                          <m:ctrlPr>
                            <a:rPr lang="en-US" b="0" i="1" smtClean="0">
                              <a:latin typeface="Cambria Math"/>
                            </a:rPr>
                          </m:ctrlPr>
                        </m:sSupPr>
                        <m:e>
                          <m:r>
                            <a:rPr lang="en-US" b="0" i="1" smtClean="0">
                              <a:latin typeface="Cambria Math"/>
                            </a:rPr>
                            <m:t>0</m:t>
                          </m:r>
                        </m:e>
                        <m:sup>
                          <m:r>
                            <a:rPr lang="en-US" b="0" i="1" smtClean="0">
                              <a:latin typeface="Cambria Math"/>
                            </a:rPr>
                            <m:t>19</m:t>
                          </m:r>
                        </m:sup>
                      </m:sSup>
                      <m:r>
                        <a:rPr lang="en-US" b="0" i="1" smtClean="0">
                          <a:latin typeface="Cambria Math"/>
                        </a:rPr>
                        <m:t> </m:t>
                      </m:r>
                      <m:r>
                        <a:rPr lang="en-US" b="0" i="1" smtClean="0">
                          <a:latin typeface="Cambria Math"/>
                        </a:rPr>
                        <m:t>𝐽</m:t>
                      </m:r>
                      <m:r>
                        <a:rPr lang="en-US" b="0" i="1" smtClean="0">
                          <a:latin typeface="Cambria Math"/>
                        </a:rPr>
                        <m:t> </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838200" y="2667000"/>
                <a:ext cx="7426457" cy="849592"/>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457200" y="3886200"/>
            <a:ext cx="6781800" cy="400110"/>
          </a:xfrm>
          <a:prstGeom prst="rect">
            <a:avLst/>
          </a:prstGeom>
          <a:noFill/>
        </p:spPr>
        <p:txBody>
          <a:bodyPr wrap="square" rtlCol="0">
            <a:spAutoFit/>
          </a:bodyPr>
          <a:lstStyle/>
          <a:p>
            <a:pPr marL="285750" indent="-285750">
              <a:buFont typeface="Arial" pitchFamily="34" charset="0"/>
              <a:buChar char="•"/>
            </a:pPr>
            <a:r>
              <a:rPr lang="en-US" sz="2000" dirty="0" smtClean="0"/>
              <a:t>In 2012, the U.S consumed </a:t>
            </a:r>
            <a:r>
              <a:rPr lang="en-US" sz="2000" dirty="0" smtClean="0">
                <a:solidFill>
                  <a:srgbClr val="FF0000"/>
                </a:solidFill>
              </a:rPr>
              <a:t>1.03 x 10</a:t>
            </a:r>
            <a:r>
              <a:rPr lang="en-US" sz="2000" baseline="30000" dirty="0" smtClean="0">
                <a:solidFill>
                  <a:srgbClr val="FF0000"/>
                </a:solidFill>
              </a:rPr>
              <a:t>19</a:t>
            </a:r>
            <a:r>
              <a:rPr lang="en-US" sz="2000" dirty="0" smtClean="0">
                <a:solidFill>
                  <a:srgbClr val="FF0000"/>
                </a:solidFill>
              </a:rPr>
              <a:t> J </a:t>
            </a:r>
            <a:r>
              <a:rPr lang="en-US" sz="2000" dirty="0" smtClean="0"/>
              <a:t>of energy.   </a:t>
            </a:r>
            <a:endParaRPr lang="en-US" sz="2000" dirty="0"/>
          </a:p>
        </p:txBody>
      </p:sp>
      <p:sp>
        <p:nvSpPr>
          <p:cNvPr id="6" name="Rectangle 5"/>
          <p:cNvSpPr/>
          <p:nvPr/>
        </p:nvSpPr>
        <p:spPr>
          <a:xfrm>
            <a:off x="446312" y="4854713"/>
            <a:ext cx="8001000" cy="1015663"/>
          </a:xfrm>
          <a:prstGeom prst="rect">
            <a:avLst/>
          </a:prstGeom>
          <a:solidFill>
            <a:srgbClr val="FFFF00"/>
          </a:solidFill>
        </p:spPr>
        <p:txBody>
          <a:bodyPr wrap="square">
            <a:spAutoFit/>
          </a:bodyPr>
          <a:lstStyle/>
          <a:p>
            <a:pPr marL="285750" indent="-285750">
              <a:buFont typeface="Arial" pitchFamily="34" charset="0"/>
              <a:buChar char="•"/>
            </a:pPr>
            <a:r>
              <a:rPr lang="en-US" sz="2000" dirty="0" smtClean="0"/>
              <a:t>Theoretically, this means that 1 hour of peak sunlight provides nearly twice the total energy consumed by the </a:t>
            </a:r>
            <a:r>
              <a:rPr lang="en-US" sz="2000" b="1" u="sng" dirty="0" smtClean="0"/>
              <a:t>entire U.S. in a full year</a:t>
            </a:r>
            <a:r>
              <a:rPr lang="en-US" sz="2000" dirty="0" smtClean="0"/>
              <a:t>.  How can we harness this energy??</a:t>
            </a:r>
            <a:endParaRPr lang="en-US" sz="2000" dirty="0"/>
          </a:p>
        </p:txBody>
      </p:sp>
    </p:spTree>
    <p:extLst>
      <p:ext uri="{BB962C8B-B14F-4D97-AF65-F5344CB8AC3E}">
        <p14:creationId xmlns:p14="http://schemas.microsoft.com/office/powerpoint/2010/main" val="148184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Solar Lighting</a:t>
            </a:r>
            <a:endParaRPr lang="en-US" sz="3200" dirty="0"/>
          </a:p>
        </p:txBody>
      </p:sp>
      <p:sp>
        <p:nvSpPr>
          <p:cNvPr id="3" name="Content Placeholder 2"/>
          <p:cNvSpPr>
            <a:spLocks noGrp="1"/>
          </p:cNvSpPr>
          <p:nvPr>
            <p:ph idx="1"/>
          </p:nvPr>
        </p:nvSpPr>
        <p:spPr/>
        <p:txBody>
          <a:bodyPr>
            <a:normAutofit/>
          </a:bodyPr>
          <a:lstStyle/>
          <a:p>
            <a:r>
              <a:rPr lang="en-US" sz="2000" dirty="0" smtClean="0"/>
              <a:t>We get lots of free light from the sun</a:t>
            </a:r>
          </a:p>
          <a:p>
            <a:endParaRPr lang="en-US" sz="2000" dirty="0" smtClean="0"/>
          </a:p>
          <a:p>
            <a:r>
              <a:rPr lang="en-US" sz="2000" dirty="0" smtClean="0">
                <a:solidFill>
                  <a:srgbClr val="FF0000"/>
                </a:solidFill>
              </a:rPr>
              <a:t>Daylight savings time</a:t>
            </a:r>
            <a:r>
              <a:rPr lang="en-US" sz="2000" dirty="0" smtClean="0"/>
              <a:t> was created to increase the number of daylight hours, while decreasing the number of evening hours.</a:t>
            </a:r>
          </a:p>
          <a:p>
            <a:pPr lvl="2"/>
            <a:r>
              <a:rPr lang="en-US" sz="2000" dirty="0" smtClean="0"/>
              <a:t>Initially, its purpose was to minimize energy use.  Reports conflict, but DST has been estimated to reduce electricity use by 1%.</a:t>
            </a:r>
          </a:p>
          <a:p>
            <a:pPr lvl="4"/>
            <a:r>
              <a:rPr lang="en-US" dirty="0" smtClean="0">
                <a:solidFill>
                  <a:srgbClr val="FF0000"/>
                </a:solidFill>
              </a:rPr>
              <a:t>Fun facts</a:t>
            </a:r>
            <a:r>
              <a:rPr lang="en-US" dirty="0" smtClean="0"/>
              <a:t>:  DST was also found to lower crime, promote outdoor leisure, increase retail and sporting revenues, reduce traffic accidents, </a:t>
            </a:r>
          </a:p>
          <a:p>
            <a:endParaRPr lang="en-US" sz="2000" dirty="0"/>
          </a:p>
        </p:txBody>
      </p:sp>
    </p:spTree>
    <p:extLst>
      <p:ext uri="{BB962C8B-B14F-4D97-AF65-F5344CB8AC3E}">
        <p14:creationId xmlns:p14="http://schemas.microsoft.com/office/powerpoint/2010/main" val="432883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01883"/>
            <a:ext cx="3886200" cy="451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020762"/>
          </a:xfrm>
        </p:spPr>
        <p:txBody>
          <a:bodyPr>
            <a:normAutofit/>
          </a:bodyPr>
          <a:lstStyle/>
          <a:p>
            <a:r>
              <a:rPr lang="en-US" sz="3200" dirty="0" smtClean="0"/>
              <a:t>Solar Heating</a:t>
            </a:r>
            <a:endParaRPr lang="en-US" sz="3200" dirty="0"/>
          </a:p>
        </p:txBody>
      </p:sp>
      <p:sp>
        <p:nvSpPr>
          <p:cNvPr id="3" name="Content Placeholder 2"/>
          <p:cNvSpPr>
            <a:spLocks noGrp="1"/>
          </p:cNvSpPr>
          <p:nvPr>
            <p:ph idx="1"/>
          </p:nvPr>
        </p:nvSpPr>
        <p:spPr>
          <a:xfrm>
            <a:off x="228600" y="1482951"/>
            <a:ext cx="5867400" cy="4525963"/>
          </a:xfrm>
        </p:spPr>
        <p:txBody>
          <a:bodyPr>
            <a:normAutofit/>
          </a:bodyPr>
          <a:lstStyle/>
          <a:p>
            <a:r>
              <a:rPr lang="en-US" sz="2000" dirty="0" smtClean="0"/>
              <a:t>Another common way to utilize the sun’s energy is to collect it for heating</a:t>
            </a:r>
          </a:p>
          <a:p>
            <a:r>
              <a:rPr lang="en-US" sz="2000" dirty="0" smtClean="0"/>
              <a:t>In an </a:t>
            </a:r>
            <a:r>
              <a:rPr lang="en-US" sz="2000" u="sng" dirty="0" smtClean="0">
                <a:solidFill>
                  <a:srgbClr val="FF0000"/>
                </a:solidFill>
              </a:rPr>
              <a:t>active system</a:t>
            </a:r>
            <a:r>
              <a:rPr lang="en-US" sz="2000" dirty="0" smtClean="0"/>
              <a:t>, fluid is forced through a collector by an electric pump</a:t>
            </a:r>
          </a:p>
          <a:p>
            <a:pPr lvl="1"/>
            <a:r>
              <a:rPr lang="en-US" sz="2000" dirty="0" smtClean="0"/>
              <a:t>ex.  Flat-plate collector (shown on the right)</a:t>
            </a:r>
          </a:p>
          <a:p>
            <a:pPr lvl="1"/>
            <a:r>
              <a:rPr lang="en-US" sz="2000" dirty="0" smtClean="0"/>
              <a:t>Coolant (</a:t>
            </a:r>
            <a:r>
              <a:rPr lang="en-US" sz="2000" dirty="0" err="1" smtClean="0"/>
              <a:t>i.e</a:t>
            </a:r>
            <a:r>
              <a:rPr lang="en-US" sz="2000" dirty="0" smtClean="0"/>
              <a:t> Freon) flows through</a:t>
            </a:r>
            <a:br>
              <a:rPr lang="en-US" sz="2000" dirty="0" smtClean="0"/>
            </a:br>
            <a:r>
              <a:rPr lang="en-US" sz="2000" dirty="0" smtClean="0"/>
              <a:t>tubes made of a black absorber </a:t>
            </a:r>
            <a:br>
              <a:rPr lang="en-US" sz="2000" dirty="0" smtClean="0"/>
            </a:br>
            <a:r>
              <a:rPr lang="en-US" sz="2000" dirty="0" smtClean="0"/>
              <a:t>material that absorbs a high </a:t>
            </a:r>
            <a:br>
              <a:rPr lang="en-US" sz="2000" dirty="0" smtClean="0"/>
            </a:br>
            <a:r>
              <a:rPr lang="en-US" sz="2000" dirty="0" smtClean="0"/>
              <a:t>percentage of incident sun</a:t>
            </a:r>
            <a:br>
              <a:rPr lang="en-US" sz="2000" dirty="0" smtClean="0"/>
            </a:br>
            <a:r>
              <a:rPr lang="en-US" sz="2000" dirty="0" smtClean="0"/>
              <a:t>light. </a:t>
            </a:r>
          </a:p>
          <a:p>
            <a:pPr lvl="1"/>
            <a:endParaRPr lang="en-US" sz="2000" dirty="0" smtClean="0"/>
          </a:p>
          <a:p>
            <a:pPr lvl="1"/>
            <a:endParaRPr lang="en-US" sz="2000" dirty="0" smtClean="0"/>
          </a:p>
          <a:p>
            <a:pPr lvl="1"/>
            <a:endParaRPr lang="en-US" sz="2000" dirty="0"/>
          </a:p>
        </p:txBody>
      </p:sp>
    </p:spTree>
    <p:extLst>
      <p:ext uri="{BB962C8B-B14F-4D97-AF65-F5344CB8AC3E}">
        <p14:creationId xmlns:p14="http://schemas.microsoft.com/office/powerpoint/2010/main" val="1360506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1300"/>
            <a:ext cx="6997700" cy="638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056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Solar Power Stations</a:t>
            </a:r>
            <a:endParaRPr lang="en-US" sz="3200" dirty="0"/>
          </a:p>
        </p:txBody>
      </p:sp>
      <p:sp>
        <p:nvSpPr>
          <p:cNvPr id="3" name="Content Placeholder 2"/>
          <p:cNvSpPr>
            <a:spLocks noGrp="1"/>
          </p:cNvSpPr>
          <p:nvPr>
            <p:ph idx="1"/>
          </p:nvPr>
        </p:nvSpPr>
        <p:spPr>
          <a:xfrm>
            <a:off x="457200" y="1447800"/>
            <a:ext cx="8229600" cy="4525963"/>
          </a:xfrm>
        </p:spPr>
        <p:txBody>
          <a:bodyPr>
            <a:noAutofit/>
          </a:bodyPr>
          <a:lstStyle/>
          <a:p>
            <a:r>
              <a:rPr lang="en-US" sz="2000" dirty="0" smtClean="0"/>
              <a:t>An obvious application is to use solar energy to boil water in order to turn a turbine</a:t>
            </a:r>
          </a:p>
          <a:p>
            <a:r>
              <a:rPr lang="en-US" sz="2000" dirty="0" smtClean="0"/>
              <a:t>The main problem is that the sun’s energy is diffuse.  It must be precisely focused to generate enough power to boil water.  </a:t>
            </a:r>
          </a:p>
          <a:p>
            <a:pPr lvl="1"/>
            <a:r>
              <a:rPr lang="en-US" sz="2000" dirty="0" smtClean="0">
                <a:solidFill>
                  <a:srgbClr val="FF0000"/>
                </a:solidFill>
              </a:rPr>
              <a:t>Concentrating reflectors </a:t>
            </a:r>
            <a:r>
              <a:rPr lang="en-US" sz="2000" dirty="0" smtClean="0"/>
              <a:t>perform this task</a:t>
            </a:r>
          </a:p>
          <a:p>
            <a:pPr lvl="1"/>
            <a:endParaRPr lang="en-US" sz="2000" dirty="0"/>
          </a:p>
          <a:p>
            <a:r>
              <a:rPr lang="en-US" sz="2000" dirty="0" smtClean="0"/>
              <a:t>There are two types of proven solar power plants</a:t>
            </a:r>
          </a:p>
          <a:p>
            <a:pPr lvl="1"/>
            <a:r>
              <a:rPr lang="en-US" sz="2000" dirty="0" smtClean="0">
                <a:solidFill>
                  <a:srgbClr val="FF0000"/>
                </a:solidFill>
              </a:rPr>
              <a:t>Solar Power Towers</a:t>
            </a:r>
          </a:p>
          <a:p>
            <a:pPr lvl="2"/>
            <a:r>
              <a:rPr lang="en-US" sz="2000" dirty="0" smtClean="0"/>
              <a:t>These use a large array of reflectors to concentrate light onto a central receiver which contains a working fluid that is circulated</a:t>
            </a:r>
          </a:p>
          <a:p>
            <a:pPr lvl="1"/>
            <a:r>
              <a:rPr lang="en-US" sz="2000" dirty="0" smtClean="0">
                <a:solidFill>
                  <a:srgbClr val="FF0000"/>
                </a:solidFill>
              </a:rPr>
              <a:t>Solar Power Systems</a:t>
            </a:r>
          </a:p>
          <a:p>
            <a:pPr lvl="2"/>
            <a:r>
              <a:rPr lang="en-US" sz="2000" dirty="0" smtClean="0"/>
              <a:t>Uses a large array of reflectors, but concentrates light onto individual receivers</a:t>
            </a:r>
            <a:endParaRPr lang="en-US" sz="2000" dirty="0"/>
          </a:p>
        </p:txBody>
      </p:sp>
    </p:spTree>
    <p:extLst>
      <p:ext uri="{BB962C8B-B14F-4D97-AF65-F5344CB8AC3E}">
        <p14:creationId xmlns:p14="http://schemas.microsoft.com/office/powerpoint/2010/main" val="1735460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48" y="152400"/>
            <a:ext cx="8229600" cy="1143000"/>
          </a:xfrm>
        </p:spPr>
        <p:txBody>
          <a:bodyPr>
            <a:normAutofit/>
          </a:bodyPr>
          <a:lstStyle/>
          <a:p>
            <a:r>
              <a:rPr lang="en-US" sz="3200" dirty="0" smtClean="0"/>
              <a:t>Concentrating Reflectors</a:t>
            </a:r>
            <a:endParaRPr lang="en-US" sz="32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282"/>
          <a:stretch/>
        </p:blipFill>
        <p:spPr bwMode="auto">
          <a:xfrm>
            <a:off x="574303" y="1638301"/>
            <a:ext cx="4226297" cy="458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1866900"/>
            <a:ext cx="3048000" cy="4401205"/>
          </a:xfrm>
          <a:prstGeom prst="rect">
            <a:avLst/>
          </a:prstGeom>
          <a:noFill/>
        </p:spPr>
        <p:txBody>
          <a:bodyPr wrap="square" rtlCol="0">
            <a:spAutoFit/>
          </a:bodyPr>
          <a:lstStyle/>
          <a:p>
            <a:pPr marL="342900" indent="-342900">
              <a:buFont typeface="Arial" pitchFamily="34" charset="0"/>
              <a:buChar char="•"/>
            </a:pPr>
            <a:r>
              <a:rPr lang="en-US" sz="2000" dirty="0" smtClean="0"/>
              <a:t>The main parameter of a concentrating reflector is its concentration ratio (CR)</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Ex.  A reflector with a CR of 5 means that the intensity of light at the focal point is equivalent to what would be experienced if 5 suns were shining above it.</a:t>
            </a:r>
          </a:p>
          <a:p>
            <a:pPr marL="342900" indent="-342900">
              <a:buFont typeface="Arial" pitchFamily="34" charset="0"/>
              <a:buChar char="•"/>
            </a:pPr>
            <a:endParaRPr lang="en-US" sz="2000" dirty="0"/>
          </a:p>
          <a:p>
            <a:endParaRPr lang="en-US" sz="2000" dirty="0"/>
          </a:p>
        </p:txBody>
      </p:sp>
      <p:sp>
        <p:nvSpPr>
          <p:cNvPr id="5" name="TextBox 4"/>
          <p:cNvSpPr txBox="1"/>
          <p:nvPr/>
        </p:nvSpPr>
        <p:spPr>
          <a:xfrm>
            <a:off x="574303" y="1066800"/>
            <a:ext cx="1449120" cy="646331"/>
          </a:xfrm>
          <a:prstGeom prst="rect">
            <a:avLst/>
          </a:prstGeom>
          <a:noFill/>
        </p:spPr>
        <p:txBody>
          <a:bodyPr wrap="square" rtlCol="0">
            <a:spAutoFit/>
          </a:bodyPr>
          <a:lstStyle/>
          <a:p>
            <a:r>
              <a:rPr lang="en-US" dirty="0" smtClean="0"/>
              <a:t>Incoming sun light</a:t>
            </a:r>
            <a:endParaRPr lang="en-US" dirty="0"/>
          </a:p>
        </p:txBody>
      </p:sp>
      <p:cxnSp>
        <p:nvCxnSpPr>
          <p:cNvPr id="7" name="Straight Arrow Connector 6"/>
          <p:cNvCxnSpPr/>
          <p:nvPr/>
        </p:nvCxnSpPr>
        <p:spPr>
          <a:xfrm>
            <a:off x="1298863" y="1524000"/>
            <a:ext cx="72456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56623" y="1713131"/>
            <a:ext cx="1524000" cy="14110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6623" y="3721626"/>
            <a:ext cx="1219200" cy="369332"/>
          </a:xfrm>
          <a:prstGeom prst="rect">
            <a:avLst/>
          </a:prstGeom>
          <a:noFill/>
        </p:spPr>
        <p:txBody>
          <a:bodyPr wrap="square" rtlCol="0">
            <a:spAutoFit/>
          </a:bodyPr>
          <a:lstStyle/>
          <a:p>
            <a:r>
              <a:rPr lang="en-US" dirty="0" smtClean="0"/>
              <a:t>Focal point</a:t>
            </a:r>
            <a:endParaRPr lang="en-US" dirty="0"/>
          </a:p>
        </p:txBody>
      </p:sp>
      <p:cxnSp>
        <p:nvCxnSpPr>
          <p:cNvPr id="12" name="Straight Arrow Connector 11"/>
          <p:cNvCxnSpPr>
            <a:stCxn id="10" idx="3"/>
          </p:cNvCxnSpPr>
          <p:nvPr/>
        </p:nvCxnSpPr>
        <p:spPr>
          <a:xfrm flipV="1">
            <a:off x="2175823" y="3759726"/>
            <a:ext cx="1219200" cy="1465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432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34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74638"/>
            <a:ext cx="8229600" cy="944562"/>
          </a:xfrm>
        </p:spPr>
        <p:txBody>
          <a:bodyPr>
            <a:normAutofit/>
          </a:bodyPr>
          <a:lstStyle/>
          <a:p>
            <a:r>
              <a:rPr lang="en-US" sz="3200" dirty="0" smtClean="0"/>
              <a:t>Solar Power Tower:  Barstow, </a:t>
            </a:r>
            <a:r>
              <a:rPr lang="en-US" sz="3200" dirty="0" err="1" smtClean="0"/>
              <a:t>Ca</a:t>
            </a:r>
            <a:endParaRPr lang="en-US" sz="3200" dirty="0"/>
          </a:p>
        </p:txBody>
      </p:sp>
    </p:spTree>
    <p:extLst>
      <p:ext uri="{BB962C8B-B14F-4D97-AF65-F5344CB8AC3E}">
        <p14:creationId xmlns:p14="http://schemas.microsoft.com/office/powerpoint/2010/main" val="1469155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jave1, Solar Power Plant, World’s Largest Solar Power Plant, Solar Energy, Photovoltaics, PG&amp;E, Solar Power, solar-thermal energy, Brightsource Energy, distributed power tower, mojave desert, Pacific Gas and Elec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7086600" cy="559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79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Photovoltaics</a:t>
            </a:r>
            <a:endParaRPr lang="en-US" sz="3200" dirty="0"/>
          </a:p>
        </p:txBody>
      </p:sp>
      <p:sp>
        <p:nvSpPr>
          <p:cNvPr id="3" name="Content Placeholder 2"/>
          <p:cNvSpPr>
            <a:spLocks noGrp="1"/>
          </p:cNvSpPr>
          <p:nvPr>
            <p:ph idx="1"/>
          </p:nvPr>
        </p:nvSpPr>
        <p:spPr/>
        <p:txBody>
          <a:bodyPr>
            <a:normAutofit/>
          </a:bodyPr>
          <a:lstStyle/>
          <a:p>
            <a:r>
              <a:rPr lang="en-US" sz="2000" dirty="0" smtClean="0"/>
              <a:t>Another way to utilize the sun’s energy is the direct conversion of light energy to electricity.  Devices that perform this action are called </a:t>
            </a:r>
            <a:r>
              <a:rPr lang="en-US" sz="2000" dirty="0" smtClean="0">
                <a:solidFill>
                  <a:srgbClr val="FF0000"/>
                </a:solidFill>
              </a:rPr>
              <a:t>photovoltaics (i.e. solar cells/ solar panels)</a:t>
            </a:r>
          </a:p>
          <a:p>
            <a:endParaRPr lang="en-US" sz="2000" dirty="0"/>
          </a:p>
          <a:p>
            <a:r>
              <a:rPr lang="en-US" sz="2000" dirty="0" smtClean="0"/>
              <a:t>Most photovoltaic devices contain the element silicon.  Silicon classifies as a </a:t>
            </a:r>
            <a:r>
              <a:rPr lang="en-US" sz="2000" dirty="0" smtClean="0">
                <a:solidFill>
                  <a:srgbClr val="FF0000"/>
                </a:solidFill>
              </a:rPr>
              <a:t>semiconductor</a:t>
            </a:r>
            <a:r>
              <a:rPr lang="en-US" sz="2000" dirty="0" smtClean="0"/>
              <a:t>.  </a:t>
            </a:r>
          </a:p>
          <a:p>
            <a:pPr lvl="1"/>
            <a:r>
              <a:rPr lang="en-US" sz="2000" dirty="0" smtClean="0"/>
              <a:t>Semiconductors are elements that are not good insulators, but not very good conductors either.  Rather, they can be manipulated to behave a certain way.</a:t>
            </a:r>
            <a:endParaRPr lang="en-US" sz="2000" dirty="0"/>
          </a:p>
        </p:txBody>
      </p:sp>
    </p:spTree>
    <p:extLst>
      <p:ext uri="{BB962C8B-B14F-4D97-AF65-F5344CB8AC3E}">
        <p14:creationId xmlns:p14="http://schemas.microsoft.com/office/powerpoint/2010/main" val="1584375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Electronic Structure of Silicon</a:t>
            </a:r>
            <a:endParaRPr lang="en-US" sz="3200" dirty="0"/>
          </a:p>
        </p:txBody>
      </p:sp>
      <p:sp>
        <p:nvSpPr>
          <p:cNvPr id="3" name="Content Placeholder 2"/>
          <p:cNvSpPr>
            <a:spLocks noGrp="1"/>
          </p:cNvSpPr>
          <p:nvPr>
            <p:ph idx="1"/>
          </p:nvPr>
        </p:nvSpPr>
        <p:spPr>
          <a:xfrm>
            <a:off x="457201" y="1493837"/>
            <a:ext cx="8229600" cy="4525963"/>
          </a:xfrm>
        </p:spPr>
        <p:txBody>
          <a:bodyPr>
            <a:normAutofit/>
          </a:bodyPr>
          <a:lstStyle/>
          <a:p>
            <a:r>
              <a:rPr lang="en-US" sz="2000" dirty="0" smtClean="0"/>
              <a:t>The element silicon has 14 electrons, divided across three “shells”.  10 of these electrons reside in the </a:t>
            </a:r>
            <a:r>
              <a:rPr lang="en-US" sz="2000" b="1" u="sng" dirty="0" smtClean="0">
                <a:solidFill>
                  <a:srgbClr val="0033CC"/>
                </a:solidFill>
              </a:rPr>
              <a:t>core (blue)</a:t>
            </a:r>
            <a:r>
              <a:rPr lang="en-US" sz="2000" b="1" dirty="0" smtClean="0">
                <a:solidFill>
                  <a:srgbClr val="0033CC"/>
                </a:solidFill>
              </a:rPr>
              <a:t> </a:t>
            </a:r>
            <a:r>
              <a:rPr lang="en-US" sz="2000" dirty="0" smtClean="0"/>
              <a:t>of the atom (close to the nucleus).  The remaining 4 electrons are further from the nucleus, and are called </a:t>
            </a:r>
            <a:r>
              <a:rPr lang="en-US" sz="2000" b="1" u="sng" dirty="0" smtClean="0">
                <a:solidFill>
                  <a:srgbClr val="FF0000"/>
                </a:solidFill>
              </a:rPr>
              <a:t>valence electrons (red)</a:t>
            </a:r>
            <a:r>
              <a:rPr lang="en-US" sz="2000" dirty="0" smtClean="0"/>
              <a:t>.</a:t>
            </a:r>
          </a:p>
          <a:p>
            <a:endParaRPr lang="en-US" sz="2000" dirty="0"/>
          </a:p>
          <a:p>
            <a:r>
              <a:rPr lang="en-US" sz="2000" dirty="0" smtClean="0"/>
              <a:t>The valence electrons, being furthest from the nucleus, are weakly bound.  It is the valence electrons that are involved in bonding and the conversion of light to current.</a:t>
            </a:r>
            <a:endParaRPr lang="en-US" sz="2000" dirty="0"/>
          </a:p>
        </p:txBody>
      </p:sp>
      <p:sp>
        <p:nvSpPr>
          <p:cNvPr id="10" name="Oval 9"/>
          <p:cNvSpPr/>
          <p:nvPr/>
        </p:nvSpPr>
        <p:spPr>
          <a:xfrm>
            <a:off x="4343400" y="4446657"/>
            <a:ext cx="17526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CC"/>
              </a:solidFill>
            </a:endParaRPr>
          </a:p>
        </p:txBody>
      </p:sp>
      <p:sp>
        <p:nvSpPr>
          <p:cNvPr id="11" name="Oval 10"/>
          <p:cNvSpPr>
            <a:spLocks noChangeAspect="1"/>
          </p:cNvSpPr>
          <p:nvPr/>
        </p:nvSpPr>
        <p:spPr>
          <a:xfrm>
            <a:off x="4562475" y="4675257"/>
            <a:ext cx="131445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CC"/>
              </a:solidFill>
            </a:endParaRPr>
          </a:p>
        </p:txBody>
      </p:sp>
      <p:sp>
        <p:nvSpPr>
          <p:cNvPr id="12" name="Oval 11"/>
          <p:cNvSpPr>
            <a:spLocks noChangeAspect="1"/>
          </p:cNvSpPr>
          <p:nvPr/>
        </p:nvSpPr>
        <p:spPr>
          <a:xfrm>
            <a:off x="4124325" y="4218057"/>
            <a:ext cx="219075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CC"/>
              </a:solidFill>
            </a:endParaRPr>
          </a:p>
        </p:txBody>
      </p:sp>
      <p:sp>
        <p:nvSpPr>
          <p:cNvPr id="13" name="TextBox 12"/>
          <p:cNvSpPr txBox="1"/>
          <p:nvPr/>
        </p:nvSpPr>
        <p:spPr>
          <a:xfrm>
            <a:off x="5018316" y="4326915"/>
            <a:ext cx="381000" cy="707886"/>
          </a:xfrm>
          <a:prstGeom prst="rect">
            <a:avLst/>
          </a:prstGeom>
          <a:noFill/>
        </p:spPr>
        <p:txBody>
          <a:bodyPr wrap="square" rtlCol="0">
            <a:spAutoFit/>
          </a:bodyPr>
          <a:lstStyle/>
          <a:p>
            <a:r>
              <a:rPr lang="en-US" sz="4000" dirty="0" smtClean="0">
                <a:solidFill>
                  <a:srgbClr val="0033CC"/>
                </a:solidFill>
              </a:rPr>
              <a:t>•</a:t>
            </a:r>
            <a:endParaRPr lang="en-US" sz="4000" dirty="0">
              <a:solidFill>
                <a:srgbClr val="0033CC"/>
              </a:solidFill>
            </a:endParaRPr>
          </a:p>
        </p:txBody>
      </p:sp>
      <p:sp>
        <p:nvSpPr>
          <p:cNvPr id="14" name="TextBox 13"/>
          <p:cNvSpPr txBox="1"/>
          <p:nvPr/>
        </p:nvSpPr>
        <p:spPr>
          <a:xfrm>
            <a:off x="5018316" y="5676427"/>
            <a:ext cx="381000" cy="707886"/>
          </a:xfrm>
          <a:prstGeom prst="rect">
            <a:avLst/>
          </a:prstGeom>
          <a:noFill/>
        </p:spPr>
        <p:txBody>
          <a:bodyPr wrap="square" rtlCol="0">
            <a:spAutoFit/>
          </a:bodyPr>
          <a:lstStyle/>
          <a:p>
            <a:r>
              <a:rPr lang="en-US" sz="4000" dirty="0" smtClean="0">
                <a:solidFill>
                  <a:srgbClr val="0033CC"/>
                </a:solidFill>
              </a:rPr>
              <a:t>•</a:t>
            </a:r>
            <a:endParaRPr lang="en-US" sz="4000" dirty="0">
              <a:solidFill>
                <a:srgbClr val="0033CC"/>
              </a:solidFill>
            </a:endParaRPr>
          </a:p>
        </p:txBody>
      </p:sp>
      <p:sp>
        <p:nvSpPr>
          <p:cNvPr id="15" name="TextBox 14"/>
          <p:cNvSpPr txBox="1"/>
          <p:nvPr/>
        </p:nvSpPr>
        <p:spPr>
          <a:xfrm>
            <a:off x="5715001" y="5567571"/>
            <a:ext cx="381000" cy="707886"/>
          </a:xfrm>
          <a:prstGeom prst="rect">
            <a:avLst/>
          </a:prstGeom>
          <a:noFill/>
        </p:spPr>
        <p:txBody>
          <a:bodyPr wrap="square" rtlCol="0">
            <a:spAutoFit/>
          </a:bodyPr>
          <a:lstStyle/>
          <a:p>
            <a:r>
              <a:rPr lang="en-US" sz="4000" dirty="0" smtClean="0">
                <a:solidFill>
                  <a:srgbClr val="0033CC"/>
                </a:solidFill>
              </a:rPr>
              <a:t>•</a:t>
            </a:r>
            <a:endParaRPr lang="en-US" sz="4000" dirty="0">
              <a:solidFill>
                <a:srgbClr val="0033CC"/>
              </a:solidFill>
            </a:endParaRPr>
          </a:p>
        </p:txBody>
      </p:sp>
      <p:sp>
        <p:nvSpPr>
          <p:cNvPr id="16" name="TextBox 15"/>
          <p:cNvSpPr txBox="1"/>
          <p:nvPr/>
        </p:nvSpPr>
        <p:spPr>
          <a:xfrm>
            <a:off x="4267200" y="5491371"/>
            <a:ext cx="381000" cy="707886"/>
          </a:xfrm>
          <a:prstGeom prst="rect">
            <a:avLst/>
          </a:prstGeom>
          <a:noFill/>
        </p:spPr>
        <p:txBody>
          <a:bodyPr wrap="square" rtlCol="0">
            <a:spAutoFit/>
          </a:bodyPr>
          <a:lstStyle/>
          <a:p>
            <a:r>
              <a:rPr lang="en-US" sz="4000" dirty="0" smtClean="0">
                <a:solidFill>
                  <a:srgbClr val="0033CC"/>
                </a:solidFill>
              </a:rPr>
              <a:t>•</a:t>
            </a:r>
            <a:endParaRPr lang="en-US" sz="4000" dirty="0">
              <a:solidFill>
                <a:srgbClr val="0033CC"/>
              </a:solidFill>
            </a:endParaRPr>
          </a:p>
        </p:txBody>
      </p:sp>
      <p:sp>
        <p:nvSpPr>
          <p:cNvPr id="17" name="TextBox 16"/>
          <p:cNvSpPr txBox="1"/>
          <p:nvPr/>
        </p:nvSpPr>
        <p:spPr>
          <a:xfrm>
            <a:off x="5867400" y="4805571"/>
            <a:ext cx="381000" cy="707886"/>
          </a:xfrm>
          <a:prstGeom prst="rect">
            <a:avLst/>
          </a:prstGeom>
          <a:noFill/>
        </p:spPr>
        <p:txBody>
          <a:bodyPr wrap="square" rtlCol="0">
            <a:spAutoFit/>
          </a:bodyPr>
          <a:lstStyle/>
          <a:p>
            <a:r>
              <a:rPr lang="en-US" sz="4000" dirty="0" smtClean="0">
                <a:solidFill>
                  <a:srgbClr val="0033CC"/>
                </a:solidFill>
              </a:rPr>
              <a:t>•</a:t>
            </a:r>
            <a:endParaRPr lang="en-US" sz="4000" dirty="0">
              <a:solidFill>
                <a:srgbClr val="0033CC"/>
              </a:solidFill>
            </a:endParaRPr>
          </a:p>
        </p:txBody>
      </p:sp>
      <p:sp>
        <p:nvSpPr>
          <p:cNvPr id="18" name="TextBox 17"/>
          <p:cNvSpPr txBox="1"/>
          <p:nvPr/>
        </p:nvSpPr>
        <p:spPr>
          <a:xfrm>
            <a:off x="5562600" y="4260415"/>
            <a:ext cx="381000" cy="707886"/>
          </a:xfrm>
          <a:prstGeom prst="rect">
            <a:avLst/>
          </a:prstGeom>
          <a:noFill/>
        </p:spPr>
        <p:txBody>
          <a:bodyPr wrap="square" rtlCol="0">
            <a:spAutoFit/>
          </a:bodyPr>
          <a:lstStyle/>
          <a:p>
            <a:r>
              <a:rPr lang="en-US" sz="4000" dirty="0" smtClean="0">
                <a:solidFill>
                  <a:srgbClr val="0033CC"/>
                </a:solidFill>
              </a:rPr>
              <a:t>•</a:t>
            </a:r>
            <a:endParaRPr lang="en-US" sz="4000" dirty="0">
              <a:solidFill>
                <a:srgbClr val="0033CC"/>
              </a:solidFill>
            </a:endParaRPr>
          </a:p>
        </p:txBody>
      </p:sp>
      <p:sp>
        <p:nvSpPr>
          <p:cNvPr id="19" name="TextBox 18"/>
          <p:cNvSpPr txBox="1"/>
          <p:nvPr/>
        </p:nvSpPr>
        <p:spPr>
          <a:xfrm>
            <a:off x="4181475" y="4729371"/>
            <a:ext cx="381000" cy="707886"/>
          </a:xfrm>
          <a:prstGeom prst="rect">
            <a:avLst/>
          </a:prstGeom>
          <a:noFill/>
        </p:spPr>
        <p:txBody>
          <a:bodyPr wrap="square" rtlCol="0">
            <a:spAutoFit/>
          </a:bodyPr>
          <a:lstStyle/>
          <a:p>
            <a:r>
              <a:rPr lang="en-US" sz="4000" dirty="0" smtClean="0">
                <a:solidFill>
                  <a:srgbClr val="0033CC"/>
                </a:solidFill>
              </a:rPr>
              <a:t>•</a:t>
            </a:r>
            <a:endParaRPr lang="en-US" sz="4000" dirty="0">
              <a:solidFill>
                <a:srgbClr val="0033CC"/>
              </a:solidFill>
            </a:endParaRPr>
          </a:p>
        </p:txBody>
      </p:sp>
      <p:sp>
        <p:nvSpPr>
          <p:cNvPr id="20" name="TextBox 19"/>
          <p:cNvSpPr txBox="1"/>
          <p:nvPr/>
        </p:nvSpPr>
        <p:spPr>
          <a:xfrm>
            <a:off x="4495800" y="4272171"/>
            <a:ext cx="381000" cy="707886"/>
          </a:xfrm>
          <a:prstGeom prst="rect">
            <a:avLst/>
          </a:prstGeom>
          <a:noFill/>
        </p:spPr>
        <p:txBody>
          <a:bodyPr wrap="square" rtlCol="0">
            <a:spAutoFit/>
          </a:bodyPr>
          <a:lstStyle/>
          <a:p>
            <a:r>
              <a:rPr lang="en-US" sz="4000" dirty="0" smtClean="0">
                <a:solidFill>
                  <a:srgbClr val="0033CC"/>
                </a:solidFill>
              </a:rPr>
              <a:t>•</a:t>
            </a:r>
            <a:endParaRPr lang="en-US" sz="4000" dirty="0">
              <a:solidFill>
                <a:srgbClr val="0033CC"/>
              </a:solidFill>
            </a:endParaRPr>
          </a:p>
        </p:txBody>
      </p:sp>
      <p:sp>
        <p:nvSpPr>
          <p:cNvPr id="21" name="TextBox 20"/>
          <p:cNvSpPr txBox="1"/>
          <p:nvPr/>
        </p:nvSpPr>
        <p:spPr>
          <a:xfrm>
            <a:off x="5018316" y="5921514"/>
            <a:ext cx="381000" cy="707886"/>
          </a:xfrm>
          <a:prstGeom prst="rect">
            <a:avLst/>
          </a:prstGeom>
          <a:noFill/>
        </p:spPr>
        <p:txBody>
          <a:bodyPr wrap="square" rtlCol="0">
            <a:spAutoFit/>
          </a:bodyPr>
          <a:lstStyle/>
          <a:p>
            <a:r>
              <a:rPr lang="en-US" sz="4000" dirty="0" smtClean="0">
                <a:solidFill>
                  <a:srgbClr val="0033CC"/>
                </a:solidFill>
              </a:rPr>
              <a:t>•</a:t>
            </a:r>
            <a:endParaRPr lang="en-US" sz="4000" dirty="0">
              <a:solidFill>
                <a:srgbClr val="0033CC"/>
              </a:solidFill>
            </a:endParaRPr>
          </a:p>
        </p:txBody>
      </p:sp>
      <p:sp>
        <p:nvSpPr>
          <p:cNvPr id="22" name="TextBox 21"/>
          <p:cNvSpPr txBox="1"/>
          <p:nvPr/>
        </p:nvSpPr>
        <p:spPr>
          <a:xfrm>
            <a:off x="5018316" y="4065657"/>
            <a:ext cx="381000" cy="707886"/>
          </a:xfrm>
          <a:prstGeom prst="rect">
            <a:avLst/>
          </a:prstGeom>
          <a:noFill/>
        </p:spPr>
        <p:txBody>
          <a:bodyPr wrap="square" rtlCol="0">
            <a:spAutoFit/>
          </a:bodyPr>
          <a:lstStyle/>
          <a:p>
            <a:r>
              <a:rPr lang="en-US" sz="4000" dirty="0" smtClean="0">
                <a:solidFill>
                  <a:srgbClr val="0033CC"/>
                </a:solidFill>
              </a:rPr>
              <a:t>•</a:t>
            </a:r>
            <a:endParaRPr lang="en-US" sz="4000" dirty="0">
              <a:solidFill>
                <a:srgbClr val="0033CC"/>
              </a:solidFill>
            </a:endParaRPr>
          </a:p>
        </p:txBody>
      </p:sp>
      <p:sp>
        <p:nvSpPr>
          <p:cNvPr id="23" name="TextBox 22"/>
          <p:cNvSpPr txBox="1"/>
          <p:nvPr/>
        </p:nvSpPr>
        <p:spPr>
          <a:xfrm>
            <a:off x="4887686" y="5040087"/>
            <a:ext cx="685800" cy="646331"/>
          </a:xfrm>
          <a:prstGeom prst="rect">
            <a:avLst/>
          </a:prstGeom>
          <a:noFill/>
        </p:spPr>
        <p:txBody>
          <a:bodyPr wrap="square" rtlCol="0">
            <a:spAutoFit/>
          </a:bodyPr>
          <a:lstStyle/>
          <a:p>
            <a:r>
              <a:rPr lang="en-US" b="1" dirty="0" smtClean="0"/>
              <a:t>14 p</a:t>
            </a:r>
            <a:r>
              <a:rPr lang="en-US" b="1" baseline="30000" dirty="0" smtClean="0"/>
              <a:t>+</a:t>
            </a:r>
          </a:p>
          <a:p>
            <a:r>
              <a:rPr lang="en-US" b="1" dirty="0" smtClean="0"/>
              <a:t>14 n</a:t>
            </a:r>
            <a:r>
              <a:rPr lang="en-US" b="1" baseline="30000" dirty="0" smtClean="0"/>
              <a:t>0</a:t>
            </a:r>
            <a:endParaRPr lang="en-US" b="1" baseline="30000" dirty="0"/>
          </a:p>
        </p:txBody>
      </p:sp>
      <p:sp>
        <p:nvSpPr>
          <p:cNvPr id="24" name="TextBox 23"/>
          <p:cNvSpPr txBox="1"/>
          <p:nvPr/>
        </p:nvSpPr>
        <p:spPr>
          <a:xfrm>
            <a:off x="5018314" y="3825857"/>
            <a:ext cx="381000" cy="707886"/>
          </a:xfrm>
          <a:prstGeom prst="rect">
            <a:avLst/>
          </a:prstGeom>
          <a:noFill/>
        </p:spPr>
        <p:txBody>
          <a:bodyPr wrap="square" rtlCol="0">
            <a:spAutoFit/>
          </a:bodyPr>
          <a:lstStyle/>
          <a:p>
            <a:r>
              <a:rPr lang="en-US" sz="4000" dirty="0" smtClean="0">
                <a:solidFill>
                  <a:srgbClr val="FF0000"/>
                </a:solidFill>
              </a:rPr>
              <a:t>•</a:t>
            </a:r>
            <a:endParaRPr lang="en-US" sz="4000" dirty="0">
              <a:solidFill>
                <a:srgbClr val="FF0000"/>
              </a:solidFill>
            </a:endParaRPr>
          </a:p>
        </p:txBody>
      </p:sp>
      <p:sp>
        <p:nvSpPr>
          <p:cNvPr id="25" name="TextBox 24"/>
          <p:cNvSpPr txBox="1"/>
          <p:nvPr/>
        </p:nvSpPr>
        <p:spPr>
          <a:xfrm>
            <a:off x="3897086" y="4936513"/>
            <a:ext cx="381000" cy="707886"/>
          </a:xfrm>
          <a:prstGeom prst="rect">
            <a:avLst/>
          </a:prstGeom>
          <a:noFill/>
        </p:spPr>
        <p:txBody>
          <a:bodyPr wrap="square" rtlCol="0">
            <a:spAutoFit/>
          </a:bodyPr>
          <a:lstStyle/>
          <a:p>
            <a:r>
              <a:rPr lang="en-US" sz="4000" dirty="0" smtClean="0">
                <a:solidFill>
                  <a:srgbClr val="FF0000"/>
                </a:solidFill>
              </a:rPr>
              <a:t>•</a:t>
            </a:r>
            <a:endParaRPr lang="en-US" sz="4000" dirty="0">
              <a:solidFill>
                <a:srgbClr val="FF0000"/>
              </a:solidFill>
            </a:endParaRPr>
          </a:p>
        </p:txBody>
      </p:sp>
      <p:sp>
        <p:nvSpPr>
          <p:cNvPr id="26" name="TextBox 25"/>
          <p:cNvSpPr txBox="1"/>
          <p:nvPr/>
        </p:nvSpPr>
        <p:spPr>
          <a:xfrm>
            <a:off x="6113689" y="4963570"/>
            <a:ext cx="381000" cy="707886"/>
          </a:xfrm>
          <a:prstGeom prst="rect">
            <a:avLst/>
          </a:prstGeom>
          <a:noFill/>
        </p:spPr>
        <p:txBody>
          <a:bodyPr wrap="square" rtlCol="0">
            <a:spAutoFit/>
          </a:bodyPr>
          <a:lstStyle/>
          <a:p>
            <a:r>
              <a:rPr lang="en-US" sz="4000" dirty="0" smtClean="0">
                <a:solidFill>
                  <a:srgbClr val="FF0000"/>
                </a:solidFill>
              </a:rPr>
              <a:t>•</a:t>
            </a:r>
            <a:endParaRPr lang="en-US" sz="4000" dirty="0">
              <a:solidFill>
                <a:srgbClr val="FF0000"/>
              </a:solidFill>
            </a:endParaRPr>
          </a:p>
        </p:txBody>
      </p:sp>
      <p:sp>
        <p:nvSpPr>
          <p:cNvPr id="27" name="TextBox 26"/>
          <p:cNvSpPr txBox="1"/>
          <p:nvPr/>
        </p:nvSpPr>
        <p:spPr>
          <a:xfrm>
            <a:off x="5018314" y="6150114"/>
            <a:ext cx="381000" cy="707886"/>
          </a:xfrm>
          <a:prstGeom prst="rect">
            <a:avLst/>
          </a:prstGeom>
          <a:noFill/>
        </p:spPr>
        <p:txBody>
          <a:bodyPr wrap="square" rtlCol="0">
            <a:spAutoFit/>
          </a:bodyPr>
          <a:lstStyle/>
          <a:p>
            <a:r>
              <a:rPr lang="en-US" sz="4000" dirty="0" smtClean="0">
                <a:solidFill>
                  <a:srgbClr val="FF0000"/>
                </a:solidFill>
              </a:rPr>
              <a:t>•</a:t>
            </a:r>
            <a:endParaRPr lang="en-US" sz="4000" dirty="0">
              <a:solidFill>
                <a:srgbClr val="FF0000"/>
              </a:solidFill>
            </a:endParaRPr>
          </a:p>
        </p:txBody>
      </p:sp>
      <p:sp>
        <p:nvSpPr>
          <p:cNvPr id="28" name="TextBox 27"/>
          <p:cNvSpPr txBox="1"/>
          <p:nvPr/>
        </p:nvSpPr>
        <p:spPr>
          <a:xfrm>
            <a:off x="6629400" y="4936513"/>
            <a:ext cx="1447800" cy="369332"/>
          </a:xfrm>
          <a:prstGeom prst="rect">
            <a:avLst/>
          </a:prstGeom>
          <a:noFill/>
        </p:spPr>
        <p:txBody>
          <a:bodyPr wrap="square" rtlCol="0">
            <a:spAutoFit/>
          </a:bodyPr>
          <a:lstStyle/>
          <a:p>
            <a:r>
              <a:rPr lang="en-US" b="1" dirty="0" smtClean="0"/>
              <a:t>Silicon (Si)</a:t>
            </a:r>
            <a:endParaRPr lang="en-US" b="1" dirty="0"/>
          </a:p>
        </p:txBody>
      </p:sp>
    </p:spTree>
    <p:extLst>
      <p:ext uri="{BB962C8B-B14F-4D97-AF65-F5344CB8AC3E}">
        <p14:creationId xmlns:p14="http://schemas.microsoft.com/office/powerpoint/2010/main" val="262142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Solar As A Renewable Energy Source</a:t>
            </a:r>
            <a:endParaRPr lang="en-US" sz="3200" dirty="0"/>
          </a:p>
        </p:txBody>
      </p:sp>
      <p:sp>
        <p:nvSpPr>
          <p:cNvPr id="3" name="Content Placeholder 2"/>
          <p:cNvSpPr>
            <a:spLocks noGrp="1"/>
          </p:cNvSpPr>
          <p:nvPr>
            <p:ph idx="1"/>
          </p:nvPr>
        </p:nvSpPr>
        <p:spPr/>
        <p:txBody>
          <a:bodyPr>
            <a:normAutofit/>
          </a:bodyPr>
          <a:lstStyle/>
          <a:p>
            <a:r>
              <a:rPr lang="en-US" sz="2000" dirty="0" smtClean="0"/>
              <a:t>The most attractive source of energy is solar.</a:t>
            </a:r>
          </a:p>
          <a:p>
            <a:r>
              <a:rPr lang="en-US" sz="2000" dirty="0" smtClean="0"/>
              <a:t>The benefits of solar energy:</a:t>
            </a:r>
          </a:p>
          <a:p>
            <a:pPr lvl="1"/>
            <a:r>
              <a:rPr lang="en-US" sz="2000" dirty="0" smtClean="0"/>
              <a:t>free</a:t>
            </a:r>
          </a:p>
          <a:p>
            <a:pPr lvl="1"/>
            <a:r>
              <a:rPr lang="en-US" sz="2000" dirty="0" smtClean="0"/>
              <a:t>clean</a:t>
            </a:r>
          </a:p>
          <a:p>
            <a:pPr lvl="1"/>
            <a:r>
              <a:rPr lang="en-US" sz="2000" dirty="0" smtClean="0"/>
              <a:t>unlimited</a:t>
            </a:r>
          </a:p>
          <a:p>
            <a:pPr lvl="1"/>
            <a:r>
              <a:rPr lang="en-US" sz="2000" dirty="0" smtClean="0"/>
              <a:t>can be used in remote areas where the economics do not allow extension of the grid</a:t>
            </a:r>
          </a:p>
          <a:p>
            <a:pPr lvl="1"/>
            <a:endParaRPr lang="en-US" sz="2000" dirty="0"/>
          </a:p>
          <a:p>
            <a:endParaRPr lang="en-US" sz="2000" dirty="0"/>
          </a:p>
        </p:txBody>
      </p:sp>
    </p:spTree>
    <p:extLst>
      <p:ext uri="{BB962C8B-B14F-4D97-AF65-F5344CB8AC3E}">
        <p14:creationId xmlns:p14="http://schemas.microsoft.com/office/powerpoint/2010/main" val="1667950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Pure Silicon</a:t>
            </a:r>
            <a:endParaRPr lang="en-US" sz="3200" dirty="0"/>
          </a:p>
        </p:txBody>
      </p:sp>
      <p:grpSp>
        <p:nvGrpSpPr>
          <p:cNvPr id="48" name="Group 47"/>
          <p:cNvGrpSpPr/>
          <p:nvPr/>
        </p:nvGrpSpPr>
        <p:grpSpPr>
          <a:xfrm>
            <a:off x="2002973" y="2924610"/>
            <a:ext cx="685800" cy="641866"/>
            <a:chOff x="1436914" y="3014208"/>
            <a:chExt cx="685800" cy="641866"/>
          </a:xfrm>
        </p:grpSpPr>
        <p:sp>
          <p:nvSpPr>
            <p:cNvPr id="49" name="Oval 48"/>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cxnSp>
        <p:nvCxnSpPr>
          <p:cNvPr id="56" name="Straight Connector 55"/>
          <p:cNvCxnSpPr/>
          <p:nvPr/>
        </p:nvCxnSpPr>
        <p:spPr>
          <a:xfrm flipV="1">
            <a:off x="2688773" y="2820929"/>
            <a:ext cx="272141" cy="192825"/>
          </a:xfrm>
          <a:prstGeom prst="line">
            <a:avLst/>
          </a:prstGeom>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960914" y="2310827"/>
            <a:ext cx="685800" cy="641866"/>
            <a:chOff x="1436914" y="3014208"/>
            <a:chExt cx="685800" cy="641866"/>
          </a:xfrm>
        </p:grpSpPr>
        <p:sp>
          <p:nvSpPr>
            <p:cNvPr id="61" name="Oval 60"/>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grpSp>
        <p:nvGrpSpPr>
          <p:cNvPr id="63" name="Group 62"/>
          <p:cNvGrpSpPr/>
          <p:nvPr/>
        </p:nvGrpSpPr>
        <p:grpSpPr>
          <a:xfrm>
            <a:off x="3026226" y="3573556"/>
            <a:ext cx="685800" cy="641866"/>
            <a:chOff x="1436914" y="3014208"/>
            <a:chExt cx="685800" cy="641866"/>
          </a:xfrm>
        </p:grpSpPr>
        <p:sp>
          <p:nvSpPr>
            <p:cNvPr id="64" name="Oval 63"/>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grpSp>
        <p:nvGrpSpPr>
          <p:cNvPr id="73" name="Group 72"/>
          <p:cNvGrpSpPr/>
          <p:nvPr/>
        </p:nvGrpSpPr>
        <p:grpSpPr>
          <a:xfrm>
            <a:off x="1034142" y="2350532"/>
            <a:ext cx="685800" cy="641866"/>
            <a:chOff x="1436914" y="3014208"/>
            <a:chExt cx="685800" cy="641866"/>
          </a:xfrm>
        </p:grpSpPr>
        <p:sp>
          <p:nvSpPr>
            <p:cNvPr id="74" name="Oval 73"/>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grpSp>
        <p:nvGrpSpPr>
          <p:cNvPr id="76" name="Group 75"/>
          <p:cNvGrpSpPr/>
          <p:nvPr/>
        </p:nvGrpSpPr>
        <p:grpSpPr>
          <a:xfrm>
            <a:off x="979714" y="3570122"/>
            <a:ext cx="685800" cy="641866"/>
            <a:chOff x="1436914" y="3014208"/>
            <a:chExt cx="685800" cy="641866"/>
          </a:xfrm>
        </p:grpSpPr>
        <p:sp>
          <p:nvSpPr>
            <p:cNvPr id="77" name="Oval 76"/>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cxnSp>
        <p:nvCxnSpPr>
          <p:cNvPr id="87" name="Straight Connector 86"/>
          <p:cNvCxnSpPr/>
          <p:nvPr/>
        </p:nvCxnSpPr>
        <p:spPr>
          <a:xfrm flipV="1">
            <a:off x="1730832" y="3521083"/>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1752603" y="2798916"/>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2710547" y="3517796"/>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696689" y="2748116"/>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685805" y="3486482"/>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665514" y="2157707"/>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3646714" y="2150659"/>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3624940" y="2864059"/>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2710546" y="2157707"/>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810991" y="2157706"/>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1643742" y="4204221"/>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642258" y="4153421"/>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3777340" y="4208362"/>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2721426" y="4157562"/>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3690251" y="3423827"/>
            <a:ext cx="272141" cy="192825"/>
          </a:xfrm>
          <a:prstGeom prst="line">
            <a:avLst/>
          </a:prstGeom>
        </p:spPr>
        <p:style>
          <a:lnRef idx="1">
            <a:schemeClr val="accent1"/>
          </a:lnRef>
          <a:fillRef idx="0">
            <a:schemeClr val="accent1"/>
          </a:fillRef>
          <a:effectRef idx="0">
            <a:schemeClr val="accent1"/>
          </a:effectRef>
          <a:fontRef idx="minor">
            <a:schemeClr val="tx1"/>
          </a:fontRef>
        </p:style>
      </p:cxnSp>
      <p:sp>
        <p:nvSpPr>
          <p:cNvPr id="114" name="Left Bracket 113"/>
          <p:cNvSpPr/>
          <p:nvPr/>
        </p:nvSpPr>
        <p:spPr>
          <a:xfrm>
            <a:off x="533400" y="1893332"/>
            <a:ext cx="381000" cy="28956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Right Bracket 114"/>
          <p:cNvSpPr/>
          <p:nvPr/>
        </p:nvSpPr>
        <p:spPr>
          <a:xfrm>
            <a:off x="3657600" y="1817132"/>
            <a:ext cx="446319" cy="29718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7" name="Straight Arrow Connector 116"/>
          <p:cNvCxnSpPr/>
          <p:nvPr/>
        </p:nvCxnSpPr>
        <p:spPr>
          <a:xfrm>
            <a:off x="2166259" y="1664732"/>
            <a:ext cx="576944" cy="11561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317172" y="1295400"/>
            <a:ext cx="1807028" cy="369332"/>
          </a:xfrm>
          <a:prstGeom prst="rect">
            <a:avLst/>
          </a:prstGeom>
          <a:noFill/>
        </p:spPr>
        <p:txBody>
          <a:bodyPr wrap="square" rtlCol="0">
            <a:spAutoFit/>
          </a:bodyPr>
          <a:lstStyle/>
          <a:p>
            <a:r>
              <a:rPr lang="en-US" dirty="0" smtClean="0"/>
              <a:t>2-electron bond</a:t>
            </a:r>
            <a:endParaRPr lang="en-US" dirty="0"/>
          </a:p>
        </p:txBody>
      </p:sp>
      <p:sp>
        <p:nvSpPr>
          <p:cNvPr id="121" name="TextBox 120"/>
          <p:cNvSpPr txBox="1"/>
          <p:nvPr/>
        </p:nvSpPr>
        <p:spPr>
          <a:xfrm>
            <a:off x="4800600" y="1588017"/>
            <a:ext cx="3810000" cy="4093428"/>
          </a:xfrm>
          <a:prstGeom prst="rect">
            <a:avLst/>
          </a:prstGeom>
          <a:noFill/>
        </p:spPr>
        <p:txBody>
          <a:bodyPr wrap="square" rtlCol="0">
            <a:spAutoFit/>
          </a:bodyPr>
          <a:lstStyle/>
          <a:p>
            <a:pPr marL="285750" indent="-285750">
              <a:buFont typeface="Arial" pitchFamily="34" charset="0"/>
              <a:buChar char="•"/>
            </a:pPr>
            <a:r>
              <a:rPr lang="en-US" sz="2000" dirty="0" smtClean="0"/>
              <a:t>In a pure silicon wafer, each of the four valence electrons of silicon is used to bond with other silicon atoms in a repeating lattice.</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Thus, there are normally no free electrons to produce electricity.</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If these electrons could “break free” and move about the material surface, the material would then be conductive.</a:t>
            </a:r>
            <a:endParaRPr lang="en-US" sz="2000" dirty="0"/>
          </a:p>
        </p:txBody>
      </p:sp>
    </p:spTree>
    <p:extLst>
      <p:ext uri="{BB962C8B-B14F-4D97-AF65-F5344CB8AC3E}">
        <p14:creationId xmlns:p14="http://schemas.microsoft.com/office/powerpoint/2010/main" val="3909423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Band Structure</a:t>
            </a:r>
            <a:endParaRPr lang="en-US" sz="3200" dirty="0"/>
          </a:p>
        </p:txBody>
      </p:sp>
      <p:sp>
        <p:nvSpPr>
          <p:cNvPr id="3" name="Content Placeholder 2"/>
          <p:cNvSpPr>
            <a:spLocks noGrp="1"/>
          </p:cNvSpPr>
          <p:nvPr>
            <p:ph idx="1"/>
          </p:nvPr>
        </p:nvSpPr>
        <p:spPr>
          <a:xfrm>
            <a:off x="457200" y="1371600"/>
            <a:ext cx="8229600" cy="4525963"/>
          </a:xfrm>
        </p:spPr>
        <p:txBody>
          <a:bodyPr>
            <a:normAutofit/>
          </a:bodyPr>
          <a:lstStyle/>
          <a:p>
            <a:r>
              <a:rPr lang="en-US" sz="2000" dirty="0" smtClean="0"/>
              <a:t>In 1954, Bell Labs found that light of the appropriate energy could be used to jar valence electrons loose in semiconductors.</a:t>
            </a:r>
          </a:p>
          <a:p>
            <a:endParaRPr lang="en-US" sz="2000" dirty="0" smtClean="0"/>
          </a:p>
          <a:p>
            <a:r>
              <a:rPr lang="en-US" sz="2000" dirty="0" smtClean="0"/>
              <a:t>Semiconductors possess two energy “bands”:  the </a:t>
            </a:r>
            <a:r>
              <a:rPr lang="en-US" sz="2000" b="1" u="sng" dirty="0" smtClean="0">
                <a:solidFill>
                  <a:srgbClr val="FF0000"/>
                </a:solidFill>
              </a:rPr>
              <a:t>valence band</a:t>
            </a:r>
            <a:r>
              <a:rPr lang="en-US" sz="2000" b="1" dirty="0" smtClean="0">
                <a:solidFill>
                  <a:srgbClr val="FF0000"/>
                </a:solidFill>
              </a:rPr>
              <a:t> </a:t>
            </a:r>
            <a:r>
              <a:rPr lang="en-US" sz="2000" dirty="0" smtClean="0">
                <a:solidFill>
                  <a:srgbClr val="FF0000"/>
                </a:solidFill>
              </a:rPr>
              <a:t>(VB), </a:t>
            </a:r>
            <a:r>
              <a:rPr lang="en-US" sz="2000" dirty="0" smtClean="0"/>
              <a:t>and the </a:t>
            </a:r>
            <a:r>
              <a:rPr lang="en-US" sz="2000" b="1" u="sng" dirty="0" smtClean="0">
                <a:solidFill>
                  <a:srgbClr val="FF0000"/>
                </a:solidFill>
              </a:rPr>
              <a:t>conduction band</a:t>
            </a:r>
            <a:r>
              <a:rPr lang="en-US" sz="2000" b="1" dirty="0" smtClean="0">
                <a:solidFill>
                  <a:srgbClr val="FF0000"/>
                </a:solidFill>
              </a:rPr>
              <a:t> </a:t>
            </a:r>
            <a:r>
              <a:rPr lang="en-US" sz="2000" dirty="0" smtClean="0">
                <a:solidFill>
                  <a:srgbClr val="FF0000"/>
                </a:solidFill>
              </a:rPr>
              <a:t>(CB).  </a:t>
            </a:r>
            <a:r>
              <a:rPr lang="en-US" sz="2000" dirty="0" smtClean="0"/>
              <a:t>These bands are separated by an energy barrier known as the </a:t>
            </a:r>
            <a:r>
              <a:rPr lang="en-US" sz="2000" b="1" u="sng" dirty="0" smtClean="0">
                <a:solidFill>
                  <a:srgbClr val="FF0000"/>
                </a:solidFill>
              </a:rPr>
              <a:t>band gap</a:t>
            </a:r>
          </a:p>
          <a:p>
            <a:pPr lvl="2"/>
            <a:r>
              <a:rPr lang="en-US" sz="2000" dirty="0" smtClean="0"/>
              <a:t>Under normal conditions, the valence electrons reside in the VB</a:t>
            </a:r>
          </a:p>
          <a:p>
            <a:pPr lvl="2"/>
            <a:r>
              <a:rPr lang="en-US" sz="2000" dirty="0" smtClean="0"/>
              <a:t>If the electrons in the VB absorb light with an energy greater than the band gap energy, the electron will be “excited” into the CB, where it is free to move about the material, or transfer into another material</a:t>
            </a:r>
          </a:p>
          <a:p>
            <a:pPr lvl="3"/>
            <a:r>
              <a:rPr lang="en-US" dirty="0" smtClean="0"/>
              <a:t>When a VB electron enters the CB, an electron vacancy known as a </a:t>
            </a:r>
            <a:r>
              <a:rPr lang="en-US" b="1" u="sng" dirty="0" smtClean="0">
                <a:solidFill>
                  <a:srgbClr val="FF0000"/>
                </a:solidFill>
              </a:rPr>
              <a:t>hole</a:t>
            </a:r>
            <a:r>
              <a:rPr lang="en-US" dirty="0" smtClean="0">
                <a:solidFill>
                  <a:srgbClr val="FF0000"/>
                </a:solidFill>
              </a:rPr>
              <a:t> </a:t>
            </a:r>
            <a:r>
              <a:rPr lang="en-US" dirty="0" smtClean="0"/>
              <a:t>is left in the VB, which is positively charged.</a:t>
            </a:r>
          </a:p>
        </p:txBody>
      </p:sp>
    </p:spTree>
    <p:extLst>
      <p:ext uri="{BB962C8B-B14F-4D97-AF65-F5344CB8AC3E}">
        <p14:creationId xmlns:p14="http://schemas.microsoft.com/office/powerpoint/2010/main" val="3524501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1276350" y="4960877"/>
            <a:ext cx="1524000" cy="646331"/>
            <a:chOff x="1371600" y="4769008"/>
            <a:chExt cx="1524000" cy="646331"/>
          </a:xfrm>
          <a:solidFill>
            <a:srgbClr val="00B0F0"/>
          </a:solidFill>
        </p:grpSpPr>
        <p:sp>
          <p:nvSpPr>
            <p:cNvPr id="15" name="Rectangle 3"/>
            <p:cNvSpPr/>
            <p:nvPr/>
          </p:nvSpPr>
          <p:spPr>
            <a:xfrm>
              <a:off x="1371600" y="4800600"/>
              <a:ext cx="152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71600" y="4769008"/>
              <a:ext cx="1447800" cy="646331"/>
            </a:xfrm>
            <a:prstGeom prst="rect">
              <a:avLst/>
            </a:prstGeom>
            <a:noFill/>
          </p:spPr>
          <p:txBody>
            <a:bodyPr wrap="square" rtlCol="0">
              <a:spAutoFit/>
            </a:bodyPr>
            <a:lstStyle/>
            <a:p>
              <a:pPr algn="ctr"/>
              <a:r>
                <a:rPr lang="en-US" b="1" dirty="0" smtClean="0"/>
                <a:t>e-   e-   e-   e-</a:t>
              </a:r>
            </a:p>
            <a:p>
              <a:pPr algn="ctr"/>
              <a:r>
                <a:rPr lang="en-US" b="1" dirty="0" smtClean="0"/>
                <a:t>e-   e-   e-   e-</a:t>
              </a:r>
              <a:endParaRPr lang="en-US" b="1" dirty="0"/>
            </a:p>
          </p:txBody>
        </p:sp>
      </p:grpSp>
      <p:sp>
        <p:nvSpPr>
          <p:cNvPr id="9" name="Rectangle 8"/>
          <p:cNvSpPr/>
          <p:nvPr/>
        </p:nvSpPr>
        <p:spPr>
          <a:xfrm>
            <a:off x="1276350" y="1551801"/>
            <a:ext cx="1524000" cy="1548010"/>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76350" y="5678269"/>
            <a:ext cx="1447800" cy="646331"/>
          </a:xfrm>
          <a:prstGeom prst="rect">
            <a:avLst/>
          </a:prstGeom>
          <a:noFill/>
        </p:spPr>
        <p:txBody>
          <a:bodyPr wrap="square" rtlCol="0">
            <a:spAutoFit/>
          </a:bodyPr>
          <a:lstStyle/>
          <a:p>
            <a:pPr algn="ctr"/>
            <a:r>
              <a:rPr lang="en-US" dirty="0" smtClean="0"/>
              <a:t>in dark</a:t>
            </a:r>
          </a:p>
          <a:p>
            <a:pPr algn="ctr"/>
            <a:r>
              <a:rPr lang="en-US" dirty="0" smtClean="0"/>
              <a:t>(insulating)</a:t>
            </a:r>
            <a:endParaRPr lang="en-US" dirty="0"/>
          </a:p>
        </p:txBody>
      </p:sp>
      <p:sp>
        <p:nvSpPr>
          <p:cNvPr id="17" name="TextBox 16"/>
          <p:cNvSpPr txBox="1"/>
          <p:nvPr/>
        </p:nvSpPr>
        <p:spPr>
          <a:xfrm>
            <a:off x="2914650" y="5130968"/>
            <a:ext cx="533400" cy="369332"/>
          </a:xfrm>
          <a:prstGeom prst="rect">
            <a:avLst/>
          </a:prstGeom>
          <a:noFill/>
        </p:spPr>
        <p:txBody>
          <a:bodyPr wrap="square" rtlCol="0">
            <a:spAutoFit/>
          </a:bodyPr>
          <a:lstStyle/>
          <a:p>
            <a:r>
              <a:rPr lang="en-US" dirty="0" smtClean="0"/>
              <a:t>VB</a:t>
            </a:r>
            <a:endParaRPr lang="en-US" dirty="0"/>
          </a:p>
        </p:txBody>
      </p:sp>
      <p:sp>
        <p:nvSpPr>
          <p:cNvPr id="18" name="TextBox 17"/>
          <p:cNvSpPr txBox="1"/>
          <p:nvPr/>
        </p:nvSpPr>
        <p:spPr>
          <a:xfrm>
            <a:off x="2914650" y="2141140"/>
            <a:ext cx="533400" cy="369332"/>
          </a:xfrm>
          <a:prstGeom prst="rect">
            <a:avLst/>
          </a:prstGeom>
          <a:noFill/>
        </p:spPr>
        <p:txBody>
          <a:bodyPr wrap="square" rtlCol="0">
            <a:spAutoFit/>
          </a:bodyPr>
          <a:lstStyle/>
          <a:p>
            <a:r>
              <a:rPr lang="en-US" dirty="0" smtClean="0"/>
              <a:t>CB</a:t>
            </a:r>
            <a:endParaRPr lang="en-US" dirty="0"/>
          </a:p>
        </p:txBody>
      </p:sp>
      <p:cxnSp>
        <p:nvCxnSpPr>
          <p:cNvPr id="20" name="Straight Arrow Connector 19"/>
          <p:cNvCxnSpPr>
            <a:endCxn id="21" idx="2"/>
          </p:cNvCxnSpPr>
          <p:nvPr/>
        </p:nvCxnSpPr>
        <p:spPr>
          <a:xfrm flipV="1">
            <a:off x="895350" y="1463933"/>
            <a:ext cx="0" cy="417486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094601"/>
            <a:ext cx="876300" cy="369332"/>
          </a:xfrm>
          <a:prstGeom prst="rect">
            <a:avLst/>
          </a:prstGeom>
          <a:noFill/>
        </p:spPr>
        <p:txBody>
          <a:bodyPr wrap="square" rtlCol="0">
            <a:spAutoFit/>
          </a:bodyPr>
          <a:lstStyle/>
          <a:p>
            <a:r>
              <a:rPr lang="en-US" dirty="0" smtClean="0"/>
              <a:t>Energy</a:t>
            </a:r>
            <a:endParaRPr lang="en-US" dirty="0"/>
          </a:p>
        </p:txBody>
      </p:sp>
      <p:cxnSp>
        <p:nvCxnSpPr>
          <p:cNvPr id="23" name="Straight Arrow Connector 22"/>
          <p:cNvCxnSpPr>
            <a:endCxn id="9" idx="2"/>
          </p:cNvCxnSpPr>
          <p:nvPr/>
        </p:nvCxnSpPr>
        <p:spPr>
          <a:xfrm flipV="1">
            <a:off x="2038350" y="3099811"/>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038350" y="432125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04950" y="3818269"/>
            <a:ext cx="1143000" cy="369332"/>
          </a:xfrm>
          <a:prstGeom prst="rect">
            <a:avLst/>
          </a:prstGeom>
          <a:noFill/>
        </p:spPr>
        <p:txBody>
          <a:bodyPr wrap="square" rtlCol="0">
            <a:spAutoFit/>
          </a:bodyPr>
          <a:lstStyle/>
          <a:p>
            <a:r>
              <a:rPr lang="en-US" dirty="0" smtClean="0"/>
              <a:t>Band Gap</a:t>
            </a:r>
            <a:endParaRPr lang="en-US" dirty="0"/>
          </a:p>
        </p:txBody>
      </p:sp>
      <p:sp>
        <p:nvSpPr>
          <p:cNvPr id="27" name="Left Arrow 26"/>
          <p:cNvSpPr/>
          <p:nvPr/>
        </p:nvSpPr>
        <p:spPr>
          <a:xfrm rot="17943886">
            <a:off x="2404101" y="4203839"/>
            <a:ext cx="1181100" cy="381000"/>
          </a:xfrm>
          <a:prstGeom prst="lef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14650" y="3442711"/>
            <a:ext cx="685800" cy="369332"/>
          </a:xfrm>
          <a:prstGeom prst="rect">
            <a:avLst/>
          </a:prstGeom>
          <a:noFill/>
        </p:spPr>
        <p:txBody>
          <a:bodyPr wrap="square" rtlCol="0">
            <a:spAutoFit/>
          </a:bodyPr>
          <a:lstStyle/>
          <a:p>
            <a:r>
              <a:rPr lang="en-US" dirty="0" smtClean="0"/>
              <a:t>Light</a:t>
            </a:r>
            <a:endParaRPr lang="en-US" dirty="0"/>
          </a:p>
        </p:txBody>
      </p:sp>
      <p:grpSp>
        <p:nvGrpSpPr>
          <p:cNvPr id="29" name="Group 5"/>
          <p:cNvGrpSpPr/>
          <p:nvPr/>
        </p:nvGrpSpPr>
        <p:grpSpPr>
          <a:xfrm>
            <a:off x="6019800" y="4976620"/>
            <a:ext cx="1524000" cy="646331"/>
            <a:chOff x="1371600" y="4769008"/>
            <a:chExt cx="1524000" cy="646331"/>
          </a:xfrm>
          <a:solidFill>
            <a:srgbClr val="00B0F0"/>
          </a:solidFill>
        </p:grpSpPr>
        <p:sp>
          <p:nvSpPr>
            <p:cNvPr id="30" name="Rectangle 3"/>
            <p:cNvSpPr/>
            <p:nvPr/>
          </p:nvSpPr>
          <p:spPr>
            <a:xfrm>
              <a:off x="1371600" y="4800600"/>
              <a:ext cx="152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371600" y="4769008"/>
              <a:ext cx="1447800" cy="646331"/>
            </a:xfrm>
            <a:prstGeom prst="rect">
              <a:avLst/>
            </a:prstGeom>
            <a:noFill/>
          </p:spPr>
          <p:txBody>
            <a:bodyPr wrap="square" rtlCol="0">
              <a:spAutoFit/>
            </a:bodyPr>
            <a:lstStyle/>
            <a:p>
              <a:pPr algn="ctr"/>
              <a:r>
                <a:rPr lang="en-US" b="1" dirty="0" smtClean="0"/>
                <a:t>e-   </a:t>
              </a:r>
              <a:r>
                <a:rPr lang="en-US" b="1" dirty="0" smtClean="0">
                  <a:solidFill>
                    <a:srgbClr val="000000"/>
                  </a:solidFill>
                </a:rPr>
                <a:t>e-</a:t>
              </a:r>
              <a:r>
                <a:rPr lang="en-US" b="1" dirty="0" smtClean="0"/>
                <a:t>   e-   </a:t>
              </a:r>
              <a:r>
                <a:rPr lang="en-US" b="1" dirty="0" smtClean="0">
                  <a:solidFill>
                    <a:schemeClr val="bg1"/>
                  </a:solidFill>
                </a:rPr>
                <a:t>h</a:t>
              </a:r>
              <a:r>
                <a:rPr lang="en-US" b="1" baseline="30000" dirty="0" smtClean="0">
                  <a:solidFill>
                    <a:schemeClr val="bg1"/>
                  </a:solidFill>
                </a:rPr>
                <a:t>+</a:t>
              </a:r>
            </a:p>
            <a:p>
              <a:pPr algn="ctr"/>
              <a:r>
                <a:rPr lang="en-US" b="1" dirty="0" smtClean="0"/>
                <a:t>e-   e-   e-   e-</a:t>
              </a:r>
              <a:endParaRPr lang="en-US" b="1" dirty="0"/>
            </a:p>
          </p:txBody>
        </p:sp>
      </p:grpSp>
      <p:sp>
        <p:nvSpPr>
          <p:cNvPr id="32" name="Rectangle 31"/>
          <p:cNvSpPr/>
          <p:nvPr/>
        </p:nvSpPr>
        <p:spPr>
          <a:xfrm>
            <a:off x="6019800" y="1567544"/>
            <a:ext cx="1524000" cy="1548010"/>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019800" y="5694012"/>
            <a:ext cx="1447800" cy="646331"/>
          </a:xfrm>
          <a:prstGeom prst="rect">
            <a:avLst/>
          </a:prstGeom>
          <a:noFill/>
        </p:spPr>
        <p:txBody>
          <a:bodyPr wrap="square" rtlCol="0">
            <a:spAutoFit/>
          </a:bodyPr>
          <a:lstStyle/>
          <a:p>
            <a:pPr algn="ctr"/>
            <a:r>
              <a:rPr lang="en-US" dirty="0" smtClean="0"/>
              <a:t>in light</a:t>
            </a:r>
          </a:p>
          <a:p>
            <a:pPr algn="ctr"/>
            <a:r>
              <a:rPr lang="en-US" dirty="0" smtClean="0"/>
              <a:t>(conducting)</a:t>
            </a:r>
            <a:endParaRPr lang="en-US" dirty="0"/>
          </a:p>
        </p:txBody>
      </p:sp>
      <p:sp>
        <p:nvSpPr>
          <p:cNvPr id="37" name="Rectangle 36"/>
          <p:cNvSpPr/>
          <p:nvPr/>
        </p:nvSpPr>
        <p:spPr>
          <a:xfrm>
            <a:off x="7014488" y="2742095"/>
            <a:ext cx="529312" cy="369332"/>
          </a:xfrm>
          <a:prstGeom prst="rect">
            <a:avLst/>
          </a:prstGeom>
        </p:spPr>
        <p:txBody>
          <a:bodyPr wrap="none">
            <a:spAutoFit/>
          </a:bodyPr>
          <a:lstStyle/>
          <a:p>
            <a:r>
              <a:rPr lang="en-US" b="1" dirty="0" smtClean="0"/>
              <a:t>  e- </a:t>
            </a:r>
            <a:endParaRPr lang="en-US" dirty="0"/>
          </a:p>
        </p:txBody>
      </p:sp>
      <p:sp>
        <p:nvSpPr>
          <p:cNvPr id="39" name="Right Arrow 38"/>
          <p:cNvSpPr/>
          <p:nvPr/>
        </p:nvSpPr>
        <p:spPr>
          <a:xfrm>
            <a:off x="4267200" y="3228201"/>
            <a:ext cx="762000" cy="399176"/>
          </a:xfrm>
          <a:prstGeom prst="right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696200" y="5125669"/>
            <a:ext cx="533400" cy="369332"/>
          </a:xfrm>
          <a:prstGeom prst="rect">
            <a:avLst/>
          </a:prstGeom>
          <a:noFill/>
        </p:spPr>
        <p:txBody>
          <a:bodyPr wrap="square" rtlCol="0">
            <a:spAutoFit/>
          </a:bodyPr>
          <a:lstStyle/>
          <a:p>
            <a:r>
              <a:rPr lang="en-US" dirty="0" smtClean="0"/>
              <a:t>VB</a:t>
            </a:r>
            <a:endParaRPr lang="en-US" dirty="0"/>
          </a:p>
        </p:txBody>
      </p:sp>
      <p:sp>
        <p:nvSpPr>
          <p:cNvPr id="41" name="TextBox 40"/>
          <p:cNvSpPr txBox="1"/>
          <p:nvPr/>
        </p:nvSpPr>
        <p:spPr>
          <a:xfrm>
            <a:off x="7696200" y="2135841"/>
            <a:ext cx="533400" cy="369332"/>
          </a:xfrm>
          <a:prstGeom prst="rect">
            <a:avLst/>
          </a:prstGeom>
          <a:noFill/>
        </p:spPr>
        <p:txBody>
          <a:bodyPr wrap="square" rtlCol="0">
            <a:spAutoFit/>
          </a:bodyPr>
          <a:lstStyle/>
          <a:p>
            <a:r>
              <a:rPr lang="en-US" dirty="0" smtClean="0"/>
              <a:t>CB</a:t>
            </a:r>
            <a:endParaRPr lang="en-US" dirty="0"/>
          </a:p>
        </p:txBody>
      </p:sp>
      <p:sp>
        <p:nvSpPr>
          <p:cNvPr id="45" name="Title 44"/>
          <p:cNvSpPr>
            <a:spLocks noGrp="1"/>
          </p:cNvSpPr>
          <p:nvPr>
            <p:ph type="title"/>
          </p:nvPr>
        </p:nvSpPr>
        <p:spPr>
          <a:xfrm>
            <a:off x="457200" y="274638"/>
            <a:ext cx="8229600" cy="819963"/>
          </a:xfrm>
        </p:spPr>
        <p:txBody>
          <a:bodyPr>
            <a:normAutofit/>
          </a:bodyPr>
          <a:lstStyle/>
          <a:p>
            <a:r>
              <a:rPr lang="en-US" sz="3200" dirty="0" smtClean="0"/>
              <a:t>Band Structure</a:t>
            </a:r>
            <a:endParaRPr lang="en-US" sz="3200" dirty="0"/>
          </a:p>
        </p:txBody>
      </p:sp>
      <p:sp>
        <p:nvSpPr>
          <p:cNvPr id="48" name="TextBox 47"/>
          <p:cNvSpPr txBox="1"/>
          <p:nvPr/>
        </p:nvSpPr>
        <p:spPr>
          <a:xfrm>
            <a:off x="4076700" y="2858869"/>
            <a:ext cx="1143000" cy="369332"/>
          </a:xfrm>
          <a:prstGeom prst="rect">
            <a:avLst/>
          </a:prstGeom>
          <a:noFill/>
        </p:spPr>
        <p:txBody>
          <a:bodyPr wrap="square" rtlCol="0">
            <a:spAutoFit/>
          </a:bodyPr>
          <a:lstStyle/>
          <a:p>
            <a:r>
              <a:rPr lang="en-US" b="1" dirty="0" smtClean="0"/>
              <a:t>Excitation</a:t>
            </a:r>
            <a:endParaRPr lang="en-US" b="1" dirty="0"/>
          </a:p>
        </p:txBody>
      </p:sp>
      <p:sp>
        <p:nvSpPr>
          <p:cNvPr id="49" name="Oval 48"/>
          <p:cNvSpPr/>
          <p:nvPr/>
        </p:nvSpPr>
        <p:spPr>
          <a:xfrm>
            <a:off x="7021286" y="2648978"/>
            <a:ext cx="529312" cy="486106"/>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043056" y="4887915"/>
            <a:ext cx="529312" cy="486106"/>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189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Example</a:t>
            </a:r>
            <a:endParaRPr lang="en-US" sz="3200" dirty="0"/>
          </a:p>
        </p:txBody>
      </p:sp>
      <p:sp>
        <p:nvSpPr>
          <p:cNvPr id="3" name="Content Placeholder 2"/>
          <p:cNvSpPr>
            <a:spLocks noGrp="1"/>
          </p:cNvSpPr>
          <p:nvPr>
            <p:ph idx="1"/>
          </p:nvPr>
        </p:nvSpPr>
        <p:spPr>
          <a:xfrm>
            <a:off x="457200" y="1219200"/>
            <a:ext cx="8229600" cy="2667000"/>
          </a:xfrm>
        </p:spPr>
        <p:txBody>
          <a:bodyPr>
            <a:normAutofit/>
          </a:bodyPr>
          <a:lstStyle/>
          <a:p>
            <a:r>
              <a:rPr lang="en-US" sz="2000" dirty="0" smtClean="0"/>
              <a:t>Pure silicon has a band gap energy of 1.76 x 10</a:t>
            </a:r>
            <a:r>
              <a:rPr lang="en-US" sz="2000" baseline="30000" dirty="0" smtClean="0"/>
              <a:t>-19</a:t>
            </a:r>
            <a:r>
              <a:rPr lang="en-US" sz="2000" dirty="0" smtClean="0"/>
              <a:t> J.  What is the </a:t>
            </a:r>
            <a:r>
              <a:rPr lang="en-US" sz="2000" u="sng" dirty="0" smtClean="0"/>
              <a:t>minimum wavelength</a:t>
            </a:r>
            <a:r>
              <a:rPr lang="en-US" sz="2000" dirty="0" smtClean="0"/>
              <a:t>, in nm, of light that a silicon atom can absorb to excite an electron from the VB to the CB?</a:t>
            </a:r>
          </a:p>
          <a:p>
            <a:endParaRPr lang="en-US" sz="2000" dirty="0"/>
          </a:p>
          <a:p>
            <a:r>
              <a:rPr lang="en-US" sz="2000" dirty="0" smtClean="0"/>
              <a:t>When the energy of the photon is </a:t>
            </a:r>
            <a:r>
              <a:rPr lang="en-US" sz="2000" i="1" u="sng" dirty="0" smtClean="0"/>
              <a:t>exactly</a:t>
            </a:r>
            <a:r>
              <a:rPr lang="en-US" sz="2000" dirty="0" smtClean="0"/>
              <a:t> equal to the band gap energy, the photon will have </a:t>
            </a:r>
            <a:r>
              <a:rPr lang="en-US" sz="2000" i="1" u="sng" dirty="0" smtClean="0"/>
              <a:t>just enough energy</a:t>
            </a:r>
            <a:r>
              <a:rPr lang="en-US" sz="2000" dirty="0" smtClean="0"/>
              <a:t> to excite an electron into the CB.  </a:t>
            </a:r>
            <a:r>
              <a:rPr lang="en-US" sz="2000" b="1" u="sng" dirty="0" smtClean="0">
                <a:solidFill>
                  <a:srgbClr val="FF0000"/>
                </a:solidFill>
              </a:rPr>
              <a:t>Thus, any photon with a wavelength less than the calculated value will also work.</a:t>
            </a:r>
            <a:endParaRPr lang="en-US" sz="2000" b="1" u="sng"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3423627" y="4038600"/>
                <a:ext cx="2748573"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𝑝h𝑜𝑡𝑜𝑛</m:t>
                          </m:r>
                        </m:sub>
                      </m:sSub>
                      <m:r>
                        <a:rPr lang="en-US" b="0" i="1" smtClean="0">
                          <a:latin typeface="Cambria Math"/>
                        </a:rPr>
                        <m:t>=</m:t>
                      </m:r>
                      <m:sSub>
                        <m:sSubPr>
                          <m:ctrlPr>
                            <a:rPr lang="en-US" b="0" i="1" smtClean="0">
                              <a:latin typeface="Cambria Math"/>
                            </a:rPr>
                          </m:ctrlPr>
                        </m:sSubPr>
                        <m:e>
                          <m:r>
                            <a:rPr lang="en-US" b="0" i="1" smtClean="0">
                              <a:latin typeface="Cambria Math"/>
                            </a:rPr>
                            <m:t>𝐸</m:t>
                          </m:r>
                        </m:e>
                        <m:sub>
                          <m:r>
                            <a:rPr lang="en-US" b="0" i="1" smtClean="0">
                              <a:latin typeface="Cambria Math"/>
                            </a:rPr>
                            <m:t>𝑏𝑎𝑛𝑑</m:t>
                          </m:r>
                          <m:r>
                            <a:rPr lang="en-US" b="0" i="1" smtClean="0">
                              <a:latin typeface="Cambria Math"/>
                            </a:rPr>
                            <m:t> </m:t>
                          </m:r>
                          <m:r>
                            <a:rPr lang="en-US" b="0" i="1" smtClean="0">
                              <a:latin typeface="Cambria Math"/>
                            </a:rPr>
                            <m:t>𝑔𝑎𝑝</m:t>
                          </m:r>
                        </m:sub>
                      </m:sSub>
                      <m:r>
                        <a:rPr lang="en-US" b="0" i="1" smtClean="0">
                          <a:latin typeface="Cambria Math"/>
                        </a:rPr>
                        <m:t>=</m:t>
                      </m:r>
                      <m:f>
                        <m:fPr>
                          <m:ctrlPr>
                            <a:rPr lang="en-US" b="0" i="1" smtClean="0">
                              <a:latin typeface="Cambria Math"/>
                            </a:rPr>
                          </m:ctrlPr>
                        </m:fPr>
                        <m:num>
                          <m:r>
                            <a:rPr lang="en-US" b="0" i="1" smtClean="0">
                              <a:latin typeface="Cambria Math"/>
                            </a:rPr>
                            <m:t>h𝑐</m:t>
                          </m:r>
                        </m:num>
                        <m:den>
                          <m:r>
                            <m:rPr>
                              <m:sty m:val="p"/>
                            </m:rPr>
                            <a:rPr lang="el-GR" b="0" i="1" smtClean="0">
                              <a:latin typeface="Cambria Math"/>
                            </a:rPr>
                            <m:t>λ</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423627" y="4038600"/>
                <a:ext cx="2748573" cy="61831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65570" y="4664098"/>
                <a:ext cx="5273430" cy="7461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1.76 </m:t>
                      </m:r>
                      <m:r>
                        <a:rPr lang="en-US" b="0" i="1" smtClean="0">
                          <a:latin typeface="Cambria Math"/>
                        </a:rPr>
                        <m:t>𝑥</m:t>
                      </m:r>
                      <m:r>
                        <a:rPr lang="en-US" b="0" i="1" smtClean="0">
                          <a:latin typeface="Cambria Math"/>
                        </a:rPr>
                        <m:t> </m:t>
                      </m:r>
                      <m:sSup>
                        <m:sSupPr>
                          <m:ctrlPr>
                            <a:rPr lang="en-US" b="0" i="1" smtClean="0">
                              <a:latin typeface="Cambria Math"/>
                            </a:rPr>
                          </m:ctrlPr>
                        </m:sSupPr>
                        <m:e>
                          <m:r>
                            <a:rPr lang="en-US" b="0" i="1" smtClean="0">
                              <a:latin typeface="Cambria Math"/>
                            </a:rPr>
                            <m:t>10</m:t>
                          </m:r>
                        </m:e>
                        <m:sup>
                          <m:r>
                            <a:rPr lang="en-US" b="0" i="1" smtClean="0">
                              <a:latin typeface="Cambria Math"/>
                            </a:rPr>
                            <m:t>−19</m:t>
                          </m:r>
                        </m:sup>
                      </m:sSup>
                      <m:r>
                        <a:rPr lang="en-US" b="0" i="1" smtClean="0">
                          <a:latin typeface="Cambria Math"/>
                        </a:rPr>
                        <m:t> </m:t>
                      </m:r>
                      <m:r>
                        <a:rPr lang="en-US" b="0" i="1" smtClean="0">
                          <a:latin typeface="Cambria Math"/>
                        </a:rPr>
                        <m:t>𝐽</m:t>
                      </m:r>
                      <m:r>
                        <a:rPr lang="en-US" b="0" i="1" smtClean="0">
                          <a:latin typeface="Cambria Math"/>
                        </a:rPr>
                        <m:t>=</m:t>
                      </m:r>
                      <m:f>
                        <m:fPr>
                          <m:ctrlPr>
                            <a:rPr lang="en-US" b="0" i="1" smtClean="0">
                              <a:latin typeface="Cambria Math"/>
                            </a:rPr>
                          </m:ctrlPr>
                        </m:fPr>
                        <m:num>
                          <m:d>
                            <m:dPr>
                              <m:ctrlPr>
                                <a:rPr lang="en-US" b="0" i="1" smtClean="0">
                                  <a:latin typeface="Cambria Math"/>
                                </a:rPr>
                              </m:ctrlPr>
                            </m:dPr>
                            <m:e>
                              <m:r>
                                <a:rPr lang="en-US" b="0" i="1" smtClean="0">
                                  <a:latin typeface="Cambria Math"/>
                                </a:rPr>
                                <m:t>6.626 </m:t>
                              </m:r>
                              <m:r>
                                <a:rPr lang="en-US" b="0" i="1" smtClean="0">
                                  <a:latin typeface="Cambria Math"/>
                                </a:rPr>
                                <m:t>𝑥</m:t>
                              </m:r>
                              <m:r>
                                <a:rPr lang="en-US" b="0" i="1" smtClean="0">
                                  <a:latin typeface="Cambria Math"/>
                                </a:rPr>
                                <m:t> 1</m:t>
                              </m:r>
                              <m:sSup>
                                <m:sSupPr>
                                  <m:ctrlPr>
                                    <a:rPr lang="en-US" b="0" i="1" smtClean="0">
                                      <a:latin typeface="Cambria Math"/>
                                    </a:rPr>
                                  </m:ctrlPr>
                                </m:sSupPr>
                                <m:e>
                                  <m:r>
                                    <a:rPr lang="en-US" b="0" i="1" smtClean="0">
                                      <a:latin typeface="Cambria Math"/>
                                    </a:rPr>
                                    <m:t>0</m:t>
                                  </m:r>
                                </m:e>
                                <m:sup>
                                  <m:r>
                                    <a:rPr lang="en-US" b="0" i="1" smtClean="0">
                                      <a:latin typeface="Cambria Math"/>
                                    </a:rPr>
                                    <m:t>−34 </m:t>
                                  </m:r>
                                </m:sup>
                              </m:sSup>
                              <m:r>
                                <a:rPr lang="en-US" b="0" i="1" smtClean="0">
                                  <a:latin typeface="Cambria Math"/>
                                </a:rPr>
                                <m:t>𝐽</m:t>
                              </m:r>
                              <m:r>
                                <a:rPr lang="en-US" b="0" i="1" smtClean="0">
                                  <a:latin typeface="Cambria Math"/>
                                </a:rPr>
                                <m:t>•</m:t>
                              </m:r>
                              <m:r>
                                <a:rPr lang="en-US" b="0" i="1" smtClean="0">
                                  <a:latin typeface="Cambria Math"/>
                                </a:rPr>
                                <m:t>𝑠</m:t>
                              </m:r>
                            </m:e>
                          </m:d>
                          <m:r>
                            <a:rPr lang="en-US" b="0" i="1" smtClean="0">
                              <a:latin typeface="Cambria Math"/>
                            </a:rPr>
                            <m:t>(3.0 </m:t>
                          </m:r>
                          <m:r>
                            <a:rPr lang="en-US" b="0" i="1" smtClean="0">
                              <a:latin typeface="Cambria Math"/>
                            </a:rPr>
                            <m:t>𝑥</m:t>
                          </m:r>
                          <m:r>
                            <a:rPr lang="en-US" b="0" i="1" smtClean="0">
                              <a:latin typeface="Cambria Math"/>
                            </a:rPr>
                            <m:t> 1</m:t>
                          </m:r>
                          <m:sSup>
                            <m:sSupPr>
                              <m:ctrlPr>
                                <a:rPr lang="en-US" b="0" i="1" smtClean="0">
                                  <a:latin typeface="Cambria Math"/>
                                </a:rPr>
                              </m:ctrlPr>
                            </m:sSupPr>
                            <m:e>
                              <m:r>
                                <a:rPr lang="en-US" b="0" i="1" smtClean="0">
                                  <a:latin typeface="Cambria Math"/>
                                </a:rPr>
                                <m:t>0</m:t>
                              </m:r>
                            </m:e>
                            <m:sup>
                              <m:r>
                                <a:rPr lang="en-US" b="0" i="1" smtClean="0">
                                  <a:latin typeface="Cambria Math"/>
                                </a:rPr>
                                <m:t>8</m:t>
                              </m:r>
                            </m:sup>
                          </m:sSup>
                          <m:f>
                            <m:fPr>
                              <m:ctrlPr>
                                <a:rPr lang="en-US" b="0" i="1" smtClean="0">
                                  <a:latin typeface="Cambria Math"/>
                                </a:rPr>
                              </m:ctrlPr>
                            </m:fPr>
                            <m:num>
                              <m:r>
                                <a:rPr lang="en-US" b="0" i="1" smtClean="0">
                                  <a:latin typeface="Cambria Math"/>
                                </a:rPr>
                                <m:t>𝑚</m:t>
                              </m:r>
                            </m:num>
                            <m:den>
                              <m:r>
                                <a:rPr lang="en-US" b="0" i="1" smtClean="0">
                                  <a:latin typeface="Cambria Math"/>
                                </a:rPr>
                                <m:t>𝑠</m:t>
                              </m:r>
                            </m:den>
                          </m:f>
                          <m:r>
                            <a:rPr lang="en-US" b="0" i="1" smtClean="0">
                              <a:latin typeface="Cambria Math"/>
                            </a:rPr>
                            <m:t>)</m:t>
                          </m:r>
                        </m:num>
                        <m:den>
                          <m:r>
                            <m:rPr>
                              <m:sty m:val="p"/>
                            </m:rPr>
                            <a:rPr lang="el-GR" b="0" i="1" smtClean="0">
                              <a:latin typeface="Cambria Math"/>
                            </a:rPr>
                            <m:t>λ</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965570" y="4664098"/>
                <a:ext cx="5273430" cy="74610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04112" y="5562600"/>
                <a:ext cx="4911088" cy="369332"/>
              </a:xfrm>
              <a:prstGeom prst="rect">
                <a:avLst/>
              </a:prstGeom>
              <a:solidFill>
                <a:srgbClr val="FFFF00"/>
              </a:solid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rPr>
                        <m:t>λ</m:t>
                      </m:r>
                      <m:r>
                        <a:rPr lang="en-US" b="0" i="1" smtClean="0">
                          <a:latin typeface="Cambria Math"/>
                        </a:rPr>
                        <m:t>=1.129 </m:t>
                      </m:r>
                      <m:r>
                        <a:rPr lang="en-US" b="0" i="1" smtClean="0">
                          <a:latin typeface="Cambria Math"/>
                        </a:rPr>
                        <m:t>𝑥</m:t>
                      </m:r>
                      <m:r>
                        <a:rPr lang="en-US" b="0" i="1" smtClean="0">
                          <a:latin typeface="Cambria Math"/>
                        </a:rPr>
                        <m:t> 1</m:t>
                      </m:r>
                      <m:sSup>
                        <m:sSupPr>
                          <m:ctrlPr>
                            <a:rPr lang="en-US" b="0" i="1" smtClean="0">
                              <a:latin typeface="Cambria Math"/>
                            </a:rPr>
                          </m:ctrlPr>
                        </m:sSupPr>
                        <m:e>
                          <m:r>
                            <a:rPr lang="en-US" b="0" i="1" smtClean="0">
                              <a:latin typeface="Cambria Math"/>
                            </a:rPr>
                            <m:t>0</m:t>
                          </m:r>
                        </m:e>
                        <m:sup>
                          <m:r>
                            <a:rPr lang="en-US" b="0" i="1" smtClean="0">
                              <a:latin typeface="Cambria Math"/>
                            </a:rPr>
                            <m:t>−6</m:t>
                          </m:r>
                        </m:sup>
                      </m:sSup>
                      <m:r>
                        <a:rPr lang="en-US" b="0" i="1" smtClean="0">
                          <a:latin typeface="Cambria Math"/>
                        </a:rPr>
                        <m:t> </m:t>
                      </m:r>
                      <m:r>
                        <a:rPr lang="en-US" b="0" i="1" smtClean="0">
                          <a:latin typeface="Cambria Math"/>
                        </a:rPr>
                        <m:t>𝑚</m:t>
                      </m:r>
                      <m:r>
                        <a:rPr lang="en-US" b="0" i="1" smtClean="0">
                          <a:latin typeface="Cambria Math"/>
                        </a:rPr>
                        <m:t>=1129 </m:t>
                      </m:r>
                      <m:r>
                        <a:rPr lang="en-US" b="0" i="1" smtClean="0">
                          <a:latin typeface="Cambria Math"/>
                        </a:rPr>
                        <m:t>𝑛𝑚</m:t>
                      </m:r>
                      <m:r>
                        <a:rPr lang="en-US" b="0" i="1" smtClean="0">
                          <a:latin typeface="Cambria Math"/>
                        </a:rPr>
                        <m:t> </m:t>
                      </m:r>
                      <m:d>
                        <m:dPr>
                          <m:ctrlPr>
                            <a:rPr lang="en-US" b="0" i="1" smtClean="0">
                              <a:latin typeface="Cambria Math"/>
                            </a:rPr>
                          </m:ctrlPr>
                        </m:dPr>
                        <m:e>
                          <m:r>
                            <a:rPr lang="en-US" b="0" i="1" smtClean="0">
                              <a:latin typeface="Cambria Math"/>
                            </a:rPr>
                            <m:t>𝐼𝑅</m:t>
                          </m:r>
                          <m:r>
                            <a:rPr lang="en-US" b="0" i="1" smtClean="0">
                              <a:latin typeface="Cambria Math"/>
                            </a:rPr>
                            <m:t> </m:t>
                          </m:r>
                          <m:r>
                            <a:rPr lang="en-US" b="0" i="1" smtClean="0">
                              <a:latin typeface="Cambria Math"/>
                            </a:rPr>
                            <m:t>𝑟𝑎𝑑𝑖𝑎𝑡𝑖𝑜𝑛</m:t>
                          </m:r>
                        </m:e>
                      </m:d>
                    </m:oMath>
                  </m:oMathPara>
                </a14:m>
                <a:endParaRPr lang="en-US"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2404112" y="5562600"/>
                <a:ext cx="4911088"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4990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a:t>D</a:t>
            </a:r>
            <a:r>
              <a:rPr lang="en-US" sz="3200" dirty="0" smtClean="0"/>
              <a:t>oping</a:t>
            </a:r>
            <a:endParaRPr lang="en-US" sz="3200" dirty="0"/>
          </a:p>
        </p:txBody>
      </p:sp>
      <p:sp>
        <p:nvSpPr>
          <p:cNvPr id="3" name="Content Placeholder 2"/>
          <p:cNvSpPr>
            <a:spLocks noGrp="1"/>
          </p:cNvSpPr>
          <p:nvPr>
            <p:ph idx="1"/>
          </p:nvPr>
        </p:nvSpPr>
        <p:spPr>
          <a:xfrm>
            <a:off x="457200" y="1295400"/>
            <a:ext cx="8229600" cy="4525963"/>
          </a:xfrm>
        </p:spPr>
        <p:txBody>
          <a:bodyPr>
            <a:normAutofit/>
          </a:bodyPr>
          <a:lstStyle/>
          <a:p>
            <a:r>
              <a:rPr lang="en-US" sz="2000" dirty="0" smtClean="0"/>
              <a:t>To make a solar panel, you can not simply use pure Si.  Materials with different band structures must be paired together so that a voltage is produced. </a:t>
            </a:r>
          </a:p>
          <a:p>
            <a:pPr lvl="1"/>
            <a:r>
              <a:rPr lang="en-US" sz="2000" dirty="0" smtClean="0"/>
              <a:t>The voltage is what forces the electrons to flow in a particular direction to generate electric current</a:t>
            </a:r>
          </a:p>
          <a:p>
            <a:pPr lvl="1"/>
            <a:endParaRPr lang="en-US" sz="1600" dirty="0" smtClean="0"/>
          </a:p>
          <a:p>
            <a:r>
              <a:rPr lang="en-US" sz="2000" dirty="0" smtClean="0"/>
              <a:t>To achieve this, varieties of Si are produced by doping the Si </a:t>
            </a:r>
            <a:r>
              <a:rPr lang="en-US" sz="2000" dirty="0" err="1" smtClean="0"/>
              <a:t>lattace</a:t>
            </a:r>
            <a:r>
              <a:rPr lang="en-US" sz="2000" dirty="0" smtClean="0"/>
              <a:t> with atoms of other elements.  The number of valence electrons in the dopant atom dictates how the band structure of the </a:t>
            </a:r>
          </a:p>
          <a:p>
            <a:endParaRPr lang="en-US" sz="2000" dirty="0" smtClean="0"/>
          </a:p>
          <a:p>
            <a:r>
              <a:rPr lang="en-US" sz="2000" dirty="0" smtClean="0"/>
              <a:t>There are two ways to dope a semiconductor</a:t>
            </a:r>
          </a:p>
          <a:p>
            <a:pPr lvl="2"/>
            <a:r>
              <a:rPr lang="en-US" sz="2000" dirty="0" smtClean="0">
                <a:solidFill>
                  <a:srgbClr val="0033CC"/>
                </a:solidFill>
              </a:rPr>
              <a:t>n-type doping (excess negative charge)</a:t>
            </a:r>
          </a:p>
          <a:p>
            <a:pPr lvl="2"/>
            <a:r>
              <a:rPr lang="en-US" sz="2000" dirty="0" smtClean="0">
                <a:solidFill>
                  <a:srgbClr val="FF0000"/>
                </a:solidFill>
              </a:rPr>
              <a:t>p-type doping (excess positive charge)</a:t>
            </a:r>
            <a:endParaRPr lang="en-US" sz="2000" dirty="0">
              <a:solidFill>
                <a:srgbClr val="FF0000"/>
              </a:solidFill>
            </a:endParaRPr>
          </a:p>
        </p:txBody>
      </p:sp>
    </p:spTree>
    <p:extLst>
      <p:ext uri="{BB962C8B-B14F-4D97-AF65-F5344CB8AC3E}">
        <p14:creationId xmlns:p14="http://schemas.microsoft.com/office/powerpoint/2010/main" val="2620661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N-type Doping</a:t>
            </a:r>
            <a:endParaRPr lang="en-US" sz="3200" dirty="0"/>
          </a:p>
        </p:txBody>
      </p:sp>
      <p:sp>
        <p:nvSpPr>
          <p:cNvPr id="3" name="Content Placeholder 2"/>
          <p:cNvSpPr>
            <a:spLocks noGrp="1"/>
          </p:cNvSpPr>
          <p:nvPr>
            <p:ph idx="1"/>
          </p:nvPr>
        </p:nvSpPr>
        <p:spPr>
          <a:xfrm>
            <a:off x="457200" y="1277993"/>
            <a:ext cx="8229600" cy="4525963"/>
          </a:xfrm>
        </p:spPr>
        <p:txBody>
          <a:bodyPr>
            <a:normAutofit/>
          </a:bodyPr>
          <a:lstStyle/>
          <a:p>
            <a:r>
              <a:rPr lang="en-US" sz="2000" dirty="0" smtClean="0"/>
              <a:t>To produce n-doped Si, the material is doped with Arsenic (As).  </a:t>
            </a:r>
          </a:p>
          <a:p>
            <a:endParaRPr lang="en-US" sz="2000" dirty="0"/>
          </a:p>
          <a:p>
            <a:r>
              <a:rPr lang="en-US" sz="2000" dirty="0" smtClean="0"/>
              <a:t>Arsenic has 5-valence electrons.  When a Si atom in the lattice is replace with an As atom, an </a:t>
            </a:r>
            <a:r>
              <a:rPr lang="en-US" sz="2000" dirty="0" smtClean="0">
                <a:solidFill>
                  <a:srgbClr val="000099"/>
                </a:solidFill>
              </a:rPr>
              <a:t>excess electron (blue)</a:t>
            </a:r>
            <a:r>
              <a:rPr lang="en-US" sz="2000" dirty="0" smtClean="0"/>
              <a:t> is introduced into the lattice.</a:t>
            </a:r>
            <a:endParaRPr lang="en-US" sz="2000" dirty="0"/>
          </a:p>
        </p:txBody>
      </p:sp>
      <p:grpSp>
        <p:nvGrpSpPr>
          <p:cNvPr id="4" name="Group 3"/>
          <p:cNvGrpSpPr/>
          <p:nvPr/>
        </p:nvGrpSpPr>
        <p:grpSpPr>
          <a:xfrm>
            <a:off x="2090054" y="4307878"/>
            <a:ext cx="685800" cy="641866"/>
            <a:chOff x="1436914" y="3014208"/>
            <a:chExt cx="685800" cy="641866"/>
          </a:xfrm>
          <a:solidFill>
            <a:srgbClr val="0033CC"/>
          </a:solidFill>
        </p:grpSpPr>
        <p:sp>
          <p:nvSpPr>
            <p:cNvPr id="5" name="Oval 4"/>
            <p:cNvSpPr/>
            <p:nvPr/>
          </p:nvSpPr>
          <p:spPr>
            <a:xfrm>
              <a:off x="1436914" y="3014208"/>
              <a:ext cx="685800" cy="641866"/>
            </a:xfrm>
            <a:prstGeom prst="ellipse">
              <a:avLst/>
            </a:prstGeom>
            <a:solidFill>
              <a:srgbClr val="000099"/>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78428" y="3124200"/>
              <a:ext cx="457200" cy="400110"/>
            </a:xfrm>
            <a:prstGeom prst="rect">
              <a:avLst/>
            </a:prstGeom>
            <a:noFill/>
          </p:spPr>
          <p:txBody>
            <a:bodyPr wrap="square" rtlCol="0">
              <a:spAutoFit/>
            </a:bodyPr>
            <a:lstStyle/>
            <a:p>
              <a:r>
                <a:rPr lang="en-US" sz="2000" b="1" dirty="0" err="1" smtClean="0">
                  <a:solidFill>
                    <a:schemeClr val="bg1"/>
                  </a:solidFill>
                </a:rPr>
                <a:t>Ar</a:t>
              </a:r>
              <a:endParaRPr lang="en-US" sz="2000" b="1" dirty="0">
                <a:solidFill>
                  <a:schemeClr val="bg1"/>
                </a:solidFill>
              </a:endParaRPr>
            </a:p>
          </p:txBody>
        </p:sp>
      </p:grpSp>
      <p:cxnSp>
        <p:nvCxnSpPr>
          <p:cNvPr id="7" name="Straight Connector 6"/>
          <p:cNvCxnSpPr/>
          <p:nvPr/>
        </p:nvCxnSpPr>
        <p:spPr>
          <a:xfrm flipV="1">
            <a:off x="2775854" y="4204197"/>
            <a:ext cx="272141" cy="192825"/>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047995" y="3694095"/>
            <a:ext cx="685800" cy="641866"/>
            <a:chOff x="1436914" y="3014208"/>
            <a:chExt cx="685800" cy="641866"/>
          </a:xfrm>
        </p:grpSpPr>
        <p:sp>
          <p:nvSpPr>
            <p:cNvPr id="9" name="Oval 8"/>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grpSp>
        <p:nvGrpSpPr>
          <p:cNvPr id="11" name="Group 10"/>
          <p:cNvGrpSpPr/>
          <p:nvPr/>
        </p:nvGrpSpPr>
        <p:grpSpPr>
          <a:xfrm>
            <a:off x="3113307" y="4956824"/>
            <a:ext cx="685800" cy="641866"/>
            <a:chOff x="1436914" y="3014208"/>
            <a:chExt cx="685800" cy="641866"/>
          </a:xfrm>
        </p:grpSpPr>
        <p:sp>
          <p:nvSpPr>
            <p:cNvPr id="12" name="Oval 11"/>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grpSp>
        <p:nvGrpSpPr>
          <p:cNvPr id="14" name="Group 13"/>
          <p:cNvGrpSpPr/>
          <p:nvPr/>
        </p:nvGrpSpPr>
        <p:grpSpPr>
          <a:xfrm>
            <a:off x="1121223" y="3733800"/>
            <a:ext cx="685800" cy="641866"/>
            <a:chOff x="1436914" y="3014208"/>
            <a:chExt cx="685800" cy="641866"/>
          </a:xfrm>
        </p:grpSpPr>
        <p:sp>
          <p:nvSpPr>
            <p:cNvPr id="15" name="Oval 14"/>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grpSp>
        <p:nvGrpSpPr>
          <p:cNvPr id="17" name="Group 16"/>
          <p:cNvGrpSpPr/>
          <p:nvPr/>
        </p:nvGrpSpPr>
        <p:grpSpPr>
          <a:xfrm>
            <a:off x="1066795" y="4953390"/>
            <a:ext cx="685800" cy="641866"/>
            <a:chOff x="1436914" y="3014208"/>
            <a:chExt cx="685800" cy="641866"/>
          </a:xfrm>
        </p:grpSpPr>
        <p:sp>
          <p:nvSpPr>
            <p:cNvPr id="18" name="Oval 17"/>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cxnSp>
        <p:nvCxnSpPr>
          <p:cNvPr id="20" name="Straight Connector 19"/>
          <p:cNvCxnSpPr/>
          <p:nvPr/>
        </p:nvCxnSpPr>
        <p:spPr>
          <a:xfrm flipV="1">
            <a:off x="1817913" y="4904351"/>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839684" y="4182184"/>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2797628" y="4901064"/>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83770" y="4131384"/>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772886" y="4869750"/>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752595" y="3540975"/>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733795" y="3533927"/>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3712021" y="4247327"/>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797627" y="3540975"/>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898072" y="3540974"/>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1730823" y="5587489"/>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29339" y="5536689"/>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864421" y="5591630"/>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808507" y="5540830"/>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777332" y="4807095"/>
            <a:ext cx="272141" cy="192825"/>
          </a:xfrm>
          <a:prstGeom prst="line">
            <a:avLst/>
          </a:prstGeom>
        </p:spPr>
        <p:style>
          <a:lnRef idx="1">
            <a:schemeClr val="accent1"/>
          </a:lnRef>
          <a:fillRef idx="0">
            <a:schemeClr val="accent1"/>
          </a:fillRef>
          <a:effectRef idx="0">
            <a:schemeClr val="accent1"/>
          </a:effectRef>
          <a:fontRef idx="minor">
            <a:schemeClr val="tx1"/>
          </a:fontRef>
        </p:style>
      </p:cxnSp>
      <p:sp>
        <p:nvSpPr>
          <p:cNvPr id="35" name="Left Bracket 34"/>
          <p:cNvSpPr/>
          <p:nvPr/>
        </p:nvSpPr>
        <p:spPr>
          <a:xfrm>
            <a:off x="620481" y="3276600"/>
            <a:ext cx="381000" cy="28956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ket 35"/>
          <p:cNvSpPr/>
          <p:nvPr/>
        </p:nvSpPr>
        <p:spPr>
          <a:xfrm>
            <a:off x="3744681" y="3200400"/>
            <a:ext cx="446319" cy="29718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2231567" y="3799114"/>
            <a:ext cx="381000" cy="707886"/>
          </a:xfrm>
          <a:prstGeom prst="rect">
            <a:avLst/>
          </a:prstGeom>
          <a:noFill/>
          <a:ln>
            <a:noFill/>
          </a:ln>
        </p:spPr>
        <p:txBody>
          <a:bodyPr wrap="square" rtlCol="0">
            <a:spAutoFit/>
          </a:bodyPr>
          <a:lstStyle/>
          <a:p>
            <a:r>
              <a:rPr lang="en-US" sz="4000" dirty="0" smtClean="0">
                <a:solidFill>
                  <a:srgbClr val="000099"/>
                </a:solidFill>
              </a:rPr>
              <a:t>•</a:t>
            </a:r>
            <a:endParaRPr lang="en-US" sz="4000" dirty="0">
              <a:solidFill>
                <a:srgbClr val="000099"/>
              </a:solidFill>
            </a:endParaRPr>
          </a:p>
        </p:txBody>
      </p:sp>
      <p:sp>
        <p:nvSpPr>
          <p:cNvPr id="39" name="TextBox 38"/>
          <p:cNvSpPr txBox="1"/>
          <p:nvPr/>
        </p:nvSpPr>
        <p:spPr>
          <a:xfrm>
            <a:off x="4572000" y="3125135"/>
            <a:ext cx="3886200" cy="1631216"/>
          </a:xfrm>
          <a:prstGeom prst="rect">
            <a:avLst/>
          </a:prstGeom>
          <a:noFill/>
        </p:spPr>
        <p:txBody>
          <a:bodyPr wrap="square" rtlCol="0">
            <a:spAutoFit/>
          </a:bodyPr>
          <a:lstStyle/>
          <a:p>
            <a:pPr marL="285750" indent="-285750">
              <a:buFont typeface="Arial" pitchFamily="34" charset="0"/>
              <a:buChar char="•"/>
            </a:pPr>
            <a:r>
              <a:rPr lang="en-US" sz="2000" dirty="0" smtClean="0"/>
              <a:t>Since this electron isn’t tied up in a bond, its simply free to move about the crystal.  The material is “electron conducting” without light.</a:t>
            </a:r>
          </a:p>
        </p:txBody>
      </p:sp>
    </p:spTree>
    <p:extLst>
      <p:ext uri="{BB962C8B-B14F-4D97-AF65-F5344CB8AC3E}">
        <p14:creationId xmlns:p14="http://schemas.microsoft.com/office/powerpoint/2010/main" val="2101993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P-type Doping</a:t>
            </a:r>
            <a:endParaRPr lang="en-US" sz="3200" dirty="0"/>
          </a:p>
        </p:txBody>
      </p:sp>
      <p:sp>
        <p:nvSpPr>
          <p:cNvPr id="4" name="Content Placeholder 2"/>
          <p:cNvSpPr txBox="1">
            <a:spLocks/>
          </p:cNvSpPr>
          <p:nvPr/>
        </p:nvSpPr>
        <p:spPr>
          <a:xfrm>
            <a:off x="457200" y="1371601"/>
            <a:ext cx="82296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To produce p-doped Si, the material is doped with Gallium (</a:t>
            </a:r>
            <a:r>
              <a:rPr lang="en-US" sz="2000" dirty="0" err="1" smtClean="0"/>
              <a:t>Ga</a:t>
            </a:r>
            <a:r>
              <a:rPr lang="en-US" sz="2000" dirty="0" smtClean="0"/>
              <a:t>).  </a:t>
            </a:r>
          </a:p>
          <a:p>
            <a:endParaRPr lang="en-US" sz="2000" dirty="0" smtClean="0"/>
          </a:p>
          <a:p>
            <a:r>
              <a:rPr lang="en-US" sz="2000" dirty="0" smtClean="0"/>
              <a:t>Gallium has </a:t>
            </a:r>
            <a:r>
              <a:rPr lang="en-US" sz="2000" dirty="0"/>
              <a:t>3</a:t>
            </a:r>
            <a:r>
              <a:rPr lang="en-US" sz="2000" dirty="0" smtClean="0"/>
              <a:t>-valence electrons.  When a Si atom in the lattice is replace with an </a:t>
            </a:r>
            <a:r>
              <a:rPr lang="en-US" sz="2000" dirty="0" err="1" smtClean="0"/>
              <a:t>Ga</a:t>
            </a:r>
            <a:r>
              <a:rPr lang="en-US" sz="2000" dirty="0" smtClean="0"/>
              <a:t> atom, the lattice becomes electron deficient, and a hole is introduced (red) into the lattice.</a:t>
            </a:r>
            <a:endParaRPr lang="en-US" sz="2000" dirty="0"/>
          </a:p>
        </p:txBody>
      </p:sp>
      <p:grpSp>
        <p:nvGrpSpPr>
          <p:cNvPr id="5" name="Group 4"/>
          <p:cNvGrpSpPr/>
          <p:nvPr/>
        </p:nvGrpSpPr>
        <p:grpSpPr>
          <a:xfrm>
            <a:off x="2079173" y="4460278"/>
            <a:ext cx="685800" cy="641866"/>
            <a:chOff x="1436914" y="3014208"/>
            <a:chExt cx="685800" cy="641866"/>
          </a:xfrm>
          <a:solidFill>
            <a:srgbClr val="FF0000"/>
          </a:solidFill>
        </p:grpSpPr>
        <p:sp>
          <p:nvSpPr>
            <p:cNvPr id="6" name="Oval 5"/>
            <p:cNvSpPr/>
            <p:nvPr/>
          </p:nvSpPr>
          <p:spPr>
            <a:xfrm>
              <a:off x="1436914" y="3014208"/>
              <a:ext cx="685800" cy="641866"/>
            </a:xfrm>
            <a:prstGeom prst="ellipse">
              <a:avLst/>
            </a:prstGeom>
            <a:grp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67541" y="3124200"/>
              <a:ext cx="544286" cy="400110"/>
            </a:xfrm>
            <a:prstGeom prst="rect">
              <a:avLst/>
            </a:prstGeom>
            <a:noFill/>
          </p:spPr>
          <p:txBody>
            <a:bodyPr wrap="square" rtlCol="0">
              <a:spAutoFit/>
            </a:bodyPr>
            <a:lstStyle/>
            <a:p>
              <a:r>
                <a:rPr lang="en-US" sz="2000" b="1" dirty="0" err="1" smtClean="0">
                  <a:solidFill>
                    <a:schemeClr val="bg1"/>
                  </a:solidFill>
                </a:rPr>
                <a:t>Ga</a:t>
              </a:r>
              <a:endParaRPr lang="en-US" sz="2000" b="1" dirty="0">
                <a:solidFill>
                  <a:schemeClr val="bg1"/>
                </a:solidFill>
              </a:endParaRPr>
            </a:p>
          </p:txBody>
        </p:sp>
      </p:grpSp>
      <p:grpSp>
        <p:nvGrpSpPr>
          <p:cNvPr id="9" name="Group 8"/>
          <p:cNvGrpSpPr/>
          <p:nvPr/>
        </p:nvGrpSpPr>
        <p:grpSpPr>
          <a:xfrm>
            <a:off x="3037114" y="3846495"/>
            <a:ext cx="685800" cy="641866"/>
            <a:chOff x="1436914" y="3014208"/>
            <a:chExt cx="685800" cy="641866"/>
          </a:xfrm>
        </p:grpSpPr>
        <p:sp>
          <p:nvSpPr>
            <p:cNvPr id="10" name="Oval 9"/>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grpSp>
        <p:nvGrpSpPr>
          <p:cNvPr id="12" name="Group 11"/>
          <p:cNvGrpSpPr/>
          <p:nvPr/>
        </p:nvGrpSpPr>
        <p:grpSpPr>
          <a:xfrm>
            <a:off x="3102426" y="5109224"/>
            <a:ext cx="685800" cy="641866"/>
            <a:chOff x="1436914" y="3014208"/>
            <a:chExt cx="685800" cy="641866"/>
          </a:xfrm>
        </p:grpSpPr>
        <p:sp>
          <p:nvSpPr>
            <p:cNvPr id="13" name="Oval 12"/>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grpSp>
        <p:nvGrpSpPr>
          <p:cNvPr id="15" name="Group 14"/>
          <p:cNvGrpSpPr/>
          <p:nvPr/>
        </p:nvGrpSpPr>
        <p:grpSpPr>
          <a:xfrm>
            <a:off x="1110342" y="3886200"/>
            <a:ext cx="685800" cy="641866"/>
            <a:chOff x="1436914" y="3014208"/>
            <a:chExt cx="685800" cy="641866"/>
          </a:xfrm>
        </p:grpSpPr>
        <p:sp>
          <p:nvSpPr>
            <p:cNvPr id="16" name="Oval 15"/>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grpSp>
        <p:nvGrpSpPr>
          <p:cNvPr id="18" name="Group 17"/>
          <p:cNvGrpSpPr/>
          <p:nvPr/>
        </p:nvGrpSpPr>
        <p:grpSpPr>
          <a:xfrm>
            <a:off x="1055914" y="5105790"/>
            <a:ext cx="685800" cy="641866"/>
            <a:chOff x="1436914" y="3014208"/>
            <a:chExt cx="685800" cy="641866"/>
          </a:xfrm>
        </p:grpSpPr>
        <p:sp>
          <p:nvSpPr>
            <p:cNvPr id="19" name="Oval 18"/>
            <p:cNvSpPr/>
            <p:nvPr/>
          </p:nvSpPr>
          <p:spPr>
            <a:xfrm>
              <a:off x="1436914" y="3014208"/>
              <a:ext cx="685800" cy="641866"/>
            </a:xfrm>
            <a:prstGeom prst="ellipse">
              <a:avLst/>
            </a:prstGeom>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600200" y="3124200"/>
              <a:ext cx="457200" cy="400110"/>
            </a:xfrm>
            <a:prstGeom prst="rect">
              <a:avLst/>
            </a:prstGeom>
            <a:noFill/>
          </p:spPr>
          <p:txBody>
            <a:bodyPr wrap="square" rtlCol="0">
              <a:spAutoFit/>
            </a:bodyPr>
            <a:lstStyle/>
            <a:p>
              <a:r>
                <a:rPr lang="en-US" sz="2000" b="1" dirty="0" smtClean="0"/>
                <a:t>Si</a:t>
              </a:r>
              <a:endParaRPr lang="en-US" sz="2000" b="1" dirty="0"/>
            </a:p>
          </p:txBody>
        </p:sp>
      </p:grpSp>
      <p:cxnSp>
        <p:nvCxnSpPr>
          <p:cNvPr id="21" name="Straight Connector 20"/>
          <p:cNvCxnSpPr/>
          <p:nvPr/>
        </p:nvCxnSpPr>
        <p:spPr>
          <a:xfrm flipV="1">
            <a:off x="1807032" y="5056751"/>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828803" y="4334584"/>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786747" y="5053464"/>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72889" y="4283784"/>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762005" y="5022150"/>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741714" y="3693375"/>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722914" y="3686327"/>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3701140" y="4399727"/>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786746" y="3693375"/>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887191" y="3693374"/>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719942" y="5739889"/>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8458" y="5689089"/>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3853540" y="5744030"/>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797626" y="5693230"/>
            <a:ext cx="272141" cy="192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766451" y="4959495"/>
            <a:ext cx="272141" cy="192825"/>
          </a:xfrm>
          <a:prstGeom prst="line">
            <a:avLst/>
          </a:prstGeom>
        </p:spPr>
        <p:style>
          <a:lnRef idx="1">
            <a:schemeClr val="accent1"/>
          </a:lnRef>
          <a:fillRef idx="0">
            <a:schemeClr val="accent1"/>
          </a:fillRef>
          <a:effectRef idx="0">
            <a:schemeClr val="accent1"/>
          </a:effectRef>
          <a:fontRef idx="minor">
            <a:schemeClr val="tx1"/>
          </a:fontRef>
        </p:style>
      </p:cxnSp>
      <p:sp>
        <p:nvSpPr>
          <p:cNvPr id="36" name="Left Bracket 35"/>
          <p:cNvSpPr/>
          <p:nvPr/>
        </p:nvSpPr>
        <p:spPr>
          <a:xfrm>
            <a:off x="609600" y="3429000"/>
            <a:ext cx="381000" cy="28956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ket 36"/>
          <p:cNvSpPr/>
          <p:nvPr/>
        </p:nvSpPr>
        <p:spPr>
          <a:xfrm>
            <a:off x="3733800" y="3352800"/>
            <a:ext cx="446319" cy="29718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p:cNvSpPr/>
          <p:nvPr/>
        </p:nvSpPr>
        <p:spPr>
          <a:xfrm>
            <a:off x="2754086" y="4334584"/>
            <a:ext cx="348340" cy="313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72000" y="3474574"/>
            <a:ext cx="3886200" cy="2246769"/>
          </a:xfrm>
          <a:prstGeom prst="rect">
            <a:avLst/>
          </a:prstGeom>
          <a:noFill/>
        </p:spPr>
        <p:txBody>
          <a:bodyPr wrap="square" rtlCol="0">
            <a:spAutoFit/>
          </a:bodyPr>
          <a:lstStyle/>
          <a:p>
            <a:pPr marL="285750" indent="-285750">
              <a:buFont typeface="Arial" pitchFamily="34" charset="0"/>
              <a:buChar char="•"/>
            </a:pPr>
            <a:r>
              <a:rPr lang="en-US" sz="2000" dirty="0" smtClean="0"/>
              <a:t>A neighboring electron will move to fill in the hole, producing a new hole where the electron once was.  This repeats indefinitely.  Thus, we say that the material is “hole conducting” without light.</a:t>
            </a:r>
          </a:p>
        </p:txBody>
      </p:sp>
    </p:spTree>
    <p:extLst>
      <p:ext uri="{BB962C8B-B14F-4D97-AF65-F5344CB8AC3E}">
        <p14:creationId xmlns:p14="http://schemas.microsoft.com/office/powerpoint/2010/main" val="3207658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normAutofit/>
          </a:bodyPr>
          <a:lstStyle/>
          <a:p>
            <a:r>
              <a:rPr lang="en-US" sz="3200" dirty="0" smtClean="0"/>
              <a:t>Solar Panels:  P-N Junctions</a:t>
            </a:r>
            <a:endParaRPr lang="en-US" sz="3200" dirty="0"/>
          </a:p>
        </p:txBody>
      </p:sp>
      <p:sp>
        <p:nvSpPr>
          <p:cNvPr id="3" name="Content Placeholder 2"/>
          <p:cNvSpPr>
            <a:spLocks noGrp="1"/>
          </p:cNvSpPr>
          <p:nvPr>
            <p:ph idx="1"/>
          </p:nvPr>
        </p:nvSpPr>
        <p:spPr>
          <a:xfrm>
            <a:off x="457200" y="1270986"/>
            <a:ext cx="8229600" cy="4525963"/>
          </a:xfrm>
        </p:spPr>
        <p:txBody>
          <a:bodyPr>
            <a:normAutofit/>
          </a:bodyPr>
          <a:lstStyle/>
          <a:p>
            <a:r>
              <a:rPr lang="en-US" sz="2000" dirty="0" smtClean="0"/>
              <a:t>A solar panel is made by placing n-type Si in direct contact with p-type Si.  The band structures are shown below.  </a:t>
            </a:r>
          </a:p>
          <a:p>
            <a:endParaRPr lang="en-US" sz="2000" dirty="0" smtClean="0"/>
          </a:p>
          <a:p>
            <a:r>
              <a:rPr lang="en-US" sz="2000" dirty="0" smtClean="0"/>
              <a:t>In the n-type structure, the dopant electrons reside just below the CB.  In the p-type structure, the dopant holes reside just above the VB.  </a:t>
            </a:r>
            <a:endParaRPr lang="en-US" sz="2000" dirty="0"/>
          </a:p>
        </p:txBody>
      </p:sp>
      <p:grpSp>
        <p:nvGrpSpPr>
          <p:cNvPr id="5" name="Group 5"/>
          <p:cNvGrpSpPr/>
          <p:nvPr/>
        </p:nvGrpSpPr>
        <p:grpSpPr>
          <a:xfrm>
            <a:off x="1790700" y="5754469"/>
            <a:ext cx="1524000" cy="646331"/>
            <a:chOff x="1371600" y="4769008"/>
            <a:chExt cx="1524000" cy="646331"/>
          </a:xfrm>
          <a:solidFill>
            <a:srgbClr val="00B0F0"/>
          </a:solidFill>
        </p:grpSpPr>
        <p:sp>
          <p:nvSpPr>
            <p:cNvPr id="6" name="Rectangle 3"/>
            <p:cNvSpPr/>
            <p:nvPr/>
          </p:nvSpPr>
          <p:spPr>
            <a:xfrm>
              <a:off x="1371600" y="4800600"/>
              <a:ext cx="152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20586" y="4769008"/>
              <a:ext cx="1447800" cy="646331"/>
            </a:xfrm>
            <a:prstGeom prst="rect">
              <a:avLst/>
            </a:prstGeom>
            <a:noFill/>
          </p:spPr>
          <p:txBody>
            <a:bodyPr wrap="square" rtlCol="0">
              <a:spAutoFit/>
            </a:bodyPr>
            <a:lstStyle/>
            <a:p>
              <a:pPr algn="ctr"/>
              <a:r>
                <a:rPr lang="en-US" b="1" dirty="0" smtClean="0"/>
                <a:t>e-   e-   e-   e-</a:t>
              </a:r>
            </a:p>
            <a:p>
              <a:pPr algn="ctr"/>
              <a:r>
                <a:rPr lang="en-US" b="1" dirty="0" smtClean="0"/>
                <a:t>e-   e-   e-   e-</a:t>
              </a:r>
              <a:endParaRPr lang="en-US" b="1" dirty="0"/>
            </a:p>
          </p:txBody>
        </p:sp>
      </p:grpSp>
      <p:sp>
        <p:nvSpPr>
          <p:cNvPr id="8" name="Rectangle 7"/>
          <p:cNvSpPr/>
          <p:nvPr/>
        </p:nvSpPr>
        <p:spPr>
          <a:xfrm>
            <a:off x="1790700" y="3593405"/>
            <a:ext cx="1524000" cy="77400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29000" y="5924560"/>
            <a:ext cx="533400" cy="369332"/>
          </a:xfrm>
          <a:prstGeom prst="rect">
            <a:avLst/>
          </a:prstGeom>
          <a:noFill/>
        </p:spPr>
        <p:txBody>
          <a:bodyPr wrap="square" rtlCol="0">
            <a:spAutoFit/>
          </a:bodyPr>
          <a:lstStyle/>
          <a:p>
            <a:r>
              <a:rPr lang="en-US" dirty="0" smtClean="0"/>
              <a:t>VB</a:t>
            </a:r>
            <a:endParaRPr lang="en-US" dirty="0"/>
          </a:p>
        </p:txBody>
      </p:sp>
      <p:sp>
        <p:nvSpPr>
          <p:cNvPr id="11" name="TextBox 10"/>
          <p:cNvSpPr txBox="1"/>
          <p:nvPr/>
        </p:nvSpPr>
        <p:spPr>
          <a:xfrm>
            <a:off x="3429000" y="3778071"/>
            <a:ext cx="533400" cy="369332"/>
          </a:xfrm>
          <a:prstGeom prst="rect">
            <a:avLst/>
          </a:prstGeom>
          <a:noFill/>
        </p:spPr>
        <p:txBody>
          <a:bodyPr wrap="square" rtlCol="0">
            <a:spAutoFit/>
          </a:bodyPr>
          <a:lstStyle/>
          <a:p>
            <a:r>
              <a:rPr lang="en-US" dirty="0" smtClean="0"/>
              <a:t>CB</a:t>
            </a:r>
            <a:endParaRPr lang="en-US" dirty="0"/>
          </a:p>
        </p:txBody>
      </p:sp>
      <p:cxnSp>
        <p:nvCxnSpPr>
          <p:cNvPr id="19" name="Straight Connector 18"/>
          <p:cNvCxnSpPr/>
          <p:nvPr/>
        </p:nvCxnSpPr>
        <p:spPr>
          <a:xfrm>
            <a:off x="1796142" y="4615544"/>
            <a:ext cx="1524000" cy="0"/>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0" y="3656379"/>
            <a:ext cx="0" cy="2515821"/>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24" name="Group 5"/>
          <p:cNvGrpSpPr/>
          <p:nvPr/>
        </p:nvGrpSpPr>
        <p:grpSpPr>
          <a:xfrm>
            <a:off x="5600700" y="5765357"/>
            <a:ext cx="1524000" cy="646331"/>
            <a:chOff x="1371600" y="4769008"/>
            <a:chExt cx="1524000" cy="646331"/>
          </a:xfrm>
          <a:solidFill>
            <a:srgbClr val="00B0F0"/>
          </a:solidFill>
        </p:grpSpPr>
        <p:sp>
          <p:nvSpPr>
            <p:cNvPr id="25" name="Rectangle 3"/>
            <p:cNvSpPr/>
            <p:nvPr/>
          </p:nvSpPr>
          <p:spPr>
            <a:xfrm>
              <a:off x="1371600" y="4800600"/>
              <a:ext cx="152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420586" y="4769008"/>
              <a:ext cx="1447800" cy="646331"/>
            </a:xfrm>
            <a:prstGeom prst="rect">
              <a:avLst/>
            </a:prstGeom>
            <a:noFill/>
          </p:spPr>
          <p:txBody>
            <a:bodyPr wrap="square" rtlCol="0">
              <a:spAutoFit/>
            </a:bodyPr>
            <a:lstStyle/>
            <a:p>
              <a:pPr algn="ctr"/>
              <a:r>
                <a:rPr lang="en-US" b="1" dirty="0" smtClean="0"/>
                <a:t>e-   e-   e-   e-</a:t>
              </a:r>
            </a:p>
            <a:p>
              <a:pPr algn="ctr"/>
              <a:r>
                <a:rPr lang="en-US" b="1" dirty="0" smtClean="0"/>
                <a:t>e-   e-   e-   e-</a:t>
              </a:r>
              <a:endParaRPr lang="en-US" b="1" dirty="0"/>
            </a:p>
          </p:txBody>
        </p:sp>
      </p:grpSp>
      <p:sp>
        <p:nvSpPr>
          <p:cNvPr id="27" name="Rectangle 26"/>
          <p:cNvSpPr/>
          <p:nvPr/>
        </p:nvSpPr>
        <p:spPr>
          <a:xfrm>
            <a:off x="5600700" y="3604293"/>
            <a:ext cx="1524000" cy="77400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239000" y="5935448"/>
            <a:ext cx="533400" cy="369332"/>
          </a:xfrm>
          <a:prstGeom prst="rect">
            <a:avLst/>
          </a:prstGeom>
          <a:noFill/>
        </p:spPr>
        <p:txBody>
          <a:bodyPr wrap="square" rtlCol="0">
            <a:spAutoFit/>
          </a:bodyPr>
          <a:lstStyle/>
          <a:p>
            <a:r>
              <a:rPr lang="en-US" dirty="0" smtClean="0"/>
              <a:t>VB</a:t>
            </a:r>
            <a:endParaRPr lang="en-US" dirty="0"/>
          </a:p>
        </p:txBody>
      </p:sp>
      <p:sp>
        <p:nvSpPr>
          <p:cNvPr id="29" name="TextBox 28"/>
          <p:cNvSpPr txBox="1"/>
          <p:nvPr/>
        </p:nvSpPr>
        <p:spPr>
          <a:xfrm>
            <a:off x="7239000" y="3788959"/>
            <a:ext cx="533400" cy="369332"/>
          </a:xfrm>
          <a:prstGeom prst="rect">
            <a:avLst/>
          </a:prstGeom>
          <a:noFill/>
        </p:spPr>
        <p:txBody>
          <a:bodyPr wrap="square" rtlCol="0">
            <a:spAutoFit/>
          </a:bodyPr>
          <a:lstStyle/>
          <a:p>
            <a:r>
              <a:rPr lang="en-US" dirty="0" smtClean="0"/>
              <a:t>CB</a:t>
            </a:r>
            <a:endParaRPr lang="en-US" dirty="0"/>
          </a:p>
        </p:txBody>
      </p:sp>
      <p:cxnSp>
        <p:nvCxnSpPr>
          <p:cNvPr id="30" name="Straight Connector 29"/>
          <p:cNvCxnSpPr/>
          <p:nvPr/>
        </p:nvCxnSpPr>
        <p:spPr>
          <a:xfrm>
            <a:off x="5638800" y="5682342"/>
            <a:ext cx="1485900" cy="0"/>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44486" y="4902621"/>
            <a:ext cx="838200" cy="369332"/>
          </a:xfrm>
          <a:prstGeom prst="rect">
            <a:avLst/>
          </a:prstGeom>
          <a:noFill/>
        </p:spPr>
        <p:txBody>
          <a:bodyPr wrap="square" rtlCol="0">
            <a:spAutoFit/>
          </a:bodyPr>
          <a:lstStyle/>
          <a:p>
            <a:r>
              <a:rPr lang="en-US" b="1" dirty="0" smtClean="0">
                <a:solidFill>
                  <a:srgbClr val="0033CC"/>
                </a:solidFill>
              </a:rPr>
              <a:t>N-type</a:t>
            </a:r>
            <a:endParaRPr lang="en-US" b="1" dirty="0">
              <a:solidFill>
                <a:srgbClr val="0033CC"/>
              </a:solidFill>
            </a:endParaRPr>
          </a:p>
        </p:txBody>
      </p:sp>
      <p:sp>
        <p:nvSpPr>
          <p:cNvPr id="39" name="TextBox 38"/>
          <p:cNvSpPr txBox="1"/>
          <p:nvPr/>
        </p:nvSpPr>
        <p:spPr>
          <a:xfrm>
            <a:off x="6019800" y="4729623"/>
            <a:ext cx="838200" cy="369332"/>
          </a:xfrm>
          <a:prstGeom prst="rect">
            <a:avLst/>
          </a:prstGeom>
          <a:noFill/>
        </p:spPr>
        <p:txBody>
          <a:bodyPr wrap="square" rtlCol="0">
            <a:spAutoFit/>
          </a:bodyPr>
          <a:lstStyle/>
          <a:p>
            <a:r>
              <a:rPr lang="en-US" b="1" dirty="0" smtClean="0">
                <a:solidFill>
                  <a:srgbClr val="FF0000"/>
                </a:solidFill>
              </a:rPr>
              <a:t>P-type</a:t>
            </a:r>
            <a:endParaRPr lang="en-US" b="1" dirty="0">
              <a:solidFill>
                <a:srgbClr val="FF0000"/>
              </a:solidFill>
            </a:endParaRPr>
          </a:p>
        </p:txBody>
      </p:sp>
      <p:cxnSp>
        <p:nvCxnSpPr>
          <p:cNvPr id="42" name="Straight Arrow Connector 41"/>
          <p:cNvCxnSpPr/>
          <p:nvPr/>
        </p:nvCxnSpPr>
        <p:spPr>
          <a:xfrm flipV="1">
            <a:off x="1077686" y="3991295"/>
            <a:ext cx="0" cy="2471109"/>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8586" y="3669268"/>
            <a:ext cx="876300" cy="369332"/>
          </a:xfrm>
          <a:prstGeom prst="rect">
            <a:avLst/>
          </a:prstGeom>
          <a:noFill/>
        </p:spPr>
        <p:txBody>
          <a:bodyPr wrap="square" rtlCol="0">
            <a:spAutoFit/>
          </a:bodyPr>
          <a:lstStyle/>
          <a:p>
            <a:r>
              <a:rPr lang="en-US" dirty="0" smtClean="0"/>
              <a:t>Energy</a:t>
            </a:r>
            <a:endParaRPr lang="en-US" dirty="0"/>
          </a:p>
        </p:txBody>
      </p:sp>
      <p:sp>
        <p:nvSpPr>
          <p:cNvPr id="45" name="TextBox 44"/>
          <p:cNvSpPr txBox="1"/>
          <p:nvPr/>
        </p:nvSpPr>
        <p:spPr>
          <a:xfrm>
            <a:off x="1587064" y="4282966"/>
            <a:ext cx="2000250" cy="369332"/>
          </a:xfrm>
          <a:prstGeom prst="rect">
            <a:avLst/>
          </a:prstGeom>
          <a:noFill/>
        </p:spPr>
        <p:txBody>
          <a:bodyPr wrap="square" rtlCol="0">
            <a:spAutoFit/>
          </a:bodyPr>
          <a:lstStyle/>
          <a:p>
            <a:pPr algn="ctr"/>
            <a:r>
              <a:rPr lang="en-US" b="1" dirty="0" smtClean="0">
                <a:solidFill>
                  <a:srgbClr val="0033CC"/>
                </a:solidFill>
              </a:rPr>
              <a:t>e</a:t>
            </a:r>
            <a:r>
              <a:rPr lang="en-US" b="1" baseline="30000" dirty="0" smtClean="0">
                <a:solidFill>
                  <a:srgbClr val="0033CC"/>
                </a:solidFill>
              </a:rPr>
              <a:t>-</a:t>
            </a:r>
            <a:r>
              <a:rPr lang="en-US" b="1" dirty="0" smtClean="0">
                <a:solidFill>
                  <a:srgbClr val="0033CC"/>
                </a:solidFill>
              </a:rPr>
              <a:t> e</a:t>
            </a:r>
            <a:r>
              <a:rPr lang="en-US" b="1" baseline="30000" dirty="0" smtClean="0">
                <a:solidFill>
                  <a:srgbClr val="0033CC"/>
                </a:solidFill>
              </a:rPr>
              <a:t>-</a:t>
            </a:r>
            <a:r>
              <a:rPr lang="en-US" b="1" dirty="0" smtClean="0">
                <a:solidFill>
                  <a:srgbClr val="0033CC"/>
                </a:solidFill>
              </a:rPr>
              <a:t> e</a:t>
            </a:r>
            <a:r>
              <a:rPr lang="en-US" b="1" baseline="30000" dirty="0" smtClean="0">
                <a:solidFill>
                  <a:srgbClr val="0033CC"/>
                </a:solidFill>
              </a:rPr>
              <a:t>-</a:t>
            </a:r>
            <a:r>
              <a:rPr lang="en-US" b="1" dirty="0" smtClean="0">
                <a:solidFill>
                  <a:srgbClr val="0033CC"/>
                </a:solidFill>
              </a:rPr>
              <a:t>e</a:t>
            </a:r>
            <a:r>
              <a:rPr lang="en-US" b="1" baseline="30000" dirty="0" smtClean="0">
                <a:solidFill>
                  <a:srgbClr val="0033CC"/>
                </a:solidFill>
              </a:rPr>
              <a:t>-</a:t>
            </a:r>
            <a:r>
              <a:rPr lang="en-US" b="1" dirty="0" smtClean="0">
                <a:solidFill>
                  <a:srgbClr val="0033CC"/>
                </a:solidFill>
              </a:rPr>
              <a:t> e</a:t>
            </a:r>
            <a:r>
              <a:rPr lang="en-US" b="1" baseline="30000" dirty="0" smtClean="0">
                <a:solidFill>
                  <a:srgbClr val="0033CC"/>
                </a:solidFill>
              </a:rPr>
              <a:t>-</a:t>
            </a:r>
            <a:r>
              <a:rPr lang="en-US" b="1" dirty="0" smtClean="0">
                <a:solidFill>
                  <a:srgbClr val="0033CC"/>
                </a:solidFill>
              </a:rPr>
              <a:t> e</a:t>
            </a:r>
            <a:r>
              <a:rPr lang="en-US" b="1" baseline="30000" dirty="0" smtClean="0">
                <a:solidFill>
                  <a:srgbClr val="0033CC"/>
                </a:solidFill>
              </a:rPr>
              <a:t>-</a:t>
            </a:r>
            <a:r>
              <a:rPr lang="en-US" b="1" dirty="0" smtClean="0">
                <a:solidFill>
                  <a:srgbClr val="0033CC"/>
                </a:solidFill>
              </a:rPr>
              <a:t>e</a:t>
            </a:r>
            <a:r>
              <a:rPr lang="en-US" b="1" baseline="30000" dirty="0" smtClean="0">
                <a:solidFill>
                  <a:srgbClr val="0033CC"/>
                </a:solidFill>
              </a:rPr>
              <a:t>-</a:t>
            </a:r>
          </a:p>
        </p:txBody>
      </p:sp>
      <p:sp>
        <p:nvSpPr>
          <p:cNvPr id="48" name="TextBox 47"/>
          <p:cNvSpPr txBox="1"/>
          <p:nvPr/>
        </p:nvSpPr>
        <p:spPr>
          <a:xfrm>
            <a:off x="5216978" y="5349766"/>
            <a:ext cx="2326822" cy="369332"/>
          </a:xfrm>
          <a:prstGeom prst="rect">
            <a:avLst/>
          </a:prstGeom>
          <a:noFill/>
        </p:spPr>
        <p:txBody>
          <a:bodyPr wrap="square" rtlCol="0">
            <a:spAutoFit/>
          </a:bodyPr>
          <a:lstStyle/>
          <a:p>
            <a:pPr algn="ctr"/>
            <a:r>
              <a:rPr lang="en-US" b="1" dirty="0" smtClean="0"/>
              <a:t>h</a:t>
            </a:r>
            <a:r>
              <a:rPr lang="en-US" b="1" baseline="30000" dirty="0" smtClean="0"/>
              <a:t>+ </a:t>
            </a:r>
            <a:r>
              <a:rPr lang="en-US" b="1" dirty="0" smtClean="0"/>
              <a:t>h</a:t>
            </a:r>
            <a:r>
              <a:rPr lang="en-US" b="1" baseline="30000" dirty="0"/>
              <a:t>+</a:t>
            </a:r>
            <a:r>
              <a:rPr lang="en-US" b="1" dirty="0" smtClean="0"/>
              <a:t> h</a:t>
            </a:r>
            <a:r>
              <a:rPr lang="en-US" b="1" baseline="30000" dirty="0" smtClean="0"/>
              <a:t>+</a:t>
            </a:r>
            <a:r>
              <a:rPr lang="en-US" b="1" dirty="0" smtClean="0"/>
              <a:t> h</a:t>
            </a:r>
            <a:r>
              <a:rPr lang="en-US" b="1" baseline="30000" dirty="0" smtClean="0"/>
              <a:t>+</a:t>
            </a:r>
            <a:r>
              <a:rPr lang="en-US" b="1" dirty="0" smtClean="0"/>
              <a:t> h</a:t>
            </a:r>
            <a:r>
              <a:rPr lang="en-US" b="1" baseline="30000" dirty="0" smtClean="0"/>
              <a:t>+</a:t>
            </a:r>
            <a:r>
              <a:rPr lang="en-US" b="1" dirty="0" smtClean="0"/>
              <a:t> h</a:t>
            </a:r>
            <a:r>
              <a:rPr lang="en-US" b="1" baseline="30000" dirty="0" smtClean="0"/>
              <a:t>+</a:t>
            </a:r>
          </a:p>
        </p:txBody>
      </p:sp>
    </p:spTree>
    <p:extLst>
      <p:ext uri="{BB962C8B-B14F-4D97-AF65-F5344CB8AC3E}">
        <p14:creationId xmlns:p14="http://schemas.microsoft.com/office/powerpoint/2010/main" val="2494115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Solar Panels:  P-N Junctions</a:t>
            </a:r>
            <a:endParaRPr lang="en-US" sz="3200" dirty="0"/>
          </a:p>
        </p:txBody>
      </p:sp>
      <p:sp>
        <p:nvSpPr>
          <p:cNvPr id="3" name="Content Placeholder 2"/>
          <p:cNvSpPr>
            <a:spLocks noGrp="1"/>
          </p:cNvSpPr>
          <p:nvPr>
            <p:ph idx="1"/>
          </p:nvPr>
        </p:nvSpPr>
        <p:spPr>
          <a:xfrm>
            <a:off x="457200" y="1234867"/>
            <a:ext cx="8229600" cy="1584534"/>
          </a:xfrm>
        </p:spPr>
        <p:txBody>
          <a:bodyPr>
            <a:normAutofit/>
          </a:bodyPr>
          <a:lstStyle/>
          <a:p>
            <a:r>
              <a:rPr lang="en-US" sz="2000" dirty="0" smtClean="0"/>
              <a:t>Once in contact, the electrons will spontaneous diffuse from the n-type material to the p-type material to fill in the holes.  This produces excess electrons in the p-type domain, and leaves excess holes in the n-type domain.</a:t>
            </a:r>
            <a:endParaRPr lang="en-US" sz="2000" dirty="0"/>
          </a:p>
        </p:txBody>
      </p:sp>
      <p:grpSp>
        <p:nvGrpSpPr>
          <p:cNvPr id="4" name="Group 5"/>
          <p:cNvGrpSpPr/>
          <p:nvPr/>
        </p:nvGrpSpPr>
        <p:grpSpPr>
          <a:xfrm>
            <a:off x="1924050" y="5437664"/>
            <a:ext cx="1524000" cy="646331"/>
            <a:chOff x="1371600" y="4769008"/>
            <a:chExt cx="1524000" cy="646331"/>
          </a:xfrm>
          <a:solidFill>
            <a:srgbClr val="00B0F0"/>
          </a:solidFill>
        </p:grpSpPr>
        <p:sp>
          <p:nvSpPr>
            <p:cNvPr id="5" name="Rectangle 3"/>
            <p:cNvSpPr/>
            <p:nvPr/>
          </p:nvSpPr>
          <p:spPr>
            <a:xfrm>
              <a:off x="1371600" y="4800600"/>
              <a:ext cx="152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20586" y="4769008"/>
              <a:ext cx="1447800" cy="646331"/>
            </a:xfrm>
            <a:prstGeom prst="rect">
              <a:avLst/>
            </a:prstGeom>
            <a:noFill/>
          </p:spPr>
          <p:txBody>
            <a:bodyPr wrap="square" rtlCol="0">
              <a:spAutoFit/>
            </a:bodyPr>
            <a:lstStyle/>
            <a:p>
              <a:pPr algn="ctr"/>
              <a:r>
                <a:rPr lang="en-US" b="1" dirty="0" smtClean="0"/>
                <a:t>e-   e-   e-   e-</a:t>
              </a:r>
            </a:p>
            <a:p>
              <a:pPr algn="ctr"/>
              <a:r>
                <a:rPr lang="en-US" b="1" dirty="0" smtClean="0"/>
                <a:t>e-   e-   e-   e-</a:t>
              </a:r>
              <a:endParaRPr lang="en-US" b="1" dirty="0"/>
            </a:p>
          </p:txBody>
        </p:sp>
      </p:grpSp>
      <p:sp>
        <p:nvSpPr>
          <p:cNvPr id="7" name="Rectangle 6"/>
          <p:cNvSpPr/>
          <p:nvPr/>
        </p:nvSpPr>
        <p:spPr>
          <a:xfrm>
            <a:off x="1924050" y="3276600"/>
            <a:ext cx="1524000" cy="77400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62350" y="5607755"/>
            <a:ext cx="533400" cy="369332"/>
          </a:xfrm>
          <a:prstGeom prst="rect">
            <a:avLst/>
          </a:prstGeom>
          <a:noFill/>
        </p:spPr>
        <p:txBody>
          <a:bodyPr wrap="square" rtlCol="0">
            <a:spAutoFit/>
          </a:bodyPr>
          <a:lstStyle/>
          <a:p>
            <a:r>
              <a:rPr lang="en-US" dirty="0" smtClean="0"/>
              <a:t>VB</a:t>
            </a:r>
            <a:endParaRPr lang="en-US" dirty="0"/>
          </a:p>
        </p:txBody>
      </p:sp>
      <p:sp>
        <p:nvSpPr>
          <p:cNvPr id="9" name="TextBox 8"/>
          <p:cNvSpPr txBox="1"/>
          <p:nvPr/>
        </p:nvSpPr>
        <p:spPr>
          <a:xfrm>
            <a:off x="3562350" y="3461266"/>
            <a:ext cx="533400" cy="369332"/>
          </a:xfrm>
          <a:prstGeom prst="rect">
            <a:avLst/>
          </a:prstGeom>
          <a:noFill/>
        </p:spPr>
        <p:txBody>
          <a:bodyPr wrap="square" rtlCol="0">
            <a:spAutoFit/>
          </a:bodyPr>
          <a:lstStyle/>
          <a:p>
            <a:r>
              <a:rPr lang="en-US" dirty="0" smtClean="0"/>
              <a:t>CB</a:t>
            </a:r>
            <a:endParaRPr lang="en-US" dirty="0"/>
          </a:p>
        </p:txBody>
      </p:sp>
      <p:cxnSp>
        <p:nvCxnSpPr>
          <p:cNvPr id="10" name="Straight Connector 9"/>
          <p:cNvCxnSpPr/>
          <p:nvPr/>
        </p:nvCxnSpPr>
        <p:spPr>
          <a:xfrm>
            <a:off x="1929492" y="4298739"/>
            <a:ext cx="1524000" cy="0"/>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57350" y="3993932"/>
            <a:ext cx="2000250" cy="369332"/>
          </a:xfrm>
          <a:prstGeom prst="rect">
            <a:avLst/>
          </a:prstGeom>
          <a:noFill/>
        </p:spPr>
        <p:txBody>
          <a:bodyPr wrap="square" rtlCol="0">
            <a:spAutoFit/>
          </a:bodyPr>
          <a:lstStyle/>
          <a:p>
            <a:pPr algn="ctr"/>
            <a:r>
              <a:rPr lang="en-US" b="1" dirty="0" smtClean="0">
                <a:solidFill>
                  <a:srgbClr val="0033CC"/>
                </a:solidFill>
              </a:rPr>
              <a:t>e</a:t>
            </a:r>
            <a:r>
              <a:rPr lang="en-US" b="1" baseline="30000" dirty="0" smtClean="0">
                <a:solidFill>
                  <a:srgbClr val="0033CC"/>
                </a:solidFill>
              </a:rPr>
              <a:t>-</a:t>
            </a:r>
            <a:r>
              <a:rPr lang="en-US" b="1" dirty="0" smtClean="0">
                <a:solidFill>
                  <a:srgbClr val="0033CC"/>
                </a:solidFill>
              </a:rPr>
              <a:t> e</a:t>
            </a:r>
            <a:r>
              <a:rPr lang="en-US" b="1" baseline="30000" dirty="0" smtClean="0">
                <a:solidFill>
                  <a:srgbClr val="0033CC"/>
                </a:solidFill>
              </a:rPr>
              <a:t>-</a:t>
            </a:r>
            <a:r>
              <a:rPr lang="en-US" b="1" dirty="0" smtClean="0">
                <a:solidFill>
                  <a:srgbClr val="0033CC"/>
                </a:solidFill>
              </a:rPr>
              <a:t> e</a:t>
            </a:r>
            <a:r>
              <a:rPr lang="en-US" b="1" baseline="30000" dirty="0" smtClean="0">
                <a:solidFill>
                  <a:srgbClr val="0033CC"/>
                </a:solidFill>
              </a:rPr>
              <a:t>-</a:t>
            </a:r>
            <a:r>
              <a:rPr lang="en-US" b="1" dirty="0" smtClean="0">
                <a:solidFill>
                  <a:srgbClr val="0033CC"/>
                </a:solidFill>
              </a:rPr>
              <a:t>e</a:t>
            </a:r>
            <a:r>
              <a:rPr lang="en-US" b="1" baseline="30000" dirty="0" smtClean="0">
                <a:solidFill>
                  <a:srgbClr val="0033CC"/>
                </a:solidFill>
              </a:rPr>
              <a:t>-</a:t>
            </a:r>
            <a:r>
              <a:rPr lang="en-US" b="1" dirty="0" smtClean="0">
                <a:solidFill>
                  <a:srgbClr val="0033CC"/>
                </a:solidFill>
              </a:rPr>
              <a:t> e</a:t>
            </a:r>
            <a:r>
              <a:rPr lang="en-US" b="1" baseline="30000" dirty="0" smtClean="0">
                <a:solidFill>
                  <a:srgbClr val="0033CC"/>
                </a:solidFill>
              </a:rPr>
              <a:t>-</a:t>
            </a:r>
            <a:r>
              <a:rPr lang="en-US" b="1" dirty="0" smtClean="0">
                <a:solidFill>
                  <a:srgbClr val="0033CC"/>
                </a:solidFill>
              </a:rPr>
              <a:t> e</a:t>
            </a:r>
            <a:r>
              <a:rPr lang="en-US" b="1" baseline="30000" dirty="0" smtClean="0">
                <a:solidFill>
                  <a:srgbClr val="0033CC"/>
                </a:solidFill>
              </a:rPr>
              <a:t>-</a:t>
            </a:r>
            <a:r>
              <a:rPr lang="en-US" b="1" dirty="0" smtClean="0">
                <a:solidFill>
                  <a:srgbClr val="0033CC"/>
                </a:solidFill>
              </a:rPr>
              <a:t>e</a:t>
            </a:r>
            <a:r>
              <a:rPr lang="en-US" b="1" baseline="30000" dirty="0" smtClean="0">
                <a:solidFill>
                  <a:srgbClr val="0033CC"/>
                </a:solidFill>
              </a:rPr>
              <a:t>-</a:t>
            </a:r>
          </a:p>
        </p:txBody>
      </p:sp>
      <p:cxnSp>
        <p:nvCxnSpPr>
          <p:cNvPr id="12" name="Straight Connector 11"/>
          <p:cNvCxnSpPr/>
          <p:nvPr/>
        </p:nvCxnSpPr>
        <p:spPr>
          <a:xfrm>
            <a:off x="4705350" y="3339574"/>
            <a:ext cx="0" cy="2515821"/>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5"/>
          <p:cNvGrpSpPr/>
          <p:nvPr/>
        </p:nvGrpSpPr>
        <p:grpSpPr>
          <a:xfrm>
            <a:off x="5734050" y="5448552"/>
            <a:ext cx="1524000" cy="646331"/>
            <a:chOff x="1371600" y="4769008"/>
            <a:chExt cx="1524000" cy="646331"/>
          </a:xfrm>
          <a:solidFill>
            <a:srgbClr val="00B0F0"/>
          </a:solidFill>
        </p:grpSpPr>
        <p:sp>
          <p:nvSpPr>
            <p:cNvPr id="14" name="Rectangle 3"/>
            <p:cNvSpPr/>
            <p:nvPr/>
          </p:nvSpPr>
          <p:spPr>
            <a:xfrm>
              <a:off x="1371600" y="4800600"/>
              <a:ext cx="152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20586" y="4769008"/>
              <a:ext cx="1447800" cy="646331"/>
            </a:xfrm>
            <a:prstGeom prst="rect">
              <a:avLst/>
            </a:prstGeom>
            <a:noFill/>
          </p:spPr>
          <p:txBody>
            <a:bodyPr wrap="square" rtlCol="0">
              <a:spAutoFit/>
            </a:bodyPr>
            <a:lstStyle/>
            <a:p>
              <a:pPr algn="ctr"/>
              <a:r>
                <a:rPr lang="en-US" b="1" dirty="0" smtClean="0"/>
                <a:t>e-   e-   e-   e-</a:t>
              </a:r>
            </a:p>
            <a:p>
              <a:pPr algn="ctr"/>
              <a:r>
                <a:rPr lang="en-US" b="1" dirty="0" smtClean="0"/>
                <a:t>e-   e-   e-   e-</a:t>
              </a:r>
              <a:endParaRPr lang="en-US" b="1" dirty="0"/>
            </a:p>
          </p:txBody>
        </p:sp>
      </p:grpSp>
      <p:sp>
        <p:nvSpPr>
          <p:cNvPr id="16" name="Rectangle 15"/>
          <p:cNvSpPr/>
          <p:nvPr/>
        </p:nvSpPr>
        <p:spPr>
          <a:xfrm>
            <a:off x="5734050" y="3287488"/>
            <a:ext cx="1524000" cy="77400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372350" y="5618643"/>
            <a:ext cx="533400" cy="369332"/>
          </a:xfrm>
          <a:prstGeom prst="rect">
            <a:avLst/>
          </a:prstGeom>
          <a:noFill/>
        </p:spPr>
        <p:txBody>
          <a:bodyPr wrap="square" rtlCol="0">
            <a:spAutoFit/>
          </a:bodyPr>
          <a:lstStyle/>
          <a:p>
            <a:r>
              <a:rPr lang="en-US" dirty="0" smtClean="0"/>
              <a:t>VB</a:t>
            </a:r>
            <a:endParaRPr lang="en-US" dirty="0"/>
          </a:p>
        </p:txBody>
      </p:sp>
      <p:sp>
        <p:nvSpPr>
          <p:cNvPr id="18" name="TextBox 17"/>
          <p:cNvSpPr txBox="1"/>
          <p:nvPr/>
        </p:nvSpPr>
        <p:spPr>
          <a:xfrm>
            <a:off x="7372350" y="3472154"/>
            <a:ext cx="533400" cy="369332"/>
          </a:xfrm>
          <a:prstGeom prst="rect">
            <a:avLst/>
          </a:prstGeom>
          <a:noFill/>
        </p:spPr>
        <p:txBody>
          <a:bodyPr wrap="square" rtlCol="0">
            <a:spAutoFit/>
          </a:bodyPr>
          <a:lstStyle/>
          <a:p>
            <a:r>
              <a:rPr lang="en-US" dirty="0" smtClean="0"/>
              <a:t>CB</a:t>
            </a:r>
            <a:endParaRPr lang="en-US" dirty="0"/>
          </a:p>
        </p:txBody>
      </p:sp>
      <p:cxnSp>
        <p:nvCxnSpPr>
          <p:cNvPr id="19" name="Straight Connector 18"/>
          <p:cNvCxnSpPr/>
          <p:nvPr/>
        </p:nvCxnSpPr>
        <p:spPr>
          <a:xfrm>
            <a:off x="5778064" y="5365537"/>
            <a:ext cx="1524000" cy="0"/>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10200" y="5013097"/>
            <a:ext cx="2326822" cy="369332"/>
          </a:xfrm>
          <a:prstGeom prst="rect">
            <a:avLst/>
          </a:prstGeom>
          <a:noFill/>
        </p:spPr>
        <p:txBody>
          <a:bodyPr wrap="square" rtlCol="0">
            <a:spAutoFit/>
          </a:bodyPr>
          <a:lstStyle/>
          <a:p>
            <a:pPr algn="ctr"/>
            <a:r>
              <a:rPr lang="en-US" b="1" dirty="0" smtClean="0"/>
              <a:t>h</a:t>
            </a:r>
            <a:r>
              <a:rPr lang="en-US" b="1" baseline="30000" dirty="0" smtClean="0"/>
              <a:t>+ </a:t>
            </a:r>
            <a:r>
              <a:rPr lang="en-US" b="1" dirty="0" smtClean="0"/>
              <a:t>h</a:t>
            </a:r>
            <a:r>
              <a:rPr lang="en-US" b="1" baseline="30000" dirty="0"/>
              <a:t>+</a:t>
            </a:r>
            <a:r>
              <a:rPr lang="en-US" b="1" dirty="0" smtClean="0"/>
              <a:t> h</a:t>
            </a:r>
            <a:r>
              <a:rPr lang="en-US" b="1" baseline="30000" dirty="0" smtClean="0"/>
              <a:t>+</a:t>
            </a:r>
            <a:r>
              <a:rPr lang="en-US" b="1" dirty="0" smtClean="0"/>
              <a:t> h</a:t>
            </a:r>
            <a:r>
              <a:rPr lang="en-US" b="1" baseline="30000" dirty="0" smtClean="0"/>
              <a:t>+</a:t>
            </a:r>
            <a:r>
              <a:rPr lang="en-US" b="1" dirty="0" smtClean="0"/>
              <a:t> h</a:t>
            </a:r>
            <a:r>
              <a:rPr lang="en-US" b="1" baseline="30000" dirty="0" smtClean="0"/>
              <a:t>+</a:t>
            </a:r>
            <a:r>
              <a:rPr lang="en-US" b="1" dirty="0" smtClean="0"/>
              <a:t> h</a:t>
            </a:r>
            <a:r>
              <a:rPr lang="en-US" b="1" baseline="30000" dirty="0" smtClean="0"/>
              <a:t>+</a:t>
            </a:r>
          </a:p>
        </p:txBody>
      </p:sp>
      <p:sp>
        <p:nvSpPr>
          <p:cNvPr id="21" name="TextBox 20"/>
          <p:cNvSpPr txBox="1"/>
          <p:nvPr/>
        </p:nvSpPr>
        <p:spPr>
          <a:xfrm>
            <a:off x="2087336" y="4710493"/>
            <a:ext cx="838200" cy="369332"/>
          </a:xfrm>
          <a:prstGeom prst="rect">
            <a:avLst/>
          </a:prstGeom>
          <a:noFill/>
        </p:spPr>
        <p:txBody>
          <a:bodyPr wrap="square" rtlCol="0">
            <a:spAutoFit/>
          </a:bodyPr>
          <a:lstStyle/>
          <a:p>
            <a:r>
              <a:rPr lang="en-US" b="1" dirty="0" smtClean="0">
                <a:solidFill>
                  <a:srgbClr val="0033CC"/>
                </a:solidFill>
              </a:rPr>
              <a:t>N-type</a:t>
            </a:r>
            <a:endParaRPr lang="en-US" b="1" dirty="0">
              <a:solidFill>
                <a:srgbClr val="0033CC"/>
              </a:solidFill>
            </a:endParaRPr>
          </a:p>
        </p:txBody>
      </p:sp>
      <p:sp>
        <p:nvSpPr>
          <p:cNvPr id="22" name="TextBox 21"/>
          <p:cNvSpPr txBox="1"/>
          <p:nvPr/>
        </p:nvSpPr>
        <p:spPr>
          <a:xfrm>
            <a:off x="6160982" y="4235234"/>
            <a:ext cx="838200" cy="369332"/>
          </a:xfrm>
          <a:prstGeom prst="rect">
            <a:avLst/>
          </a:prstGeom>
          <a:noFill/>
        </p:spPr>
        <p:txBody>
          <a:bodyPr wrap="square" rtlCol="0">
            <a:spAutoFit/>
          </a:bodyPr>
          <a:lstStyle/>
          <a:p>
            <a:r>
              <a:rPr lang="en-US" b="1" dirty="0" smtClean="0">
                <a:solidFill>
                  <a:srgbClr val="FF0000"/>
                </a:solidFill>
              </a:rPr>
              <a:t>P-type</a:t>
            </a:r>
            <a:endParaRPr lang="en-US" b="1" dirty="0">
              <a:solidFill>
                <a:srgbClr val="FF0000"/>
              </a:solidFill>
            </a:endParaRPr>
          </a:p>
        </p:txBody>
      </p:sp>
      <p:sp>
        <p:nvSpPr>
          <p:cNvPr id="23" name="Curved Down Arrow 22"/>
          <p:cNvSpPr/>
          <p:nvPr/>
        </p:nvSpPr>
        <p:spPr>
          <a:xfrm rot="1507476">
            <a:off x="3539017" y="3869780"/>
            <a:ext cx="2580066" cy="9517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Arrow Connector 23"/>
          <p:cNvCxnSpPr/>
          <p:nvPr/>
        </p:nvCxnSpPr>
        <p:spPr>
          <a:xfrm flipV="1">
            <a:off x="925286" y="3472154"/>
            <a:ext cx="0" cy="300484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00" y="3108068"/>
            <a:ext cx="876300" cy="369332"/>
          </a:xfrm>
          <a:prstGeom prst="rect">
            <a:avLst/>
          </a:prstGeom>
          <a:noFill/>
        </p:spPr>
        <p:txBody>
          <a:bodyPr wrap="square" rtlCol="0">
            <a:spAutoFit/>
          </a:bodyPr>
          <a:lstStyle/>
          <a:p>
            <a:r>
              <a:rPr lang="en-US" dirty="0" smtClean="0"/>
              <a:t>Energy</a:t>
            </a:r>
            <a:endParaRPr lang="en-US" dirty="0"/>
          </a:p>
        </p:txBody>
      </p:sp>
    </p:spTree>
    <p:extLst>
      <p:ext uri="{BB962C8B-B14F-4D97-AF65-F5344CB8AC3E}">
        <p14:creationId xmlns:p14="http://schemas.microsoft.com/office/powerpoint/2010/main" val="4147668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3"/>
          <p:cNvSpPr>
            <a:spLocks noGrp="1"/>
          </p:cNvSpPr>
          <p:nvPr>
            <p:ph idx="1"/>
          </p:nvPr>
        </p:nvSpPr>
        <p:spPr>
          <a:xfrm>
            <a:off x="446314" y="685800"/>
            <a:ext cx="8229600" cy="1752600"/>
          </a:xfrm>
        </p:spPr>
        <p:txBody>
          <a:bodyPr>
            <a:noAutofit/>
          </a:bodyPr>
          <a:lstStyle/>
          <a:p>
            <a:r>
              <a:rPr lang="en-US" sz="2000" dirty="0" smtClean="0"/>
              <a:t>Now that the p-type region is negatively charged, remaining electrons in the n-type region are repelled and can no longer diffuse spontaneously across the junction.  Neither can holes from the p-region diffuse across to </a:t>
            </a:r>
            <a:r>
              <a:rPr lang="en-US" sz="2000" dirty="0" smtClean="0"/>
              <a:t>the positively charged </a:t>
            </a:r>
            <a:r>
              <a:rPr lang="en-US" sz="2000" dirty="0" smtClean="0"/>
              <a:t>n-region.  </a:t>
            </a:r>
            <a:endParaRPr lang="en-US" sz="2000" dirty="0"/>
          </a:p>
          <a:p>
            <a:pPr lvl="1"/>
            <a:r>
              <a:rPr lang="en-US" sz="2000" dirty="0" smtClean="0"/>
              <a:t>A “</a:t>
            </a:r>
            <a:r>
              <a:rPr lang="en-US" sz="2000" b="1" u="sng" dirty="0" smtClean="0">
                <a:solidFill>
                  <a:srgbClr val="FF0000"/>
                </a:solidFill>
              </a:rPr>
              <a:t>depletion zone</a:t>
            </a:r>
            <a:r>
              <a:rPr lang="en-US" sz="2000" dirty="0" smtClean="0"/>
              <a:t>” forms in which there are no free charge carriers.</a:t>
            </a:r>
            <a:endParaRPr lang="en-US" sz="2000" dirty="0"/>
          </a:p>
        </p:txBody>
      </p:sp>
      <p:grpSp>
        <p:nvGrpSpPr>
          <p:cNvPr id="5" name="Group 5"/>
          <p:cNvGrpSpPr/>
          <p:nvPr/>
        </p:nvGrpSpPr>
        <p:grpSpPr>
          <a:xfrm>
            <a:off x="2068286" y="5590064"/>
            <a:ext cx="1524000" cy="646331"/>
            <a:chOff x="1371600" y="4769008"/>
            <a:chExt cx="1524000" cy="646331"/>
          </a:xfrm>
          <a:solidFill>
            <a:srgbClr val="00B0F0"/>
          </a:solidFill>
        </p:grpSpPr>
        <p:sp>
          <p:nvSpPr>
            <p:cNvPr id="6" name="Rectangle 3"/>
            <p:cNvSpPr/>
            <p:nvPr/>
          </p:nvSpPr>
          <p:spPr>
            <a:xfrm>
              <a:off x="1371600" y="4800600"/>
              <a:ext cx="152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20586" y="4769008"/>
              <a:ext cx="1447800" cy="646331"/>
            </a:xfrm>
            <a:prstGeom prst="rect">
              <a:avLst/>
            </a:prstGeom>
            <a:noFill/>
          </p:spPr>
          <p:txBody>
            <a:bodyPr wrap="square" rtlCol="0">
              <a:spAutoFit/>
            </a:bodyPr>
            <a:lstStyle/>
            <a:p>
              <a:pPr algn="ctr"/>
              <a:r>
                <a:rPr lang="en-US" b="1" dirty="0" smtClean="0"/>
                <a:t>e-   e-   e-   e-</a:t>
              </a:r>
            </a:p>
            <a:p>
              <a:pPr algn="ctr"/>
              <a:r>
                <a:rPr lang="en-US" b="1" dirty="0" smtClean="0"/>
                <a:t>e-   e-   e-   e-</a:t>
              </a:r>
              <a:endParaRPr lang="en-US" b="1" dirty="0"/>
            </a:p>
          </p:txBody>
        </p:sp>
      </p:grpSp>
      <p:sp>
        <p:nvSpPr>
          <p:cNvPr id="8" name="Rectangle 7"/>
          <p:cNvSpPr/>
          <p:nvPr/>
        </p:nvSpPr>
        <p:spPr>
          <a:xfrm>
            <a:off x="2068286" y="3429000"/>
            <a:ext cx="1524000" cy="77400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073728" y="4451139"/>
            <a:ext cx="4811488" cy="0"/>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26872" y="4125349"/>
            <a:ext cx="702128" cy="369332"/>
          </a:xfrm>
          <a:prstGeom prst="rect">
            <a:avLst/>
          </a:prstGeom>
          <a:noFill/>
        </p:spPr>
        <p:txBody>
          <a:bodyPr wrap="square" rtlCol="0">
            <a:spAutoFit/>
          </a:bodyPr>
          <a:lstStyle/>
          <a:p>
            <a:pPr algn="ctr"/>
            <a:r>
              <a:rPr lang="en-US" b="1" dirty="0" smtClean="0"/>
              <a:t>e-   </a:t>
            </a:r>
          </a:p>
        </p:txBody>
      </p:sp>
      <p:sp>
        <p:nvSpPr>
          <p:cNvPr id="13" name="TextBox 12"/>
          <p:cNvSpPr txBox="1"/>
          <p:nvPr/>
        </p:nvSpPr>
        <p:spPr>
          <a:xfrm>
            <a:off x="2231572" y="4862893"/>
            <a:ext cx="838200" cy="369332"/>
          </a:xfrm>
          <a:prstGeom prst="rect">
            <a:avLst/>
          </a:prstGeom>
          <a:noFill/>
        </p:spPr>
        <p:txBody>
          <a:bodyPr wrap="square" rtlCol="0">
            <a:spAutoFit/>
          </a:bodyPr>
          <a:lstStyle/>
          <a:p>
            <a:r>
              <a:rPr lang="en-US" b="1" dirty="0" smtClean="0">
                <a:solidFill>
                  <a:srgbClr val="0033CC"/>
                </a:solidFill>
              </a:rPr>
              <a:t>N-type</a:t>
            </a:r>
            <a:endParaRPr lang="en-US" b="1" dirty="0">
              <a:solidFill>
                <a:srgbClr val="0033CC"/>
              </a:solidFill>
            </a:endParaRPr>
          </a:p>
        </p:txBody>
      </p:sp>
      <p:grpSp>
        <p:nvGrpSpPr>
          <p:cNvPr id="14" name="Group 5"/>
          <p:cNvGrpSpPr/>
          <p:nvPr/>
        </p:nvGrpSpPr>
        <p:grpSpPr>
          <a:xfrm>
            <a:off x="5388430" y="4636195"/>
            <a:ext cx="1524000" cy="646331"/>
            <a:chOff x="1371600" y="4769008"/>
            <a:chExt cx="1524000" cy="646331"/>
          </a:xfrm>
          <a:solidFill>
            <a:srgbClr val="00B0F0"/>
          </a:solidFill>
        </p:grpSpPr>
        <p:sp>
          <p:nvSpPr>
            <p:cNvPr id="15" name="Rectangle 3"/>
            <p:cNvSpPr/>
            <p:nvPr/>
          </p:nvSpPr>
          <p:spPr>
            <a:xfrm>
              <a:off x="1371600" y="4800600"/>
              <a:ext cx="152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20586" y="4769008"/>
              <a:ext cx="1447800" cy="646331"/>
            </a:xfrm>
            <a:prstGeom prst="rect">
              <a:avLst/>
            </a:prstGeom>
            <a:noFill/>
          </p:spPr>
          <p:txBody>
            <a:bodyPr wrap="square" rtlCol="0">
              <a:spAutoFit/>
            </a:bodyPr>
            <a:lstStyle/>
            <a:p>
              <a:pPr algn="ctr"/>
              <a:r>
                <a:rPr lang="en-US" b="1" dirty="0" smtClean="0"/>
                <a:t>e-   e-   e-   e-</a:t>
              </a:r>
            </a:p>
            <a:p>
              <a:pPr algn="ctr"/>
              <a:r>
                <a:rPr lang="en-US" b="1" dirty="0" smtClean="0"/>
                <a:t>e-   e-   e-   e-</a:t>
              </a:r>
              <a:endParaRPr lang="en-US" b="1" dirty="0"/>
            </a:p>
          </p:txBody>
        </p:sp>
      </p:grpSp>
      <p:sp>
        <p:nvSpPr>
          <p:cNvPr id="17" name="Rectangle 16"/>
          <p:cNvSpPr/>
          <p:nvPr/>
        </p:nvSpPr>
        <p:spPr>
          <a:xfrm>
            <a:off x="5372100" y="2667000"/>
            <a:ext cx="1524000" cy="77400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10400" y="4712395"/>
            <a:ext cx="533400" cy="369332"/>
          </a:xfrm>
          <a:prstGeom prst="rect">
            <a:avLst/>
          </a:prstGeom>
          <a:noFill/>
        </p:spPr>
        <p:txBody>
          <a:bodyPr wrap="square" rtlCol="0">
            <a:spAutoFit/>
          </a:bodyPr>
          <a:lstStyle/>
          <a:p>
            <a:r>
              <a:rPr lang="en-US" dirty="0" smtClean="0"/>
              <a:t>VB</a:t>
            </a:r>
            <a:endParaRPr lang="en-US" dirty="0"/>
          </a:p>
        </p:txBody>
      </p:sp>
      <p:sp>
        <p:nvSpPr>
          <p:cNvPr id="19" name="TextBox 18"/>
          <p:cNvSpPr txBox="1"/>
          <p:nvPr/>
        </p:nvSpPr>
        <p:spPr>
          <a:xfrm>
            <a:off x="7010400" y="2851666"/>
            <a:ext cx="533400" cy="369332"/>
          </a:xfrm>
          <a:prstGeom prst="rect">
            <a:avLst/>
          </a:prstGeom>
          <a:noFill/>
        </p:spPr>
        <p:txBody>
          <a:bodyPr wrap="square" rtlCol="0">
            <a:spAutoFit/>
          </a:bodyPr>
          <a:lstStyle/>
          <a:p>
            <a:r>
              <a:rPr lang="en-US" dirty="0" smtClean="0"/>
              <a:t>CB</a:t>
            </a:r>
            <a:endParaRPr lang="en-US" dirty="0"/>
          </a:p>
        </p:txBody>
      </p:sp>
      <p:sp>
        <p:nvSpPr>
          <p:cNvPr id="21" name="TextBox 20"/>
          <p:cNvSpPr txBox="1"/>
          <p:nvPr/>
        </p:nvSpPr>
        <p:spPr>
          <a:xfrm>
            <a:off x="5846496" y="4122668"/>
            <a:ext cx="556698" cy="369332"/>
          </a:xfrm>
          <a:prstGeom prst="rect">
            <a:avLst/>
          </a:prstGeom>
          <a:noFill/>
        </p:spPr>
        <p:txBody>
          <a:bodyPr wrap="square" rtlCol="0">
            <a:spAutoFit/>
          </a:bodyPr>
          <a:lstStyle/>
          <a:p>
            <a:pPr algn="ctr"/>
            <a:r>
              <a:rPr lang="en-US" b="1" dirty="0" smtClean="0"/>
              <a:t>h</a:t>
            </a:r>
            <a:r>
              <a:rPr lang="en-US" b="1" baseline="30000" dirty="0" smtClean="0"/>
              <a:t>+</a:t>
            </a:r>
          </a:p>
        </p:txBody>
      </p:sp>
      <p:sp>
        <p:nvSpPr>
          <p:cNvPr id="22" name="TextBox 21"/>
          <p:cNvSpPr txBox="1"/>
          <p:nvPr/>
        </p:nvSpPr>
        <p:spPr>
          <a:xfrm>
            <a:off x="5799032" y="3614746"/>
            <a:ext cx="838200" cy="369332"/>
          </a:xfrm>
          <a:prstGeom prst="rect">
            <a:avLst/>
          </a:prstGeom>
          <a:noFill/>
        </p:spPr>
        <p:txBody>
          <a:bodyPr wrap="square" rtlCol="0">
            <a:spAutoFit/>
          </a:bodyPr>
          <a:lstStyle/>
          <a:p>
            <a:r>
              <a:rPr lang="en-US" b="1" dirty="0" smtClean="0">
                <a:solidFill>
                  <a:srgbClr val="FF0000"/>
                </a:solidFill>
              </a:rPr>
              <a:t>P-type</a:t>
            </a:r>
            <a:endParaRPr lang="en-US" b="1" dirty="0">
              <a:solidFill>
                <a:srgbClr val="FF0000"/>
              </a:solidFill>
            </a:endParaRPr>
          </a:p>
        </p:txBody>
      </p:sp>
      <p:cxnSp>
        <p:nvCxnSpPr>
          <p:cNvPr id="24" name="Straight Connector 23"/>
          <p:cNvCxnSpPr/>
          <p:nvPr/>
        </p:nvCxnSpPr>
        <p:spPr>
          <a:xfrm>
            <a:off x="4490358" y="2743200"/>
            <a:ext cx="0" cy="3488056"/>
          </a:xfrm>
          <a:prstGeom prst="line">
            <a:avLst/>
          </a:prstGeom>
          <a:ln w="9525">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3886200" y="3536795"/>
            <a:ext cx="533400" cy="523220"/>
            <a:chOff x="3897086" y="5023654"/>
            <a:chExt cx="533400" cy="523220"/>
          </a:xfrm>
        </p:grpSpPr>
        <p:sp>
          <p:nvSpPr>
            <p:cNvPr id="37" name="TextBox 36"/>
            <p:cNvSpPr txBox="1"/>
            <p:nvPr/>
          </p:nvSpPr>
          <p:spPr>
            <a:xfrm>
              <a:off x="3995058" y="5023654"/>
              <a:ext cx="342900" cy="523220"/>
            </a:xfrm>
            <a:prstGeom prst="rect">
              <a:avLst/>
            </a:prstGeom>
            <a:noFill/>
          </p:spPr>
          <p:txBody>
            <a:bodyPr wrap="square" rtlCol="0">
              <a:spAutoFit/>
            </a:bodyPr>
            <a:lstStyle/>
            <a:p>
              <a:r>
                <a:rPr lang="en-US" sz="2800" dirty="0"/>
                <a:t>+</a:t>
              </a:r>
            </a:p>
          </p:txBody>
        </p:sp>
        <p:sp>
          <p:nvSpPr>
            <p:cNvPr id="38" name="Oval 37"/>
            <p:cNvSpPr/>
            <p:nvPr/>
          </p:nvSpPr>
          <p:spPr>
            <a:xfrm>
              <a:off x="3897086" y="5050241"/>
              <a:ext cx="533400" cy="49663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604656" y="3446360"/>
            <a:ext cx="533400" cy="646331"/>
            <a:chOff x="3897086" y="4937613"/>
            <a:chExt cx="533400" cy="646331"/>
          </a:xfrm>
        </p:grpSpPr>
        <p:sp>
          <p:nvSpPr>
            <p:cNvPr id="41" name="TextBox 40"/>
            <p:cNvSpPr txBox="1"/>
            <p:nvPr/>
          </p:nvSpPr>
          <p:spPr>
            <a:xfrm>
              <a:off x="4016830" y="4937613"/>
              <a:ext cx="342900" cy="646331"/>
            </a:xfrm>
            <a:prstGeom prst="rect">
              <a:avLst/>
            </a:prstGeom>
            <a:noFill/>
          </p:spPr>
          <p:txBody>
            <a:bodyPr wrap="square" rtlCol="0">
              <a:spAutoFit/>
            </a:bodyPr>
            <a:lstStyle/>
            <a:p>
              <a:r>
                <a:rPr lang="en-US" sz="3600" dirty="0" smtClean="0"/>
                <a:t>-</a:t>
              </a:r>
              <a:endParaRPr lang="en-US" sz="3600" dirty="0"/>
            </a:p>
          </p:txBody>
        </p:sp>
        <p:sp>
          <p:nvSpPr>
            <p:cNvPr id="42" name="Oval 41"/>
            <p:cNvSpPr/>
            <p:nvPr/>
          </p:nvSpPr>
          <p:spPr>
            <a:xfrm>
              <a:off x="3897086" y="5050241"/>
              <a:ext cx="533400" cy="49663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Arrow Connector 46"/>
          <p:cNvCxnSpPr/>
          <p:nvPr/>
        </p:nvCxnSpPr>
        <p:spPr>
          <a:xfrm>
            <a:off x="3912059" y="4301147"/>
            <a:ext cx="464001" cy="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4561114" y="4298740"/>
            <a:ext cx="576942" cy="240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590800" y="4124229"/>
            <a:ext cx="478972" cy="369332"/>
          </a:xfrm>
          <a:prstGeom prst="rect">
            <a:avLst/>
          </a:prstGeom>
          <a:noFill/>
        </p:spPr>
        <p:txBody>
          <a:bodyPr wrap="square" rtlCol="0">
            <a:spAutoFit/>
          </a:bodyPr>
          <a:lstStyle/>
          <a:p>
            <a:pPr algn="ctr"/>
            <a:r>
              <a:rPr lang="en-US" b="1" dirty="0" smtClean="0"/>
              <a:t>e-   </a:t>
            </a:r>
          </a:p>
        </p:txBody>
      </p:sp>
      <p:sp>
        <p:nvSpPr>
          <p:cNvPr id="56" name="TextBox 55"/>
          <p:cNvSpPr txBox="1"/>
          <p:nvPr/>
        </p:nvSpPr>
        <p:spPr>
          <a:xfrm>
            <a:off x="6127130" y="4114464"/>
            <a:ext cx="556698" cy="369332"/>
          </a:xfrm>
          <a:prstGeom prst="rect">
            <a:avLst/>
          </a:prstGeom>
          <a:noFill/>
        </p:spPr>
        <p:txBody>
          <a:bodyPr wrap="square" rtlCol="0">
            <a:spAutoFit/>
          </a:bodyPr>
          <a:lstStyle/>
          <a:p>
            <a:pPr algn="ctr"/>
            <a:r>
              <a:rPr lang="en-US" b="1" dirty="0" smtClean="0"/>
              <a:t>h</a:t>
            </a:r>
            <a:r>
              <a:rPr lang="en-US" b="1" baseline="30000" dirty="0" smtClean="0"/>
              <a:t>+</a:t>
            </a:r>
          </a:p>
        </p:txBody>
      </p:sp>
      <p:sp>
        <p:nvSpPr>
          <p:cNvPr id="58" name="Multiply 57"/>
          <p:cNvSpPr/>
          <p:nvPr/>
        </p:nvSpPr>
        <p:spPr>
          <a:xfrm>
            <a:off x="3902539" y="4060033"/>
            <a:ext cx="310242" cy="451217"/>
          </a:xfrm>
          <a:prstGeom prst="mathMultiply">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ultiply 60"/>
          <p:cNvSpPr/>
          <p:nvPr/>
        </p:nvSpPr>
        <p:spPr>
          <a:xfrm>
            <a:off x="4746172" y="4051750"/>
            <a:ext cx="310242" cy="451217"/>
          </a:xfrm>
          <a:prstGeom prst="mathMultiply">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772886" y="3231549"/>
            <a:ext cx="0" cy="300484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1000" y="2867463"/>
            <a:ext cx="876300" cy="369332"/>
          </a:xfrm>
          <a:prstGeom prst="rect">
            <a:avLst/>
          </a:prstGeom>
          <a:noFill/>
        </p:spPr>
        <p:txBody>
          <a:bodyPr wrap="square" rtlCol="0">
            <a:spAutoFit/>
          </a:bodyPr>
          <a:lstStyle/>
          <a:p>
            <a:r>
              <a:rPr lang="en-US" dirty="0" smtClean="0"/>
              <a:t>Energy</a:t>
            </a:r>
            <a:endParaRPr lang="en-US" dirty="0"/>
          </a:p>
        </p:txBody>
      </p:sp>
      <p:sp>
        <p:nvSpPr>
          <p:cNvPr id="35" name="Rectangle 34"/>
          <p:cNvSpPr/>
          <p:nvPr/>
        </p:nvSpPr>
        <p:spPr>
          <a:xfrm>
            <a:off x="3842658" y="2754086"/>
            <a:ext cx="1341658" cy="3494314"/>
          </a:xfrm>
          <a:prstGeom prst="rect">
            <a:avLst/>
          </a:prstGeom>
          <a:solidFill>
            <a:srgbClr val="4F81BD">
              <a:alpha val="1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731076" y="6236395"/>
            <a:ext cx="1722666" cy="381000"/>
          </a:xfrm>
          <a:prstGeom prst="rect">
            <a:avLst/>
          </a:prstGeom>
          <a:noFill/>
        </p:spPr>
        <p:txBody>
          <a:bodyPr wrap="square" rtlCol="0">
            <a:spAutoFit/>
          </a:bodyPr>
          <a:lstStyle/>
          <a:p>
            <a:r>
              <a:rPr lang="en-US" b="1" dirty="0" smtClean="0"/>
              <a:t>Depletion Zone</a:t>
            </a:r>
            <a:endParaRPr lang="en-US" b="1" dirty="0"/>
          </a:p>
        </p:txBody>
      </p:sp>
    </p:spTree>
    <p:extLst>
      <p:ext uri="{BB962C8B-B14F-4D97-AF65-F5344CB8AC3E}">
        <p14:creationId xmlns:p14="http://schemas.microsoft.com/office/powerpoint/2010/main" val="140337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Light Energy</a:t>
            </a:r>
            <a:endParaRPr lang="en-US" sz="3200" dirty="0"/>
          </a:p>
        </p:txBody>
      </p:sp>
      <p:sp>
        <p:nvSpPr>
          <p:cNvPr id="3" name="Content Placeholder 2"/>
          <p:cNvSpPr>
            <a:spLocks noGrp="1"/>
          </p:cNvSpPr>
          <p:nvPr>
            <p:ph idx="1"/>
          </p:nvPr>
        </p:nvSpPr>
        <p:spPr/>
        <p:txBody>
          <a:bodyPr>
            <a:normAutofit/>
          </a:bodyPr>
          <a:lstStyle/>
          <a:p>
            <a:r>
              <a:rPr lang="en-US" sz="2000" dirty="0" smtClean="0"/>
              <a:t>Energy from the sun come in the form of photons (electromagnetic radiation).</a:t>
            </a:r>
          </a:p>
          <a:p>
            <a:endParaRPr lang="en-US" sz="2000" dirty="0" smtClean="0"/>
          </a:p>
          <a:p>
            <a:r>
              <a:rPr lang="en-US" sz="2000" dirty="0" smtClean="0"/>
              <a:t>As previously discussed, different types of radiation are distinguished by the wavelengths of the photons  (shorter wavelength = higher energy)</a:t>
            </a:r>
          </a:p>
          <a:p>
            <a:endParaRPr lang="en-US" sz="2000" dirty="0" smtClean="0"/>
          </a:p>
          <a:p>
            <a:r>
              <a:rPr lang="en-US" sz="2000" dirty="0" smtClean="0"/>
              <a:t>The Earth receives three types of radiation from the sun:  Ultraviolet (UV), Visible, and Infrared (IR)</a:t>
            </a:r>
            <a:endParaRPr lang="en-US" sz="2000" dirty="0"/>
          </a:p>
        </p:txBody>
      </p:sp>
    </p:spTree>
    <p:extLst>
      <p:ext uri="{BB962C8B-B14F-4D97-AF65-F5344CB8AC3E}">
        <p14:creationId xmlns:p14="http://schemas.microsoft.com/office/powerpoint/2010/main" val="2801127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4418" b="9519"/>
          <a:stretch/>
        </p:blipFill>
        <p:spPr bwMode="auto">
          <a:xfrm>
            <a:off x="609600" y="3810000"/>
            <a:ext cx="7043057" cy="261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0923" y="838200"/>
            <a:ext cx="7313877" cy="2554545"/>
          </a:xfrm>
          <a:prstGeom prst="rect">
            <a:avLst/>
          </a:prstGeom>
          <a:noFill/>
        </p:spPr>
        <p:txBody>
          <a:bodyPr wrap="square" rtlCol="0">
            <a:spAutoFit/>
          </a:bodyPr>
          <a:lstStyle/>
          <a:p>
            <a:pPr marL="342900" indent="-342900">
              <a:buFont typeface="Arial" pitchFamily="34" charset="0"/>
              <a:buChar char="•"/>
            </a:pPr>
            <a:r>
              <a:rPr lang="en-US" sz="2000" dirty="0" smtClean="0"/>
              <a:t>Light at the junction excites </a:t>
            </a:r>
            <a:r>
              <a:rPr lang="en-US" sz="2000" dirty="0" smtClean="0"/>
              <a:t>bound electrons </a:t>
            </a:r>
            <a:r>
              <a:rPr lang="en-US" sz="2000" dirty="0" smtClean="0"/>
              <a:t>in the n-type </a:t>
            </a:r>
            <a:r>
              <a:rPr lang="en-US" sz="2000" dirty="0" smtClean="0"/>
              <a:t>domain within the depletion zone.  </a:t>
            </a:r>
          </a:p>
          <a:p>
            <a:pPr marL="800100" lvl="1" indent="-342900">
              <a:buFont typeface="Arial" pitchFamily="34" charset="0"/>
              <a:buChar char="•"/>
            </a:pPr>
            <a:r>
              <a:rPr lang="en-US" sz="2000" dirty="0" smtClean="0"/>
              <a:t>The </a:t>
            </a:r>
            <a:r>
              <a:rPr lang="en-US" sz="2000" dirty="0" smtClean="0"/>
              <a:t>electric field forces the electrons away from the junction and toward the electrical contact at the surface.  </a:t>
            </a:r>
            <a:endParaRPr lang="en-US" sz="2000" dirty="0" smtClean="0"/>
          </a:p>
          <a:p>
            <a:pPr marL="342900" indent="-342900">
              <a:buFont typeface="Arial" pitchFamily="34" charset="0"/>
              <a:buChar char="•"/>
            </a:pPr>
            <a:r>
              <a:rPr lang="en-US" sz="2000" dirty="0" smtClean="0"/>
              <a:t>They </a:t>
            </a:r>
            <a:r>
              <a:rPr lang="en-US" sz="2000" dirty="0" smtClean="0"/>
              <a:t>enter the p-domain through a wire, where they combine with holes.  </a:t>
            </a:r>
            <a:r>
              <a:rPr lang="en-US" sz="2000" dirty="0" smtClean="0"/>
              <a:t>In </a:t>
            </a:r>
            <a:r>
              <a:rPr lang="en-US" sz="2000" dirty="0" smtClean="0"/>
              <a:t>response, the electric field forces another electron from the p-region into the n-region to maintain charge balance, and the cycle repeats.</a:t>
            </a:r>
            <a:endParaRPr lang="en-US" sz="2000" dirty="0"/>
          </a:p>
        </p:txBody>
      </p:sp>
      <p:sp>
        <p:nvSpPr>
          <p:cNvPr id="8" name="Right Arrow 7"/>
          <p:cNvSpPr/>
          <p:nvPr/>
        </p:nvSpPr>
        <p:spPr>
          <a:xfrm>
            <a:off x="6248400" y="4212772"/>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54486" y="3678198"/>
            <a:ext cx="1066800" cy="369332"/>
          </a:xfrm>
          <a:prstGeom prst="rect">
            <a:avLst/>
          </a:prstGeom>
          <a:noFill/>
        </p:spPr>
        <p:txBody>
          <a:bodyPr wrap="square" rtlCol="0">
            <a:spAutoFit/>
          </a:bodyPr>
          <a:lstStyle/>
          <a:p>
            <a:r>
              <a:rPr lang="en-US" dirty="0" smtClean="0"/>
              <a:t>electron</a:t>
            </a:r>
            <a:endParaRPr lang="en-US" dirty="0"/>
          </a:p>
        </p:txBody>
      </p:sp>
      <p:cxnSp>
        <p:nvCxnSpPr>
          <p:cNvPr id="14" name="Straight Connector 13"/>
          <p:cNvCxnSpPr/>
          <p:nvPr/>
        </p:nvCxnSpPr>
        <p:spPr>
          <a:xfrm>
            <a:off x="7546447" y="5029200"/>
            <a:ext cx="68315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229600" y="4562931"/>
            <a:ext cx="1324" cy="477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05800" y="4552047"/>
            <a:ext cx="0" cy="85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467600" y="5410200"/>
            <a:ext cx="8382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7175" name="Picture 7" descr="C:\Users\harrisc\AppData\Local\Microsoft\Windows\Temporary Internet Files\Content.IE5\267YEZWU\MC9004352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505" y="2683570"/>
            <a:ext cx="1826153" cy="2117030"/>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flipH="1">
            <a:off x="6210300" y="61722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72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238875"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431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143000"/>
            <a:ext cx="2590800" cy="4247317"/>
          </a:xfrm>
          <a:prstGeom prst="rect">
            <a:avLst/>
          </a:prstGeom>
          <a:noFill/>
        </p:spPr>
        <p:txBody>
          <a:bodyPr wrap="square" rtlCol="0">
            <a:spAutoFit/>
          </a:bodyPr>
          <a:lstStyle/>
          <a:p>
            <a:pPr marL="342900" indent="-342900">
              <a:buFont typeface="Arial" pitchFamily="34" charset="0"/>
              <a:buChar char="•"/>
            </a:pPr>
            <a:r>
              <a:rPr lang="en-US" dirty="0" smtClean="0"/>
              <a:t>Under illumination, panels generate direct current (DC)</a:t>
            </a:r>
          </a:p>
          <a:p>
            <a:pPr marL="342900" indent="-342900">
              <a:buFont typeface="Arial" pitchFamily="34" charset="0"/>
              <a:buChar char="•"/>
            </a:pPr>
            <a:endParaRPr lang="en-US" dirty="0"/>
          </a:p>
          <a:p>
            <a:pPr marL="342900" indent="-342900">
              <a:buFont typeface="Arial" pitchFamily="34" charset="0"/>
              <a:buChar char="•"/>
            </a:pPr>
            <a:r>
              <a:rPr lang="en-US" dirty="0" smtClean="0"/>
              <a:t>DC passes through an inverter which converts it to 60Hz AC</a:t>
            </a:r>
          </a:p>
          <a:p>
            <a:pPr marL="342900" indent="-342900">
              <a:buFont typeface="Arial" pitchFamily="34" charset="0"/>
              <a:buChar char="•"/>
            </a:pPr>
            <a:endParaRPr lang="en-US" dirty="0"/>
          </a:p>
          <a:p>
            <a:pPr marL="342900" indent="-342900">
              <a:buFont typeface="Arial" pitchFamily="34" charset="0"/>
              <a:buChar char="•"/>
            </a:pPr>
            <a:r>
              <a:rPr lang="en-US" dirty="0" smtClean="0"/>
              <a:t>AC is used to power devices</a:t>
            </a:r>
          </a:p>
          <a:p>
            <a:pPr marL="342900" indent="-342900">
              <a:buFont typeface="Arial" pitchFamily="34" charset="0"/>
              <a:buChar char="•"/>
            </a:pPr>
            <a:endParaRPr lang="en-US" dirty="0"/>
          </a:p>
          <a:p>
            <a:pPr marL="342900" indent="-342900">
              <a:buFont typeface="Arial" pitchFamily="34" charset="0"/>
              <a:buChar char="•"/>
            </a:pPr>
            <a:r>
              <a:rPr lang="en-US" dirty="0" smtClean="0"/>
              <a:t>Panel is connected to the grid.  Excess power goes to the grid.  </a:t>
            </a:r>
          </a:p>
        </p:txBody>
      </p:sp>
      <p:grpSp>
        <p:nvGrpSpPr>
          <p:cNvPr id="7" name="Group 6"/>
          <p:cNvGrpSpPr/>
          <p:nvPr/>
        </p:nvGrpSpPr>
        <p:grpSpPr>
          <a:xfrm>
            <a:off x="381000" y="1143000"/>
            <a:ext cx="5579040" cy="4648200"/>
            <a:chOff x="598714" y="1295400"/>
            <a:chExt cx="5579040" cy="4648200"/>
          </a:xfrm>
        </p:grpSpPr>
        <p:pic>
          <p:nvPicPr>
            <p:cNvPr id="2050" name="Picture 2" descr="http://solarenergyfactsblog.com/wp-content/uploads/2010/11/solar-power-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5568154" cy="4648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8714" y="1295400"/>
              <a:ext cx="5568154" cy="4648200"/>
            </a:xfrm>
            <a:prstGeom prst="rect">
              <a:avLst/>
            </a:prstGeom>
            <a:noFill/>
            <a:ln w="762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278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s://encrypted-tbn0.gstatic.com/images?q=tbn:ANd9GcROlRn5ShWLHrGz-U1fK7EsRvZz_7poyHFvsltGWllRbuaIR2t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588419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44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Sample Calculations for Solar Panels in SC</a:t>
            </a:r>
            <a:endParaRPr lang="en-US" sz="3200" dirty="0"/>
          </a:p>
        </p:txBody>
      </p:sp>
      <p:sp>
        <p:nvSpPr>
          <p:cNvPr id="4" name="Rectangle 3"/>
          <p:cNvSpPr/>
          <p:nvPr/>
        </p:nvSpPr>
        <p:spPr>
          <a:xfrm rot="5400000">
            <a:off x="1490756" y="4452844"/>
            <a:ext cx="1219200" cy="1762312"/>
          </a:xfrm>
          <a:prstGeom prst="rect">
            <a:avLst/>
          </a:prstGeom>
          <a:solidFill>
            <a:srgbClr val="4F81BD">
              <a:alpha val="65098"/>
            </a:srgbClr>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191000" y="1343164"/>
            <a:ext cx="4191000" cy="3990836"/>
          </a:xfrm>
          <a:prstGeom prst="rect">
            <a:avLst/>
          </a:prstGeom>
          <a:noFill/>
        </p:spPr>
        <p:txBody>
          <a:bodyPr wrap="square" rtlCol="0">
            <a:spAutoFit/>
          </a:bodyPr>
          <a:lstStyle/>
          <a:p>
            <a:pPr marL="285750" indent="-285750">
              <a:buFont typeface="Arial" pitchFamily="34" charset="0"/>
              <a:buChar char="•"/>
            </a:pPr>
            <a:r>
              <a:rPr lang="en-US" sz="2000" dirty="0" smtClean="0"/>
              <a:t>Let’s imagine this is your house.  There are 35 BP3230T panels on your rooftop.  The dimensions of each are shown below.</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From the insolation chart, we see that the peak solar intensity in SC ranges from 3.88-4.43 kWh/m</a:t>
            </a:r>
            <a:r>
              <a:rPr lang="en-US" sz="2000" baseline="30000" dirty="0" smtClean="0"/>
              <a:t>2</a:t>
            </a:r>
            <a:endParaRPr lang="en-US" sz="2000" dirty="0" smtClean="0"/>
          </a:p>
          <a:p>
            <a:pPr marL="285750" indent="-285750">
              <a:buFont typeface="Arial" pitchFamily="34" charset="0"/>
              <a:buChar char="•"/>
            </a:pPr>
            <a:endParaRPr lang="en-US" sz="2000" baseline="30000" dirty="0"/>
          </a:p>
          <a:p>
            <a:pPr marL="285750" indent="-285750">
              <a:buFont typeface="Arial" pitchFamily="34" charset="0"/>
              <a:buChar char="•"/>
            </a:pPr>
            <a:r>
              <a:rPr lang="en-US" sz="2000" dirty="0" smtClean="0"/>
              <a:t>Based on the area of the panel, the total solar energy incident on each panel </a:t>
            </a:r>
            <a:r>
              <a:rPr lang="en-US" sz="2000" dirty="0" smtClean="0">
                <a:solidFill>
                  <a:srgbClr val="FF0000"/>
                </a:solidFill>
              </a:rPr>
              <a:t>during 8 hours of peak sunlight</a:t>
            </a:r>
            <a:r>
              <a:rPr lang="en-US" sz="2000" dirty="0" smtClean="0"/>
              <a:t> is (assuming 4.1 kWh/m</a:t>
            </a:r>
            <a:r>
              <a:rPr lang="en-US" sz="2000" baseline="30000" dirty="0" smtClean="0"/>
              <a:t>2</a:t>
            </a:r>
            <a:r>
              <a:rPr lang="en-US" sz="2000" dirty="0" smtClean="0"/>
              <a:t>):</a:t>
            </a:r>
            <a:endParaRPr lang="en-US" sz="2000" dirty="0"/>
          </a:p>
        </p:txBody>
      </p:sp>
      <p:cxnSp>
        <p:nvCxnSpPr>
          <p:cNvPr id="8" name="Straight Arrow Connector 7"/>
          <p:cNvCxnSpPr/>
          <p:nvPr/>
        </p:nvCxnSpPr>
        <p:spPr>
          <a:xfrm flipH="1">
            <a:off x="3645738" y="1534886"/>
            <a:ext cx="690078" cy="283028"/>
          </a:xfrm>
          <a:prstGeom prst="straightConnector1">
            <a:avLst/>
          </a:prstGeom>
          <a:ln w="76200">
            <a:solidFill>
              <a:srgbClr val="00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descr="https://encrypted-tbn0.gstatic.com/images?q=tbn:ANd9GcTOF6emGwqvTcuaeXCJgZbn2c3rt_nyznX-IB11IcC0-AKCTG-_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6" y="1393686"/>
            <a:ext cx="3206228" cy="2133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11086" y="3956370"/>
            <a:ext cx="1208314" cy="646331"/>
          </a:xfrm>
          <a:prstGeom prst="rect">
            <a:avLst/>
          </a:prstGeom>
          <a:noFill/>
        </p:spPr>
        <p:txBody>
          <a:bodyPr wrap="square" rtlCol="0">
            <a:spAutoFit/>
          </a:bodyPr>
          <a:lstStyle/>
          <a:p>
            <a:r>
              <a:rPr lang="en-US" dirty="0" smtClean="0"/>
              <a:t>1.667 m</a:t>
            </a:r>
          </a:p>
          <a:p>
            <a:r>
              <a:rPr lang="en-US" dirty="0" smtClean="0"/>
              <a:t>(5.47 </a:t>
            </a:r>
            <a:r>
              <a:rPr lang="en-US" dirty="0" err="1" smtClean="0"/>
              <a:t>ft</a:t>
            </a:r>
            <a:r>
              <a:rPr lang="en-US" dirty="0" smtClean="0"/>
              <a:t>)</a:t>
            </a:r>
            <a:endParaRPr lang="en-US" dirty="0"/>
          </a:p>
        </p:txBody>
      </p:sp>
      <p:sp>
        <p:nvSpPr>
          <p:cNvPr id="10" name="TextBox 9"/>
          <p:cNvSpPr txBox="1"/>
          <p:nvPr/>
        </p:nvSpPr>
        <p:spPr>
          <a:xfrm>
            <a:off x="152400" y="4821980"/>
            <a:ext cx="1230086" cy="646331"/>
          </a:xfrm>
          <a:prstGeom prst="rect">
            <a:avLst/>
          </a:prstGeom>
          <a:noFill/>
        </p:spPr>
        <p:txBody>
          <a:bodyPr wrap="square" rtlCol="0">
            <a:spAutoFit/>
          </a:bodyPr>
          <a:lstStyle/>
          <a:p>
            <a:pPr algn="ctr"/>
            <a:r>
              <a:rPr lang="en-US" dirty="0" smtClean="0"/>
              <a:t>1 m</a:t>
            </a:r>
          </a:p>
          <a:p>
            <a:pPr algn="ctr"/>
            <a:r>
              <a:rPr lang="en-US" dirty="0" smtClean="0"/>
              <a:t>(3.28 </a:t>
            </a:r>
            <a:r>
              <a:rPr lang="en-US" dirty="0" err="1" smtClean="0"/>
              <a:t>ft</a:t>
            </a:r>
            <a:r>
              <a:rPr lang="en-US" dirty="0" smtClean="0"/>
              <a:t>)</a:t>
            </a:r>
            <a:endParaRPr lang="en-US" dirty="0"/>
          </a:p>
        </p:txBody>
      </p:sp>
      <p:sp>
        <p:nvSpPr>
          <p:cNvPr id="12" name="TextBox 11"/>
          <p:cNvSpPr txBox="1"/>
          <p:nvPr/>
        </p:nvSpPr>
        <p:spPr>
          <a:xfrm>
            <a:off x="1600200" y="5145145"/>
            <a:ext cx="1202486" cy="369332"/>
          </a:xfrm>
          <a:prstGeom prst="rect">
            <a:avLst/>
          </a:prstGeom>
          <a:noFill/>
        </p:spPr>
        <p:txBody>
          <a:bodyPr wrap="square" rtlCol="0">
            <a:spAutoFit/>
          </a:bodyPr>
          <a:lstStyle/>
          <a:p>
            <a:r>
              <a:rPr lang="en-US" b="1" dirty="0" smtClean="0"/>
              <a:t>1.667 m</a:t>
            </a:r>
            <a:r>
              <a:rPr lang="en-US" b="1" baseline="30000" dirty="0" smtClean="0"/>
              <a:t>2</a:t>
            </a:r>
            <a:endParaRPr lang="en-US" b="1" baseline="30000" dirty="0"/>
          </a:p>
        </p:txBody>
      </p:sp>
      <mc:AlternateContent xmlns:mc="http://schemas.openxmlformats.org/markup-compatibility/2006">
        <mc:Choice xmlns:a14="http://schemas.microsoft.com/office/drawing/2010/main" Requires="a14">
          <p:sp>
            <p:nvSpPr>
              <p:cNvPr id="14" name="TextBox 13"/>
              <p:cNvSpPr txBox="1"/>
              <p:nvPr/>
            </p:nvSpPr>
            <p:spPr>
              <a:xfrm>
                <a:off x="4495800" y="5715000"/>
                <a:ext cx="3473643" cy="61824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4.1 </m:t>
                          </m:r>
                          <m:r>
                            <a:rPr lang="en-US" b="0" i="1" smtClean="0">
                              <a:latin typeface="Cambria Math"/>
                            </a:rPr>
                            <m:t>𝑘𝑊h</m:t>
                          </m:r>
                        </m:num>
                        <m:den>
                          <m:sSup>
                            <m:sSupPr>
                              <m:ctrlPr>
                                <a:rPr lang="en-US" i="1" smtClean="0">
                                  <a:latin typeface="Cambria Math"/>
                                </a:rPr>
                              </m:ctrlPr>
                            </m:sSupPr>
                            <m:e>
                              <m:r>
                                <a:rPr lang="en-US" b="0" i="1" smtClean="0">
                                  <a:latin typeface="Cambria Math"/>
                                </a:rPr>
                                <m:t>𝑚</m:t>
                              </m:r>
                            </m:e>
                            <m:sup>
                              <m:r>
                                <a:rPr lang="en-US" b="0" i="1" smtClean="0">
                                  <a:latin typeface="Cambria Math"/>
                                </a:rPr>
                                <m:t>2</m:t>
                              </m:r>
                            </m:sup>
                          </m:sSup>
                        </m:den>
                      </m:f>
                      <m:r>
                        <a:rPr lang="en-US" b="0" i="1" smtClean="0">
                          <a:latin typeface="Cambria Math"/>
                        </a:rPr>
                        <m:t>𝑥</m:t>
                      </m:r>
                      <m:r>
                        <a:rPr lang="en-US" b="0" i="1" smtClean="0">
                          <a:latin typeface="Cambria Math"/>
                        </a:rPr>
                        <m:t> 1.667 </m:t>
                      </m:r>
                      <m:sSup>
                        <m:sSupPr>
                          <m:ctrlPr>
                            <a:rPr lang="en-US" b="0" i="1" smtClean="0">
                              <a:latin typeface="Cambria Math"/>
                            </a:rPr>
                          </m:ctrlPr>
                        </m:sSupPr>
                        <m:e>
                          <m:r>
                            <a:rPr lang="en-US" b="0" i="1" smtClean="0">
                              <a:latin typeface="Cambria Math"/>
                            </a:rPr>
                            <m:t>𝑚</m:t>
                          </m:r>
                        </m:e>
                        <m:sup>
                          <m:r>
                            <a:rPr lang="en-US" b="0" i="1" smtClean="0">
                              <a:latin typeface="Cambria Math"/>
                            </a:rPr>
                            <m:t>2</m:t>
                          </m:r>
                        </m:sup>
                      </m:sSup>
                      <m:r>
                        <a:rPr lang="en-US" b="0" i="1" smtClean="0">
                          <a:latin typeface="Cambria Math"/>
                        </a:rPr>
                        <m:t>=6.83 </m:t>
                      </m:r>
                      <m:r>
                        <a:rPr lang="en-US" b="0" i="1" smtClean="0">
                          <a:latin typeface="Cambria Math"/>
                        </a:rPr>
                        <m:t>𝑘𝑊h</m:t>
                      </m:r>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4495800" y="5715000"/>
                <a:ext cx="3473643" cy="61824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3716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a:t>Sample Calculations for Solar Panels in SC</a:t>
            </a:r>
          </a:p>
        </p:txBody>
      </p:sp>
      <p:sp>
        <p:nvSpPr>
          <p:cNvPr id="3" name="Content Placeholder 2"/>
          <p:cNvSpPr>
            <a:spLocks noGrp="1"/>
          </p:cNvSpPr>
          <p:nvPr>
            <p:ph idx="1"/>
          </p:nvPr>
        </p:nvSpPr>
        <p:spPr>
          <a:xfrm>
            <a:off x="533400" y="1341437"/>
            <a:ext cx="8229600" cy="4525963"/>
          </a:xfrm>
        </p:spPr>
        <p:txBody>
          <a:bodyPr>
            <a:normAutofit/>
          </a:bodyPr>
          <a:lstStyle/>
          <a:p>
            <a:r>
              <a:rPr lang="en-US" sz="2000" dirty="0" smtClean="0"/>
              <a:t>These particular panels have a </a:t>
            </a:r>
            <a:r>
              <a:rPr lang="en-US" sz="2000" u="sng" dirty="0" smtClean="0">
                <a:solidFill>
                  <a:srgbClr val="FF0000"/>
                </a:solidFill>
              </a:rPr>
              <a:t>conversion efficiency</a:t>
            </a:r>
            <a:r>
              <a:rPr lang="en-US" sz="2000" dirty="0" smtClean="0"/>
              <a:t> (incident solar energy to electricity) of </a:t>
            </a:r>
            <a:r>
              <a:rPr lang="en-US" sz="2000" b="1" dirty="0" smtClean="0">
                <a:solidFill>
                  <a:srgbClr val="FF0000"/>
                </a:solidFill>
              </a:rPr>
              <a:t>13.8%</a:t>
            </a:r>
            <a:r>
              <a:rPr lang="en-US" sz="2000" dirty="0" smtClean="0"/>
              <a:t>.  </a:t>
            </a:r>
          </a:p>
          <a:p>
            <a:endParaRPr lang="en-US" sz="2000" dirty="0"/>
          </a:p>
          <a:p>
            <a:r>
              <a:rPr lang="en-US" sz="2000" dirty="0" smtClean="0"/>
              <a:t>We will also make the following assumptions:</a:t>
            </a:r>
          </a:p>
          <a:p>
            <a:pPr lvl="1"/>
            <a:r>
              <a:rPr lang="en-US" sz="2000" dirty="0" smtClean="0"/>
              <a:t>12 hours of </a:t>
            </a:r>
            <a:r>
              <a:rPr lang="en-US" sz="2000" i="1" u="sng" dirty="0" smtClean="0"/>
              <a:t>total</a:t>
            </a:r>
            <a:r>
              <a:rPr lang="en-US" sz="2000" dirty="0" smtClean="0"/>
              <a:t> sunlight</a:t>
            </a:r>
          </a:p>
          <a:p>
            <a:pPr lvl="1"/>
            <a:r>
              <a:rPr lang="en-US" sz="2000" dirty="0" smtClean="0"/>
              <a:t>the insolation value holds for 8 </a:t>
            </a:r>
            <a:r>
              <a:rPr lang="en-US" sz="2000" dirty="0" err="1" smtClean="0"/>
              <a:t>hrs</a:t>
            </a:r>
            <a:r>
              <a:rPr lang="en-US" sz="2000" dirty="0" smtClean="0"/>
              <a:t> of peak sunlight</a:t>
            </a:r>
          </a:p>
          <a:p>
            <a:pPr lvl="1"/>
            <a:r>
              <a:rPr lang="en-US" sz="2000" dirty="0" smtClean="0"/>
              <a:t>the total sunlight collected for the other 4 </a:t>
            </a:r>
            <a:r>
              <a:rPr lang="en-US" sz="2000" dirty="0" err="1" smtClean="0"/>
              <a:t>hrs</a:t>
            </a:r>
            <a:r>
              <a:rPr lang="en-US" sz="2000" dirty="0" smtClean="0"/>
              <a:t> of sun equals one-fourth of that collected during peak hours </a:t>
            </a:r>
          </a:p>
          <a:p>
            <a:pPr lvl="3"/>
            <a:r>
              <a:rPr lang="en-US" dirty="0" smtClean="0"/>
              <a:t>total incident solar energy:  [6.83 + 0.25(6.83)] = 8.53 kWh</a:t>
            </a:r>
          </a:p>
          <a:p>
            <a:pPr lvl="1"/>
            <a:endParaRPr lang="en-US" sz="1600" dirty="0"/>
          </a:p>
          <a:p>
            <a:r>
              <a:rPr lang="en-US" sz="2000" dirty="0" smtClean="0"/>
              <a:t>The total energy produced by your panels per day is:</a:t>
            </a:r>
            <a:endParaRPr lang="en-US" sz="2000" dirty="0"/>
          </a:p>
        </p:txBody>
      </p:sp>
      <mc:AlternateContent xmlns:mc="http://schemas.openxmlformats.org/markup-compatibility/2006">
        <mc:Choice xmlns:a14="http://schemas.microsoft.com/office/drawing/2010/main" Requires="a14">
          <p:sp>
            <p:nvSpPr>
              <p:cNvPr id="4" name="TextBox 3"/>
              <p:cNvSpPr txBox="1"/>
              <p:nvPr/>
            </p:nvSpPr>
            <p:spPr>
              <a:xfrm>
                <a:off x="2495970" y="5638800"/>
                <a:ext cx="4614789" cy="66499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35 </m:t>
                      </m:r>
                      <m:r>
                        <a:rPr lang="en-US" b="0" i="1" smtClean="0">
                          <a:latin typeface="Cambria Math"/>
                        </a:rPr>
                        <m:t>𝑝𝑎𝑛𝑒𝑙𝑠</m:t>
                      </m:r>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8.53 </m:t>
                          </m:r>
                          <m:r>
                            <a:rPr lang="en-US" b="0" i="1" smtClean="0">
                              <a:latin typeface="Cambria Math"/>
                            </a:rPr>
                            <m:t>𝑘𝑊h</m:t>
                          </m:r>
                        </m:num>
                        <m:den>
                          <m:r>
                            <a:rPr lang="en-US" b="0" i="1" smtClean="0">
                              <a:latin typeface="Cambria Math"/>
                            </a:rPr>
                            <m:t>𝑝𝑎𝑛𝑒𝑙</m:t>
                          </m:r>
                        </m:den>
                      </m:f>
                      <m:r>
                        <a:rPr lang="en-US" b="0" i="1" smtClean="0">
                          <a:latin typeface="Cambria Math"/>
                        </a:rPr>
                        <m:t> </m:t>
                      </m:r>
                      <m:r>
                        <a:rPr lang="en-US" b="0" i="1" smtClean="0">
                          <a:latin typeface="Cambria Math"/>
                        </a:rPr>
                        <m:t>𝑥</m:t>
                      </m:r>
                      <m:r>
                        <a:rPr lang="en-US" b="0" i="1" smtClean="0">
                          <a:latin typeface="Cambria Math"/>
                        </a:rPr>
                        <m:t> 0.138=41.2 </m:t>
                      </m:r>
                      <m:r>
                        <a:rPr lang="en-US" b="0" i="1" smtClean="0">
                          <a:latin typeface="Cambria Math"/>
                        </a:rPr>
                        <m:t>𝑘𝑊h</m:t>
                      </m:r>
                      <m:r>
                        <a:rPr lang="en-US" b="0" i="1" smtClean="0">
                          <a:latin typeface="Cambria Math"/>
                        </a:rPr>
                        <m:t> </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2495970" y="5638800"/>
                <a:ext cx="4614789" cy="66499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5026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Calculations for Solar Panels in SC</a:t>
            </a:r>
          </a:p>
        </p:txBody>
      </p:sp>
      <p:sp>
        <p:nvSpPr>
          <p:cNvPr id="3" name="Content Placeholder 2"/>
          <p:cNvSpPr>
            <a:spLocks noGrp="1"/>
          </p:cNvSpPr>
          <p:nvPr>
            <p:ph idx="1"/>
          </p:nvPr>
        </p:nvSpPr>
        <p:spPr/>
        <p:txBody>
          <a:bodyPr>
            <a:normAutofit/>
          </a:bodyPr>
          <a:lstStyle/>
          <a:p>
            <a:r>
              <a:rPr lang="en-US" sz="2000" dirty="0" smtClean="0"/>
              <a:t>The average household consumes 31.3 kWh of electricity per day.  The cost per kWh in SC is $0.09.  </a:t>
            </a:r>
          </a:p>
          <a:p>
            <a:endParaRPr lang="en-US" sz="2000" dirty="0" smtClean="0"/>
          </a:p>
          <a:p>
            <a:r>
              <a:rPr lang="en-US" sz="2000" dirty="0" smtClean="0"/>
              <a:t>Because the panels are hooked to the grid, you can “reverse meter”.  In other words, the excess energy produced by your panels goes </a:t>
            </a:r>
            <a:r>
              <a:rPr lang="en-US" sz="2000" i="1" dirty="0" smtClean="0"/>
              <a:t>into </a:t>
            </a:r>
            <a:r>
              <a:rPr lang="en-US" sz="2000" dirty="0" smtClean="0"/>
              <a:t>the grid, and your electric meter spins backward.  You receive credit for all the energy you produce.</a:t>
            </a:r>
          </a:p>
          <a:p>
            <a:endParaRPr lang="en-US" sz="2000" dirty="0"/>
          </a:p>
          <a:p>
            <a:r>
              <a:rPr lang="en-US" sz="2000" dirty="0" smtClean="0"/>
              <a:t>In addition to not having an electric bill, your monthly returns would be:</a:t>
            </a:r>
          </a:p>
          <a:p>
            <a:endParaRPr lang="en-US" sz="2000" dirty="0"/>
          </a:p>
          <a:p>
            <a:endParaRPr lang="en-US" sz="2000" dirty="0"/>
          </a:p>
        </p:txBody>
      </p:sp>
      <mc:AlternateContent xmlns:mc="http://schemas.openxmlformats.org/markup-compatibility/2006">
        <mc:Choice xmlns:a14="http://schemas.microsoft.com/office/drawing/2010/main" Requires="a14">
          <p:sp>
            <p:nvSpPr>
              <p:cNvPr id="4" name="TextBox 3"/>
              <p:cNvSpPr txBox="1"/>
              <p:nvPr/>
            </p:nvSpPr>
            <p:spPr>
              <a:xfrm>
                <a:off x="1524000" y="5181600"/>
                <a:ext cx="5639877" cy="67672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 </m:t>
                      </m:r>
                      <m:f>
                        <m:fPr>
                          <m:ctrlPr>
                            <a:rPr lang="en-US" b="0" i="1" smtClean="0">
                              <a:latin typeface="Cambria Math"/>
                            </a:rPr>
                          </m:ctrlPr>
                        </m:fPr>
                        <m:num>
                          <m:r>
                            <a:rPr lang="en-US" b="0" i="1" smtClean="0">
                              <a:latin typeface="Cambria Math"/>
                            </a:rPr>
                            <m:t>9.9 </m:t>
                          </m:r>
                          <m:r>
                            <a:rPr lang="en-US" b="0" i="1" smtClean="0">
                              <a:latin typeface="Cambria Math"/>
                            </a:rPr>
                            <m:t>𝑘𝑊h</m:t>
                          </m:r>
                          <m:r>
                            <a:rPr lang="en-US" b="0" i="1" smtClean="0">
                              <a:latin typeface="Cambria Math"/>
                            </a:rPr>
                            <m:t> </m:t>
                          </m:r>
                          <m:r>
                            <a:rPr lang="en-US" b="0" i="1" smtClean="0">
                              <a:latin typeface="Cambria Math"/>
                            </a:rPr>
                            <m:t>𝑒𝑥𝑐𝑒𝑠𝑠</m:t>
                          </m:r>
                          <m:r>
                            <a:rPr lang="en-US" b="0" i="1" smtClean="0">
                              <a:latin typeface="Cambria Math"/>
                            </a:rPr>
                            <m:t> </m:t>
                          </m:r>
                          <m:r>
                            <a:rPr lang="en-US" b="0" i="1" smtClean="0">
                              <a:latin typeface="Cambria Math"/>
                            </a:rPr>
                            <m:t>𝑒𝑛𝑒𝑟𝑔𝑦</m:t>
                          </m:r>
                        </m:num>
                        <m:den>
                          <m:r>
                            <a:rPr lang="en-US" b="0" i="1" smtClean="0">
                              <a:latin typeface="Cambria Math"/>
                            </a:rPr>
                            <m:t>𝑑𝑎𝑦</m:t>
                          </m:r>
                        </m:den>
                      </m:f>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30 </m:t>
                          </m:r>
                          <m:r>
                            <a:rPr lang="en-US" b="0" i="1" smtClean="0">
                              <a:latin typeface="Cambria Math"/>
                            </a:rPr>
                            <m:t>𝑑𝑎𝑦</m:t>
                          </m:r>
                        </m:num>
                        <m:den>
                          <m:r>
                            <a:rPr lang="en-US" b="0" i="1" smtClean="0">
                              <a:latin typeface="Cambria Math"/>
                            </a:rPr>
                            <m:t>𝑚𝑜𝑛𝑡h</m:t>
                          </m:r>
                        </m:den>
                      </m:f>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$ 0.09 </m:t>
                          </m:r>
                        </m:num>
                        <m:den>
                          <m:r>
                            <a:rPr lang="en-US" b="0" i="1" smtClean="0">
                              <a:latin typeface="Cambria Math"/>
                            </a:rPr>
                            <m:t>𝑘𝑊h</m:t>
                          </m:r>
                        </m:den>
                      </m:f>
                      <m:r>
                        <a:rPr lang="en-US" b="0" i="1" smtClean="0">
                          <a:latin typeface="Cambria Math"/>
                        </a:rPr>
                        <m:t>=$26. 73</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1524000" y="5181600"/>
                <a:ext cx="5639877" cy="676724"/>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28020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Cost</a:t>
            </a:r>
            <a:endParaRPr lang="en-US" sz="3200" dirty="0"/>
          </a:p>
        </p:txBody>
      </p:sp>
      <p:sp>
        <p:nvSpPr>
          <p:cNvPr id="3" name="Content Placeholder 2"/>
          <p:cNvSpPr>
            <a:spLocks noGrp="1"/>
          </p:cNvSpPr>
          <p:nvPr>
            <p:ph idx="1"/>
          </p:nvPr>
        </p:nvSpPr>
        <p:spPr>
          <a:xfrm>
            <a:off x="457200" y="1371600"/>
            <a:ext cx="8229600" cy="4525963"/>
          </a:xfrm>
        </p:spPr>
        <p:txBody>
          <a:bodyPr>
            <a:normAutofit/>
          </a:bodyPr>
          <a:lstStyle/>
          <a:p>
            <a:r>
              <a:rPr lang="en-US" sz="2000" dirty="0" smtClean="0"/>
              <a:t>The cost of the panels and installation for such a system ranges vastly from $33000 to $51,000.  Lets take the median value ($42,000)</a:t>
            </a:r>
          </a:p>
          <a:p>
            <a:endParaRPr lang="en-US" sz="2000" dirty="0"/>
          </a:p>
          <a:p>
            <a:r>
              <a:rPr lang="en-US" sz="2000" dirty="0" smtClean="0"/>
              <a:t>The federal government offers a tax credit for 30% of the installation.  SC also offers a state tax credit of 25%.  This equals:</a:t>
            </a:r>
          </a:p>
          <a:p>
            <a:pPr lvl="1"/>
            <a:r>
              <a:rPr lang="en-US" sz="2000" dirty="0" smtClean="0"/>
              <a:t>$12,600 tax credit from U.S.</a:t>
            </a:r>
          </a:p>
          <a:p>
            <a:pPr lvl="1"/>
            <a:r>
              <a:rPr lang="en-US" sz="2000" dirty="0" smtClean="0"/>
              <a:t>$10,500 tax credit from SC</a:t>
            </a:r>
          </a:p>
          <a:p>
            <a:pPr lvl="2"/>
            <a:r>
              <a:rPr lang="en-US" sz="2000" dirty="0" smtClean="0"/>
              <a:t>The federal credit can roll over for 3 years, with no annual limit</a:t>
            </a:r>
          </a:p>
          <a:p>
            <a:pPr lvl="2"/>
            <a:r>
              <a:rPr lang="en-US" sz="2000" dirty="0" smtClean="0"/>
              <a:t> The SC tax credit can roll over for 10 years, with an annual limit of $3500 </a:t>
            </a:r>
          </a:p>
          <a:p>
            <a:pPr lvl="2"/>
            <a:endParaRPr lang="en-US" sz="1800" dirty="0"/>
          </a:p>
          <a:p>
            <a:endParaRPr lang="en-US" sz="2600" dirty="0"/>
          </a:p>
          <a:p>
            <a:pPr lvl="2"/>
            <a:endParaRPr lang="en-US" sz="1800" dirty="0" smtClean="0"/>
          </a:p>
          <a:p>
            <a:pPr lvl="1"/>
            <a:endParaRPr lang="en-US" sz="1600" dirty="0" smtClean="0"/>
          </a:p>
          <a:p>
            <a:endParaRPr lang="en-US" sz="2000" dirty="0"/>
          </a:p>
        </p:txBody>
      </p:sp>
    </p:spTree>
    <p:extLst>
      <p:ext uri="{BB962C8B-B14F-4D97-AF65-F5344CB8AC3E}">
        <p14:creationId xmlns:p14="http://schemas.microsoft.com/office/powerpoint/2010/main" val="1406466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Returns and Other Values </a:t>
            </a:r>
            <a:br>
              <a:rPr lang="en-US" sz="3200" dirty="0" smtClean="0"/>
            </a:br>
            <a:r>
              <a:rPr lang="en-US" sz="3200" dirty="0" smtClean="0"/>
              <a:t>(taken from solarestimate.org)</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188454544"/>
              </p:ext>
            </p:extLst>
          </p:nvPr>
        </p:nvGraphicFramePr>
        <p:xfrm>
          <a:off x="1371600" y="1905000"/>
          <a:ext cx="6096000" cy="2494280"/>
        </p:xfrm>
        <a:graphic>
          <a:graphicData uri="http://schemas.openxmlformats.org/drawingml/2006/table">
            <a:tbl>
              <a:tblPr firstRow="1" bandRow="1">
                <a:tableStyleId>{5C22544A-7EE6-4342-B048-85BDC9FD1C3A}</a:tableStyleId>
              </a:tblPr>
              <a:tblGrid>
                <a:gridCol w="5029200"/>
                <a:gridCol w="1066800"/>
              </a:tblGrid>
              <a:tr h="370840">
                <a:tc>
                  <a:txBody>
                    <a:bodyPr/>
                    <a:lstStyle/>
                    <a:p>
                      <a:r>
                        <a:rPr lang="en-US" dirty="0" smtClean="0"/>
                        <a:t>Average Monthly Utility Savings</a:t>
                      </a:r>
                      <a:br>
                        <a:rPr lang="en-US" dirty="0" smtClean="0"/>
                      </a:br>
                      <a:r>
                        <a:rPr lang="en-US" dirty="0" smtClean="0"/>
                        <a:t>(assuming 3.78%</a:t>
                      </a:r>
                      <a:r>
                        <a:rPr lang="en-US" baseline="0" dirty="0" smtClean="0"/>
                        <a:t> annual utility inflation)</a:t>
                      </a:r>
                      <a:endParaRPr lang="en-US" dirty="0"/>
                    </a:p>
                  </a:txBody>
                  <a:tcPr/>
                </a:tc>
                <a:tc>
                  <a:txBody>
                    <a:bodyPr/>
                    <a:lstStyle/>
                    <a:p>
                      <a:r>
                        <a:rPr lang="en-US" dirty="0" smtClean="0"/>
                        <a:t>$133</a:t>
                      </a:r>
                      <a:endParaRPr lang="en-US" dirty="0"/>
                    </a:p>
                  </a:txBody>
                  <a:tcPr/>
                </a:tc>
              </a:tr>
              <a:tr h="370840">
                <a:tc>
                  <a:txBody>
                    <a:bodyPr/>
                    <a:lstStyle/>
                    <a:p>
                      <a:r>
                        <a:rPr lang="en-US" dirty="0" smtClean="0"/>
                        <a:t>25-</a:t>
                      </a:r>
                      <a:r>
                        <a:rPr lang="en-US" baseline="0" dirty="0" smtClean="0"/>
                        <a:t>Year Utility Savings</a:t>
                      </a:r>
                      <a:endParaRPr lang="en-US" dirty="0"/>
                    </a:p>
                  </a:txBody>
                  <a:tcPr/>
                </a:tc>
                <a:tc>
                  <a:txBody>
                    <a:bodyPr/>
                    <a:lstStyle/>
                    <a:p>
                      <a:r>
                        <a:rPr lang="en-US" dirty="0" smtClean="0"/>
                        <a:t>$39,900</a:t>
                      </a:r>
                      <a:endParaRPr lang="en-US" dirty="0"/>
                    </a:p>
                  </a:txBody>
                  <a:tcPr/>
                </a:tc>
              </a:tr>
              <a:tr h="370840">
                <a:tc>
                  <a:txBody>
                    <a:bodyPr/>
                    <a:lstStyle/>
                    <a:p>
                      <a:r>
                        <a:rPr lang="en-US" dirty="0" smtClean="0"/>
                        <a:t>Average Monthly Utility</a:t>
                      </a:r>
                      <a:r>
                        <a:rPr lang="en-US" baseline="0" dirty="0" smtClean="0"/>
                        <a:t> Rebate </a:t>
                      </a:r>
                      <a:endParaRPr lang="en-US" dirty="0"/>
                    </a:p>
                  </a:txBody>
                  <a:tcPr/>
                </a:tc>
                <a:tc>
                  <a:txBody>
                    <a:bodyPr/>
                    <a:lstStyle/>
                    <a:p>
                      <a:r>
                        <a:rPr lang="en-US" dirty="0" smtClean="0"/>
                        <a:t>$31.95</a:t>
                      </a:r>
                      <a:endParaRPr lang="en-US" dirty="0"/>
                    </a:p>
                  </a:txBody>
                  <a:tcPr/>
                </a:tc>
              </a:tr>
              <a:tr h="370840">
                <a:tc>
                  <a:txBody>
                    <a:bodyPr/>
                    <a:lstStyle/>
                    <a:p>
                      <a:r>
                        <a:rPr lang="en-US" dirty="0" smtClean="0"/>
                        <a:t>Appreciation in Property Value</a:t>
                      </a:r>
                      <a:endParaRPr lang="en-US" dirty="0"/>
                    </a:p>
                  </a:txBody>
                  <a:tcPr/>
                </a:tc>
                <a:tc>
                  <a:txBody>
                    <a:bodyPr/>
                    <a:lstStyle/>
                    <a:p>
                      <a:r>
                        <a:rPr lang="en-US" dirty="0" smtClean="0"/>
                        <a:t>$19,080</a:t>
                      </a:r>
                      <a:endParaRPr lang="en-US" dirty="0"/>
                    </a:p>
                  </a:txBody>
                  <a:tcPr/>
                </a:tc>
              </a:tr>
              <a:tr h="370840">
                <a:tc>
                  <a:txBody>
                    <a:bodyPr/>
                    <a:lstStyle/>
                    <a:p>
                      <a:r>
                        <a:rPr lang="en-US" dirty="0" smtClean="0"/>
                        <a:t>Normalized</a:t>
                      </a:r>
                      <a:r>
                        <a:rPr lang="en-US" baseline="0" dirty="0" smtClean="0"/>
                        <a:t> Power cost (per kWh)</a:t>
                      </a:r>
                      <a:endParaRPr lang="en-US" dirty="0"/>
                    </a:p>
                  </a:txBody>
                  <a:tcPr/>
                </a:tc>
                <a:tc>
                  <a:txBody>
                    <a:bodyPr/>
                    <a:lstStyle/>
                    <a:p>
                      <a:r>
                        <a:rPr lang="en-US" dirty="0" smtClean="0"/>
                        <a:t>$0.07</a:t>
                      </a:r>
                      <a:endParaRPr lang="en-US" dirty="0"/>
                    </a:p>
                  </a:txBody>
                  <a:tcPr/>
                </a:tc>
              </a:tr>
              <a:tr h="370840">
                <a:tc>
                  <a:txBody>
                    <a:bodyPr/>
                    <a:lstStyle/>
                    <a:p>
                      <a:r>
                        <a:rPr lang="en-US" dirty="0" smtClean="0"/>
                        <a:t>Greenhouse Gas Saved (25 years)</a:t>
                      </a:r>
                      <a:endParaRPr lang="en-US" dirty="0"/>
                    </a:p>
                  </a:txBody>
                  <a:tcPr/>
                </a:tc>
                <a:tc>
                  <a:txBody>
                    <a:bodyPr/>
                    <a:lstStyle/>
                    <a:p>
                      <a:r>
                        <a:rPr lang="en-US" dirty="0" smtClean="0"/>
                        <a:t>229 tons</a:t>
                      </a:r>
                      <a:endParaRPr lang="en-US" dirty="0"/>
                    </a:p>
                  </a:txBody>
                  <a:tcPr/>
                </a:tc>
              </a:tr>
            </a:tbl>
          </a:graphicData>
        </a:graphic>
      </p:graphicFrame>
      <mc:AlternateContent xmlns:mc="http://schemas.openxmlformats.org/markup-compatibility/2006">
        <mc:Choice xmlns:a14="http://schemas.microsoft.com/office/drawing/2010/main" Requires="a14">
          <p:sp>
            <p:nvSpPr>
              <p:cNvPr id="5" name="TextBox 4"/>
              <p:cNvSpPr txBox="1"/>
              <p:nvPr/>
            </p:nvSpPr>
            <p:spPr>
              <a:xfrm>
                <a:off x="2286000" y="5041669"/>
                <a:ext cx="4879477"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133</m:t>
                      </m:r>
                      <m:d>
                        <m:dPr>
                          <m:ctrlPr>
                            <a:rPr lang="en-US" b="0" i="1" smtClean="0">
                              <a:latin typeface="Cambria Math"/>
                            </a:rPr>
                          </m:ctrlPr>
                        </m:dPr>
                        <m:e>
                          <m:r>
                            <a:rPr lang="en-US" b="0" i="1" smtClean="0">
                              <a:latin typeface="Cambria Math"/>
                            </a:rPr>
                            <m:t>𝑥</m:t>
                          </m:r>
                        </m:e>
                      </m:d>
                      <m:r>
                        <a:rPr lang="en-US" b="0" i="1" smtClean="0">
                          <a:latin typeface="Cambria Math"/>
                        </a:rPr>
                        <m:t>+31.95</m:t>
                      </m:r>
                      <m:d>
                        <m:dPr>
                          <m:ctrlPr>
                            <a:rPr lang="en-US" b="0" i="1" smtClean="0">
                              <a:latin typeface="Cambria Math"/>
                            </a:rPr>
                          </m:ctrlPr>
                        </m:dPr>
                        <m:e>
                          <m:r>
                            <a:rPr lang="en-US" b="0" i="1" smtClean="0">
                              <a:latin typeface="Cambria Math"/>
                            </a:rPr>
                            <m:t>𝑥</m:t>
                          </m:r>
                        </m:e>
                      </m:d>
                      <m:r>
                        <a:rPr lang="en-US" b="0" i="1" smtClean="0">
                          <a:latin typeface="Cambria Math"/>
                        </a:rPr>
                        <m:t>+12600+10500=42000</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2286000" y="5041669"/>
                <a:ext cx="4879477" cy="369332"/>
              </a:xfrm>
              <a:prstGeom prst="rect">
                <a:avLst/>
              </a:prstGeom>
              <a:blipFill rotWithShape="1">
                <a:blip r:embed="rId2"/>
                <a:stretch>
                  <a:fillRect/>
                </a:stretch>
              </a:blipFill>
            </p:spPr>
            <p:txBody>
              <a:bodyPr/>
              <a:lstStyle/>
              <a:p>
                <a:r>
                  <a:rPr lang="en-US">
                    <a:noFill/>
                  </a:rPr>
                  <a:t> </a:t>
                </a:r>
              </a:p>
            </p:txBody>
          </p:sp>
        </mc:Fallback>
      </mc:AlternateContent>
      <p:sp>
        <p:nvSpPr>
          <p:cNvPr id="6" name="TextBox 5"/>
          <p:cNvSpPr txBox="1"/>
          <p:nvPr/>
        </p:nvSpPr>
        <p:spPr>
          <a:xfrm>
            <a:off x="838200" y="4572000"/>
            <a:ext cx="7162800" cy="400110"/>
          </a:xfrm>
          <a:prstGeom prst="rect">
            <a:avLst/>
          </a:prstGeom>
          <a:noFill/>
        </p:spPr>
        <p:txBody>
          <a:bodyPr wrap="square" rtlCol="0">
            <a:spAutoFit/>
          </a:bodyPr>
          <a:lstStyle/>
          <a:p>
            <a:pPr marL="285750" indent="-285750">
              <a:buFont typeface="Arial" pitchFamily="34" charset="0"/>
              <a:buChar char="•"/>
            </a:pPr>
            <a:r>
              <a:rPr lang="en-US" sz="2000" dirty="0" smtClean="0"/>
              <a:t>The number of months required to break even on investment:</a:t>
            </a:r>
            <a:endParaRPr lang="en-US" sz="2000" dirty="0"/>
          </a:p>
        </p:txBody>
      </p:sp>
      <mc:AlternateContent xmlns:mc="http://schemas.openxmlformats.org/markup-compatibility/2006">
        <mc:Choice xmlns:a14="http://schemas.microsoft.com/office/drawing/2010/main" Requires="a14">
          <p:sp>
            <p:nvSpPr>
              <p:cNvPr id="7" name="TextBox 6"/>
              <p:cNvSpPr txBox="1"/>
              <p:nvPr/>
            </p:nvSpPr>
            <p:spPr>
              <a:xfrm>
                <a:off x="2939891" y="5486400"/>
                <a:ext cx="3384709" cy="369332"/>
              </a:xfrm>
              <a:prstGeom prst="rect">
                <a:avLst/>
              </a:prstGeom>
              <a:solidFill>
                <a:srgbClr val="FFFF00"/>
              </a:solid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=114.6 </m:t>
                      </m:r>
                      <m:r>
                        <a:rPr lang="en-US" b="0" i="1" smtClean="0">
                          <a:latin typeface="Cambria Math"/>
                        </a:rPr>
                        <m:t>𝑚𝑜𝑛𝑡h𝑠</m:t>
                      </m:r>
                      <m:r>
                        <a:rPr lang="en-US" b="0" i="1" smtClean="0">
                          <a:latin typeface="Cambria Math"/>
                        </a:rPr>
                        <m:t> (9.54 </m:t>
                      </m:r>
                      <m:r>
                        <a:rPr lang="en-US" b="0" i="1" smtClean="0">
                          <a:latin typeface="Cambria Math"/>
                        </a:rPr>
                        <m:t>𝑦𝑒𝑎𝑟𝑠</m:t>
                      </m:r>
                      <m:r>
                        <a:rPr lang="en-US" b="0" i="1" smtClean="0">
                          <a:latin typeface="Cambria Math"/>
                        </a:rPr>
                        <m:t>)</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2939891" y="5486400"/>
                <a:ext cx="3384709" cy="369332"/>
              </a:xfrm>
              <a:prstGeom prst="rect">
                <a:avLst/>
              </a:prstGeom>
              <a:blipFill rotWithShape="1">
                <a:blip r:embed="rId3"/>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62900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03"/>
          <a:stretch/>
        </p:blipFill>
        <p:spPr bwMode="auto">
          <a:xfrm>
            <a:off x="108857" y="1306283"/>
            <a:ext cx="5529943" cy="492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868362"/>
          </a:xfrm>
        </p:spPr>
        <p:txBody>
          <a:bodyPr>
            <a:normAutofit/>
          </a:bodyPr>
          <a:lstStyle/>
          <a:p>
            <a:r>
              <a:rPr lang="en-US" sz="3200" dirty="0" smtClean="0"/>
              <a:t>Solar Spectrum</a:t>
            </a:r>
            <a:endParaRPr lang="en-US" sz="3200" dirty="0"/>
          </a:p>
        </p:txBody>
      </p:sp>
      <p:sp>
        <p:nvSpPr>
          <p:cNvPr id="3" name="TextBox 2"/>
          <p:cNvSpPr txBox="1"/>
          <p:nvPr/>
        </p:nvSpPr>
        <p:spPr>
          <a:xfrm>
            <a:off x="5638800" y="1379816"/>
            <a:ext cx="3048000" cy="3785652"/>
          </a:xfrm>
          <a:prstGeom prst="rect">
            <a:avLst/>
          </a:prstGeom>
          <a:noFill/>
        </p:spPr>
        <p:txBody>
          <a:bodyPr wrap="square" rtlCol="0">
            <a:spAutoFit/>
          </a:bodyPr>
          <a:lstStyle/>
          <a:p>
            <a:pPr marL="342900" indent="-342900">
              <a:buFont typeface="Arial" pitchFamily="34" charset="0"/>
              <a:buChar char="•"/>
            </a:pPr>
            <a:r>
              <a:rPr lang="en-US" sz="2000" dirty="0" smtClean="0"/>
              <a:t>Figure to the left shows the intensity (power per unit area) of solar radiation as a function of wavelength.</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About 5% of the sun’s intensity is UV, 50% visible, and 45% IR.</a:t>
            </a:r>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sz="2000" dirty="0"/>
          </a:p>
        </p:txBody>
      </p:sp>
      <p:cxnSp>
        <p:nvCxnSpPr>
          <p:cNvPr id="5" name="Straight Arrow Connector 4"/>
          <p:cNvCxnSpPr/>
          <p:nvPr/>
        </p:nvCxnSpPr>
        <p:spPr>
          <a:xfrm flipH="1">
            <a:off x="1600200" y="2343834"/>
            <a:ext cx="914400" cy="1129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4600" y="2174557"/>
            <a:ext cx="2819401" cy="338554"/>
          </a:xfrm>
          <a:prstGeom prst="rect">
            <a:avLst/>
          </a:prstGeom>
          <a:noFill/>
        </p:spPr>
        <p:txBody>
          <a:bodyPr wrap="square" rtlCol="0">
            <a:spAutoFit/>
          </a:bodyPr>
          <a:lstStyle/>
          <a:p>
            <a:r>
              <a:rPr lang="en-US" sz="1600" dirty="0" smtClean="0"/>
              <a:t>Intensity above the atmosphere</a:t>
            </a:r>
            <a:endParaRPr lang="en-US" sz="1600" dirty="0"/>
          </a:p>
        </p:txBody>
      </p:sp>
      <p:cxnSp>
        <p:nvCxnSpPr>
          <p:cNvPr id="10" name="Straight Arrow Connector 9"/>
          <p:cNvCxnSpPr/>
          <p:nvPr/>
        </p:nvCxnSpPr>
        <p:spPr>
          <a:xfrm flipH="1">
            <a:off x="1600200" y="3276600"/>
            <a:ext cx="838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4600" y="3107323"/>
            <a:ext cx="2819401" cy="338554"/>
          </a:xfrm>
          <a:prstGeom prst="rect">
            <a:avLst/>
          </a:prstGeom>
          <a:noFill/>
        </p:spPr>
        <p:txBody>
          <a:bodyPr wrap="square" rtlCol="0">
            <a:spAutoFit/>
          </a:bodyPr>
          <a:lstStyle/>
          <a:p>
            <a:r>
              <a:rPr lang="en-US" sz="1600" dirty="0" smtClean="0"/>
              <a:t>Intensity at surface</a:t>
            </a:r>
            <a:endParaRPr lang="en-US" sz="1600" dirty="0"/>
          </a:p>
        </p:txBody>
      </p:sp>
    </p:spTree>
    <p:extLst>
      <p:ext uri="{BB962C8B-B14F-4D97-AF65-F5344CB8AC3E}">
        <p14:creationId xmlns:p14="http://schemas.microsoft.com/office/powerpoint/2010/main" val="2057172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flipV="1">
            <a:off x="1387826" y="2895600"/>
            <a:ext cx="0" cy="160363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380000">
            <a:off x="7830457" y="1858465"/>
            <a:ext cx="52085" cy="279616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9" name="Picture 2" descr="C:\Users\harrisc\AppData\Local\Microsoft\Windows\Temporary Internet Files\Content.IE5\CDYWEJYT\MC90043256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83185">
            <a:off x="7268729" y="2747629"/>
            <a:ext cx="1415459" cy="1415459"/>
          </a:xfrm>
          <a:prstGeom prst="rect">
            <a:avLst/>
          </a:prstGeom>
          <a:noFill/>
          <a:extLst>
            <a:ext uri="{909E8E84-426E-40DD-AFC4-6F175D3DCCD1}">
              <a14:hiddenFill xmlns:a14="http://schemas.microsoft.com/office/drawing/2010/main">
                <a:solidFill>
                  <a:srgbClr val="FFFFFF"/>
                </a:solidFill>
              </a14:hiddenFill>
            </a:ext>
          </a:extLst>
        </p:spPr>
      </p:pic>
      <p:sp>
        <p:nvSpPr>
          <p:cNvPr id="76" name="Curved Left Arrow 75"/>
          <p:cNvSpPr/>
          <p:nvPr/>
        </p:nvSpPr>
        <p:spPr>
          <a:xfrm rot="20325064">
            <a:off x="7248862" y="2039772"/>
            <a:ext cx="457200" cy="5606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p:cNvSpPr/>
          <p:nvPr/>
        </p:nvSpPr>
        <p:spPr>
          <a:xfrm>
            <a:off x="2079172" y="609600"/>
            <a:ext cx="5105400" cy="5410200"/>
          </a:xfrm>
          <a:prstGeom prst="ellipse">
            <a:avLst/>
          </a:prstGeom>
          <a:noFill/>
          <a:ln w="12700"/>
          <a:scene3d>
            <a:camera prst="orthographicFront">
              <a:rot lat="6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6" descr="C:\Users\harrisc\AppData\Local\Microsoft\Windows\Temporary Internet Files\Content.IE5\267YEZWU\MC9004392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558" y="2534792"/>
            <a:ext cx="1626842" cy="1617677"/>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p:cNvCxnSpPr/>
          <p:nvPr/>
        </p:nvCxnSpPr>
        <p:spPr>
          <a:xfrm flipH="1" flipV="1">
            <a:off x="4953000" y="2384695"/>
            <a:ext cx="500743" cy="53705"/>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3505200" y="4151677"/>
            <a:ext cx="533400" cy="82866"/>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380000">
            <a:off x="1241825" y="1858464"/>
            <a:ext cx="52085" cy="279616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3" name="Picture 2" descr="C:\Users\harrisc\AppData\Local\Microsoft\Windows\Temporary Internet Files\Content.IE5\CDYWEJYT\MC90043256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83185">
            <a:off x="680097" y="2747628"/>
            <a:ext cx="1415459" cy="1415459"/>
          </a:xfrm>
          <a:prstGeom prst="rect">
            <a:avLst/>
          </a:prstGeom>
          <a:noFill/>
          <a:extLst>
            <a:ext uri="{909E8E84-426E-40DD-AFC4-6F175D3DCCD1}">
              <a14:hiddenFill xmlns:a14="http://schemas.microsoft.com/office/drawing/2010/main">
                <a:solidFill>
                  <a:srgbClr val="FFFFFF"/>
                </a:solidFill>
              </a14:hiddenFill>
            </a:ext>
          </a:extLst>
        </p:spPr>
      </p:pic>
      <p:sp>
        <p:nvSpPr>
          <p:cNvPr id="104" name="Curved Left Arrow 103"/>
          <p:cNvSpPr/>
          <p:nvPr/>
        </p:nvSpPr>
        <p:spPr>
          <a:xfrm rot="20325064">
            <a:off x="660230" y="2039771"/>
            <a:ext cx="457200" cy="56069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itle 63"/>
          <p:cNvSpPr>
            <a:spLocks noGrp="1"/>
          </p:cNvSpPr>
          <p:nvPr>
            <p:ph type="title"/>
          </p:nvPr>
        </p:nvSpPr>
        <p:spPr>
          <a:xfrm>
            <a:off x="609600" y="274638"/>
            <a:ext cx="8229600" cy="1143000"/>
          </a:xfrm>
        </p:spPr>
        <p:txBody>
          <a:bodyPr>
            <a:normAutofit/>
          </a:bodyPr>
          <a:lstStyle/>
          <a:p>
            <a:r>
              <a:rPr lang="en-US" sz="3200" dirty="0" smtClean="0"/>
              <a:t>Earth’s Revolution and Rotation</a:t>
            </a:r>
            <a:endParaRPr lang="en-US" sz="3200" dirty="0"/>
          </a:p>
        </p:txBody>
      </p:sp>
      <p:sp>
        <p:nvSpPr>
          <p:cNvPr id="68" name="Freeform 67"/>
          <p:cNvSpPr/>
          <p:nvPr/>
        </p:nvSpPr>
        <p:spPr>
          <a:xfrm>
            <a:off x="1382486" y="4386943"/>
            <a:ext cx="370114" cy="76508"/>
          </a:xfrm>
          <a:custGeom>
            <a:avLst/>
            <a:gdLst>
              <a:gd name="connsiteX0" fmla="*/ 0 w 370114"/>
              <a:gd name="connsiteY0" fmla="*/ 0 h 76508"/>
              <a:gd name="connsiteX1" fmla="*/ 185057 w 370114"/>
              <a:gd name="connsiteY1" fmla="*/ 76200 h 76508"/>
              <a:gd name="connsiteX2" fmla="*/ 370114 w 370114"/>
              <a:gd name="connsiteY2" fmla="*/ 21771 h 76508"/>
            </a:gdLst>
            <a:ahLst/>
            <a:cxnLst>
              <a:cxn ang="0">
                <a:pos x="connsiteX0" y="connsiteY0"/>
              </a:cxn>
              <a:cxn ang="0">
                <a:pos x="connsiteX1" y="connsiteY1"/>
              </a:cxn>
              <a:cxn ang="0">
                <a:pos x="connsiteX2" y="connsiteY2"/>
              </a:cxn>
            </a:cxnLst>
            <a:rect l="l" t="t" r="r" b="b"/>
            <a:pathLst>
              <a:path w="370114" h="76508">
                <a:moveTo>
                  <a:pt x="0" y="0"/>
                </a:moveTo>
                <a:cubicBezTo>
                  <a:pt x="61685" y="36286"/>
                  <a:pt x="123371" y="72572"/>
                  <a:pt x="185057" y="76200"/>
                </a:cubicBezTo>
                <a:cubicBezTo>
                  <a:pt x="246743" y="79828"/>
                  <a:pt x="308428" y="50799"/>
                  <a:pt x="370114" y="21771"/>
                </a:cubicBezTo>
              </a:path>
            </a:pathLst>
          </a:cu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752600" y="4648200"/>
            <a:ext cx="838200" cy="369332"/>
          </a:xfrm>
          <a:prstGeom prst="rect">
            <a:avLst/>
          </a:prstGeom>
          <a:noFill/>
        </p:spPr>
        <p:txBody>
          <a:bodyPr wrap="square" rtlCol="0">
            <a:spAutoFit/>
          </a:bodyPr>
          <a:lstStyle/>
          <a:p>
            <a:r>
              <a:rPr lang="en-US" dirty="0" smtClean="0"/>
              <a:t>23</a:t>
            </a:r>
            <a:r>
              <a:rPr lang="en-US" baseline="30000" dirty="0" smtClean="0"/>
              <a:t>o</a:t>
            </a:r>
            <a:r>
              <a:rPr lang="en-US" dirty="0" smtClean="0"/>
              <a:t> tilt</a:t>
            </a:r>
            <a:endParaRPr lang="en-US" dirty="0"/>
          </a:p>
        </p:txBody>
      </p:sp>
      <p:sp>
        <p:nvSpPr>
          <p:cNvPr id="71" name="Rectangle 70"/>
          <p:cNvSpPr/>
          <p:nvPr/>
        </p:nvSpPr>
        <p:spPr>
          <a:xfrm>
            <a:off x="990600" y="5257800"/>
            <a:ext cx="7543800" cy="1015663"/>
          </a:xfrm>
          <a:prstGeom prst="rect">
            <a:avLst/>
          </a:prstGeom>
        </p:spPr>
        <p:txBody>
          <a:bodyPr wrap="square">
            <a:spAutoFit/>
          </a:bodyPr>
          <a:lstStyle/>
          <a:p>
            <a:pPr marL="342900" indent="-342900">
              <a:buFont typeface="Arial" pitchFamily="34" charset="0"/>
              <a:buChar char="•"/>
            </a:pPr>
            <a:r>
              <a:rPr lang="en-US" sz="2000" dirty="0" smtClean="0"/>
              <a:t>Variations in solar intensity between different times of day, as well as with changing seasons, weather, etc. make solar energy complicated</a:t>
            </a:r>
          </a:p>
        </p:txBody>
      </p:sp>
    </p:spTree>
    <p:extLst>
      <p:ext uri="{BB962C8B-B14F-4D97-AF65-F5344CB8AC3E}">
        <p14:creationId xmlns:p14="http://schemas.microsoft.com/office/powerpoint/2010/main" val="368581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92629"/>
          </a:xfrm>
        </p:spPr>
        <p:txBody>
          <a:bodyPr>
            <a:normAutofit/>
          </a:bodyPr>
          <a:lstStyle/>
          <a:p>
            <a:r>
              <a:rPr lang="en-US" sz="3200" dirty="0" smtClean="0"/>
              <a:t>Solar Irradiance</a:t>
            </a:r>
            <a:endParaRPr lang="en-US" sz="3200" dirty="0"/>
          </a:p>
        </p:txBody>
      </p:sp>
      <p:sp>
        <p:nvSpPr>
          <p:cNvPr id="3" name="Content Placeholder 2"/>
          <p:cNvSpPr>
            <a:spLocks noGrp="1"/>
          </p:cNvSpPr>
          <p:nvPr>
            <p:ph idx="1"/>
          </p:nvPr>
        </p:nvSpPr>
        <p:spPr>
          <a:xfrm>
            <a:off x="5562600" y="1143000"/>
            <a:ext cx="3026229" cy="5334000"/>
          </a:xfrm>
        </p:spPr>
        <p:txBody>
          <a:bodyPr>
            <a:normAutofit/>
          </a:bodyPr>
          <a:lstStyle/>
          <a:p>
            <a:r>
              <a:rPr lang="en-US" sz="2000" dirty="0" smtClean="0"/>
              <a:t>As shown in the solar spectrum, not all of the solar energy incident on the upper atmosphere reaches the surface</a:t>
            </a:r>
          </a:p>
          <a:p>
            <a:endParaRPr lang="en-US" sz="2000" dirty="0" smtClean="0"/>
          </a:p>
          <a:p>
            <a:r>
              <a:rPr lang="en-US" sz="2000" dirty="0" smtClean="0"/>
              <a:t>Substantial amounts are </a:t>
            </a:r>
            <a:r>
              <a:rPr lang="en-US" sz="2000" dirty="0" smtClean="0">
                <a:solidFill>
                  <a:srgbClr val="FF0000"/>
                </a:solidFill>
              </a:rPr>
              <a:t>absorbed</a:t>
            </a:r>
            <a:r>
              <a:rPr lang="en-US" sz="2000" dirty="0" smtClean="0"/>
              <a:t> (i.e. ozone, </a:t>
            </a:r>
            <a:r>
              <a:rPr lang="en-US" sz="2000" dirty="0" err="1" smtClean="0"/>
              <a:t>photoionizations</a:t>
            </a:r>
            <a:r>
              <a:rPr lang="en-US" sz="2000" dirty="0" smtClean="0"/>
              <a:t>, </a:t>
            </a:r>
            <a:r>
              <a:rPr lang="en-US" sz="2000" dirty="0" err="1" smtClean="0"/>
              <a:t>photodissociations</a:t>
            </a:r>
            <a:r>
              <a:rPr lang="en-US" sz="2000" dirty="0" smtClean="0"/>
              <a:t>, gases) and </a:t>
            </a:r>
            <a:r>
              <a:rPr lang="en-US" sz="2000" dirty="0" smtClean="0">
                <a:solidFill>
                  <a:srgbClr val="FF0000"/>
                </a:solidFill>
              </a:rPr>
              <a:t>scattered</a:t>
            </a:r>
          </a:p>
          <a:p>
            <a:endParaRPr lang="en-US" sz="2000" dirty="0"/>
          </a:p>
          <a:p>
            <a:r>
              <a:rPr lang="en-US" sz="2000" dirty="0" smtClean="0">
                <a:solidFill>
                  <a:srgbClr val="FF0000"/>
                </a:solidFill>
              </a:rPr>
              <a:t>47% of the solar energy incident on atmosphere reaches the surface</a:t>
            </a:r>
            <a:endParaRPr lang="en-US" sz="2000" dirty="0">
              <a:solidFill>
                <a:srgbClr val="FF000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896"/>
          <a:stretch/>
        </p:blipFill>
        <p:spPr bwMode="auto">
          <a:xfrm>
            <a:off x="250372" y="1066800"/>
            <a:ext cx="5029200" cy="451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81742" y="4354286"/>
            <a:ext cx="1143000" cy="914400"/>
          </a:xfrm>
          <a:prstGeom prst="rect">
            <a:avLst/>
          </a:prstGeom>
          <a:solidFill>
            <a:srgbClr val="FFFF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3581400"/>
            <a:ext cx="914400" cy="1230086"/>
          </a:xfrm>
          <a:prstGeom prst="rect">
            <a:avLst/>
          </a:prstGeom>
          <a:solidFill>
            <a:srgbClr val="FFFF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05944" y="3358243"/>
            <a:ext cx="1317172" cy="838200"/>
          </a:xfrm>
          <a:prstGeom prst="rect">
            <a:avLst/>
          </a:prstGeom>
          <a:solidFill>
            <a:srgbClr val="FFFF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677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Solar Constant</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4525963"/>
              </a:xfrm>
            </p:spPr>
            <p:txBody>
              <a:bodyPr>
                <a:normAutofit/>
              </a:bodyPr>
              <a:lstStyle/>
              <a:p>
                <a:r>
                  <a:rPr lang="en-US" sz="2000" dirty="0" smtClean="0"/>
                  <a:t>The intensity of solar energy </a:t>
                </a:r>
                <a:r>
                  <a:rPr lang="en-US" sz="2000" i="1" u="sng" dirty="0" smtClean="0"/>
                  <a:t>at the top of the atmosphere on the side of the Earth directly facing the sun</a:t>
                </a:r>
                <a:r>
                  <a:rPr lang="en-US" sz="2000" dirty="0" smtClean="0"/>
                  <a:t> is expressed value known as the </a:t>
                </a:r>
                <a:r>
                  <a:rPr lang="en-US" sz="2000" b="1" dirty="0" smtClean="0">
                    <a:solidFill>
                      <a:srgbClr val="FF0000"/>
                    </a:solidFill>
                  </a:rPr>
                  <a:t>solar constant</a:t>
                </a:r>
              </a:p>
              <a:p>
                <a:pPr lvl="1"/>
                <a:r>
                  <a:rPr lang="en-US" sz="2000" dirty="0" smtClean="0"/>
                  <a:t>The value of the solar constant is </a:t>
                </a:r>
                <a14:m>
                  <m:oMath xmlns:m="http://schemas.openxmlformats.org/officeDocument/2006/math">
                    <m:r>
                      <a:rPr lang="en-US" sz="2000" b="1" i="1" smtClean="0">
                        <a:solidFill>
                          <a:srgbClr val="FF0000"/>
                        </a:solidFill>
                        <a:latin typeface="Cambria Math"/>
                      </a:rPr>
                      <m:t>𝟐</m:t>
                    </m:r>
                    <m:r>
                      <a:rPr lang="en-US" sz="2000" b="1" i="1" smtClean="0">
                        <a:solidFill>
                          <a:srgbClr val="FF0000"/>
                        </a:solidFill>
                        <a:latin typeface="Cambria Math"/>
                      </a:rPr>
                      <m:t> </m:t>
                    </m:r>
                    <m:f>
                      <m:fPr>
                        <m:ctrlPr>
                          <a:rPr lang="en-US" sz="2000" b="1" i="1" smtClean="0">
                            <a:solidFill>
                              <a:srgbClr val="FF0000"/>
                            </a:solidFill>
                            <a:latin typeface="Cambria Math"/>
                          </a:rPr>
                        </m:ctrlPr>
                      </m:fPr>
                      <m:num>
                        <m:r>
                          <a:rPr lang="en-US" sz="2000" b="1" i="1" smtClean="0">
                            <a:solidFill>
                              <a:srgbClr val="FF0000"/>
                            </a:solidFill>
                            <a:latin typeface="Cambria Math"/>
                          </a:rPr>
                          <m:t>𝒄𝒂𝒍</m:t>
                        </m:r>
                      </m:num>
                      <m:den>
                        <m:r>
                          <a:rPr lang="en-US" sz="2000" b="1" i="1" smtClean="0">
                            <a:solidFill>
                              <a:srgbClr val="FF0000"/>
                            </a:solidFill>
                            <a:latin typeface="Cambria Math"/>
                          </a:rPr>
                          <m:t>𝒎𝒊𝒏</m:t>
                        </m:r>
                        <m:r>
                          <a:rPr lang="en-US" sz="2000" b="1" i="1" smtClean="0">
                            <a:solidFill>
                              <a:srgbClr val="FF0000"/>
                            </a:solidFill>
                            <a:latin typeface="Cambria Math"/>
                          </a:rPr>
                          <m:t>•</m:t>
                        </m:r>
                        <m:r>
                          <a:rPr lang="en-US" sz="2000" b="1" i="1" smtClean="0">
                            <a:solidFill>
                              <a:srgbClr val="FF0000"/>
                            </a:solidFill>
                            <a:latin typeface="Cambria Math"/>
                          </a:rPr>
                          <m:t>𝒄</m:t>
                        </m:r>
                        <m:sSup>
                          <m:sSupPr>
                            <m:ctrlPr>
                              <a:rPr lang="en-US" sz="2000" b="1" i="1" smtClean="0">
                                <a:solidFill>
                                  <a:srgbClr val="FF0000"/>
                                </a:solidFill>
                                <a:latin typeface="Cambria Math"/>
                              </a:rPr>
                            </m:ctrlPr>
                          </m:sSupPr>
                          <m:e>
                            <m:r>
                              <a:rPr lang="en-US" sz="2000" b="1" i="1" smtClean="0">
                                <a:solidFill>
                                  <a:srgbClr val="FF0000"/>
                                </a:solidFill>
                                <a:latin typeface="Cambria Math"/>
                              </a:rPr>
                              <m:t>𝒎</m:t>
                            </m:r>
                          </m:e>
                          <m:sup>
                            <m:r>
                              <a:rPr lang="en-US" sz="2000" b="1" i="1" smtClean="0">
                                <a:solidFill>
                                  <a:srgbClr val="FF0000"/>
                                </a:solidFill>
                                <a:latin typeface="Cambria Math"/>
                              </a:rPr>
                              <m:t>𝟐</m:t>
                            </m:r>
                          </m:sup>
                        </m:sSup>
                      </m:den>
                    </m:f>
                  </m:oMath>
                </a14:m>
                <a:endParaRPr lang="en-US" sz="2000" b="1" dirty="0" smtClean="0"/>
              </a:p>
              <a:p>
                <a:pPr lvl="2"/>
                <a:r>
                  <a:rPr lang="en-US" sz="2000" dirty="0" smtClean="0"/>
                  <a:t>remember:  </a:t>
                </a:r>
                <a:r>
                  <a:rPr lang="en-US" sz="2000" dirty="0" err="1" smtClean="0"/>
                  <a:t>cal</a:t>
                </a:r>
                <a:r>
                  <a:rPr lang="en-US" sz="2000" dirty="0" smtClean="0"/>
                  <a:t> = 4.184 J</a:t>
                </a:r>
              </a:p>
              <a:p>
                <a:pPr lvl="2"/>
                <a:endParaRPr lang="en-US" sz="2000" dirty="0"/>
              </a:p>
              <a:p>
                <a:r>
                  <a:rPr lang="en-US" sz="2000" dirty="0" smtClean="0"/>
                  <a:t>One side of the Earth is always dark, and the sun’s intensity is low at the poles</a:t>
                </a:r>
              </a:p>
              <a:p>
                <a:pPr lvl="1"/>
                <a:r>
                  <a:rPr lang="en-US" sz="2000" dirty="0" smtClean="0"/>
                  <a:t>Based on this,  </a:t>
                </a:r>
                <a:r>
                  <a:rPr lang="en-US" sz="2000" i="1" u="sng" dirty="0" smtClean="0"/>
                  <a:t>the average intensity across a horizontal area of the surface is assumed to be one-fourth the solar constant</a:t>
                </a:r>
                <a:r>
                  <a:rPr lang="en-US" sz="2000" dirty="0" smtClean="0"/>
                  <a:t>,  </a:t>
                </a:r>
                <a14:m>
                  <m:oMath xmlns:m="http://schemas.openxmlformats.org/officeDocument/2006/math">
                    <m:r>
                      <a:rPr lang="en-US" sz="2000" b="1" i="1" smtClean="0">
                        <a:solidFill>
                          <a:srgbClr val="FF0000"/>
                        </a:solidFill>
                        <a:latin typeface="Cambria Math"/>
                      </a:rPr>
                      <m:t>𝟎</m:t>
                    </m:r>
                    <m:r>
                      <a:rPr lang="en-US" sz="2000" b="1" i="1" smtClean="0">
                        <a:solidFill>
                          <a:srgbClr val="FF0000"/>
                        </a:solidFill>
                        <a:latin typeface="Cambria Math"/>
                      </a:rPr>
                      <m:t>.</m:t>
                    </m:r>
                    <m:r>
                      <a:rPr lang="en-US" sz="2000" b="1" i="1" smtClean="0">
                        <a:solidFill>
                          <a:srgbClr val="FF0000"/>
                        </a:solidFill>
                        <a:latin typeface="Cambria Math"/>
                      </a:rPr>
                      <m:t>𝟓𝟎</m:t>
                    </m:r>
                    <m:f>
                      <m:fPr>
                        <m:ctrlPr>
                          <a:rPr lang="en-US" sz="2000" b="1" i="1" smtClean="0">
                            <a:solidFill>
                              <a:srgbClr val="FF0000"/>
                            </a:solidFill>
                            <a:latin typeface="Cambria Math"/>
                          </a:rPr>
                        </m:ctrlPr>
                      </m:fPr>
                      <m:num>
                        <m:r>
                          <a:rPr lang="en-US" sz="2000" b="1" i="1" smtClean="0">
                            <a:solidFill>
                              <a:srgbClr val="FF0000"/>
                            </a:solidFill>
                            <a:latin typeface="Cambria Math"/>
                          </a:rPr>
                          <m:t>𝒄𝒂𝒍</m:t>
                        </m:r>
                      </m:num>
                      <m:den>
                        <m:r>
                          <a:rPr lang="en-US" sz="2000" b="1" i="1" smtClean="0">
                            <a:solidFill>
                              <a:srgbClr val="FF0000"/>
                            </a:solidFill>
                            <a:latin typeface="Cambria Math"/>
                          </a:rPr>
                          <m:t>𝒎𝒊𝒏</m:t>
                        </m:r>
                        <m:r>
                          <a:rPr lang="en-US" sz="2000" b="1" i="1" smtClean="0">
                            <a:solidFill>
                              <a:srgbClr val="FF0000"/>
                            </a:solidFill>
                            <a:latin typeface="Cambria Math"/>
                          </a:rPr>
                          <m:t>•</m:t>
                        </m:r>
                        <m:sSup>
                          <m:sSupPr>
                            <m:ctrlPr>
                              <a:rPr lang="en-US" sz="2000" b="1" i="1" smtClean="0">
                                <a:solidFill>
                                  <a:srgbClr val="FF0000"/>
                                </a:solidFill>
                                <a:latin typeface="Cambria Math"/>
                              </a:rPr>
                            </m:ctrlPr>
                          </m:sSupPr>
                          <m:e>
                            <m:r>
                              <a:rPr lang="en-US" sz="2000" b="1" i="1" smtClean="0">
                                <a:solidFill>
                                  <a:srgbClr val="FF0000"/>
                                </a:solidFill>
                                <a:latin typeface="Cambria Math"/>
                              </a:rPr>
                              <m:t>𝒄𝒎</m:t>
                            </m:r>
                          </m:e>
                          <m:sup>
                            <m:r>
                              <a:rPr lang="en-US" sz="2000" b="1" i="1" smtClean="0">
                                <a:solidFill>
                                  <a:srgbClr val="FF0000"/>
                                </a:solidFill>
                                <a:latin typeface="Cambria Math"/>
                              </a:rPr>
                              <m:t>𝟐</m:t>
                            </m:r>
                          </m:sup>
                        </m:sSup>
                      </m:den>
                    </m:f>
                  </m:oMath>
                </a14:m>
                <a:endParaRPr lang="en-US" sz="2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4525963"/>
              </a:xfrm>
              <a:blipFill rotWithShape="1">
                <a:blip r:embed="rId2"/>
                <a:stretch>
                  <a:fillRect l="-593" t="-674"/>
                </a:stretch>
              </a:blipFill>
            </p:spPr>
            <p:txBody>
              <a:bodyPr/>
              <a:lstStyle/>
              <a:p>
                <a:r>
                  <a:rPr lang="en-US">
                    <a:noFill/>
                  </a:rPr>
                  <a:t> </a:t>
                </a:r>
              </a:p>
            </p:txBody>
          </p:sp>
        </mc:Fallback>
      </mc:AlternateContent>
    </p:spTree>
    <p:extLst>
      <p:ext uri="{BB962C8B-B14F-4D97-AF65-F5344CB8AC3E}">
        <p14:creationId xmlns:p14="http://schemas.microsoft.com/office/powerpoint/2010/main" val="4009711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Solar Intensity</a:t>
            </a:r>
            <a:endParaRPr lang="en-US" sz="3200" dirty="0"/>
          </a:p>
        </p:txBody>
      </p:sp>
      <p:sp>
        <p:nvSpPr>
          <p:cNvPr id="3" name="Content Placeholder 2"/>
          <p:cNvSpPr>
            <a:spLocks noGrp="1"/>
          </p:cNvSpPr>
          <p:nvPr>
            <p:ph idx="1"/>
          </p:nvPr>
        </p:nvSpPr>
        <p:spPr>
          <a:xfrm>
            <a:off x="457200" y="1371601"/>
            <a:ext cx="8229600" cy="914400"/>
          </a:xfrm>
        </p:spPr>
        <p:txBody>
          <a:bodyPr>
            <a:normAutofit/>
          </a:bodyPr>
          <a:lstStyle/>
          <a:p>
            <a:r>
              <a:rPr lang="en-US" sz="2000" dirty="0" smtClean="0"/>
              <a:t>Using the values from the last two slides, let’s calculate the </a:t>
            </a:r>
            <a:r>
              <a:rPr lang="en-US" sz="2000" i="1" u="sng" dirty="0" smtClean="0"/>
              <a:t>average solar power intensity</a:t>
            </a:r>
            <a:r>
              <a:rPr lang="en-US" sz="2000" dirty="0" smtClean="0"/>
              <a:t> at the Earth’s surface in Watts per square meter </a:t>
            </a:r>
            <a:endParaRPr lang="en-US" sz="2000" dirty="0"/>
          </a:p>
        </p:txBody>
      </p:sp>
      <mc:AlternateContent xmlns:mc="http://schemas.openxmlformats.org/markup-compatibility/2006" xmlns:a14="http://schemas.microsoft.com/office/drawing/2010/main">
        <mc:Choice Requires="a14">
          <p:sp>
            <p:nvSpPr>
              <p:cNvPr id="4" name="TextBox 3"/>
              <p:cNvSpPr txBox="1"/>
              <p:nvPr/>
            </p:nvSpPr>
            <p:spPr>
              <a:xfrm>
                <a:off x="533400" y="2438400"/>
                <a:ext cx="8077200" cy="878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0.5 </m:t>
                          </m:r>
                          <m:r>
                            <a:rPr lang="en-US" b="0" i="1" smtClean="0">
                              <a:latin typeface="Cambria Math"/>
                            </a:rPr>
                            <m:t>𝑐𝑎𝑙</m:t>
                          </m:r>
                        </m:num>
                        <m:den>
                          <m:r>
                            <a:rPr lang="en-US" b="0" i="1" smtClean="0">
                              <a:latin typeface="Cambria Math"/>
                            </a:rPr>
                            <m:t>𝑚𝑖𝑛</m:t>
                          </m:r>
                          <m:r>
                            <a:rPr lang="en-US" b="0" i="1" smtClean="0">
                              <a:latin typeface="Cambria Math"/>
                            </a:rPr>
                            <m:t>•</m:t>
                          </m:r>
                          <m:sSup>
                            <m:sSupPr>
                              <m:ctrlPr>
                                <a:rPr lang="en-US" b="0" i="1" smtClean="0">
                                  <a:latin typeface="Cambria Math"/>
                                </a:rPr>
                              </m:ctrlPr>
                            </m:sSupPr>
                            <m:e>
                              <m:r>
                                <a:rPr lang="en-US" b="0" i="1" smtClean="0">
                                  <a:latin typeface="Cambria Math"/>
                                </a:rPr>
                                <m:t>𝑐𝑚</m:t>
                              </m:r>
                            </m:e>
                            <m:sup>
                              <m:r>
                                <a:rPr lang="en-US" b="0" i="1" smtClean="0">
                                  <a:latin typeface="Cambria Math"/>
                                </a:rPr>
                                <m:t>2</m:t>
                              </m:r>
                            </m:sup>
                          </m:sSup>
                        </m:den>
                      </m:f>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𝑚𝑖𝑛</m:t>
                          </m:r>
                        </m:num>
                        <m:den>
                          <m:r>
                            <a:rPr lang="en-US" b="0" i="1" smtClean="0">
                              <a:latin typeface="Cambria Math"/>
                            </a:rPr>
                            <m:t>60 </m:t>
                          </m:r>
                          <m:r>
                            <a:rPr lang="en-US" b="0" i="1" smtClean="0">
                              <a:latin typeface="Cambria Math"/>
                            </a:rPr>
                            <m:t>𝑠𝑒𝑐</m:t>
                          </m:r>
                        </m:den>
                      </m:f>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4.184 </m:t>
                          </m:r>
                          <m:r>
                            <a:rPr lang="en-US" b="0" i="1" smtClean="0">
                              <a:latin typeface="Cambria Math"/>
                            </a:rPr>
                            <m:t>𝐽</m:t>
                          </m:r>
                        </m:num>
                        <m:den>
                          <m:r>
                            <a:rPr lang="en-US" b="0" i="1" smtClean="0">
                              <a:latin typeface="Cambria Math"/>
                            </a:rPr>
                            <m:t>𝑐𝑎𝑙</m:t>
                          </m:r>
                        </m:den>
                      </m:f>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(100 </m:t>
                          </m:r>
                          <m:r>
                            <a:rPr lang="en-US" b="0" i="1" smtClean="0">
                              <a:latin typeface="Cambria Math"/>
                            </a:rPr>
                            <m:t>𝑐𝑚</m:t>
                          </m:r>
                          <m:sSup>
                            <m:sSupPr>
                              <m:ctrlPr>
                                <a:rPr lang="en-US" b="0" i="1" smtClean="0">
                                  <a:latin typeface="Cambria Math"/>
                                </a:rPr>
                              </m:ctrlPr>
                            </m:sSupPr>
                            <m:e>
                              <m:r>
                                <a:rPr lang="en-US" b="0" i="1" smtClean="0">
                                  <a:latin typeface="Cambria Math"/>
                                </a:rPr>
                                <m:t>)</m:t>
                              </m:r>
                            </m:e>
                            <m:sup>
                              <m:r>
                                <a:rPr lang="en-US" b="0" i="1" smtClean="0">
                                  <a:latin typeface="Cambria Math"/>
                                </a:rPr>
                                <m:t>2</m:t>
                              </m:r>
                            </m:sup>
                          </m:sSup>
                        </m:num>
                        <m:den>
                          <m:r>
                            <a:rPr lang="en-US" b="0" i="1" smtClean="0">
                              <a:latin typeface="Cambria Math"/>
                            </a:rPr>
                            <m:t>(1 </m:t>
                          </m:r>
                          <m:r>
                            <a:rPr lang="en-US" b="0" i="1" smtClean="0">
                              <a:latin typeface="Cambria Math"/>
                            </a:rPr>
                            <m:t>𝑚</m:t>
                          </m:r>
                          <m:sSup>
                            <m:sSupPr>
                              <m:ctrlPr>
                                <a:rPr lang="en-US" b="0" i="1" smtClean="0">
                                  <a:latin typeface="Cambria Math"/>
                                </a:rPr>
                              </m:ctrlPr>
                            </m:sSupPr>
                            <m:e>
                              <m:r>
                                <a:rPr lang="en-US" b="0" i="1" smtClean="0">
                                  <a:latin typeface="Cambria Math"/>
                                </a:rPr>
                                <m:t>)</m:t>
                              </m:r>
                            </m:e>
                            <m:sup>
                              <m:r>
                                <a:rPr lang="en-US" b="0" i="1" smtClean="0">
                                  <a:latin typeface="Cambria Math"/>
                                </a:rPr>
                                <m:t>2</m:t>
                              </m:r>
                            </m:sup>
                          </m:sSup>
                        </m:den>
                      </m:f>
                      <m:r>
                        <a:rPr lang="en-US" b="0" i="1" smtClean="0">
                          <a:latin typeface="Cambria Math"/>
                        </a:rPr>
                        <m:t> </m:t>
                      </m:r>
                      <m:r>
                        <a:rPr lang="en-US" b="0" i="1" smtClean="0">
                          <a:latin typeface="Cambria Math"/>
                        </a:rPr>
                        <m:t>𝑥</m:t>
                      </m:r>
                      <m:r>
                        <a:rPr lang="en-US" b="0" i="1" smtClean="0">
                          <a:latin typeface="Cambria Math"/>
                        </a:rPr>
                        <m:t> </m:t>
                      </m:r>
                      <m:f>
                        <m:fPr>
                          <m:ctrlPr>
                            <a:rPr lang="en-US" b="0" i="1" smtClean="0">
                              <a:latin typeface="Cambria Math"/>
                            </a:rPr>
                          </m:ctrlPr>
                        </m:fPr>
                        <m:num>
                          <m:r>
                            <a:rPr lang="en-US" b="0" i="1" smtClean="0">
                              <a:latin typeface="Cambria Math"/>
                            </a:rPr>
                            <m:t>1 </m:t>
                          </m:r>
                          <m:r>
                            <a:rPr lang="en-US" b="0" i="1" smtClean="0">
                              <a:latin typeface="Cambria Math"/>
                            </a:rPr>
                            <m:t>𝑊</m:t>
                          </m:r>
                        </m:num>
                        <m:den>
                          <m:d>
                            <m:dPr>
                              <m:ctrlPr>
                                <a:rPr lang="en-US" b="0" i="1" smtClean="0">
                                  <a:latin typeface="Cambria Math"/>
                                </a:rPr>
                              </m:ctrlPr>
                            </m:dPr>
                            <m:e>
                              <m:f>
                                <m:fPr>
                                  <m:ctrlPr>
                                    <a:rPr lang="en-US" b="0" i="1" smtClean="0">
                                      <a:latin typeface="Cambria Math"/>
                                    </a:rPr>
                                  </m:ctrlPr>
                                </m:fPr>
                                <m:num>
                                  <m:r>
                                    <a:rPr lang="en-US" b="0" i="1" smtClean="0">
                                      <a:latin typeface="Cambria Math"/>
                                    </a:rPr>
                                    <m:t>1 </m:t>
                                  </m:r>
                                  <m:r>
                                    <a:rPr lang="en-US" b="0" i="1" smtClean="0">
                                      <a:latin typeface="Cambria Math"/>
                                    </a:rPr>
                                    <m:t>𝐽</m:t>
                                  </m:r>
                                </m:num>
                                <m:den>
                                  <m:r>
                                    <a:rPr lang="en-US" b="0" i="1" smtClean="0">
                                      <a:latin typeface="Cambria Math"/>
                                    </a:rPr>
                                    <m:t>𝑠𝑒𝑐</m:t>
                                  </m:r>
                                </m:den>
                              </m:f>
                            </m:e>
                          </m:d>
                        </m:den>
                      </m:f>
                      <m:r>
                        <a:rPr lang="en-US" b="0" i="1" smtClean="0">
                          <a:latin typeface="Cambria Math"/>
                        </a:rPr>
                        <m:t> </m:t>
                      </m:r>
                      <m:r>
                        <a:rPr lang="en-US" b="0" i="1" smtClean="0">
                          <a:latin typeface="Cambria Math"/>
                        </a:rPr>
                        <m:t>𝑥</m:t>
                      </m:r>
                      <m:r>
                        <a:rPr lang="en-US" b="0" i="1" smtClean="0">
                          <a:latin typeface="Cambria Math"/>
                        </a:rPr>
                        <m:t> 0.47=</m:t>
                      </m:r>
                      <m:r>
                        <a:rPr lang="en-US" b="1" i="1" smtClean="0">
                          <a:solidFill>
                            <a:srgbClr val="FF0000"/>
                          </a:solidFill>
                          <a:latin typeface="Cambria Math"/>
                        </a:rPr>
                        <m:t>𝟏𝟔𝟒</m:t>
                      </m:r>
                      <m:f>
                        <m:fPr>
                          <m:ctrlPr>
                            <a:rPr lang="en-US" b="1" i="1" smtClean="0">
                              <a:solidFill>
                                <a:srgbClr val="FF0000"/>
                              </a:solidFill>
                              <a:latin typeface="Cambria Math"/>
                            </a:rPr>
                          </m:ctrlPr>
                        </m:fPr>
                        <m:num>
                          <m:r>
                            <a:rPr lang="en-US" b="1" i="1" smtClean="0">
                              <a:solidFill>
                                <a:srgbClr val="FF0000"/>
                              </a:solidFill>
                              <a:latin typeface="Cambria Math"/>
                            </a:rPr>
                            <m:t>𝑾</m:t>
                          </m:r>
                        </m:num>
                        <m:den>
                          <m:sSup>
                            <m:sSupPr>
                              <m:ctrlPr>
                                <a:rPr lang="en-US" b="1" i="1" smtClean="0">
                                  <a:solidFill>
                                    <a:srgbClr val="FF0000"/>
                                  </a:solidFill>
                                  <a:latin typeface="Cambria Math"/>
                                </a:rPr>
                              </m:ctrlPr>
                            </m:sSupPr>
                            <m:e>
                              <m:r>
                                <a:rPr lang="en-US" b="1" i="1" smtClean="0">
                                  <a:solidFill>
                                    <a:srgbClr val="FF0000"/>
                                  </a:solidFill>
                                  <a:latin typeface="Cambria Math"/>
                                </a:rPr>
                                <m:t>𝒎</m:t>
                              </m:r>
                            </m:e>
                            <m:sup>
                              <m:r>
                                <a:rPr lang="en-US" b="1" i="1" smtClean="0">
                                  <a:solidFill>
                                    <a:srgbClr val="FF0000"/>
                                  </a:solidFill>
                                  <a:latin typeface="Cambria Math"/>
                                </a:rPr>
                                <m:t>𝟐</m:t>
                              </m:r>
                            </m:sup>
                          </m:sSup>
                        </m:den>
                      </m:f>
                    </m:oMath>
                  </m:oMathPara>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533400" y="2438400"/>
                <a:ext cx="8077200" cy="87818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8086" y="3733800"/>
                <a:ext cx="7239000" cy="2068259"/>
              </a:xfrm>
              <a:prstGeom prst="rect">
                <a:avLst/>
              </a:prstGeom>
              <a:noFill/>
            </p:spPr>
            <p:txBody>
              <a:bodyPr wrap="square" rtlCol="0">
                <a:spAutoFit/>
              </a:bodyPr>
              <a:lstStyle/>
              <a:p>
                <a:pPr marL="285750" indent="-285750">
                  <a:buFont typeface="Arial" pitchFamily="34" charset="0"/>
                  <a:buChar char="•"/>
                </a:pPr>
                <a:r>
                  <a:rPr lang="en-US" sz="2000" dirty="0" smtClean="0"/>
                  <a:t>The value calculated above is the average for an entire 24-hour period.  If you average only over the sunniest 8 hours of the day, the value is closer to 600 </a:t>
                </a:r>
                <a14:m>
                  <m:oMath xmlns:m="http://schemas.openxmlformats.org/officeDocument/2006/math">
                    <m:f>
                      <m:fPr>
                        <m:ctrlPr>
                          <a:rPr lang="en-US" sz="2000" i="1" smtClean="0">
                            <a:latin typeface="Cambria Math"/>
                          </a:rPr>
                        </m:ctrlPr>
                      </m:fPr>
                      <m:num>
                        <m:r>
                          <a:rPr lang="en-US" sz="2000" b="0" i="1" smtClean="0">
                            <a:latin typeface="Cambria Math"/>
                          </a:rPr>
                          <m:t>𝑊</m:t>
                        </m:r>
                      </m:num>
                      <m:den>
                        <m:sSup>
                          <m:sSupPr>
                            <m:ctrlPr>
                              <a:rPr lang="en-US" sz="2000" i="1" smtClean="0">
                                <a:latin typeface="Cambria Math"/>
                              </a:rPr>
                            </m:ctrlPr>
                          </m:sSupPr>
                          <m:e>
                            <m:r>
                              <a:rPr lang="en-US" sz="2000" b="0" i="1" smtClean="0">
                                <a:latin typeface="Cambria Math"/>
                              </a:rPr>
                              <m:t>𝑚</m:t>
                            </m:r>
                          </m:e>
                          <m:sup>
                            <m:r>
                              <a:rPr lang="en-US" sz="2000" b="0" i="1" smtClean="0">
                                <a:latin typeface="Cambria Math"/>
                              </a:rPr>
                              <m:t>2</m:t>
                            </m:r>
                          </m:sup>
                        </m:sSup>
                      </m:den>
                    </m:f>
                  </m:oMath>
                </a14:m>
                <a:r>
                  <a:rPr lang="en-US" sz="2000" dirty="0" smtClean="0"/>
                  <a:t>.   </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These values vary with location.  Such values are also called </a:t>
                </a:r>
                <a:r>
                  <a:rPr lang="en-US" sz="2000" u="sng" dirty="0" smtClean="0">
                    <a:solidFill>
                      <a:srgbClr val="FF0000"/>
                    </a:solidFill>
                  </a:rPr>
                  <a:t>insolation</a:t>
                </a:r>
                <a:r>
                  <a:rPr lang="en-US" sz="2000" dirty="0" smtClean="0"/>
                  <a:t> values.</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468086" y="3733800"/>
                <a:ext cx="7239000" cy="2068259"/>
              </a:xfrm>
              <a:prstGeom prst="rect">
                <a:avLst/>
              </a:prstGeom>
              <a:blipFill rotWithShape="1">
                <a:blip r:embed="rId3"/>
                <a:stretch>
                  <a:fillRect l="-758" t="-1475" b="-4130"/>
                </a:stretch>
              </a:blipFill>
            </p:spPr>
            <p:txBody>
              <a:bodyPr/>
              <a:lstStyle/>
              <a:p>
                <a:r>
                  <a:rPr lang="en-US">
                    <a:noFill/>
                  </a:rPr>
                  <a:t> </a:t>
                </a:r>
              </a:p>
            </p:txBody>
          </p:sp>
        </mc:Fallback>
      </mc:AlternateContent>
    </p:spTree>
    <p:extLst>
      <p:ext uri="{BB962C8B-B14F-4D97-AF65-F5344CB8AC3E}">
        <p14:creationId xmlns:p14="http://schemas.microsoft.com/office/powerpoint/2010/main" val="124673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Insolation Values Across the U.S.</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401050"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011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16600</TotalTime>
  <Words>2735</Words>
  <Application>Microsoft Office PowerPoint</Application>
  <PresentationFormat>On-screen Show (4:3)</PresentationFormat>
  <Paragraphs>307</Paragraphs>
  <Slides>38</Slides>
  <Notes>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Spring</vt:lpstr>
      <vt:lpstr>      Solar Energy     (Scientific Perspective)</vt:lpstr>
      <vt:lpstr>Solar As A Renewable Energy Source</vt:lpstr>
      <vt:lpstr>Light Energy</vt:lpstr>
      <vt:lpstr>Solar Spectrum</vt:lpstr>
      <vt:lpstr>Earth’s Revolution and Rotation</vt:lpstr>
      <vt:lpstr>Solar Irradiance</vt:lpstr>
      <vt:lpstr>Solar Constant</vt:lpstr>
      <vt:lpstr>Solar Intensity</vt:lpstr>
      <vt:lpstr>Insolation Values Across the U.S.</vt:lpstr>
      <vt:lpstr>Something to Consider</vt:lpstr>
      <vt:lpstr>Solar Lighting</vt:lpstr>
      <vt:lpstr>Solar Heating</vt:lpstr>
      <vt:lpstr>PowerPoint Presentation</vt:lpstr>
      <vt:lpstr>Solar Power Stations</vt:lpstr>
      <vt:lpstr>Concentrating Reflectors</vt:lpstr>
      <vt:lpstr>Solar Power Tower:  Barstow, Ca</vt:lpstr>
      <vt:lpstr>PowerPoint Presentation</vt:lpstr>
      <vt:lpstr>Photovoltaics</vt:lpstr>
      <vt:lpstr>Electronic Structure of Silicon</vt:lpstr>
      <vt:lpstr>Pure Silicon</vt:lpstr>
      <vt:lpstr>Band Structure</vt:lpstr>
      <vt:lpstr>Band Structure</vt:lpstr>
      <vt:lpstr>Example</vt:lpstr>
      <vt:lpstr>Doping</vt:lpstr>
      <vt:lpstr>N-type Doping</vt:lpstr>
      <vt:lpstr>P-type Doping</vt:lpstr>
      <vt:lpstr>Solar Panels:  P-N Junctions</vt:lpstr>
      <vt:lpstr>Solar Panels:  P-N Junctions</vt:lpstr>
      <vt:lpstr>PowerPoint Presentation</vt:lpstr>
      <vt:lpstr>PowerPoint Presentation</vt:lpstr>
      <vt:lpstr>PowerPoint Presentation</vt:lpstr>
      <vt:lpstr>PowerPoint Presentation</vt:lpstr>
      <vt:lpstr>PowerPoint Presentation</vt:lpstr>
      <vt:lpstr>Sample Calculations for Solar Panels in SC</vt:lpstr>
      <vt:lpstr>Sample Calculations for Solar Panels in SC</vt:lpstr>
      <vt:lpstr>Sample Calculations for Solar Panels in SC</vt:lpstr>
      <vt:lpstr>Cost</vt:lpstr>
      <vt:lpstr>Returns and Other Values  (taken from solarestimate.org)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Clifton</dc:creator>
  <cp:lastModifiedBy>Harris, Clifton</cp:lastModifiedBy>
  <cp:revision>86</cp:revision>
  <dcterms:created xsi:type="dcterms:W3CDTF">2013-03-07T19:29:26Z</dcterms:created>
  <dcterms:modified xsi:type="dcterms:W3CDTF">2013-03-20T16:14:28Z</dcterms:modified>
</cp:coreProperties>
</file>