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9" r:id="rId3"/>
    <p:sldId id="260" r:id="rId4"/>
    <p:sldId id="261"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6"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3300"/>
    <a:srgbClr val="993300"/>
    <a:srgbClr val="333333"/>
    <a:srgbClr val="990000"/>
    <a:srgbClr val="1C1C1C"/>
    <a:srgbClr val="A5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0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CAE881-2F50-4E7C-826C-92F3B56846B8}" type="datetimeFigureOut">
              <a:rPr lang="en-US" smtClean="0"/>
              <a:t>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5C471-FBAB-4794-89F1-762394B52525}" type="slidenum">
              <a:rPr lang="en-US" smtClean="0"/>
              <a:t>‹#›</a:t>
            </a:fld>
            <a:endParaRPr lang="en-US"/>
          </a:p>
        </p:txBody>
      </p:sp>
    </p:spTree>
    <p:extLst>
      <p:ext uri="{BB962C8B-B14F-4D97-AF65-F5344CB8AC3E}">
        <p14:creationId xmlns:p14="http://schemas.microsoft.com/office/powerpoint/2010/main" val="806673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134 x 10^9</a:t>
            </a:r>
            <a:r>
              <a:rPr lang="en-US" baseline="0" dirty="0" smtClean="0"/>
              <a:t> in reserves left.  US uses 6.7 x 10^9 per year.  At that rate, our supply is only good for 20 years.  This is why its essential for us to import as much as we do.</a:t>
            </a:r>
            <a:endParaRPr lang="en-US" dirty="0"/>
          </a:p>
        </p:txBody>
      </p:sp>
      <p:sp>
        <p:nvSpPr>
          <p:cNvPr id="4" name="Slide Number Placeholder 3"/>
          <p:cNvSpPr>
            <a:spLocks noGrp="1"/>
          </p:cNvSpPr>
          <p:nvPr>
            <p:ph type="sldNum" sz="quarter" idx="10"/>
          </p:nvPr>
        </p:nvSpPr>
        <p:spPr/>
        <p:txBody>
          <a:bodyPr/>
          <a:lstStyle/>
          <a:p>
            <a:fld id="{D765C471-FBAB-4794-89F1-762394B52525}" type="slidenum">
              <a:rPr lang="en-US" smtClean="0"/>
              <a:t>6</a:t>
            </a:fld>
            <a:endParaRPr lang="en-US"/>
          </a:p>
        </p:txBody>
      </p:sp>
    </p:spTree>
    <p:extLst>
      <p:ext uri="{BB962C8B-B14F-4D97-AF65-F5344CB8AC3E}">
        <p14:creationId xmlns:p14="http://schemas.microsoft.com/office/powerpoint/2010/main" val="2470405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5C471-FBAB-4794-89F1-762394B52525}" type="slidenum">
              <a:rPr lang="en-US" smtClean="0"/>
              <a:t>12</a:t>
            </a:fld>
            <a:endParaRPr lang="en-US"/>
          </a:p>
        </p:txBody>
      </p:sp>
    </p:spTree>
    <p:extLst>
      <p:ext uri="{BB962C8B-B14F-4D97-AF65-F5344CB8AC3E}">
        <p14:creationId xmlns:p14="http://schemas.microsoft.com/office/powerpoint/2010/main" val="3406528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have questioned if natural gas should be used for heating,</a:t>
            </a:r>
            <a:r>
              <a:rPr lang="en-US" baseline="0" dirty="0" smtClean="0"/>
              <a:t> with electricity used for high power devices.  Compressed natural gas is also making its way into transit vehicles</a:t>
            </a:r>
            <a:endParaRPr lang="en-US" dirty="0"/>
          </a:p>
        </p:txBody>
      </p:sp>
      <p:sp>
        <p:nvSpPr>
          <p:cNvPr id="4" name="Slide Number Placeholder 3"/>
          <p:cNvSpPr>
            <a:spLocks noGrp="1"/>
          </p:cNvSpPr>
          <p:nvPr>
            <p:ph type="sldNum" sz="quarter" idx="10"/>
          </p:nvPr>
        </p:nvSpPr>
        <p:spPr/>
        <p:txBody>
          <a:bodyPr/>
          <a:lstStyle/>
          <a:p>
            <a:fld id="{D765C471-FBAB-4794-89F1-762394B52525}" type="slidenum">
              <a:rPr lang="en-US" smtClean="0"/>
              <a:t>16</a:t>
            </a:fld>
            <a:endParaRPr lang="en-US"/>
          </a:p>
        </p:txBody>
      </p:sp>
    </p:spTree>
    <p:extLst>
      <p:ext uri="{BB962C8B-B14F-4D97-AF65-F5344CB8AC3E}">
        <p14:creationId xmlns:p14="http://schemas.microsoft.com/office/powerpoint/2010/main" val="3663543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765C471-FBAB-4794-89F1-762394B52525}" type="slidenum">
              <a:rPr lang="en-US" smtClean="0"/>
              <a:t>17</a:t>
            </a:fld>
            <a:endParaRPr lang="en-US"/>
          </a:p>
        </p:txBody>
      </p:sp>
    </p:spTree>
    <p:extLst>
      <p:ext uri="{BB962C8B-B14F-4D97-AF65-F5344CB8AC3E}">
        <p14:creationId xmlns:p14="http://schemas.microsoft.com/office/powerpoint/2010/main" val="2460195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coal, wood was the primary energy source.  Pound of wood has 8000 Btu.  Wood sources became limited and too much labor was required to harvest new trees.</a:t>
            </a:r>
            <a:endParaRPr lang="en-US" dirty="0"/>
          </a:p>
        </p:txBody>
      </p:sp>
      <p:sp>
        <p:nvSpPr>
          <p:cNvPr id="4" name="Slide Number Placeholder 3"/>
          <p:cNvSpPr>
            <a:spLocks noGrp="1"/>
          </p:cNvSpPr>
          <p:nvPr>
            <p:ph type="sldNum" sz="quarter" idx="10"/>
          </p:nvPr>
        </p:nvSpPr>
        <p:spPr/>
        <p:txBody>
          <a:bodyPr/>
          <a:lstStyle/>
          <a:p>
            <a:fld id="{D765C471-FBAB-4794-89F1-762394B52525}" type="slidenum">
              <a:rPr lang="en-US" smtClean="0"/>
              <a:t>21</a:t>
            </a:fld>
            <a:endParaRPr lang="en-US"/>
          </a:p>
        </p:txBody>
      </p:sp>
    </p:spTree>
    <p:extLst>
      <p:ext uri="{BB962C8B-B14F-4D97-AF65-F5344CB8AC3E}">
        <p14:creationId xmlns:p14="http://schemas.microsoft.com/office/powerpoint/2010/main" val="179176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not for federal regulations on SO2 and environmental concerns over CO2, even more coal would be produced</a:t>
            </a:r>
            <a:endParaRPr lang="en-US" dirty="0"/>
          </a:p>
        </p:txBody>
      </p:sp>
      <p:sp>
        <p:nvSpPr>
          <p:cNvPr id="4" name="Slide Number Placeholder 3"/>
          <p:cNvSpPr>
            <a:spLocks noGrp="1"/>
          </p:cNvSpPr>
          <p:nvPr>
            <p:ph type="sldNum" sz="quarter" idx="10"/>
          </p:nvPr>
        </p:nvSpPr>
        <p:spPr/>
        <p:txBody>
          <a:bodyPr/>
          <a:lstStyle/>
          <a:p>
            <a:fld id="{D765C471-FBAB-4794-89F1-762394B52525}" type="slidenum">
              <a:rPr lang="en-US" smtClean="0"/>
              <a:t>23</a:t>
            </a:fld>
            <a:endParaRPr lang="en-US"/>
          </a:p>
        </p:txBody>
      </p:sp>
    </p:spTree>
    <p:extLst>
      <p:ext uri="{BB962C8B-B14F-4D97-AF65-F5344CB8AC3E}">
        <p14:creationId xmlns:p14="http://schemas.microsoft.com/office/powerpoint/2010/main" val="403996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0B1D8C-F47A-457F-947E-91A3662D9131}"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2665282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B1D8C-F47A-457F-947E-91A3662D9131}"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610546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B1D8C-F47A-457F-947E-91A3662D9131}"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97506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B1D8C-F47A-457F-947E-91A3662D9131}"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2286619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0B1D8C-F47A-457F-947E-91A3662D9131}"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411035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0B1D8C-F47A-457F-947E-91A3662D9131}" type="datetimeFigureOut">
              <a:rPr lang="en-US" smtClean="0"/>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383753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0B1D8C-F47A-457F-947E-91A3662D9131}" type="datetimeFigureOut">
              <a:rPr lang="en-US" smtClean="0"/>
              <a:t>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33803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0B1D8C-F47A-457F-947E-91A3662D9131}" type="datetimeFigureOut">
              <a:rPr lang="en-US" smtClean="0"/>
              <a:t>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287602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B1D8C-F47A-457F-947E-91A3662D9131}" type="datetimeFigureOut">
              <a:rPr lang="en-US" smtClean="0"/>
              <a:t>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2030481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B1D8C-F47A-457F-947E-91A3662D9131}" type="datetimeFigureOut">
              <a:rPr lang="en-US" smtClean="0"/>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3009803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B1D8C-F47A-457F-947E-91A3662D9131}" type="datetimeFigureOut">
              <a:rPr lang="en-US" smtClean="0"/>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17CCE-2CA3-4CFA-93E3-45270DE19C25}" type="slidenum">
              <a:rPr lang="en-US" smtClean="0"/>
              <a:t>‹#›</a:t>
            </a:fld>
            <a:endParaRPr lang="en-US"/>
          </a:p>
        </p:txBody>
      </p:sp>
    </p:spTree>
    <p:extLst>
      <p:ext uri="{BB962C8B-B14F-4D97-AF65-F5344CB8AC3E}">
        <p14:creationId xmlns:p14="http://schemas.microsoft.com/office/powerpoint/2010/main" val="3202886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B1D8C-F47A-457F-947E-91A3662D9131}" type="datetimeFigureOut">
              <a:rPr lang="en-US" smtClean="0"/>
              <a:t>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17CCE-2CA3-4CFA-93E3-45270DE19C25}" type="slidenum">
              <a:rPr lang="en-US" smtClean="0"/>
              <a:t>‹#›</a:t>
            </a:fld>
            <a:endParaRPr lang="en-US"/>
          </a:p>
        </p:txBody>
      </p:sp>
    </p:spTree>
    <p:extLst>
      <p:ext uri="{BB962C8B-B14F-4D97-AF65-F5344CB8AC3E}">
        <p14:creationId xmlns:p14="http://schemas.microsoft.com/office/powerpoint/2010/main" val="3131658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4:  Fossil Fuels (</a:t>
            </a:r>
            <a:r>
              <a:rPr lang="en-US" dirty="0" err="1" smtClean="0"/>
              <a:t>Ch</a:t>
            </a:r>
            <a:r>
              <a:rPr lang="en-US" dirty="0" smtClean="0"/>
              <a:t> 2)</a:t>
            </a:r>
            <a:endParaRPr lang="en-US" dirty="0"/>
          </a:p>
        </p:txBody>
      </p:sp>
      <p:sp>
        <p:nvSpPr>
          <p:cNvPr id="3" name="Subtitle 2"/>
          <p:cNvSpPr>
            <a:spLocks noGrp="1"/>
          </p:cNvSpPr>
          <p:nvPr>
            <p:ph type="subTitle" idx="1"/>
          </p:nvPr>
        </p:nvSpPr>
        <p:spPr/>
        <p:txBody>
          <a:bodyPr/>
          <a:lstStyle/>
          <a:p>
            <a:r>
              <a:rPr lang="en-US" dirty="0" smtClean="0"/>
              <a:t>Dr. Harris</a:t>
            </a:r>
          </a:p>
          <a:p>
            <a:r>
              <a:rPr lang="en-US" dirty="0" smtClean="0"/>
              <a:t>Phys105</a:t>
            </a:r>
          </a:p>
          <a:p>
            <a:r>
              <a:rPr lang="en-US" dirty="0" smtClean="0"/>
              <a:t>2/6/13</a:t>
            </a:r>
            <a:endParaRPr lang="en-US" dirty="0"/>
          </a:p>
        </p:txBody>
      </p:sp>
    </p:spTree>
    <p:extLst>
      <p:ext uri="{BB962C8B-B14F-4D97-AF65-F5344CB8AC3E}">
        <p14:creationId xmlns:p14="http://schemas.microsoft.com/office/powerpoint/2010/main" val="324116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Enhanced Recovery:  Overcoming Viscosity</a:t>
            </a:r>
            <a:endParaRPr lang="en-US" sz="3200" dirty="0"/>
          </a:p>
        </p:txBody>
      </p:sp>
      <p:sp>
        <p:nvSpPr>
          <p:cNvPr id="3" name="Content Placeholder 2"/>
          <p:cNvSpPr>
            <a:spLocks noGrp="1"/>
          </p:cNvSpPr>
          <p:nvPr>
            <p:ph idx="1"/>
          </p:nvPr>
        </p:nvSpPr>
        <p:spPr/>
        <p:txBody>
          <a:bodyPr>
            <a:normAutofit/>
          </a:bodyPr>
          <a:lstStyle/>
          <a:p>
            <a:r>
              <a:rPr lang="en-US" sz="2000" dirty="0" smtClean="0"/>
              <a:t>If trapped oil is too viscous, this will also prevent flow</a:t>
            </a:r>
          </a:p>
          <a:p>
            <a:endParaRPr lang="en-US" sz="2000" dirty="0" smtClean="0"/>
          </a:p>
          <a:p>
            <a:r>
              <a:rPr lang="en-US" sz="2000" dirty="0" smtClean="0"/>
              <a:t>The viscosity of oil can be lowered by saturating it with CO</a:t>
            </a:r>
            <a:r>
              <a:rPr lang="en-US" sz="2000" baseline="-25000" dirty="0" smtClean="0"/>
              <a:t>2</a:t>
            </a:r>
          </a:p>
          <a:p>
            <a:endParaRPr lang="en-US" sz="2000" dirty="0" smtClean="0"/>
          </a:p>
          <a:p>
            <a:r>
              <a:rPr lang="en-US" sz="2000" dirty="0" smtClean="0"/>
              <a:t>Steam can also be injected into the well, which heats the oil and thereby reduces its viscosity</a:t>
            </a:r>
            <a:endParaRPr lang="en-US" sz="2000" dirty="0"/>
          </a:p>
        </p:txBody>
      </p:sp>
    </p:spTree>
    <p:extLst>
      <p:ext uri="{BB962C8B-B14F-4D97-AF65-F5344CB8AC3E}">
        <p14:creationId xmlns:p14="http://schemas.microsoft.com/office/powerpoint/2010/main" val="3385426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Economic and Environmental Consequences of Enhanced Recovery</a:t>
            </a:r>
            <a:endParaRPr lang="en-US" sz="3200" dirty="0"/>
          </a:p>
        </p:txBody>
      </p:sp>
      <p:sp>
        <p:nvSpPr>
          <p:cNvPr id="3" name="Content Placeholder 2"/>
          <p:cNvSpPr>
            <a:spLocks noGrp="1"/>
          </p:cNvSpPr>
          <p:nvPr>
            <p:ph idx="1"/>
          </p:nvPr>
        </p:nvSpPr>
        <p:spPr>
          <a:xfrm>
            <a:off x="457200" y="1752600"/>
            <a:ext cx="8229600" cy="4525963"/>
          </a:xfrm>
        </p:spPr>
        <p:txBody>
          <a:bodyPr>
            <a:normAutofit/>
          </a:bodyPr>
          <a:lstStyle/>
          <a:p>
            <a:r>
              <a:rPr lang="en-US" sz="2000" dirty="0" smtClean="0"/>
              <a:t>Enhanced recovery can cost oil companies as much as $20 per barrel of oil recovered</a:t>
            </a:r>
          </a:p>
          <a:p>
            <a:endParaRPr lang="en-US" sz="2000" dirty="0" smtClean="0"/>
          </a:p>
          <a:p>
            <a:r>
              <a:rPr lang="en-US" sz="2000" dirty="0" smtClean="0"/>
              <a:t>Additionally, the process can produce large volumes of toxic, highly salty, and sometimes radioactive water.  </a:t>
            </a:r>
          </a:p>
          <a:p>
            <a:pPr lvl="1"/>
            <a:r>
              <a:rPr lang="en-US" sz="2000" dirty="0" smtClean="0"/>
              <a:t>This can be especially harmful to drinking water</a:t>
            </a:r>
          </a:p>
          <a:p>
            <a:pPr lvl="1"/>
            <a:r>
              <a:rPr lang="en-US" sz="2000" dirty="0" smtClean="0"/>
              <a:t>Enhance recovery is well regulated by the EPA under the Safe Drinking Water Act</a:t>
            </a:r>
          </a:p>
        </p:txBody>
      </p:sp>
    </p:spTree>
    <p:extLst>
      <p:ext uri="{BB962C8B-B14F-4D97-AF65-F5344CB8AC3E}">
        <p14:creationId xmlns:p14="http://schemas.microsoft.com/office/powerpoint/2010/main" val="4160676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Gas Costs In the U.S.</a:t>
            </a:r>
            <a:endParaRPr lang="en-US" sz="3200" dirty="0"/>
          </a:p>
        </p:txBody>
      </p:sp>
      <p:sp>
        <p:nvSpPr>
          <p:cNvPr id="3" name="Content Placeholder 2"/>
          <p:cNvSpPr>
            <a:spLocks noGrp="1"/>
          </p:cNvSpPr>
          <p:nvPr>
            <p:ph idx="1"/>
          </p:nvPr>
        </p:nvSpPr>
        <p:spPr>
          <a:xfrm>
            <a:off x="381000" y="1417637"/>
            <a:ext cx="8153400" cy="4983163"/>
          </a:xfrm>
        </p:spPr>
        <p:txBody>
          <a:bodyPr>
            <a:noAutofit/>
          </a:bodyPr>
          <a:lstStyle/>
          <a:p>
            <a:r>
              <a:rPr lang="en-US" sz="2000" dirty="0" smtClean="0"/>
              <a:t>Despite our massive use, gasoline is cheaper in the U.S. than in any other industrialized nation.  Why?</a:t>
            </a:r>
          </a:p>
          <a:p>
            <a:endParaRPr lang="en-US" sz="2000" dirty="0" smtClean="0"/>
          </a:p>
          <a:p>
            <a:r>
              <a:rPr lang="en-US" sz="2000" dirty="0" smtClean="0"/>
              <a:t>Competition in the marketplace</a:t>
            </a:r>
          </a:p>
          <a:p>
            <a:pPr lvl="1"/>
            <a:r>
              <a:rPr lang="en-US" sz="1800" dirty="0" smtClean="0"/>
              <a:t>There is still tremendous production in the OPEC countries as well as Russia</a:t>
            </a:r>
          </a:p>
          <a:p>
            <a:pPr lvl="1"/>
            <a:r>
              <a:rPr lang="en-US" sz="1800" dirty="0" smtClean="0"/>
              <a:t>Because so many countries rely on oil exports, competition has kept prices low</a:t>
            </a:r>
          </a:p>
          <a:p>
            <a:pPr lvl="1"/>
            <a:r>
              <a:rPr lang="en-US" sz="1800" dirty="0" smtClean="0"/>
              <a:t>Even when OPEC tries to limit production to drive prices, it has always failed </a:t>
            </a:r>
          </a:p>
          <a:p>
            <a:pPr lvl="1"/>
            <a:endParaRPr lang="en-US" sz="2000" dirty="0"/>
          </a:p>
          <a:p>
            <a:r>
              <a:rPr lang="en-US" sz="2000" dirty="0" smtClean="0"/>
              <a:t>Taxes</a:t>
            </a:r>
          </a:p>
          <a:p>
            <a:pPr lvl="1"/>
            <a:r>
              <a:rPr lang="en-US" sz="2000" dirty="0" smtClean="0">
                <a:solidFill>
                  <a:srgbClr val="FF0000"/>
                </a:solidFill>
              </a:rPr>
              <a:t>Tax on gasoline in the U.S. is as much as 6.5 times lower than other countries</a:t>
            </a:r>
          </a:p>
          <a:p>
            <a:pPr lvl="2"/>
            <a:r>
              <a:rPr lang="en-US" sz="1800" dirty="0" smtClean="0"/>
              <a:t>Average gas tax in U.S. is $0.488/gal</a:t>
            </a:r>
          </a:p>
          <a:p>
            <a:pPr lvl="2"/>
            <a:r>
              <a:rPr lang="en-US" sz="1800" dirty="0" smtClean="0"/>
              <a:t>In the U.K, gas tax is $3.43/gallon</a:t>
            </a:r>
            <a:endParaRPr lang="en-US" sz="1800" dirty="0"/>
          </a:p>
        </p:txBody>
      </p:sp>
    </p:spTree>
    <p:extLst>
      <p:ext uri="{BB962C8B-B14F-4D97-AF65-F5344CB8AC3E}">
        <p14:creationId xmlns:p14="http://schemas.microsoft.com/office/powerpoint/2010/main" val="419058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Refining</a:t>
            </a:r>
            <a:endParaRPr lang="en-US" sz="3200"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29200" y="1600200"/>
            <a:ext cx="368814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8600" y="1295400"/>
            <a:ext cx="4495800" cy="5016758"/>
          </a:xfrm>
          <a:prstGeom prst="rect">
            <a:avLst/>
          </a:prstGeom>
          <a:noFill/>
        </p:spPr>
        <p:txBody>
          <a:bodyPr wrap="square" rtlCol="0">
            <a:spAutoFit/>
          </a:bodyPr>
          <a:lstStyle/>
          <a:p>
            <a:pPr marL="285750" indent="-285750">
              <a:buFont typeface="Arial" pitchFamily="34" charset="0"/>
              <a:buChar char="•"/>
            </a:pPr>
            <a:r>
              <a:rPr lang="en-US" sz="2000" dirty="0" smtClean="0"/>
              <a:t>Crude petroleum taken directly from the ground is a mixture of hundreds of hydrocarbons and impurities like sulfur</a:t>
            </a:r>
          </a:p>
          <a:p>
            <a:pPr marL="742950" lvl="1" indent="-285750">
              <a:buFont typeface="Arial" pitchFamily="34" charset="0"/>
              <a:buChar char="•"/>
            </a:pPr>
            <a:r>
              <a:rPr lang="en-US" sz="2000" dirty="0" smtClean="0"/>
              <a:t>Raw crude is not usable</a:t>
            </a:r>
          </a:p>
          <a:p>
            <a:pPr marL="742950" lvl="1" indent="-285750">
              <a:buFont typeface="Arial" pitchFamily="34" charset="0"/>
              <a:buChar char="•"/>
            </a:pPr>
            <a:endParaRPr lang="en-US" sz="2000" dirty="0"/>
          </a:p>
          <a:p>
            <a:pPr marL="285750" indent="-285750">
              <a:buFont typeface="Arial" pitchFamily="34" charset="0"/>
              <a:buChar char="•"/>
            </a:pPr>
            <a:r>
              <a:rPr lang="en-US" sz="2000" dirty="0" smtClean="0"/>
              <a:t>Crude petroleum needs to be treated.  The first step is a process called </a:t>
            </a:r>
            <a:r>
              <a:rPr lang="en-US" sz="2000" u="sng" dirty="0" smtClean="0">
                <a:solidFill>
                  <a:srgbClr val="FF0000"/>
                </a:solidFill>
              </a:rPr>
              <a:t>fractional distillation</a:t>
            </a:r>
            <a:r>
              <a:rPr lang="en-US" sz="2000" dirty="0" smtClean="0"/>
              <a:t>.</a:t>
            </a:r>
          </a:p>
          <a:p>
            <a:pPr marL="285750" indent="-285750">
              <a:buFont typeface="Arial" pitchFamily="34" charset="0"/>
              <a:buChar char="•"/>
            </a:pPr>
            <a:endParaRPr lang="en-US" sz="2000" dirty="0"/>
          </a:p>
          <a:p>
            <a:pPr marL="285750" indent="-285750">
              <a:buFont typeface="Arial" pitchFamily="34" charset="0"/>
              <a:buChar char="•"/>
            </a:pPr>
            <a:r>
              <a:rPr lang="en-US" sz="2000" dirty="0" smtClean="0"/>
              <a:t>All of the crude is boiled.  Smaller molecules boil first.  As the different hydrocarbon vapors </a:t>
            </a:r>
            <a:r>
              <a:rPr lang="en-US" sz="2000" dirty="0" smtClean="0">
                <a:solidFill>
                  <a:srgbClr val="FF0000"/>
                </a:solidFill>
              </a:rPr>
              <a:t>condense</a:t>
            </a:r>
            <a:r>
              <a:rPr lang="en-US" sz="2000" dirty="0" smtClean="0"/>
              <a:t>, they are collected at various points along the tower.</a:t>
            </a:r>
          </a:p>
          <a:p>
            <a:pPr marL="742950" lvl="1" indent="-285750">
              <a:buFont typeface="Arial" pitchFamily="34" charset="0"/>
              <a:buChar char="•"/>
            </a:pPr>
            <a:r>
              <a:rPr lang="en-US" sz="2000" dirty="0" smtClean="0"/>
              <a:t>Simple hydrocarbons like methane and ethane do not condense</a:t>
            </a:r>
            <a:endParaRPr lang="en-US" sz="2000" dirty="0"/>
          </a:p>
        </p:txBody>
      </p:sp>
    </p:spTree>
    <p:extLst>
      <p:ext uri="{BB962C8B-B14F-4D97-AF65-F5344CB8AC3E}">
        <p14:creationId xmlns:p14="http://schemas.microsoft.com/office/powerpoint/2010/main" val="2613616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Petroleum Products</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49020621"/>
              </p:ext>
            </p:extLst>
          </p:nvPr>
        </p:nvGraphicFramePr>
        <p:xfrm>
          <a:off x="1143000" y="2133600"/>
          <a:ext cx="6934200" cy="3383280"/>
        </p:xfrm>
        <a:graphic>
          <a:graphicData uri="http://schemas.openxmlformats.org/drawingml/2006/table">
            <a:tbl>
              <a:tblPr firstRow="1" bandRow="1">
                <a:tableStyleId>{5C22544A-7EE6-4342-B048-85BDC9FD1C3A}</a:tableStyleId>
              </a:tblPr>
              <a:tblGrid>
                <a:gridCol w="1295400"/>
                <a:gridCol w="1676400"/>
                <a:gridCol w="1974925"/>
                <a:gridCol w="1987475"/>
              </a:tblGrid>
              <a:tr h="370840">
                <a:tc>
                  <a:txBody>
                    <a:bodyPr/>
                    <a:lstStyle/>
                    <a:p>
                      <a:r>
                        <a:rPr lang="en-US" sz="2000" dirty="0" smtClean="0">
                          <a:solidFill>
                            <a:schemeClr val="tx1"/>
                          </a:solidFill>
                        </a:rPr>
                        <a:t>Fraction</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Molecular</a:t>
                      </a:r>
                      <a:r>
                        <a:rPr lang="en-US" sz="2000" baseline="0" dirty="0" smtClean="0">
                          <a:solidFill>
                            <a:schemeClr val="tx1"/>
                          </a:solidFill>
                        </a:rPr>
                        <a:t> size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Boiling Point (</a:t>
                      </a:r>
                      <a:r>
                        <a:rPr lang="en-US" sz="2000" baseline="30000" dirty="0" err="1" smtClean="0">
                          <a:solidFill>
                            <a:schemeClr val="tx1"/>
                          </a:solidFill>
                        </a:rPr>
                        <a:t>o</a:t>
                      </a:r>
                      <a:r>
                        <a:rPr lang="en-US" sz="2000" dirty="0" err="1" smtClean="0">
                          <a:solidFill>
                            <a:schemeClr val="tx1"/>
                          </a:solidFill>
                        </a:rPr>
                        <a:t>C</a:t>
                      </a:r>
                      <a:r>
                        <a:rPr lang="en-US" sz="2000" dirty="0" smtClean="0">
                          <a:solidFill>
                            <a:schemeClr val="tx1"/>
                          </a:solidFill>
                        </a:rPr>
                        <a: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Use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dirty="0" smtClean="0">
                          <a:solidFill>
                            <a:schemeClr val="tx1"/>
                          </a:solidFill>
                        </a:rPr>
                        <a:t>Gases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C</a:t>
                      </a:r>
                      <a:r>
                        <a:rPr lang="en-US" sz="2000" baseline="-25000" dirty="0" smtClean="0">
                          <a:solidFill>
                            <a:schemeClr val="tx1"/>
                          </a:solidFill>
                        </a:rPr>
                        <a:t>1</a:t>
                      </a:r>
                      <a:r>
                        <a:rPr lang="en-US" sz="2000" dirty="0" smtClean="0">
                          <a:solidFill>
                            <a:schemeClr val="tx1"/>
                          </a:solidFill>
                        </a:rPr>
                        <a:t>-C</a:t>
                      </a:r>
                      <a:r>
                        <a:rPr lang="en-US" sz="2000" baseline="-25000" dirty="0" smtClean="0">
                          <a:solidFill>
                            <a:schemeClr val="tx1"/>
                          </a:solidFill>
                        </a:rPr>
                        <a:t>4</a:t>
                      </a:r>
                      <a:endParaRPr lang="en-US" sz="2000"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-164 to 30</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Fuels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dirty="0" smtClean="0">
                          <a:solidFill>
                            <a:schemeClr val="tx1"/>
                          </a:solidFill>
                        </a:rPr>
                        <a:t>Gasoline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C</a:t>
                      </a:r>
                      <a:r>
                        <a:rPr lang="en-US" sz="2000" baseline="-25000" dirty="0" smtClean="0">
                          <a:solidFill>
                            <a:schemeClr val="tx1"/>
                          </a:solidFill>
                        </a:rPr>
                        <a:t>5</a:t>
                      </a:r>
                      <a:r>
                        <a:rPr lang="en-US" sz="2000" dirty="0" smtClean="0">
                          <a:solidFill>
                            <a:schemeClr val="tx1"/>
                          </a:solidFill>
                        </a:rPr>
                        <a:t>-C</a:t>
                      </a:r>
                      <a:r>
                        <a:rPr lang="en-US" sz="2000" baseline="-25000" dirty="0" smtClean="0">
                          <a:solidFill>
                            <a:schemeClr val="tx1"/>
                          </a:solidFill>
                        </a:rPr>
                        <a:t>12</a:t>
                      </a:r>
                      <a:endParaRPr lang="en-US" sz="2000"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30-200</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Motor Fuel</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dirty="0" err="1" smtClean="0">
                          <a:solidFill>
                            <a:schemeClr val="tx1"/>
                          </a:solidFill>
                        </a:rPr>
                        <a:t>Kerosine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C</a:t>
                      </a:r>
                      <a:r>
                        <a:rPr lang="en-US" sz="2000" baseline="-25000" dirty="0" smtClean="0">
                          <a:solidFill>
                            <a:schemeClr val="tx1"/>
                          </a:solidFill>
                        </a:rPr>
                        <a:t>12</a:t>
                      </a:r>
                      <a:r>
                        <a:rPr lang="en-US" sz="2000" dirty="0" smtClean="0">
                          <a:solidFill>
                            <a:schemeClr val="tx1"/>
                          </a:solidFill>
                        </a:rPr>
                        <a:t>-C</a:t>
                      </a:r>
                      <a:r>
                        <a:rPr lang="en-US" sz="2000" baseline="-25000" dirty="0" smtClean="0">
                          <a:solidFill>
                            <a:schemeClr val="tx1"/>
                          </a:solidFill>
                        </a:rPr>
                        <a:t>16</a:t>
                      </a:r>
                      <a:endParaRPr lang="en-US" sz="2000"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175-275</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Diesel</a:t>
                      </a:r>
                      <a:r>
                        <a:rPr lang="en-US" sz="2000" baseline="0" dirty="0" smtClean="0">
                          <a:solidFill>
                            <a:schemeClr val="tx1"/>
                          </a:solidFill>
                        </a:rPr>
                        <a:t> and jet fuel</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dirty="0" smtClean="0">
                          <a:solidFill>
                            <a:schemeClr val="tx1"/>
                          </a:solidFill>
                        </a:rPr>
                        <a:t>Greases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C</a:t>
                      </a:r>
                      <a:r>
                        <a:rPr lang="en-US" sz="2000" baseline="-25000" dirty="0" smtClean="0">
                          <a:solidFill>
                            <a:schemeClr val="tx1"/>
                          </a:solidFill>
                        </a:rPr>
                        <a:t>16</a:t>
                      </a:r>
                      <a:r>
                        <a:rPr lang="en-US" sz="2000" dirty="0" smtClean="0">
                          <a:solidFill>
                            <a:schemeClr val="tx1"/>
                          </a:solidFill>
                        </a:rPr>
                        <a:t>-C</a:t>
                      </a:r>
                      <a:r>
                        <a:rPr lang="en-US" sz="2000" baseline="-25000" dirty="0" smtClean="0">
                          <a:solidFill>
                            <a:schemeClr val="tx1"/>
                          </a:solidFill>
                        </a:rPr>
                        <a:t>20</a:t>
                      </a:r>
                      <a:endParaRPr lang="en-US" sz="2000"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Solid</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Lubricants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dirty="0" smtClean="0">
                          <a:solidFill>
                            <a:schemeClr val="tx1"/>
                          </a:solidFill>
                        </a:rPr>
                        <a:t>Paraffin</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C</a:t>
                      </a:r>
                      <a:r>
                        <a:rPr lang="en-US" sz="2000" baseline="-25000" dirty="0" smtClean="0">
                          <a:solidFill>
                            <a:schemeClr val="tx1"/>
                          </a:solidFill>
                        </a:rPr>
                        <a:t>20</a:t>
                      </a:r>
                      <a:r>
                        <a:rPr lang="en-US" sz="2000" dirty="0" smtClean="0">
                          <a:solidFill>
                            <a:schemeClr val="tx1"/>
                          </a:solidFill>
                        </a:rPr>
                        <a:t> and up</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52-57</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Candles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dirty="0" smtClean="0">
                          <a:solidFill>
                            <a:schemeClr val="tx1"/>
                          </a:solidFill>
                        </a:rPr>
                        <a:t>Tar</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Very high</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No boil</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rPr>
                        <a:t>Roofing, paving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787572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Natural Gas</a:t>
            </a:r>
            <a:endParaRPr lang="en-US" sz="3200" dirty="0"/>
          </a:p>
        </p:txBody>
      </p:sp>
      <p:sp>
        <p:nvSpPr>
          <p:cNvPr id="3" name="Content Placeholder 2"/>
          <p:cNvSpPr>
            <a:spLocks noGrp="1"/>
          </p:cNvSpPr>
          <p:nvPr>
            <p:ph idx="1"/>
          </p:nvPr>
        </p:nvSpPr>
        <p:spPr>
          <a:xfrm>
            <a:off x="457200" y="1447800"/>
            <a:ext cx="8229600" cy="4525963"/>
          </a:xfrm>
        </p:spPr>
        <p:txBody>
          <a:bodyPr>
            <a:normAutofit lnSpcReduction="10000"/>
          </a:bodyPr>
          <a:lstStyle/>
          <a:p>
            <a:r>
              <a:rPr lang="en-US" sz="2000" dirty="0" smtClean="0"/>
              <a:t>Natural gas has become a favorite fossil fuel in recent years.  Many are optimistic that it can fulfill our energy needs</a:t>
            </a:r>
          </a:p>
          <a:p>
            <a:endParaRPr lang="en-US" sz="2000" dirty="0" smtClean="0"/>
          </a:p>
          <a:p>
            <a:r>
              <a:rPr lang="en-US" sz="2000" dirty="0" smtClean="0">
                <a:solidFill>
                  <a:srgbClr val="FF0000"/>
                </a:solidFill>
              </a:rPr>
              <a:t>Natural gas is mostly methane (CH</a:t>
            </a:r>
            <a:r>
              <a:rPr lang="en-US" sz="2000" baseline="-25000" dirty="0" smtClean="0">
                <a:solidFill>
                  <a:srgbClr val="FF0000"/>
                </a:solidFill>
              </a:rPr>
              <a:t>4</a:t>
            </a:r>
            <a:r>
              <a:rPr lang="en-US" sz="2000" dirty="0" smtClean="0">
                <a:solidFill>
                  <a:srgbClr val="FF0000"/>
                </a:solidFill>
              </a:rPr>
              <a:t>) with some ethane (C</a:t>
            </a:r>
            <a:r>
              <a:rPr lang="en-US" sz="2000" baseline="-25000" dirty="0" smtClean="0">
                <a:solidFill>
                  <a:srgbClr val="FF0000"/>
                </a:solidFill>
              </a:rPr>
              <a:t>2</a:t>
            </a:r>
            <a:r>
              <a:rPr lang="en-US" sz="2000" dirty="0" smtClean="0">
                <a:solidFill>
                  <a:srgbClr val="FF0000"/>
                </a:solidFill>
              </a:rPr>
              <a:t>H</a:t>
            </a:r>
            <a:r>
              <a:rPr lang="en-US" sz="2000" baseline="-25000" dirty="0" smtClean="0">
                <a:solidFill>
                  <a:srgbClr val="FF0000"/>
                </a:solidFill>
              </a:rPr>
              <a:t>6</a:t>
            </a:r>
            <a:r>
              <a:rPr lang="en-US" sz="2000" dirty="0" smtClean="0">
                <a:solidFill>
                  <a:srgbClr val="FF0000"/>
                </a:solidFill>
              </a:rPr>
              <a:t>)</a:t>
            </a:r>
          </a:p>
          <a:p>
            <a:endParaRPr lang="en-US" sz="2000" dirty="0" smtClean="0"/>
          </a:p>
          <a:p>
            <a:r>
              <a:rPr lang="en-US" sz="2000" dirty="0" smtClean="0"/>
              <a:t>Our natural gas use will likely increases because:</a:t>
            </a:r>
          </a:p>
          <a:p>
            <a:pPr lvl="1"/>
            <a:r>
              <a:rPr lang="en-US" sz="2000" dirty="0" smtClean="0"/>
              <a:t>The technology for exploration and production has improved</a:t>
            </a:r>
          </a:p>
          <a:p>
            <a:pPr lvl="1"/>
            <a:r>
              <a:rPr lang="en-US" sz="2000" dirty="0" smtClean="0"/>
              <a:t>Fossil fuels release less CO</a:t>
            </a:r>
            <a:r>
              <a:rPr lang="en-US" sz="2000" baseline="-25000" dirty="0" smtClean="0"/>
              <a:t>2</a:t>
            </a:r>
            <a:r>
              <a:rPr lang="en-US" sz="2000" dirty="0" smtClean="0"/>
              <a:t> into the atmosphere than coal or oil</a:t>
            </a:r>
          </a:p>
          <a:p>
            <a:pPr lvl="1"/>
            <a:r>
              <a:rPr lang="en-US" sz="2000" dirty="0" smtClean="0"/>
              <a:t>Research has shown promise in using natural gas as motor fuel</a:t>
            </a:r>
          </a:p>
          <a:p>
            <a:pPr lvl="1"/>
            <a:r>
              <a:rPr lang="en-US" sz="2000" dirty="0" smtClean="0"/>
              <a:t>Natural gas is cheaper than oil and coal-powered electric</a:t>
            </a:r>
          </a:p>
          <a:p>
            <a:pPr lvl="1"/>
            <a:endParaRPr lang="en-US" sz="2000" dirty="0"/>
          </a:p>
          <a:p>
            <a:r>
              <a:rPr lang="en-US" sz="2000" dirty="0" smtClean="0"/>
              <a:t>Unlike electricity which is measured in kWh, natural gas use is measured by volume, typically </a:t>
            </a:r>
            <a:r>
              <a:rPr lang="en-US" sz="2000" b="1" u="sng" dirty="0" smtClean="0">
                <a:solidFill>
                  <a:srgbClr val="FF0000"/>
                </a:solidFill>
              </a:rPr>
              <a:t>per 1000 ft</a:t>
            </a:r>
            <a:r>
              <a:rPr lang="en-US" sz="2000" b="1" u="sng" baseline="30000" dirty="0" smtClean="0">
                <a:solidFill>
                  <a:srgbClr val="FF0000"/>
                </a:solidFill>
              </a:rPr>
              <a:t>3</a:t>
            </a:r>
            <a:endParaRPr lang="en-US" sz="2000" b="1" u="sng" baseline="30000" dirty="0">
              <a:solidFill>
                <a:srgbClr val="FF0000"/>
              </a:solidFill>
            </a:endParaRPr>
          </a:p>
        </p:txBody>
      </p:sp>
    </p:spTree>
    <p:extLst>
      <p:ext uri="{BB962C8B-B14F-4D97-AF65-F5344CB8AC3E}">
        <p14:creationId xmlns:p14="http://schemas.microsoft.com/office/powerpoint/2010/main" val="79106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92162"/>
          </a:xfrm>
        </p:spPr>
        <p:txBody>
          <a:bodyPr>
            <a:normAutofit/>
          </a:bodyPr>
          <a:lstStyle/>
          <a:p>
            <a:r>
              <a:rPr lang="en-US" sz="3200" dirty="0" smtClean="0"/>
              <a:t>Comparing to Electric</a:t>
            </a:r>
            <a:endParaRPr lang="en-US" sz="3200" dirty="0"/>
          </a:p>
        </p:txBody>
      </p:sp>
      <p:sp>
        <p:nvSpPr>
          <p:cNvPr id="3" name="Content Placeholder 2"/>
          <p:cNvSpPr>
            <a:spLocks noGrp="1"/>
          </p:cNvSpPr>
          <p:nvPr>
            <p:ph idx="1"/>
          </p:nvPr>
        </p:nvSpPr>
        <p:spPr>
          <a:xfrm>
            <a:off x="76200" y="1219200"/>
            <a:ext cx="4800221" cy="5410200"/>
          </a:xfrm>
        </p:spPr>
        <p:txBody>
          <a:bodyPr>
            <a:normAutofit/>
          </a:bodyPr>
          <a:lstStyle/>
          <a:p>
            <a:r>
              <a:rPr lang="en-US" sz="2000" dirty="0" smtClean="0"/>
              <a:t>The average cost of natural gas in the US is $10 per 1000 ft</a:t>
            </a:r>
            <a:r>
              <a:rPr lang="en-US" sz="2000" baseline="30000" dirty="0" smtClean="0"/>
              <a:t>3</a:t>
            </a:r>
          </a:p>
          <a:p>
            <a:pPr lvl="1"/>
            <a:r>
              <a:rPr lang="en-US" sz="2000" dirty="0" smtClean="0"/>
              <a:t>The amount of heat energy in 1000 ft</a:t>
            </a:r>
            <a:r>
              <a:rPr lang="en-US" sz="2000" baseline="30000" dirty="0" smtClean="0"/>
              <a:t>3</a:t>
            </a:r>
            <a:r>
              <a:rPr lang="en-US" sz="2000" dirty="0" smtClean="0"/>
              <a:t> of natural gas is 1.035 x 10</a:t>
            </a:r>
            <a:r>
              <a:rPr lang="en-US" sz="2000" baseline="30000" dirty="0" smtClean="0"/>
              <a:t>6</a:t>
            </a:r>
            <a:r>
              <a:rPr lang="en-US" sz="2000" dirty="0" smtClean="0"/>
              <a:t> BTU</a:t>
            </a:r>
          </a:p>
          <a:p>
            <a:pPr lvl="1"/>
            <a:r>
              <a:rPr lang="en-US" sz="2000" dirty="0" smtClean="0"/>
              <a:t>The heat energy per kWh of electricity is 3413 BTU and the average price in SC is $0.09 per kWh</a:t>
            </a:r>
          </a:p>
          <a:p>
            <a:pPr lvl="1"/>
            <a:endParaRPr lang="en-US" sz="2000" dirty="0"/>
          </a:p>
          <a:p>
            <a:r>
              <a:rPr lang="en-US" sz="2000" dirty="0" smtClean="0"/>
              <a:t>Relative costs per 10</a:t>
            </a:r>
            <a:r>
              <a:rPr lang="en-US" sz="2000" baseline="30000" dirty="0" smtClean="0"/>
              <a:t>6</a:t>
            </a:r>
            <a:r>
              <a:rPr lang="en-US" sz="2000" dirty="0" smtClean="0"/>
              <a:t> BTU:</a:t>
            </a:r>
          </a:p>
          <a:p>
            <a:pPr lvl="1"/>
            <a:r>
              <a:rPr lang="en-US" sz="2000" dirty="0" smtClean="0"/>
              <a:t>Natural gas:  $9.66 </a:t>
            </a:r>
          </a:p>
          <a:p>
            <a:pPr lvl="1"/>
            <a:r>
              <a:rPr lang="en-US" sz="2000" dirty="0" smtClean="0"/>
              <a:t>Electricity:  $ 26.37</a:t>
            </a:r>
          </a:p>
          <a:p>
            <a:pPr lvl="1"/>
            <a:endParaRPr lang="en-US" sz="2000" dirty="0"/>
          </a:p>
          <a:p>
            <a:r>
              <a:rPr lang="en-US" sz="2000" dirty="0" smtClean="0"/>
              <a:t>So, for home heating, ovens, dryers, and other warming devices natural gas is a better choice.</a:t>
            </a:r>
          </a:p>
          <a:p>
            <a:pPr marL="0" indent="0">
              <a:buNone/>
            </a:pPr>
            <a:endParaRPr lang="en-US" sz="2000" dirty="0"/>
          </a:p>
        </p:txBody>
      </p:sp>
      <p:pic>
        <p:nvPicPr>
          <p:cNvPr id="9218" name="Picture 2" descr="https://encrypted-tbn2.gstatic.com/images?q=tbn:ANd9GcTKmX3OsUeHynlIoZ5tzod89GEYlIS0c-YBwdfzNljSf_Qio3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3368" y="2209800"/>
            <a:ext cx="3901364"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871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Expanded Use</a:t>
            </a:r>
            <a:endParaRPr lang="en-US" sz="3200" dirty="0"/>
          </a:p>
        </p:txBody>
      </p:sp>
      <p:sp>
        <p:nvSpPr>
          <p:cNvPr id="3" name="Content Placeholder 2"/>
          <p:cNvSpPr>
            <a:spLocks noGrp="1"/>
          </p:cNvSpPr>
          <p:nvPr>
            <p:ph idx="1"/>
          </p:nvPr>
        </p:nvSpPr>
        <p:spPr/>
        <p:txBody>
          <a:bodyPr>
            <a:normAutofit/>
          </a:bodyPr>
          <a:lstStyle/>
          <a:p>
            <a:r>
              <a:rPr lang="en-US" sz="2000" dirty="0" smtClean="0"/>
              <a:t>The U.S. uses about 23 trillion ft</a:t>
            </a:r>
            <a:r>
              <a:rPr lang="en-US" sz="2000" baseline="30000" dirty="0" smtClean="0"/>
              <a:t>3</a:t>
            </a:r>
            <a:r>
              <a:rPr lang="en-US" sz="2000" dirty="0" smtClean="0"/>
              <a:t>  (</a:t>
            </a:r>
            <a:r>
              <a:rPr lang="en-US" sz="2000" dirty="0" err="1" smtClean="0"/>
              <a:t>tcf</a:t>
            </a:r>
            <a:r>
              <a:rPr lang="en-US" sz="2000" dirty="0" smtClean="0"/>
              <a:t>) of natural gas per year</a:t>
            </a:r>
          </a:p>
          <a:p>
            <a:r>
              <a:rPr lang="en-US" sz="2000" dirty="0" smtClean="0"/>
              <a:t>Newer plants are using natural gas in the boilers rather than coal</a:t>
            </a:r>
          </a:p>
          <a:p>
            <a:pPr lvl="1"/>
            <a:r>
              <a:rPr lang="en-US" sz="2000" dirty="0" smtClean="0"/>
              <a:t>Newer turbines are also being developed that have 45% efficiency (35% for coal power)</a:t>
            </a:r>
          </a:p>
          <a:p>
            <a:pPr lvl="1"/>
            <a:r>
              <a:rPr lang="en-US" sz="2000" dirty="0" smtClean="0"/>
              <a:t>NG plants cost half as much as coal plants</a:t>
            </a:r>
          </a:p>
          <a:p>
            <a:pPr lvl="1"/>
            <a:r>
              <a:rPr lang="en-US" sz="2000" dirty="0" smtClean="0"/>
              <a:t>No sulfur contamination</a:t>
            </a:r>
          </a:p>
          <a:p>
            <a:pPr lvl="1"/>
            <a:r>
              <a:rPr lang="en-US" sz="2000" dirty="0" smtClean="0"/>
              <a:t>Our natural gas production is almost entirely domestic</a:t>
            </a:r>
          </a:p>
          <a:p>
            <a:pPr lvl="1"/>
            <a:endParaRPr lang="en-US" sz="2000" dirty="0"/>
          </a:p>
          <a:p>
            <a:r>
              <a:rPr lang="en-US" sz="2000" dirty="0" smtClean="0"/>
              <a:t>The major hindrance of natural gas use is the lack of pipeline systems to bring fuel to the consumers.  In many countries, the pipelines are not economically feasible and may never be built.</a:t>
            </a:r>
            <a:endParaRPr lang="en-US" sz="2000" dirty="0"/>
          </a:p>
        </p:txBody>
      </p:sp>
    </p:spTree>
    <p:extLst>
      <p:ext uri="{BB962C8B-B14F-4D97-AF65-F5344CB8AC3E}">
        <p14:creationId xmlns:p14="http://schemas.microsoft.com/office/powerpoint/2010/main" val="598020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Major Natural Gas Proved Reserves</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430148366"/>
              </p:ext>
            </p:extLst>
          </p:nvPr>
        </p:nvGraphicFramePr>
        <p:xfrm>
          <a:off x="1524000" y="1981200"/>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solidFill>
                            <a:schemeClr val="tx1"/>
                          </a:solidFill>
                        </a:rPr>
                        <a:t>Country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Proved Reserves (</a:t>
                      </a:r>
                      <a:r>
                        <a:rPr lang="en-US" dirty="0" err="1" smtClean="0">
                          <a:solidFill>
                            <a:schemeClr val="tx1"/>
                          </a:solidFill>
                        </a:rPr>
                        <a:t>tcf</a:t>
                      </a: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chemeClr val="tx1"/>
                          </a:solidFill>
                        </a:rPr>
                        <a:t>Russia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1680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chemeClr val="tx1"/>
                          </a:solidFill>
                        </a:rPr>
                        <a:t>Iran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940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chemeClr val="tx1"/>
                          </a:solidFill>
                        </a:rPr>
                        <a:t>Saudi</a:t>
                      </a:r>
                      <a:r>
                        <a:rPr lang="en-US" baseline="0" dirty="0" smtClean="0">
                          <a:solidFill>
                            <a:schemeClr val="tx1"/>
                          </a:solidFill>
                        </a:rPr>
                        <a:t> Arabia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231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chemeClr val="tx1"/>
                          </a:solidFill>
                        </a:rPr>
                        <a:t>U.S.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189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chemeClr val="tx1"/>
                          </a:solidFill>
                        </a:rPr>
                        <a:t>Nigeria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159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chemeClr val="tx1"/>
                          </a:solidFill>
                        </a:rPr>
                        <a:t>Venezuela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148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chemeClr val="tx1"/>
                          </a:solidFill>
                        </a:rPr>
                        <a:t>Iraq</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110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07118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New Developments</a:t>
            </a:r>
            <a:endParaRPr lang="en-US" sz="3200" dirty="0"/>
          </a:p>
        </p:txBody>
      </p:sp>
      <p:sp>
        <p:nvSpPr>
          <p:cNvPr id="3" name="Content Placeholder 2"/>
          <p:cNvSpPr>
            <a:spLocks noGrp="1"/>
          </p:cNvSpPr>
          <p:nvPr>
            <p:ph idx="1"/>
          </p:nvPr>
        </p:nvSpPr>
        <p:spPr>
          <a:xfrm>
            <a:off x="304800" y="1219200"/>
            <a:ext cx="8229600" cy="5257800"/>
          </a:xfrm>
        </p:spPr>
        <p:txBody>
          <a:bodyPr>
            <a:normAutofit/>
          </a:bodyPr>
          <a:lstStyle/>
          <a:p>
            <a:r>
              <a:rPr lang="en-US" sz="2000" dirty="0" smtClean="0"/>
              <a:t>There have been some very encouraging developments in the search for natural gas</a:t>
            </a:r>
          </a:p>
          <a:p>
            <a:pPr lvl="1"/>
            <a:r>
              <a:rPr lang="en-US" sz="2000" b="1" dirty="0" err="1" smtClean="0">
                <a:solidFill>
                  <a:srgbClr val="FF0000"/>
                </a:solidFill>
              </a:rPr>
              <a:t>Coalbed</a:t>
            </a:r>
            <a:r>
              <a:rPr lang="en-US" sz="2000" b="1" dirty="0" smtClean="0">
                <a:solidFill>
                  <a:srgbClr val="FF0000"/>
                </a:solidFill>
              </a:rPr>
              <a:t> Methane</a:t>
            </a:r>
          </a:p>
          <a:p>
            <a:pPr lvl="2"/>
            <a:r>
              <a:rPr lang="en-US" sz="2000" dirty="0" smtClean="0"/>
              <a:t>Coal and methane were formed at the same time.  Because coal is so porous, it absorbed a lot of methane.  As much as 800 ft</a:t>
            </a:r>
            <a:r>
              <a:rPr lang="en-US" sz="2000" baseline="30000" dirty="0" smtClean="0"/>
              <a:t>3</a:t>
            </a:r>
            <a:r>
              <a:rPr lang="en-US" sz="2000" dirty="0" smtClean="0"/>
              <a:t> of methane can be stored per ton of coal</a:t>
            </a:r>
          </a:p>
          <a:p>
            <a:pPr lvl="3"/>
            <a:r>
              <a:rPr lang="en-US" dirty="0" smtClean="0"/>
              <a:t>It is estimated that 700 </a:t>
            </a:r>
            <a:r>
              <a:rPr lang="en-US" dirty="0" err="1" smtClean="0"/>
              <a:t>tcf</a:t>
            </a:r>
            <a:r>
              <a:rPr lang="en-US" dirty="0" smtClean="0"/>
              <a:t> of natural gas exist in the U.S as </a:t>
            </a:r>
            <a:r>
              <a:rPr lang="en-US" dirty="0" err="1" smtClean="0"/>
              <a:t>coalbed</a:t>
            </a:r>
            <a:r>
              <a:rPr lang="en-US" dirty="0" smtClean="0"/>
              <a:t> methane</a:t>
            </a:r>
          </a:p>
          <a:p>
            <a:pPr lvl="3"/>
            <a:endParaRPr lang="en-US" dirty="0"/>
          </a:p>
          <a:p>
            <a:pPr lvl="1"/>
            <a:r>
              <a:rPr lang="en-US" sz="2000" b="1" dirty="0" err="1" smtClean="0">
                <a:solidFill>
                  <a:srgbClr val="FF0000"/>
                </a:solidFill>
              </a:rPr>
              <a:t>Clathrate</a:t>
            </a:r>
            <a:r>
              <a:rPr lang="en-US" sz="2000" b="1" dirty="0" smtClean="0">
                <a:solidFill>
                  <a:srgbClr val="FF0000"/>
                </a:solidFill>
              </a:rPr>
              <a:t> Hydrates</a:t>
            </a:r>
          </a:p>
          <a:p>
            <a:pPr lvl="2"/>
            <a:r>
              <a:rPr lang="en-US" sz="2000" dirty="0" smtClean="0"/>
              <a:t>Ice-like structures in which organic gases (ex. methane) are trapped in the center.  These exist in enormous quantity at the bottom of the ocean</a:t>
            </a:r>
          </a:p>
          <a:p>
            <a:pPr lvl="3"/>
            <a:r>
              <a:rPr lang="en-US" dirty="0" smtClean="0"/>
              <a:t>As much as 113000 </a:t>
            </a:r>
            <a:r>
              <a:rPr lang="en-US" dirty="0" err="1" smtClean="0"/>
              <a:t>tcf</a:t>
            </a:r>
            <a:r>
              <a:rPr lang="en-US" dirty="0" smtClean="0"/>
              <a:t> of methane may exist on the ocean floor</a:t>
            </a:r>
          </a:p>
        </p:txBody>
      </p:sp>
    </p:spTree>
    <p:extLst>
      <p:ext uri="{BB962C8B-B14F-4D97-AF65-F5344CB8AC3E}">
        <p14:creationId xmlns:p14="http://schemas.microsoft.com/office/powerpoint/2010/main" val="325976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Intro</a:t>
            </a:r>
            <a:endParaRPr lang="en-US" sz="3200" dirty="0"/>
          </a:p>
        </p:txBody>
      </p:sp>
      <p:sp>
        <p:nvSpPr>
          <p:cNvPr id="3" name="Content Placeholder 2"/>
          <p:cNvSpPr>
            <a:spLocks noGrp="1"/>
          </p:cNvSpPr>
          <p:nvPr>
            <p:ph idx="1"/>
          </p:nvPr>
        </p:nvSpPr>
        <p:spPr/>
        <p:txBody>
          <a:bodyPr>
            <a:normAutofit/>
          </a:bodyPr>
          <a:lstStyle/>
          <a:p>
            <a:r>
              <a:rPr lang="en-US" sz="2400" dirty="0" smtClean="0"/>
              <a:t>We will further explore the fossil fuels</a:t>
            </a:r>
          </a:p>
          <a:p>
            <a:endParaRPr lang="en-US" sz="2400" dirty="0" smtClean="0"/>
          </a:p>
          <a:p>
            <a:r>
              <a:rPr lang="en-US" sz="2400" dirty="0" smtClean="0"/>
              <a:t>History of use and resource development</a:t>
            </a:r>
          </a:p>
          <a:p>
            <a:pPr lvl="1"/>
            <a:r>
              <a:rPr lang="en-US" sz="2000" dirty="0" smtClean="0"/>
              <a:t>Advancements</a:t>
            </a:r>
          </a:p>
          <a:p>
            <a:pPr lvl="1"/>
            <a:endParaRPr lang="en-US" sz="2000" dirty="0" smtClean="0"/>
          </a:p>
          <a:p>
            <a:r>
              <a:rPr lang="en-US" sz="2400" dirty="0" smtClean="0"/>
              <a:t>Future Projections and U.S. Resources</a:t>
            </a:r>
          </a:p>
        </p:txBody>
      </p:sp>
    </p:spTree>
    <p:extLst>
      <p:ext uri="{BB962C8B-B14F-4D97-AF65-F5344CB8AC3E}">
        <p14:creationId xmlns:p14="http://schemas.microsoft.com/office/powerpoint/2010/main" val="3394044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200" dirty="0" smtClean="0"/>
              <a:t>Coal</a:t>
            </a:r>
            <a:endParaRPr lang="en-US" sz="3200" dirty="0"/>
          </a:p>
        </p:txBody>
      </p:sp>
      <p:sp>
        <p:nvSpPr>
          <p:cNvPr id="3" name="Content Placeholder 2"/>
          <p:cNvSpPr>
            <a:spLocks noGrp="1"/>
          </p:cNvSpPr>
          <p:nvPr>
            <p:ph idx="1"/>
          </p:nvPr>
        </p:nvSpPr>
        <p:spPr>
          <a:xfrm>
            <a:off x="228600" y="990600"/>
            <a:ext cx="4419600" cy="3037114"/>
          </a:xfrm>
        </p:spPr>
        <p:txBody>
          <a:bodyPr>
            <a:normAutofit/>
          </a:bodyPr>
          <a:lstStyle/>
          <a:p>
            <a:r>
              <a:rPr lang="en-US" sz="2000" dirty="0" smtClean="0"/>
              <a:t>Following prehistoric plant death, the first stage of coal formation produces </a:t>
            </a:r>
            <a:r>
              <a:rPr lang="en-US" sz="2000" b="1" dirty="0" smtClean="0">
                <a:solidFill>
                  <a:srgbClr val="FF0000"/>
                </a:solidFill>
              </a:rPr>
              <a:t>peat</a:t>
            </a:r>
            <a:r>
              <a:rPr lang="en-US" sz="2000" dirty="0"/>
              <a:t> </a:t>
            </a:r>
            <a:r>
              <a:rPr lang="en-US" sz="2000" dirty="0" smtClean="0"/>
              <a:t>(decayed plant matter)</a:t>
            </a:r>
          </a:p>
          <a:p>
            <a:endParaRPr lang="en-US" sz="2000" dirty="0"/>
          </a:p>
          <a:p>
            <a:r>
              <a:rPr lang="en-US" sz="2000" dirty="0" smtClean="0"/>
              <a:t>Heat and compression of peat yields different forms of coal, each one distinguished by age and carbon content.</a:t>
            </a:r>
            <a:endParaRPr lang="en-US" sz="2000" dirty="0"/>
          </a:p>
        </p:txBody>
      </p:sp>
      <p:pic>
        <p:nvPicPr>
          <p:cNvPr id="11266" name="Picture 2" descr="https://encrypted-tbn2.gstatic.com/images?q=tbn:ANd9GcQvx4Vh1OgPPBZISypM_nu1gqLVpNgHxHjF-QOzKQs_61h_d00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799" y="1143000"/>
            <a:ext cx="2466975" cy="1847851"/>
          </a:xfrm>
          <a:prstGeom prst="rect">
            <a:avLst/>
          </a:prstGeom>
          <a:noFill/>
          <a:extLst>
            <a:ext uri="{909E8E84-426E-40DD-AFC4-6F175D3DCCD1}">
              <a14:hiddenFill xmlns:a14="http://schemas.microsoft.com/office/drawing/2010/main">
                <a:solidFill>
                  <a:srgbClr val="FFFFFF"/>
                </a:solidFill>
              </a14:hiddenFill>
            </a:ext>
          </a:extLst>
        </p:spPr>
      </p:pic>
      <p:sp>
        <p:nvSpPr>
          <p:cNvPr id="4" name="Cube 3"/>
          <p:cNvSpPr/>
          <p:nvPr/>
        </p:nvSpPr>
        <p:spPr>
          <a:xfrm>
            <a:off x="685800" y="4637314"/>
            <a:ext cx="947057" cy="1447800"/>
          </a:xfrm>
          <a:prstGeom prst="cub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be 4"/>
          <p:cNvSpPr/>
          <p:nvPr/>
        </p:nvSpPr>
        <p:spPr>
          <a:xfrm>
            <a:off x="1937657" y="4865914"/>
            <a:ext cx="990600" cy="1219200"/>
          </a:xfrm>
          <a:prstGeom prst="cube">
            <a:avLst/>
          </a:prstGeom>
          <a:solidFill>
            <a:srgbClr val="99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3309257" y="5170714"/>
            <a:ext cx="1066800" cy="914400"/>
          </a:xfrm>
          <a:prstGeom prst="cube">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be 7"/>
          <p:cNvSpPr/>
          <p:nvPr/>
        </p:nvSpPr>
        <p:spPr>
          <a:xfrm>
            <a:off x="4833257" y="5475514"/>
            <a:ext cx="1219200" cy="609600"/>
          </a:xfrm>
          <a:prstGeom prst="cube">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be 8"/>
          <p:cNvSpPr/>
          <p:nvPr/>
        </p:nvSpPr>
        <p:spPr>
          <a:xfrm>
            <a:off x="6585857" y="5780314"/>
            <a:ext cx="1704974" cy="315686"/>
          </a:xfrm>
          <a:prstGeom prst="cub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998763" y="4256314"/>
            <a:ext cx="321129" cy="304800"/>
          </a:xfrm>
          <a:prstGeom prst="downArrow">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2318657" y="4256314"/>
            <a:ext cx="304800" cy="533400"/>
          </a:xfrm>
          <a:prstGeom prst="downArrow">
            <a:avLst/>
          </a:prstGeom>
          <a:solidFill>
            <a:srgbClr val="FFC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3690257" y="4256314"/>
            <a:ext cx="304800" cy="762000"/>
          </a:xfrm>
          <a:prstGeom prst="down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5290457" y="4256314"/>
            <a:ext cx="304800" cy="1153886"/>
          </a:xfrm>
          <a:prstGeom prst="downArrow">
            <a:avLst/>
          </a:prstGeom>
          <a:solidFill>
            <a:srgbClr val="92D05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7285944" y="4256314"/>
            <a:ext cx="304800" cy="1447800"/>
          </a:xfrm>
          <a:prstGeom prst="downArrow">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948487" y="2971800"/>
            <a:ext cx="685800" cy="400110"/>
          </a:xfrm>
          <a:prstGeom prst="rect">
            <a:avLst/>
          </a:prstGeom>
          <a:noFill/>
          <a:ln>
            <a:solidFill>
              <a:schemeClr val="tx1"/>
            </a:solidFill>
          </a:ln>
        </p:spPr>
        <p:txBody>
          <a:bodyPr wrap="square" rtlCol="0">
            <a:spAutoFit/>
          </a:bodyPr>
          <a:lstStyle/>
          <a:p>
            <a:r>
              <a:rPr lang="en-US" sz="2000" dirty="0" smtClean="0"/>
              <a:t>Peat</a:t>
            </a:r>
            <a:endParaRPr lang="en-US" sz="2000" dirty="0"/>
          </a:p>
        </p:txBody>
      </p:sp>
      <p:sp>
        <p:nvSpPr>
          <p:cNvPr id="15" name="TextBox 14"/>
          <p:cNvSpPr txBox="1"/>
          <p:nvPr/>
        </p:nvSpPr>
        <p:spPr>
          <a:xfrm>
            <a:off x="1905000" y="3657600"/>
            <a:ext cx="5076144" cy="370114"/>
          </a:xfrm>
          <a:prstGeom prst="rect">
            <a:avLst/>
          </a:prstGeom>
          <a:solidFill>
            <a:srgbClr val="FFFF00"/>
          </a:solidFill>
        </p:spPr>
        <p:txBody>
          <a:bodyPr wrap="square" rtlCol="0">
            <a:spAutoFit/>
          </a:bodyPr>
          <a:lstStyle/>
          <a:p>
            <a:r>
              <a:rPr lang="en-US" b="1" dirty="0" smtClean="0"/>
              <a:t>Increasing pressure and time</a:t>
            </a:r>
            <a:endParaRPr lang="en-US" b="1" dirty="0"/>
          </a:p>
        </p:txBody>
      </p:sp>
      <p:cxnSp>
        <p:nvCxnSpPr>
          <p:cNvPr id="17" name="Straight Arrow Connector 16"/>
          <p:cNvCxnSpPr/>
          <p:nvPr/>
        </p:nvCxnSpPr>
        <p:spPr>
          <a:xfrm>
            <a:off x="5018314" y="3842657"/>
            <a:ext cx="176348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29343" y="6183086"/>
            <a:ext cx="870857" cy="369332"/>
          </a:xfrm>
          <a:prstGeom prst="rect">
            <a:avLst/>
          </a:prstGeom>
          <a:noFill/>
        </p:spPr>
        <p:txBody>
          <a:bodyPr wrap="square" rtlCol="0">
            <a:spAutoFit/>
          </a:bodyPr>
          <a:lstStyle/>
          <a:p>
            <a:r>
              <a:rPr lang="en-US" dirty="0" smtClean="0"/>
              <a:t>Peat</a:t>
            </a:r>
            <a:endParaRPr lang="en-US" dirty="0"/>
          </a:p>
        </p:txBody>
      </p:sp>
      <p:sp>
        <p:nvSpPr>
          <p:cNvPr id="21" name="TextBox 20"/>
          <p:cNvSpPr txBox="1"/>
          <p:nvPr/>
        </p:nvSpPr>
        <p:spPr>
          <a:xfrm>
            <a:off x="1872343" y="6183086"/>
            <a:ext cx="870857" cy="369332"/>
          </a:xfrm>
          <a:prstGeom prst="rect">
            <a:avLst/>
          </a:prstGeom>
          <a:noFill/>
        </p:spPr>
        <p:txBody>
          <a:bodyPr wrap="square" rtlCol="0">
            <a:spAutoFit/>
          </a:bodyPr>
          <a:lstStyle/>
          <a:p>
            <a:r>
              <a:rPr lang="en-US" dirty="0" smtClean="0"/>
              <a:t>Lignite</a:t>
            </a:r>
            <a:endParaRPr lang="en-US" dirty="0"/>
          </a:p>
        </p:txBody>
      </p:sp>
      <p:sp>
        <p:nvSpPr>
          <p:cNvPr id="22" name="TextBox 21"/>
          <p:cNvSpPr txBox="1"/>
          <p:nvPr/>
        </p:nvSpPr>
        <p:spPr>
          <a:xfrm>
            <a:off x="2971800" y="6183868"/>
            <a:ext cx="1839686" cy="369332"/>
          </a:xfrm>
          <a:prstGeom prst="rect">
            <a:avLst/>
          </a:prstGeom>
          <a:noFill/>
        </p:spPr>
        <p:txBody>
          <a:bodyPr wrap="square" rtlCol="0">
            <a:spAutoFit/>
          </a:bodyPr>
          <a:lstStyle/>
          <a:p>
            <a:r>
              <a:rPr lang="en-US" dirty="0" smtClean="0"/>
              <a:t>Sub-bituminous</a:t>
            </a:r>
            <a:endParaRPr lang="en-US" dirty="0"/>
          </a:p>
        </p:txBody>
      </p:sp>
      <p:sp>
        <p:nvSpPr>
          <p:cNvPr id="23" name="TextBox 22"/>
          <p:cNvSpPr txBox="1"/>
          <p:nvPr/>
        </p:nvSpPr>
        <p:spPr>
          <a:xfrm>
            <a:off x="4784271" y="6193972"/>
            <a:ext cx="1317172" cy="369332"/>
          </a:xfrm>
          <a:prstGeom prst="rect">
            <a:avLst/>
          </a:prstGeom>
          <a:noFill/>
        </p:spPr>
        <p:txBody>
          <a:bodyPr wrap="square" rtlCol="0">
            <a:spAutoFit/>
          </a:bodyPr>
          <a:lstStyle/>
          <a:p>
            <a:r>
              <a:rPr lang="en-US" dirty="0" smtClean="0"/>
              <a:t>Bituminous</a:t>
            </a:r>
            <a:endParaRPr lang="en-US" dirty="0"/>
          </a:p>
        </p:txBody>
      </p:sp>
      <p:sp>
        <p:nvSpPr>
          <p:cNvPr id="20" name="TextBox 19"/>
          <p:cNvSpPr txBox="1"/>
          <p:nvPr/>
        </p:nvSpPr>
        <p:spPr>
          <a:xfrm>
            <a:off x="6781801" y="6193972"/>
            <a:ext cx="1295400" cy="369332"/>
          </a:xfrm>
          <a:prstGeom prst="rect">
            <a:avLst/>
          </a:prstGeom>
          <a:noFill/>
        </p:spPr>
        <p:txBody>
          <a:bodyPr wrap="square" rtlCol="0">
            <a:spAutoFit/>
          </a:bodyPr>
          <a:lstStyle/>
          <a:p>
            <a:r>
              <a:rPr lang="en-US" dirty="0" smtClean="0"/>
              <a:t>Anthracite</a:t>
            </a:r>
            <a:endParaRPr lang="en-US" dirty="0"/>
          </a:p>
        </p:txBody>
      </p:sp>
    </p:spTree>
    <p:extLst>
      <p:ext uri="{BB962C8B-B14F-4D97-AF65-F5344CB8AC3E}">
        <p14:creationId xmlns:p14="http://schemas.microsoft.com/office/powerpoint/2010/main" val="354104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Coal</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402688594"/>
              </p:ext>
            </p:extLst>
          </p:nvPr>
        </p:nvGraphicFramePr>
        <p:xfrm>
          <a:off x="1219200" y="1219200"/>
          <a:ext cx="6400800" cy="1854200"/>
        </p:xfrm>
        <a:graphic>
          <a:graphicData uri="http://schemas.openxmlformats.org/drawingml/2006/table">
            <a:tbl>
              <a:tblPr firstRow="1" bandRow="1">
                <a:tableStyleId>{5C22544A-7EE6-4342-B048-85BDC9FD1C3A}</a:tableStyleId>
              </a:tblPr>
              <a:tblGrid>
                <a:gridCol w="1600200"/>
                <a:gridCol w="1447800"/>
                <a:gridCol w="1066800"/>
                <a:gridCol w="914400"/>
                <a:gridCol w="1371600"/>
              </a:tblGrid>
              <a:tr h="370840">
                <a:tc>
                  <a:txBody>
                    <a:bodyPr/>
                    <a:lstStyle/>
                    <a:p>
                      <a:r>
                        <a:rPr lang="en-US" dirty="0" smtClean="0">
                          <a:solidFill>
                            <a:srgbClr val="000000"/>
                          </a:solidFill>
                        </a:rPr>
                        <a:t>Rank</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Source</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%Carbon</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%Sulfur</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BTU/</a:t>
                      </a:r>
                      <a:r>
                        <a:rPr lang="en-US" dirty="0" err="1" smtClean="0">
                          <a:solidFill>
                            <a:srgbClr val="000000"/>
                          </a:solidFill>
                        </a:rPr>
                        <a:t>lb</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Anthracite</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Pennsylvania</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88</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0.9</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13,300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Bituminous</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Michigan</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50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1.2</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11,780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Subbituminous</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Wyoming</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46</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0.6</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10,750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Lignite</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North</a:t>
                      </a:r>
                      <a:r>
                        <a:rPr lang="en-US" baseline="0" dirty="0" smtClean="0">
                          <a:solidFill>
                            <a:srgbClr val="000000"/>
                          </a:solidFill>
                        </a:rPr>
                        <a:t> Dakota</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27</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0.6</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6,750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1066800" y="3657600"/>
            <a:ext cx="7162800" cy="2246769"/>
          </a:xfrm>
          <a:prstGeom prst="rect">
            <a:avLst/>
          </a:prstGeom>
          <a:noFill/>
        </p:spPr>
        <p:txBody>
          <a:bodyPr wrap="square" rtlCol="0">
            <a:spAutoFit/>
          </a:bodyPr>
          <a:lstStyle/>
          <a:p>
            <a:pPr marL="285750" indent="-285750">
              <a:buFont typeface="Arial" pitchFamily="34" charset="0"/>
              <a:buChar char="•"/>
            </a:pPr>
            <a:r>
              <a:rPr lang="en-US" sz="2000" dirty="0" smtClean="0"/>
              <a:t>Minable coal in the US is 71% bituminous and subbituminous.  28% is lignite, and 1% </a:t>
            </a:r>
            <a:r>
              <a:rPr lang="en-US" sz="2000" dirty="0" err="1" smtClean="0"/>
              <a:t>antracite</a:t>
            </a:r>
            <a:endParaRPr lang="en-US" sz="2000" dirty="0" smtClean="0"/>
          </a:p>
          <a:p>
            <a:pPr marL="285750" indent="-285750">
              <a:buFont typeface="Arial" pitchFamily="34" charset="0"/>
              <a:buChar char="•"/>
            </a:pPr>
            <a:endParaRPr lang="en-US" sz="2000" dirty="0" smtClean="0"/>
          </a:p>
          <a:p>
            <a:pPr marL="285750" indent="-285750">
              <a:buFont typeface="Arial" pitchFamily="34" charset="0"/>
              <a:buChar char="•"/>
            </a:pPr>
            <a:r>
              <a:rPr lang="en-US" sz="2000" dirty="0" smtClean="0"/>
              <a:t>The older the coal, the greater the carbon content.  </a:t>
            </a:r>
            <a:r>
              <a:rPr lang="en-US" sz="2000" dirty="0" smtClean="0">
                <a:solidFill>
                  <a:srgbClr val="FF0000"/>
                </a:solidFill>
              </a:rPr>
              <a:t>Greater carbon content = higher thermal energy output</a:t>
            </a:r>
          </a:p>
          <a:p>
            <a:pPr marL="285750" indent="-285750">
              <a:buFont typeface="Arial" pitchFamily="34" charset="0"/>
              <a:buChar char="•"/>
            </a:pPr>
            <a:endParaRPr lang="en-US" sz="2000" dirty="0">
              <a:solidFill>
                <a:srgbClr val="FF0000"/>
              </a:solidFill>
            </a:endParaRPr>
          </a:p>
          <a:p>
            <a:pPr marL="285750" indent="-285750">
              <a:buFont typeface="Arial" pitchFamily="34" charset="0"/>
              <a:buChar char="•"/>
            </a:pPr>
            <a:r>
              <a:rPr lang="en-US" sz="2000" dirty="0" smtClean="0">
                <a:solidFill>
                  <a:srgbClr val="FF0000"/>
                </a:solidFill>
              </a:rPr>
              <a:t>90% of all coal used in the US was consumed by electric utilities</a:t>
            </a:r>
            <a:endParaRPr lang="en-US" sz="2000" dirty="0">
              <a:solidFill>
                <a:srgbClr val="FF0000"/>
              </a:solidFill>
            </a:endParaRPr>
          </a:p>
        </p:txBody>
      </p:sp>
    </p:spTree>
    <p:extLst>
      <p:ext uri="{BB962C8B-B14F-4D97-AF65-F5344CB8AC3E}">
        <p14:creationId xmlns:p14="http://schemas.microsoft.com/office/powerpoint/2010/main" val="652223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75383108"/>
              </p:ext>
            </p:extLst>
          </p:nvPr>
        </p:nvGraphicFramePr>
        <p:xfrm>
          <a:off x="990600" y="1600200"/>
          <a:ext cx="7391400" cy="3139440"/>
        </p:xfrm>
        <a:graphic>
          <a:graphicData uri="http://schemas.openxmlformats.org/drawingml/2006/table">
            <a:tbl>
              <a:tblPr firstRow="1" bandRow="1">
                <a:tableStyleId>{5C22544A-7EE6-4342-B048-85BDC9FD1C3A}</a:tableStyleId>
              </a:tblPr>
              <a:tblGrid>
                <a:gridCol w="1066800"/>
                <a:gridCol w="1981200"/>
                <a:gridCol w="1752600"/>
                <a:gridCol w="2590800"/>
              </a:tblGrid>
              <a:tr h="863600">
                <a:tc>
                  <a:txBody>
                    <a:bodyPr/>
                    <a:lstStyle/>
                    <a:p>
                      <a:pPr algn="ctr"/>
                      <a:r>
                        <a:rPr lang="en-US" dirty="0" smtClean="0">
                          <a:solidFill>
                            <a:srgbClr val="000000"/>
                          </a:solidFill>
                        </a:rPr>
                        <a:t>Location</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rgbClr val="000000"/>
                          </a:solidFill>
                        </a:rPr>
                        <a:t>Amount of proved reserve</a:t>
                      </a:r>
                      <a:r>
                        <a:rPr lang="en-US" baseline="0" dirty="0" smtClean="0">
                          <a:solidFill>
                            <a:srgbClr val="000000"/>
                          </a:solidFill>
                        </a:rPr>
                        <a:t> (10</a:t>
                      </a:r>
                      <a:r>
                        <a:rPr lang="en-US" baseline="30000" dirty="0" smtClean="0">
                          <a:solidFill>
                            <a:srgbClr val="000000"/>
                          </a:solidFill>
                        </a:rPr>
                        <a:t>9</a:t>
                      </a:r>
                      <a:r>
                        <a:rPr lang="en-US" baseline="0" dirty="0" smtClean="0">
                          <a:solidFill>
                            <a:srgbClr val="000000"/>
                          </a:solidFill>
                        </a:rPr>
                        <a:t> tons)</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rgbClr val="000000"/>
                          </a:solidFill>
                        </a:rPr>
                        <a:t>% of World Total</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rgbClr val="000000"/>
                          </a:solidFill>
                        </a:rPr>
                        <a:t>Years remaining for proved reserve for domestic use</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US</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250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29</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260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Russia</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230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17</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a:buNone/>
                      </a:pPr>
                      <a:r>
                        <a:rPr lang="en-US" dirty="0" smtClean="0">
                          <a:solidFill>
                            <a:srgbClr val="000000"/>
                          </a:solidFill>
                        </a:rPr>
                        <a:t>&gt;500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Europe</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138</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16</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300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China</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115</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13</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70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Australia</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82</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8.3</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240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0000"/>
                          </a:solidFill>
                        </a:rPr>
                        <a:t>Africa</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55</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5.6</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230</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itle 2"/>
          <p:cNvSpPr>
            <a:spLocks noGrp="1"/>
          </p:cNvSpPr>
          <p:nvPr>
            <p:ph type="title"/>
          </p:nvPr>
        </p:nvSpPr>
        <p:spPr/>
        <p:txBody>
          <a:bodyPr>
            <a:normAutofit/>
          </a:bodyPr>
          <a:lstStyle/>
          <a:p>
            <a:r>
              <a:rPr lang="en-US" sz="3200" dirty="0" smtClean="0"/>
              <a:t>Proved Reserves</a:t>
            </a:r>
            <a:endParaRPr lang="en-US" sz="3200" dirty="0"/>
          </a:p>
        </p:txBody>
      </p:sp>
      <p:sp>
        <p:nvSpPr>
          <p:cNvPr id="5" name="TextBox 4"/>
          <p:cNvSpPr txBox="1"/>
          <p:nvPr/>
        </p:nvSpPr>
        <p:spPr>
          <a:xfrm>
            <a:off x="1295400" y="5105400"/>
            <a:ext cx="6400800" cy="707886"/>
          </a:xfrm>
          <a:prstGeom prst="rect">
            <a:avLst/>
          </a:prstGeom>
          <a:noFill/>
        </p:spPr>
        <p:txBody>
          <a:bodyPr wrap="square" rtlCol="0">
            <a:spAutoFit/>
          </a:bodyPr>
          <a:lstStyle/>
          <a:p>
            <a:pPr marL="342900" indent="-342900">
              <a:buFont typeface="Arial" pitchFamily="34" charset="0"/>
              <a:buChar char="•"/>
            </a:pPr>
            <a:r>
              <a:rPr lang="en-US" sz="2000" dirty="0" smtClean="0">
                <a:solidFill>
                  <a:srgbClr val="FF0000"/>
                </a:solidFill>
              </a:rPr>
              <a:t>The actual coal resource of the US is approximately six times the proved reserves, but it must be found.</a:t>
            </a:r>
            <a:endParaRPr lang="en-US" sz="2000" dirty="0">
              <a:solidFill>
                <a:srgbClr val="FF0000"/>
              </a:solidFill>
            </a:endParaRPr>
          </a:p>
        </p:txBody>
      </p:sp>
    </p:spTree>
    <p:extLst>
      <p:ext uri="{BB962C8B-B14F-4D97-AF65-F5344CB8AC3E}">
        <p14:creationId xmlns:p14="http://schemas.microsoft.com/office/powerpoint/2010/main" val="3686269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304800"/>
            <a:ext cx="7686675" cy="638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991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 b="36772"/>
          <a:stretch/>
        </p:blipFill>
        <p:spPr bwMode="auto">
          <a:xfrm>
            <a:off x="152400" y="1219200"/>
            <a:ext cx="8534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ormAutofit/>
          </a:bodyPr>
          <a:lstStyle/>
          <a:p>
            <a:r>
              <a:rPr lang="en-US" sz="3200" dirty="0" smtClean="0"/>
              <a:t>Energy Distribution in </a:t>
            </a:r>
            <a:r>
              <a:rPr lang="en-US" sz="3200" dirty="0" err="1" smtClean="0"/>
              <a:t>Qbtu</a:t>
            </a:r>
            <a:r>
              <a:rPr lang="en-US" sz="3200" dirty="0" smtClean="0"/>
              <a:t> (10</a:t>
            </a:r>
            <a:r>
              <a:rPr lang="en-US" sz="3200" baseline="30000" dirty="0" smtClean="0"/>
              <a:t>14</a:t>
            </a:r>
            <a:r>
              <a:rPr lang="en-US" sz="3200" dirty="0" smtClean="0"/>
              <a:t> BTU)</a:t>
            </a:r>
            <a:endParaRPr lang="en-US" sz="3200" dirty="0"/>
          </a:p>
        </p:txBody>
      </p:sp>
    </p:spTree>
    <p:extLst>
      <p:ext uri="{BB962C8B-B14F-4D97-AF65-F5344CB8AC3E}">
        <p14:creationId xmlns:p14="http://schemas.microsoft.com/office/powerpoint/2010/main" val="350408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92162"/>
          </a:xfrm>
        </p:spPr>
        <p:txBody>
          <a:bodyPr>
            <a:normAutofit/>
          </a:bodyPr>
          <a:lstStyle/>
          <a:p>
            <a:r>
              <a:rPr lang="en-US" sz="3200" dirty="0" smtClean="0"/>
              <a:t>Petroleum</a:t>
            </a:r>
            <a:endParaRPr lang="en-US" sz="3200" dirty="0"/>
          </a:p>
        </p:txBody>
      </p:sp>
      <p:sp>
        <p:nvSpPr>
          <p:cNvPr id="3" name="Content Placeholder 2"/>
          <p:cNvSpPr>
            <a:spLocks noGrp="1"/>
          </p:cNvSpPr>
          <p:nvPr>
            <p:ph idx="1"/>
          </p:nvPr>
        </p:nvSpPr>
        <p:spPr>
          <a:xfrm>
            <a:off x="457200" y="1143000"/>
            <a:ext cx="8229600" cy="5029200"/>
          </a:xfrm>
        </p:spPr>
        <p:txBody>
          <a:bodyPr>
            <a:noAutofit/>
          </a:bodyPr>
          <a:lstStyle/>
          <a:p>
            <a:r>
              <a:rPr lang="en-US" sz="2000" dirty="0" smtClean="0"/>
              <a:t>Included in the definition of petroleum are </a:t>
            </a:r>
            <a:r>
              <a:rPr lang="en-US" sz="2000" dirty="0" smtClean="0">
                <a:solidFill>
                  <a:srgbClr val="FF0000"/>
                </a:solidFill>
              </a:rPr>
              <a:t>gasoline</a:t>
            </a:r>
            <a:r>
              <a:rPr lang="en-US" sz="2000" dirty="0" smtClean="0"/>
              <a:t>, </a:t>
            </a:r>
            <a:r>
              <a:rPr lang="en-US" sz="2000" dirty="0" smtClean="0">
                <a:solidFill>
                  <a:srgbClr val="FF0000"/>
                </a:solidFill>
              </a:rPr>
              <a:t>kerosene</a:t>
            </a:r>
            <a:r>
              <a:rPr lang="en-US" sz="2000" dirty="0" smtClean="0"/>
              <a:t>, </a:t>
            </a:r>
            <a:r>
              <a:rPr lang="en-US" sz="2000" dirty="0" smtClean="0">
                <a:solidFill>
                  <a:srgbClr val="FF0000"/>
                </a:solidFill>
              </a:rPr>
              <a:t>heating oil</a:t>
            </a:r>
            <a:r>
              <a:rPr lang="en-US" sz="2000" dirty="0" smtClean="0"/>
              <a:t>, </a:t>
            </a:r>
            <a:r>
              <a:rPr lang="en-US" sz="2000" dirty="0" smtClean="0">
                <a:solidFill>
                  <a:srgbClr val="FF0000"/>
                </a:solidFill>
              </a:rPr>
              <a:t>diesel</a:t>
            </a:r>
            <a:r>
              <a:rPr lang="en-US" sz="2000" dirty="0" smtClean="0"/>
              <a:t>, and </a:t>
            </a:r>
            <a:r>
              <a:rPr lang="en-US" sz="2000" dirty="0" smtClean="0">
                <a:solidFill>
                  <a:srgbClr val="FF0000"/>
                </a:solidFill>
              </a:rPr>
              <a:t>liquid natural gas </a:t>
            </a:r>
            <a:r>
              <a:rPr lang="en-US" sz="2000" dirty="0" smtClean="0"/>
              <a:t>(i.e. propane and butane)</a:t>
            </a:r>
          </a:p>
          <a:p>
            <a:endParaRPr lang="en-US" sz="2000" dirty="0" smtClean="0"/>
          </a:p>
          <a:p>
            <a:r>
              <a:rPr lang="en-US" sz="2000" dirty="0" smtClean="0"/>
              <a:t>During photosynthesis, plants convert CO</a:t>
            </a:r>
            <a:r>
              <a:rPr lang="en-US" sz="2000" baseline="-25000" dirty="0" smtClean="0"/>
              <a:t>2</a:t>
            </a:r>
            <a:r>
              <a:rPr lang="en-US" sz="2000" dirty="0" smtClean="0"/>
              <a:t> from the air into </a:t>
            </a:r>
            <a:r>
              <a:rPr lang="en-US" sz="2000" b="1" u="sng" dirty="0" smtClean="0">
                <a:solidFill>
                  <a:srgbClr val="FF0000"/>
                </a:solidFill>
              </a:rPr>
              <a:t>carbohydrates </a:t>
            </a:r>
          </a:p>
          <a:p>
            <a:pPr lvl="1"/>
            <a:r>
              <a:rPr lang="en-US" sz="2000" dirty="0" smtClean="0"/>
              <a:t>Carbohydrate:  </a:t>
            </a:r>
            <a:r>
              <a:rPr lang="en-US" sz="2000" dirty="0" err="1" smtClean="0"/>
              <a:t>C</a:t>
            </a:r>
            <a:r>
              <a:rPr lang="en-US" sz="2000" baseline="-25000" dirty="0" err="1" smtClean="0"/>
              <a:t>n</a:t>
            </a:r>
            <a:r>
              <a:rPr lang="en-US" sz="2000" dirty="0" smtClean="0"/>
              <a:t>(H</a:t>
            </a:r>
            <a:r>
              <a:rPr lang="en-US" sz="2000" baseline="-25000" dirty="0" smtClean="0"/>
              <a:t>2</a:t>
            </a:r>
            <a:r>
              <a:rPr lang="en-US" sz="2000" dirty="0" smtClean="0"/>
              <a:t>O)</a:t>
            </a:r>
            <a:r>
              <a:rPr lang="en-US" sz="2000" baseline="-25000" dirty="0" smtClean="0"/>
              <a:t>n</a:t>
            </a:r>
          </a:p>
          <a:p>
            <a:pPr lvl="2"/>
            <a:r>
              <a:rPr lang="en-US" sz="2000" dirty="0" smtClean="0"/>
              <a:t>ex.  glucose  C</a:t>
            </a:r>
            <a:r>
              <a:rPr lang="en-US" sz="2000" baseline="-25000" dirty="0" smtClean="0"/>
              <a:t>6</a:t>
            </a:r>
            <a:r>
              <a:rPr lang="en-US" sz="2000" dirty="0" smtClean="0"/>
              <a:t>H</a:t>
            </a:r>
            <a:r>
              <a:rPr lang="en-US" sz="2000" baseline="-25000" dirty="0" smtClean="0"/>
              <a:t>12</a:t>
            </a:r>
            <a:r>
              <a:rPr lang="en-US" sz="2000" dirty="0" smtClean="0"/>
              <a:t>O</a:t>
            </a:r>
            <a:r>
              <a:rPr lang="en-US" sz="2000" baseline="-25000" dirty="0" smtClean="0"/>
              <a:t>6   </a:t>
            </a:r>
            <a:r>
              <a:rPr lang="en-US" sz="2000" dirty="0" smtClean="0">
                <a:sym typeface="Wingdings" pitchFamily="2" charset="2"/>
              </a:rPr>
              <a:t>--&gt;  C</a:t>
            </a:r>
            <a:r>
              <a:rPr lang="en-US" sz="2000" baseline="-25000" dirty="0" smtClean="0">
                <a:sym typeface="Wingdings" pitchFamily="2" charset="2"/>
              </a:rPr>
              <a:t>6</a:t>
            </a:r>
            <a:r>
              <a:rPr lang="en-US" sz="2000" dirty="0" smtClean="0">
                <a:sym typeface="Wingdings" pitchFamily="2" charset="2"/>
              </a:rPr>
              <a:t>(H</a:t>
            </a:r>
            <a:r>
              <a:rPr lang="en-US" sz="2000" baseline="-25000" dirty="0" smtClean="0">
                <a:sym typeface="Wingdings" pitchFamily="2" charset="2"/>
              </a:rPr>
              <a:t>2</a:t>
            </a:r>
            <a:r>
              <a:rPr lang="en-US" sz="2000" dirty="0" smtClean="0">
                <a:sym typeface="Wingdings" pitchFamily="2" charset="2"/>
              </a:rPr>
              <a:t>O)</a:t>
            </a:r>
            <a:r>
              <a:rPr lang="en-US" sz="2000" baseline="-25000" dirty="0" smtClean="0">
                <a:sym typeface="Wingdings" pitchFamily="2" charset="2"/>
              </a:rPr>
              <a:t>6</a:t>
            </a:r>
          </a:p>
          <a:p>
            <a:endParaRPr lang="en-US" sz="2000" baseline="-25000" dirty="0">
              <a:sym typeface="Wingdings" pitchFamily="2" charset="2"/>
            </a:endParaRPr>
          </a:p>
          <a:p>
            <a:r>
              <a:rPr lang="en-US" sz="2000" dirty="0" smtClean="0">
                <a:sym typeface="Wingdings" pitchFamily="2" charset="2"/>
              </a:rPr>
              <a:t>As previously discussed, when prehistoric plants died and became buried, the conditions were </a:t>
            </a:r>
            <a:r>
              <a:rPr lang="en-US" sz="2000" u="sng" dirty="0" smtClean="0">
                <a:sym typeface="Wingdings" pitchFamily="2" charset="2"/>
              </a:rPr>
              <a:t>anaerobic</a:t>
            </a:r>
            <a:r>
              <a:rPr lang="en-US" sz="2000" dirty="0" smtClean="0">
                <a:sym typeface="Wingdings" pitchFamily="2" charset="2"/>
              </a:rPr>
              <a:t>.  </a:t>
            </a:r>
          </a:p>
          <a:p>
            <a:pPr lvl="1"/>
            <a:r>
              <a:rPr lang="en-US" sz="2000" dirty="0" smtClean="0">
                <a:sym typeface="Wingdings" pitchFamily="2" charset="2"/>
              </a:rPr>
              <a:t>This condition, in conjunction with high temperatures, pressures and bacterial processes caused the displacement of oxygen from the plant sugars, leaving only </a:t>
            </a:r>
            <a:r>
              <a:rPr lang="en-US" sz="2000" b="1" u="sng" dirty="0" smtClean="0">
                <a:solidFill>
                  <a:srgbClr val="FF0000"/>
                </a:solidFill>
                <a:sym typeface="Wingdings" pitchFamily="2" charset="2"/>
              </a:rPr>
              <a:t>hydrocarbons </a:t>
            </a:r>
          </a:p>
          <a:p>
            <a:pPr lvl="2"/>
            <a:r>
              <a:rPr lang="en-US" sz="2000" dirty="0" smtClean="0">
                <a:sym typeface="Wingdings" pitchFamily="2" charset="2"/>
              </a:rPr>
              <a:t>Hydrocarbons:  C</a:t>
            </a:r>
            <a:r>
              <a:rPr lang="en-US" sz="2000" baseline="-25000" dirty="0" smtClean="0">
                <a:sym typeface="Wingdings" pitchFamily="2" charset="2"/>
              </a:rPr>
              <a:t>n</a:t>
            </a:r>
            <a:r>
              <a:rPr lang="en-US" sz="2000" dirty="0" smtClean="0">
                <a:sym typeface="Wingdings" pitchFamily="2" charset="2"/>
              </a:rPr>
              <a:t>H</a:t>
            </a:r>
            <a:r>
              <a:rPr lang="en-US" sz="2000" baseline="-25000" dirty="0" smtClean="0">
                <a:sym typeface="Wingdings" pitchFamily="2" charset="2"/>
              </a:rPr>
              <a:t>2n+2</a:t>
            </a:r>
          </a:p>
          <a:p>
            <a:pPr lvl="3"/>
            <a:r>
              <a:rPr lang="en-US" dirty="0" smtClean="0">
                <a:sym typeface="Wingdings" pitchFamily="2" charset="2"/>
              </a:rPr>
              <a:t>ex.  Propane  C</a:t>
            </a:r>
            <a:r>
              <a:rPr lang="en-US" baseline="-25000" dirty="0" smtClean="0">
                <a:sym typeface="Wingdings" pitchFamily="2" charset="2"/>
              </a:rPr>
              <a:t>3</a:t>
            </a:r>
            <a:r>
              <a:rPr lang="en-US" dirty="0" smtClean="0">
                <a:sym typeface="Wingdings" pitchFamily="2" charset="2"/>
              </a:rPr>
              <a:t>H</a:t>
            </a:r>
            <a:r>
              <a:rPr lang="en-US" baseline="-25000" dirty="0" smtClean="0">
                <a:sym typeface="Wingdings" pitchFamily="2" charset="2"/>
              </a:rPr>
              <a:t>8</a:t>
            </a:r>
            <a:r>
              <a:rPr lang="en-US" dirty="0" smtClean="0">
                <a:sym typeface="Wingdings" pitchFamily="2" charset="2"/>
              </a:rPr>
              <a:t>,  Butane (C</a:t>
            </a:r>
            <a:r>
              <a:rPr lang="en-US" baseline="-25000" dirty="0" smtClean="0">
                <a:sym typeface="Wingdings" pitchFamily="2" charset="2"/>
              </a:rPr>
              <a:t>4</a:t>
            </a:r>
            <a:r>
              <a:rPr lang="en-US" dirty="0" smtClean="0">
                <a:sym typeface="Wingdings" pitchFamily="2" charset="2"/>
              </a:rPr>
              <a:t>H</a:t>
            </a:r>
            <a:r>
              <a:rPr lang="en-US" baseline="-25000" dirty="0" smtClean="0">
                <a:sym typeface="Wingdings" pitchFamily="2" charset="2"/>
              </a:rPr>
              <a:t>10</a:t>
            </a:r>
            <a:r>
              <a:rPr lang="en-US" dirty="0" smtClean="0">
                <a:sym typeface="Wingdings" pitchFamily="2" charset="2"/>
              </a:rPr>
              <a:t>),  Octane (C</a:t>
            </a:r>
            <a:r>
              <a:rPr lang="en-US" baseline="-25000" dirty="0" smtClean="0">
                <a:sym typeface="Wingdings" pitchFamily="2" charset="2"/>
              </a:rPr>
              <a:t>8</a:t>
            </a:r>
            <a:r>
              <a:rPr lang="en-US" dirty="0" smtClean="0">
                <a:sym typeface="Wingdings" pitchFamily="2" charset="2"/>
              </a:rPr>
              <a:t>H</a:t>
            </a:r>
            <a:r>
              <a:rPr lang="en-US" baseline="-25000" dirty="0" smtClean="0">
                <a:sym typeface="Wingdings" pitchFamily="2" charset="2"/>
              </a:rPr>
              <a:t>18</a:t>
            </a:r>
            <a:r>
              <a:rPr lang="en-US" dirty="0" smtClean="0">
                <a:sym typeface="Wingdings" pitchFamily="2" charset="2"/>
              </a:rPr>
              <a:t>)</a:t>
            </a:r>
          </a:p>
          <a:p>
            <a:pPr marL="914400" lvl="2" indent="0">
              <a:buNone/>
            </a:pPr>
            <a:endParaRPr lang="en-US" sz="2000" dirty="0" smtClean="0"/>
          </a:p>
          <a:p>
            <a:pPr lvl="1"/>
            <a:endParaRPr lang="en-US" sz="2000" dirty="0"/>
          </a:p>
        </p:txBody>
      </p:sp>
    </p:spTree>
    <p:extLst>
      <p:ext uri="{BB962C8B-B14F-4D97-AF65-F5344CB8AC3E}">
        <p14:creationId xmlns:p14="http://schemas.microsoft.com/office/powerpoint/2010/main" val="4028470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68362"/>
          </a:xfrm>
        </p:spPr>
        <p:txBody>
          <a:bodyPr>
            <a:normAutofit/>
          </a:bodyPr>
          <a:lstStyle/>
          <a:p>
            <a:r>
              <a:rPr lang="en-US" sz="3200" dirty="0" smtClean="0"/>
              <a:t>Exploration of Petroleum</a:t>
            </a:r>
            <a:endParaRPr lang="en-US" sz="3200" dirty="0"/>
          </a:p>
        </p:txBody>
      </p:sp>
      <p:sp>
        <p:nvSpPr>
          <p:cNvPr id="3" name="Content Placeholder 2"/>
          <p:cNvSpPr>
            <a:spLocks noGrp="1"/>
          </p:cNvSpPr>
          <p:nvPr>
            <p:ph idx="1"/>
          </p:nvPr>
        </p:nvSpPr>
        <p:spPr>
          <a:xfrm>
            <a:off x="304800" y="1143000"/>
            <a:ext cx="8534400" cy="4525963"/>
          </a:xfrm>
        </p:spPr>
        <p:txBody>
          <a:bodyPr>
            <a:normAutofit/>
          </a:bodyPr>
          <a:lstStyle/>
          <a:p>
            <a:r>
              <a:rPr lang="en-US" sz="2000" dirty="0" smtClean="0"/>
              <a:t>Underground, oil and natural gas are found dispersed throughout porous formations.</a:t>
            </a:r>
          </a:p>
          <a:p>
            <a:endParaRPr lang="en-US" sz="2000" dirty="0"/>
          </a:p>
          <a:p>
            <a:r>
              <a:rPr lang="en-US" sz="2000" dirty="0" smtClean="0"/>
              <a:t>These wells are found by monitoring shock waves from explosions or vibrating devices sent down into the Earth.  When the sound waves strike an interface, they bounce back and are read by a </a:t>
            </a:r>
            <a:r>
              <a:rPr lang="en-US" sz="2000" dirty="0" smtClean="0">
                <a:solidFill>
                  <a:srgbClr val="FF0000"/>
                </a:solidFill>
              </a:rPr>
              <a:t>geophone</a:t>
            </a:r>
            <a:r>
              <a:rPr lang="en-US" sz="2000" dirty="0" smtClean="0"/>
              <a:t>.</a:t>
            </a:r>
          </a:p>
          <a:p>
            <a:endParaRPr lang="en-US" sz="2000" dirty="0"/>
          </a:p>
          <a:p>
            <a:r>
              <a:rPr lang="en-US" sz="2000" dirty="0" smtClean="0"/>
              <a:t>From this data, geologists can determine the likelihood of oil, but the only real proof is to drill. </a:t>
            </a:r>
            <a:r>
              <a:rPr lang="en-US" sz="2000" dirty="0" smtClean="0">
                <a:solidFill>
                  <a:srgbClr val="FF0000"/>
                </a:solidFill>
              </a:rPr>
              <a:t>Only 1 in 9 exploratory drilling results in oil discovery</a:t>
            </a:r>
            <a:r>
              <a:rPr lang="en-US" sz="2000" dirty="0" smtClean="0"/>
              <a:t>.</a:t>
            </a:r>
          </a:p>
          <a:p>
            <a:endParaRPr lang="en-US" sz="20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0811"/>
          <a:stretch/>
        </p:blipFill>
        <p:spPr bwMode="auto">
          <a:xfrm>
            <a:off x="2057400" y="4253595"/>
            <a:ext cx="5410200" cy="2452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4684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sz="3200" dirty="0" smtClean="0"/>
              <a:t>History of Petroleum Production</a:t>
            </a:r>
            <a:endParaRPr lang="en-US" sz="3200" dirty="0"/>
          </a:p>
        </p:txBody>
      </p:sp>
      <p:sp>
        <p:nvSpPr>
          <p:cNvPr id="3" name="Content Placeholder 2"/>
          <p:cNvSpPr>
            <a:spLocks noGrp="1"/>
          </p:cNvSpPr>
          <p:nvPr>
            <p:ph idx="1"/>
          </p:nvPr>
        </p:nvSpPr>
        <p:spPr>
          <a:xfrm>
            <a:off x="381000" y="1066800"/>
            <a:ext cx="8229600" cy="5562600"/>
          </a:xfrm>
        </p:spPr>
        <p:txBody>
          <a:bodyPr>
            <a:normAutofit/>
          </a:bodyPr>
          <a:lstStyle/>
          <a:p>
            <a:r>
              <a:rPr lang="en-US" sz="2000" dirty="0" smtClean="0"/>
              <a:t>The first US oil wells were found in Pennsylvania in 1859. </a:t>
            </a:r>
          </a:p>
          <a:p>
            <a:endParaRPr lang="en-US" sz="2000" dirty="0" smtClean="0"/>
          </a:p>
          <a:p>
            <a:r>
              <a:rPr lang="en-US" sz="2000" dirty="0" smtClean="0"/>
              <a:t>The main problem was finding containers to house the oil, as the </a:t>
            </a:r>
            <a:r>
              <a:rPr lang="en-US" sz="2000" dirty="0" smtClean="0">
                <a:solidFill>
                  <a:srgbClr val="FF0000"/>
                </a:solidFill>
              </a:rPr>
              <a:t>containers were more valuable than the oil itself</a:t>
            </a:r>
          </a:p>
          <a:p>
            <a:endParaRPr lang="en-US" sz="2000" dirty="0" smtClean="0">
              <a:solidFill>
                <a:srgbClr val="FF0000"/>
              </a:solidFill>
            </a:endParaRPr>
          </a:p>
          <a:p>
            <a:r>
              <a:rPr lang="en-US" sz="2000" dirty="0" smtClean="0"/>
              <a:t>Refining of this “</a:t>
            </a:r>
            <a:r>
              <a:rPr lang="en-US" sz="2000" i="1" dirty="0" smtClean="0"/>
              <a:t>rock oil”</a:t>
            </a:r>
            <a:r>
              <a:rPr lang="en-US" sz="2000" dirty="0" smtClean="0"/>
              <a:t> produced </a:t>
            </a:r>
            <a:r>
              <a:rPr lang="en-US" sz="2000" dirty="0" err="1" smtClean="0"/>
              <a:t>kerosine</a:t>
            </a:r>
            <a:r>
              <a:rPr lang="en-US" sz="2000" dirty="0" smtClean="0"/>
              <a:t>.</a:t>
            </a:r>
          </a:p>
          <a:p>
            <a:endParaRPr lang="en-US" sz="2000" dirty="0" smtClean="0"/>
          </a:p>
          <a:p>
            <a:r>
              <a:rPr lang="en-US" sz="2000" dirty="0" smtClean="0"/>
              <a:t>By 1909, wells opened in Ohio, Indiana, California and Texas.  The US was producing 500,000 barrels a day (more than the rest of the world combined).</a:t>
            </a:r>
          </a:p>
          <a:p>
            <a:endParaRPr lang="en-US" sz="2000" dirty="0" smtClean="0"/>
          </a:p>
          <a:p>
            <a:r>
              <a:rPr lang="en-US" sz="2000" dirty="0" smtClean="0"/>
              <a:t>With the advent of electric lighting, a decline in the oil business was projected</a:t>
            </a:r>
          </a:p>
          <a:p>
            <a:pPr lvl="1"/>
            <a:r>
              <a:rPr lang="en-US" sz="2000" dirty="0" smtClean="0"/>
              <a:t>However, automobiles were becoming more and more accessible, replacing horses.  Demand for petroleum skyrocketed.</a:t>
            </a:r>
          </a:p>
          <a:p>
            <a:endParaRPr lang="en-US" sz="2000" dirty="0"/>
          </a:p>
        </p:txBody>
      </p:sp>
    </p:spTree>
    <p:extLst>
      <p:ext uri="{BB962C8B-B14F-4D97-AF65-F5344CB8AC3E}">
        <p14:creationId xmlns:p14="http://schemas.microsoft.com/office/powerpoint/2010/main" val="1469453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765"/>
          <a:stretch/>
        </p:blipFill>
        <p:spPr bwMode="auto">
          <a:xfrm>
            <a:off x="598714" y="533400"/>
            <a:ext cx="7540625"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4606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Decline in Production</a:t>
            </a:r>
            <a:endParaRPr lang="en-US" sz="3200" dirty="0"/>
          </a:p>
        </p:txBody>
      </p:sp>
      <p:sp>
        <p:nvSpPr>
          <p:cNvPr id="3" name="Content Placeholder 2"/>
          <p:cNvSpPr>
            <a:spLocks noGrp="1"/>
          </p:cNvSpPr>
          <p:nvPr>
            <p:ph idx="1"/>
          </p:nvPr>
        </p:nvSpPr>
        <p:spPr>
          <a:xfrm>
            <a:off x="457200" y="1447800"/>
            <a:ext cx="8229600" cy="4525963"/>
          </a:xfrm>
        </p:spPr>
        <p:txBody>
          <a:bodyPr>
            <a:normAutofit/>
          </a:bodyPr>
          <a:lstStyle/>
          <a:p>
            <a:r>
              <a:rPr lang="en-US" sz="2000" dirty="0" smtClean="0"/>
              <a:t>The US now imports well over 50% of the oil it consumes</a:t>
            </a:r>
          </a:p>
          <a:p>
            <a:endParaRPr lang="en-US" sz="2000" dirty="0" smtClean="0"/>
          </a:p>
          <a:p>
            <a:r>
              <a:rPr lang="en-US" sz="2000" dirty="0" smtClean="0"/>
              <a:t>Drilling has drastically reduced because most of the “</a:t>
            </a:r>
            <a:r>
              <a:rPr lang="en-US" sz="2000" dirty="0" smtClean="0">
                <a:solidFill>
                  <a:srgbClr val="FF0000"/>
                </a:solidFill>
              </a:rPr>
              <a:t>worthwhile</a:t>
            </a:r>
            <a:r>
              <a:rPr lang="en-US" sz="2000" dirty="0" smtClean="0"/>
              <a:t>” wells have been found</a:t>
            </a:r>
          </a:p>
          <a:p>
            <a:pPr lvl="1"/>
            <a:r>
              <a:rPr lang="en-US" sz="2000" dirty="0" smtClean="0"/>
              <a:t>ex.  In 2004, the US drilled 6600 wells.  In 1981, there were 44,000</a:t>
            </a:r>
          </a:p>
          <a:p>
            <a:pPr lvl="1"/>
            <a:r>
              <a:rPr lang="en-US" sz="2000" dirty="0" smtClean="0"/>
              <a:t>There will always be some oil left underground, but some of it is simply too costly to extract</a:t>
            </a:r>
          </a:p>
          <a:p>
            <a:endParaRPr lang="en-US" sz="2000" dirty="0" smtClean="0"/>
          </a:p>
          <a:p>
            <a:r>
              <a:rPr lang="en-US" sz="2000" dirty="0" smtClean="0"/>
              <a:t>In addition, the cost to explore and develop wells as also shot up drastically</a:t>
            </a:r>
          </a:p>
          <a:p>
            <a:pPr lvl="1"/>
            <a:r>
              <a:rPr lang="en-US" sz="2000" dirty="0" smtClean="0"/>
              <a:t>ex.  In 1999, $5 per barrel were spent on development and exploration.  In 2004, it was $11/bbl.</a:t>
            </a:r>
            <a:endParaRPr lang="en-US" sz="2000" dirty="0"/>
          </a:p>
        </p:txBody>
      </p:sp>
    </p:spTree>
    <p:extLst>
      <p:ext uri="{BB962C8B-B14F-4D97-AF65-F5344CB8AC3E}">
        <p14:creationId xmlns:p14="http://schemas.microsoft.com/office/powerpoint/2010/main" val="1592231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Primary, Secondary and Tertiary Recovery</a:t>
            </a:r>
            <a:endParaRPr lang="en-US" sz="3200" dirty="0"/>
          </a:p>
        </p:txBody>
      </p:sp>
      <p:sp>
        <p:nvSpPr>
          <p:cNvPr id="3" name="Content Placeholder 2"/>
          <p:cNvSpPr>
            <a:spLocks noGrp="1"/>
          </p:cNvSpPr>
          <p:nvPr>
            <p:ph idx="1"/>
          </p:nvPr>
        </p:nvSpPr>
        <p:spPr/>
        <p:txBody>
          <a:bodyPr>
            <a:normAutofit/>
          </a:bodyPr>
          <a:lstStyle/>
          <a:p>
            <a:r>
              <a:rPr lang="en-US" sz="2000" dirty="0" smtClean="0"/>
              <a:t>There is some optimism with regard to oil reserves.  Geologists believe that after a well stops producing oil, as much as 70% of the well’s actual content is left behind in the ground</a:t>
            </a:r>
          </a:p>
          <a:p>
            <a:pPr lvl="1"/>
            <a:r>
              <a:rPr lang="en-US" sz="2000" dirty="0" smtClean="0"/>
              <a:t>In the primary recovery, oil comes to the surface naturally, or via pumping</a:t>
            </a:r>
          </a:p>
          <a:p>
            <a:pPr lvl="1"/>
            <a:r>
              <a:rPr lang="en-US" sz="2000" dirty="0" smtClean="0"/>
              <a:t>In secondary recovery, water is pumped into the well to force more oil upward</a:t>
            </a:r>
          </a:p>
          <a:p>
            <a:endParaRPr lang="en-US" sz="2000" dirty="0"/>
          </a:p>
          <a:p>
            <a:r>
              <a:rPr lang="en-US" sz="2000" dirty="0" smtClean="0"/>
              <a:t>Tertiary (more commonly known as “enhanced”) recovery techniques are now being tested to extract this hypothetical 70%</a:t>
            </a:r>
          </a:p>
          <a:p>
            <a:pPr lvl="1"/>
            <a:r>
              <a:rPr lang="en-US" sz="2000" dirty="0" smtClean="0"/>
              <a:t>Based on overcoming two effects:  </a:t>
            </a:r>
            <a:r>
              <a:rPr lang="en-US" sz="2000" b="1" u="sng" dirty="0" smtClean="0">
                <a:solidFill>
                  <a:srgbClr val="FF0000"/>
                </a:solidFill>
              </a:rPr>
              <a:t>surface tension</a:t>
            </a:r>
            <a:r>
              <a:rPr lang="en-US" sz="2000" dirty="0" smtClean="0"/>
              <a:t> and </a:t>
            </a:r>
            <a:r>
              <a:rPr lang="en-US" sz="2000" b="1" u="sng" dirty="0" smtClean="0">
                <a:solidFill>
                  <a:srgbClr val="FF0000"/>
                </a:solidFill>
              </a:rPr>
              <a:t>viscosity</a:t>
            </a:r>
            <a:endParaRPr lang="en-US" sz="2000" b="1" u="sng" dirty="0">
              <a:solidFill>
                <a:srgbClr val="FF0000"/>
              </a:solidFill>
            </a:endParaRPr>
          </a:p>
        </p:txBody>
      </p:sp>
    </p:spTree>
    <p:extLst>
      <p:ext uri="{BB962C8B-B14F-4D97-AF65-F5344CB8AC3E}">
        <p14:creationId xmlns:p14="http://schemas.microsoft.com/office/powerpoint/2010/main" val="497888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fontScale="90000"/>
          </a:bodyPr>
          <a:lstStyle/>
          <a:p>
            <a:r>
              <a:rPr lang="en-US" sz="3200" dirty="0" smtClean="0"/>
              <a:t>Enhanced Recovery:  Overcoming Surface Tension </a:t>
            </a:r>
            <a:endParaRPr lang="en-US" sz="3200" dirty="0"/>
          </a:p>
        </p:txBody>
      </p:sp>
      <p:pic>
        <p:nvPicPr>
          <p:cNvPr id="5122" name="Picture 2" descr="https://encrypted-tbn1.gstatic.com/images?q=tbn:ANd9GcSwGwj86OUqJ96jONDWzVAGJKi2y9ZY9-kLqOtj_vuKHq8gqkhd"/>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715000" y="1930925"/>
            <a:ext cx="2676525" cy="1714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3029" y="1219200"/>
            <a:ext cx="5105400" cy="3785652"/>
          </a:xfrm>
          <a:prstGeom prst="rect">
            <a:avLst/>
          </a:prstGeom>
          <a:noFill/>
        </p:spPr>
        <p:txBody>
          <a:bodyPr wrap="square" rtlCol="0">
            <a:spAutoFit/>
          </a:bodyPr>
          <a:lstStyle/>
          <a:p>
            <a:pPr marL="285750" indent="-285750">
              <a:buFont typeface="Arial" pitchFamily="34" charset="0"/>
              <a:buChar char="•"/>
            </a:pPr>
            <a:r>
              <a:rPr lang="en-US" sz="2000" dirty="0" smtClean="0"/>
              <a:t>Surface tension describes the tendency of a surface of a liquid to resist force.  This is caused by attractive forces between the molecules of a liquid.</a:t>
            </a:r>
          </a:p>
          <a:p>
            <a:pPr marL="742950" lvl="1" indent="-285750">
              <a:buFont typeface="Arial" pitchFamily="34" charset="0"/>
              <a:buChar char="•"/>
            </a:pPr>
            <a:r>
              <a:rPr lang="en-US" sz="2000" dirty="0" smtClean="0"/>
              <a:t>ex.  Water beads. </a:t>
            </a:r>
          </a:p>
          <a:p>
            <a:pPr marL="742950" lvl="1" indent="-285750">
              <a:buFont typeface="Arial" pitchFamily="34" charset="0"/>
              <a:buChar char="•"/>
            </a:pPr>
            <a:endParaRPr lang="en-US" sz="2000" dirty="0"/>
          </a:p>
          <a:p>
            <a:pPr marL="285750" indent="-285750">
              <a:buFont typeface="Arial" pitchFamily="34" charset="0"/>
              <a:buChar char="•"/>
            </a:pPr>
            <a:r>
              <a:rPr lang="en-US" sz="2000" dirty="0" smtClean="0"/>
              <a:t>This can cause oil to become locked within the pores of rocks.</a:t>
            </a:r>
          </a:p>
          <a:p>
            <a:pPr marL="285750" indent="-285750">
              <a:buFont typeface="Arial" pitchFamily="34" charset="0"/>
              <a:buChar char="•"/>
            </a:pPr>
            <a:endParaRPr lang="en-US" sz="2000" dirty="0"/>
          </a:p>
          <a:p>
            <a:pPr marL="285750" indent="-285750">
              <a:buFont typeface="Arial" pitchFamily="34" charset="0"/>
              <a:buChar char="•"/>
            </a:pPr>
            <a:r>
              <a:rPr lang="en-US" sz="2000" u="sng" dirty="0" smtClean="0">
                <a:solidFill>
                  <a:srgbClr val="FF0000"/>
                </a:solidFill>
              </a:rPr>
              <a:t>Surfactants</a:t>
            </a:r>
            <a:r>
              <a:rPr lang="en-US" sz="2000" dirty="0" smtClean="0"/>
              <a:t> can be injected into the rocks and the rock can be flooded with a viscous water solution</a:t>
            </a:r>
            <a:endParaRPr lang="en-US" sz="2000" dirty="0"/>
          </a:p>
        </p:txBody>
      </p:sp>
    </p:spTree>
    <p:extLst>
      <p:ext uri="{BB962C8B-B14F-4D97-AF65-F5344CB8AC3E}">
        <p14:creationId xmlns:p14="http://schemas.microsoft.com/office/powerpoint/2010/main" val="1214914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TotalTime>
  <Words>1747</Words>
  <Application>Microsoft Office PowerPoint</Application>
  <PresentationFormat>On-screen Show (4:3)</PresentationFormat>
  <Paragraphs>263</Paragraphs>
  <Slides>24</Slides>
  <Notes>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Lecture 4:  Fossil Fuels (Ch 2)</vt:lpstr>
      <vt:lpstr>Intro</vt:lpstr>
      <vt:lpstr>Petroleum</vt:lpstr>
      <vt:lpstr>Exploration of Petroleum</vt:lpstr>
      <vt:lpstr>History of Petroleum Production</vt:lpstr>
      <vt:lpstr>PowerPoint Presentation</vt:lpstr>
      <vt:lpstr>Decline in Production</vt:lpstr>
      <vt:lpstr>Primary, Secondary and Tertiary Recovery</vt:lpstr>
      <vt:lpstr>Enhanced Recovery:  Overcoming Surface Tension </vt:lpstr>
      <vt:lpstr>Enhanced Recovery:  Overcoming Viscosity</vt:lpstr>
      <vt:lpstr>Economic and Environmental Consequences of Enhanced Recovery</vt:lpstr>
      <vt:lpstr>Gas Costs In the U.S.</vt:lpstr>
      <vt:lpstr>Refining</vt:lpstr>
      <vt:lpstr>Petroleum Products</vt:lpstr>
      <vt:lpstr>Natural Gas</vt:lpstr>
      <vt:lpstr>Comparing to Electric</vt:lpstr>
      <vt:lpstr>Expanded Use</vt:lpstr>
      <vt:lpstr>Major Natural Gas Proved Reserves</vt:lpstr>
      <vt:lpstr>New Developments</vt:lpstr>
      <vt:lpstr>Coal</vt:lpstr>
      <vt:lpstr>Coal</vt:lpstr>
      <vt:lpstr>Proved Reserves</vt:lpstr>
      <vt:lpstr>PowerPoint Presentation</vt:lpstr>
      <vt:lpstr>Energy Distribution in Qbtu (1014 BTU)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Clifton</dc:creator>
  <cp:lastModifiedBy>Harris, Clifton</cp:lastModifiedBy>
  <cp:revision>44</cp:revision>
  <dcterms:created xsi:type="dcterms:W3CDTF">2013-02-05T20:28:56Z</dcterms:created>
  <dcterms:modified xsi:type="dcterms:W3CDTF">2013-02-06T17:01:57Z</dcterms:modified>
</cp:coreProperties>
</file>