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3"/>
  </p:notesMasterIdLst>
  <p:sldIdLst>
    <p:sldId id="256" r:id="rId3"/>
    <p:sldId id="259" r:id="rId4"/>
    <p:sldId id="260" r:id="rId5"/>
    <p:sldId id="257" r:id="rId6"/>
    <p:sldId id="261" r:id="rId7"/>
    <p:sldId id="262" r:id="rId8"/>
    <p:sldId id="258" r:id="rId9"/>
    <p:sldId id="266" r:id="rId10"/>
    <p:sldId id="268" r:id="rId11"/>
    <p:sldId id="263" r:id="rId12"/>
    <p:sldId id="282" r:id="rId13"/>
    <p:sldId id="267" r:id="rId14"/>
    <p:sldId id="283" r:id="rId15"/>
    <p:sldId id="265" r:id="rId16"/>
    <p:sldId id="269" r:id="rId17"/>
    <p:sldId id="270" r:id="rId18"/>
    <p:sldId id="271" r:id="rId19"/>
    <p:sldId id="272" r:id="rId20"/>
    <p:sldId id="273" r:id="rId21"/>
    <p:sldId id="274" r:id="rId22"/>
    <p:sldId id="290" r:id="rId23"/>
    <p:sldId id="280" r:id="rId24"/>
    <p:sldId id="275" r:id="rId25"/>
    <p:sldId id="278" r:id="rId26"/>
    <p:sldId id="291" r:id="rId27"/>
    <p:sldId id="279" r:id="rId28"/>
    <p:sldId id="276" r:id="rId29"/>
    <p:sldId id="281" r:id="rId30"/>
    <p:sldId id="293" r:id="rId31"/>
    <p:sldId id="295" r:id="rId32"/>
    <p:sldId id="296" r:id="rId33"/>
    <p:sldId id="294" r:id="rId34"/>
    <p:sldId id="292" r:id="rId35"/>
    <p:sldId id="297" r:id="rId36"/>
    <p:sldId id="277" r:id="rId37"/>
    <p:sldId id="284" r:id="rId38"/>
    <p:sldId id="285" r:id="rId39"/>
    <p:sldId id="288" r:id="rId40"/>
    <p:sldId id="289" r:id="rId41"/>
    <p:sldId id="29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6600CC"/>
    <a:srgbClr val="FF3300"/>
    <a:srgbClr val="1C1C1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9" d="100"/>
          <a:sy n="49"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13C390-284B-4EFD-AEBF-00ECA4953093}" type="datetimeFigureOut">
              <a:rPr lang="en-US" smtClean="0"/>
              <a:t>2/27/2013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B2F2AF-2EFF-4D29-B7D1-8EAE30828FF8}" type="slidenum">
              <a:rPr lang="en-US" smtClean="0"/>
              <a:t>‹#›</a:t>
            </a:fld>
            <a:endParaRPr lang="en-US"/>
          </a:p>
        </p:txBody>
      </p:sp>
    </p:spTree>
    <p:extLst>
      <p:ext uri="{BB962C8B-B14F-4D97-AF65-F5344CB8AC3E}">
        <p14:creationId xmlns:p14="http://schemas.microsoft.com/office/powerpoint/2010/main" val="4259950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rapidly dividing</a:t>
            </a:r>
            <a:r>
              <a:rPr lang="en-US" baseline="0" dirty="0" smtClean="0"/>
              <a:t> cells more sensitive to radiation than others.  bone marrow, lymph glands, embryonic cells.  cancer cells are also rapidly dividing, which is why radiation therapy kills cancer cells more effectively than healthy ones</a:t>
            </a:r>
            <a:endParaRPr lang="en-US" dirty="0"/>
          </a:p>
        </p:txBody>
      </p:sp>
      <p:sp>
        <p:nvSpPr>
          <p:cNvPr id="4" name="Slide Number Placeholder 3"/>
          <p:cNvSpPr>
            <a:spLocks noGrp="1"/>
          </p:cNvSpPr>
          <p:nvPr>
            <p:ph type="sldNum" sz="quarter" idx="10"/>
          </p:nvPr>
        </p:nvSpPr>
        <p:spPr/>
        <p:txBody>
          <a:bodyPr/>
          <a:lstStyle/>
          <a:p>
            <a:fld id="{47B2F2AF-2EFF-4D29-B7D1-8EAE30828FF8}" type="slidenum">
              <a:rPr lang="en-US" smtClean="0"/>
              <a:t>11</a:t>
            </a:fld>
            <a:endParaRPr lang="en-US"/>
          </a:p>
        </p:txBody>
      </p:sp>
    </p:spTree>
    <p:extLst>
      <p:ext uri="{BB962C8B-B14F-4D97-AF65-F5344CB8AC3E}">
        <p14:creationId xmlns:p14="http://schemas.microsoft.com/office/powerpoint/2010/main" val="1736262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containment shell shields</a:t>
            </a:r>
            <a:r>
              <a:rPr lang="en-US" baseline="0" dirty="0" smtClean="0"/>
              <a:t> staff from radiation.  water in line is so pressurized that it cant boil.</a:t>
            </a:r>
            <a:endParaRPr lang="en-US" dirty="0"/>
          </a:p>
        </p:txBody>
      </p:sp>
      <p:sp>
        <p:nvSpPr>
          <p:cNvPr id="4" name="Slide Number Placeholder 3"/>
          <p:cNvSpPr>
            <a:spLocks noGrp="1"/>
          </p:cNvSpPr>
          <p:nvPr>
            <p:ph type="sldNum" sz="quarter" idx="10"/>
          </p:nvPr>
        </p:nvSpPr>
        <p:spPr/>
        <p:txBody>
          <a:bodyPr/>
          <a:lstStyle/>
          <a:p>
            <a:fld id="{47B2F2AF-2EFF-4D29-B7D1-8EAE30828FF8}" type="slidenum">
              <a:rPr lang="en-US" smtClean="0"/>
              <a:t>19</a:t>
            </a:fld>
            <a:endParaRPr lang="en-US"/>
          </a:p>
        </p:txBody>
      </p:sp>
    </p:spTree>
    <p:extLst>
      <p:ext uri="{BB962C8B-B14F-4D97-AF65-F5344CB8AC3E}">
        <p14:creationId xmlns:p14="http://schemas.microsoft.com/office/powerpoint/2010/main" val="1927892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2F2AF-2EFF-4D29-B7D1-8EAE30828FF8}" type="slidenum">
              <a:rPr lang="en-US" smtClean="0"/>
              <a:t>28</a:t>
            </a:fld>
            <a:endParaRPr lang="en-US"/>
          </a:p>
        </p:txBody>
      </p:sp>
    </p:spTree>
    <p:extLst>
      <p:ext uri="{BB962C8B-B14F-4D97-AF65-F5344CB8AC3E}">
        <p14:creationId xmlns:p14="http://schemas.microsoft.com/office/powerpoint/2010/main" val="2157319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67C62E-DD90-47F6-8D5F-2D7F1216B9E3}" type="datetimeFigureOut">
              <a:rPr lang="en-US" smtClean="0"/>
              <a:t>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A814F-B99A-483E-B1B5-C1ECA638ACF0}" type="slidenum">
              <a:rPr lang="en-US" smtClean="0"/>
              <a:t>‹#›</a:t>
            </a:fld>
            <a:endParaRPr lang="en-US"/>
          </a:p>
        </p:txBody>
      </p:sp>
    </p:spTree>
    <p:extLst>
      <p:ext uri="{BB962C8B-B14F-4D97-AF65-F5344CB8AC3E}">
        <p14:creationId xmlns:p14="http://schemas.microsoft.com/office/powerpoint/2010/main" val="6053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67C62E-DD90-47F6-8D5F-2D7F1216B9E3}" type="datetimeFigureOut">
              <a:rPr lang="en-US" smtClean="0"/>
              <a:t>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A814F-B99A-483E-B1B5-C1ECA638ACF0}" type="slidenum">
              <a:rPr lang="en-US" smtClean="0"/>
              <a:t>‹#›</a:t>
            </a:fld>
            <a:endParaRPr lang="en-US"/>
          </a:p>
        </p:txBody>
      </p:sp>
    </p:spTree>
    <p:extLst>
      <p:ext uri="{BB962C8B-B14F-4D97-AF65-F5344CB8AC3E}">
        <p14:creationId xmlns:p14="http://schemas.microsoft.com/office/powerpoint/2010/main" val="2700171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67C62E-DD90-47F6-8D5F-2D7F1216B9E3}" type="datetimeFigureOut">
              <a:rPr lang="en-US" smtClean="0"/>
              <a:t>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A814F-B99A-483E-B1B5-C1ECA638ACF0}" type="slidenum">
              <a:rPr lang="en-US" smtClean="0"/>
              <a:t>‹#›</a:t>
            </a:fld>
            <a:endParaRPr lang="en-US"/>
          </a:p>
        </p:txBody>
      </p:sp>
    </p:spTree>
    <p:extLst>
      <p:ext uri="{BB962C8B-B14F-4D97-AF65-F5344CB8AC3E}">
        <p14:creationId xmlns:p14="http://schemas.microsoft.com/office/powerpoint/2010/main" val="798230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8D67C62E-DD90-47F6-8D5F-2D7F1216B9E3}" type="datetimeFigureOut">
              <a:rPr lang="en-US" smtClean="0"/>
              <a:t>2/27/2013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18A814F-B99A-483E-B1B5-C1ECA638ACF0}"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67C62E-DD90-47F6-8D5F-2D7F1216B9E3}" type="datetimeFigureOut">
              <a:rPr lang="en-US" smtClean="0"/>
              <a:t>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A814F-B99A-483E-B1B5-C1ECA638ACF0}"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67C62E-DD90-47F6-8D5F-2D7F1216B9E3}" type="datetimeFigureOut">
              <a:rPr lang="en-US" smtClean="0"/>
              <a:t>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A814F-B99A-483E-B1B5-C1ECA638ACF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D67C62E-DD90-47F6-8D5F-2D7F1216B9E3}" type="datetimeFigureOut">
              <a:rPr lang="en-US" smtClean="0"/>
              <a:t>2/27/2013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A814F-B99A-483E-B1B5-C1ECA638ACF0}"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67C62E-DD90-47F6-8D5F-2D7F1216B9E3}" type="datetimeFigureOut">
              <a:rPr lang="en-US" smtClean="0"/>
              <a:t>2/27/2013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8A814F-B99A-483E-B1B5-C1ECA638ACF0}"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D67C62E-DD90-47F6-8D5F-2D7F1216B9E3}" type="datetimeFigureOut">
              <a:rPr lang="en-US" smtClean="0"/>
              <a:t>2/27/2013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8A814F-B99A-483E-B1B5-C1ECA638ACF0}"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67C62E-DD90-47F6-8D5F-2D7F1216B9E3}" type="datetimeFigureOut">
              <a:rPr lang="en-US" smtClean="0"/>
              <a:t>2/27/2013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8A814F-B99A-483E-B1B5-C1ECA638ACF0}"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67C62E-DD90-47F6-8D5F-2D7F1216B9E3}" type="datetimeFigureOut">
              <a:rPr lang="en-US" smtClean="0"/>
              <a:t>2/27/2013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A814F-B99A-483E-B1B5-C1ECA638ACF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67C62E-DD90-47F6-8D5F-2D7F1216B9E3}" type="datetimeFigureOut">
              <a:rPr lang="en-US" smtClean="0"/>
              <a:t>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A814F-B99A-483E-B1B5-C1ECA638ACF0}" type="slidenum">
              <a:rPr lang="en-US" smtClean="0"/>
              <a:t>‹#›</a:t>
            </a:fld>
            <a:endParaRPr lang="en-US"/>
          </a:p>
        </p:txBody>
      </p:sp>
    </p:spTree>
    <p:extLst>
      <p:ext uri="{BB962C8B-B14F-4D97-AF65-F5344CB8AC3E}">
        <p14:creationId xmlns:p14="http://schemas.microsoft.com/office/powerpoint/2010/main" val="13080009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67C62E-DD90-47F6-8D5F-2D7F1216B9E3}" type="datetimeFigureOut">
              <a:rPr lang="en-US" smtClean="0"/>
              <a:t>2/27/2013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A814F-B99A-483E-B1B5-C1ECA638ACF0}"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67C62E-DD90-47F6-8D5F-2D7F1216B9E3}" type="datetimeFigureOut">
              <a:rPr lang="en-US" smtClean="0"/>
              <a:t>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A814F-B99A-483E-B1B5-C1ECA638ACF0}"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67C62E-DD90-47F6-8D5F-2D7F1216B9E3}" type="datetimeFigureOut">
              <a:rPr lang="en-US" smtClean="0"/>
              <a:t>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A814F-B99A-483E-B1B5-C1ECA638ACF0}"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67C62E-DD90-47F6-8D5F-2D7F1216B9E3}" type="datetimeFigureOut">
              <a:rPr lang="en-US" smtClean="0"/>
              <a:t>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A814F-B99A-483E-B1B5-C1ECA638ACF0}" type="slidenum">
              <a:rPr lang="en-US" smtClean="0"/>
              <a:t>‹#›</a:t>
            </a:fld>
            <a:endParaRPr lang="en-US"/>
          </a:p>
        </p:txBody>
      </p:sp>
    </p:spTree>
    <p:extLst>
      <p:ext uri="{BB962C8B-B14F-4D97-AF65-F5344CB8AC3E}">
        <p14:creationId xmlns:p14="http://schemas.microsoft.com/office/powerpoint/2010/main" val="1720453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67C62E-DD90-47F6-8D5F-2D7F1216B9E3}" type="datetimeFigureOut">
              <a:rPr lang="en-US" smtClean="0"/>
              <a:t>2/27/2013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A814F-B99A-483E-B1B5-C1ECA638ACF0}" type="slidenum">
              <a:rPr lang="en-US" smtClean="0"/>
              <a:t>‹#›</a:t>
            </a:fld>
            <a:endParaRPr lang="en-US"/>
          </a:p>
        </p:txBody>
      </p:sp>
    </p:spTree>
    <p:extLst>
      <p:ext uri="{BB962C8B-B14F-4D97-AF65-F5344CB8AC3E}">
        <p14:creationId xmlns:p14="http://schemas.microsoft.com/office/powerpoint/2010/main" val="1846081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67C62E-DD90-47F6-8D5F-2D7F1216B9E3}" type="datetimeFigureOut">
              <a:rPr lang="en-US" smtClean="0"/>
              <a:t>2/27/2013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8A814F-B99A-483E-B1B5-C1ECA638ACF0}" type="slidenum">
              <a:rPr lang="en-US" smtClean="0"/>
              <a:t>‹#›</a:t>
            </a:fld>
            <a:endParaRPr lang="en-US"/>
          </a:p>
        </p:txBody>
      </p:sp>
    </p:spTree>
    <p:extLst>
      <p:ext uri="{BB962C8B-B14F-4D97-AF65-F5344CB8AC3E}">
        <p14:creationId xmlns:p14="http://schemas.microsoft.com/office/powerpoint/2010/main" val="2120237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67C62E-DD90-47F6-8D5F-2D7F1216B9E3}" type="datetimeFigureOut">
              <a:rPr lang="en-US" smtClean="0"/>
              <a:t>2/27/2013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8A814F-B99A-483E-B1B5-C1ECA638ACF0}" type="slidenum">
              <a:rPr lang="en-US" smtClean="0"/>
              <a:t>‹#›</a:t>
            </a:fld>
            <a:endParaRPr lang="en-US"/>
          </a:p>
        </p:txBody>
      </p:sp>
    </p:spTree>
    <p:extLst>
      <p:ext uri="{BB962C8B-B14F-4D97-AF65-F5344CB8AC3E}">
        <p14:creationId xmlns:p14="http://schemas.microsoft.com/office/powerpoint/2010/main" val="3685645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67C62E-DD90-47F6-8D5F-2D7F1216B9E3}" type="datetimeFigureOut">
              <a:rPr lang="en-US" smtClean="0"/>
              <a:t>2/27/2013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8A814F-B99A-483E-B1B5-C1ECA638ACF0}" type="slidenum">
              <a:rPr lang="en-US" smtClean="0"/>
              <a:t>‹#›</a:t>
            </a:fld>
            <a:endParaRPr lang="en-US"/>
          </a:p>
        </p:txBody>
      </p:sp>
    </p:spTree>
    <p:extLst>
      <p:ext uri="{BB962C8B-B14F-4D97-AF65-F5344CB8AC3E}">
        <p14:creationId xmlns:p14="http://schemas.microsoft.com/office/powerpoint/2010/main" val="3304439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67C62E-DD90-47F6-8D5F-2D7F1216B9E3}" type="datetimeFigureOut">
              <a:rPr lang="en-US" smtClean="0"/>
              <a:t>2/27/2013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A814F-B99A-483E-B1B5-C1ECA638ACF0}" type="slidenum">
              <a:rPr lang="en-US" smtClean="0"/>
              <a:t>‹#›</a:t>
            </a:fld>
            <a:endParaRPr lang="en-US"/>
          </a:p>
        </p:txBody>
      </p:sp>
    </p:spTree>
    <p:extLst>
      <p:ext uri="{BB962C8B-B14F-4D97-AF65-F5344CB8AC3E}">
        <p14:creationId xmlns:p14="http://schemas.microsoft.com/office/powerpoint/2010/main" val="2059019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67C62E-DD90-47F6-8D5F-2D7F1216B9E3}" type="datetimeFigureOut">
              <a:rPr lang="en-US" smtClean="0"/>
              <a:t>2/27/2013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A814F-B99A-483E-B1B5-C1ECA638ACF0}" type="slidenum">
              <a:rPr lang="en-US" smtClean="0"/>
              <a:t>‹#›</a:t>
            </a:fld>
            <a:endParaRPr lang="en-US"/>
          </a:p>
        </p:txBody>
      </p:sp>
    </p:spTree>
    <p:extLst>
      <p:ext uri="{BB962C8B-B14F-4D97-AF65-F5344CB8AC3E}">
        <p14:creationId xmlns:p14="http://schemas.microsoft.com/office/powerpoint/2010/main" val="2250471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7C62E-DD90-47F6-8D5F-2D7F1216B9E3}" type="datetimeFigureOut">
              <a:rPr lang="en-US" smtClean="0"/>
              <a:t>2/27/2013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A814F-B99A-483E-B1B5-C1ECA638ACF0}" type="slidenum">
              <a:rPr lang="en-US" smtClean="0"/>
              <a:t>‹#›</a:t>
            </a:fld>
            <a:endParaRPr lang="en-US"/>
          </a:p>
        </p:txBody>
      </p:sp>
    </p:spTree>
    <p:extLst>
      <p:ext uri="{BB962C8B-B14F-4D97-AF65-F5344CB8AC3E}">
        <p14:creationId xmlns:p14="http://schemas.microsoft.com/office/powerpoint/2010/main" val="529237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8D67C62E-DD90-47F6-8D5F-2D7F1216B9E3}" type="datetimeFigureOut">
              <a:rPr lang="en-US" smtClean="0"/>
              <a:t>2/27/2013</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318A814F-B99A-483E-B1B5-C1ECA638ACF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470025"/>
          </a:xfrm>
        </p:spPr>
        <p:txBody>
          <a:bodyPr/>
          <a:lstStyle/>
          <a:p>
            <a:r>
              <a:rPr lang="en-US" dirty="0" smtClean="0"/>
              <a:t>The Promises and Problems of Nuclear Power</a:t>
            </a:r>
            <a:endParaRPr lang="en-US" dirty="0"/>
          </a:p>
        </p:txBody>
      </p:sp>
      <p:sp>
        <p:nvSpPr>
          <p:cNvPr id="3" name="Subtitle 2"/>
          <p:cNvSpPr>
            <a:spLocks noGrp="1"/>
          </p:cNvSpPr>
          <p:nvPr>
            <p:ph type="subTitle" idx="1"/>
          </p:nvPr>
        </p:nvSpPr>
        <p:spPr/>
        <p:txBody>
          <a:bodyPr>
            <a:normAutofit lnSpcReduction="10000"/>
          </a:bodyPr>
          <a:lstStyle/>
          <a:p>
            <a:r>
              <a:rPr lang="en-US" dirty="0" err="1" smtClean="0"/>
              <a:t>Dr</a:t>
            </a:r>
            <a:r>
              <a:rPr lang="en-US" dirty="0" smtClean="0"/>
              <a:t> Harris</a:t>
            </a:r>
          </a:p>
          <a:p>
            <a:r>
              <a:rPr lang="en-US" dirty="0" err="1" smtClean="0"/>
              <a:t>Phys</a:t>
            </a:r>
            <a:r>
              <a:rPr lang="en-US" dirty="0" smtClean="0"/>
              <a:t> 105</a:t>
            </a:r>
          </a:p>
          <a:p>
            <a:r>
              <a:rPr lang="en-US" dirty="0" err="1" smtClean="0"/>
              <a:t>Ch</a:t>
            </a:r>
            <a:r>
              <a:rPr lang="en-US" dirty="0"/>
              <a:t> </a:t>
            </a:r>
            <a:r>
              <a:rPr lang="en-US" dirty="0" smtClean="0"/>
              <a:t>6</a:t>
            </a:r>
          </a:p>
          <a:p>
            <a:r>
              <a:rPr lang="en-US" dirty="0" smtClean="0"/>
              <a:t>2/25/13</a:t>
            </a:r>
          </a:p>
        </p:txBody>
      </p:sp>
    </p:spTree>
    <p:extLst>
      <p:ext uri="{BB962C8B-B14F-4D97-AF65-F5344CB8AC3E}">
        <p14:creationId xmlns:p14="http://schemas.microsoft.com/office/powerpoint/2010/main" val="3514921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Belt of Stability</a:t>
            </a:r>
            <a:endParaRPr lang="en-US" sz="3200" dirty="0"/>
          </a:p>
        </p:txBody>
      </p:sp>
      <p:sp>
        <p:nvSpPr>
          <p:cNvPr id="3" name="Content Placeholder 2"/>
          <p:cNvSpPr>
            <a:spLocks noGrp="1"/>
          </p:cNvSpPr>
          <p:nvPr>
            <p:ph idx="1"/>
          </p:nvPr>
        </p:nvSpPr>
        <p:spPr>
          <a:xfrm>
            <a:off x="457200" y="1600200"/>
            <a:ext cx="4114800" cy="4525963"/>
          </a:xfrm>
        </p:spPr>
        <p:txBody>
          <a:bodyPr>
            <a:normAutofit/>
          </a:bodyPr>
          <a:lstStyle/>
          <a:p>
            <a:r>
              <a:rPr lang="en-US" sz="2000" dirty="0" smtClean="0"/>
              <a:t>Plotting the number of neutrons in an isotope </a:t>
            </a:r>
            <a:r>
              <a:rPr lang="en-US" sz="2000" dirty="0" err="1" smtClean="0"/>
              <a:t>vs</a:t>
            </a:r>
            <a:r>
              <a:rPr lang="en-US" sz="2000" dirty="0" smtClean="0"/>
              <a:t> the number of protons for all stable isotopes, we get the graph to the right, known as the </a:t>
            </a:r>
            <a:r>
              <a:rPr lang="en-US" sz="2000" dirty="0" smtClean="0">
                <a:solidFill>
                  <a:srgbClr val="FF3300"/>
                </a:solidFill>
              </a:rPr>
              <a:t>band of stability</a:t>
            </a:r>
            <a:r>
              <a:rPr lang="en-US" sz="2000" dirty="0" smtClean="0"/>
              <a:t>.</a:t>
            </a:r>
          </a:p>
          <a:p>
            <a:endParaRPr lang="en-US" sz="2000" dirty="0"/>
          </a:p>
          <a:p>
            <a:r>
              <a:rPr lang="en-US" sz="2000" dirty="0" smtClean="0"/>
              <a:t>Nuclei outside of this band are unstable and will decay radioactively to achieve greater stability.</a:t>
            </a:r>
          </a:p>
          <a:p>
            <a:endParaRPr lang="en-US" sz="2000" dirty="0"/>
          </a:p>
          <a:p>
            <a:r>
              <a:rPr lang="en-US" sz="2000" dirty="0" smtClean="0"/>
              <a:t>All elements above atomic number 83 are radioactive.</a:t>
            </a:r>
          </a:p>
          <a:p>
            <a:endParaRPr lang="en-US" sz="2000" dirty="0"/>
          </a:p>
        </p:txBody>
      </p:sp>
      <p:pic>
        <p:nvPicPr>
          <p:cNvPr id="1026" name="Picture 2" descr="http://algebralab.com/img/5cb2c6e6-0c3d-4a4a-919a-30f7c103c41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600200"/>
            <a:ext cx="3833132" cy="4191000"/>
          </a:xfrm>
          <a:prstGeom prst="rect">
            <a:avLst/>
          </a:prstGeom>
          <a:noFill/>
          <a:ln>
            <a:solidFill>
              <a:srgbClr val="1C1C1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46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rmAutofit/>
          </a:bodyPr>
          <a:lstStyle/>
          <a:p>
            <a:r>
              <a:rPr lang="en-US" sz="3200" dirty="0" smtClean="0"/>
              <a:t>Dangers of Radioactive Isotopes</a:t>
            </a:r>
            <a:endParaRPr lang="en-US" sz="3200" dirty="0"/>
          </a:p>
        </p:txBody>
      </p:sp>
      <p:sp>
        <p:nvSpPr>
          <p:cNvPr id="3" name="Content Placeholder 2"/>
          <p:cNvSpPr>
            <a:spLocks noGrp="1"/>
          </p:cNvSpPr>
          <p:nvPr>
            <p:ph idx="1"/>
          </p:nvPr>
        </p:nvSpPr>
        <p:spPr>
          <a:xfrm>
            <a:off x="457200" y="1371600"/>
            <a:ext cx="8229600" cy="4953000"/>
          </a:xfrm>
        </p:spPr>
        <p:txBody>
          <a:bodyPr>
            <a:normAutofit/>
          </a:bodyPr>
          <a:lstStyle/>
          <a:p>
            <a:r>
              <a:rPr lang="en-US" sz="2000" dirty="0" smtClean="0"/>
              <a:t>When radioactivity was first discovered, its harmful effects were not known</a:t>
            </a:r>
          </a:p>
          <a:p>
            <a:pPr lvl="2"/>
            <a:r>
              <a:rPr lang="en-US" sz="1800" dirty="0" smtClean="0"/>
              <a:t>Marie Curie died of leukemia</a:t>
            </a:r>
          </a:p>
          <a:p>
            <a:pPr lvl="2"/>
            <a:r>
              <a:rPr lang="en-US" sz="1800" dirty="0" smtClean="0"/>
              <a:t>Women who worked in factories painting radium on watch dials to make the glow in the dark developed cancer of the lips and bones from licking the paintbrushes</a:t>
            </a:r>
          </a:p>
          <a:p>
            <a:pPr lvl="1"/>
            <a:endParaRPr lang="en-US" sz="2000" dirty="0" smtClean="0"/>
          </a:p>
          <a:p>
            <a:r>
              <a:rPr lang="en-US" sz="2000" dirty="0" smtClean="0"/>
              <a:t>Why is radiation dangerous?</a:t>
            </a:r>
          </a:p>
          <a:p>
            <a:pPr lvl="2"/>
            <a:r>
              <a:rPr lang="en-US" sz="1800" dirty="0" smtClean="0"/>
              <a:t>Radiation emitted from radioisotopes has sufficient energy to knock electrons from atoms (</a:t>
            </a:r>
            <a:r>
              <a:rPr lang="en-US" sz="1800" dirty="0" smtClean="0">
                <a:solidFill>
                  <a:srgbClr val="FF0000"/>
                </a:solidFill>
              </a:rPr>
              <a:t>ionizing radiation</a:t>
            </a:r>
            <a:r>
              <a:rPr lang="en-US" sz="1800" dirty="0" smtClean="0"/>
              <a:t>).  </a:t>
            </a:r>
          </a:p>
          <a:p>
            <a:pPr lvl="2"/>
            <a:r>
              <a:rPr lang="en-US" sz="1800" dirty="0" smtClean="0"/>
              <a:t>The ions formed disrupt the normal workings of cells and produce abnormalities in DNA</a:t>
            </a:r>
          </a:p>
          <a:p>
            <a:pPr lvl="2"/>
            <a:r>
              <a:rPr lang="en-US" sz="1800" dirty="0" smtClean="0"/>
              <a:t>Cancer is caused by damage to the growth regulation mechanism of cells, causing them to reproduce uncontrollably</a:t>
            </a:r>
          </a:p>
          <a:p>
            <a:endParaRPr lang="en-US" sz="2000" dirty="0"/>
          </a:p>
        </p:txBody>
      </p:sp>
    </p:spTree>
    <p:extLst>
      <p:ext uri="{BB962C8B-B14F-4D97-AF65-F5344CB8AC3E}">
        <p14:creationId xmlns:p14="http://schemas.microsoft.com/office/powerpoint/2010/main" val="1502251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599" y="1752600"/>
            <a:ext cx="2809875"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3200" dirty="0" smtClean="0"/>
              <a:t>Dangers of Radioactive Isotopes</a:t>
            </a:r>
            <a:endParaRPr lang="en-US" sz="3200" dirty="0"/>
          </a:p>
        </p:txBody>
      </p:sp>
      <p:sp>
        <p:nvSpPr>
          <p:cNvPr id="3" name="Content Placeholder 2"/>
          <p:cNvSpPr>
            <a:spLocks noGrp="1"/>
          </p:cNvSpPr>
          <p:nvPr>
            <p:ph idx="1"/>
          </p:nvPr>
        </p:nvSpPr>
        <p:spPr>
          <a:xfrm>
            <a:off x="391886" y="1752600"/>
            <a:ext cx="5334000" cy="4525963"/>
          </a:xfrm>
        </p:spPr>
        <p:txBody>
          <a:bodyPr>
            <a:normAutofit/>
          </a:bodyPr>
          <a:lstStyle/>
          <a:p>
            <a:r>
              <a:rPr lang="en-US" sz="2000" dirty="0" smtClean="0"/>
              <a:t>Due to its penetrating power, </a:t>
            </a:r>
            <a:r>
              <a:rPr lang="el-GR" sz="2000" dirty="0" smtClean="0"/>
              <a:t>γ</a:t>
            </a:r>
            <a:r>
              <a:rPr lang="en-US" sz="2000" dirty="0" smtClean="0"/>
              <a:t> is the most dangerous radiation when the source is outside the body</a:t>
            </a:r>
          </a:p>
          <a:p>
            <a:endParaRPr lang="en-US" sz="2000" dirty="0"/>
          </a:p>
          <a:p>
            <a:r>
              <a:rPr lang="en-US" sz="2000" dirty="0" smtClean="0"/>
              <a:t>However, if the source somehow enters the body, </a:t>
            </a:r>
            <a:r>
              <a:rPr lang="el-GR" sz="2000" dirty="0" smtClean="0"/>
              <a:t>α</a:t>
            </a:r>
            <a:r>
              <a:rPr lang="en-US" sz="2000" dirty="0" smtClean="0"/>
              <a:t> becomes the most dangerous because it can transfer its energy into the tissue more effectively.</a:t>
            </a:r>
          </a:p>
          <a:p>
            <a:endParaRPr lang="en-US" sz="2000" dirty="0"/>
          </a:p>
          <a:p>
            <a:r>
              <a:rPr lang="en-US" sz="2000" dirty="0" smtClean="0"/>
              <a:t>A substantial fraction of cancer is believed to result from the ionization of water in the body.</a:t>
            </a:r>
            <a:endParaRPr lang="en-US" sz="2000" dirty="0"/>
          </a:p>
        </p:txBody>
      </p:sp>
    </p:spTree>
    <p:extLst>
      <p:ext uri="{BB962C8B-B14F-4D97-AF65-F5344CB8AC3E}">
        <p14:creationId xmlns:p14="http://schemas.microsoft.com/office/powerpoint/2010/main" val="3061969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Everyday Exposure</a:t>
            </a:r>
            <a:endParaRPr lang="en-US" sz="3200" dirty="0"/>
          </a:p>
        </p:txBody>
      </p:sp>
      <p:sp>
        <p:nvSpPr>
          <p:cNvPr id="3" name="Content Placeholder 2"/>
          <p:cNvSpPr>
            <a:spLocks noGrp="1"/>
          </p:cNvSpPr>
          <p:nvPr>
            <p:ph idx="1"/>
          </p:nvPr>
        </p:nvSpPr>
        <p:spPr/>
        <p:txBody>
          <a:bodyPr>
            <a:normAutofit/>
          </a:bodyPr>
          <a:lstStyle/>
          <a:p>
            <a:r>
              <a:rPr lang="en-US" sz="2000" dirty="0" smtClean="0"/>
              <a:t>Radiation is impossible to avoid.  </a:t>
            </a:r>
            <a:r>
              <a:rPr lang="en-US" sz="2000" dirty="0" smtClean="0">
                <a:solidFill>
                  <a:srgbClr val="FF0000"/>
                </a:solidFill>
              </a:rPr>
              <a:t>82% of our exposure to ionizing radiation comes from natural sources</a:t>
            </a:r>
            <a:r>
              <a:rPr lang="en-US" sz="2000" dirty="0" smtClean="0"/>
              <a:t>.</a:t>
            </a:r>
          </a:p>
          <a:p>
            <a:pPr lvl="1"/>
            <a:r>
              <a:rPr lang="en-US" sz="2000" dirty="0" smtClean="0"/>
              <a:t>66% comes from radon (</a:t>
            </a:r>
            <a:r>
              <a:rPr lang="en-US" sz="2000" dirty="0" err="1" smtClean="0"/>
              <a:t>Rn</a:t>
            </a:r>
            <a:r>
              <a:rPr lang="en-US" sz="2000" dirty="0" smtClean="0"/>
              <a:t>) gas, an </a:t>
            </a:r>
            <a:r>
              <a:rPr lang="el-GR" sz="2000" dirty="0" smtClean="0"/>
              <a:t>α</a:t>
            </a:r>
            <a:r>
              <a:rPr lang="en-US" sz="2000" dirty="0" smtClean="0"/>
              <a:t>-emitter that resides in soil and rocks.  It is a product formed by decay of uranium-238.</a:t>
            </a:r>
          </a:p>
          <a:p>
            <a:pPr lvl="1"/>
            <a:r>
              <a:rPr lang="en-US" sz="2000" dirty="0" smtClean="0"/>
              <a:t>Cosmic rays from space account for 8%.  This increases with altitude.</a:t>
            </a:r>
          </a:p>
          <a:p>
            <a:pPr lvl="1"/>
            <a:r>
              <a:rPr lang="en-US" sz="2000" dirty="0" smtClean="0"/>
              <a:t>Terrestrial radiation from rocks, soil and food (i.e. carbon-14, potassium-40)</a:t>
            </a:r>
          </a:p>
          <a:p>
            <a:pPr lvl="1"/>
            <a:endParaRPr lang="en-US" sz="2000" dirty="0"/>
          </a:p>
          <a:p>
            <a:r>
              <a:rPr lang="en-US" sz="2000" dirty="0" smtClean="0"/>
              <a:t>18% comes from human activity</a:t>
            </a:r>
          </a:p>
          <a:p>
            <a:pPr lvl="1"/>
            <a:r>
              <a:rPr lang="en-US" sz="2000" dirty="0" smtClean="0"/>
              <a:t>X-rays</a:t>
            </a:r>
          </a:p>
          <a:p>
            <a:pPr lvl="1"/>
            <a:r>
              <a:rPr lang="en-US" sz="2000" dirty="0" smtClean="0"/>
              <a:t>Consumer products </a:t>
            </a:r>
          </a:p>
          <a:p>
            <a:pPr lvl="1"/>
            <a:r>
              <a:rPr lang="en-US" sz="2000" dirty="0" smtClean="0"/>
              <a:t>Smoking (polonium-210, an </a:t>
            </a:r>
            <a:r>
              <a:rPr lang="el-GR" sz="2000" dirty="0" smtClean="0"/>
              <a:t>α</a:t>
            </a:r>
            <a:r>
              <a:rPr lang="en-US" sz="2000" dirty="0" smtClean="0"/>
              <a:t>-emitter in tobacco)</a:t>
            </a:r>
            <a:endParaRPr lang="en-US" sz="2000" dirty="0"/>
          </a:p>
        </p:txBody>
      </p:sp>
    </p:spTree>
    <p:extLst>
      <p:ext uri="{BB962C8B-B14F-4D97-AF65-F5344CB8AC3E}">
        <p14:creationId xmlns:p14="http://schemas.microsoft.com/office/powerpoint/2010/main" val="32913478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smtClean="0"/>
              <a:t>History of Nuclear Power</a:t>
            </a: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229600" cy="5257800"/>
              </a:xfrm>
            </p:spPr>
            <p:txBody>
              <a:bodyPr>
                <a:normAutofit/>
              </a:bodyPr>
              <a:lstStyle/>
              <a:p>
                <a:r>
                  <a:rPr lang="en-US" sz="2000" dirty="0" smtClean="0"/>
                  <a:t>In 1938, researchers found that when heavy nuclei were bombarded with neutrons, they </a:t>
                </a:r>
                <a:r>
                  <a:rPr lang="en-US" sz="2000" dirty="0" err="1" smtClean="0">
                    <a:solidFill>
                      <a:srgbClr val="FF3300"/>
                    </a:solidFill>
                  </a:rPr>
                  <a:t>fissioned</a:t>
                </a:r>
                <a:r>
                  <a:rPr lang="en-US" sz="2000" dirty="0" smtClean="0"/>
                  <a:t>.   </a:t>
                </a:r>
              </a:p>
              <a:p>
                <a:endParaRPr lang="en-US" sz="2000" dirty="0"/>
              </a:p>
              <a:p>
                <a:r>
                  <a:rPr lang="en-US" sz="2000" dirty="0" smtClean="0"/>
                  <a:t>Nuclear power and nuclear weapons are based on the fission of </a:t>
                </a:r>
                <a14:m>
                  <m:oMath xmlns:m="http://schemas.openxmlformats.org/officeDocument/2006/math">
                    <m:sPre>
                      <m:sPrePr>
                        <m:ctrlPr>
                          <a:rPr lang="en-US" sz="2000" i="1" smtClean="0">
                            <a:latin typeface="Cambria Math"/>
                          </a:rPr>
                        </m:ctrlPr>
                      </m:sPrePr>
                      <m:sub>
                        <m:r>
                          <a:rPr lang="en-US" sz="2000" b="0" i="1" smtClean="0">
                            <a:latin typeface="Cambria Math"/>
                          </a:rPr>
                          <m:t>92</m:t>
                        </m:r>
                      </m:sub>
                      <m:sup>
                        <m:r>
                          <a:rPr lang="en-US" sz="2000" b="0" i="1" smtClean="0">
                            <a:latin typeface="Cambria Math"/>
                          </a:rPr>
                          <m:t>235</m:t>
                        </m:r>
                      </m:sup>
                      <m:e>
                        <m:r>
                          <a:rPr lang="en-US" sz="2000" b="0" i="1" smtClean="0">
                            <a:latin typeface="Cambria Math"/>
                          </a:rPr>
                          <m:t>𝑈</m:t>
                        </m:r>
                      </m:e>
                    </m:sPre>
                  </m:oMath>
                </a14:m>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r>
                  <a:rPr lang="en-US" sz="2000" dirty="0" smtClean="0"/>
                  <a:t>When struck by a </a:t>
                </a:r>
                <a:r>
                  <a:rPr lang="en-US" sz="2000" u="sng" dirty="0" smtClean="0"/>
                  <a:t>slow-moving</a:t>
                </a:r>
                <a:r>
                  <a:rPr lang="en-US" sz="2000" dirty="0" smtClean="0"/>
                  <a:t> neutron, uranium-235 fissions into krypton-91</a:t>
                </a:r>
                <a:r>
                  <a:rPr lang="en-US" sz="2000" dirty="0"/>
                  <a:t> </a:t>
                </a:r>
                <a:r>
                  <a:rPr lang="en-US" sz="2000" dirty="0" smtClean="0"/>
                  <a:t>and barium-142.  Each of these smaller fragments then release more neutrons, which cause the </a:t>
                </a:r>
                <a:r>
                  <a:rPr lang="en-US" sz="2000" dirty="0" err="1" smtClean="0"/>
                  <a:t>fissioning</a:t>
                </a:r>
                <a:r>
                  <a:rPr lang="en-US" sz="2000" dirty="0" smtClean="0"/>
                  <a:t> of more uranium.  </a:t>
                </a:r>
                <a:r>
                  <a:rPr lang="en-US" sz="2000" dirty="0" smtClean="0">
                    <a:solidFill>
                      <a:srgbClr val="FF0000"/>
                    </a:solidFill>
                  </a:rPr>
                  <a:t>The kinetic energy of the emitted fragments is converted to heat.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229600" cy="5257800"/>
              </a:xfrm>
              <a:blipFill rotWithShape="1">
                <a:blip r:embed="rId2"/>
                <a:stretch>
                  <a:fillRect l="-593" t="-580" r="-963"/>
                </a:stretch>
              </a:blipFill>
            </p:spPr>
            <p:txBody>
              <a:bodyPr/>
              <a:lstStyle/>
              <a:p>
                <a:r>
                  <a:rPr lang="en-US">
                    <a:noFill/>
                  </a:rPr>
                  <a:t> </a:t>
                </a:r>
              </a:p>
            </p:txBody>
          </p:sp>
        </mc:Fallback>
      </mc:AlternateContent>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237" y="2743200"/>
            <a:ext cx="5343525"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53610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t>Mass Energy From Fission</a:t>
            </a:r>
            <a:endParaRPr lang="en-US" sz="3200" dirty="0"/>
          </a:p>
        </p:txBody>
      </p:sp>
      <p:grpSp>
        <p:nvGrpSpPr>
          <p:cNvPr id="30" name="Group 29"/>
          <p:cNvGrpSpPr/>
          <p:nvPr/>
        </p:nvGrpSpPr>
        <p:grpSpPr>
          <a:xfrm>
            <a:off x="1834897" y="2238978"/>
            <a:ext cx="5251703" cy="2425117"/>
            <a:chOff x="1834897" y="2238978"/>
            <a:chExt cx="5251703" cy="2425117"/>
          </a:xfrm>
        </p:grpSpPr>
        <mc:AlternateContent xmlns:mc="http://schemas.openxmlformats.org/markup-compatibility/2006" xmlns:a14="http://schemas.microsoft.com/office/drawing/2010/main">
          <mc:Choice Requires="a14">
            <p:sp>
              <p:nvSpPr>
                <p:cNvPr id="4" name="TextBox 3"/>
                <p:cNvSpPr txBox="1"/>
                <p:nvPr/>
              </p:nvSpPr>
              <p:spPr>
                <a:xfrm>
                  <a:off x="2356873" y="2238978"/>
                  <a:ext cx="4707121" cy="3815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Pre>
                          <m:sPrePr>
                            <m:ctrlPr>
                              <a:rPr lang="en-US" i="1" smtClean="0">
                                <a:latin typeface="Cambria Math"/>
                              </a:rPr>
                            </m:ctrlPr>
                          </m:sPrePr>
                          <m:sub>
                            <m:r>
                              <a:rPr lang="en-US" b="0" i="1" smtClean="0">
                                <a:latin typeface="Cambria Math"/>
                              </a:rPr>
                              <m:t>92</m:t>
                            </m:r>
                          </m:sub>
                          <m:sup>
                            <m:r>
                              <a:rPr lang="en-US" b="0" i="1" smtClean="0">
                                <a:latin typeface="Cambria Math"/>
                              </a:rPr>
                              <m:t>235</m:t>
                            </m:r>
                          </m:sup>
                          <m:e>
                            <m:r>
                              <a:rPr lang="en-US" b="0" i="1" smtClean="0">
                                <a:latin typeface="Cambria Math"/>
                              </a:rPr>
                              <m:t>𝑈</m:t>
                            </m:r>
                            <m:r>
                              <a:rPr lang="en-US" b="0" i="1" smtClean="0">
                                <a:latin typeface="Cambria Math"/>
                              </a:rPr>
                              <m:t> + </m:t>
                            </m:r>
                            <m:sPre>
                              <m:sPrePr>
                                <m:ctrlPr>
                                  <a:rPr lang="en-US" b="0" i="1" smtClean="0">
                                    <a:latin typeface="Cambria Math"/>
                                  </a:rPr>
                                </m:ctrlPr>
                              </m:sPrePr>
                              <m:sub>
                                <m:r>
                                  <a:rPr lang="en-US" b="0" i="1" smtClean="0">
                                    <a:latin typeface="Cambria Math"/>
                                  </a:rPr>
                                  <m:t>0</m:t>
                                </m:r>
                              </m:sub>
                              <m:sup>
                                <m:r>
                                  <a:rPr lang="en-US" b="0" i="1" smtClean="0">
                                    <a:latin typeface="Cambria Math"/>
                                  </a:rPr>
                                  <m:t>1</m:t>
                                </m:r>
                              </m:sup>
                              <m:e>
                                <m:r>
                                  <a:rPr lang="en-US" b="0" i="1" smtClean="0">
                                    <a:latin typeface="Cambria Math"/>
                                  </a:rPr>
                                  <m:t>𝑛</m:t>
                                </m:r>
                              </m:e>
                            </m:sPre>
                            <m:r>
                              <a:rPr lang="en-US" b="0" i="1" smtClean="0">
                                <a:latin typeface="Cambria Math"/>
                              </a:rPr>
                              <m:t>    </m:t>
                            </m:r>
                            <m:r>
                              <a:rPr lang="en-US" b="0" i="1" smtClean="0">
                                <a:latin typeface="Cambria Math"/>
                                <a:ea typeface="Cambria Math"/>
                              </a:rPr>
                              <m:t>→ </m:t>
                            </m:r>
                            <m:sPre>
                              <m:sPrePr>
                                <m:ctrlPr>
                                  <a:rPr lang="en-US" b="0" i="1" smtClean="0">
                                    <a:latin typeface="Cambria Math"/>
                                    <a:ea typeface="Cambria Math"/>
                                  </a:rPr>
                                </m:ctrlPr>
                              </m:sPrePr>
                              <m:sub>
                                <m:r>
                                  <a:rPr lang="en-US" b="0" i="1" smtClean="0">
                                    <a:latin typeface="Cambria Math"/>
                                    <a:ea typeface="Cambria Math"/>
                                  </a:rPr>
                                  <m:t>   36</m:t>
                                </m:r>
                              </m:sub>
                              <m:sup>
                                <m:r>
                                  <a:rPr lang="en-US" b="0" i="1" smtClean="0">
                                    <a:latin typeface="Cambria Math"/>
                                  </a:rPr>
                                  <m:t>91</m:t>
                                </m:r>
                              </m:sup>
                              <m:e>
                                <m:r>
                                  <a:rPr lang="en-US" b="0" i="1" smtClean="0">
                                    <a:latin typeface="Cambria Math"/>
                                  </a:rPr>
                                  <m:t>𝐾𝑟</m:t>
                                </m:r>
                                <m:r>
                                  <a:rPr lang="en-US" b="0" i="1" smtClean="0">
                                    <a:latin typeface="Cambria Math"/>
                                  </a:rPr>
                                  <m:t>   + </m:t>
                                </m:r>
                                <m:sPre>
                                  <m:sPrePr>
                                    <m:ctrlPr>
                                      <a:rPr lang="en-US" b="0" i="1" smtClean="0">
                                        <a:latin typeface="Cambria Math"/>
                                      </a:rPr>
                                    </m:ctrlPr>
                                  </m:sPrePr>
                                  <m:sub>
                                    <m:r>
                                      <a:rPr lang="en-US" b="0" i="1" smtClean="0">
                                        <a:latin typeface="Cambria Math"/>
                                      </a:rPr>
                                      <m:t>56</m:t>
                                    </m:r>
                                  </m:sub>
                                  <m:sup>
                                    <m:r>
                                      <a:rPr lang="en-US" b="0" i="1" smtClean="0">
                                        <a:latin typeface="Cambria Math"/>
                                      </a:rPr>
                                      <m:t>142</m:t>
                                    </m:r>
                                  </m:sup>
                                  <m:e>
                                    <m:r>
                                      <a:rPr lang="en-US" b="0" i="1" smtClean="0">
                                        <a:latin typeface="Cambria Math"/>
                                      </a:rPr>
                                      <m:t>𝐵𝑎</m:t>
                                    </m:r>
                                    <m:r>
                                      <a:rPr lang="en-US" b="0" i="1" smtClean="0">
                                        <a:latin typeface="Cambria Math"/>
                                      </a:rPr>
                                      <m:t>  +3 (</m:t>
                                    </m:r>
                                    <m:sPre>
                                      <m:sPrePr>
                                        <m:ctrlPr>
                                          <a:rPr lang="en-US" b="0" i="1" smtClean="0">
                                            <a:latin typeface="Cambria Math"/>
                                          </a:rPr>
                                        </m:ctrlPr>
                                      </m:sPrePr>
                                      <m:sub>
                                        <m:r>
                                          <a:rPr lang="en-US" b="0" i="1" smtClean="0">
                                            <a:latin typeface="Cambria Math"/>
                                          </a:rPr>
                                          <m:t>0</m:t>
                                        </m:r>
                                      </m:sub>
                                      <m:sup>
                                        <m:r>
                                          <a:rPr lang="en-US" b="0" i="1" smtClean="0">
                                            <a:latin typeface="Cambria Math"/>
                                          </a:rPr>
                                          <m:t>1</m:t>
                                        </m:r>
                                      </m:sup>
                                      <m:e>
                                        <m:r>
                                          <a:rPr lang="en-US" b="0" i="1" smtClean="0">
                                            <a:latin typeface="Cambria Math"/>
                                          </a:rPr>
                                          <m:t>𝑛</m:t>
                                        </m:r>
                                        <m:r>
                                          <a:rPr lang="en-US" b="0" i="1" smtClean="0">
                                            <a:latin typeface="Cambria Math"/>
                                          </a:rPr>
                                          <m:t>)</m:t>
                                        </m:r>
                                      </m:e>
                                    </m:sPre>
                                    <m:r>
                                      <a:rPr lang="en-US" b="0" i="1" smtClean="0">
                                        <a:latin typeface="Cambria Math"/>
                                      </a:rPr>
                                      <m:t>   </m:t>
                                    </m:r>
                                  </m:e>
                                </m:sPre>
                              </m:e>
                            </m:sPre>
                          </m:e>
                        </m:sPre>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2356873" y="2238978"/>
                  <a:ext cx="4707121" cy="381515"/>
                </a:xfrm>
                <a:prstGeom prst="rect">
                  <a:avLst/>
                </a:prstGeom>
                <a:blipFill rotWithShape="1">
                  <a:blip r:embed="rId2"/>
                  <a:stretch>
                    <a:fillRect b="-11111"/>
                  </a:stretch>
                </a:blipFill>
              </p:spPr>
              <p:txBody>
                <a:bodyPr/>
                <a:lstStyle/>
                <a:p>
                  <a:r>
                    <a:rPr lang="en-US">
                      <a:noFill/>
                    </a:rPr>
                    <a:t> </a:t>
                  </a:r>
                </a:p>
              </p:txBody>
            </p:sp>
          </mc:Fallback>
        </mc:AlternateContent>
        <p:sp>
          <p:nvSpPr>
            <p:cNvPr id="5" name="TextBox 4"/>
            <p:cNvSpPr txBox="1"/>
            <p:nvPr/>
          </p:nvSpPr>
          <p:spPr>
            <a:xfrm>
              <a:off x="1834897" y="2971407"/>
              <a:ext cx="1185233" cy="369332"/>
            </a:xfrm>
            <a:prstGeom prst="rect">
              <a:avLst/>
            </a:prstGeom>
            <a:noFill/>
          </p:spPr>
          <p:txBody>
            <a:bodyPr wrap="square" rtlCol="0">
              <a:spAutoFit/>
            </a:bodyPr>
            <a:lstStyle/>
            <a:p>
              <a:r>
                <a:rPr lang="en-US" b="1" dirty="0" smtClean="0">
                  <a:solidFill>
                    <a:srgbClr val="6600CC"/>
                  </a:solidFill>
                </a:rPr>
                <a:t>235.0439</a:t>
              </a:r>
              <a:endParaRPr lang="en-US" b="1" dirty="0">
                <a:solidFill>
                  <a:srgbClr val="6600CC"/>
                </a:solidFill>
              </a:endParaRPr>
            </a:p>
          </p:txBody>
        </p:sp>
        <p:sp>
          <p:nvSpPr>
            <p:cNvPr id="6" name="TextBox 5"/>
            <p:cNvSpPr txBox="1"/>
            <p:nvPr/>
          </p:nvSpPr>
          <p:spPr>
            <a:xfrm>
              <a:off x="4038600" y="2902815"/>
              <a:ext cx="1066800" cy="369332"/>
            </a:xfrm>
            <a:prstGeom prst="rect">
              <a:avLst/>
            </a:prstGeom>
            <a:noFill/>
          </p:spPr>
          <p:txBody>
            <a:bodyPr wrap="square" rtlCol="0">
              <a:spAutoFit/>
            </a:bodyPr>
            <a:lstStyle/>
            <a:p>
              <a:r>
                <a:rPr lang="en-US" b="1" dirty="0" smtClean="0">
                  <a:solidFill>
                    <a:srgbClr val="FF3300"/>
                  </a:solidFill>
                </a:rPr>
                <a:t>90.9234</a:t>
              </a:r>
              <a:endParaRPr lang="en-US" b="1" dirty="0">
                <a:solidFill>
                  <a:srgbClr val="FF3300"/>
                </a:solidFill>
              </a:endParaRPr>
            </a:p>
          </p:txBody>
        </p:sp>
        <p:sp>
          <p:nvSpPr>
            <p:cNvPr id="7" name="TextBox 6"/>
            <p:cNvSpPr txBox="1"/>
            <p:nvPr/>
          </p:nvSpPr>
          <p:spPr>
            <a:xfrm>
              <a:off x="4880767" y="3252838"/>
              <a:ext cx="1077686" cy="369332"/>
            </a:xfrm>
            <a:prstGeom prst="rect">
              <a:avLst/>
            </a:prstGeom>
            <a:noFill/>
          </p:spPr>
          <p:txBody>
            <a:bodyPr wrap="square" rtlCol="0">
              <a:spAutoFit/>
            </a:bodyPr>
            <a:lstStyle/>
            <a:p>
              <a:r>
                <a:rPr lang="en-US" b="1" dirty="0" smtClean="0">
                  <a:solidFill>
                    <a:srgbClr val="FF3300"/>
                  </a:solidFill>
                </a:rPr>
                <a:t>141.9164</a:t>
              </a:r>
              <a:endParaRPr lang="en-US" b="1" dirty="0">
                <a:solidFill>
                  <a:srgbClr val="FF3300"/>
                </a:solidFill>
              </a:endParaRPr>
            </a:p>
          </p:txBody>
        </p:sp>
        <p:sp>
          <p:nvSpPr>
            <p:cNvPr id="10" name="Down Arrow 9"/>
            <p:cNvSpPr/>
            <p:nvPr/>
          </p:nvSpPr>
          <p:spPr>
            <a:xfrm>
              <a:off x="4434453" y="2712588"/>
              <a:ext cx="193298" cy="228085"/>
            </a:xfrm>
            <a:prstGeom prst="downArrow">
              <a:avLst/>
            </a:prstGeom>
            <a:solidFill>
              <a:srgbClr val="FF3300"/>
            </a:solidFill>
            <a:ln>
              <a:solidFill>
                <a:srgbClr val="1C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5348853" y="2745246"/>
              <a:ext cx="206828" cy="540250"/>
            </a:xfrm>
            <a:prstGeom prst="downArrow">
              <a:avLst/>
            </a:prstGeom>
            <a:solidFill>
              <a:srgbClr val="FF3300"/>
            </a:solidFill>
            <a:ln>
              <a:solidFill>
                <a:srgbClr val="1C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2760000">
              <a:off x="2438400" y="2701702"/>
              <a:ext cx="193298" cy="228085"/>
            </a:xfrm>
            <a:prstGeom prst="downArrow">
              <a:avLst/>
            </a:prstGeom>
            <a:solidFill>
              <a:srgbClr val="6600CC"/>
            </a:solidFill>
            <a:ln>
              <a:solidFill>
                <a:srgbClr val="1C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Brace 15"/>
            <p:cNvSpPr/>
            <p:nvPr/>
          </p:nvSpPr>
          <p:spPr>
            <a:xfrm rot="5400000">
              <a:off x="5133723" y="2627631"/>
              <a:ext cx="869716" cy="2162535"/>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4964961" y="4290178"/>
              <a:ext cx="1189341" cy="369332"/>
            </a:xfrm>
            <a:prstGeom prst="rect">
              <a:avLst/>
            </a:prstGeom>
            <a:noFill/>
          </p:spPr>
          <p:txBody>
            <a:bodyPr wrap="square" rtlCol="0">
              <a:spAutoFit/>
            </a:bodyPr>
            <a:lstStyle/>
            <a:p>
              <a:r>
                <a:rPr lang="en-US" b="1" dirty="0" smtClean="0">
                  <a:solidFill>
                    <a:srgbClr val="FF0000"/>
                  </a:solidFill>
                </a:rPr>
                <a:t>235.8638</a:t>
              </a:r>
              <a:endParaRPr lang="en-US" b="1" dirty="0">
                <a:solidFill>
                  <a:srgbClr val="FF0000"/>
                </a:solidFill>
              </a:endParaRPr>
            </a:p>
          </p:txBody>
        </p:sp>
        <p:sp>
          <p:nvSpPr>
            <p:cNvPr id="19" name="Down Arrow 18"/>
            <p:cNvSpPr/>
            <p:nvPr/>
          </p:nvSpPr>
          <p:spPr>
            <a:xfrm>
              <a:off x="6456551" y="2712588"/>
              <a:ext cx="193298" cy="228085"/>
            </a:xfrm>
            <a:prstGeom prst="downArrow">
              <a:avLst/>
            </a:prstGeom>
            <a:solidFill>
              <a:srgbClr val="FF3300"/>
            </a:solidFill>
            <a:ln>
              <a:solidFill>
                <a:srgbClr val="1C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019800" y="2883506"/>
              <a:ext cx="1066800" cy="369332"/>
            </a:xfrm>
            <a:prstGeom prst="rect">
              <a:avLst/>
            </a:prstGeom>
            <a:noFill/>
          </p:spPr>
          <p:txBody>
            <a:bodyPr wrap="square" rtlCol="0">
              <a:spAutoFit/>
            </a:bodyPr>
            <a:lstStyle/>
            <a:p>
              <a:r>
                <a:rPr lang="en-US" b="1" dirty="0" smtClean="0">
                  <a:solidFill>
                    <a:srgbClr val="FF3300"/>
                  </a:solidFill>
                </a:rPr>
                <a:t>3 (1.008)</a:t>
              </a:r>
              <a:endParaRPr lang="en-US" b="1" dirty="0">
                <a:solidFill>
                  <a:srgbClr val="FF3300"/>
                </a:solidFill>
              </a:endParaRPr>
            </a:p>
          </p:txBody>
        </p:sp>
        <p:sp>
          <p:nvSpPr>
            <p:cNvPr id="21" name="Down Arrow 20"/>
            <p:cNvSpPr/>
            <p:nvPr/>
          </p:nvSpPr>
          <p:spPr>
            <a:xfrm>
              <a:off x="3352800" y="2712588"/>
              <a:ext cx="193298" cy="228085"/>
            </a:xfrm>
            <a:prstGeom prst="downArrow">
              <a:avLst/>
            </a:prstGeom>
            <a:solidFill>
              <a:srgbClr val="6600CC"/>
            </a:solidFill>
            <a:ln>
              <a:solidFill>
                <a:srgbClr val="1C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058886" y="2974113"/>
              <a:ext cx="1185233" cy="369332"/>
            </a:xfrm>
            <a:prstGeom prst="rect">
              <a:avLst/>
            </a:prstGeom>
            <a:noFill/>
          </p:spPr>
          <p:txBody>
            <a:bodyPr wrap="square" rtlCol="0">
              <a:spAutoFit/>
            </a:bodyPr>
            <a:lstStyle/>
            <a:p>
              <a:r>
                <a:rPr lang="en-US" b="1" dirty="0" smtClean="0">
                  <a:solidFill>
                    <a:srgbClr val="6600CC"/>
                  </a:solidFill>
                </a:rPr>
                <a:t>1.008</a:t>
              </a:r>
              <a:endParaRPr lang="en-US" b="1" dirty="0">
                <a:solidFill>
                  <a:srgbClr val="6600CC"/>
                </a:solidFill>
              </a:endParaRPr>
            </a:p>
          </p:txBody>
        </p:sp>
        <p:sp>
          <p:nvSpPr>
            <p:cNvPr id="23" name="Right Brace 22"/>
            <p:cNvSpPr/>
            <p:nvPr/>
          </p:nvSpPr>
          <p:spPr>
            <a:xfrm rot="5400000">
              <a:off x="2586750" y="2931088"/>
              <a:ext cx="604939" cy="1313756"/>
            </a:xfrm>
            <a:prstGeom prst="rightBrace">
              <a:avLst/>
            </a:prstGeom>
            <a:ln w="19050">
              <a:solidFill>
                <a:srgbClr val="66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Oval 23"/>
            <p:cNvSpPr/>
            <p:nvPr/>
          </p:nvSpPr>
          <p:spPr>
            <a:xfrm>
              <a:off x="4791960" y="4311236"/>
              <a:ext cx="1532640" cy="352859"/>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310750" y="3931273"/>
              <a:ext cx="1189341" cy="369332"/>
            </a:xfrm>
            <a:prstGeom prst="rect">
              <a:avLst/>
            </a:prstGeom>
            <a:noFill/>
          </p:spPr>
          <p:txBody>
            <a:bodyPr wrap="square" rtlCol="0">
              <a:spAutoFit/>
            </a:bodyPr>
            <a:lstStyle/>
            <a:p>
              <a:r>
                <a:rPr lang="en-US" b="1" dirty="0" smtClean="0">
                  <a:solidFill>
                    <a:srgbClr val="6600CC"/>
                  </a:solidFill>
                </a:rPr>
                <a:t>236.0519</a:t>
              </a:r>
              <a:endParaRPr lang="en-US" b="1" dirty="0">
                <a:solidFill>
                  <a:srgbClr val="6600CC"/>
                </a:solidFill>
              </a:endParaRPr>
            </a:p>
          </p:txBody>
        </p:sp>
        <p:sp>
          <p:nvSpPr>
            <p:cNvPr id="26" name="Oval 25"/>
            <p:cNvSpPr/>
            <p:nvPr/>
          </p:nvSpPr>
          <p:spPr>
            <a:xfrm>
              <a:off x="2118862" y="3947746"/>
              <a:ext cx="1532640" cy="352859"/>
            </a:xfrm>
            <a:prstGeom prst="ellipse">
              <a:avLst/>
            </a:prstGeom>
            <a:no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p:cNvSpPr txBox="1"/>
          <p:nvPr/>
        </p:nvSpPr>
        <p:spPr>
          <a:xfrm>
            <a:off x="240561" y="1251465"/>
            <a:ext cx="8534400" cy="707886"/>
          </a:xfrm>
          <a:prstGeom prst="rect">
            <a:avLst/>
          </a:prstGeom>
          <a:noFill/>
        </p:spPr>
        <p:txBody>
          <a:bodyPr wrap="square" rtlCol="0">
            <a:spAutoFit/>
          </a:bodyPr>
          <a:lstStyle/>
          <a:p>
            <a:pPr marL="285750" indent="-285750">
              <a:buFont typeface="Arial" pitchFamily="34" charset="0"/>
              <a:buChar char="•"/>
            </a:pPr>
            <a:r>
              <a:rPr lang="en-US" sz="2000" dirty="0" smtClean="0"/>
              <a:t>The equation for the fission of uranium is shown below.  The masses of each precursor are given in units of g/mole.  Assuming 1 </a:t>
            </a:r>
            <a:r>
              <a:rPr lang="en-US" sz="2000" dirty="0" err="1" smtClean="0"/>
              <a:t>mol</a:t>
            </a:r>
            <a:r>
              <a:rPr lang="en-US" sz="2000" dirty="0" smtClean="0"/>
              <a:t> of each:</a:t>
            </a:r>
            <a:endParaRPr lang="en-US" sz="2000" dirty="0"/>
          </a:p>
        </p:txBody>
      </p:sp>
      <p:sp>
        <p:nvSpPr>
          <p:cNvPr id="29" name="TextBox 28"/>
          <p:cNvSpPr txBox="1"/>
          <p:nvPr/>
        </p:nvSpPr>
        <p:spPr>
          <a:xfrm>
            <a:off x="446314" y="5078343"/>
            <a:ext cx="7162800" cy="707886"/>
          </a:xfrm>
          <a:prstGeom prst="rect">
            <a:avLst/>
          </a:prstGeom>
          <a:noFill/>
        </p:spPr>
        <p:txBody>
          <a:bodyPr wrap="square" rtlCol="0">
            <a:spAutoFit/>
          </a:bodyPr>
          <a:lstStyle/>
          <a:p>
            <a:pPr marL="285750" indent="-285750">
              <a:buFont typeface="Arial" pitchFamily="34" charset="0"/>
              <a:buChar char="•"/>
            </a:pPr>
            <a:r>
              <a:rPr lang="en-US" sz="2000" dirty="0" smtClean="0"/>
              <a:t>As you see, 0.1881 g of mass are lost during this fission.  What happens to it? </a:t>
            </a:r>
            <a:endParaRPr lang="en-US" sz="2000" dirty="0"/>
          </a:p>
        </p:txBody>
      </p:sp>
    </p:spTree>
    <p:extLst>
      <p:ext uri="{BB962C8B-B14F-4D97-AF65-F5344CB8AC3E}">
        <p14:creationId xmlns:p14="http://schemas.microsoft.com/office/powerpoint/2010/main" val="36427263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smtClean="0"/>
              <a:t>Mass Energy From Fission</a:t>
            </a:r>
            <a:endParaRPr lang="en-US" sz="3200" dirty="0"/>
          </a:p>
        </p:txBody>
      </p:sp>
      <p:sp>
        <p:nvSpPr>
          <p:cNvPr id="3" name="Content Placeholder 2"/>
          <p:cNvSpPr>
            <a:spLocks noGrp="1"/>
          </p:cNvSpPr>
          <p:nvPr>
            <p:ph idx="1"/>
          </p:nvPr>
        </p:nvSpPr>
        <p:spPr>
          <a:xfrm>
            <a:off x="457200" y="1295400"/>
            <a:ext cx="8229600" cy="4525963"/>
          </a:xfrm>
        </p:spPr>
        <p:txBody>
          <a:bodyPr>
            <a:normAutofit/>
          </a:bodyPr>
          <a:lstStyle/>
          <a:p>
            <a:r>
              <a:rPr lang="en-US" sz="2000" dirty="0" smtClean="0"/>
              <a:t>The mass is converted into thermal energy as expressed by Einstein’s equation</a:t>
            </a:r>
          </a:p>
          <a:p>
            <a:endParaRPr lang="en-US" sz="2000" dirty="0"/>
          </a:p>
          <a:p>
            <a:endParaRPr lang="en-US" sz="2000" dirty="0" smtClean="0"/>
          </a:p>
          <a:p>
            <a:r>
              <a:rPr lang="en-US" sz="2000" dirty="0" smtClean="0"/>
              <a:t>Plugging in the change in mass (kg) and the speed of light, the total energy emitted from the fission of a mole of uranium-235 is:</a:t>
            </a:r>
          </a:p>
          <a:p>
            <a:endParaRPr lang="en-US" sz="2000" dirty="0"/>
          </a:p>
          <a:p>
            <a:endParaRPr lang="en-US" sz="2000" dirty="0" smtClean="0"/>
          </a:p>
          <a:p>
            <a:endParaRPr lang="en-US" sz="2000" dirty="0"/>
          </a:p>
          <a:p>
            <a:r>
              <a:rPr lang="en-US" sz="2000" dirty="0" smtClean="0">
                <a:solidFill>
                  <a:srgbClr val="FF0000"/>
                </a:solidFill>
              </a:rPr>
              <a:t>A gram of uranium-235 produces 10 millions times more energy than a gram of coal.</a:t>
            </a:r>
            <a:endParaRPr lang="en-US" sz="2000" dirty="0">
              <a:solidFill>
                <a:srgbClr val="FF0000"/>
              </a:solidFill>
            </a:endParaRPr>
          </a:p>
        </p:txBody>
      </p:sp>
      <mc:AlternateContent xmlns:mc="http://schemas.openxmlformats.org/markup-compatibility/2006" xmlns:a14="http://schemas.microsoft.com/office/drawing/2010/main">
        <mc:Choice Requires="a14">
          <p:sp>
            <p:nvSpPr>
              <p:cNvPr id="4" name="TextBox 3"/>
              <p:cNvSpPr txBox="1"/>
              <p:nvPr/>
            </p:nvSpPr>
            <p:spPr>
              <a:xfrm>
                <a:off x="4124427" y="2145268"/>
                <a:ext cx="125245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𝐸</m:t>
                      </m:r>
                      <m:r>
                        <a:rPr lang="en-US" b="0" i="1" smtClean="0">
                          <a:latin typeface="Cambria Math"/>
                        </a:rPr>
                        <m:t>=∆</m:t>
                      </m:r>
                      <m:r>
                        <a:rPr lang="en-US" b="0" i="1" smtClean="0">
                          <a:latin typeface="Cambria Math"/>
                          <a:ea typeface="Cambria Math"/>
                        </a:rPr>
                        <m:t>𝑚</m:t>
                      </m:r>
                      <m:sSup>
                        <m:sSupPr>
                          <m:ctrlPr>
                            <a:rPr lang="en-US" b="0" i="1" smtClean="0">
                              <a:latin typeface="Cambria Math"/>
                              <a:ea typeface="Cambria Math"/>
                            </a:rPr>
                          </m:ctrlPr>
                        </m:sSupPr>
                        <m:e>
                          <m:r>
                            <a:rPr lang="en-US" b="0" i="1" smtClean="0">
                              <a:latin typeface="Cambria Math"/>
                              <a:ea typeface="Cambria Math"/>
                            </a:rPr>
                            <m:t>𝑐</m:t>
                          </m:r>
                        </m:e>
                        <m:sup>
                          <m:r>
                            <a:rPr lang="en-US" b="0" i="1" smtClean="0">
                              <a:latin typeface="Cambria Math"/>
                              <a:ea typeface="Cambria Math"/>
                            </a:rPr>
                            <m:t>2</m:t>
                          </m:r>
                        </m:sup>
                      </m:sSup>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4124427" y="2145268"/>
                <a:ext cx="1252458" cy="36933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209800" y="3776642"/>
                <a:ext cx="5081712" cy="5667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𝐸</m:t>
                      </m:r>
                      <m:r>
                        <a:rPr lang="en-US" b="0" i="1" smtClean="0">
                          <a:latin typeface="Cambria Math"/>
                        </a:rPr>
                        <m:t>=(.001881 </m:t>
                      </m:r>
                      <m:r>
                        <a:rPr lang="en-US" b="0" i="1" smtClean="0">
                          <a:latin typeface="Cambria Math"/>
                        </a:rPr>
                        <m:t>𝑘𝑔</m:t>
                      </m:r>
                      <m:r>
                        <a:rPr lang="en-US" b="0" i="1" smtClean="0">
                          <a:latin typeface="Cambria Math"/>
                        </a:rPr>
                        <m:t>)(3.0 </m:t>
                      </m:r>
                      <m:r>
                        <a:rPr lang="en-US" b="0" i="1" smtClean="0">
                          <a:latin typeface="Cambria Math"/>
                        </a:rPr>
                        <m:t>𝑥</m:t>
                      </m:r>
                      <m:r>
                        <a:rPr lang="en-US" b="0" i="1" smtClean="0">
                          <a:latin typeface="Cambria Math"/>
                        </a:rPr>
                        <m:t> 1</m:t>
                      </m:r>
                      <m:sSup>
                        <m:sSupPr>
                          <m:ctrlPr>
                            <a:rPr lang="en-US" b="0" i="1" smtClean="0">
                              <a:latin typeface="Cambria Math"/>
                            </a:rPr>
                          </m:ctrlPr>
                        </m:sSupPr>
                        <m:e>
                          <m:r>
                            <a:rPr lang="en-US" b="0" i="1" smtClean="0">
                              <a:latin typeface="Cambria Math"/>
                            </a:rPr>
                            <m:t>0</m:t>
                          </m:r>
                        </m:e>
                        <m:sup>
                          <m:r>
                            <a:rPr lang="en-US" b="0" i="1" smtClean="0">
                              <a:latin typeface="Cambria Math"/>
                            </a:rPr>
                            <m:t>8</m:t>
                          </m:r>
                        </m:sup>
                      </m:sSup>
                      <m:r>
                        <a:rPr lang="en-US" b="0" i="1" smtClean="0">
                          <a:latin typeface="Cambria Math"/>
                        </a:rPr>
                        <m:t> </m:t>
                      </m:r>
                      <m:f>
                        <m:fPr>
                          <m:ctrlPr>
                            <a:rPr lang="en-US" b="0" i="1" smtClean="0">
                              <a:latin typeface="Cambria Math"/>
                            </a:rPr>
                          </m:ctrlPr>
                        </m:fPr>
                        <m:num>
                          <m:r>
                            <a:rPr lang="en-US" b="0" i="1" smtClean="0">
                              <a:latin typeface="Cambria Math"/>
                            </a:rPr>
                            <m:t>𝑚</m:t>
                          </m:r>
                        </m:num>
                        <m:den>
                          <m:r>
                            <a:rPr lang="en-US" b="0" i="1" smtClean="0">
                              <a:latin typeface="Cambria Math"/>
                            </a:rPr>
                            <m:t>𝑠</m:t>
                          </m:r>
                        </m:den>
                      </m:f>
                      <m:sSup>
                        <m:sSupPr>
                          <m:ctrlPr>
                            <a:rPr lang="en-US" b="0" i="1" smtClean="0">
                              <a:latin typeface="Cambria Math"/>
                            </a:rPr>
                          </m:ctrlPr>
                        </m:sSupPr>
                        <m:e>
                          <m:r>
                            <a:rPr lang="en-US" b="0" i="1" smtClean="0">
                              <a:latin typeface="Cambria Math"/>
                            </a:rPr>
                            <m:t>)</m:t>
                          </m:r>
                        </m:e>
                        <m:sup>
                          <m:r>
                            <a:rPr lang="en-US" b="0" i="1" smtClean="0">
                              <a:latin typeface="Cambria Math"/>
                            </a:rPr>
                            <m:t>2</m:t>
                          </m:r>
                        </m:sup>
                      </m:sSup>
                      <m:r>
                        <a:rPr lang="en-US" b="0" i="1" smtClean="0">
                          <a:latin typeface="Cambria Math"/>
                        </a:rPr>
                        <m:t>=1.69 </m:t>
                      </m:r>
                      <m:r>
                        <a:rPr lang="en-US" b="0" i="1" smtClean="0">
                          <a:latin typeface="Cambria Math"/>
                        </a:rPr>
                        <m:t>𝑥</m:t>
                      </m:r>
                      <m:r>
                        <a:rPr lang="en-US" b="0" i="1" smtClean="0">
                          <a:latin typeface="Cambria Math"/>
                        </a:rPr>
                        <m:t> 1</m:t>
                      </m:r>
                      <m:sSup>
                        <m:sSupPr>
                          <m:ctrlPr>
                            <a:rPr lang="en-US" b="0" i="1" smtClean="0">
                              <a:latin typeface="Cambria Math"/>
                            </a:rPr>
                          </m:ctrlPr>
                        </m:sSupPr>
                        <m:e>
                          <m:r>
                            <a:rPr lang="en-US" b="0" i="1" smtClean="0">
                              <a:latin typeface="Cambria Math"/>
                            </a:rPr>
                            <m:t>0</m:t>
                          </m:r>
                        </m:e>
                        <m:sup>
                          <m:r>
                            <a:rPr lang="en-US" b="0" i="1" smtClean="0">
                              <a:latin typeface="Cambria Math"/>
                            </a:rPr>
                            <m:t>14</m:t>
                          </m:r>
                        </m:sup>
                      </m:sSup>
                      <m:r>
                        <a:rPr lang="en-US" b="0" i="1" smtClean="0">
                          <a:latin typeface="Cambria Math"/>
                        </a:rPr>
                        <m:t> </m:t>
                      </m:r>
                      <m:r>
                        <a:rPr lang="en-US" b="0" i="1" smtClean="0">
                          <a:latin typeface="Cambria Math"/>
                        </a:rPr>
                        <m:t>𝐽</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2209800" y="3776642"/>
                <a:ext cx="5081712" cy="566758"/>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07150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Chain Reactions</a:t>
            </a:r>
            <a:endParaRPr lang="en-US" sz="3200" dirty="0"/>
          </a:p>
        </p:txBody>
      </p:sp>
      <p:sp>
        <p:nvSpPr>
          <p:cNvPr id="3" name="Content Placeholder 2"/>
          <p:cNvSpPr>
            <a:spLocks noGrp="1"/>
          </p:cNvSpPr>
          <p:nvPr>
            <p:ph idx="1"/>
          </p:nvPr>
        </p:nvSpPr>
        <p:spPr>
          <a:xfrm>
            <a:off x="304800" y="1579675"/>
            <a:ext cx="4343400" cy="4525963"/>
          </a:xfrm>
        </p:spPr>
        <p:txBody>
          <a:bodyPr>
            <a:normAutofit/>
          </a:bodyPr>
          <a:lstStyle/>
          <a:p>
            <a:r>
              <a:rPr lang="en-US" sz="2000" dirty="0" smtClean="0"/>
              <a:t>If one fission produces 3 neutrons, then 3 more fissions will proceed, which will each produce 3 more neutrons.  </a:t>
            </a:r>
          </a:p>
          <a:p>
            <a:endParaRPr lang="en-US" sz="2000" dirty="0" smtClean="0"/>
          </a:p>
          <a:p>
            <a:r>
              <a:rPr lang="en-US" sz="2000" dirty="0" smtClean="0"/>
              <a:t>As you see, the energy released in a nuclear reaction can escalate quickly.  If unchecked, the result is a violent explosion (i.e. Chernobyl). This is a </a:t>
            </a:r>
            <a:r>
              <a:rPr lang="en-US" sz="2000" dirty="0" smtClean="0">
                <a:solidFill>
                  <a:srgbClr val="FF0000"/>
                </a:solidFill>
              </a:rPr>
              <a:t>chain reaction</a:t>
            </a:r>
            <a:r>
              <a:rPr lang="en-US" sz="2000" dirty="0" smtClean="0"/>
              <a:t>.</a:t>
            </a:r>
          </a:p>
          <a:p>
            <a:endParaRPr lang="en-US"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905000"/>
            <a:ext cx="3810000" cy="2449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5855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306"/>
          <a:stretch/>
        </p:blipFill>
        <p:spPr bwMode="auto">
          <a:xfrm>
            <a:off x="5257800" y="4038600"/>
            <a:ext cx="2275114" cy="245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1000" y="208932"/>
            <a:ext cx="8229600" cy="868362"/>
          </a:xfrm>
        </p:spPr>
        <p:txBody>
          <a:bodyPr>
            <a:normAutofit/>
          </a:bodyPr>
          <a:lstStyle/>
          <a:p>
            <a:r>
              <a:rPr lang="en-US" sz="3200" dirty="0" smtClean="0"/>
              <a:t>Critical Mass</a:t>
            </a:r>
            <a:endParaRPr lang="en-US" sz="3200" dirty="0"/>
          </a:p>
        </p:txBody>
      </p:sp>
      <p:sp>
        <p:nvSpPr>
          <p:cNvPr id="3" name="Content Placeholder 2"/>
          <p:cNvSpPr>
            <a:spLocks noGrp="1"/>
          </p:cNvSpPr>
          <p:nvPr>
            <p:ph idx="1"/>
          </p:nvPr>
        </p:nvSpPr>
        <p:spPr>
          <a:xfrm>
            <a:off x="381000" y="1219200"/>
            <a:ext cx="5029200" cy="4525963"/>
          </a:xfrm>
        </p:spPr>
        <p:txBody>
          <a:bodyPr>
            <a:normAutofit lnSpcReduction="10000"/>
          </a:bodyPr>
          <a:lstStyle/>
          <a:p>
            <a:r>
              <a:rPr lang="en-US" sz="2000" dirty="0" smtClean="0"/>
              <a:t>For a fission chain reaction to occur, a minimum mass of fissionable material is required (</a:t>
            </a:r>
            <a:r>
              <a:rPr lang="en-US" sz="2000" dirty="0" smtClean="0">
                <a:solidFill>
                  <a:srgbClr val="FF0000"/>
                </a:solidFill>
              </a:rPr>
              <a:t>critical mass</a:t>
            </a:r>
            <a:r>
              <a:rPr lang="en-US" sz="2000" dirty="0" smtClean="0"/>
              <a:t>)</a:t>
            </a:r>
          </a:p>
          <a:p>
            <a:endParaRPr lang="en-US" sz="2000" dirty="0" smtClean="0"/>
          </a:p>
          <a:p>
            <a:r>
              <a:rPr lang="en-US" sz="2000" dirty="0" smtClean="0"/>
              <a:t>At the critical mass, the fission is sustainable and controllable.  The critical mass of uranium-235 is 50 kg.</a:t>
            </a:r>
          </a:p>
          <a:p>
            <a:endParaRPr lang="en-US" sz="2000" dirty="0" smtClean="0"/>
          </a:p>
          <a:p>
            <a:r>
              <a:rPr lang="en-US" sz="2000" dirty="0" smtClean="0"/>
              <a:t>Below the critical mass (</a:t>
            </a:r>
            <a:r>
              <a:rPr lang="en-US" sz="2000" dirty="0" smtClean="0">
                <a:solidFill>
                  <a:srgbClr val="FF0000"/>
                </a:solidFill>
              </a:rPr>
              <a:t>subcritical</a:t>
            </a:r>
            <a:r>
              <a:rPr lang="en-US" sz="2000" dirty="0" smtClean="0"/>
              <a:t>), neutrons escaped before they can cause fission. </a:t>
            </a:r>
          </a:p>
          <a:p>
            <a:endParaRPr lang="en-US" sz="2000" dirty="0" smtClean="0"/>
          </a:p>
          <a:p>
            <a:r>
              <a:rPr lang="en-US" sz="2000" dirty="0" smtClean="0"/>
              <a:t>Above the critical mass (</a:t>
            </a:r>
            <a:r>
              <a:rPr lang="en-US" sz="2000" dirty="0" smtClean="0">
                <a:solidFill>
                  <a:srgbClr val="FF0000"/>
                </a:solidFill>
              </a:rPr>
              <a:t>supercritical</a:t>
            </a:r>
            <a:r>
              <a:rPr lang="en-US" sz="2000" dirty="0" smtClean="0"/>
              <a:t>), a nuclear explosion will occur.</a:t>
            </a:r>
            <a:endParaRPr lang="en-US" sz="2000"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575" t="11798" r="41362" b="10784"/>
          <a:stretch/>
        </p:blipFill>
        <p:spPr bwMode="auto">
          <a:xfrm>
            <a:off x="6733081" y="2057400"/>
            <a:ext cx="2035629" cy="2286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9539" r="74086" b="17051"/>
          <a:stretch/>
        </p:blipFill>
        <p:spPr bwMode="auto">
          <a:xfrm>
            <a:off x="5268686" y="859971"/>
            <a:ext cx="1698171" cy="1872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733081" y="892628"/>
            <a:ext cx="1338943" cy="369332"/>
          </a:xfrm>
          <a:prstGeom prst="rect">
            <a:avLst/>
          </a:prstGeom>
          <a:noFill/>
        </p:spPr>
        <p:txBody>
          <a:bodyPr wrap="square" rtlCol="0">
            <a:spAutoFit/>
          </a:bodyPr>
          <a:lstStyle/>
          <a:p>
            <a:r>
              <a:rPr lang="en-US" dirty="0" smtClean="0"/>
              <a:t>subcritical</a:t>
            </a:r>
            <a:endParaRPr lang="en-US" dirty="0"/>
          </a:p>
        </p:txBody>
      </p:sp>
      <p:sp>
        <p:nvSpPr>
          <p:cNvPr id="9" name="TextBox 8"/>
          <p:cNvSpPr txBox="1"/>
          <p:nvPr/>
        </p:nvSpPr>
        <p:spPr>
          <a:xfrm>
            <a:off x="7086600" y="5867009"/>
            <a:ext cx="1338943" cy="369332"/>
          </a:xfrm>
          <a:prstGeom prst="rect">
            <a:avLst/>
          </a:prstGeom>
          <a:noFill/>
        </p:spPr>
        <p:txBody>
          <a:bodyPr wrap="square" rtlCol="0">
            <a:spAutoFit/>
          </a:bodyPr>
          <a:lstStyle/>
          <a:p>
            <a:r>
              <a:rPr lang="en-US" dirty="0" smtClean="0"/>
              <a:t>supercritical</a:t>
            </a:r>
            <a:endParaRPr lang="en-US" dirty="0"/>
          </a:p>
        </p:txBody>
      </p:sp>
    </p:spTree>
    <p:extLst>
      <p:ext uri="{BB962C8B-B14F-4D97-AF65-F5344CB8AC3E}">
        <p14:creationId xmlns:p14="http://schemas.microsoft.com/office/powerpoint/2010/main" val="40815479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68362"/>
          </a:xfrm>
        </p:spPr>
        <p:txBody>
          <a:bodyPr>
            <a:normAutofit/>
          </a:bodyPr>
          <a:lstStyle/>
          <a:p>
            <a:r>
              <a:rPr lang="en-US" sz="3200" dirty="0" smtClean="0"/>
              <a:t>Nuclear Fission For Electric Generation</a:t>
            </a:r>
            <a:endParaRPr lang="en-US" sz="3200" dirty="0"/>
          </a:p>
        </p:txBody>
      </p:sp>
      <p:sp>
        <p:nvSpPr>
          <p:cNvPr id="3" name="Content Placeholder 2"/>
          <p:cNvSpPr>
            <a:spLocks noGrp="1"/>
          </p:cNvSpPr>
          <p:nvPr>
            <p:ph idx="1"/>
          </p:nvPr>
        </p:nvSpPr>
        <p:spPr>
          <a:xfrm>
            <a:off x="435429" y="1219200"/>
            <a:ext cx="8229600" cy="609600"/>
          </a:xfrm>
        </p:spPr>
        <p:txBody>
          <a:bodyPr>
            <a:noAutofit/>
          </a:bodyPr>
          <a:lstStyle/>
          <a:p>
            <a:r>
              <a:rPr lang="en-US" sz="2000" dirty="0" smtClean="0"/>
              <a:t>Fission can be used to generate electric power via steam generation.  Shown below is a </a:t>
            </a:r>
            <a:r>
              <a:rPr lang="en-US" sz="2000" dirty="0" smtClean="0">
                <a:solidFill>
                  <a:srgbClr val="FF0000"/>
                </a:solidFill>
              </a:rPr>
              <a:t>pressurized water reactor</a:t>
            </a:r>
            <a:r>
              <a:rPr lang="en-US" sz="2000" dirty="0" smtClean="0"/>
              <a:t>.</a:t>
            </a:r>
            <a:endParaRPr lang="en-US" sz="20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21" y="2057400"/>
            <a:ext cx="7426779"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8220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Introduction</a:t>
            </a:r>
            <a:endParaRPr lang="en-US" sz="3200" dirty="0"/>
          </a:p>
        </p:txBody>
      </p:sp>
      <p:sp>
        <p:nvSpPr>
          <p:cNvPr id="3" name="Content Placeholder 2"/>
          <p:cNvSpPr>
            <a:spLocks noGrp="1"/>
          </p:cNvSpPr>
          <p:nvPr>
            <p:ph idx="1"/>
          </p:nvPr>
        </p:nvSpPr>
        <p:spPr/>
        <p:txBody>
          <a:bodyPr>
            <a:normAutofit/>
          </a:bodyPr>
          <a:lstStyle/>
          <a:p>
            <a:r>
              <a:rPr lang="en-US" sz="2000" dirty="0" smtClean="0"/>
              <a:t>Nuclear power is a complex issue.  It involves:</a:t>
            </a:r>
          </a:p>
          <a:p>
            <a:pPr lvl="1"/>
            <a:r>
              <a:rPr lang="en-US" sz="2000" dirty="0" smtClean="0"/>
              <a:t>science and engineering</a:t>
            </a:r>
          </a:p>
          <a:p>
            <a:pPr lvl="1"/>
            <a:r>
              <a:rPr lang="en-US" sz="2000" dirty="0" smtClean="0"/>
              <a:t>economics</a:t>
            </a:r>
          </a:p>
          <a:p>
            <a:pPr lvl="1"/>
            <a:r>
              <a:rPr lang="en-US" sz="2000" dirty="0" smtClean="0"/>
              <a:t>psychology and politics</a:t>
            </a:r>
          </a:p>
          <a:p>
            <a:pPr lvl="1"/>
            <a:endParaRPr lang="en-US" sz="2000" dirty="0"/>
          </a:p>
          <a:p>
            <a:r>
              <a:rPr lang="en-US" sz="2000" dirty="0" smtClean="0"/>
              <a:t>A very negative stigma is associated with nuclear power and </a:t>
            </a:r>
            <a:r>
              <a:rPr lang="en-US" sz="2000" b="1" dirty="0" smtClean="0">
                <a:solidFill>
                  <a:srgbClr val="FF0000"/>
                </a:solidFill>
              </a:rPr>
              <a:t>radioactivity</a:t>
            </a:r>
            <a:r>
              <a:rPr lang="en-US" sz="2000" dirty="0" smtClean="0"/>
              <a:t>.  These terms are often frightening and are not well understood by the public.</a:t>
            </a:r>
          </a:p>
          <a:p>
            <a:endParaRPr lang="en-US" sz="2000" dirty="0"/>
          </a:p>
          <a:p>
            <a:r>
              <a:rPr lang="en-US" sz="2000" dirty="0" smtClean="0"/>
              <a:t>Due to politics, poor public perception, high start-up costs, storage issues and stringent regulations, there have been no new nuclear power plants built in the US since 1978.</a:t>
            </a:r>
          </a:p>
        </p:txBody>
      </p:sp>
    </p:spTree>
    <p:extLst>
      <p:ext uri="{BB962C8B-B14F-4D97-AF65-F5344CB8AC3E}">
        <p14:creationId xmlns:p14="http://schemas.microsoft.com/office/powerpoint/2010/main" val="32498091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smtClean="0"/>
              <a:t>Inside the Reactor Core</a:t>
            </a:r>
            <a:endParaRPr lang="en-US" sz="32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828800"/>
            <a:ext cx="3048000" cy="413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 name="TextBox 2"/>
              <p:cNvSpPr txBox="1"/>
              <p:nvPr/>
            </p:nvSpPr>
            <p:spPr>
              <a:xfrm>
                <a:off x="457200" y="1447800"/>
                <a:ext cx="5105400" cy="4721101"/>
              </a:xfrm>
              <a:prstGeom prst="rect">
                <a:avLst/>
              </a:prstGeom>
              <a:noFill/>
            </p:spPr>
            <p:txBody>
              <a:bodyPr wrap="square" rtlCol="0">
                <a:spAutoFit/>
              </a:bodyPr>
              <a:lstStyle/>
              <a:p>
                <a:r>
                  <a:rPr lang="en-US" sz="2000" dirty="0" smtClean="0"/>
                  <a:t>The fuel elements contain pellets of uranium in the form of a uranium oxide, UO</a:t>
                </a:r>
                <a:r>
                  <a:rPr lang="en-US" sz="2000" baseline="-25000" dirty="0" smtClean="0"/>
                  <a:t>2</a:t>
                </a:r>
                <a:r>
                  <a:rPr lang="en-US" sz="2000" dirty="0" smtClean="0"/>
                  <a:t>.  </a:t>
                </a:r>
              </a:p>
              <a:p>
                <a:endParaRPr lang="en-US" sz="2000" dirty="0"/>
              </a:p>
              <a:p>
                <a:r>
                  <a:rPr lang="en-US" sz="2000" dirty="0" smtClean="0"/>
                  <a:t>The pellets are enclosed in zirconium rods (</a:t>
                </a:r>
                <a:r>
                  <a:rPr lang="en-US" sz="2000" dirty="0" err="1" smtClean="0"/>
                  <a:t>Zr</a:t>
                </a:r>
                <a:r>
                  <a:rPr lang="en-US" sz="2000" dirty="0" smtClean="0"/>
                  <a:t>).  </a:t>
                </a:r>
                <a:r>
                  <a:rPr lang="en-US" sz="2000" dirty="0" err="1" smtClean="0"/>
                  <a:t>Zr</a:t>
                </a:r>
                <a:r>
                  <a:rPr lang="en-US" sz="2000" dirty="0" smtClean="0"/>
                  <a:t> is used because neutrons are not absorbed by </a:t>
                </a:r>
                <a:r>
                  <a:rPr lang="en-US" sz="2000" dirty="0" err="1" smtClean="0"/>
                  <a:t>Zr</a:t>
                </a:r>
                <a:r>
                  <a:rPr lang="en-US" sz="2000" dirty="0" smtClean="0"/>
                  <a:t>, so they can pass through and strike other </a:t>
                </a:r>
                <a14:m>
                  <m:oMath xmlns:m="http://schemas.openxmlformats.org/officeDocument/2006/math">
                    <m:sPre>
                      <m:sPrePr>
                        <m:ctrlPr>
                          <a:rPr lang="en-US" sz="2000" i="1" smtClean="0">
                            <a:latin typeface="Cambria Math"/>
                          </a:rPr>
                        </m:ctrlPr>
                      </m:sPrePr>
                      <m:sub>
                        <m:r>
                          <a:rPr lang="en-US" sz="2000" b="0" i="1" smtClean="0">
                            <a:latin typeface="Cambria Math"/>
                          </a:rPr>
                          <m:t>92</m:t>
                        </m:r>
                      </m:sub>
                      <m:sup>
                        <m:r>
                          <a:rPr lang="en-US" sz="2000" b="0" i="1" smtClean="0">
                            <a:latin typeface="Cambria Math"/>
                          </a:rPr>
                          <m:t>235</m:t>
                        </m:r>
                      </m:sup>
                      <m:e>
                        <m:r>
                          <a:rPr lang="en-US" sz="2000" b="0" i="1" smtClean="0">
                            <a:latin typeface="Cambria Math"/>
                          </a:rPr>
                          <m:t>𝑈</m:t>
                        </m:r>
                      </m:e>
                    </m:sPre>
                  </m:oMath>
                </a14:m>
                <a:r>
                  <a:rPr lang="en-US" sz="2000" dirty="0" smtClean="0"/>
                  <a:t> isotopes</a:t>
                </a:r>
              </a:p>
              <a:p>
                <a:endParaRPr lang="en-US" sz="2000" dirty="0"/>
              </a:p>
              <a:p>
                <a:r>
                  <a:rPr lang="en-US" sz="2000" dirty="0" smtClean="0"/>
                  <a:t>The neutrons are emitted at high velocity.  </a:t>
                </a:r>
                <a:r>
                  <a:rPr lang="en-US" sz="2000" dirty="0" smtClean="0">
                    <a:solidFill>
                      <a:srgbClr val="FF0000"/>
                    </a:solidFill>
                  </a:rPr>
                  <a:t>Fast neutrons can not be absorbed.  Water is used to slow the neutrons down</a:t>
                </a:r>
                <a:r>
                  <a:rPr lang="en-US" sz="2000" dirty="0" smtClean="0"/>
                  <a:t>.</a:t>
                </a:r>
              </a:p>
              <a:p>
                <a:endParaRPr lang="en-US" sz="2000" dirty="0"/>
              </a:p>
              <a:p>
                <a:r>
                  <a:rPr lang="en-US" sz="2000" dirty="0" smtClean="0"/>
                  <a:t>Control rods, composed of cadmium and boron, absorb neutrons to control the reaction rate and prevent overheating.</a:t>
                </a:r>
                <a:endParaRPr lang="en-US" sz="2000" dirty="0"/>
              </a:p>
            </p:txBody>
          </p:sp>
        </mc:Choice>
        <mc:Fallback xmlns="">
          <p:sp>
            <p:nvSpPr>
              <p:cNvPr id="3" name="TextBox 2"/>
              <p:cNvSpPr txBox="1">
                <a:spLocks noRot="1" noChangeAspect="1" noMove="1" noResize="1" noEditPoints="1" noAdjustHandles="1" noChangeArrowheads="1" noChangeShapeType="1" noTextEdit="1"/>
              </p:cNvSpPr>
              <p:nvPr/>
            </p:nvSpPr>
            <p:spPr>
              <a:xfrm>
                <a:off x="457200" y="1447800"/>
                <a:ext cx="5105400" cy="4721101"/>
              </a:xfrm>
              <a:prstGeom prst="rect">
                <a:avLst/>
              </a:prstGeom>
              <a:blipFill rotWithShape="1">
                <a:blip r:embed="rId3"/>
                <a:stretch>
                  <a:fillRect l="-1193" t="-646" r="-1313" b="-1292"/>
                </a:stretch>
              </a:blipFill>
            </p:spPr>
            <p:txBody>
              <a:bodyPr/>
              <a:lstStyle/>
              <a:p>
                <a:r>
                  <a:rPr lang="en-US">
                    <a:noFill/>
                  </a:rPr>
                  <a:t> </a:t>
                </a:r>
              </a:p>
            </p:txBody>
          </p:sp>
        </mc:Fallback>
      </mc:AlternateContent>
    </p:spTree>
    <p:extLst>
      <p:ext uri="{BB962C8B-B14F-4D97-AF65-F5344CB8AC3E}">
        <p14:creationId xmlns:p14="http://schemas.microsoft.com/office/powerpoint/2010/main" val="29591683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t>Uranium Mining</a:t>
            </a:r>
            <a:endParaRPr lang="en-US" sz="3200" dirty="0"/>
          </a:p>
        </p:txBody>
      </p:sp>
      <p:pic>
        <p:nvPicPr>
          <p:cNvPr id="11266" name="Picture 2" descr="https://encrypted-tbn1.gstatic.com/images?q=tbn:ANd9GcS8gf5QuDefwp5Gba0Kmv08y9w4U3gKPscpGWVSsDslhyAhoEVkd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522" y="1219200"/>
            <a:ext cx="28194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encrypted-tbn2.gstatic.com/images?q=tbn:ANd9GcTwIQrVu4WBvdCXc1r1UCOZpujt-rYENIayk7GJoG6sBt7DrkY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5121" y="1545771"/>
            <a:ext cx="3709279" cy="27676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67522" y="5093732"/>
            <a:ext cx="1905000" cy="369332"/>
          </a:xfrm>
          <a:prstGeom prst="rect">
            <a:avLst/>
          </a:prstGeom>
          <a:noFill/>
        </p:spPr>
        <p:txBody>
          <a:bodyPr wrap="square" rtlCol="0">
            <a:spAutoFit/>
          </a:bodyPr>
          <a:lstStyle/>
          <a:p>
            <a:r>
              <a:rPr lang="en-US" dirty="0" smtClean="0"/>
              <a:t>Yellowcake (U</a:t>
            </a:r>
            <a:r>
              <a:rPr lang="en-US" baseline="-25000" dirty="0" smtClean="0"/>
              <a:t>3</a:t>
            </a:r>
            <a:r>
              <a:rPr lang="en-US" dirty="0" smtClean="0"/>
              <a:t>O</a:t>
            </a:r>
            <a:r>
              <a:rPr lang="en-US" baseline="-25000" dirty="0" smtClean="0"/>
              <a:t>8</a:t>
            </a:r>
            <a:r>
              <a:rPr lang="en-US" dirty="0" smtClean="0"/>
              <a:t>)</a:t>
            </a:r>
            <a:endParaRPr lang="en-US" dirty="0"/>
          </a:p>
        </p:txBody>
      </p:sp>
      <p:sp>
        <p:nvSpPr>
          <p:cNvPr id="6" name="TextBox 5"/>
          <p:cNvSpPr txBox="1"/>
          <p:nvPr/>
        </p:nvSpPr>
        <p:spPr>
          <a:xfrm>
            <a:off x="5206122" y="4418818"/>
            <a:ext cx="3048001" cy="369332"/>
          </a:xfrm>
          <a:prstGeom prst="rect">
            <a:avLst/>
          </a:prstGeom>
          <a:noFill/>
        </p:spPr>
        <p:txBody>
          <a:bodyPr wrap="square" rtlCol="0">
            <a:spAutoFit/>
          </a:bodyPr>
          <a:lstStyle/>
          <a:p>
            <a:r>
              <a:rPr lang="en-US" dirty="0" smtClean="0"/>
              <a:t>Uranium oxide pellets (UO</a:t>
            </a:r>
            <a:r>
              <a:rPr lang="en-US" baseline="-25000" dirty="0" smtClean="0"/>
              <a:t>2</a:t>
            </a:r>
            <a:r>
              <a:rPr lang="en-US" dirty="0" smtClean="0"/>
              <a:t>)</a:t>
            </a:r>
            <a:endParaRPr lang="en-US" baseline="-25000" dirty="0"/>
          </a:p>
        </p:txBody>
      </p:sp>
      <p:cxnSp>
        <p:nvCxnSpPr>
          <p:cNvPr id="5" name="Straight Arrow Connector 4"/>
          <p:cNvCxnSpPr/>
          <p:nvPr/>
        </p:nvCxnSpPr>
        <p:spPr>
          <a:xfrm flipV="1">
            <a:off x="6196722" y="3962400"/>
            <a:ext cx="228600" cy="457200"/>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7200" y="5762187"/>
            <a:ext cx="8229600" cy="400110"/>
          </a:xfrm>
          <a:prstGeom prst="rect">
            <a:avLst/>
          </a:prstGeom>
          <a:noFill/>
        </p:spPr>
        <p:txBody>
          <a:bodyPr wrap="square" rtlCol="0">
            <a:spAutoFit/>
          </a:bodyPr>
          <a:lstStyle/>
          <a:p>
            <a:pPr marL="285750" indent="-285750">
              <a:buFont typeface="Arial" pitchFamily="34" charset="0"/>
              <a:buChar char="•"/>
            </a:pPr>
            <a:r>
              <a:rPr lang="en-US" sz="2000" dirty="0" smtClean="0"/>
              <a:t>Yellowcake is mined and converted to uranium oxide.</a:t>
            </a:r>
            <a:endParaRPr lang="en-US" sz="2000" dirty="0"/>
          </a:p>
        </p:txBody>
      </p:sp>
    </p:spTree>
    <p:extLst>
      <p:ext uri="{BB962C8B-B14F-4D97-AF65-F5344CB8AC3E}">
        <p14:creationId xmlns:p14="http://schemas.microsoft.com/office/powerpoint/2010/main" val="2078443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Uranium Resources (U.S.)</a:t>
            </a:r>
            <a:endParaRPr lang="en-US" sz="3200" dirty="0"/>
          </a:p>
        </p:txBody>
      </p:sp>
      <p:sp>
        <p:nvSpPr>
          <p:cNvPr id="3" name="Content Placeholder 2"/>
          <p:cNvSpPr>
            <a:spLocks noGrp="1"/>
          </p:cNvSpPr>
          <p:nvPr>
            <p:ph idx="1"/>
          </p:nvPr>
        </p:nvSpPr>
        <p:spPr/>
        <p:txBody>
          <a:bodyPr>
            <a:normAutofit/>
          </a:bodyPr>
          <a:lstStyle/>
          <a:p>
            <a:r>
              <a:rPr lang="en-US" sz="2000" dirty="0" smtClean="0"/>
              <a:t>There is estimated to be 3.75 x 10</a:t>
            </a:r>
            <a:r>
              <a:rPr lang="en-US" sz="2000" baseline="30000" dirty="0" smtClean="0"/>
              <a:t>9</a:t>
            </a:r>
            <a:r>
              <a:rPr lang="en-US" sz="2000" dirty="0" smtClean="0"/>
              <a:t> </a:t>
            </a:r>
            <a:r>
              <a:rPr lang="en-US" sz="2000" dirty="0" err="1" smtClean="0"/>
              <a:t>lbs</a:t>
            </a:r>
            <a:r>
              <a:rPr lang="en-US" sz="2000" dirty="0" smtClean="0"/>
              <a:t> of uranium ore in the US.  The domestic price is $11/lb.  </a:t>
            </a:r>
          </a:p>
          <a:p>
            <a:endParaRPr lang="en-US" sz="2000" dirty="0" smtClean="0"/>
          </a:p>
          <a:p>
            <a:r>
              <a:rPr lang="en-US" sz="2000" dirty="0" smtClean="0"/>
              <a:t>Assuming no reprocessing, the lifetime of uranium for U.S. energy production is 155 years for continuous operation of our 104 reactors. </a:t>
            </a:r>
            <a:endParaRPr lang="en-US" sz="2000" dirty="0"/>
          </a:p>
        </p:txBody>
      </p:sp>
    </p:spTree>
    <p:extLst>
      <p:ext uri="{BB962C8B-B14F-4D97-AF65-F5344CB8AC3E}">
        <p14:creationId xmlns:p14="http://schemas.microsoft.com/office/powerpoint/2010/main" val="20268828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Uranium Enrichment</a:t>
            </a: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US" sz="2000" dirty="0" smtClean="0"/>
                  <a:t>Uranium exists in nature as two isotopes:  </a:t>
                </a:r>
                <a14:m>
                  <m:oMath xmlns:m="http://schemas.openxmlformats.org/officeDocument/2006/math">
                    <m:sPre>
                      <m:sPrePr>
                        <m:ctrlPr>
                          <a:rPr lang="en-US" sz="2000" i="1" smtClean="0">
                            <a:latin typeface="Cambria Math"/>
                          </a:rPr>
                        </m:ctrlPr>
                      </m:sPrePr>
                      <m:sub>
                        <m:r>
                          <a:rPr lang="en-US" sz="2000" b="0" i="1" smtClean="0">
                            <a:latin typeface="Cambria Math"/>
                          </a:rPr>
                          <m:t>92</m:t>
                        </m:r>
                      </m:sub>
                      <m:sup>
                        <m:r>
                          <a:rPr lang="en-US" sz="2000" b="0" i="1" smtClean="0">
                            <a:latin typeface="Cambria Math"/>
                          </a:rPr>
                          <m:t>235</m:t>
                        </m:r>
                      </m:sup>
                      <m:e>
                        <m:r>
                          <a:rPr lang="en-US" sz="2000" b="0" i="1" smtClean="0">
                            <a:latin typeface="Cambria Math"/>
                          </a:rPr>
                          <m:t>𝑈</m:t>
                        </m:r>
                      </m:e>
                    </m:sPre>
                  </m:oMath>
                </a14:m>
                <a:r>
                  <a:rPr lang="en-US" sz="2000" dirty="0" smtClean="0"/>
                  <a:t> and </a:t>
                </a:r>
                <a14:m>
                  <m:oMath xmlns:m="http://schemas.openxmlformats.org/officeDocument/2006/math">
                    <m:sPre>
                      <m:sPrePr>
                        <m:ctrlPr>
                          <a:rPr lang="en-US" sz="2000" i="1" smtClean="0">
                            <a:latin typeface="Cambria Math"/>
                          </a:rPr>
                        </m:ctrlPr>
                      </m:sPrePr>
                      <m:sub>
                        <m:r>
                          <a:rPr lang="en-US" sz="2000" b="0" i="1" smtClean="0">
                            <a:latin typeface="Cambria Math"/>
                          </a:rPr>
                          <m:t>92</m:t>
                        </m:r>
                      </m:sub>
                      <m:sup>
                        <m:r>
                          <a:rPr lang="en-US" sz="2000" b="0" i="1" smtClean="0">
                            <a:latin typeface="Cambria Math"/>
                          </a:rPr>
                          <m:t>238</m:t>
                        </m:r>
                      </m:sup>
                      <m:e>
                        <m:r>
                          <a:rPr lang="en-US" sz="2000" b="0" i="1" smtClean="0">
                            <a:latin typeface="Cambria Math"/>
                          </a:rPr>
                          <m:t>𝑈</m:t>
                        </m:r>
                      </m:e>
                    </m:sPre>
                  </m:oMath>
                </a14:m>
                <a:r>
                  <a:rPr lang="en-US" sz="2000" dirty="0" smtClean="0"/>
                  <a:t>.   </a:t>
                </a:r>
              </a:p>
              <a:p>
                <a:endParaRPr lang="en-US" sz="2000" dirty="0"/>
              </a:p>
              <a:p>
                <a:r>
                  <a:rPr lang="en-US" sz="2000" u="sng" dirty="0" smtClean="0">
                    <a:solidFill>
                      <a:srgbClr val="FF0000"/>
                    </a:solidFill>
                  </a:rPr>
                  <a:t>99.3% of all uranium on Earth is uranium-238</a:t>
                </a:r>
                <a:r>
                  <a:rPr lang="en-US" sz="2000" dirty="0" smtClean="0"/>
                  <a:t>.  The problem is that only uranium-235 can undergo fission.  </a:t>
                </a:r>
              </a:p>
              <a:p>
                <a:endParaRPr lang="en-US" sz="2000" dirty="0"/>
              </a:p>
              <a:p>
                <a:r>
                  <a:rPr lang="en-US" sz="2000" dirty="0" smtClean="0"/>
                  <a:t>Uranium must be enriched to accumulate a critical mass of uranium-235. The two isotopes can be separated by gas centrifuges.  </a:t>
                </a:r>
                <a:endParaRPr lang="en-US" sz="2000" dirty="0"/>
              </a:p>
              <a:p>
                <a:endParaRPr lang="en-US" sz="2000" dirty="0" smtClean="0"/>
              </a:p>
              <a:p>
                <a:r>
                  <a:rPr lang="en-US" sz="2000" dirty="0" smtClean="0"/>
                  <a:t>For electricity generation, uranium must be enriched to 3% uranium-235.</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404"/>
                </a:stretch>
              </a:blipFill>
            </p:spPr>
            <p:txBody>
              <a:bodyPr/>
              <a:lstStyle/>
              <a:p>
                <a:r>
                  <a:rPr lang="en-US">
                    <a:noFill/>
                  </a:rPr>
                  <a:t> </a:t>
                </a:r>
              </a:p>
            </p:txBody>
          </p:sp>
        </mc:Fallback>
      </mc:AlternateContent>
    </p:spTree>
    <p:extLst>
      <p:ext uri="{BB962C8B-B14F-4D97-AF65-F5344CB8AC3E}">
        <p14:creationId xmlns:p14="http://schemas.microsoft.com/office/powerpoint/2010/main" val="13832391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Fuel Cycle</a:t>
            </a: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524000"/>
                <a:ext cx="8229600" cy="4525963"/>
              </a:xfrm>
            </p:spPr>
            <p:txBody>
              <a:bodyPr>
                <a:normAutofit/>
              </a:bodyPr>
              <a:lstStyle/>
              <a:p>
                <a:r>
                  <a:rPr lang="en-US" sz="2000" dirty="0" smtClean="0"/>
                  <a:t>Fuel rods can be left to operate for 3 years.  If the input material was 3.2% </a:t>
                </a:r>
                <a14:m>
                  <m:oMath xmlns:m="http://schemas.openxmlformats.org/officeDocument/2006/math">
                    <m:sPre>
                      <m:sPrePr>
                        <m:ctrlPr>
                          <a:rPr lang="en-US" sz="2000" i="1" smtClean="0">
                            <a:latin typeface="Cambria Math"/>
                          </a:rPr>
                        </m:ctrlPr>
                      </m:sPrePr>
                      <m:sub/>
                      <m:sup>
                        <m:r>
                          <a:rPr lang="en-US" sz="2000" b="0" i="1" smtClean="0">
                            <a:latin typeface="Cambria Math"/>
                          </a:rPr>
                          <m:t>235</m:t>
                        </m:r>
                      </m:sup>
                      <m:e>
                        <m:r>
                          <a:rPr lang="en-US" sz="2000" b="0" i="1" smtClean="0">
                            <a:latin typeface="Cambria Math"/>
                          </a:rPr>
                          <m:t>𝑈</m:t>
                        </m:r>
                        <m:sSub>
                          <m:sSubPr>
                            <m:ctrlPr>
                              <a:rPr lang="en-US" sz="2000" b="0" i="1" smtClean="0">
                                <a:latin typeface="Cambria Math"/>
                              </a:rPr>
                            </m:ctrlPr>
                          </m:sSubPr>
                          <m:e>
                            <m:r>
                              <a:rPr lang="en-US" sz="2000" b="0" i="1" smtClean="0">
                                <a:latin typeface="Cambria Math"/>
                              </a:rPr>
                              <m:t>𝑂</m:t>
                            </m:r>
                          </m:e>
                          <m:sub>
                            <m:r>
                              <a:rPr lang="en-US" sz="2000" b="0" i="1" smtClean="0">
                                <a:latin typeface="Cambria Math"/>
                              </a:rPr>
                              <m:t>2</m:t>
                            </m:r>
                          </m:sub>
                        </m:sSub>
                      </m:e>
                    </m:sPre>
                  </m:oMath>
                </a14:m>
                <a:r>
                  <a:rPr lang="en-US" sz="2000" dirty="0" smtClean="0"/>
                  <a:t>, after the 3 year cycle, it would be 0.85% </a:t>
                </a:r>
                <a14:m>
                  <m:oMath xmlns:m="http://schemas.openxmlformats.org/officeDocument/2006/math">
                    <m:sPre>
                      <m:sPrePr>
                        <m:ctrlPr>
                          <a:rPr lang="en-US" sz="2000" i="1" smtClean="0">
                            <a:latin typeface="Cambria Math"/>
                          </a:rPr>
                        </m:ctrlPr>
                      </m:sPrePr>
                      <m:sub/>
                      <m:sup>
                        <m:r>
                          <a:rPr lang="en-US" sz="2000" b="0" i="1" smtClean="0">
                            <a:latin typeface="Cambria Math"/>
                          </a:rPr>
                          <m:t>235</m:t>
                        </m:r>
                      </m:sup>
                      <m:e>
                        <m:r>
                          <a:rPr lang="en-US" sz="2000" b="0" i="1" smtClean="0">
                            <a:latin typeface="Cambria Math"/>
                          </a:rPr>
                          <m:t>𝑈</m:t>
                        </m:r>
                        <m:sSub>
                          <m:sSubPr>
                            <m:ctrlPr>
                              <a:rPr lang="en-US" sz="2000" b="0" i="1" smtClean="0">
                                <a:latin typeface="Cambria Math"/>
                              </a:rPr>
                            </m:ctrlPr>
                          </m:sSubPr>
                          <m:e>
                            <m:r>
                              <a:rPr lang="en-US" sz="2000" b="0" i="1" smtClean="0">
                                <a:latin typeface="Cambria Math"/>
                              </a:rPr>
                              <m:t>𝑂</m:t>
                            </m:r>
                          </m:e>
                          <m:sub>
                            <m:r>
                              <a:rPr lang="en-US" sz="2000" b="0" i="1" smtClean="0">
                                <a:latin typeface="Cambria Math"/>
                              </a:rPr>
                              <m:t>2</m:t>
                            </m:r>
                          </m:sub>
                        </m:sSub>
                      </m:e>
                    </m:sPre>
                  </m:oMath>
                </a14:m>
                <a:r>
                  <a:rPr lang="en-US" sz="2000" dirty="0" smtClean="0"/>
                  <a:t> with some other fission products to be discussed later.  </a:t>
                </a:r>
              </a:p>
              <a:p>
                <a:endParaRPr lang="en-US" sz="2000" dirty="0"/>
              </a:p>
              <a:p>
                <a:r>
                  <a:rPr lang="en-US" sz="2000" dirty="0" smtClean="0"/>
                  <a:t>The vast majority will still be </a:t>
                </a:r>
                <a14:m>
                  <m:oMath xmlns:m="http://schemas.openxmlformats.org/officeDocument/2006/math">
                    <m:sPre>
                      <m:sPrePr>
                        <m:ctrlPr>
                          <a:rPr lang="en-US" sz="2000" i="1" smtClean="0">
                            <a:latin typeface="Cambria Math"/>
                          </a:rPr>
                        </m:ctrlPr>
                      </m:sPrePr>
                      <m:sub/>
                      <m:sup>
                        <m:r>
                          <a:rPr lang="en-US" sz="2000" b="0" i="1" smtClean="0">
                            <a:latin typeface="Cambria Math"/>
                          </a:rPr>
                          <m:t>238</m:t>
                        </m:r>
                      </m:sup>
                      <m:e>
                        <m:r>
                          <a:rPr lang="en-US" sz="2000" b="0" i="1" smtClean="0">
                            <a:latin typeface="Cambria Math"/>
                          </a:rPr>
                          <m:t>𝑈</m:t>
                        </m:r>
                        <m:sSub>
                          <m:sSubPr>
                            <m:ctrlPr>
                              <a:rPr lang="en-US" sz="2000" b="0" i="1" smtClean="0">
                                <a:latin typeface="Cambria Math"/>
                              </a:rPr>
                            </m:ctrlPr>
                          </m:sSubPr>
                          <m:e>
                            <m:r>
                              <a:rPr lang="en-US" sz="2000" b="0" i="1" smtClean="0">
                                <a:latin typeface="Cambria Math"/>
                              </a:rPr>
                              <m:t>𝑂</m:t>
                            </m:r>
                          </m:e>
                          <m:sub>
                            <m:r>
                              <a:rPr lang="en-US" sz="2000" b="0" i="1" smtClean="0">
                                <a:latin typeface="Cambria Math"/>
                              </a:rPr>
                              <m:t>2</m:t>
                            </m:r>
                          </m:sub>
                        </m:sSub>
                      </m:e>
                    </m:sPre>
                  </m:oMath>
                </a14:m>
                <a:r>
                  <a:rPr lang="en-US" sz="2000" dirty="0" smtClean="0"/>
                  <a:t>.  </a:t>
                </a:r>
              </a:p>
              <a:p>
                <a:endParaRPr lang="en-US" sz="2000" dirty="0"/>
              </a:p>
              <a:p>
                <a:r>
                  <a:rPr lang="en-US" sz="2000" dirty="0" smtClean="0"/>
                  <a:t>After the 3 year period, the rods are removed.  They are hot, thermally and radioactively.  The rods are immersed in a cooling pool.  </a:t>
                </a:r>
              </a:p>
              <a:p>
                <a:endParaRPr lang="en-US" sz="2000" dirty="0"/>
              </a:p>
              <a:p>
                <a:r>
                  <a:rPr lang="en-US" sz="2000" dirty="0" smtClean="0"/>
                  <a:t>Other countries like France reuse the rods (</a:t>
                </a:r>
                <a:r>
                  <a:rPr lang="en-US" sz="2000" u="sng" dirty="0" smtClean="0">
                    <a:solidFill>
                      <a:srgbClr val="FF0000"/>
                    </a:solidFill>
                  </a:rPr>
                  <a:t>reprocessing</a:t>
                </a:r>
                <a:r>
                  <a:rPr lang="en-US" sz="2000" dirty="0" smtClean="0"/>
                  <a:t>) to produce more energy.  The U.S. does not out of fear that the rods could be stolen to produce weapons.</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524000"/>
                <a:ext cx="8229600" cy="4525963"/>
              </a:xfrm>
              <a:blipFill rotWithShape="1">
                <a:blip r:embed="rId2"/>
                <a:stretch>
                  <a:fillRect l="-593" t="-674" r="-815"/>
                </a:stretch>
              </a:blipFill>
            </p:spPr>
            <p:txBody>
              <a:bodyPr/>
              <a:lstStyle/>
              <a:p>
                <a:r>
                  <a:rPr lang="en-US">
                    <a:noFill/>
                  </a:rPr>
                  <a:t> </a:t>
                </a:r>
              </a:p>
            </p:txBody>
          </p:sp>
        </mc:Fallback>
      </mc:AlternateContent>
    </p:spTree>
    <p:extLst>
      <p:ext uri="{BB962C8B-B14F-4D97-AF65-F5344CB8AC3E}">
        <p14:creationId xmlns:p14="http://schemas.microsoft.com/office/powerpoint/2010/main" val="24137625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76400"/>
            <a:ext cx="6724650"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Autofit/>
          </a:bodyPr>
          <a:lstStyle/>
          <a:p>
            <a:r>
              <a:rPr lang="en-US" sz="3200" dirty="0" smtClean="0"/>
              <a:t>Nuclear Power Plants in Operation in the U.S.</a:t>
            </a:r>
            <a:endParaRPr lang="en-US" sz="3200" dirty="0"/>
          </a:p>
        </p:txBody>
      </p:sp>
    </p:spTree>
    <p:extLst>
      <p:ext uri="{BB962C8B-B14F-4D97-AF65-F5344CB8AC3E}">
        <p14:creationId xmlns:p14="http://schemas.microsoft.com/office/powerpoint/2010/main" val="4293833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smtClean="0"/>
              <a:t>Reprocessing</a:t>
            </a: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28076" y="1328836"/>
                <a:ext cx="8229600" cy="5300564"/>
              </a:xfrm>
            </p:spPr>
            <p:txBody>
              <a:bodyPr>
                <a:normAutofit/>
              </a:bodyPr>
              <a:lstStyle/>
              <a:p>
                <a:r>
                  <a:rPr lang="en-US" sz="2000" dirty="0" smtClean="0"/>
                  <a:t>As discussed, </a:t>
                </a:r>
                <a14:m>
                  <m:oMath xmlns:m="http://schemas.openxmlformats.org/officeDocument/2006/math">
                    <m:sPre>
                      <m:sPrePr>
                        <m:ctrlPr>
                          <a:rPr lang="en-US" sz="2000" i="1" smtClean="0">
                            <a:latin typeface="Cambria Math"/>
                          </a:rPr>
                        </m:ctrlPr>
                      </m:sPrePr>
                      <m:sub>
                        <m:r>
                          <a:rPr lang="en-US" sz="2000" b="0" i="1" smtClean="0">
                            <a:latin typeface="Cambria Math"/>
                          </a:rPr>
                          <m:t>92</m:t>
                        </m:r>
                      </m:sub>
                      <m:sup>
                        <m:r>
                          <a:rPr lang="en-US" sz="2000" b="0" i="1" smtClean="0">
                            <a:latin typeface="Cambria Math"/>
                          </a:rPr>
                          <m:t>238</m:t>
                        </m:r>
                      </m:sup>
                      <m:e>
                        <m:r>
                          <a:rPr lang="en-US" sz="2000" b="0" i="1" smtClean="0">
                            <a:latin typeface="Cambria Math"/>
                          </a:rPr>
                          <m:t>𝑈</m:t>
                        </m:r>
                      </m:e>
                    </m:sPre>
                  </m:oMath>
                </a14:m>
                <a:r>
                  <a:rPr lang="en-US" sz="2000" dirty="0" smtClean="0"/>
                  <a:t> does not fission.  However, when bombarded with </a:t>
                </a:r>
                <a:r>
                  <a:rPr lang="en-US" sz="2000" u="sng" dirty="0" smtClean="0"/>
                  <a:t>fast neutrons</a:t>
                </a:r>
                <a:r>
                  <a:rPr lang="en-US" sz="2000" dirty="0" smtClean="0"/>
                  <a:t>, uranium-238 can be converted to plutonium-239, </a:t>
                </a:r>
                <a:r>
                  <a:rPr lang="en-US" sz="2000" dirty="0" smtClean="0">
                    <a:solidFill>
                      <a:srgbClr val="FF0000"/>
                    </a:solidFill>
                  </a:rPr>
                  <a:t>which is fissionable</a:t>
                </a:r>
              </a:p>
              <a:p>
                <a:endParaRPr lang="en-US" sz="2000" dirty="0">
                  <a:solidFill>
                    <a:srgbClr val="FF0000"/>
                  </a:solidFill>
                </a:endParaRPr>
              </a:p>
              <a:p>
                <a:endParaRPr lang="en-US" sz="2000" dirty="0" smtClean="0">
                  <a:solidFill>
                    <a:srgbClr val="FF0000"/>
                  </a:solidFill>
                </a:endParaRPr>
              </a:p>
              <a:p>
                <a:endParaRPr lang="en-US" sz="2000" dirty="0">
                  <a:solidFill>
                    <a:srgbClr val="FF0000"/>
                  </a:solidFill>
                </a:endParaRPr>
              </a:p>
              <a:p>
                <a:endParaRPr lang="en-US" sz="2000" dirty="0" smtClean="0">
                  <a:solidFill>
                    <a:srgbClr val="FF0000"/>
                  </a:solidFill>
                </a:endParaRPr>
              </a:p>
              <a:p>
                <a:endParaRPr lang="en-US" sz="2000" dirty="0">
                  <a:solidFill>
                    <a:srgbClr val="FF0000"/>
                  </a:solidFill>
                </a:endParaRPr>
              </a:p>
              <a:p>
                <a:r>
                  <a:rPr lang="en-US" sz="2000" dirty="0" smtClean="0">
                    <a:solidFill>
                      <a:srgbClr val="FF0000"/>
                    </a:solidFill>
                  </a:rPr>
                  <a:t>Since the fission of uranium-235 produces at least 2 neutrons, more plutonium-239 is produced than uranium-235 consumed.  This extends the lifetime of nuclear power by </a:t>
                </a:r>
                <a:r>
                  <a:rPr lang="en-US" sz="2000" u="sng" dirty="0" smtClean="0">
                    <a:solidFill>
                      <a:srgbClr val="FF0000"/>
                    </a:solidFill>
                  </a:rPr>
                  <a:t>thousands</a:t>
                </a:r>
                <a:r>
                  <a:rPr lang="en-US" sz="2000" dirty="0" smtClean="0">
                    <a:solidFill>
                      <a:srgbClr val="FF0000"/>
                    </a:solidFill>
                  </a:rPr>
                  <a:t> of years.</a:t>
                </a:r>
              </a:p>
              <a:p>
                <a:endParaRPr lang="en-US" sz="2000" dirty="0">
                  <a:solidFill>
                    <a:srgbClr val="FF0000"/>
                  </a:solidFill>
                </a:endParaRPr>
              </a:p>
              <a:p>
                <a:r>
                  <a:rPr lang="en-US" sz="2000" dirty="0" smtClean="0"/>
                  <a:t>A </a:t>
                </a:r>
                <a:r>
                  <a:rPr lang="en-US" sz="2000" u="sng" dirty="0" smtClean="0">
                    <a:solidFill>
                      <a:srgbClr val="FF0000"/>
                    </a:solidFill>
                  </a:rPr>
                  <a:t>breeder reactor</a:t>
                </a:r>
                <a:r>
                  <a:rPr lang="en-US" sz="2000" dirty="0" smtClean="0"/>
                  <a:t> must be used to produce plutonium-239.  Breeder reactors do not use water in the core, so the neutrons are not slowed.</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28076" y="1328836"/>
                <a:ext cx="8229600" cy="5300564"/>
              </a:xfrm>
              <a:blipFill rotWithShape="1">
                <a:blip r:embed="rId2"/>
                <a:stretch>
                  <a:fillRect l="-667" t="-345" r="-1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971800" y="2445225"/>
                <a:ext cx="3365217" cy="3763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Pre>
                        <m:sPrePr>
                          <m:ctrlPr>
                            <a:rPr lang="en-US" i="1" smtClean="0">
                              <a:latin typeface="Cambria Math"/>
                            </a:rPr>
                          </m:ctrlPr>
                        </m:sPrePr>
                        <m:sub>
                          <m:r>
                            <a:rPr lang="en-US" b="0" i="1" smtClean="0">
                              <a:latin typeface="Cambria Math"/>
                            </a:rPr>
                            <m:t>92</m:t>
                          </m:r>
                        </m:sub>
                        <m:sup>
                          <m:r>
                            <a:rPr lang="en-US" b="0" i="1" smtClean="0">
                              <a:latin typeface="Cambria Math"/>
                            </a:rPr>
                            <m:t>238</m:t>
                          </m:r>
                        </m:sup>
                        <m:e>
                          <m:r>
                            <a:rPr lang="en-US" b="0" i="1" smtClean="0">
                              <a:latin typeface="Cambria Math"/>
                            </a:rPr>
                            <m:t>𝑈</m:t>
                          </m:r>
                          <m:r>
                            <a:rPr lang="en-US" b="0" i="1" smtClean="0">
                              <a:latin typeface="Cambria Math"/>
                            </a:rPr>
                            <m:t>+ </m:t>
                          </m:r>
                          <m:sPre>
                            <m:sPrePr>
                              <m:ctrlPr>
                                <a:rPr lang="en-US" b="0" i="1" smtClean="0">
                                  <a:latin typeface="Cambria Math"/>
                                </a:rPr>
                              </m:ctrlPr>
                            </m:sPrePr>
                            <m:sub>
                              <m:r>
                                <a:rPr lang="en-US" b="0" i="1" smtClean="0">
                                  <a:latin typeface="Cambria Math"/>
                                </a:rPr>
                                <m:t>0</m:t>
                              </m:r>
                            </m:sub>
                            <m:sup>
                              <m:r>
                                <a:rPr lang="en-US" b="0" i="1" smtClean="0">
                                  <a:latin typeface="Cambria Math"/>
                                </a:rPr>
                                <m:t>1</m:t>
                              </m:r>
                            </m:sup>
                            <m:e>
                              <m:r>
                                <a:rPr lang="en-US" b="0" i="1" smtClean="0">
                                  <a:latin typeface="Cambria Math"/>
                                </a:rPr>
                                <m:t>𝑛</m:t>
                              </m:r>
                              <m:r>
                                <a:rPr lang="en-US" b="0" i="1" smtClean="0">
                                  <a:latin typeface="Cambria Math"/>
                                </a:rPr>
                                <m:t> → </m:t>
                              </m:r>
                              <m:sPre>
                                <m:sPrePr>
                                  <m:ctrlPr>
                                    <a:rPr lang="en-US" b="0" i="1" smtClean="0">
                                      <a:latin typeface="Cambria Math"/>
                                      <a:ea typeface="Cambria Math"/>
                                    </a:rPr>
                                  </m:ctrlPr>
                                </m:sPrePr>
                                <m:sub>
                                  <m:r>
                                    <a:rPr lang="en-US" b="0" i="1" smtClean="0">
                                      <a:latin typeface="Cambria Math"/>
                                      <a:ea typeface="Cambria Math"/>
                                    </a:rPr>
                                    <m:t>92</m:t>
                                  </m:r>
                                </m:sub>
                                <m:sup>
                                  <m:r>
                                    <a:rPr lang="en-US" b="0" i="1" smtClean="0">
                                      <a:latin typeface="Cambria Math"/>
                                    </a:rPr>
                                    <m:t>239</m:t>
                                  </m:r>
                                </m:sup>
                                <m:e>
                                  <m:r>
                                    <a:rPr lang="en-US" b="0" i="1" smtClean="0">
                                      <a:latin typeface="Cambria Math"/>
                                    </a:rPr>
                                    <m:t>𝑈</m:t>
                                  </m:r>
                                </m:e>
                              </m:sPre>
                              <m:r>
                                <a:rPr lang="en-US" b="0" i="1" smtClean="0">
                                  <a:latin typeface="Cambria Math"/>
                                </a:rPr>
                                <m:t>  (</m:t>
                              </m:r>
                              <m:r>
                                <a:rPr lang="en-US" b="0" i="1" smtClean="0">
                                  <a:latin typeface="Cambria Math"/>
                                </a:rPr>
                                <m:t>𝑢𝑛𝑠𝑡𝑎𝑏𝑙𝑒</m:t>
                              </m:r>
                              <m:r>
                                <a:rPr lang="en-US" b="0" i="1" smtClean="0">
                                  <a:latin typeface="Cambria Math"/>
                                </a:rPr>
                                <m:t>)</m:t>
                              </m:r>
                            </m:e>
                          </m:sPre>
                        </m:e>
                      </m:sPre>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2971800" y="2445225"/>
                <a:ext cx="3365217" cy="376385"/>
              </a:xfrm>
              <a:prstGeom prst="rect">
                <a:avLst/>
              </a:prstGeom>
              <a:blipFill rotWithShape="1">
                <a:blip r:embed="rId3"/>
                <a:stretch>
                  <a:fillRect b="-112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865434" y="2895600"/>
                <a:ext cx="3554884" cy="376000"/>
              </a:xfrm>
              <a:prstGeom prst="rect">
                <a:avLst/>
              </a:prstGeom>
              <a:noFill/>
            </p:spPr>
            <p:txBody>
              <a:bodyPr wrap="none" rtlCol="0">
                <a:spAutoFit/>
              </a:bodyPr>
              <a:lstStyle/>
              <a:p>
                <a14:m>
                  <m:oMath xmlns:m="http://schemas.openxmlformats.org/officeDocument/2006/math">
                    <m:sPre>
                      <m:sPrePr>
                        <m:ctrlPr>
                          <a:rPr lang="en-US" i="1" smtClean="0">
                            <a:latin typeface="Cambria Math"/>
                          </a:rPr>
                        </m:ctrlPr>
                      </m:sPrePr>
                      <m:sub>
                        <m:r>
                          <a:rPr lang="en-US" b="0" i="1" smtClean="0">
                            <a:latin typeface="Cambria Math"/>
                          </a:rPr>
                          <m:t>92</m:t>
                        </m:r>
                      </m:sub>
                      <m:sup>
                        <m:r>
                          <a:rPr lang="en-US" b="0" i="1" smtClean="0">
                            <a:latin typeface="Cambria Math"/>
                          </a:rPr>
                          <m:t>239</m:t>
                        </m:r>
                      </m:sup>
                      <m:e>
                        <m:r>
                          <a:rPr lang="en-US" b="0" i="1" smtClean="0">
                            <a:latin typeface="Cambria Math"/>
                          </a:rPr>
                          <m:t>𝑈</m:t>
                        </m:r>
                      </m:e>
                    </m:sPre>
                    <m:r>
                      <a:rPr lang="en-US" i="1" smtClean="0">
                        <a:latin typeface="Cambria Math"/>
                        <a:ea typeface="Cambria Math"/>
                      </a:rPr>
                      <m:t>→</m:t>
                    </m:r>
                    <m:r>
                      <a:rPr lang="en-US" b="0" i="1" smtClean="0">
                        <a:latin typeface="Cambria Math"/>
                        <a:ea typeface="Cambria Math"/>
                      </a:rPr>
                      <m:t>  </m:t>
                    </m:r>
                    <m:sPre>
                      <m:sPrePr>
                        <m:ctrlPr>
                          <a:rPr lang="en-US" b="0" i="1" smtClean="0">
                            <a:latin typeface="Cambria Math"/>
                            <a:ea typeface="Cambria Math"/>
                          </a:rPr>
                        </m:ctrlPr>
                      </m:sPrePr>
                      <m:sub>
                        <m:r>
                          <a:rPr lang="en-US" b="0" i="1" smtClean="0">
                            <a:latin typeface="Cambria Math"/>
                            <a:ea typeface="Cambria Math"/>
                          </a:rPr>
                          <m:t>93</m:t>
                        </m:r>
                      </m:sub>
                      <m:sup>
                        <m:r>
                          <a:rPr lang="en-US" b="0" i="1" smtClean="0">
                            <a:latin typeface="Cambria Math"/>
                          </a:rPr>
                          <m:t>239</m:t>
                        </m:r>
                      </m:sup>
                      <m:e>
                        <m:r>
                          <a:rPr lang="en-US" b="0" i="1" smtClean="0">
                            <a:latin typeface="Cambria Math"/>
                          </a:rPr>
                          <m:t>𝑁𝑝</m:t>
                        </m:r>
                      </m:e>
                    </m:sPre>
                    <m:r>
                      <a:rPr lang="en-US" b="0" i="1" smtClean="0">
                        <a:latin typeface="Cambria Math"/>
                      </a:rPr>
                      <m:t>+ </m:t>
                    </m:r>
                    <m:sPre>
                      <m:sPrePr>
                        <m:ctrlPr>
                          <a:rPr lang="en-US" b="0" i="1" smtClean="0">
                            <a:latin typeface="Cambria Math"/>
                          </a:rPr>
                        </m:ctrlPr>
                      </m:sPrePr>
                      <m:sub>
                        <m:r>
                          <a:rPr lang="en-US" b="0" i="1" smtClean="0">
                            <a:latin typeface="Cambria Math"/>
                          </a:rPr>
                          <m:t>−1</m:t>
                        </m:r>
                      </m:sub>
                      <m:sup>
                        <m:r>
                          <a:rPr lang="en-US" b="0" i="1" smtClean="0">
                            <a:latin typeface="Cambria Math"/>
                          </a:rPr>
                          <m:t>0</m:t>
                        </m:r>
                      </m:sup>
                      <m:e>
                        <m:r>
                          <a:rPr lang="en-US" b="0" i="1" smtClean="0">
                            <a:latin typeface="Cambria Math"/>
                          </a:rPr>
                          <m:t>𝑒</m:t>
                        </m:r>
                      </m:e>
                    </m:sPre>
                    <m:r>
                      <a:rPr lang="en-US" b="0" i="1" smtClean="0">
                        <a:latin typeface="Cambria Math"/>
                      </a:rPr>
                      <m:t>   (</m:t>
                    </m:r>
                    <m:r>
                      <a:rPr lang="en-US" b="0" i="1" smtClean="0">
                        <a:latin typeface="Cambria Math"/>
                        <a:ea typeface="Cambria Math"/>
                      </a:rPr>
                      <m:t>𝛽</m:t>
                    </m:r>
                    <m:r>
                      <a:rPr lang="en-US" b="0" i="1" smtClean="0">
                        <a:latin typeface="Cambria Math"/>
                      </a:rPr>
                      <m:t> </m:t>
                    </m:r>
                    <m:r>
                      <a:rPr lang="en-US" b="0" i="1" smtClean="0">
                        <a:latin typeface="Cambria Math"/>
                      </a:rPr>
                      <m:t>𝑑𝑒𝑐𝑎𝑦</m:t>
                    </m:r>
                    <m:r>
                      <a:rPr lang="en-US" b="0" i="1" smtClean="0">
                        <a:latin typeface="Cambria Math"/>
                      </a:rPr>
                      <m:t>)</m:t>
                    </m:r>
                  </m:oMath>
                </a14:m>
                <a:r>
                  <a:rPr lang="en-US" dirty="0" smtClean="0"/>
                  <a:t> </a:t>
                </a:r>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2865434" y="2895600"/>
                <a:ext cx="3554884" cy="376000"/>
              </a:xfrm>
              <a:prstGeom prst="rect">
                <a:avLst/>
              </a:prstGeom>
              <a:blipFill rotWithShape="1">
                <a:blip r:embed="rId4"/>
                <a:stretch>
                  <a:fillRect b="-112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764153" y="3431032"/>
                <a:ext cx="3713902" cy="389850"/>
              </a:xfrm>
              <a:prstGeom prst="rect">
                <a:avLst/>
              </a:prstGeom>
              <a:noFill/>
            </p:spPr>
            <p:txBody>
              <a:bodyPr wrap="none" rtlCol="0">
                <a:spAutoFit/>
              </a:bodyPr>
              <a:lstStyle/>
              <a:p>
                <a14:m>
                  <m:oMath xmlns:m="http://schemas.openxmlformats.org/officeDocument/2006/math">
                    <m:sPre>
                      <m:sPrePr>
                        <m:ctrlPr>
                          <a:rPr lang="en-US" i="1" smtClean="0">
                            <a:latin typeface="Cambria Math"/>
                          </a:rPr>
                        </m:ctrlPr>
                      </m:sPrePr>
                      <m:sub>
                        <m:r>
                          <a:rPr lang="en-US" b="0" i="1" smtClean="0">
                            <a:latin typeface="Cambria Math"/>
                          </a:rPr>
                          <m:t>93</m:t>
                        </m:r>
                      </m:sub>
                      <m:sup>
                        <m:r>
                          <a:rPr lang="en-US" b="0" i="1" smtClean="0">
                            <a:latin typeface="Cambria Math"/>
                          </a:rPr>
                          <m:t>239</m:t>
                        </m:r>
                      </m:sup>
                      <m:e>
                        <m:r>
                          <a:rPr lang="en-US" b="0" i="1" smtClean="0">
                            <a:latin typeface="Cambria Math"/>
                          </a:rPr>
                          <m:t>𝑁𝑝</m:t>
                        </m:r>
                      </m:e>
                    </m:sPre>
                    <m:r>
                      <a:rPr lang="en-US" i="1" smtClean="0">
                        <a:latin typeface="Cambria Math"/>
                        <a:ea typeface="Cambria Math"/>
                      </a:rPr>
                      <m:t>→</m:t>
                    </m:r>
                    <m:r>
                      <a:rPr lang="en-US" b="0" i="1" smtClean="0">
                        <a:latin typeface="Cambria Math"/>
                        <a:ea typeface="Cambria Math"/>
                      </a:rPr>
                      <m:t>  </m:t>
                    </m:r>
                    <m:sPre>
                      <m:sPrePr>
                        <m:ctrlPr>
                          <a:rPr lang="en-US" b="1" i="1" smtClean="0">
                            <a:solidFill>
                              <a:srgbClr val="FF0000"/>
                            </a:solidFill>
                            <a:latin typeface="Cambria Math"/>
                            <a:ea typeface="Cambria Math"/>
                          </a:rPr>
                        </m:ctrlPr>
                      </m:sPrePr>
                      <m:sub>
                        <m:r>
                          <a:rPr lang="en-US" b="1" i="1" smtClean="0">
                            <a:solidFill>
                              <a:srgbClr val="FF0000"/>
                            </a:solidFill>
                            <a:latin typeface="Cambria Math"/>
                            <a:ea typeface="Cambria Math"/>
                          </a:rPr>
                          <m:t>𝟗𝟒</m:t>
                        </m:r>
                      </m:sub>
                      <m:sup>
                        <m:r>
                          <a:rPr lang="en-US" b="1" i="1" smtClean="0">
                            <a:solidFill>
                              <a:srgbClr val="FF0000"/>
                            </a:solidFill>
                            <a:latin typeface="Cambria Math"/>
                          </a:rPr>
                          <m:t>𝟐𝟑𝟗</m:t>
                        </m:r>
                      </m:sup>
                      <m:e>
                        <m:r>
                          <a:rPr lang="en-US" b="1" i="1" smtClean="0">
                            <a:solidFill>
                              <a:srgbClr val="FF0000"/>
                            </a:solidFill>
                            <a:latin typeface="Cambria Math"/>
                          </a:rPr>
                          <m:t>𝑷𝒖</m:t>
                        </m:r>
                      </m:e>
                    </m:sPre>
                    <m:r>
                      <a:rPr lang="en-US" b="0" i="1" smtClean="0">
                        <a:latin typeface="Cambria Math"/>
                      </a:rPr>
                      <m:t>+ </m:t>
                    </m:r>
                    <m:sPre>
                      <m:sPrePr>
                        <m:ctrlPr>
                          <a:rPr lang="en-US" b="0" i="1" smtClean="0">
                            <a:latin typeface="Cambria Math"/>
                          </a:rPr>
                        </m:ctrlPr>
                      </m:sPrePr>
                      <m:sub>
                        <m:r>
                          <a:rPr lang="en-US" b="0" i="1" smtClean="0">
                            <a:latin typeface="Cambria Math"/>
                          </a:rPr>
                          <m:t>−1</m:t>
                        </m:r>
                      </m:sub>
                      <m:sup>
                        <m:r>
                          <a:rPr lang="en-US" b="0" i="1" smtClean="0">
                            <a:latin typeface="Cambria Math"/>
                          </a:rPr>
                          <m:t>0</m:t>
                        </m:r>
                      </m:sup>
                      <m:e>
                        <m:r>
                          <a:rPr lang="en-US" b="0" i="1" smtClean="0">
                            <a:latin typeface="Cambria Math"/>
                          </a:rPr>
                          <m:t>𝑒</m:t>
                        </m:r>
                      </m:e>
                    </m:sPre>
                    <m:r>
                      <a:rPr lang="en-US" b="0" i="1" smtClean="0">
                        <a:latin typeface="Cambria Math"/>
                      </a:rPr>
                      <m:t>   (</m:t>
                    </m:r>
                    <m:r>
                      <a:rPr lang="en-US" b="0" i="1" smtClean="0">
                        <a:latin typeface="Cambria Math"/>
                        <a:ea typeface="Cambria Math"/>
                      </a:rPr>
                      <m:t>𝛽</m:t>
                    </m:r>
                    <m:r>
                      <a:rPr lang="en-US" b="0" i="1" smtClean="0">
                        <a:latin typeface="Cambria Math"/>
                      </a:rPr>
                      <m:t> </m:t>
                    </m:r>
                    <m:r>
                      <a:rPr lang="en-US" b="0" i="1" smtClean="0">
                        <a:latin typeface="Cambria Math"/>
                      </a:rPr>
                      <m:t>𝑑𝑒𝑐𝑎𝑦</m:t>
                    </m:r>
                    <m:r>
                      <a:rPr lang="en-US" b="0" i="1" smtClean="0">
                        <a:latin typeface="Cambria Math"/>
                      </a:rPr>
                      <m:t>)</m:t>
                    </m:r>
                  </m:oMath>
                </a14:m>
                <a:r>
                  <a:rPr lang="en-US" dirty="0" smtClean="0"/>
                  <a:t> </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2764153" y="3431032"/>
                <a:ext cx="3713902" cy="389850"/>
              </a:xfrm>
              <a:prstGeom prst="rect">
                <a:avLst/>
              </a:prstGeom>
              <a:blipFill rotWithShape="1">
                <a:blip r:embed="rId5"/>
                <a:stretch>
                  <a:fillRect b="-12500"/>
                </a:stretch>
              </a:blipFill>
            </p:spPr>
            <p:txBody>
              <a:bodyPr/>
              <a:lstStyle/>
              <a:p>
                <a:r>
                  <a:rPr lang="en-US">
                    <a:noFill/>
                  </a:rPr>
                  <a:t> </a:t>
                </a:r>
              </a:p>
            </p:txBody>
          </p:sp>
        </mc:Fallback>
      </mc:AlternateContent>
    </p:spTree>
    <p:extLst>
      <p:ext uri="{BB962C8B-B14F-4D97-AF65-F5344CB8AC3E}">
        <p14:creationId xmlns:p14="http://schemas.microsoft.com/office/powerpoint/2010/main" val="23721218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3200" dirty="0" smtClean="0"/>
              <a:t>Problems with Nuclear Power:  </a:t>
            </a:r>
            <a:br>
              <a:rPr lang="en-US" sz="3200" dirty="0" smtClean="0"/>
            </a:br>
            <a:r>
              <a:rPr lang="en-US" sz="3200" dirty="0" smtClean="0"/>
              <a:t>Nuclear Weaponry</a:t>
            </a:r>
            <a:endParaRPr lang="en-US" sz="3200" dirty="0"/>
          </a:p>
        </p:txBody>
      </p:sp>
      <p:sp>
        <p:nvSpPr>
          <p:cNvPr id="3" name="Content Placeholder 2"/>
          <p:cNvSpPr>
            <a:spLocks noGrp="1"/>
          </p:cNvSpPr>
          <p:nvPr>
            <p:ph idx="1"/>
          </p:nvPr>
        </p:nvSpPr>
        <p:spPr>
          <a:xfrm>
            <a:off x="381000" y="1905000"/>
            <a:ext cx="5181600" cy="3886200"/>
          </a:xfrm>
        </p:spPr>
        <p:txBody>
          <a:bodyPr>
            <a:normAutofit/>
          </a:bodyPr>
          <a:lstStyle/>
          <a:p>
            <a:r>
              <a:rPr lang="en-US" sz="2000" dirty="0" smtClean="0"/>
              <a:t>Once nuclear power was established, scientists realized that building a nuclear weapon would be straight-forward as long as enough enriched uranium-235 is available. </a:t>
            </a:r>
          </a:p>
          <a:p>
            <a:endParaRPr lang="en-US" sz="2000" dirty="0" smtClean="0"/>
          </a:p>
          <a:p>
            <a:r>
              <a:rPr lang="en-US" sz="2000" dirty="0" smtClean="0"/>
              <a:t>During the 40’s, the fear was that Nazi Germany would develop a nuclear bomb.  </a:t>
            </a:r>
          </a:p>
          <a:p>
            <a:endParaRPr lang="en-US" sz="2000" dirty="0"/>
          </a:p>
          <a:p>
            <a:r>
              <a:rPr lang="en-US" sz="2000" dirty="0" smtClean="0"/>
              <a:t>This spurred the Manhattan Project.  The U.S. wanted to build a nuclear bomb before Germany could. </a:t>
            </a:r>
            <a:endParaRPr lang="en-US" sz="20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905000"/>
            <a:ext cx="2543175"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16210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Problems with Nuclear Power:  Risk of Plant Meltdown</a:t>
            </a:r>
            <a:endParaRPr lang="en-US" sz="3200" dirty="0"/>
          </a:p>
        </p:txBody>
      </p:sp>
      <p:sp>
        <p:nvSpPr>
          <p:cNvPr id="3" name="Content Placeholder 2"/>
          <p:cNvSpPr>
            <a:spLocks noGrp="1"/>
          </p:cNvSpPr>
          <p:nvPr>
            <p:ph idx="1"/>
          </p:nvPr>
        </p:nvSpPr>
        <p:spPr/>
        <p:txBody>
          <a:bodyPr>
            <a:normAutofit/>
          </a:bodyPr>
          <a:lstStyle/>
          <a:p>
            <a:r>
              <a:rPr lang="en-US" sz="2000" dirty="0" smtClean="0"/>
              <a:t>Let’s investigate why the nuclear power industry has not grown, despite it’s obvious promise.  We should begin with the dangers of nuclear power.</a:t>
            </a:r>
          </a:p>
          <a:p>
            <a:endParaRPr lang="en-US" sz="2000" dirty="0"/>
          </a:p>
          <a:p>
            <a:r>
              <a:rPr lang="en-US" sz="2000" b="1" u="sng" dirty="0" smtClean="0"/>
              <a:t>Myth</a:t>
            </a:r>
            <a:r>
              <a:rPr lang="en-US" sz="2000" dirty="0" smtClean="0"/>
              <a:t>:  The risk of explosion is the greatest problem with nuclear plants</a:t>
            </a:r>
          </a:p>
          <a:p>
            <a:pPr lvl="1"/>
            <a:r>
              <a:rPr lang="en-US" sz="2000" b="1" u="sng" dirty="0" smtClean="0"/>
              <a:t>Fact</a:t>
            </a:r>
            <a:r>
              <a:rPr lang="en-US" sz="2000" dirty="0" smtClean="0"/>
              <a:t>:  Nuclear plants can’t blow up like nuclear bombs because of the distribution of material and insufficient enrichment of uranium-235</a:t>
            </a:r>
          </a:p>
          <a:p>
            <a:pPr lvl="1"/>
            <a:r>
              <a:rPr lang="en-US" sz="2000" dirty="0" smtClean="0"/>
              <a:t>Human error is the biggest threat (i.e.  </a:t>
            </a:r>
            <a:r>
              <a:rPr lang="en-US" sz="2000" b="1" dirty="0" smtClean="0">
                <a:solidFill>
                  <a:srgbClr val="FF0000"/>
                </a:solidFill>
              </a:rPr>
              <a:t>Chernobyl </a:t>
            </a:r>
            <a:r>
              <a:rPr lang="en-US" sz="2000" dirty="0" smtClean="0"/>
              <a:t>and </a:t>
            </a:r>
            <a:r>
              <a:rPr lang="en-US" sz="2000" b="1" dirty="0" smtClean="0">
                <a:solidFill>
                  <a:srgbClr val="FF0000"/>
                </a:solidFill>
              </a:rPr>
              <a:t>Three Mile Island</a:t>
            </a:r>
            <a:r>
              <a:rPr lang="en-US" sz="2000" dirty="0" smtClean="0"/>
              <a:t>)</a:t>
            </a:r>
          </a:p>
          <a:p>
            <a:pPr lvl="2"/>
            <a:r>
              <a:rPr lang="en-US" sz="2000" dirty="0" smtClean="0"/>
              <a:t>In the two examples above, a loss of cooling water lead to overheating, which caused the core to melt. </a:t>
            </a:r>
          </a:p>
          <a:p>
            <a:pPr lvl="3"/>
            <a:r>
              <a:rPr lang="en-US" dirty="0" smtClean="0"/>
              <a:t>Meltdown can result in the release of radioactive material </a:t>
            </a:r>
          </a:p>
          <a:p>
            <a:endParaRPr lang="en-US" sz="2000" dirty="0"/>
          </a:p>
          <a:p>
            <a:endParaRPr lang="en-US" sz="2000" dirty="0"/>
          </a:p>
          <a:p>
            <a:pPr lvl="1"/>
            <a:endParaRPr lang="en-US" sz="2000" dirty="0"/>
          </a:p>
        </p:txBody>
      </p:sp>
    </p:spTree>
    <p:extLst>
      <p:ext uri="{BB962C8B-B14F-4D97-AF65-F5344CB8AC3E}">
        <p14:creationId xmlns:p14="http://schemas.microsoft.com/office/powerpoint/2010/main" val="11382017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cdn.theatlantic.com/static/infocus/chernobyl25/s_c02_050101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886" y="685800"/>
            <a:ext cx="8295121" cy="5524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662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Positives of Nuclear Power</a:t>
            </a:r>
            <a:endParaRPr lang="en-US" sz="3200" dirty="0"/>
          </a:p>
        </p:txBody>
      </p:sp>
      <p:sp>
        <p:nvSpPr>
          <p:cNvPr id="3" name="Content Placeholder 2"/>
          <p:cNvSpPr>
            <a:spLocks noGrp="1"/>
          </p:cNvSpPr>
          <p:nvPr>
            <p:ph idx="1"/>
          </p:nvPr>
        </p:nvSpPr>
        <p:spPr/>
        <p:txBody>
          <a:bodyPr>
            <a:normAutofit/>
          </a:bodyPr>
          <a:lstStyle/>
          <a:p>
            <a:r>
              <a:rPr lang="en-US" sz="2000" dirty="0" smtClean="0"/>
              <a:t>There are many positive attributes of nuclear power that can not be overlooked.  A few are listed below:</a:t>
            </a:r>
          </a:p>
          <a:p>
            <a:endParaRPr lang="en-US" sz="2000" dirty="0" smtClean="0"/>
          </a:p>
          <a:p>
            <a:pPr marL="457200" indent="-457200">
              <a:buFont typeface="+mj-lt"/>
              <a:buAutoNum type="arabicPeriod"/>
            </a:pPr>
            <a:r>
              <a:rPr lang="en-US" sz="2000" dirty="0" smtClean="0"/>
              <a:t>No fossil fuels are consumed</a:t>
            </a:r>
          </a:p>
          <a:p>
            <a:pPr marL="457200" indent="-457200">
              <a:buFont typeface="+mj-lt"/>
              <a:buAutoNum type="arabicPeriod"/>
            </a:pPr>
            <a:r>
              <a:rPr lang="en-US" sz="2000" dirty="0" smtClean="0"/>
              <a:t>No pollutants are emitted</a:t>
            </a:r>
          </a:p>
          <a:p>
            <a:pPr marL="457200" indent="-457200">
              <a:buFont typeface="+mj-lt"/>
              <a:buAutoNum type="arabicPeriod"/>
            </a:pPr>
            <a:r>
              <a:rPr lang="en-US" sz="2000" u="sng" dirty="0" smtClean="0">
                <a:solidFill>
                  <a:srgbClr val="FF0000"/>
                </a:solidFill>
              </a:rPr>
              <a:t>Uranium</a:t>
            </a:r>
            <a:r>
              <a:rPr lang="en-US" sz="2000" dirty="0" smtClean="0"/>
              <a:t> reactor fuel is cheap, and produces millions times more energy per unit mass than fossil fuels</a:t>
            </a:r>
          </a:p>
          <a:p>
            <a:pPr marL="457200" indent="-457200">
              <a:buFont typeface="+mj-lt"/>
              <a:buAutoNum type="arabicPeriod"/>
            </a:pPr>
            <a:r>
              <a:rPr lang="en-US" sz="2000" dirty="0" smtClean="0"/>
              <a:t>Uranium can potentially provide power for thousands of years</a:t>
            </a:r>
            <a:endParaRPr lang="en-US" sz="2000" dirty="0"/>
          </a:p>
        </p:txBody>
      </p:sp>
    </p:spTree>
    <p:extLst>
      <p:ext uri="{BB962C8B-B14F-4D97-AF65-F5344CB8AC3E}">
        <p14:creationId xmlns:p14="http://schemas.microsoft.com/office/powerpoint/2010/main" val="1212914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cdn.theatlantic.com/static/infocus/chernobyl25/s_c22_0RTXOI0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838199"/>
            <a:ext cx="7924800" cy="546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794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cdn.theatlantic.com/static/infocus/chernobyl25/s_c23_043793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9439275" cy="660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977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cdn.theatlantic.com/static/infocus/chernobyl25/s_c13_042101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7905068"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121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encrypted-tbn3.gstatic.com/images?q=tbn:ANd9GcSishSW75tbefO5k_KaTsVuvVze9jw6-O4DNcyvbbduttQQ-n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1295400"/>
            <a:ext cx="4697965" cy="40386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encrypted-tbn3.gstatic.com/images?q=tbn:ANd9GcQx__4ezGEWFZAVCiw_xAlCRoBBFufM4NRZC4xtW3txjhlI2EQ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019300"/>
            <a:ext cx="27432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765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images.nationmaster.com/images/motw/commonwealth/dfnsindust-belaru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686" y="1556657"/>
            <a:ext cx="3967180" cy="39899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48200" y="1676400"/>
            <a:ext cx="3733800" cy="3693319"/>
          </a:xfrm>
          <a:prstGeom prst="rect">
            <a:avLst/>
          </a:prstGeom>
          <a:noFill/>
        </p:spPr>
        <p:txBody>
          <a:bodyPr wrap="square" rtlCol="0">
            <a:spAutoFit/>
          </a:bodyPr>
          <a:lstStyle/>
          <a:p>
            <a:pPr marL="285750" indent="-285750">
              <a:buFont typeface="Arial" pitchFamily="34" charset="0"/>
              <a:buChar char="•"/>
            </a:pPr>
            <a:r>
              <a:rPr lang="en-US" dirty="0" smtClean="0"/>
              <a:t>On average, the incidence of all types of cancer in Belarus has increased 40% since Chernobyl.</a:t>
            </a:r>
          </a:p>
          <a:p>
            <a:pPr marL="285750" indent="-285750">
              <a:buFont typeface="Arial" pitchFamily="34" charset="0"/>
              <a:buChar char="•"/>
            </a:pPr>
            <a:endParaRPr lang="en-US" dirty="0"/>
          </a:p>
          <a:p>
            <a:pPr marL="285750" indent="-285750">
              <a:buFont typeface="Arial" pitchFamily="34" charset="0"/>
              <a:buChar char="•"/>
            </a:pPr>
            <a:r>
              <a:rPr lang="en-US" dirty="0" smtClean="0"/>
              <a:t>Thyroid cancer has increased 30-fold.  Leukemia rates are up 50%</a:t>
            </a:r>
          </a:p>
          <a:p>
            <a:pPr marL="285750" indent="-285750">
              <a:buFont typeface="Arial" pitchFamily="34" charset="0"/>
              <a:buChar char="•"/>
            </a:pPr>
            <a:endParaRPr lang="en-US" dirty="0"/>
          </a:p>
          <a:p>
            <a:pPr marL="285750" indent="-285750">
              <a:buFont typeface="Arial" pitchFamily="34" charset="0"/>
              <a:buChar char="•"/>
            </a:pPr>
            <a:r>
              <a:rPr lang="en-US" dirty="0" smtClean="0"/>
              <a:t>In children, heart disease is up 47%, bone disorders 63%, and nervous system disorders 43%</a:t>
            </a:r>
          </a:p>
          <a:p>
            <a:endParaRPr lang="en-US" dirty="0"/>
          </a:p>
          <a:p>
            <a:pPr marL="285750" indent="-285750">
              <a:buFont typeface="Arial" pitchFamily="34" charset="0"/>
              <a:buChar char="•"/>
            </a:pPr>
            <a:r>
              <a:rPr lang="en-US" dirty="0" smtClean="0"/>
              <a:t>Child deformities increased 300%</a:t>
            </a:r>
            <a:endParaRPr lang="en-US" dirty="0"/>
          </a:p>
          <a:p>
            <a:endParaRPr lang="en-US" dirty="0"/>
          </a:p>
        </p:txBody>
      </p:sp>
      <p:sp>
        <p:nvSpPr>
          <p:cNvPr id="3" name="Title 2"/>
          <p:cNvSpPr>
            <a:spLocks noGrp="1"/>
          </p:cNvSpPr>
          <p:nvPr>
            <p:ph type="title"/>
          </p:nvPr>
        </p:nvSpPr>
        <p:spPr/>
        <p:txBody>
          <a:bodyPr>
            <a:noAutofit/>
          </a:bodyPr>
          <a:lstStyle/>
          <a:p>
            <a:r>
              <a:rPr lang="en-US" sz="3200" dirty="0" smtClean="0"/>
              <a:t>Wind Blew 70% Of The Radioactive Material Out of Ukraine and Into Belarus</a:t>
            </a:r>
            <a:endParaRPr lang="en-US" sz="3200" dirty="0"/>
          </a:p>
        </p:txBody>
      </p:sp>
    </p:spTree>
    <p:extLst>
      <p:ext uri="{BB962C8B-B14F-4D97-AF65-F5344CB8AC3E}">
        <p14:creationId xmlns:p14="http://schemas.microsoft.com/office/powerpoint/2010/main" val="31054703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Problems with Nuclear Power:  Dangers of Radiation</a:t>
            </a:r>
            <a:endParaRPr lang="en-US" sz="32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676400"/>
                <a:ext cx="8229600" cy="4525963"/>
              </a:xfrm>
            </p:spPr>
            <p:txBody>
              <a:bodyPr/>
              <a:lstStyle/>
              <a:p>
                <a:r>
                  <a:rPr lang="en-US" sz="2000" dirty="0" smtClean="0">
                    <a:latin typeface="+mj-lt"/>
                  </a:rPr>
                  <a:t>Radioactive products</a:t>
                </a:r>
              </a:p>
              <a:p>
                <a:pPr lvl="1"/>
                <a:r>
                  <a:rPr lang="en-US" sz="2000" dirty="0" smtClean="0">
                    <a:latin typeface="+mj-lt"/>
                  </a:rPr>
                  <a:t>Great care is taken to prevent the introduction of radioactive contaminants into the environment.  However, there can be some escape of radioactive gases through microscopic cracks in cladding.</a:t>
                </a:r>
              </a:p>
              <a:p>
                <a:pPr lvl="1"/>
                <a:r>
                  <a:rPr lang="en-US" sz="2000" dirty="0" smtClean="0">
                    <a:latin typeface="+mj-lt"/>
                  </a:rPr>
                  <a:t>Radioactive tritium </a:t>
                </a:r>
                <a14:m>
                  <m:oMath xmlns:m="http://schemas.openxmlformats.org/officeDocument/2006/math">
                    <m:d>
                      <m:dPr>
                        <m:ctrlPr>
                          <a:rPr lang="en-US" sz="2000" b="0" i="1" smtClean="0">
                            <a:latin typeface="+mj-lt"/>
                          </a:rPr>
                        </m:ctrlPr>
                      </m:dPr>
                      <m:e>
                        <m:sPre>
                          <m:sPrePr>
                            <m:ctrlPr>
                              <a:rPr lang="en-US" sz="2000" i="1" smtClean="0">
                                <a:latin typeface="+mj-lt"/>
                              </a:rPr>
                            </m:ctrlPr>
                          </m:sPrePr>
                          <m:sub>
                            <m:r>
                              <a:rPr lang="en-US" sz="2000" b="0" i="1" smtClean="0">
                                <a:latin typeface="+mj-lt"/>
                              </a:rPr>
                              <m:t>1</m:t>
                            </m:r>
                          </m:sub>
                          <m:sup>
                            <m:r>
                              <a:rPr lang="en-US" sz="2000" b="0" i="1" smtClean="0">
                                <a:latin typeface="+mj-lt"/>
                              </a:rPr>
                              <m:t>3</m:t>
                            </m:r>
                          </m:sup>
                          <m:e>
                            <m:r>
                              <a:rPr lang="en-US" sz="2000" b="0" i="1" smtClean="0">
                                <a:latin typeface="+mj-lt"/>
                              </a:rPr>
                              <m:t>𝐻</m:t>
                            </m:r>
                          </m:e>
                        </m:sPre>
                      </m:e>
                    </m:d>
                  </m:oMath>
                </a14:m>
                <a:r>
                  <a:rPr lang="en-US" sz="2000" dirty="0" smtClean="0">
                    <a:latin typeface="+mj-lt"/>
                  </a:rPr>
                  <a:t> is released in discharged water</a:t>
                </a:r>
              </a:p>
              <a:p>
                <a:pPr lvl="1"/>
                <a:r>
                  <a:rPr lang="en-US" sz="2000" dirty="0" smtClean="0">
                    <a:latin typeface="+mj-lt"/>
                  </a:rPr>
                  <a:t>Rocks left behind from uranium mining may leach into groundwater</a:t>
                </a:r>
                <a:endParaRPr lang="en-US" sz="2000" dirty="0">
                  <a:latin typeface="+mj-lt"/>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676400"/>
                <a:ext cx="8229600" cy="4525963"/>
              </a:xfrm>
              <a:blipFill rotWithShape="1">
                <a:blip r:embed="rId2"/>
                <a:stretch>
                  <a:fillRect l="-593" t="-674"/>
                </a:stretch>
              </a:blipFill>
            </p:spPr>
            <p:txBody>
              <a:bodyPr/>
              <a:lstStyle/>
              <a:p>
                <a:r>
                  <a:rPr lang="en-US">
                    <a:noFill/>
                  </a:rPr>
                  <a:t> </a:t>
                </a:r>
              </a:p>
            </p:txBody>
          </p:sp>
        </mc:Fallback>
      </mc:AlternateContent>
    </p:spTree>
    <p:extLst>
      <p:ext uri="{BB962C8B-B14F-4D97-AF65-F5344CB8AC3E}">
        <p14:creationId xmlns:p14="http://schemas.microsoft.com/office/powerpoint/2010/main" val="28330885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Plant Decommission</a:t>
            </a:r>
            <a:endParaRPr lang="en-US" sz="3200" dirty="0"/>
          </a:p>
        </p:txBody>
      </p:sp>
      <p:sp>
        <p:nvSpPr>
          <p:cNvPr id="3" name="Content Placeholder 2"/>
          <p:cNvSpPr>
            <a:spLocks noGrp="1"/>
          </p:cNvSpPr>
          <p:nvPr>
            <p:ph idx="1"/>
          </p:nvPr>
        </p:nvSpPr>
        <p:spPr/>
        <p:txBody>
          <a:bodyPr>
            <a:normAutofit/>
          </a:bodyPr>
          <a:lstStyle/>
          <a:p>
            <a:r>
              <a:rPr lang="en-US" sz="2000" dirty="0" smtClean="0"/>
              <a:t>Nuclear plants have a life expectancy of 30 years.  After that point, neutron bombardment of plant components makes the metals brittle</a:t>
            </a:r>
          </a:p>
          <a:p>
            <a:endParaRPr lang="en-US" sz="2000" dirty="0" smtClean="0"/>
          </a:p>
          <a:p>
            <a:r>
              <a:rPr lang="en-US" sz="2000" dirty="0" smtClean="0"/>
              <a:t>The plant must be decommissioned.  This may involve one of the following options</a:t>
            </a:r>
          </a:p>
          <a:p>
            <a:pPr lvl="1"/>
            <a:r>
              <a:rPr lang="en-US" sz="2000" dirty="0" smtClean="0"/>
              <a:t>Closing the plant and leaving it under armed guard</a:t>
            </a:r>
          </a:p>
          <a:p>
            <a:pPr lvl="1"/>
            <a:r>
              <a:rPr lang="en-US" sz="2000" dirty="0" smtClean="0"/>
              <a:t>Entombing the plant in concrete (i.e. Chernobyl)</a:t>
            </a:r>
          </a:p>
          <a:p>
            <a:pPr lvl="1"/>
            <a:r>
              <a:rPr lang="en-US" sz="2000" dirty="0" smtClean="0"/>
              <a:t>Dismantling the plant, cutting it into pieces and storing them  </a:t>
            </a:r>
          </a:p>
          <a:p>
            <a:pPr lvl="2"/>
            <a:r>
              <a:rPr lang="en-US" sz="2000" dirty="0" smtClean="0"/>
              <a:t>The cost of decommission is $3B</a:t>
            </a:r>
            <a:endParaRPr lang="en-US" sz="2000" dirty="0"/>
          </a:p>
        </p:txBody>
      </p:sp>
    </p:spTree>
    <p:extLst>
      <p:ext uri="{BB962C8B-B14F-4D97-AF65-F5344CB8AC3E}">
        <p14:creationId xmlns:p14="http://schemas.microsoft.com/office/powerpoint/2010/main" val="42616748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smtClean="0"/>
              <a:t>Waste Disposal</a:t>
            </a: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447800"/>
                <a:ext cx="8229600" cy="4525963"/>
              </a:xfrm>
            </p:spPr>
            <p:txBody>
              <a:bodyPr>
                <a:normAutofit/>
              </a:bodyPr>
              <a:lstStyle/>
              <a:p>
                <a:r>
                  <a:rPr lang="en-US" sz="2000" dirty="0" smtClean="0"/>
                  <a:t>Fission products accumulate as a reactor operates.  For this reason, fuel rods must be replaced every 3 years.  The rods are stored on site underwater.</a:t>
                </a:r>
              </a:p>
              <a:p>
                <a:endParaRPr lang="en-US" sz="2000" dirty="0" smtClean="0"/>
              </a:p>
              <a:p>
                <a:r>
                  <a:rPr lang="en-US" sz="2000" dirty="0" smtClean="0"/>
                  <a:t>Storage presents a serious problem because of the high radioactivity of the waste.  It takes 20 </a:t>
                </a:r>
                <a:r>
                  <a:rPr lang="en-US" sz="2000" b="1" u="sng" dirty="0" smtClean="0">
                    <a:solidFill>
                      <a:srgbClr val="FF0000"/>
                    </a:solidFill>
                  </a:rPr>
                  <a:t>half-lives</a:t>
                </a:r>
                <a:r>
                  <a:rPr lang="en-US" sz="2000" dirty="0" smtClean="0"/>
                  <a:t> for their radioactivity to reach low enough levels for human safety</a:t>
                </a:r>
              </a:p>
              <a:p>
                <a:pPr lvl="1"/>
                <a:r>
                  <a:rPr lang="en-US" sz="1600" dirty="0" smtClean="0"/>
                  <a:t>Uranium 235 (</a:t>
                </a:r>
                <a14:m>
                  <m:oMath xmlns:m="http://schemas.openxmlformats.org/officeDocument/2006/math">
                    <m:sSub>
                      <m:sSubPr>
                        <m:ctrlPr>
                          <a:rPr lang="en-US" sz="1600" i="1" smtClean="0">
                            <a:latin typeface="Cambria Math"/>
                          </a:rPr>
                        </m:ctrlPr>
                      </m:sSubPr>
                      <m:e>
                        <m:r>
                          <a:rPr lang="en-US" sz="1600" b="0" i="1" smtClean="0">
                            <a:latin typeface="Cambria Math"/>
                          </a:rPr>
                          <m:t>𝑡</m:t>
                        </m:r>
                      </m:e>
                      <m:sub>
                        <m:r>
                          <a:rPr lang="en-US" sz="1600" b="0" i="1" smtClean="0">
                            <a:latin typeface="Cambria Math"/>
                          </a:rPr>
                          <m:t>1/2</m:t>
                        </m:r>
                      </m:sub>
                    </m:sSub>
                  </m:oMath>
                </a14:m>
                <a:r>
                  <a:rPr lang="en-US" sz="1600" dirty="0" smtClean="0"/>
                  <a:t> = 704 million years)</a:t>
                </a:r>
              </a:p>
              <a:p>
                <a:pPr lvl="1"/>
                <a:r>
                  <a:rPr lang="en-US" sz="1600" dirty="0" smtClean="0"/>
                  <a:t>Uranium 238 (</a:t>
                </a:r>
                <a14:m>
                  <m:oMath xmlns:m="http://schemas.openxmlformats.org/officeDocument/2006/math">
                    <m:sSub>
                      <m:sSubPr>
                        <m:ctrlPr>
                          <a:rPr lang="en-US" sz="1600" i="1" smtClean="0">
                            <a:latin typeface="Cambria Math"/>
                          </a:rPr>
                        </m:ctrlPr>
                      </m:sSubPr>
                      <m:e>
                        <m:r>
                          <a:rPr lang="en-US" sz="1600" b="0" i="1" smtClean="0">
                            <a:latin typeface="Cambria Math"/>
                          </a:rPr>
                          <m:t>𝑡</m:t>
                        </m:r>
                      </m:e>
                      <m:sub>
                        <m:r>
                          <a:rPr lang="en-US" sz="1600" b="0" i="1" smtClean="0">
                            <a:latin typeface="Cambria Math"/>
                          </a:rPr>
                          <m:t>1/2</m:t>
                        </m:r>
                      </m:sub>
                    </m:sSub>
                  </m:oMath>
                </a14:m>
                <a:r>
                  <a:rPr lang="en-US" sz="1600" dirty="0" smtClean="0"/>
                  <a:t> = 4.4 billion years)</a:t>
                </a:r>
              </a:p>
              <a:p>
                <a:pPr lvl="1"/>
                <a:r>
                  <a:rPr lang="en-US" sz="1600" dirty="0" smtClean="0"/>
                  <a:t>Plutonium 239 (</a:t>
                </a:r>
                <a14:m>
                  <m:oMath xmlns:m="http://schemas.openxmlformats.org/officeDocument/2006/math">
                    <m:sSub>
                      <m:sSubPr>
                        <m:ctrlPr>
                          <a:rPr lang="en-US" sz="1600" i="1" smtClean="0">
                            <a:latin typeface="Cambria Math"/>
                          </a:rPr>
                        </m:ctrlPr>
                      </m:sSubPr>
                      <m:e>
                        <m:r>
                          <a:rPr lang="en-US" sz="1600" b="0" i="1" smtClean="0">
                            <a:latin typeface="Cambria Math"/>
                          </a:rPr>
                          <m:t>𝑡</m:t>
                        </m:r>
                      </m:e>
                      <m:sub>
                        <m:r>
                          <a:rPr lang="en-US" sz="1600" b="0" i="1" smtClean="0">
                            <a:latin typeface="Cambria Math"/>
                          </a:rPr>
                          <m:t>1/2</m:t>
                        </m:r>
                      </m:sub>
                    </m:sSub>
                  </m:oMath>
                </a14:m>
                <a:r>
                  <a:rPr lang="en-US" sz="1600" dirty="0" smtClean="0"/>
                  <a:t> =24000 years)</a:t>
                </a:r>
              </a:p>
              <a:p>
                <a:pPr lvl="1"/>
                <a:endParaRPr lang="en-US" sz="1600" dirty="0"/>
              </a:p>
              <a:p>
                <a:r>
                  <a:rPr lang="en-US" sz="2000" dirty="0" smtClean="0"/>
                  <a:t>These half-lives are far beyond human lifetimes, so this waste will exist forever.</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447800"/>
                <a:ext cx="8229600" cy="4525963"/>
              </a:xfrm>
              <a:blipFill rotWithShape="1">
                <a:blip r:embed="rId2"/>
                <a:stretch>
                  <a:fillRect l="-667" t="-674" r="-1037"/>
                </a:stretch>
              </a:blipFill>
            </p:spPr>
            <p:txBody>
              <a:bodyPr/>
              <a:lstStyle/>
              <a:p>
                <a:r>
                  <a:rPr lang="en-US">
                    <a:noFill/>
                  </a:rPr>
                  <a:t> </a:t>
                </a:r>
              </a:p>
            </p:txBody>
          </p:sp>
        </mc:Fallback>
      </mc:AlternateContent>
    </p:spTree>
    <p:extLst>
      <p:ext uri="{BB962C8B-B14F-4D97-AF65-F5344CB8AC3E}">
        <p14:creationId xmlns:p14="http://schemas.microsoft.com/office/powerpoint/2010/main" val="37270916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normAutofit/>
          </a:bodyPr>
          <a:lstStyle/>
          <a:p>
            <a:r>
              <a:rPr lang="en-US" sz="3200" dirty="0" smtClean="0"/>
              <a:t>Yucca Mountain</a:t>
            </a:r>
            <a:endParaRPr lang="en-US" sz="3200" dirty="0"/>
          </a:p>
        </p:txBody>
      </p:sp>
      <p:sp>
        <p:nvSpPr>
          <p:cNvPr id="3" name="Content Placeholder 2"/>
          <p:cNvSpPr>
            <a:spLocks noGrp="1"/>
          </p:cNvSpPr>
          <p:nvPr>
            <p:ph idx="1"/>
          </p:nvPr>
        </p:nvSpPr>
        <p:spPr>
          <a:xfrm>
            <a:off x="381000" y="1219200"/>
            <a:ext cx="8458200" cy="5334000"/>
          </a:xfrm>
        </p:spPr>
        <p:txBody>
          <a:bodyPr>
            <a:normAutofit/>
          </a:bodyPr>
          <a:lstStyle/>
          <a:p>
            <a:r>
              <a:rPr lang="en-US" sz="2000" dirty="0" smtClean="0"/>
              <a:t>Each year a nuclear plant produces 20-30 tons of waste.</a:t>
            </a:r>
          </a:p>
          <a:p>
            <a:endParaRPr lang="en-US" sz="2000" dirty="0" smtClean="0"/>
          </a:p>
          <a:p>
            <a:r>
              <a:rPr lang="en-US" sz="2000" dirty="0" smtClean="0"/>
              <a:t>Research has been devoted to converting the waste to synthetic rock, then placing them in resistant containers deep underground</a:t>
            </a:r>
          </a:p>
          <a:p>
            <a:endParaRPr lang="en-US" sz="2000" dirty="0" smtClean="0"/>
          </a:p>
          <a:p>
            <a:r>
              <a:rPr lang="en-US" sz="2000" dirty="0" smtClean="0"/>
              <a:t>The </a:t>
            </a:r>
            <a:r>
              <a:rPr lang="en-US" sz="2000" u="sng" dirty="0" smtClean="0">
                <a:solidFill>
                  <a:srgbClr val="FF0000"/>
                </a:solidFill>
              </a:rPr>
              <a:t>Yucca Mountain</a:t>
            </a:r>
            <a:r>
              <a:rPr lang="en-US" sz="2000" dirty="0" smtClean="0"/>
              <a:t> site in Nevada was chosen.  The Department of Energy charges utility companies $1/1000 kWh to fund the $96 B project</a:t>
            </a:r>
          </a:p>
          <a:p>
            <a:pPr lvl="1"/>
            <a:r>
              <a:rPr lang="en-US" sz="2000" dirty="0" smtClean="0"/>
              <a:t>The suitability of the site was tested for 20 years prior to approval by G.W. Bush</a:t>
            </a:r>
          </a:p>
          <a:p>
            <a:pPr lvl="1"/>
            <a:r>
              <a:rPr lang="en-US" sz="2000" dirty="0" smtClean="0"/>
              <a:t>The capacity would be 70,000 tons of waste.  Once filled, a new depository would have to be built.</a:t>
            </a:r>
          </a:p>
          <a:p>
            <a:pPr lvl="1"/>
            <a:r>
              <a:rPr lang="en-US" sz="2000" dirty="0" smtClean="0"/>
              <a:t>Material would be buried 500 meters under the earth in tunnels, which would then be back-filled with dirt.</a:t>
            </a:r>
          </a:p>
          <a:p>
            <a:pPr lvl="1"/>
            <a:r>
              <a:rPr lang="en-US" sz="2000" dirty="0" smtClean="0"/>
              <a:t>In 2008, the Obama administration cancelled the project.  The GOP is currently fighting to overturn the decision.</a:t>
            </a:r>
            <a:endParaRPr lang="en-US" sz="2000" dirty="0"/>
          </a:p>
        </p:txBody>
      </p:sp>
    </p:spTree>
    <p:extLst>
      <p:ext uri="{BB962C8B-B14F-4D97-AF65-F5344CB8AC3E}">
        <p14:creationId xmlns:p14="http://schemas.microsoft.com/office/powerpoint/2010/main" val="12793036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http://www.tunneltalk.com/images/Yucca-Mountain/3-YuccaMountain-Fig2Sc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66799"/>
            <a:ext cx="7238999" cy="5075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225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smtClean="0"/>
              <a:t>Recap</a:t>
            </a:r>
            <a:endParaRPr lang="en-US" sz="3200" dirty="0"/>
          </a:p>
        </p:txBody>
      </p:sp>
      <p:sp>
        <p:nvSpPr>
          <p:cNvPr id="3" name="Content Placeholder 2"/>
          <p:cNvSpPr>
            <a:spLocks noGrp="1"/>
          </p:cNvSpPr>
          <p:nvPr>
            <p:ph idx="1"/>
          </p:nvPr>
        </p:nvSpPr>
        <p:spPr>
          <a:xfrm>
            <a:off x="304800" y="1231896"/>
            <a:ext cx="4495800" cy="5105400"/>
          </a:xfrm>
        </p:spPr>
        <p:txBody>
          <a:bodyPr>
            <a:normAutofit/>
          </a:bodyPr>
          <a:lstStyle/>
          <a:p>
            <a:r>
              <a:rPr lang="en-US" sz="2000" dirty="0" smtClean="0"/>
              <a:t>Two types of subatomic particles reside in the nucleus:  </a:t>
            </a:r>
            <a:r>
              <a:rPr lang="en-US" sz="2000" u="sng" dirty="0" smtClean="0">
                <a:solidFill>
                  <a:srgbClr val="FF0000"/>
                </a:solidFill>
              </a:rPr>
              <a:t>protons</a:t>
            </a:r>
            <a:r>
              <a:rPr lang="en-US" sz="2000" dirty="0" smtClean="0"/>
              <a:t> and </a:t>
            </a:r>
            <a:r>
              <a:rPr lang="en-US" sz="2000" u="sng" dirty="0" smtClean="0">
                <a:solidFill>
                  <a:srgbClr val="FF0000"/>
                </a:solidFill>
              </a:rPr>
              <a:t>neutrons</a:t>
            </a:r>
            <a:r>
              <a:rPr lang="en-US" sz="2000" dirty="0" smtClean="0"/>
              <a:t>.  We will refer to these as </a:t>
            </a:r>
            <a:r>
              <a:rPr lang="en-US" sz="2000" u="sng" dirty="0" smtClean="0">
                <a:solidFill>
                  <a:srgbClr val="FF0000"/>
                </a:solidFill>
              </a:rPr>
              <a:t>nucleons</a:t>
            </a:r>
            <a:r>
              <a:rPr lang="en-US" sz="2000" dirty="0" smtClean="0"/>
              <a:t>.</a:t>
            </a:r>
          </a:p>
          <a:p>
            <a:endParaRPr lang="en-US" sz="2000" dirty="0"/>
          </a:p>
          <a:p>
            <a:r>
              <a:rPr lang="en-US" sz="2000" dirty="0" smtClean="0"/>
              <a:t>Atoms of the same element have the same number of protons.  The number of protons in an element is its </a:t>
            </a:r>
            <a:r>
              <a:rPr lang="en-US" sz="2000" u="sng" dirty="0" smtClean="0">
                <a:solidFill>
                  <a:srgbClr val="FF0000"/>
                </a:solidFill>
              </a:rPr>
              <a:t>atomic number</a:t>
            </a:r>
            <a:r>
              <a:rPr lang="en-US" sz="2000" dirty="0" smtClean="0"/>
              <a:t>.</a:t>
            </a:r>
          </a:p>
          <a:p>
            <a:endParaRPr lang="en-US" sz="2000" dirty="0"/>
          </a:p>
          <a:p>
            <a:r>
              <a:rPr lang="en-US" sz="2000" dirty="0" smtClean="0"/>
              <a:t>The total nucleons in an element is the </a:t>
            </a:r>
            <a:r>
              <a:rPr lang="en-US" sz="2000" u="sng" dirty="0" smtClean="0">
                <a:solidFill>
                  <a:srgbClr val="FF0000"/>
                </a:solidFill>
              </a:rPr>
              <a:t>mass number</a:t>
            </a:r>
            <a:r>
              <a:rPr lang="en-US" sz="2000" dirty="0" smtClean="0"/>
              <a:t>.  Atoms of the same element with different numbers of neutrons (and thus, nucleons) are </a:t>
            </a:r>
            <a:r>
              <a:rPr lang="en-US" sz="2000" u="sng" dirty="0" smtClean="0">
                <a:solidFill>
                  <a:srgbClr val="FF0000"/>
                </a:solidFill>
              </a:rPr>
              <a:t>isotopes</a:t>
            </a:r>
            <a:r>
              <a:rPr lang="en-US" sz="2000" dirty="0" smtClean="0"/>
              <a:t>.</a:t>
            </a:r>
            <a:endParaRPr lang="en-US" sz="2000" dirty="0"/>
          </a:p>
        </p:txBody>
      </p:sp>
      <p:grpSp>
        <p:nvGrpSpPr>
          <p:cNvPr id="4" name="Group 3"/>
          <p:cNvGrpSpPr/>
          <p:nvPr/>
        </p:nvGrpSpPr>
        <p:grpSpPr>
          <a:xfrm>
            <a:off x="5334000" y="1066799"/>
            <a:ext cx="2779061" cy="2201289"/>
            <a:chOff x="685800" y="3200400"/>
            <a:chExt cx="4247744" cy="304800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914399" y="3429000"/>
              <a:ext cx="4019145"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85800" y="3200400"/>
              <a:ext cx="10668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7" name="Table 6"/>
          <p:cNvGraphicFramePr>
            <a:graphicFrameLocks noGrp="1"/>
          </p:cNvGraphicFramePr>
          <p:nvPr>
            <p:extLst>
              <p:ext uri="{D42A27DB-BD31-4B8C-83A1-F6EECF244321}">
                <p14:modId xmlns:p14="http://schemas.microsoft.com/office/powerpoint/2010/main" val="3055164943"/>
              </p:ext>
            </p:extLst>
          </p:nvPr>
        </p:nvGraphicFramePr>
        <p:xfrm>
          <a:off x="4982817" y="3505200"/>
          <a:ext cx="3635829" cy="2627091"/>
        </p:xfrm>
        <a:graphic>
          <a:graphicData uri="http://schemas.openxmlformats.org/drawingml/2006/table">
            <a:tbl>
              <a:tblPr firstRow="1" bandRow="1">
                <a:tableStyleId>{5C22544A-7EE6-4342-B048-85BDC9FD1C3A}</a:tableStyleId>
              </a:tblPr>
              <a:tblGrid>
                <a:gridCol w="1039090"/>
                <a:gridCol w="1246910"/>
                <a:gridCol w="1349829"/>
              </a:tblGrid>
              <a:tr h="395508">
                <a:tc>
                  <a:txBody>
                    <a:bodyPr/>
                    <a:lstStyle/>
                    <a:p>
                      <a:r>
                        <a:rPr lang="en-US" sz="1600" dirty="0" smtClean="0"/>
                        <a:t>Particle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a:r>
                        <a:rPr lang="en-US" sz="1600" dirty="0" smtClean="0"/>
                        <a:t>Relative</a:t>
                      </a:r>
                      <a:r>
                        <a:rPr lang="en-US" sz="1600" baseline="0" dirty="0" smtClean="0"/>
                        <a:t> Charge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r>
                        <a:rPr lang="en-US" sz="1600" dirty="0" smtClean="0"/>
                        <a:t>Mass</a:t>
                      </a:r>
                      <a:r>
                        <a:rPr lang="en-US" sz="1600" baseline="0" dirty="0" smtClean="0"/>
                        <a:t> (</a:t>
                      </a:r>
                      <a:r>
                        <a:rPr lang="en-US" sz="1600" baseline="0" dirty="0" err="1" smtClean="0"/>
                        <a:t>amu</a:t>
                      </a:r>
                      <a:r>
                        <a:rPr lang="en-US" sz="1600" baseline="0" dirty="0" smtClean="0"/>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r>
              <a:tr h="682657">
                <a:tc>
                  <a:txBody>
                    <a:bodyPr/>
                    <a:lstStyle/>
                    <a:p>
                      <a:r>
                        <a:rPr lang="en-US" sz="1600" dirty="0" smtClean="0">
                          <a:ln>
                            <a:solidFill>
                              <a:sysClr val="windowText" lastClr="000000"/>
                            </a:solidFill>
                          </a:ln>
                        </a:rPr>
                        <a:t>Proton</a:t>
                      </a:r>
                      <a:r>
                        <a:rPr lang="en-US" sz="1600" baseline="0" dirty="0" smtClean="0">
                          <a:ln>
                            <a:solidFill>
                              <a:sysClr val="windowText" lastClr="000000"/>
                            </a:solidFill>
                          </a:ln>
                        </a:rPr>
                        <a:t> (yellow)</a:t>
                      </a:r>
                      <a:endParaRPr lang="en-US" sz="1600" dirty="0">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ln>
                            <a:solidFill>
                              <a:sysClr val="windowText" lastClr="000000"/>
                            </a:solidFill>
                          </a:ln>
                        </a:rPr>
                        <a:t>+1</a:t>
                      </a:r>
                      <a:endParaRPr lang="en-US" sz="1600" dirty="0">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ln>
                            <a:solidFill>
                              <a:sysClr val="windowText" lastClr="000000"/>
                            </a:solidFill>
                          </a:ln>
                        </a:rPr>
                        <a:t>1.007</a:t>
                      </a:r>
                      <a:endParaRPr lang="en-US" sz="1600" dirty="0">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2657">
                <a:tc>
                  <a:txBody>
                    <a:bodyPr/>
                    <a:lstStyle/>
                    <a:p>
                      <a:r>
                        <a:rPr lang="en-US" sz="1600" dirty="0" smtClean="0">
                          <a:ln>
                            <a:solidFill>
                              <a:sysClr val="windowText" lastClr="000000"/>
                            </a:solidFill>
                          </a:ln>
                        </a:rPr>
                        <a:t>Neutron (orange) </a:t>
                      </a:r>
                      <a:endParaRPr lang="en-US" sz="1600" dirty="0">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ln>
                            <a:solidFill>
                              <a:sysClr val="windowText" lastClr="000000"/>
                            </a:solidFill>
                          </a:ln>
                        </a:rPr>
                        <a:t>0</a:t>
                      </a:r>
                      <a:endParaRPr lang="en-US" sz="1600" dirty="0">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ln>
                            <a:solidFill>
                              <a:sysClr val="windowText" lastClr="000000"/>
                            </a:solidFill>
                          </a:ln>
                        </a:rPr>
                        <a:t>1.008</a:t>
                      </a:r>
                      <a:endParaRPr lang="en-US" sz="1600" dirty="0">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2657">
                <a:tc>
                  <a:txBody>
                    <a:bodyPr/>
                    <a:lstStyle/>
                    <a:p>
                      <a:r>
                        <a:rPr lang="en-US" sz="1600" dirty="0" smtClean="0">
                          <a:ln>
                            <a:solidFill>
                              <a:sysClr val="windowText" lastClr="000000"/>
                            </a:solidFill>
                          </a:ln>
                        </a:rPr>
                        <a:t>Electron (white)</a:t>
                      </a:r>
                      <a:endParaRPr lang="en-US" sz="1600" dirty="0">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ln>
                            <a:solidFill>
                              <a:sysClr val="windowText" lastClr="000000"/>
                            </a:solidFill>
                          </a:ln>
                        </a:rPr>
                        <a:t>-1</a:t>
                      </a:r>
                      <a:endParaRPr lang="en-US" sz="1600" dirty="0">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ln>
                            <a:solidFill>
                              <a:sysClr val="windowText" lastClr="000000"/>
                            </a:solidFill>
                          </a:ln>
                        </a:rPr>
                        <a:t>.000548</a:t>
                      </a:r>
                      <a:endParaRPr lang="en-US" sz="1600" dirty="0">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1964580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Cost of Nuclear Power</a:t>
            </a:r>
            <a:endParaRPr lang="en-US" sz="3200" dirty="0"/>
          </a:p>
        </p:txBody>
      </p:sp>
      <p:sp>
        <p:nvSpPr>
          <p:cNvPr id="3" name="Content Placeholder 2"/>
          <p:cNvSpPr>
            <a:spLocks noGrp="1"/>
          </p:cNvSpPr>
          <p:nvPr>
            <p:ph idx="1"/>
          </p:nvPr>
        </p:nvSpPr>
        <p:spPr/>
        <p:txBody>
          <a:bodyPr>
            <a:normAutofit/>
          </a:bodyPr>
          <a:lstStyle/>
          <a:p>
            <a:r>
              <a:rPr lang="en-US" sz="2000" dirty="0" smtClean="0"/>
              <a:t>Accounting for startup costs, decommission costs, operation and fuel, nuclear power cost $0.051/ kWh</a:t>
            </a:r>
          </a:p>
          <a:p>
            <a:pPr lvl="1"/>
            <a:r>
              <a:rPr lang="en-US" sz="2000" dirty="0" smtClean="0"/>
              <a:t>Coal power costs $0.037/ kWh</a:t>
            </a:r>
          </a:p>
          <a:p>
            <a:pPr lvl="1"/>
            <a:endParaRPr lang="en-US" sz="2000" dirty="0"/>
          </a:p>
          <a:p>
            <a:r>
              <a:rPr lang="en-US" sz="2000" dirty="0" smtClean="0"/>
              <a:t>There are now efforts to design new reactors with less cost than 1</a:t>
            </a:r>
            <a:r>
              <a:rPr lang="en-US" sz="2000" baseline="30000" dirty="0" smtClean="0"/>
              <a:t>st</a:t>
            </a:r>
            <a:r>
              <a:rPr lang="en-US" sz="2000" dirty="0" smtClean="0"/>
              <a:t> generation ones.</a:t>
            </a:r>
          </a:p>
          <a:p>
            <a:pPr lvl="1"/>
            <a:r>
              <a:rPr lang="en-US" sz="2000" dirty="0" smtClean="0"/>
              <a:t>The projected cost of power generation from the newer plants is $0.04/kWh</a:t>
            </a:r>
          </a:p>
          <a:p>
            <a:pPr lvl="1"/>
            <a:endParaRPr lang="en-US" sz="2000" dirty="0"/>
          </a:p>
          <a:p>
            <a:r>
              <a:rPr lang="en-US" sz="2000" dirty="0" smtClean="0">
                <a:solidFill>
                  <a:srgbClr val="FF0000"/>
                </a:solidFill>
              </a:rPr>
              <a:t>With nuclear power, construction/operation costs dominate.  With fossil fuels, the fuel itself is the important cost</a:t>
            </a:r>
          </a:p>
        </p:txBody>
      </p:sp>
    </p:spTree>
    <p:extLst>
      <p:ext uri="{BB962C8B-B14F-4D97-AF65-F5344CB8AC3E}">
        <p14:creationId xmlns:p14="http://schemas.microsoft.com/office/powerpoint/2010/main" val="485055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Neutron-to-Proton Ratio</a:t>
            </a:r>
            <a:endParaRPr lang="en-US" sz="3200" dirty="0"/>
          </a:p>
        </p:txBody>
      </p:sp>
      <p:sp>
        <p:nvSpPr>
          <p:cNvPr id="3" name="Content Placeholder 2"/>
          <p:cNvSpPr>
            <a:spLocks noGrp="1"/>
          </p:cNvSpPr>
          <p:nvPr>
            <p:ph idx="1"/>
          </p:nvPr>
        </p:nvSpPr>
        <p:spPr/>
        <p:txBody>
          <a:bodyPr>
            <a:normAutofit/>
          </a:bodyPr>
          <a:lstStyle/>
          <a:p>
            <a:r>
              <a:rPr lang="en-US" sz="2000" dirty="0" smtClean="0"/>
              <a:t>The nuclei of most naturally occurring isotopes are very stable, despite the massive repulsive forces that exist between the protons in the nucleus.  </a:t>
            </a:r>
            <a:endParaRPr lang="en-US" sz="2000" dirty="0"/>
          </a:p>
          <a:p>
            <a:endParaRPr lang="en-US" sz="2000" dirty="0" smtClean="0"/>
          </a:p>
          <a:p>
            <a:r>
              <a:rPr lang="en-US" sz="2000" dirty="0" smtClean="0"/>
              <a:t>A strong force of attraction between neutrons and protons known as the </a:t>
            </a:r>
            <a:r>
              <a:rPr lang="en-US" sz="2000" i="1" u="sng" dirty="0" smtClean="0">
                <a:solidFill>
                  <a:srgbClr val="FF0000"/>
                </a:solidFill>
              </a:rPr>
              <a:t>nuclear force</a:t>
            </a:r>
            <a:r>
              <a:rPr lang="en-US" sz="2000" dirty="0" smtClean="0"/>
              <a:t> counteracts this repulsion.</a:t>
            </a:r>
          </a:p>
          <a:p>
            <a:endParaRPr lang="en-US" sz="2000" dirty="0" smtClean="0"/>
          </a:p>
          <a:p>
            <a:r>
              <a:rPr lang="en-US" sz="2000" dirty="0" smtClean="0"/>
              <a:t>As the number of protons increases, more neutrons are required to stabilize the atom.  Stable nuclei up to </a:t>
            </a:r>
            <a:r>
              <a:rPr lang="en-US" sz="2000" u="sng" dirty="0" smtClean="0">
                <a:solidFill>
                  <a:srgbClr val="FF0000"/>
                </a:solidFill>
              </a:rPr>
              <a:t>atomic number 20  have equal numbers of protons and neutrons.</a:t>
            </a:r>
          </a:p>
          <a:p>
            <a:endParaRPr lang="en-US" sz="2000" u="sng" dirty="0" smtClean="0">
              <a:solidFill>
                <a:srgbClr val="FF0000"/>
              </a:solidFill>
            </a:endParaRPr>
          </a:p>
          <a:p>
            <a:r>
              <a:rPr lang="en-US" sz="2000" u="sng" dirty="0" smtClean="0">
                <a:solidFill>
                  <a:srgbClr val="FF0000"/>
                </a:solidFill>
              </a:rPr>
              <a:t>For nuclei with atomic number above 20, the number of neutrons exceeds the protons to create a stable nucleus.</a:t>
            </a:r>
            <a:endParaRPr lang="en-US" sz="2000" u="sng" dirty="0">
              <a:solidFill>
                <a:srgbClr val="FF0000"/>
              </a:solidFill>
            </a:endParaRPr>
          </a:p>
          <a:p>
            <a:endParaRPr lang="en-US" sz="2000" u="sng" dirty="0" smtClean="0">
              <a:solidFill>
                <a:srgbClr val="FF0000"/>
              </a:solidFill>
            </a:endParaRPr>
          </a:p>
        </p:txBody>
      </p:sp>
    </p:spTree>
    <p:extLst>
      <p:ext uri="{BB962C8B-B14F-4D97-AF65-F5344CB8AC3E}">
        <p14:creationId xmlns:p14="http://schemas.microsoft.com/office/powerpoint/2010/main" val="3749822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smtClean="0"/>
              <a:t>Radioactivity</a:t>
            </a:r>
            <a:endParaRPr lang="en-US" sz="3200" dirty="0"/>
          </a:p>
        </p:txBody>
      </p:sp>
      <p:sp>
        <p:nvSpPr>
          <p:cNvPr id="3" name="Content Placeholder 2"/>
          <p:cNvSpPr>
            <a:spLocks noGrp="1"/>
          </p:cNvSpPr>
          <p:nvPr>
            <p:ph idx="1"/>
          </p:nvPr>
        </p:nvSpPr>
        <p:spPr>
          <a:xfrm>
            <a:off x="457200" y="1447800"/>
            <a:ext cx="8382000" cy="4525963"/>
          </a:xfrm>
        </p:spPr>
        <p:txBody>
          <a:bodyPr>
            <a:normAutofit/>
          </a:bodyPr>
          <a:lstStyle/>
          <a:p>
            <a:r>
              <a:rPr lang="en-US" sz="2000" dirty="0" smtClean="0"/>
              <a:t>Radioactive isotopes are unstable (high in energy).  This instability is attributed to a neutron/proton ratio that is either too high or too low.</a:t>
            </a:r>
          </a:p>
          <a:p>
            <a:endParaRPr lang="en-US" sz="2000" dirty="0"/>
          </a:p>
          <a:p>
            <a:r>
              <a:rPr lang="en-US" sz="2000" dirty="0" smtClean="0"/>
              <a:t>To become stable, they spontaneously release particles or electromagnetic radiation to lower their energy. </a:t>
            </a:r>
          </a:p>
          <a:p>
            <a:endParaRPr lang="en-US" sz="2000" dirty="0" smtClean="0"/>
          </a:p>
          <a:p>
            <a:r>
              <a:rPr lang="en-US" sz="2000" dirty="0" smtClean="0"/>
              <a:t>This release of energy is called </a:t>
            </a:r>
            <a:r>
              <a:rPr lang="en-US" sz="2000" u="sng" dirty="0" smtClean="0">
                <a:solidFill>
                  <a:srgbClr val="FF0000"/>
                </a:solidFill>
              </a:rPr>
              <a:t>radioactive decay</a:t>
            </a:r>
            <a:r>
              <a:rPr lang="en-US" sz="2000" dirty="0" smtClean="0"/>
              <a:t>.</a:t>
            </a:r>
          </a:p>
          <a:p>
            <a:endParaRPr lang="en-US" sz="2000" dirty="0"/>
          </a:p>
        </p:txBody>
      </p:sp>
    </p:spTree>
    <p:extLst>
      <p:ext uri="{BB962C8B-B14F-4D97-AF65-F5344CB8AC3E}">
        <p14:creationId xmlns:p14="http://schemas.microsoft.com/office/powerpoint/2010/main" val="2538971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Radioactive Decay</a:t>
            </a:r>
            <a:endParaRPr lang="en-US" sz="3200" dirty="0"/>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1296182352"/>
                  </p:ext>
                </p:extLst>
              </p:nvPr>
            </p:nvGraphicFramePr>
            <p:xfrm>
              <a:off x="457200" y="2514600"/>
              <a:ext cx="8229600" cy="2528507"/>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sz="1600" dirty="0" smtClean="0">
                              <a:solidFill>
                                <a:schemeClr val="tx1"/>
                              </a:solidFill>
                            </a:rPr>
                            <a:t>Property</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1600" dirty="0" smtClean="0">
                              <a:solidFill>
                                <a:schemeClr val="tx1"/>
                              </a:solidFill>
                            </a:rPr>
                            <a:t>α</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l-GR" sz="1600" dirty="0" smtClean="0">
                              <a:solidFill>
                                <a:schemeClr val="tx1"/>
                              </a:solidFill>
                            </a:rPr>
                            <a:t>β</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l-GR" sz="1600" dirty="0" smtClean="0">
                              <a:solidFill>
                                <a:schemeClr val="tx1"/>
                              </a:solidFill>
                            </a:rPr>
                            <a:t>γ</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70840">
                    <a:tc>
                      <a:txBody>
                        <a:bodyPr/>
                        <a:lstStyle/>
                        <a:p>
                          <a:r>
                            <a:rPr lang="en-US" sz="1600" dirty="0" smtClean="0"/>
                            <a:t>Charge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2</a:t>
                          </a:r>
                          <a:r>
                            <a:rPr lang="en-US" sz="1600" baseline="0" dirty="0" smtClean="0"/>
                            <a:t>+</a:t>
                          </a:r>
                          <a:endParaRPr lang="en-US" sz="16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1</a:t>
                          </a:r>
                          <a:r>
                            <a:rPr lang="en-US" sz="1600" baseline="0" dirty="0" smtClean="0"/>
                            <a:t>-</a:t>
                          </a:r>
                          <a:endParaRPr lang="en-US" sz="16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600" dirty="0" smtClean="0"/>
                            <a:t>Mass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6.64 x 10-24 g</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9.11 x 10-28 g</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600" dirty="0" smtClean="0"/>
                            <a:t>Radiation</a:t>
                          </a:r>
                          <a:r>
                            <a:rPr lang="en-US" sz="1600" baseline="0" dirty="0" smtClean="0"/>
                            <a:t> Type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2</a:t>
                          </a:r>
                          <a:r>
                            <a:rPr lang="en-US" sz="1600" baseline="0" dirty="0" smtClean="0"/>
                            <a:t> protons and 2 neutrons (</a:t>
                          </a:r>
                          <a14:m>
                            <m:oMath xmlns:m="http://schemas.openxmlformats.org/officeDocument/2006/math">
                              <m:sPre>
                                <m:sPrePr>
                                  <m:ctrlPr>
                                    <a:rPr lang="en-US" sz="1600" i="1" baseline="0" smtClean="0">
                                      <a:latin typeface="Cambria Math"/>
                                    </a:rPr>
                                  </m:ctrlPr>
                                </m:sPrePr>
                                <m:sub>
                                  <m:r>
                                    <a:rPr lang="en-US" sz="1600" b="0" i="1" baseline="0" smtClean="0">
                                      <a:latin typeface="Cambria Math"/>
                                    </a:rPr>
                                    <m:t>2</m:t>
                                  </m:r>
                                </m:sub>
                                <m:sup>
                                  <m:r>
                                    <a:rPr lang="en-US" b="0" i="1" smtClean="0">
                                      <a:latin typeface="Cambria Math"/>
                                    </a:rPr>
                                    <m:t>4</m:t>
                                  </m:r>
                                </m:sup>
                                <m:e>
                                  <m:r>
                                    <a:rPr lang="en-US" b="0" i="1" smtClean="0">
                                      <a:latin typeface="Cambria Math"/>
                                    </a:rPr>
                                    <m:t>𝐻𝑒</m:t>
                                  </m:r>
                                </m:e>
                              </m:sPre>
                            </m:oMath>
                          </a14:m>
                          <a:r>
                            <a:rPr lang="en-US" sz="1600" baseline="0" dirty="0" smtClean="0"/>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High</a:t>
                          </a:r>
                          <a:r>
                            <a:rPr lang="en-US" sz="1600" baseline="0" dirty="0" smtClean="0"/>
                            <a:t> energy electron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Radiation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600" dirty="0" smtClean="0"/>
                            <a:t>Penetrating</a:t>
                          </a:r>
                          <a:r>
                            <a:rPr lang="en-US" sz="1600" baseline="0" dirty="0" smtClean="0"/>
                            <a:t> Power</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Low.  Stopped by paper.</a:t>
                          </a:r>
                          <a:r>
                            <a:rPr lang="en-US" sz="1600" baseline="0" dirty="0" smtClean="0"/>
                            <a:t>  Blocked by skin.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Moderate.  Stopped</a:t>
                          </a:r>
                          <a:r>
                            <a:rPr lang="en-US" sz="1600" baseline="0" dirty="0" smtClean="0"/>
                            <a:t> by aluminum foil. (10</a:t>
                          </a:r>
                          <a:r>
                            <a:rPr lang="el-GR" sz="1600" baseline="0" dirty="0" smtClean="0"/>
                            <a:t>α</a:t>
                          </a:r>
                          <a:r>
                            <a:rPr lang="en-US" sz="1600" baseline="0" dirty="0" smtClean="0"/>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High.</a:t>
                          </a:r>
                          <a:r>
                            <a:rPr lang="en-US" sz="1600" baseline="0" dirty="0" smtClean="0"/>
                            <a:t>  Can penetrate several inches of lead.  (10000</a:t>
                          </a:r>
                          <a:r>
                            <a:rPr lang="el-GR" sz="1600" baseline="0" dirty="0" smtClean="0"/>
                            <a:t>α</a:t>
                          </a:r>
                          <a:r>
                            <a:rPr lang="en-US" sz="1600" baseline="0" dirty="0" smtClean="0"/>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1296182352"/>
                  </p:ext>
                </p:extLst>
              </p:nvPr>
            </p:nvGraphicFramePr>
            <p:xfrm>
              <a:off x="457200" y="2514600"/>
              <a:ext cx="8229600" cy="2528507"/>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sz="1600" dirty="0" smtClean="0">
                              <a:solidFill>
                                <a:schemeClr val="tx1"/>
                              </a:solidFill>
                            </a:rPr>
                            <a:t>Property</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1600" dirty="0" smtClean="0">
                              <a:solidFill>
                                <a:schemeClr val="tx1"/>
                              </a:solidFill>
                            </a:rPr>
                            <a:t>α</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l-GR" sz="1600" dirty="0" smtClean="0">
                              <a:solidFill>
                                <a:schemeClr val="tx1"/>
                              </a:solidFill>
                            </a:rPr>
                            <a:t>β</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l-GR" sz="1600" dirty="0" smtClean="0">
                              <a:solidFill>
                                <a:schemeClr val="tx1"/>
                              </a:solidFill>
                            </a:rPr>
                            <a:t>γ</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70840">
                    <a:tc>
                      <a:txBody>
                        <a:bodyPr/>
                        <a:lstStyle/>
                        <a:p>
                          <a:r>
                            <a:rPr lang="en-US" sz="1600" dirty="0" smtClean="0"/>
                            <a:t>Charge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2</a:t>
                          </a:r>
                          <a:r>
                            <a:rPr lang="en-US" sz="1600" baseline="0" dirty="0" smtClean="0"/>
                            <a:t>+</a:t>
                          </a:r>
                          <a:endParaRPr lang="en-US" sz="16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1</a:t>
                          </a:r>
                          <a:r>
                            <a:rPr lang="en-US" sz="1600" baseline="0" dirty="0" smtClean="0"/>
                            <a:t>-</a:t>
                          </a:r>
                          <a:endParaRPr lang="en-US" sz="16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600" dirty="0" smtClean="0"/>
                            <a:t>Mass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6.64 x 10-24 g</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9.11 x 10-28 g</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3027">
                    <a:tc>
                      <a:txBody>
                        <a:bodyPr/>
                        <a:lstStyle/>
                        <a:p>
                          <a:r>
                            <a:rPr lang="en-US" sz="1600" dirty="0" smtClean="0"/>
                            <a:t>Radiation</a:t>
                          </a:r>
                          <a:r>
                            <a:rPr lang="en-US" sz="1600" baseline="0" dirty="0" smtClean="0"/>
                            <a:t> Type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00297" t="-190722" r="-200297" b="-152577"/>
                          </a:stretch>
                        </a:blipFill>
                      </a:tcPr>
                    </a:tc>
                    <a:tc>
                      <a:txBody>
                        <a:bodyPr/>
                        <a:lstStyle/>
                        <a:p>
                          <a:r>
                            <a:rPr lang="en-US" sz="1600" dirty="0" smtClean="0"/>
                            <a:t>High</a:t>
                          </a:r>
                          <a:r>
                            <a:rPr lang="en-US" sz="1600" baseline="0" dirty="0" smtClean="0"/>
                            <a:t> energy electron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Radiation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22960">
                    <a:tc>
                      <a:txBody>
                        <a:bodyPr/>
                        <a:lstStyle/>
                        <a:p>
                          <a:r>
                            <a:rPr lang="en-US" sz="1600" dirty="0" smtClean="0"/>
                            <a:t>Penetrating</a:t>
                          </a:r>
                          <a:r>
                            <a:rPr lang="en-US" sz="1600" baseline="0" dirty="0" smtClean="0"/>
                            <a:t> Power</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Low.  Stopped by paper.</a:t>
                          </a:r>
                          <a:r>
                            <a:rPr lang="en-US" sz="1600" baseline="0" dirty="0" smtClean="0"/>
                            <a:t>  Blocked by skin.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Moderate.  Stopped</a:t>
                          </a:r>
                          <a:r>
                            <a:rPr lang="en-US" sz="1600" baseline="0" dirty="0" smtClean="0"/>
                            <a:t> by aluminum foil. (10</a:t>
                          </a:r>
                          <a:r>
                            <a:rPr lang="el-GR" sz="1600" baseline="0" dirty="0" smtClean="0"/>
                            <a:t>α</a:t>
                          </a:r>
                          <a:r>
                            <a:rPr lang="en-US" sz="1600" baseline="0" dirty="0" smtClean="0"/>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High.</a:t>
                          </a:r>
                          <a:r>
                            <a:rPr lang="en-US" sz="1600" baseline="0" dirty="0" smtClean="0"/>
                            <a:t>  Can penetrate several inches of lead.  (10000</a:t>
                          </a:r>
                          <a:r>
                            <a:rPr lang="el-GR" sz="1600" baseline="0" dirty="0" smtClean="0"/>
                            <a:t>α</a:t>
                          </a:r>
                          <a:r>
                            <a:rPr lang="en-US" sz="1600" baseline="0" dirty="0" smtClean="0"/>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Fallback>
      </mc:AlternateContent>
      <p:sp>
        <p:nvSpPr>
          <p:cNvPr id="8" name="TextBox 7"/>
          <p:cNvSpPr txBox="1"/>
          <p:nvPr/>
        </p:nvSpPr>
        <p:spPr>
          <a:xfrm>
            <a:off x="457200" y="1567152"/>
            <a:ext cx="8382000" cy="707886"/>
          </a:xfrm>
          <a:prstGeom prst="rect">
            <a:avLst/>
          </a:prstGeom>
          <a:noFill/>
        </p:spPr>
        <p:txBody>
          <a:bodyPr wrap="square" rtlCol="0">
            <a:spAutoFit/>
          </a:bodyPr>
          <a:lstStyle/>
          <a:p>
            <a:pPr marL="342900" indent="-342900">
              <a:buFont typeface="Arial" pitchFamily="34" charset="0"/>
              <a:buChar char="•"/>
            </a:pPr>
            <a:r>
              <a:rPr lang="en-US" sz="2000" dirty="0" smtClean="0"/>
              <a:t>The three most common types of radioactive decay are alpha, beta, and gamma</a:t>
            </a:r>
            <a:endParaRPr lang="en-US" sz="2000" dirty="0"/>
          </a:p>
        </p:txBody>
      </p:sp>
    </p:spTree>
    <p:extLst>
      <p:ext uri="{BB962C8B-B14F-4D97-AF65-F5344CB8AC3E}">
        <p14:creationId xmlns:p14="http://schemas.microsoft.com/office/powerpoint/2010/main" val="2084846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t>Radioactive Decay</a:t>
            </a: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63905" y="1470817"/>
                <a:ext cx="8229600" cy="5006183"/>
              </a:xfrm>
            </p:spPr>
            <p:txBody>
              <a:bodyPr>
                <a:normAutofit lnSpcReduction="10000"/>
              </a:bodyPr>
              <a:lstStyle/>
              <a:p>
                <a:r>
                  <a:rPr lang="en-US" sz="2000" dirty="0" smtClean="0"/>
                  <a:t>For example, the </a:t>
                </a:r>
                <a14:m>
                  <m:oMath xmlns:m="http://schemas.openxmlformats.org/officeDocument/2006/math">
                    <m:sPre>
                      <m:sPrePr>
                        <m:ctrlPr>
                          <a:rPr lang="en-US" sz="2000" i="1" smtClean="0">
                            <a:latin typeface="Cambria Math"/>
                          </a:rPr>
                        </m:ctrlPr>
                      </m:sPrePr>
                      <m:sub>
                        <m:r>
                          <a:rPr lang="en-US" sz="2000" b="0" i="1" smtClean="0">
                            <a:latin typeface="Cambria Math"/>
                          </a:rPr>
                          <m:t>92</m:t>
                        </m:r>
                      </m:sub>
                      <m:sup>
                        <m:r>
                          <a:rPr lang="en-US" sz="2000" b="0" i="1" smtClean="0">
                            <a:latin typeface="Cambria Math"/>
                          </a:rPr>
                          <m:t>238</m:t>
                        </m:r>
                      </m:sup>
                      <m:e>
                        <m:r>
                          <a:rPr lang="en-US" sz="2000" b="0" i="1" smtClean="0">
                            <a:latin typeface="Cambria Math"/>
                          </a:rPr>
                          <m:t>𝑈</m:t>
                        </m:r>
                      </m:e>
                    </m:sPre>
                  </m:oMath>
                </a14:m>
                <a:r>
                  <a:rPr lang="en-US" sz="2000" dirty="0" smtClean="0"/>
                  <a:t> isotope undergoes </a:t>
                </a:r>
                <a:r>
                  <a:rPr lang="en-US" sz="2000" dirty="0" smtClean="0">
                    <a:solidFill>
                      <a:srgbClr val="FF3300"/>
                    </a:solidFill>
                  </a:rPr>
                  <a:t>alpha</a:t>
                </a:r>
                <a:r>
                  <a:rPr lang="en-US" sz="2000" dirty="0" smtClean="0"/>
                  <a:t> decay to decrease its n/p ratio:</a:t>
                </a:r>
              </a:p>
              <a:p>
                <a:endParaRPr lang="en-US" dirty="0"/>
              </a:p>
              <a:p>
                <a:r>
                  <a:rPr lang="en-US" sz="2000" dirty="0" smtClean="0"/>
                  <a:t>The Thorium-234 isotope then undergoes beta decay which lowers the ratio even more:</a:t>
                </a:r>
              </a:p>
              <a:p>
                <a:endParaRPr lang="en-US" sz="2000" dirty="0"/>
              </a:p>
              <a:p>
                <a:endParaRPr lang="en-US" sz="2000" dirty="0"/>
              </a:p>
              <a:p>
                <a:pPr lvl="1"/>
                <a:r>
                  <a:rPr lang="en-US" sz="2000" dirty="0" smtClean="0"/>
                  <a:t>In beta decay, a neutron is converted to a proton and an electron.  This causes the proton count to increase:</a:t>
                </a:r>
              </a:p>
              <a:p>
                <a:pPr lvl="1"/>
                <a:endParaRPr lang="en-US" sz="2000" dirty="0"/>
              </a:p>
              <a:p>
                <a:pPr lvl="1"/>
                <a:endParaRPr lang="en-US" sz="1600" dirty="0" smtClean="0"/>
              </a:p>
              <a:p>
                <a:endParaRPr lang="en-US" sz="2000" dirty="0" smtClean="0"/>
              </a:p>
              <a:p>
                <a:r>
                  <a:rPr lang="en-US" sz="2000" dirty="0" smtClean="0"/>
                  <a:t>Gamma (</a:t>
                </a:r>
                <a:r>
                  <a:rPr lang="el-GR" sz="2000" dirty="0" smtClean="0"/>
                  <a:t>γ</a:t>
                </a:r>
                <a:r>
                  <a:rPr lang="en-US" sz="2000" dirty="0" smtClean="0"/>
                  <a:t>) decay usually accompanies </a:t>
                </a:r>
                <a:r>
                  <a:rPr lang="el-GR" sz="2000" dirty="0" smtClean="0"/>
                  <a:t>α</a:t>
                </a:r>
                <a:r>
                  <a:rPr lang="en-US" sz="2000" dirty="0"/>
                  <a:t> </a:t>
                </a:r>
                <a:r>
                  <a:rPr lang="en-US" sz="2000" dirty="0" smtClean="0"/>
                  <a:t>or </a:t>
                </a:r>
                <a:r>
                  <a:rPr lang="el-GR" sz="2000" dirty="0" smtClean="0"/>
                  <a:t>β</a:t>
                </a:r>
                <a:r>
                  <a:rPr lang="en-US" sz="2000" dirty="0" smtClean="0"/>
                  <a:t> decay to release residual excess energy.  </a:t>
                </a:r>
                <a:r>
                  <a:rPr lang="el-GR" sz="2000" dirty="0" smtClean="0"/>
                  <a:t>γ</a:t>
                </a:r>
                <a:r>
                  <a:rPr lang="en-US" sz="2000" dirty="0" smtClean="0"/>
                  <a:t> is not shown in equations.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63905" y="1470817"/>
                <a:ext cx="8229600" cy="5006183"/>
              </a:xfrm>
              <a:blipFill rotWithShape="1">
                <a:blip r:embed="rId2"/>
                <a:stretch>
                  <a:fillRect l="-593" t="-1095" r="-11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465934" y="2097807"/>
                <a:ext cx="2269083" cy="376385"/>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sPre>
                        <m:sPrePr>
                          <m:ctrlPr>
                            <a:rPr lang="en-US" i="1" smtClean="0">
                              <a:latin typeface="Cambria Math"/>
                            </a:rPr>
                          </m:ctrlPr>
                        </m:sPrePr>
                        <m:sub>
                          <m:r>
                            <a:rPr lang="en-US" b="0" i="1" smtClean="0">
                              <a:latin typeface="Cambria Math"/>
                            </a:rPr>
                            <m:t>92</m:t>
                          </m:r>
                        </m:sub>
                        <m:sup>
                          <m:r>
                            <a:rPr lang="en-US" b="0" i="1" smtClean="0">
                              <a:latin typeface="Cambria Math"/>
                            </a:rPr>
                            <m:t>238</m:t>
                          </m:r>
                        </m:sup>
                        <m:e>
                          <m:r>
                            <a:rPr lang="en-US" b="0" i="1" smtClean="0">
                              <a:latin typeface="Cambria Math"/>
                            </a:rPr>
                            <m:t>𝑈</m:t>
                          </m:r>
                          <m:r>
                            <a:rPr lang="en-US" b="0" i="1" smtClean="0">
                              <a:latin typeface="Cambria Math"/>
                              <a:ea typeface="Cambria Math"/>
                            </a:rPr>
                            <m:t>→</m:t>
                          </m:r>
                          <m:sPre>
                            <m:sPrePr>
                              <m:ctrlPr>
                                <a:rPr lang="en-US" b="0" i="1" smtClean="0">
                                  <a:latin typeface="Cambria Math"/>
                                  <a:ea typeface="Cambria Math"/>
                                </a:rPr>
                              </m:ctrlPr>
                            </m:sPrePr>
                            <m:sub>
                              <m:r>
                                <a:rPr lang="en-US" b="0" i="1" smtClean="0">
                                  <a:latin typeface="Cambria Math"/>
                                  <a:ea typeface="Cambria Math"/>
                                </a:rPr>
                                <m:t>90</m:t>
                              </m:r>
                            </m:sub>
                            <m:sup>
                              <m:r>
                                <a:rPr lang="en-US" b="0" i="1" smtClean="0">
                                  <a:latin typeface="Cambria Math"/>
                                </a:rPr>
                                <m:t>234</m:t>
                              </m:r>
                            </m:sup>
                            <m:e>
                              <m:r>
                                <a:rPr lang="en-US" b="0" i="1" smtClean="0">
                                  <a:latin typeface="Cambria Math"/>
                                </a:rPr>
                                <m:t>𝑇h</m:t>
                              </m:r>
                              <m:r>
                                <a:rPr lang="en-US" b="0" i="1" smtClean="0">
                                  <a:latin typeface="Cambria Math"/>
                                </a:rPr>
                                <m:t>+</m:t>
                              </m:r>
                              <m:sPre>
                                <m:sPrePr>
                                  <m:ctrlPr>
                                    <a:rPr lang="en-US" b="0" i="1" smtClean="0">
                                      <a:latin typeface="Cambria Math"/>
                                    </a:rPr>
                                  </m:ctrlPr>
                                </m:sPrePr>
                                <m:sub>
                                  <m:r>
                                    <a:rPr lang="en-US" b="0" i="1" smtClean="0">
                                      <a:solidFill>
                                        <a:srgbClr val="FF3300"/>
                                      </a:solidFill>
                                      <a:latin typeface="Cambria Math"/>
                                    </a:rPr>
                                    <m:t>2</m:t>
                                  </m:r>
                                </m:sub>
                                <m:sup>
                                  <m:r>
                                    <a:rPr lang="en-US" b="0" i="1" smtClean="0">
                                      <a:solidFill>
                                        <a:srgbClr val="FF3300"/>
                                      </a:solidFill>
                                      <a:latin typeface="Cambria Math"/>
                                    </a:rPr>
                                    <m:t>4</m:t>
                                  </m:r>
                                </m:sup>
                                <m:e>
                                  <m:r>
                                    <a:rPr lang="en-US" b="0" i="1" smtClean="0">
                                      <a:solidFill>
                                        <a:srgbClr val="FF3300"/>
                                      </a:solidFill>
                                      <a:latin typeface="Cambria Math"/>
                                    </a:rPr>
                                    <m:t>𝐻𝑒</m:t>
                                  </m:r>
                                </m:e>
                              </m:sPre>
                            </m:e>
                          </m:sPre>
                        </m:e>
                      </m:sPre>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3465934" y="2097807"/>
                <a:ext cx="2269083" cy="37638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347760" y="3385943"/>
                <a:ext cx="2387257" cy="3761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Pre>
                        <m:sPrePr>
                          <m:ctrlPr>
                            <a:rPr lang="en-US" i="1" smtClean="0">
                              <a:latin typeface="Cambria Math"/>
                            </a:rPr>
                          </m:ctrlPr>
                        </m:sPrePr>
                        <m:sub>
                          <m:r>
                            <a:rPr lang="en-US" b="0" i="1" smtClean="0">
                              <a:latin typeface="Cambria Math"/>
                            </a:rPr>
                            <m:t>90</m:t>
                          </m:r>
                        </m:sub>
                        <m:sup>
                          <m:r>
                            <a:rPr lang="en-US" b="0" i="1" smtClean="0">
                              <a:latin typeface="Cambria Math"/>
                            </a:rPr>
                            <m:t>234</m:t>
                          </m:r>
                        </m:sup>
                        <m:e>
                          <m:r>
                            <a:rPr lang="en-US" b="0" i="1" smtClean="0">
                              <a:latin typeface="Cambria Math"/>
                            </a:rPr>
                            <m:t>𝑇h</m:t>
                          </m:r>
                          <m:r>
                            <a:rPr lang="en-US" b="0" i="1" smtClean="0">
                              <a:latin typeface="Cambria Math"/>
                              <a:ea typeface="Cambria Math"/>
                            </a:rPr>
                            <m:t>→</m:t>
                          </m:r>
                          <m:sPre>
                            <m:sPrePr>
                              <m:ctrlPr>
                                <a:rPr lang="en-US" b="0" i="1" smtClean="0">
                                  <a:latin typeface="Cambria Math"/>
                                  <a:ea typeface="Cambria Math"/>
                                </a:rPr>
                              </m:ctrlPr>
                            </m:sPrePr>
                            <m:sub>
                              <m:r>
                                <a:rPr lang="en-US" b="0" i="1" smtClean="0">
                                  <a:latin typeface="Cambria Math"/>
                                  <a:ea typeface="Cambria Math"/>
                                </a:rPr>
                                <m:t>91</m:t>
                              </m:r>
                            </m:sub>
                            <m:sup>
                              <m:r>
                                <a:rPr lang="en-US" b="0" i="1" smtClean="0">
                                  <a:latin typeface="Cambria Math"/>
                                </a:rPr>
                                <m:t>234</m:t>
                              </m:r>
                            </m:sup>
                            <m:e>
                              <m:r>
                                <a:rPr lang="en-US" b="0" i="1" smtClean="0">
                                  <a:latin typeface="Cambria Math"/>
                                </a:rPr>
                                <m:t>𝑃𝑎</m:t>
                              </m:r>
                              <m:r>
                                <a:rPr lang="en-US" b="0" i="1" smtClean="0">
                                  <a:latin typeface="Cambria Math"/>
                                </a:rPr>
                                <m:t>+ </m:t>
                              </m:r>
                              <m:sPre>
                                <m:sPrePr>
                                  <m:ctrlPr>
                                    <a:rPr lang="en-US" b="0" i="1" smtClean="0">
                                      <a:latin typeface="Cambria Math"/>
                                    </a:rPr>
                                  </m:ctrlPr>
                                </m:sPrePr>
                                <m:sub>
                                  <m:r>
                                    <a:rPr lang="en-US" b="0" i="1" smtClean="0">
                                      <a:solidFill>
                                        <a:srgbClr val="FF3300"/>
                                      </a:solidFill>
                                      <a:latin typeface="Cambria Math"/>
                                    </a:rPr>
                                    <m:t>−1</m:t>
                                  </m:r>
                                </m:sub>
                                <m:sup>
                                  <m:r>
                                    <a:rPr lang="en-US" b="0" i="1" smtClean="0">
                                      <a:solidFill>
                                        <a:srgbClr val="FF3300"/>
                                      </a:solidFill>
                                      <a:latin typeface="Cambria Math"/>
                                    </a:rPr>
                                    <m:t>0</m:t>
                                  </m:r>
                                </m:sup>
                                <m:e>
                                  <m:r>
                                    <a:rPr lang="en-US" b="0" i="1" smtClean="0">
                                      <a:solidFill>
                                        <a:srgbClr val="FF3300"/>
                                      </a:solidFill>
                                      <a:latin typeface="Cambria Math"/>
                                    </a:rPr>
                                    <m:t>𝑒</m:t>
                                  </m:r>
                                </m:e>
                              </m:sPre>
                            </m:e>
                          </m:sPre>
                        </m:e>
                      </m:sPre>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3347760" y="3385943"/>
                <a:ext cx="2387257" cy="376193"/>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767330" y="4800600"/>
                <a:ext cx="1666290" cy="3753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Pre>
                        <m:sPrePr>
                          <m:ctrlPr>
                            <a:rPr lang="en-US" i="1" smtClean="0">
                              <a:latin typeface="Cambria Math"/>
                            </a:rPr>
                          </m:ctrlPr>
                        </m:sPrePr>
                        <m:sub>
                          <m:r>
                            <a:rPr lang="en-US" b="0" i="1" smtClean="0">
                              <a:latin typeface="Cambria Math"/>
                            </a:rPr>
                            <m:t>0</m:t>
                          </m:r>
                        </m:sub>
                        <m:sup>
                          <m:r>
                            <a:rPr lang="en-US" b="0" i="1" smtClean="0">
                              <a:latin typeface="Cambria Math"/>
                            </a:rPr>
                            <m:t>1</m:t>
                          </m:r>
                        </m:sup>
                        <m:e>
                          <m:r>
                            <a:rPr lang="en-US" b="0" i="1" smtClean="0">
                              <a:latin typeface="Cambria Math"/>
                            </a:rPr>
                            <m:t>𝑛</m:t>
                          </m:r>
                          <m:r>
                            <a:rPr lang="en-US" b="0" i="1" smtClean="0">
                              <a:latin typeface="Cambria Math"/>
                              <a:ea typeface="Cambria Math"/>
                            </a:rPr>
                            <m:t>→</m:t>
                          </m:r>
                          <m:sPre>
                            <m:sPrePr>
                              <m:ctrlPr>
                                <a:rPr lang="en-US" b="0" i="1" smtClean="0">
                                  <a:latin typeface="Cambria Math"/>
                                  <a:ea typeface="Cambria Math"/>
                                </a:rPr>
                              </m:ctrlPr>
                            </m:sPrePr>
                            <m:sub>
                              <m:r>
                                <a:rPr lang="en-US" b="0" i="1" smtClean="0">
                                  <a:latin typeface="Cambria Math"/>
                                  <a:ea typeface="Cambria Math"/>
                                </a:rPr>
                                <m:t>1</m:t>
                              </m:r>
                            </m:sub>
                            <m:sup>
                              <m:r>
                                <a:rPr lang="en-US" b="0" i="1" smtClean="0">
                                  <a:latin typeface="Cambria Math"/>
                                </a:rPr>
                                <m:t>1</m:t>
                              </m:r>
                            </m:sup>
                            <m:e>
                              <m:r>
                                <a:rPr lang="en-US" b="0" i="1" smtClean="0">
                                  <a:latin typeface="Cambria Math"/>
                                </a:rPr>
                                <m:t>𝑝</m:t>
                              </m:r>
                              <m:r>
                                <a:rPr lang="en-US" b="0" i="1" smtClean="0">
                                  <a:latin typeface="Cambria Math"/>
                                </a:rPr>
                                <m:t>+</m:t>
                              </m:r>
                              <m:sPre>
                                <m:sPrePr>
                                  <m:ctrlPr>
                                    <a:rPr lang="en-US" b="0" i="1" smtClean="0">
                                      <a:latin typeface="Cambria Math"/>
                                    </a:rPr>
                                  </m:ctrlPr>
                                </m:sPrePr>
                                <m:sub>
                                  <m:r>
                                    <a:rPr lang="en-US" b="0" i="1" smtClean="0">
                                      <a:latin typeface="Cambria Math"/>
                                    </a:rPr>
                                    <m:t>−1</m:t>
                                  </m:r>
                                </m:sub>
                                <m:sup>
                                  <m:r>
                                    <a:rPr lang="en-US" b="0" i="1" smtClean="0">
                                      <a:latin typeface="Cambria Math"/>
                                    </a:rPr>
                                    <m:t>0</m:t>
                                  </m:r>
                                </m:sup>
                                <m:e>
                                  <m:r>
                                    <a:rPr lang="en-US" b="0" i="1" smtClean="0">
                                      <a:latin typeface="Cambria Math"/>
                                    </a:rPr>
                                    <m:t>𝑒</m:t>
                                  </m:r>
                                </m:e>
                              </m:sPre>
                            </m:e>
                          </m:sPre>
                        </m:e>
                      </m:sPre>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3767330" y="4800600"/>
                <a:ext cx="1666290" cy="375359"/>
              </a:xfrm>
              <a:prstGeom prst="rect">
                <a:avLst/>
              </a:prstGeom>
              <a:blipFill rotWithShape="1">
                <a:blip r:embed="rId5"/>
                <a:stretch>
                  <a:fillRect b="-4918"/>
                </a:stretch>
              </a:blipFill>
            </p:spPr>
            <p:txBody>
              <a:bodyPr/>
              <a:lstStyle/>
              <a:p>
                <a:r>
                  <a:rPr lang="en-US">
                    <a:noFill/>
                  </a:rPr>
                  <a:t> </a:t>
                </a:r>
              </a:p>
            </p:txBody>
          </p:sp>
        </mc:Fallback>
      </mc:AlternateContent>
    </p:spTree>
    <p:extLst>
      <p:ext uri="{BB962C8B-B14F-4D97-AF65-F5344CB8AC3E}">
        <p14:creationId xmlns:p14="http://schemas.microsoft.com/office/powerpoint/2010/main" val="2052691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57200" y="274638"/>
                <a:ext cx="8229600" cy="868362"/>
              </a:xfrm>
            </p:spPr>
            <p:txBody>
              <a:bodyPr>
                <a:normAutofit/>
              </a:bodyPr>
              <a:lstStyle/>
              <a:p>
                <a:r>
                  <a:rPr lang="en-US" sz="3200" dirty="0" smtClean="0"/>
                  <a:t>Nuclear Decay Series of </a:t>
                </a:r>
                <a14:m>
                  <m:oMath xmlns:m="http://schemas.openxmlformats.org/officeDocument/2006/math">
                    <m:sPre>
                      <m:sPrePr>
                        <m:ctrlPr>
                          <a:rPr lang="en-US" sz="3200" i="1" smtClean="0">
                            <a:latin typeface="Cambria Math"/>
                          </a:rPr>
                        </m:ctrlPr>
                      </m:sPrePr>
                      <m:sub>
                        <m:r>
                          <a:rPr lang="en-US" sz="3200" b="0" i="1" smtClean="0">
                            <a:latin typeface="Cambria Math"/>
                          </a:rPr>
                          <m:t>92</m:t>
                        </m:r>
                      </m:sub>
                      <m:sup>
                        <m:r>
                          <a:rPr lang="en-US" sz="3200" b="0" i="1" smtClean="0">
                            <a:latin typeface="Cambria Math"/>
                          </a:rPr>
                          <m:t>238</m:t>
                        </m:r>
                      </m:sup>
                      <m:e>
                        <m:r>
                          <a:rPr lang="en-US" sz="3200" b="0" i="1" smtClean="0">
                            <a:latin typeface="Cambria Math"/>
                          </a:rPr>
                          <m:t>𝑈</m:t>
                        </m:r>
                      </m:e>
                    </m:sPre>
                  </m:oMath>
                </a14:m>
                <a:endParaRPr lang="en-US" sz="32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57200" y="274638"/>
                <a:ext cx="8229600" cy="868362"/>
              </a:xfrm>
              <a:blipFill rotWithShape="1">
                <a:blip r:embed="rId2"/>
                <a:stretch>
                  <a:fillRect b="-7692"/>
                </a:stretch>
              </a:blipFill>
            </p:spPr>
            <p:txBody>
              <a:bodyPr/>
              <a:lstStyle/>
              <a:p>
                <a:r>
                  <a:rPr lang="en-US">
                    <a:noFill/>
                  </a:rPr>
                  <a:t> </a:t>
                </a:r>
              </a:p>
            </p:txBody>
          </p:sp>
        </mc:Fallback>
      </mc:AlternateContent>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143000"/>
            <a:ext cx="5867400" cy="5385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7423777"/>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8569</TotalTime>
  <Words>2766</Words>
  <Application>Microsoft Office PowerPoint</Application>
  <PresentationFormat>On-screen Show (4:3)</PresentationFormat>
  <Paragraphs>284</Paragraphs>
  <Slides>40</Slides>
  <Notes>3</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Office Theme</vt:lpstr>
      <vt:lpstr>Hardcover</vt:lpstr>
      <vt:lpstr>The Promises and Problems of Nuclear Power</vt:lpstr>
      <vt:lpstr>Introduction</vt:lpstr>
      <vt:lpstr>Positives of Nuclear Power</vt:lpstr>
      <vt:lpstr>Recap</vt:lpstr>
      <vt:lpstr>Neutron-to-Proton Ratio</vt:lpstr>
      <vt:lpstr>Radioactivity</vt:lpstr>
      <vt:lpstr>Radioactive Decay</vt:lpstr>
      <vt:lpstr>Radioactive Decay</vt:lpstr>
      <vt:lpstr>Nuclear Decay Series of (_92^238)U</vt:lpstr>
      <vt:lpstr>Belt of Stability</vt:lpstr>
      <vt:lpstr>Dangers of Radioactive Isotopes</vt:lpstr>
      <vt:lpstr>Dangers of Radioactive Isotopes</vt:lpstr>
      <vt:lpstr>Everyday Exposure</vt:lpstr>
      <vt:lpstr>History of Nuclear Power</vt:lpstr>
      <vt:lpstr>Mass Energy From Fission</vt:lpstr>
      <vt:lpstr>Mass Energy From Fission</vt:lpstr>
      <vt:lpstr>Chain Reactions</vt:lpstr>
      <vt:lpstr>Critical Mass</vt:lpstr>
      <vt:lpstr>Nuclear Fission For Electric Generation</vt:lpstr>
      <vt:lpstr>Inside the Reactor Core</vt:lpstr>
      <vt:lpstr>Uranium Mining</vt:lpstr>
      <vt:lpstr>Uranium Resources (U.S.)</vt:lpstr>
      <vt:lpstr>Uranium Enrichment</vt:lpstr>
      <vt:lpstr>Fuel Cycle</vt:lpstr>
      <vt:lpstr>Nuclear Power Plants in Operation in the U.S.</vt:lpstr>
      <vt:lpstr>Reprocessing</vt:lpstr>
      <vt:lpstr>Problems with Nuclear Power:   Nuclear Weaponry</vt:lpstr>
      <vt:lpstr>Problems with Nuclear Power:  Risk of Plant Meltdown</vt:lpstr>
      <vt:lpstr>PowerPoint Presentation</vt:lpstr>
      <vt:lpstr>PowerPoint Presentation</vt:lpstr>
      <vt:lpstr>PowerPoint Presentation</vt:lpstr>
      <vt:lpstr>PowerPoint Presentation</vt:lpstr>
      <vt:lpstr>PowerPoint Presentation</vt:lpstr>
      <vt:lpstr>Wind Blew 70% Of The Radioactive Material Out of Ukraine and Into Belarus</vt:lpstr>
      <vt:lpstr>Problems with Nuclear Power:  Dangers of Radiation</vt:lpstr>
      <vt:lpstr>Plant Decommission</vt:lpstr>
      <vt:lpstr>Waste Disposal</vt:lpstr>
      <vt:lpstr>Yucca Mountain</vt:lpstr>
      <vt:lpstr>PowerPoint Presentation</vt:lpstr>
      <vt:lpstr>Cost of Nuclear Power</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 Clifton</dc:creator>
  <cp:lastModifiedBy>Harris, Clifton</cp:lastModifiedBy>
  <cp:revision>59</cp:revision>
  <dcterms:created xsi:type="dcterms:W3CDTF">2013-02-20T00:30:18Z</dcterms:created>
  <dcterms:modified xsi:type="dcterms:W3CDTF">2013-02-27T17:20:32Z</dcterms:modified>
</cp:coreProperties>
</file>