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7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1" r:id="rId14"/>
    <p:sldId id="280" r:id="rId15"/>
    <p:sldId id="262" r:id="rId16"/>
    <p:sldId id="261" r:id="rId17"/>
    <p:sldId id="264" r:id="rId18"/>
    <p:sldId id="282" r:id="rId19"/>
    <p:sldId id="283" r:id="rId20"/>
    <p:sldId id="263" r:id="rId21"/>
    <p:sldId id="270" r:id="rId22"/>
    <p:sldId id="271" r:id="rId23"/>
    <p:sldId id="265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504E-C5DD-4235-825F-188161E46A8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D036-F54F-48E8-BA99-5FA98B01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Engines and Electric Power Transmission (</a:t>
            </a:r>
            <a:r>
              <a:rPr lang="en-US" dirty="0" err="1" smtClean="0"/>
              <a:t>Ch</a:t>
            </a:r>
            <a:r>
              <a:rPr lang="en-US" dirty="0" smtClean="0"/>
              <a:t> 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Phys</a:t>
            </a:r>
            <a:r>
              <a:rPr lang="en-US" dirty="0" smtClean="0"/>
              <a:t> 105</a:t>
            </a:r>
          </a:p>
          <a:p>
            <a:r>
              <a:rPr lang="en-US" dirty="0" smtClean="0"/>
              <a:t>2/13/13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edia.web.britannica.com/eb-media/72/93572-034-26C1678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media.web.britannica.com/eb-media/72/93572-034-26C167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592521" y="1153886"/>
            <a:ext cx="7920639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9688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Heaters (Heat Pump) and AC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11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371600"/>
            <a:ext cx="312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heat pump is essentially the opposite of a heat engine.  Rather than use heat to produce electrical work, heat pumps use electrical work to produce heat.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Heat is removed from a cold sink and delivered to a warmer place.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heat energy delivered to the hot reservoir can </a:t>
            </a:r>
            <a:r>
              <a:rPr lang="en-US" sz="2000" b="1" u="sng" dirty="0" smtClean="0">
                <a:solidFill>
                  <a:srgbClr val="FF0000"/>
                </a:solidFill>
              </a:rPr>
              <a:t>far exceed the work input</a:t>
            </a:r>
            <a:endParaRPr lang="en-US" sz="2000" u="sng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61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Coefficient of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Its clear that heat never spontaneously flows from hot to cold.  Energy input is required to make this happen.</a:t>
            </a:r>
          </a:p>
          <a:p>
            <a:endParaRPr lang="en-US" sz="2000" dirty="0" smtClean="0"/>
          </a:p>
          <a:p>
            <a:r>
              <a:rPr lang="en-US" sz="2000" dirty="0" smtClean="0"/>
              <a:t>We can easily calculate the efficiency of a heat pump.  This value is known as the </a:t>
            </a:r>
            <a:r>
              <a:rPr lang="en-US" sz="2000" i="1" dirty="0" smtClean="0"/>
              <a:t>coefficient of performance</a:t>
            </a:r>
            <a:r>
              <a:rPr lang="en-US" sz="2000" dirty="0" smtClean="0"/>
              <a:t>.  </a:t>
            </a:r>
          </a:p>
          <a:p>
            <a:pPr lvl="1"/>
            <a:r>
              <a:rPr lang="en-US" sz="2000" dirty="0" smtClean="0"/>
              <a:t>We define this as the ratio of the heat delivered to the work input.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For residential space, it has become very common to run a heat pump that takes heat from outside and brings it into the home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When a heat pump is run in reverse, it is known as a refrigerator or an air-conditioner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30629" y="3581400"/>
                <a:ext cx="2384371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𝐶𝑂𝑃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29" y="3581400"/>
                <a:ext cx="2384371" cy="6595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1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Calculate the coefficient of performance for a heat pump used to maintain a house temperature of 70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F when the outdoor temperature is 30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F?</a:t>
            </a:r>
          </a:p>
          <a:p>
            <a:endParaRPr lang="en-US" sz="2000" dirty="0"/>
          </a:p>
          <a:p>
            <a:r>
              <a:rPr lang="en-US" sz="2000" dirty="0" smtClean="0"/>
              <a:t>Convert F to K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2000" y="2638116"/>
                <a:ext cx="3188437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𝐾𝑒𝑙𝑣𝑖𝑛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38116"/>
                <a:ext cx="3188437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2886" y="3505199"/>
                <a:ext cx="261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=21+273=294 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6" y="3505199"/>
                <a:ext cx="261584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83615" y="3895520"/>
                <a:ext cx="2613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=−1+273=272 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15" y="3895520"/>
                <a:ext cx="261315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4419599"/>
                <a:ext cx="3548600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𝐶𝑂𝑃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294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294−272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294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=13.3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599"/>
                <a:ext cx="3548600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5800" y="4218133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ideal heat pump under these conditions, you could attain 13.3 units of heat for every 1 unit of work.  In actuality, COP values range from 2 to 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3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3" y="1143000"/>
            <a:ext cx="680131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33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Heat Pump/AC Mechanism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63936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Direction of Freon flow for heat pump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7854043" y="4988063"/>
            <a:ext cx="381000" cy="10668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9786" y="1447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FF"/>
                </a:solidFill>
              </a:rPr>
              <a:t>Direction of Freon flow for air conditioning</a:t>
            </a:r>
            <a:endParaRPr lang="en-US" sz="1600" b="1" dirty="0">
              <a:solidFill>
                <a:srgbClr val="6600FF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flipV="1">
            <a:off x="7848600" y="1896520"/>
            <a:ext cx="381000" cy="1066800"/>
          </a:xfrm>
          <a:prstGeom prst="bentUpArrow">
            <a:avLst/>
          </a:prstGeom>
          <a:solidFill>
            <a:srgbClr val="66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15200" cy="540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0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Coal-Fired Power Plants Are Essentially Massive Heat Engines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69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52"/>
            <a:ext cx="8229600" cy="51908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 coal-fired power plant, the temperature of the steam in the boiler is 552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C.  The water in the cooling tower is 27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C.  Calculate the theoretical maximum efficiency of this plant.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 actuality, the efficiency of coal power is closer to 35%.  This means that for every 3 units of fuel burned, 1 unit equivalent of electrical energy is produced.</a:t>
            </a:r>
          </a:p>
          <a:p>
            <a:endParaRPr 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2000" y="3106985"/>
                <a:ext cx="3068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+273=82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06985"/>
                <a:ext cx="306878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76600" y="2615954"/>
                <a:ext cx="263155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𝐾𝑒𝑙𝑣𝑖𝑛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𝐶𝑒𝑙𝑐𝑖𝑢𝑠</m:t>
                      </m:r>
                      <m:r>
                        <a:rPr lang="en-US" b="0" i="1" smtClean="0">
                          <a:latin typeface="Cambria Math"/>
                        </a:rPr>
                        <m:t>+273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5954"/>
                <a:ext cx="263155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24219" y="4085917"/>
                <a:ext cx="3290581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825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100%</m:t>
                      </m:r>
                      <m:r>
                        <a:rPr lang="en-US" b="0" i="0" smtClean="0">
                          <a:latin typeface="Cambria Math"/>
                        </a:rPr>
                        <m:t>=64%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9" y="4085917"/>
                <a:ext cx="329058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3476317"/>
                <a:ext cx="3015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𝑐𝑜𝑙𝑑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+273=30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76317"/>
                <a:ext cx="3015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72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Improvements in Coal-Fired Plants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Waste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is no fundamental reason why waste from a heat engine can not be used in some beneficial way</a:t>
            </a:r>
          </a:p>
          <a:p>
            <a:endParaRPr lang="en-US" sz="2000" dirty="0" smtClean="0"/>
          </a:p>
          <a:p>
            <a:r>
              <a:rPr lang="en-US" sz="2000" dirty="0" smtClean="0"/>
              <a:t>Whenever you turn on the heater in a car, waste heat from the engine is used to warm the car’s interior</a:t>
            </a:r>
          </a:p>
          <a:p>
            <a:endParaRPr lang="en-US" sz="2000" dirty="0" smtClean="0"/>
          </a:p>
          <a:p>
            <a:r>
              <a:rPr lang="en-US" sz="2000" dirty="0" smtClean="0"/>
              <a:t>Other options come to mind as well, like space heating for homes and businesses</a:t>
            </a:r>
          </a:p>
          <a:p>
            <a:pPr lvl="1"/>
            <a:r>
              <a:rPr lang="en-US" sz="2000" dirty="0" smtClean="0"/>
              <a:t>Waste heat from power plants used for heating?  Doesn’t work for large plants that are far away from the consumer</a:t>
            </a:r>
          </a:p>
          <a:p>
            <a:pPr lvl="1"/>
            <a:r>
              <a:rPr lang="en-US" sz="2000" dirty="0" smtClean="0"/>
              <a:t>There have been recent advances in putting smaller plants near the point of use</a:t>
            </a:r>
          </a:p>
          <a:p>
            <a:pPr lvl="1"/>
            <a:r>
              <a:rPr lang="en-US" sz="2000" dirty="0" smtClean="0"/>
              <a:t>Ex.  University of Colorado Boulder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437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152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Gas Turbine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410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Exhaust heat pumped throughout campus for heating.  Increases plant efficiency to 70%.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Utilizing Heat Energy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may seem like a small unit of thermal energy, is in actuality, a seemingly large amount of mechanical energy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Ex.  The amount of heat released from burning a match is approximately 1 BTU.  This is the amount of energy expended by a human that lifts a 778 </a:t>
            </a:r>
            <a:r>
              <a:rPr lang="en-US" sz="2000" dirty="0" err="1" smtClean="0"/>
              <a:t>lb</a:t>
            </a:r>
            <a:r>
              <a:rPr lang="en-US" sz="2000" dirty="0" smtClean="0"/>
              <a:t> mass 1 </a:t>
            </a:r>
            <a:r>
              <a:rPr lang="en-US" sz="2000" dirty="0" err="1" smtClean="0"/>
              <a:t>ft</a:t>
            </a:r>
            <a:r>
              <a:rPr lang="en-US" sz="2000" dirty="0" smtClean="0"/>
              <a:t> off the ground (778 </a:t>
            </a:r>
            <a:r>
              <a:rPr lang="en-US" sz="2000" dirty="0" err="1" smtClean="0"/>
              <a:t>ft</a:t>
            </a:r>
            <a:r>
              <a:rPr lang="en-US" sz="2000" dirty="0" smtClean="0"/>
              <a:t> </a:t>
            </a:r>
            <a:r>
              <a:rPr lang="en-US" sz="2000" dirty="0" err="1" smtClean="0"/>
              <a:t>lb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J. Dorman Steele:  “ </a:t>
            </a:r>
            <a:r>
              <a:rPr lang="en-US" sz="2000" i="1" dirty="0" smtClean="0"/>
              <a:t>The combustion of a pound of coal, supposing it to take place in a minute, is equivalent to the work of three hundred horses</a:t>
            </a:r>
            <a:r>
              <a:rPr lang="en-US" sz="2000" dirty="0" smtClean="0"/>
              <a:t>”.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The possibility of easing human labor by heat sources has been the driving force behind much development of </a:t>
            </a:r>
            <a:r>
              <a:rPr lang="en-US" sz="2000" b="1" u="sng" dirty="0" smtClean="0">
                <a:solidFill>
                  <a:srgbClr val="FF0000"/>
                </a:solidFill>
              </a:rPr>
              <a:t>heat engines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6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 Power Transmission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order for electric energy to be useful, it must be transported to the consumer.</a:t>
            </a:r>
          </a:p>
          <a:p>
            <a:pPr lvl="1"/>
            <a:r>
              <a:rPr lang="en-US" sz="2000" dirty="0" smtClean="0"/>
              <a:t>Thomas Edison designed the first power lines in NYC in 1882.  These initially ran on </a:t>
            </a:r>
            <a:r>
              <a:rPr lang="en-US" sz="2000" dirty="0" smtClean="0">
                <a:solidFill>
                  <a:srgbClr val="FF0000"/>
                </a:solidFill>
              </a:rPr>
              <a:t>direct current </a:t>
            </a:r>
            <a:r>
              <a:rPr lang="en-US" sz="2000" dirty="0" smtClean="0"/>
              <a:t>(DC)</a:t>
            </a:r>
          </a:p>
          <a:p>
            <a:pPr lvl="1"/>
            <a:r>
              <a:rPr lang="en-US" sz="2000" dirty="0" smtClean="0"/>
              <a:t>As distribution networks became larger, </a:t>
            </a:r>
            <a:r>
              <a:rPr lang="en-US" sz="2000" b="1" u="sng" dirty="0" smtClean="0">
                <a:solidFill>
                  <a:srgbClr val="FF0000"/>
                </a:solidFill>
              </a:rPr>
              <a:t>alternating current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(AC) allowed flexibility in changing the voltage of the current along different points in the system with </a:t>
            </a:r>
            <a:r>
              <a:rPr lang="en-US" sz="2000" b="1" u="sng" dirty="0" smtClean="0">
                <a:solidFill>
                  <a:srgbClr val="FF0000"/>
                </a:solidFill>
              </a:rPr>
              <a:t>transformers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2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73739" y="1643352"/>
            <a:ext cx="5627914" cy="2808514"/>
            <a:chOff x="1534886" y="1839686"/>
            <a:chExt cx="6237514" cy="3265714"/>
          </a:xfrm>
        </p:grpSpPr>
        <p:pic>
          <p:nvPicPr>
            <p:cNvPr id="10242" name="Picture 2" descr="C:\Users\harrisc\AppData\Local\Microsoft\Windows\Temporary Internet Files\Content.IE5\2YI8DP8H\MP900305827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886" y="1981200"/>
              <a:ext cx="1829308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807028" y="3733800"/>
              <a:ext cx="1295400" cy="137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992340" y="3951514"/>
              <a:ext cx="914400" cy="914400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0172" y="3918596"/>
              <a:ext cx="4038600" cy="579232"/>
            </a:xfrm>
            <a:custGeom>
              <a:avLst/>
              <a:gdLst>
                <a:gd name="connsiteX0" fmla="*/ 0 w 4038600"/>
                <a:gd name="connsiteY0" fmla="*/ 490118 h 579232"/>
                <a:gd name="connsiteX1" fmla="*/ 751114 w 4038600"/>
                <a:gd name="connsiteY1" fmla="*/ 65575 h 579232"/>
                <a:gd name="connsiteX2" fmla="*/ 1730828 w 4038600"/>
                <a:gd name="connsiteY2" fmla="*/ 43804 h 579232"/>
                <a:gd name="connsiteX3" fmla="*/ 2906485 w 4038600"/>
                <a:gd name="connsiteY3" fmla="*/ 479233 h 579232"/>
                <a:gd name="connsiteX4" fmla="*/ 3331028 w 4038600"/>
                <a:gd name="connsiteY4" fmla="*/ 577204 h 579232"/>
                <a:gd name="connsiteX5" fmla="*/ 3657600 w 4038600"/>
                <a:gd name="connsiteY5" fmla="*/ 522775 h 579232"/>
                <a:gd name="connsiteX6" fmla="*/ 4038600 w 4038600"/>
                <a:gd name="connsiteY6" fmla="*/ 272404 h 5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8600" h="579232">
                  <a:moveTo>
                    <a:pt x="0" y="490118"/>
                  </a:moveTo>
                  <a:cubicBezTo>
                    <a:pt x="231321" y="315039"/>
                    <a:pt x="462643" y="139961"/>
                    <a:pt x="751114" y="65575"/>
                  </a:cubicBezTo>
                  <a:cubicBezTo>
                    <a:pt x="1039585" y="-8811"/>
                    <a:pt x="1371599" y="-25139"/>
                    <a:pt x="1730828" y="43804"/>
                  </a:cubicBezTo>
                  <a:cubicBezTo>
                    <a:pt x="2090057" y="112747"/>
                    <a:pt x="2639785" y="390333"/>
                    <a:pt x="2906485" y="479233"/>
                  </a:cubicBezTo>
                  <a:cubicBezTo>
                    <a:pt x="3173185" y="568133"/>
                    <a:pt x="3205842" y="569947"/>
                    <a:pt x="3331028" y="577204"/>
                  </a:cubicBezTo>
                  <a:cubicBezTo>
                    <a:pt x="3456214" y="584461"/>
                    <a:pt x="3539671" y="573575"/>
                    <a:pt x="3657600" y="522775"/>
                  </a:cubicBezTo>
                  <a:cubicBezTo>
                    <a:pt x="3775529" y="471975"/>
                    <a:pt x="3907064" y="372189"/>
                    <a:pt x="4038600" y="27240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394858" y="4332514"/>
              <a:ext cx="152146" cy="154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5" name="Picture 5" descr="C:\Users\harrisc\AppData\Local\Microsoft\Windows\Temporary Internet Files\Content.IE5\2YI8DP8H\MC90044139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839686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2514600" y="502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9678" y="502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94049" y="504035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Alternating Current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488747" y="5594395"/>
            <a:ext cx="138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3.33333E-6 0.0331 0.0448 0.05995 0.09931 0.05995 C 0.16372 0.05995 0.18698 0.03009 0.1967 0.01203 L 0.20677 -0.01204 C 0.21684 -0.0301 0.2415 -0.05996 0.31424 -0.05996 C 0.36077 -0.05996 0.41372 -0.0331 0.41372 2.96296E-6 C 0.41372 0.0331 0.36077 0.05995 0.31424 0.05995 C 0.2415 0.05995 0.21684 0.03009 0.20677 0.01203 L 0.1967 -0.01204 C 0.18698 -0.0301 0.16372 -0.05996 0.09931 -0.05996 C 0.0448 -0.05996 -3.33333E-6 -0.0331 -3.33333E-6 2.96296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C 1.66667E-6 0.0331 0.04479 0.05995 0.0993 0.05995 C 0.16371 0.05995 0.18698 0.03009 0.1967 0.01203 L 0.20677 -0.01204 C 0.21684 -0.0301 0.24149 -0.05996 0.31423 -0.05996 C 0.36076 -0.05996 0.41371 -0.0331 0.41371 2.96296E-6 C 0.41371 0.0331 0.36076 0.05995 0.31423 0.05995 C 0.24149 0.05995 0.21684 0.03009 0.20677 0.01203 L 0.1967 -0.01204 C 0.18698 -0.0301 0.16371 -0.05996 0.0993 -0.05996 C 0.04479 -0.05996 1.66667E-6 -0.0331 1.66667E-6 2.96296E-6 Z " pathEditMode="relative" rAng="0" ptsTypes="ffFffffFfff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C -1.38889E-6 0.0331 0.04479 0.05995 0.09931 0.05995 C 0.16372 0.05995 0.18698 0.03009 0.1967 0.01203 L 0.20677 -0.01204 C 0.21684 -0.0301 0.24149 -0.05996 0.31424 -0.05996 C 0.36077 -0.05996 0.41372 -0.0331 0.41372 2.59259E-6 C 0.41372 0.0331 0.36077 0.05995 0.31424 0.05995 C 0.24149 0.05995 0.21684 0.03009 0.20677 0.01203 L 0.1967 -0.01204 C 0.18698 -0.0301 0.16372 -0.05996 0.09931 -0.05996 C 0.04479 -0.05996 -1.38889E-6 -0.0331 -1.38889E-6 2.59259E-6 Z " pathEditMode="relative" rAng="0" ptsTypes="ffFffffFfff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963 C 3.33333E-6 0.0537 0.05034 0.07315 0.1125 0.07315 C 0.18524 0.07315 0.21163 0.05139 0.22274 0.03842 L 0.23437 0.02083 C 0.24531 0.00787 0.27343 -0.01366 0.35573 -0.01366 C 0.40833 -0.01366 0.46875 0.00555 0.46875 0.02963 C 0.46875 0.0537 0.40833 0.07315 0.35573 0.07315 C 0.27343 0.07315 0.24531 0.05139 0.23437 0.03842 L 0.22274 0.02083 C 0.21163 0.00787 0.18524 -0.01366 0.1125 -0.01366 C 0.05034 -0.01366 3.33333E-6 0.00555 3.33333E-6 0.02963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672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Frequency of AC Dictated By Frequency of Rotor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07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4/41/Electricity_grid_simple-_North_America.svg/2000px-Electricity_grid_simple-_North_Amer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 Power Transmission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0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7170"/>
          <p:cNvGrpSpPr/>
          <p:nvPr/>
        </p:nvGrpSpPr>
        <p:grpSpPr>
          <a:xfrm>
            <a:off x="1949441" y="3983782"/>
            <a:ext cx="4984759" cy="2493218"/>
            <a:chOff x="1752600" y="3429000"/>
            <a:chExt cx="6074228" cy="2743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422570" y="5606143"/>
              <a:ext cx="1382486" cy="0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8" name="Straight Connector 7167"/>
            <p:cNvCxnSpPr/>
            <p:nvPr/>
          </p:nvCxnSpPr>
          <p:spPr>
            <a:xfrm>
              <a:off x="6444342" y="4071258"/>
              <a:ext cx="1382486" cy="0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2971800" y="3429000"/>
              <a:ext cx="3505200" cy="274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2971800" y="4539342"/>
              <a:ext cx="827314" cy="87086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752600" y="4561113"/>
              <a:ext cx="12083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52600" y="4626426"/>
              <a:ext cx="1219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n 16"/>
            <p:cNvSpPr/>
            <p:nvPr/>
          </p:nvSpPr>
          <p:spPr>
            <a:xfrm>
              <a:off x="5638800" y="403860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5638800" y="411480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5638800" y="4201886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638800" y="426720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5638800" y="4354286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5638800" y="444137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5638800" y="451757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5638800" y="4604656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5638800" y="4669970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638800" y="4757056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5649686" y="4844142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5649686" y="4920342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5649686" y="5007428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5649686" y="5072742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5649686" y="5159828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5649686" y="5236028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n 32"/>
            <p:cNvSpPr/>
            <p:nvPr/>
          </p:nvSpPr>
          <p:spPr>
            <a:xfrm>
              <a:off x="5649686" y="5312228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5649686" y="5399314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34"/>
            <p:cNvSpPr/>
            <p:nvPr/>
          </p:nvSpPr>
          <p:spPr>
            <a:xfrm>
              <a:off x="5649686" y="5464628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5649686" y="5551714"/>
              <a:ext cx="827314" cy="87086"/>
            </a:xfrm>
            <a:prstGeom prst="can">
              <a:avLst/>
            </a:prstGeom>
            <a:solidFill>
              <a:srgbClr val="66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99112" y="4038600"/>
              <a:ext cx="1850574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69" name="Title 716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Step-Up Transformers</a:t>
            </a:r>
            <a:endParaRPr lang="en-US" sz="3200" dirty="0"/>
          </a:p>
        </p:txBody>
      </p:sp>
      <p:sp>
        <p:nvSpPr>
          <p:cNvPr id="7172" name="TextBox 7171"/>
          <p:cNvSpPr txBox="1"/>
          <p:nvPr/>
        </p:nvSpPr>
        <p:spPr>
          <a:xfrm>
            <a:off x="1143000" y="4126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coil </a:t>
            </a:r>
            <a:endParaRPr lang="en-US" dirty="0"/>
          </a:p>
        </p:txBody>
      </p:sp>
      <p:cxnSp>
        <p:nvCxnSpPr>
          <p:cNvPr id="7174" name="Straight Arrow Connector 7173"/>
          <p:cNvCxnSpPr/>
          <p:nvPr/>
        </p:nvCxnSpPr>
        <p:spPr>
          <a:xfrm>
            <a:off x="1828800" y="4335178"/>
            <a:ext cx="1447800" cy="563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7174"/>
          <p:cNvSpPr txBox="1"/>
          <p:nvPr/>
        </p:nvSpPr>
        <p:spPr>
          <a:xfrm>
            <a:off x="533400" y="12192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Voltage is stepped up by </a:t>
            </a:r>
            <a:r>
              <a:rPr lang="en-US" sz="2000" b="1" dirty="0" smtClean="0">
                <a:solidFill>
                  <a:srgbClr val="FF0000"/>
                </a:solidFill>
              </a:rPr>
              <a:t>induction. </a:t>
            </a:r>
            <a:r>
              <a:rPr lang="en-US" sz="2000" dirty="0" smtClean="0"/>
              <a:t>In a transformer, two wires are wrapped around a solid iron core.  The number of times the wire is coiled around the core alters the magnetic field, which proportionally alters the voltage.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This is done to account for the energy losses of the electrons during transmission.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Ramping up the voltage lowers the current.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934200" y="38760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coils </a:t>
            </a:r>
            <a:endParaRPr lang="en-US" dirty="0"/>
          </a:p>
        </p:txBody>
      </p:sp>
      <p:cxnSp>
        <p:nvCxnSpPr>
          <p:cNvPr id="7177" name="Straight Arrow Connector 7176"/>
          <p:cNvCxnSpPr/>
          <p:nvPr/>
        </p:nvCxnSpPr>
        <p:spPr>
          <a:xfrm flipH="1">
            <a:off x="5858009" y="4126468"/>
            <a:ext cx="1076191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7178"/>
          <p:cNvSpPr txBox="1"/>
          <p:nvPr/>
        </p:nvSpPr>
        <p:spPr>
          <a:xfrm>
            <a:off x="6287683" y="493667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200 V</a:t>
            </a:r>
          </a:p>
          <a:p>
            <a:r>
              <a:rPr lang="en-US" dirty="0" smtClean="0"/>
              <a:t>5 amp</a:t>
            </a:r>
            <a:endParaRPr lang="en-US" dirty="0"/>
          </a:p>
        </p:txBody>
      </p:sp>
      <p:sp>
        <p:nvSpPr>
          <p:cNvPr id="7182" name="Right Arrow 7181"/>
          <p:cNvSpPr/>
          <p:nvPr/>
        </p:nvSpPr>
        <p:spPr>
          <a:xfrm>
            <a:off x="968829" y="4708071"/>
            <a:ext cx="631371" cy="2285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38200" y="4956405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V</a:t>
            </a:r>
          </a:p>
          <a:p>
            <a:r>
              <a:rPr lang="en-US" dirty="0" smtClean="0"/>
              <a:t>100 amp</a:t>
            </a:r>
            <a:endParaRPr lang="en-US" dirty="0"/>
          </a:p>
        </p:txBody>
      </p:sp>
      <p:sp>
        <p:nvSpPr>
          <p:cNvPr id="7185" name="Right Arrow 7184"/>
          <p:cNvSpPr/>
          <p:nvPr/>
        </p:nvSpPr>
        <p:spPr>
          <a:xfrm>
            <a:off x="7123161" y="5148942"/>
            <a:ext cx="843644" cy="206829"/>
          </a:xfrm>
          <a:prstGeom prst="rightArrow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TextBox 7185"/>
          <p:cNvSpPr txBox="1"/>
          <p:nvPr/>
        </p:nvSpPr>
        <p:spPr>
          <a:xfrm>
            <a:off x="3809998" y="4095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Iron Core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31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QMyW0ovSP4Ji5zKqJaq0VIEnmuf60Bneawum6Zwy0m9JCJDr1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9173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Step-Down Transformers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Step-down transformers are located at points along the transmission lines to reduce the voltage to appropriate values for use.</a:t>
            </a:r>
          </a:p>
          <a:p>
            <a:pPr lvl="1"/>
            <a:r>
              <a:rPr lang="en-US" sz="2000" dirty="0" smtClean="0"/>
              <a:t>Residential voltage is dropped to 240V</a:t>
            </a:r>
          </a:p>
          <a:p>
            <a:pPr lvl="2"/>
            <a:r>
              <a:rPr lang="en-US" sz="2000" dirty="0" smtClean="0"/>
              <a:t>Voltage is further divided to 120V, 60 Hz  AC</a:t>
            </a:r>
          </a:p>
        </p:txBody>
      </p:sp>
      <p:pic>
        <p:nvPicPr>
          <p:cNvPr id="8194" name="Picture 2" descr="Picture of transformer on 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600200"/>
            <a:ext cx="2362200" cy="35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system of generating stations, substations and transmission lines is called the grid</a:t>
            </a:r>
          </a:p>
          <a:p>
            <a:endParaRPr lang="en-US" sz="2000" dirty="0" smtClean="0"/>
          </a:p>
          <a:p>
            <a:r>
              <a:rPr lang="en-US" sz="2000" dirty="0" smtClean="0"/>
              <a:t>Most of the electric power companies of the U.S. and Canada are integrated into a single continuous grid.  The reasons are:</a:t>
            </a:r>
          </a:p>
          <a:p>
            <a:pPr lvl="1"/>
            <a:r>
              <a:rPr lang="en-US" sz="2000" dirty="0" smtClean="0"/>
              <a:t>less cost</a:t>
            </a:r>
          </a:p>
          <a:p>
            <a:pPr lvl="1"/>
            <a:r>
              <a:rPr lang="en-US" sz="2000" dirty="0" smtClean="0"/>
              <a:t>availability of backup power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North America has 200,000+ miles of transmission lines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57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Heat Engines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heat engine is any device that takes energy from a warm source and converts a fraction of that heat to mechanical energy</a:t>
            </a:r>
          </a:p>
          <a:p>
            <a:pPr lvl="1"/>
            <a:r>
              <a:rPr lang="en-US" sz="2000" dirty="0" smtClean="0"/>
              <a:t>ex.  boiler in a coal-fired power plant</a:t>
            </a:r>
          </a:p>
          <a:p>
            <a:endParaRPr lang="en-US" sz="2000" dirty="0"/>
          </a:p>
          <a:p>
            <a:r>
              <a:rPr lang="en-US" sz="2000" dirty="0" smtClean="0"/>
              <a:t>Not all of the heat energy from a heat engine can be used to perform useful work.  </a:t>
            </a:r>
            <a:r>
              <a:rPr lang="en-US" sz="2000" b="1" dirty="0" smtClean="0">
                <a:solidFill>
                  <a:srgbClr val="FF0000"/>
                </a:solidFill>
              </a:rPr>
              <a:t>This follows the </a:t>
            </a:r>
            <a:r>
              <a:rPr lang="en-US" sz="2000" b="1" u="sng" dirty="0" smtClean="0">
                <a:solidFill>
                  <a:srgbClr val="FF0000"/>
                </a:solidFill>
              </a:rPr>
              <a:t>1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u="sng" dirty="0" smtClean="0">
                <a:solidFill>
                  <a:srgbClr val="FF0000"/>
                </a:solidFill>
              </a:rPr>
              <a:t> law of thermodynamics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Power plants, automobiles, locomotives, etc. are all seen to lose </a:t>
            </a:r>
            <a:r>
              <a:rPr lang="en-US" sz="2000" i="1" dirty="0" smtClean="0"/>
              <a:t>waste heat</a:t>
            </a:r>
            <a:r>
              <a:rPr lang="en-US" sz="2000" dirty="0" smtClean="0"/>
              <a:t> to the surrounding air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The maximum theoretical efficiency of a heat engine is known as the </a:t>
            </a:r>
            <a:r>
              <a:rPr lang="en-US" sz="2000" b="1" dirty="0" smtClean="0">
                <a:solidFill>
                  <a:srgbClr val="FF0000"/>
                </a:solidFill>
              </a:rPr>
              <a:t>Carnot efficiency</a:t>
            </a:r>
          </a:p>
          <a:p>
            <a:pPr lvl="1"/>
            <a:r>
              <a:rPr lang="en-US" sz="2000" dirty="0" smtClean="0"/>
              <a:t>This value describes the percentage of energy taken from a heat source which is actually converted to useful 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70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Carnot Efficiency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5181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Carnot efficiency (%)  of a heat engine is given by: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Temperatures are in </a:t>
            </a:r>
            <a:r>
              <a:rPr lang="en-US" sz="2000" b="1" u="sng" dirty="0" smtClean="0">
                <a:solidFill>
                  <a:srgbClr val="FF0000"/>
                </a:solidFill>
              </a:rPr>
              <a:t>Kelvin</a:t>
            </a:r>
            <a:r>
              <a:rPr lang="en-US" sz="2000" dirty="0" smtClean="0"/>
              <a:t>.  </a:t>
            </a:r>
          </a:p>
          <a:p>
            <a:endParaRPr lang="en-US" sz="2000" dirty="0" smtClean="0"/>
          </a:p>
          <a:p>
            <a:r>
              <a:rPr lang="en-US" sz="2000" dirty="0" smtClean="0"/>
              <a:t>The value obtained gives the maximum theoretical efficiency of the system, assuming the system to be </a:t>
            </a:r>
            <a:r>
              <a:rPr lang="en-US" sz="2000" dirty="0" smtClean="0">
                <a:solidFill>
                  <a:srgbClr val="FF0000"/>
                </a:solidFill>
              </a:rPr>
              <a:t>ideal</a:t>
            </a:r>
            <a:r>
              <a:rPr lang="en-US" sz="2000" dirty="0" smtClean="0"/>
              <a:t> (perfect)  </a:t>
            </a:r>
          </a:p>
          <a:p>
            <a:pPr lvl="1"/>
            <a:r>
              <a:rPr lang="en-US" sz="2000" dirty="0" smtClean="0"/>
              <a:t>An ideal engine can never, ever be attained.  </a:t>
            </a:r>
          </a:p>
          <a:p>
            <a:pPr lvl="2"/>
            <a:r>
              <a:rPr lang="en-US" sz="2000" dirty="0" smtClean="0"/>
              <a:t>Reasons:  Friction, limitations of insulation, heat leaks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actual</a:t>
            </a:r>
            <a:r>
              <a:rPr lang="en-US" sz="2000" b="1" dirty="0" smtClean="0">
                <a:solidFill>
                  <a:srgbClr val="FF0000"/>
                </a:solidFill>
              </a:rPr>
              <a:t> efficiency is always less than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/>
        </p:blipFill>
        <p:spPr bwMode="auto">
          <a:xfrm>
            <a:off x="5410200" y="2307771"/>
            <a:ext cx="3276600" cy="325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70296" y="1981200"/>
                <a:ext cx="2673104" cy="7146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𝑐𝑜𝑙𝑑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h𝑜𝑡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96" y="1981200"/>
                <a:ext cx="2673104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1200" y="556859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 is the thermal energy.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35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03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Calculate the maximum % of thermal energy that can be used to do work for a heat engine that has steam injected to it at 1000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C and exhausted at 450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8200" y="2651211"/>
                <a:ext cx="263155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𝐾𝑒𝑙𝑣𝑖𝑛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𝐶𝑒𝑙𝑐𝑖𝑢𝑠</m:t>
                      </m:r>
                      <m:r>
                        <a:rPr lang="en-US" b="0" i="1" smtClean="0">
                          <a:latin typeface="Cambria Math"/>
                        </a:rPr>
                        <m:t>+273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51211"/>
                <a:ext cx="263155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16083" y="3156466"/>
                <a:ext cx="1774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=127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83" y="3156466"/>
                <a:ext cx="177471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5197" y="3581400"/>
                <a:ext cx="1684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𝑐𝑜𝑙𝑑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=72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7" y="3581400"/>
                <a:ext cx="168417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4256" y="4114800"/>
                <a:ext cx="3697744" cy="714683"/>
              </a:xfrm>
              <a:prstGeom prst="rect">
                <a:avLst/>
              </a:prstGeom>
              <a:noFill/>
              <a:ln>
                <a:solidFill>
                  <a:srgbClr val="1C1C1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723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1273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 100% =43.2%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56" y="4114800"/>
                <a:ext cx="3697744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1C1C1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Practical Heat Engines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5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Practical heat engines appeared wherever there was a possibility of reducing manual labor.  </a:t>
            </a:r>
          </a:p>
          <a:p>
            <a:endParaRPr lang="en-US" sz="2000" dirty="0" smtClean="0"/>
          </a:p>
          <a:p>
            <a:r>
              <a:rPr lang="en-US" sz="2000" dirty="0" smtClean="0"/>
              <a:t>Heat engines have steadily improved.</a:t>
            </a:r>
          </a:p>
          <a:p>
            <a:endParaRPr lang="en-US" sz="2000" dirty="0" smtClean="0"/>
          </a:p>
          <a:p>
            <a:r>
              <a:rPr lang="en-US" sz="2000" dirty="0" smtClean="0"/>
              <a:t>The first example is the </a:t>
            </a:r>
            <a:r>
              <a:rPr lang="en-US" sz="2000" b="1" u="sng" dirty="0" smtClean="0">
                <a:solidFill>
                  <a:srgbClr val="FF0000"/>
                </a:solidFill>
              </a:rPr>
              <a:t>steam engine</a:t>
            </a:r>
            <a:r>
              <a:rPr lang="en-US" sz="2000" dirty="0" smtClean="0"/>
              <a:t>, created in 1880 with 1% efficiency</a:t>
            </a:r>
          </a:p>
          <a:p>
            <a:pPr lvl="1"/>
            <a:r>
              <a:rPr lang="en-US" sz="2000" dirty="0" smtClean="0"/>
              <a:t>A more advanced version of the steam engine is the basis of our electric generation today.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Steam engine operation is based on the fact that water expands to about 1000 times its original volume when its converted to steam</a:t>
            </a:r>
          </a:p>
          <a:p>
            <a:endParaRPr lang="en-US" sz="2000" dirty="0" smtClean="0"/>
          </a:p>
          <a:p>
            <a:r>
              <a:rPr lang="en-US" sz="2000" dirty="0" smtClean="0"/>
              <a:t>If the steam is confined, pressure builds up and the steam tries to expand with great force.  </a:t>
            </a:r>
            <a:r>
              <a:rPr lang="en-US" sz="2000" dirty="0" smtClean="0">
                <a:solidFill>
                  <a:srgbClr val="FF0000"/>
                </a:solidFill>
              </a:rPr>
              <a:t>This force can be used against a piston</a:t>
            </a:r>
            <a:r>
              <a:rPr lang="en-US" sz="20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5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3.gstatic.com/images?q=tbn:ANd9GcRO8Gy5Z8V06D6cwydv1f680l9KOq_vdWeiLIwjD4Sni66F5c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8" y="1905000"/>
            <a:ext cx="664147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1858" y="914400"/>
            <a:ext cx="674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Steam engines are </a:t>
            </a:r>
            <a:r>
              <a:rPr lang="en-US" sz="2000" i="1" dirty="0" smtClean="0"/>
              <a:t>external </a:t>
            </a:r>
            <a:r>
              <a:rPr lang="en-US" sz="2000" dirty="0" smtClean="0"/>
              <a:t>combustion engines.  The fuel is burned outside of the pressurized part of the engine.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92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c/c3/Steam_engine_(PSF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2" y="762000"/>
            <a:ext cx="69164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Gasoline Combustion Engines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Gasoline engines are </a:t>
            </a:r>
            <a:r>
              <a:rPr lang="en-US" sz="2000" i="1" dirty="0" smtClean="0"/>
              <a:t>internal </a:t>
            </a:r>
            <a:r>
              <a:rPr lang="en-US" sz="2000" dirty="0" smtClean="0"/>
              <a:t>combustion engines because fuel is burned inside the pressurized part of the engine</a:t>
            </a:r>
          </a:p>
          <a:p>
            <a:endParaRPr lang="en-US" sz="2000" dirty="0" smtClean="0"/>
          </a:p>
          <a:p>
            <a:r>
              <a:rPr lang="en-US" sz="2000" dirty="0" smtClean="0"/>
              <a:t>In these engines, gasoline is vaporized and mixed with air inside a closed chamber.</a:t>
            </a:r>
          </a:p>
          <a:p>
            <a:pPr lvl="1"/>
            <a:r>
              <a:rPr lang="en-US" sz="2000" dirty="0" smtClean="0"/>
              <a:t>The crankshaft rotates, forcing the piston upward, which compresses the gas to high pressure</a:t>
            </a:r>
          </a:p>
          <a:p>
            <a:pPr lvl="1"/>
            <a:r>
              <a:rPr lang="en-US" sz="2000" dirty="0" smtClean="0"/>
              <a:t>A spark plug triggers explosion of the air/gas mix, the hot gas expands against the piston, forcing it downward and continuing the rotation of the crankshaft</a:t>
            </a:r>
          </a:p>
          <a:p>
            <a:pPr lvl="1"/>
            <a:r>
              <a:rPr lang="en-US" sz="2000" dirty="0" smtClean="0"/>
              <a:t>Exhaust valve opens to release waste gases.  The piston moves back up and the cycle repeats.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1464</Words>
  <Application>Microsoft Office PowerPoint</Application>
  <PresentationFormat>On-screen Show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Heat Engines and Electric Power Transmission (Ch 3)</vt:lpstr>
      <vt:lpstr>Utilizing Heat Energy</vt:lpstr>
      <vt:lpstr>Heat Engines</vt:lpstr>
      <vt:lpstr>Carnot Efficiency</vt:lpstr>
      <vt:lpstr>Example</vt:lpstr>
      <vt:lpstr>Practical Heat Engines</vt:lpstr>
      <vt:lpstr>PowerPoint Presentation</vt:lpstr>
      <vt:lpstr>PowerPoint Presentation</vt:lpstr>
      <vt:lpstr>Gasoline Combustion Engines</vt:lpstr>
      <vt:lpstr>PowerPoint Presentation</vt:lpstr>
      <vt:lpstr>Heaters (Heat Pump) and AC</vt:lpstr>
      <vt:lpstr>Coefficient of Performance</vt:lpstr>
      <vt:lpstr>Example</vt:lpstr>
      <vt:lpstr>Heat Pump/AC Mechanism</vt:lpstr>
      <vt:lpstr>Coal-Fired Power Plants Are Essentially Massive Heat Engines</vt:lpstr>
      <vt:lpstr>Example</vt:lpstr>
      <vt:lpstr>Improvements in Coal-Fired Plants</vt:lpstr>
      <vt:lpstr>Utilizing Waste Heat</vt:lpstr>
      <vt:lpstr>Gas Turbine</vt:lpstr>
      <vt:lpstr>Electric Power Transmission</vt:lpstr>
      <vt:lpstr>Alternating Current</vt:lpstr>
      <vt:lpstr>Frequency of AC Dictated By Frequency of Rotor</vt:lpstr>
      <vt:lpstr>Electric Power Transmission</vt:lpstr>
      <vt:lpstr>Step-Up Transformers</vt:lpstr>
      <vt:lpstr>PowerPoint Presentation</vt:lpstr>
      <vt:lpstr>Step-Down Transformers</vt:lpstr>
      <vt:lpstr>Grid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Clifton</dc:creator>
  <cp:lastModifiedBy>Harris, Clifton</cp:lastModifiedBy>
  <cp:revision>46</cp:revision>
  <dcterms:created xsi:type="dcterms:W3CDTF">2013-02-11T16:10:02Z</dcterms:created>
  <dcterms:modified xsi:type="dcterms:W3CDTF">2013-02-13T17:27:47Z</dcterms:modified>
</cp:coreProperties>
</file>