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2" r:id="rId3"/>
    <p:sldId id="257" r:id="rId4"/>
    <p:sldId id="258" r:id="rId5"/>
    <p:sldId id="266" r:id="rId6"/>
    <p:sldId id="267" r:id="rId7"/>
    <p:sldId id="268" r:id="rId8"/>
    <p:sldId id="281" r:id="rId9"/>
    <p:sldId id="280" r:id="rId10"/>
    <p:sldId id="259" r:id="rId11"/>
    <p:sldId id="260" r:id="rId12"/>
    <p:sldId id="262" r:id="rId13"/>
    <p:sldId id="263" r:id="rId14"/>
    <p:sldId id="279" r:id="rId15"/>
    <p:sldId id="261" r:id="rId16"/>
    <p:sldId id="265" r:id="rId17"/>
    <p:sldId id="269" r:id="rId18"/>
    <p:sldId id="271" r:id="rId19"/>
    <p:sldId id="272" r:id="rId20"/>
    <p:sldId id="273" r:id="rId21"/>
    <p:sldId id="274" r:id="rId22"/>
    <p:sldId id="275" r:id="rId23"/>
    <p:sldId id="276" r:id="rId24"/>
    <p:sldId id="277" r:id="rId25"/>
    <p:sldId id="278" r:id="rId26"/>
    <p:sldId id="270" r:id="rId27"/>
    <p:sldId id="283" r:id="rId28"/>
    <p:sldId id="284" r:id="rId29"/>
    <p:sldId id="285" r:id="rId30"/>
    <p:sldId id="286"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C0C0C0"/>
    <a:srgbClr val="777777"/>
    <a:srgbClr val="969696"/>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79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1EC954-4E23-417B-BCE9-563F7077FD36}" type="datetimeFigureOut">
              <a:rPr lang="en-US" smtClean="0"/>
              <a:t>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56C3A-C09E-4D3D-8ED4-C35FA6133A87}" type="slidenum">
              <a:rPr lang="en-US" smtClean="0"/>
              <a:t>‹#›</a:t>
            </a:fld>
            <a:endParaRPr lang="en-US"/>
          </a:p>
        </p:txBody>
      </p:sp>
    </p:spTree>
    <p:extLst>
      <p:ext uri="{BB962C8B-B14F-4D97-AF65-F5344CB8AC3E}">
        <p14:creationId xmlns:p14="http://schemas.microsoft.com/office/powerpoint/2010/main" val="237511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1EC954-4E23-417B-BCE9-563F7077FD36}" type="datetimeFigureOut">
              <a:rPr lang="en-US" smtClean="0"/>
              <a:t>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56C3A-C09E-4D3D-8ED4-C35FA6133A87}" type="slidenum">
              <a:rPr lang="en-US" smtClean="0"/>
              <a:t>‹#›</a:t>
            </a:fld>
            <a:endParaRPr lang="en-US"/>
          </a:p>
        </p:txBody>
      </p:sp>
    </p:spTree>
    <p:extLst>
      <p:ext uri="{BB962C8B-B14F-4D97-AF65-F5344CB8AC3E}">
        <p14:creationId xmlns:p14="http://schemas.microsoft.com/office/powerpoint/2010/main" val="1903424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1EC954-4E23-417B-BCE9-563F7077FD36}" type="datetimeFigureOut">
              <a:rPr lang="en-US" smtClean="0"/>
              <a:t>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56C3A-C09E-4D3D-8ED4-C35FA6133A87}" type="slidenum">
              <a:rPr lang="en-US" smtClean="0"/>
              <a:t>‹#›</a:t>
            </a:fld>
            <a:endParaRPr lang="en-US"/>
          </a:p>
        </p:txBody>
      </p:sp>
    </p:spTree>
    <p:extLst>
      <p:ext uri="{BB962C8B-B14F-4D97-AF65-F5344CB8AC3E}">
        <p14:creationId xmlns:p14="http://schemas.microsoft.com/office/powerpoint/2010/main" val="3564878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1EC954-4E23-417B-BCE9-563F7077FD36}" type="datetimeFigureOut">
              <a:rPr lang="en-US" smtClean="0"/>
              <a:t>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56C3A-C09E-4D3D-8ED4-C35FA6133A87}" type="slidenum">
              <a:rPr lang="en-US" smtClean="0"/>
              <a:t>‹#›</a:t>
            </a:fld>
            <a:endParaRPr lang="en-US"/>
          </a:p>
        </p:txBody>
      </p:sp>
    </p:spTree>
    <p:extLst>
      <p:ext uri="{BB962C8B-B14F-4D97-AF65-F5344CB8AC3E}">
        <p14:creationId xmlns:p14="http://schemas.microsoft.com/office/powerpoint/2010/main" val="493821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1EC954-4E23-417B-BCE9-563F7077FD36}" type="datetimeFigureOut">
              <a:rPr lang="en-US" smtClean="0"/>
              <a:t>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56C3A-C09E-4D3D-8ED4-C35FA6133A87}" type="slidenum">
              <a:rPr lang="en-US" smtClean="0"/>
              <a:t>‹#›</a:t>
            </a:fld>
            <a:endParaRPr lang="en-US"/>
          </a:p>
        </p:txBody>
      </p:sp>
    </p:spTree>
    <p:extLst>
      <p:ext uri="{BB962C8B-B14F-4D97-AF65-F5344CB8AC3E}">
        <p14:creationId xmlns:p14="http://schemas.microsoft.com/office/powerpoint/2010/main" val="3460017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1EC954-4E23-417B-BCE9-563F7077FD36}" type="datetimeFigureOut">
              <a:rPr lang="en-US" smtClean="0"/>
              <a:t>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56C3A-C09E-4D3D-8ED4-C35FA6133A87}" type="slidenum">
              <a:rPr lang="en-US" smtClean="0"/>
              <a:t>‹#›</a:t>
            </a:fld>
            <a:endParaRPr lang="en-US"/>
          </a:p>
        </p:txBody>
      </p:sp>
    </p:spTree>
    <p:extLst>
      <p:ext uri="{BB962C8B-B14F-4D97-AF65-F5344CB8AC3E}">
        <p14:creationId xmlns:p14="http://schemas.microsoft.com/office/powerpoint/2010/main" val="3417425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1EC954-4E23-417B-BCE9-563F7077FD36}" type="datetimeFigureOut">
              <a:rPr lang="en-US" smtClean="0"/>
              <a:t>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956C3A-C09E-4D3D-8ED4-C35FA6133A87}" type="slidenum">
              <a:rPr lang="en-US" smtClean="0"/>
              <a:t>‹#›</a:t>
            </a:fld>
            <a:endParaRPr lang="en-US"/>
          </a:p>
        </p:txBody>
      </p:sp>
    </p:spTree>
    <p:extLst>
      <p:ext uri="{BB962C8B-B14F-4D97-AF65-F5344CB8AC3E}">
        <p14:creationId xmlns:p14="http://schemas.microsoft.com/office/powerpoint/2010/main" val="3147085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1EC954-4E23-417B-BCE9-563F7077FD36}" type="datetimeFigureOut">
              <a:rPr lang="en-US" smtClean="0"/>
              <a:t>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956C3A-C09E-4D3D-8ED4-C35FA6133A87}" type="slidenum">
              <a:rPr lang="en-US" smtClean="0"/>
              <a:t>‹#›</a:t>
            </a:fld>
            <a:endParaRPr lang="en-US"/>
          </a:p>
        </p:txBody>
      </p:sp>
    </p:spTree>
    <p:extLst>
      <p:ext uri="{BB962C8B-B14F-4D97-AF65-F5344CB8AC3E}">
        <p14:creationId xmlns:p14="http://schemas.microsoft.com/office/powerpoint/2010/main" val="2074043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1EC954-4E23-417B-BCE9-563F7077FD36}" type="datetimeFigureOut">
              <a:rPr lang="en-US" smtClean="0"/>
              <a:t>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956C3A-C09E-4D3D-8ED4-C35FA6133A87}" type="slidenum">
              <a:rPr lang="en-US" smtClean="0"/>
              <a:t>‹#›</a:t>
            </a:fld>
            <a:endParaRPr lang="en-US"/>
          </a:p>
        </p:txBody>
      </p:sp>
    </p:spTree>
    <p:extLst>
      <p:ext uri="{BB962C8B-B14F-4D97-AF65-F5344CB8AC3E}">
        <p14:creationId xmlns:p14="http://schemas.microsoft.com/office/powerpoint/2010/main" val="2311806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1EC954-4E23-417B-BCE9-563F7077FD36}" type="datetimeFigureOut">
              <a:rPr lang="en-US" smtClean="0"/>
              <a:t>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56C3A-C09E-4D3D-8ED4-C35FA6133A87}" type="slidenum">
              <a:rPr lang="en-US" smtClean="0"/>
              <a:t>‹#›</a:t>
            </a:fld>
            <a:endParaRPr lang="en-US"/>
          </a:p>
        </p:txBody>
      </p:sp>
    </p:spTree>
    <p:extLst>
      <p:ext uri="{BB962C8B-B14F-4D97-AF65-F5344CB8AC3E}">
        <p14:creationId xmlns:p14="http://schemas.microsoft.com/office/powerpoint/2010/main" val="3035360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1EC954-4E23-417B-BCE9-563F7077FD36}" type="datetimeFigureOut">
              <a:rPr lang="en-US" smtClean="0"/>
              <a:t>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56C3A-C09E-4D3D-8ED4-C35FA6133A87}" type="slidenum">
              <a:rPr lang="en-US" smtClean="0"/>
              <a:t>‹#›</a:t>
            </a:fld>
            <a:endParaRPr lang="en-US"/>
          </a:p>
        </p:txBody>
      </p:sp>
    </p:spTree>
    <p:extLst>
      <p:ext uri="{BB962C8B-B14F-4D97-AF65-F5344CB8AC3E}">
        <p14:creationId xmlns:p14="http://schemas.microsoft.com/office/powerpoint/2010/main" val="3325508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1EC954-4E23-417B-BCE9-563F7077FD36}" type="datetimeFigureOut">
              <a:rPr lang="en-US" smtClean="0"/>
              <a:t>2/2/2013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956C3A-C09E-4D3D-8ED4-C35FA6133A87}" type="slidenum">
              <a:rPr lang="en-US" smtClean="0"/>
              <a:t>‹#›</a:t>
            </a:fld>
            <a:endParaRPr lang="en-US"/>
          </a:p>
        </p:txBody>
      </p:sp>
    </p:spTree>
    <p:extLst>
      <p:ext uri="{BB962C8B-B14F-4D97-AF65-F5344CB8AC3E}">
        <p14:creationId xmlns:p14="http://schemas.microsoft.com/office/powerpoint/2010/main" val="42499001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err="1" smtClean="0"/>
              <a:t>Ch</a:t>
            </a:r>
            <a:r>
              <a:rPr lang="en-US" dirty="0" smtClean="0"/>
              <a:t> 1.  Energy Use In Industrialized Societies, Energy Basics</a:t>
            </a:r>
            <a:endParaRPr lang="en-US" dirty="0"/>
          </a:p>
        </p:txBody>
      </p:sp>
      <p:sp>
        <p:nvSpPr>
          <p:cNvPr id="3" name="Subtitle 2"/>
          <p:cNvSpPr>
            <a:spLocks noGrp="1"/>
          </p:cNvSpPr>
          <p:nvPr>
            <p:ph type="subTitle" idx="1"/>
          </p:nvPr>
        </p:nvSpPr>
        <p:spPr/>
        <p:txBody>
          <a:bodyPr/>
          <a:lstStyle/>
          <a:p>
            <a:r>
              <a:rPr lang="en-US" dirty="0" smtClean="0"/>
              <a:t>1/30/13</a:t>
            </a:r>
            <a:endParaRPr lang="en-US" dirty="0"/>
          </a:p>
        </p:txBody>
      </p:sp>
    </p:spTree>
    <p:extLst>
      <p:ext uri="{BB962C8B-B14F-4D97-AF65-F5344CB8AC3E}">
        <p14:creationId xmlns:p14="http://schemas.microsoft.com/office/powerpoint/2010/main" val="27939328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000" dirty="0" smtClean="0"/>
              <a:t>Unintended environmental consequences result from the massive scale of our fossil fuel use</a:t>
            </a:r>
          </a:p>
          <a:p>
            <a:pPr lvl="1"/>
            <a:r>
              <a:rPr lang="en-US" sz="2000" dirty="0" smtClean="0"/>
              <a:t>Gaseous pollutants are being dumped into the atmosphere, which are causing many problems (e.g. smog, acid rain, etc.)</a:t>
            </a:r>
          </a:p>
          <a:p>
            <a:pPr lvl="1"/>
            <a:r>
              <a:rPr lang="en-US" sz="2000" dirty="0" smtClean="0"/>
              <a:t>Excessive CO</a:t>
            </a:r>
            <a:r>
              <a:rPr lang="en-US" sz="2000" baseline="-25000" dirty="0" smtClean="0"/>
              <a:t>2</a:t>
            </a:r>
            <a:r>
              <a:rPr lang="en-US" sz="2000" dirty="0" smtClean="0"/>
              <a:t> emissions are threatening to produce global climate changes (</a:t>
            </a:r>
            <a:r>
              <a:rPr lang="en-US" sz="2000" b="1" dirty="0" smtClean="0">
                <a:solidFill>
                  <a:srgbClr val="FF0000"/>
                </a:solidFill>
              </a:rPr>
              <a:t>global warming</a:t>
            </a:r>
            <a:r>
              <a:rPr lang="en-US" sz="2000" dirty="0" smtClean="0"/>
              <a:t>)</a:t>
            </a:r>
          </a:p>
          <a:p>
            <a:endParaRPr lang="en-US" sz="2000" dirty="0" smtClean="0"/>
          </a:p>
          <a:p>
            <a:r>
              <a:rPr lang="en-US" sz="2000" dirty="0" smtClean="0"/>
              <a:t>Before we discuss whether or not these issues can be solved, we must first answer the following question</a:t>
            </a:r>
            <a:r>
              <a:rPr lang="en-US" sz="2000" b="1" dirty="0" smtClean="0"/>
              <a:t>:</a:t>
            </a:r>
            <a:r>
              <a:rPr lang="en-US" sz="2000" b="1" dirty="0" smtClean="0">
                <a:solidFill>
                  <a:srgbClr val="FF0000"/>
                </a:solidFill>
              </a:rPr>
              <a:t>  “Why do we use so much energy?”</a:t>
            </a:r>
          </a:p>
        </p:txBody>
      </p:sp>
      <p:sp>
        <p:nvSpPr>
          <p:cNvPr id="4" name="Title 1"/>
          <p:cNvSpPr>
            <a:spLocks noGrp="1"/>
          </p:cNvSpPr>
          <p:nvPr>
            <p:ph type="title"/>
          </p:nvPr>
        </p:nvSpPr>
        <p:spPr/>
        <p:txBody>
          <a:bodyPr>
            <a:noAutofit/>
          </a:bodyPr>
          <a:lstStyle/>
          <a:p>
            <a:r>
              <a:rPr lang="en-US" sz="3200" dirty="0" smtClean="0"/>
              <a:t>Another Side To The Story</a:t>
            </a:r>
            <a:endParaRPr lang="en-US" sz="3200" dirty="0"/>
          </a:p>
        </p:txBody>
      </p:sp>
    </p:spTree>
    <p:extLst>
      <p:ext uri="{BB962C8B-B14F-4D97-AF65-F5344CB8AC3E}">
        <p14:creationId xmlns:p14="http://schemas.microsoft.com/office/powerpoint/2010/main" val="26833163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r>
              <a:rPr lang="en-US" sz="3200" dirty="0" smtClean="0"/>
              <a:t>Why Do We Use So Much Energy?</a:t>
            </a:r>
            <a:endParaRPr lang="en-US" sz="3200" dirty="0"/>
          </a:p>
        </p:txBody>
      </p:sp>
      <p:sp>
        <p:nvSpPr>
          <p:cNvPr id="3" name="Content Placeholder 2"/>
          <p:cNvSpPr>
            <a:spLocks noGrp="1"/>
          </p:cNvSpPr>
          <p:nvPr>
            <p:ph idx="1"/>
          </p:nvPr>
        </p:nvSpPr>
        <p:spPr>
          <a:xfrm>
            <a:off x="381000" y="1219200"/>
            <a:ext cx="8229600" cy="4525963"/>
          </a:xfrm>
        </p:spPr>
        <p:txBody>
          <a:bodyPr>
            <a:normAutofit/>
          </a:bodyPr>
          <a:lstStyle/>
          <a:p>
            <a:r>
              <a:rPr lang="en-US" sz="2000" dirty="0" smtClean="0"/>
              <a:t>We are inefficient!!</a:t>
            </a:r>
          </a:p>
          <a:p>
            <a:pPr lvl="1"/>
            <a:r>
              <a:rPr lang="en-US" sz="2000" dirty="0" smtClean="0"/>
              <a:t>Enormous waste, especially in the commercial sector</a:t>
            </a:r>
          </a:p>
          <a:p>
            <a:pPr lvl="1"/>
            <a:r>
              <a:rPr lang="en-US" sz="2000" dirty="0" smtClean="0"/>
              <a:t>Transportation inefficiencies (gas-guzzling vehicles, not enough public transit, poor traffic)</a:t>
            </a:r>
          </a:p>
          <a:p>
            <a:endParaRPr lang="en-US" sz="2000" dirty="0"/>
          </a:p>
          <a:p>
            <a:r>
              <a:rPr lang="en-US" sz="2000" dirty="0" smtClean="0"/>
              <a:t>Large discrepancy exists between the rate of energy usage in a given country and it’s gross domestic product (GDP) per capita</a:t>
            </a:r>
          </a:p>
          <a:p>
            <a:pPr lvl="1"/>
            <a:r>
              <a:rPr lang="en-US" sz="2000" dirty="0" smtClean="0"/>
              <a:t>Excessive energy use is associated with a perceived standard of living</a:t>
            </a:r>
          </a:p>
          <a:p>
            <a:endParaRPr lang="en-US" sz="2000" dirty="0" smtClean="0"/>
          </a:p>
          <a:p>
            <a:r>
              <a:rPr lang="en-US" sz="2000" dirty="0" smtClean="0"/>
              <a:t>Less industrialized nations still rely on energy from muscular efforts of people and animals to do much of their work</a:t>
            </a:r>
          </a:p>
          <a:p>
            <a:endParaRPr lang="en-US" sz="2000" dirty="0" smtClean="0"/>
          </a:p>
        </p:txBody>
      </p:sp>
    </p:spTree>
    <p:extLst>
      <p:ext uri="{BB962C8B-B14F-4D97-AF65-F5344CB8AC3E}">
        <p14:creationId xmlns:p14="http://schemas.microsoft.com/office/powerpoint/2010/main" val="1336597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202" y="762000"/>
            <a:ext cx="7643598"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657600" y="5943600"/>
            <a:ext cx="2590800" cy="369332"/>
          </a:xfrm>
          <a:prstGeom prst="rect">
            <a:avLst/>
          </a:prstGeom>
          <a:solidFill>
            <a:srgbClr val="FFFF00"/>
          </a:solidFill>
        </p:spPr>
        <p:txBody>
          <a:bodyPr wrap="square" rtlCol="0">
            <a:spAutoFit/>
          </a:bodyPr>
          <a:lstStyle/>
          <a:p>
            <a:r>
              <a:rPr lang="en-US" b="1" dirty="0" smtClean="0"/>
              <a:t>1 barrel (</a:t>
            </a:r>
            <a:r>
              <a:rPr lang="en-US" b="1" dirty="0" err="1" smtClean="0"/>
              <a:t>bbl</a:t>
            </a:r>
            <a:r>
              <a:rPr lang="en-US" b="1" dirty="0" smtClean="0"/>
              <a:t>) = 42 gallons</a:t>
            </a:r>
            <a:endParaRPr lang="en-US" b="1" dirty="0"/>
          </a:p>
        </p:txBody>
      </p:sp>
    </p:spTree>
    <p:extLst>
      <p:ext uri="{BB962C8B-B14F-4D97-AF65-F5344CB8AC3E}">
        <p14:creationId xmlns:p14="http://schemas.microsoft.com/office/powerpoint/2010/main" val="6871693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0301"/>
          <a:stretch/>
        </p:blipFill>
        <p:spPr bwMode="auto">
          <a:xfrm>
            <a:off x="4572000" y="1981200"/>
            <a:ext cx="4201886" cy="2166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Autofit/>
          </a:bodyPr>
          <a:lstStyle/>
          <a:p>
            <a:r>
              <a:rPr lang="en-US" sz="3200" dirty="0" smtClean="0"/>
              <a:t>Each Person In the U.S. Consumes The Energy Equivalent of </a:t>
            </a:r>
            <a:r>
              <a:rPr lang="en-US" sz="3200" u="sng" dirty="0" smtClean="0">
                <a:solidFill>
                  <a:srgbClr val="FF0000"/>
                </a:solidFill>
              </a:rPr>
              <a:t>58 Barrels</a:t>
            </a:r>
            <a:r>
              <a:rPr lang="en-US" sz="3200" dirty="0" smtClean="0"/>
              <a:t> of Fuel Per Year</a:t>
            </a:r>
            <a:endParaRPr lang="en-US" sz="3200" dirty="0"/>
          </a:p>
        </p:txBody>
      </p:sp>
      <p:sp>
        <p:nvSpPr>
          <p:cNvPr id="4" name="TextBox 3"/>
          <p:cNvSpPr txBox="1"/>
          <p:nvPr/>
        </p:nvSpPr>
        <p:spPr>
          <a:xfrm>
            <a:off x="152400" y="1600200"/>
            <a:ext cx="4038600" cy="3477875"/>
          </a:xfrm>
          <a:prstGeom prst="rect">
            <a:avLst/>
          </a:prstGeom>
          <a:noFill/>
        </p:spPr>
        <p:txBody>
          <a:bodyPr wrap="square" rtlCol="0">
            <a:spAutoFit/>
          </a:bodyPr>
          <a:lstStyle/>
          <a:p>
            <a:pPr marL="933450" lvl="1" indent="-533400">
              <a:buFont typeface="Arial" pitchFamily="34" charset="0"/>
              <a:buChar char="•"/>
            </a:pPr>
            <a:r>
              <a:rPr lang="en-US" sz="2000" dirty="0" smtClean="0">
                <a:latin typeface="+mj-lt"/>
              </a:rPr>
              <a:t>Fifty years ago, we were using one barrel of oil for every six barrels we found.</a:t>
            </a:r>
          </a:p>
          <a:p>
            <a:pPr marL="933450" lvl="1" indent="-533400">
              <a:buFont typeface="Arial" pitchFamily="34" charset="0"/>
              <a:buChar char="•"/>
            </a:pPr>
            <a:endParaRPr lang="en-US" sz="2000" dirty="0">
              <a:solidFill>
                <a:srgbClr val="00B050"/>
              </a:solidFill>
              <a:latin typeface="+mj-lt"/>
            </a:endParaRPr>
          </a:p>
          <a:p>
            <a:pPr marL="933450" lvl="1" indent="-533400">
              <a:buFont typeface="Arial" pitchFamily="34" charset="0"/>
              <a:buChar char="•"/>
            </a:pPr>
            <a:r>
              <a:rPr lang="en-US" sz="2000" dirty="0" smtClean="0">
                <a:latin typeface="+mj-lt"/>
              </a:rPr>
              <a:t>Today, we are using four barrels of oil for every one barrel we find. </a:t>
            </a:r>
          </a:p>
          <a:p>
            <a:pPr marL="685800" lvl="1" indent="-285750">
              <a:buFont typeface="Arial" pitchFamily="34" charset="0"/>
              <a:buChar char="•"/>
            </a:pPr>
            <a:endParaRPr lang="en-US" sz="2000" dirty="0">
              <a:latin typeface="+mj-lt"/>
            </a:endParaRPr>
          </a:p>
          <a:p>
            <a:pPr marL="933450" lvl="1" indent="-533400">
              <a:buFont typeface="Arial" pitchFamily="34" charset="0"/>
              <a:buChar char="•"/>
            </a:pPr>
            <a:r>
              <a:rPr lang="en-US" sz="2000" dirty="0" smtClean="0">
                <a:latin typeface="+mj-lt"/>
              </a:rPr>
              <a:t>U.S. has about 5% of the World’s population, but uses 23% of the world’s oil.</a:t>
            </a:r>
            <a:endParaRPr lang="en-US" sz="2000" dirty="0">
              <a:latin typeface="+mj-lt"/>
            </a:endParaRPr>
          </a:p>
        </p:txBody>
      </p:sp>
      <p:sp>
        <p:nvSpPr>
          <p:cNvPr id="5" name="TextBox 4"/>
          <p:cNvSpPr txBox="1"/>
          <p:nvPr/>
        </p:nvSpPr>
        <p:spPr>
          <a:xfrm>
            <a:off x="555170" y="5207989"/>
            <a:ext cx="7750630" cy="1323439"/>
          </a:xfrm>
          <a:prstGeom prst="rect">
            <a:avLst/>
          </a:prstGeom>
          <a:noFill/>
          <a:ln>
            <a:solidFill>
              <a:srgbClr val="FF0000"/>
            </a:solidFill>
          </a:ln>
        </p:spPr>
        <p:txBody>
          <a:bodyPr wrap="square" rtlCol="0">
            <a:spAutoFit/>
          </a:bodyPr>
          <a:lstStyle/>
          <a:p>
            <a:pPr marL="285750" indent="-285750">
              <a:buFont typeface="Arial" pitchFamily="34" charset="0"/>
              <a:buChar char="•"/>
            </a:pPr>
            <a:r>
              <a:rPr lang="en-US" sz="2000" dirty="0" smtClean="0"/>
              <a:t>The unfortunate truth is that, without easy access to fossil fuels, greater advancements would have been made in wind, solar, nuclear, hydro, etc.  But, fossil fuels have provided a cheap and easy solution to our energy needs, so other avenues have been neglected.</a:t>
            </a:r>
            <a:endParaRPr lang="en-US" sz="2000" dirty="0"/>
          </a:p>
        </p:txBody>
      </p:sp>
    </p:spTree>
    <p:extLst>
      <p:ext uri="{BB962C8B-B14F-4D97-AF65-F5344CB8AC3E}">
        <p14:creationId xmlns:p14="http://schemas.microsoft.com/office/powerpoint/2010/main" val="26930637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327"/>
          <a:stretch/>
        </p:blipFill>
        <p:spPr bwMode="auto">
          <a:xfrm>
            <a:off x="1589084" y="685800"/>
            <a:ext cx="5649916" cy="4256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77058" y="5181600"/>
            <a:ext cx="8001000" cy="1323439"/>
          </a:xfrm>
          <a:prstGeom prst="rect">
            <a:avLst/>
          </a:prstGeom>
          <a:noFill/>
        </p:spPr>
        <p:txBody>
          <a:bodyPr wrap="square" rtlCol="0">
            <a:spAutoFit/>
          </a:bodyPr>
          <a:lstStyle/>
          <a:p>
            <a:pPr marL="342900" indent="-342900">
              <a:buFont typeface="Arial" pitchFamily="34" charset="0"/>
              <a:buChar char="•"/>
            </a:pPr>
            <a:r>
              <a:rPr lang="en-US" sz="2000" dirty="0" smtClean="0"/>
              <a:t>Our country is now experiencing a serious imbalance of international trade due to the cost of importing so much oil to fill the gap between our production and consumption.  </a:t>
            </a:r>
            <a:r>
              <a:rPr lang="en-US" sz="2000" dirty="0" smtClean="0">
                <a:solidFill>
                  <a:srgbClr val="FF0000"/>
                </a:solidFill>
              </a:rPr>
              <a:t>This leaves us vulnerable to price shocks.</a:t>
            </a:r>
            <a:endParaRPr lang="en-US" sz="2000" dirty="0">
              <a:solidFill>
                <a:srgbClr val="FF0000"/>
              </a:solidFill>
            </a:endParaRPr>
          </a:p>
        </p:txBody>
      </p:sp>
    </p:spTree>
    <p:extLst>
      <p:ext uri="{BB962C8B-B14F-4D97-AF65-F5344CB8AC3E}">
        <p14:creationId xmlns:p14="http://schemas.microsoft.com/office/powerpoint/2010/main" val="13185447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711" y="228600"/>
            <a:ext cx="8229600" cy="1143000"/>
          </a:xfrm>
        </p:spPr>
        <p:txBody>
          <a:bodyPr>
            <a:normAutofit/>
          </a:bodyPr>
          <a:lstStyle/>
          <a:p>
            <a:r>
              <a:rPr lang="en-US" sz="3200" dirty="0" smtClean="0"/>
              <a:t>Oil Prices Over Time</a:t>
            </a:r>
            <a:endParaRPr lang="en-US" sz="3200" dirty="0"/>
          </a:p>
        </p:txBody>
      </p:sp>
      <p:pic>
        <p:nvPicPr>
          <p:cNvPr id="3074" name="Picture 2" descr="http://www.energytrendsinsider.com/wp-content/uploads/2012/02/Annual-gas-prices-1919-2011.jpg?00cfb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175" y="1670276"/>
            <a:ext cx="7788225" cy="457812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4800600" y="3959337"/>
            <a:ext cx="762000" cy="76506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540326" y="3048000"/>
            <a:ext cx="1774371" cy="830997"/>
          </a:xfrm>
          <a:prstGeom prst="rect">
            <a:avLst/>
          </a:prstGeom>
          <a:solidFill>
            <a:schemeClr val="tx1"/>
          </a:solidFill>
        </p:spPr>
        <p:txBody>
          <a:bodyPr wrap="square" rtlCol="0">
            <a:spAutoFit/>
          </a:bodyPr>
          <a:lstStyle/>
          <a:p>
            <a:r>
              <a:rPr lang="en-US" sz="1600" dirty="0" smtClean="0">
                <a:solidFill>
                  <a:schemeClr val="bg1"/>
                </a:solidFill>
              </a:rPr>
              <a:t>1979 Energy Crisis: Unrest in Middle East </a:t>
            </a:r>
            <a:endParaRPr lang="en-US" sz="1600" dirty="0">
              <a:solidFill>
                <a:schemeClr val="bg1"/>
              </a:solidFill>
            </a:endParaRPr>
          </a:p>
        </p:txBody>
      </p:sp>
      <p:sp>
        <p:nvSpPr>
          <p:cNvPr id="10" name="TextBox 9"/>
          <p:cNvSpPr txBox="1"/>
          <p:nvPr/>
        </p:nvSpPr>
        <p:spPr>
          <a:xfrm>
            <a:off x="3124200" y="4038600"/>
            <a:ext cx="1461660" cy="584775"/>
          </a:xfrm>
          <a:prstGeom prst="rect">
            <a:avLst/>
          </a:prstGeom>
          <a:solidFill>
            <a:schemeClr val="tx1"/>
          </a:solidFill>
        </p:spPr>
        <p:txBody>
          <a:bodyPr wrap="square" rtlCol="0">
            <a:spAutoFit/>
          </a:bodyPr>
          <a:lstStyle/>
          <a:p>
            <a:r>
              <a:rPr lang="en-US" sz="1600" dirty="0" smtClean="0">
                <a:solidFill>
                  <a:schemeClr val="bg1"/>
                </a:solidFill>
              </a:rPr>
              <a:t>1973 OPEC oil embargo </a:t>
            </a:r>
            <a:endParaRPr lang="en-US" sz="1600" dirty="0">
              <a:solidFill>
                <a:schemeClr val="bg1"/>
              </a:solidFill>
            </a:endParaRPr>
          </a:p>
        </p:txBody>
      </p:sp>
      <p:cxnSp>
        <p:nvCxnSpPr>
          <p:cNvPr id="11" name="Straight Arrow Connector 10"/>
          <p:cNvCxnSpPr/>
          <p:nvPr/>
        </p:nvCxnSpPr>
        <p:spPr>
          <a:xfrm>
            <a:off x="4648200" y="4432012"/>
            <a:ext cx="533400" cy="5209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010400" y="3463498"/>
            <a:ext cx="609600" cy="64738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019800" y="2844225"/>
            <a:ext cx="1219200" cy="584775"/>
          </a:xfrm>
          <a:prstGeom prst="rect">
            <a:avLst/>
          </a:prstGeom>
          <a:solidFill>
            <a:schemeClr val="tx1"/>
          </a:solidFill>
        </p:spPr>
        <p:txBody>
          <a:bodyPr wrap="square" rtlCol="0">
            <a:spAutoFit/>
          </a:bodyPr>
          <a:lstStyle/>
          <a:p>
            <a:r>
              <a:rPr lang="en-US" sz="1600" dirty="0" smtClean="0">
                <a:solidFill>
                  <a:schemeClr val="bg1"/>
                </a:solidFill>
              </a:rPr>
              <a:t>US invasion of Iraq</a:t>
            </a:r>
            <a:endParaRPr lang="en-US" sz="1600" dirty="0">
              <a:solidFill>
                <a:schemeClr val="bg1"/>
              </a:solidFill>
            </a:endParaRPr>
          </a:p>
        </p:txBody>
      </p:sp>
    </p:spTree>
    <p:extLst>
      <p:ext uri="{BB962C8B-B14F-4D97-AF65-F5344CB8AC3E}">
        <p14:creationId xmlns:p14="http://schemas.microsoft.com/office/powerpoint/2010/main" val="13182248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200" dirty="0" smtClean="0"/>
              <a:t>Energy Basics</a:t>
            </a:r>
            <a:endParaRPr lang="en-US" sz="3200" dirty="0"/>
          </a:p>
        </p:txBody>
      </p:sp>
      <p:sp>
        <p:nvSpPr>
          <p:cNvPr id="3" name="Content Placeholder 2"/>
          <p:cNvSpPr>
            <a:spLocks noGrp="1"/>
          </p:cNvSpPr>
          <p:nvPr>
            <p:ph idx="1"/>
          </p:nvPr>
        </p:nvSpPr>
        <p:spPr>
          <a:xfrm>
            <a:off x="457200" y="1371600"/>
            <a:ext cx="8229600" cy="4525963"/>
          </a:xfrm>
        </p:spPr>
        <p:txBody>
          <a:bodyPr>
            <a:normAutofit/>
          </a:bodyPr>
          <a:lstStyle/>
          <a:p>
            <a:r>
              <a:rPr lang="en-US" sz="2000" dirty="0" smtClean="0"/>
              <a:t>What is </a:t>
            </a:r>
            <a:r>
              <a:rPr lang="en-US" sz="2000" b="1" dirty="0" smtClean="0">
                <a:solidFill>
                  <a:srgbClr val="FF0000"/>
                </a:solidFill>
              </a:rPr>
              <a:t>Energy</a:t>
            </a:r>
            <a:r>
              <a:rPr lang="en-US" sz="2000" dirty="0" smtClean="0"/>
              <a:t>? </a:t>
            </a:r>
          </a:p>
          <a:p>
            <a:pPr lvl="1"/>
            <a:r>
              <a:rPr lang="en-US" sz="2000" dirty="0" smtClean="0"/>
              <a:t>Energy is defined as the </a:t>
            </a:r>
            <a:r>
              <a:rPr lang="en-US" sz="2000" u="sng" dirty="0" smtClean="0">
                <a:solidFill>
                  <a:srgbClr val="FF0000"/>
                </a:solidFill>
              </a:rPr>
              <a:t>capacity to perform “</a:t>
            </a:r>
            <a:r>
              <a:rPr lang="en-US" sz="2000" i="1" u="sng" dirty="0" smtClean="0">
                <a:solidFill>
                  <a:srgbClr val="FF0000"/>
                </a:solidFill>
              </a:rPr>
              <a:t>work”</a:t>
            </a:r>
          </a:p>
          <a:p>
            <a:pPr lvl="2"/>
            <a:r>
              <a:rPr lang="en-US" sz="2000" dirty="0" smtClean="0"/>
              <a:t>How do we define </a:t>
            </a:r>
            <a:r>
              <a:rPr lang="en-US" sz="2000" i="1" dirty="0" smtClean="0"/>
              <a:t>work?</a:t>
            </a:r>
          </a:p>
          <a:p>
            <a:pPr lvl="2"/>
            <a:r>
              <a:rPr lang="en-US" sz="2000" dirty="0" smtClean="0"/>
              <a:t>Work is defined as the </a:t>
            </a:r>
            <a:r>
              <a:rPr lang="en-US" sz="2000" u="sng" dirty="0" smtClean="0">
                <a:solidFill>
                  <a:srgbClr val="FF0000"/>
                </a:solidFill>
              </a:rPr>
              <a:t>product of a force times the distance over which that force is applied</a:t>
            </a:r>
            <a:r>
              <a:rPr lang="en-US" sz="2000" dirty="0" smtClean="0"/>
              <a:t>  (F x d)</a:t>
            </a:r>
          </a:p>
          <a:p>
            <a:pPr lvl="3"/>
            <a:r>
              <a:rPr lang="en-US" dirty="0" smtClean="0"/>
              <a:t>Ex.  Pushing an object along a rough surface</a:t>
            </a:r>
          </a:p>
          <a:p>
            <a:pPr lvl="4"/>
            <a:r>
              <a:rPr lang="en-US" dirty="0" smtClean="0"/>
              <a:t>The force can be exerted by a human, steam engine, electric motor, etc.</a:t>
            </a:r>
            <a:endParaRPr lang="en-US" dirty="0"/>
          </a:p>
          <a:p>
            <a:endParaRPr lang="en-US" sz="2000" dirty="0" smtClean="0"/>
          </a:p>
          <a:p>
            <a:r>
              <a:rPr lang="en-US" sz="2000" dirty="0" smtClean="0"/>
              <a:t>In SI units, force is in </a:t>
            </a:r>
            <a:r>
              <a:rPr lang="en-US" sz="2000" dirty="0" err="1" smtClean="0"/>
              <a:t>Newtons</a:t>
            </a:r>
            <a:r>
              <a:rPr lang="en-US" sz="2000" dirty="0" smtClean="0"/>
              <a:t> (N), distance is in meters.  Thus, work (and therefore, energy) is expressed in Newton-meters (</a:t>
            </a:r>
            <a:r>
              <a:rPr lang="en-US" sz="2000" dirty="0" err="1" smtClean="0"/>
              <a:t>N•m</a:t>
            </a:r>
            <a:r>
              <a:rPr lang="en-US" sz="2000" dirty="0" smtClean="0"/>
              <a:t>)</a:t>
            </a:r>
          </a:p>
          <a:p>
            <a:pPr lvl="1"/>
            <a:r>
              <a:rPr lang="en-US" sz="2000" b="1" u="sng" dirty="0" smtClean="0">
                <a:solidFill>
                  <a:srgbClr val="FF0000"/>
                </a:solidFill>
              </a:rPr>
              <a:t>We use the unit JOULE (J) to represent a Newton-meter  (1 J = 1 </a:t>
            </a:r>
            <a:r>
              <a:rPr lang="en-US" sz="2000" b="1" u="sng" dirty="0" err="1" smtClean="0">
                <a:solidFill>
                  <a:srgbClr val="FF0000"/>
                </a:solidFill>
              </a:rPr>
              <a:t>N•m</a:t>
            </a:r>
            <a:r>
              <a:rPr lang="en-US" sz="2000" b="1" u="sng" dirty="0" smtClean="0">
                <a:solidFill>
                  <a:srgbClr val="FF0000"/>
                </a:solidFill>
              </a:rPr>
              <a:t>)</a:t>
            </a:r>
            <a:endParaRPr lang="en-US" sz="2000" b="1" u="sng" dirty="0">
              <a:solidFill>
                <a:srgbClr val="FF0000"/>
              </a:solidFill>
            </a:endParaRPr>
          </a:p>
        </p:txBody>
      </p:sp>
    </p:spTree>
    <p:extLst>
      <p:ext uri="{BB962C8B-B14F-4D97-AF65-F5344CB8AC3E}">
        <p14:creationId xmlns:p14="http://schemas.microsoft.com/office/powerpoint/2010/main" val="36176334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868362"/>
          </a:xfrm>
        </p:spPr>
        <p:txBody>
          <a:bodyPr>
            <a:normAutofit/>
          </a:bodyPr>
          <a:lstStyle/>
          <a:p>
            <a:r>
              <a:rPr lang="en-US" sz="3200" dirty="0" smtClean="0"/>
              <a:t>Energy Basics</a:t>
            </a:r>
            <a:endParaRPr lang="en-US" sz="3200" dirty="0"/>
          </a:p>
        </p:txBody>
      </p:sp>
      <p:sp>
        <p:nvSpPr>
          <p:cNvPr id="3" name="Content Placeholder 2"/>
          <p:cNvSpPr>
            <a:spLocks noGrp="1"/>
          </p:cNvSpPr>
          <p:nvPr>
            <p:ph idx="1"/>
          </p:nvPr>
        </p:nvSpPr>
        <p:spPr>
          <a:xfrm>
            <a:off x="533400" y="1371600"/>
            <a:ext cx="8229600" cy="4953000"/>
          </a:xfrm>
        </p:spPr>
        <p:txBody>
          <a:bodyPr>
            <a:normAutofit/>
          </a:bodyPr>
          <a:lstStyle/>
          <a:p>
            <a:r>
              <a:rPr lang="en-US" sz="2000" dirty="0" smtClean="0"/>
              <a:t>In the British system of units, force is given in pounds (</a:t>
            </a:r>
            <a:r>
              <a:rPr lang="en-US" sz="2000" dirty="0" err="1" smtClean="0"/>
              <a:t>lbs</a:t>
            </a:r>
            <a:r>
              <a:rPr lang="en-US" sz="2000" dirty="0" smtClean="0"/>
              <a:t>) and distance in feet (</a:t>
            </a:r>
            <a:r>
              <a:rPr lang="en-US" sz="2000" dirty="0" err="1" smtClean="0"/>
              <a:t>ft</a:t>
            </a:r>
            <a:r>
              <a:rPr lang="en-US" sz="2000" dirty="0" smtClean="0"/>
              <a:t>), </a:t>
            </a:r>
            <a:r>
              <a:rPr lang="en-US" sz="2000" u="sng" dirty="0" smtClean="0">
                <a:solidFill>
                  <a:srgbClr val="FF0000"/>
                </a:solidFill>
              </a:rPr>
              <a:t>so work (and energy) is expressed in units of foot-pounds (</a:t>
            </a:r>
            <a:r>
              <a:rPr lang="en-US" sz="2000" u="sng" dirty="0" err="1" smtClean="0">
                <a:solidFill>
                  <a:srgbClr val="FF0000"/>
                </a:solidFill>
              </a:rPr>
              <a:t>ft•lb</a:t>
            </a:r>
            <a:r>
              <a:rPr lang="en-US" sz="2000" u="sng" dirty="0" smtClean="0">
                <a:solidFill>
                  <a:srgbClr val="FF0000"/>
                </a:solidFill>
              </a:rPr>
              <a:t>)</a:t>
            </a:r>
          </a:p>
          <a:p>
            <a:pPr lvl="1"/>
            <a:r>
              <a:rPr lang="en-US" sz="2000" dirty="0" smtClean="0"/>
              <a:t>Ex.  You lift a 10-lb bag of sugar 1 </a:t>
            </a:r>
            <a:r>
              <a:rPr lang="en-US" sz="2000" dirty="0" err="1" smtClean="0"/>
              <a:t>ft</a:t>
            </a:r>
            <a:r>
              <a:rPr lang="en-US" sz="2000" dirty="0" smtClean="0"/>
              <a:t> off the ground.  The amount of work done (energy used) is equal to 10 </a:t>
            </a:r>
            <a:r>
              <a:rPr lang="en-US" sz="2000" dirty="0" err="1" smtClean="0"/>
              <a:t>ft•lb</a:t>
            </a:r>
            <a:endParaRPr lang="en-US" sz="2000" dirty="0" smtClean="0"/>
          </a:p>
          <a:p>
            <a:pPr lvl="1"/>
            <a:endParaRPr lang="en-US" sz="2000" dirty="0"/>
          </a:p>
          <a:p>
            <a:pPr lvl="1"/>
            <a:endParaRPr lang="en-US" sz="2000" dirty="0" smtClean="0"/>
          </a:p>
          <a:p>
            <a:pPr lvl="1"/>
            <a:endParaRPr lang="en-US" sz="2000" dirty="0"/>
          </a:p>
          <a:p>
            <a:pPr lvl="1"/>
            <a:r>
              <a:rPr lang="en-US" sz="2000" dirty="0" smtClean="0"/>
              <a:t>This energy would come from food you had previously eaten</a:t>
            </a:r>
          </a:p>
          <a:p>
            <a:pPr lvl="1"/>
            <a:r>
              <a:rPr lang="en-US" sz="2000" dirty="0" smtClean="0"/>
              <a:t>In Joules, w = 13.6 J</a:t>
            </a:r>
          </a:p>
          <a:p>
            <a:pPr lvl="1"/>
            <a:endParaRPr lang="en-US" sz="2000" dirty="0"/>
          </a:p>
          <a:p>
            <a:pPr lvl="1"/>
            <a:endParaRPr lang="en-US" sz="2000" dirty="0" smtClean="0"/>
          </a:p>
          <a:p>
            <a:pPr lvl="1"/>
            <a:r>
              <a:rPr lang="en-US" sz="2000" dirty="0" smtClean="0"/>
              <a:t>Based on the definition of work, if you exert force on the bag, but it does not move, no work has been done regardless of the amount of force applied.</a:t>
            </a:r>
            <a:endParaRPr lang="en-US" sz="2000" dirty="0"/>
          </a:p>
          <a:p>
            <a:pPr lvl="1"/>
            <a:endParaRPr lang="en-US" sz="2000" dirty="0" smtClean="0"/>
          </a:p>
          <a:p>
            <a:pPr marL="457200" lvl="1" indent="0">
              <a:buNone/>
            </a:pPr>
            <a:endParaRPr lang="en-US" sz="2000" dirty="0"/>
          </a:p>
        </p:txBody>
      </p:sp>
      <mc:AlternateContent xmlns:mc="http://schemas.openxmlformats.org/markup-compatibility/2006" xmlns:a14="http://schemas.microsoft.com/office/drawing/2010/main">
        <mc:Choice Requires="a14">
          <p:sp>
            <p:nvSpPr>
              <p:cNvPr id="4" name="TextBox 3"/>
              <p:cNvSpPr txBox="1"/>
              <p:nvPr/>
            </p:nvSpPr>
            <p:spPr>
              <a:xfrm>
                <a:off x="2394035" y="3124200"/>
                <a:ext cx="4311565" cy="369332"/>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𝑤</m:t>
                      </m:r>
                      <m:r>
                        <a:rPr lang="en-US" b="0" i="1" smtClean="0">
                          <a:latin typeface="Cambria Math"/>
                        </a:rPr>
                        <m:t>=</m:t>
                      </m:r>
                      <m:r>
                        <a:rPr lang="en-US" b="0" i="1" smtClean="0">
                          <a:latin typeface="Cambria Math"/>
                        </a:rPr>
                        <m:t>𝐹</m:t>
                      </m:r>
                      <m:r>
                        <a:rPr lang="en-US" b="0" i="1" smtClean="0">
                          <a:latin typeface="Cambria Math"/>
                        </a:rPr>
                        <m:t> </m:t>
                      </m:r>
                      <m:r>
                        <a:rPr lang="en-US" b="0" i="1" smtClean="0">
                          <a:latin typeface="Cambria Math"/>
                        </a:rPr>
                        <m:t>𝑥</m:t>
                      </m:r>
                      <m:r>
                        <a:rPr lang="en-US" b="0" i="1" smtClean="0">
                          <a:latin typeface="Cambria Math"/>
                        </a:rPr>
                        <m:t> </m:t>
                      </m:r>
                      <m:r>
                        <a:rPr lang="en-US" b="0" i="1" smtClean="0">
                          <a:latin typeface="Cambria Math"/>
                        </a:rPr>
                        <m:t>𝑑</m:t>
                      </m:r>
                      <m:r>
                        <a:rPr lang="en-US" b="0" i="1" smtClean="0">
                          <a:latin typeface="Cambria Math"/>
                        </a:rPr>
                        <m:t>=(10 </m:t>
                      </m:r>
                      <m:r>
                        <a:rPr lang="en-US" b="0" i="1" smtClean="0">
                          <a:latin typeface="Cambria Math"/>
                        </a:rPr>
                        <m:t>𝑙𝑏</m:t>
                      </m:r>
                      <m:r>
                        <a:rPr lang="en-US" b="0" i="1" smtClean="0">
                          <a:latin typeface="Cambria Math"/>
                        </a:rPr>
                        <m:t>) </m:t>
                      </m:r>
                      <m:r>
                        <a:rPr lang="en-US" b="0" i="1" smtClean="0">
                          <a:latin typeface="Cambria Math"/>
                        </a:rPr>
                        <m:t>𝑥</m:t>
                      </m:r>
                      <m:r>
                        <a:rPr lang="en-US" b="0" i="1" smtClean="0">
                          <a:latin typeface="Cambria Math"/>
                        </a:rPr>
                        <m:t> (1 </m:t>
                      </m:r>
                      <m:r>
                        <a:rPr lang="en-US" b="0" i="1" smtClean="0">
                          <a:latin typeface="Cambria Math"/>
                        </a:rPr>
                        <m:t>𝑓𝑡</m:t>
                      </m:r>
                      <m:r>
                        <a:rPr lang="en-US" b="0" i="1" smtClean="0">
                          <a:latin typeface="Cambria Math"/>
                        </a:rPr>
                        <m:t>)=10 </m:t>
                      </m:r>
                      <m:r>
                        <a:rPr lang="en-US" b="0" i="1" smtClean="0">
                          <a:latin typeface="Cambria Math"/>
                        </a:rPr>
                        <m:t>𝑓𝑡</m:t>
                      </m:r>
                      <m:r>
                        <a:rPr lang="en-US" b="0" i="1" smtClean="0">
                          <a:latin typeface="Cambria Math"/>
                        </a:rPr>
                        <m:t>•</m:t>
                      </m:r>
                      <m:r>
                        <a:rPr lang="en-US" b="0" i="1" smtClean="0">
                          <a:latin typeface="Cambria Math"/>
                        </a:rPr>
                        <m:t>𝑙𝑏</m:t>
                      </m:r>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2394035" y="3124200"/>
                <a:ext cx="4311565" cy="369332"/>
              </a:xfrm>
              <a:prstGeom prst="rect">
                <a:avLst/>
              </a:prstGeom>
              <a:blipFill rotWithShape="1">
                <a:blip r:embed="rId2"/>
                <a:stretch>
                  <a:fillRect b="-9677"/>
                </a:stretch>
              </a:blipFill>
              <a:ln>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3712503" y="4724400"/>
                <a:ext cx="1926297" cy="369332"/>
              </a:xfrm>
              <a:prstGeom prst="rect">
                <a:avLst/>
              </a:prstGeom>
              <a:solidFill>
                <a:srgbClr val="FFFF00"/>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1 </m:t>
                      </m:r>
                      <m:r>
                        <a:rPr lang="en-US" b="0" i="1" smtClean="0">
                          <a:latin typeface="Cambria Math"/>
                        </a:rPr>
                        <m:t>𝑓𝑡</m:t>
                      </m:r>
                      <m:r>
                        <a:rPr lang="en-US" b="0" i="1" smtClean="0">
                          <a:latin typeface="Cambria Math"/>
                        </a:rPr>
                        <m:t>•</m:t>
                      </m:r>
                      <m:r>
                        <a:rPr lang="en-US" b="0" i="1" smtClean="0">
                          <a:latin typeface="Cambria Math"/>
                        </a:rPr>
                        <m:t>𝑙𝑏</m:t>
                      </m:r>
                      <m:r>
                        <a:rPr lang="en-US" b="0" i="1" smtClean="0">
                          <a:latin typeface="Cambria Math"/>
                        </a:rPr>
                        <m:t>=1.36 </m:t>
                      </m:r>
                      <m:r>
                        <a:rPr lang="en-US" b="0" i="1" smtClean="0">
                          <a:latin typeface="Cambria Math"/>
                        </a:rPr>
                        <m:t>𝐽</m:t>
                      </m:r>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3712503" y="4724400"/>
                <a:ext cx="1926297" cy="369332"/>
              </a:xfrm>
              <a:prstGeom prst="rect">
                <a:avLst/>
              </a:prstGeom>
              <a:blipFill rotWithShape="1">
                <a:blip r:embed="rId3"/>
                <a:stretch>
                  <a:fillRect b="-11475"/>
                </a:stretch>
              </a:blipFill>
            </p:spPr>
            <p:txBody>
              <a:bodyPr/>
              <a:lstStyle/>
              <a:p>
                <a:r>
                  <a:rPr lang="en-US">
                    <a:noFill/>
                  </a:rPr>
                  <a:t> </a:t>
                </a:r>
              </a:p>
            </p:txBody>
          </p:sp>
        </mc:Fallback>
      </mc:AlternateContent>
    </p:spTree>
    <p:extLst>
      <p:ext uri="{BB962C8B-B14F-4D97-AF65-F5344CB8AC3E}">
        <p14:creationId xmlns:p14="http://schemas.microsoft.com/office/powerpoint/2010/main" val="20601098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a:bodyPr>
          <a:lstStyle/>
          <a:p>
            <a:r>
              <a:rPr lang="en-US" sz="3200" dirty="0" smtClean="0"/>
              <a:t>Other Units of Energy</a:t>
            </a:r>
            <a:endParaRPr lang="en-US" sz="3200" dirty="0"/>
          </a:p>
        </p:txBody>
      </p:sp>
      <p:sp>
        <p:nvSpPr>
          <p:cNvPr id="3" name="Content Placeholder 2"/>
          <p:cNvSpPr>
            <a:spLocks noGrp="1"/>
          </p:cNvSpPr>
          <p:nvPr>
            <p:ph idx="1"/>
          </p:nvPr>
        </p:nvSpPr>
        <p:spPr>
          <a:xfrm>
            <a:off x="381000" y="1219200"/>
            <a:ext cx="8229600" cy="5105400"/>
          </a:xfrm>
        </p:spPr>
        <p:txBody>
          <a:bodyPr>
            <a:noAutofit/>
          </a:bodyPr>
          <a:lstStyle/>
          <a:p>
            <a:r>
              <a:rPr lang="en-US" sz="2000" b="1" dirty="0" smtClean="0">
                <a:solidFill>
                  <a:srgbClr val="FF0000"/>
                </a:solidFill>
              </a:rPr>
              <a:t>British Thermal Unit (BTU)</a:t>
            </a:r>
          </a:p>
          <a:p>
            <a:pPr lvl="1"/>
            <a:r>
              <a:rPr lang="en-US" sz="2000" dirty="0" smtClean="0"/>
              <a:t>BTUs are commonly used when referring to fuel.  </a:t>
            </a:r>
            <a:r>
              <a:rPr lang="en-US" sz="2000" u="sng" dirty="0" smtClean="0">
                <a:solidFill>
                  <a:srgbClr val="FF0000"/>
                </a:solidFill>
              </a:rPr>
              <a:t>This unit is defined as the amount of heat energy required to raise the temperature of one pound of water one degree Fahrenheit</a:t>
            </a:r>
            <a:r>
              <a:rPr lang="en-US" sz="2000" dirty="0" smtClean="0"/>
              <a:t>  (1 BTU = 1055 J)</a:t>
            </a:r>
          </a:p>
          <a:p>
            <a:endParaRPr lang="en-US" sz="2000" dirty="0"/>
          </a:p>
          <a:p>
            <a:r>
              <a:rPr lang="en-US" sz="2000" b="1" dirty="0" smtClean="0">
                <a:solidFill>
                  <a:srgbClr val="FF0000"/>
                </a:solidFill>
              </a:rPr>
              <a:t>Calories (</a:t>
            </a:r>
            <a:r>
              <a:rPr lang="en-US" sz="2000" b="1" dirty="0" err="1" smtClean="0">
                <a:solidFill>
                  <a:srgbClr val="FF0000"/>
                </a:solidFill>
              </a:rPr>
              <a:t>cal</a:t>
            </a:r>
            <a:r>
              <a:rPr lang="en-US" sz="2000" b="1" dirty="0" smtClean="0">
                <a:solidFill>
                  <a:srgbClr val="FF0000"/>
                </a:solidFill>
              </a:rPr>
              <a:t>)</a:t>
            </a:r>
          </a:p>
          <a:p>
            <a:pPr lvl="1"/>
            <a:r>
              <a:rPr lang="en-US" sz="2000" dirty="0" smtClean="0"/>
              <a:t>A calorie is the amount of energy required to raise one gram of water by one degree </a:t>
            </a:r>
            <a:r>
              <a:rPr lang="en-US" sz="2000" dirty="0" err="1" smtClean="0"/>
              <a:t>celcius</a:t>
            </a:r>
            <a:r>
              <a:rPr lang="en-US" sz="2000" dirty="0" smtClean="0"/>
              <a:t>.  Calories are commonly associated with food, although a </a:t>
            </a:r>
            <a:r>
              <a:rPr lang="en-US" sz="2000" u="sng" dirty="0" smtClean="0"/>
              <a:t>food calories</a:t>
            </a:r>
            <a:r>
              <a:rPr lang="en-US" sz="2000" dirty="0" smtClean="0"/>
              <a:t> are actually equal to 1000 calories (kcal).       (1 </a:t>
            </a:r>
            <a:r>
              <a:rPr lang="en-US" sz="2000" dirty="0" err="1" smtClean="0"/>
              <a:t>cal</a:t>
            </a:r>
            <a:r>
              <a:rPr lang="en-US" sz="2000" dirty="0" smtClean="0"/>
              <a:t> = 4.184 J)</a:t>
            </a:r>
            <a:endParaRPr lang="en-US" sz="2000" u="sng" dirty="0" smtClean="0"/>
          </a:p>
          <a:p>
            <a:endParaRPr lang="en-US" sz="2000" dirty="0"/>
          </a:p>
          <a:p>
            <a:r>
              <a:rPr lang="en-US" sz="2000" b="1" dirty="0" smtClean="0">
                <a:solidFill>
                  <a:srgbClr val="FF0000"/>
                </a:solidFill>
              </a:rPr>
              <a:t>Electron-Volts (</a:t>
            </a:r>
            <a:r>
              <a:rPr lang="en-US" sz="2000" b="1" dirty="0" err="1" smtClean="0">
                <a:solidFill>
                  <a:srgbClr val="FF0000"/>
                </a:solidFill>
              </a:rPr>
              <a:t>eV</a:t>
            </a:r>
            <a:r>
              <a:rPr lang="en-US" sz="2000" b="1" dirty="0" smtClean="0">
                <a:solidFill>
                  <a:srgbClr val="FF0000"/>
                </a:solidFill>
              </a:rPr>
              <a:t>)</a:t>
            </a:r>
          </a:p>
          <a:p>
            <a:pPr lvl="1"/>
            <a:r>
              <a:rPr lang="en-US" sz="2000" dirty="0" smtClean="0"/>
              <a:t>Typically used in measurement involving electronics and atomic nuclei.  An </a:t>
            </a:r>
            <a:r>
              <a:rPr lang="en-US" sz="2000" dirty="0" err="1" smtClean="0"/>
              <a:t>eV</a:t>
            </a:r>
            <a:r>
              <a:rPr lang="en-US" sz="2000" dirty="0" smtClean="0"/>
              <a:t> is the energy required to move an electron through a potential (voltage) of 1 volt.   (1 </a:t>
            </a:r>
            <a:r>
              <a:rPr lang="en-US" sz="2000" dirty="0" err="1" smtClean="0"/>
              <a:t>eV</a:t>
            </a:r>
            <a:r>
              <a:rPr lang="en-US" sz="2000" dirty="0" smtClean="0"/>
              <a:t> = 1.602 x 10</a:t>
            </a:r>
            <a:r>
              <a:rPr lang="en-US" sz="2000" baseline="30000" dirty="0" smtClean="0"/>
              <a:t>-19</a:t>
            </a:r>
            <a:r>
              <a:rPr lang="en-US" sz="2000" dirty="0" smtClean="0"/>
              <a:t> J)</a:t>
            </a:r>
            <a:endParaRPr lang="en-US" sz="2000" dirty="0"/>
          </a:p>
        </p:txBody>
      </p:sp>
    </p:spTree>
    <p:extLst>
      <p:ext uri="{BB962C8B-B14F-4D97-AF65-F5344CB8AC3E}">
        <p14:creationId xmlns:p14="http://schemas.microsoft.com/office/powerpoint/2010/main" val="8446291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68362"/>
          </a:xfrm>
        </p:spPr>
        <p:txBody>
          <a:bodyPr>
            <a:normAutofit/>
          </a:bodyPr>
          <a:lstStyle/>
          <a:p>
            <a:r>
              <a:rPr lang="en-US" sz="3200" dirty="0" smtClean="0"/>
              <a:t>Forms of Energy</a:t>
            </a:r>
            <a:endParaRPr lang="en-US" sz="3200" dirty="0"/>
          </a:p>
        </p:txBody>
      </p:sp>
      <p:sp>
        <p:nvSpPr>
          <p:cNvPr id="3" name="Content Placeholder 2"/>
          <p:cNvSpPr>
            <a:spLocks noGrp="1"/>
          </p:cNvSpPr>
          <p:nvPr>
            <p:ph idx="1"/>
          </p:nvPr>
        </p:nvSpPr>
        <p:spPr>
          <a:xfrm>
            <a:off x="457200" y="1371600"/>
            <a:ext cx="8229600" cy="5105400"/>
          </a:xfrm>
        </p:spPr>
        <p:txBody>
          <a:bodyPr>
            <a:normAutofit/>
          </a:bodyPr>
          <a:lstStyle/>
          <a:p>
            <a:r>
              <a:rPr lang="en-US" sz="2000" dirty="0" smtClean="0"/>
              <a:t>Energy comes in many forms and can be converted from one form to another.  Some examples are given:</a:t>
            </a:r>
          </a:p>
          <a:p>
            <a:endParaRPr lang="en-US" sz="2000" dirty="0"/>
          </a:p>
          <a:p>
            <a:r>
              <a:rPr lang="en-US" sz="2000" b="1" dirty="0" smtClean="0">
                <a:solidFill>
                  <a:srgbClr val="FF0000"/>
                </a:solidFill>
              </a:rPr>
              <a:t>Chemical Energy</a:t>
            </a:r>
          </a:p>
          <a:p>
            <a:pPr lvl="1"/>
            <a:r>
              <a:rPr lang="en-US" sz="2000" dirty="0" smtClean="0"/>
              <a:t>Energy stored in chemical bonds (e.g.  gasoline, coal, etc.) that can be released by chemical reaction, typically combustion (fire)</a:t>
            </a:r>
          </a:p>
          <a:p>
            <a:pPr lvl="1"/>
            <a:endParaRPr lang="en-US" sz="2000" dirty="0" smtClean="0"/>
          </a:p>
          <a:p>
            <a:r>
              <a:rPr lang="en-US" sz="2000" b="1" dirty="0" smtClean="0">
                <a:solidFill>
                  <a:srgbClr val="FF0000"/>
                </a:solidFill>
              </a:rPr>
              <a:t>Heat Energy (thermal energy)</a:t>
            </a:r>
          </a:p>
          <a:p>
            <a:pPr lvl="1"/>
            <a:r>
              <a:rPr lang="en-US" sz="2000" dirty="0" smtClean="0"/>
              <a:t>Heat is defined as energy flow between bodies of matter resulting from collisions of molecules or random motions of electrons.  Increases in heat energy correspond to increases in temperature (heat and temperature are not the same)</a:t>
            </a:r>
          </a:p>
          <a:p>
            <a:pPr lvl="1"/>
            <a:endParaRPr lang="en-US" sz="2000" dirty="0"/>
          </a:p>
          <a:p>
            <a:endParaRPr lang="en-US" sz="2000" dirty="0"/>
          </a:p>
          <a:p>
            <a:endParaRPr lang="en-US" sz="2000" dirty="0"/>
          </a:p>
        </p:txBody>
      </p:sp>
    </p:spTree>
    <p:extLst>
      <p:ext uri="{BB962C8B-B14F-4D97-AF65-F5344CB8AC3E}">
        <p14:creationId xmlns:p14="http://schemas.microsoft.com/office/powerpoint/2010/main" val="34935088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harrisc\Desktop\Energy Course\Energy and Environment\earthligh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26" y="65314"/>
            <a:ext cx="9041130" cy="6640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3290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dirty="0" smtClean="0"/>
              <a:t>Forms of Energy</a:t>
            </a:r>
            <a:endParaRPr lang="en-US" sz="3200" dirty="0"/>
          </a:p>
        </p:txBody>
      </p:sp>
      <p:sp>
        <p:nvSpPr>
          <p:cNvPr id="3" name="Content Placeholder 2"/>
          <p:cNvSpPr>
            <a:spLocks noGrp="1"/>
          </p:cNvSpPr>
          <p:nvPr>
            <p:ph idx="1"/>
          </p:nvPr>
        </p:nvSpPr>
        <p:spPr>
          <a:xfrm>
            <a:off x="457200" y="1219200"/>
            <a:ext cx="8229600" cy="4876800"/>
          </a:xfrm>
        </p:spPr>
        <p:txBody>
          <a:bodyPr>
            <a:normAutofit/>
          </a:bodyPr>
          <a:lstStyle/>
          <a:p>
            <a:r>
              <a:rPr lang="en-US" sz="2000" b="1" dirty="0" smtClean="0">
                <a:solidFill>
                  <a:srgbClr val="FF0000"/>
                </a:solidFill>
              </a:rPr>
              <a:t>Mass Energy</a:t>
            </a:r>
          </a:p>
          <a:p>
            <a:pPr lvl="1"/>
            <a:r>
              <a:rPr lang="en-US" sz="2000" dirty="0" smtClean="0"/>
              <a:t>Energy and mass are interchangeable.  During a fusion reaction (e.g. stars), mass is lost.  This mass appears as energy according to the following:</a:t>
            </a:r>
          </a:p>
          <a:p>
            <a:pPr marL="457200" lvl="1" indent="0">
              <a:buNone/>
            </a:pPr>
            <a:endParaRPr lang="en-US" sz="1600" dirty="0" smtClean="0"/>
          </a:p>
          <a:p>
            <a:pPr marL="0" indent="0">
              <a:buNone/>
            </a:pPr>
            <a:r>
              <a:rPr lang="en-US" sz="2000" dirty="0"/>
              <a:t> </a:t>
            </a:r>
            <a:r>
              <a:rPr lang="en-US" sz="2000" dirty="0" smtClean="0"/>
              <a:t>            </a:t>
            </a:r>
          </a:p>
          <a:p>
            <a:pPr marL="0" indent="0">
              <a:buNone/>
            </a:pPr>
            <a:r>
              <a:rPr lang="en-US" sz="2000" dirty="0"/>
              <a:t> </a:t>
            </a:r>
            <a:r>
              <a:rPr lang="en-US" sz="2000" dirty="0" smtClean="0"/>
              <a:t>            where m is the change in mass (in kg), c is the speed of light, and E is  </a:t>
            </a:r>
            <a:br>
              <a:rPr lang="en-US" sz="2000" dirty="0" smtClean="0"/>
            </a:br>
            <a:r>
              <a:rPr lang="en-US" sz="2000" dirty="0" smtClean="0"/>
              <a:t>             the energy released (J).  </a:t>
            </a:r>
            <a:r>
              <a:rPr lang="en-US" sz="2000" u="sng" dirty="0" smtClean="0">
                <a:solidFill>
                  <a:srgbClr val="FF0000"/>
                </a:solidFill>
              </a:rPr>
              <a:t>This is the basis of nuclear power</a:t>
            </a:r>
            <a:r>
              <a:rPr lang="en-US" sz="2000" dirty="0" smtClean="0"/>
              <a:t>.</a:t>
            </a:r>
          </a:p>
          <a:p>
            <a:endParaRPr lang="en-US" sz="2000" dirty="0"/>
          </a:p>
          <a:p>
            <a:r>
              <a:rPr lang="en-US" sz="2000" b="1" dirty="0" smtClean="0">
                <a:solidFill>
                  <a:srgbClr val="FF0000"/>
                </a:solidFill>
              </a:rPr>
              <a:t>Kinetic Energy</a:t>
            </a:r>
          </a:p>
          <a:p>
            <a:pPr lvl="1"/>
            <a:r>
              <a:rPr lang="en-US" sz="2000" dirty="0" smtClean="0"/>
              <a:t>Energy of motion (e.g. a moving car).  An object with mass </a:t>
            </a:r>
            <a:r>
              <a:rPr lang="en-US" sz="2000" i="1" dirty="0" smtClean="0"/>
              <a:t>m</a:t>
            </a:r>
            <a:r>
              <a:rPr lang="en-US" sz="2000" dirty="0" smtClean="0"/>
              <a:t>, moving at a velocity </a:t>
            </a:r>
            <a:r>
              <a:rPr lang="en-US" sz="2000" i="1" dirty="0" smtClean="0"/>
              <a:t>V </a:t>
            </a:r>
            <a:r>
              <a:rPr lang="en-US" sz="2000" dirty="0" smtClean="0"/>
              <a:t>(meters/sec) has kinetic energy:</a:t>
            </a:r>
          </a:p>
          <a:p>
            <a:pPr marL="0" indent="0">
              <a:buNone/>
            </a:pPr>
            <a:endParaRPr lang="en-US" sz="2000" dirty="0" smtClean="0"/>
          </a:p>
          <a:p>
            <a:pPr marL="457200" lvl="1" indent="0">
              <a:buNone/>
            </a:pPr>
            <a:endParaRPr lang="en-US" sz="1600" dirty="0" smtClean="0"/>
          </a:p>
          <a:p>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4003930" y="2667000"/>
                <a:ext cx="1252458" cy="369332"/>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𝐸</m:t>
                      </m:r>
                      <m:r>
                        <a:rPr lang="en-US" b="0" i="1" smtClean="0">
                          <a:latin typeface="Cambria Math"/>
                        </a:rPr>
                        <m:t>=∆</m:t>
                      </m:r>
                      <m:r>
                        <a:rPr lang="en-US" b="0" i="1" smtClean="0">
                          <a:latin typeface="Cambria Math"/>
                          <a:ea typeface="Cambria Math"/>
                        </a:rPr>
                        <m:t>𝑚</m:t>
                      </m:r>
                      <m:sSup>
                        <m:sSupPr>
                          <m:ctrlPr>
                            <a:rPr lang="en-US" b="0" i="1" smtClean="0">
                              <a:latin typeface="Cambria Math"/>
                              <a:ea typeface="Cambria Math"/>
                            </a:rPr>
                          </m:ctrlPr>
                        </m:sSupPr>
                        <m:e>
                          <m:r>
                            <a:rPr lang="en-US" b="0" i="1" smtClean="0">
                              <a:latin typeface="Cambria Math"/>
                              <a:ea typeface="Cambria Math"/>
                            </a:rPr>
                            <m:t>𝑐</m:t>
                          </m:r>
                        </m:e>
                        <m:sup>
                          <m:r>
                            <a:rPr lang="en-US" b="0" i="1" smtClean="0">
                              <a:latin typeface="Cambria Math"/>
                              <a:ea typeface="Cambria Math"/>
                            </a:rPr>
                            <m:t>2</m:t>
                          </m:r>
                        </m:sup>
                      </m:sSup>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4003930" y="2667000"/>
                <a:ext cx="1252458" cy="369332"/>
              </a:xfrm>
              <a:prstGeom prst="rect">
                <a:avLst/>
              </a:prstGeom>
              <a:blipFill rotWithShape="1">
                <a:blip r:embed="rId2"/>
                <a:stretch>
                  <a:fillRect/>
                </a:stretch>
              </a:blipFill>
              <a:ln>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3810000" y="5602803"/>
                <a:ext cx="1468159" cy="610936"/>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𝐸</m:t>
                          </m:r>
                        </m:e>
                        <m:sub>
                          <m:r>
                            <a:rPr lang="en-US" b="0" i="1" smtClean="0">
                              <a:latin typeface="Cambria Math"/>
                            </a:rPr>
                            <m:t>𝑘</m:t>
                          </m:r>
                        </m:sub>
                      </m:sSub>
                      <m:r>
                        <a:rPr lang="en-US" b="0" i="1" smtClean="0">
                          <a:latin typeface="Cambria Math"/>
                        </a:rPr>
                        <m:t>= </m:t>
                      </m:r>
                      <m:f>
                        <m:fPr>
                          <m:ctrlPr>
                            <a:rPr lang="en-US" b="0" i="1" smtClean="0">
                              <a:latin typeface="Cambria Math"/>
                            </a:rPr>
                          </m:ctrlPr>
                        </m:fPr>
                        <m:num>
                          <m:r>
                            <a:rPr lang="en-US" b="0" i="1" smtClean="0">
                              <a:latin typeface="Cambria Math"/>
                            </a:rPr>
                            <m:t>1</m:t>
                          </m:r>
                        </m:num>
                        <m:den>
                          <m:r>
                            <a:rPr lang="en-US" b="0" i="1" smtClean="0">
                              <a:latin typeface="Cambria Math"/>
                            </a:rPr>
                            <m:t>2</m:t>
                          </m:r>
                        </m:den>
                      </m:f>
                      <m:r>
                        <a:rPr lang="en-US" b="0" i="1" smtClean="0">
                          <a:latin typeface="Cambria Math"/>
                        </a:rPr>
                        <m:t>𝑚</m:t>
                      </m:r>
                      <m:sSup>
                        <m:sSupPr>
                          <m:ctrlPr>
                            <a:rPr lang="en-US" b="0" i="1" smtClean="0">
                              <a:latin typeface="Cambria Math"/>
                            </a:rPr>
                          </m:ctrlPr>
                        </m:sSupPr>
                        <m:e>
                          <m:r>
                            <a:rPr lang="en-US" b="0" i="1" smtClean="0">
                              <a:latin typeface="Cambria Math"/>
                            </a:rPr>
                            <m:t>𝑉</m:t>
                          </m:r>
                        </m:e>
                        <m:sup>
                          <m:r>
                            <a:rPr lang="en-US" b="0" i="1" smtClean="0">
                              <a:latin typeface="Cambria Math"/>
                            </a:rPr>
                            <m:t>2</m:t>
                          </m:r>
                        </m:sup>
                      </m:sSup>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3810000" y="5602803"/>
                <a:ext cx="1468159" cy="610936"/>
              </a:xfrm>
              <a:prstGeom prst="rect">
                <a:avLst/>
              </a:prstGeom>
              <a:blipFill rotWithShape="1">
                <a:blip r:embed="rId3"/>
                <a:stretch>
                  <a:fillRect/>
                </a:stretch>
              </a:blipFill>
              <a:ln>
                <a:solidFill>
                  <a:srgbClr val="FF0000"/>
                </a:solidFill>
              </a:ln>
            </p:spPr>
            <p:txBody>
              <a:bodyPr/>
              <a:lstStyle/>
              <a:p>
                <a:r>
                  <a:rPr lang="en-US">
                    <a:noFill/>
                  </a:rPr>
                  <a:t> </a:t>
                </a:r>
              </a:p>
            </p:txBody>
          </p:sp>
        </mc:Fallback>
      </mc:AlternateContent>
    </p:spTree>
    <p:extLst>
      <p:ext uri="{BB962C8B-B14F-4D97-AF65-F5344CB8AC3E}">
        <p14:creationId xmlns:p14="http://schemas.microsoft.com/office/powerpoint/2010/main" val="7946187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92162"/>
          </a:xfrm>
        </p:spPr>
        <p:txBody>
          <a:bodyPr>
            <a:normAutofit/>
          </a:bodyPr>
          <a:lstStyle/>
          <a:p>
            <a:r>
              <a:rPr lang="en-US" sz="3200" dirty="0" smtClean="0"/>
              <a:t>Forms of Energy</a:t>
            </a:r>
            <a:endParaRPr lang="en-US" sz="3200" dirty="0"/>
          </a:p>
        </p:txBody>
      </p:sp>
      <p:sp>
        <p:nvSpPr>
          <p:cNvPr id="3" name="Content Placeholder 2"/>
          <p:cNvSpPr>
            <a:spLocks noGrp="1"/>
          </p:cNvSpPr>
          <p:nvPr>
            <p:ph idx="1"/>
          </p:nvPr>
        </p:nvSpPr>
        <p:spPr>
          <a:xfrm>
            <a:off x="381000" y="1114387"/>
            <a:ext cx="8305800" cy="5134530"/>
          </a:xfrm>
        </p:spPr>
        <p:txBody>
          <a:bodyPr>
            <a:noAutofit/>
          </a:bodyPr>
          <a:lstStyle/>
          <a:p>
            <a:r>
              <a:rPr lang="en-US" sz="2000" b="1" dirty="0" smtClean="0">
                <a:solidFill>
                  <a:srgbClr val="FF0000"/>
                </a:solidFill>
              </a:rPr>
              <a:t>Potential Energy</a:t>
            </a:r>
          </a:p>
          <a:p>
            <a:pPr lvl="1"/>
            <a:r>
              <a:rPr lang="en-US" sz="2000" dirty="0" smtClean="0"/>
              <a:t>Potential energy corresponds to energy that is stored as a result of the position of mass in a field.  </a:t>
            </a:r>
          </a:p>
          <a:p>
            <a:pPr lvl="2"/>
            <a:r>
              <a:rPr lang="en-US" sz="2000" dirty="0" smtClean="0"/>
              <a:t>If a mass </a:t>
            </a:r>
            <a:r>
              <a:rPr lang="en-US" sz="2000" i="1" dirty="0" smtClean="0"/>
              <a:t>m </a:t>
            </a:r>
            <a:r>
              <a:rPr lang="en-US" sz="2000" dirty="0" smtClean="0"/>
              <a:t>is held at a height </a:t>
            </a:r>
            <a:r>
              <a:rPr lang="en-US" sz="2000" i="1" dirty="0" smtClean="0"/>
              <a:t>h </a:t>
            </a:r>
            <a:r>
              <a:rPr lang="en-US" sz="2000" dirty="0" smtClean="0"/>
              <a:t>(meters) above the ground, assuming a </a:t>
            </a:r>
            <a:r>
              <a:rPr lang="en-US" sz="2000" dirty="0" smtClean="0">
                <a:solidFill>
                  <a:srgbClr val="FF0000"/>
                </a:solidFill>
              </a:rPr>
              <a:t>gravitational </a:t>
            </a:r>
            <a:r>
              <a:rPr lang="en-US" sz="2000" dirty="0" err="1" smtClean="0">
                <a:solidFill>
                  <a:srgbClr val="FF0000"/>
                </a:solidFill>
              </a:rPr>
              <a:t>accelearation</a:t>
            </a:r>
            <a:r>
              <a:rPr lang="en-US" sz="2000" dirty="0" smtClean="0">
                <a:solidFill>
                  <a:srgbClr val="FF0000"/>
                </a:solidFill>
              </a:rPr>
              <a:t> of 9.8 m/s</a:t>
            </a:r>
            <a:r>
              <a:rPr lang="en-US" sz="2000" baseline="30000" dirty="0" smtClean="0">
                <a:solidFill>
                  <a:srgbClr val="FF0000"/>
                </a:solidFill>
              </a:rPr>
              <a:t>2</a:t>
            </a:r>
            <a:r>
              <a:rPr lang="en-US" sz="2000" dirty="0" smtClean="0">
                <a:solidFill>
                  <a:srgbClr val="FF0000"/>
                </a:solidFill>
              </a:rPr>
              <a:t> </a:t>
            </a:r>
            <a:r>
              <a:rPr lang="en-US" sz="2000" dirty="0" smtClean="0"/>
              <a:t>(g), its potential energy is:</a:t>
            </a:r>
          </a:p>
          <a:p>
            <a:pPr lvl="1"/>
            <a:endParaRPr lang="en-US" sz="2000" dirty="0"/>
          </a:p>
          <a:p>
            <a:pPr lvl="1"/>
            <a:endParaRPr lang="en-US" sz="2000" dirty="0" smtClean="0"/>
          </a:p>
          <a:p>
            <a:pPr lvl="1"/>
            <a:r>
              <a:rPr lang="en-US" sz="2000" dirty="0" smtClean="0"/>
              <a:t>If the object is dropped, it loses potential energy.  However, it speeds up as it falls, so its kinetic energy increases equally (conversion).</a:t>
            </a:r>
          </a:p>
          <a:p>
            <a:pPr lvl="1"/>
            <a:endParaRPr lang="en-US" sz="2000" dirty="0"/>
          </a:p>
          <a:p>
            <a:pPr lvl="1"/>
            <a:r>
              <a:rPr lang="en-US" sz="2000" dirty="0" smtClean="0"/>
              <a:t>Ex.  hydroelectric dam.  Water is pumped uphill (potential energy).  When energy is needed, the water is dropped on a turbine, which spins the blades (mechanical energy), which spins a generator and generates electricity (electrical energy).</a:t>
            </a:r>
            <a:endParaRPr lang="en-US" sz="2000" dirty="0"/>
          </a:p>
        </p:txBody>
      </p:sp>
      <mc:AlternateContent xmlns:mc="http://schemas.openxmlformats.org/markup-compatibility/2006" xmlns:a14="http://schemas.microsoft.com/office/drawing/2010/main">
        <mc:Choice Requires="a14">
          <p:sp>
            <p:nvSpPr>
              <p:cNvPr id="4" name="TextBox 3"/>
              <p:cNvSpPr txBox="1"/>
              <p:nvPr/>
            </p:nvSpPr>
            <p:spPr>
              <a:xfrm>
                <a:off x="4125686" y="3331028"/>
                <a:ext cx="1260538" cy="369332"/>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𝐸</m:t>
                          </m:r>
                        </m:e>
                        <m:sub>
                          <m:r>
                            <a:rPr lang="en-US" b="0" i="1" smtClean="0">
                              <a:latin typeface="Cambria Math"/>
                            </a:rPr>
                            <m:t>𝑃</m:t>
                          </m:r>
                        </m:sub>
                      </m:sSub>
                      <m:r>
                        <a:rPr lang="en-US" b="0" i="1" smtClean="0">
                          <a:latin typeface="Cambria Math"/>
                        </a:rPr>
                        <m:t>=</m:t>
                      </m:r>
                      <m:r>
                        <a:rPr lang="en-US" b="0" i="1" smtClean="0">
                          <a:latin typeface="Cambria Math"/>
                        </a:rPr>
                        <m:t>𝑚𝑔h</m:t>
                      </m:r>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4125686" y="3331028"/>
                <a:ext cx="1260538" cy="369332"/>
              </a:xfrm>
              <a:prstGeom prst="rect">
                <a:avLst/>
              </a:prstGeom>
              <a:blipFill rotWithShape="1">
                <a:blip r:embed="rId2"/>
                <a:stretch>
                  <a:fillRect b="-9524"/>
                </a:stretch>
              </a:blipFill>
              <a:ln>
                <a:solidFill>
                  <a:srgbClr val="FF0000"/>
                </a:solidFill>
              </a:ln>
            </p:spPr>
            <p:txBody>
              <a:bodyPr/>
              <a:lstStyle/>
              <a:p>
                <a:r>
                  <a:rPr lang="en-US">
                    <a:noFill/>
                  </a:rPr>
                  <a:t> </a:t>
                </a:r>
              </a:p>
            </p:txBody>
          </p:sp>
        </mc:Fallback>
      </mc:AlternateContent>
    </p:spTree>
    <p:extLst>
      <p:ext uri="{BB962C8B-B14F-4D97-AF65-F5344CB8AC3E}">
        <p14:creationId xmlns:p14="http://schemas.microsoft.com/office/powerpoint/2010/main" val="21495016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68362"/>
          </a:xfrm>
        </p:spPr>
        <p:txBody>
          <a:bodyPr>
            <a:normAutofit/>
          </a:bodyPr>
          <a:lstStyle/>
          <a:p>
            <a:r>
              <a:rPr lang="en-US" sz="3200" dirty="0" smtClean="0"/>
              <a:t>Forms of Energy</a:t>
            </a:r>
            <a:endParaRPr lang="en-US" sz="3200" dirty="0"/>
          </a:p>
        </p:txBody>
      </p:sp>
      <p:sp>
        <p:nvSpPr>
          <p:cNvPr id="3" name="Content Placeholder 2"/>
          <p:cNvSpPr>
            <a:spLocks noGrp="1"/>
          </p:cNvSpPr>
          <p:nvPr>
            <p:ph idx="1"/>
          </p:nvPr>
        </p:nvSpPr>
        <p:spPr>
          <a:xfrm>
            <a:off x="457200" y="1295400"/>
            <a:ext cx="8229600" cy="5181600"/>
          </a:xfrm>
        </p:spPr>
        <p:txBody>
          <a:bodyPr>
            <a:normAutofit/>
          </a:bodyPr>
          <a:lstStyle/>
          <a:p>
            <a:r>
              <a:rPr lang="en-US" sz="2000" b="1" dirty="0" smtClean="0">
                <a:solidFill>
                  <a:srgbClr val="FF0000"/>
                </a:solidFill>
              </a:rPr>
              <a:t>Mechanical Energy</a:t>
            </a:r>
          </a:p>
          <a:p>
            <a:pPr lvl="1"/>
            <a:r>
              <a:rPr lang="en-US" sz="2000" dirty="0" smtClean="0"/>
              <a:t>A form of kinetic energy, associated with the movement of mass (e.g. spinning windmill, engine pistons, fan) by transfer of another form of energy</a:t>
            </a:r>
          </a:p>
          <a:p>
            <a:pPr marL="457200" lvl="1" indent="0">
              <a:buNone/>
            </a:pPr>
            <a:endParaRPr lang="en-US" sz="2000" dirty="0" smtClean="0"/>
          </a:p>
          <a:p>
            <a:r>
              <a:rPr lang="en-US" sz="2000" b="1" dirty="0" smtClean="0">
                <a:solidFill>
                  <a:srgbClr val="FF0000"/>
                </a:solidFill>
              </a:rPr>
              <a:t>Electrical Energy</a:t>
            </a:r>
          </a:p>
          <a:p>
            <a:pPr lvl="1"/>
            <a:r>
              <a:rPr lang="en-US" sz="2000" dirty="0" smtClean="0"/>
              <a:t>Energy resulting from electric current, the movement of electrons through a conductive circuit.  Electrical energy is a type of potential energy.  For a charge q (coulombs, C) moving across a voltage V</a:t>
            </a:r>
          </a:p>
          <a:p>
            <a:pPr lvl="1"/>
            <a:endParaRPr lang="en-US" sz="2000" dirty="0" smtClean="0"/>
          </a:p>
          <a:p>
            <a:endParaRPr lang="en-US" sz="2000" b="1" dirty="0" smtClean="0">
              <a:solidFill>
                <a:srgbClr val="FF0000"/>
              </a:solidFill>
            </a:endParaRPr>
          </a:p>
          <a:p>
            <a:r>
              <a:rPr lang="en-US" sz="2000" b="1" dirty="0" smtClean="0">
                <a:solidFill>
                  <a:srgbClr val="FF0000"/>
                </a:solidFill>
              </a:rPr>
              <a:t>Light/Radiation </a:t>
            </a:r>
            <a:r>
              <a:rPr lang="en-US" sz="2000" dirty="0" smtClean="0"/>
              <a:t>(review previous lectures)</a:t>
            </a:r>
          </a:p>
          <a:p>
            <a:pPr marL="457200" lvl="1" indent="0">
              <a:buNone/>
            </a:pPr>
            <a:endParaRPr lang="en-US" sz="1600" b="1" dirty="0" smtClean="0">
              <a:solidFill>
                <a:srgbClr val="FF0000"/>
              </a:solidFill>
            </a:endParaRPr>
          </a:p>
          <a:p>
            <a:endParaRPr lang="en-US" sz="2000" b="1" dirty="0" smtClean="0">
              <a:solidFill>
                <a:srgbClr val="FF0000"/>
              </a:solidFill>
            </a:endParaRPr>
          </a:p>
          <a:p>
            <a:pPr marL="457200" lvl="1" indent="0">
              <a:buNone/>
            </a:pPr>
            <a:endParaRPr lang="en-US" sz="2000" dirty="0" smtClean="0"/>
          </a:p>
        </p:txBody>
      </p:sp>
      <mc:AlternateContent xmlns:mc="http://schemas.openxmlformats.org/markup-compatibility/2006" xmlns:a14="http://schemas.microsoft.com/office/drawing/2010/main">
        <mc:Choice Requires="a14">
          <p:sp>
            <p:nvSpPr>
              <p:cNvPr id="4" name="TextBox 3"/>
              <p:cNvSpPr txBox="1"/>
              <p:nvPr/>
            </p:nvSpPr>
            <p:spPr>
              <a:xfrm>
                <a:off x="4060372" y="4539344"/>
                <a:ext cx="1289327" cy="369332"/>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𝐸</m:t>
                          </m:r>
                        </m:e>
                        <m:sub>
                          <m:r>
                            <a:rPr lang="en-US" b="0" i="1" smtClean="0">
                              <a:latin typeface="Cambria Math"/>
                            </a:rPr>
                            <m:t>𝑒𝑙𝑒𝑐</m:t>
                          </m:r>
                        </m:sub>
                      </m:sSub>
                      <m:r>
                        <a:rPr lang="en-US" b="0" i="1" smtClean="0">
                          <a:latin typeface="Cambria Math"/>
                        </a:rPr>
                        <m:t>=</m:t>
                      </m:r>
                      <m:r>
                        <a:rPr lang="en-US" b="0" i="1" smtClean="0">
                          <a:latin typeface="Cambria Math"/>
                        </a:rPr>
                        <m:t>𝑞𝑉</m:t>
                      </m:r>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4060372" y="4539344"/>
                <a:ext cx="1289327" cy="369332"/>
              </a:xfrm>
              <a:prstGeom prst="rect">
                <a:avLst/>
              </a:prstGeom>
              <a:blipFill rotWithShape="1">
                <a:blip r:embed="rId2"/>
                <a:stretch>
                  <a:fillRect b="-11290"/>
                </a:stretch>
              </a:blipFill>
              <a:ln>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229352" y="5943600"/>
                <a:ext cx="952248" cy="369332"/>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𝐸</m:t>
                      </m:r>
                      <m:r>
                        <a:rPr lang="en-US" b="0" i="1" smtClean="0">
                          <a:latin typeface="Cambria Math"/>
                        </a:rPr>
                        <m:t>=</m:t>
                      </m:r>
                      <m:r>
                        <a:rPr lang="en-US" b="0" i="1" smtClean="0">
                          <a:latin typeface="Cambria Math"/>
                        </a:rPr>
                        <m:t>h𝑣</m:t>
                      </m:r>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4229352" y="5943600"/>
                <a:ext cx="952248" cy="369332"/>
              </a:xfrm>
              <a:prstGeom prst="rect">
                <a:avLst/>
              </a:prstGeom>
              <a:blipFill rotWithShape="1">
                <a:blip r:embed="rId3"/>
                <a:stretch>
                  <a:fillRect/>
                </a:stretch>
              </a:blipFill>
              <a:ln>
                <a:solidFill>
                  <a:srgbClr val="FF0000"/>
                </a:solidFill>
              </a:ln>
            </p:spPr>
            <p:txBody>
              <a:bodyPr/>
              <a:lstStyle/>
              <a:p>
                <a:r>
                  <a:rPr lang="en-US">
                    <a:noFill/>
                  </a:rPr>
                  <a:t> </a:t>
                </a:r>
              </a:p>
            </p:txBody>
          </p:sp>
        </mc:Fallback>
      </mc:AlternateContent>
    </p:spTree>
    <p:extLst>
      <p:ext uri="{BB962C8B-B14F-4D97-AF65-F5344CB8AC3E}">
        <p14:creationId xmlns:p14="http://schemas.microsoft.com/office/powerpoint/2010/main" val="20819957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200" dirty="0" smtClean="0"/>
              <a:t>Power</a:t>
            </a:r>
            <a:endParaRPr lang="en-US" sz="32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2918" y="1371600"/>
                <a:ext cx="8229600" cy="4525963"/>
              </a:xfrm>
            </p:spPr>
            <p:txBody>
              <a:bodyPr>
                <a:normAutofit/>
              </a:bodyPr>
              <a:lstStyle/>
              <a:p>
                <a:r>
                  <a:rPr lang="en-US" sz="2000" dirty="0" smtClean="0"/>
                  <a:t>It is often necessary to express the </a:t>
                </a:r>
                <a:r>
                  <a:rPr lang="en-US" sz="2000" i="1" u="sng" dirty="0" smtClean="0"/>
                  <a:t>rate</a:t>
                </a:r>
                <a:r>
                  <a:rPr lang="en-US" sz="2000" i="1" dirty="0" smtClean="0"/>
                  <a:t> </a:t>
                </a:r>
                <a:r>
                  <a:rPr lang="en-US" sz="2000" dirty="0" smtClean="0"/>
                  <a:t>of energy usage.  This is called </a:t>
                </a:r>
                <a:r>
                  <a:rPr lang="en-US" sz="2000" b="1" u="sng" dirty="0" smtClean="0">
                    <a:solidFill>
                      <a:srgbClr val="FF0000"/>
                    </a:solidFill>
                  </a:rPr>
                  <a:t>power</a:t>
                </a:r>
                <a:r>
                  <a:rPr lang="en-US" sz="2000" dirty="0" smtClean="0"/>
                  <a:t>. </a:t>
                </a:r>
              </a:p>
              <a:p>
                <a:endParaRPr lang="en-US" sz="2000" dirty="0"/>
              </a:p>
              <a:p>
                <a:endParaRPr lang="en-US" sz="2000" dirty="0" smtClean="0"/>
              </a:p>
              <a:p>
                <a:r>
                  <a:rPr lang="en-US" sz="2000" dirty="0" smtClean="0"/>
                  <a:t>Typically, we speak in terms of energy per second.  In SI units, a joule per second (J/s) is known as a </a:t>
                </a:r>
                <a:r>
                  <a:rPr lang="en-US" sz="2000" b="1" u="sng" dirty="0" smtClean="0">
                    <a:solidFill>
                      <a:srgbClr val="FF0000"/>
                    </a:solidFill>
                  </a:rPr>
                  <a:t>watt</a:t>
                </a:r>
                <a:r>
                  <a:rPr lang="en-US" sz="2000" b="1" dirty="0" smtClean="0">
                    <a:solidFill>
                      <a:srgbClr val="FF0000"/>
                    </a:solidFill>
                  </a:rPr>
                  <a:t> (W)</a:t>
                </a:r>
                <a:r>
                  <a:rPr lang="en-US" sz="2000" b="1" dirty="0" smtClean="0"/>
                  <a:t>.  </a:t>
                </a:r>
              </a:p>
              <a:p>
                <a:endParaRPr lang="en-US" sz="2000" b="1" dirty="0"/>
              </a:p>
              <a:p>
                <a:r>
                  <a:rPr lang="en-US" sz="2000" dirty="0" smtClean="0"/>
                  <a:t>In British units, </a:t>
                </a:r>
                <a:r>
                  <a:rPr lang="en-US" sz="2000" u="sng" dirty="0" smtClean="0"/>
                  <a:t>horsepower</a:t>
                </a:r>
                <a:r>
                  <a:rPr lang="en-US" sz="2000" i="1" dirty="0" smtClean="0"/>
                  <a:t> </a:t>
                </a:r>
                <a:r>
                  <a:rPr lang="en-US" sz="2000" dirty="0" smtClean="0"/>
                  <a:t>is the unit of power (1 </a:t>
                </a:r>
                <a:r>
                  <a:rPr lang="en-US" sz="2000" dirty="0" err="1" smtClean="0"/>
                  <a:t>hp</a:t>
                </a:r>
                <a:r>
                  <a:rPr lang="en-US" sz="2000" dirty="0" smtClean="0"/>
                  <a:t> = 550 </a:t>
                </a:r>
                <a14:m>
                  <m:oMath xmlns:m="http://schemas.openxmlformats.org/officeDocument/2006/math">
                    <m:f>
                      <m:fPr>
                        <m:ctrlPr>
                          <a:rPr lang="en-US" sz="2000" i="1" smtClean="0">
                            <a:latin typeface="Cambria Math"/>
                          </a:rPr>
                        </m:ctrlPr>
                      </m:fPr>
                      <m:num>
                        <m:r>
                          <a:rPr lang="en-US" sz="2000" b="0" i="1" smtClean="0">
                            <a:latin typeface="Cambria Math"/>
                          </a:rPr>
                          <m:t>𝑓𝑡</m:t>
                        </m:r>
                        <m:r>
                          <a:rPr lang="en-US" sz="2000" b="0" i="1" smtClean="0">
                            <a:latin typeface="Cambria Math"/>
                          </a:rPr>
                          <m:t>•</m:t>
                        </m:r>
                        <m:r>
                          <a:rPr lang="en-US" sz="2000" b="0" i="1" smtClean="0">
                            <a:latin typeface="Cambria Math"/>
                          </a:rPr>
                          <m:t>𝑙𝑏</m:t>
                        </m:r>
                      </m:num>
                      <m:den>
                        <m:r>
                          <a:rPr lang="en-US" sz="2000" b="0" i="1" smtClean="0">
                            <a:latin typeface="Cambria Math"/>
                          </a:rPr>
                          <m:t>𝑠</m:t>
                        </m:r>
                      </m:den>
                    </m:f>
                  </m:oMath>
                </a14:m>
                <a:r>
                  <a:rPr lang="en-US" sz="2000" dirty="0" smtClean="0"/>
                  <a:t>)</a:t>
                </a:r>
              </a:p>
              <a:p>
                <a:pPr lvl="1"/>
                <a:r>
                  <a:rPr lang="en-US" sz="2000" dirty="0" smtClean="0"/>
                  <a:t>In terms of human capacity, 1 </a:t>
                </a:r>
                <a:r>
                  <a:rPr lang="en-US" sz="2000" dirty="0" err="1" smtClean="0"/>
                  <a:t>hp</a:t>
                </a:r>
                <a:r>
                  <a:rPr lang="en-US" sz="2000" dirty="0" smtClean="0"/>
                  <a:t> is the power exerted to raise a 55 </a:t>
                </a:r>
                <a:r>
                  <a:rPr lang="en-US" sz="2000" dirty="0" err="1" smtClean="0"/>
                  <a:t>lb</a:t>
                </a:r>
                <a:r>
                  <a:rPr lang="en-US" sz="2000" dirty="0" smtClean="0"/>
                  <a:t> weight 10 </a:t>
                </a:r>
                <a:r>
                  <a:rPr lang="en-US" sz="2000" dirty="0" err="1" smtClean="0"/>
                  <a:t>ft</a:t>
                </a:r>
                <a:r>
                  <a:rPr lang="en-US" sz="2000" dirty="0" smtClean="0"/>
                  <a:t> off the ground every second.</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2918" y="1371600"/>
                <a:ext cx="8229600" cy="4525963"/>
              </a:xfrm>
              <a:blipFill rotWithShape="1">
                <a:blip r:embed="rId2"/>
                <a:stretch>
                  <a:fillRect l="-593" t="-6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3568374" y="2133600"/>
                <a:ext cx="1998689" cy="564898"/>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𝑃𝑜𝑤𝑒𝑟</m:t>
                      </m:r>
                      <m:r>
                        <a:rPr lang="en-US" b="0" i="1" smtClean="0">
                          <a:latin typeface="Cambria Math"/>
                        </a:rPr>
                        <m:t>= </m:t>
                      </m:r>
                      <m:f>
                        <m:fPr>
                          <m:ctrlPr>
                            <a:rPr lang="en-US" b="0" i="1" smtClean="0">
                              <a:latin typeface="Cambria Math"/>
                            </a:rPr>
                          </m:ctrlPr>
                        </m:fPr>
                        <m:num>
                          <m:r>
                            <a:rPr lang="en-US" b="0" i="1" smtClean="0">
                              <a:latin typeface="Cambria Math"/>
                            </a:rPr>
                            <m:t>𝑒𝑛𝑒𝑟𝑔𝑦</m:t>
                          </m:r>
                        </m:num>
                        <m:den>
                          <m:r>
                            <a:rPr lang="en-US" b="0" i="1" smtClean="0">
                              <a:latin typeface="Cambria Math"/>
                            </a:rPr>
                            <m:t>𝑡𝑖𝑚𝑒</m:t>
                          </m:r>
                        </m:den>
                      </m:f>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3568374" y="2133600"/>
                <a:ext cx="1998689" cy="564898"/>
              </a:xfrm>
              <a:prstGeom prst="rect">
                <a:avLst/>
              </a:prstGeom>
              <a:blipFill rotWithShape="1">
                <a:blip r:embed="rId3"/>
                <a:stretch>
                  <a:fillRect/>
                </a:stretch>
              </a:blipFill>
              <a:ln>
                <a:solidFill>
                  <a:srgbClr val="FF0000"/>
                </a:solidFill>
              </a:ln>
            </p:spPr>
            <p:txBody>
              <a:bodyPr/>
              <a:lstStyle/>
              <a:p>
                <a:r>
                  <a:rPr lang="en-US">
                    <a:noFill/>
                  </a:rPr>
                  <a:t> </a:t>
                </a:r>
              </a:p>
            </p:txBody>
          </p:sp>
        </mc:Fallback>
      </mc:AlternateContent>
    </p:spTree>
    <p:extLst>
      <p:ext uri="{BB962C8B-B14F-4D97-AF65-F5344CB8AC3E}">
        <p14:creationId xmlns:p14="http://schemas.microsoft.com/office/powerpoint/2010/main" val="24893081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200" dirty="0" smtClean="0"/>
              <a:t>Electricity Consumption </a:t>
            </a:r>
            <a:endParaRPr lang="en-US" sz="3200" dirty="0"/>
          </a:p>
        </p:txBody>
      </p:sp>
      <p:sp>
        <p:nvSpPr>
          <p:cNvPr id="3" name="Content Placeholder 2"/>
          <p:cNvSpPr>
            <a:spLocks noGrp="1"/>
          </p:cNvSpPr>
          <p:nvPr>
            <p:ph idx="1"/>
          </p:nvPr>
        </p:nvSpPr>
        <p:spPr>
          <a:xfrm>
            <a:off x="457200" y="1398941"/>
            <a:ext cx="8229600" cy="4525963"/>
          </a:xfrm>
        </p:spPr>
        <p:txBody>
          <a:bodyPr>
            <a:normAutofit lnSpcReduction="10000"/>
          </a:bodyPr>
          <a:lstStyle/>
          <a:p>
            <a:r>
              <a:rPr lang="en-US" sz="2000" dirty="0" smtClean="0"/>
              <a:t>When you receive an electric bill, your provider bills you for every </a:t>
            </a:r>
            <a:r>
              <a:rPr lang="en-US" sz="2000" b="1" dirty="0" smtClean="0">
                <a:solidFill>
                  <a:srgbClr val="FF0000"/>
                </a:solidFill>
              </a:rPr>
              <a:t>kilowatt-hour (kWh) </a:t>
            </a:r>
            <a:r>
              <a:rPr lang="en-US" sz="2000" dirty="0" smtClean="0"/>
              <a:t>of energy you consume</a:t>
            </a:r>
          </a:p>
          <a:p>
            <a:endParaRPr lang="en-US" sz="2000" dirty="0" smtClean="0"/>
          </a:p>
          <a:p>
            <a:r>
              <a:rPr lang="en-US" sz="2000" dirty="0" smtClean="0"/>
              <a:t>For example, a 60-W light bulb running for 1 hour uses 0.060 kWh of energy</a:t>
            </a:r>
          </a:p>
          <a:p>
            <a:endParaRPr lang="en-US" sz="2000" dirty="0"/>
          </a:p>
          <a:p>
            <a:endParaRPr lang="en-US" sz="2000" dirty="0" smtClean="0"/>
          </a:p>
          <a:p>
            <a:endParaRPr lang="en-US" sz="2000" dirty="0"/>
          </a:p>
          <a:p>
            <a:r>
              <a:rPr lang="en-US" sz="2000" b="1" dirty="0" smtClean="0">
                <a:solidFill>
                  <a:srgbClr val="FF0000"/>
                </a:solidFill>
              </a:rPr>
              <a:t>One kWh is 3.6 x 10</a:t>
            </a:r>
            <a:r>
              <a:rPr lang="en-US" sz="2000" b="1" baseline="30000" dirty="0" smtClean="0">
                <a:solidFill>
                  <a:srgbClr val="FF0000"/>
                </a:solidFill>
              </a:rPr>
              <a:t>6</a:t>
            </a:r>
            <a:r>
              <a:rPr lang="en-US" sz="2000" b="1" dirty="0" smtClean="0">
                <a:solidFill>
                  <a:srgbClr val="FF0000"/>
                </a:solidFill>
              </a:rPr>
              <a:t> J</a:t>
            </a:r>
          </a:p>
          <a:p>
            <a:endParaRPr lang="en-US" sz="2000" dirty="0"/>
          </a:p>
          <a:p>
            <a:r>
              <a:rPr lang="en-US" sz="2000" dirty="0" smtClean="0"/>
              <a:t>The heat energy content of coal is 6150 kWh/ton.  </a:t>
            </a:r>
            <a:r>
              <a:rPr lang="en-US" sz="2000" u="sng" dirty="0" smtClean="0"/>
              <a:t>However, the conversion of heat to electricity in a power plant is only 40% efficient</a:t>
            </a:r>
            <a:r>
              <a:rPr lang="en-US" sz="2000" dirty="0" smtClean="0"/>
              <a:t>, so only 2460 kWh of electricity are obtained from a ton of coal.</a:t>
            </a:r>
          </a:p>
        </p:txBody>
      </p:sp>
      <mc:AlternateContent xmlns:mc="http://schemas.openxmlformats.org/markup-compatibility/2006" xmlns:a14="http://schemas.microsoft.com/office/drawing/2010/main">
        <mc:Choice Requires="a14">
          <p:sp>
            <p:nvSpPr>
              <p:cNvPr id="4" name="TextBox 3"/>
              <p:cNvSpPr txBox="1"/>
              <p:nvPr/>
            </p:nvSpPr>
            <p:spPr>
              <a:xfrm>
                <a:off x="2971799" y="3191754"/>
                <a:ext cx="3646511" cy="6182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60 </m:t>
                      </m:r>
                      <m:r>
                        <a:rPr lang="en-US" b="0" i="1" smtClean="0">
                          <a:latin typeface="Cambria Math"/>
                        </a:rPr>
                        <m:t>𝑊</m:t>
                      </m:r>
                      <m:r>
                        <a:rPr lang="en-US" b="0" i="1" smtClean="0">
                          <a:latin typeface="Cambria Math"/>
                        </a:rPr>
                        <m:t> </m:t>
                      </m:r>
                      <m:r>
                        <a:rPr lang="en-US" b="0" i="1" smtClean="0">
                          <a:latin typeface="Cambria Math"/>
                        </a:rPr>
                        <m:t>𝑥</m:t>
                      </m:r>
                      <m:r>
                        <a:rPr lang="en-US" b="0" i="1" smtClean="0">
                          <a:latin typeface="Cambria Math"/>
                        </a:rPr>
                        <m:t> </m:t>
                      </m:r>
                      <m:f>
                        <m:fPr>
                          <m:ctrlPr>
                            <a:rPr lang="en-US" b="0" i="1" smtClean="0">
                              <a:latin typeface="Cambria Math"/>
                            </a:rPr>
                          </m:ctrlPr>
                        </m:fPr>
                        <m:num>
                          <m:r>
                            <a:rPr lang="en-US" b="0" i="1" smtClean="0">
                              <a:latin typeface="Cambria Math"/>
                            </a:rPr>
                            <m:t>𝑘𝑊</m:t>
                          </m:r>
                        </m:num>
                        <m:den>
                          <m:r>
                            <a:rPr lang="en-US" b="0" i="1" smtClean="0">
                              <a:latin typeface="Cambria Math"/>
                            </a:rPr>
                            <m:t>1</m:t>
                          </m:r>
                          <m:sSup>
                            <m:sSupPr>
                              <m:ctrlPr>
                                <a:rPr lang="en-US" b="0" i="1" smtClean="0">
                                  <a:latin typeface="Cambria Math"/>
                                </a:rPr>
                              </m:ctrlPr>
                            </m:sSupPr>
                            <m:e>
                              <m:r>
                                <a:rPr lang="en-US" b="0" i="1" smtClean="0">
                                  <a:latin typeface="Cambria Math"/>
                                </a:rPr>
                                <m:t>0</m:t>
                              </m:r>
                            </m:e>
                            <m:sup>
                              <m:r>
                                <a:rPr lang="en-US" b="0" i="1" smtClean="0">
                                  <a:latin typeface="Cambria Math"/>
                                </a:rPr>
                                <m:t>3</m:t>
                              </m:r>
                            </m:sup>
                          </m:sSup>
                          <m:r>
                            <a:rPr lang="en-US" b="0" i="1" smtClean="0">
                              <a:latin typeface="Cambria Math"/>
                            </a:rPr>
                            <m:t>𝑊</m:t>
                          </m:r>
                        </m:den>
                      </m:f>
                      <m:r>
                        <a:rPr lang="en-US" b="0" i="1" smtClean="0">
                          <a:latin typeface="Cambria Math"/>
                        </a:rPr>
                        <m:t> </m:t>
                      </m:r>
                      <m:r>
                        <a:rPr lang="en-US" b="0" i="1" smtClean="0">
                          <a:latin typeface="Cambria Math"/>
                        </a:rPr>
                        <m:t>𝑥</m:t>
                      </m:r>
                      <m:r>
                        <a:rPr lang="en-US" b="0" i="1" smtClean="0">
                          <a:latin typeface="Cambria Math"/>
                        </a:rPr>
                        <m:t> 1 </m:t>
                      </m:r>
                      <m:r>
                        <a:rPr lang="en-US" b="0" i="1" smtClean="0">
                          <a:latin typeface="Cambria Math"/>
                        </a:rPr>
                        <m:t>h𝑟</m:t>
                      </m:r>
                      <m:r>
                        <a:rPr lang="en-US" b="0" i="1" smtClean="0">
                          <a:latin typeface="Cambria Math"/>
                        </a:rPr>
                        <m:t>= .060 </m:t>
                      </m:r>
                      <m:r>
                        <a:rPr lang="en-US" b="0" i="1" smtClean="0">
                          <a:latin typeface="Cambria Math"/>
                        </a:rPr>
                        <m:t>𝑘𝑊h</m:t>
                      </m:r>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2971799" y="3191754"/>
                <a:ext cx="3646511" cy="618246"/>
              </a:xfrm>
              <a:prstGeom prst="rect">
                <a:avLst/>
              </a:prstGeo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691046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44155979"/>
              </p:ext>
            </p:extLst>
          </p:nvPr>
        </p:nvGraphicFramePr>
        <p:xfrm>
          <a:off x="1143000" y="1447800"/>
          <a:ext cx="7086600" cy="4348480"/>
        </p:xfrm>
        <a:graphic>
          <a:graphicData uri="http://schemas.openxmlformats.org/drawingml/2006/table">
            <a:tbl>
              <a:tblPr firstRow="1" bandRow="1">
                <a:tableStyleId>{5C22544A-7EE6-4342-B048-85BDC9FD1C3A}</a:tableStyleId>
              </a:tblPr>
              <a:tblGrid>
                <a:gridCol w="1752600"/>
                <a:gridCol w="1066800"/>
                <a:gridCol w="1828800"/>
                <a:gridCol w="2438400"/>
              </a:tblGrid>
              <a:tr h="370840">
                <a:tc>
                  <a:txBody>
                    <a:bodyPr/>
                    <a:lstStyle/>
                    <a:p>
                      <a:pPr algn="ctr"/>
                      <a:r>
                        <a:rPr lang="en-US" dirty="0" smtClean="0">
                          <a:solidFill>
                            <a:schemeClr val="tx1"/>
                          </a:solidFill>
                        </a:rPr>
                        <a:t>Appliance</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pPr algn="ctr"/>
                      <a:r>
                        <a:rPr lang="en-US" dirty="0" smtClean="0">
                          <a:solidFill>
                            <a:schemeClr val="tx1"/>
                          </a:solidFill>
                        </a:rPr>
                        <a:t>Power (W)</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pPr algn="ctr"/>
                      <a:r>
                        <a:rPr lang="en-US" dirty="0" smtClean="0">
                          <a:solidFill>
                            <a:schemeClr val="tx1"/>
                          </a:solidFill>
                        </a:rPr>
                        <a:t>Cost per hour in SC ($)</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pPr algn="ctr"/>
                      <a:r>
                        <a:rPr lang="en-US" dirty="0" smtClean="0">
                          <a:solidFill>
                            <a:schemeClr val="tx1"/>
                          </a:solidFill>
                        </a:rPr>
                        <a:t>Pounds </a:t>
                      </a:r>
                      <a:r>
                        <a:rPr lang="en-US" baseline="0" dirty="0" smtClean="0">
                          <a:solidFill>
                            <a:schemeClr val="tx1"/>
                          </a:solidFill>
                        </a:rPr>
                        <a:t>of coal burned per hour of use</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r>
              <a:tr h="370840">
                <a:tc>
                  <a:txBody>
                    <a:bodyPr/>
                    <a:lstStyle/>
                    <a:p>
                      <a:pPr algn="ctr"/>
                      <a:r>
                        <a:rPr lang="en-US" dirty="0" smtClean="0">
                          <a:solidFill>
                            <a:schemeClr val="tx1"/>
                          </a:solidFill>
                        </a:rPr>
                        <a:t>Air Conditioning</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3800</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0.34</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3.09</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dirty="0" smtClean="0">
                          <a:solidFill>
                            <a:schemeClr val="tx1"/>
                          </a:solidFill>
                        </a:rPr>
                        <a:t>Oven</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3410</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0.31</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2.77</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dirty="0" smtClean="0">
                          <a:solidFill>
                            <a:schemeClr val="tx1"/>
                          </a:solidFill>
                        </a:rPr>
                        <a:t>Clothes</a:t>
                      </a:r>
                      <a:r>
                        <a:rPr lang="en-US" baseline="0" dirty="0" smtClean="0">
                          <a:solidFill>
                            <a:schemeClr val="tx1"/>
                          </a:solidFill>
                        </a:rPr>
                        <a:t> Dryer</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2790</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0.25</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2.26</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dirty="0" smtClean="0">
                          <a:solidFill>
                            <a:schemeClr val="tx1"/>
                          </a:solidFill>
                        </a:rPr>
                        <a:t>Microwave</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1450</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0.13</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1.17</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dirty="0" smtClean="0">
                          <a:solidFill>
                            <a:schemeClr val="tx1"/>
                          </a:solidFill>
                        </a:rPr>
                        <a:t>Vacuum</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1440</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0.13</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1.17</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dirty="0" smtClean="0">
                          <a:solidFill>
                            <a:schemeClr val="tx1"/>
                          </a:solidFill>
                        </a:rPr>
                        <a:t>Dishwasher</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1200</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0.11</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0.98</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dirty="0" smtClean="0">
                          <a:solidFill>
                            <a:schemeClr val="tx1"/>
                          </a:solidFill>
                        </a:rPr>
                        <a:t>Hair</a:t>
                      </a:r>
                      <a:r>
                        <a:rPr lang="en-US" baseline="0" dirty="0" smtClean="0">
                          <a:solidFill>
                            <a:schemeClr val="tx1"/>
                          </a:solidFill>
                        </a:rPr>
                        <a:t> dryer</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1000</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0.09</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0.81</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dirty="0" smtClean="0">
                          <a:solidFill>
                            <a:schemeClr val="tx1"/>
                          </a:solidFill>
                        </a:rPr>
                        <a:t>LCD TV</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120</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0.01</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0.098</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dirty="0" smtClean="0">
                          <a:solidFill>
                            <a:schemeClr val="tx1"/>
                          </a:solidFill>
                        </a:rPr>
                        <a:t>Fan</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88</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0.007</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0.072</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dirty="0" smtClean="0">
                          <a:solidFill>
                            <a:schemeClr val="tx1"/>
                          </a:solidFill>
                        </a:rPr>
                        <a:t>Laptop</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50</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0.004</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0.041</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TextBox 2"/>
          <p:cNvSpPr txBox="1"/>
          <p:nvPr/>
        </p:nvSpPr>
        <p:spPr>
          <a:xfrm>
            <a:off x="914400" y="6019018"/>
            <a:ext cx="6934200" cy="369332"/>
          </a:xfrm>
          <a:prstGeom prst="rect">
            <a:avLst/>
          </a:prstGeom>
          <a:noFill/>
        </p:spPr>
        <p:txBody>
          <a:bodyPr wrap="square" rtlCol="0">
            <a:spAutoFit/>
          </a:bodyPr>
          <a:lstStyle/>
          <a:p>
            <a:pPr algn="ctr"/>
            <a:r>
              <a:rPr lang="en-US" dirty="0" smtClean="0"/>
              <a:t>* Average electricity price in SC:  $0.09/kWh</a:t>
            </a:r>
            <a:endParaRPr lang="en-US" dirty="0"/>
          </a:p>
        </p:txBody>
      </p:sp>
      <p:sp>
        <p:nvSpPr>
          <p:cNvPr id="4" name="Title 3"/>
          <p:cNvSpPr>
            <a:spLocks noGrp="1"/>
          </p:cNvSpPr>
          <p:nvPr>
            <p:ph type="title"/>
          </p:nvPr>
        </p:nvSpPr>
        <p:spPr>
          <a:xfrm>
            <a:off x="457200" y="274638"/>
            <a:ext cx="8229600" cy="868362"/>
          </a:xfrm>
        </p:spPr>
        <p:txBody>
          <a:bodyPr>
            <a:normAutofit/>
          </a:bodyPr>
          <a:lstStyle/>
          <a:p>
            <a:r>
              <a:rPr lang="en-US" sz="3200" dirty="0" smtClean="0"/>
              <a:t>Power Consumption of Typical Appliances</a:t>
            </a:r>
            <a:endParaRPr lang="en-US" sz="3200" dirty="0"/>
          </a:p>
        </p:txBody>
      </p:sp>
    </p:spTree>
    <p:extLst>
      <p:ext uri="{BB962C8B-B14F-4D97-AF65-F5344CB8AC3E}">
        <p14:creationId xmlns:p14="http://schemas.microsoft.com/office/powerpoint/2010/main" val="24829782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2590800"/>
            <a:ext cx="7620000" cy="8382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3200" dirty="0" smtClean="0"/>
              <a:t>Conservation of Energy</a:t>
            </a:r>
            <a:endParaRPr lang="en-US" sz="3200" dirty="0"/>
          </a:p>
        </p:txBody>
      </p:sp>
      <p:sp>
        <p:nvSpPr>
          <p:cNvPr id="3" name="Content Placeholder 2"/>
          <p:cNvSpPr>
            <a:spLocks noGrp="1"/>
          </p:cNvSpPr>
          <p:nvPr>
            <p:ph idx="1"/>
          </p:nvPr>
        </p:nvSpPr>
        <p:spPr/>
        <p:txBody>
          <a:bodyPr>
            <a:normAutofit/>
          </a:bodyPr>
          <a:lstStyle/>
          <a:p>
            <a:r>
              <a:rPr lang="en-US" sz="2000" dirty="0" smtClean="0"/>
              <a:t>Energy comes in many forms and can be converted from one form to another</a:t>
            </a:r>
          </a:p>
          <a:p>
            <a:endParaRPr lang="en-US" sz="2000" dirty="0"/>
          </a:p>
          <a:p>
            <a:r>
              <a:rPr lang="en-US" sz="2000" dirty="0" smtClean="0"/>
              <a:t>Energy is never created or destroyed, merely converted and transferred from place to place</a:t>
            </a:r>
            <a:endParaRPr lang="en-US" sz="2000" dirty="0"/>
          </a:p>
        </p:txBody>
      </p:sp>
    </p:spTree>
    <p:extLst>
      <p:ext uri="{BB962C8B-B14F-4D97-AF65-F5344CB8AC3E}">
        <p14:creationId xmlns:p14="http://schemas.microsoft.com/office/powerpoint/2010/main" val="40492470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772615" y="3810000"/>
            <a:ext cx="932770" cy="1828800"/>
            <a:chOff x="5493203" y="4008127"/>
            <a:chExt cx="1209335" cy="2240273"/>
          </a:xfrm>
        </p:grpSpPr>
        <p:sp>
          <p:nvSpPr>
            <p:cNvPr id="9" name="Left Bracket 8"/>
            <p:cNvSpPr/>
            <p:nvPr/>
          </p:nvSpPr>
          <p:spPr>
            <a:xfrm flipH="1">
              <a:off x="6149408" y="5029200"/>
              <a:ext cx="553130" cy="76200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Left Bracket 5"/>
            <p:cNvSpPr/>
            <p:nvPr/>
          </p:nvSpPr>
          <p:spPr>
            <a:xfrm>
              <a:off x="5493203" y="5029200"/>
              <a:ext cx="553130" cy="76200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Litebulb"/>
            <p:cNvSpPr>
              <a:spLocks noEditPoints="1" noChangeArrowheads="1"/>
            </p:cNvSpPr>
            <p:nvPr/>
          </p:nvSpPr>
          <p:spPr bwMode="auto">
            <a:xfrm>
              <a:off x="5715000" y="4008127"/>
              <a:ext cx="759279" cy="1182174"/>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57150">
              <a:solidFill>
                <a:srgbClr val="000000"/>
              </a:solidFill>
              <a:miter lim="800000"/>
              <a:headEnd/>
              <a:tailEnd/>
            </a:ln>
            <a:effectLst>
              <a:glow rad="228600">
                <a:srgbClr val="FFFF00">
                  <a:alpha val="40000"/>
                </a:srgbClr>
              </a:glow>
            </a:effectLst>
          </p:spPr>
          <p:txBody>
            <a:bodyPr vert="horz" wrap="square" lIns="91440" tIns="45720" rIns="91440" bIns="45720" numCol="1" anchor="t" anchorCtr="0" compatLnSpc="1">
              <a:prstTxWarp prst="textNoShape">
                <a:avLst/>
              </a:prstTxWarp>
            </a:bodyPr>
            <a:lstStyle/>
            <a:p>
              <a:endParaRPr lang="en-US"/>
            </a:p>
          </p:txBody>
        </p:sp>
        <p:pic>
          <p:nvPicPr>
            <p:cNvPr id="11268" name="Picture 4" descr="C:\Users\harrisc\AppData\Local\Microsoft\Windows\Temporary Internet Files\Content.IE5\CDYWEJYT\MC900434785[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602060" y="5257800"/>
              <a:ext cx="914400" cy="1066800"/>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Cube 3"/>
          <p:cNvSpPr/>
          <p:nvPr/>
        </p:nvSpPr>
        <p:spPr>
          <a:xfrm>
            <a:off x="6172200" y="3505200"/>
            <a:ext cx="2438400" cy="2438400"/>
          </a:xfrm>
          <a:prstGeom prst="cube">
            <a:avLst/>
          </a:prstGeom>
          <a:no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8229600" cy="792162"/>
          </a:xfrm>
        </p:spPr>
        <p:txBody>
          <a:bodyPr>
            <a:normAutofit/>
          </a:bodyPr>
          <a:lstStyle/>
          <a:p>
            <a:r>
              <a:rPr lang="en-US" sz="3200" dirty="0" smtClean="0"/>
              <a:t>Conservation of Energy, contd.</a:t>
            </a:r>
            <a:endParaRPr lang="en-US" sz="3200" dirty="0"/>
          </a:p>
        </p:txBody>
      </p:sp>
      <p:sp>
        <p:nvSpPr>
          <p:cNvPr id="3" name="Content Placeholder 2"/>
          <p:cNvSpPr>
            <a:spLocks noGrp="1"/>
          </p:cNvSpPr>
          <p:nvPr>
            <p:ph idx="1"/>
          </p:nvPr>
        </p:nvSpPr>
        <p:spPr>
          <a:xfrm>
            <a:off x="468086" y="1242218"/>
            <a:ext cx="8305800" cy="4525963"/>
          </a:xfrm>
        </p:spPr>
        <p:txBody>
          <a:bodyPr>
            <a:normAutofit/>
          </a:bodyPr>
          <a:lstStyle/>
          <a:p>
            <a:r>
              <a:rPr lang="en-US" sz="2000" dirty="0" smtClean="0"/>
              <a:t>Imagine we have a perfectly insulated box.  Inside that box is trapped air, a light bulb, wires and a battery</a:t>
            </a:r>
          </a:p>
          <a:p>
            <a:endParaRPr lang="en-US" sz="2000" dirty="0" smtClean="0"/>
          </a:p>
          <a:p>
            <a:r>
              <a:rPr lang="en-US" sz="2000" dirty="0" smtClean="0"/>
              <a:t>When a connection is made between the battery and bulb, </a:t>
            </a:r>
            <a:r>
              <a:rPr lang="en-US" sz="2000" u="sng" dirty="0" smtClean="0"/>
              <a:t>chemical energy is converted to electrical energy</a:t>
            </a:r>
            <a:r>
              <a:rPr lang="en-US" sz="2000" dirty="0" smtClean="0"/>
              <a:t> which transmits the wiring, </a:t>
            </a:r>
            <a:r>
              <a:rPr lang="en-US" sz="2000" u="sng" dirty="0" smtClean="0"/>
              <a:t>yielding light</a:t>
            </a:r>
          </a:p>
        </p:txBody>
      </p:sp>
      <p:sp>
        <p:nvSpPr>
          <p:cNvPr id="8" name="TextBox 7"/>
          <p:cNvSpPr txBox="1"/>
          <p:nvPr/>
        </p:nvSpPr>
        <p:spPr>
          <a:xfrm>
            <a:off x="500742" y="3421788"/>
            <a:ext cx="5334000" cy="3170099"/>
          </a:xfrm>
          <a:prstGeom prst="rect">
            <a:avLst/>
          </a:prstGeom>
          <a:noFill/>
        </p:spPr>
        <p:txBody>
          <a:bodyPr wrap="square" rtlCol="0">
            <a:spAutoFit/>
          </a:bodyPr>
          <a:lstStyle/>
          <a:p>
            <a:pPr marL="342900" indent="-342900">
              <a:buFont typeface="Arial" pitchFamily="34" charset="0"/>
              <a:buChar char="•"/>
            </a:pPr>
            <a:r>
              <a:rPr lang="en-US" sz="2000" dirty="0"/>
              <a:t>Light interacts with the air, </a:t>
            </a:r>
            <a:r>
              <a:rPr lang="en-US" sz="2000" u="sng" dirty="0"/>
              <a:t>generating </a:t>
            </a:r>
            <a:r>
              <a:rPr lang="en-US" sz="2000" u="sng" dirty="0" smtClean="0"/>
              <a:t>heat</a:t>
            </a:r>
          </a:p>
          <a:p>
            <a:pPr marL="800100" lvl="1" indent="-342900">
              <a:buFont typeface="Arial" pitchFamily="34" charset="0"/>
              <a:buChar char="•"/>
            </a:pPr>
            <a:r>
              <a:rPr lang="en-US" sz="2000" dirty="0" smtClean="0"/>
              <a:t>Once </a:t>
            </a:r>
            <a:r>
              <a:rPr lang="en-US" sz="2000" dirty="0"/>
              <a:t>the battery is dead, the amount of heat energy in the box is </a:t>
            </a:r>
            <a:r>
              <a:rPr lang="en-US" sz="2000" dirty="0" smtClean="0"/>
              <a:t>exactly equal to the total chemical energy that was initially in the battery</a:t>
            </a:r>
            <a:endParaRPr lang="en-US" sz="2000" dirty="0"/>
          </a:p>
          <a:p>
            <a:pPr lvl="1"/>
            <a:endParaRPr lang="en-US" sz="2000" dirty="0"/>
          </a:p>
          <a:p>
            <a:pPr marL="342900" indent="-342900">
              <a:buFont typeface="Arial" pitchFamily="34" charset="0"/>
              <a:buChar char="•"/>
            </a:pPr>
            <a:r>
              <a:rPr lang="en-US" sz="2000" dirty="0" smtClean="0"/>
              <a:t>Energy is conserved!</a:t>
            </a:r>
          </a:p>
          <a:p>
            <a:pPr marL="800100" lvl="1" indent="-342900">
              <a:buFont typeface="Arial" pitchFamily="34" charset="0"/>
              <a:buChar char="•"/>
            </a:pPr>
            <a:r>
              <a:rPr lang="en-US" sz="2000" dirty="0" smtClean="0"/>
              <a:t>However, the chemical energy was a useful form for generating light.  The heat is not as useful</a:t>
            </a:r>
            <a:endParaRPr lang="en-US" dirty="0"/>
          </a:p>
        </p:txBody>
      </p:sp>
    </p:spTree>
    <p:extLst>
      <p:ext uri="{BB962C8B-B14F-4D97-AF65-F5344CB8AC3E}">
        <p14:creationId xmlns:p14="http://schemas.microsoft.com/office/powerpoint/2010/main" val="1638684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Conservation Of Energy Applied To Current Methods of Power Generation</a:t>
            </a:r>
            <a:endParaRPr lang="en-US" sz="3200" dirty="0"/>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4903"/>
          <a:stretch/>
        </p:blipFill>
        <p:spPr bwMode="auto">
          <a:xfrm>
            <a:off x="293914" y="1752600"/>
            <a:ext cx="85344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8600" y="4114800"/>
            <a:ext cx="8153400" cy="2554545"/>
          </a:xfrm>
          <a:prstGeom prst="rect">
            <a:avLst/>
          </a:prstGeom>
          <a:noFill/>
        </p:spPr>
        <p:txBody>
          <a:bodyPr wrap="square" rtlCol="0">
            <a:spAutoFit/>
          </a:bodyPr>
          <a:lstStyle/>
          <a:p>
            <a:pPr marL="285750" indent="-285750">
              <a:buFont typeface="Arial" pitchFamily="34" charset="0"/>
              <a:buChar char="•"/>
            </a:pPr>
            <a:r>
              <a:rPr lang="en-US" sz="2000" u="sng" dirty="0" smtClean="0">
                <a:solidFill>
                  <a:srgbClr val="FF0000"/>
                </a:solidFill>
              </a:rPr>
              <a:t>Fusion</a:t>
            </a:r>
            <a:r>
              <a:rPr lang="en-US" sz="2000" dirty="0" smtClean="0"/>
              <a:t> at sun originates from </a:t>
            </a:r>
            <a:r>
              <a:rPr lang="en-US" sz="2000" u="sng" dirty="0" smtClean="0">
                <a:solidFill>
                  <a:srgbClr val="FF0000"/>
                </a:solidFill>
              </a:rPr>
              <a:t>mass energy (E = mc</a:t>
            </a:r>
            <a:r>
              <a:rPr lang="en-US" sz="2000" u="sng" baseline="30000" dirty="0" smtClean="0">
                <a:solidFill>
                  <a:srgbClr val="FF0000"/>
                </a:solidFill>
              </a:rPr>
              <a:t>2</a:t>
            </a:r>
            <a:r>
              <a:rPr lang="en-US" sz="2000" u="sng" dirty="0" smtClean="0">
                <a:solidFill>
                  <a:srgbClr val="FF0000"/>
                </a:solidFill>
              </a:rPr>
              <a:t>)</a:t>
            </a:r>
          </a:p>
          <a:p>
            <a:pPr marL="285750" indent="-285750">
              <a:buFont typeface="Arial" pitchFamily="34" charset="0"/>
              <a:buChar char="•"/>
            </a:pPr>
            <a:r>
              <a:rPr lang="en-US" sz="2000" dirty="0" smtClean="0"/>
              <a:t>Fusion produces </a:t>
            </a:r>
            <a:r>
              <a:rPr lang="en-US" sz="2000" u="sng" dirty="0" smtClean="0">
                <a:solidFill>
                  <a:srgbClr val="FF0000"/>
                </a:solidFill>
              </a:rPr>
              <a:t>light (E=</a:t>
            </a:r>
            <a:r>
              <a:rPr lang="en-US" sz="2000" u="sng" dirty="0" err="1" smtClean="0">
                <a:solidFill>
                  <a:srgbClr val="FF0000"/>
                </a:solidFill>
              </a:rPr>
              <a:t>hv</a:t>
            </a:r>
            <a:r>
              <a:rPr lang="en-US" sz="2000" u="sng" dirty="0" smtClean="0">
                <a:solidFill>
                  <a:srgbClr val="FF0000"/>
                </a:solidFill>
              </a:rPr>
              <a:t>) and heat</a:t>
            </a:r>
          </a:p>
          <a:p>
            <a:pPr marL="285750" indent="-285750">
              <a:buFont typeface="Arial" pitchFamily="34" charset="0"/>
              <a:buChar char="•"/>
            </a:pPr>
            <a:r>
              <a:rPr lang="en-US" sz="2000" dirty="0" smtClean="0"/>
              <a:t>Heat and light reach Earth, captured by plants through photosynthesis</a:t>
            </a:r>
          </a:p>
          <a:p>
            <a:pPr marL="285750" indent="-285750">
              <a:buFont typeface="Arial" pitchFamily="34" charset="0"/>
              <a:buChar char="•"/>
            </a:pPr>
            <a:r>
              <a:rPr lang="en-US" sz="2000" u="sng" dirty="0" smtClean="0">
                <a:solidFill>
                  <a:srgbClr val="FF0000"/>
                </a:solidFill>
              </a:rPr>
              <a:t>Plants store light energy as chemical energy</a:t>
            </a:r>
          </a:p>
          <a:p>
            <a:pPr marL="285750" indent="-285750">
              <a:buFont typeface="Arial" pitchFamily="34" charset="0"/>
              <a:buChar char="•"/>
            </a:pPr>
            <a:r>
              <a:rPr lang="en-US" sz="2000" u="sng" dirty="0" smtClean="0">
                <a:solidFill>
                  <a:srgbClr val="FF0000"/>
                </a:solidFill>
              </a:rPr>
              <a:t>Plants die, become fossil fuels</a:t>
            </a:r>
          </a:p>
          <a:p>
            <a:pPr marL="285750" indent="-285750">
              <a:buFont typeface="Arial" pitchFamily="34" charset="0"/>
              <a:buChar char="•"/>
            </a:pPr>
            <a:r>
              <a:rPr lang="en-US" sz="2000" dirty="0" smtClean="0"/>
              <a:t>Fossil fuels are burned, </a:t>
            </a:r>
            <a:r>
              <a:rPr lang="en-US" sz="2000" u="sng" dirty="0" smtClean="0">
                <a:solidFill>
                  <a:srgbClr val="FF0000"/>
                </a:solidFill>
              </a:rPr>
              <a:t>generating heat energy </a:t>
            </a:r>
          </a:p>
          <a:p>
            <a:pPr marL="285750" indent="-285750">
              <a:buFont typeface="Arial" pitchFamily="34" charset="0"/>
              <a:buChar char="•"/>
            </a:pPr>
            <a:r>
              <a:rPr lang="en-US" sz="2000" u="sng" dirty="0" smtClean="0">
                <a:solidFill>
                  <a:srgbClr val="FF0000"/>
                </a:solidFill>
              </a:rPr>
              <a:t>Heat energy converted to mechanical energy</a:t>
            </a:r>
            <a:r>
              <a:rPr lang="en-US" sz="2000" dirty="0" smtClean="0">
                <a:solidFill>
                  <a:srgbClr val="FF0000"/>
                </a:solidFill>
              </a:rPr>
              <a:t> </a:t>
            </a:r>
            <a:r>
              <a:rPr lang="en-US" sz="2000" dirty="0" smtClean="0"/>
              <a:t>by turning </a:t>
            </a:r>
            <a:r>
              <a:rPr lang="en-US" sz="2000" b="1" i="1" u="sng" dirty="0" smtClean="0">
                <a:solidFill>
                  <a:srgbClr val="0033CC"/>
                </a:solidFill>
              </a:rPr>
              <a:t>turbine</a:t>
            </a:r>
          </a:p>
          <a:p>
            <a:pPr marL="285750" indent="-285750">
              <a:buFont typeface="Arial" pitchFamily="34" charset="0"/>
              <a:buChar char="•"/>
            </a:pPr>
            <a:r>
              <a:rPr lang="en-US" sz="2000" u="sng" dirty="0" smtClean="0">
                <a:solidFill>
                  <a:srgbClr val="FF0000"/>
                </a:solidFill>
              </a:rPr>
              <a:t>Mechanical energy becomes electrical energy</a:t>
            </a:r>
            <a:r>
              <a:rPr lang="en-US" sz="2000" dirty="0" smtClean="0"/>
              <a:t> by cranking a </a:t>
            </a:r>
            <a:r>
              <a:rPr lang="en-US" sz="2000" b="1" i="1" u="sng" dirty="0" smtClean="0">
                <a:solidFill>
                  <a:srgbClr val="0033CC"/>
                </a:solidFill>
              </a:rPr>
              <a:t>generator</a:t>
            </a:r>
            <a:endParaRPr lang="en-US" sz="2000" b="1" i="1" u="sng" dirty="0">
              <a:solidFill>
                <a:srgbClr val="0033CC"/>
              </a:solidFill>
            </a:endParaRPr>
          </a:p>
        </p:txBody>
      </p:sp>
    </p:spTree>
    <p:extLst>
      <p:ext uri="{BB962C8B-B14F-4D97-AF65-F5344CB8AC3E}">
        <p14:creationId xmlns:p14="http://schemas.microsoft.com/office/powerpoint/2010/main" val="6280315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oon 4"/>
          <p:cNvSpPr/>
          <p:nvPr/>
        </p:nvSpPr>
        <p:spPr>
          <a:xfrm flipH="1">
            <a:off x="4215493" y="1837320"/>
            <a:ext cx="723900" cy="1143000"/>
          </a:xfrm>
          <a:prstGeom prst="moon">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Moon 11"/>
          <p:cNvSpPr/>
          <p:nvPr/>
        </p:nvSpPr>
        <p:spPr>
          <a:xfrm rot="16200000" flipH="1">
            <a:off x="2709348" y="3253784"/>
            <a:ext cx="723900" cy="1143000"/>
          </a:xfrm>
          <a:prstGeom prst="moon">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oon 12"/>
          <p:cNvSpPr/>
          <p:nvPr/>
        </p:nvSpPr>
        <p:spPr>
          <a:xfrm rot="-2700000" flipH="1">
            <a:off x="3193494" y="2227741"/>
            <a:ext cx="723900" cy="1143000"/>
          </a:xfrm>
          <a:prstGeom prst="moon">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oon 13"/>
          <p:cNvSpPr/>
          <p:nvPr/>
        </p:nvSpPr>
        <p:spPr>
          <a:xfrm rot="10800000" flipH="1">
            <a:off x="4215493" y="4656720"/>
            <a:ext cx="723900" cy="1143000"/>
          </a:xfrm>
          <a:prstGeom prst="moon">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oon 14"/>
          <p:cNvSpPr/>
          <p:nvPr/>
        </p:nvSpPr>
        <p:spPr>
          <a:xfrm rot="2046164">
            <a:off x="3164466" y="4227979"/>
            <a:ext cx="723900" cy="1143000"/>
          </a:xfrm>
          <a:prstGeom prst="moon">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oon 15"/>
          <p:cNvSpPr/>
          <p:nvPr/>
        </p:nvSpPr>
        <p:spPr>
          <a:xfrm rot="5400000">
            <a:off x="5695950" y="3286441"/>
            <a:ext cx="723900" cy="1143000"/>
          </a:xfrm>
          <a:prstGeom prst="moon">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Moon 16"/>
          <p:cNvSpPr/>
          <p:nvPr/>
        </p:nvSpPr>
        <p:spPr>
          <a:xfrm rot="13019641">
            <a:off x="5266659" y="2228468"/>
            <a:ext cx="723900" cy="1143000"/>
          </a:xfrm>
          <a:prstGeom prst="moon">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oon 17"/>
          <p:cNvSpPr/>
          <p:nvPr/>
        </p:nvSpPr>
        <p:spPr>
          <a:xfrm rot="8111017" flipH="1">
            <a:off x="5299773" y="4433006"/>
            <a:ext cx="723900" cy="1143000"/>
          </a:xfrm>
          <a:prstGeom prst="moon">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3200" dirty="0" smtClean="0"/>
              <a:t>Turbines</a:t>
            </a:r>
            <a:endParaRPr lang="en-US" sz="3200" dirty="0"/>
          </a:p>
        </p:txBody>
      </p:sp>
      <p:sp>
        <p:nvSpPr>
          <p:cNvPr id="4" name="Oval 3"/>
          <p:cNvSpPr/>
          <p:nvPr/>
        </p:nvSpPr>
        <p:spPr>
          <a:xfrm>
            <a:off x="3429000" y="2733993"/>
            <a:ext cx="2362200" cy="2133600"/>
          </a:xfrm>
          <a:prstGeom prst="ellipse">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an 18"/>
          <p:cNvSpPr/>
          <p:nvPr/>
        </p:nvSpPr>
        <p:spPr>
          <a:xfrm rot="5400000">
            <a:off x="843189" y="4322298"/>
            <a:ext cx="331458" cy="1487364"/>
          </a:xfrm>
          <a:prstGeom prst="ca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1774372" y="4959565"/>
            <a:ext cx="1329583"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774372" y="5015392"/>
            <a:ext cx="1230086"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774372" y="5073865"/>
            <a:ext cx="1001486"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774372" y="5135692"/>
            <a:ext cx="849086"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774372" y="5188165"/>
            <a:ext cx="664791"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896082" y="5498068"/>
            <a:ext cx="2133600" cy="369332"/>
          </a:xfrm>
          <a:prstGeom prst="rect">
            <a:avLst/>
          </a:prstGeom>
          <a:noFill/>
        </p:spPr>
        <p:txBody>
          <a:bodyPr wrap="square" rtlCol="0">
            <a:spAutoFit/>
          </a:bodyPr>
          <a:lstStyle/>
          <a:p>
            <a:r>
              <a:rPr lang="en-US" dirty="0" smtClean="0"/>
              <a:t>High Pressure Steam</a:t>
            </a:r>
            <a:endParaRPr lang="en-US" dirty="0"/>
          </a:p>
        </p:txBody>
      </p:sp>
      <p:sp>
        <p:nvSpPr>
          <p:cNvPr id="33" name="Curved Right Arrow 32"/>
          <p:cNvSpPr/>
          <p:nvPr/>
        </p:nvSpPr>
        <p:spPr>
          <a:xfrm rot="2580352">
            <a:off x="2370656" y="1290891"/>
            <a:ext cx="745086" cy="198819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TextBox 33"/>
          <p:cNvSpPr txBox="1"/>
          <p:nvPr/>
        </p:nvSpPr>
        <p:spPr>
          <a:xfrm rot="19034913">
            <a:off x="1788551" y="1545244"/>
            <a:ext cx="1235909" cy="369332"/>
          </a:xfrm>
          <a:prstGeom prst="rect">
            <a:avLst/>
          </a:prstGeom>
          <a:noFill/>
        </p:spPr>
        <p:txBody>
          <a:bodyPr wrap="square" rtlCol="0">
            <a:spAutoFit/>
          </a:bodyPr>
          <a:lstStyle/>
          <a:p>
            <a:r>
              <a:rPr lang="en-US" dirty="0" smtClean="0"/>
              <a:t>Rotation</a:t>
            </a:r>
            <a:endParaRPr lang="en-US" dirty="0"/>
          </a:p>
        </p:txBody>
      </p:sp>
      <p:sp>
        <p:nvSpPr>
          <p:cNvPr id="35" name="Oval 34"/>
          <p:cNvSpPr/>
          <p:nvPr/>
        </p:nvSpPr>
        <p:spPr>
          <a:xfrm>
            <a:off x="4419600" y="3666120"/>
            <a:ext cx="381000" cy="381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urved Right Arrow 35"/>
          <p:cNvSpPr/>
          <p:nvPr/>
        </p:nvSpPr>
        <p:spPr>
          <a:xfrm rot="1984095" flipH="1" flipV="1">
            <a:off x="6747230" y="3808803"/>
            <a:ext cx="751108" cy="200306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8" name="Straight Arrow Connector 37"/>
          <p:cNvCxnSpPr/>
          <p:nvPr/>
        </p:nvCxnSpPr>
        <p:spPr>
          <a:xfrm flipH="1">
            <a:off x="4939393" y="2799968"/>
            <a:ext cx="2183391" cy="8661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7155441" y="2495047"/>
            <a:ext cx="1219200" cy="369332"/>
          </a:xfrm>
          <a:prstGeom prst="rect">
            <a:avLst/>
          </a:prstGeom>
          <a:noFill/>
        </p:spPr>
        <p:txBody>
          <a:bodyPr wrap="square" rtlCol="0">
            <a:spAutoFit/>
          </a:bodyPr>
          <a:lstStyle/>
          <a:p>
            <a:r>
              <a:rPr lang="en-US" dirty="0" smtClean="0"/>
              <a:t>rotor</a:t>
            </a:r>
            <a:endParaRPr lang="en-US" dirty="0"/>
          </a:p>
        </p:txBody>
      </p:sp>
    </p:spTree>
    <p:extLst>
      <p:ext uri="{BB962C8B-B14F-4D97-AF65-F5344CB8AC3E}">
        <p14:creationId xmlns:p14="http://schemas.microsoft.com/office/powerpoint/2010/main" val="41199524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86% Of The Energy Used In the U.S. Comes From </a:t>
            </a:r>
            <a:r>
              <a:rPr lang="en-US" sz="3200" b="1" u="sng" dirty="0" smtClean="0">
                <a:solidFill>
                  <a:srgbClr val="FF0000"/>
                </a:solidFill>
              </a:rPr>
              <a:t>Fossil Fuels</a:t>
            </a:r>
            <a:endParaRPr lang="en-US" sz="3200" b="1" u="sng" dirty="0">
              <a:solidFill>
                <a:srgbClr val="FF0000"/>
              </a:solidFill>
            </a:endParaRPr>
          </a:p>
        </p:txBody>
      </p:sp>
      <p:sp>
        <p:nvSpPr>
          <p:cNvPr id="5" name="Content Placeholder 4"/>
          <p:cNvSpPr>
            <a:spLocks noGrp="1"/>
          </p:cNvSpPr>
          <p:nvPr>
            <p:ph idx="1"/>
          </p:nvPr>
        </p:nvSpPr>
        <p:spPr>
          <a:xfrm>
            <a:off x="4724400" y="1828800"/>
            <a:ext cx="3962400" cy="4525963"/>
          </a:xfrm>
        </p:spPr>
        <p:txBody>
          <a:bodyPr>
            <a:normAutofit/>
          </a:bodyPr>
          <a:lstStyle/>
          <a:p>
            <a:r>
              <a:rPr lang="en-US" sz="2000" dirty="0" smtClean="0"/>
              <a:t>Coal, oil, and natural gas</a:t>
            </a:r>
          </a:p>
          <a:p>
            <a:endParaRPr lang="en-US" sz="2000" dirty="0" smtClean="0"/>
          </a:p>
          <a:p>
            <a:r>
              <a:rPr lang="en-US" sz="2000" dirty="0" smtClean="0"/>
              <a:t>Fossil fuels formed from anaerobic decomposition of prehistoric plants and animals</a:t>
            </a:r>
          </a:p>
          <a:p>
            <a:pPr lvl="1"/>
            <a:r>
              <a:rPr lang="en-US" sz="2000" dirty="0" smtClean="0"/>
              <a:t>When these thing died, they became buried under thousands of feet of dirt and rock</a:t>
            </a:r>
          </a:p>
          <a:p>
            <a:pPr lvl="1"/>
            <a:r>
              <a:rPr lang="en-US" sz="2000" dirty="0" smtClean="0"/>
              <a:t>Immense pressure, anaerobic conditions, and bacterial processes lead to formation of the fossil fuels</a:t>
            </a:r>
          </a:p>
          <a:p>
            <a:pPr lvl="1"/>
            <a:endParaRPr lang="en-US" sz="1600" dirty="0"/>
          </a:p>
        </p:txBody>
      </p:sp>
      <p:pic>
        <p:nvPicPr>
          <p:cNvPr id="1030" name="Picture 6" descr="https://encrypted-tbn3.gstatic.com/images?q=tbn:ANd9GcR1o55NXQqHfCmFj-5-V_v6NCUj-S9PD9xyhiIKfS1bJqAoukv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364" y="1676400"/>
            <a:ext cx="3091719" cy="20574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https://encrypted-tbn2.gstatic.com/images?q=tbn:ANd9GcQ4sWFDkOn6sUa2OQriPX6oIwcZ-wvgSGMZPM3cbiHN0Png7MTa"/>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https://encrypted-tbn0.gstatic.com/images?q=tbn:ANd9GcTQMc8d-3jOPabeJwxZH6an3wPRekK1baL-r0P13P3dXaAp6ha85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364" y="3890962"/>
            <a:ext cx="2732049"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encrypted-tbn1.gstatic.com/images?q=tbn:ANd9GcTE3L5KTgkNq_HH2pOaR_MQ2bfVQ_eYkh5v_BrF2wW_Yuo7asDz1w"/>
          <p:cNvPicPr>
            <a:picLocks noChangeAspect="1" noChangeArrowheads="1"/>
          </p:cNvPicPr>
          <p:nvPr/>
        </p:nvPicPr>
        <p:blipFill rotWithShape="1">
          <a:blip r:embed="rId4">
            <a:extLst>
              <a:ext uri="{28A0092B-C50C-407E-A947-70E740481C1C}">
                <a14:useLocalDpi xmlns:a14="http://schemas.microsoft.com/office/drawing/2010/main" val="0"/>
              </a:ext>
            </a:extLst>
          </a:blip>
          <a:srcRect l="18795" r="13143"/>
          <a:stretch/>
        </p:blipFill>
        <p:spPr bwMode="auto">
          <a:xfrm>
            <a:off x="3009413" y="3505200"/>
            <a:ext cx="1458686"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52680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51"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l="24168" t="2315" r="31198"/>
          <a:stretch/>
        </p:blipFill>
        <p:spPr bwMode="auto">
          <a:xfrm>
            <a:off x="3810000" y="1949221"/>
            <a:ext cx="2427515" cy="3824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5" name="Group 124"/>
          <p:cNvGrpSpPr/>
          <p:nvPr/>
        </p:nvGrpSpPr>
        <p:grpSpPr>
          <a:xfrm>
            <a:off x="3201608" y="3409748"/>
            <a:ext cx="1675292" cy="846157"/>
            <a:chOff x="1611862" y="3085141"/>
            <a:chExt cx="1675292" cy="990600"/>
          </a:xfrm>
        </p:grpSpPr>
        <p:sp>
          <p:nvSpPr>
            <p:cNvPr id="103" name="Rounded Rectangle 102"/>
            <p:cNvSpPr/>
            <p:nvPr/>
          </p:nvSpPr>
          <p:spPr>
            <a:xfrm rot="1082267">
              <a:off x="1611862" y="3085141"/>
              <a:ext cx="1447800" cy="990600"/>
            </a:xfrm>
            <a:prstGeom prst="roundRect">
              <a:avLst/>
            </a:prstGeom>
            <a:noFill/>
            <a:ln w="76200">
              <a:solidFill>
                <a:schemeClr val="accent6">
                  <a:lumMod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rot="1070664">
              <a:off x="2609527" y="3678518"/>
              <a:ext cx="677627" cy="228600"/>
            </a:xfrm>
            <a:prstGeom prst="rect">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1353" name="Straight Connector 11352"/>
          <p:cNvCxnSpPr/>
          <p:nvPr/>
        </p:nvCxnSpPr>
        <p:spPr>
          <a:xfrm>
            <a:off x="533400" y="2667000"/>
            <a:ext cx="6259286" cy="206809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26" name="Freeform 125"/>
          <p:cNvSpPr/>
          <p:nvPr/>
        </p:nvSpPr>
        <p:spPr>
          <a:xfrm>
            <a:off x="4898572" y="3897086"/>
            <a:ext cx="2743199" cy="695358"/>
          </a:xfrm>
          <a:custGeom>
            <a:avLst/>
            <a:gdLst>
              <a:gd name="connsiteX0" fmla="*/ 0 w 2775857"/>
              <a:gd name="connsiteY0" fmla="*/ 103118 h 695358"/>
              <a:gd name="connsiteX1" fmla="*/ 478971 w 2775857"/>
              <a:gd name="connsiteY1" fmla="*/ 37804 h 695358"/>
              <a:gd name="connsiteX2" fmla="*/ 1926771 w 2775857"/>
              <a:gd name="connsiteY2" fmla="*/ 614747 h 695358"/>
              <a:gd name="connsiteX3" fmla="*/ 2525486 w 2775857"/>
              <a:gd name="connsiteY3" fmla="*/ 669175 h 695358"/>
              <a:gd name="connsiteX4" fmla="*/ 2775857 w 2775857"/>
              <a:gd name="connsiteY4" fmla="*/ 407918 h 695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5857" h="695358">
                <a:moveTo>
                  <a:pt x="0" y="103118"/>
                </a:moveTo>
                <a:cubicBezTo>
                  <a:pt x="78921" y="27825"/>
                  <a:pt x="157843" y="-47467"/>
                  <a:pt x="478971" y="37804"/>
                </a:cubicBezTo>
                <a:cubicBezTo>
                  <a:pt x="800099" y="123075"/>
                  <a:pt x="1585685" y="509519"/>
                  <a:pt x="1926771" y="614747"/>
                </a:cubicBezTo>
                <a:cubicBezTo>
                  <a:pt x="2267857" y="719976"/>
                  <a:pt x="2383972" y="703646"/>
                  <a:pt x="2525486" y="669175"/>
                </a:cubicBezTo>
                <a:cubicBezTo>
                  <a:pt x="2667000" y="634704"/>
                  <a:pt x="2775857" y="407918"/>
                  <a:pt x="2775857" y="40791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162"/>
          <p:cNvSpPr/>
          <p:nvPr/>
        </p:nvSpPr>
        <p:spPr>
          <a:xfrm flipV="1">
            <a:off x="4833256" y="3680896"/>
            <a:ext cx="2596244" cy="695358"/>
          </a:xfrm>
          <a:custGeom>
            <a:avLst/>
            <a:gdLst>
              <a:gd name="connsiteX0" fmla="*/ 0 w 2775857"/>
              <a:gd name="connsiteY0" fmla="*/ 103118 h 695358"/>
              <a:gd name="connsiteX1" fmla="*/ 478971 w 2775857"/>
              <a:gd name="connsiteY1" fmla="*/ 37804 h 695358"/>
              <a:gd name="connsiteX2" fmla="*/ 1926771 w 2775857"/>
              <a:gd name="connsiteY2" fmla="*/ 614747 h 695358"/>
              <a:gd name="connsiteX3" fmla="*/ 2525486 w 2775857"/>
              <a:gd name="connsiteY3" fmla="*/ 669175 h 695358"/>
              <a:gd name="connsiteX4" fmla="*/ 2775857 w 2775857"/>
              <a:gd name="connsiteY4" fmla="*/ 407918 h 695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5857" h="695358">
                <a:moveTo>
                  <a:pt x="0" y="103118"/>
                </a:moveTo>
                <a:cubicBezTo>
                  <a:pt x="78921" y="27825"/>
                  <a:pt x="157843" y="-47467"/>
                  <a:pt x="478971" y="37804"/>
                </a:cubicBezTo>
                <a:cubicBezTo>
                  <a:pt x="800099" y="123075"/>
                  <a:pt x="1585685" y="509519"/>
                  <a:pt x="1926771" y="614747"/>
                </a:cubicBezTo>
                <a:cubicBezTo>
                  <a:pt x="2267857" y="719976"/>
                  <a:pt x="2383972" y="703646"/>
                  <a:pt x="2525486" y="669175"/>
                </a:cubicBezTo>
                <a:cubicBezTo>
                  <a:pt x="2667000" y="634704"/>
                  <a:pt x="2775857" y="407918"/>
                  <a:pt x="2775857" y="40791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Picture 9" descr="C:\Users\harrisc\AppData\Local\Microsoft\Windows\Temporary Internet Files\Content.IE5\267YEZWU\MC900441397[1].png"/>
          <p:cNvPicPr>
            <a:picLocks noChangeAspect="1" noChangeArrowheads="1"/>
          </p:cNvPicPr>
          <p:nvPr/>
        </p:nvPicPr>
        <p:blipFill rotWithShape="1">
          <a:blip r:embed="rId3">
            <a:extLst>
              <a:ext uri="{28A0092B-C50C-407E-A947-70E740481C1C}">
                <a14:useLocalDpi xmlns:a14="http://schemas.microsoft.com/office/drawing/2010/main" val="0"/>
              </a:ext>
            </a:extLst>
          </a:blip>
          <a:srcRect l="22223" t="9901" r="19842" b="3323"/>
          <a:stretch/>
        </p:blipFill>
        <p:spPr bwMode="auto">
          <a:xfrm>
            <a:off x="6858001" y="2253343"/>
            <a:ext cx="1589314" cy="2380440"/>
          </a:xfrm>
          <a:prstGeom prst="rect">
            <a:avLst/>
          </a:prstGeom>
          <a:noFill/>
          <a:extLst>
            <a:ext uri="{909E8E84-426E-40DD-AFC4-6F175D3DCCD1}">
              <a14:hiddenFill xmlns:a14="http://schemas.microsoft.com/office/drawing/2010/main">
                <a:solidFill>
                  <a:srgbClr val="FFFFFF"/>
                </a:solidFill>
              </a14:hiddenFill>
            </a:ext>
          </a:extLst>
        </p:spPr>
      </p:pic>
      <p:cxnSp>
        <p:nvCxnSpPr>
          <p:cNvPr id="133" name="Straight Connector 132"/>
          <p:cNvCxnSpPr/>
          <p:nvPr/>
        </p:nvCxnSpPr>
        <p:spPr>
          <a:xfrm>
            <a:off x="4642758" y="3905186"/>
            <a:ext cx="283029" cy="87278"/>
          </a:xfrm>
          <a:prstGeom prst="line">
            <a:avLst/>
          </a:prstGeom>
          <a:ln w="57150">
            <a:solidFill>
              <a:schemeClr val="accent6">
                <a:lumMod val="50000"/>
              </a:schemeClr>
            </a:solidFill>
          </a:ln>
          <a:scene3d>
            <a:camera prst="orthographicFront"/>
            <a:lightRig rig="threePt" dir="t"/>
          </a:scene3d>
          <a:sp3d>
            <a:bevelT prst="slope"/>
          </a:sp3d>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4550227" y="4177427"/>
            <a:ext cx="283029" cy="87278"/>
          </a:xfrm>
          <a:prstGeom prst="line">
            <a:avLst/>
          </a:prstGeom>
          <a:ln w="57150">
            <a:solidFill>
              <a:schemeClr val="accent6">
                <a:lumMod val="50000"/>
              </a:schemeClr>
            </a:solidFill>
          </a:ln>
          <a:scene3d>
            <a:camera prst="orthographicFront"/>
            <a:lightRig rig="threePt" dir="t"/>
          </a:scene3d>
          <a:sp3d>
            <a:bevelT prst="slope"/>
          </a:sp3d>
        </p:spPr>
        <p:style>
          <a:lnRef idx="1">
            <a:schemeClr val="accent1"/>
          </a:lnRef>
          <a:fillRef idx="0">
            <a:schemeClr val="accent1"/>
          </a:fillRef>
          <a:effectRef idx="0">
            <a:schemeClr val="accent1"/>
          </a:effectRef>
          <a:fontRef idx="minor">
            <a:schemeClr val="tx1"/>
          </a:fontRef>
        </p:style>
      </p:cxnSp>
      <p:sp>
        <p:nvSpPr>
          <p:cNvPr id="110" name="Curved Right Arrow 109"/>
          <p:cNvSpPr/>
          <p:nvPr/>
        </p:nvSpPr>
        <p:spPr>
          <a:xfrm rot="3065491">
            <a:off x="950773" y="2564135"/>
            <a:ext cx="381000" cy="72324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68" name="Group 167"/>
          <p:cNvGrpSpPr/>
          <p:nvPr/>
        </p:nvGrpSpPr>
        <p:grpSpPr>
          <a:xfrm>
            <a:off x="1306286" y="2166257"/>
            <a:ext cx="1930900" cy="1398875"/>
            <a:chOff x="1306286" y="2166257"/>
            <a:chExt cx="1930900" cy="1398875"/>
          </a:xfrm>
        </p:grpSpPr>
        <p:cxnSp>
          <p:nvCxnSpPr>
            <p:cNvPr id="141" name="Straight Connector 140"/>
            <p:cNvCxnSpPr/>
            <p:nvPr/>
          </p:nvCxnSpPr>
          <p:spPr>
            <a:xfrm flipH="1" flipV="1">
              <a:off x="1306286" y="2166257"/>
              <a:ext cx="751114" cy="250373"/>
            </a:xfrm>
            <a:prstGeom prst="line">
              <a:avLst/>
            </a:prstGeom>
            <a:ln w="76200">
              <a:solidFill>
                <a:schemeClr val="tx1"/>
              </a:solidFill>
            </a:ln>
            <a:scene3d>
              <a:camera prst="orthographicFront"/>
              <a:lightRig rig="threePt" dir="t"/>
            </a:scene3d>
            <a:sp3d>
              <a:bevelT prst="slope"/>
            </a:sp3d>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flipV="1">
              <a:off x="1643743" y="2394857"/>
              <a:ext cx="413657" cy="642258"/>
            </a:xfrm>
            <a:prstGeom prst="line">
              <a:avLst/>
            </a:prstGeom>
            <a:ln w="76200">
              <a:solidFill>
                <a:schemeClr val="tx1"/>
              </a:solidFill>
            </a:ln>
            <a:scene3d>
              <a:camera prst="orthographicFront"/>
              <a:lightRig rig="threePt" dir="t"/>
            </a:scene3d>
            <a:sp3d>
              <a:bevelT prst="slope"/>
            </a:sp3d>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flipV="1">
              <a:off x="1632858" y="3037114"/>
              <a:ext cx="1604328" cy="528018"/>
            </a:xfrm>
            <a:prstGeom prst="line">
              <a:avLst/>
            </a:prstGeom>
            <a:ln w="76200">
              <a:solidFill>
                <a:schemeClr val="tx1"/>
              </a:solidFill>
            </a:ln>
            <a:scene3d>
              <a:camera prst="orthographicFront"/>
              <a:lightRig rig="threePt" dir="t"/>
            </a:scene3d>
            <a:sp3d>
              <a:bevelT prst="slope"/>
            </a:sp3d>
          </p:spPr>
          <p:style>
            <a:lnRef idx="1">
              <a:schemeClr val="accent1"/>
            </a:lnRef>
            <a:fillRef idx="0">
              <a:schemeClr val="accent1"/>
            </a:fillRef>
            <a:effectRef idx="0">
              <a:schemeClr val="accent1"/>
            </a:effectRef>
            <a:fontRef idx="minor">
              <a:schemeClr val="tx1"/>
            </a:fontRef>
          </p:style>
        </p:cxnSp>
      </p:grpSp>
      <p:sp>
        <p:nvSpPr>
          <p:cNvPr id="145" name="TextBox 144"/>
          <p:cNvSpPr txBox="1"/>
          <p:nvPr/>
        </p:nvSpPr>
        <p:spPr>
          <a:xfrm rot="1162400">
            <a:off x="2103317" y="3366347"/>
            <a:ext cx="776968" cy="400110"/>
          </a:xfrm>
          <a:prstGeom prst="rect">
            <a:avLst/>
          </a:prstGeom>
          <a:noFill/>
        </p:spPr>
        <p:txBody>
          <a:bodyPr wrap="square" rtlCol="0">
            <a:spAutoFit/>
          </a:bodyPr>
          <a:lstStyle/>
          <a:p>
            <a:r>
              <a:rPr lang="en-US" sz="2000" dirty="0" smtClean="0"/>
              <a:t>shaft</a:t>
            </a:r>
            <a:endParaRPr lang="en-US" sz="2000" dirty="0"/>
          </a:p>
        </p:txBody>
      </p:sp>
      <p:cxnSp>
        <p:nvCxnSpPr>
          <p:cNvPr id="147" name="Straight Arrow Connector 146"/>
          <p:cNvCxnSpPr/>
          <p:nvPr/>
        </p:nvCxnSpPr>
        <p:spPr>
          <a:xfrm flipH="1" flipV="1">
            <a:off x="914400" y="1828800"/>
            <a:ext cx="854528" cy="27622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8" name="TextBox 147"/>
          <p:cNvSpPr txBox="1"/>
          <p:nvPr/>
        </p:nvSpPr>
        <p:spPr>
          <a:xfrm rot="996608">
            <a:off x="607559" y="1340055"/>
            <a:ext cx="2322739" cy="707886"/>
          </a:xfrm>
          <a:prstGeom prst="rect">
            <a:avLst/>
          </a:prstGeom>
          <a:noFill/>
        </p:spPr>
        <p:txBody>
          <a:bodyPr wrap="square" rtlCol="0">
            <a:spAutoFit/>
          </a:bodyPr>
          <a:lstStyle/>
          <a:p>
            <a:r>
              <a:rPr lang="en-US" sz="2000" dirty="0" smtClean="0"/>
              <a:t>rotor:  connected </a:t>
            </a:r>
            <a:r>
              <a:rPr lang="en-US" sz="2000" dirty="0" smtClean="0"/>
              <a:t>to turbine</a:t>
            </a:r>
            <a:endParaRPr lang="en-US" sz="2000" dirty="0"/>
          </a:p>
        </p:txBody>
      </p:sp>
      <p:sp>
        <p:nvSpPr>
          <p:cNvPr id="149" name="TextBox 148"/>
          <p:cNvSpPr txBox="1"/>
          <p:nvPr/>
        </p:nvSpPr>
        <p:spPr>
          <a:xfrm>
            <a:off x="6858001" y="4685561"/>
            <a:ext cx="1378404" cy="646331"/>
          </a:xfrm>
          <a:prstGeom prst="rect">
            <a:avLst/>
          </a:prstGeom>
          <a:noFill/>
        </p:spPr>
        <p:txBody>
          <a:bodyPr wrap="square" rtlCol="0">
            <a:spAutoFit/>
          </a:bodyPr>
          <a:lstStyle/>
          <a:p>
            <a:r>
              <a:rPr lang="en-US" dirty="0" smtClean="0"/>
              <a:t>axis of rotation</a:t>
            </a:r>
            <a:endParaRPr lang="en-US" dirty="0"/>
          </a:p>
        </p:txBody>
      </p:sp>
      <p:sp>
        <p:nvSpPr>
          <p:cNvPr id="153" name="TextBox 152"/>
          <p:cNvSpPr txBox="1"/>
          <p:nvPr/>
        </p:nvSpPr>
        <p:spPr>
          <a:xfrm rot="1041376">
            <a:off x="1681843" y="4431268"/>
            <a:ext cx="1991575" cy="400110"/>
          </a:xfrm>
          <a:prstGeom prst="rect">
            <a:avLst/>
          </a:prstGeom>
          <a:noFill/>
        </p:spPr>
        <p:txBody>
          <a:bodyPr wrap="square" rtlCol="0">
            <a:spAutoFit/>
          </a:bodyPr>
          <a:lstStyle/>
          <a:p>
            <a:r>
              <a:rPr lang="en-US" sz="2000" dirty="0" smtClean="0"/>
              <a:t>conductive coil</a:t>
            </a:r>
            <a:endParaRPr lang="en-US" sz="2000" dirty="0"/>
          </a:p>
        </p:txBody>
      </p:sp>
      <p:cxnSp>
        <p:nvCxnSpPr>
          <p:cNvPr id="180" name="Straight Arrow Connector 179"/>
          <p:cNvCxnSpPr/>
          <p:nvPr/>
        </p:nvCxnSpPr>
        <p:spPr>
          <a:xfrm>
            <a:off x="4005944" y="3228161"/>
            <a:ext cx="0" cy="1457400"/>
          </a:xfrm>
          <a:prstGeom prst="straightConnector1">
            <a:avLst/>
          </a:prstGeom>
          <a:ln w="381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p:nvPr/>
        </p:nvCxnSpPr>
        <p:spPr>
          <a:xfrm>
            <a:off x="4136572" y="3299658"/>
            <a:ext cx="0" cy="1457400"/>
          </a:xfrm>
          <a:prstGeom prst="straightConnector1">
            <a:avLst/>
          </a:prstGeom>
          <a:ln w="381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p:nvPr/>
        </p:nvCxnSpPr>
        <p:spPr>
          <a:xfrm>
            <a:off x="3886200" y="3195503"/>
            <a:ext cx="0" cy="1457400"/>
          </a:xfrm>
          <a:prstGeom prst="straightConnector1">
            <a:avLst/>
          </a:prstGeom>
          <a:ln w="381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274638"/>
            <a:ext cx="8229600" cy="792162"/>
          </a:xfrm>
        </p:spPr>
        <p:txBody>
          <a:bodyPr>
            <a:normAutofit/>
          </a:bodyPr>
          <a:lstStyle/>
          <a:p>
            <a:r>
              <a:rPr lang="en-US" sz="3200" dirty="0" smtClean="0"/>
              <a:t>Electrical Generators</a:t>
            </a:r>
            <a:endParaRPr lang="en-US" sz="3200" dirty="0"/>
          </a:p>
        </p:txBody>
      </p:sp>
      <p:sp>
        <p:nvSpPr>
          <p:cNvPr id="4" name="TextBox 3"/>
          <p:cNvSpPr txBox="1"/>
          <p:nvPr/>
        </p:nvSpPr>
        <p:spPr>
          <a:xfrm>
            <a:off x="4302578" y="1628745"/>
            <a:ext cx="1828800" cy="400110"/>
          </a:xfrm>
          <a:prstGeom prst="rect">
            <a:avLst/>
          </a:prstGeom>
          <a:noFill/>
        </p:spPr>
        <p:txBody>
          <a:bodyPr wrap="square" rtlCol="0">
            <a:spAutoFit/>
          </a:bodyPr>
          <a:lstStyle/>
          <a:p>
            <a:r>
              <a:rPr lang="en-US" sz="2000" dirty="0" smtClean="0"/>
              <a:t>Magnet</a:t>
            </a:r>
            <a:endParaRPr lang="en-US" sz="2000" dirty="0"/>
          </a:p>
        </p:txBody>
      </p:sp>
      <p:cxnSp>
        <p:nvCxnSpPr>
          <p:cNvPr id="6" name="Straight Arrow Connector 5"/>
          <p:cNvCxnSpPr/>
          <p:nvPr/>
        </p:nvCxnSpPr>
        <p:spPr>
          <a:xfrm flipV="1">
            <a:off x="2983014" y="4264705"/>
            <a:ext cx="445986" cy="32773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54843" y="5762509"/>
            <a:ext cx="8208157" cy="707886"/>
          </a:xfrm>
          <a:prstGeom prst="rect">
            <a:avLst/>
          </a:prstGeom>
          <a:noFill/>
        </p:spPr>
        <p:txBody>
          <a:bodyPr wrap="square" rtlCol="0">
            <a:spAutoFit/>
          </a:bodyPr>
          <a:lstStyle/>
          <a:p>
            <a:pPr marL="285750" indent="-285750">
              <a:buFont typeface="Arial" pitchFamily="34" charset="0"/>
              <a:buChar char="•"/>
            </a:pPr>
            <a:r>
              <a:rPr lang="en-US" sz="2000" dirty="0" smtClean="0"/>
              <a:t>Rotating a conductive coil through a magnetic field generates electric current (Faraday’s law)</a:t>
            </a:r>
            <a:endParaRPr lang="en-US" sz="2000" dirty="0"/>
          </a:p>
        </p:txBody>
      </p:sp>
    </p:spTree>
    <p:extLst>
      <p:ext uri="{BB962C8B-B14F-4D97-AF65-F5344CB8AC3E}">
        <p14:creationId xmlns:p14="http://schemas.microsoft.com/office/powerpoint/2010/main" val="42652396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Should We Be Concerned About Our Reliance on Fossil Fuels?</a:t>
            </a:r>
            <a:endParaRPr lang="en-US" sz="3200" dirty="0"/>
          </a:p>
        </p:txBody>
      </p:sp>
      <p:sp>
        <p:nvSpPr>
          <p:cNvPr id="3" name="Content Placeholder 2"/>
          <p:cNvSpPr>
            <a:spLocks noGrp="1"/>
          </p:cNvSpPr>
          <p:nvPr>
            <p:ph idx="1"/>
          </p:nvPr>
        </p:nvSpPr>
        <p:spPr/>
        <p:txBody>
          <a:bodyPr>
            <a:normAutofit/>
          </a:bodyPr>
          <a:lstStyle/>
          <a:p>
            <a:r>
              <a:rPr lang="en-US" sz="2000" dirty="0" smtClean="0"/>
              <a:t>Fossil fuels are limited (</a:t>
            </a:r>
            <a:r>
              <a:rPr lang="en-US" sz="2000" b="1" dirty="0" smtClean="0">
                <a:solidFill>
                  <a:srgbClr val="FF0000"/>
                </a:solidFill>
              </a:rPr>
              <a:t>non-renewable resources</a:t>
            </a:r>
            <a:r>
              <a:rPr lang="en-US" sz="2000" dirty="0" smtClean="0"/>
              <a:t>)</a:t>
            </a:r>
          </a:p>
          <a:p>
            <a:pPr lvl="1"/>
            <a:r>
              <a:rPr lang="en-US" sz="2000" dirty="0" smtClean="0"/>
              <a:t>We began using fossil fuels only 150 years ago, and much of the world’s supply has been consumed</a:t>
            </a:r>
          </a:p>
          <a:p>
            <a:pPr lvl="2"/>
            <a:r>
              <a:rPr lang="en-US" sz="2000" dirty="0" smtClean="0"/>
              <a:t>Coal is abundant, but oil and natural gas will be in short supply in a matter of decades</a:t>
            </a:r>
          </a:p>
          <a:p>
            <a:pPr lvl="2"/>
            <a:r>
              <a:rPr lang="en-US" sz="2000" dirty="0" smtClean="0"/>
              <a:t>Fuels are still being formed, but the rate is completely negligible compared to our rate of consumption</a:t>
            </a:r>
          </a:p>
          <a:p>
            <a:endParaRPr lang="en-US" sz="2000" dirty="0"/>
          </a:p>
          <a:p>
            <a:endParaRPr lang="en-US" sz="2000" dirty="0" smtClean="0"/>
          </a:p>
          <a:p>
            <a:endParaRPr lang="en-US" sz="2000" dirty="0"/>
          </a:p>
          <a:p>
            <a:endParaRPr lang="en-US" sz="2000" dirty="0" smtClean="0"/>
          </a:p>
          <a:p>
            <a:endParaRPr lang="en-US" sz="2000" dirty="0"/>
          </a:p>
          <a:p>
            <a:endParaRPr lang="en-US" sz="2000"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2612"/>
          <a:stretch/>
        </p:blipFill>
        <p:spPr bwMode="auto">
          <a:xfrm>
            <a:off x="762000" y="4151971"/>
            <a:ext cx="74676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13825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7"/>
          <p:cNvGraphicFramePr>
            <a:graphicFrameLocks/>
          </p:cNvGraphicFramePr>
          <p:nvPr>
            <p:extLst>
              <p:ext uri="{D42A27DB-BD31-4B8C-83A1-F6EECF244321}">
                <p14:modId xmlns:p14="http://schemas.microsoft.com/office/powerpoint/2010/main" val="423029370"/>
              </p:ext>
            </p:extLst>
          </p:nvPr>
        </p:nvGraphicFramePr>
        <p:xfrm>
          <a:off x="762000" y="990600"/>
          <a:ext cx="7620000" cy="4800599"/>
        </p:xfrm>
        <a:graphic>
          <a:graphicData uri="http://schemas.openxmlformats.org/drawingml/2006/table">
            <a:tbl>
              <a:tblPr/>
              <a:tblGrid>
                <a:gridCol w="1368360"/>
                <a:gridCol w="709823"/>
                <a:gridCol w="966199"/>
                <a:gridCol w="832502"/>
                <a:gridCol w="749096"/>
                <a:gridCol w="666474"/>
                <a:gridCol w="749096"/>
                <a:gridCol w="832502"/>
                <a:gridCol w="745948"/>
              </a:tblGrid>
              <a:tr h="793542">
                <a:tc gridSpan="9">
                  <a:txBody>
                    <a:bodyPr/>
                    <a:lstStyle/>
                    <a:p>
                      <a:pPr marL="0" marR="0" algn="ctr">
                        <a:lnSpc>
                          <a:spcPct val="115000"/>
                        </a:lnSpc>
                        <a:spcBef>
                          <a:spcPts val="0"/>
                        </a:spcBef>
                        <a:spcAft>
                          <a:spcPts val="0"/>
                        </a:spcAft>
                      </a:pPr>
                      <a:r>
                        <a:rPr lang="en-US" sz="2000" b="1" dirty="0" smtClean="0">
                          <a:latin typeface="Calibri"/>
                          <a:ea typeface="Calibri"/>
                          <a:cs typeface="Times New Roman"/>
                        </a:rPr>
                        <a:t>Total </a:t>
                      </a:r>
                      <a:r>
                        <a:rPr lang="en-US" sz="2000" b="1" dirty="0">
                          <a:latin typeface="Calibri"/>
                          <a:ea typeface="Calibri"/>
                          <a:cs typeface="Times New Roman"/>
                        </a:rPr>
                        <a:t>Fossil Fuel Reserves as of January 1, 2009 </a:t>
                      </a:r>
                      <a:endParaRPr lang="en-US" sz="2000" b="1" dirty="0" smtClean="0">
                        <a:latin typeface="Calibri"/>
                        <a:ea typeface="Calibri"/>
                        <a:cs typeface="Times New Roman"/>
                      </a:endParaRPr>
                    </a:p>
                    <a:p>
                      <a:pPr marL="0" marR="0" algn="ctr">
                        <a:lnSpc>
                          <a:spcPct val="115000"/>
                        </a:lnSpc>
                        <a:spcBef>
                          <a:spcPts val="0"/>
                        </a:spcBef>
                        <a:spcAft>
                          <a:spcPts val="0"/>
                        </a:spcAft>
                      </a:pPr>
                      <a:r>
                        <a:rPr lang="en-US" sz="1800" b="1" dirty="0" smtClean="0">
                          <a:latin typeface="Calibri"/>
                          <a:ea typeface="Calibri"/>
                          <a:cs typeface="Times New Roman"/>
                        </a:rPr>
                        <a:t>(</a:t>
                      </a:r>
                      <a:r>
                        <a:rPr lang="en-US" sz="1800" b="1" dirty="0">
                          <a:latin typeface="Calibri"/>
                          <a:ea typeface="Calibri"/>
                          <a:cs typeface="Times New Roman"/>
                        </a:rPr>
                        <a:t>billion barrels of oil equivalent)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06413">
                <a:tc>
                  <a:txBody>
                    <a:bodyPr/>
                    <a:lstStyle/>
                    <a:p>
                      <a:endParaRPr lang="en-US" sz="2000"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2000" b="1" dirty="0">
                          <a:solidFill>
                            <a:srgbClr val="000000"/>
                          </a:solidFill>
                          <a:latin typeface="Calibri"/>
                          <a:ea typeface="Calibri"/>
                          <a:cs typeface="Times New Roman"/>
                        </a:rPr>
                        <a:t>Coal</a:t>
                      </a:r>
                      <a:endParaRPr lang="en-US" sz="2000" dirty="0">
                        <a:solidFill>
                          <a:srgbClr val="00000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spcBef>
                          <a:spcPts val="0"/>
                        </a:spcBef>
                        <a:spcAft>
                          <a:spcPts val="0"/>
                        </a:spcAft>
                      </a:pPr>
                      <a:r>
                        <a:rPr lang="en-US" sz="2000" b="1" dirty="0">
                          <a:solidFill>
                            <a:srgbClr val="000000"/>
                          </a:solidFill>
                          <a:latin typeface="Calibri"/>
                          <a:ea typeface="Calibri"/>
                          <a:cs typeface="Times New Roman"/>
                        </a:rPr>
                        <a:t>Oil</a:t>
                      </a:r>
                      <a:endParaRPr lang="en-US" sz="2000" dirty="0">
                        <a:solidFill>
                          <a:srgbClr val="00000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spcBef>
                          <a:spcPts val="0"/>
                        </a:spcBef>
                        <a:spcAft>
                          <a:spcPts val="0"/>
                        </a:spcAft>
                      </a:pPr>
                      <a:r>
                        <a:rPr lang="en-US" sz="2000" b="1" dirty="0">
                          <a:solidFill>
                            <a:srgbClr val="000000"/>
                          </a:solidFill>
                          <a:latin typeface="Calibri"/>
                          <a:ea typeface="Calibri"/>
                          <a:cs typeface="Times New Roman"/>
                        </a:rPr>
                        <a:t>Gas</a:t>
                      </a:r>
                      <a:endParaRPr lang="en-US" sz="2000" dirty="0">
                        <a:solidFill>
                          <a:srgbClr val="00000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spcBef>
                          <a:spcPts val="0"/>
                        </a:spcBef>
                        <a:spcAft>
                          <a:spcPts val="0"/>
                        </a:spcAft>
                      </a:pPr>
                      <a:r>
                        <a:rPr lang="en-US" sz="2000" b="1" dirty="0">
                          <a:solidFill>
                            <a:srgbClr val="000000"/>
                          </a:solidFill>
                          <a:latin typeface="Calibri"/>
                          <a:ea typeface="Calibri"/>
                          <a:cs typeface="Times New Roman"/>
                        </a:rPr>
                        <a:t>Total Fossil</a:t>
                      </a:r>
                      <a:endParaRPr lang="en-US" sz="2000" dirty="0">
                        <a:solidFill>
                          <a:srgbClr val="00000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581083">
                <a:tc>
                  <a:txBody>
                    <a:bodyPr/>
                    <a:lstStyle/>
                    <a:p>
                      <a:pPr marL="0" marR="0" algn="ctr">
                        <a:spcBef>
                          <a:spcPts val="0"/>
                        </a:spcBef>
                        <a:spcAft>
                          <a:spcPts val="0"/>
                        </a:spcAft>
                      </a:pPr>
                      <a:r>
                        <a:rPr lang="en-US" sz="1600" b="1" dirty="0" smtClean="0">
                          <a:solidFill>
                            <a:srgbClr val="FF0000"/>
                          </a:solidFill>
                          <a:latin typeface="Calibri"/>
                          <a:ea typeface="Calibri"/>
                          <a:cs typeface="Times New Roman"/>
                        </a:rPr>
                        <a:t>United States</a:t>
                      </a:r>
                      <a:endParaRPr lang="en-US" sz="1600" b="1" dirty="0">
                        <a:solidFill>
                          <a:srgbClr val="FF000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solidFill>
                            <a:srgbClr val="FF0000"/>
                          </a:solidFill>
                          <a:latin typeface="Calibri"/>
                          <a:ea typeface="Calibri"/>
                          <a:cs typeface="Times New Roman"/>
                        </a:rPr>
                        <a:t>1,318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solidFill>
                            <a:srgbClr val="FF0000"/>
                          </a:solidFill>
                          <a:latin typeface="Calibri"/>
                          <a:ea typeface="Calibri"/>
                          <a:cs typeface="Times New Roman"/>
                        </a:rPr>
                        <a:t>29%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solidFill>
                            <a:srgbClr val="FF0000"/>
                          </a:solidFill>
                          <a:latin typeface="Calibri"/>
                          <a:ea typeface="Calibri"/>
                          <a:cs typeface="Times New Roman"/>
                        </a:rPr>
                        <a:t>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solidFill>
                            <a:srgbClr val="FF0000"/>
                          </a:solidFill>
                          <a:latin typeface="Calibri"/>
                          <a:ea typeface="Calibri"/>
                          <a:cs typeface="Times New Roman"/>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solidFill>
                            <a:srgbClr val="FF0000"/>
                          </a:solidFill>
                          <a:latin typeface="Calibri"/>
                          <a:ea typeface="Calibri"/>
                          <a:cs typeface="Times New Roman"/>
                        </a:rPr>
                        <a:t>41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solidFill>
                            <a:srgbClr val="FF0000"/>
                          </a:solidFill>
                          <a:latin typeface="Calibri"/>
                          <a:ea typeface="Calibri"/>
                          <a:cs typeface="Times New Roman"/>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solidFill>
                            <a:srgbClr val="FF0000"/>
                          </a:solidFill>
                          <a:latin typeface="Calibri"/>
                          <a:ea typeface="Calibri"/>
                          <a:cs typeface="Times New Roman"/>
                        </a:rPr>
                        <a:t>1,389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solidFill>
                            <a:srgbClr val="FF0000"/>
                          </a:solidFill>
                          <a:latin typeface="Calibri"/>
                          <a:ea typeface="Calibri"/>
                          <a:cs typeface="Times New Roman"/>
                        </a:rPr>
                        <a:t>20%</a:t>
                      </a:r>
                      <a:r>
                        <a:rPr lang="en-US" sz="1600" b="1" baseline="30000" dirty="0">
                          <a:solidFill>
                            <a:srgbClr val="FF0000"/>
                          </a:solidFill>
                          <a:latin typeface="Calibri"/>
                          <a:ea typeface="Calibri"/>
                          <a:cs typeface="Times New Roman"/>
                        </a:rPr>
                        <a:t>**</a:t>
                      </a:r>
                      <a:endParaRPr lang="en-US" sz="1600" b="1" dirty="0">
                        <a:solidFill>
                          <a:srgbClr val="FF000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6413">
                <a:tc>
                  <a:txBody>
                    <a:bodyPr/>
                    <a:lstStyle/>
                    <a:p>
                      <a:pPr marL="0" marR="0" algn="ctr">
                        <a:spcBef>
                          <a:spcPts val="0"/>
                        </a:spcBef>
                        <a:spcAft>
                          <a:spcPts val="0"/>
                        </a:spcAft>
                      </a:pPr>
                      <a:r>
                        <a:rPr lang="en-US" sz="1600" dirty="0" smtClean="0">
                          <a:solidFill>
                            <a:srgbClr val="000000"/>
                          </a:solidFill>
                          <a:latin typeface="Calibri"/>
                          <a:ea typeface="Calibri"/>
                          <a:cs typeface="Times New Roman"/>
                        </a:rPr>
                        <a:t>Russia</a:t>
                      </a:r>
                      <a:endParaRPr lang="en-US" sz="1600" dirty="0">
                        <a:solidFill>
                          <a:srgbClr val="00000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rgbClr val="000000"/>
                          </a:solidFill>
                          <a:latin typeface="Calibri"/>
                          <a:ea typeface="Calibri"/>
                          <a:cs typeface="Times New Roman"/>
                        </a:rPr>
                        <a:t>786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rgbClr val="000000"/>
                          </a:solidFill>
                          <a:latin typeface="Calibri"/>
                          <a:ea typeface="Calibri"/>
                          <a:cs typeface="Times New Roman"/>
                        </a:rPr>
                        <a:t>17%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latin typeface="Calibri"/>
                          <a:ea typeface="Calibri"/>
                          <a:cs typeface="Times New Roman"/>
                        </a:rPr>
                        <a:t>79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latin typeface="Calibri"/>
                          <a:ea typeface="Calibri"/>
                          <a:cs typeface="Times New Roman"/>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latin typeface="Calibri"/>
                          <a:ea typeface="Calibri"/>
                          <a:cs typeface="Times New Roman"/>
                        </a:rPr>
                        <a:t>263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rgbClr val="000000"/>
                          </a:solidFill>
                          <a:latin typeface="Calibri"/>
                          <a:ea typeface="Calibri"/>
                          <a:cs typeface="Times New Roman"/>
                        </a:rPr>
                        <a:t>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rgbClr val="000000"/>
                          </a:solidFill>
                          <a:latin typeface="Calibri"/>
                          <a:ea typeface="Calibri"/>
                          <a:cs typeface="Times New Roman"/>
                        </a:rPr>
                        <a:t>1,128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rgbClr val="000000"/>
                          </a:solidFill>
                          <a:latin typeface="Calibri"/>
                          <a:ea typeface="Calibri"/>
                          <a:cs typeface="Times New Roman"/>
                        </a:rPr>
                        <a:t>16%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6413">
                <a:tc>
                  <a:txBody>
                    <a:bodyPr/>
                    <a:lstStyle/>
                    <a:p>
                      <a:pPr marL="0" marR="0" algn="ctr">
                        <a:spcBef>
                          <a:spcPts val="0"/>
                        </a:spcBef>
                        <a:spcAft>
                          <a:spcPts val="0"/>
                        </a:spcAft>
                      </a:pPr>
                      <a:r>
                        <a:rPr lang="en-US" sz="1600" dirty="0" smtClean="0">
                          <a:solidFill>
                            <a:srgbClr val="000000"/>
                          </a:solidFill>
                          <a:latin typeface="Calibri"/>
                          <a:ea typeface="Calibri"/>
                          <a:cs typeface="Times New Roman"/>
                        </a:rPr>
                        <a:t>China</a:t>
                      </a:r>
                      <a:endParaRPr lang="en-US" sz="1600" dirty="0">
                        <a:solidFill>
                          <a:srgbClr val="00000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rgbClr val="000000"/>
                          </a:solidFill>
                          <a:latin typeface="Calibri"/>
                          <a:ea typeface="Calibri"/>
                          <a:cs typeface="Times New Roman"/>
                        </a:rPr>
                        <a:t>573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smtClean="0">
                          <a:solidFill>
                            <a:srgbClr val="000000"/>
                          </a:solidFill>
                          <a:latin typeface="Calibri"/>
                          <a:ea typeface="Calibri"/>
                          <a:cs typeface="Times New Roman"/>
                        </a:rPr>
                        <a:t>13%</a:t>
                      </a:r>
                      <a:endParaRPr lang="en-US" sz="1400" dirty="0">
                        <a:solidFill>
                          <a:srgbClr val="00000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rgbClr val="000000"/>
                          </a:solidFill>
                          <a:latin typeface="Calibri"/>
                          <a:ea typeface="Calibri"/>
                          <a:cs typeface="Times New Roman"/>
                        </a:rPr>
                        <a:t>16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latin typeface="Calibri"/>
                          <a:ea typeface="Calibri"/>
                          <a:cs typeface="Times New Roman"/>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latin typeface="Calibri"/>
                          <a:ea typeface="Calibri"/>
                          <a:cs typeface="Times New Roman"/>
                        </a:rPr>
                        <a:t>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smtClean="0">
                          <a:solidFill>
                            <a:srgbClr val="000000"/>
                          </a:solidFill>
                          <a:latin typeface="Calibri"/>
                          <a:ea typeface="Calibri"/>
                          <a:cs typeface="Times New Roman"/>
                        </a:rPr>
                        <a:t>1%</a:t>
                      </a:r>
                      <a:endParaRPr lang="en-US" sz="1400" dirty="0">
                        <a:solidFill>
                          <a:srgbClr val="00000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smtClean="0">
                          <a:solidFill>
                            <a:srgbClr val="000000"/>
                          </a:solidFill>
                          <a:latin typeface="Calibri"/>
                          <a:ea typeface="Calibri"/>
                          <a:cs typeface="Times New Roman"/>
                        </a:rPr>
                        <a:t>599</a:t>
                      </a:r>
                      <a:endParaRPr lang="en-US" sz="1400" dirty="0">
                        <a:solidFill>
                          <a:srgbClr val="00000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rgbClr val="000000"/>
                          </a:solidFill>
                          <a:latin typeface="Calibri"/>
                          <a:ea typeface="Calibri"/>
                          <a:cs typeface="Times New Roman"/>
                        </a:rPr>
                        <a:t>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6413">
                <a:tc>
                  <a:txBody>
                    <a:bodyPr/>
                    <a:lstStyle/>
                    <a:p>
                      <a:pPr marL="0" marR="0" algn="ctr">
                        <a:spcBef>
                          <a:spcPts val="0"/>
                        </a:spcBef>
                        <a:spcAft>
                          <a:spcPts val="0"/>
                        </a:spcAft>
                      </a:pPr>
                      <a:r>
                        <a:rPr lang="en-US" sz="1600" dirty="0" smtClean="0">
                          <a:solidFill>
                            <a:srgbClr val="000000"/>
                          </a:solidFill>
                          <a:latin typeface="Calibri"/>
                          <a:ea typeface="Calibri"/>
                          <a:cs typeface="Times New Roman"/>
                        </a:rPr>
                        <a:t>India</a:t>
                      </a:r>
                      <a:endParaRPr lang="en-US" sz="1600" dirty="0">
                        <a:solidFill>
                          <a:srgbClr val="00000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latin typeface="Calibri"/>
                          <a:ea typeface="Calibri"/>
                          <a:cs typeface="Times New Roman"/>
                        </a:rPr>
                        <a:t>238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smtClean="0">
                          <a:solidFill>
                            <a:srgbClr val="000000"/>
                          </a:solidFill>
                          <a:latin typeface="Calibri"/>
                          <a:ea typeface="Calibri"/>
                          <a:cs typeface="Times New Roman"/>
                        </a:rPr>
                        <a:t>5%</a:t>
                      </a:r>
                      <a:endParaRPr lang="en-US" sz="1400" dirty="0">
                        <a:solidFill>
                          <a:srgbClr val="00000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rgbClr val="000000"/>
                          </a:solidFill>
                          <a:latin typeface="Calibri"/>
                          <a:ea typeface="Calibri"/>
                          <a:cs typeface="Times New Roman"/>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smtClean="0">
                          <a:solidFill>
                            <a:srgbClr val="000000"/>
                          </a:solidFill>
                          <a:latin typeface="Calibri"/>
                          <a:ea typeface="Calibri"/>
                          <a:cs typeface="Times New Roman"/>
                        </a:rPr>
                        <a:t>1 %</a:t>
                      </a:r>
                      <a:endParaRPr lang="en-US" sz="1400" dirty="0">
                        <a:solidFill>
                          <a:srgbClr val="00000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latin typeface="Calibri"/>
                          <a:ea typeface="Calibri"/>
                          <a:cs typeface="Times New Roman"/>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smtClean="0">
                          <a:solidFill>
                            <a:srgbClr val="000000"/>
                          </a:solidFill>
                          <a:latin typeface="Calibri"/>
                          <a:ea typeface="Calibri"/>
                          <a:cs typeface="Times New Roman"/>
                        </a:rPr>
                        <a:t>1%</a:t>
                      </a:r>
                      <a:endParaRPr lang="en-US" sz="1400" dirty="0">
                        <a:solidFill>
                          <a:srgbClr val="00000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latin typeface="Calibri"/>
                          <a:ea typeface="Calibri"/>
                          <a:cs typeface="Times New Roman"/>
                        </a:rPr>
                        <a:t>248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rgbClr val="000000"/>
                          </a:solidFill>
                          <a:latin typeface="Calibri"/>
                          <a:ea typeface="Calibri"/>
                          <a:cs typeface="Times New Roman"/>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6413">
                <a:tc>
                  <a:txBody>
                    <a:bodyPr/>
                    <a:lstStyle/>
                    <a:p>
                      <a:pPr marL="0" marR="0" algn="ctr">
                        <a:spcBef>
                          <a:spcPts val="0"/>
                        </a:spcBef>
                        <a:spcAft>
                          <a:spcPts val="0"/>
                        </a:spcAft>
                      </a:pPr>
                      <a:r>
                        <a:rPr lang="en-US" sz="1600" dirty="0" smtClean="0">
                          <a:solidFill>
                            <a:srgbClr val="000000"/>
                          </a:solidFill>
                          <a:latin typeface="Calibri"/>
                          <a:ea typeface="Calibri"/>
                          <a:cs typeface="Times New Roman"/>
                        </a:rPr>
                        <a:t>Middle East</a:t>
                      </a:r>
                      <a:endParaRPr lang="en-US" sz="1600" dirty="0">
                        <a:solidFill>
                          <a:srgbClr val="00000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latin typeface="Calibri"/>
                          <a:ea typeface="Calibri"/>
                          <a:cs typeface="Times New Roman"/>
                        </a:rPr>
                        <a:t>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rgbClr val="000000"/>
                          </a:solidFill>
                          <a:latin typeface="Calibri"/>
                          <a:ea typeface="Calibri"/>
                          <a:cs typeface="Times New Roman"/>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latin typeface="Calibri"/>
                          <a:ea typeface="Calibri"/>
                          <a:cs typeface="Times New Roman"/>
                        </a:rPr>
                        <a:t>754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rgbClr val="000000"/>
                          </a:solidFill>
                          <a:latin typeface="Calibri"/>
                          <a:ea typeface="Calibri"/>
                          <a:cs typeface="Times New Roman"/>
                        </a:rPr>
                        <a:t>60%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rgbClr val="000000"/>
                          </a:solidFill>
                          <a:latin typeface="Calibri"/>
                          <a:ea typeface="Calibri"/>
                          <a:cs typeface="Times New Roman"/>
                        </a:rPr>
                        <a:t>460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rgbClr val="000000"/>
                          </a:solidFill>
                          <a:latin typeface="Calibri"/>
                          <a:ea typeface="Calibri"/>
                          <a:cs typeface="Times New Roman"/>
                        </a:rPr>
                        <a:t>42%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smtClean="0">
                          <a:solidFill>
                            <a:srgbClr val="000000"/>
                          </a:solidFill>
                          <a:latin typeface="Calibri"/>
                          <a:ea typeface="Calibri"/>
                          <a:cs typeface="Times New Roman"/>
                        </a:rPr>
                        <a:t>1223</a:t>
                      </a:r>
                      <a:endParaRPr lang="en-US" sz="1400" dirty="0">
                        <a:solidFill>
                          <a:srgbClr val="00000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rgbClr val="000000"/>
                          </a:solidFill>
                          <a:latin typeface="Calibri"/>
                          <a:ea typeface="Calibri"/>
                          <a:cs typeface="Times New Roman"/>
                        </a:rPr>
                        <a:t>18%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6413">
                <a:tc>
                  <a:txBody>
                    <a:bodyPr/>
                    <a:lstStyle/>
                    <a:p>
                      <a:pPr marL="0" marR="0" algn="ctr">
                        <a:spcBef>
                          <a:spcPts val="0"/>
                        </a:spcBef>
                        <a:spcAft>
                          <a:spcPts val="0"/>
                        </a:spcAft>
                      </a:pPr>
                      <a:r>
                        <a:rPr lang="en-US" sz="1600" dirty="0" smtClean="0">
                          <a:solidFill>
                            <a:srgbClr val="000000"/>
                          </a:solidFill>
                          <a:latin typeface="Calibri"/>
                          <a:ea typeface="Calibri"/>
                          <a:cs typeface="Times New Roman"/>
                        </a:rPr>
                        <a:t>Europe</a:t>
                      </a:r>
                      <a:endParaRPr lang="en-US" sz="1600" dirty="0">
                        <a:solidFill>
                          <a:srgbClr val="00000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latin typeface="Calibri"/>
                          <a:ea typeface="Calibri"/>
                          <a:cs typeface="Times New Roman"/>
                        </a:rPr>
                        <a:t>740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latin typeface="Calibri"/>
                          <a:ea typeface="Calibri"/>
                          <a:cs typeface="Times New Roman"/>
                        </a:rPr>
                        <a:t>16%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latin typeface="Calibri"/>
                          <a:ea typeface="Calibri"/>
                          <a:cs typeface="Times New Roman"/>
                        </a:rPr>
                        <a:t>63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smtClean="0">
                          <a:solidFill>
                            <a:srgbClr val="000000"/>
                          </a:solidFill>
                          <a:latin typeface="Calibri"/>
                          <a:ea typeface="Calibri"/>
                          <a:cs typeface="Times New Roman"/>
                        </a:rPr>
                        <a:t>6%</a:t>
                      </a:r>
                      <a:endParaRPr lang="en-US" sz="1400" dirty="0">
                        <a:solidFill>
                          <a:srgbClr val="00000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latin typeface="Calibri"/>
                          <a:ea typeface="Calibri"/>
                          <a:cs typeface="Times New Roman"/>
                        </a:rPr>
                        <a:t>119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rgbClr val="000000"/>
                          </a:solidFill>
                          <a:latin typeface="Calibri"/>
                          <a:ea typeface="Calibri"/>
                          <a:cs typeface="Times New Roman"/>
                        </a:rPr>
                        <a:t>11%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smtClean="0">
                          <a:solidFill>
                            <a:srgbClr val="000000"/>
                          </a:solidFill>
                          <a:latin typeface="Calibri"/>
                          <a:ea typeface="Calibri"/>
                          <a:cs typeface="Times New Roman"/>
                        </a:rPr>
                        <a:t>922</a:t>
                      </a:r>
                      <a:endParaRPr lang="en-US" sz="1400" dirty="0">
                        <a:solidFill>
                          <a:srgbClr val="00000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rgbClr val="000000"/>
                          </a:solidFill>
                          <a:latin typeface="Calibri"/>
                          <a:ea typeface="Calibri"/>
                          <a:cs typeface="Times New Roman"/>
                        </a:rPr>
                        <a:t>13%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1083">
                <a:tc>
                  <a:txBody>
                    <a:bodyPr/>
                    <a:lstStyle/>
                    <a:p>
                      <a:pPr marL="0" marR="0" algn="ctr">
                        <a:spcBef>
                          <a:spcPts val="0"/>
                        </a:spcBef>
                        <a:spcAft>
                          <a:spcPts val="0"/>
                        </a:spcAft>
                      </a:pPr>
                      <a:r>
                        <a:rPr lang="en-US" sz="1600" dirty="0">
                          <a:solidFill>
                            <a:srgbClr val="000000"/>
                          </a:solidFill>
                          <a:latin typeface="Calibri"/>
                          <a:ea typeface="Calibri"/>
                          <a:cs typeface="Times New Roman"/>
                        </a:rPr>
                        <a:t>Rest of the world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latin typeface="Calibri"/>
                          <a:ea typeface="Calibri"/>
                          <a:cs typeface="Times New Roman"/>
                        </a:rPr>
                        <a:t>881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smtClean="0">
                          <a:solidFill>
                            <a:srgbClr val="000000"/>
                          </a:solidFill>
                          <a:latin typeface="Calibri"/>
                          <a:ea typeface="Calibri"/>
                          <a:cs typeface="Times New Roman"/>
                        </a:rPr>
                        <a:t>20%</a:t>
                      </a:r>
                      <a:endParaRPr lang="en-US" sz="1400" dirty="0">
                        <a:solidFill>
                          <a:srgbClr val="00000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latin typeface="Calibri"/>
                          <a:ea typeface="Calibri"/>
                          <a:cs typeface="Times New Roman"/>
                        </a:rPr>
                        <a:t>311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smtClean="0">
                          <a:solidFill>
                            <a:srgbClr val="000000"/>
                          </a:solidFill>
                          <a:latin typeface="Calibri"/>
                          <a:ea typeface="Calibri"/>
                          <a:cs typeface="Times New Roman"/>
                        </a:rPr>
                        <a:t>25%</a:t>
                      </a:r>
                      <a:endParaRPr lang="en-US" sz="1400" dirty="0">
                        <a:solidFill>
                          <a:srgbClr val="00000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latin typeface="Calibri"/>
                          <a:ea typeface="Calibri"/>
                          <a:cs typeface="Times New Roman"/>
                        </a:rPr>
                        <a:t>189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rgbClr val="000000"/>
                          </a:solidFill>
                          <a:latin typeface="Calibri"/>
                          <a:ea typeface="Calibri"/>
                          <a:cs typeface="Times New Roman"/>
                        </a:rPr>
                        <a:t>17%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rgbClr val="000000"/>
                          </a:solidFill>
                          <a:latin typeface="Calibri"/>
                          <a:ea typeface="Calibri"/>
                          <a:cs typeface="Times New Roman"/>
                        </a:rPr>
                        <a:t>1,381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rgbClr val="000000"/>
                          </a:solidFill>
                          <a:latin typeface="Calibri"/>
                          <a:ea typeface="Calibri"/>
                          <a:cs typeface="Times New Roman"/>
                        </a:rPr>
                        <a:t>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6413">
                <a:tc>
                  <a:txBody>
                    <a:bodyPr/>
                    <a:lstStyle/>
                    <a:p>
                      <a:pPr marL="0" marR="0" algn="ctr">
                        <a:spcBef>
                          <a:spcPts val="0"/>
                        </a:spcBef>
                        <a:spcAft>
                          <a:spcPts val="0"/>
                        </a:spcAft>
                      </a:pPr>
                      <a:r>
                        <a:rPr lang="en-US" sz="1600" b="1" dirty="0">
                          <a:solidFill>
                            <a:srgbClr val="000000"/>
                          </a:solidFill>
                          <a:latin typeface="Calibri"/>
                          <a:ea typeface="Calibri"/>
                          <a:cs typeface="Times New Roman"/>
                        </a:rPr>
                        <a:t>World</a:t>
                      </a:r>
                      <a:endParaRPr lang="en-US" sz="1600" dirty="0">
                        <a:solidFill>
                          <a:srgbClr val="00000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solidFill>
                            <a:srgbClr val="000000"/>
                          </a:solidFill>
                          <a:latin typeface="Calibri"/>
                          <a:ea typeface="Calibri"/>
                          <a:cs typeface="Times New Roman"/>
                        </a:rPr>
                        <a:t>4,545</a:t>
                      </a:r>
                      <a:endParaRPr lang="en-US" sz="1400">
                        <a:solidFill>
                          <a:srgbClr val="00000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solidFill>
                            <a:srgbClr val="000000"/>
                          </a:solidFill>
                          <a:latin typeface="Calibri"/>
                          <a:ea typeface="Calibri"/>
                          <a:cs typeface="Times New Roman"/>
                        </a:rPr>
                        <a:t>100%</a:t>
                      </a:r>
                      <a:endParaRPr lang="en-US" sz="1400">
                        <a:solidFill>
                          <a:srgbClr val="00000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solidFill>
                            <a:srgbClr val="000000"/>
                          </a:solidFill>
                          <a:latin typeface="Calibri"/>
                          <a:ea typeface="Calibri"/>
                          <a:cs typeface="Times New Roman"/>
                        </a:rPr>
                        <a:t>1,258*</a:t>
                      </a:r>
                      <a:endParaRPr lang="en-US" sz="1400">
                        <a:solidFill>
                          <a:srgbClr val="00000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solidFill>
                            <a:srgbClr val="000000"/>
                          </a:solidFill>
                          <a:latin typeface="Calibri"/>
                          <a:ea typeface="Calibri"/>
                          <a:cs typeface="Times New Roman"/>
                        </a:rPr>
                        <a:t>100%</a:t>
                      </a:r>
                      <a:endParaRPr lang="en-US" sz="1400">
                        <a:solidFill>
                          <a:srgbClr val="00000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solidFill>
                            <a:srgbClr val="000000"/>
                          </a:solidFill>
                          <a:latin typeface="Calibri"/>
                          <a:ea typeface="Calibri"/>
                          <a:cs typeface="Times New Roman"/>
                        </a:rPr>
                        <a:t>1,087</a:t>
                      </a:r>
                      <a:endParaRPr lang="en-US" sz="1400">
                        <a:solidFill>
                          <a:srgbClr val="00000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solidFill>
                            <a:srgbClr val="000000"/>
                          </a:solidFill>
                          <a:latin typeface="Calibri"/>
                          <a:ea typeface="Calibri"/>
                          <a:cs typeface="Times New Roman"/>
                        </a:rPr>
                        <a:t>100%</a:t>
                      </a:r>
                      <a:endParaRPr lang="en-US" sz="1400">
                        <a:solidFill>
                          <a:srgbClr val="00000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solidFill>
                            <a:srgbClr val="000000"/>
                          </a:solidFill>
                          <a:latin typeface="Calibri"/>
                          <a:ea typeface="Calibri"/>
                          <a:cs typeface="Times New Roman"/>
                        </a:rPr>
                        <a:t>6,890</a:t>
                      </a:r>
                      <a:endParaRPr lang="en-US" sz="1400">
                        <a:solidFill>
                          <a:srgbClr val="00000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solidFill>
                            <a:srgbClr val="000000"/>
                          </a:solidFill>
                          <a:latin typeface="Calibri"/>
                          <a:ea typeface="Calibri"/>
                          <a:cs typeface="Times New Roman"/>
                        </a:rPr>
                        <a:t>100%</a:t>
                      </a:r>
                      <a:endParaRPr lang="en-US" sz="1400" dirty="0">
                        <a:solidFill>
                          <a:srgbClr val="00000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Oval 2"/>
          <p:cNvSpPr/>
          <p:nvPr/>
        </p:nvSpPr>
        <p:spPr>
          <a:xfrm>
            <a:off x="2895600" y="2209800"/>
            <a:ext cx="8382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7620000" y="2209800"/>
            <a:ext cx="8382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70594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p:cNvGraphicFramePr>
            <a:graphicFrameLocks/>
          </p:cNvGraphicFramePr>
          <p:nvPr>
            <p:extLst>
              <p:ext uri="{D42A27DB-BD31-4B8C-83A1-F6EECF244321}">
                <p14:modId xmlns:p14="http://schemas.microsoft.com/office/powerpoint/2010/main" val="2876510811"/>
              </p:ext>
            </p:extLst>
          </p:nvPr>
        </p:nvGraphicFramePr>
        <p:xfrm>
          <a:off x="838202" y="1066800"/>
          <a:ext cx="7619998" cy="5181601"/>
        </p:xfrm>
        <a:graphic>
          <a:graphicData uri="http://schemas.openxmlformats.org/drawingml/2006/table">
            <a:tbl>
              <a:tblPr/>
              <a:tblGrid>
                <a:gridCol w="1864712"/>
                <a:gridCol w="1266163"/>
                <a:gridCol w="1381269"/>
                <a:gridCol w="1266163"/>
                <a:gridCol w="1841691"/>
              </a:tblGrid>
              <a:tr h="828184">
                <a:tc gridSpan="5">
                  <a:txBody>
                    <a:bodyPr/>
                    <a:lstStyle/>
                    <a:p>
                      <a:pPr marL="0" marR="0" algn="ctr">
                        <a:spcBef>
                          <a:spcPts val="0"/>
                        </a:spcBef>
                        <a:spcAft>
                          <a:spcPts val="0"/>
                        </a:spcAft>
                      </a:pPr>
                      <a:r>
                        <a:rPr lang="en-US" sz="2000" b="1" dirty="0" smtClean="0">
                          <a:latin typeface="Calibri"/>
                          <a:ea typeface="Calibri"/>
                          <a:cs typeface="Times New Roman"/>
                        </a:rPr>
                        <a:t>Energy </a:t>
                      </a:r>
                      <a:r>
                        <a:rPr lang="en-US" sz="2000" b="1" dirty="0">
                          <a:latin typeface="Calibri"/>
                          <a:ea typeface="Calibri"/>
                          <a:cs typeface="Times New Roman"/>
                        </a:rPr>
                        <a:t>Consumption for Selected Countries </a:t>
                      </a:r>
                      <a:endParaRPr lang="en-US" sz="2000" b="1" dirty="0" smtClean="0">
                        <a:latin typeface="Calibri"/>
                        <a:ea typeface="Calibri"/>
                        <a:cs typeface="Times New Roman"/>
                      </a:endParaRPr>
                    </a:p>
                    <a:p>
                      <a:pPr marL="0" marR="0" algn="ctr">
                        <a:spcBef>
                          <a:spcPts val="0"/>
                        </a:spcBef>
                        <a:spcAft>
                          <a:spcPts val="0"/>
                        </a:spcAft>
                      </a:pPr>
                      <a:r>
                        <a:rPr lang="en-US" sz="2000" b="1" dirty="0" smtClean="0">
                          <a:latin typeface="Calibri"/>
                          <a:ea typeface="Calibri"/>
                          <a:cs typeface="Times New Roman"/>
                        </a:rPr>
                        <a:t>(</a:t>
                      </a:r>
                      <a:r>
                        <a:rPr lang="en-US" sz="2000" b="1" dirty="0">
                          <a:latin typeface="Calibri"/>
                          <a:ea typeface="Calibri"/>
                          <a:cs typeface="Times New Roman"/>
                        </a:rPr>
                        <a:t>million tons of oil equivalent)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55974">
                <a:tc>
                  <a:txBody>
                    <a:bodyPr/>
                    <a:lstStyle/>
                    <a:p>
                      <a:pPr marL="0" marR="0" algn="ctr">
                        <a:spcBef>
                          <a:spcPts val="0"/>
                        </a:spcBef>
                        <a:spcAft>
                          <a:spcPts val="0"/>
                        </a:spcAft>
                      </a:pPr>
                      <a:r>
                        <a:rPr lang="en-US" sz="2000" b="1" i="1">
                          <a:solidFill>
                            <a:srgbClr val="000000"/>
                          </a:solidFill>
                          <a:latin typeface="Calibri"/>
                          <a:ea typeface="Calibri"/>
                          <a:cs typeface="Times New Roman"/>
                        </a:rPr>
                        <a:t>Country</a:t>
                      </a:r>
                      <a:endParaRPr lang="en-US" sz="2000">
                        <a:solidFill>
                          <a:srgbClr val="00000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i="1">
                          <a:solidFill>
                            <a:srgbClr val="000000"/>
                          </a:solidFill>
                          <a:latin typeface="Calibri"/>
                          <a:ea typeface="Calibri"/>
                          <a:cs typeface="Times New Roman"/>
                        </a:rPr>
                        <a:t>1990</a:t>
                      </a:r>
                      <a:endParaRPr lang="en-US" sz="2000">
                        <a:solidFill>
                          <a:srgbClr val="00000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i="1">
                          <a:solidFill>
                            <a:srgbClr val="000000"/>
                          </a:solidFill>
                          <a:latin typeface="Calibri"/>
                          <a:ea typeface="Calibri"/>
                          <a:cs typeface="Times New Roman"/>
                        </a:rPr>
                        <a:t>2000</a:t>
                      </a:r>
                      <a:endParaRPr lang="en-US" sz="2000">
                        <a:solidFill>
                          <a:srgbClr val="00000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i="1">
                          <a:solidFill>
                            <a:srgbClr val="000000"/>
                          </a:solidFill>
                          <a:latin typeface="Calibri"/>
                          <a:ea typeface="Calibri"/>
                          <a:cs typeface="Times New Roman"/>
                        </a:rPr>
                        <a:t>2008</a:t>
                      </a:r>
                      <a:endParaRPr lang="en-US" sz="2000">
                        <a:solidFill>
                          <a:srgbClr val="00000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i="1">
                          <a:solidFill>
                            <a:srgbClr val="000000"/>
                          </a:solidFill>
                          <a:latin typeface="Calibri"/>
                          <a:ea typeface="Calibri"/>
                          <a:cs typeface="Times New Roman"/>
                        </a:rPr>
                        <a:t>Annual rise</a:t>
                      </a:r>
                      <a:r>
                        <a:rPr lang="en-US" sz="2000" b="1" i="1" baseline="30000">
                          <a:solidFill>
                            <a:srgbClr val="000000"/>
                          </a:solidFill>
                          <a:latin typeface="Calibri"/>
                          <a:ea typeface="Calibri"/>
                          <a:cs typeface="Times New Roman"/>
                        </a:rPr>
                        <a:t>*</a:t>
                      </a:r>
                      <a:endParaRPr lang="en-US" sz="2000">
                        <a:solidFill>
                          <a:srgbClr val="00000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597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000000"/>
                          </a:solidFill>
                          <a:effectLst/>
                          <a:uLnTx/>
                          <a:uFillTx/>
                          <a:latin typeface="Calibri"/>
                          <a:ea typeface="Calibri"/>
                          <a:cs typeface="Times New Roman"/>
                        </a:rPr>
                        <a:t>Canada</a:t>
                      </a:r>
                      <a:endParaRPr lang="en-US" sz="1200" dirty="0">
                        <a:solidFill>
                          <a:schemeClr val="tx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000000"/>
                          </a:solidFill>
                          <a:latin typeface="Calibri"/>
                          <a:ea typeface="Calibri"/>
                          <a:cs typeface="Times New Roman"/>
                        </a:rPr>
                        <a:t>248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solidFill>
                            <a:srgbClr val="000000"/>
                          </a:solidFill>
                          <a:latin typeface="Calibri"/>
                          <a:ea typeface="Calibri"/>
                          <a:cs typeface="Times New Roman"/>
                        </a:rPr>
                        <a:t>301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solidFill>
                            <a:srgbClr val="000000"/>
                          </a:solidFill>
                          <a:latin typeface="Calibri"/>
                          <a:ea typeface="Calibri"/>
                          <a:cs typeface="Times New Roman"/>
                        </a:rPr>
                        <a:t>330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solidFill>
                            <a:srgbClr val="000000"/>
                          </a:solidFill>
                          <a:latin typeface="Calibri"/>
                          <a:ea typeface="Calibri"/>
                          <a:cs typeface="Times New Roman"/>
                        </a:rPr>
                        <a:t>1.7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5974">
                <a:tc>
                  <a:txBody>
                    <a:bodyPr/>
                    <a:lstStyle/>
                    <a:p>
                      <a:pPr marL="0" marR="0" algn="ctr">
                        <a:spcBef>
                          <a:spcPts val="0"/>
                        </a:spcBef>
                        <a:spcAft>
                          <a:spcPts val="0"/>
                        </a:spcAft>
                      </a:pPr>
                      <a:r>
                        <a:rPr lang="en-US" sz="2000" b="1" dirty="0" smtClean="0">
                          <a:solidFill>
                            <a:srgbClr val="FF0000"/>
                          </a:solidFill>
                          <a:latin typeface="Calibri"/>
                          <a:ea typeface="Calibri"/>
                          <a:cs typeface="Times New Roman"/>
                        </a:rPr>
                        <a:t>United States</a:t>
                      </a:r>
                      <a:endParaRPr lang="en-US" sz="2000" b="1" dirty="0">
                        <a:solidFill>
                          <a:srgbClr val="FF000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FF0000"/>
                          </a:solidFill>
                          <a:latin typeface="Calibri"/>
                          <a:ea typeface="Calibri"/>
                          <a:cs typeface="Times New Roman"/>
                        </a:rPr>
                        <a:t>1,963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FF0000"/>
                          </a:solidFill>
                          <a:latin typeface="Calibri"/>
                          <a:ea typeface="Calibri"/>
                          <a:cs typeface="Times New Roman"/>
                        </a:rPr>
                        <a:t>2,309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FF0000"/>
                          </a:solidFill>
                          <a:latin typeface="Calibri"/>
                          <a:ea typeface="Calibri"/>
                          <a:cs typeface="Times New Roman"/>
                        </a:rPr>
                        <a:t>2,299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FF0000"/>
                          </a:solidFill>
                          <a:latin typeface="Calibri"/>
                          <a:ea typeface="Calibri"/>
                          <a:cs typeface="Times New Roman"/>
                        </a:rPr>
                        <a:t>0.9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5974">
                <a:tc>
                  <a:txBody>
                    <a:bodyPr/>
                    <a:lstStyle/>
                    <a:p>
                      <a:pPr marL="0" marR="0" algn="ctr">
                        <a:spcBef>
                          <a:spcPts val="0"/>
                        </a:spcBef>
                        <a:spcAft>
                          <a:spcPts val="0"/>
                        </a:spcAft>
                      </a:pPr>
                      <a:r>
                        <a:rPr lang="en-US" sz="2000" dirty="0" smtClean="0">
                          <a:solidFill>
                            <a:schemeClr val="tx1"/>
                          </a:solidFill>
                          <a:latin typeface="Calibri"/>
                          <a:ea typeface="Calibri"/>
                          <a:cs typeface="Times New Roman"/>
                        </a:rPr>
                        <a:t>England</a:t>
                      </a:r>
                      <a:endParaRPr lang="en-US" sz="2000" dirty="0">
                        <a:solidFill>
                          <a:schemeClr val="tx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solidFill>
                            <a:srgbClr val="000000"/>
                          </a:solidFill>
                          <a:latin typeface="Calibri"/>
                          <a:ea typeface="Calibri"/>
                          <a:cs typeface="Times New Roman"/>
                        </a:rPr>
                        <a:t>211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000000"/>
                          </a:solidFill>
                          <a:latin typeface="Calibri"/>
                          <a:ea typeface="Calibri"/>
                          <a:cs typeface="Times New Roman"/>
                        </a:rPr>
                        <a:t>223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000000"/>
                          </a:solidFill>
                          <a:latin typeface="Calibri"/>
                          <a:ea typeface="Calibri"/>
                          <a:cs typeface="Times New Roman"/>
                        </a:rPr>
                        <a:t>212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000000"/>
                          </a:solidFill>
                          <a:latin typeface="Calibri"/>
                          <a:ea typeface="Calibri"/>
                          <a:cs typeface="Times New Roman"/>
                        </a:rPr>
                        <a:t>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5974">
                <a:tc>
                  <a:txBody>
                    <a:bodyPr/>
                    <a:lstStyle/>
                    <a:p>
                      <a:pPr marL="0" marR="0" algn="ctr">
                        <a:spcBef>
                          <a:spcPts val="0"/>
                        </a:spcBef>
                        <a:spcAft>
                          <a:spcPts val="0"/>
                        </a:spcAft>
                      </a:pPr>
                      <a:r>
                        <a:rPr lang="en-US" sz="2000" dirty="0" smtClean="0">
                          <a:solidFill>
                            <a:schemeClr val="tx1"/>
                          </a:solidFill>
                          <a:latin typeface="Calibri"/>
                          <a:ea typeface="Calibri"/>
                          <a:cs typeface="Times New Roman"/>
                        </a:rPr>
                        <a:t>Japan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000000"/>
                          </a:solidFill>
                          <a:latin typeface="Calibri"/>
                          <a:ea typeface="Calibri"/>
                          <a:cs typeface="Times New Roman"/>
                        </a:rPr>
                        <a:t>431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solidFill>
                            <a:srgbClr val="000000"/>
                          </a:solidFill>
                          <a:latin typeface="Calibri"/>
                          <a:ea typeface="Calibri"/>
                          <a:cs typeface="Times New Roman"/>
                        </a:rPr>
                        <a:t>510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solidFill>
                            <a:srgbClr val="000000"/>
                          </a:solidFill>
                          <a:latin typeface="Calibri"/>
                          <a:ea typeface="Calibri"/>
                          <a:cs typeface="Times New Roman"/>
                        </a:rPr>
                        <a:t>507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solidFill>
                            <a:srgbClr val="000000"/>
                          </a:solidFill>
                          <a:latin typeface="Calibri"/>
                          <a:ea typeface="Calibri"/>
                          <a:cs typeface="Times New Roman"/>
                        </a:rPr>
                        <a:t>0.9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5974">
                <a:tc>
                  <a:txBody>
                    <a:bodyPr/>
                    <a:lstStyle/>
                    <a:p>
                      <a:pPr marL="0" marR="0" algn="ctr">
                        <a:spcBef>
                          <a:spcPts val="0"/>
                        </a:spcBef>
                        <a:spcAft>
                          <a:spcPts val="0"/>
                        </a:spcAft>
                      </a:pPr>
                      <a:r>
                        <a:rPr lang="en-US" sz="2000" b="1" dirty="0" smtClean="0">
                          <a:solidFill>
                            <a:srgbClr val="FF0000"/>
                          </a:solidFill>
                          <a:latin typeface="Calibri"/>
                          <a:ea typeface="Calibri"/>
                          <a:cs typeface="Times New Roman"/>
                        </a:rPr>
                        <a:t>China</a:t>
                      </a:r>
                      <a:endParaRPr lang="en-US" sz="2000" b="1" dirty="0">
                        <a:solidFill>
                          <a:srgbClr val="FF000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FF0000"/>
                          </a:solidFill>
                          <a:latin typeface="Calibri"/>
                          <a:ea typeface="Calibri"/>
                          <a:cs typeface="Times New Roman"/>
                        </a:rPr>
                        <a:t>685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FF0000"/>
                          </a:solidFill>
                          <a:latin typeface="Calibri"/>
                          <a:ea typeface="Calibri"/>
                          <a:cs typeface="Times New Roman"/>
                        </a:rPr>
                        <a:t>967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FF0000"/>
                          </a:solidFill>
                          <a:latin typeface="Calibri"/>
                          <a:ea typeface="Calibri"/>
                          <a:cs typeface="Times New Roman"/>
                        </a:rPr>
                        <a:t>2002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FF0000"/>
                          </a:solidFill>
                          <a:latin typeface="Calibri"/>
                          <a:ea typeface="Calibri"/>
                          <a:cs typeface="Times New Roman"/>
                        </a:rPr>
                        <a:t>10.1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5974">
                <a:tc>
                  <a:txBody>
                    <a:bodyPr/>
                    <a:lstStyle/>
                    <a:p>
                      <a:pPr marL="0" marR="0" algn="ctr">
                        <a:spcBef>
                          <a:spcPts val="0"/>
                        </a:spcBef>
                        <a:spcAft>
                          <a:spcPts val="0"/>
                        </a:spcAft>
                      </a:pPr>
                      <a:r>
                        <a:rPr lang="en-US" sz="2000" b="1" dirty="0" smtClean="0">
                          <a:solidFill>
                            <a:srgbClr val="FF0000"/>
                          </a:solidFill>
                          <a:latin typeface="Calibri"/>
                          <a:ea typeface="Calibri"/>
                          <a:cs typeface="Times New Roman"/>
                        </a:rPr>
                        <a:t>India</a:t>
                      </a:r>
                      <a:endParaRPr lang="en-US" sz="2000" b="1" dirty="0">
                        <a:solidFill>
                          <a:srgbClr val="FF000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FF0000"/>
                          </a:solidFill>
                          <a:latin typeface="Calibri"/>
                          <a:ea typeface="Calibri"/>
                          <a:cs typeface="Times New Roman"/>
                        </a:rPr>
                        <a:t>181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solidFill>
                            <a:srgbClr val="FF0000"/>
                          </a:solidFill>
                          <a:latin typeface="Calibri"/>
                          <a:ea typeface="Calibri"/>
                          <a:cs typeface="Times New Roman"/>
                        </a:rPr>
                        <a:t>295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solidFill>
                            <a:srgbClr val="FF0000"/>
                          </a:solidFill>
                          <a:latin typeface="Calibri"/>
                          <a:ea typeface="Calibri"/>
                          <a:cs typeface="Times New Roman"/>
                        </a:rPr>
                        <a:t>433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FF0000"/>
                          </a:solidFill>
                          <a:latin typeface="Calibri"/>
                          <a:ea typeface="Calibri"/>
                          <a:cs typeface="Times New Roman"/>
                        </a:rPr>
                        <a:t>7.3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5974">
                <a:tc>
                  <a:txBody>
                    <a:bodyPr/>
                    <a:lstStyle/>
                    <a:p>
                      <a:pPr marL="0" marR="0" algn="ctr">
                        <a:spcBef>
                          <a:spcPts val="0"/>
                        </a:spcBef>
                        <a:spcAft>
                          <a:spcPts val="0"/>
                        </a:spcAft>
                      </a:pPr>
                      <a:r>
                        <a:rPr lang="en-US" sz="2000" dirty="0" smtClean="0">
                          <a:solidFill>
                            <a:schemeClr val="tx1"/>
                          </a:solidFill>
                          <a:latin typeface="Calibri"/>
                          <a:ea typeface="Calibri"/>
                          <a:cs typeface="Times New Roman"/>
                        </a:rPr>
                        <a:t>Russia</a:t>
                      </a:r>
                      <a:endParaRPr lang="en-US" sz="2000" dirty="0">
                        <a:solidFill>
                          <a:schemeClr val="tx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000000"/>
                          </a:solidFill>
                          <a:latin typeface="Calibri"/>
                          <a:ea typeface="Calibri"/>
                          <a:cs typeface="Times New Roman"/>
                        </a:rPr>
                        <a:t>862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solidFill>
                            <a:srgbClr val="000000"/>
                          </a:solidFill>
                          <a:latin typeface="Calibri"/>
                          <a:ea typeface="Calibri"/>
                          <a:cs typeface="Times New Roman"/>
                        </a:rPr>
                        <a:t>625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solidFill>
                            <a:srgbClr val="000000"/>
                          </a:solidFill>
                          <a:latin typeface="Calibri"/>
                          <a:ea typeface="Calibri"/>
                          <a:cs typeface="Times New Roman"/>
                        </a:rPr>
                        <a:t>648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solidFill>
                            <a:srgbClr val="000000"/>
                          </a:solidFill>
                          <a:latin typeface="Calibri"/>
                          <a:ea typeface="Calibri"/>
                          <a:cs typeface="Times New Roman"/>
                        </a:rPr>
                        <a:t>-1.3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5974">
                <a:tc>
                  <a:txBody>
                    <a:bodyPr/>
                    <a:lstStyle/>
                    <a:p>
                      <a:pPr marL="0" marR="0" algn="ctr">
                        <a:spcBef>
                          <a:spcPts val="0"/>
                        </a:spcBef>
                        <a:spcAft>
                          <a:spcPts val="0"/>
                        </a:spcAft>
                      </a:pPr>
                      <a:r>
                        <a:rPr lang="en-US" sz="2000" dirty="0" smtClean="0">
                          <a:solidFill>
                            <a:schemeClr val="tx1"/>
                          </a:solidFill>
                          <a:latin typeface="Calibri"/>
                          <a:ea typeface="Calibri"/>
                          <a:cs typeface="Times New Roman"/>
                        </a:rPr>
                        <a:t>Middle East</a:t>
                      </a:r>
                      <a:endParaRPr lang="en-US" sz="2000" dirty="0">
                        <a:solidFill>
                          <a:schemeClr val="tx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solidFill>
                            <a:srgbClr val="000000"/>
                          </a:solidFill>
                          <a:latin typeface="Calibri"/>
                          <a:ea typeface="Calibri"/>
                          <a:cs typeface="Times New Roman"/>
                        </a:rPr>
                        <a:t>255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solidFill>
                            <a:srgbClr val="000000"/>
                          </a:solidFill>
                          <a:latin typeface="Calibri"/>
                          <a:ea typeface="Calibri"/>
                          <a:cs typeface="Times New Roman"/>
                        </a:rPr>
                        <a:t>399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solidFill>
                            <a:srgbClr val="000000"/>
                          </a:solidFill>
                          <a:latin typeface="Calibri"/>
                          <a:ea typeface="Calibri"/>
                          <a:cs typeface="Times New Roman"/>
                        </a:rPr>
                        <a:t>613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solidFill>
                            <a:srgbClr val="000000"/>
                          </a:solidFill>
                          <a:latin typeface="Calibri"/>
                          <a:ea typeface="Calibri"/>
                          <a:cs typeface="Times New Roman"/>
                        </a:rPr>
                        <a:t>7.4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5974">
                <a:tc>
                  <a:txBody>
                    <a:bodyPr/>
                    <a:lstStyle/>
                    <a:p>
                      <a:pPr marL="0" marR="0" algn="ctr">
                        <a:spcBef>
                          <a:spcPts val="0"/>
                        </a:spcBef>
                        <a:spcAft>
                          <a:spcPts val="0"/>
                        </a:spcAft>
                      </a:pPr>
                      <a:r>
                        <a:rPr lang="en-US" sz="2000" b="1">
                          <a:solidFill>
                            <a:srgbClr val="000000"/>
                          </a:solidFill>
                          <a:latin typeface="Calibri"/>
                          <a:ea typeface="Calibri"/>
                          <a:cs typeface="Times New Roman"/>
                        </a:rPr>
                        <a:t>World Total</a:t>
                      </a:r>
                      <a:endParaRPr lang="en-US" sz="2000">
                        <a:solidFill>
                          <a:srgbClr val="00000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solidFill>
                            <a:srgbClr val="000000"/>
                          </a:solidFill>
                          <a:latin typeface="Calibri"/>
                          <a:ea typeface="Calibri"/>
                          <a:cs typeface="Times New Roman"/>
                        </a:rPr>
                        <a:t>8,095</a:t>
                      </a:r>
                      <a:endParaRPr lang="en-US" sz="2000">
                        <a:solidFill>
                          <a:srgbClr val="00000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solidFill>
                            <a:srgbClr val="000000"/>
                          </a:solidFill>
                          <a:latin typeface="Calibri"/>
                          <a:ea typeface="Calibri"/>
                          <a:cs typeface="Times New Roman"/>
                        </a:rPr>
                        <a:t>9,263</a:t>
                      </a:r>
                      <a:endParaRPr lang="en-US" sz="2000">
                        <a:solidFill>
                          <a:srgbClr val="00000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solidFill>
                            <a:srgbClr val="000000"/>
                          </a:solidFill>
                          <a:latin typeface="Calibri"/>
                          <a:ea typeface="Calibri"/>
                          <a:cs typeface="Times New Roman"/>
                        </a:rPr>
                        <a:t>11,295</a:t>
                      </a:r>
                      <a:endParaRPr lang="en-US" sz="2000">
                        <a:solidFill>
                          <a:srgbClr val="00000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solidFill>
                            <a:srgbClr val="000000"/>
                          </a:solidFill>
                          <a:latin typeface="Calibri"/>
                          <a:ea typeface="Calibri"/>
                          <a:cs typeface="Times New Roman"/>
                        </a:rPr>
                        <a:t>2.1</a:t>
                      </a:r>
                      <a:endParaRPr lang="en-US" sz="2000">
                        <a:solidFill>
                          <a:srgbClr val="00000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3677">
                <a:tc gridSpan="5">
                  <a:txBody>
                    <a:bodyPr/>
                    <a:lstStyle/>
                    <a:p>
                      <a:pPr marL="0" marR="0" algn="l">
                        <a:lnSpc>
                          <a:spcPct val="115000"/>
                        </a:lnSpc>
                        <a:spcBef>
                          <a:spcPts val="0"/>
                        </a:spcBef>
                        <a:spcAft>
                          <a:spcPts val="1000"/>
                        </a:spcAft>
                      </a:pPr>
                      <a:r>
                        <a:rPr lang="en-US" sz="1200" dirty="0">
                          <a:latin typeface="Calibri"/>
                          <a:ea typeface="Calibri"/>
                          <a:cs typeface="Times New Roman"/>
                        </a:rPr>
                        <a:t>* </a:t>
                      </a:r>
                      <a:r>
                        <a:rPr lang="en-US" sz="1600" dirty="0">
                          <a:latin typeface="Calibri"/>
                          <a:ea typeface="Calibri"/>
                          <a:cs typeface="Times New Roman"/>
                        </a:rPr>
                        <a:t>Average rise since 1990.                                                                                          </a:t>
                      </a:r>
                      <a:br>
                        <a:rPr lang="en-US" sz="1600" dirty="0">
                          <a:latin typeface="Calibri"/>
                          <a:ea typeface="Calibri"/>
                          <a:cs typeface="Times New Roman"/>
                        </a:rPr>
                      </a:br>
                      <a:r>
                        <a:rPr lang="en-US" sz="1600" dirty="0">
                          <a:latin typeface="Calibri"/>
                          <a:ea typeface="Calibri"/>
                          <a:cs typeface="Times New Roman"/>
                        </a:rPr>
                        <a:t> </a:t>
                      </a:r>
                      <a:r>
                        <a:rPr lang="en-US" sz="1600" i="1" dirty="0">
                          <a:latin typeface="Arno Pro"/>
                          <a:ea typeface="Calibri"/>
                          <a:cs typeface="Times New Roman"/>
                        </a:rPr>
                        <a:t>Source: BP Statistical Review of World Energy, 2009.</a:t>
                      </a:r>
                      <a:r>
                        <a:rPr lang="en-US" sz="1600" dirty="0">
                          <a:latin typeface="Calibri"/>
                          <a:ea typeface="Calibri"/>
                          <a:cs typeface="Times New Roman"/>
                        </a:rPr>
                        <a:t> </a:t>
                      </a:r>
                      <a:endParaRPr lang="en-US" sz="1600" dirty="0">
                        <a:latin typeface="Arno Pro"/>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4" name="Oval 3"/>
          <p:cNvSpPr/>
          <p:nvPr/>
        </p:nvSpPr>
        <p:spPr>
          <a:xfrm>
            <a:off x="7053944" y="3668486"/>
            <a:ext cx="990600" cy="3592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7064828" y="4027714"/>
            <a:ext cx="990600" cy="3701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2449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eia.gov/todayinenergy/images/2013.01.29/coa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905000"/>
            <a:ext cx="7502310" cy="4419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Autofit/>
          </a:bodyPr>
          <a:lstStyle/>
          <a:p>
            <a:r>
              <a:rPr lang="en-US" sz="3200" dirty="0" smtClean="0"/>
              <a:t>Scary Fact:  China Burns As Much Coal As The Rest of The World Combined</a:t>
            </a:r>
            <a:endParaRPr lang="en-US" sz="3200" dirty="0"/>
          </a:p>
        </p:txBody>
      </p:sp>
    </p:spTree>
    <p:extLst>
      <p:ext uri="{BB962C8B-B14F-4D97-AF65-F5344CB8AC3E}">
        <p14:creationId xmlns:p14="http://schemas.microsoft.com/office/powerpoint/2010/main" val="27127456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A man wears a mask on Tiananmen Square in thick haze in Beijing Tuesday, Jan. 29, 2013. Extremely high pollution levels shrouded eastern China for the second time in about two weeks Tuesday, forcing airlines in Beijing and elsewhere to cancel flights because of poor visibility and prompting government warnings for residents to stay indoors. (AP Photo/Ng Han G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838200"/>
            <a:ext cx="7451042"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26187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896785360"/>
              </p:ext>
            </p:extLst>
          </p:nvPr>
        </p:nvGraphicFramePr>
        <p:xfrm>
          <a:off x="685800" y="1676400"/>
          <a:ext cx="7620000" cy="4419600"/>
        </p:xfrm>
        <a:graphic>
          <a:graphicData uri="http://schemas.openxmlformats.org/presentationml/2006/ole">
            <mc:AlternateContent xmlns:mc="http://schemas.openxmlformats.org/markup-compatibility/2006">
              <mc:Choice xmlns:v="urn:schemas-microsoft-com:vml" Requires="v">
                <p:oleObj spid="_x0000_s10253" r:id="rId3" imgW="4847619" imgH="2638095" progId="">
                  <p:embed/>
                </p:oleObj>
              </mc:Choice>
              <mc:Fallback>
                <p:oleObj r:id="rId3" imgW="4847619" imgH="2638095" progId="">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676400"/>
                        <a:ext cx="7620000" cy="4419600"/>
                      </a:xfrm>
                      <a:prstGeom prst="rect">
                        <a:avLst/>
                      </a:prstGeom>
                      <a:noFill/>
                      <a:ln>
                        <a:noFill/>
                      </a:ln>
                    </p:spPr>
                  </p:pic>
                </p:oleObj>
              </mc:Fallback>
            </mc:AlternateContent>
          </a:graphicData>
        </a:graphic>
      </p:graphicFrame>
      <p:sp>
        <p:nvSpPr>
          <p:cNvPr id="5" name="Title 4"/>
          <p:cNvSpPr>
            <a:spLocks noGrp="1"/>
          </p:cNvSpPr>
          <p:nvPr>
            <p:ph type="title"/>
          </p:nvPr>
        </p:nvSpPr>
        <p:spPr>
          <a:xfrm>
            <a:off x="457200" y="274638"/>
            <a:ext cx="8229600" cy="792162"/>
          </a:xfrm>
        </p:spPr>
        <p:txBody>
          <a:bodyPr>
            <a:normAutofit/>
          </a:bodyPr>
          <a:lstStyle/>
          <a:p>
            <a:r>
              <a:rPr lang="en-US" sz="3200" dirty="0" smtClean="0"/>
              <a:t>Population Growth</a:t>
            </a:r>
            <a:endParaRPr lang="en-US" sz="3200" dirty="0"/>
          </a:p>
        </p:txBody>
      </p:sp>
    </p:spTree>
    <p:extLst>
      <p:ext uri="{BB962C8B-B14F-4D97-AF65-F5344CB8AC3E}">
        <p14:creationId xmlns:p14="http://schemas.microsoft.com/office/powerpoint/2010/main" val="5220150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3955</TotalTime>
  <Words>2105</Words>
  <Application>Microsoft Office PowerPoint</Application>
  <PresentationFormat>On-screen Show (4:3)</PresentationFormat>
  <Paragraphs>352</Paragraphs>
  <Slides>30</Slides>
  <Notes>0</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30</vt:i4>
      </vt:variant>
    </vt:vector>
  </HeadingPairs>
  <TitlesOfParts>
    <vt:vector size="31" baseType="lpstr">
      <vt:lpstr>Office Theme</vt:lpstr>
      <vt:lpstr>Ch 1.  Energy Use In Industrialized Societies, Energy Basics</vt:lpstr>
      <vt:lpstr>PowerPoint Presentation</vt:lpstr>
      <vt:lpstr>86% Of The Energy Used In the U.S. Comes From Fossil Fuels</vt:lpstr>
      <vt:lpstr>Should We Be Concerned About Our Reliance on Fossil Fuels?</vt:lpstr>
      <vt:lpstr>PowerPoint Presentation</vt:lpstr>
      <vt:lpstr>PowerPoint Presentation</vt:lpstr>
      <vt:lpstr>Scary Fact:  China Burns As Much Coal As The Rest of The World Combined</vt:lpstr>
      <vt:lpstr>PowerPoint Presentation</vt:lpstr>
      <vt:lpstr>Population Growth</vt:lpstr>
      <vt:lpstr>Another Side To The Story</vt:lpstr>
      <vt:lpstr>Why Do We Use So Much Energy?</vt:lpstr>
      <vt:lpstr>PowerPoint Presentation</vt:lpstr>
      <vt:lpstr>Each Person In the U.S. Consumes The Energy Equivalent of 58 Barrels of Fuel Per Year</vt:lpstr>
      <vt:lpstr>PowerPoint Presentation</vt:lpstr>
      <vt:lpstr>Oil Prices Over Time</vt:lpstr>
      <vt:lpstr>Energy Basics</vt:lpstr>
      <vt:lpstr>Energy Basics</vt:lpstr>
      <vt:lpstr>Other Units of Energy</vt:lpstr>
      <vt:lpstr>Forms of Energy</vt:lpstr>
      <vt:lpstr>Forms of Energy</vt:lpstr>
      <vt:lpstr>Forms of Energy</vt:lpstr>
      <vt:lpstr>Forms of Energy</vt:lpstr>
      <vt:lpstr>Power</vt:lpstr>
      <vt:lpstr>Electricity Consumption </vt:lpstr>
      <vt:lpstr>Power Consumption of Typical Appliances</vt:lpstr>
      <vt:lpstr>Conservation of Energy</vt:lpstr>
      <vt:lpstr>Conservation of Energy, contd.</vt:lpstr>
      <vt:lpstr>Conservation Of Energy Applied To Current Methods of Power Generation</vt:lpstr>
      <vt:lpstr>Turbines</vt:lpstr>
      <vt:lpstr>Electrical Generators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Harris, Clifton</dc:creator>
  <cp:lastModifiedBy>Harris, Clifton</cp:lastModifiedBy>
  <cp:revision>52</cp:revision>
  <dcterms:created xsi:type="dcterms:W3CDTF">2013-01-29T20:30:08Z</dcterms:created>
  <dcterms:modified xsi:type="dcterms:W3CDTF">2013-02-04T16:53:45Z</dcterms:modified>
</cp:coreProperties>
</file>