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21" r:id="rId1"/>
  </p:sldMasterIdLst>
  <p:notesMasterIdLst>
    <p:notesMasterId r:id="rId19"/>
  </p:notesMasterIdLst>
  <p:sldIdLst>
    <p:sldId id="259" r:id="rId2"/>
    <p:sldId id="262" r:id="rId3"/>
    <p:sldId id="264" r:id="rId4"/>
    <p:sldId id="267" r:id="rId5"/>
    <p:sldId id="266" r:id="rId6"/>
    <p:sldId id="269" r:id="rId7"/>
    <p:sldId id="270" r:id="rId8"/>
    <p:sldId id="268" r:id="rId9"/>
    <p:sldId id="272" r:id="rId10"/>
    <p:sldId id="271" r:id="rId11"/>
    <p:sldId id="257" r:id="rId12"/>
    <p:sldId id="273" r:id="rId13"/>
    <p:sldId id="275" r:id="rId14"/>
    <p:sldId id="277" r:id="rId15"/>
    <p:sldId id="274" r:id="rId16"/>
    <p:sldId id="278" r:id="rId17"/>
    <p:sldId id="26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0CA14-A275-CD49-87BB-72032DE30845}" type="datetimeFigureOut">
              <a:rPr lang="en-US" smtClean="0"/>
              <a:t>2/13/13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3C11-E61D-2F48-A455-871C19ED3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4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Marsha</a:t>
            </a:r>
            <a:r>
              <a:rPr lang="en-US" baseline="0" dirty="0" smtClean="0"/>
              <a:t> for inviting me and thanks to everyone for attending. BIOL 491/492…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7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Bacteria and viral infections, cryptosporidium</a:t>
            </a:r>
            <a:r>
              <a:rPr lang="en-US" baseline="0" dirty="0" smtClean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Flu-like symptoms…etc.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84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additional concern is puddles…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8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 most</a:t>
            </a:r>
            <a:r>
              <a:rPr lang="en-US" baseline="0" dirty="0" smtClean="0"/>
              <a:t> of us think of climate change we think about images like this. Desertification, rising temperatures, the loss of glaciers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Cambodia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59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Infrastructural and economic damage – </a:t>
            </a:r>
            <a:r>
              <a:rPr lang="en-US" dirty="0" err="1" smtClean="0"/>
              <a:t>nashville</a:t>
            </a:r>
            <a:r>
              <a:rPr lang="en-US" dirty="0" smtClean="0"/>
              <a:t> and </a:t>
            </a:r>
            <a:r>
              <a:rPr lang="en-US" dirty="0" err="1" smtClean="0"/>
              <a:t>rhode</a:t>
            </a:r>
            <a:r>
              <a:rPr lang="en-US" dirty="0" smtClean="0"/>
              <a:t> island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97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Bacteria and viruses</a:t>
            </a:r>
            <a:r>
              <a:rPr lang="en-US" baseline="0" dirty="0" smtClean="0"/>
              <a:t> that pose threats to human health are often present in these kinds of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86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Water-borne infectious diseases are the leading cause of death </a:t>
            </a:r>
            <a:r>
              <a:rPr lang="en-US" dirty="0" err="1" smtClean="0"/>
              <a:t>worldwie</a:t>
            </a:r>
            <a:r>
              <a:rPr lang="en-US" dirty="0" smtClean="0"/>
              <a:t>. They cause &gt;3.4 million deaths per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90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Transmission is fecal-oral; causes diarrhea gastrointestinal stress and bloody stool.</a:t>
            </a:r>
            <a:r>
              <a:rPr lang="en-US" baseline="0" dirty="0" smtClean="0"/>
              <a:t> Caused by </a:t>
            </a:r>
            <a:r>
              <a:rPr lang="en-US" baseline="0" dirty="0" err="1" smtClean="0"/>
              <a:t>Shigella</a:t>
            </a:r>
            <a:r>
              <a:rPr lang="en-US" baseline="0" dirty="0" smtClean="0"/>
              <a:t> bacteria, which is a genus that is gram-negative.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06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97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into the details of giardia</a:t>
            </a:r>
            <a:r>
              <a:rPr lang="en-US" baseline="0" dirty="0" smtClean="0"/>
              <a:t> here and how it’s passed in the manner called fecal-oral through the contamination of water pipes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3C11-E61D-2F48-A455-871C19ED3A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2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2/13/13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dobe Caslon Pro"/>
          <a:ea typeface="+mj-ea"/>
          <a:cs typeface="Adobe Caslon Pro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40000"/>
              <a:lumOff val="60000"/>
            </a:schemeClr>
          </a:solidFill>
          <a:latin typeface="Adobe Caslon Pro"/>
          <a:ea typeface="+mn-ea"/>
          <a:cs typeface="Adobe Caslon Pro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40000"/>
              <a:lumOff val="60000"/>
            </a:schemeClr>
          </a:solidFill>
          <a:latin typeface="Adobe Caslon Pro"/>
          <a:ea typeface="+mn-ea"/>
          <a:cs typeface="Adobe Caslon Pro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40000"/>
              <a:lumOff val="60000"/>
            </a:schemeClr>
          </a:solidFill>
          <a:latin typeface="Adobe Caslon Pro"/>
          <a:ea typeface="+mn-ea"/>
          <a:cs typeface="Adobe Caslon Pro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40000"/>
              <a:lumOff val="60000"/>
            </a:schemeClr>
          </a:solidFill>
          <a:latin typeface="Adobe Caslon Pro"/>
          <a:ea typeface="+mn-ea"/>
          <a:cs typeface="Adobe Caslon Pro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40000"/>
              <a:lumOff val="60000"/>
            </a:schemeClr>
          </a:solidFill>
          <a:latin typeface="Adobe Caslon Pro"/>
          <a:ea typeface="+mn-ea"/>
          <a:cs typeface="Adobe Caslon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5" Type="http://schemas.openxmlformats.org/officeDocument/2006/relationships/image" Target="../media/image39.png"/><Relationship Id="rId6" Type="http://schemas.openxmlformats.org/officeDocument/2006/relationships/image" Target="../media/image36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306416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The Public Health Costs of Heavier Rainfalls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3899463"/>
            <a:ext cx="6400800" cy="1752600"/>
          </a:xfrm>
        </p:spPr>
        <p:txBody>
          <a:bodyPr/>
          <a:lstStyle/>
          <a:p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dobe Caslon Pro"/>
                <a:cs typeface="Adobe Caslon Pro"/>
              </a:rPr>
              <a:t>Matt Heard – Biology Department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32" y="190315"/>
            <a:ext cx="2586815" cy="1940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55" y="190315"/>
            <a:ext cx="2586815" cy="1940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32" y="4824328"/>
            <a:ext cx="2586815" cy="1868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455" y="4753168"/>
            <a:ext cx="2586815" cy="194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277" y="4753352"/>
            <a:ext cx="2586815" cy="1939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277" y="190316"/>
            <a:ext cx="2586815" cy="194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0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5" y="1600200"/>
            <a:ext cx="4248189" cy="4974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Bacillary 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dirty="0" smtClean="0">
                <a:solidFill>
                  <a:srgbClr val="FFFFFF"/>
                </a:solidFill>
              </a:rPr>
              <a:t>ysentery (similar to Salmonella)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Causes &gt;1 million deaths worldwide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Outbreaks in </a:t>
            </a:r>
            <a:r>
              <a:rPr lang="en-US" dirty="0">
                <a:solidFill>
                  <a:srgbClr val="FFFFFF"/>
                </a:solidFill>
              </a:rPr>
              <a:t>Thailand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are correlated with heavy rainfall events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Heavy Rainfall &amp; Disease </a:t>
            </a:r>
            <a:endParaRPr lang="en-US" u="sng" dirty="0">
              <a:solidFill>
                <a:srgbClr val="C6D9F1"/>
              </a:solidFill>
            </a:endParaRPr>
          </a:p>
        </p:txBody>
      </p:sp>
      <p:pic>
        <p:nvPicPr>
          <p:cNvPr id="5" name="Picture 4" descr="journal.pone.0034651.g0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25" y="1142999"/>
            <a:ext cx="4136020" cy="555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0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26871"/>
            <a:ext cx="7710865" cy="519593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Heavy Rainfall &amp; Disease </a:t>
            </a:r>
            <a:endParaRPr lang="en-US" u="sng" dirty="0">
              <a:solidFill>
                <a:srgbClr val="C6D9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Since 1950 there were ~600 cases of water-borne disease outbreaks in US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~70% occurred following heavy precipitation events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Heavy Rainfall &amp; Disease </a:t>
            </a:r>
            <a:endParaRPr lang="en-US" u="sng" dirty="0">
              <a:solidFill>
                <a:srgbClr val="C6D9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8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9910" cy="511080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 1993, in Milwaukee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there was an outbreak of </a:t>
            </a:r>
            <a:r>
              <a:rPr lang="en-US" dirty="0" err="1" smtClean="0">
                <a:solidFill>
                  <a:srgbClr val="FFFFFF"/>
                </a:solidFill>
              </a:rPr>
              <a:t>giardisis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Caused by protozoan Giardia </a:t>
            </a:r>
            <a:r>
              <a:rPr lang="en-US" dirty="0" err="1" smtClean="0">
                <a:solidFill>
                  <a:srgbClr val="FFFFFF"/>
                </a:solidFill>
              </a:rPr>
              <a:t>lamblia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403,000 illnesses and 54 deaths occurred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Heavy Rainfall &amp; Disease </a:t>
            </a:r>
            <a:endParaRPr lang="en-US" u="sng" dirty="0">
              <a:solidFill>
                <a:srgbClr val="C6D9F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216" y="2258757"/>
            <a:ext cx="2921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3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Risks in the US</a:t>
            </a:r>
            <a:endParaRPr lang="en-US" u="sng" dirty="0">
              <a:solidFill>
                <a:srgbClr val="C6D9F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Water-borne disease outbreaks from raw sewage or heavy rain are common in the US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47" y="3575809"/>
            <a:ext cx="1357880" cy="1029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946" y="3575809"/>
            <a:ext cx="1357880" cy="1029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488" y="3575808"/>
            <a:ext cx="1357880" cy="1029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357" y="3575809"/>
            <a:ext cx="1357880" cy="1029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3332" y="3575809"/>
            <a:ext cx="1357879" cy="10297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247" y="3217716"/>
            <a:ext cx="135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dobe Caslon Pro"/>
                <a:cs typeface="Adobe Caslon Pro"/>
              </a:rPr>
              <a:t>Shigella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5127" y="3217716"/>
            <a:ext cx="212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dobe Caslon Pro"/>
                <a:cs typeface="Adobe Caslon Pro"/>
              </a:rPr>
              <a:t>Cryptosporidium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32357" y="3217716"/>
            <a:ext cx="135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dobe Caslon Pro"/>
                <a:cs typeface="Adobe Caslon Pro"/>
              </a:rPr>
              <a:t>Hepatitis A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5488" y="3229716"/>
            <a:ext cx="135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dobe Caslon Pro"/>
                <a:cs typeface="Adobe Caslon Pro"/>
              </a:rPr>
              <a:t>Legionella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33331" y="3206476"/>
            <a:ext cx="135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dobe Caslon Pro"/>
                <a:cs typeface="Adobe Caslon Pro"/>
              </a:rPr>
              <a:t>Norovirus</a:t>
            </a:r>
            <a:endParaRPr lang="en-US" dirty="0">
              <a:latin typeface="Adobe Caslon Pro"/>
              <a:cs typeface="Adobe Caslon Pr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47" y="3574292"/>
            <a:ext cx="1357880" cy="1031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946" y="5261539"/>
            <a:ext cx="1357880" cy="1031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2357" y="5261540"/>
            <a:ext cx="1357880" cy="1031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5488" y="5261539"/>
            <a:ext cx="1357880" cy="10064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22946" y="4914502"/>
            <a:ext cx="135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dobe Caslon Pro"/>
                <a:cs typeface="Adobe Caslon Pro"/>
              </a:rPr>
              <a:t>Salmonella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80826" y="4914502"/>
            <a:ext cx="229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dobe Caslon Pro"/>
                <a:cs typeface="Adobe Caslon Pro"/>
              </a:rPr>
              <a:t>Campylobacter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2062" y="4914502"/>
            <a:ext cx="135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dobe Caslon Pro"/>
                <a:cs typeface="Adobe Caslon Pro"/>
              </a:rPr>
              <a:t>Cholera</a:t>
            </a:r>
            <a:endParaRPr lang="en-US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60601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Heavy Rainfall &amp; Disease </a:t>
            </a:r>
            <a:endParaRPr lang="en-US" u="sng" dirty="0">
              <a:solidFill>
                <a:srgbClr val="C6D9F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79017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Another consequence is increases in standing water, which could also increase disease vectors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17" y="3929765"/>
            <a:ext cx="3212512" cy="2409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5598" y="3498878"/>
            <a:ext cx="3212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dobe Caslon Pro"/>
                <a:cs typeface="Adobe Caslon Pro"/>
              </a:rPr>
              <a:t>Rats</a:t>
            </a:r>
            <a:endParaRPr lang="en-US" sz="2200" dirty="0">
              <a:latin typeface="Adobe Caslon Pro"/>
              <a:cs typeface="Adobe Caslon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110" y="4203478"/>
            <a:ext cx="5125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Rat urine often </a:t>
            </a:r>
            <a:r>
              <a:rPr lang="en-US" sz="2400" dirty="0" smtClean="0">
                <a:latin typeface="Adobe Caslon Pro"/>
                <a:cs typeface="Adobe Caslon Pro"/>
              </a:rPr>
              <a:t>carries </a:t>
            </a:r>
            <a:r>
              <a:rPr lang="en-US" sz="2400" dirty="0" smtClean="0">
                <a:latin typeface="Adobe Caslon Pro"/>
                <a:cs typeface="Adobe Caslon Pro"/>
              </a:rPr>
              <a:t>diseases that affect humans (e.g. Leptospirosis)</a:t>
            </a:r>
          </a:p>
          <a:p>
            <a:pPr marL="285750" indent="-285750" algn="ctr">
              <a:buFont typeface="Arial"/>
              <a:buChar char="•"/>
            </a:pPr>
            <a:endParaRPr lang="en-US" sz="2400" dirty="0">
              <a:latin typeface="Adobe Caslon Pro"/>
              <a:cs typeface="Adobe Caslon Pro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Increased </a:t>
            </a:r>
            <a:r>
              <a:rPr lang="en-US" sz="2400" dirty="0" smtClean="0">
                <a:latin typeface="Adobe Caslon Pro"/>
                <a:cs typeface="Adobe Caslon Pro"/>
              </a:rPr>
              <a:t>flooding = potential for more contact with rat </a:t>
            </a:r>
            <a:r>
              <a:rPr lang="en-US" sz="2400" dirty="0" smtClean="0">
                <a:latin typeface="Adobe Caslon Pro"/>
                <a:cs typeface="Adobe Caslon Pro"/>
              </a:rPr>
              <a:t>waste</a:t>
            </a:r>
            <a:endParaRPr lang="en-US" sz="2400" dirty="0" smtClean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66469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Heavy Rainfall &amp; Disease </a:t>
            </a:r>
            <a:endParaRPr lang="en-US" u="sng" dirty="0">
              <a:solidFill>
                <a:srgbClr val="C6D9F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79017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Another consequence is increases in standing water, which could also increase disease vectors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598" y="3498878"/>
            <a:ext cx="3212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dobe Caslon Pro"/>
                <a:cs typeface="Adobe Caslon Pro"/>
              </a:rPr>
              <a:t>Asian Tiger Mosquitoes</a:t>
            </a:r>
            <a:endParaRPr lang="en-US" sz="2200" dirty="0">
              <a:latin typeface="Adobe Caslon Pro"/>
              <a:cs typeface="Adobe Caslon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5829" y="4157259"/>
            <a:ext cx="4340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Increased standing water = potential for more breeding</a:t>
            </a:r>
          </a:p>
          <a:p>
            <a:pPr marL="285750" indent="-285750" algn="ctr">
              <a:buFont typeface="Arial"/>
              <a:buChar char="•"/>
            </a:pPr>
            <a:endParaRPr lang="en-US" sz="2400" dirty="0">
              <a:latin typeface="Adobe Caslon Pro"/>
              <a:cs typeface="Adobe Caslon Pro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400" dirty="0">
                <a:latin typeface="Adobe Caslon Pro"/>
                <a:cs typeface="Adobe Caslon Pro"/>
              </a:rPr>
              <a:t>Predicted to increase risks of West Nile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" y="3929765"/>
            <a:ext cx="3212512" cy="24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6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238" y="3240581"/>
            <a:ext cx="6162695" cy="342371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Concluding Thoughts</a:t>
            </a:r>
            <a:endParaRPr lang="en-US" u="sng" dirty="0">
              <a:solidFill>
                <a:srgbClr val="C6D9F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42101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2">
                    <a:lumMod val="40000"/>
                    <a:lumOff val="60000"/>
                  </a:schemeClr>
                </a:solidFill>
                <a:latin typeface="Adobe Caslon Pro"/>
                <a:ea typeface="+mn-ea"/>
                <a:cs typeface="Adobe Caslon Pro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40000"/>
                    <a:lumOff val="60000"/>
                  </a:schemeClr>
                </a:solidFill>
                <a:latin typeface="Adobe Caslon Pro"/>
                <a:ea typeface="+mn-ea"/>
                <a:cs typeface="Adobe Caslon Pro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40000"/>
                    <a:lumOff val="60000"/>
                  </a:schemeClr>
                </a:solidFill>
                <a:latin typeface="Adobe Caslon Pro"/>
                <a:ea typeface="+mn-ea"/>
                <a:cs typeface="Adobe Caslon Pro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40000"/>
                    <a:lumOff val="60000"/>
                  </a:schemeClr>
                </a:solidFill>
                <a:latin typeface="Adobe Caslon Pro"/>
                <a:ea typeface="+mn-ea"/>
                <a:cs typeface="Adobe Caslon Pro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40000"/>
                    <a:lumOff val="60000"/>
                  </a:schemeClr>
                </a:solidFill>
                <a:latin typeface="Adobe Caslon Pro"/>
                <a:ea typeface="+mn-ea"/>
                <a:cs typeface="Adobe Caslon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Perhaps this a more accurate representation?</a:t>
            </a:r>
          </a:p>
          <a:p>
            <a:pPr marL="0" indent="0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40" y="2418983"/>
            <a:ext cx="955101" cy="955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382" y="2553841"/>
            <a:ext cx="955101" cy="95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201" y="6026389"/>
            <a:ext cx="955100" cy="831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235" y="3716908"/>
            <a:ext cx="955100" cy="955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416" y="4927260"/>
            <a:ext cx="988919" cy="8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2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543"/>
            <a:ext cx="9144000" cy="6093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66" y="699280"/>
            <a:ext cx="7620000" cy="533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00100"/>
            <a:ext cx="914400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8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Climate Change</a:t>
            </a:r>
            <a:endParaRPr lang="en-US" u="sng" dirty="0">
              <a:solidFill>
                <a:srgbClr val="C6D9F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849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Temperature is increasing worldwide, but isn’t the only thing changing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7" y="2439843"/>
            <a:ext cx="6290664" cy="4308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7441" y="3973129"/>
            <a:ext cx="26965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dobe Caslon Pro"/>
                <a:cs typeface="Adobe Caslon Pro"/>
              </a:rPr>
              <a:t>Changes in US Rainfall</a:t>
            </a:r>
          </a:p>
          <a:p>
            <a:pPr algn="ctr"/>
            <a:r>
              <a:rPr lang="en-US" sz="2200" dirty="0" smtClean="0">
                <a:latin typeface="Adobe Caslon Pro"/>
                <a:cs typeface="Adobe Caslon Pro"/>
              </a:rPr>
              <a:t>1911-2010</a:t>
            </a:r>
            <a:endParaRPr lang="en-US" sz="2200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65807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Climate Change</a:t>
            </a:r>
            <a:endParaRPr lang="en-US" u="sng" dirty="0">
              <a:solidFill>
                <a:srgbClr val="C6D9F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27844"/>
            <a:ext cx="4465588" cy="4525963"/>
          </a:xfrm>
        </p:spPr>
        <p:txBody>
          <a:bodyPr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Rainfall isn’t just increasing on average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Intense rainfall events are increasing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0206"/>
          <a:stretch/>
        </p:blipFill>
        <p:spPr>
          <a:xfrm>
            <a:off x="4782239" y="2555337"/>
            <a:ext cx="4173629" cy="4098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2239" y="2124450"/>
            <a:ext cx="4173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dobe Caslon Pro"/>
                <a:cs typeface="Adobe Caslon Pro"/>
              </a:rPr>
              <a:t>1957-2008</a:t>
            </a:r>
            <a:endParaRPr lang="en-US" sz="2200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87827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Heavy Rainfall Events</a:t>
            </a:r>
            <a:endParaRPr lang="en-US" u="sng" dirty="0">
              <a:solidFill>
                <a:srgbClr val="C6D9F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7207"/>
            <a:ext cx="4154268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are these events?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Occur in short time-period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Significantly exceed normal rainfall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731" y="2296598"/>
            <a:ext cx="4156815" cy="297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0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Heavy Rainfall Events</a:t>
            </a:r>
            <a:endParaRPr lang="en-US" u="sng" dirty="0">
              <a:solidFill>
                <a:srgbClr val="C6D9F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624" y="1300151"/>
            <a:ext cx="3959176" cy="2572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00151"/>
            <a:ext cx="3959176" cy="2572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91174"/>
            <a:ext cx="3959176" cy="2572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624" y="4091174"/>
            <a:ext cx="3959176" cy="257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6D9F1"/>
                </a:solidFill>
              </a:rPr>
              <a:t>Heavy Rainfall Events</a:t>
            </a:r>
            <a:endParaRPr lang="en-US" u="sng" dirty="0">
              <a:solidFill>
                <a:srgbClr val="C6D9F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7207"/>
            <a:ext cx="4083191" cy="5065394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Can also increase the spread of disease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Sewage/bacteria is introduced to drinking water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6368"/>
          <a:stretch/>
        </p:blipFill>
        <p:spPr>
          <a:xfrm>
            <a:off x="5187161" y="1657111"/>
            <a:ext cx="3095682" cy="481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0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1320800"/>
            <a:ext cx="6019800" cy="421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863600"/>
            <a:ext cx="7759700" cy="513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190500"/>
            <a:ext cx="79883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8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7533"/>
            <a:ext cx="5330675" cy="48841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Outbreaks often in lesser developed nations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Common bacterial infections (e.g. diarrhea) kills &gt;2 million per year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Expected to increase over time with climate change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dobe Caslon Pro"/>
                <a:ea typeface="+mj-ea"/>
                <a:cs typeface="Adobe Caslon Pro"/>
              </a:defRPr>
            </a:lvl1pPr>
          </a:lstStyle>
          <a:p>
            <a:r>
              <a:rPr lang="en-US" u="sng" dirty="0" smtClean="0">
                <a:solidFill>
                  <a:srgbClr val="C6D9F1"/>
                </a:solidFill>
              </a:rPr>
              <a:t>Heavy Rainfall &amp; Disease </a:t>
            </a:r>
            <a:endParaRPr lang="en-US" u="sng" dirty="0">
              <a:solidFill>
                <a:srgbClr val="C6D9F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208" y="2775791"/>
            <a:ext cx="2634732" cy="2959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0208" y="2399473"/>
            <a:ext cx="2713594" cy="37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dobe Caslon Pro"/>
                <a:cs typeface="Adobe Caslon Pro"/>
              </a:rPr>
              <a:t>African Nations</a:t>
            </a:r>
            <a:endParaRPr lang="en-US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394853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495</TotalTime>
  <Words>496</Words>
  <Application>Microsoft Macintosh PowerPoint</Application>
  <PresentationFormat>On-screen Show (4:3)</PresentationFormat>
  <Paragraphs>98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Black</vt:lpstr>
      <vt:lpstr>The Public Health Costs of Heavier Rainfalls</vt:lpstr>
      <vt:lpstr>PowerPoint Presentation</vt:lpstr>
      <vt:lpstr>Climate Change</vt:lpstr>
      <vt:lpstr>Climate Change</vt:lpstr>
      <vt:lpstr>Heavy Rainfall Events</vt:lpstr>
      <vt:lpstr>Heavy Rainfall Events</vt:lpstr>
      <vt:lpstr>Heavy Rainfall Events</vt:lpstr>
      <vt:lpstr>PowerPoint Presentation</vt:lpstr>
      <vt:lpstr>PowerPoint Presentation</vt:lpstr>
      <vt:lpstr>Heavy Rainfall &amp; Disease </vt:lpstr>
      <vt:lpstr>Heavy Rainfall &amp; Disease </vt:lpstr>
      <vt:lpstr>Heavy Rainfall &amp; Disease </vt:lpstr>
      <vt:lpstr>Heavy Rainfall &amp; Disease </vt:lpstr>
      <vt:lpstr>Risks in the US</vt:lpstr>
      <vt:lpstr>Heavy Rainfall &amp; Disease </vt:lpstr>
      <vt:lpstr>Heavy Rainfall &amp; Disease </vt:lpstr>
      <vt:lpstr>Concluding Thoughts</vt:lpstr>
    </vt:vector>
  </TitlesOfParts>
  <Company>Winthrop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Asdfasdkja;slkdjf;a</dc:title>
  <dc:creator>Computer User</dc:creator>
  <cp:lastModifiedBy>Computer User</cp:lastModifiedBy>
  <cp:revision>44</cp:revision>
  <dcterms:created xsi:type="dcterms:W3CDTF">2013-02-13T02:43:06Z</dcterms:created>
  <dcterms:modified xsi:type="dcterms:W3CDTF">2013-02-14T00:58:40Z</dcterms:modified>
</cp:coreProperties>
</file>