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6" r:id="rId4"/>
    <p:sldId id="263" r:id="rId5"/>
    <p:sldId id="265" r:id="rId6"/>
    <p:sldId id="262" r:id="rId7"/>
    <p:sldId id="260" r:id="rId8"/>
    <p:sldId id="257" r:id="rId9"/>
    <p:sldId id="261" r:id="rId10"/>
    <p:sldId id="258" r:id="rId11"/>
    <p:sldId id="259" r:id="rId12"/>
    <p:sldId id="267" r:id="rId13"/>
    <p:sldId id="269" r:id="rId14"/>
    <p:sldId id="268" r:id="rId15"/>
    <p:sldId id="270" r:id="rId16"/>
    <p:sldId id="278" r:id="rId17"/>
    <p:sldId id="271" r:id="rId18"/>
    <p:sldId id="272" r:id="rId19"/>
    <p:sldId id="273" r:id="rId20"/>
    <p:sldId id="276" r:id="rId21"/>
    <p:sldId id="274" r:id="rId22"/>
    <p:sldId id="275"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84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FDEE17-3714-410A-904F-35800226AEC2}"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602EB-F5A8-40D6-ABBB-A31427BA54EA}" type="slidenum">
              <a:rPr lang="en-US" smtClean="0"/>
              <a:t>‹#›</a:t>
            </a:fld>
            <a:endParaRPr lang="en-US"/>
          </a:p>
        </p:txBody>
      </p:sp>
    </p:spTree>
    <p:extLst>
      <p:ext uri="{BB962C8B-B14F-4D97-AF65-F5344CB8AC3E}">
        <p14:creationId xmlns:p14="http://schemas.microsoft.com/office/powerpoint/2010/main" val="79341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DEE17-3714-410A-904F-35800226AEC2}"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602EB-F5A8-40D6-ABBB-A31427BA54EA}" type="slidenum">
              <a:rPr lang="en-US" smtClean="0"/>
              <a:t>‹#›</a:t>
            </a:fld>
            <a:endParaRPr lang="en-US"/>
          </a:p>
        </p:txBody>
      </p:sp>
    </p:spTree>
    <p:extLst>
      <p:ext uri="{BB962C8B-B14F-4D97-AF65-F5344CB8AC3E}">
        <p14:creationId xmlns:p14="http://schemas.microsoft.com/office/powerpoint/2010/main" val="38032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DEE17-3714-410A-904F-35800226AEC2}"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602EB-F5A8-40D6-ABBB-A31427BA54EA}" type="slidenum">
              <a:rPr lang="en-US" smtClean="0"/>
              <a:t>‹#›</a:t>
            </a:fld>
            <a:endParaRPr lang="en-US"/>
          </a:p>
        </p:txBody>
      </p:sp>
    </p:spTree>
    <p:extLst>
      <p:ext uri="{BB962C8B-B14F-4D97-AF65-F5344CB8AC3E}">
        <p14:creationId xmlns:p14="http://schemas.microsoft.com/office/powerpoint/2010/main" val="50647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DEE17-3714-410A-904F-35800226AEC2}"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602EB-F5A8-40D6-ABBB-A31427BA54EA}" type="slidenum">
              <a:rPr lang="en-US" smtClean="0"/>
              <a:t>‹#›</a:t>
            </a:fld>
            <a:endParaRPr lang="en-US"/>
          </a:p>
        </p:txBody>
      </p:sp>
    </p:spTree>
    <p:extLst>
      <p:ext uri="{BB962C8B-B14F-4D97-AF65-F5344CB8AC3E}">
        <p14:creationId xmlns:p14="http://schemas.microsoft.com/office/powerpoint/2010/main" val="361871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FDEE17-3714-410A-904F-35800226AEC2}" type="datetimeFigureOut">
              <a:rPr lang="en-US" smtClean="0"/>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602EB-F5A8-40D6-ABBB-A31427BA54EA}" type="slidenum">
              <a:rPr lang="en-US" smtClean="0"/>
              <a:t>‹#›</a:t>
            </a:fld>
            <a:endParaRPr lang="en-US"/>
          </a:p>
        </p:txBody>
      </p:sp>
    </p:spTree>
    <p:extLst>
      <p:ext uri="{BB962C8B-B14F-4D97-AF65-F5344CB8AC3E}">
        <p14:creationId xmlns:p14="http://schemas.microsoft.com/office/powerpoint/2010/main" val="296243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FDEE17-3714-410A-904F-35800226AEC2}" type="datetimeFigureOut">
              <a:rPr lang="en-US" smtClean="0"/>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602EB-F5A8-40D6-ABBB-A31427BA54EA}" type="slidenum">
              <a:rPr lang="en-US" smtClean="0"/>
              <a:t>‹#›</a:t>
            </a:fld>
            <a:endParaRPr lang="en-US"/>
          </a:p>
        </p:txBody>
      </p:sp>
    </p:spTree>
    <p:extLst>
      <p:ext uri="{BB962C8B-B14F-4D97-AF65-F5344CB8AC3E}">
        <p14:creationId xmlns:p14="http://schemas.microsoft.com/office/powerpoint/2010/main" val="305385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FDEE17-3714-410A-904F-35800226AEC2}" type="datetimeFigureOut">
              <a:rPr lang="en-US" smtClean="0"/>
              <a:t>4/15/2013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602EB-F5A8-40D6-ABBB-A31427BA54EA}" type="slidenum">
              <a:rPr lang="en-US" smtClean="0"/>
              <a:t>‹#›</a:t>
            </a:fld>
            <a:endParaRPr lang="en-US"/>
          </a:p>
        </p:txBody>
      </p:sp>
    </p:spTree>
    <p:extLst>
      <p:ext uri="{BB962C8B-B14F-4D97-AF65-F5344CB8AC3E}">
        <p14:creationId xmlns:p14="http://schemas.microsoft.com/office/powerpoint/2010/main" val="8367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FDEE17-3714-410A-904F-35800226AEC2}" type="datetimeFigureOut">
              <a:rPr lang="en-US" smtClean="0"/>
              <a:t>4/15/2013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602EB-F5A8-40D6-ABBB-A31427BA54EA}" type="slidenum">
              <a:rPr lang="en-US" smtClean="0"/>
              <a:t>‹#›</a:t>
            </a:fld>
            <a:endParaRPr lang="en-US"/>
          </a:p>
        </p:txBody>
      </p:sp>
    </p:spTree>
    <p:extLst>
      <p:ext uri="{BB962C8B-B14F-4D97-AF65-F5344CB8AC3E}">
        <p14:creationId xmlns:p14="http://schemas.microsoft.com/office/powerpoint/2010/main" val="20506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DEE17-3714-410A-904F-35800226AEC2}" type="datetimeFigureOut">
              <a:rPr lang="en-US" smtClean="0"/>
              <a:t>4/15/2013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602EB-F5A8-40D6-ABBB-A31427BA54EA}" type="slidenum">
              <a:rPr lang="en-US" smtClean="0"/>
              <a:t>‹#›</a:t>
            </a:fld>
            <a:endParaRPr lang="en-US"/>
          </a:p>
        </p:txBody>
      </p:sp>
    </p:spTree>
    <p:extLst>
      <p:ext uri="{BB962C8B-B14F-4D97-AF65-F5344CB8AC3E}">
        <p14:creationId xmlns:p14="http://schemas.microsoft.com/office/powerpoint/2010/main" val="362959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FDEE17-3714-410A-904F-35800226AEC2}" type="datetimeFigureOut">
              <a:rPr lang="en-US" smtClean="0"/>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602EB-F5A8-40D6-ABBB-A31427BA54EA}" type="slidenum">
              <a:rPr lang="en-US" smtClean="0"/>
              <a:t>‹#›</a:t>
            </a:fld>
            <a:endParaRPr lang="en-US"/>
          </a:p>
        </p:txBody>
      </p:sp>
    </p:spTree>
    <p:extLst>
      <p:ext uri="{BB962C8B-B14F-4D97-AF65-F5344CB8AC3E}">
        <p14:creationId xmlns:p14="http://schemas.microsoft.com/office/powerpoint/2010/main" val="3433550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FDEE17-3714-410A-904F-35800226AEC2}" type="datetimeFigureOut">
              <a:rPr lang="en-US" smtClean="0"/>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602EB-F5A8-40D6-ABBB-A31427BA54EA}" type="slidenum">
              <a:rPr lang="en-US" smtClean="0"/>
              <a:t>‹#›</a:t>
            </a:fld>
            <a:endParaRPr lang="en-US"/>
          </a:p>
        </p:txBody>
      </p:sp>
    </p:spTree>
    <p:extLst>
      <p:ext uri="{BB962C8B-B14F-4D97-AF65-F5344CB8AC3E}">
        <p14:creationId xmlns:p14="http://schemas.microsoft.com/office/powerpoint/2010/main" val="25595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DEE17-3714-410A-904F-35800226AEC2}" type="datetimeFigureOut">
              <a:rPr lang="en-US" smtClean="0"/>
              <a:t>4/15/2013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602EB-F5A8-40D6-ABBB-A31427BA54EA}" type="slidenum">
              <a:rPr lang="en-US" smtClean="0"/>
              <a:t>‹#›</a:t>
            </a:fld>
            <a:endParaRPr lang="en-US"/>
          </a:p>
        </p:txBody>
      </p:sp>
    </p:spTree>
    <p:extLst>
      <p:ext uri="{BB962C8B-B14F-4D97-AF65-F5344CB8AC3E}">
        <p14:creationId xmlns:p14="http://schemas.microsoft.com/office/powerpoint/2010/main" val="2112611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Growing Better Biofuel Cr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572" y="707571"/>
            <a:ext cx="5257800" cy="57952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62200" y="914400"/>
            <a:ext cx="4267200" cy="830997"/>
          </a:xfrm>
          <a:prstGeom prst="rect">
            <a:avLst/>
          </a:prstGeom>
          <a:noFill/>
        </p:spPr>
        <p:txBody>
          <a:bodyPr wrap="square" rtlCol="0">
            <a:spAutoFit/>
          </a:bodyPr>
          <a:lstStyle/>
          <a:p>
            <a:pPr algn="ctr"/>
            <a:r>
              <a:rPr lang="en-US" sz="4800" dirty="0" smtClean="0">
                <a:latin typeface="Agency FB" pitchFamily="34" charset="0"/>
              </a:rPr>
              <a:t>BIOFUELS (Part </a:t>
            </a:r>
            <a:r>
              <a:rPr lang="en-US" sz="4800" dirty="0" smtClean="0">
                <a:latin typeface="Agency FB" pitchFamily="34" charset="0"/>
              </a:rPr>
              <a:t>2)</a:t>
            </a:r>
            <a:endParaRPr lang="en-US" sz="4800" dirty="0">
              <a:latin typeface="Agency FB" pitchFamily="34" charset="0"/>
            </a:endParaRPr>
          </a:p>
        </p:txBody>
      </p:sp>
    </p:spTree>
    <p:extLst>
      <p:ext uri="{BB962C8B-B14F-4D97-AF65-F5344CB8AC3E}">
        <p14:creationId xmlns:p14="http://schemas.microsoft.com/office/powerpoint/2010/main" val="155909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SNsZHyN-b1atJOZioafEh4uHCEi6yHdPcJwOd50PTld2urmk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3" y="609600"/>
            <a:ext cx="3614057" cy="284638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data:image/jpeg;base64,/9j/4AAQSkZJRgABAQAAAQABAAD/2wCEAAkGBhQSEBQUEhQUFRUWGBwXGBcXGBkaFxgXFxgXHBgXHBYYHCYfHRsjHBUVIC8gJScpLC0sGB4xNTAqNSYsLCkBCQoKDgwOGg8PGiofHyUsLCwpLCksLCksKSwsLCwsKSwsKSwsLCwsKSksKSwsLCwsLCkpKSksLCksLCwpLCwsKf/AABEIANMA7wMBIgACEQEDEQH/xAAbAAABBQEBAAAAAAAAAAAAAAAFAAIDBAYBB//EAEYQAAECAwYCBwYEBAQDCQAAAAECEQADIQQFEjFBUWFxBhMiMoGR8EJSobHB0SNicuEUgpLxBzOishUkwhZDU2Nzg5Ojs//EABsBAAIDAQEBAAAAAAAAAAAAAAECAAMEBQYH/8QALREAAgIBBAEDAgUFAQAAAAAAAAECEQMEEiExQRNRYSJxBRQyQvEjgaHh8NH/2gAMAwEAAhEDEQA/APZkJDCgh4SNh5QDR0xsj4VTgggsRMSpFQ+qgBpm+28XpF+WdfcnyVV0mJ+8OKXDKGwhCQNPkIclQOVeIrHYAwwyeXlC6rlEkKASxgTwEdpsPKHwohBoSNh5COmWNh5Q5o7SIQH2m6Eq7pKTwy8oGWi7JidyNw/yzjRERXnWlKUuVBuFfCLI5ZRK5Y4szCkPqacTnDerOileb/P7xa6uWq0TJikFikAEZlTJ0dnzzzh67P2cWQ458ucaY5k+zPLE10Ue1z8SPvFO9rQoSvaFU/Ag0Y8G8YNixk+vr5ecVlSASCdDTnllDSakqQ2P+nNORXsxIcKWVFzmagaAvU5Z8Ync7mKJvMlSk9SqhbtKSlzwfjSIZttWC3UhKtisglmfup4wFOKVCyjKTbZcvFRElZc906mMXbLWtpvbXRQHePvTOMaNc2asKTNVLlg9l2K8zm7ijsPGKlmugJUoLCZrq0HZevjqYy51vlaNGF7Y0wRMtS8c3trolu8fycYai0r6yT21thfvGtFcYO2i6UBizLLYssKsmzyyGukSWecnEQuWFAaUcOSKNqK+Ain02XeojMS5s1Ug4VTFHEMlKJ/yuHEiLKVTFT1pCljsqzUph2Zdf9Rgkp5RHV9lDliSRVj2TzFOMXLRasY7ZSlYDY2qxJNeFHgrEB5V7FCzXHMWgIE9QUSWcqzwNm+WoiGZdk8WwoUpaQBniLMwDitav5RcswKF4VqGIEgjnkzDYKPgdouLtxU2JykDPL4tDemhVkfkdJuaUD1fWTvZOLGTUDCNdkhxr5wNvO4ZqJ8pImrMsAdvEahKknfMhJEFJcgJClKBAG5BcBsVXr7QB57vFP8A4gFJLdpI9h3IJ3Lmv2g7IgeRrsJybTLQe6kji5Vlu+/yijel3JwqmWZS6sCjGaMTk5pmfQiVNmBJVhZOHsn8zKc5PQEefB45KkrPaTR6sGIY1dyRXP4QdsX2BTkuUWZtzylEugVJJajuTm2cV19HJJ9kZ+hV6cIKFVS75nTnCChvHL3SXk6m2L7QEHRZALoK0F80EBuWEJrxeJkXdOT/AJdqnprqqZ59pagT4QZhJhllmvIrwwfgGyp9uSQ1qCqnvpQXzzOAH7RYRfdvTmJK6e5X/TNDngAAYtFMLqhDevMX0IDE9LbSnv2ZBy7qlivMoIMXLJ0uK0BXUqQXyUoZUqG5/OM/et8BBwILq1OYTw5xQXeKiTiIOIVcZ+toujnX7jHk2p1E1Sb7mpWtRWlSVEdWgJ7gADup6mp2hq75d1YyFDYkJAGZZyGGUZBVsUaknYVhv8Qd6+vjC/m4exVbNRMvVKU4wvtK77nc7fXwiIXkgKCkswzIZgNRzy5vGbSrFT4/WEFP2U5fPjFT1vwTk0s++QtYwqDc+6KZjfLy2jlpvwTD2SzZAgsPzUBrT48Iz+Juynz3jq5gTQZn03KK/wA/K+hqNF/xtC+yJgQaAO4BpVStm01po5jlvt4QyVTkAkEDtYZnAhqUDcaiMxeN4IssvrZgDt2QcydC2vAcI8vvG9Fz5qpsw1JoHdg/Hn5xtx5pOO4y5MtPaj2+13ohI7UyWVv2SVJxHQEqUXJyffwgbPvlEgBM2YgKNUklg9A4PBiXduGceNFblz4CJQ+fCJLM14E9aT4PQOknS4S0plyVpWo9pSh3RQgZHMuT5QMsnTeaiqwlfAp2IywkHh4xk3YOfR2hqQ5qHjPLJJyuyzczVJ6dTisrIQBnhw0G2scvTp1MmFPVNZyHJVKxBS1KbMk0oBQRlyQThdhrq5hkws9eX3hU59WTcH/+21pQms6as7KWoiuZZ4is3SuepblQbNRYZevnxjPJXXKujvDrUtmljPNR47eH3ixWumVW2zTXr0/mzUEAJSpwykg9lgQSASQM2puTxgZd19TkqP4ih7xd6Dn6qIDrlNQEHk9POJLSsgBAqo5/QeHrKG75HttmkmdO58xKkKWSnIUDvpUDID4sYGSl5YVKxE5ac39awPlyCkZEcwYvy04UvqcuA1Pjl4GKZW2WWX518LcALWQKB1E+Ofqkek3RbZkiwy1TFBc2ZUBVWTmHbOlfFMecdGLt6+0JB7o0dnZvhUEnQMdI2k+cCeySUJ7KHJ7o14OXLaO2kX4ItXJlWoyenHjtm21PM/MwiIi/iE1rqfrHUTA2cZ2uLO+nzRIEDaElHPzjnWjeF1wGohRrQ8JO/wAoE3ve5S8uWRj1Ld36PDb1vvCMMvvnP8gP1gJLlYamr67nUk7QrdGPNm/bEaiWwf0eJhBD5wiHqcvnwjhVr5CKZMyjluMxU5ct45KlhRAGZzPrTjEZWTSHqmYeynPJR/6fufCKbIPmmuBNQ7OPaPDhtv5RMGSMOZOZGXKIgMAb2z8OHP5ecOSoIGJWeg+v29Ot88fwGiedLEsAg4irbNP5ecQTZokoMxZyzJyDaet4kloAdSi4bPb93jA9KekxtEwolt1SXHA8fD7xow4VN7vBTmybVtXYPv6/F2qaVKfAD2Rr/f5QMFeXrKO50HocYehOgb1rzjoN0YR8tIY/PaHlDmmXGFLAcBniS0SsIKddftFLtl0VRCVhxsPjxhTFYRsT5AR2UgAYjlHJkhWZD8qjJ2iebHRCkRbk3kqWOyhIfVQc8hFOetqen/aG2aWVFnoKngNTDpNCNhFFpllJUtIQs9xQdsValJ2cVfamwhEsk7nVqxKtRmLAGQokcvrn4mHy5eIhLANrlXVz6yh78DJV2KUMIK1aZPqf2z8t47d1pVVQZ1ZqYEgbBxSK9sm41BI7qfRPN/VImkp2gTdLgeKoM2a2rxBKwkpFS6QC27genEK8EBYxyxQ5p907Np8jnwiqeyltTU/QfF/KDvQu7usmEzB+H7T5MmpVyAceLawkVue0f5CPRywCXJ6ymKYChB2Q/wCKv+YjAOCZm8ElTAlgdaDiWJ+hh86ZiUSEhIySkZJSmiUsKZfF94DTLUVW6WirISTXIlSc/DKN1UqOTOTyycvCNZaLsClKJ6x8SvZk7ndD7ViOcJSlJK1rQVdkOyAooAFMQ1aheumUFVqLmhzO25gdeln6yUUHEQpAGEYT8yDpuIzRjuTR6eU1Fpj03KP/ABJ45TCKeA+OcQWodWoJRMnFWbKmKUkD8wNDAe6506WoodYAoAp/NlKIA4j+2nuOxS1hRmqZIqo+0tR0H7bxW406TK5ZdyqILSgM5dvipWvhHZaMTqVRI1+QH2gki51z1KUkMhOZNEgDQeEDbSvFphQmgGpO/M/CM001yzPVDFTMVTQZAevnEC113Py4RyZNPjpwEOQnq2J7xDpfTZRHgWjM7bASE9WGHfP+kH/q+Q45dlIwAE9490bfm+w8do5KspQAtdcVUg+0dTyB8/OEg4iVqy13J2HE+toV+y/j5CiRCABjVloNz9t+fGOJSScavAQwzMRxGgFANBwgP0u6QCSkS5ZeYRn7oOZ+g4udoOHH6sqXXn5FyZFjXz4BvS/pIT/y8o/rI4+y/wA/pGVmJYBIeuZ0McVMwP7xz4P9YdKOEDc/AR2ElFcHPb8s6JYFAa68Tt4Q9SMIbUxwdmv9L/OHygWKlGgy4nYRVJ2PBeRyDgHE5cOJhgTXvAjU/wB4ZMWVl3rrsOAjs0gdl23P0he+CwZOn4jSgGX3joXhD66QhLAJq4GuWmTRFaEkgKoxoz7aeuMMvdkb4GBfAQ+19gdWO8e9w4eteUSSWlp6w6UQN1b+HzbjFNGJwa4jV+UWfIqV8nEJbSLM+b1cv86vgn9/WcS2eY4Kl1Sn5l2SOZ+u0UTMMxZUaxPljrlk1ilMC7PxzJ2i/ZJYbE2XkToPWgipJQ5AqT6pF2eoJASKtnxVr4UAih+5Z8DpFnVNmJQlypSm5k5R6NNsCbNLTIR3iBjPAVbxVXklGbwM/wAPrpEtC7XNFEulHE0cjjUJHEjaLs2aVKKlZqLnbkOH7RowxpbmZ9Xk2R2LtnDKUUTCnNKSfHTxcw7pPd6JN5oShAQBINASaBZSmpJNAG8oPyruwWWveWUP/NMQAPj8YG9Jxjvgjazp+K1GLlKyPB6eGn26Lq7ucqJUaqPsS9zqUEwKvFVJQGeEhv5lM/CCl4XmEYglityw86tAOVKzc1NVHxyH2jK8zgmonSz06RLITSppqdzsIsImqWoJBCQBvRI1r8z+0VqqIAHIbfuWjuEl0pyFVHTmToHjFb7K7roNHpEoSTJQwl6qbtK3+lIFTFYsv5U/UxWVN2okaak8RBC5ZgQvrVjspOXvHRI8vAeETc5umG93YxVhMlPWTU59xJ9o7n8oz45cRWkyyp5kx2fxJ2Hqg8BGs/hzeCjMWRLQgNuw9PGctUozJgSgMkUSNhmST8SfQWcNtVz7fPyyNckCEKmrejAeASNAPgBrHJisXBCfX9Rb0BE8xP8A3aDQVUrc6qPAaD6mB1vtqEIK1FpaNNVq2HrRtIzqDnLZHn3f/ewspKC3Mivm90yJWIgFSqIScqa101f65efTLQVKMyYXUa1148ot2y1KtC1TZhoCwGgGw+EUVpxq4Db5fSOxjxrHHajBOTm9zOJqcRDbcT9omlpcuo01O8NwOR6YeqxIseyMhAkyRjYkSsa+H0hs6bWmQy+8SzFBPZ/qP0iOTLriPdHxhC2hA4Q5FTl94gSlzEhmOSSPDYaQ5a2Grn5QyXNBfBFPV7KdM/XDeOWSzlSmJYCpOYAGZ9ZmIQS5FQ9CK+TRbt56tHVJ7xrM4Nknwcvx5CLFyJ2xTkCaXcIQKISSHIHMh6vXd4fIuidNICMUw6BNSQNtDyBiguQRVwQGHHyzgpYbYqySzNSWWrsoGjZKUR8B/NsIbhjfAOvGYzSknLM7q1PIMw5cYdYjgIZtvPP5xzrQtRWpNVVz3izYpGNQGQ1OwAqT4ViqbvgsXCLMhOBJWczRP1Pg7Djyjt2WYzZqU/2bU00HyENtk1zSgFANgPT8zB3ordSes6xYcSCF8FTlA9VK4sl5ihtzgRjve0ZUrkzTzLMJSRKSVMGKgTQKagbcBTn8yjtFy5LtM2Yc2SMVMLk+yBipU76CB9SauSS5JzJP1g7c93WhMwYZwloLHClAKnbVShFH4lrFpsdJpN+5TodPLV5nkl0uf/ArLu+aZYCy566Wohw4CZqVK1YUDsKdkUgFORjvyaNpctP/ANRMaBMuaZpCVLVhIBKkgA5jRI5+WcALklE31aAouUlIflK/eM34Zq82dPelt8M6OtxxW2vLKa5MmZMUxKHJxKHbAYq0z0y+UMs13JVksJGQp54mMYGQhSZ61JUpIVMnoURVOMLmFHwD8hBC6+li0YRO7YPZxJD4VDgMwcQr6G6eDIueylSi3RuE3Ct8KFJUurh9tiaGK86yrSSgJNO8SMzwyp/fkHsvS2WQrG6MKiCFUIwliW4GC8u8wtsKqAODoQeO0Z29vEk0FxIJUlSz2uylIrSoA2G+Q+2cSLtCp6wGYVzNANVGmepOvkIvzr2UvCGSMIYsAMWdTxYt4RZ/iJJYCUwIGOrOqvwyMBbWqT/2DaVTeZLSpb4X0DYzuQN9sg/iT1rmyUWfqpY/FUwU1S5Z0YhnXPSkCZtkRKTjlVJyBqUDUuMz4UiiuaU9hPfUO0fcRs/vH1rAuSe18tjXStkNrnAPLSWArMXpTQHbbk+zYO9rcbXNwo7MmX5JSM1Hn9YL33azO/5WypUs4nWrNzoKfEng2RgNeUxMpJs8skimIpL9ZMGpPuioDZ5xsxYfTRhnLe7fXgHTF4yJcsdnIDXio7HXhEk9KQyU1A4ZnUxbmy0yJZl0M1QeYrLBl+GOPveW8RCSJaQtRGJQdIbIORi+FNONIsk/BXVkSk4ABqe81G4fUxKJGBAUWxE0D1fc8BF26LuCnmrOFCdSHdWYDfOKNumFaiT88vqd/GK+Oy1KkVkIKiw+O+8K0LHdGSc+J2i7PQZEsANjWM8yhOvJRpnpFKTZ1KLJBYVOwB3/AHgfI1HEBwVEMANN9PExBMmO7mum3KJbVMDsO6MuOhV9I7d1g6xeoSHJUdEjM+syw1ixKuBGS2VIlS+uV3nIQN1UdTbJfxJGxgYpy5LknWLdvtXWLpRCOylOw++pOpJiBKHLCozhug1SLF32bGp1FkpDqOyRtxNAOJEQW20mdMfJIoBoAAyUjwEW72m9WkSE953mfq0T/LXxJ2irKl4RoYje1DxXkmDFIAZ9x99YIqT1csD2lhzwT7I8e9yaIrqs4qtXdTU8dk/zZcnOkcMwrXiVUk+ZOgHHaKelYe2KxyCpQISVFwEp1WtRZCBzNTwEegIswlITJBCurcrUMpk5TdYvk4CRwQN4CdEbG2K0aIKpUj800gCdOHBCSEpO6oOYNBGmEVCNsy6vJ1jj/wB8FmwSiVA4SQDo3hmRGsutTrFCIBWBOEAenjQXT34+ffimq/MZnLx0vseo0Wn/AC+n2+fP3D0sVeu3DLbwjD9Fhiva3K2mrH9ISPrG3lntJ8f9pjD9Au1bLarebN//AESPpHqPwhVpL+5zdQ/6kV8mEtVsImTAGbrFGgbVQq2Yr8otWJF3kDrZM5a3xYpk8lIUGqyEBxQULxWvS65iZkw4XGNRdNfaOmcDxHdTaOQ3KBPMuSZOmzFyEYiVL7S1yUS043dipYLZEON9aQNtN22izDEostKjVMxK0BJFRiBws55Ui+lTRdlrBUFzEImEBvxEhVNmUIL+rh8jxzMC2LpBOE1IWpKgpIJFGAYlSnSNAH+EE7F02ShZExJSksQrMHEHpEq7BIWVlSCkqSE9kpCQAwYDDQMAGgVeFwFTiWhS60dSQnJqAdrQDbeMstLhl0q/waY5raSNMjprJ0WFbisV7ZfKUyFTQpjMOu7kBAH9RfjAq29H5irUiWlGGUEykkhsxLQFKbECSDi0ctA3pVdy04ZaEqMsOqlQCcL5bMT/ADGGx6dQfdiZZqbUbNRdPTxNnBCWVMWMGNVezUlJBekT3bLsOFc1bptGSAlsLk99OmIZsR5x57JsjJs8yYpLLxntkgYEKCRUVfFj/piVdnPWSimYTLUVFKgMTFNCDw0fnD7JLpl3D7RtLP0JkqBnG0DAkjEhX+YSo0ZswTmWpU8IlndBDPmhUqahbkApJAYUAA2AGQI0jF228ZiZktJILEsxDFwRnoeEGUdJhKllTqC0igqK6DlFbUl+pA2wXSCXSO6pqUJlyUFSE0LUdQNWSajxgVY7uVLQZsxJDFmWKFQ0IPyiG7ulawyyqvePE60Y6xob6/xAFoMoKRLKkIYqAocmGE+03k9M4Npu2JtRihMUuYTVSlFzu8EbaRJlkCilBjux+h2jU3HbrAvEu1uhSRiSsD2hkksKg5V30zgRMn2acQJiCDqo1JO9Ms8okYxfIsk0uDLSiFEO+HVszBK9bR1SBITRRqv8rZI/lzP5j+WNkegKJFlVbZKxOwjsoDEhT5udUirNUto75O0dDLUECYsAKmVZRLh9CWZ96wygDa12A0qow+3nBeyyRIlmYWKgWQ2q6VGhCXfmRxitIuKaJgRMSUalSsgkVK3yIA2iC8rV1y8CARLQGA2SN+JLk8SdIG3yGr4ILPJKyVl+flWLUuSVqSkJqfj4fbaIZayKfCDl3rMqUqYwCldlBar+0p9AAQ1MyNjFLtuh+CK8yENJSaIqsj2l6kbgd0eJ1hXZdy5sxEuWO3MVgCtEBu3MJ2SkK+O0VZEsqUAPH1waNvcFi6qR1ntzgUo3TIB7Sv8A3FJb9KTvD41ulfhCuShFyZcKEJCUSg0qWkS5Y/KPaPFRJUeKuEUbynKSJeHWbLSeCSfqQB4mLzaRnJXXqVaUzE4V4pUxCXCmSFsMn0HzizNzBr4Zi0kXLKssvc3aJgAdRAAqSdIvXD0isylkJnyyR+aMV0ht0yXYJommWSspQ6c0glyp3qWSaNrD5smzWKfZptgV1mNTFAImqmSsLlRQDnr7JBDaiPH4fwj18Tm3z49j1uXUbfpPUrJe0uZOSEKCmC3IyBSqWkjn2soyX+FxxC0L95aj/VMV9oH3LfybPPtNonJ6pNoU8vrClCuyO0SK4SslJwvoIm/w0vOXKs7LUyl1A1LFb/OPUaXFHFhWNeDj5JXlj/cH2mSszF0A7SmqM3OkA75tcuWfxlywdg5W36U1gRft7zVzJif4hgFrHZZJIxKoSmvCMpPkhPtp86/f4RrS9x5tdUHF9I5YUwSrDuWfyf6wVsd6y1jsqBO2R8jGEK4WOHpGN4Ys9ITMjvWRg7Lf02XkrENlV/eDNk6WIPfSU8RUff5wCmWGS6NSi0KGRiaReDKBXiI1AUR5Agj4QMsttRMDoUlXI18sxEilQTNKNPko35Z504nq+pDPgYBK0hyQkKYDU5MK5QHv4TJcizoXixBCsZJUXJmLUHLMWBGRI46RocUEbHMIqCQeEOi7HnaVNHnlku+YuV2ULKnLMkvpWnzia8bJMRLHWhaVU7zv7Xrwj0WbMKyCoqP8xD82MDL/ALoTOQpMsBDqSpioqYpSpJYkYq4nzYQfFFkc1vngwt12czVhDgProN1HgA58IktCnm9kFKQlkg5lGilfmV3jxLZQau64JkkpBS5mLCVqBcIlgijj3lMSdktqYDpkqUrAkErWcAHIHfIPqaADSBtT7NO5Poqz7UtgHLGuebZQUslvTQmkCrUmgA7WGjiopRwdobKSWrrk5bma8IqljT4QatGmtnSlcpGCUtQK6FssP3484VkvWYDRavOnjGcXLAUrFUJ0etctIsSJ7upGXGEcGlwB9Hq1n6cSF2BdntUpLEd8PpWuqVUoRSmUY64L7TJl4ZaQUk4iVd48yNgw8Iy9tt6lpwV48hDrBaMKa6QPqqxu+z0+4E2O2LCLQ0t3ZWVf1D60gX05uBUiZ+GQuSlkIbQaAjcly+pMBrstSC3ag9ZrxR3ZinRhOZ7oAcnkACfCKVPd9LC4qiHojcHWJWtZASAal2YMVKpnSgGpKOIjR2idiUVMEg0CRklKQyUjgAAPCKPR4zE2Xq1gDErrDooIJKpcspCRhYELIc95ILMwsGNMY7I0czV5N0lBEVqlLKewWO+IpPgoP8QYZYLtmCeZi1k/hpS6gHzKiDhABateMQ3/ANIkSJKglaBNYYUliQSRUpfJnNYyVl6arCnnSpc4bKUoDwS7fCK5J02lZrw4ltUW6N7PtekxGJPvAY0N/LibxEKxqsyVYpaZYJoTLCdPeKQ48Yyf/b1U504TLT7qEgJ80h4qzb8UpYHtPQmqtHq9Ns4zxxT28qjdJxvh2be+56F2SYEmWcQZJWRhepzNMTAtq7RF0euuUuRKUtAKkjsqqFJxCoCgQWLwr46OpmIqog0PbAWQz+13nD+8Yu2AIlykpJyAGWw2iyEfp4MmSaWVN+zPIL/spRaJoWgpUZiy5LAgrVWmYbjA5Nl1q2pYkCPYrxsstalpWhKk4lUKQdTGQvPoKC6rOrAfcWXTyCmpyL84sjmT4ZtlhkuUYhSYaTF232BclWGcgpPJgeRY0ikoRddlNHI48KORADkzCC4JB3FDBOy9JpqaKOMfmz8xWBJjkAjipdo19j6US1HtOg8ajzH2jSWCelQdJBG4LiPKxE1nta0F0KKTuCR8oKdGeWlj+3g9bBjsYGwdN5qKTAmYN+6rzFPMRorD0ws8yhUZZ2Xl/UKfKH3FEsE18hhUVJ5q7JNCKgGhzHI6iLImAhwQQdRUfCKlpMEyyTRXtFsOFkHquKUJP+lQ+sBZnReXgxJn45j1QpAQCDsrFpnBGaYrmFq2HHqJYrSpgG8LvmpKypJAy4Gubihy3hlhmNJUdifiP2jRy7QpPdUR408Rr4wxQQoEKloL5lPYJ/pp8IdOi+OrTVNGXtoAU4d9dmozfGLMuU0sbqq3yEa2XNkAEpky8Z1mBx5gEjygLe1zqK1KloSoFv8AKqBQew7iu4gKi2OeOTjopSLrm4ETOylK1KTiKgACgBStdARpF3o6kkmasFQl91ByUsDE5HupAKjyEK8Cf+GWdJBBTOmuCkjvAZOGLYS7ZUdngnd9mmCyJTLQSV9knZJZSy595WBPJHEwIRV2y6cqRf6O3stcyclSlKJZTKNHWalvEHwjQpUWqA8AbtulabWhZAw9QEkgjvgMftTaD1olbHyhHzZy8jW+0VLXd8qb/mS0K4kV8xWCFxdErB1Y62zIKi5U5K+QCiXFNmqYqplF6mnmfOn1iwJrZUjLnwPIklJr7GnT630W+LMvaOgyeuUqWsoSS+AAlKdwCVuRBeyXIhEwTVHHMDMohIHZAALAM9M4vFUIKjRXFGeWpnJ9lmbalKzPlEJhmOB1r6QykHDixKGaUMW5l2HnE66EqU/kL2g/iL/Ur5mIFLrHLat5i8OilOT+oxFhO7cvvGCUD2CmV7ZdomA43IOYJ7Pll45xmr16FJLmQ6SNCXT/AFGo+MbAIAzrzqfjCVPc1eGhJoScIs8vvCRMljDOlM1EqAAD7uAyvOBLR7DPKVJKVAFJ0ORjNXn0IlrLyiJZ2zR5ZjwflGmOReTNPG/BgjHGgzb7qnSKTUOgapbD5tTxDxQKQo5hIAoCT+8W2U0VY5D1hvrDIhDkKOxyIEns1vmSy6FKTyP0ygtI6WrymAK4ih+0AjHIgkscZ9o1sm+5a/aY7Kp+0WgqMTFmyT5ie4TxH7QbMc9FF/pZrSY5ASTfqh30vxFD5RfkXrLV7THY0MNaMc9Nkh4Ljx0KhgVCBgmdoti8F0ClYgKgL7QB4PlBW7b6K1pQpI7RZx9jAB4vXMPx0cyfIGAR/Jrkpq8dJjhjhMIA7CaILXbkSk4pi0oTuS3kNfCMrev+ISQ4s6Co+8qg8E5nxaIXY8Ep9I101YAJJAAzJIAHMmgjN3p05kynEt5quFEf1HPwHjGVCbVblVKlJfMnDLTyGXkCYNWfoOmWAVnrFDNJdKDwCk9oHiabiFckjo4tCu5cgC9elVonuCrCg+yig8TmfEwR6IXEieSqY7DQU+MaNMqWoBD4ToiahChyFBiHEEwui1mwKmkMwWoYQGTRTOAajLJ9YilY+rXp46hwGrVMaYtveV/uOkNE3T4Q+0oda/1q/wBxiPBGW+Tr1wdJ9evVYjWrcRIZRhipZ5w3YLIydvXxh8viw9evOGhG8cVLJy+0QnY9aQX40gFbuh0qceyUylbuAnxTl5NBxEzDwPi0dEx6mAm4gcVLs85vPo1Os5JYLSPbR2k+TOPKKAwnLsq3JYHyDecepcj8IG3h0WlTnJAQr3k08xkfVYuWReSiWNro83VLI9ZwwpjS27otPkOqWesTujNuKT9HgEAK4sQVvp4jOLE7K6KxEJomnqcuSDp2QAPIAR0WVTAkEA5E6wQESZjfvEiTqxHIw8SwIWGIQkE16OlX6qHzhq5KdXTzqPMQ0yqQgCMnHraBQbJJSpiKoU44Fx5Rcs18KJAUkFyzime4/tA7HuA+4oYkl2hiCasx7QrTiINlU8UZrlGkKmzpBO4Kzk8ifhACRfaVUUCPiPvBq4US1zSy8IwlylWFhQ56c9ngt8HJlhadSVGpn2xKGClVOQzNS2XOMTen+IC1OJCQge8pirwGQ+MGLR0hs8smXZZJnzDnhBU5BoSuqlEbh+cYyX0emY8MxpR2U5X/APGkFXwhIuzdh00Y8vkoWm1rmKKpilKO5Ln9o7Z7EuY+BClsHOEEt5Rt7t6KyEAEyZk07zVdWjwlIJWeSiIPBExIaWmz4AAyJcvqiP5nJJ/UYV5IrydBYpf2Mb0dv+amYmVNwlP/AJhCCnTMivI+cbtBfJvXowMtsuXNZE+WQTQYgQX/ACrGvBJijNuS12RHWSMa5PuTUkU/Ko/INyMI47uUWKW3hhydZgrQHcEOk8waeMUOjcsdQotQqJbmowKk31LtgwKlqSUMqpJSC7FwlSSRwg5dNpCZQSJYFSM1lNOJBodHhd21U+yjPillcHFcWFLYO2v9Sv8AcYh6yHWtf4i/1q/3RWIfWBXJrTJOt3jnXxEsF4cZWpggEqYTqYXUk5QsSRo8dNqJ4QSC/hmzaI1qA4x0rpDEpfwgUSxpnHSkJKty8O6qEZFKfGJSJbOdfFS2XTJtHfQCdFCiv6vu8WTI3jstDPl4wUqFfPZj716DLljFKUJg2yUPofVIz6gpBKSCCMwRX7x66Z6M8IP3ipa7NKnJwzUIUMgcIChyUKiLd9FTx+x5nZElagGfeukEFWSQZalBeFQUrClXtJejau2sEb26FAEmzrf8qu94KFPNucZ8pXIUQuWAfzpfxGhhv1dMC47Ranp6xP4aSBLHadQArqEHXxLwPMMXPP7aeUITdxBpit3yPaEUwsWxgrcvRqfaT+EglL1WaIHNR+QcxHwBW+ECUSiSG3j0Lo10cl4ArCFTFChUHAJyZJI358RFuX0Ak2ezTpk1XWzEy1kN2UJISWIGZL7+UXLhs5V1KKBJLLLqCsLHulLMXar5ZRXvTTaM2pjJZccLq2V5F1WizahZBpLCRKRwYDsk/qBHGCdm6QCavBOkTOsP5C9KUUkVHFwINWy77UlBTZ5kucPctLqI/TMSxP8AO/OA93SjJllNoX/DzlE5I6uWXLAJnpUQaNqk8NYyyhGfL/wdxOUOEr+4QmXKCwT2CchMIT8CX8niG8boNnZQlzJpOakqSiUk17KlF1PTRMQW2TJGJBAkzaDr5ZKlCoNSSyjmO0dTSCFmvGYUJQFpmpTQd5B7NDQgpeuhArE5j0rFaUvNAezW2YSQ6JJGYlh1N/60zEo+ATEVpu4KVixzQv3salE8xMKhqcoOz58pSVYktN7o7oYZuSk9onKB00NqIO+TEcEuDPTLNaZRKgJdoGtOqmkDKocK8YsXTaTNlKVgUjtkYSGUGbvDfj6N+ZOiEz+J88/jBl9Spgh9LtdE9qlMtf61be8YrKmNlCtk38SZ+tX+4xGTSsWCCM4mGpB1eHJUIXWQAkahDk846qZEeODYCVMOxxC8IRCFpK4RMVwtoSZ1YhCQ/OGqS8PSqkdUgtl4+qRCFcDd/AeqRzC8OmCkRGCAls6tw/0iSfKRMSRMCVDiHinibKJZa9ag6fWI15AZi+OhxfFIZvcJqD+UnMRnLTYZkstMQpB2UG+efOPT0zk0fMes4sJSmcgpmpSpPEAjzI51iyMvcrcPY8vueyKmTkhKUrILlKz2SBm/7R6nYrSZYSEKwAAMkd0cADT5RiekXRgyFddZySgF6HtIO43T8oL9FukqZzS5mETNCWZfLZXDhSFywc+UPils4NHfl8KNlnJUlJdDOKGpAyL77w7o+QnqyogDc5ZQIv2cBKI3ISOPaD/IxflSz1QABOVP7wkU1B2c/VSUtVjNymYyaNXVqAbvt4xnL7vcTEKlI7qgQpQcOCKhLMW458tRMmasAhILHMZA+DtnEcycHqCk8QfhFNnbb4qwVaFWqWUiUpM1L1TMYKA/WGccWfnBuTP7AGFKdabmprln8oqYhHRNh2+CtItrn7/SK0wgtT5/Qxw2jziMZ5wKRG2dKX1V5xxUh8yrzhyV0jpLxKAS2z/MmfrV8zERNWhQosEHJzhHXx+EKFACRzDWGtChRAeRJzEcSqkKFBIdIyhmsKFBQrJJau0Bo8WrYqraUhQojCiqk5iI1lvXCFCgohyUKPEk89ptAzD+VP3hQohEdEsbQSs0oBFAKs/kYUKAHyV56ato+XnHm3SKQmXaVhAwihYaEsfrChQ2Hoqzdo2FwWhSrIhaiVKKmJNXAfMGh5xo7bMIkoZg7OwAzJfKOQoR9MxSS/MRMz0ht60OEKw1AoztQ55xd6NWhU5CxNONmZ88jrnChRTLpHXfZOqSEqUAKA8dY7KqCYUKCgIZM9eUcSIUKG8AOjL1w+8dSawoURA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3" y="3657600"/>
            <a:ext cx="3614057" cy="265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https://encrypted-tbn3.gstatic.com/images?q=tbn:ANd9GcR6F32Jiy4gwlLIzv9osWhvRiXOW6r1KWxM0wR1EAfza2TwFR4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114" y="609600"/>
            <a:ext cx="3554443" cy="284638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encrypted-tbn0.gstatic.com/images?q=tbn:ANd9GcSJagIYj6wmCdWoKUEgkZ1ujksMw2LsxmeN8VC3WgWXRYn5Csv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9457" y="3657600"/>
            <a:ext cx="3587100" cy="268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84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dailytech.com/nimage/Algae_Biofuels_Produ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27314"/>
            <a:ext cx="760449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650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encrypted-tbn2.gstatic.com/images?q=tbn:ANd9GcRU3Uf3d6EYkFYz0Z_vIV0B1Y7Johj7P0KzP7MRGH21HNMPp8ry9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914" y="685800"/>
            <a:ext cx="4463713"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4114800"/>
            <a:ext cx="8534400" cy="2246769"/>
          </a:xfrm>
          <a:prstGeom prst="rect">
            <a:avLst/>
          </a:prstGeom>
          <a:noFill/>
        </p:spPr>
        <p:txBody>
          <a:bodyPr wrap="square" rtlCol="0">
            <a:spAutoFit/>
          </a:bodyPr>
          <a:lstStyle/>
          <a:p>
            <a:pPr marL="285750" indent="-285750">
              <a:buFont typeface="Arial" pitchFamily="34" charset="0"/>
              <a:buChar char="•"/>
            </a:pPr>
            <a:r>
              <a:rPr lang="en-US" sz="2000" dirty="0" smtClean="0"/>
              <a:t>Global biodiesel production reached 3.8 million tons in 2005. Approximately 85% of biodiesel production came from the European Union.</a:t>
            </a:r>
          </a:p>
          <a:p>
            <a:pPr marL="742950" lvl="1" indent="-285750">
              <a:buFont typeface="Arial" pitchFamily="34" charset="0"/>
              <a:buChar char="•"/>
            </a:pPr>
            <a:r>
              <a:rPr lang="en-US" sz="2000" dirty="0" smtClean="0"/>
              <a:t>In 2007, in the United States, average retail </a:t>
            </a:r>
            <a:r>
              <a:rPr lang="en-US" sz="2000" dirty="0" err="1" smtClean="0"/>
              <a:t>pricesof</a:t>
            </a:r>
            <a:r>
              <a:rPr lang="en-US" sz="2000" dirty="0" smtClean="0"/>
              <a:t> B2/B5 were lower than petroleum diesel by about 12 cents, and B20 blends were the same as </a:t>
            </a:r>
            <a:r>
              <a:rPr lang="en-US" sz="2000" dirty="0" err="1" smtClean="0"/>
              <a:t>petrodiesel</a:t>
            </a:r>
            <a:r>
              <a:rPr lang="en-US" sz="2000" dirty="0" smtClean="0"/>
              <a:t>.</a:t>
            </a:r>
            <a:endParaRPr lang="en-US" sz="2000" baseline="30000" dirty="0"/>
          </a:p>
          <a:p>
            <a:pPr marL="742950" lvl="1" indent="-285750">
              <a:buFont typeface="Arial" pitchFamily="34" charset="0"/>
              <a:buChar char="•"/>
            </a:pPr>
            <a:r>
              <a:rPr lang="en-US" sz="2000" dirty="0" smtClean="0"/>
              <a:t>By July 2009,  the average costs of B20 was 15 cents per gallon higher than petroleum diesel</a:t>
            </a:r>
            <a:endParaRPr lang="en-US" sz="2000" dirty="0"/>
          </a:p>
        </p:txBody>
      </p:sp>
    </p:spTree>
    <p:extLst>
      <p:ext uri="{BB962C8B-B14F-4D97-AF65-F5344CB8AC3E}">
        <p14:creationId xmlns:p14="http://schemas.microsoft.com/office/powerpoint/2010/main" val="316312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“Falcon 20” (Air Canada):  The World’s First B100 Powered Plane</a:t>
            </a:r>
            <a:endParaRPr lang="en-US" sz="3200" dirty="0"/>
          </a:p>
        </p:txBody>
      </p:sp>
      <p:pic>
        <p:nvPicPr>
          <p:cNvPr id="8194" name="Picture 2" descr="The 100 percent biofuel-powered Falcon 20 being tailed by the data-collecting T-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010" y="2057400"/>
            <a:ext cx="6798990" cy="3810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4724400" y="1447800"/>
            <a:ext cx="1828800" cy="1371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49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Municipal Solid Waste</a:t>
            </a:r>
            <a:endParaRPr lang="en-US" sz="3200" dirty="0"/>
          </a:p>
        </p:txBody>
      </p:sp>
      <p:sp>
        <p:nvSpPr>
          <p:cNvPr id="3" name="Content Placeholder 2"/>
          <p:cNvSpPr>
            <a:spLocks noGrp="1"/>
          </p:cNvSpPr>
          <p:nvPr>
            <p:ph idx="1"/>
          </p:nvPr>
        </p:nvSpPr>
        <p:spPr/>
        <p:txBody>
          <a:bodyPr>
            <a:normAutofit/>
          </a:bodyPr>
          <a:lstStyle/>
          <a:p>
            <a:r>
              <a:rPr lang="en-US" sz="2000" dirty="0" smtClean="0"/>
              <a:t>Trash is a growing problem in the U.S., as well as the rest of the world.  Landfill sites are rapidly filling and the availability of new sites is limited.</a:t>
            </a:r>
          </a:p>
          <a:p>
            <a:endParaRPr lang="en-US" sz="2000" dirty="0"/>
          </a:p>
          <a:p>
            <a:r>
              <a:rPr lang="en-US" sz="2000" dirty="0" smtClean="0"/>
              <a:t>Other problems include groundwater contamination, odor, disease, and the escape of toxic gases.  Everyday, 350,000 tons of trash are added to landfills in the U.S.</a:t>
            </a:r>
          </a:p>
          <a:p>
            <a:endParaRPr lang="en-US" sz="2000" dirty="0"/>
          </a:p>
          <a:p>
            <a:r>
              <a:rPr lang="en-US" sz="2000" dirty="0" smtClean="0"/>
              <a:t>The majority of this waste is originated from photosynthesis:</a:t>
            </a:r>
          </a:p>
          <a:p>
            <a:pPr lvl="1"/>
            <a:r>
              <a:rPr lang="en-US" sz="2000" dirty="0" smtClean="0"/>
              <a:t>Paper (36%)</a:t>
            </a:r>
          </a:p>
          <a:p>
            <a:pPr lvl="1"/>
            <a:r>
              <a:rPr lang="en-US" sz="2000" dirty="0" smtClean="0"/>
              <a:t>Food Waste (11%)</a:t>
            </a:r>
          </a:p>
          <a:p>
            <a:pPr lvl="1"/>
            <a:r>
              <a:rPr lang="en-US" sz="2000" dirty="0" smtClean="0"/>
              <a:t>Plant Waste (12%)</a:t>
            </a:r>
          </a:p>
          <a:p>
            <a:pPr lvl="1"/>
            <a:r>
              <a:rPr lang="en-US" sz="2000" dirty="0" smtClean="0"/>
              <a:t>Wood (6%)</a:t>
            </a:r>
          </a:p>
          <a:p>
            <a:endParaRPr lang="en-US" sz="2000" dirty="0"/>
          </a:p>
        </p:txBody>
      </p:sp>
    </p:spTree>
    <p:extLst>
      <p:ext uri="{BB962C8B-B14F-4D97-AF65-F5344CB8AC3E}">
        <p14:creationId xmlns:p14="http://schemas.microsoft.com/office/powerpoint/2010/main" val="225622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Trash-Burning Plants</a:t>
            </a:r>
            <a:endParaRPr lang="en-US" sz="3200" dirty="0"/>
          </a:p>
        </p:txBody>
      </p:sp>
      <p:sp>
        <p:nvSpPr>
          <p:cNvPr id="3" name="Content Placeholder 2"/>
          <p:cNvSpPr>
            <a:spLocks noGrp="1"/>
          </p:cNvSpPr>
          <p:nvPr>
            <p:ph idx="1"/>
          </p:nvPr>
        </p:nvSpPr>
        <p:spPr/>
        <p:txBody>
          <a:bodyPr>
            <a:normAutofit/>
          </a:bodyPr>
          <a:lstStyle/>
          <a:p>
            <a:r>
              <a:rPr lang="en-US" sz="2000" dirty="0" smtClean="0"/>
              <a:t>In recent years, municipalities have begun burning the solid waste and using the thermal energy to generate electricity</a:t>
            </a:r>
          </a:p>
          <a:p>
            <a:pPr lvl="1"/>
            <a:r>
              <a:rPr lang="en-US" sz="2000" dirty="0" smtClean="0"/>
              <a:t>Example:  In 1961, 63% of trash was landfilled,  6% recycled, and 31% was incinerated </a:t>
            </a:r>
            <a:r>
              <a:rPr lang="en-US" sz="2000" i="1" u="sng" dirty="0" smtClean="0"/>
              <a:t>without</a:t>
            </a:r>
            <a:r>
              <a:rPr lang="en-US" sz="2000" i="1" dirty="0" smtClean="0"/>
              <a:t> </a:t>
            </a:r>
            <a:r>
              <a:rPr lang="en-US" sz="2000" dirty="0" smtClean="0"/>
              <a:t>energy recovery</a:t>
            </a:r>
          </a:p>
          <a:p>
            <a:pPr lvl="1"/>
            <a:r>
              <a:rPr lang="en-US" sz="2000" dirty="0" smtClean="0"/>
              <a:t>In 2001, 56% was landfilled, 29% recycled, and 15% was incinerated with energy recovery</a:t>
            </a:r>
          </a:p>
          <a:p>
            <a:pPr lvl="1"/>
            <a:endParaRPr lang="en-US" sz="2000" dirty="0"/>
          </a:p>
          <a:p>
            <a:r>
              <a:rPr lang="en-US" sz="2000" dirty="0" smtClean="0"/>
              <a:t>Trash has 1/3 the energy content of coal, so it can make a reasonable contribution</a:t>
            </a:r>
          </a:p>
          <a:p>
            <a:r>
              <a:rPr lang="en-US" sz="2000" dirty="0" smtClean="0"/>
              <a:t>Many municipalities struggle with the cost of waste-burning plants, so many of these facilities are privately owned.</a:t>
            </a:r>
          </a:p>
          <a:p>
            <a:pPr lvl="1"/>
            <a:r>
              <a:rPr lang="en-US" sz="2000" dirty="0" smtClean="0"/>
              <a:t>There are 97 such facilities in the U.S.</a:t>
            </a:r>
            <a:endParaRPr lang="en-US" sz="2000" dirty="0"/>
          </a:p>
        </p:txBody>
      </p:sp>
    </p:spTree>
    <p:extLst>
      <p:ext uri="{BB962C8B-B14F-4D97-AF65-F5344CB8AC3E}">
        <p14:creationId xmlns:p14="http://schemas.microsoft.com/office/powerpoint/2010/main" val="2927092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42" t="8096" r="38206" b="4695"/>
          <a:stretch/>
        </p:blipFill>
        <p:spPr bwMode="auto">
          <a:xfrm>
            <a:off x="1447800" y="217714"/>
            <a:ext cx="5692845" cy="622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58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Biogas</a:t>
            </a:r>
            <a:endParaRPr lang="en-US" sz="3200" dirty="0"/>
          </a:p>
        </p:txBody>
      </p:sp>
      <p:sp>
        <p:nvSpPr>
          <p:cNvPr id="3" name="Content Placeholder 2"/>
          <p:cNvSpPr>
            <a:spLocks noGrp="1"/>
          </p:cNvSpPr>
          <p:nvPr>
            <p:ph idx="1"/>
          </p:nvPr>
        </p:nvSpPr>
        <p:spPr/>
        <p:txBody>
          <a:bodyPr>
            <a:normAutofit/>
          </a:bodyPr>
          <a:lstStyle/>
          <a:p>
            <a:r>
              <a:rPr lang="en-US" sz="2000" dirty="0" smtClean="0"/>
              <a:t>As previous discussed in the first lecture, microbes will ferment organic matter to ethanol under certain conditions.</a:t>
            </a:r>
          </a:p>
          <a:p>
            <a:endParaRPr lang="en-US" sz="2000" dirty="0" smtClean="0"/>
          </a:p>
          <a:p>
            <a:r>
              <a:rPr lang="en-US" sz="2000" dirty="0" smtClean="0"/>
              <a:t>Biomass can also be converted to methane gas.  In the presence of water and absence of oxygen, 60-80% of the carbon in organic material is converted into methane and carbon dioxide.</a:t>
            </a:r>
            <a:endParaRPr lang="en-US" sz="2000" dirty="0"/>
          </a:p>
          <a:p>
            <a:endParaRPr lang="en-US" sz="2000" dirty="0" smtClean="0"/>
          </a:p>
          <a:p>
            <a:r>
              <a:rPr lang="en-US" sz="2000" dirty="0" smtClean="0"/>
              <a:t>Methane obtained from biomass is called biogas.</a:t>
            </a:r>
            <a:endParaRPr lang="en-US" sz="2000" dirty="0"/>
          </a:p>
        </p:txBody>
      </p:sp>
    </p:spTree>
    <p:extLst>
      <p:ext uri="{BB962C8B-B14F-4D97-AF65-F5344CB8AC3E}">
        <p14:creationId xmlns:p14="http://schemas.microsoft.com/office/powerpoint/2010/main" val="2593874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sz="3200" dirty="0" smtClean="0"/>
              <a:t>Biogas from Municipal Sewage</a:t>
            </a:r>
            <a:endParaRPr lang="en-US" sz="3200" dirty="0"/>
          </a:p>
        </p:txBody>
      </p:sp>
      <p:sp>
        <p:nvSpPr>
          <p:cNvPr id="3" name="Content Placeholder 2"/>
          <p:cNvSpPr>
            <a:spLocks noGrp="1"/>
          </p:cNvSpPr>
          <p:nvPr>
            <p:ph idx="1"/>
          </p:nvPr>
        </p:nvSpPr>
        <p:spPr/>
        <p:txBody>
          <a:bodyPr>
            <a:normAutofit/>
          </a:bodyPr>
          <a:lstStyle/>
          <a:p>
            <a:r>
              <a:rPr lang="en-US" sz="2000" dirty="0" smtClean="0"/>
              <a:t>Human and animal feces can be used to generate methane.</a:t>
            </a:r>
          </a:p>
          <a:p>
            <a:endParaRPr lang="en-US" sz="2000" dirty="0" smtClean="0"/>
          </a:p>
          <a:p>
            <a:r>
              <a:rPr lang="en-US" sz="2000" dirty="0" smtClean="0"/>
              <a:t>Bacteria break down waste into sludge in a bioreactor.  During the digestion of the waste, the bacteria emit methane, which is then piped into a storage container.</a:t>
            </a:r>
          </a:p>
          <a:p>
            <a:endParaRPr lang="en-US" sz="2000" dirty="0"/>
          </a:p>
          <a:p>
            <a:r>
              <a:rPr lang="en-US" sz="2000" dirty="0" smtClean="0"/>
              <a:t>Such a plant exists in Boulder, Colorado.  The methane is used to power a gas turbine.  The plant produces 700 kW of electrical power, which sustains the sewer plants power needs.</a:t>
            </a:r>
          </a:p>
          <a:p>
            <a:pPr lvl="1"/>
            <a:r>
              <a:rPr lang="en-US" sz="2000" dirty="0" smtClean="0"/>
              <a:t>Excess power is sold to the utility company and provides an annual revenue of $93,000.  The initial cost of the plant was $2.1 M.</a:t>
            </a:r>
            <a:endParaRPr lang="en-US" sz="2000" dirty="0"/>
          </a:p>
        </p:txBody>
      </p:sp>
    </p:spTree>
    <p:extLst>
      <p:ext uri="{BB962C8B-B14F-4D97-AF65-F5344CB8AC3E}">
        <p14:creationId xmlns:p14="http://schemas.microsoft.com/office/powerpoint/2010/main" val="4173170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216900" cy="638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23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Diesel Engines</a:t>
            </a:r>
            <a:endParaRPr lang="en-US" sz="3200" dirty="0"/>
          </a:p>
        </p:txBody>
      </p:sp>
      <p:sp>
        <p:nvSpPr>
          <p:cNvPr id="3" name="Content Placeholder 2"/>
          <p:cNvSpPr>
            <a:spLocks noGrp="1"/>
          </p:cNvSpPr>
          <p:nvPr>
            <p:ph idx="1"/>
          </p:nvPr>
        </p:nvSpPr>
        <p:spPr>
          <a:xfrm>
            <a:off x="381000" y="1219200"/>
            <a:ext cx="8229600" cy="5334000"/>
          </a:xfrm>
        </p:spPr>
        <p:txBody>
          <a:bodyPr>
            <a:noAutofit/>
          </a:bodyPr>
          <a:lstStyle/>
          <a:p>
            <a:r>
              <a:rPr lang="en-US" sz="2000" dirty="0" smtClean="0"/>
              <a:t>Both diesel engines and gasoline engines covert fuel into energy through a series of small explosions or combustions. The major difference between diesel and gasoline is the way these explosions happen. </a:t>
            </a:r>
          </a:p>
          <a:p>
            <a:endParaRPr lang="en-US" sz="2000" dirty="0"/>
          </a:p>
          <a:p>
            <a:r>
              <a:rPr lang="en-US" sz="2000" dirty="0" smtClean="0"/>
              <a:t>In </a:t>
            </a:r>
            <a:r>
              <a:rPr lang="en-US" sz="2000" b="1" u="sng" dirty="0" smtClean="0">
                <a:solidFill>
                  <a:srgbClr val="FF0000"/>
                </a:solidFill>
              </a:rPr>
              <a:t>gas engines</a:t>
            </a:r>
            <a:r>
              <a:rPr lang="en-US" sz="2000" dirty="0" smtClean="0"/>
              <a:t>, fuel is mixed with air, compressed by pistons and ignited by sparks from spark plugs.   Gas engines operate at an air-to-fuel ratio of 10:1.</a:t>
            </a:r>
          </a:p>
          <a:p>
            <a:endParaRPr lang="en-US" sz="2000" dirty="0" smtClean="0"/>
          </a:p>
          <a:p>
            <a:r>
              <a:rPr lang="en-US" sz="2000" dirty="0" smtClean="0"/>
              <a:t>In a </a:t>
            </a:r>
            <a:r>
              <a:rPr lang="en-US" sz="2000" b="1" u="sng" dirty="0" smtClean="0">
                <a:solidFill>
                  <a:srgbClr val="FF0000"/>
                </a:solidFill>
              </a:rPr>
              <a:t>diesel engine</a:t>
            </a:r>
            <a:r>
              <a:rPr lang="en-US" sz="2000" dirty="0" smtClean="0"/>
              <a:t>, the air is compressed first, and then the fuel is injected. Because air heats up when it's compressed, the fuel ignites without a spark.</a:t>
            </a:r>
          </a:p>
          <a:p>
            <a:pPr lvl="1"/>
            <a:r>
              <a:rPr lang="en-US" sz="2000" dirty="0" smtClean="0"/>
              <a:t>Compressing air makes it concentrated.  When air molecules are packed so tightly,  the diesel fuel has a better chance of reacting with as many oxygen molecules as possible, improving the efficiency of the combustion.  Diesel engines compress at a ratio of 20:1.</a:t>
            </a:r>
            <a:endParaRPr lang="en-US" sz="2000" dirty="0"/>
          </a:p>
        </p:txBody>
      </p:sp>
    </p:spTree>
    <p:extLst>
      <p:ext uri="{BB962C8B-B14F-4D97-AF65-F5344CB8AC3E}">
        <p14:creationId xmlns:p14="http://schemas.microsoft.com/office/powerpoint/2010/main" val="2481147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reentech-opportunities.com/biogas%20plant%20south%20of%20Han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121" y="914400"/>
            <a:ext cx="6692221"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207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Biogas from Sewage</a:t>
            </a:r>
            <a:endParaRPr lang="en-US" sz="3200" dirty="0"/>
          </a:p>
        </p:txBody>
      </p:sp>
      <p:pic>
        <p:nvPicPr>
          <p:cNvPr id="10242" name="Picture 2" descr="sintex.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7800" y="1676400"/>
            <a:ext cx="3414889"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1600200"/>
            <a:ext cx="4724400" cy="2246769"/>
          </a:xfrm>
          <a:prstGeom prst="rect">
            <a:avLst/>
          </a:prstGeom>
          <a:noFill/>
        </p:spPr>
        <p:txBody>
          <a:bodyPr wrap="square" rtlCol="0">
            <a:spAutoFit/>
          </a:bodyPr>
          <a:lstStyle/>
          <a:p>
            <a:pPr marL="285750" indent="-285750">
              <a:buFont typeface="Arial" pitchFamily="34" charset="0"/>
              <a:buChar char="•"/>
            </a:pPr>
            <a:r>
              <a:rPr lang="en-US" sz="2000" dirty="0" smtClean="0"/>
              <a:t>In India, individual 1m</a:t>
            </a:r>
            <a:r>
              <a:rPr lang="en-US" sz="2000" baseline="30000" dirty="0" smtClean="0"/>
              <a:t>3</a:t>
            </a:r>
            <a:r>
              <a:rPr lang="en-US" sz="2000" dirty="0" smtClean="0"/>
              <a:t> digesters are installed outside of homes.  Waste is funneled in and converted to methane.</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The methane produced provides fuel for kitchen and heating use.  Each unit cost $425 USD.</a:t>
            </a:r>
            <a:endParaRPr lang="en-US" sz="2000" dirty="0"/>
          </a:p>
        </p:txBody>
      </p:sp>
    </p:spTree>
    <p:extLst>
      <p:ext uri="{BB962C8B-B14F-4D97-AF65-F5344CB8AC3E}">
        <p14:creationId xmlns:p14="http://schemas.microsoft.com/office/powerpoint/2010/main" val="310513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Benefits of Biodiesel</a:t>
            </a:r>
            <a:endParaRPr lang="en-US" sz="3200" dirty="0"/>
          </a:p>
        </p:txBody>
      </p:sp>
      <p:sp>
        <p:nvSpPr>
          <p:cNvPr id="3" name="Content Placeholder 2"/>
          <p:cNvSpPr>
            <a:spLocks noGrp="1"/>
          </p:cNvSpPr>
          <p:nvPr>
            <p:ph idx="1"/>
          </p:nvPr>
        </p:nvSpPr>
        <p:spPr>
          <a:xfrm>
            <a:off x="457200" y="1676400"/>
            <a:ext cx="8229600" cy="3657600"/>
          </a:xfrm>
        </p:spPr>
        <p:txBody>
          <a:bodyPr>
            <a:normAutofit/>
          </a:bodyPr>
          <a:lstStyle/>
          <a:p>
            <a:r>
              <a:rPr lang="en-US" sz="2000" dirty="0" smtClean="0"/>
              <a:t>Biodiesel is </a:t>
            </a:r>
            <a:r>
              <a:rPr lang="en-US" sz="2000" i="1" u="sng" dirty="0" smtClean="0"/>
              <a:t>relatively</a:t>
            </a:r>
            <a:r>
              <a:rPr lang="en-US" sz="2000" dirty="0" smtClean="0"/>
              <a:t> environmentally friendly.</a:t>
            </a:r>
          </a:p>
          <a:p>
            <a:pPr lvl="1"/>
            <a:r>
              <a:rPr lang="en-US" sz="2000" dirty="0" smtClean="0"/>
              <a:t>Produces 57% less greenhouse gas than petroleum diesel</a:t>
            </a:r>
          </a:p>
          <a:p>
            <a:r>
              <a:rPr lang="en-US" sz="2000" dirty="0" smtClean="0"/>
              <a:t>It can help reduce dependency on foreign oil.</a:t>
            </a:r>
          </a:p>
          <a:p>
            <a:r>
              <a:rPr lang="en-US" sz="2000" dirty="0" smtClean="0"/>
              <a:t>It helps to lubricate the engine itself, decreasing engine wear.</a:t>
            </a:r>
          </a:p>
          <a:p>
            <a:r>
              <a:rPr lang="en-US" sz="2000" dirty="0" smtClean="0"/>
              <a:t>It can be used in almost any diesel with little or no engine modification.</a:t>
            </a:r>
          </a:p>
          <a:p>
            <a:r>
              <a:rPr lang="en-US" sz="2000" dirty="0" smtClean="0"/>
              <a:t>It is safer than conventional diesel.</a:t>
            </a:r>
          </a:p>
          <a:p>
            <a:r>
              <a:rPr lang="en-US" sz="2000" dirty="0" smtClean="0"/>
              <a:t>Biodiesel from </a:t>
            </a:r>
            <a:r>
              <a:rPr lang="en-US" sz="2000" u="sng" dirty="0" smtClean="0"/>
              <a:t>algae</a:t>
            </a:r>
            <a:r>
              <a:rPr lang="en-US" sz="2000" dirty="0" smtClean="0"/>
              <a:t> has no impact on food supply, and causes no deforestation</a:t>
            </a:r>
          </a:p>
          <a:p>
            <a:endParaRPr lang="en-US" sz="2000" dirty="0" smtClean="0"/>
          </a:p>
          <a:p>
            <a:endParaRPr lang="en-US" sz="2000" dirty="0"/>
          </a:p>
        </p:txBody>
      </p:sp>
    </p:spTree>
    <p:extLst>
      <p:ext uri="{BB962C8B-B14F-4D97-AF65-F5344CB8AC3E}">
        <p14:creationId xmlns:p14="http://schemas.microsoft.com/office/powerpoint/2010/main" val="321818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Disadvantages of Biodiesel</a:t>
            </a:r>
            <a:endParaRPr lang="en-US" sz="3200" dirty="0"/>
          </a:p>
        </p:txBody>
      </p:sp>
      <p:sp>
        <p:nvSpPr>
          <p:cNvPr id="3" name="Content Placeholder 2"/>
          <p:cNvSpPr>
            <a:spLocks noGrp="1"/>
          </p:cNvSpPr>
          <p:nvPr>
            <p:ph idx="1"/>
          </p:nvPr>
        </p:nvSpPr>
        <p:spPr>
          <a:xfrm>
            <a:off x="457200" y="1371600"/>
            <a:ext cx="8229600" cy="5105400"/>
          </a:xfrm>
        </p:spPr>
        <p:txBody>
          <a:bodyPr>
            <a:normAutofit/>
          </a:bodyPr>
          <a:lstStyle/>
          <a:p>
            <a:r>
              <a:rPr lang="en-US" sz="2000" dirty="0" smtClean="0"/>
              <a:t>High smog emission (NO and NO</a:t>
            </a:r>
            <a:r>
              <a:rPr lang="en-US" sz="2000" baseline="-25000" dirty="0" smtClean="0"/>
              <a:t>2</a:t>
            </a:r>
            <a:r>
              <a:rPr lang="en-US" sz="2000" dirty="0" smtClean="0"/>
              <a:t>)</a:t>
            </a:r>
          </a:p>
          <a:p>
            <a:r>
              <a:rPr lang="en-US" sz="2000" dirty="0" smtClean="0"/>
              <a:t>Biodiesel can absorb water.  </a:t>
            </a:r>
          </a:p>
          <a:p>
            <a:pPr lvl="1"/>
            <a:r>
              <a:rPr lang="en-US" sz="2000" dirty="0" smtClean="0"/>
              <a:t>Water causes smoke, harder starting, and reduced power.</a:t>
            </a:r>
          </a:p>
          <a:p>
            <a:pPr lvl="1"/>
            <a:r>
              <a:rPr lang="en-US" sz="2000" dirty="0" smtClean="0"/>
              <a:t>Water causes corrosion of fuel system components</a:t>
            </a:r>
          </a:p>
          <a:p>
            <a:pPr lvl="1"/>
            <a:endParaRPr lang="en-US" sz="2000" dirty="0"/>
          </a:p>
          <a:p>
            <a:r>
              <a:rPr lang="en-US" sz="2000" dirty="0" smtClean="0"/>
              <a:t>Ecosystems are destroyed to clear land for oil palm, soybean and sugar cane plantations. </a:t>
            </a:r>
          </a:p>
          <a:p>
            <a:pPr lvl="1"/>
            <a:r>
              <a:rPr lang="en-US" sz="2000" dirty="0" smtClean="0"/>
              <a:t>Biofuels contribute to world hunger, seeing as arable land is no longer used for growing foods</a:t>
            </a:r>
          </a:p>
          <a:p>
            <a:pPr lvl="1"/>
            <a:r>
              <a:rPr lang="en-US" sz="2000" dirty="0" smtClean="0"/>
              <a:t>In some poor countries the rising price of vegetable oil is causing problems. Some farmers are switching from producing food crops to producing biofuel crops to make more money</a:t>
            </a:r>
          </a:p>
          <a:p>
            <a:pPr lvl="2"/>
            <a:endParaRPr lang="en-US" sz="1200" dirty="0"/>
          </a:p>
          <a:p>
            <a:endParaRPr lang="en-US" sz="2400" dirty="0" smtClean="0"/>
          </a:p>
          <a:p>
            <a:pPr marL="457200" lvl="1" indent="0">
              <a:buNone/>
            </a:pPr>
            <a:endParaRPr lang="en-US" sz="2000" dirty="0"/>
          </a:p>
        </p:txBody>
      </p:sp>
    </p:spTree>
    <p:extLst>
      <p:ext uri="{BB962C8B-B14F-4D97-AF65-F5344CB8AC3E}">
        <p14:creationId xmlns:p14="http://schemas.microsoft.com/office/powerpoint/2010/main" val="152746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tic.ddmcdn.com/gif/diesel-two-strok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52625"/>
            <a:ext cx="29527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tochasticgeomechanics.civil.tamu.edu/efd/Power_files/image001.jpg"/>
          <p:cNvPicPr>
            <a:picLocks noChangeAspect="1" noChangeArrowheads="1"/>
          </p:cNvPicPr>
          <p:nvPr/>
        </p:nvPicPr>
        <p:blipFill rotWithShape="1">
          <a:blip r:embed="rId3">
            <a:extLst>
              <a:ext uri="{28A0092B-C50C-407E-A947-70E740481C1C}">
                <a14:useLocalDpi xmlns:a14="http://schemas.microsoft.com/office/drawing/2010/main" val="0"/>
              </a:ext>
            </a:extLst>
          </a:blip>
          <a:srcRect b="3562"/>
          <a:stretch/>
        </p:blipFill>
        <p:spPr bwMode="auto">
          <a:xfrm>
            <a:off x="4800600" y="2019299"/>
            <a:ext cx="3276600" cy="3609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43075" y="1457906"/>
            <a:ext cx="1447800" cy="369332"/>
          </a:xfrm>
          <a:prstGeom prst="rect">
            <a:avLst/>
          </a:prstGeom>
          <a:noFill/>
        </p:spPr>
        <p:txBody>
          <a:bodyPr wrap="square" rtlCol="0">
            <a:spAutoFit/>
          </a:bodyPr>
          <a:lstStyle/>
          <a:p>
            <a:r>
              <a:rPr lang="en-US" dirty="0" smtClean="0"/>
              <a:t>Diesel Engine</a:t>
            </a:r>
            <a:endParaRPr lang="en-US" dirty="0"/>
          </a:p>
        </p:txBody>
      </p:sp>
      <p:sp>
        <p:nvSpPr>
          <p:cNvPr id="5" name="TextBox 4"/>
          <p:cNvSpPr txBox="1"/>
          <p:nvPr/>
        </p:nvSpPr>
        <p:spPr>
          <a:xfrm>
            <a:off x="5638800" y="1459468"/>
            <a:ext cx="1752600" cy="369332"/>
          </a:xfrm>
          <a:prstGeom prst="rect">
            <a:avLst/>
          </a:prstGeom>
          <a:noFill/>
        </p:spPr>
        <p:txBody>
          <a:bodyPr wrap="square" rtlCol="0">
            <a:spAutoFit/>
          </a:bodyPr>
          <a:lstStyle/>
          <a:p>
            <a:r>
              <a:rPr lang="en-US" dirty="0" smtClean="0"/>
              <a:t>Gasoline Engine</a:t>
            </a:r>
            <a:endParaRPr lang="en-US" dirty="0"/>
          </a:p>
        </p:txBody>
      </p:sp>
    </p:spTree>
    <p:extLst>
      <p:ext uri="{BB962C8B-B14F-4D97-AF65-F5344CB8AC3E}">
        <p14:creationId xmlns:p14="http://schemas.microsoft.com/office/powerpoint/2010/main" val="96298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About Diesel Fuel</a:t>
            </a:r>
            <a:endParaRPr lang="en-US" sz="3200" dirty="0"/>
          </a:p>
        </p:txBody>
      </p:sp>
      <p:sp>
        <p:nvSpPr>
          <p:cNvPr id="4" name="Content Placeholder 3"/>
          <p:cNvSpPr>
            <a:spLocks noGrp="1"/>
          </p:cNvSpPr>
          <p:nvPr>
            <p:ph idx="1"/>
          </p:nvPr>
        </p:nvSpPr>
        <p:spPr>
          <a:xfrm>
            <a:off x="457200" y="1524000"/>
            <a:ext cx="8229600" cy="4114800"/>
          </a:xfrm>
        </p:spPr>
        <p:txBody>
          <a:bodyPr>
            <a:noAutofit/>
          </a:bodyPr>
          <a:lstStyle/>
          <a:p>
            <a:pPr algn="just"/>
            <a:r>
              <a:rPr lang="en-US" sz="2000" dirty="0" smtClean="0"/>
              <a:t>Diesel fuel is heavier, oilier, evaporates slower, and burns at a higher temperature than gasoline.</a:t>
            </a:r>
          </a:p>
          <a:p>
            <a:pPr algn="just"/>
            <a:endParaRPr lang="en-US" sz="2000" dirty="0" smtClean="0"/>
          </a:p>
          <a:p>
            <a:pPr algn="just"/>
            <a:r>
              <a:rPr lang="en-US" sz="2000" dirty="0" smtClean="0"/>
              <a:t>It contains more carbon atoms in longer chains than gasoline does.  It takes less refining to create diesel fuel, which is why it </a:t>
            </a:r>
            <a:r>
              <a:rPr lang="en-US" sz="2000" i="1" dirty="0" smtClean="0"/>
              <a:t>used</a:t>
            </a:r>
            <a:r>
              <a:rPr lang="en-US" sz="2000" dirty="0" smtClean="0"/>
              <a:t> to be cheaper than gasoline. </a:t>
            </a:r>
          </a:p>
          <a:p>
            <a:pPr lvl="1" algn="just"/>
            <a:r>
              <a:rPr lang="en-US" sz="2000" dirty="0" smtClean="0"/>
              <a:t>Since 2004, however, demand for diesel has risen for several reasons, including increased industrialization and construction in China. </a:t>
            </a:r>
          </a:p>
          <a:p>
            <a:pPr algn="just"/>
            <a:endParaRPr lang="en-US" sz="2000" dirty="0" smtClean="0"/>
          </a:p>
          <a:p>
            <a:pPr algn="just"/>
            <a:r>
              <a:rPr lang="en-US" sz="2000" dirty="0" smtClean="0"/>
              <a:t>Diesel fuel has a </a:t>
            </a:r>
            <a:r>
              <a:rPr lang="en-US" sz="2000" b="1" u="sng" dirty="0" smtClean="0"/>
              <a:t>higher energy density</a:t>
            </a:r>
            <a:r>
              <a:rPr lang="en-US" sz="2000" dirty="0" smtClean="0"/>
              <a:t> than gasoline. On average, 1 gallon of diesel fuel contains approximately 1.55x10</a:t>
            </a:r>
            <a:r>
              <a:rPr lang="en-US" sz="2000" baseline="30000" dirty="0" smtClean="0"/>
              <a:t>8</a:t>
            </a:r>
            <a:r>
              <a:rPr lang="en-US" sz="2000" dirty="0" smtClean="0"/>
              <a:t> J, while 1 gallon of gasoline contains 1.32x10</a:t>
            </a:r>
            <a:r>
              <a:rPr lang="en-US" sz="2000" baseline="30000" dirty="0" smtClean="0"/>
              <a:t>8</a:t>
            </a:r>
            <a:r>
              <a:rPr lang="en-US" sz="2000" dirty="0" smtClean="0"/>
              <a:t> J.  </a:t>
            </a:r>
            <a:endParaRPr lang="en-US" sz="2000" dirty="0"/>
          </a:p>
        </p:txBody>
      </p:sp>
    </p:spTree>
    <p:extLst>
      <p:ext uri="{BB962C8B-B14F-4D97-AF65-F5344CB8AC3E}">
        <p14:creationId xmlns:p14="http://schemas.microsoft.com/office/powerpoint/2010/main" val="25586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Shortcomings of Diesel</a:t>
            </a:r>
            <a:endParaRPr lang="en-US" sz="3200" dirty="0"/>
          </a:p>
        </p:txBody>
      </p:sp>
      <p:sp>
        <p:nvSpPr>
          <p:cNvPr id="3" name="Content Placeholder 2"/>
          <p:cNvSpPr>
            <a:spLocks noGrp="1"/>
          </p:cNvSpPr>
          <p:nvPr>
            <p:ph idx="1"/>
          </p:nvPr>
        </p:nvSpPr>
        <p:spPr/>
        <p:txBody>
          <a:bodyPr>
            <a:normAutofit/>
          </a:bodyPr>
          <a:lstStyle/>
          <a:p>
            <a:r>
              <a:rPr lang="en-US" sz="2000" dirty="0" smtClean="0"/>
              <a:t>During the big oil crisis in the 1970s, European car companies started advertising diesel engines for commercial use as an alternative to gasoline.</a:t>
            </a:r>
          </a:p>
          <a:p>
            <a:endParaRPr lang="en-US" sz="2000" dirty="0" smtClean="0"/>
          </a:p>
          <a:p>
            <a:pPr lvl="1"/>
            <a:r>
              <a:rPr lang="en-US" sz="2000" dirty="0" smtClean="0"/>
              <a:t>Those who tried it out were a bit disappointed -- the engines were very loud, and they would arrive home to find their cars covered from front to back in black soot </a:t>
            </a:r>
          </a:p>
          <a:p>
            <a:pPr lvl="1"/>
            <a:endParaRPr lang="en-US" sz="1600" dirty="0"/>
          </a:p>
          <a:p>
            <a:pPr lvl="1"/>
            <a:r>
              <a:rPr lang="en-US" sz="2000" dirty="0" smtClean="0"/>
              <a:t>Over the past 30 to 40 years, however, vast improvements have been made on engine performance and fuel cleanliness. </a:t>
            </a:r>
          </a:p>
          <a:p>
            <a:pPr lvl="1"/>
            <a:endParaRPr lang="en-US" sz="2000" dirty="0" smtClean="0"/>
          </a:p>
          <a:p>
            <a:pPr lvl="1"/>
            <a:r>
              <a:rPr lang="en-US" sz="2000" dirty="0" smtClean="0"/>
              <a:t>Injection devices are now controlled by advanced computers that monitor fuel combustion, increase efficiency and reduce emissions. </a:t>
            </a:r>
            <a:endParaRPr lang="en-US" sz="2000" dirty="0"/>
          </a:p>
        </p:txBody>
      </p:sp>
    </p:spTree>
    <p:extLst>
      <p:ext uri="{BB962C8B-B14F-4D97-AF65-F5344CB8AC3E}">
        <p14:creationId xmlns:p14="http://schemas.microsoft.com/office/powerpoint/2010/main" val="170890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Biodiesel</a:t>
            </a:r>
            <a:endParaRPr lang="en-US" sz="3200" dirty="0"/>
          </a:p>
        </p:txBody>
      </p:sp>
      <p:sp>
        <p:nvSpPr>
          <p:cNvPr id="3" name="Content Placeholder 2"/>
          <p:cNvSpPr>
            <a:spLocks noGrp="1"/>
          </p:cNvSpPr>
          <p:nvPr>
            <p:ph idx="1"/>
          </p:nvPr>
        </p:nvSpPr>
        <p:spPr>
          <a:xfrm>
            <a:off x="155575" y="1295400"/>
            <a:ext cx="6248400" cy="5181600"/>
          </a:xfrm>
        </p:spPr>
        <p:txBody>
          <a:bodyPr>
            <a:normAutofit lnSpcReduction="10000"/>
          </a:bodyPr>
          <a:lstStyle/>
          <a:p>
            <a:pPr algn="just"/>
            <a:r>
              <a:rPr lang="en-US" sz="2000" dirty="0" smtClean="0"/>
              <a:t>Biodiesel is made primarily from plant oils.  Familiar crops such as soybean, rapeseed, canola, palm, cottonseed, sunflower and peanut are used to produce biodiesel. Biodiesel can even be made from recycled cooking grease.  </a:t>
            </a:r>
          </a:p>
          <a:p>
            <a:pPr algn="just"/>
            <a:endParaRPr lang="en-US" sz="2000" dirty="0"/>
          </a:p>
          <a:p>
            <a:pPr algn="just"/>
            <a:r>
              <a:rPr lang="en-US" sz="2000" dirty="0" smtClean="0"/>
              <a:t>The sources can be replenished through farming and recycling.</a:t>
            </a:r>
          </a:p>
          <a:p>
            <a:pPr algn="just"/>
            <a:endParaRPr lang="en-US" sz="2000" dirty="0"/>
          </a:p>
          <a:p>
            <a:pPr algn="just"/>
            <a:r>
              <a:rPr lang="en-US" sz="2000" dirty="0" smtClean="0"/>
              <a:t>Biodiesel can be used in diesel engines with little or no modification needed. Although biodiesel can be used in its pure form, it is usually blended with standard diesel fuel.  The most common blend is B20, or 20 percent biodiesel to 80 percent standard</a:t>
            </a:r>
          </a:p>
          <a:p>
            <a:pPr algn="just"/>
            <a:endParaRPr lang="en-US" sz="2000" dirty="0"/>
          </a:p>
          <a:p>
            <a:pPr algn="just"/>
            <a:r>
              <a:rPr lang="en-US" sz="2000" dirty="0" smtClean="0"/>
              <a:t>Most biodiesel in the U.S. is obtained by extracting oil from soybeans.</a:t>
            </a:r>
            <a:endParaRPr lang="en-US" sz="2000" dirty="0"/>
          </a:p>
        </p:txBody>
      </p:sp>
      <p:sp>
        <p:nvSpPr>
          <p:cNvPr id="4" name="AutoShape 2" descr="data:image/jpeg;base64,/9j/4AAQSkZJRgABAQAAAQABAAD/2wCEAAkGBhAQEBAQDxAQDw8PDxAPDxAPEA8PDw8PFBAVFBQQFBQXHCYeFxkjGRQUHy8gIycpLCwsFR4xNTAqNSYrLCkBCQoKDgwOGg8PGikcHiApKSkpKSkpKSwpKS0pKSkqKSkpKSwpLCwpKSwsKSksKSkpLCwpKSwqLCkpKTUsKSksKf/AABEIAN4A5AMBIgACEQEDEQH/xAAcAAACAgMBAQAAAAAAAAAAAAADBAIFAQYHAAj/xABHEAABAwIBBgkJBQUIAwAAAAABAAIDBBEFBhIhMVHREyJBUlORkpOxBxQjYXFzgaGyFRYyctJCQ2JjgiQzVGSDouHwNHTB/8QAGwEAAgMBAQEAAAAAAAAAAAAAAwQBAgUABgf/xAAxEQACAQIDBgQFBQEBAAAAAAAAAQIDEQQSIQUiMUFRcRMUMpFSU4Gh8CMzQkNhwQb/2gAMAwEAAhEDEQA/ANNxKsm4eYCWUASvsBI8ADOPrQ2Vc/TS95JvTNfD6eb3r/qK9HCvawjHKtFwPN1a7TephlRN0sveP3piOeXpZO8fvWWQo7I1LjHohKeIl1JRzS9JJ3j96OJpOkk7bt6wxiKGqjjHoKSry6gzPJ0j+27eoGpk6STtu3ozmobo1GWPQhVpdWD87k6R/bdvWPPJOkf23b1l0aiY1bLHoEVR9TJrJOkf23b1HzuXpJO27esZik2JTlj0J8VrmYFTL0knbfvWeFl6STtv3pqCjLtQVrTYJfWhylCPFFoSqze7cog6XpJO2/eptbNz5e2/etrhwRo5Am2YSNiXeIguQ5HDVpcZGlmObny9t+9DcJh+8l7b963h2GDYlZ8LGxQsRB8izwtVfyNKfJMP3kneP3oD6mYfvZe8fvWyVuF67Cypp6ZNwcJcEKupOm7SZXmtm6WXvH71E103Sy94/ejSQoDo0TLHoGVVvmeNdN0sveP3rBr5ull7x+9RLFEtU5I9EXzvqT8/m6WXvH71jz+bpZe8fvULLGauyR6Fs76hDXzdLL3j96j9oTdLL3j96HZYIXZI9ETnfU27Jeoe6Fxc9zjwjhdznE2zW7SvKOSg9A73rvpavLGrJZ33NKm91FVWx+ml94/6issYjVjfSye8f4lYY1asPSuyPPVpbzMtYiBqw1qI1q64o2SaFMLACzZQCZ4qNllYXHIiQo5iJZTYxdcnNYG2FWNFhRdpI0JjDqDOsSFsVLSAJWrXy6IewuGdXelwE6XDAANCsoqb1JhkKMI1myqNm9ToqK0ANgRBEihqnmoTkNRikLuiQJae6eLVB7FykS1coqulWt4jR2Nwt1qIlS11Ne6eoVbGVjKGZGmywpR8au6qlsUhJEtWMroxYycXZla6NQLE66NCMavcYUxQsUc1MmNQcxTcKpAC1RLUZzVAhSXTNnyV/uXe9d9LV5ZyXHoXe8d9LV5Ytb1vualN7qE6xvpZPeO+orDGotU30sn53fUVljVpRe6ux5utLefcw1qI1im1iKI1zYpKYIMWcxMsgJ1AowoHHkVHJIqsz4IryxYzFYnD37EF9MRyFcppkvMuKFWsTdJBnEDrUWxKyw6HTdVnLQ6nvzSLaip7AK1hYlKZupWEQWTUkz1uHikgjWLIbfVp9mla1lViE0c0DGv4CF4IfK5mezPv4gDU7RpTUWTDHgOmqKye+kE1MkcRH8LYyG29iC1pccUleyL7gTzXdlyxb/upUoyOo+RkoO0VNSD9aPHk5m6Iaysh2B03nEfxZMHXVGy5Z5qgWrXsGqqhlfLSTTtqGiLhQ5jbBpzgC0j9g6RouRr1LaDGpehy1EZo1X1FNdXhhQn0l1eNSxSdPMajWYde+hUtTh7hfQugSUCTmw0HkTtPFWMqvs/Nqjnb6dBfCtzq8FaeRVNTg5GpPQrxkZk8PVp8rmuuiQnMVpNS21hKSRJhMHGYg9qGWpt7UB4V0xmMjYsmB6F3vHfS1eUsmh6F3vHfS1eWPW9b7mxT9CF6lvpJPzu8VONilO30j/zu8UWKO6fT3V2PLV5b77slFFfUrGmw++tFo6S2vWrOKNK1KvQPh8Lm1kChogORNx0o2IkbU3G1JymzbpUYrghXzMKD8PB5FZtYp8EheK0M+Xi1wKJ2Et2BTjoANQVyYVjgVbxmC8lBO6QlFEQnIgpCBFZGhSlcbp08pq3lElLKaF40FtVHbqKhgsbJCTA6elJtn8BIWsc7lPBm7Pki+UmK9LCP83D4FWWF0AZaw5B4I8WvB1F5xk66tw5hBS1P+NkI/igpXHrzEVlBI4WfVVDwdYZwUAPqJjaD8041ibgi0JRysPqJpWQNKPOsSIbbMljiaNdmjPda59dit4EK1TINv9pxX/2mH/a9bq1i7Ey/UZFCO4hYQr3AJrMUXNS92Hyib4UrLErGQJSVEjJlJIqamFVlTEriqKqalyeptmfXsigxGAaVSysV7XnQVTSha1F6HmsQ7T0K6RiXe1PytScjUyi9ORfZND0LveH6Wrylk2PRO94fpasLIret9zdpehdjEzPSP/M7xVlQ0vKdaXZFeV35j4q6pokec7RS/wAMKlRz1HJ9WThiTTGr0caaigSUpGxTpHomJqNqzHAmGRJeUx+FOxFrFMBEEakI0FsOkDzVnMRAxTDFFyyQERIjYUwyNFbGqORdRNP8oEH9mi9VVB4q+o6a4GjkHgqjyjVLWU8LT+J1TEWjaGuuVfUNWHNFhrAPyRnJ+Eu7BJLxX2QVtKiObZp9inwnqUZzxT7Eve4xY07ye6ajEztni8Hrd7LRvJxKOHxBp0OdIx9joNgXNJt8VvRRcR+4wWH/AG0RUHFTKG9ADA3pOYpt6TlRIg5FbWFUtSdauKwqqmYtCkZmIV2U1Q291VzR2V7NAkqinuCtKnOxhV6LZSSNSkrVYSssUpM1Npi0HbQt8nR6J3vD9LV5ZyeHone8P0tWFlVfW+56Oi/012HoB6R/5j4q7pYkrR0ekna4n5q8padDqVFZAMNh2m79WSgp07HApxRpljEhKZsRppA2RIrY0VrVLNQXILlBiNZ4NFDFLMVblsoARqTY0YNUg1dcnKRY1EAWQ1QqZ2xsfI82bG1z3H+FoufkFHEtwOa5YOfWYqyBmmOjjbn7OFec93UM0LcqAZoF9i13IrD3PElVKLSVUjpj6g43A6rdS3WOnACbqzUYqHQUpQbk6j5kGPRL35FLNCzZKjVjnlRGKLGIJgc2OoLoJNlpNAPweGn4roxWn5eYNw8JLdD2aWnYdYPwIB+C2DAsT85poJuWSNpeNkg4r2/BwKPW3oxn9GApbsnH6oeKG8IiG4pcOCkCRn5U7Ik5WosAcisqGpJ8as5WJd0acjIUqQuV0kF0tNT6FbOYlp2I0Zi0qSNWrqXlVROFtNbHrWsVmsrToyzIwsRSyTuiywD+6d7w+AXl7AP7p3vD4BeSFX1vubVH9tdjdaSn0DrVpDEg0jOK32DwT8TVmyk7GnGKROONGDV5qI0IDYZI81qmAvAKYCqWIqQCyFkKCbGLKQC8sqCyPKjyxcTTiBv4qmRsRtr4O+c/5C3xV8qGZwmrSP2aWMN9XCScZ3xDc3rV6fqv0K1OFuo3h1CI2NbbUAPknQ1ZaFJQ5Xep0Y2ViFlgqZCiQoTOaFKyIOa5p1EWVHke/g31NKf2H8OwfwyGz7f1Nv8A1LY3sWs1Z4Ctgl1NkcYH/lk0C/8AVmI8HeLiCkrNM2hDcikKDgghAD0vIE05qA9qJFlGJSNQXxp1zEB7UZMG0JvakpynplV10lgUxT1F6uiKjE5wAVq1S+6s8UnJdbYqeULaoxyxPN16mep2LzJ4+id7w/S1YXsn/wC6PvD4NXkhVe++5sUnuLsdIpfwt9g8E5GkqY8VvsHgm2PWS+Bq3G2ojSl2SIgcgtBEw4KzdCDkQFQWJKSgFIKCUSWVEKQUF0eklDWlx0NaC4nYALlUWTNPaIyvvn1Ej53F2j8Zu0fBtgqzyrY+aTDn5hzZah7YGargHjPPZBHxXB58dqpj6SoneNVjK+1vUAbBTmUYlWru/Q+n5MQhb+OWNvtkaPEpV+U9E3XV04/1o964nk5hEbg0yMa8mxJeM7xW90mEU4AtBCNHRM3LzuK25ChLLlv9R2jhvEV72Nt+91B/jKbvmb1JmU9CdVXTH/Wj3rWvs+Loo+7ZuQpcIp3DTBCfbGzck1/6WPOH3DvAPqbnFiMD/wAE0TvyyMPgVUZVUXCQuI120Ech5CCuV5SYJC3OLI2MIOgsbm+C0xuLVMLiI55mepsrwPZa9l6HA4+NfeSsZ1WlZ5T6bwXEBUU8Mw/eRgu9TxxXj4OBCcLVzvyLZROqIKiCV2dJDLwoJsCY5der+MHtLo9k9LjoUS01AliE6NMkKJCi5zQk6JLyxp94SswRYso0Vs7FS18V1fytukpqe6bpysLVYZlY02rw3O2qumwo/wDdC3WWkSc1IFowxLMepgo3uUuDQFsZB0cc+AXlaQQ2BHrXkpUqXk2NU6VoJGz07uK32DwTDXJCGTQPYPBMselbaGhfUcY5Ga9KMeihyE0WuNNddFa5KNcjNKG0XTGQVIIbEUKrCIkFleCjNM1jXPcbNY0ucTyNaLk9QVAhxLy343wlZFTNPFpo7uHJwsvGPxDQ3rXPaKPOcBtITGP4o6qqp6h2uaV8nsaTxR8BYfBFwKG7wdmlL4qeSDZHLub9gENgPUtuhOha5gcdgFsUZXzjFvNNm3h1aIclRJ0LBKiHJFIaNWykZr9a5likdnldTyiZouub49FZ1/WvYbGnayMPFaVC48lONebYlDnGzJ86nfyDj/gJ9jg1fRS+SIJSxzXNNnNcHNI5HA3B619UYBijaqlgqG6pomPNuRxHGHwddeu4oX5jyipFYIXIhgZEpKE48JeRqvEGxKRiA5icc1CdGjpg2ivkjSc7FayRpOeJHjIDOOhVFq8iyM0ryFJ6siK0QeOTUmonqvhT0LUdpWARbbHGPRmlBijTUcKXlYZRKPSmY2L0cKZYxBkw0Yno2ooWAFIITYZI8tP8q+NebYZMAbPqSKdm2ztLz2QetbguI+XHGuEq4qVp4tNHnuH82TT1hob1ro9SZdDmhK2LJyHWfYtdjbcrf8BydqOBMnBENAziSWg2HLa91j7SqxhTs3a4SKvKxs2Dt0K3jckaGlLGMJtx2B4A1gX0XTUbtK8LW1kzYp8EMlyEHpp1OAAS614y8e0agq9xS8VcI5XK/GmXaVzrHI9BXRsQNwtExanLnFrRckkAbTsXodmSysy8YtUzUl3LyIY3wlHLTE8amlzm+6k02+Dg7rXDpm2NuUEgrdPJDjXm+JRtJsypa6ndfVnHSw9oAfFe4pu6sJy4XPoUhRKkFgriSDwgPajuQ3K6BsXcxDcxMFQcrplRV7ErLCn3pd4REwbsUlXHZ3wXkevHG/pHiV5Vb1JS0BUsOpWMMKBSs0D2BPRBGlLQFGKQWKJNMYhRhMMS8mGQRjUQBQaVMIYVElIKCkCqlkQmlDGue82axpc47GgXJ6gvljKLFjVVU9Q7XNK549Tb2aPgLBd78quM+bYZNY2fUWp2bbP/ABnsh3WvnInSpeke5y1ZaZPUXC1ETNYLgT7BpPgusw0c8EUz3P4ThbQsja4lkQe7WRtto+K57kZTNLpC57Y7t4NrnEC2drPV4roeGy08Ijhjk4VplbLPJbinN/Cxo5dK8btio5VLLlyt9ePINRV22XQp2Q57gxp4MsiYDqLw0ZzimHtDHPlDQCGR2FtAe/Wbf91pamrGOa4SNc68pkGby35CpxVVzJwjc5sluKOS2oeyy8rJO+v5wNJRY1K65vYf+MTbkBKhNBdhZZmYIg5puM/hLXv8UOSquSc214uDtcaPWhumaW8aO8gZmBxta3IbbVSKaLOEgeMQtdAXNjaWBjSx7LZzXDWHjYteyhwCNoLoo3sfBHHNwnGLJhoLhfaN62Vs0bWEkOD+DLC1v4H6LXI2qpqMRY6K0lRJE6OIxvjadElhZrhe4vtCew05xe71/Pz/AEWrQ01OQZSU2ZUygfhcc9v5XC4VfS1Do3sew2exzXtOxzTcH5K/ymjDmwSDXmGN45QWHR8lrRX0TB1L04vmv+GfxR9ZYNibamngqG6pomSfFzbkfA3CaK575E8a4ahfA48alksNvBSXc3/cHhdBKea1KJ6EXFDc5TKEdakqzBQ3lSKGVZFGDcgvRyEFzURA2Vdf+IflHiV5Zrxxh+UeJXlR8Qi4BKY8UeweCcjKraU6B7ArGEI8loBi7jkZR2peNHBS7DRDBTBQQ9Z4RVL3DXWboOepByixa5yDy9V5MtHBc5rY5JiOQuc8MHyaetcnaV1zy74a4mkqQOLmvgcdhvnt8XdS5DqUVETFmw4HT3cORdGwmks0XsVy7DsQzCCNYW84PlODYEXPsXkdqUard0N4WUU9Td4WiyOGqtosRa4DUrBs42ryU4yT1NmLVieYoub6lkSBec5DVy+gtOxxBVHiVIA0k6dCv5X7CqDGTZpzpAAnsNfMkLVUrHOceABK11xV3js7S85pvblVEvoOCi1TVzEejZ0jyHVxZXvivxZqd4I/iYQ4HxXdSuGeQ7Di+vfNbiwU7rn+KQhoHUHLuhWk+QPqQQ3BEIUXLioIqJUioFSirIkIbgiEobiroGVOJDjj8o8SvL2JHjj8o8SvKrCI9SN0D2BPxlcjqcKqHSSFrdBe4j0gGjOKmzJ+qP7I71q0Xh7q9zI87Z2Ub/U7Cxynwo2hchbk3V8xvetRW5M1fMb3rUPyy+Inz0+VN+51nhRtHWpCQbR1hcpZkvV8xnetRmZJ1fMZ3zVV4ePxE+drcqT9zqQeNo6wpteNo6wuXDJCr5kfet3IgyPq+ZH3rdyr4EPiJ87X+S/c37KHBIa6mkppSM2QXa4EXY8aWvHsPiV875SZG1VFI5krC5oJzZGaWPbtBC6czI6r5sfejcpfcur5kR/1Wn/4pVKFrOVyrxuI4qi/c4syNw5CrCkkmB4jXE+oFdX+51V0cXeN3L33QquZF8JBuQ5YSjL1SuQ8diuVF+5olHitYzSIz8WEq2iyxrBriv8A0kLZfulU8yLvBuWPupU82LvBuSc9jYKfFF1tTHx4U2a67LOq6J3zQJMq6w6mOHwK2n7rVPNi7wblj7q1PNi7wblVbCwC5Eva20H/AFs0+TKas5r+oqmxDGp33Dw743XSDktU82LvP+FE5NVHNj7z/hGhsjCQ1iDe0sa/VSfucelLnaweopvB8n56qQRwxkkm1zxWj1kldVGTNSf2Y+3/AMI7ci6s/swj2yH9Kcjh6UP5EeexL4Un7m2ZD5NQ4bSiISRulec+d4c3jPtqGnUBoHx2rYPOWc9nbbvXNDkNVfyO8P6Vj7iVX8jvHfpVXSg3fOFWNxCVvBfudKNVHz2dtu9QdUx9Iztt3rmxyCqv8v3jv0KJyBqv8v23foXKjT+MnzmIf9P3OjOqo+kZ2270J1XH0kfbbvXOn5BVQ/w/bd+hAfkNU/yO279KuqMPjIeLr/K+50h1ZH0jO23eguro+kZ2271zZ2RdR/I7bv0oLsjaj+R23fpRFh4/EV83V+X9zfa6dpddrmkW1hwPKV5aphWCyRMLX8FcvLuKSRaw9XqXkvKmk2rjcKzcU2gkf4nfmPirOnKVbSm5OjSSfmm4WWT8qsWuJj06M1J6DjCjNCBG8Izahuw/JLuaNCNOXNB2BNMSTKtuw/JHbXN2O+SDKaGoRaQ4wIrQkhiLNjvlvU/tRmx3y3obkgth1oRmqu+12bHdQ3qbcYZsf1DeqNnWLIBY4JvKEh9tM5r+ob1n7bZzX9Td6pcJYddTN2fNQ81bsKV+22bH9Td6yMbj5r+pu9TdnWGfM2+tY80b60v9tx81/U3evHG4+a/qbvU5mdYP5q3Z8ysGmbzUv9sx81/U3esfbMfNf1DeuzMq4jIYBqHyUgkvtdmx3UN68MYj5r+ob11yLD1lmyS+2WbH9Td699sM2P6hvXXJsOEKDkocYZzX9Q3qBxZmx3UN6lMhjEiTmXn4m3Y75b0vJXNPIfkixaKNMDKUrI5GfODtQHuBTMZxE505MHdYWbLyXm1mYeEHlR//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86000"/>
            <a:ext cx="2171700" cy="243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329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us that runs on soybean biodiese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6995407"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36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Fuel Algae (Microalgae)</a:t>
            </a:r>
            <a:endParaRPr lang="en-US" sz="3200" dirty="0"/>
          </a:p>
        </p:txBody>
      </p:sp>
      <p:sp>
        <p:nvSpPr>
          <p:cNvPr id="3" name="Content Placeholder 2"/>
          <p:cNvSpPr>
            <a:spLocks noGrp="1"/>
          </p:cNvSpPr>
          <p:nvPr>
            <p:ph idx="1"/>
          </p:nvPr>
        </p:nvSpPr>
        <p:spPr>
          <a:xfrm>
            <a:off x="457200" y="1371600"/>
            <a:ext cx="8229600" cy="5181600"/>
          </a:xfrm>
        </p:spPr>
        <p:txBody>
          <a:bodyPr>
            <a:normAutofit/>
          </a:bodyPr>
          <a:lstStyle/>
          <a:p>
            <a:r>
              <a:rPr lang="en-US" sz="2000" dirty="0" smtClean="0"/>
              <a:t>The newest biofuel scientists are looking beyond corn and sugar cane; they have set their sights on microscopic organisms which they hope to coax into producing fuels</a:t>
            </a:r>
          </a:p>
          <a:p>
            <a:endParaRPr lang="en-US" sz="2000" dirty="0"/>
          </a:p>
          <a:p>
            <a:r>
              <a:rPr lang="en-US" sz="2000" b="1" u="sng" dirty="0" smtClean="0">
                <a:solidFill>
                  <a:srgbClr val="FF0000"/>
                </a:solidFill>
              </a:rPr>
              <a:t>Microalgae</a:t>
            </a:r>
            <a:r>
              <a:rPr lang="en-US" sz="2000" dirty="0" smtClean="0"/>
              <a:t> are known to naturally produce and store oils similar in content to vegetable oil.  </a:t>
            </a:r>
          </a:p>
          <a:p>
            <a:pPr lvl="1"/>
            <a:r>
              <a:rPr lang="en-US" sz="2000" dirty="0" smtClean="0"/>
              <a:t>If scientists can genetically engineer the oil-storing tendencies of algae to make them fast and more efficient, commercially viable levels of transportation fuels may result</a:t>
            </a:r>
          </a:p>
          <a:p>
            <a:pPr lvl="1"/>
            <a:endParaRPr lang="en-US" sz="1600" dirty="0"/>
          </a:p>
          <a:p>
            <a:r>
              <a:rPr lang="en-US" sz="2000" dirty="0" smtClean="0"/>
              <a:t>The key challenges include:</a:t>
            </a:r>
          </a:p>
          <a:p>
            <a:pPr lvl="1"/>
            <a:r>
              <a:rPr lang="en-US" sz="2000" dirty="0" smtClean="0"/>
              <a:t>selecting suitable algae strains</a:t>
            </a:r>
          </a:p>
          <a:p>
            <a:pPr lvl="1"/>
            <a:r>
              <a:rPr lang="en-US" sz="2000" dirty="0" smtClean="0"/>
              <a:t>growing the algae at optimal rates</a:t>
            </a:r>
          </a:p>
          <a:p>
            <a:pPr lvl="1"/>
            <a:r>
              <a:rPr lang="en-US" sz="2000" dirty="0" smtClean="0"/>
              <a:t>engineering the metabolic pathways that control oil production</a:t>
            </a:r>
            <a:endParaRPr lang="en-US" sz="2000" dirty="0"/>
          </a:p>
        </p:txBody>
      </p:sp>
    </p:spTree>
    <p:extLst>
      <p:ext uri="{BB962C8B-B14F-4D97-AF65-F5344CB8AC3E}">
        <p14:creationId xmlns:p14="http://schemas.microsoft.com/office/powerpoint/2010/main" val="360265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79714"/>
            <a:ext cx="7217229" cy="481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125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1115</Words>
  <Application>Microsoft Office PowerPoint</Application>
  <PresentationFormat>On-screen Show (4:3)</PresentationFormat>
  <Paragraphs>100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Diesel Engines</vt:lpstr>
      <vt:lpstr>PowerPoint Presentation</vt:lpstr>
      <vt:lpstr>About Diesel Fuel</vt:lpstr>
      <vt:lpstr>Shortcomings of Diesel</vt:lpstr>
      <vt:lpstr>Biodiesel</vt:lpstr>
      <vt:lpstr>PowerPoint Presentation</vt:lpstr>
      <vt:lpstr>Fuel Algae (Microalgae)</vt:lpstr>
      <vt:lpstr>PowerPoint Presentation</vt:lpstr>
      <vt:lpstr>PowerPoint Presentation</vt:lpstr>
      <vt:lpstr>PowerPoint Presentation</vt:lpstr>
      <vt:lpstr>PowerPoint Presentation</vt:lpstr>
      <vt:lpstr>“Falcon 20” (Air Canada):  The World’s First B100 Powered Plane</vt:lpstr>
      <vt:lpstr>Municipal Solid Waste</vt:lpstr>
      <vt:lpstr>Trash-Burning Plants</vt:lpstr>
      <vt:lpstr>PowerPoint Presentation</vt:lpstr>
      <vt:lpstr>Biogas</vt:lpstr>
      <vt:lpstr>Biogas from Municipal Sewage</vt:lpstr>
      <vt:lpstr>PowerPoint Presentation</vt:lpstr>
      <vt:lpstr>PowerPoint Presentation</vt:lpstr>
      <vt:lpstr>Biogas from Sewage</vt:lpstr>
      <vt:lpstr>Benefits of Biodiesel</vt:lpstr>
      <vt:lpstr>Disadvantages of Biodiesel</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Clifton</dc:creator>
  <cp:lastModifiedBy>Harris, Clifton</cp:lastModifiedBy>
  <cp:revision>26</cp:revision>
  <dcterms:created xsi:type="dcterms:W3CDTF">2013-04-14T15:57:01Z</dcterms:created>
  <dcterms:modified xsi:type="dcterms:W3CDTF">2013-04-15T16:23:20Z</dcterms:modified>
</cp:coreProperties>
</file>