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3" r:id="rId7"/>
    <p:sldId id="272" r:id="rId8"/>
    <p:sldId id="277" r:id="rId9"/>
    <p:sldId id="273" r:id="rId10"/>
    <p:sldId id="274" r:id="rId11"/>
    <p:sldId id="276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99FF"/>
    <a:srgbClr val="FF0000"/>
    <a:srgbClr val="FF505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32" autoAdjust="0"/>
  </p:normalViewPr>
  <p:slideViewPr>
    <p:cSldViewPr>
      <p:cViewPr varScale="1">
        <p:scale>
          <a:sx n="54" d="100"/>
          <a:sy n="54" d="100"/>
        </p:scale>
        <p:origin x="156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F8C17-155D-4B6A-9908-7B1ACB844A09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6AFBB-BB4F-4943-90EF-A54029A51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23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6AFBB-BB4F-4943-90EF-A54029A51B1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949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83CC-10C3-44B7-9060-D88C1A4D3DB4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32B3-657D-4CA3-BA42-85D520931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83CC-10C3-44B7-9060-D88C1A4D3DB4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32B3-657D-4CA3-BA42-85D520931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83CC-10C3-44B7-9060-D88C1A4D3DB4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32B3-657D-4CA3-BA42-85D520931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83CC-10C3-44B7-9060-D88C1A4D3DB4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32B3-657D-4CA3-BA42-85D520931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83CC-10C3-44B7-9060-D88C1A4D3DB4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32B3-657D-4CA3-BA42-85D520931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83CC-10C3-44B7-9060-D88C1A4D3DB4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32B3-657D-4CA3-BA42-85D520931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83CC-10C3-44B7-9060-D88C1A4D3DB4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32B3-657D-4CA3-BA42-85D520931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83CC-10C3-44B7-9060-D88C1A4D3DB4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32B3-657D-4CA3-BA42-85D520931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83CC-10C3-44B7-9060-D88C1A4D3DB4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32B3-657D-4CA3-BA42-85D520931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83CC-10C3-44B7-9060-D88C1A4D3DB4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32B3-657D-4CA3-BA42-85D5209312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83CC-10C3-44B7-9060-D88C1A4D3DB4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3832B3-657D-4CA3-BA42-85D5209312D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13832B3-657D-4CA3-BA42-85D5209312D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CAA83CC-10C3-44B7-9060-D88C1A4D3DB4}" type="datetimeFigureOut">
              <a:rPr lang="en-US" smtClean="0"/>
              <a:t>11/20/2019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543800" cy="2593975"/>
          </a:xfrm>
        </p:spPr>
        <p:txBody>
          <a:bodyPr/>
          <a:lstStyle/>
          <a:p>
            <a:r>
              <a:rPr lang="en-US" dirty="0" smtClean="0"/>
              <a:t>Introduction to Gases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49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782784" y="3766456"/>
            <a:ext cx="9144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2133600"/>
            <a:ext cx="7620000" cy="3429000"/>
          </a:xfrm>
        </p:spPr>
        <p:txBody>
          <a:bodyPr/>
          <a:lstStyle/>
          <a:p>
            <a:endParaRPr lang="en-US" dirty="0" smtClean="0">
              <a:solidFill>
                <a:srgbClr val="000000"/>
              </a:solidFill>
            </a:endParaRPr>
          </a:p>
          <a:p>
            <a:pPr marL="114300" indent="0">
              <a:buNone/>
            </a:pPr>
            <a:r>
              <a:rPr lang="en-US" u="sng" dirty="0" smtClean="0">
                <a:solidFill>
                  <a:srgbClr val="000000"/>
                </a:solidFill>
              </a:rPr>
              <a:t>We are solving for moles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V = 10.0 L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P = 4.15 atm.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T = 20. 0 </a:t>
            </a:r>
            <a:r>
              <a:rPr lang="en-US" baseline="30000" dirty="0" err="1" smtClean="0">
                <a:solidFill>
                  <a:srgbClr val="000000"/>
                </a:solidFill>
              </a:rPr>
              <a:t>o</a:t>
            </a:r>
            <a:r>
              <a:rPr lang="en-US" dirty="0" err="1" smtClean="0">
                <a:solidFill>
                  <a:srgbClr val="000000"/>
                </a:solidFill>
              </a:rPr>
              <a:t>C</a:t>
            </a:r>
            <a:r>
              <a:rPr lang="en-US" dirty="0" smtClean="0">
                <a:solidFill>
                  <a:srgbClr val="000000"/>
                </a:solidFill>
              </a:rPr>
              <a:t>                 293 </a:t>
            </a:r>
            <a:r>
              <a:rPr lang="en-US" baseline="30000" dirty="0" err="1" smtClean="0">
                <a:solidFill>
                  <a:srgbClr val="000000"/>
                </a:solidFill>
              </a:rPr>
              <a:t>o</a:t>
            </a:r>
            <a:r>
              <a:rPr lang="en-US" dirty="0" err="1" smtClean="0">
                <a:solidFill>
                  <a:srgbClr val="000000"/>
                </a:solidFill>
              </a:rPr>
              <a:t>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R = .0821 L•atm•mol</a:t>
            </a:r>
            <a:r>
              <a:rPr lang="en-US" baseline="30000" dirty="0" smtClean="0">
                <a:solidFill>
                  <a:srgbClr val="000000"/>
                </a:solidFill>
              </a:rPr>
              <a:t>-1</a:t>
            </a:r>
            <a:r>
              <a:rPr lang="en-US" dirty="0" smtClean="0">
                <a:solidFill>
                  <a:srgbClr val="000000"/>
                </a:solidFill>
              </a:rPr>
              <a:t>• K</a:t>
            </a:r>
            <a:r>
              <a:rPr lang="en-US" baseline="30000" dirty="0" smtClean="0">
                <a:solidFill>
                  <a:srgbClr val="000000"/>
                </a:solidFill>
              </a:rPr>
              <a:t>-1</a:t>
            </a:r>
          </a:p>
          <a:p>
            <a:pPr marL="114300" indent="0">
              <a:buNone/>
            </a:pPr>
            <a:endParaRPr lang="en-US" baseline="30000" dirty="0">
              <a:solidFill>
                <a:srgbClr val="000000"/>
              </a:solidFill>
            </a:endParaRPr>
          </a:p>
          <a:p>
            <a:pPr marL="114300" indent="0">
              <a:buNone/>
            </a:pPr>
            <a:r>
              <a:rPr lang="en-US" u="sng" dirty="0" smtClean="0">
                <a:solidFill>
                  <a:srgbClr val="000000"/>
                </a:solidFill>
              </a:rPr>
              <a:t>Rearrange the equation to solve for n.</a:t>
            </a:r>
          </a:p>
          <a:p>
            <a:pPr marL="114300" indent="0">
              <a:buNone/>
            </a:pPr>
            <a:endParaRPr lang="en-US" u="sng" baseline="30000" dirty="0">
              <a:solidFill>
                <a:srgbClr val="000000"/>
              </a:solidFill>
            </a:endParaRPr>
          </a:p>
          <a:p>
            <a:pPr marL="114300" indent="0">
              <a:buNone/>
            </a:pPr>
            <a:endParaRPr lang="en-US" u="sng" baseline="30000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792162"/>
          </a:xfrm>
        </p:spPr>
        <p:txBody>
          <a:bodyPr/>
          <a:lstStyle/>
          <a:p>
            <a:r>
              <a:rPr lang="en-US" sz="2800" b="1" dirty="0" smtClean="0"/>
              <a:t>Example, continued.</a:t>
            </a:r>
            <a:endParaRPr lang="en-U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533400" y="1219200"/>
            <a:ext cx="7543800" cy="646331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The pressure in a </a:t>
            </a:r>
            <a:r>
              <a:rPr lang="en-US" b="1" dirty="0">
                <a:solidFill>
                  <a:srgbClr val="FF0000"/>
                </a:solidFill>
              </a:rPr>
              <a:t>10.0 L</a:t>
            </a:r>
            <a:r>
              <a:rPr lang="en-US" dirty="0">
                <a:solidFill>
                  <a:srgbClr val="000000"/>
                </a:solidFill>
              </a:rPr>
              <a:t> gas cylinder containing N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(g) is </a:t>
            </a:r>
            <a:r>
              <a:rPr lang="en-US" b="1" dirty="0">
                <a:solidFill>
                  <a:srgbClr val="FF0000"/>
                </a:solidFill>
              </a:rPr>
              <a:t>4.15 atmospheres</a:t>
            </a:r>
            <a:r>
              <a:rPr lang="en-US" dirty="0">
                <a:solidFill>
                  <a:srgbClr val="000000"/>
                </a:solidFill>
              </a:rPr>
              <a:t> at </a:t>
            </a:r>
            <a:r>
              <a:rPr lang="en-US" b="1" dirty="0">
                <a:solidFill>
                  <a:srgbClr val="FF0000"/>
                </a:solidFill>
              </a:rPr>
              <a:t>20.0 </a:t>
            </a:r>
            <a:r>
              <a:rPr lang="en-US" b="1" baseline="30000" dirty="0" err="1">
                <a:solidFill>
                  <a:srgbClr val="FF0000"/>
                </a:solidFill>
              </a:rPr>
              <a:t>o</a:t>
            </a:r>
            <a:r>
              <a:rPr lang="en-US" b="1" dirty="0" err="1">
                <a:solidFill>
                  <a:srgbClr val="FF0000"/>
                </a:solidFill>
              </a:rPr>
              <a:t>C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en-US" b="1" u="sng" dirty="0">
                <a:solidFill>
                  <a:srgbClr val="000000"/>
                </a:solidFill>
              </a:rPr>
              <a:t>How many moles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of N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(g) are there in the cylinder?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895600" y="3875312"/>
            <a:ext cx="762000" cy="152400"/>
          </a:xfrm>
          <a:prstGeom prst="rightArrow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09950" y="1968285"/>
            <a:ext cx="15621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PV = </a:t>
            </a:r>
            <a:r>
              <a:rPr lang="en-US" sz="2800" b="1" dirty="0" err="1" smtClean="0">
                <a:solidFill>
                  <a:srgbClr val="000000"/>
                </a:solidFill>
              </a:rPr>
              <a:t>nRT</a:t>
            </a:r>
            <a:endParaRPr lang="en-US" sz="2800" b="1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33400" y="5638800"/>
                <a:ext cx="5035225" cy="669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 smtClean="0">
                          <a:solidFill>
                            <a:srgbClr val="000000"/>
                          </a:solidFill>
                          <a:latin typeface="Cambria Math"/>
                        </a:rPr>
                        <m:t>𝐧</m:t>
                      </m:r>
                      <m:r>
                        <a:rPr lang="en-US" b="1" i="0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𝐏𝐕</m:t>
                          </m:r>
                        </m:num>
                        <m:den>
                          <m:r>
                            <a:rPr lang="en-US" b="1" i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𝐑𝐓</m:t>
                          </m:r>
                        </m:den>
                      </m:f>
                      <m:r>
                        <a:rPr lang="en-US" b="1" i="0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.</m:t>
                          </m:r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𝟏𝟓</m:t>
                          </m:r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𝒂𝒕𝒎</m:t>
                          </m:r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)(</m:t>
                          </m:r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𝟏𝟎</m:t>
                          </m:r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.</m:t>
                          </m:r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𝑳</m:t>
                          </m:r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(.</m:t>
                          </m:r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𝟎𝟖𝟐𝟏</m:t>
                          </m:r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𝑳</m:t>
                          </m:r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𝒂𝒕𝒎</m:t>
                          </m:r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𝒎𝒐</m:t>
                          </m:r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𝒍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𝟏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𝑲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𝟏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)(</m:t>
                          </m:r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𝟐𝟗𝟑</m:t>
                          </m:r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𝑲</m:t>
                          </m:r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b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638800"/>
                <a:ext cx="5035225" cy="6690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410200" y="57150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=    1.72 moles N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  <a:r>
              <a:rPr lang="en-US" sz="2400" dirty="0" smtClean="0">
                <a:solidFill>
                  <a:srgbClr val="000000"/>
                </a:solidFill>
              </a:rPr>
              <a:t>(g)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769428" y="5494375"/>
            <a:ext cx="22860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39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44562"/>
          </a:xfrm>
        </p:spPr>
        <p:txBody>
          <a:bodyPr/>
          <a:lstStyle/>
          <a:p>
            <a:r>
              <a:rPr lang="en-US" sz="2800" b="1" dirty="0" smtClean="0"/>
              <a:t>Example 3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5181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2KClO</a:t>
            </a:r>
            <a:r>
              <a:rPr lang="en-US" sz="2000" baseline="-25000" dirty="0" smtClean="0">
                <a:solidFill>
                  <a:srgbClr val="000000"/>
                </a:solidFill>
              </a:rPr>
              <a:t>3</a:t>
            </a:r>
            <a:r>
              <a:rPr lang="en-US" sz="2000" dirty="0" smtClean="0">
                <a:solidFill>
                  <a:srgbClr val="000000"/>
                </a:solidFill>
              </a:rPr>
              <a:t>(s) </a:t>
            </a:r>
            <a:r>
              <a:rPr lang="en-US" sz="2000" dirty="0" smtClean="0">
                <a:solidFill>
                  <a:srgbClr val="000000"/>
                </a:solidFill>
                <a:sym typeface="Wingdings" pitchFamily="2" charset="2"/>
              </a:rPr>
              <a:t> 2KCl(s) + 3O</a:t>
            </a:r>
            <a:r>
              <a:rPr lang="en-US" sz="2000" baseline="-25000" dirty="0" smtClean="0">
                <a:solidFill>
                  <a:srgbClr val="000000"/>
                </a:solidFill>
                <a:sym typeface="Wingdings" pitchFamily="2" charset="2"/>
              </a:rPr>
              <a:t>2</a:t>
            </a:r>
            <a:r>
              <a:rPr lang="en-US" sz="2000" dirty="0" smtClean="0">
                <a:solidFill>
                  <a:srgbClr val="000000"/>
                </a:solidFill>
                <a:sym typeface="Wingdings" pitchFamily="2" charset="2"/>
              </a:rPr>
              <a:t>(g)</a:t>
            </a:r>
          </a:p>
          <a:p>
            <a:pPr marL="114300" indent="0">
              <a:buNone/>
            </a:pPr>
            <a:endParaRPr lang="en-US" dirty="0" smtClean="0">
              <a:solidFill>
                <a:srgbClr val="000000"/>
              </a:solidFill>
              <a:sym typeface="Wingdings" pitchFamily="2" charset="2"/>
            </a:endParaRPr>
          </a:p>
          <a:p>
            <a:r>
              <a:rPr lang="en-US" sz="2000" dirty="0" smtClean="0">
                <a:solidFill>
                  <a:srgbClr val="000000"/>
                </a:solidFill>
                <a:sym typeface="Wingdings" pitchFamily="2" charset="2"/>
              </a:rPr>
              <a:t>In the reaction above, </a:t>
            </a:r>
            <a:r>
              <a:rPr lang="en-US" sz="2000" u="sng" dirty="0" smtClean="0">
                <a:solidFill>
                  <a:srgbClr val="000000"/>
                </a:solidFill>
                <a:sym typeface="Wingdings" pitchFamily="2" charset="2"/>
              </a:rPr>
              <a:t>1.34 g of potassium chlorate</a:t>
            </a:r>
            <a:r>
              <a:rPr lang="en-US" sz="2000" dirty="0" smtClean="0">
                <a:solidFill>
                  <a:srgbClr val="000000"/>
                </a:solidFill>
                <a:sym typeface="Wingdings" pitchFamily="2" charset="2"/>
              </a:rPr>
              <a:t> is heated inside a container to yield oxygen gas and potassium chloride.  The </a:t>
            </a:r>
            <a:r>
              <a:rPr lang="en-US" sz="2000" dirty="0" smtClean="0">
                <a:solidFill>
                  <a:srgbClr val="000000"/>
                </a:solidFill>
                <a:sym typeface="Wingdings" pitchFamily="2" charset="2"/>
              </a:rPr>
              <a:t>oxygen </a:t>
            </a:r>
            <a:r>
              <a:rPr lang="en-US" sz="2000" b="1" u="sng" dirty="0" smtClean="0">
                <a:solidFill>
                  <a:srgbClr val="000000"/>
                </a:solidFill>
                <a:sym typeface="Wingdings" pitchFamily="2" charset="2"/>
              </a:rPr>
              <a:t>gas</a:t>
            </a:r>
            <a:r>
              <a:rPr lang="en-US" sz="2000" dirty="0" smtClean="0">
                <a:solidFill>
                  <a:srgbClr val="000000"/>
                </a:solidFill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sym typeface="Wingdings" pitchFamily="2" charset="2"/>
              </a:rPr>
              <a:t>occupies 250 mL at 20.0 </a:t>
            </a:r>
            <a:r>
              <a:rPr lang="en-US" sz="2000" baseline="30000" dirty="0" err="1" smtClean="0">
                <a:solidFill>
                  <a:srgbClr val="000000"/>
                </a:solidFill>
                <a:sym typeface="Wingdings" pitchFamily="2" charset="2"/>
              </a:rPr>
              <a:t>o</a:t>
            </a:r>
            <a:r>
              <a:rPr lang="en-US" sz="2000" dirty="0" err="1" smtClean="0">
                <a:solidFill>
                  <a:srgbClr val="000000"/>
                </a:solidFill>
                <a:sym typeface="Wingdings" pitchFamily="2" charset="2"/>
              </a:rPr>
              <a:t>C.</a:t>
            </a:r>
            <a:r>
              <a:rPr lang="en-US" sz="2000" dirty="0" smtClean="0">
                <a:solidFill>
                  <a:srgbClr val="000000"/>
                </a:solidFill>
                <a:sym typeface="Wingdings" pitchFamily="2" charset="2"/>
              </a:rPr>
              <a:t>  What will the </a:t>
            </a:r>
            <a:r>
              <a:rPr lang="en-US" sz="2000" b="1" u="sng" dirty="0" smtClean="0">
                <a:solidFill>
                  <a:srgbClr val="FF0000"/>
                </a:solidFill>
                <a:sym typeface="Wingdings" pitchFamily="2" charset="2"/>
              </a:rPr>
              <a:t>pressure</a:t>
            </a:r>
            <a:r>
              <a:rPr lang="en-US" sz="2000" dirty="0" smtClean="0">
                <a:solidFill>
                  <a:srgbClr val="000000"/>
                </a:solidFill>
                <a:sym typeface="Wingdings" pitchFamily="2" charset="2"/>
              </a:rPr>
              <a:t> of the gas be, in atmospheres? </a:t>
            </a:r>
            <a:endParaRPr lang="en-US" sz="2000" dirty="0" smtClean="0">
              <a:solidFill>
                <a:srgbClr val="000000"/>
              </a:solidFill>
              <a:sym typeface="Wingdings" pitchFamily="2" charset="2"/>
            </a:endParaRPr>
          </a:p>
          <a:p>
            <a:endParaRPr lang="en-US" sz="2000" dirty="0">
              <a:solidFill>
                <a:srgbClr val="000000"/>
              </a:solidFill>
              <a:sym typeface="Wingdings" pitchFamily="2" charset="2"/>
            </a:endParaRPr>
          </a:p>
          <a:p>
            <a:endParaRPr lang="en-US" sz="2000" dirty="0" smtClean="0">
              <a:solidFill>
                <a:srgbClr val="000000"/>
              </a:solidFill>
              <a:sym typeface="Wingdings" pitchFamily="2" charset="2"/>
            </a:endParaRPr>
          </a:p>
          <a:p>
            <a:endParaRPr lang="en-US" sz="2000" dirty="0">
              <a:solidFill>
                <a:srgbClr val="000000"/>
              </a:solidFill>
              <a:sym typeface="Wingdings" pitchFamily="2" charset="2"/>
            </a:endParaRPr>
          </a:p>
          <a:p>
            <a:endParaRPr lang="en-US" sz="2000" dirty="0" smtClean="0">
              <a:solidFill>
                <a:srgbClr val="000000"/>
              </a:solidFill>
              <a:sym typeface="Wingdings" pitchFamily="2" charset="2"/>
            </a:endParaRPr>
          </a:p>
          <a:p>
            <a:endParaRPr lang="en-US" sz="2000" dirty="0">
              <a:solidFill>
                <a:srgbClr val="000000"/>
              </a:solidFill>
              <a:sym typeface="Wingdings" pitchFamily="2" charset="2"/>
            </a:endParaRPr>
          </a:p>
          <a:p>
            <a:endParaRPr lang="en-US" sz="2000" dirty="0" smtClean="0">
              <a:solidFill>
                <a:srgbClr val="000000"/>
              </a:solidFill>
              <a:sym typeface="Wingdings" pitchFamily="2" charset="2"/>
            </a:endParaRPr>
          </a:p>
          <a:p>
            <a:endParaRPr lang="en-US" sz="2000" dirty="0">
              <a:solidFill>
                <a:srgbClr val="000000"/>
              </a:solidFill>
              <a:sym typeface="Wingdings" pitchFamily="2" charset="2"/>
            </a:endParaRPr>
          </a:p>
          <a:p>
            <a:r>
              <a:rPr lang="en-US" sz="2000" dirty="0" smtClean="0">
                <a:solidFill>
                  <a:srgbClr val="000000"/>
                </a:solidFill>
                <a:sym typeface="Wingdings" pitchFamily="2" charset="2"/>
              </a:rPr>
              <a:t>Use STOICHIOMETRY to find the moles (n) of the gas.</a:t>
            </a:r>
            <a:endParaRPr lang="en-US" sz="2000" dirty="0" smtClean="0">
              <a:solidFill>
                <a:srgbClr val="000000"/>
              </a:solidFill>
              <a:sym typeface="Wingdings" pitchFamily="2" charset="2"/>
            </a:endParaRPr>
          </a:p>
          <a:p>
            <a:endParaRPr lang="en-US" dirty="0">
              <a:solidFill>
                <a:srgbClr val="000000"/>
              </a:solidFill>
              <a:sym typeface="Wingdings" pitchFamily="2" charset="2"/>
            </a:endParaRPr>
          </a:p>
          <a:p>
            <a:pPr marL="11430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3962400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</a:rPr>
              <a:t>We are solving for </a:t>
            </a:r>
            <a:r>
              <a:rPr lang="en-US" sz="2000" u="sng" dirty="0" smtClean="0">
                <a:solidFill>
                  <a:srgbClr val="000000"/>
                </a:solidFill>
              </a:rPr>
              <a:t>pressure </a:t>
            </a:r>
            <a:r>
              <a:rPr lang="en-US" sz="2000" u="sng" dirty="0">
                <a:solidFill>
                  <a:srgbClr val="000000"/>
                </a:solidFill>
              </a:rPr>
              <a:t>in </a:t>
            </a:r>
            <a:r>
              <a:rPr lang="en-US" sz="2000" u="sng" dirty="0" smtClean="0">
                <a:solidFill>
                  <a:srgbClr val="000000"/>
                </a:solidFill>
              </a:rPr>
              <a:t>atm.</a:t>
            </a:r>
            <a:endParaRPr lang="en-US" sz="2000" u="sng" dirty="0">
              <a:solidFill>
                <a:srgbClr val="000000"/>
              </a:solidFill>
            </a:endParaRP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	</a:t>
            </a:r>
            <a:r>
              <a:rPr lang="en-US" sz="2000" dirty="0" smtClean="0">
                <a:solidFill>
                  <a:srgbClr val="000000"/>
                </a:solidFill>
              </a:rPr>
              <a:t>V = .250 L</a:t>
            </a:r>
            <a:endParaRPr lang="en-US" sz="2000" dirty="0">
              <a:solidFill>
                <a:srgbClr val="000000"/>
              </a:solidFill>
            </a:endParaRP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	T = </a:t>
            </a:r>
            <a:r>
              <a:rPr lang="en-US" sz="2000" dirty="0" smtClean="0">
                <a:solidFill>
                  <a:srgbClr val="000000"/>
                </a:solidFill>
              </a:rPr>
              <a:t>20 </a:t>
            </a:r>
            <a:r>
              <a:rPr lang="en-US" sz="2000" baseline="30000" dirty="0" err="1">
                <a:solidFill>
                  <a:srgbClr val="000000"/>
                </a:solidFill>
              </a:rPr>
              <a:t>o</a:t>
            </a:r>
            <a:r>
              <a:rPr lang="en-US" sz="2000" dirty="0" err="1">
                <a:solidFill>
                  <a:srgbClr val="000000"/>
                </a:solidFill>
              </a:rPr>
              <a:t>C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  <a:sym typeface="Wingdings" pitchFamily="2" charset="2"/>
              </a:rPr>
              <a:t> </a:t>
            </a:r>
            <a:r>
              <a:rPr lang="en-US" sz="2000" dirty="0" smtClean="0">
                <a:solidFill>
                  <a:srgbClr val="000000"/>
                </a:solidFill>
                <a:sym typeface="Wingdings" pitchFamily="2" charset="2"/>
              </a:rPr>
              <a:t>293 </a:t>
            </a:r>
            <a:r>
              <a:rPr lang="en-US" sz="2000" baseline="30000" dirty="0" err="1">
                <a:solidFill>
                  <a:srgbClr val="000000"/>
                </a:solidFill>
                <a:sym typeface="Wingdings" pitchFamily="2" charset="2"/>
              </a:rPr>
              <a:t>o</a:t>
            </a:r>
            <a:r>
              <a:rPr lang="en-US" sz="2000" dirty="0" err="1">
                <a:solidFill>
                  <a:srgbClr val="000000"/>
                </a:solidFill>
                <a:sym typeface="Wingdings" pitchFamily="2" charset="2"/>
              </a:rPr>
              <a:t>K</a:t>
            </a:r>
            <a:endParaRPr lang="en-US" sz="2000" dirty="0">
              <a:solidFill>
                <a:srgbClr val="000000"/>
              </a:solidFill>
              <a:sym typeface="Wingdings" pitchFamily="2" charset="2"/>
            </a:endParaRP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sym typeface="Wingdings" pitchFamily="2" charset="2"/>
              </a:rPr>
              <a:t>	n = </a:t>
            </a:r>
            <a:r>
              <a:rPr lang="en-US" sz="2000" b="1" dirty="0" smtClean="0">
                <a:solidFill>
                  <a:srgbClr val="FF0000"/>
                </a:solidFill>
                <a:sym typeface="Wingdings" pitchFamily="2" charset="2"/>
              </a:rPr>
              <a:t>?</a:t>
            </a:r>
            <a:endParaRPr lang="en-US" sz="2000" b="1" dirty="0">
              <a:solidFill>
                <a:srgbClr val="FF0000"/>
              </a:solidFill>
              <a:sym typeface="Wingdings" pitchFamily="2" charset="2"/>
            </a:endParaRP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sym typeface="Wingdings" pitchFamily="2" charset="2"/>
              </a:rPr>
              <a:t>	R = </a:t>
            </a:r>
            <a:r>
              <a:rPr lang="en-US" sz="2000" dirty="0">
                <a:solidFill>
                  <a:srgbClr val="000000"/>
                </a:solidFill>
              </a:rPr>
              <a:t>0.821 L•atm•mol</a:t>
            </a:r>
            <a:r>
              <a:rPr lang="en-US" sz="2000" baseline="30000" dirty="0">
                <a:solidFill>
                  <a:srgbClr val="000000"/>
                </a:solidFill>
              </a:rPr>
              <a:t>-1</a:t>
            </a:r>
            <a:r>
              <a:rPr lang="en-US" sz="2000" dirty="0">
                <a:solidFill>
                  <a:srgbClr val="000000"/>
                </a:solidFill>
              </a:rPr>
              <a:t>• K</a:t>
            </a:r>
            <a:r>
              <a:rPr lang="en-US" sz="2000" baseline="30000" dirty="0">
                <a:solidFill>
                  <a:srgbClr val="000000"/>
                </a:solidFill>
              </a:rPr>
              <a:t>-1</a:t>
            </a:r>
          </a:p>
        </p:txBody>
      </p:sp>
      <p:sp>
        <p:nvSpPr>
          <p:cNvPr id="9" name="Rectangle 8"/>
          <p:cNvSpPr/>
          <p:nvPr/>
        </p:nvSpPr>
        <p:spPr>
          <a:xfrm>
            <a:off x="936172" y="3886200"/>
            <a:ext cx="3962400" cy="1905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324600" y="457200"/>
            <a:ext cx="15621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PV = </a:t>
            </a:r>
            <a:r>
              <a:rPr lang="en-US" sz="2800" b="1" dirty="0" err="1" smtClean="0">
                <a:solidFill>
                  <a:srgbClr val="000000"/>
                </a:solidFill>
              </a:rPr>
              <a:t>nRT</a:t>
            </a:r>
            <a:endParaRPr lang="en-US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26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9917" y="935607"/>
            <a:ext cx="32458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2KClO</a:t>
            </a:r>
            <a:r>
              <a:rPr lang="en-US" sz="2000" baseline="-25000" dirty="0">
                <a:solidFill>
                  <a:srgbClr val="000000"/>
                </a:solidFill>
              </a:rPr>
              <a:t>3</a:t>
            </a:r>
            <a:r>
              <a:rPr lang="en-US" sz="2000" dirty="0">
                <a:solidFill>
                  <a:srgbClr val="000000"/>
                </a:solidFill>
              </a:rPr>
              <a:t>(s) </a:t>
            </a:r>
            <a:r>
              <a:rPr lang="en-US" sz="2000" dirty="0">
                <a:solidFill>
                  <a:srgbClr val="000000"/>
                </a:solidFill>
                <a:sym typeface="Wingdings" pitchFamily="2" charset="2"/>
              </a:rPr>
              <a:t> 2KCl(s) + 3O</a:t>
            </a:r>
            <a:r>
              <a:rPr lang="en-US" sz="2000" baseline="-25000" dirty="0">
                <a:solidFill>
                  <a:srgbClr val="000000"/>
                </a:solidFill>
                <a:sym typeface="Wingdings" pitchFamily="2" charset="2"/>
              </a:rPr>
              <a:t>2</a:t>
            </a:r>
            <a:r>
              <a:rPr lang="en-US" sz="2000" dirty="0">
                <a:solidFill>
                  <a:srgbClr val="000000"/>
                </a:solidFill>
                <a:sym typeface="Wingdings" pitchFamily="2" charset="2"/>
              </a:rPr>
              <a:t>(g)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1706" y="130079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1.34 g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9306" y="159392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.0109 </a:t>
            </a:r>
            <a:r>
              <a:rPr lang="en-US" b="1" dirty="0" err="1" smtClean="0">
                <a:solidFill>
                  <a:srgbClr val="000000"/>
                </a:solidFill>
              </a:rPr>
              <a:t>mol</a:t>
            </a:r>
            <a:endParaRPr lang="en-US" b="1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34553" y="2221467"/>
                <a:ext cx="5498365" cy="6666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.0109 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𝑚𝑜𝑙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𝐾𝐶𝑙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3 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𝑚𝑜𝑙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𝑔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2 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𝑚𝑜𝑙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𝐾𝐶𝑙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𝟎𝟏𝟔𝟒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𝒎𝒐𝒍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𝑶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𝒈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553" y="2221467"/>
                <a:ext cx="5498365" cy="66665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95471" y="3146333"/>
                <a:ext cx="7553030" cy="7043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𝑛𝑅𝑇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𝑉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(.</m:t>
                          </m:r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𝟎𝟏𝟔𝟒</m:t>
                          </m:r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𝒎𝒐𝒍</m:t>
                          </m:r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)(</m:t>
                          </m:r>
                          <m:r>
                            <a:rPr lang="en-US" b="1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𝟎𝟖𝟐𝟏</m:t>
                          </m:r>
                          <m:r>
                            <a:rPr lang="en-US" b="1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𝑳</m:t>
                          </m:r>
                          <m:r>
                            <a:rPr lang="en-US" b="1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b="1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𝒂𝒕𝒎</m:t>
                          </m:r>
                          <m:r>
                            <a:rPr lang="en-US" b="1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b="1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𝒎𝒐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𝒍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b="1" i="1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𝟏</m:t>
                              </m:r>
                            </m:sup>
                          </m:sSup>
                          <m:r>
                            <a:rPr lang="en-US" b="1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𝑲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b="1" i="1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𝟏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)(</m:t>
                          </m:r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𝟐𝟗𝟑</m:t>
                          </m:r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𝑲</m:t>
                          </m:r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.</m:t>
                          </m:r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𝟐𝟓𝟎</m:t>
                          </m:r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𝑳</m:t>
                          </m:r>
                          <m:r>
                            <a:rPr lang="en-US" b="1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)</m:t>
                          </m:r>
                        </m:den>
                      </m:f>
                      <m:r>
                        <a:rPr lang="en-US" b="0" i="0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=1.57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atm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471" y="3146333"/>
                <a:ext cx="7553030" cy="7043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/>
          <p:cNvSpPr/>
          <p:nvPr/>
        </p:nvSpPr>
        <p:spPr>
          <a:xfrm>
            <a:off x="6858000" y="3269913"/>
            <a:ext cx="1295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84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/>
          <a:lstStyle/>
          <a:p>
            <a:r>
              <a:rPr lang="en-US" sz="2800" b="1" dirty="0" smtClean="0"/>
              <a:t>About Gases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Gases are the </a:t>
            </a:r>
            <a:r>
              <a:rPr lang="en-US" sz="2000" b="1" dirty="0" smtClean="0">
                <a:solidFill>
                  <a:srgbClr val="FF0000"/>
                </a:solidFill>
              </a:rPr>
              <a:t>most</a:t>
            </a:r>
            <a:r>
              <a:rPr lang="en-US" sz="2000" dirty="0" smtClean="0">
                <a:solidFill>
                  <a:srgbClr val="000000"/>
                </a:solidFill>
              </a:rPr>
              <a:t> understood form of matter.</a:t>
            </a:r>
          </a:p>
          <a:p>
            <a:endParaRPr lang="en-US" sz="2000" dirty="0" smtClean="0">
              <a:solidFill>
                <a:srgbClr val="000000"/>
              </a:solidFill>
            </a:endParaRPr>
          </a:p>
          <a:p>
            <a:r>
              <a:rPr lang="en-US" sz="2000" dirty="0" smtClean="0">
                <a:solidFill>
                  <a:srgbClr val="000000"/>
                </a:solidFill>
              </a:rPr>
              <a:t>Even though different gases have different chemical properties, they tend to exhibit similar physical properties</a:t>
            </a:r>
          </a:p>
          <a:p>
            <a:endParaRPr lang="en-US" sz="2000" dirty="0" smtClean="0">
              <a:solidFill>
                <a:srgbClr val="000000"/>
              </a:solidFill>
            </a:endParaRPr>
          </a:p>
          <a:p>
            <a:r>
              <a:rPr lang="en-US" sz="2000" dirty="0" smtClean="0">
                <a:solidFill>
                  <a:srgbClr val="000000"/>
                </a:solidFill>
              </a:rPr>
              <a:t>This situation arises because gas molecules expand to fill a given space, and are relatively far apart from one another.   </a:t>
            </a:r>
            <a:r>
              <a:rPr lang="en-US" sz="2000" b="1" u="sng" dirty="0" smtClean="0">
                <a:solidFill>
                  <a:srgbClr val="FF0000"/>
                </a:solidFill>
              </a:rPr>
              <a:t>A volume of gas consists mostly of empty space</a:t>
            </a:r>
            <a:r>
              <a:rPr lang="en-US" sz="2000" dirty="0" smtClean="0">
                <a:solidFill>
                  <a:srgbClr val="000000"/>
                </a:solidFill>
              </a:rPr>
              <a:t>.  </a:t>
            </a:r>
            <a:r>
              <a:rPr lang="en-US" sz="2000" dirty="0" smtClean="0">
                <a:solidFill>
                  <a:srgbClr val="FF0000"/>
                </a:solidFill>
              </a:rPr>
              <a:t>Thus, each gas atom/molecule behaves as if the others are not there.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59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792162"/>
          </a:xfrm>
        </p:spPr>
        <p:txBody>
          <a:bodyPr/>
          <a:lstStyle/>
          <a:p>
            <a:r>
              <a:rPr lang="en-US" sz="2800" b="1" dirty="0" smtClean="0"/>
              <a:t>Pressure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48006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The most readily measured properties of a gas are its temperature, volume, and</a:t>
            </a:r>
            <a:r>
              <a:rPr lang="en-US" sz="2000" dirty="0" smtClean="0"/>
              <a:t> </a:t>
            </a:r>
            <a:r>
              <a:rPr lang="en-US" sz="2000" b="1" u="sng" dirty="0" smtClean="0">
                <a:solidFill>
                  <a:srgbClr val="FF0000"/>
                </a:solidFill>
              </a:rPr>
              <a:t>pressure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Pressure describes the force that a gas exerts on an area, A.</a:t>
            </a:r>
          </a:p>
          <a:p>
            <a:pPr marL="777240" lvl="2" indent="0"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                                                P = F/A</a:t>
            </a:r>
          </a:p>
          <a:p>
            <a:pPr marL="777240" lvl="2" indent="0">
              <a:buNone/>
            </a:pPr>
            <a:endParaRPr lang="en-US" sz="2000" dirty="0" smtClean="0"/>
          </a:p>
          <a:p>
            <a:r>
              <a:rPr lang="en-US" sz="2000" dirty="0" smtClean="0">
                <a:solidFill>
                  <a:srgbClr val="000000"/>
                </a:solidFill>
              </a:rPr>
              <a:t>The image below shows gas molecules inside of a cubic container.  The gas molecules strike against the walls of the container.  </a:t>
            </a:r>
            <a:r>
              <a:rPr lang="en-US" sz="2000" b="1" u="sng" dirty="0" smtClean="0">
                <a:solidFill>
                  <a:srgbClr val="FF0000"/>
                </a:solidFill>
              </a:rPr>
              <a:t>These collisions are the source of the pressure</a:t>
            </a:r>
            <a:r>
              <a:rPr lang="en-US" sz="2000" dirty="0" smtClean="0">
                <a:solidFill>
                  <a:srgbClr val="000000"/>
                </a:solidFill>
              </a:rPr>
              <a:t>.  </a:t>
            </a:r>
          </a:p>
        </p:txBody>
      </p:sp>
      <p:pic>
        <p:nvPicPr>
          <p:cNvPr id="4" name="Content Placeholder 3" descr="gas image.JPG"/>
          <p:cNvPicPr>
            <a:picLocks noChangeAspect="1"/>
          </p:cNvPicPr>
          <p:nvPr/>
        </p:nvPicPr>
        <p:blipFill rotWithShape="1">
          <a:blip r:embed="rId2" cstate="print"/>
          <a:srcRect r="49890" b="7304"/>
          <a:stretch/>
        </p:blipFill>
        <p:spPr>
          <a:xfrm>
            <a:off x="2971800" y="4038600"/>
            <a:ext cx="2362200" cy="253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09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3886200" cy="685800"/>
          </a:xfrm>
        </p:spPr>
        <p:txBody>
          <a:bodyPr/>
          <a:lstStyle/>
          <a:p>
            <a:r>
              <a:rPr lang="en-US" sz="2800" b="1" dirty="0" smtClean="0"/>
              <a:t>Atmospheric Pressure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48006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You and I are currently experiencing an attractive force that pulls us toward the center of the earth (gravity). </a:t>
            </a:r>
          </a:p>
          <a:p>
            <a:endParaRPr lang="en-US" sz="2000" dirty="0" smtClean="0">
              <a:solidFill>
                <a:srgbClr val="000000"/>
              </a:solidFill>
            </a:endParaRPr>
          </a:p>
          <a:p>
            <a:r>
              <a:rPr lang="en-US" sz="2000" dirty="0" smtClean="0">
                <a:solidFill>
                  <a:srgbClr val="000000"/>
                </a:solidFill>
              </a:rPr>
              <a:t>Gas molecules in the atmosphere also experience gravity. </a:t>
            </a:r>
          </a:p>
          <a:p>
            <a:endParaRPr lang="en-US" sz="2000" dirty="0" smtClean="0">
              <a:solidFill>
                <a:srgbClr val="000000"/>
              </a:solidFill>
            </a:endParaRPr>
          </a:p>
          <a:p>
            <a:r>
              <a:rPr lang="en-US" sz="2000" dirty="0" smtClean="0">
                <a:solidFill>
                  <a:srgbClr val="000000"/>
                </a:solidFill>
              </a:rPr>
              <a:t>Because of their small masses and </a:t>
            </a:r>
            <a:r>
              <a:rPr lang="en-US" sz="2000" dirty="0" smtClean="0">
                <a:solidFill>
                  <a:srgbClr val="FF0000"/>
                </a:solidFill>
              </a:rPr>
              <a:t>thermal energies</a:t>
            </a:r>
            <a:r>
              <a:rPr lang="en-US" sz="2000" dirty="0" smtClean="0">
                <a:solidFill>
                  <a:srgbClr val="000000"/>
                </a:solidFill>
              </a:rPr>
              <a:t>, gas molecules can somewhat counteract gravity, which is why gases don’t just sit on the surface</a:t>
            </a:r>
          </a:p>
          <a:p>
            <a:endParaRPr lang="en-US" sz="2000" dirty="0" smtClean="0">
              <a:solidFill>
                <a:srgbClr val="000000"/>
              </a:solidFill>
            </a:endParaRPr>
          </a:p>
          <a:p>
            <a:r>
              <a:rPr lang="en-US" sz="2000" dirty="0" smtClean="0">
                <a:solidFill>
                  <a:srgbClr val="000000"/>
                </a:solidFill>
              </a:rPr>
              <a:t>Nonetheless, gravity causes the gases in the atmosphere to “</a:t>
            </a:r>
            <a:r>
              <a:rPr lang="en-US" sz="2000" i="1" dirty="0" smtClean="0">
                <a:solidFill>
                  <a:srgbClr val="000000"/>
                </a:solidFill>
              </a:rPr>
              <a:t>press down” </a:t>
            </a:r>
            <a:r>
              <a:rPr lang="en-US" sz="2000" dirty="0" smtClean="0">
                <a:solidFill>
                  <a:srgbClr val="000000"/>
                </a:solidFill>
              </a:rPr>
              <a:t>on the surface.  </a:t>
            </a:r>
            <a:r>
              <a:rPr lang="en-US" sz="2000" b="1" dirty="0" smtClean="0">
                <a:solidFill>
                  <a:srgbClr val="FF0000"/>
                </a:solidFill>
              </a:rPr>
              <a:t>This is atmospheric pressure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08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620000" cy="792162"/>
          </a:xfrm>
        </p:spPr>
        <p:txBody>
          <a:bodyPr/>
          <a:lstStyle/>
          <a:p>
            <a:r>
              <a:rPr lang="en-US" sz="2800" b="1" dirty="0" smtClean="0"/>
              <a:t>Atmospheric Pressure</a:t>
            </a:r>
            <a:endParaRPr lang="en-US" sz="28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114" y="1219200"/>
            <a:ext cx="2982685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81400" y="1249501"/>
            <a:ext cx="4648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The mass of a 1m</a:t>
            </a:r>
            <a:r>
              <a:rPr lang="en-US" sz="2000" baseline="30000" dirty="0" smtClean="0">
                <a:solidFill>
                  <a:srgbClr val="000000"/>
                </a:solidFill>
              </a:rPr>
              <a:t>2</a:t>
            </a:r>
            <a:r>
              <a:rPr lang="en-US" sz="2000" dirty="0" smtClean="0">
                <a:solidFill>
                  <a:srgbClr val="000000"/>
                </a:solidFill>
              </a:rPr>
              <a:t> column of air extending through the entire atmosphere would be approximately 10</a:t>
            </a:r>
            <a:r>
              <a:rPr lang="en-US" sz="2000" baseline="30000" dirty="0" smtClean="0">
                <a:solidFill>
                  <a:srgbClr val="000000"/>
                </a:solidFill>
              </a:rPr>
              <a:t>4</a:t>
            </a:r>
            <a:r>
              <a:rPr lang="en-US" sz="2000" dirty="0" smtClean="0">
                <a:solidFill>
                  <a:srgbClr val="000000"/>
                </a:solidFill>
              </a:rPr>
              <a:t> kg. 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The force exerted on the surface would be: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           F= ma = (10</a:t>
            </a:r>
            <a:r>
              <a:rPr lang="en-US" sz="2000" baseline="30000" dirty="0" smtClean="0">
                <a:solidFill>
                  <a:srgbClr val="000000"/>
                </a:solidFill>
              </a:rPr>
              <a:t>4</a:t>
            </a:r>
            <a:r>
              <a:rPr lang="en-US" sz="2000" dirty="0" smtClean="0">
                <a:solidFill>
                  <a:srgbClr val="000000"/>
                </a:solidFill>
              </a:rPr>
              <a:t>kg)(9.8 ms</a:t>
            </a:r>
            <a:r>
              <a:rPr lang="en-US" sz="2000" baseline="30000" dirty="0" smtClean="0">
                <a:solidFill>
                  <a:srgbClr val="000000"/>
                </a:solidFill>
              </a:rPr>
              <a:t>-2</a:t>
            </a:r>
            <a:r>
              <a:rPr lang="en-US" sz="2000" dirty="0" smtClean="0">
                <a:solidFill>
                  <a:srgbClr val="000000"/>
                </a:solidFill>
              </a:rPr>
              <a:t>) = 10</a:t>
            </a:r>
            <a:r>
              <a:rPr lang="en-US" sz="2000" baseline="30000" dirty="0" smtClean="0">
                <a:solidFill>
                  <a:srgbClr val="000000"/>
                </a:solidFill>
              </a:rPr>
              <a:t>5</a:t>
            </a:r>
            <a:r>
              <a:rPr lang="en-US" sz="2000" dirty="0" smtClean="0">
                <a:solidFill>
                  <a:srgbClr val="000000"/>
                </a:solidFill>
              </a:rPr>
              <a:t> N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Then, P = F/A = 10</a:t>
            </a:r>
            <a:r>
              <a:rPr lang="en-US" sz="2000" baseline="30000" dirty="0" smtClean="0">
                <a:solidFill>
                  <a:srgbClr val="000000"/>
                </a:solidFill>
              </a:rPr>
              <a:t>5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</a:rPr>
              <a:t>N/m</a:t>
            </a:r>
            <a:r>
              <a:rPr lang="en-US" sz="2000" b="1" baseline="30000" dirty="0" smtClean="0">
                <a:solidFill>
                  <a:srgbClr val="000000"/>
                </a:solidFill>
              </a:rPr>
              <a:t>2</a:t>
            </a:r>
            <a:r>
              <a:rPr lang="en-US" sz="2000" dirty="0" smtClean="0">
                <a:solidFill>
                  <a:srgbClr val="000000"/>
                </a:solidFill>
              </a:rPr>
              <a:t> = 10</a:t>
            </a:r>
            <a:r>
              <a:rPr lang="en-US" sz="2000" baseline="30000" dirty="0" smtClean="0">
                <a:solidFill>
                  <a:srgbClr val="000000"/>
                </a:solidFill>
              </a:rPr>
              <a:t>5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</a:rPr>
              <a:t>Pa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3865" y="5263892"/>
            <a:ext cx="76308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SI unit of pressure is the </a:t>
            </a:r>
            <a:r>
              <a:rPr lang="en-US" sz="2000" b="1" dirty="0" smtClean="0">
                <a:solidFill>
                  <a:srgbClr val="FF0000"/>
                </a:solidFill>
              </a:rPr>
              <a:t>Pascal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(Pa). </a:t>
            </a:r>
            <a:r>
              <a:rPr lang="en-US" sz="2000" dirty="0" smtClean="0">
                <a:solidFill>
                  <a:srgbClr val="000000"/>
                </a:solidFill>
              </a:rPr>
              <a:t> Related units of pressure are given on the next slide.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41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20000" cy="762000"/>
          </a:xfrm>
        </p:spPr>
        <p:txBody>
          <a:bodyPr/>
          <a:lstStyle/>
          <a:p>
            <a:r>
              <a:rPr lang="en-US" sz="2800" b="1" dirty="0" smtClean="0"/>
              <a:t>Units of Pressure</a:t>
            </a:r>
            <a:endParaRPr lang="en-US" sz="2800" b="1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t="12748" b="25680"/>
          <a:stretch/>
        </p:blipFill>
        <p:spPr bwMode="auto">
          <a:xfrm>
            <a:off x="1066800" y="1600200"/>
            <a:ext cx="4349450" cy="278674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62000" y="4800600"/>
            <a:ext cx="69342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/>
              <a:t>The most commonly used unit is the </a:t>
            </a:r>
            <a:r>
              <a:rPr lang="en-US" sz="2000" b="1" u="sng" dirty="0" smtClean="0">
                <a:solidFill>
                  <a:srgbClr val="FF0000"/>
                </a:solidFill>
              </a:rPr>
              <a:t>atmosphere</a:t>
            </a:r>
            <a:r>
              <a:rPr lang="en-US" sz="2000" dirty="0" smtClean="0"/>
              <a:t>, which describes the pressure exerted by air on the surface at sea level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0008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152400"/>
            <a:ext cx="7620000" cy="792162"/>
          </a:xfrm>
        </p:spPr>
        <p:txBody>
          <a:bodyPr/>
          <a:lstStyle/>
          <a:p>
            <a:r>
              <a:rPr lang="en-US" sz="2800" b="1" dirty="0" smtClean="0"/>
              <a:t>The Ideal Gas Law</a:t>
            </a:r>
            <a:endParaRPr lang="en-US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219200"/>
                <a:ext cx="7924800" cy="4876800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 smtClean="0">
                    <a:solidFill>
                      <a:srgbClr val="000000"/>
                    </a:solidFill>
                  </a:rPr>
                  <a:t>The ideal gas law is an equation that is used to describe the behavior of a gas in terms of common parameters </a:t>
                </a:r>
                <a:r>
                  <a:rPr lang="en-US" sz="2000" b="1" u="sng" dirty="0" smtClean="0">
                    <a:solidFill>
                      <a:srgbClr val="FF0000"/>
                    </a:solidFill>
                  </a:rPr>
                  <a:t>pressure</a:t>
                </a:r>
                <a:r>
                  <a:rPr lang="en-US" sz="2000" dirty="0" smtClean="0">
                    <a:solidFill>
                      <a:srgbClr val="000000"/>
                    </a:solidFill>
                  </a:rPr>
                  <a:t>, </a:t>
                </a:r>
                <a:r>
                  <a:rPr lang="en-US" sz="2000" b="1" u="sng" dirty="0" smtClean="0">
                    <a:solidFill>
                      <a:srgbClr val="FF0000"/>
                    </a:solidFill>
                  </a:rPr>
                  <a:t>volume</a:t>
                </a:r>
                <a:r>
                  <a:rPr lang="en-US" sz="2000" dirty="0" smtClean="0">
                    <a:solidFill>
                      <a:srgbClr val="000000"/>
                    </a:solidFill>
                  </a:rPr>
                  <a:t>, </a:t>
                </a:r>
                <a:r>
                  <a:rPr lang="en-US" sz="2000" b="1" u="sng" dirty="0" smtClean="0">
                    <a:solidFill>
                      <a:srgbClr val="FF0000"/>
                    </a:solidFill>
                  </a:rPr>
                  <a:t>moles</a:t>
                </a:r>
                <a:r>
                  <a:rPr lang="en-US" sz="2000" dirty="0" smtClean="0">
                    <a:solidFill>
                      <a:srgbClr val="000000"/>
                    </a:solidFill>
                  </a:rPr>
                  <a:t> and </a:t>
                </a:r>
                <a:r>
                  <a:rPr lang="en-US" sz="2000" b="1" u="sng" dirty="0" smtClean="0">
                    <a:solidFill>
                      <a:srgbClr val="FF0000"/>
                    </a:solidFill>
                  </a:rPr>
                  <a:t>temperature</a:t>
                </a:r>
                <a:r>
                  <a:rPr lang="en-US" sz="2000" dirty="0" smtClean="0">
                    <a:solidFill>
                      <a:srgbClr val="000000"/>
                    </a:solidFill>
                  </a:rPr>
                  <a:t>. </a:t>
                </a:r>
              </a:p>
              <a:p>
                <a:endParaRPr lang="en-US" sz="2000" dirty="0">
                  <a:solidFill>
                    <a:srgbClr val="000000"/>
                  </a:solidFill>
                </a:endParaRPr>
              </a:p>
              <a:p>
                <a:endParaRPr lang="en-US" sz="2000" dirty="0" smtClean="0">
                  <a:solidFill>
                    <a:srgbClr val="000000"/>
                  </a:solidFill>
                </a:endParaRPr>
              </a:p>
              <a:p>
                <a:endParaRPr lang="en-US" sz="2000" dirty="0">
                  <a:solidFill>
                    <a:srgbClr val="000000"/>
                  </a:solidFill>
                </a:endParaRPr>
              </a:p>
              <a:p>
                <a:endParaRPr lang="en-US" sz="2000" dirty="0" smtClean="0">
                  <a:solidFill>
                    <a:srgbClr val="000000"/>
                  </a:solidFill>
                </a:endParaRPr>
              </a:p>
              <a:p>
                <a:r>
                  <a:rPr lang="en-US" sz="2000" dirty="0" smtClean="0">
                    <a:solidFill>
                      <a:srgbClr val="000000"/>
                    </a:solidFill>
                  </a:rPr>
                  <a:t>Here, the value R is known as the universal gas constant.</a:t>
                </a:r>
                <a:r>
                  <a:rPr lang="en-US" sz="2000" dirty="0" smtClean="0">
                    <a:solidFill>
                      <a:srgbClr val="000000"/>
                    </a:solidFill>
                  </a:rPr>
                  <a:t>   </a:t>
                </a:r>
              </a:p>
              <a:p>
                <a:r>
                  <a:rPr lang="en-US" sz="2000" dirty="0" smtClean="0">
                    <a:solidFill>
                      <a:srgbClr val="000000"/>
                    </a:solidFill>
                  </a:rPr>
                  <a:t>For </a:t>
                </a:r>
                <a:r>
                  <a:rPr lang="en-US" sz="2000" u="sng" dirty="0" smtClean="0">
                    <a:solidFill>
                      <a:srgbClr val="FF0000"/>
                    </a:solidFill>
                  </a:rPr>
                  <a:t>P in atmospheres</a:t>
                </a:r>
                <a:r>
                  <a:rPr lang="en-US" sz="2000" dirty="0" smtClean="0">
                    <a:solidFill>
                      <a:srgbClr val="000000"/>
                    </a:solidFill>
                  </a:rPr>
                  <a:t> and </a:t>
                </a:r>
                <a:r>
                  <a:rPr lang="en-US" sz="2000" u="sng" dirty="0" smtClean="0">
                    <a:solidFill>
                      <a:srgbClr val="FF0000"/>
                    </a:solidFill>
                  </a:rPr>
                  <a:t>V in liters</a:t>
                </a:r>
                <a:r>
                  <a:rPr lang="en-US" sz="2000" dirty="0" smtClean="0">
                    <a:solidFill>
                      <a:srgbClr val="000000"/>
                    </a:solidFill>
                  </a:rPr>
                  <a:t>, and </a:t>
                </a:r>
                <a:r>
                  <a:rPr lang="en-US" sz="2000" u="sng" dirty="0" smtClean="0">
                    <a:solidFill>
                      <a:srgbClr val="FF0000"/>
                    </a:solidFill>
                  </a:rPr>
                  <a:t>T in Kelvin</a:t>
                </a:r>
                <a:r>
                  <a:rPr lang="en-US" sz="2000" dirty="0" smtClean="0">
                    <a:solidFill>
                      <a:srgbClr val="000000"/>
                    </a:solidFill>
                  </a:rPr>
                  <a:t>, the</a:t>
                </a:r>
                <a:br>
                  <a:rPr lang="en-US" sz="2000" dirty="0" smtClean="0">
                    <a:solidFill>
                      <a:srgbClr val="000000"/>
                    </a:solidFill>
                  </a:rPr>
                </a:br>
                <a:r>
                  <a:rPr lang="en-US" sz="2000" dirty="0" smtClean="0">
                    <a:solidFill>
                      <a:srgbClr val="000000"/>
                    </a:solidFill>
                  </a:rPr>
                  <a:t>term</a:t>
                </a:r>
                <a:r>
                  <a:rPr lang="en-US" sz="2000" dirty="0" smtClean="0">
                    <a:solidFill>
                      <a:srgbClr val="000000"/>
                    </a:solidFill>
                  </a:rPr>
                  <a:t> R has a value of 0.0821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𝑎𝑡𝑚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𝑚𝑜𝑙</m:t>
                        </m:r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den>
                    </m:f>
                  </m:oMath>
                </a14:m>
                <a:endParaRPr lang="en-US" sz="2000" dirty="0" smtClean="0">
                  <a:solidFill>
                    <a:srgbClr val="000000"/>
                  </a:solidFill>
                </a:endParaRPr>
              </a:p>
              <a:p>
                <a:endParaRPr lang="en-US" sz="2000" dirty="0" smtClean="0">
                  <a:solidFill>
                    <a:srgbClr val="000000"/>
                  </a:solidFill>
                </a:endParaRPr>
              </a:p>
              <a:p>
                <a:pPr marL="114300" indent="0">
                  <a:buNone/>
                </a:pPr>
                <a:endParaRPr lang="en-US" sz="2000" dirty="0" smtClean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219200"/>
                <a:ext cx="7924800" cy="4876800"/>
              </a:xfrm>
              <a:blipFill>
                <a:blip r:embed="rId3"/>
                <a:stretch>
                  <a:fillRect t="-625" r="-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486150" y="2667000"/>
            <a:ext cx="15621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PV = </a:t>
            </a:r>
            <a:r>
              <a:rPr lang="en-US" sz="2800" b="1" dirty="0" err="1" smtClean="0">
                <a:solidFill>
                  <a:srgbClr val="000000"/>
                </a:solidFill>
              </a:rPr>
              <a:t>nRT</a:t>
            </a:r>
            <a:endParaRPr lang="en-US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14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868362"/>
          </a:xfrm>
        </p:spPr>
        <p:txBody>
          <a:bodyPr/>
          <a:lstStyle/>
          <a:p>
            <a:r>
              <a:rPr lang="en-US" sz="2800" b="1" dirty="0" smtClean="0"/>
              <a:t>Ideal Gases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7620000" cy="54102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Any gas that follows the ideal gas law is considered an ideal </a:t>
            </a:r>
            <a:r>
              <a:rPr lang="en-US" sz="2000" dirty="0" smtClean="0">
                <a:solidFill>
                  <a:srgbClr val="000000"/>
                </a:solidFill>
              </a:rPr>
              <a:t>(perfect) gas</a:t>
            </a:r>
            <a:r>
              <a:rPr lang="en-US" sz="2000" dirty="0" smtClean="0">
                <a:solidFill>
                  <a:srgbClr val="000000"/>
                </a:solidFill>
              </a:rPr>
              <a:t>.  </a:t>
            </a:r>
          </a:p>
          <a:p>
            <a:endParaRPr lang="en-US" sz="2000" dirty="0" smtClean="0">
              <a:solidFill>
                <a:srgbClr val="000000"/>
              </a:solidFill>
            </a:endParaRPr>
          </a:p>
          <a:p>
            <a:r>
              <a:rPr lang="en-US" sz="2000" b="1" u="sng" dirty="0" smtClean="0">
                <a:solidFill>
                  <a:srgbClr val="FF0000"/>
                </a:solidFill>
              </a:rPr>
              <a:t>One mole of an ideal gas at 0 </a:t>
            </a:r>
            <a:r>
              <a:rPr lang="en-US" sz="2000" b="1" u="sng" baseline="30000" dirty="0" err="1" smtClean="0">
                <a:solidFill>
                  <a:srgbClr val="FF0000"/>
                </a:solidFill>
              </a:rPr>
              <a:t>o</a:t>
            </a:r>
            <a:r>
              <a:rPr lang="en-US" sz="2000" b="1" u="sng" dirty="0" err="1" smtClean="0">
                <a:solidFill>
                  <a:srgbClr val="FF0000"/>
                </a:solidFill>
              </a:rPr>
              <a:t>C</a:t>
            </a:r>
            <a:r>
              <a:rPr lang="en-US" sz="2000" b="1" u="sng" dirty="0" smtClean="0">
                <a:solidFill>
                  <a:srgbClr val="FF0000"/>
                </a:solidFill>
              </a:rPr>
              <a:t> and 1 atmosphere of pressure occupies 22.4 L </a:t>
            </a:r>
            <a:r>
              <a:rPr lang="en-US" sz="2000" b="1" u="sng" dirty="0" smtClean="0">
                <a:solidFill>
                  <a:srgbClr val="FF0000"/>
                </a:solidFill>
              </a:rPr>
              <a:t>of </a:t>
            </a:r>
            <a:r>
              <a:rPr lang="en-US" sz="2000" b="1" u="sng" dirty="0" smtClean="0">
                <a:solidFill>
                  <a:srgbClr val="FF0000"/>
                </a:solidFill>
              </a:rPr>
              <a:t>space</a:t>
            </a:r>
            <a:r>
              <a:rPr lang="en-US" sz="2000" b="1" dirty="0" smtClean="0">
                <a:solidFill>
                  <a:srgbClr val="FF0000"/>
                </a:solidFill>
              </a:rPr>
              <a:t>.  </a:t>
            </a:r>
            <a:r>
              <a:rPr lang="en-US" sz="2000" dirty="0" smtClean="0">
                <a:solidFill>
                  <a:srgbClr val="000000"/>
                </a:solidFill>
              </a:rPr>
              <a:t>The value of R is based on these values of n, T, P, and V.</a:t>
            </a:r>
          </a:p>
          <a:p>
            <a:endParaRPr lang="en-US" sz="2000" dirty="0" smtClean="0">
              <a:solidFill>
                <a:srgbClr val="000000"/>
              </a:solidFill>
            </a:endParaRPr>
          </a:p>
          <a:p>
            <a:r>
              <a:rPr lang="en-US" sz="2000" dirty="0" smtClean="0">
                <a:solidFill>
                  <a:srgbClr val="000000"/>
                </a:solidFill>
              </a:rPr>
              <a:t>The </a:t>
            </a:r>
            <a:r>
              <a:rPr lang="en-US" sz="2000" dirty="0">
                <a:solidFill>
                  <a:srgbClr val="000000"/>
                </a:solidFill>
              </a:rPr>
              <a:t>ideal gas law is valid only at low </a:t>
            </a:r>
            <a:r>
              <a:rPr lang="en-US" sz="2000" dirty="0" smtClean="0">
                <a:solidFill>
                  <a:srgbClr val="000000"/>
                </a:solidFill>
              </a:rPr>
              <a:t>pressures</a:t>
            </a:r>
          </a:p>
          <a:p>
            <a:endParaRPr lang="en-US" sz="2000" dirty="0" smtClean="0">
              <a:solidFill>
                <a:srgbClr val="000000"/>
              </a:solidFill>
            </a:endParaRPr>
          </a:p>
          <a:p>
            <a:r>
              <a:rPr lang="en-US" sz="2000" dirty="0" smtClean="0">
                <a:solidFill>
                  <a:srgbClr val="000000"/>
                </a:solidFill>
              </a:rPr>
              <a:t>The conditions listed above (0 </a:t>
            </a:r>
            <a:r>
              <a:rPr lang="en-US" sz="2000" baseline="30000" dirty="0" err="1" smtClean="0">
                <a:solidFill>
                  <a:srgbClr val="000000"/>
                </a:solidFill>
              </a:rPr>
              <a:t>o</a:t>
            </a:r>
            <a:r>
              <a:rPr lang="en-US" sz="2000" dirty="0" err="1" smtClean="0">
                <a:solidFill>
                  <a:srgbClr val="000000"/>
                </a:solidFill>
              </a:rPr>
              <a:t>C</a:t>
            </a:r>
            <a:r>
              <a:rPr lang="en-US" sz="2000" dirty="0" smtClean="0">
                <a:solidFill>
                  <a:srgbClr val="000000"/>
                </a:solidFill>
              </a:rPr>
              <a:t>, 1 </a:t>
            </a:r>
            <a:r>
              <a:rPr lang="en-US" sz="2000" dirty="0" err="1" smtClean="0">
                <a:solidFill>
                  <a:srgbClr val="000000"/>
                </a:solidFill>
              </a:rPr>
              <a:t>atm</a:t>
            </a:r>
            <a:r>
              <a:rPr lang="en-US" sz="2000" dirty="0" smtClean="0">
                <a:solidFill>
                  <a:srgbClr val="000000"/>
                </a:solidFill>
              </a:rPr>
              <a:t>) are referred to as </a:t>
            </a:r>
            <a:r>
              <a:rPr lang="en-US" sz="2000" b="1" dirty="0" smtClean="0">
                <a:solidFill>
                  <a:srgbClr val="FF0000"/>
                </a:solidFill>
              </a:rPr>
              <a:t>standard temperature and pressure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(</a:t>
            </a:r>
            <a:r>
              <a:rPr lang="en-US" sz="2000" b="1" dirty="0" smtClean="0">
                <a:solidFill>
                  <a:srgbClr val="FF0000"/>
                </a:solidFill>
              </a:rPr>
              <a:t>STP</a:t>
            </a:r>
            <a:r>
              <a:rPr lang="en-US" sz="2000" dirty="0" smtClean="0">
                <a:solidFill>
                  <a:srgbClr val="000000"/>
                </a:solidFill>
              </a:rPr>
              <a:t>)</a:t>
            </a:r>
          </a:p>
          <a:p>
            <a:endParaRPr lang="en-US" sz="2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71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868362"/>
          </a:xfrm>
        </p:spPr>
        <p:txBody>
          <a:bodyPr/>
          <a:lstStyle/>
          <a:p>
            <a:r>
              <a:rPr lang="en-US" sz="2800" b="1" dirty="0" smtClean="0"/>
              <a:t>Example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1816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The pressure in a </a:t>
            </a:r>
            <a:r>
              <a:rPr lang="en-US" sz="2000" b="1" dirty="0" smtClean="0">
                <a:solidFill>
                  <a:srgbClr val="FF0000"/>
                </a:solidFill>
              </a:rPr>
              <a:t>10.0 L</a:t>
            </a:r>
            <a:r>
              <a:rPr lang="en-US" sz="2000" dirty="0" smtClean="0">
                <a:solidFill>
                  <a:srgbClr val="000000"/>
                </a:solidFill>
              </a:rPr>
              <a:t> gas cylinder containing N</a:t>
            </a:r>
            <a:r>
              <a:rPr lang="en-US" sz="2000" baseline="-25000" dirty="0" smtClean="0">
                <a:solidFill>
                  <a:srgbClr val="000000"/>
                </a:solidFill>
              </a:rPr>
              <a:t>2</a:t>
            </a:r>
            <a:r>
              <a:rPr lang="en-US" sz="2000" dirty="0" smtClean="0">
                <a:solidFill>
                  <a:srgbClr val="000000"/>
                </a:solidFill>
              </a:rPr>
              <a:t>(g) is </a:t>
            </a:r>
            <a:r>
              <a:rPr lang="en-US" sz="2000" b="1" dirty="0" smtClean="0">
                <a:solidFill>
                  <a:srgbClr val="FF0000"/>
                </a:solidFill>
              </a:rPr>
              <a:t>4.15 atmospheres</a:t>
            </a:r>
            <a:r>
              <a:rPr lang="en-US" sz="2000" dirty="0" smtClean="0">
                <a:solidFill>
                  <a:srgbClr val="000000"/>
                </a:solidFill>
              </a:rPr>
              <a:t> at </a:t>
            </a:r>
            <a:r>
              <a:rPr lang="en-US" sz="2000" b="1" dirty="0" smtClean="0">
                <a:solidFill>
                  <a:srgbClr val="FF0000"/>
                </a:solidFill>
              </a:rPr>
              <a:t>20.0 </a:t>
            </a:r>
            <a:r>
              <a:rPr lang="en-US" sz="2000" b="1" baseline="30000" dirty="0" err="1" smtClean="0">
                <a:solidFill>
                  <a:srgbClr val="FF0000"/>
                </a:solidFill>
              </a:rPr>
              <a:t>o</a:t>
            </a:r>
            <a:r>
              <a:rPr lang="en-US" sz="2000" b="1" dirty="0" err="1" smtClean="0">
                <a:solidFill>
                  <a:srgbClr val="FF0000"/>
                </a:solidFill>
              </a:rPr>
              <a:t>C</a:t>
            </a:r>
            <a:r>
              <a:rPr lang="en-US" sz="2000" dirty="0" err="1" smtClean="0">
                <a:solidFill>
                  <a:srgbClr val="000000"/>
                </a:solidFill>
              </a:rPr>
              <a:t>.</a:t>
            </a:r>
            <a:r>
              <a:rPr lang="en-US" sz="2000" dirty="0" smtClean="0">
                <a:solidFill>
                  <a:srgbClr val="000000"/>
                </a:solidFill>
              </a:rPr>
              <a:t>  </a:t>
            </a:r>
            <a:r>
              <a:rPr lang="en-US" sz="2000" b="1" u="sng" dirty="0" smtClean="0">
                <a:solidFill>
                  <a:srgbClr val="000000"/>
                </a:solidFill>
              </a:rPr>
              <a:t>How many moles of N</a:t>
            </a:r>
            <a:r>
              <a:rPr lang="en-US" sz="2000" b="1" baseline="-25000" dirty="0" smtClean="0">
                <a:solidFill>
                  <a:srgbClr val="000000"/>
                </a:solidFill>
              </a:rPr>
              <a:t>2</a:t>
            </a:r>
            <a:r>
              <a:rPr lang="en-US" sz="2000" b="1" u="sng" dirty="0" smtClean="0">
                <a:solidFill>
                  <a:srgbClr val="000000"/>
                </a:solidFill>
              </a:rPr>
              <a:t>(g)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are there in the cylinder?</a:t>
            </a:r>
          </a:p>
          <a:p>
            <a:pPr marL="114300" indent="0"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marL="114300" indent="0"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*When dealing with ideal gas law questions, follow these steps:</a:t>
            </a:r>
          </a:p>
          <a:p>
            <a:pPr marL="114300" indent="0">
              <a:buNone/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114300" indent="0"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1)  Determine what it is you are solving for.</a:t>
            </a:r>
          </a:p>
          <a:p>
            <a:pPr marL="114300" indent="0">
              <a:buNone/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114300" indent="0"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2)  List the given information.  Pay attention to the units of each parameter.  Convert as needed, and </a:t>
            </a:r>
            <a:r>
              <a:rPr lang="en-US" sz="2000" b="1" dirty="0" smtClean="0">
                <a:solidFill>
                  <a:srgbClr val="FF0000"/>
                </a:solidFill>
              </a:rPr>
              <a:t>MAKE SURE THAT THE TEMPERATURE IS IN KELVIN ! </a:t>
            </a:r>
          </a:p>
          <a:p>
            <a:pPr marL="114300" indent="0">
              <a:buNone/>
            </a:pPr>
            <a:endParaRPr lang="en-US" sz="2000" b="1" dirty="0" smtClean="0">
              <a:solidFill>
                <a:srgbClr val="000000"/>
              </a:solidFill>
            </a:endParaRPr>
          </a:p>
          <a:p>
            <a:pPr marL="114300" indent="0"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3) Rearrange the ideal gas law equation accordingly to solve for the desired parameter.</a:t>
            </a:r>
          </a:p>
        </p:txBody>
      </p:sp>
    </p:spTree>
    <p:extLst>
      <p:ext uri="{BB962C8B-B14F-4D97-AF65-F5344CB8AC3E}">
        <p14:creationId xmlns:p14="http://schemas.microsoft.com/office/powerpoint/2010/main" val="295040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18482</TotalTime>
  <Words>734</Words>
  <Application>Microsoft Office PowerPoint</Application>
  <PresentationFormat>On-screen Show (4:3)</PresentationFormat>
  <Paragraphs>96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</vt:lpstr>
      <vt:lpstr>Cambria Math</vt:lpstr>
      <vt:lpstr>Wingdings</vt:lpstr>
      <vt:lpstr>Adjacency</vt:lpstr>
      <vt:lpstr>Introduction to Gases</vt:lpstr>
      <vt:lpstr>About Gases</vt:lpstr>
      <vt:lpstr>Pressure</vt:lpstr>
      <vt:lpstr>Atmospheric Pressure</vt:lpstr>
      <vt:lpstr>Atmospheric Pressure</vt:lpstr>
      <vt:lpstr>Units of Pressure</vt:lpstr>
      <vt:lpstr>The Ideal Gas Law</vt:lpstr>
      <vt:lpstr>Ideal Gases</vt:lpstr>
      <vt:lpstr>Example</vt:lpstr>
      <vt:lpstr>Example, continued.</vt:lpstr>
      <vt:lpstr>Example 3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Moles and Stoichiometry</dc:title>
  <dc:creator>Harris, Clifton</dc:creator>
  <cp:lastModifiedBy>Harris, Clifton T</cp:lastModifiedBy>
  <cp:revision>160</cp:revision>
  <dcterms:created xsi:type="dcterms:W3CDTF">2011-10-19T14:42:32Z</dcterms:created>
  <dcterms:modified xsi:type="dcterms:W3CDTF">2019-11-25T20:06:02Z</dcterms:modified>
</cp:coreProperties>
</file>