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75" r:id="rId3"/>
    <p:sldId id="355" r:id="rId4"/>
    <p:sldId id="378" r:id="rId5"/>
    <p:sldId id="398" r:id="rId6"/>
    <p:sldId id="399" r:id="rId7"/>
    <p:sldId id="400" r:id="rId8"/>
    <p:sldId id="379" r:id="rId9"/>
    <p:sldId id="380" r:id="rId10"/>
    <p:sldId id="381" r:id="rId11"/>
    <p:sldId id="383" r:id="rId12"/>
    <p:sldId id="382" r:id="rId13"/>
    <p:sldId id="384" r:id="rId14"/>
    <p:sldId id="405" r:id="rId15"/>
    <p:sldId id="385" r:id="rId16"/>
    <p:sldId id="387" r:id="rId17"/>
    <p:sldId id="388" r:id="rId18"/>
    <p:sldId id="401" r:id="rId19"/>
    <p:sldId id="393" r:id="rId20"/>
    <p:sldId id="403" r:id="rId21"/>
    <p:sldId id="394" r:id="rId22"/>
    <p:sldId id="395" r:id="rId23"/>
    <p:sldId id="396" r:id="rId24"/>
    <p:sldId id="397" r:id="rId25"/>
    <p:sldId id="402" r:id="rId26"/>
    <p:sldId id="404" r:id="rId27"/>
    <p:sldId id="4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50F"/>
    <a:srgbClr val="FF7300"/>
    <a:srgbClr val="FF9900"/>
    <a:srgbClr val="4F81BD"/>
    <a:srgbClr val="FFC000"/>
    <a:srgbClr val="00B0F0"/>
    <a:srgbClr val="F5B617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C9D3-3448-4C6B-B9AD-3F2FD82EA04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C0CD-BAE7-479D-9DB4-5FC7BB2D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11520-8953-482B-B57A-CB06A2C97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C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CA79C7-4904-4AEE-88F7-2D36280711C3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628EF-EB51-4868-BE86-1F038818CC53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B7E96D7-655D-44A6-BC43-5B997DFC6A8A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The H bonding requirements of the polypeptide backbone in irregular loops are not fully satisfied, and so these structures interact with water at the surface</a:t>
            </a:r>
            <a:endParaRPr lang="en-US" altLang="en-US">
              <a:latin typeface="Arial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4FB8C7-8AEF-4882-AB93-71EA10E482D1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EF22FDE-11D8-4B57-A3C5-223E3045CB84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C</a:t>
            </a: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</a:rPr>
              <a:t>B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0FA4D-6A00-4FA1-9DF1-4554622EBDB1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D95512-F03B-43E2-9326-A68918BC03CC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BD581C-4352-4E03-B9E4-8C2E87CF7011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Show structure first, then given the options to choose from.</a:t>
            </a:r>
          </a:p>
          <a:p>
            <a:r>
              <a:rPr lang="en-US" altLang="en-US">
                <a:latin typeface="Arial" charset="0"/>
              </a:rPr>
              <a:t>C</a:t>
            </a: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</a:rPr>
              <a:t>A=antiparallel</a:t>
            </a:r>
          </a:p>
          <a:p>
            <a:r>
              <a:rPr lang="en-US" altLang="en-US" dirty="0">
                <a:latin typeface="Arial" charset="0"/>
              </a:rPr>
              <a:t>B = parallel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3146C7-E49B-4C78-B99D-704455ED2C9B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D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A34F7-7710-4F1F-919D-D6E05B0906F9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3168E-C082-43F3-9227-9C1545DA6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3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012A-D3F5-4552-8899-E12A269B0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EF7F-6F05-403B-BC72-EE945EA7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dirty="0"/>
              <a:t>Protein Structure and Properties </a:t>
            </a:r>
          </a:p>
          <a:p>
            <a:pPr algn="ctr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7171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3363" y="255588"/>
            <a:ext cx="6248400" cy="3937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Lecture 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34F65-BBE8-4230-9376-0A209DE90D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http://image.absoluteastronomy.com/images/encyclopediaimages/g/gl/glo1_homo_sapiens_small_fas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352800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9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 – Hydrogen Bonds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295400"/>
            <a:ext cx="628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Proteins maximize H-bonding by selecting a local H-bond network</a:t>
            </a:r>
          </a:p>
        </p:txBody>
      </p:sp>
      <p:sp>
        <p:nvSpPr>
          <p:cNvPr id="3" name="Freeform 2"/>
          <p:cNvSpPr/>
          <p:nvPr/>
        </p:nvSpPr>
        <p:spPr>
          <a:xfrm>
            <a:off x="1066800" y="2057400"/>
            <a:ext cx="2846438" cy="958645"/>
          </a:xfrm>
          <a:custGeom>
            <a:avLst/>
            <a:gdLst>
              <a:gd name="connsiteX0" fmla="*/ 0 w 2846438"/>
              <a:gd name="connsiteY0" fmla="*/ 663677 h 958645"/>
              <a:gd name="connsiteX1" fmla="*/ 44245 w 2846438"/>
              <a:gd name="connsiteY1" fmla="*/ 457200 h 958645"/>
              <a:gd name="connsiteX2" fmla="*/ 58993 w 2846438"/>
              <a:gd name="connsiteY2" fmla="*/ 412954 h 958645"/>
              <a:gd name="connsiteX3" fmla="*/ 117987 w 2846438"/>
              <a:gd name="connsiteY3" fmla="*/ 324464 h 958645"/>
              <a:gd name="connsiteX4" fmla="*/ 147483 w 2846438"/>
              <a:gd name="connsiteY4" fmla="*/ 280219 h 958645"/>
              <a:gd name="connsiteX5" fmla="*/ 235974 w 2846438"/>
              <a:gd name="connsiteY5" fmla="*/ 250722 h 958645"/>
              <a:gd name="connsiteX6" fmla="*/ 339212 w 2846438"/>
              <a:gd name="connsiteY6" fmla="*/ 280219 h 958645"/>
              <a:gd name="connsiteX7" fmla="*/ 427703 w 2846438"/>
              <a:gd name="connsiteY7" fmla="*/ 339213 h 958645"/>
              <a:gd name="connsiteX8" fmla="*/ 516193 w 2846438"/>
              <a:gd name="connsiteY8" fmla="*/ 398206 h 958645"/>
              <a:gd name="connsiteX9" fmla="*/ 560438 w 2846438"/>
              <a:gd name="connsiteY9" fmla="*/ 427703 h 958645"/>
              <a:gd name="connsiteX10" fmla="*/ 604683 w 2846438"/>
              <a:gd name="connsiteY10" fmla="*/ 442451 h 958645"/>
              <a:gd name="connsiteX11" fmla="*/ 840658 w 2846438"/>
              <a:gd name="connsiteY11" fmla="*/ 427703 h 958645"/>
              <a:gd name="connsiteX12" fmla="*/ 870154 w 2846438"/>
              <a:gd name="connsiteY12" fmla="*/ 383458 h 958645"/>
              <a:gd name="connsiteX13" fmla="*/ 914400 w 2846438"/>
              <a:gd name="connsiteY13" fmla="*/ 353961 h 958645"/>
              <a:gd name="connsiteX14" fmla="*/ 1017638 w 2846438"/>
              <a:gd name="connsiteY14" fmla="*/ 221225 h 958645"/>
              <a:gd name="connsiteX15" fmla="*/ 1091380 w 2846438"/>
              <a:gd name="connsiteY15" fmla="*/ 132735 h 958645"/>
              <a:gd name="connsiteX16" fmla="*/ 1106129 w 2846438"/>
              <a:gd name="connsiteY16" fmla="*/ 88490 h 958645"/>
              <a:gd name="connsiteX17" fmla="*/ 1179871 w 2846438"/>
              <a:gd name="connsiteY17" fmla="*/ 0 h 958645"/>
              <a:gd name="connsiteX18" fmla="*/ 1312606 w 2846438"/>
              <a:gd name="connsiteY18" fmla="*/ 29496 h 958645"/>
              <a:gd name="connsiteX19" fmla="*/ 1386348 w 2846438"/>
              <a:gd name="connsiteY19" fmla="*/ 88490 h 958645"/>
              <a:gd name="connsiteX20" fmla="*/ 1401096 w 2846438"/>
              <a:gd name="connsiteY20" fmla="*/ 132735 h 958645"/>
              <a:gd name="connsiteX21" fmla="*/ 1474838 w 2846438"/>
              <a:gd name="connsiteY21" fmla="*/ 221225 h 958645"/>
              <a:gd name="connsiteX22" fmla="*/ 1533832 w 2846438"/>
              <a:gd name="connsiteY22" fmla="*/ 294967 h 958645"/>
              <a:gd name="connsiteX23" fmla="*/ 1578077 w 2846438"/>
              <a:gd name="connsiteY23" fmla="*/ 280219 h 958645"/>
              <a:gd name="connsiteX24" fmla="*/ 1725561 w 2846438"/>
              <a:gd name="connsiteY24" fmla="*/ 191729 h 958645"/>
              <a:gd name="connsiteX25" fmla="*/ 1917290 w 2846438"/>
              <a:gd name="connsiteY25" fmla="*/ 206477 h 958645"/>
              <a:gd name="connsiteX26" fmla="*/ 1961535 w 2846438"/>
              <a:gd name="connsiteY26" fmla="*/ 221225 h 958645"/>
              <a:gd name="connsiteX27" fmla="*/ 1991032 w 2846438"/>
              <a:gd name="connsiteY27" fmla="*/ 265471 h 958645"/>
              <a:gd name="connsiteX28" fmla="*/ 2138516 w 2846438"/>
              <a:gd name="connsiteY28" fmla="*/ 398206 h 958645"/>
              <a:gd name="connsiteX29" fmla="*/ 2212258 w 2846438"/>
              <a:gd name="connsiteY29" fmla="*/ 486696 h 958645"/>
              <a:gd name="connsiteX30" fmla="*/ 2241754 w 2846438"/>
              <a:gd name="connsiteY30" fmla="*/ 530942 h 958645"/>
              <a:gd name="connsiteX31" fmla="*/ 2286000 w 2846438"/>
              <a:gd name="connsiteY31" fmla="*/ 560438 h 958645"/>
              <a:gd name="connsiteX32" fmla="*/ 2330245 w 2846438"/>
              <a:gd name="connsiteY32" fmla="*/ 604683 h 958645"/>
              <a:gd name="connsiteX33" fmla="*/ 2359742 w 2846438"/>
              <a:gd name="connsiteY33" fmla="*/ 648929 h 958645"/>
              <a:gd name="connsiteX34" fmla="*/ 2418735 w 2846438"/>
              <a:gd name="connsiteY34" fmla="*/ 678425 h 958645"/>
              <a:gd name="connsiteX35" fmla="*/ 2507225 w 2846438"/>
              <a:gd name="connsiteY35" fmla="*/ 781664 h 958645"/>
              <a:gd name="connsiteX36" fmla="*/ 2625212 w 2846438"/>
              <a:gd name="connsiteY36" fmla="*/ 855406 h 958645"/>
              <a:gd name="connsiteX37" fmla="*/ 2669458 w 2846438"/>
              <a:gd name="connsiteY37" fmla="*/ 899651 h 958645"/>
              <a:gd name="connsiteX38" fmla="*/ 2757948 w 2846438"/>
              <a:gd name="connsiteY38" fmla="*/ 958645 h 958645"/>
              <a:gd name="connsiteX39" fmla="*/ 2846438 w 2846438"/>
              <a:gd name="connsiteY39" fmla="*/ 929148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6438" h="958645">
                <a:moveTo>
                  <a:pt x="0" y="663677"/>
                </a:moveTo>
                <a:cubicBezTo>
                  <a:pt x="18605" y="514833"/>
                  <a:pt x="2214" y="583295"/>
                  <a:pt x="44245" y="457200"/>
                </a:cubicBezTo>
                <a:cubicBezTo>
                  <a:pt x="49161" y="442451"/>
                  <a:pt x="50369" y="425889"/>
                  <a:pt x="58993" y="412954"/>
                </a:cubicBezTo>
                <a:lnTo>
                  <a:pt x="117987" y="324464"/>
                </a:lnTo>
                <a:cubicBezTo>
                  <a:pt x="127819" y="309716"/>
                  <a:pt x="130667" y="285824"/>
                  <a:pt x="147483" y="280219"/>
                </a:cubicBezTo>
                <a:lnTo>
                  <a:pt x="235974" y="250722"/>
                </a:lnTo>
                <a:cubicBezTo>
                  <a:pt x="249855" y="254192"/>
                  <a:pt x="321904" y="270604"/>
                  <a:pt x="339212" y="280219"/>
                </a:cubicBezTo>
                <a:cubicBezTo>
                  <a:pt x="370202" y="297435"/>
                  <a:pt x="398206" y="319548"/>
                  <a:pt x="427703" y="339213"/>
                </a:cubicBezTo>
                <a:lnTo>
                  <a:pt x="516193" y="398206"/>
                </a:lnTo>
                <a:cubicBezTo>
                  <a:pt x="530941" y="408038"/>
                  <a:pt x="543622" y="422098"/>
                  <a:pt x="560438" y="427703"/>
                </a:cubicBezTo>
                <a:lnTo>
                  <a:pt x="604683" y="442451"/>
                </a:lnTo>
                <a:cubicBezTo>
                  <a:pt x="683341" y="437535"/>
                  <a:pt x="763723" y="444800"/>
                  <a:pt x="840658" y="427703"/>
                </a:cubicBezTo>
                <a:cubicBezTo>
                  <a:pt x="857961" y="423858"/>
                  <a:pt x="857620" y="395992"/>
                  <a:pt x="870154" y="383458"/>
                </a:cubicBezTo>
                <a:cubicBezTo>
                  <a:pt x="882688" y="370924"/>
                  <a:pt x="899651" y="363793"/>
                  <a:pt x="914400" y="353961"/>
                </a:cubicBezTo>
                <a:cubicBezTo>
                  <a:pt x="1063494" y="130318"/>
                  <a:pt x="902121" y="359846"/>
                  <a:pt x="1017638" y="221225"/>
                </a:cubicBezTo>
                <a:cubicBezTo>
                  <a:pt x="1120297" y="98033"/>
                  <a:pt x="962126" y="261989"/>
                  <a:pt x="1091380" y="132735"/>
                </a:cubicBezTo>
                <a:cubicBezTo>
                  <a:pt x="1096296" y="117987"/>
                  <a:pt x="1099177" y="102395"/>
                  <a:pt x="1106129" y="88490"/>
                </a:cubicBezTo>
                <a:cubicBezTo>
                  <a:pt x="1126664" y="47421"/>
                  <a:pt x="1147250" y="32620"/>
                  <a:pt x="1179871" y="0"/>
                </a:cubicBezTo>
                <a:cubicBezTo>
                  <a:pt x="1180775" y="151"/>
                  <a:pt x="1293498" y="14209"/>
                  <a:pt x="1312606" y="29496"/>
                </a:cubicBezTo>
                <a:cubicBezTo>
                  <a:pt x="1407906" y="105737"/>
                  <a:pt x="1275138" y="51421"/>
                  <a:pt x="1386348" y="88490"/>
                </a:cubicBezTo>
                <a:cubicBezTo>
                  <a:pt x="1391264" y="103238"/>
                  <a:pt x="1394144" y="118830"/>
                  <a:pt x="1401096" y="132735"/>
                </a:cubicBezTo>
                <a:cubicBezTo>
                  <a:pt x="1421629" y="173800"/>
                  <a:pt x="1442222" y="188609"/>
                  <a:pt x="1474838" y="221225"/>
                </a:cubicBezTo>
                <a:cubicBezTo>
                  <a:pt x="1486342" y="255736"/>
                  <a:pt x="1486742" y="287119"/>
                  <a:pt x="1533832" y="294967"/>
                </a:cubicBezTo>
                <a:cubicBezTo>
                  <a:pt x="1549167" y="297523"/>
                  <a:pt x="1563329" y="285135"/>
                  <a:pt x="1578077" y="280219"/>
                </a:cubicBezTo>
                <a:cubicBezTo>
                  <a:pt x="1684860" y="209029"/>
                  <a:pt x="1634859" y="237079"/>
                  <a:pt x="1725561" y="191729"/>
                </a:cubicBezTo>
                <a:cubicBezTo>
                  <a:pt x="1789471" y="196645"/>
                  <a:pt x="1853686" y="198527"/>
                  <a:pt x="1917290" y="206477"/>
                </a:cubicBezTo>
                <a:cubicBezTo>
                  <a:pt x="1932716" y="208405"/>
                  <a:pt x="1949396" y="211513"/>
                  <a:pt x="1961535" y="221225"/>
                </a:cubicBezTo>
                <a:cubicBezTo>
                  <a:pt x="1975376" y="232298"/>
                  <a:pt x="1979174" y="252296"/>
                  <a:pt x="1991032" y="265471"/>
                </a:cubicBezTo>
                <a:cubicBezTo>
                  <a:pt x="2077859" y="361945"/>
                  <a:pt x="2064320" y="348742"/>
                  <a:pt x="2138516" y="398206"/>
                </a:cubicBezTo>
                <a:cubicBezTo>
                  <a:pt x="2211752" y="508063"/>
                  <a:pt x="2117623" y="373133"/>
                  <a:pt x="2212258" y="486696"/>
                </a:cubicBezTo>
                <a:cubicBezTo>
                  <a:pt x="2223606" y="500313"/>
                  <a:pt x="2229220" y="518408"/>
                  <a:pt x="2241754" y="530942"/>
                </a:cubicBezTo>
                <a:cubicBezTo>
                  <a:pt x="2254288" y="543476"/>
                  <a:pt x="2272383" y="549091"/>
                  <a:pt x="2286000" y="560438"/>
                </a:cubicBezTo>
                <a:cubicBezTo>
                  <a:pt x="2302023" y="573790"/>
                  <a:pt x="2316893" y="588660"/>
                  <a:pt x="2330245" y="604683"/>
                </a:cubicBezTo>
                <a:cubicBezTo>
                  <a:pt x="2341593" y="618300"/>
                  <a:pt x="2346125" y="637581"/>
                  <a:pt x="2359742" y="648929"/>
                </a:cubicBezTo>
                <a:cubicBezTo>
                  <a:pt x="2376632" y="663004"/>
                  <a:pt x="2399071" y="668593"/>
                  <a:pt x="2418735" y="678425"/>
                </a:cubicBezTo>
                <a:cubicBezTo>
                  <a:pt x="2448461" y="723015"/>
                  <a:pt x="2459540" y="745900"/>
                  <a:pt x="2507225" y="781664"/>
                </a:cubicBezTo>
                <a:cubicBezTo>
                  <a:pt x="2708667" y="932745"/>
                  <a:pt x="2413951" y="674326"/>
                  <a:pt x="2625212" y="855406"/>
                </a:cubicBezTo>
                <a:cubicBezTo>
                  <a:pt x="2641048" y="868980"/>
                  <a:pt x="2652994" y="886846"/>
                  <a:pt x="2669458" y="899651"/>
                </a:cubicBezTo>
                <a:cubicBezTo>
                  <a:pt x="2697441" y="921416"/>
                  <a:pt x="2757948" y="958645"/>
                  <a:pt x="2757948" y="958645"/>
                </a:cubicBezTo>
                <a:lnTo>
                  <a:pt x="2846438" y="92914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077394" y="2147326"/>
            <a:ext cx="933006" cy="915422"/>
          </a:xfrm>
          <a:custGeom>
            <a:avLst/>
            <a:gdLst>
              <a:gd name="connsiteX0" fmla="*/ 14749 w 933006"/>
              <a:gd name="connsiteY0" fmla="*/ 561461 h 915422"/>
              <a:gd name="connsiteX1" fmla="*/ 0 w 933006"/>
              <a:gd name="connsiteY1" fmla="*/ 472971 h 915422"/>
              <a:gd name="connsiteX2" fmla="*/ 29497 w 933006"/>
              <a:gd name="connsiteY2" fmla="*/ 266493 h 915422"/>
              <a:gd name="connsiteX3" fmla="*/ 117987 w 933006"/>
              <a:gd name="connsiteY3" fmla="*/ 192751 h 915422"/>
              <a:gd name="connsiteX4" fmla="*/ 250723 w 933006"/>
              <a:gd name="connsiteY4" fmla="*/ 119009 h 915422"/>
              <a:gd name="connsiteX5" fmla="*/ 383458 w 933006"/>
              <a:gd name="connsiteY5" fmla="*/ 133758 h 915422"/>
              <a:gd name="connsiteX6" fmla="*/ 442452 w 933006"/>
              <a:gd name="connsiteY6" fmla="*/ 251745 h 915422"/>
              <a:gd name="connsiteX7" fmla="*/ 471949 w 933006"/>
              <a:gd name="connsiteY7" fmla="*/ 369732 h 915422"/>
              <a:gd name="connsiteX8" fmla="*/ 457200 w 933006"/>
              <a:gd name="connsiteY8" fmla="*/ 502468 h 915422"/>
              <a:gd name="connsiteX9" fmla="*/ 368710 w 933006"/>
              <a:gd name="connsiteY9" fmla="*/ 561461 h 915422"/>
              <a:gd name="connsiteX10" fmla="*/ 324465 w 933006"/>
              <a:gd name="connsiteY10" fmla="*/ 590958 h 915422"/>
              <a:gd name="connsiteX11" fmla="*/ 280219 w 933006"/>
              <a:gd name="connsiteY11" fmla="*/ 576209 h 915422"/>
              <a:gd name="connsiteX12" fmla="*/ 324465 w 933006"/>
              <a:gd name="connsiteY12" fmla="*/ 399229 h 915422"/>
              <a:gd name="connsiteX13" fmla="*/ 412955 w 933006"/>
              <a:gd name="connsiteY13" fmla="*/ 369732 h 915422"/>
              <a:gd name="connsiteX14" fmla="*/ 457200 w 933006"/>
              <a:gd name="connsiteY14" fmla="*/ 354984 h 915422"/>
              <a:gd name="connsiteX15" fmla="*/ 722671 w 933006"/>
              <a:gd name="connsiteY15" fmla="*/ 369732 h 915422"/>
              <a:gd name="connsiteX16" fmla="*/ 811161 w 933006"/>
              <a:gd name="connsiteY16" fmla="*/ 399229 h 915422"/>
              <a:gd name="connsiteX17" fmla="*/ 884903 w 933006"/>
              <a:gd name="connsiteY17" fmla="*/ 413977 h 915422"/>
              <a:gd name="connsiteX18" fmla="*/ 929149 w 933006"/>
              <a:gd name="connsiteY18" fmla="*/ 443474 h 915422"/>
              <a:gd name="connsiteX19" fmla="*/ 914400 w 933006"/>
              <a:gd name="connsiteY19" fmla="*/ 664700 h 915422"/>
              <a:gd name="connsiteX20" fmla="*/ 811161 w 933006"/>
              <a:gd name="connsiteY20" fmla="*/ 812184 h 915422"/>
              <a:gd name="connsiteX21" fmla="*/ 781665 w 933006"/>
              <a:gd name="connsiteY21" fmla="*/ 856429 h 915422"/>
              <a:gd name="connsiteX22" fmla="*/ 737419 w 933006"/>
              <a:gd name="connsiteY22" fmla="*/ 885926 h 915422"/>
              <a:gd name="connsiteX23" fmla="*/ 648929 w 933006"/>
              <a:gd name="connsiteY23" fmla="*/ 915422 h 915422"/>
              <a:gd name="connsiteX24" fmla="*/ 545690 w 933006"/>
              <a:gd name="connsiteY24" fmla="*/ 900674 h 915422"/>
              <a:gd name="connsiteX25" fmla="*/ 589936 w 933006"/>
              <a:gd name="connsiteY25" fmla="*/ 782687 h 915422"/>
              <a:gd name="connsiteX26" fmla="*/ 604684 w 933006"/>
              <a:gd name="connsiteY26" fmla="*/ 723693 h 915422"/>
              <a:gd name="connsiteX27" fmla="*/ 619432 w 933006"/>
              <a:gd name="connsiteY27" fmla="*/ 649951 h 915422"/>
              <a:gd name="connsiteX28" fmla="*/ 648929 w 933006"/>
              <a:gd name="connsiteY28" fmla="*/ 605706 h 915422"/>
              <a:gd name="connsiteX29" fmla="*/ 648929 w 933006"/>
              <a:gd name="connsiteY29" fmla="*/ 192751 h 915422"/>
              <a:gd name="connsiteX30" fmla="*/ 604684 w 933006"/>
              <a:gd name="connsiteY30" fmla="*/ 178003 h 915422"/>
              <a:gd name="connsiteX31" fmla="*/ 560439 w 933006"/>
              <a:gd name="connsiteY31" fmla="*/ 148506 h 915422"/>
              <a:gd name="connsiteX32" fmla="*/ 516194 w 933006"/>
              <a:gd name="connsiteY32" fmla="*/ 104261 h 915422"/>
              <a:gd name="connsiteX33" fmla="*/ 427703 w 933006"/>
              <a:gd name="connsiteY33" fmla="*/ 74764 h 915422"/>
              <a:gd name="connsiteX34" fmla="*/ 383458 w 933006"/>
              <a:gd name="connsiteY34" fmla="*/ 60016 h 915422"/>
              <a:gd name="connsiteX35" fmla="*/ 339213 w 933006"/>
              <a:gd name="connsiteY35" fmla="*/ 45268 h 915422"/>
              <a:gd name="connsiteX36" fmla="*/ 294968 w 933006"/>
              <a:gd name="connsiteY36" fmla="*/ 15771 h 915422"/>
              <a:gd name="connsiteX37" fmla="*/ 132736 w 933006"/>
              <a:gd name="connsiteY37" fmla="*/ 15771 h 915422"/>
              <a:gd name="connsiteX38" fmla="*/ 147484 w 933006"/>
              <a:gd name="connsiteY38" fmla="*/ 133758 h 915422"/>
              <a:gd name="connsiteX39" fmla="*/ 162232 w 933006"/>
              <a:gd name="connsiteY39" fmla="*/ 178003 h 915422"/>
              <a:gd name="connsiteX40" fmla="*/ 221226 w 933006"/>
              <a:gd name="connsiteY40" fmla="*/ 207500 h 915422"/>
              <a:gd name="connsiteX41" fmla="*/ 353961 w 933006"/>
              <a:gd name="connsiteY41" fmla="*/ 295990 h 915422"/>
              <a:gd name="connsiteX42" fmla="*/ 442452 w 933006"/>
              <a:gd name="connsiteY42" fmla="*/ 354984 h 915422"/>
              <a:gd name="connsiteX43" fmla="*/ 486697 w 933006"/>
              <a:gd name="connsiteY43" fmla="*/ 384480 h 915422"/>
              <a:gd name="connsiteX44" fmla="*/ 501445 w 933006"/>
              <a:gd name="connsiteY44" fmla="*/ 428726 h 915422"/>
              <a:gd name="connsiteX45" fmla="*/ 530942 w 933006"/>
              <a:gd name="connsiteY45" fmla="*/ 472971 h 915422"/>
              <a:gd name="connsiteX46" fmla="*/ 457200 w 933006"/>
              <a:gd name="connsiteY46" fmla="*/ 694197 h 915422"/>
              <a:gd name="connsiteX47" fmla="*/ 368710 w 933006"/>
              <a:gd name="connsiteY47" fmla="*/ 738442 h 915422"/>
              <a:gd name="connsiteX48" fmla="*/ 324465 w 933006"/>
              <a:gd name="connsiteY48" fmla="*/ 767938 h 915422"/>
              <a:gd name="connsiteX49" fmla="*/ 235974 w 933006"/>
              <a:gd name="connsiteY49" fmla="*/ 797435 h 915422"/>
              <a:gd name="connsiteX50" fmla="*/ 191729 w 933006"/>
              <a:gd name="connsiteY50" fmla="*/ 841680 h 9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006" h="915422">
                <a:moveTo>
                  <a:pt x="14749" y="561461"/>
                </a:moveTo>
                <a:cubicBezTo>
                  <a:pt x="9833" y="531964"/>
                  <a:pt x="0" y="502875"/>
                  <a:pt x="0" y="472971"/>
                </a:cubicBezTo>
                <a:cubicBezTo>
                  <a:pt x="0" y="439066"/>
                  <a:pt x="2204" y="321080"/>
                  <a:pt x="29497" y="266493"/>
                </a:cubicBezTo>
                <a:cubicBezTo>
                  <a:pt x="60609" y="204270"/>
                  <a:pt x="56264" y="229785"/>
                  <a:pt x="117987" y="192751"/>
                </a:cubicBezTo>
                <a:cubicBezTo>
                  <a:pt x="244768" y="116683"/>
                  <a:pt x="161728" y="148675"/>
                  <a:pt x="250723" y="119009"/>
                </a:cubicBezTo>
                <a:cubicBezTo>
                  <a:pt x="294968" y="123925"/>
                  <a:pt x="340270" y="122961"/>
                  <a:pt x="383458" y="133758"/>
                </a:cubicBezTo>
                <a:cubicBezTo>
                  <a:pt x="448095" y="149918"/>
                  <a:pt x="432363" y="196256"/>
                  <a:pt x="442452" y="251745"/>
                </a:cubicBezTo>
                <a:cubicBezTo>
                  <a:pt x="456691" y="330058"/>
                  <a:pt x="451479" y="308325"/>
                  <a:pt x="471949" y="369732"/>
                </a:cubicBezTo>
                <a:cubicBezTo>
                  <a:pt x="467033" y="413977"/>
                  <a:pt x="478306" y="463272"/>
                  <a:pt x="457200" y="502468"/>
                </a:cubicBezTo>
                <a:cubicBezTo>
                  <a:pt x="440393" y="533681"/>
                  <a:pt x="398207" y="541797"/>
                  <a:pt x="368710" y="561461"/>
                </a:cubicBezTo>
                <a:lnTo>
                  <a:pt x="324465" y="590958"/>
                </a:lnTo>
                <a:cubicBezTo>
                  <a:pt x="309716" y="586042"/>
                  <a:pt x="283268" y="591454"/>
                  <a:pt x="280219" y="576209"/>
                </a:cubicBezTo>
                <a:cubicBezTo>
                  <a:pt x="276517" y="557698"/>
                  <a:pt x="278400" y="428020"/>
                  <a:pt x="324465" y="399229"/>
                </a:cubicBezTo>
                <a:cubicBezTo>
                  <a:pt x="350831" y="382750"/>
                  <a:pt x="383458" y="379564"/>
                  <a:pt x="412955" y="369732"/>
                </a:cubicBezTo>
                <a:lnTo>
                  <a:pt x="457200" y="354984"/>
                </a:lnTo>
                <a:cubicBezTo>
                  <a:pt x="545690" y="359900"/>
                  <a:pt x="634729" y="358739"/>
                  <a:pt x="722671" y="369732"/>
                </a:cubicBezTo>
                <a:cubicBezTo>
                  <a:pt x="753523" y="373589"/>
                  <a:pt x="780673" y="393131"/>
                  <a:pt x="811161" y="399229"/>
                </a:cubicBezTo>
                <a:lnTo>
                  <a:pt x="884903" y="413977"/>
                </a:lnTo>
                <a:cubicBezTo>
                  <a:pt x="899652" y="423809"/>
                  <a:pt x="927078" y="425870"/>
                  <a:pt x="929149" y="443474"/>
                </a:cubicBezTo>
                <a:cubicBezTo>
                  <a:pt x="937784" y="516873"/>
                  <a:pt x="931518" y="592804"/>
                  <a:pt x="914400" y="664700"/>
                </a:cubicBezTo>
                <a:cubicBezTo>
                  <a:pt x="909556" y="685046"/>
                  <a:pt x="829677" y="786261"/>
                  <a:pt x="811161" y="812184"/>
                </a:cubicBezTo>
                <a:cubicBezTo>
                  <a:pt x="800858" y="826608"/>
                  <a:pt x="794199" y="843895"/>
                  <a:pt x="781665" y="856429"/>
                </a:cubicBezTo>
                <a:cubicBezTo>
                  <a:pt x="769131" y="868963"/>
                  <a:pt x="753617" y="878727"/>
                  <a:pt x="737419" y="885926"/>
                </a:cubicBezTo>
                <a:cubicBezTo>
                  <a:pt x="709007" y="898554"/>
                  <a:pt x="648929" y="915422"/>
                  <a:pt x="648929" y="915422"/>
                </a:cubicBezTo>
                <a:cubicBezTo>
                  <a:pt x="614516" y="910506"/>
                  <a:pt x="570271" y="925255"/>
                  <a:pt x="545690" y="900674"/>
                </a:cubicBezTo>
                <a:cubicBezTo>
                  <a:pt x="520176" y="875160"/>
                  <a:pt x="577462" y="801397"/>
                  <a:pt x="589936" y="782687"/>
                </a:cubicBezTo>
                <a:cubicBezTo>
                  <a:pt x="594852" y="763022"/>
                  <a:pt x="600287" y="743480"/>
                  <a:pt x="604684" y="723693"/>
                </a:cubicBezTo>
                <a:cubicBezTo>
                  <a:pt x="610122" y="699222"/>
                  <a:pt x="610630" y="673422"/>
                  <a:pt x="619432" y="649951"/>
                </a:cubicBezTo>
                <a:cubicBezTo>
                  <a:pt x="625656" y="633354"/>
                  <a:pt x="639097" y="620454"/>
                  <a:pt x="648929" y="605706"/>
                </a:cubicBezTo>
                <a:cubicBezTo>
                  <a:pt x="675325" y="447335"/>
                  <a:pt x="687311" y="413445"/>
                  <a:pt x="648929" y="192751"/>
                </a:cubicBezTo>
                <a:cubicBezTo>
                  <a:pt x="646265" y="177435"/>
                  <a:pt x="619432" y="182919"/>
                  <a:pt x="604684" y="178003"/>
                </a:cubicBezTo>
                <a:cubicBezTo>
                  <a:pt x="589936" y="168171"/>
                  <a:pt x="574056" y="159854"/>
                  <a:pt x="560439" y="148506"/>
                </a:cubicBezTo>
                <a:cubicBezTo>
                  <a:pt x="544416" y="135153"/>
                  <a:pt x="534427" y="114390"/>
                  <a:pt x="516194" y="104261"/>
                </a:cubicBezTo>
                <a:cubicBezTo>
                  <a:pt x="489014" y="89161"/>
                  <a:pt x="457200" y="84596"/>
                  <a:pt x="427703" y="74764"/>
                </a:cubicBezTo>
                <a:lnTo>
                  <a:pt x="383458" y="60016"/>
                </a:lnTo>
                <a:lnTo>
                  <a:pt x="339213" y="45268"/>
                </a:lnTo>
                <a:cubicBezTo>
                  <a:pt x="324465" y="35436"/>
                  <a:pt x="310822" y="23698"/>
                  <a:pt x="294968" y="15771"/>
                </a:cubicBezTo>
                <a:cubicBezTo>
                  <a:pt x="234947" y="-14240"/>
                  <a:pt x="210507" y="6049"/>
                  <a:pt x="132736" y="15771"/>
                </a:cubicBezTo>
                <a:cubicBezTo>
                  <a:pt x="137652" y="55100"/>
                  <a:pt x="140394" y="94762"/>
                  <a:pt x="147484" y="133758"/>
                </a:cubicBezTo>
                <a:cubicBezTo>
                  <a:pt x="150265" y="149053"/>
                  <a:pt x="151239" y="167010"/>
                  <a:pt x="162232" y="178003"/>
                </a:cubicBezTo>
                <a:cubicBezTo>
                  <a:pt x="177778" y="193549"/>
                  <a:pt x="202373" y="196188"/>
                  <a:pt x="221226" y="207500"/>
                </a:cubicBezTo>
                <a:cubicBezTo>
                  <a:pt x="221248" y="207513"/>
                  <a:pt x="331828" y="281234"/>
                  <a:pt x="353961" y="295990"/>
                </a:cubicBezTo>
                <a:lnTo>
                  <a:pt x="442452" y="354984"/>
                </a:lnTo>
                <a:lnTo>
                  <a:pt x="486697" y="384480"/>
                </a:lnTo>
                <a:cubicBezTo>
                  <a:pt x="491613" y="399229"/>
                  <a:pt x="494493" y="414821"/>
                  <a:pt x="501445" y="428726"/>
                </a:cubicBezTo>
                <a:cubicBezTo>
                  <a:pt x="509372" y="444580"/>
                  <a:pt x="529470" y="455307"/>
                  <a:pt x="530942" y="472971"/>
                </a:cubicBezTo>
                <a:cubicBezTo>
                  <a:pt x="536307" y="537345"/>
                  <a:pt x="521754" y="651162"/>
                  <a:pt x="457200" y="694197"/>
                </a:cubicBezTo>
                <a:cubicBezTo>
                  <a:pt x="330401" y="778728"/>
                  <a:pt x="490831" y="677382"/>
                  <a:pt x="368710" y="738442"/>
                </a:cubicBezTo>
                <a:cubicBezTo>
                  <a:pt x="352856" y="746369"/>
                  <a:pt x="340662" y="760739"/>
                  <a:pt x="324465" y="767938"/>
                </a:cubicBezTo>
                <a:cubicBezTo>
                  <a:pt x="296052" y="780566"/>
                  <a:pt x="235974" y="797435"/>
                  <a:pt x="235974" y="797435"/>
                </a:cubicBezTo>
                <a:lnTo>
                  <a:pt x="191729" y="841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59238" y="2376948"/>
            <a:ext cx="15795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73260"/>
              </p:ext>
            </p:extLst>
          </p:nvPr>
        </p:nvGraphicFramePr>
        <p:xfrm>
          <a:off x="524234" y="4572000"/>
          <a:ext cx="460592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04">
                <a:tc>
                  <a:txBody>
                    <a:bodyPr/>
                    <a:lstStyle/>
                    <a:p>
                      <a:r>
                        <a:rPr lang="en-US" dirty="0"/>
                        <a:t>H – bonding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2</a:t>
                      </a:r>
                      <a:r>
                        <a:rPr lang="en-US" baseline="30000" dirty="0"/>
                        <a:t>˚</a:t>
                      </a:r>
                      <a:r>
                        <a:rPr lang="en-US" baseline="0" dirty="0"/>
                        <a:t>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H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45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dirty="0">
                          <a:sym typeface="Wingdings" pitchFamily="2" charset="2"/>
                        </a:rPr>
                        <a:t>n-4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itchFamily="18" charset="2"/>
                        </a:rPr>
                        <a:t>a</a:t>
                      </a:r>
                      <a:r>
                        <a:rPr lang="en-US" dirty="0"/>
                        <a:t> 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45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dirty="0">
                          <a:sym typeface="Wingdings" pitchFamily="2" charset="2"/>
                        </a:rPr>
                        <a:t>n-3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ymbol" pitchFamily="18" charset="2"/>
                        </a:rPr>
                        <a:t>3</a:t>
                      </a:r>
                      <a:r>
                        <a:rPr lang="en-US" sz="1800" baseline="-25000" dirty="0">
                          <a:latin typeface="Symbol" pitchFamily="18" charset="2"/>
                        </a:rPr>
                        <a:t>10</a:t>
                      </a:r>
                      <a:r>
                        <a:rPr lang="en-US" dirty="0"/>
                        <a:t> helix and 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itchFamily="18" charset="2"/>
                        </a:rPr>
                        <a:t>b</a:t>
                      </a:r>
                      <a:r>
                        <a:rPr lang="en-US" baseline="0" dirty="0"/>
                        <a:t> sheets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53000" y="33922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Chain – Backbone H-bonds are clustered @ Helix termini</a:t>
            </a:r>
          </a:p>
        </p:txBody>
      </p:sp>
    </p:spTree>
    <p:extLst>
      <p:ext uri="{BB962C8B-B14F-4D97-AF65-F5344CB8AC3E}">
        <p14:creationId xmlns:p14="http://schemas.microsoft.com/office/powerpoint/2010/main" val="190376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 – dipoles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6409" y="1143000"/>
            <a:ext cx="619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Which amino acids can be involved in dipole-dipole interactions?</a:t>
            </a:r>
          </a:p>
          <a:p>
            <a:pPr algn="ctr"/>
            <a:r>
              <a:rPr lang="en-US" i="1" dirty="0"/>
              <a:t>What else is an important dipole interaction?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18" y="2286000"/>
            <a:ext cx="6858000" cy="42267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11318" y="3886200"/>
            <a:ext cx="523082" cy="990600"/>
          </a:xfrm>
          <a:prstGeom prst="ellipse">
            <a:avLst/>
          </a:prstGeom>
          <a:gradFill>
            <a:gsLst>
              <a:gs pos="0">
                <a:srgbClr val="000082"/>
              </a:gs>
              <a:gs pos="40821">
                <a:srgbClr val="8D007C">
                  <a:lumMod val="96000"/>
                </a:srgbClr>
              </a:gs>
              <a:gs pos="29180">
                <a:srgbClr val="770087"/>
              </a:gs>
              <a:gs pos="2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>
                  <a:lumMod val="99000"/>
                  <a:lumOff val="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11318" y="2819400"/>
            <a:ext cx="523082" cy="990600"/>
          </a:xfrm>
          <a:prstGeom prst="ellipse">
            <a:avLst/>
          </a:prstGeom>
          <a:gradFill>
            <a:gsLst>
              <a:gs pos="0">
                <a:srgbClr val="000082"/>
              </a:gs>
              <a:gs pos="40821">
                <a:srgbClr val="8D007C">
                  <a:lumMod val="96000"/>
                </a:srgbClr>
              </a:gs>
              <a:gs pos="29180">
                <a:srgbClr val="770087"/>
              </a:gs>
              <a:gs pos="20000">
                <a:srgbClr val="66008F"/>
              </a:gs>
              <a:gs pos="64999">
                <a:srgbClr val="BA0066"/>
              </a:gs>
              <a:gs pos="100000">
                <a:srgbClr val="FF0000"/>
              </a:gs>
              <a:gs pos="100000">
                <a:srgbClr val="FF8200">
                  <a:lumMod val="99000"/>
                  <a:lumOff val="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7200" y="2819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baseline="30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0376" y="347362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baseline="30000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15605" y="450746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baseline="30000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5605" y="38862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671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ienceinseconds.com/cmsFiles/pageImages/Clath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2191865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533400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 – The Hydrophobic Effect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 descr="voet4e_tab_08_0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6"/>
          <a:stretch/>
        </p:blipFill>
        <p:spPr bwMode="auto">
          <a:xfrm>
            <a:off x="2362200" y="1226999"/>
            <a:ext cx="6473825" cy="16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3"/>
          <p:cNvSpPr/>
          <p:nvPr/>
        </p:nvSpPr>
        <p:spPr>
          <a:xfrm>
            <a:off x="1066800" y="5471652"/>
            <a:ext cx="2846438" cy="958645"/>
          </a:xfrm>
          <a:custGeom>
            <a:avLst/>
            <a:gdLst>
              <a:gd name="connsiteX0" fmla="*/ 0 w 2846438"/>
              <a:gd name="connsiteY0" fmla="*/ 663677 h 958645"/>
              <a:gd name="connsiteX1" fmla="*/ 44245 w 2846438"/>
              <a:gd name="connsiteY1" fmla="*/ 457200 h 958645"/>
              <a:gd name="connsiteX2" fmla="*/ 58993 w 2846438"/>
              <a:gd name="connsiteY2" fmla="*/ 412954 h 958645"/>
              <a:gd name="connsiteX3" fmla="*/ 117987 w 2846438"/>
              <a:gd name="connsiteY3" fmla="*/ 324464 h 958645"/>
              <a:gd name="connsiteX4" fmla="*/ 147483 w 2846438"/>
              <a:gd name="connsiteY4" fmla="*/ 280219 h 958645"/>
              <a:gd name="connsiteX5" fmla="*/ 235974 w 2846438"/>
              <a:gd name="connsiteY5" fmla="*/ 250722 h 958645"/>
              <a:gd name="connsiteX6" fmla="*/ 339212 w 2846438"/>
              <a:gd name="connsiteY6" fmla="*/ 280219 h 958645"/>
              <a:gd name="connsiteX7" fmla="*/ 427703 w 2846438"/>
              <a:gd name="connsiteY7" fmla="*/ 339213 h 958645"/>
              <a:gd name="connsiteX8" fmla="*/ 516193 w 2846438"/>
              <a:gd name="connsiteY8" fmla="*/ 398206 h 958645"/>
              <a:gd name="connsiteX9" fmla="*/ 560438 w 2846438"/>
              <a:gd name="connsiteY9" fmla="*/ 427703 h 958645"/>
              <a:gd name="connsiteX10" fmla="*/ 604683 w 2846438"/>
              <a:gd name="connsiteY10" fmla="*/ 442451 h 958645"/>
              <a:gd name="connsiteX11" fmla="*/ 840658 w 2846438"/>
              <a:gd name="connsiteY11" fmla="*/ 427703 h 958645"/>
              <a:gd name="connsiteX12" fmla="*/ 870154 w 2846438"/>
              <a:gd name="connsiteY12" fmla="*/ 383458 h 958645"/>
              <a:gd name="connsiteX13" fmla="*/ 914400 w 2846438"/>
              <a:gd name="connsiteY13" fmla="*/ 353961 h 958645"/>
              <a:gd name="connsiteX14" fmla="*/ 1017638 w 2846438"/>
              <a:gd name="connsiteY14" fmla="*/ 221225 h 958645"/>
              <a:gd name="connsiteX15" fmla="*/ 1091380 w 2846438"/>
              <a:gd name="connsiteY15" fmla="*/ 132735 h 958645"/>
              <a:gd name="connsiteX16" fmla="*/ 1106129 w 2846438"/>
              <a:gd name="connsiteY16" fmla="*/ 88490 h 958645"/>
              <a:gd name="connsiteX17" fmla="*/ 1179871 w 2846438"/>
              <a:gd name="connsiteY17" fmla="*/ 0 h 958645"/>
              <a:gd name="connsiteX18" fmla="*/ 1312606 w 2846438"/>
              <a:gd name="connsiteY18" fmla="*/ 29496 h 958645"/>
              <a:gd name="connsiteX19" fmla="*/ 1386348 w 2846438"/>
              <a:gd name="connsiteY19" fmla="*/ 88490 h 958645"/>
              <a:gd name="connsiteX20" fmla="*/ 1401096 w 2846438"/>
              <a:gd name="connsiteY20" fmla="*/ 132735 h 958645"/>
              <a:gd name="connsiteX21" fmla="*/ 1474838 w 2846438"/>
              <a:gd name="connsiteY21" fmla="*/ 221225 h 958645"/>
              <a:gd name="connsiteX22" fmla="*/ 1533832 w 2846438"/>
              <a:gd name="connsiteY22" fmla="*/ 294967 h 958645"/>
              <a:gd name="connsiteX23" fmla="*/ 1578077 w 2846438"/>
              <a:gd name="connsiteY23" fmla="*/ 280219 h 958645"/>
              <a:gd name="connsiteX24" fmla="*/ 1725561 w 2846438"/>
              <a:gd name="connsiteY24" fmla="*/ 191729 h 958645"/>
              <a:gd name="connsiteX25" fmla="*/ 1917290 w 2846438"/>
              <a:gd name="connsiteY25" fmla="*/ 206477 h 958645"/>
              <a:gd name="connsiteX26" fmla="*/ 1961535 w 2846438"/>
              <a:gd name="connsiteY26" fmla="*/ 221225 h 958645"/>
              <a:gd name="connsiteX27" fmla="*/ 1991032 w 2846438"/>
              <a:gd name="connsiteY27" fmla="*/ 265471 h 958645"/>
              <a:gd name="connsiteX28" fmla="*/ 2138516 w 2846438"/>
              <a:gd name="connsiteY28" fmla="*/ 398206 h 958645"/>
              <a:gd name="connsiteX29" fmla="*/ 2212258 w 2846438"/>
              <a:gd name="connsiteY29" fmla="*/ 486696 h 958645"/>
              <a:gd name="connsiteX30" fmla="*/ 2241754 w 2846438"/>
              <a:gd name="connsiteY30" fmla="*/ 530942 h 958645"/>
              <a:gd name="connsiteX31" fmla="*/ 2286000 w 2846438"/>
              <a:gd name="connsiteY31" fmla="*/ 560438 h 958645"/>
              <a:gd name="connsiteX32" fmla="*/ 2330245 w 2846438"/>
              <a:gd name="connsiteY32" fmla="*/ 604683 h 958645"/>
              <a:gd name="connsiteX33" fmla="*/ 2359742 w 2846438"/>
              <a:gd name="connsiteY33" fmla="*/ 648929 h 958645"/>
              <a:gd name="connsiteX34" fmla="*/ 2418735 w 2846438"/>
              <a:gd name="connsiteY34" fmla="*/ 678425 h 958645"/>
              <a:gd name="connsiteX35" fmla="*/ 2507225 w 2846438"/>
              <a:gd name="connsiteY35" fmla="*/ 781664 h 958645"/>
              <a:gd name="connsiteX36" fmla="*/ 2625212 w 2846438"/>
              <a:gd name="connsiteY36" fmla="*/ 855406 h 958645"/>
              <a:gd name="connsiteX37" fmla="*/ 2669458 w 2846438"/>
              <a:gd name="connsiteY37" fmla="*/ 899651 h 958645"/>
              <a:gd name="connsiteX38" fmla="*/ 2757948 w 2846438"/>
              <a:gd name="connsiteY38" fmla="*/ 958645 h 958645"/>
              <a:gd name="connsiteX39" fmla="*/ 2846438 w 2846438"/>
              <a:gd name="connsiteY39" fmla="*/ 929148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6438" h="958645">
                <a:moveTo>
                  <a:pt x="0" y="663677"/>
                </a:moveTo>
                <a:cubicBezTo>
                  <a:pt x="18605" y="514833"/>
                  <a:pt x="2214" y="583295"/>
                  <a:pt x="44245" y="457200"/>
                </a:cubicBezTo>
                <a:cubicBezTo>
                  <a:pt x="49161" y="442451"/>
                  <a:pt x="50369" y="425889"/>
                  <a:pt x="58993" y="412954"/>
                </a:cubicBezTo>
                <a:lnTo>
                  <a:pt x="117987" y="324464"/>
                </a:lnTo>
                <a:cubicBezTo>
                  <a:pt x="127819" y="309716"/>
                  <a:pt x="130667" y="285824"/>
                  <a:pt x="147483" y="280219"/>
                </a:cubicBezTo>
                <a:lnTo>
                  <a:pt x="235974" y="250722"/>
                </a:lnTo>
                <a:cubicBezTo>
                  <a:pt x="249855" y="254192"/>
                  <a:pt x="321904" y="270604"/>
                  <a:pt x="339212" y="280219"/>
                </a:cubicBezTo>
                <a:cubicBezTo>
                  <a:pt x="370202" y="297435"/>
                  <a:pt x="398206" y="319548"/>
                  <a:pt x="427703" y="339213"/>
                </a:cubicBezTo>
                <a:lnTo>
                  <a:pt x="516193" y="398206"/>
                </a:lnTo>
                <a:cubicBezTo>
                  <a:pt x="530941" y="408038"/>
                  <a:pt x="543622" y="422098"/>
                  <a:pt x="560438" y="427703"/>
                </a:cubicBezTo>
                <a:lnTo>
                  <a:pt x="604683" y="442451"/>
                </a:lnTo>
                <a:cubicBezTo>
                  <a:pt x="683341" y="437535"/>
                  <a:pt x="763723" y="444800"/>
                  <a:pt x="840658" y="427703"/>
                </a:cubicBezTo>
                <a:cubicBezTo>
                  <a:pt x="857961" y="423858"/>
                  <a:pt x="857620" y="395992"/>
                  <a:pt x="870154" y="383458"/>
                </a:cubicBezTo>
                <a:cubicBezTo>
                  <a:pt x="882688" y="370924"/>
                  <a:pt x="899651" y="363793"/>
                  <a:pt x="914400" y="353961"/>
                </a:cubicBezTo>
                <a:cubicBezTo>
                  <a:pt x="1063494" y="130318"/>
                  <a:pt x="902121" y="359846"/>
                  <a:pt x="1017638" y="221225"/>
                </a:cubicBezTo>
                <a:cubicBezTo>
                  <a:pt x="1120297" y="98033"/>
                  <a:pt x="962126" y="261989"/>
                  <a:pt x="1091380" y="132735"/>
                </a:cubicBezTo>
                <a:cubicBezTo>
                  <a:pt x="1096296" y="117987"/>
                  <a:pt x="1099177" y="102395"/>
                  <a:pt x="1106129" y="88490"/>
                </a:cubicBezTo>
                <a:cubicBezTo>
                  <a:pt x="1126664" y="47421"/>
                  <a:pt x="1147250" y="32620"/>
                  <a:pt x="1179871" y="0"/>
                </a:cubicBezTo>
                <a:cubicBezTo>
                  <a:pt x="1180775" y="151"/>
                  <a:pt x="1293498" y="14209"/>
                  <a:pt x="1312606" y="29496"/>
                </a:cubicBezTo>
                <a:cubicBezTo>
                  <a:pt x="1407906" y="105737"/>
                  <a:pt x="1275138" y="51421"/>
                  <a:pt x="1386348" y="88490"/>
                </a:cubicBezTo>
                <a:cubicBezTo>
                  <a:pt x="1391264" y="103238"/>
                  <a:pt x="1394144" y="118830"/>
                  <a:pt x="1401096" y="132735"/>
                </a:cubicBezTo>
                <a:cubicBezTo>
                  <a:pt x="1421629" y="173800"/>
                  <a:pt x="1442222" y="188609"/>
                  <a:pt x="1474838" y="221225"/>
                </a:cubicBezTo>
                <a:cubicBezTo>
                  <a:pt x="1486342" y="255736"/>
                  <a:pt x="1486742" y="287119"/>
                  <a:pt x="1533832" y="294967"/>
                </a:cubicBezTo>
                <a:cubicBezTo>
                  <a:pt x="1549167" y="297523"/>
                  <a:pt x="1563329" y="285135"/>
                  <a:pt x="1578077" y="280219"/>
                </a:cubicBezTo>
                <a:cubicBezTo>
                  <a:pt x="1684860" y="209029"/>
                  <a:pt x="1634859" y="237079"/>
                  <a:pt x="1725561" y="191729"/>
                </a:cubicBezTo>
                <a:cubicBezTo>
                  <a:pt x="1789471" y="196645"/>
                  <a:pt x="1853686" y="198527"/>
                  <a:pt x="1917290" y="206477"/>
                </a:cubicBezTo>
                <a:cubicBezTo>
                  <a:pt x="1932716" y="208405"/>
                  <a:pt x="1949396" y="211513"/>
                  <a:pt x="1961535" y="221225"/>
                </a:cubicBezTo>
                <a:cubicBezTo>
                  <a:pt x="1975376" y="232298"/>
                  <a:pt x="1979174" y="252296"/>
                  <a:pt x="1991032" y="265471"/>
                </a:cubicBezTo>
                <a:cubicBezTo>
                  <a:pt x="2077859" y="361945"/>
                  <a:pt x="2064320" y="348742"/>
                  <a:pt x="2138516" y="398206"/>
                </a:cubicBezTo>
                <a:cubicBezTo>
                  <a:pt x="2211752" y="508063"/>
                  <a:pt x="2117623" y="373133"/>
                  <a:pt x="2212258" y="486696"/>
                </a:cubicBezTo>
                <a:cubicBezTo>
                  <a:pt x="2223606" y="500313"/>
                  <a:pt x="2229220" y="518408"/>
                  <a:pt x="2241754" y="530942"/>
                </a:cubicBezTo>
                <a:cubicBezTo>
                  <a:pt x="2254288" y="543476"/>
                  <a:pt x="2272383" y="549091"/>
                  <a:pt x="2286000" y="560438"/>
                </a:cubicBezTo>
                <a:cubicBezTo>
                  <a:pt x="2302023" y="573790"/>
                  <a:pt x="2316893" y="588660"/>
                  <a:pt x="2330245" y="604683"/>
                </a:cubicBezTo>
                <a:cubicBezTo>
                  <a:pt x="2341593" y="618300"/>
                  <a:pt x="2346125" y="637581"/>
                  <a:pt x="2359742" y="648929"/>
                </a:cubicBezTo>
                <a:cubicBezTo>
                  <a:pt x="2376632" y="663004"/>
                  <a:pt x="2399071" y="668593"/>
                  <a:pt x="2418735" y="678425"/>
                </a:cubicBezTo>
                <a:cubicBezTo>
                  <a:pt x="2448461" y="723015"/>
                  <a:pt x="2459540" y="745900"/>
                  <a:pt x="2507225" y="781664"/>
                </a:cubicBezTo>
                <a:cubicBezTo>
                  <a:pt x="2708667" y="932745"/>
                  <a:pt x="2413951" y="674326"/>
                  <a:pt x="2625212" y="855406"/>
                </a:cubicBezTo>
                <a:cubicBezTo>
                  <a:pt x="2641048" y="868980"/>
                  <a:pt x="2652994" y="886846"/>
                  <a:pt x="2669458" y="899651"/>
                </a:cubicBezTo>
                <a:cubicBezTo>
                  <a:pt x="2697441" y="921416"/>
                  <a:pt x="2757948" y="958645"/>
                  <a:pt x="2757948" y="958645"/>
                </a:cubicBezTo>
                <a:lnTo>
                  <a:pt x="2846438" y="92914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077394" y="5561578"/>
            <a:ext cx="933006" cy="915422"/>
          </a:xfrm>
          <a:custGeom>
            <a:avLst/>
            <a:gdLst>
              <a:gd name="connsiteX0" fmla="*/ 14749 w 933006"/>
              <a:gd name="connsiteY0" fmla="*/ 561461 h 915422"/>
              <a:gd name="connsiteX1" fmla="*/ 0 w 933006"/>
              <a:gd name="connsiteY1" fmla="*/ 472971 h 915422"/>
              <a:gd name="connsiteX2" fmla="*/ 29497 w 933006"/>
              <a:gd name="connsiteY2" fmla="*/ 266493 h 915422"/>
              <a:gd name="connsiteX3" fmla="*/ 117987 w 933006"/>
              <a:gd name="connsiteY3" fmla="*/ 192751 h 915422"/>
              <a:gd name="connsiteX4" fmla="*/ 250723 w 933006"/>
              <a:gd name="connsiteY4" fmla="*/ 119009 h 915422"/>
              <a:gd name="connsiteX5" fmla="*/ 383458 w 933006"/>
              <a:gd name="connsiteY5" fmla="*/ 133758 h 915422"/>
              <a:gd name="connsiteX6" fmla="*/ 442452 w 933006"/>
              <a:gd name="connsiteY6" fmla="*/ 251745 h 915422"/>
              <a:gd name="connsiteX7" fmla="*/ 471949 w 933006"/>
              <a:gd name="connsiteY7" fmla="*/ 369732 h 915422"/>
              <a:gd name="connsiteX8" fmla="*/ 457200 w 933006"/>
              <a:gd name="connsiteY8" fmla="*/ 502468 h 915422"/>
              <a:gd name="connsiteX9" fmla="*/ 368710 w 933006"/>
              <a:gd name="connsiteY9" fmla="*/ 561461 h 915422"/>
              <a:gd name="connsiteX10" fmla="*/ 324465 w 933006"/>
              <a:gd name="connsiteY10" fmla="*/ 590958 h 915422"/>
              <a:gd name="connsiteX11" fmla="*/ 280219 w 933006"/>
              <a:gd name="connsiteY11" fmla="*/ 576209 h 915422"/>
              <a:gd name="connsiteX12" fmla="*/ 324465 w 933006"/>
              <a:gd name="connsiteY12" fmla="*/ 399229 h 915422"/>
              <a:gd name="connsiteX13" fmla="*/ 412955 w 933006"/>
              <a:gd name="connsiteY13" fmla="*/ 369732 h 915422"/>
              <a:gd name="connsiteX14" fmla="*/ 457200 w 933006"/>
              <a:gd name="connsiteY14" fmla="*/ 354984 h 915422"/>
              <a:gd name="connsiteX15" fmla="*/ 722671 w 933006"/>
              <a:gd name="connsiteY15" fmla="*/ 369732 h 915422"/>
              <a:gd name="connsiteX16" fmla="*/ 811161 w 933006"/>
              <a:gd name="connsiteY16" fmla="*/ 399229 h 915422"/>
              <a:gd name="connsiteX17" fmla="*/ 884903 w 933006"/>
              <a:gd name="connsiteY17" fmla="*/ 413977 h 915422"/>
              <a:gd name="connsiteX18" fmla="*/ 929149 w 933006"/>
              <a:gd name="connsiteY18" fmla="*/ 443474 h 915422"/>
              <a:gd name="connsiteX19" fmla="*/ 914400 w 933006"/>
              <a:gd name="connsiteY19" fmla="*/ 664700 h 915422"/>
              <a:gd name="connsiteX20" fmla="*/ 811161 w 933006"/>
              <a:gd name="connsiteY20" fmla="*/ 812184 h 915422"/>
              <a:gd name="connsiteX21" fmla="*/ 781665 w 933006"/>
              <a:gd name="connsiteY21" fmla="*/ 856429 h 915422"/>
              <a:gd name="connsiteX22" fmla="*/ 737419 w 933006"/>
              <a:gd name="connsiteY22" fmla="*/ 885926 h 915422"/>
              <a:gd name="connsiteX23" fmla="*/ 648929 w 933006"/>
              <a:gd name="connsiteY23" fmla="*/ 915422 h 915422"/>
              <a:gd name="connsiteX24" fmla="*/ 545690 w 933006"/>
              <a:gd name="connsiteY24" fmla="*/ 900674 h 915422"/>
              <a:gd name="connsiteX25" fmla="*/ 589936 w 933006"/>
              <a:gd name="connsiteY25" fmla="*/ 782687 h 915422"/>
              <a:gd name="connsiteX26" fmla="*/ 604684 w 933006"/>
              <a:gd name="connsiteY26" fmla="*/ 723693 h 915422"/>
              <a:gd name="connsiteX27" fmla="*/ 619432 w 933006"/>
              <a:gd name="connsiteY27" fmla="*/ 649951 h 915422"/>
              <a:gd name="connsiteX28" fmla="*/ 648929 w 933006"/>
              <a:gd name="connsiteY28" fmla="*/ 605706 h 915422"/>
              <a:gd name="connsiteX29" fmla="*/ 648929 w 933006"/>
              <a:gd name="connsiteY29" fmla="*/ 192751 h 915422"/>
              <a:gd name="connsiteX30" fmla="*/ 604684 w 933006"/>
              <a:gd name="connsiteY30" fmla="*/ 178003 h 915422"/>
              <a:gd name="connsiteX31" fmla="*/ 560439 w 933006"/>
              <a:gd name="connsiteY31" fmla="*/ 148506 h 915422"/>
              <a:gd name="connsiteX32" fmla="*/ 516194 w 933006"/>
              <a:gd name="connsiteY32" fmla="*/ 104261 h 915422"/>
              <a:gd name="connsiteX33" fmla="*/ 427703 w 933006"/>
              <a:gd name="connsiteY33" fmla="*/ 74764 h 915422"/>
              <a:gd name="connsiteX34" fmla="*/ 383458 w 933006"/>
              <a:gd name="connsiteY34" fmla="*/ 60016 h 915422"/>
              <a:gd name="connsiteX35" fmla="*/ 339213 w 933006"/>
              <a:gd name="connsiteY35" fmla="*/ 45268 h 915422"/>
              <a:gd name="connsiteX36" fmla="*/ 294968 w 933006"/>
              <a:gd name="connsiteY36" fmla="*/ 15771 h 915422"/>
              <a:gd name="connsiteX37" fmla="*/ 132736 w 933006"/>
              <a:gd name="connsiteY37" fmla="*/ 15771 h 915422"/>
              <a:gd name="connsiteX38" fmla="*/ 147484 w 933006"/>
              <a:gd name="connsiteY38" fmla="*/ 133758 h 915422"/>
              <a:gd name="connsiteX39" fmla="*/ 162232 w 933006"/>
              <a:gd name="connsiteY39" fmla="*/ 178003 h 915422"/>
              <a:gd name="connsiteX40" fmla="*/ 221226 w 933006"/>
              <a:gd name="connsiteY40" fmla="*/ 207500 h 915422"/>
              <a:gd name="connsiteX41" fmla="*/ 353961 w 933006"/>
              <a:gd name="connsiteY41" fmla="*/ 295990 h 915422"/>
              <a:gd name="connsiteX42" fmla="*/ 442452 w 933006"/>
              <a:gd name="connsiteY42" fmla="*/ 354984 h 915422"/>
              <a:gd name="connsiteX43" fmla="*/ 486697 w 933006"/>
              <a:gd name="connsiteY43" fmla="*/ 384480 h 915422"/>
              <a:gd name="connsiteX44" fmla="*/ 501445 w 933006"/>
              <a:gd name="connsiteY44" fmla="*/ 428726 h 915422"/>
              <a:gd name="connsiteX45" fmla="*/ 530942 w 933006"/>
              <a:gd name="connsiteY45" fmla="*/ 472971 h 915422"/>
              <a:gd name="connsiteX46" fmla="*/ 457200 w 933006"/>
              <a:gd name="connsiteY46" fmla="*/ 694197 h 915422"/>
              <a:gd name="connsiteX47" fmla="*/ 368710 w 933006"/>
              <a:gd name="connsiteY47" fmla="*/ 738442 h 915422"/>
              <a:gd name="connsiteX48" fmla="*/ 324465 w 933006"/>
              <a:gd name="connsiteY48" fmla="*/ 767938 h 915422"/>
              <a:gd name="connsiteX49" fmla="*/ 235974 w 933006"/>
              <a:gd name="connsiteY49" fmla="*/ 797435 h 915422"/>
              <a:gd name="connsiteX50" fmla="*/ 191729 w 933006"/>
              <a:gd name="connsiteY50" fmla="*/ 841680 h 9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006" h="915422">
                <a:moveTo>
                  <a:pt x="14749" y="561461"/>
                </a:moveTo>
                <a:cubicBezTo>
                  <a:pt x="9833" y="531964"/>
                  <a:pt x="0" y="502875"/>
                  <a:pt x="0" y="472971"/>
                </a:cubicBezTo>
                <a:cubicBezTo>
                  <a:pt x="0" y="439066"/>
                  <a:pt x="2204" y="321080"/>
                  <a:pt x="29497" y="266493"/>
                </a:cubicBezTo>
                <a:cubicBezTo>
                  <a:pt x="60609" y="204270"/>
                  <a:pt x="56264" y="229785"/>
                  <a:pt x="117987" y="192751"/>
                </a:cubicBezTo>
                <a:cubicBezTo>
                  <a:pt x="244768" y="116683"/>
                  <a:pt x="161728" y="148675"/>
                  <a:pt x="250723" y="119009"/>
                </a:cubicBezTo>
                <a:cubicBezTo>
                  <a:pt x="294968" y="123925"/>
                  <a:pt x="340270" y="122961"/>
                  <a:pt x="383458" y="133758"/>
                </a:cubicBezTo>
                <a:cubicBezTo>
                  <a:pt x="448095" y="149918"/>
                  <a:pt x="432363" y="196256"/>
                  <a:pt x="442452" y="251745"/>
                </a:cubicBezTo>
                <a:cubicBezTo>
                  <a:pt x="456691" y="330058"/>
                  <a:pt x="451479" y="308325"/>
                  <a:pt x="471949" y="369732"/>
                </a:cubicBezTo>
                <a:cubicBezTo>
                  <a:pt x="467033" y="413977"/>
                  <a:pt x="478306" y="463272"/>
                  <a:pt x="457200" y="502468"/>
                </a:cubicBezTo>
                <a:cubicBezTo>
                  <a:pt x="440393" y="533681"/>
                  <a:pt x="398207" y="541797"/>
                  <a:pt x="368710" y="561461"/>
                </a:cubicBezTo>
                <a:lnTo>
                  <a:pt x="324465" y="590958"/>
                </a:lnTo>
                <a:cubicBezTo>
                  <a:pt x="309716" y="586042"/>
                  <a:pt x="283268" y="591454"/>
                  <a:pt x="280219" y="576209"/>
                </a:cubicBezTo>
                <a:cubicBezTo>
                  <a:pt x="276517" y="557698"/>
                  <a:pt x="278400" y="428020"/>
                  <a:pt x="324465" y="399229"/>
                </a:cubicBezTo>
                <a:cubicBezTo>
                  <a:pt x="350831" y="382750"/>
                  <a:pt x="383458" y="379564"/>
                  <a:pt x="412955" y="369732"/>
                </a:cubicBezTo>
                <a:lnTo>
                  <a:pt x="457200" y="354984"/>
                </a:lnTo>
                <a:cubicBezTo>
                  <a:pt x="545690" y="359900"/>
                  <a:pt x="634729" y="358739"/>
                  <a:pt x="722671" y="369732"/>
                </a:cubicBezTo>
                <a:cubicBezTo>
                  <a:pt x="753523" y="373589"/>
                  <a:pt x="780673" y="393131"/>
                  <a:pt x="811161" y="399229"/>
                </a:cubicBezTo>
                <a:lnTo>
                  <a:pt x="884903" y="413977"/>
                </a:lnTo>
                <a:cubicBezTo>
                  <a:pt x="899652" y="423809"/>
                  <a:pt x="927078" y="425870"/>
                  <a:pt x="929149" y="443474"/>
                </a:cubicBezTo>
                <a:cubicBezTo>
                  <a:pt x="937784" y="516873"/>
                  <a:pt x="931518" y="592804"/>
                  <a:pt x="914400" y="664700"/>
                </a:cubicBezTo>
                <a:cubicBezTo>
                  <a:pt x="909556" y="685046"/>
                  <a:pt x="829677" y="786261"/>
                  <a:pt x="811161" y="812184"/>
                </a:cubicBezTo>
                <a:cubicBezTo>
                  <a:pt x="800858" y="826608"/>
                  <a:pt x="794199" y="843895"/>
                  <a:pt x="781665" y="856429"/>
                </a:cubicBezTo>
                <a:cubicBezTo>
                  <a:pt x="769131" y="868963"/>
                  <a:pt x="753617" y="878727"/>
                  <a:pt x="737419" y="885926"/>
                </a:cubicBezTo>
                <a:cubicBezTo>
                  <a:pt x="709007" y="898554"/>
                  <a:pt x="648929" y="915422"/>
                  <a:pt x="648929" y="915422"/>
                </a:cubicBezTo>
                <a:cubicBezTo>
                  <a:pt x="614516" y="910506"/>
                  <a:pt x="570271" y="925255"/>
                  <a:pt x="545690" y="900674"/>
                </a:cubicBezTo>
                <a:cubicBezTo>
                  <a:pt x="520176" y="875160"/>
                  <a:pt x="577462" y="801397"/>
                  <a:pt x="589936" y="782687"/>
                </a:cubicBezTo>
                <a:cubicBezTo>
                  <a:pt x="594852" y="763022"/>
                  <a:pt x="600287" y="743480"/>
                  <a:pt x="604684" y="723693"/>
                </a:cubicBezTo>
                <a:cubicBezTo>
                  <a:pt x="610122" y="699222"/>
                  <a:pt x="610630" y="673422"/>
                  <a:pt x="619432" y="649951"/>
                </a:cubicBezTo>
                <a:cubicBezTo>
                  <a:pt x="625656" y="633354"/>
                  <a:pt x="639097" y="620454"/>
                  <a:pt x="648929" y="605706"/>
                </a:cubicBezTo>
                <a:cubicBezTo>
                  <a:pt x="675325" y="447335"/>
                  <a:pt x="687311" y="413445"/>
                  <a:pt x="648929" y="192751"/>
                </a:cubicBezTo>
                <a:cubicBezTo>
                  <a:pt x="646265" y="177435"/>
                  <a:pt x="619432" y="182919"/>
                  <a:pt x="604684" y="178003"/>
                </a:cubicBezTo>
                <a:cubicBezTo>
                  <a:pt x="589936" y="168171"/>
                  <a:pt x="574056" y="159854"/>
                  <a:pt x="560439" y="148506"/>
                </a:cubicBezTo>
                <a:cubicBezTo>
                  <a:pt x="544416" y="135153"/>
                  <a:pt x="534427" y="114390"/>
                  <a:pt x="516194" y="104261"/>
                </a:cubicBezTo>
                <a:cubicBezTo>
                  <a:pt x="489014" y="89161"/>
                  <a:pt x="457200" y="84596"/>
                  <a:pt x="427703" y="74764"/>
                </a:cubicBezTo>
                <a:lnTo>
                  <a:pt x="383458" y="60016"/>
                </a:lnTo>
                <a:lnTo>
                  <a:pt x="339213" y="45268"/>
                </a:lnTo>
                <a:cubicBezTo>
                  <a:pt x="324465" y="35436"/>
                  <a:pt x="310822" y="23698"/>
                  <a:pt x="294968" y="15771"/>
                </a:cubicBezTo>
                <a:cubicBezTo>
                  <a:pt x="234947" y="-14240"/>
                  <a:pt x="210507" y="6049"/>
                  <a:pt x="132736" y="15771"/>
                </a:cubicBezTo>
                <a:cubicBezTo>
                  <a:pt x="137652" y="55100"/>
                  <a:pt x="140394" y="94762"/>
                  <a:pt x="147484" y="133758"/>
                </a:cubicBezTo>
                <a:cubicBezTo>
                  <a:pt x="150265" y="149053"/>
                  <a:pt x="151239" y="167010"/>
                  <a:pt x="162232" y="178003"/>
                </a:cubicBezTo>
                <a:cubicBezTo>
                  <a:pt x="177778" y="193549"/>
                  <a:pt x="202373" y="196188"/>
                  <a:pt x="221226" y="207500"/>
                </a:cubicBezTo>
                <a:cubicBezTo>
                  <a:pt x="221248" y="207513"/>
                  <a:pt x="331828" y="281234"/>
                  <a:pt x="353961" y="295990"/>
                </a:cubicBezTo>
                <a:lnTo>
                  <a:pt x="442452" y="354984"/>
                </a:lnTo>
                <a:lnTo>
                  <a:pt x="486697" y="384480"/>
                </a:lnTo>
                <a:cubicBezTo>
                  <a:pt x="491613" y="399229"/>
                  <a:pt x="494493" y="414821"/>
                  <a:pt x="501445" y="428726"/>
                </a:cubicBezTo>
                <a:cubicBezTo>
                  <a:pt x="509372" y="444580"/>
                  <a:pt x="529470" y="455307"/>
                  <a:pt x="530942" y="472971"/>
                </a:cubicBezTo>
                <a:cubicBezTo>
                  <a:pt x="536307" y="537345"/>
                  <a:pt x="521754" y="651162"/>
                  <a:pt x="457200" y="694197"/>
                </a:cubicBezTo>
                <a:cubicBezTo>
                  <a:pt x="330401" y="778728"/>
                  <a:pt x="490831" y="677382"/>
                  <a:pt x="368710" y="738442"/>
                </a:cubicBezTo>
                <a:cubicBezTo>
                  <a:pt x="352856" y="746369"/>
                  <a:pt x="340662" y="760739"/>
                  <a:pt x="324465" y="767938"/>
                </a:cubicBezTo>
                <a:cubicBezTo>
                  <a:pt x="296052" y="780566"/>
                  <a:pt x="235974" y="797435"/>
                  <a:pt x="235974" y="797435"/>
                </a:cubicBezTo>
                <a:lnTo>
                  <a:pt x="191729" y="841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59238" y="5791200"/>
            <a:ext cx="15795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924674" y="561974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72802" y="6019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10927" y="586524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44253" y="603669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00200" y="60007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85949" y="59436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52600" y="60960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90749" y="55626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57400" y="57721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14549" y="59436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43149" y="5638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62200" y="5791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71749" y="57721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00349" y="57150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52749" y="5867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05149" y="6019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7549" y="6172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29000" y="63055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38549" y="6400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67149" y="6400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10000" y="6172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38549" y="60960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95600" y="54673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8000" y="56197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00400" y="57721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59245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5200" y="5791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00400" y="55626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2667000" y="59245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7000" y="5486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14600" y="5486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362200" y="5257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1200" y="5410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33600" y="5257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828800" y="56197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09749" y="5410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00200" y="56959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600200" y="5486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200149" y="58483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352549" y="5486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90600" y="5638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143000" y="54864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38200" y="58483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38200" y="60198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90600" y="61722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428749" y="533400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768131" y="603885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838775" y="650096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40784" y="529405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996731" y="5154236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444690" y="653936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44456" y="557212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098876" y="6216746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534149" y="539114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03909" y="584783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78535" y="519079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889635" y="634364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193194" y="549592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593581" y="660449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55157" y="6610644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426992" y="5762112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168182" y="5915023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107469" y="617219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073648" y="5811687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139605" y="652491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542495" y="5545077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107468" y="642937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850884" y="485405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71801" y="5212923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384673" y="509955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675849" y="609599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371044" y="494223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885308" y="462545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5893183" y="542925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92004" y="452559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713857" y="4946224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26609" y="6539369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159373" y="6626625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06279" y="5308794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97248" y="6086473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501554" y="502796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471239" y="6530762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111925" y="490168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803908" y="5607452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682405" y="6343644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977805" y="5362868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385514" y="6267451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587280" y="5191417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339633" y="5099550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740883" y="5369017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345262" y="6033622"/>
            <a:ext cx="171451" cy="171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 – Hydrophobicity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voet4e_fig_08_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 bwMode="auto">
          <a:xfrm>
            <a:off x="381000" y="978763"/>
            <a:ext cx="6426995" cy="242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voet4e_tab_08_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3"/>
          <a:stretch/>
        </p:blipFill>
        <p:spPr bwMode="auto">
          <a:xfrm>
            <a:off x="5661562" y="3317169"/>
            <a:ext cx="2949038" cy="352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978763"/>
            <a:ext cx="630237" cy="2297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77049" y="3302493"/>
            <a:ext cx="1225118" cy="1012055"/>
          </a:xfrm>
          <a:custGeom>
            <a:avLst/>
            <a:gdLst>
              <a:gd name="connsiteX0" fmla="*/ 0 w 1225118"/>
              <a:gd name="connsiteY0" fmla="*/ 0 h 1012055"/>
              <a:gd name="connsiteX1" fmla="*/ 186431 w 1225118"/>
              <a:gd name="connsiteY1" fmla="*/ 568171 h 1012055"/>
              <a:gd name="connsiteX2" fmla="*/ 967666 w 1225118"/>
              <a:gd name="connsiteY2" fmla="*/ 674703 h 1012055"/>
              <a:gd name="connsiteX3" fmla="*/ 1225118 w 1225118"/>
              <a:gd name="connsiteY3" fmla="*/ 1012055 h 101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118" h="1012055">
                <a:moveTo>
                  <a:pt x="0" y="0"/>
                </a:moveTo>
                <a:cubicBezTo>
                  <a:pt x="12576" y="227860"/>
                  <a:pt x="25153" y="455721"/>
                  <a:pt x="186431" y="568171"/>
                </a:cubicBezTo>
                <a:cubicBezTo>
                  <a:pt x="347709" y="680621"/>
                  <a:pt x="794552" y="600722"/>
                  <a:pt x="967666" y="674703"/>
                </a:cubicBezTo>
                <a:cubicBezTo>
                  <a:pt x="1140780" y="748684"/>
                  <a:pt x="1176291" y="955830"/>
                  <a:pt x="1225118" y="101205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350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This scale takes the cumulative </a:t>
            </a:r>
            <a:r>
              <a:rPr lang="en-US" i="1" dirty="0" err="1"/>
              <a:t>hydropathy</a:t>
            </a:r>
            <a:r>
              <a:rPr lang="en-US" i="1" dirty="0"/>
              <a:t> for 9 consecutive amino acids</a:t>
            </a:r>
          </a:p>
        </p:txBody>
      </p:sp>
      <p:pic>
        <p:nvPicPr>
          <p:cNvPr id="14338" name="Picture 2" descr="http://upload.wikimedia.org/wikipedia/commons/thumb/c/ce/ChymotrypsinA1.jpg/220px-Chymotrypsin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7993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8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Quaternary Structure and Symmetry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voet4_fig_06_3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/>
        </p:blipFill>
        <p:spPr bwMode="auto">
          <a:xfrm>
            <a:off x="0" y="838200"/>
            <a:ext cx="460748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voet4_fig_06_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3" b="5283"/>
          <a:stretch/>
        </p:blipFill>
        <p:spPr bwMode="auto">
          <a:xfrm>
            <a:off x="4894695" y="2057400"/>
            <a:ext cx="3967162" cy="423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8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Measuring Protein Stability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366551" y="1414058"/>
            <a:ext cx="2846438" cy="958645"/>
          </a:xfrm>
          <a:custGeom>
            <a:avLst/>
            <a:gdLst>
              <a:gd name="connsiteX0" fmla="*/ 0 w 2846438"/>
              <a:gd name="connsiteY0" fmla="*/ 663677 h 958645"/>
              <a:gd name="connsiteX1" fmla="*/ 44245 w 2846438"/>
              <a:gd name="connsiteY1" fmla="*/ 457200 h 958645"/>
              <a:gd name="connsiteX2" fmla="*/ 58993 w 2846438"/>
              <a:gd name="connsiteY2" fmla="*/ 412954 h 958645"/>
              <a:gd name="connsiteX3" fmla="*/ 117987 w 2846438"/>
              <a:gd name="connsiteY3" fmla="*/ 324464 h 958645"/>
              <a:gd name="connsiteX4" fmla="*/ 147483 w 2846438"/>
              <a:gd name="connsiteY4" fmla="*/ 280219 h 958645"/>
              <a:gd name="connsiteX5" fmla="*/ 235974 w 2846438"/>
              <a:gd name="connsiteY5" fmla="*/ 250722 h 958645"/>
              <a:gd name="connsiteX6" fmla="*/ 339212 w 2846438"/>
              <a:gd name="connsiteY6" fmla="*/ 280219 h 958645"/>
              <a:gd name="connsiteX7" fmla="*/ 427703 w 2846438"/>
              <a:gd name="connsiteY7" fmla="*/ 339213 h 958645"/>
              <a:gd name="connsiteX8" fmla="*/ 516193 w 2846438"/>
              <a:gd name="connsiteY8" fmla="*/ 398206 h 958645"/>
              <a:gd name="connsiteX9" fmla="*/ 560438 w 2846438"/>
              <a:gd name="connsiteY9" fmla="*/ 427703 h 958645"/>
              <a:gd name="connsiteX10" fmla="*/ 604683 w 2846438"/>
              <a:gd name="connsiteY10" fmla="*/ 442451 h 958645"/>
              <a:gd name="connsiteX11" fmla="*/ 840658 w 2846438"/>
              <a:gd name="connsiteY11" fmla="*/ 427703 h 958645"/>
              <a:gd name="connsiteX12" fmla="*/ 870154 w 2846438"/>
              <a:gd name="connsiteY12" fmla="*/ 383458 h 958645"/>
              <a:gd name="connsiteX13" fmla="*/ 914400 w 2846438"/>
              <a:gd name="connsiteY13" fmla="*/ 353961 h 958645"/>
              <a:gd name="connsiteX14" fmla="*/ 1017638 w 2846438"/>
              <a:gd name="connsiteY14" fmla="*/ 221225 h 958645"/>
              <a:gd name="connsiteX15" fmla="*/ 1091380 w 2846438"/>
              <a:gd name="connsiteY15" fmla="*/ 132735 h 958645"/>
              <a:gd name="connsiteX16" fmla="*/ 1106129 w 2846438"/>
              <a:gd name="connsiteY16" fmla="*/ 88490 h 958645"/>
              <a:gd name="connsiteX17" fmla="*/ 1179871 w 2846438"/>
              <a:gd name="connsiteY17" fmla="*/ 0 h 958645"/>
              <a:gd name="connsiteX18" fmla="*/ 1312606 w 2846438"/>
              <a:gd name="connsiteY18" fmla="*/ 29496 h 958645"/>
              <a:gd name="connsiteX19" fmla="*/ 1386348 w 2846438"/>
              <a:gd name="connsiteY19" fmla="*/ 88490 h 958645"/>
              <a:gd name="connsiteX20" fmla="*/ 1401096 w 2846438"/>
              <a:gd name="connsiteY20" fmla="*/ 132735 h 958645"/>
              <a:gd name="connsiteX21" fmla="*/ 1474838 w 2846438"/>
              <a:gd name="connsiteY21" fmla="*/ 221225 h 958645"/>
              <a:gd name="connsiteX22" fmla="*/ 1533832 w 2846438"/>
              <a:gd name="connsiteY22" fmla="*/ 294967 h 958645"/>
              <a:gd name="connsiteX23" fmla="*/ 1578077 w 2846438"/>
              <a:gd name="connsiteY23" fmla="*/ 280219 h 958645"/>
              <a:gd name="connsiteX24" fmla="*/ 1725561 w 2846438"/>
              <a:gd name="connsiteY24" fmla="*/ 191729 h 958645"/>
              <a:gd name="connsiteX25" fmla="*/ 1917290 w 2846438"/>
              <a:gd name="connsiteY25" fmla="*/ 206477 h 958645"/>
              <a:gd name="connsiteX26" fmla="*/ 1961535 w 2846438"/>
              <a:gd name="connsiteY26" fmla="*/ 221225 h 958645"/>
              <a:gd name="connsiteX27" fmla="*/ 1991032 w 2846438"/>
              <a:gd name="connsiteY27" fmla="*/ 265471 h 958645"/>
              <a:gd name="connsiteX28" fmla="*/ 2138516 w 2846438"/>
              <a:gd name="connsiteY28" fmla="*/ 398206 h 958645"/>
              <a:gd name="connsiteX29" fmla="*/ 2212258 w 2846438"/>
              <a:gd name="connsiteY29" fmla="*/ 486696 h 958645"/>
              <a:gd name="connsiteX30" fmla="*/ 2241754 w 2846438"/>
              <a:gd name="connsiteY30" fmla="*/ 530942 h 958645"/>
              <a:gd name="connsiteX31" fmla="*/ 2286000 w 2846438"/>
              <a:gd name="connsiteY31" fmla="*/ 560438 h 958645"/>
              <a:gd name="connsiteX32" fmla="*/ 2330245 w 2846438"/>
              <a:gd name="connsiteY32" fmla="*/ 604683 h 958645"/>
              <a:gd name="connsiteX33" fmla="*/ 2359742 w 2846438"/>
              <a:gd name="connsiteY33" fmla="*/ 648929 h 958645"/>
              <a:gd name="connsiteX34" fmla="*/ 2418735 w 2846438"/>
              <a:gd name="connsiteY34" fmla="*/ 678425 h 958645"/>
              <a:gd name="connsiteX35" fmla="*/ 2507225 w 2846438"/>
              <a:gd name="connsiteY35" fmla="*/ 781664 h 958645"/>
              <a:gd name="connsiteX36" fmla="*/ 2625212 w 2846438"/>
              <a:gd name="connsiteY36" fmla="*/ 855406 h 958645"/>
              <a:gd name="connsiteX37" fmla="*/ 2669458 w 2846438"/>
              <a:gd name="connsiteY37" fmla="*/ 899651 h 958645"/>
              <a:gd name="connsiteX38" fmla="*/ 2757948 w 2846438"/>
              <a:gd name="connsiteY38" fmla="*/ 958645 h 958645"/>
              <a:gd name="connsiteX39" fmla="*/ 2846438 w 2846438"/>
              <a:gd name="connsiteY39" fmla="*/ 929148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6438" h="958645">
                <a:moveTo>
                  <a:pt x="0" y="663677"/>
                </a:moveTo>
                <a:cubicBezTo>
                  <a:pt x="18605" y="514833"/>
                  <a:pt x="2214" y="583295"/>
                  <a:pt x="44245" y="457200"/>
                </a:cubicBezTo>
                <a:cubicBezTo>
                  <a:pt x="49161" y="442451"/>
                  <a:pt x="50369" y="425889"/>
                  <a:pt x="58993" y="412954"/>
                </a:cubicBezTo>
                <a:lnTo>
                  <a:pt x="117987" y="324464"/>
                </a:lnTo>
                <a:cubicBezTo>
                  <a:pt x="127819" y="309716"/>
                  <a:pt x="130667" y="285824"/>
                  <a:pt x="147483" y="280219"/>
                </a:cubicBezTo>
                <a:lnTo>
                  <a:pt x="235974" y="250722"/>
                </a:lnTo>
                <a:cubicBezTo>
                  <a:pt x="249855" y="254192"/>
                  <a:pt x="321904" y="270604"/>
                  <a:pt x="339212" y="280219"/>
                </a:cubicBezTo>
                <a:cubicBezTo>
                  <a:pt x="370202" y="297435"/>
                  <a:pt x="398206" y="319548"/>
                  <a:pt x="427703" y="339213"/>
                </a:cubicBezTo>
                <a:lnTo>
                  <a:pt x="516193" y="398206"/>
                </a:lnTo>
                <a:cubicBezTo>
                  <a:pt x="530941" y="408038"/>
                  <a:pt x="543622" y="422098"/>
                  <a:pt x="560438" y="427703"/>
                </a:cubicBezTo>
                <a:lnTo>
                  <a:pt x="604683" y="442451"/>
                </a:lnTo>
                <a:cubicBezTo>
                  <a:pt x="683341" y="437535"/>
                  <a:pt x="763723" y="444800"/>
                  <a:pt x="840658" y="427703"/>
                </a:cubicBezTo>
                <a:cubicBezTo>
                  <a:pt x="857961" y="423858"/>
                  <a:pt x="857620" y="395992"/>
                  <a:pt x="870154" y="383458"/>
                </a:cubicBezTo>
                <a:cubicBezTo>
                  <a:pt x="882688" y="370924"/>
                  <a:pt x="899651" y="363793"/>
                  <a:pt x="914400" y="353961"/>
                </a:cubicBezTo>
                <a:cubicBezTo>
                  <a:pt x="1063494" y="130318"/>
                  <a:pt x="902121" y="359846"/>
                  <a:pt x="1017638" y="221225"/>
                </a:cubicBezTo>
                <a:cubicBezTo>
                  <a:pt x="1120297" y="98033"/>
                  <a:pt x="962126" y="261989"/>
                  <a:pt x="1091380" y="132735"/>
                </a:cubicBezTo>
                <a:cubicBezTo>
                  <a:pt x="1096296" y="117987"/>
                  <a:pt x="1099177" y="102395"/>
                  <a:pt x="1106129" y="88490"/>
                </a:cubicBezTo>
                <a:cubicBezTo>
                  <a:pt x="1126664" y="47421"/>
                  <a:pt x="1147250" y="32620"/>
                  <a:pt x="1179871" y="0"/>
                </a:cubicBezTo>
                <a:cubicBezTo>
                  <a:pt x="1180775" y="151"/>
                  <a:pt x="1293498" y="14209"/>
                  <a:pt x="1312606" y="29496"/>
                </a:cubicBezTo>
                <a:cubicBezTo>
                  <a:pt x="1407906" y="105737"/>
                  <a:pt x="1275138" y="51421"/>
                  <a:pt x="1386348" y="88490"/>
                </a:cubicBezTo>
                <a:cubicBezTo>
                  <a:pt x="1391264" y="103238"/>
                  <a:pt x="1394144" y="118830"/>
                  <a:pt x="1401096" y="132735"/>
                </a:cubicBezTo>
                <a:cubicBezTo>
                  <a:pt x="1421629" y="173800"/>
                  <a:pt x="1442222" y="188609"/>
                  <a:pt x="1474838" y="221225"/>
                </a:cubicBezTo>
                <a:cubicBezTo>
                  <a:pt x="1486342" y="255736"/>
                  <a:pt x="1486742" y="287119"/>
                  <a:pt x="1533832" y="294967"/>
                </a:cubicBezTo>
                <a:cubicBezTo>
                  <a:pt x="1549167" y="297523"/>
                  <a:pt x="1563329" y="285135"/>
                  <a:pt x="1578077" y="280219"/>
                </a:cubicBezTo>
                <a:cubicBezTo>
                  <a:pt x="1684860" y="209029"/>
                  <a:pt x="1634859" y="237079"/>
                  <a:pt x="1725561" y="191729"/>
                </a:cubicBezTo>
                <a:cubicBezTo>
                  <a:pt x="1789471" y="196645"/>
                  <a:pt x="1853686" y="198527"/>
                  <a:pt x="1917290" y="206477"/>
                </a:cubicBezTo>
                <a:cubicBezTo>
                  <a:pt x="1932716" y="208405"/>
                  <a:pt x="1949396" y="211513"/>
                  <a:pt x="1961535" y="221225"/>
                </a:cubicBezTo>
                <a:cubicBezTo>
                  <a:pt x="1975376" y="232298"/>
                  <a:pt x="1979174" y="252296"/>
                  <a:pt x="1991032" y="265471"/>
                </a:cubicBezTo>
                <a:cubicBezTo>
                  <a:pt x="2077859" y="361945"/>
                  <a:pt x="2064320" y="348742"/>
                  <a:pt x="2138516" y="398206"/>
                </a:cubicBezTo>
                <a:cubicBezTo>
                  <a:pt x="2211752" y="508063"/>
                  <a:pt x="2117623" y="373133"/>
                  <a:pt x="2212258" y="486696"/>
                </a:cubicBezTo>
                <a:cubicBezTo>
                  <a:pt x="2223606" y="500313"/>
                  <a:pt x="2229220" y="518408"/>
                  <a:pt x="2241754" y="530942"/>
                </a:cubicBezTo>
                <a:cubicBezTo>
                  <a:pt x="2254288" y="543476"/>
                  <a:pt x="2272383" y="549091"/>
                  <a:pt x="2286000" y="560438"/>
                </a:cubicBezTo>
                <a:cubicBezTo>
                  <a:pt x="2302023" y="573790"/>
                  <a:pt x="2316893" y="588660"/>
                  <a:pt x="2330245" y="604683"/>
                </a:cubicBezTo>
                <a:cubicBezTo>
                  <a:pt x="2341593" y="618300"/>
                  <a:pt x="2346125" y="637581"/>
                  <a:pt x="2359742" y="648929"/>
                </a:cubicBezTo>
                <a:cubicBezTo>
                  <a:pt x="2376632" y="663004"/>
                  <a:pt x="2399071" y="668593"/>
                  <a:pt x="2418735" y="678425"/>
                </a:cubicBezTo>
                <a:cubicBezTo>
                  <a:pt x="2448461" y="723015"/>
                  <a:pt x="2459540" y="745900"/>
                  <a:pt x="2507225" y="781664"/>
                </a:cubicBezTo>
                <a:cubicBezTo>
                  <a:pt x="2708667" y="932745"/>
                  <a:pt x="2413951" y="674326"/>
                  <a:pt x="2625212" y="855406"/>
                </a:cubicBezTo>
                <a:cubicBezTo>
                  <a:pt x="2641048" y="868980"/>
                  <a:pt x="2652994" y="886846"/>
                  <a:pt x="2669458" y="899651"/>
                </a:cubicBezTo>
                <a:cubicBezTo>
                  <a:pt x="2697441" y="921416"/>
                  <a:pt x="2757948" y="958645"/>
                  <a:pt x="2757948" y="958645"/>
                </a:cubicBezTo>
                <a:lnTo>
                  <a:pt x="2846438" y="92914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14303" y="1371600"/>
            <a:ext cx="933006" cy="915422"/>
          </a:xfrm>
          <a:custGeom>
            <a:avLst/>
            <a:gdLst>
              <a:gd name="connsiteX0" fmla="*/ 14749 w 933006"/>
              <a:gd name="connsiteY0" fmla="*/ 561461 h 915422"/>
              <a:gd name="connsiteX1" fmla="*/ 0 w 933006"/>
              <a:gd name="connsiteY1" fmla="*/ 472971 h 915422"/>
              <a:gd name="connsiteX2" fmla="*/ 29497 w 933006"/>
              <a:gd name="connsiteY2" fmla="*/ 266493 h 915422"/>
              <a:gd name="connsiteX3" fmla="*/ 117987 w 933006"/>
              <a:gd name="connsiteY3" fmla="*/ 192751 h 915422"/>
              <a:gd name="connsiteX4" fmla="*/ 250723 w 933006"/>
              <a:gd name="connsiteY4" fmla="*/ 119009 h 915422"/>
              <a:gd name="connsiteX5" fmla="*/ 383458 w 933006"/>
              <a:gd name="connsiteY5" fmla="*/ 133758 h 915422"/>
              <a:gd name="connsiteX6" fmla="*/ 442452 w 933006"/>
              <a:gd name="connsiteY6" fmla="*/ 251745 h 915422"/>
              <a:gd name="connsiteX7" fmla="*/ 471949 w 933006"/>
              <a:gd name="connsiteY7" fmla="*/ 369732 h 915422"/>
              <a:gd name="connsiteX8" fmla="*/ 457200 w 933006"/>
              <a:gd name="connsiteY8" fmla="*/ 502468 h 915422"/>
              <a:gd name="connsiteX9" fmla="*/ 368710 w 933006"/>
              <a:gd name="connsiteY9" fmla="*/ 561461 h 915422"/>
              <a:gd name="connsiteX10" fmla="*/ 324465 w 933006"/>
              <a:gd name="connsiteY10" fmla="*/ 590958 h 915422"/>
              <a:gd name="connsiteX11" fmla="*/ 280219 w 933006"/>
              <a:gd name="connsiteY11" fmla="*/ 576209 h 915422"/>
              <a:gd name="connsiteX12" fmla="*/ 324465 w 933006"/>
              <a:gd name="connsiteY12" fmla="*/ 399229 h 915422"/>
              <a:gd name="connsiteX13" fmla="*/ 412955 w 933006"/>
              <a:gd name="connsiteY13" fmla="*/ 369732 h 915422"/>
              <a:gd name="connsiteX14" fmla="*/ 457200 w 933006"/>
              <a:gd name="connsiteY14" fmla="*/ 354984 h 915422"/>
              <a:gd name="connsiteX15" fmla="*/ 722671 w 933006"/>
              <a:gd name="connsiteY15" fmla="*/ 369732 h 915422"/>
              <a:gd name="connsiteX16" fmla="*/ 811161 w 933006"/>
              <a:gd name="connsiteY16" fmla="*/ 399229 h 915422"/>
              <a:gd name="connsiteX17" fmla="*/ 884903 w 933006"/>
              <a:gd name="connsiteY17" fmla="*/ 413977 h 915422"/>
              <a:gd name="connsiteX18" fmla="*/ 929149 w 933006"/>
              <a:gd name="connsiteY18" fmla="*/ 443474 h 915422"/>
              <a:gd name="connsiteX19" fmla="*/ 914400 w 933006"/>
              <a:gd name="connsiteY19" fmla="*/ 664700 h 915422"/>
              <a:gd name="connsiteX20" fmla="*/ 811161 w 933006"/>
              <a:gd name="connsiteY20" fmla="*/ 812184 h 915422"/>
              <a:gd name="connsiteX21" fmla="*/ 781665 w 933006"/>
              <a:gd name="connsiteY21" fmla="*/ 856429 h 915422"/>
              <a:gd name="connsiteX22" fmla="*/ 737419 w 933006"/>
              <a:gd name="connsiteY22" fmla="*/ 885926 h 915422"/>
              <a:gd name="connsiteX23" fmla="*/ 648929 w 933006"/>
              <a:gd name="connsiteY23" fmla="*/ 915422 h 915422"/>
              <a:gd name="connsiteX24" fmla="*/ 545690 w 933006"/>
              <a:gd name="connsiteY24" fmla="*/ 900674 h 915422"/>
              <a:gd name="connsiteX25" fmla="*/ 589936 w 933006"/>
              <a:gd name="connsiteY25" fmla="*/ 782687 h 915422"/>
              <a:gd name="connsiteX26" fmla="*/ 604684 w 933006"/>
              <a:gd name="connsiteY26" fmla="*/ 723693 h 915422"/>
              <a:gd name="connsiteX27" fmla="*/ 619432 w 933006"/>
              <a:gd name="connsiteY27" fmla="*/ 649951 h 915422"/>
              <a:gd name="connsiteX28" fmla="*/ 648929 w 933006"/>
              <a:gd name="connsiteY28" fmla="*/ 605706 h 915422"/>
              <a:gd name="connsiteX29" fmla="*/ 648929 w 933006"/>
              <a:gd name="connsiteY29" fmla="*/ 192751 h 915422"/>
              <a:gd name="connsiteX30" fmla="*/ 604684 w 933006"/>
              <a:gd name="connsiteY30" fmla="*/ 178003 h 915422"/>
              <a:gd name="connsiteX31" fmla="*/ 560439 w 933006"/>
              <a:gd name="connsiteY31" fmla="*/ 148506 h 915422"/>
              <a:gd name="connsiteX32" fmla="*/ 516194 w 933006"/>
              <a:gd name="connsiteY32" fmla="*/ 104261 h 915422"/>
              <a:gd name="connsiteX33" fmla="*/ 427703 w 933006"/>
              <a:gd name="connsiteY33" fmla="*/ 74764 h 915422"/>
              <a:gd name="connsiteX34" fmla="*/ 383458 w 933006"/>
              <a:gd name="connsiteY34" fmla="*/ 60016 h 915422"/>
              <a:gd name="connsiteX35" fmla="*/ 339213 w 933006"/>
              <a:gd name="connsiteY35" fmla="*/ 45268 h 915422"/>
              <a:gd name="connsiteX36" fmla="*/ 294968 w 933006"/>
              <a:gd name="connsiteY36" fmla="*/ 15771 h 915422"/>
              <a:gd name="connsiteX37" fmla="*/ 132736 w 933006"/>
              <a:gd name="connsiteY37" fmla="*/ 15771 h 915422"/>
              <a:gd name="connsiteX38" fmla="*/ 147484 w 933006"/>
              <a:gd name="connsiteY38" fmla="*/ 133758 h 915422"/>
              <a:gd name="connsiteX39" fmla="*/ 162232 w 933006"/>
              <a:gd name="connsiteY39" fmla="*/ 178003 h 915422"/>
              <a:gd name="connsiteX40" fmla="*/ 221226 w 933006"/>
              <a:gd name="connsiteY40" fmla="*/ 207500 h 915422"/>
              <a:gd name="connsiteX41" fmla="*/ 353961 w 933006"/>
              <a:gd name="connsiteY41" fmla="*/ 295990 h 915422"/>
              <a:gd name="connsiteX42" fmla="*/ 442452 w 933006"/>
              <a:gd name="connsiteY42" fmla="*/ 354984 h 915422"/>
              <a:gd name="connsiteX43" fmla="*/ 486697 w 933006"/>
              <a:gd name="connsiteY43" fmla="*/ 384480 h 915422"/>
              <a:gd name="connsiteX44" fmla="*/ 501445 w 933006"/>
              <a:gd name="connsiteY44" fmla="*/ 428726 h 915422"/>
              <a:gd name="connsiteX45" fmla="*/ 530942 w 933006"/>
              <a:gd name="connsiteY45" fmla="*/ 472971 h 915422"/>
              <a:gd name="connsiteX46" fmla="*/ 457200 w 933006"/>
              <a:gd name="connsiteY46" fmla="*/ 694197 h 915422"/>
              <a:gd name="connsiteX47" fmla="*/ 368710 w 933006"/>
              <a:gd name="connsiteY47" fmla="*/ 738442 h 915422"/>
              <a:gd name="connsiteX48" fmla="*/ 324465 w 933006"/>
              <a:gd name="connsiteY48" fmla="*/ 767938 h 915422"/>
              <a:gd name="connsiteX49" fmla="*/ 235974 w 933006"/>
              <a:gd name="connsiteY49" fmla="*/ 797435 h 915422"/>
              <a:gd name="connsiteX50" fmla="*/ 191729 w 933006"/>
              <a:gd name="connsiteY50" fmla="*/ 841680 h 9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006" h="915422">
                <a:moveTo>
                  <a:pt x="14749" y="561461"/>
                </a:moveTo>
                <a:cubicBezTo>
                  <a:pt x="9833" y="531964"/>
                  <a:pt x="0" y="502875"/>
                  <a:pt x="0" y="472971"/>
                </a:cubicBezTo>
                <a:cubicBezTo>
                  <a:pt x="0" y="439066"/>
                  <a:pt x="2204" y="321080"/>
                  <a:pt x="29497" y="266493"/>
                </a:cubicBezTo>
                <a:cubicBezTo>
                  <a:pt x="60609" y="204270"/>
                  <a:pt x="56264" y="229785"/>
                  <a:pt x="117987" y="192751"/>
                </a:cubicBezTo>
                <a:cubicBezTo>
                  <a:pt x="244768" y="116683"/>
                  <a:pt x="161728" y="148675"/>
                  <a:pt x="250723" y="119009"/>
                </a:cubicBezTo>
                <a:cubicBezTo>
                  <a:pt x="294968" y="123925"/>
                  <a:pt x="340270" y="122961"/>
                  <a:pt x="383458" y="133758"/>
                </a:cubicBezTo>
                <a:cubicBezTo>
                  <a:pt x="448095" y="149918"/>
                  <a:pt x="432363" y="196256"/>
                  <a:pt x="442452" y="251745"/>
                </a:cubicBezTo>
                <a:cubicBezTo>
                  <a:pt x="456691" y="330058"/>
                  <a:pt x="451479" y="308325"/>
                  <a:pt x="471949" y="369732"/>
                </a:cubicBezTo>
                <a:cubicBezTo>
                  <a:pt x="467033" y="413977"/>
                  <a:pt x="478306" y="463272"/>
                  <a:pt x="457200" y="502468"/>
                </a:cubicBezTo>
                <a:cubicBezTo>
                  <a:pt x="440393" y="533681"/>
                  <a:pt x="398207" y="541797"/>
                  <a:pt x="368710" y="561461"/>
                </a:cubicBezTo>
                <a:lnTo>
                  <a:pt x="324465" y="590958"/>
                </a:lnTo>
                <a:cubicBezTo>
                  <a:pt x="309716" y="586042"/>
                  <a:pt x="283268" y="591454"/>
                  <a:pt x="280219" y="576209"/>
                </a:cubicBezTo>
                <a:cubicBezTo>
                  <a:pt x="276517" y="557698"/>
                  <a:pt x="278400" y="428020"/>
                  <a:pt x="324465" y="399229"/>
                </a:cubicBezTo>
                <a:cubicBezTo>
                  <a:pt x="350831" y="382750"/>
                  <a:pt x="383458" y="379564"/>
                  <a:pt x="412955" y="369732"/>
                </a:cubicBezTo>
                <a:lnTo>
                  <a:pt x="457200" y="354984"/>
                </a:lnTo>
                <a:cubicBezTo>
                  <a:pt x="545690" y="359900"/>
                  <a:pt x="634729" y="358739"/>
                  <a:pt x="722671" y="369732"/>
                </a:cubicBezTo>
                <a:cubicBezTo>
                  <a:pt x="753523" y="373589"/>
                  <a:pt x="780673" y="393131"/>
                  <a:pt x="811161" y="399229"/>
                </a:cubicBezTo>
                <a:lnTo>
                  <a:pt x="884903" y="413977"/>
                </a:lnTo>
                <a:cubicBezTo>
                  <a:pt x="899652" y="423809"/>
                  <a:pt x="927078" y="425870"/>
                  <a:pt x="929149" y="443474"/>
                </a:cubicBezTo>
                <a:cubicBezTo>
                  <a:pt x="937784" y="516873"/>
                  <a:pt x="931518" y="592804"/>
                  <a:pt x="914400" y="664700"/>
                </a:cubicBezTo>
                <a:cubicBezTo>
                  <a:pt x="909556" y="685046"/>
                  <a:pt x="829677" y="786261"/>
                  <a:pt x="811161" y="812184"/>
                </a:cubicBezTo>
                <a:cubicBezTo>
                  <a:pt x="800858" y="826608"/>
                  <a:pt x="794199" y="843895"/>
                  <a:pt x="781665" y="856429"/>
                </a:cubicBezTo>
                <a:cubicBezTo>
                  <a:pt x="769131" y="868963"/>
                  <a:pt x="753617" y="878727"/>
                  <a:pt x="737419" y="885926"/>
                </a:cubicBezTo>
                <a:cubicBezTo>
                  <a:pt x="709007" y="898554"/>
                  <a:pt x="648929" y="915422"/>
                  <a:pt x="648929" y="915422"/>
                </a:cubicBezTo>
                <a:cubicBezTo>
                  <a:pt x="614516" y="910506"/>
                  <a:pt x="570271" y="925255"/>
                  <a:pt x="545690" y="900674"/>
                </a:cubicBezTo>
                <a:cubicBezTo>
                  <a:pt x="520176" y="875160"/>
                  <a:pt x="577462" y="801397"/>
                  <a:pt x="589936" y="782687"/>
                </a:cubicBezTo>
                <a:cubicBezTo>
                  <a:pt x="594852" y="763022"/>
                  <a:pt x="600287" y="743480"/>
                  <a:pt x="604684" y="723693"/>
                </a:cubicBezTo>
                <a:cubicBezTo>
                  <a:pt x="610122" y="699222"/>
                  <a:pt x="610630" y="673422"/>
                  <a:pt x="619432" y="649951"/>
                </a:cubicBezTo>
                <a:cubicBezTo>
                  <a:pt x="625656" y="633354"/>
                  <a:pt x="639097" y="620454"/>
                  <a:pt x="648929" y="605706"/>
                </a:cubicBezTo>
                <a:cubicBezTo>
                  <a:pt x="675325" y="447335"/>
                  <a:pt x="687311" y="413445"/>
                  <a:pt x="648929" y="192751"/>
                </a:cubicBezTo>
                <a:cubicBezTo>
                  <a:pt x="646265" y="177435"/>
                  <a:pt x="619432" y="182919"/>
                  <a:pt x="604684" y="178003"/>
                </a:cubicBezTo>
                <a:cubicBezTo>
                  <a:pt x="589936" y="168171"/>
                  <a:pt x="574056" y="159854"/>
                  <a:pt x="560439" y="148506"/>
                </a:cubicBezTo>
                <a:cubicBezTo>
                  <a:pt x="544416" y="135153"/>
                  <a:pt x="534427" y="114390"/>
                  <a:pt x="516194" y="104261"/>
                </a:cubicBezTo>
                <a:cubicBezTo>
                  <a:pt x="489014" y="89161"/>
                  <a:pt x="457200" y="84596"/>
                  <a:pt x="427703" y="74764"/>
                </a:cubicBezTo>
                <a:lnTo>
                  <a:pt x="383458" y="60016"/>
                </a:lnTo>
                <a:lnTo>
                  <a:pt x="339213" y="45268"/>
                </a:lnTo>
                <a:cubicBezTo>
                  <a:pt x="324465" y="35436"/>
                  <a:pt x="310822" y="23698"/>
                  <a:pt x="294968" y="15771"/>
                </a:cubicBezTo>
                <a:cubicBezTo>
                  <a:pt x="234947" y="-14240"/>
                  <a:pt x="210507" y="6049"/>
                  <a:pt x="132736" y="15771"/>
                </a:cubicBezTo>
                <a:cubicBezTo>
                  <a:pt x="137652" y="55100"/>
                  <a:pt x="140394" y="94762"/>
                  <a:pt x="147484" y="133758"/>
                </a:cubicBezTo>
                <a:cubicBezTo>
                  <a:pt x="150265" y="149053"/>
                  <a:pt x="151239" y="167010"/>
                  <a:pt x="162232" y="178003"/>
                </a:cubicBezTo>
                <a:cubicBezTo>
                  <a:pt x="177778" y="193549"/>
                  <a:pt x="202373" y="196188"/>
                  <a:pt x="221226" y="207500"/>
                </a:cubicBezTo>
                <a:cubicBezTo>
                  <a:pt x="221248" y="207513"/>
                  <a:pt x="331828" y="281234"/>
                  <a:pt x="353961" y="295990"/>
                </a:cubicBezTo>
                <a:lnTo>
                  <a:pt x="442452" y="354984"/>
                </a:lnTo>
                <a:lnTo>
                  <a:pt x="486697" y="384480"/>
                </a:lnTo>
                <a:cubicBezTo>
                  <a:pt x="491613" y="399229"/>
                  <a:pt x="494493" y="414821"/>
                  <a:pt x="501445" y="428726"/>
                </a:cubicBezTo>
                <a:cubicBezTo>
                  <a:pt x="509372" y="444580"/>
                  <a:pt x="529470" y="455307"/>
                  <a:pt x="530942" y="472971"/>
                </a:cubicBezTo>
                <a:cubicBezTo>
                  <a:pt x="536307" y="537345"/>
                  <a:pt x="521754" y="651162"/>
                  <a:pt x="457200" y="694197"/>
                </a:cubicBezTo>
                <a:cubicBezTo>
                  <a:pt x="330401" y="778728"/>
                  <a:pt x="490831" y="677382"/>
                  <a:pt x="368710" y="738442"/>
                </a:cubicBezTo>
                <a:cubicBezTo>
                  <a:pt x="352856" y="746369"/>
                  <a:pt x="340662" y="760739"/>
                  <a:pt x="324465" y="767938"/>
                </a:cubicBezTo>
                <a:cubicBezTo>
                  <a:pt x="296052" y="780566"/>
                  <a:pt x="235974" y="797435"/>
                  <a:pt x="235974" y="797435"/>
                </a:cubicBezTo>
                <a:lnTo>
                  <a:pt x="191729" y="841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2800" y="16764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0" y="1371600"/>
            <a:ext cx="6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</a:t>
            </a:r>
          </a:p>
        </p:txBody>
      </p:sp>
      <p:pic>
        <p:nvPicPr>
          <p:cNvPr id="15" name="Picture 2" descr="voet4e_fig_09_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 bwMode="auto">
          <a:xfrm>
            <a:off x="404300" y="2743200"/>
            <a:ext cx="3509963" cy="359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1694" y="25146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Circular </a:t>
            </a:r>
            <a:r>
              <a:rPr lang="en-US" b="1" dirty="0" err="1"/>
              <a:t>Dichroism</a:t>
            </a:r>
            <a:r>
              <a:rPr lang="en-US" b="1" dirty="0"/>
              <a:t> Spectroscopy</a:t>
            </a:r>
          </a:p>
          <a:p>
            <a:pPr algn="ctr"/>
            <a:r>
              <a:rPr lang="en-US" dirty="0"/>
              <a:t>Absorbance of circularly polarized light is dependent on the chirality of the sample</a:t>
            </a:r>
          </a:p>
        </p:txBody>
      </p:sp>
      <p:pic>
        <p:nvPicPr>
          <p:cNvPr id="17" name="Picture 2" descr="voet4e_fig_08_6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 bwMode="auto">
          <a:xfrm>
            <a:off x="5300146" y="2749119"/>
            <a:ext cx="2912843" cy="32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324600" y="4038600"/>
            <a:ext cx="381000" cy="427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74061" y="3702549"/>
            <a:ext cx="15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Abs</a:t>
            </a:r>
            <a:r>
              <a:rPr lang="en-US" b="1" baseline="-25000" dirty="0" err="1">
                <a:solidFill>
                  <a:srgbClr val="FF0000"/>
                </a:solidFill>
              </a:rPr>
              <a:t>CW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err="1">
                <a:solidFill>
                  <a:srgbClr val="FF0000"/>
                </a:solidFill>
              </a:rPr>
              <a:t>Abs</a:t>
            </a:r>
            <a:r>
              <a:rPr lang="en-US" b="1" baseline="-25000" dirty="0" err="1">
                <a:solidFill>
                  <a:srgbClr val="FF0000"/>
                </a:solidFill>
              </a:rPr>
              <a:t>CCW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70" y="3505200"/>
            <a:ext cx="1423219" cy="87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1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How could we denature a protein without heating it up?</a:t>
            </a:r>
          </a:p>
        </p:txBody>
      </p:sp>
    </p:spTree>
    <p:extLst>
      <p:ext uri="{BB962C8B-B14F-4D97-AF65-F5344CB8AC3E}">
        <p14:creationId xmlns:p14="http://schemas.microsoft.com/office/powerpoint/2010/main" val="22528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Folding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5797041" y="1052052"/>
            <a:ext cx="933006" cy="915422"/>
          </a:xfrm>
          <a:custGeom>
            <a:avLst/>
            <a:gdLst>
              <a:gd name="connsiteX0" fmla="*/ 14749 w 933006"/>
              <a:gd name="connsiteY0" fmla="*/ 561461 h 915422"/>
              <a:gd name="connsiteX1" fmla="*/ 0 w 933006"/>
              <a:gd name="connsiteY1" fmla="*/ 472971 h 915422"/>
              <a:gd name="connsiteX2" fmla="*/ 29497 w 933006"/>
              <a:gd name="connsiteY2" fmla="*/ 266493 h 915422"/>
              <a:gd name="connsiteX3" fmla="*/ 117987 w 933006"/>
              <a:gd name="connsiteY3" fmla="*/ 192751 h 915422"/>
              <a:gd name="connsiteX4" fmla="*/ 250723 w 933006"/>
              <a:gd name="connsiteY4" fmla="*/ 119009 h 915422"/>
              <a:gd name="connsiteX5" fmla="*/ 383458 w 933006"/>
              <a:gd name="connsiteY5" fmla="*/ 133758 h 915422"/>
              <a:gd name="connsiteX6" fmla="*/ 442452 w 933006"/>
              <a:gd name="connsiteY6" fmla="*/ 251745 h 915422"/>
              <a:gd name="connsiteX7" fmla="*/ 471949 w 933006"/>
              <a:gd name="connsiteY7" fmla="*/ 369732 h 915422"/>
              <a:gd name="connsiteX8" fmla="*/ 457200 w 933006"/>
              <a:gd name="connsiteY8" fmla="*/ 502468 h 915422"/>
              <a:gd name="connsiteX9" fmla="*/ 368710 w 933006"/>
              <a:gd name="connsiteY9" fmla="*/ 561461 h 915422"/>
              <a:gd name="connsiteX10" fmla="*/ 324465 w 933006"/>
              <a:gd name="connsiteY10" fmla="*/ 590958 h 915422"/>
              <a:gd name="connsiteX11" fmla="*/ 280219 w 933006"/>
              <a:gd name="connsiteY11" fmla="*/ 576209 h 915422"/>
              <a:gd name="connsiteX12" fmla="*/ 324465 w 933006"/>
              <a:gd name="connsiteY12" fmla="*/ 399229 h 915422"/>
              <a:gd name="connsiteX13" fmla="*/ 412955 w 933006"/>
              <a:gd name="connsiteY13" fmla="*/ 369732 h 915422"/>
              <a:gd name="connsiteX14" fmla="*/ 457200 w 933006"/>
              <a:gd name="connsiteY14" fmla="*/ 354984 h 915422"/>
              <a:gd name="connsiteX15" fmla="*/ 722671 w 933006"/>
              <a:gd name="connsiteY15" fmla="*/ 369732 h 915422"/>
              <a:gd name="connsiteX16" fmla="*/ 811161 w 933006"/>
              <a:gd name="connsiteY16" fmla="*/ 399229 h 915422"/>
              <a:gd name="connsiteX17" fmla="*/ 884903 w 933006"/>
              <a:gd name="connsiteY17" fmla="*/ 413977 h 915422"/>
              <a:gd name="connsiteX18" fmla="*/ 929149 w 933006"/>
              <a:gd name="connsiteY18" fmla="*/ 443474 h 915422"/>
              <a:gd name="connsiteX19" fmla="*/ 914400 w 933006"/>
              <a:gd name="connsiteY19" fmla="*/ 664700 h 915422"/>
              <a:gd name="connsiteX20" fmla="*/ 811161 w 933006"/>
              <a:gd name="connsiteY20" fmla="*/ 812184 h 915422"/>
              <a:gd name="connsiteX21" fmla="*/ 781665 w 933006"/>
              <a:gd name="connsiteY21" fmla="*/ 856429 h 915422"/>
              <a:gd name="connsiteX22" fmla="*/ 737419 w 933006"/>
              <a:gd name="connsiteY22" fmla="*/ 885926 h 915422"/>
              <a:gd name="connsiteX23" fmla="*/ 648929 w 933006"/>
              <a:gd name="connsiteY23" fmla="*/ 915422 h 915422"/>
              <a:gd name="connsiteX24" fmla="*/ 545690 w 933006"/>
              <a:gd name="connsiteY24" fmla="*/ 900674 h 915422"/>
              <a:gd name="connsiteX25" fmla="*/ 589936 w 933006"/>
              <a:gd name="connsiteY25" fmla="*/ 782687 h 915422"/>
              <a:gd name="connsiteX26" fmla="*/ 604684 w 933006"/>
              <a:gd name="connsiteY26" fmla="*/ 723693 h 915422"/>
              <a:gd name="connsiteX27" fmla="*/ 619432 w 933006"/>
              <a:gd name="connsiteY27" fmla="*/ 649951 h 915422"/>
              <a:gd name="connsiteX28" fmla="*/ 648929 w 933006"/>
              <a:gd name="connsiteY28" fmla="*/ 605706 h 915422"/>
              <a:gd name="connsiteX29" fmla="*/ 648929 w 933006"/>
              <a:gd name="connsiteY29" fmla="*/ 192751 h 915422"/>
              <a:gd name="connsiteX30" fmla="*/ 604684 w 933006"/>
              <a:gd name="connsiteY30" fmla="*/ 178003 h 915422"/>
              <a:gd name="connsiteX31" fmla="*/ 560439 w 933006"/>
              <a:gd name="connsiteY31" fmla="*/ 148506 h 915422"/>
              <a:gd name="connsiteX32" fmla="*/ 516194 w 933006"/>
              <a:gd name="connsiteY32" fmla="*/ 104261 h 915422"/>
              <a:gd name="connsiteX33" fmla="*/ 427703 w 933006"/>
              <a:gd name="connsiteY33" fmla="*/ 74764 h 915422"/>
              <a:gd name="connsiteX34" fmla="*/ 383458 w 933006"/>
              <a:gd name="connsiteY34" fmla="*/ 60016 h 915422"/>
              <a:gd name="connsiteX35" fmla="*/ 339213 w 933006"/>
              <a:gd name="connsiteY35" fmla="*/ 45268 h 915422"/>
              <a:gd name="connsiteX36" fmla="*/ 294968 w 933006"/>
              <a:gd name="connsiteY36" fmla="*/ 15771 h 915422"/>
              <a:gd name="connsiteX37" fmla="*/ 132736 w 933006"/>
              <a:gd name="connsiteY37" fmla="*/ 15771 h 915422"/>
              <a:gd name="connsiteX38" fmla="*/ 147484 w 933006"/>
              <a:gd name="connsiteY38" fmla="*/ 133758 h 915422"/>
              <a:gd name="connsiteX39" fmla="*/ 162232 w 933006"/>
              <a:gd name="connsiteY39" fmla="*/ 178003 h 915422"/>
              <a:gd name="connsiteX40" fmla="*/ 221226 w 933006"/>
              <a:gd name="connsiteY40" fmla="*/ 207500 h 915422"/>
              <a:gd name="connsiteX41" fmla="*/ 353961 w 933006"/>
              <a:gd name="connsiteY41" fmla="*/ 295990 h 915422"/>
              <a:gd name="connsiteX42" fmla="*/ 442452 w 933006"/>
              <a:gd name="connsiteY42" fmla="*/ 354984 h 915422"/>
              <a:gd name="connsiteX43" fmla="*/ 486697 w 933006"/>
              <a:gd name="connsiteY43" fmla="*/ 384480 h 915422"/>
              <a:gd name="connsiteX44" fmla="*/ 501445 w 933006"/>
              <a:gd name="connsiteY44" fmla="*/ 428726 h 915422"/>
              <a:gd name="connsiteX45" fmla="*/ 530942 w 933006"/>
              <a:gd name="connsiteY45" fmla="*/ 472971 h 915422"/>
              <a:gd name="connsiteX46" fmla="*/ 457200 w 933006"/>
              <a:gd name="connsiteY46" fmla="*/ 694197 h 915422"/>
              <a:gd name="connsiteX47" fmla="*/ 368710 w 933006"/>
              <a:gd name="connsiteY47" fmla="*/ 738442 h 915422"/>
              <a:gd name="connsiteX48" fmla="*/ 324465 w 933006"/>
              <a:gd name="connsiteY48" fmla="*/ 767938 h 915422"/>
              <a:gd name="connsiteX49" fmla="*/ 235974 w 933006"/>
              <a:gd name="connsiteY49" fmla="*/ 797435 h 915422"/>
              <a:gd name="connsiteX50" fmla="*/ 191729 w 933006"/>
              <a:gd name="connsiteY50" fmla="*/ 841680 h 9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006" h="915422">
                <a:moveTo>
                  <a:pt x="14749" y="561461"/>
                </a:moveTo>
                <a:cubicBezTo>
                  <a:pt x="9833" y="531964"/>
                  <a:pt x="0" y="502875"/>
                  <a:pt x="0" y="472971"/>
                </a:cubicBezTo>
                <a:cubicBezTo>
                  <a:pt x="0" y="439066"/>
                  <a:pt x="2204" y="321080"/>
                  <a:pt x="29497" y="266493"/>
                </a:cubicBezTo>
                <a:cubicBezTo>
                  <a:pt x="60609" y="204270"/>
                  <a:pt x="56264" y="229785"/>
                  <a:pt x="117987" y="192751"/>
                </a:cubicBezTo>
                <a:cubicBezTo>
                  <a:pt x="244768" y="116683"/>
                  <a:pt x="161728" y="148675"/>
                  <a:pt x="250723" y="119009"/>
                </a:cubicBezTo>
                <a:cubicBezTo>
                  <a:pt x="294968" y="123925"/>
                  <a:pt x="340270" y="122961"/>
                  <a:pt x="383458" y="133758"/>
                </a:cubicBezTo>
                <a:cubicBezTo>
                  <a:pt x="448095" y="149918"/>
                  <a:pt x="432363" y="196256"/>
                  <a:pt x="442452" y="251745"/>
                </a:cubicBezTo>
                <a:cubicBezTo>
                  <a:pt x="456691" y="330058"/>
                  <a:pt x="451479" y="308325"/>
                  <a:pt x="471949" y="369732"/>
                </a:cubicBezTo>
                <a:cubicBezTo>
                  <a:pt x="467033" y="413977"/>
                  <a:pt x="478306" y="463272"/>
                  <a:pt x="457200" y="502468"/>
                </a:cubicBezTo>
                <a:cubicBezTo>
                  <a:pt x="440393" y="533681"/>
                  <a:pt x="398207" y="541797"/>
                  <a:pt x="368710" y="561461"/>
                </a:cubicBezTo>
                <a:lnTo>
                  <a:pt x="324465" y="590958"/>
                </a:lnTo>
                <a:cubicBezTo>
                  <a:pt x="309716" y="586042"/>
                  <a:pt x="283268" y="591454"/>
                  <a:pt x="280219" y="576209"/>
                </a:cubicBezTo>
                <a:cubicBezTo>
                  <a:pt x="276517" y="557698"/>
                  <a:pt x="278400" y="428020"/>
                  <a:pt x="324465" y="399229"/>
                </a:cubicBezTo>
                <a:cubicBezTo>
                  <a:pt x="350831" y="382750"/>
                  <a:pt x="383458" y="379564"/>
                  <a:pt x="412955" y="369732"/>
                </a:cubicBezTo>
                <a:lnTo>
                  <a:pt x="457200" y="354984"/>
                </a:lnTo>
                <a:cubicBezTo>
                  <a:pt x="545690" y="359900"/>
                  <a:pt x="634729" y="358739"/>
                  <a:pt x="722671" y="369732"/>
                </a:cubicBezTo>
                <a:cubicBezTo>
                  <a:pt x="753523" y="373589"/>
                  <a:pt x="780673" y="393131"/>
                  <a:pt x="811161" y="399229"/>
                </a:cubicBezTo>
                <a:lnTo>
                  <a:pt x="884903" y="413977"/>
                </a:lnTo>
                <a:cubicBezTo>
                  <a:pt x="899652" y="423809"/>
                  <a:pt x="927078" y="425870"/>
                  <a:pt x="929149" y="443474"/>
                </a:cubicBezTo>
                <a:cubicBezTo>
                  <a:pt x="937784" y="516873"/>
                  <a:pt x="931518" y="592804"/>
                  <a:pt x="914400" y="664700"/>
                </a:cubicBezTo>
                <a:cubicBezTo>
                  <a:pt x="909556" y="685046"/>
                  <a:pt x="829677" y="786261"/>
                  <a:pt x="811161" y="812184"/>
                </a:cubicBezTo>
                <a:cubicBezTo>
                  <a:pt x="800858" y="826608"/>
                  <a:pt x="794199" y="843895"/>
                  <a:pt x="781665" y="856429"/>
                </a:cubicBezTo>
                <a:cubicBezTo>
                  <a:pt x="769131" y="868963"/>
                  <a:pt x="753617" y="878727"/>
                  <a:pt x="737419" y="885926"/>
                </a:cubicBezTo>
                <a:cubicBezTo>
                  <a:pt x="709007" y="898554"/>
                  <a:pt x="648929" y="915422"/>
                  <a:pt x="648929" y="915422"/>
                </a:cubicBezTo>
                <a:cubicBezTo>
                  <a:pt x="614516" y="910506"/>
                  <a:pt x="570271" y="925255"/>
                  <a:pt x="545690" y="900674"/>
                </a:cubicBezTo>
                <a:cubicBezTo>
                  <a:pt x="520176" y="875160"/>
                  <a:pt x="577462" y="801397"/>
                  <a:pt x="589936" y="782687"/>
                </a:cubicBezTo>
                <a:cubicBezTo>
                  <a:pt x="594852" y="763022"/>
                  <a:pt x="600287" y="743480"/>
                  <a:pt x="604684" y="723693"/>
                </a:cubicBezTo>
                <a:cubicBezTo>
                  <a:pt x="610122" y="699222"/>
                  <a:pt x="610630" y="673422"/>
                  <a:pt x="619432" y="649951"/>
                </a:cubicBezTo>
                <a:cubicBezTo>
                  <a:pt x="625656" y="633354"/>
                  <a:pt x="639097" y="620454"/>
                  <a:pt x="648929" y="605706"/>
                </a:cubicBezTo>
                <a:cubicBezTo>
                  <a:pt x="675325" y="447335"/>
                  <a:pt x="687311" y="413445"/>
                  <a:pt x="648929" y="192751"/>
                </a:cubicBezTo>
                <a:cubicBezTo>
                  <a:pt x="646265" y="177435"/>
                  <a:pt x="619432" y="182919"/>
                  <a:pt x="604684" y="178003"/>
                </a:cubicBezTo>
                <a:cubicBezTo>
                  <a:pt x="589936" y="168171"/>
                  <a:pt x="574056" y="159854"/>
                  <a:pt x="560439" y="148506"/>
                </a:cubicBezTo>
                <a:cubicBezTo>
                  <a:pt x="544416" y="135153"/>
                  <a:pt x="534427" y="114390"/>
                  <a:pt x="516194" y="104261"/>
                </a:cubicBezTo>
                <a:cubicBezTo>
                  <a:pt x="489014" y="89161"/>
                  <a:pt x="457200" y="84596"/>
                  <a:pt x="427703" y="74764"/>
                </a:cubicBezTo>
                <a:lnTo>
                  <a:pt x="383458" y="60016"/>
                </a:lnTo>
                <a:lnTo>
                  <a:pt x="339213" y="45268"/>
                </a:lnTo>
                <a:cubicBezTo>
                  <a:pt x="324465" y="35436"/>
                  <a:pt x="310822" y="23698"/>
                  <a:pt x="294968" y="15771"/>
                </a:cubicBezTo>
                <a:cubicBezTo>
                  <a:pt x="234947" y="-14240"/>
                  <a:pt x="210507" y="6049"/>
                  <a:pt x="132736" y="15771"/>
                </a:cubicBezTo>
                <a:cubicBezTo>
                  <a:pt x="137652" y="55100"/>
                  <a:pt x="140394" y="94762"/>
                  <a:pt x="147484" y="133758"/>
                </a:cubicBezTo>
                <a:cubicBezTo>
                  <a:pt x="150265" y="149053"/>
                  <a:pt x="151239" y="167010"/>
                  <a:pt x="162232" y="178003"/>
                </a:cubicBezTo>
                <a:cubicBezTo>
                  <a:pt x="177778" y="193549"/>
                  <a:pt x="202373" y="196188"/>
                  <a:pt x="221226" y="207500"/>
                </a:cubicBezTo>
                <a:cubicBezTo>
                  <a:pt x="221248" y="207513"/>
                  <a:pt x="331828" y="281234"/>
                  <a:pt x="353961" y="295990"/>
                </a:cubicBezTo>
                <a:lnTo>
                  <a:pt x="442452" y="354984"/>
                </a:lnTo>
                <a:lnTo>
                  <a:pt x="486697" y="384480"/>
                </a:lnTo>
                <a:cubicBezTo>
                  <a:pt x="491613" y="399229"/>
                  <a:pt x="494493" y="414821"/>
                  <a:pt x="501445" y="428726"/>
                </a:cubicBezTo>
                <a:cubicBezTo>
                  <a:pt x="509372" y="444580"/>
                  <a:pt x="529470" y="455307"/>
                  <a:pt x="530942" y="472971"/>
                </a:cubicBezTo>
                <a:cubicBezTo>
                  <a:pt x="536307" y="537345"/>
                  <a:pt x="521754" y="651162"/>
                  <a:pt x="457200" y="694197"/>
                </a:cubicBezTo>
                <a:cubicBezTo>
                  <a:pt x="330401" y="778728"/>
                  <a:pt x="490831" y="677382"/>
                  <a:pt x="368710" y="738442"/>
                </a:cubicBezTo>
                <a:cubicBezTo>
                  <a:pt x="352856" y="746369"/>
                  <a:pt x="340662" y="760739"/>
                  <a:pt x="324465" y="767938"/>
                </a:cubicBezTo>
                <a:cubicBezTo>
                  <a:pt x="296052" y="780566"/>
                  <a:pt x="235974" y="797435"/>
                  <a:pt x="235974" y="797435"/>
                </a:cubicBezTo>
                <a:lnTo>
                  <a:pt x="191729" y="841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96567" y="1128252"/>
            <a:ext cx="2846438" cy="958645"/>
          </a:xfrm>
          <a:custGeom>
            <a:avLst/>
            <a:gdLst>
              <a:gd name="connsiteX0" fmla="*/ 0 w 2846438"/>
              <a:gd name="connsiteY0" fmla="*/ 663677 h 958645"/>
              <a:gd name="connsiteX1" fmla="*/ 44245 w 2846438"/>
              <a:gd name="connsiteY1" fmla="*/ 457200 h 958645"/>
              <a:gd name="connsiteX2" fmla="*/ 58993 w 2846438"/>
              <a:gd name="connsiteY2" fmla="*/ 412954 h 958645"/>
              <a:gd name="connsiteX3" fmla="*/ 117987 w 2846438"/>
              <a:gd name="connsiteY3" fmla="*/ 324464 h 958645"/>
              <a:gd name="connsiteX4" fmla="*/ 147483 w 2846438"/>
              <a:gd name="connsiteY4" fmla="*/ 280219 h 958645"/>
              <a:gd name="connsiteX5" fmla="*/ 235974 w 2846438"/>
              <a:gd name="connsiteY5" fmla="*/ 250722 h 958645"/>
              <a:gd name="connsiteX6" fmla="*/ 339212 w 2846438"/>
              <a:gd name="connsiteY6" fmla="*/ 280219 h 958645"/>
              <a:gd name="connsiteX7" fmla="*/ 427703 w 2846438"/>
              <a:gd name="connsiteY7" fmla="*/ 339213 h 958645"/>
              <a:gd name="connsiteX8" fmla="*/ 516193 w 2846438"/>
              <a:gd name="connsiteY8" fmla="*/ 398206 h 958645"/>
              <a:gd name="connsiteX9" fmla="*/ 560438 w 2846438"/>
              <a:gd name="connsiteY9" fmla="*/ 427703 h 958645"/>
              <a:gd name="connsiteX10" fmla="*/ 604683 w 2846438"/>
              <a:gd name="connsiteY10" fmla="*/ 442451 h 958645"/>
              <a:gd name="connsiteX11" fmla="*/ 840658 w 2846438"/>
              <a:gd name="connsiteY11" fmla="*/ 427703 h 958645"/>
              <a:gd name="connsiteX12" fmla="*/ 870154 w 2846438"/>
              <a:gd name="connsiteY12" fmla="*/ 383458 h 958645"/>
              <a:gd name="connsiteX13" fmla="*/ 914400 w 2846438"/>
              <a:gd name="connsiteY13" fmla="*/ 353961 h 958645"/>
              <a:gd name="connsiteX14" fmla="*/ 1017638 w 2846438"/>
              <a:gd name="connsiteY14" fmla="*/ 221225 h 958645"/>
              <a:gd name="connsiteX15" fmla="*/ 1091380 w 2846438"/>
              <a:gd name="connsiteY15" fmla="*/ 132735 h 958645"/>
              <a:gd name="connsiteX16" fmla="*/ 1106129 w 2846438"/>
              <a:gd name="connsiteY16" fmla="*/ 88490 h 958645"/>
              <a:gd name="connsiteX17" fmla="*/ 1179871 w 2846438"/>
              <a:gd name="connsiteY17" fmla="*/ 0 h 958645"/>
              <a:gd name="connsiteX18" fmla="*/ 1312606 w 2846438"/>
              <a:gd name="connsiteY18" fmla="*/ 29496 h 958645"/>
              <a:gd name="connsiteX19" fmla="*/ 1386348 w 2846438"/>
              <a:gd name="connsiteY19" fmla="*/ 88490 h 958645"/>
              <a:gd name="connsiteX20" fmla="*/ 1401096 w 2846438"/>
              <a:gd name="connsiteY20" fmla="*/ 132735 h 958645"/>
              <a:gd name="connsiteX21" fmla="*/ 1474838 w 2846438"/>
              <a:gd name="connsiteY21" fmla="*/ 221225 h 958645"/>
              <a:gd name="connsiteX22" fmla="*/ 1533832 w 2846438"/>
              <a:gd name="connsiteY22" fmla="*/ 294967 h 958645"/>
              <a:gd name="connsiteX23" fmla="*/ 1578077 w 2846438"/>
              <a:gd name="connsiteY23" fmla="*/ 280219 h 958645"/>
              <a:gd name="connsiteX24" fmla="*/ 1725561 w 2846438"/>
              <a:gd name="connsiteY24" fmla="*/ 191729 h 958645"/>
              <a:gd name="connsiteX25" fmla="*/ 1917290 w 2846438"/>
              <a:gd name="connsiteY25" fmla="*/ 206477 h 958645"/>
              <a:gd name="connsiteX26" fmla="*/ 1961535 w 2846438"/>
              <a:gd name="connsiteY26" fmla="*/ 221225 h 958645"/>
              <a:gd name="connsiteX27" fmla="*/ 1991032 w 2846438"/>
              <a:gd name="connsiteY27" fmla="*/ 265471 h 958645"/>
              <a:gd name="connsiteX28" fmla="*/ 2138516 w 2846438"/>
              <a:gd name="connsiteY28" fmla="*/ 398206 h 958645"/>
              <a:gd name="connsiteX29" fmla="*/ 2212258 w 2846438"/>
              <a:gd name="connsiteY29" fmla="*/ 486696 h 958645"/>
              <a:gd name="connsiteX30" fmla="*/ 2241754 w 2846438"/>
              <a:gd name="connsiteY30" fmla="*/ 530942 h 958645"/>
              <a:gd name="connsiteX31" fmla="*/ 2286000 w 2846438"/>
              <a:gd name="connsiteY31" fmla="*/ 560438 h 958645"/>
              <a:gd name="connsiteX32" fmla="*/ 2330245 w 2846438"/>
              <a:gd name="connsiteY32" fmla="*/ 604683 h 958645"/>
              <a:gd name="connsiteX33" fmla="*/ 2359742 w 2846438"/>
              <a:gd name="connsiteY33" fmla="*/ 648929 h 958645"/>
              <a:gd name="connsiteX34" fmla="*/ 2418735 w 2846438"/>
              <a:gd name="connsiteY34" fmla="*/ 678425 h 958645"/>
              <a:gd name="connsiteX35" fmla="*/ 2507225 w 2846438"/>
              <a:gd name="connsiteY35" fmla="*/ 781664 h 958645"/>
              <a:gd name="connsiteX36" fmla="*/ 2625212 w 2846438"/>
              <a:gd name="connsiteY36" fmla="*/ 855406 h 958645"/>
              <a:gd name="connsiteX37" fmla="*/ 2669458 w 2846438"/>
              <a:gd name="connsiteY37" fmla="*/ 899651 h 958645"/>
              <a:gd name="connsiteX38" fmla="*/ 2757948 w 2846438"/>
              <a:gd name="connsiteY38" fmla="*/ 958645 h 958645"/>
              <a:gd name="connsiteX39" fmla="*/ 2846438 w 2846438"/>
              <a:gd name="connsiteY39" fmla="*/ 929148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6438" h="958645">
                <a:moveTo>
                  <a:pt x="0" y="663677"/>
                </a:moveTo>
                <a:cubicBezTo>
                  <a:pt x="18605" y="514833"/>
                  <a:pt x="2214" y="583295"/>
                  <a:pt x="44245" y="457200"/>
                </a:cubicBezTo>
                <a:cubicBezTo>
                  <a:pt x="49161" y="442451"/>
                  <a:pt x="50369" y="425889"/>
                  <a:pt x="58993" y="412954"/>
                </a:cubicBezTo>
                <a:lnTo>
                  <a:pt x="117987" y="324464"/>
                </a:lnTo>
                <a:cubicBezTo>
                  <a:pt x="127819" y="309716"/>
                  <a:pt x="130667" y="285824"/>
                  <a:pt x="147483" y="280219"/>
                </a:cubicBezTo>
                <a:lnTo>
                  <a:pt x="235974" y="250722"/>
                </a:lnTo>
                <a:cubicBezTo>
                  <a:pt x="249855" y="254192"/>
                  <a:pt x="321904" y="270604"/>
                  <a:pt x="339212" y="280219"/>
                </a:cubicBezTo>
                <a:cubicBezTo>
                  <a:pt x="370202" y="297435"/>
                  <a:pt x="398206" y="319548"/>
                  <a:pt x="427703" y="339213"/>
                </a:cubicBezTo>
                <a:lnTo>
                  <a:pt x="516193" y="398206"/>
                </a:lnTo>
                <a:cubicBezTo>
                  <a:pt x="530941" y="408038"/>
                  <a:pt x="543622" y="422098"/>
                  <a:pt x="560438" y="427703"/>
                </a:cubicBezTo>
                <a:lnTo>
                  <a:pt x="604683" y="442451"/>
                </a:lnTo>
                <a:cubicBezTo>
                  <a:pt x="683341" y="437535"/>
                  <a:pt x="763723" y="444800"/>
                  <a:pt x="840658" y="427703"/>
                </a:cubicBezTo>
                <a:cubicBezTo>
                  <a:pt x="857961" y="423858"/>
                  <a:pt x="857620" y="395992"/>
                  <a:pt x="870154" y="383458"/>
                </a:cubicBezTo>
                <a:cubicBezTo>
                  <a:pt x="882688" y="370924"/>
                  <a:pt x="899651" y="363793"/>
                  <a:pt x="914400" y="353961"/>
                </a:cubicBezTo>
                <a:cubicBezTo>
                  <a:pt x="1063494" y="130318"/>
                  <a:pt x="902121" y="359846"/>
                  <a:pt x="1017638" y="221225"/>
                </a:cubicBezTo>
                <a:cubicBezTo>
                  <a:pt x="1120297" y="98033"/>
                  <a:pt x="962126" y="261989"/>
                  <a:pt x="1091380" y="132735"/>
                </a:cubicBezTo>
                <a:cubicBezTo>
                  <a:pt x="1096296" y="117987"/>
                  <a:pt x="1099177" y="102395"/>
                  <a:pt x="1106129" y="88490"/>
                </a:cubicBezTo>
                <a:cubicBezTo>
                  <a:pt x="1126664" y="47421"/>
                  <a:pt x="1147250" y="32620"/>
                  <a:pt x="1179871" y="0"/>
                </a:cubicBezTo>
                <a:cubicBezTo>
                  <a:pt x="1180775" y="151"/>
                  <a:pt x="1293498" y="14209"/>
                  <a:pt x="1312606" y="29496"/>
                </a:cubicBezTo>
                <a:cubicBezTo>
                  <a:pt x="1407906" y="105737"/>
                  <a:pt x="1275138" y="51421"/>
                  <a:pt x="1386348" y="88490"/>
                </a:cubicBezTo>
                <a:cubicBezTo>
                  <a:pt x="1391264" y="103238"/>
                  <a:pt x="1394144" y="118830"/>
                  <a:pt x="1401096" y="132735"/>
                </a:cubicBezTo>
                <a:cubicBezTo>
                  <a:pt x="1421629" y="173800"/>
                  <a:pt x="1442222" y="188609"/>
                  <a:pt x="1474838" y="221225"/>
                </a:cubicBezTo>
                <a:cubicBezTo>
                  <a:pt x="1486342" y="255736"/>
                  <a:pt x="1486742" y="287119"/>
                  <a:pt x="1533832" y="294967"/>
                </a:cubicBezTo>
                <a:cubicBezTo>
                  <a:pt x="1549167" y="297523"/>
                  <a:pt x="1563329" y="285135"/>
                  <a:pt x="1578077" y="280219"/>
                </a:cubicBezTo>
                <a:cubicBezTo>
                  <a:pt x="1684860" y="209029"/>
                  <a:pt x="1634859" y="237079"/>
                  <a:pt x="1725561" y="191729"/>
                </a:cubicBezTo>
                <a:cubicBezTo>
                  <a:pt x="1789471" y="196645"/>
                  <a:pt x="1853686" y="198527"/>
                  <a:pt x="1917290" y="206477"/>
                </a:cubicBezTo>
                <a:cubicBezTo>
                  <a:pt x="1932716" y="208405"/>
                  <a:pt x="1949396" y="211513"/>
                  <a:pt x="1961535" y="221225"/>
                </a:cubicBezTo>
                <a:cubicBezTo>
                  <a:pt x="1975376" y="232298"/>
                  <a:pt x="1979174" y="252296"/>
                  <a:pt x="1991032" y="265471"/>
                </a:cubicBezTo>
                <a:cubicBezTo>
                  <a:pt x="2077859" y="361945"/>
                  <a:pt x="2064320" y="348742"/>
                  <a:pt x="2138516" y="398206"/>
                </a:cubicBezTo>
                <a:cubicBezTo>
                  <a:pt x="2211752" y="508063"/>
                  <a:pt x="2117623" y="373133"/>
                  <a:pt x="2212258" y="486696"/>
                </a:cubicBezTo>
                <a:cubicBezTo>
                  <a:pt x="2223606" y="500313"/>
                  <a:pt x="2229220" y="518408"/>
                  <a:pt x="2241754" y="530942"/>
                </a:cubicBezTo>
                <a:cubicBezTo>
                  <a:pt x="2254288" y="543476"/>
                  <a:pt x="2272383" y="549091"/>
                  <a:pt x="2286000" y="560438"/>
                </a:cubicBezTo>
                <a:cubicBezTo>
                  <a:pt x="2302023" y="573790"/>
                  <a:pt x="2316893" y="588660"/>
                  <a:pt x="2330245" y="604683"/>
                </a:cubicBezTo>
                <a:cubicBezTo>
                  <a:pt x="2341593" y="618300"/>
                  <a:pt x="2346125" y="637581"/>
                  <a:pt x="2359742" y="648929"/>
                </a:cubicBezTo>
                <a:cubicBezTo>
                  <a:pt x="2376632" y="663004"/>
                  <a:pt x="2399071" y="668593"/>
                  <a:pt x="2418735" y="678425"/>
                </a:cubicBezTo>
                <a:cubicBezTo>
                  <a:pt x="2448461" y="723015"/>
                  <a:pt x="2459540" y="745900"/>
                  <a:pt x="2507225" y="781664"/>
                </a:cubicBezTo>
                <a:cubicBezTo>
                  <a:pt x="2708667" y="932745"/>
                  <a:pt x="2413951" y="674326"/>
                  <a:pt x="2625212" y="855406"/>
                </a:cubicBezTo>
                <a:cubicBezTo>
                  <a:pt x="2641048" y="868980"/>
                  <a:pt x="2652994" y="886846"/>
                  <a:pt x="2669458" y="899651"/>
                </a:cubicBezTo>
                <a:cubicBezTo>
                  <a:pt x="2697441" y="921416"/>
                  <a:pt x="2757948" y="958645"/>
                  <a:pt x="2757948" y="958645"/>
                </a:cubicBezTo>
                <a:lnTo>
                  <a:pt x="2846438" y="92914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89005" y="1447800"/>
            <a:ext cx="15795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4" idx="5"/>
          </p:cNvCxnSpPr>
          <p:nvPr/>
        </p:nvCxnSpPr>
        <p:spPr>
          <a:xfrm flipV="1">
            <a:off x="1132541" y="1280652"/>
            <a:ext cx="26618" cy="983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65223" y="1106130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350823" y="1509252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51023" y="1487130"/>
            <a:ext cx="26618" cy="983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408223" y="1791930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758441" y="1509252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30441" y="1246239"/>
            <a:ext cx="102818" cy="201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3" idx="19"/>
          </p:cNvCxnSpPr>
          <p:nvPr/>
        </p:nvCxnSpPr>
        <p:spPr>
          <a:xfrm>
            <a:off x="6476908" y="1671628"/>
            <a:ext cx="234533" cy="45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41"/>
          </p:cNvCxnSpPr>
          <p:nvPr/>
        </p:nvCxnSpPr>
        <p:spPr>
          <a:xfrm flipV="1">
            <a:off x="6151002" y="1204453"/>
            <a:ext cx="53657" cy="143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6400" y="2514600"/>
            <a:ext cx="596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If the wrong disulfide is formed, what happens to the protein?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649782" y="1466391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62200" y="1425678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3" idx="12"/>
          </p:cNvCxnSpPr>
          <p:nvPr/>
        </p:nvCxnSpPr>
        <p:spPr>
          <a:xfrm>
            <a:off x="5797041" y="1402676"/>
            <a:ext cx="324465" cy="48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32541" y="1487130"/>
            <a:ext cx="0" cy="20942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3657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Odds of finding the correct cysteine?</a:t>
            </a:r>
          </a:p>
        </p:txBody>
      </p:sp>
      <p:pic>
        <p:nvPicPr>
          <p:cNvPr id="31" name="Picture 2" descr="voet4e_fig_09_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/>
        </p:blipFill>
        <p:spPr bwMode="auto">
          <a:xfrm>
            <a:off x="2622550" y="3886201"/>
            <a:ext cx="6245225" cy="22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1023" y="6248400"/>
            <a:ext cx="516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Plausible mechanism of a Protein Disulfide Isomerase</a:t>
            </a:r>
          </a:p>
        </p:txBody>
      </p:sp>
      <p:pic>
        <p:nvPicPr>
          <p:cNvPr id="16386" name="Picture 2" descr="http://employees.csbsju.edu/hjakubowski/classes/ch331/protstructure/viscduvdena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1788" r="50105" b="12715"/>
          <a:stretch/>
        </p:blipFill>
        <p:spPr bwMode="auto">
          <a:xfrm>
            <a:off x="0" y="4835122"/>
            <a:ext cx="2604231" cy="20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124200"/>
            <a:ext cx="5926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How can we completely reverse </a:t>
            </a:r>
            <a:r>
              <a:rPr lang="en-US" sz="2200" b="1" i="1" dirty="0" err="1">
                <a:solidFill>
                  <a:srgbClr val="FF0000"/>
                </a:solidFill>
              </a:rPr>
              <a:t>RNase</a:t>
            </a:r>
            <a:r>
              <a:rPr lang="en-US" sz="2200" b="1" i="1" dirty="0">
                <a:solidFill>
                  <a:srgbClr val="FF0000"/>
                </a:solidFill>
              </a:rPr>
              <a:t> A folding?</a:t>
            </a:r>
          </a:p>
        </p:txBody>
      </p:sp>
    </p:spTree>
    <p:extLst>
      <p:ext uri="{BB962C8B-B14F-4D97-AF65-F5344CB8AC3E}">
        <p14:creationId xmlns:p14="http://schemas.microsoft.com/office/powerpoint/2010/main" val="12174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Folding – Energy Landscapes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" name="Picture 2" descr="voet4e_fig_09_13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"/>
          <a:stretch/>
        </p:blipFill>
        <p:spPr bwMode="auto">
          <a:xfrm>
            <a:off x="2327788" y="1373818"/>
            <a:ext cx="4509059" cy="425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029200" y="4572000"/>
            <a:ext cx="1371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4400" y="5486400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Energy minimum = Wrong Structure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5334000"/>
            <a:ext cx="1524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7310" y="5269468"/>
            <a:ext cx="21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Native conformation</a:t>
            </a:r>
          </a:p>
        </p:txBody>
      </p:sp>
      <p:pic>
        <p:nvPicPr>
          <p:cNvPr id="16" name="Picture 2" descr="voet4_fig_06_4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8"/>
          <a:stretch/>
        </p:blipFill>
        <p:spPr bwMode="auto">
          <a:xfrm>
            <a:off x="8138" y="838200"/>
            <a:ext cx="2351737" cy="25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0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Overcoming the Local Energy Minima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2" descr="voet4_fig_06_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4" y="1677881"/>
            <a:ext cx="6737937" cy="43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869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Molecular Chaperones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 bind to unfolded proteins and prevent non-native conformations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voet4_fig_06_44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 bwMode="auto">
          <a:xfrm>
            <a:off x="6324600" y="3048000"/>
            <a:ext cx="2819400" cy="36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63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543718" y="2057400"/>
            <a:ext cx="80565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How well do you understand protein structure?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8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voet4e_fig_08_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"/>
          <a:stretch/>
        </p:blipFill>
        <p:spPr bwMode="auto">
          <a:xfrm>
            <a:off x="958788" y="1395739"/>
            <a:ext cx="4927600" cy="47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Torsion Angles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87218" y="838200"/>
            <a:ext cx="5213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When both peptide bonds are in trans conformation:</a:t>
            </a:r>
          </a:p>
          <a:p>
            <a:pPr algn="ctr"/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 = -180</a:t>
            </a:r>
          </a:p>
          <a:p>
            <a:pPr algn="ctr"/>
            <a:r>
              <a:rPr lang="en-US" dirty="0">
                <a:latin typeface="Symbol" pitchFamily="18" charset="2"/>
              </a:rPr>
              <a:t>Y</a:t>
            </a:r>
            <a:r>
              <a:rPr lang="en-US" dirty="0"/>
              <a:t> = 180</a:t>
            </a:r>
          </a:p>
        </p:txBody>
      </p:sp>
      <p:pic>
        <p:nvPicPr>
          <p:cNvPr id="48" name="Picture 2" descr="voet4_fig_06_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3"/>
          <a:stretch/>
        </p:blipFill>
        <p:spPr bwMode="auto">
          <a:xfrm>
            <a:off x="5257800" y="2057400"/>
            <a:ext cx="3454400" cy="32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4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Which of the following statements about the peptide bond is true?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124200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AutoNum type="alphaUcPeriod"/>
            </a:pPr>
            <a:r>
              <a:rPr lang="en-US" altLang="en-US"/>
              <a:t>It is a phosphoamide bond.</a:t>
            </a:r>
          </a:p>
          <a:p>
            <a:pPr>
              <a:spcBef>
                <a:spcPts val="1200"/>
              </a:spcBef>
              <a:buFontTx/>
              <a:buAutoNum type="alphaUcPeriod"/>
            </a:pPr>
            <a:r>
              <a:rPr lang="en-US" altLang="en-US"/>
              <a:t>It is a double bond.</a:t>
            </a:r>
          </a:p>
          <a:p>
            <a:pPr>
              <a:spcBef>
                <a:spcPts val="1200"/>
              </a:spcBef>
              <a:buFontTx/>
              <a:buAutoNum type="alphaUcPeriod"/>
            </a:pPr>
            <a:r>
              <a:rPr lang="en-US" altLang="en-US"/>
              <a:t>Atoms of the peptide bond are located in a single plane.</a:t>
            </a:r>
          </a:p>
          <a:p>
            <a:pPr>
              <a:spcBef>
                <a:spcPts val="1200"/>
              </a:spcBef>
              <a:buFontTx/>
              <a:buAutoNum type="alphaUcPeriod"/>
            </a:pPr>
            <a:r>
              <a:rPr lang="en-US" altLang="en-US"/>
              <a:t>The peptide bond is charged.</a:t>
            </a:r>
          </a:p>
        </p:txBody>
      </p:sp>
    </p:spTree>
    <p:extLst>
      <p:ext uri="{BB962C8B-B14F-4D97-AF65-F5344CB8AC3E}">
        <p14:creationId xmlns:p14="http://schemas.microsoft.com/office/powerpoint/2010/main" val="395384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1371600"/>
          </a:xfrm>
        </p:spPr>
        <p:txBody>
          <a:bodyPr/>
          <a:lstStyle/>
          <a:p>
            <a:r>
              <a:rPr lang="en-US" altLang="en-US" sz="2600" dirty="0"/>
              <a:t>Which of the following statements is FALSE with respect to the ribbon diagrams shown below 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388" y="5192713"/>
            <a:ext cx="8713787" cy="151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altLang="en-US" sz="2200"/>
              <a:t>Protein 2 contains parallel </a:t>
            </a:r>
            <a:r>
              <a:rPr lang="en-US" altLang="en-US" sz="2200">
                <a:latin typeface="Symbol" pitchFamily="18" charset="2"/>
              </a:rPr>
              <a:t>b</a:t>
            </a:r>
            <a:r>
              <a:rPr lang="en-US" altLang="en-US" sz="2200"/>
              <a:t>-sheet strands.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altLang="en-US" sz="2200"/>
              <a:t>Protein 3 contains a prosthetic group.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altLang="en-US" sz="2200"/>
              <a:t>The secondary structure of protein 3 is all </a:t>
            </a:r>
            <a:r>
              <a:rPr lang="en-US" altLang="en-US" sz="2200">
                <a:latin typeface="Symbol" pitchFamily="18" charset="2"/>
              </a:rPr>
              <a:t>a</a:t>
            </a:r>
            <a:r>
              <a:rPr lang="en-US" altLang="en-US" sz="2200"/>
              <a:t>-helix.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altLang="en-US" sz="2200"/>
              <a:t>These proteins have both secondary and tertiary structure.</a:t>
            </a:r>
          </a:p>
        </p:txBody>
      </p:sp>
      <p:pic>
        <p:nvPicPr>
          <p:cNvPr id="13" name="Picture 2" descr="voet4e_fig_08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216150"/>
            <a:ext cx="26543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voet4e_fig_08_1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216150"/>
            <a:ext cx="23844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voet4e_fig_08_3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216150"/>
            <a:ext cx="25511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47800" y="16764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800" b="1" i="1"/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1500" y="16764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800" b="1" i="1"/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16764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2800" b="1" i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898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7913687" cy="1371600"/>
          </a:xfrm>
        </p:spPr>
        <p:txBody>
          <a:bodyPr/>
          <a:lstStyle/>
          <a:p>
            <a:r>
              <a:rPr lang="en-US" altLang="en-US" sz="2600" dirty="0">
                <a:latin typeface="Symbol" pitchFamily="18" charset="2"/>
              </a:rPr>
              <a:t>a</a:t>
            </a:r>
            <a:r>
              <a:rPr lang="en-US" altLang="en-US" sz="2600" dirty="0"/>
              <a:t>-helix and </a:t>
            </a:r>
            <a:r>
              <a:rPr lang="en-US" altLang="en-US" sz="2600" dirty="0">
                <a:latin typeface="Symbol" pitchFamily="18" charset="2"/>
              </a:rPr>
              <a:t>b</a:t>
            </a:r>
            <a:r>
              <a:rPr lang="en-US" altLang="en-US" sz="2600" dirty="0"/>
              <a:t>-sheet secondary structure is located mainly in the interior of folded proteins, whereas irregular loops occur on the outside. Why?</a:t>
            </a:r>
          </a:p>
        </p:txBody>
      </p:sp>
      <p:pic>
        <p:nvPicPr>
          <p:cNvPr id="4" name="Picture 2" descr="voet4_fig_06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1" b="7389"/>
          <a:stretch/>
        </p:blipFill>
        <p:spPr bwMode="auto">
          <a:xfrm>
            <a:off x="762000" y="2133600"/>
            <a:ext cx="1908764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voet4_fig_06_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 bwMode="auto">
          <a:xfrm>
            <a:off x="4876799" y="2057400"/>
            <a:ext cx="386096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142287" cy="1876425"/>
          </a:xfrm>
        </p:spPr>
        <p:txBody>
          <a:bodyPr/>
          <a:lstStyle/>
          <a:p>
            <a:r>
              <a:rPr lang="en-US" altLang="en-US" sz="3200"/>
              <a:t>Which of the following series of amino acids is MOST likely to be at the </a:t>
            </a:r>
            <a:r>
              <a:rPr lang="en-US" altLang="en-US" sz="3200" u="sng"/>
              <a:t>surface</a:t>
            </a:r>
            <a:r>
              <a:rPr lang="en-US" altLang="en-US" sz="3200"/>
              <a:t> of a water-soluble globular protein?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514600"/>
            <a:ext cx="6248400" cy="2971800"/>
          </a:xfrm>
        </p:spPr>
        <p:txBody>
          <a:bodyPr/>
          <a:lstStyle/>
          <a:p>
            <a:pPr marL="609600" indent="-609600">
              <a:spcBef>
                <a:spcPts val="1200"/>
              </a:spcBef>
              <a:buClr>
                <a:schemeClr val="tx1"/>
              </a:buClr>
              <a:buFontTx/>
              <a:buAutoNum type="alphaUcPeriod"/>
            </a:pPr>
            <a:r>
              <a:rPr lang="en-US" altLang="en-US" sz="2600"/>
              <a:t>……..met-phe-pro-ile-leu……..</a:t>
            </a:r>
          </a:p>
          <a:p>
            <a:pPr marL="609600" indent="-609600">
              <a:spcBef>
                <a:spcPts val="1200"/>
              </a:spcBef>
              <a:buClr>
                <a:schemeClr val="tx1"/>
              </a:buClr>
              <a:buFontTx/>
              <a:buAutoNum type="alphaUcPeriod"/>
            </a:pPr>
            <a:r>
              <a:rPr lang="en-US" altLang="en-US" sz="2600"/>
              <a:t>……..tyr-phe-gly-asn-leu……...</a:t>
            </a:r>
          </a:p>
          <a:p>
            <a:pPr marL="609600" indent="-609600">
              <a:spcBef>
                <a:spcPts val="1200"/>
              </a:spcBef>
              <a:buClr>
                <a:schemeClr val="tx1"/>
              </a:buClr>
              <a:buFontTx/>
              <a:buAutoNum type="alphaUcPeriod"/>
            </a:pPr>
            <a:r>
              <a:rPr lang="en-US" altLang="en-US" sz="2600"/>
              <a:t>……..glu-asn-ser-thr-arg………</a:t>
            </a:r>
          </a:p>
          <a:p>
            <a:pPr marL="609600" indent="-609600">
              <a:spcBef>
                <a:spcPts val="1200"/>
              </a:spcBef>
              <a:buClr>
                <a:schemeClr val="tx1"/>
              </a:buClr>
              <a:buFontTx/>
              <a:buAutoNum type="alphaUcPeriod"/>
            </a:pPr>
            <a:r>
              <a:rPr lang="en-US" altLang="en-US" sz="2600"/>
              <a:t>……..val-ala-val-glu-val………</a:t>
            </a:r>
          </a:p>
          <a:p>
            <a:pPr marL="609600" indent="-609600">
              <a:spcBef>
                <a:spcPts val="1200"/>
              </a:spcBef>
              <a:buClr>
                <a:schemeClr val="tx1"/>
              </a:buClr>
              <a:buFontTx/>
              <a:buAutoNum type="alphaUcPeriod"/>
            </a:pPr>
            <a:r>
              <a:rPr lang="en-US" altLang="en-US" sz="2600"/>
              <a:t>……..met-cys-pro-ala-tyr……...</a:t>
            </a:r>
          </a:p>
        </p:txBody>
      </p:sp>
    </p:spTree>
    <p:extLst>
      <p:ext uri="{BB962C8B-B14F-4D97-AF65-F5344CB8AC3E}">
        <p14:creationId xmlns:p14="http://schemas.microsoft.com/office/powerpoint/2010/main" val="314010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2954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Which of the following amino acid residues form hydrogen bonds with Ala residues located in an </a:t>
            </a:r>
            <a:r>
              <a:rPr lang="en-US" altLang="en-US" sz="3200">
                <a:sym typeface="Symbol" pitchFamily="18" charset="2"/>
              </a:rPr>
              <a:t></a:t>
            </a:r>
            <a:r>
              <a:rPr lang="en-US" altLang="en-US" sz="3200"/>
              <a:t>-helix?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590800"/>
            <a:ext cx="6870700" cy="2595563"/>
          </a:xfrm>
        </p:spPr>
        <p:txBody>
          <a:bodyPr/>
          <a:lstStyle/>
          <a:p>
            <a:pPr marL="619125" indent="-574675">
              <a:spcBef>
                <a:spcPts val="1200"/>
              </a:spcBef>
              <a:buFont typeface="Wingdings" pitchFamily="2" charset="2"/>
              <a:buAutoNum type="alphaUcPeriod"/>
            </a:pPr>
            <a:r>
              <a:rPr lang="en-US" altLang="en-US" sz="2800" dirty="0"/>
              <a:t>Residues in a </a:t>
            </a:r>
            <a:r>
              <a:rPr lang="en-US" altLang="en-US" sz="2800" dirty="0" err="1"/>
              <a:t>neighbouring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</a:t>
            </a:r>
            <a:r>
              <a:rPr lang="en-US" altLang="en-US" sz="2800" dirty="0"/>
              <a:t>-helix. </a:t>
            </a:r>
          </a:p>
          <a:p>
            <a:pPr marL="619125" indent="-574675">
              <a:spcBef>
                <a:spcPts val="1200"/>
              </a:spcBef>
              <a:buFont typeface="Wingdings" pitchFamily="2" charset="2"/>
              <a:buAutoNum type="alphaUcPeriod"/>
            </a:pPr>
            <a:r>
              <a:rPr lang="en-US" altLang="en-US" sz="2800" dirty="0"/>
              <a:t>Residues located within the same </a:t>
            </a:r>
            <a:r>
              <a:rPr lang="en-US" altLang="en-US" sz="2800" dirty="0">
                <a:sym typeface="Symbol" pitchFamily="18" charset="2"/>
              </a:rPr>
              <a:t></a:t>
            </a:r>
            <a:r>
              <a:rPr lang="en-US" altLang="en-US" sz="2800" dirty="0"/>
              <a:t> -helix.</a:t>
            </a:r>
          </a:p>
          <a:p>
            <a:pPr marL="619125" indent="-574675">
              <a:spcBef>
                <a:spcPts val="1200"/>
              </a:spcBef>
              <a:buFont typeface="Wingdings" pitchFamily="2" charset="2"/>
              <a:buAutoNum type="alphaUcPeriod"/>
            </a:pPr>
            <a:r>
              <a:rPr lang="en-US" altLang="en-US" sz="2800" dirty="0"/>
              <a:t>None, because </a:t>
            </a:r>
            <a:r>
              <a:rPr lang="en-US" altLang="en-US" sz="2800" dirty="0" err="1"/>
              <a:t>Ala</a:t>
            </a:r>
            <a:r>
              <a:rPr lang="en-US" altLang="en-US" sz="2800" dirty="0"/>
              <a:t> is unable to form hydrogen bonds.</a:t>
            </a:r>
          </a:p>
        </p:txBody>
      </p:sp>
      <p:pic>
        <p:nvPicPr>
          <p:cNvPr id="4" name="Picture 2" descr="voet4_fig_06_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1" b="7389"/>
          <a:stretch/>
        </p:blipFill>
        <p:spPr bwMode="auto">
          <a:xfrm>
            <a:off x="6934200" y="1676400"/>
            <a:ext cx="1908764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4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7138987" cy="1935162"/>
          </a:xfrm>
        </p:spPr>
        <p:txBody>
          <a:bodyPr/>
          <a:lstStyle/>
          <a:p>
            <a:r>
              <a:rPr lang="en-US" altLang="en-US" sz="3400" dirty="0"/>
              <a:t>The following sequence of amino acids is very unlikely to fold into a stable </a:t>
            </a:r>
            <a:r>
              <a:rPr lang="en-US" altLang="en-US" sz="3400" dirty="0">
                <a:latin typeface="Symbol" pitchFamily="18" charset="2"/>
              </a:rPr>
              <a:t>a</a:t>
            </a:r>
            <a:r>
              <a:rPr lang="en-US" altLang="en-US" sz="3400" dirty="0"/>
              <a:t>-helix. Why?</a:t>
            </a:r>
            <a:r>
              <a:rPr lang="en-US" altLang="en-US" sz="4300" dirty="0"/>
              <a:t> </a:t>
            </a:r>
            <a:endParaRPr lang="en-US" altLang="en-US" sz="3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2514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Asp-Glu-Ser-Asp-Glu-Glu-Arg-Val-Asp-Ala-Glu-Asp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2506" y="3657600"/>
            <a:ext cx="7138987" cy="193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dirty="0"/>
              <a:t>Would a </a:t>
            </a:r>
            <a:r>
              <a:rPr lang="en-US" altLang="en-US" sz="3400" dirty="0">
                <a:latin typeface="Symbol" panose="05050102010706020507" pitchFamily="18" charset="2"/>
              </a:rPr>
              <a:t>b</a:t>
            </a:r>
            <a:r>
              <a:rPr lang="en-US" altLang="en-US" sz="3400" dirty="0"/>
              <a:t>-sheet be more likely?  Why?</a:t>
            </a:r>
          </a:p>
        </p:txBody>
      </p:sp>
    </p:spTree>
    <p:extLst>
      <p:ext uri="{BB962C8B-B14F-4D97-AF65-F5344CB8AC3E}">
        <p14:creationId xmlns:p14="http://schemas.microsoft.com/office/powerpoint/2010/main" val="421406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/>
              <a:t>What Secondary Structures correspond with each label?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 bwMode="auto">
          <a:xfrm>
            <a:off x="2209800" y="1744663"/>
            <a:ext cx="4457700" cy="44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0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CA" altLang="en-US"/>
              <a:t>What is the symmetry of the structure shown?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1371600" y="2667000"/>
            <a:ext cx="1676400" cy="2819400"/>
          </a:xfrm>
        </p:spPr>
        <p:txBody>
          <a:bodyPr/>
          <a:lstStyle/>
          <a:p>
            <a:pPr marL="574675" indent="-574675">
              <a:spcBef>
                <a:spcPts val="1200"/>
              </a:spcBef>
              <a:buFontTx/>
              <a:buAutoNum type="alphaUcPeriod"/>
            </a:pPr>
            <a:r>
              <a:rPr lang="en-CA" altLang="en-US"/>
              <a:t>C</a:t>
            </a:r>
            <a:r>
              <a:rPr lang="en-CA" altLang="en-US" baseline="-25000"/>
              <a:t>2</a:t>
            </a:r>
          </a:p>
          <a:p>
            <a:pPr marL="574675" indent="-574675">
              <a:spcBef>
                <a:spcPts val="1200"/>
              </a:spcBef>
              <a:buFontTx/>
              <a:buAutoNum type="alphaUcPeriod"/>
            </a:pPr>
            <a:r>
              <a:rPr lang="en-CA" altLang="en-US"/>
              <a:t>C</a:t>
            </a:r>
            <a:r>
              <a:rPr lang="en-CA" altLang="en-US" baseline="-25000"/>
              <a:t>3</a:t>
            </a:r>
          </a:p>
          <a:p>
            <a:pPr marL="574675" indent="-574675">
              <a:spcBef>
                <a:spcPts val="1200"/>
              </a:spcBef>
              <a:buFontTx/>
              <a:buAutoNum type="alphaUcPeriod"/>
            </a:pPr>
            <a:r>
              <a:rPr lang="en-CA" altLang="en-US"/>
              <a:t>C</a:t>
            </a:r>
            <a:r>
              <a:rPr lang="en-CA" altLang="en-US" baseline="-25000"/>
              <a:t>6</a:t>
            </a:r>
          </a:p>
          <a:p>
            <a:pPr marL="574675" indent="-574675">
              <a:spcBef>
                <a:spcPts val="1200"/>
              </a:spcBef>
              <a:buFontTx/>
              <a:buAutoNum type="alphaUcPeriod"/>
            </a:pPr>
            <a:r>
              <a:rPr lang="en-CA" altLang="en-US"/>
              <a:t>C</a:t>
            </a:r>
            <a:r>
              <a:rPr lang="en-CA" altLang="en-US" baseline="-25000"/>
              <a:t>12</a:t>
            </a:r>
          </a:p>
        </p:txBody>
      </p:sp>
      <p:pic>
        <p:nvPicPr>
          <p:cNvPr id="20484" name="Picture 7" descr="C12symmet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500" r="24013"/>
          <a:stretch>
            <a:fillRect/>
          </a:stretch>
        </p:blipFill>
        <p:spPr bwMode="auto">
          <a:xfrm>
            <a:off x="4114800" y="2057400"/>
            <a:ext cx="410686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40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Globular Proteins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5262" y="1066800"/>
            <a:ext cx="4446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Exist as compact, roughly spherical molecules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Highly Solvated</a:t>
            </a:r>
          </a:p>
        </p:txBody>
      </p:sp>
      <p:pic>
        <p:nvPicPr>
          <p:cNvPr id="22" name="Picture 2" descr="voet4e_fig_08_1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9" y="1981200"/>
            <a:ext cx="3486365" cy="33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voet4e_fig_08_19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5858"/>
            <a:ext cx="3825875" cy="41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Arial" pitchFamily="34" charset="0"/>
                <a:cs typeface="Arial" pitchFamily="34" charset="0"/>
              </a:rPr>
              <a:t>Superseconday</a:t>
            </a:r>
            <a:r>
              <a:rPr lang="en-US" sz="2800" noProof="0" dirty="0">
                <a:latin typeface="Arial" pitchFamily="34" charset="0"/>
                <a:cs typeface="Arial" pitchFamily="34" charset="0"/>
              </a:rPr>
              <a:t> Structure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039" y="1066800"/>
            <a:ext cx="54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Some common groupings of Secondary Structural Motifs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78486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bab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78486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b </a:t>
            </a:r>
            <a:r>
              <a:rPr lang="en-US" sz="2400" dirty="0">
                <a:latin typeface="+mj-lt"/>
              </a:rPr>
              <a:t>hairpin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600200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Symbol" pitchFamily="18" charset="2"/>
              </a:rPr>
              <a:t>aa</a:t>
            </a:r>
            <a:endParaRPr lang="en-US" sz="2400" dirty="0">
              <a:latin typeface="Symbol" pitchFamily="18" charset="2"/>
            </a:endParaRPr>
          </a:p>
          <a:p>
            <a:pPr algn="ctr"/>
            <a:r>
              <a:rPr lang="en-US" sz="2400" dirty="0">
                <a:latin typeface="+mj-lt"/>
              </a:rPr>
              <a:t>Helix-turn-helix</a:t>
            </a:r>
          </a:p>
        </p:txBody>
      </p:sp>
      <p:pic>
        <p:nvPicPr>
          <p:cNvPr id="15" name="Picture 2" descr="voet4_fig_06_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1"/>
          <a:stretch/>
        </p:blipFill>
        <p:spPr bwMode="auto">
          <a:xfrm>
            <a:off x="284724" y="2514600"/>
            <a:ext cx="85312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81339" y="1831032"/>
            <a:ext cx="1444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Greek Key</a:t>
            </a:r>
          </a:p>
        </p:txBody>
      </p:sp>
    </p:spTree>
    <p:extLst>
      <p:ext uri="{BB962C8B-B14F-4D97-AF65-F5344CB8AC3E}">
        <p14:creationId xmlns:p14="http://schemas.microsoft.com/office/powerpoint/2010/main" val="266746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Arial" pitchFamily="34" charset="0"/>
                <a:cs typeface="Arial" pitchFamily="34" charset="0"/>
              </a:rPr>
              <a:t>Superseconday</a:t>
            </a:r>
            <a:r>
              <a:rPr lang="en-US" sz="2800" noProof="0" dirty="0">
                <a:latin typeface="Arial" pitchFamily="34" charset="0"/>
                <a:cs typeface="Arial" pitchFamily="34" charset="0"/>
              </a:rPr>
              <a:t> Structure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5990" y="1066800"/>
            <a:ext cx="346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Find the Common Structural Motifs</a:t>
            </a:r>
          </a:p>
        </p:txBody>
      </p:sp>
      <p:pic>
        <p:nvPicPr>
          <p:cNvPr id="11" name="Picture 2" descr="voet4e_fig_08_46ab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6"/>
          <a:stretch/>
        </p:blipFill>
        <p:spPr bwMode="auto">
          <a:xfrm>
            <a:off x="1066800" y="2219718"/>
            <a:ext cx="7000986" cy="31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600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bab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4688" y="159573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b </a:t>
            </a:r>
            <a:r>
              <a:rPr lang="en-US" sz="2400" dirty="0">
                <a:latin typeface="+mj-lt"/>
              </a:rPr>
              <a:t>hairpin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378803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Symbol" pitchFamily="18" charset="2"/>
              </a:rPr>
              <a:t>aa</a:t>
            </a:r>
            <a:endParaRPr lang="en-US" sz="2400" dirty="0">
              <a:latin typeface="Symbol" pitchFamily="18" charset="2"/>
            </a:endParaRPr>
          </a:p>
          <a:p>
            <a:pPr algn="ctr"/>
            <a:r>
              <a:rPr lang="en-US" sz="2400" dirty="0">
                <a:latin typeface="+mj-lt"/>
              </a:rPr>
              <a:t>Helix-turn-helix</a:t>
            </a:r>
          </a:p>
        </p:txBody>
      </p:sp>
      <p:pic>
        <p:nvPicPr>
          <p:cNvPr id="14" name="Picture 2" descr="voet4_fig_06_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7"/>
          <a:stretch/>
        </p:blipFill>
        <p:spPr bwMode="auto">
          <a:xfrm>
            <a:off x="306388" y="1447800"/>
            <a:ext cx="8107362" cy="48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8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Common Tertiary Structures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2" descr="voet4_fig_06_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 bwMode="auto">
          <a:xfrm>
            <a:off x="522874" y="1220341"/>
            <a:ext cx="7680325" cy="486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742146"/>
            <a:ext cx="166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3200" dirty="0">
                <a:solidFill>
                  <a:srgbClr val="FF0000"/>
                </a:solidFill>
              </a:rPr>
              <a:t> Barrels</a:t>
            </a:r>
          </a:p>
        </p:txBody>
      </p:sp>
    </p:spTree>
    <p:extLst>
      <p:ext uri="{BB962C8B-B14F-4D97-AF65-F5344CB8AC3E}">
        <p14:creationId xmlns:p14="http://schemas.microsoft.com/office/powerpoint/2010/main" val="295122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Common Tertiary Structures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9771" y="1203325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Multi-domain Proteins</a:t>
            </a:r>
          </a:p>
        </p:txBody>
      </p:sp>
      <p:pic>
        <p:nvPicPr>
          <p:cNvPr id="8" name="Picture 2" descr="voet4_fig_06_3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228600" y="838200"/>
            <a:ext cx="4102100" cy="580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79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42832" y="2762071"/>
            <a:ext cx="1999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Electrostatic</a:t>
            </a:r>
          </a:p>
          <a:p>
            <a:pPr algn="ctr"/>
            <a:r>
              <a:rPr lang="en-US" dirty="0"/>
              <a:t>Hydrogen Bonding</a:t>
            </a:r>
          </a:p>
          <a:p>
            <a:pPr algn="ctr"/>
            <a:r>
              <a:rPr lang="en-US" dirty="0"/>
              <a:t>Hydrophobic</a:t>
            </a:r>
          </a:p>
          <a:p>
            <a:pPr algn="ctr"/>
            <a:r>
              <a:rPr lang="en-US" dirty="0"/>
              <a:t>Covalent (disulfide)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5718" y="545226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The cumulative stabilizing energy of each of these forces can be in the thousands of kJ mol</a:t>
            </a:r>
            <a:r>
              <a:rPr lang="en-US" i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371600"/>
            <a:ext cx="602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Calculations show that proteins are NOT very stable molecules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868" y="2133600"/>
            <a:ext cx="513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Net stabilization of ~0.4 kJ mol</a:t>
            </a:r>
            <a:r>
              <a:rPr lang="en-US" i="1" baseline="30000" dirty="0">
                <a:solidFill>
                  <a:srgbClr val="00B050"/>
                </a:solidFill>
              </a:rPr>
              <a:t>-1</a:t>
            </a:r>
            <a:r>
              <a:rPr lang="en-US" i="1" dirty="0">
                <a:solidFill>
                  <a:srgbClr val="00B050"/>
                </a:solidFill>
              </a:rPr>
              <a:t> for each amino acid</a:t>
            </a:r>
          </a:p>
        </p:txBody>
      </p:sp>
      <p:sp>
        <p:nvSpPr>
          <p:cNvPr id="33" name="Freeform 32"/>
          <p:cNvSpPr/>
          <p:nvPr/>
        </p:nvSpPr>
        <p:spPr>
          <a:xfrm>
            <a:off x="5943600" y="4114800"/>
            <a:ext cx="933006" cy="915422"/>
          </a:xfrm>
          <a:custGeom>
            <a:avLst/>
            <a:gdLst>
              <a:gd name="connsiteX0" fmla="*/ 14749 w 933006"/>
              <a:gd name="connsiteY0" fmla="*/ 561461 h 915422"/>
              <a:gd name="connsiteX1" fmla="*/ 0 w 933006"/>
              <a:gd name="connsiteY1" fmla="*/ 472971 h 915422"/>
              <a:gd name="connsiteX2" fmla="*/ 29497 w 933006"/>
              <a:gd name="connsiteY2" fmla="*/ 266493 h 915422"/>
              <a:gd name="connsiteX3" fmla="*/ 117987 w 933006"/>
              <a:gd name="connsiteY3" fmla="*/ 192751 h 915422"/>
              <a:gd name="connsiteX4" fmla="*/ 250723 w 933006"/>
              <a:gd name="connsiteY4" fmla="*/ 119009 h 915422"/>
              <a:gd name="connsiteX5" fmla="*/ 383458 w 933006"/>
              <a:gd name="connsiteY5" fmla="*/ 133758 h 915422"/>
              <a:gd name="connsiteX6" fmla="*/ 442452 w 933006"/>
              <a:gd name="connsiteY6" fmla="*/ 251745 h 915422"/>
              <a:gd name="connsiteX7" fmla="*/ 471949 w 933006"/>
              <a:gd name="connsiteY7" fmla="*/ 369732 h 915422"/>
              <a:gd name="connsiteX8" fmla="*/ 457200 w 933006"/>
              <a:gd name="connsiteY8" fmla="*/ 502468 h 915422"/>
              <a:gd name="connsiteX9" fmla="*/ 368710 w 933006"/>
              <a:gd name="connsiteY9" fmla="*/ 561461 h 915422"/>
              <a:gd name="connsiteX10" fmla="*/ 324465 w 933006"/>
              <a:gd name="connsiteY10" fmla="*/ 590958 h 915422"/>
              <a:gd name="connsiteX11" fmla="*/ 280219 w 933006"/>
              <a:gd name="connsiteY11" fmla="*/ 576209 h 915422"/>
              <a:gd name="connsiteX12" fmla="*/ 324465 w 933006"/>
              <a:gd name="connsiteY12" fmla="*/ 399229 h 915422"/>
              <a:gd name="connsiteX13" fmla="*/ 412955 w 933006"/>
              <a:gd name="connsiteY13" fmla="*/ 369732 h 915422"/>
              <a:gd name="connsiteX14" fmla="*/ 457200 w 933006"/>
              <a:gd name="connsiteY14" fmla="*/ 354984 h 915422"/>
              <a:gd name="connsiteX15" fmla="*/ 722671 w 933006"/>
              <a:gd name="connsiteY15" fmla="*/ 369732 h 915422"/>
              <a:gd name="connsiteX16" fmla="*/ 811161 w 933006"/>
              <a:gd name="connsiteY16" fmla="*/ 399229 h 915422"/>
              <a:gd name="connsiteX17" fmla="*/ 884903 w 933006"/>
              <a:gd name="connsiteY17" fmla="*/ 413977 h 915422"/>
              <a:gd name="connsiteX18" fmla="*/ 929149 w 933006"/>
              <a:gd name="connsiteY18" fmla="*/ 443474 h 915422"/>
              <a:gd name="connsiteX19" fmla="*/ 914400 w 933006"/>
              <a:gd name="connsiteY19" fmla="*/ 664700 h 915422"/>
              <a:gd name="connsiteX20" fmla="*/ 811161 w 933006"/>
              <a:gd name="connsiteY20" fmla="*/ 812184 h 915422"/>
              <a:gd name="connsiteX21" fmla="*/ 781665 w 933006"/>
              <a:gd name="connsiteY21" fmla="*/ 856429 h 915422"/>
              <a:gd name="connsiteX22" fmla="*/ 737419 w 933006"/>
              <a:gd name="connsiteY22" fmla="*/ 885926 h 915422"/>
              <a:gd name="connsiteX23" fmla="*/ 648929 w 933006"/>
              <a:gd name="connsiteY23" fmla="*/ 915422 h 915422"/>
              <a:gd name="connsiteX24" fmla="*/ 545690 w 933006"/>
              <a:gd name="connsiteY24" fmla="*/ 900674 h 915422"/>
              <a:gd name="connsiteX25" fmla="*/ 589936 w 933006"/>
              <a:gd name="connsiteY25" fmla="*/ 782687 h 915422"/>
              <a:gd name="connsiteX26" fmla="*/ 604684 w 933006"/>
              <a:gd name="connsiteY26" fmla="*/ 723693 h 915422"/>
              <a:gd name="connsiteX27" fmla="*/ 619432 w 933006"/>
              <a:gd name="connsiteY27" fmla="*/ 649951 h 915422"/>
              <a:gd name="connsiteX28" fmla="*/ 648929 w 933006"/>
              <a:gd name="connsiteY28" fmla="*/ 605706 h 915422"/>
              <a:gd name="connsiteX29" fmla="*/ 648929 w 933006"/>
              <a:gd name="connsiteY29" fmla="*/ 192751 h 915422"/>
              <a:gd name="connsiteX30" fmla="*/ 604684 w 933006"/>
              <a:gd name="connsiteY30" fmla="*/ 178003 h 915422"/>
              <a:gd name="connsiteX31" fmla="*/ 560439 w 933006"/>
              <a:gd name="connsiteY31" fmla="*/ 148506 h 915422"/>
              <a:gd name="connsiteX32" fmla="*/ 516194 w 933006"/>
              <a:gd name="connsiteY32" fmla="*/ 104261 h 915422"/>
              <a:gd name="connsiteX33" fmla="*/ 427703 w 933006"/>
              <a:gd name="connsiteY33" fmla="*/ 74764 h 915422"/>
              <a:gd name="connsiteX34" fmla="*/ 383458 w 933006"/>
              <a:gd name="connsiteY34" fmla="*/ 60016 h 915422"/>
              <a:gd name="connsiteX35" fmla="*/ 339213 w 933006"/>
              <a:gd name="connsiteY35" fmla="*/ 45268 h 915422"/>
              <a:gd name="connsiteX36" fmla="*/ 294968 w 933006"/>
              <a:gd name="connsiteY36" fmla="*/ 15771 h 915422"/>
              <a:gd name="connsiteX37" fmla="*/ 132736 w 933006"/>
              <a:gd name="connsiteY37" fmla="*/ 15771 h 915422"/>
              <a:gd name="connsiteX38" fmla="*/ 147484 w 933006"/>
              <a:gd name="connsiteY38" fmla="*/ 133758 h 915422"/>
              <a:gd name="connsiteX39" fmla="*/ 162232 w 933006"/>
              <a:gd name="connsiteY39" fmla="*/ 178003 h 915422"/>
              <a:gd name="connsiteX40" fmla="*/ 221226 w 933006"/>
              <a:gd name="connsiteY40" fmla="*/ 207500 h 915422"/>
              <a:gd name="connsiteX41" fmla="*/ 353961 w 933006"/>
              <a:gd name="connsiteY41" fmla="*/ 295990 h 915422"/>
              <a:gd name="connsiteX42" fmla="*/ 442452 w 933006"/>
              <a:gd name="connsiteY42" fmla="*/ 354984 h 915422"/>
              <a:gd name="connsiteX43" fmla="*/ 486697 w 933006"/>
              <a:gd name="connsiteY43" fmla="*/ 384480 h 915422"/>
              <a:gd name="connsiteX44" fmla="*/ 501445 w 933006"/>
              <a:gd name="connsiteY44" fmla="*/ 428726 h 915422"/>
              <a:gd name="connsiteX45" fmla="*/ 530942 w 933006"/>
              <a:gd name="connsiteY45" fmla="*/ 472971 h 915422"/>
              <a:gd name="connsiteX46" fmla="*/ 457200 w 933006"/>
              <a:gd name="connsiteY46" fmla="*/ 694197 h 915422"/>
              <a:gd name="connsiteX47" fmla="*/ 368710 w 933006"/>
              <a:gd name="connsiteY47" fmla="*/ 738442 h 915422"/>
              <a:gd name="connsiteX48" fmla="*/ 324465 w 933006"/>
              <a:gd name="connsiteY48" fmla="*/ 767938 h 915422"/>
              <a:gd name="connsiteX49" fmla="*/ 235974 w 933006"/>
              <a:gd name="connsiteY49" fmla="*/ 797435 h 915422"/>
              <a:gd name="connsiteX50" fmla="*/ 191729 w 933006"/>
              <a:gd name="connsiteY50" fmla="*/ 841680 h 9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006" h="915422">
                <a:moveTo>
                  <a:pt x="14749" y="561461"/>
                </a:moveTo>
                <a:cubicBezTo>
                  <a:pt x="9833" y="531964"/>
                  <a:pt x="0" y="502875"/>
                  <a:pt x="0" y="472971"/>
                </a:cubicBezTo>
                <a:cubicBezTo>
                  <a:pt x="0" y="439066"/>
                  <a:pt x="2204" y="321080"/>
                  <a:pt x="29497" y="266493"/>
                </a:cubicBezTo>
                <a:cubicBezTo>
                  <a:pt x="60609" y="204270"/>
                  <a:pt x="56264" y="229785"/>
                  <a:pt x="117987" y="192751"/>
                </a:cubicBezTo>
                <a:cubicBezTo>
                  <a:pt x="244768" y="116683"/>
                  <a:pt x="161728" y="148675"/>
                  <a:pt x="250723" y="119009"/>
                </a:cubicBezTo>
                <a:cubicBezTo>
                  <a:pt x="294968" y="123925"/>
                  <a:pt x="340270" y="122961"/>
                  <a:pt x="383458" y="133758"/>
                </a:cubicBezTo>
                <a:cubicBezTo>
                  <a:pt x="448095" y="149918"/>
                  <a:pt x="432363" y="196256"/>
                  <a:pt x="442452" y="251745"/>
                </a:cubicBezTo>
                <a:cubicBezTo>
                  <a:pt x="456691" y="330058"/>
                  <a:pt x="451479" y="308325"/>
                  <a:pt x="471949" y="369732"/>
                </a:cubicBezTo>
                <a:cubicBezTo>
                  <a:pt x="467033" y="413977"/>
                  <a:pt x="478306" y="463272"/>
                  <a:pt x="457200" y="502468"/>
                </a:cubicBezTo>
                <a:cubicBezTo>
                  <a:pt x="440393" y="533681"/>
                  <a:pt x="398207" y="541797"/>
                  <a:pt x="368710" y="561461"/>
                </a:cubicBezTo>
                <a:lnTo>
                  <a:pt x="324465" y="590958"/>
                </a:lnTo>
                <a:cubicBezTo>
                  <a:pt x="309716" y="586042"/>
                  <a:pt x="283268" y="591454"/>
                  <a:pt x="280219" y="576209"/>
                </a:cubicBezTo>
                <a:cubicBezTo>
                  <a:pt x="276517" y="557698"/>
                  <a:pt x="278400" y="428020"/>
                  <a:pt x="324465" y="399229"/>
                </a:cubicBezTo>
                <a:cubicBezTo>
                  <a:pt x="350831" y="382750"/>
                  <a:pt x="383458" y="379564"/>
                  <a:pt x="412955" y="369732"/>
                </a:cubicBezTo>
                <a:lnTo>
                  <a:pt x="457200" y="354984"/>
                </a:lnTo>
                <a:cubicBezTo>
                  <a:pt x="545690" y="359900"/>
                  <a:pt x="634729" y="358739"/>
                  <a:pt x="722671" y="369732"/>
                </a:cubicBezTo>
                <a:cubicBezTo>
                  <a:pt x="753523" y="373589"/>
                  <a:pt x="780673" y="393131"/>
                  <a:pt x="811161" y="399229"/>
                </a:cubicBezTo>
                <a:lnTo>
                  <a:pt x="884903" y="413977"/>
                </a:lnTo>
                <a:cubicBezTo>
                  <a:pt x="899652" y="423809"/>
                  <a:pt x="927078" y="425870"/>
                  <a:pt x="929149" y="443474"/>
                </a:cubicBezTo>
                <a:cubicBezTo>
                  <a:pt x="937784" y="516873"/>
                  <a:pt x="931518" y="592804"/>
                  <a:pt x="914400" y="664700"/>
                </a:cubicBezTo>
                <a:cubicBezTo>
                  <a:pt x="909556" y="685046"/>
                  <a:pt x="829677" y="786261"/>
                  <a:pt x="811161" y="812184"/>
                </a:cubicBezTo>
                <a:cubicBezTo>
                  <a:pt x="800858" y="826608"/>
                  <a:pt x="794199" y="843895"/>
                  <a:pt x="781665" y="856429"/>
                </a:cubicBezTo>
                <a:cubicBezTo>
                  <a:pt x="769131" y="868963"/>
                  <a:pt x="753617" y="878727"/>
                  <a:pt x="737419" y="885926"/>
                </a:cubicBezTo>
                <a:cubicBezTo>
                  <a:pt x="709007" y="898554"/>
                  <a:pt x="648929" y="915422"/>
                  <a:pt x="648929" y="915422"/>
                </a:cubicBezTo>
                <a:cubicBezTo>
                  <a:pt x="614516" y="910506"/>
                  <a:pt x="570271" y="925255"/>
                  <a:pt x="545690" y="900674"/>
                </a:cubicBezTo>
                <a:cubicBezTo>
                  <a:pt x="520176" y="875160"/>
                  <a:pt x="577462" y="801397"/>
                  <a:pt x="589936" y="782687"/>
                </a:cubicBezTo>
                <a:cubicBezTo>
                  <a:pt x="594852" y="763022"/>
                  <a:pt x="600287" y="743480"/>
                  <a:pt x="604684" y="723693"/>
                </a:cubicBezTo>
                <a:cubicBezTo>
                  <a:pt x="610122" y="699222"/>
                  <a:pt x="610630" y="673422"/>
                  <a:pt x="619432" y="649951"/>
                </a:cubicBezTo>
                <a:cubicBezTo>
                  <a:pt x="625656" y="633354"/>
                  <a:pt x="639097" y="620454"/>
                  <a:pt x="648929" y="605706"/>
                </a:cubicBezTo>
                <a:cubicBezTo>
                  <a:pt x="675325" y="447335"/>
                  <a:pt x="687311" y="413445"/>
                  <a:pt x="648929" y="192751"/>
                </a:cubicBezTo>
                <a:cubicBezTo>
                  <a:pt x="646265" y="177435"/>
                  <a:pt x="619432" y="182919"/>
                  <a:pt x="604684" y="178003"/>
                </a:cubicBezTo>
                <a:cubicBezTo>
                  <a:pt x="589936" y="168171"/>
                  <a:pt x="574056" y="159854"/>
                  <a:pt x="560439" y="148506"/>
                </a:cubicBezTo>
                <a:cubicBezTo>
                  <a:pt x="544416" y="135153"/>
                  <a:pt x="534427" y="114390"/>
                  <a:pt x="516194" y="104261"/>
                </a:cubicBezTo>
                <a:cubicBezTo>
                  <a:pt x="489014" y="89161"/>
                  <a:pt x="457200" y="84596"/>
                  <a:pt x="427703" y="74764"/>
                </a:cubicBezTo>
                <a:lnTo>
                  <a:pt x="383458" y="60016"/>
                </a:lnTo>
                <a:lnTo>
                  <a:pt x="339213" y="45268"/>
                </a:lnTo>
                <a:cubicBezTo>
                  <a:pt x="324465" y="35436"/>
                  <a:pt x="310822" y="23698"/>
                  <a:pt x="294968" y="15771"/>
                </a:cubicBezTo>
                <a:cubicBezTo>
                  <a:pt x="234947" y="-14240"/>
                  <a:pt x="210507" y="6049"/>
                  <a:pt x="132736" y="15771"/>
                </a:cubicBezTo>
                <a:cubicBezTo>
                  <a:pt x="137652" y="55100"/>
                  <a:pt x="140394" y="94762"/>
                  <a:pt x="147484" y="133758"/>
                </a:cubicBezTo>
                <a:cubicBezTo>
                  <a:pt x="150265" y="149053"/>
                  <a:pt x="151239" y="167010"/>
                  <a:pt x="162232" y="178003"/>
                </a:cubicBezTo>
                <a:cubicBezTo>
                  <a:pt x="177778" y="193549"/>
                  <a:pt x="202373" y="196188"/>
                  <a:pt x="221226" y="207500"/>
                </a:cubicBezTo>
                <a:cubicBezTo>
                  <a:pt x="221248" y="207513"/>
                  <a:pt x="331828" y="281234"/>
                  <a:pt x="353961" y="295990"/>
                </a:cubicBezTo>
                <a:lnTo>
                  <a:pt x="442452" y="354984"/>
                </a:lnTo>
                <a:lnTo>
                  <a:pt x="486697" y="384480"/>
                </a:lnTo>
                <a:cubicBezTo>
                  <a:pt x="491613" y="399229"/>
                  <a:pt x="494493" y="414821"/>
                  <a:pt x="501445" y="428726"/>
                </a:cubicBezTo>
                <a:cubicBezTo>
                  <a:pt x="509372" y="444580"/>
                  <a:pt x="529470" y="455307"/>
                  <a:pt x="530942" y="472971"/>
                </a:cubicBezTo>
                <a:cubicBezTo>
                  <a:pt x="536307" y="537345"/>
                  <a:pt x="521754" y="651162"/>
                  <a:pt x="457200" y="694197"/>
                </a:cubicBezTo>
                <a:cubicBezTo>
                  <a:pt x="330401" y="778728"/>
                  <a:pt x="490831" y="677382"/>
                  <a:pt x="368710" y="738442"/>
                </a:cubicBezTo>
                <a:cubicBezTo>
                  <a:pt x="352856" y="746369"/>
                  <a:pt x="340662" y="760739"/>
                  <a:pt x="324465" y="767938"/>
                </a:cubicBezTo>
                <a:cubicBezTo>
                  <a:pt x="296052" y="780566"/>
                  <a:pt x="235974" y="797435"/>
                  <a:pt x="235974" y="797435"/>
                </a:cubicBezTo>
                <a:lnTo>
                  <a:pt x="191729" y="841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43126" y="4191000"/>
            <a:ext cx="2846438" cy="958645"/>
          </a:xfrm>
          <a:custGeom>
            <a:avLst/>
            <a:gdLst>
              <a:gd name="connsiteX0" fmla="*/ 0 w 2846438"/>
              <a:gd name="connsiteY0" fmla="*/ 663677 h 958645"/>
              <a:gd name="connsiteX1" fmla="*/ 44245 w 2846438"/>
              <a:gd name="connsiteY1" fmla="*/ 457200 h 958645"/>
              <a:gd name="connsiteX2" fmla="*/ 58993 w 2846438"/>
              <a:gd name="connsiteY2" fmla="*/ 412954 h 958645"/>
              <a:gd name="connsiteX3" fmla="*/ 117987 w 2846438"/>
              <a:gd name="connsiteY3" fmla="*/ 324464 h 958645"/>
              <a:gd name="connsiteX4" fmla="*/ 147483 w 2846438"/>
              <a:gd name="connsiteY4" fmla="*/ 280219 h 958645"/>
              <a:gd name="connsiteX5" fmla="*/ 235974 w 2846438"/>
              <a:gd name="connsiteY5" fmla="*/ 250722 h 958645"/>
              <a:gd name="connsiteX6" fmla="*/ 339212 w 2846438"/>
              <a:gd name="connsiteY6" fmla="*/ 280219 h 958645"/>
              <a:gd name="connsiteX7" fmla="*/ 427703 w 2846438"/>
              <a:gd name="connsiteY7" fmla="*/ 339213 h 958645"/>
              <a:gd name="connsiteX8" fmla="*/ 516193 w 2846438"/>
              <a:gd name="connsiteY8" fmla="*/ 398206 h 958645"/>
              <a:gd name="connsiteX9" fmla="*/ 560438 w 2846438"/>
              <a:gd name="connsiteY9" fmla="*/ 427703 h 958645"/>
              <a:gd name="connsiteX10" fmla="*/ 604683 w 2846438"/>
              <a:gd name="connsiteY10" fmla="*/ 442451 h 958645"/>
              <a:gd name="connsiteX11" fmla="*/ 840658 w 2846438"/>
              <a:gd name="connsiteY11" fmla="*/ 427703 h 958645"/>
              <a:gd name="connsiteX12" fmla="*/ 870154 w 2846438"/>
              <a:gd name="connsiteY12" fmla="*/ 383458 h 958645"/>
              <a:gd name="connsiteX13" fmla="*/ 914400 w 2846438"/>
              <a:gd name="connsiteY13" fmla="*/ 353961 h 958645"/>
              <a:gd name="connsiteX14" fmla="*/ 1017638 w 2846438"/>
              <a:gd name="connsiteY14" fmla="*/ 221225 h 958645"/>
              <a:gd name="connsiteX15" fmla="*/ 1091380 w 2846438"/>
              <a:gd name="connsiteY15" fmla="*/ 132735 h 958645"/>
              <a:gd name="connsiteX16" fmla="*/ 1106129 w 2846438"/>
              <a:gd name="connsiteY16" fmla="*/ 88490 h 958645"/>
              <a:gd name="connsiteX17" fmla="*/ 1179871 w 2846438"/>
              <a:gd name="connsiteY17" fmla="*/ 0 h 958645"/>
              <a:gd name="connsiteX18" fmla="*/ 1312606 w 2846438"/>
              <a:gd name="connsiteY18" fmla="*/ 29496 h 958645"/>
              <a:gd name="connsiteX19" fmla="*/ 1386348 w 2846438"/>
              <a:gd name="connsiteY19" fmla="*/ 88490 h 958645"/>
              <a:gd name="connsiteX20" fmla="*/ 1401096 w 2846438"/>
              <a:gd name="connsiteY20" fmla="*/ 132735 h 958645"/>
              <a:gd name="connsiteX21" fmla="*/ 1474838 w 2846438"/>
              <a:gd name="connsiteY21" fmla="*/ 221225 h 958645"/>
              <a:gd name="connsiteX22" fmla="*/ 1533832 w 2846438"/>
              <a:gd name="connsiteY22" fmla="*/ 294967 h 958645"/>
              <a:gd name="connsiteX23" fmla="*/ 1578077 w 2846438"/>
              <a:gd name="connsiteY23" fmla="*/ 280219 h 958645"/>
              <a:gd name="connsiteX24" fmla="*/ 1725561 w 2846438"/>
              <a:gd name="connsiteY24" fmla="*/ 191729 h 958645"/>
              <a:gd name="connsiteX25" fmla="*/ 1917290 w 2846438"/>
              <a:gd name="connsiteY25" fmla="*/ 206477 h 958645"/>
              <a:gd name="connsiteX26" fmla="*/ 1961535 w 2846438"/>
              <a:gd name="connsiteY26" fmla="*/ 221225 h 958645"/>
              <a:gd name="connsiteX27" fmla="*/ 1991032 w 2846438"/>
              <a:gd name="connsiteY27" fmla="*/ 265471 h 958645"/>
              <a:gd name="connsiteX28" fmla="*/ 2138516 w 2846438"/>
              <a:gd name="connsiteY28" fmla="*/ 398206 h 958645"/>
              <a:gd name="connsiteX29" fmla="*/ 2212258 w 2846438"/>
              <a:gd name="connsiteY29" fmla="*/ 486696 h 958645"/>
              <a:gd name="connsiteX30" fmla="*/ 2241754 w 2846438"/>
              <a:gd name="connsiteY30" fmla="*/ 530942 h 958645"/>
              <a:gd name="connsiteX31" fmla="*/ 2286000 w 2846438"/>
              <a:gd name="connsiteY31" fmla="*/ 560438 h 958645"/>
              <a:gd name="connsiteX32" fmla="*/ 2330245 w 2846438"/>
              <a:gd name="connsiteY32" fmla="*/ 604683 h 958645"/>
              <a:gd name="connsiteX33" fmla="*/ 2359742 w 2846438"/>
              <a:gd name="connsiteY33" fmla="*/ 648929 h 958645"/>
              <a:gd name="connsiteX34" fmla="*/ 2418735 w 2846438"/>
              <a:gd name="connsiteY34" fmla="*/ 678425 h 958645"/>
              <a:gd name="connsiteX35" fmla="*/ 2507225 w 2846438"/>
              <a:gd name="connsiteY35" fmla="*/ 781664 h 958645"/>
              <a:gd name="connsiteX36" fmla="*/ 2625212 w 2846438"/>
              <a:gd name="connsiteY36" fmla="*/ 855406 h 958645"/>
              <a:gd name="connsiteX37" fmla="*/ 2669458 w 2846438"/>
              <a:gd name="connsiteY37" fmla="*/ 899651 h 958645"/>
              <a:gd name="connsiteX38" fmla="*/ 2757948 w 2846438"/>
              <a:gd name="connsiteY38" fmla="*/ 958645 h 958645"/>
              <a:gd name="connsiteX39" fmla="*/ 2846438 w 2846438"/>
              <a:gd name="connsiteY39" fmla="*/ 929148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46438" h="958645">
                <a:moveTo>
                  <a:pt x="0" y="663677"/>
                </a:moveTo>
                <a:cubicBezTo>
                  <a:pt x="18605" y="514833"/>
                  <a:pt x="2214" y="583295"/>
                  <a:pt x="44245" y="457200"/>
                </a:cubicBezTo>
                <a:cubicBezTo>
                  <a:pt x="49161" y="442451"/>
                  <a:pt x="50369" y="425889"/>
                  <a:pt x="58993" y="412954"/>
                </a:cubicBezTo>
                <a:lnTo>
                  <a:pt x="117987" y="324464"/>
                </a:lnTo>
                <a:cubicBezTo>
                  <a:pt x="127819" y="309716"/>
                  <a:pt x="130667" y="285824"/>
                  <a:pt x="147483" y="280219"/>
                </a:cubicBezTo>
                <a:lnTo>
                  <a:pt x="235974" y="250722"/>
                </a:lnTo>
                <a:cubicBezTo>
                  <a:pt x="249855" y="254192"/>
                  <a:pt x="321904" y="270604"/>
                  <a:pt x="339212" y="280219"/>
                </a:cubicBezTo>
                <a:cubicBezTo>
                  <a:pt x="370202" y="297435"/>
                  <a:pt x="398206" y="319548"/>
                  <a:pt x="427703" y="339213"/>
                </a:cubicBezTo>
                <a:lnTo>
                  <a:pt x="516193" y="398206"/>
                </a:lnTo>
                <a:cubicBezTo>
                  <a:pt x="530941" y="408038"/>
                  <a:pt x="543622" y="422098"/>
                  <a:pt x="560438" y="427703"/>
                </a:cubicBezTo>
                <a:lnTo>
                  <a:pt x="604683" y="442451"/>
                </a:lnTo>
                <a:cubicBezTo>
                  <a:pt x="683341" y="437535"/>
                  <a:pt x="763723" y="444800"/>
                  <a:pt x="840658" y="427703"/>
                </a:cubicBezTo>
                <a:cubicBezTo>
                  <a:pt x="857961" y="423858"/>
                  <a:pt x="857620" y="395992"/>
                  <a:pt x="870154" y="383458"/>
                </a:cubicBezTo>
                <a:cubicBezTo>
                  <a:pt x="882688" y="370924"/>
                  <a:pt x="899651" y="363793"/>
                  <a:pt x="914400" y="353961"/>
                </a:cubicBezTo>
                <a:cubicBezTo>
                  <a:pt x="1063494" y="130318"/>
                  <a:pt x="902121" y="359846"/>
                  <a:pt x="1017638" y="221225"/>
                </a:cubicBezTo>
                <a:cubicBezTo>
                  <a:pt x="1120297" y="98033"/>
                  <a:pt x="962126" y="261989"/>
                  <a:pt x="1091380" y="132735"/>
                </a:cubicBezTo>
                <a:cubicBezTo>
                  <a:pt x="1096296" y="117987"/>
                  <a:pt x="1099177" y="102395"/>
                  <a:pt x="1106129" y="88490"/>
                </a:cubicBezTo>
                <a:cubicBezTo>
                  <a:pt x="1126664" y="47421"/>
                  <a:pt x="1147250" y="32620"/>
                  <a:pt x="1179871" y="0"/>
                </a:cubicBezTo>
                <a:cubicBezTo>
                  <a:pt x="1180775" y="151"/>
                  <a:pt x="1293498" y="14209"/>
                  <a:pt x="1312606" y="29496"/>
                </a:cubicBezTo>
                <a:cubicBezTo>
                  <a:pt x="1407906" y="105737"/>
                  <a:pt x="1275138" y="51421"/>
                  <a:pt x="1386348" y="88490"/>
                </a:cubicBezTo>
                <a:cubicBezTo>
                  <a:pt x="1391264" y="103238"/>
                  <a:pt x="1394144" y="118830"/>
                  <a:pt x="1401096" y="132735"/>
                </a:cubicBezTo>
                <a:cubicBezTo>
                  <a:pt x="1421629" y="173800"/>
                  <a:pt x="1442222" y="188609"/>
                  <a:pt x="1474838" y="221225"/>
                </a:cubicBezTo>
                <a:cubicBezTo>
                  <a:pt x="1486342" y="255736"/>
                  <a:pt x="1486742" y="287119"/>
                  <a:pt x="1533832" y="294967"/>
                </a:cubicBezTo>
                <a:cubicBezTo>
                  <a:pt x="1549167" y="297523"/>
                  <a:pt x="1563329" y="285135"/>
                  <a:pt x="1578077" y="280219"/>
                </a:cubicBezTo>
                <a:cubicBezTo>
                  <a:pt x="1684860" y="209029"/>
                  <a:pt x="1634859" y="237079"/>
                  <a:pt x="1725561" y="191729"/>
                </a:cubicBezTo>
                <a:cubicBezTo>
                  <a:pt x="1789471" y="196645"/>
                  <a:pt x="1853686" y="198527"/>
                  <a:pt x="1917290" y="206477"/>
                </a:cubicBezTo>
                <a:cubicBezTo>
                  <a:pt x="1932716" y="208405"/>
                  <a:pt x="1949396" y="211513"/>
                  <a:pt x="1961535" y="221225"/>
                </a:cubicBezTo>
                <a:cubicBezTo>
                  <a:pt x="1975376" y="232298"/>
                  <a:pt x="1979174" y="252296"/>
                  <a:pt x="1991032" y="265471"/>
                </a:cubicBezTo>
                <a:cubicBezTo>
                  <a:pt x="2077859" y="361945"/>
                  <a:pt x="2064320" y="348742"/>
                  <a:pt x="2138516" y="398206"/>
                </a:cubicBezTo>
                <a:cubicBezTo>
                  <a:pt x="2211752" y="508063"/>
                  <a:pt x="2117623" y="373133"/>
                  <a:pt x="2212258" y="486696"/>
                </a:cubicBezTo>
                <a:cubicBezTo>
                  <a:pt x="2223606" y="500313"/>
                  <a:pt x="2229220" y="518408"/>
                  <a:pt x="2241754" y="530942"/>
                </a:cubicBezTo>
                <a:cubicBezTo>
                  <a:pt x="2254288" y="543476"/>
                  <a:pt x="2272383" y="549091"/>
                  <a:pt x="2286000" y="560438"/>
                </a:cubicBezTo>
                <a:cubicBezTo>
                  <a:pt x="2302023" y="573790"/>
                  <a:pt x="2316893" y="588660"/>
                  <a:pt x="2330245" y="604683"/>
                </a:cubicBezTo>
                <a:cubicBezTo>
                  <a:pt x="2341593" y="618300"/>
                  <a:pt x="2346125" y="637581"/>
                  <a:pt x="2359742" y="648929"/>
                </a:cubicBezTo>
                <a:cubicBezTo>
                  <a:pt x="2376632" y="663004"/>
                  <a:pt x="2399071" y="668593"/>
                  <a:pt x="2418735" y="678425"/>
                </a:cubicBezTo>
                <a:cubicBezTo>
                  <a:pt x="2448461" y="723015"/>
                  <a:pt x="2459540" y="745900"/>
                  <a:pt x="2507225" y="781664"/>
                </a:cubicBezTo>
                <a:cubicBezTo>
                  <a:pt x="2708667" y="932745"/>
                  <a:pt x="2413951" y="674326"/>
                  <a:pt x="2625212" y="855406"/>
                </a:cubicBezTo>
                <a:cubicBezTo>
                  <a:pt x="2641048" y="868980"/>
                  <a:pt x="2652994" y="886846"/>
                  <a:pt x="2669458" y="899651"/>
                </a:cubicBezTo>
                <a:cubicBezTo>
                  <a:pt x="2697441" y="921416"/>
                  <a:pt x="2757948" y="958645"/>
                  <a:pt x="2757948" y="958645"/>
                </a:cubicBezTo>
                <a:lnTo>
                  <a:pt x="2846438" y="92914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035564" y="4510548"/>
            <a:ext cx="15795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4" idx="5"/>
          </p:cNvCxnSpPr>
          <p:nvPr/>
        </p:nvCxnSpPr>
        <p:spPr>
          <a:xfrm flipV="1">
            <a:off x="1279100" y="4343400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411782" y="4168878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497382" y="4572000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97582" y="4549878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54782" y="4854678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905000" y="4572000"/>
            <a:ext cx="26618" cy="9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77000" y="4308987"/>
            <a:ext cx="102818" cy="201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3" idx="19"/>
          </p:cNvCxnSpPr>
          <p:nvPr/>
        </p:nvCxnSpPr>
        <p:spPr>
          <a:xfrm>
            <a:off x="6623467" y="4734376"/>
            <a:ext cx="234533" cy="45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41"/>
          </p:cNvCxnSpPr>
          <p:nvPr/>
        </p:nvCxnSpPr>
        <p:spPr>
          <a:xfrm flipV="1">
            <a:off x="6297561" y="4267201"/>
            <a:ext cx="53657" cy="143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8837" y="255588"/>
            <a:ext cx="7446963" cy="3937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latin typeface="Arial" pitchFamily="34" charset="0"/>
                <a:cs typeface="Arial" pitchFamily="34" charset="0"/>
              </a:rPr>
              <a:t>Protein Stability – Electrostatics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http://www.oralchelation.com/technical/images/a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763" y="112713"/>
            <a:ext cx="11160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87363" y="684213"/>
            <a:ext cx="7143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10D6D-DC0B-4C34-8958-0AF2E03EEE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1068" y="1219200"/>
                <a:ext cx="1240532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𝐷𝑟</m:t>
                          </m:r>
                        </m:den>
                      </m:f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068" y="1219200"/>
                <a:ext cx="1240532" cy="6164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voet4e_tab_02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1" y="2667000"/>
            <a:ext cx="3743325" cy="385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53000" y="236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Protein cores are approximated to have a dielectric constant of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4955" y="4078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What residues have a potential for ionic interactions?</a:t>
            </a:r>
          </a:p>
        </p:txBody>
      </p:sp>
    </p:spTree>
    <p:extLst>
      <p:ext uri="{BB962C8B-B14F-4D97-AF65-F5344CB8AC3E}">
        <p14:creationId xmlns:p14="http://schemas.microsoft.com/office/powerpoint/2010/main" val="1374645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716</Words>
  <Application>Microsoft Office PowerPoint</Application>
  <PresentationFormat>On-screen Show (4:3)</PresentationFormat>
  <Paragraphs>168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Lecture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statements about the peptide bond is true?</vt:lpstr>
      <vt:lpstr>Which of the following statements is FALSE with respect to the ribbon diagrams shown below ?</vt:lpstr>
      <vt:lpstr>a-helix and b-sheet secondary structure is located mainly in the interior of folded proteins, whereas irregular loops occur on the outside. Why?</vt:lpstr>
      <vt:lpstr>Which of the following series of amino acids is MOST likely to be at the surface of a water-soluble globular protein?</vt:lpstr>
      <vt:lpstr>Which of the following amino acid residues form hydrogen bonds with Ala residues located in an -helix?</vt:lpstr>
      <vt:lpstr>The following sequence of amino acids is very unlikely to fold into a stable a-helix. Why? </vt:lpstr>
      <vt:lpstr>What Secondary Structures correspond with each label?</vt:lpstr>
      <vt:lpstr>What is the symmetry of the structure shown?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Grossoehme, Nicholas</dc:creator>
  <cp:lastModifiedBy>Grossoehme, Nicholas</cp:lastModifiedBy>
  <cp:revision>262</cp:revision>
  <dcterms:created xsi:type="dcterms:W3CDTF">2011-08-19T14:41:16Z</dcterms:created>
  <dcterms:modified xsi:type="dcterms:W3CDTF">2016-09-07T20:45:30Z</dcterms:modified>
</cp:coreProperties>
</file>