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96" r:id="rId3"/>
    <p:sldId id="374" r:id="rId4"/>
    <p:sldId id="380" r:id="rId5"/>
    <p:sldId id="381" r:id="rId6"/>
    <p:sldId id="382" r:id="rId7"/>
    <p:sldId id="379" r:id="rId8"/>
    <p:sldId id="376" r:id="rId9"/>
    <p:sldId id="397" r:id="rId10"/>
    <p:sldId id="398" r:id="rId11"/>
    <p:sldId id="377" r:id="rId12"/>
    <p:sldId id="383" r:id="rId13"/>
    <p:sldId id="378" r:id="rId14"/>
    <p:sldId id="384" r:id="rId15"/>
    <p:sldId id="386" r:id="rId16"/>
    <p:sldId id="407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408" r:id="rId26"/>
    <p:sldId id="395" r:id="rId27"/>
    <p:sldId id="400" r:id="rId28"/>
    <p:sldId id="399" r:id="rId29"/>
    <p:sldId id="401" r:id="rId30"/>
    <p:sldId id="402" r:id="rId31"/>
    <p:sldId id="403" r:id="rId32"/>
    <p:sldId id="404" r:id="rId33"/>
    <p:sldId id="405" r:id="rId34"/>
    <p:sldId id="4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150F"/>
    <a:srgbClr val="4F81BD"/>
    <a:srgbClr val="FF6699"/>
    <a:srgbClr val="558ED5"/>
    <a:srgbClr val="FF5050"/>
    <a:srgbClr val="00B050"/>
    <a:srgbClr val="7030A0"/>
    <a:srgbClr val="FF0000"/>
    <a:srgbClr val="FF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C9D3-3448-4C6B-B9AD-3F2FD82EA04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C0CD-BAE7-479D-9DB4-5FC7BB2D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1520-8953-482B-B57A-CB06A2C976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6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19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787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69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252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684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751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673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513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0315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435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343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936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1046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8833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048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628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964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964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48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1719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99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7331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923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6937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3257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115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734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59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530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48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56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457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24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3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012A-D3F5-4552-8899-E12A269B091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11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34F65-BBE8-4230-9376-0A209DE90D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Protein Function and </a:t>
            </a:r>
            <a:r>
              <a:rPr lang="en-US" b="1" dirty="0" err="1" smtClean="0"/>
              <a:t>Allostery</a:t>
            </a:r>
            <a:r>
              <a:rPr lang="en-US" b="1" dirty="0" smtClean="0"/>
              <a:t>:  the case of Oxygen Transport and Storage</a:t>
            </a:r>
          </a:p>
          <a:p>
            <a:pPr algn="ctr" eaLnBrk="1" hangingPunct="1">
              <a:buFont typeface="Arial" charset="0"/>
              <a:buNone/>
            </a:pPr>
            <a:endParaRPr lang="en-US" b="1" dirty="0"/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" name="Picture 2" descr="http://www.embl.de/~seqanal/courses/proteinEvolutionEllsTorinoJan09/images/1DXT_wtHumanHemoglobinEachChainDifferent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03" y="3445276"/>
            <a:ext cx="287639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3363" y="919924"/>
                <a:ext cx="6299442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50</m:t>
                          </m:r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63" y="919924"/>
                <a:ext cx="6299442" cy="6670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85800" y="1447800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K</a:t>
            </a:r>
            <a:r>
              <a:rPr lang="en-US" baseline="-25000" dirty="0" smtClean="0"/>
              <a:t>D</a:t>
            </a:r>
            <a:r>
              <a:rPr lang="en-US" dirty="0" smtClean="0"/>
              <a:t>?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088" y="2087815"/>
            <a:ext cx="5471991" cy="44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2396" y="1224184"/>
            <a:ext cx="3679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      MbO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                Mb + O</a:t>
            </a:r>
            <a:r>
              <a:rPr lang="en-US" sz="2200" baseline="-25000" dirty="0" smtClean="0"/>
              <a:t>2        </a:t>
            </a:r>
            <a:endParaRPr lang="en-US" sz="2200" baseline="-25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91000" y="1414684"/>
            <a:ext cx="685800" cy="76200"/>
            <a:chOff x="4191000" y="1752600"/>
            <a:chExt cx="685800" cy="762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53200" y="1066800"/>
                <a:ext cx="1871153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𝑀𝑏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][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𝑀𝑏𝑂</m:t>
                              </m:r>
                              <m:r>
                                <a:rPr lang="en-US" sz="2000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66800"/>
                <a:ext cx="1871153" cy="7456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9302" y="1752600"/>
                <a:ext cx="5105400" cy="676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𝐷</m:t>
                          </m:r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2" y="1752600"/>
                <a:ext cx="5105400" cy="6762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voet4e_fig_10_0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/>
        </p:blipFill>
        <p:spPr bwMode="auto">
          <a:xfrm>
            <a:off x="473075" y="2636760"/>
            <a:ext cx="4289425" cy="39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c 4"/>
          <p:cNvSpPr/>
          <p:nvPr/>
        </p:nvSpPr>
        <p:spPr>
          <a:xfrm>
            <a:off x="5486400" y="2895600"/>
            <a:ext cx="2265363" cy="2590800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39000" y="4222488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816319" y="4222488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238999" y="4587212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816318" y="4587212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239000" y="4953000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816319" y="4953000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4554946"/>
            <a:ext cx="11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Myoglobin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6824253" y="4191000"/>
            <a:ext cx="300449" cy="1066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601612">
            <a:off x="7206511" y="3034438"/>
            <a:ext cx="77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Artery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 rot="5400000">
            <a:off x="5420518" y="4092568"/>
            <a:ext cx="2265363" cy="2590800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8523487">
            <a:off x="7445202" y="6020998"/>
            <a:ext cx="59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78982" y="3276600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Hemoglobin</a:t>
            </a:r>
          </a:p>
          <a:p>
            <a:pPr algn="ctr"/>
            <a:r>
              <a:rPr lang="en-US" dirty="0" smtClean="0"/>
              <a:t>90% O</a:t>
            </a:r>
            <a:r>
              <a:rPr lang="en-US" baseline="-25000" dirty="0" smtClean="0"/>
              <a:t>2</a:t>
            </a:r>
            <a:r>
              <a:rPr lang="en-US" dirty="0" smtClean="0"/>
              <a:t> loaded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41827" y="5472915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Hemoglobin</a:t>
            </a:r>
          </a:p>
          <a:p>
            <a:pPr algn="ctr"/>
            <a:r>
              <a:rPr lang="en-US" dirty="0" smtClean="0"/>
              <a:t>50</a:t>
            </a:r>
            <a:r>
              <a:rPr lang="en-US" dirty="0"/>
              <a:t>% O</a:t>
            </a:r>
            <a:r>
              <a:rPr lang="en-US" baseline="-25000" dirty="0"/>
              <a:t>2</a:t>
            </a:r>
            <a:r>
              <a:rPr lang="en-US" dirty="0"/>
              <a:t> loaded</a:t>
            </a:r>
          </a:p>
        </p:txBody>
      </p:sp>
    </p:spTree>
    <p:extLst>
      <p:ext uri="{BB962C8B-B14F-4D97-AF65-F5344CB8AC3E}">
        <p14:creationId xmlns:p14="http://schemas.microsoft.com/office/powerpoint/2010/main" val="39594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00" y="900544"/>
            <a:ext cx="4104304" cy="4876800"/>
          </a:xfrm>
          <a:prstGeom prst="rect">
            <a:avLst/>
          </a:prstGeom>
        </p:spPr>
      </p:pic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Understanding the </a:t>
            </a:r>
            <a:r>
              <a:rPr lang="en-US" dirty="0" err="1" smtClean="0"/>
              <a:t>Hb</a:t>
            </a:r>
            <a:r>
              <a:rPr lang="en-US" dirty="0" smtClean="0"/>
              <a:t>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06094" y="1527159"/>
            <a:ext cx="0" cy="365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06094" y="5184759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188381" y="3171293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% </a:t>
            </a:r>
            <a:r>
              <a:rPr lang="en-US" dirty="0" smtClean="0"/>
              <a:t>Abs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58694" y="526095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806094" y="1527159"/>
            <a:ext cx="457200" cy="3657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06094" y="4194159"/>
            <a:ext cx="3657600" cy="9906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793517" y="1527159"/>
            <a:ext cx="3480047" cy="3646503"/>
          </a:xfrm>
          <a:custGeom>
            <a:avLst/>
            <a:gdLst>
              <a:gd name="connsiteX0" fmla="*/ 0 w 3480047"/>
              <a:gd name="connsiteY0" fmla="*/ 3601955 h 3601955"/>
              <a:gd name="connsiteX1" fmla="*/ 1518082 w 3480047"/>
              <a:gd name="connsiteY1" fmla="*/ 423749 h 3601955"/>
              <a:gd name="connsiteX2" fmla="*/ 3480047 w 3480047"/>
              <a:gd name="connsiteY2" fmla="*/ 50887 h 360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047" h="3601955">
                <a:moveTo>
                  <a:pt x="0" y="3601955"/>
                </a:moveTo>
                <a:cubicBezTo>
                  <a:pt x="469037" y="2308774"/>
                  <a:pt x="938074" y="1015594"/>
                  <a:pt x="1518082" y="423749"/>
                </a:cubicBezTo>
                <a:cubicBezTo>
                  <a:pt x="2098090" y="-168096"/>
                  <a:pt x="3027286" y="24254"/>
                  <a:pt x="3480047" y="5088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77894" y="1527159"/>
            <a:ext cx="49567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263294" y="1527159"/>
            <a:ext cx="32004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473094" y="1524941"/>
            <a:ext cx="1219200" cy="221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819696" y="1744663"/>
            <a:ext cx="3967301" cy="3437138"/>
          </a:xfrm>
          <a:custGeom>
            <a:avLst/>
            <a:gdLst>
              <a:gd name="connsiteX0" fmla="*/ 0 w 3577701"/>
              <a:gd name="connsiteY0" fmla="*/ 3036163 h 3036163"/>
              <a:gd name="connsiteX1" fmla="*/ 1127464 w 3577701"/>
              <a:gd name="connsiteY1" fmla="*/ 2618912 h 3036163"/>
              <a:gd name="connsiteX2" fmla="*/ 2139518 w 3577701"/>
              <a:gd name="connsiteY2" fmla="*/ 568171 h 3036163"/>
              <a:gd name="connsiteX3" fmla="*/ 3577701 w 3577701"/>
              <a:gd name="connsiteY3" fmla="*/ 0 h 303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701" h="3036163">
                <a:moveTo>
                  <a:pt x="0" y="3036163"/>
                </a:moveTo>
                <a:cubicBezTo>
                  <a:pt x="385439" y="3033203"/>
                  <a:pt x="770878" y="3030244"/>
                  <a:pt x="1127464" y="2618912"/>
                </a:cubicBezTo>
                <a:cubicBezTo>
                  <a:pt x="1484050" y="2207580"/>
                  <a:pt x="1731145" y="1004656"/>
                  <a:pt x="2139518" y="568171"/>
                </a:cubicBezTo>
                <a:cubicBezTo>
                  <a:pt x="2547891" y="131686"/>
                  <a:pt x="3062796" y="65843"/>
                  <a:pt x="3577701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3294" y="5260959"/>
            <a:ext cx="0" cy="5223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357" y="5894768"/>
            <a:ext cx="2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low affinity for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1352" y="3745072"/>
            <a:ext cx="2191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Intermediate Affinity </a:t>
            </a:r>
          </a:p>
          <a:p>
            <a:pPr algn="ctr"/>
            <a:r>
              <a:rPr lang="en-US" dirty="0" smtClean="0"/>
              <a:t>for 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2662387" y="3463232"/>
            <a:ext cx="228965" cy="605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1828" y="906455"/>
            <a:ext cx="3552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/>
              <a:t>Hb</a:t>
            </a:r>
            <a:r>
              <a:rPr lang="en-US" sz="2200" dirty="0" smtClean="0"/>
              <a:t> + </a:t>
            </a:r>
            <a:r>
              <a:rPr lang="en-US" sz="2200" i="1" dirty="0" smtClean="0"/>
              <a:t>n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                </a:t>
            </a:r>
            <a:r>
              <a:rPr lang="en-US" sz="2200" dirty="0" err="1" smtClean="0"/>
              <a:t>Hb</a:t>
            </a:r>
            <a:r>
              <a:rPr lang="en-US" sz="2200" dirty="0" smtClean="0"/>
              <a:t>(O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  <a:r>
              <a:rPr lang="en-US" sz="2200" i="1" baseline="-25000" dirty="0" smtClean="0"/>
              <a:t>n</a:t>
            </a:r>
            <a:r>
              <a:rPr lang="en-US" sz="2200" baseline="-25000" dirty="0" smtClean="0"/>
              <a:t>        </a:t>
            </a:r>
            <a:endParaRPr lang="en-US" sz="2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200" y="1069988"/>
                <a:ext cx="1938416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𝐻𝑏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lang="en-US" sz="2000" b="0" i="1" baseline="-2500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000" b="0" i="0" baseline="-25000" smtClean="0">
                                  <a:latin typeface="Cambria Math"/>
                                </a:rPr>
                                <m:t>n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000" b="0" i="1" baseline="30000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69988"/>
                <a:ext cx="1938416" cy="7456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817113" y="1050683"/>
            <a:ext cx="685800" cy="76200"/>
            <a:chOff x="4191000" y="1752600"/>
            <a:chExt cx="685800" cy="762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201" y="2447668"/>
                <a:ext cx="2819400" cy="67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𝑝𝑂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𝑝𝑂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 baseline="3000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2447668"/>
                <a:ext cx="2819400" cy="6765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95800" y="2541763"/>
                <a:ext cx="4247350" cy="53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i="1" baseline="-250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i="1" baseline="-250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𝑝𝑂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41763"/>
                <a:ext cx="4247350" cy="534570"/>
              </a:xfrm>
              <a:prstGeom prst="rect">
                <a:avLst/>
              </a:prstGeom>
              <a:blipFill rotWithShape="1">
                <a:blip r:embed="rId6"/>
                <a:stretch>
                  <a:fillRect l="-43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795715" y="2809049"/>
            <a:ext cx="139528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43200" y="2465435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Rearranges 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13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Hill Equation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707313" y="2541763"/>
            <a:ext cx="522287" cy="534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57800" y="2134340"/>
            <a:ext cx="274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Linear form of Hill Equation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6" idx="5"/>
          </p:cNvCxnSpPr>
          <p:nvPr/>
        </p:nvCxnSpPr>
        <p:spPr>
          <a:xfrm flipH="1" flipV="1">
            <a:off x="8153113" y="2998047"/>
            <a:ext cx="228887" cy="9797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53113" y="39740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31" name="Picture 2" descr="voet4e_fig_10_0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 bwMode="auto">
          <a:xfrm>
            <a:off x="3890518" y="3487907"/>
            <a:ext cx="4035425" cy="298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87430" y="614244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69828" y="468297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4158734"/>
            <a:ext cx="300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 binding of one O</a:t>
            </a:r>
            <a:r>
              <a:rPr lang="en-US" i="1" baseline="-25000" dirty="0" smtClean="0"/>
              <a:t>2</a:t>
            </a:r>
            <a:r>
              <a:rPr lang="en-US" i="1" dirty="0" smtClean="0"/>
              <a:t> influences the affinity of the subsequent O</a:t>
            </a:r>
            <a:r>
              <a:rPr lang="en-US" i="1" baseline="-25000" dirty="0" smtClean="0"/>
              <a:t>2</a:t>
            </a:r>
            <a:r>
              <a:rPr lang="en-US" i="1" dirty="0" smtClean="0"/>
              <a:t> binding events 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09543" y="5562600"/>
            <a:ext cx="32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Allosteric communication between subunits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2" idx="2"/>
          </p:cNvCxnSpPr>
          <p:nvPr/>
        </p:nvCxnSpPr>
        <p:spPr>
          <a:xfrm>
            <a:off x="1883997" y="5082064"/>
            <a:ext cx="0" cy="4805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1" y="730072"/>
            <a:ext cx="305853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 = Hill coefficient</a:t>
            </a:r>
          </a:p>
          <a:p>
            <a:pPr algn="ctr"/>
            <a:r>
              <a:rPr lang="en-US" i="1" dirty="0" smtClean="0"/>
              <a:t>n &gt; 1 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positive </a:t>
            </a:r>
            <a:r>
              <a:rPr lang="en-US" i="1" dirty="0" err="1" smtClean="0"/>
              <a:t>cooperativity</a:t>
            </a:r>
            <a:endParaRPr lang="en-US" i="1" dirty="0" smtClean="0"/>
          </a:p>
          <a:p>
            <a:pPr algn="ctr"/>
            <a:r>
              <a:rPr lang="en-US" i="1" dirty="0" smtClean="0"/>
              <a:t>n = 1 </a:t>
            </a:r>
            <a:r>
              <a:rPr lang="en-US" i="1" dirty="0" smtClean="0">
                <a:sym typeface="Wingdings" panose="05000000000000000000" pitchFamily="2" charset="2"/>
              </a:rPr>
              <a:t> no </a:t>
            </a:r>
            <a:r>
              <a:rPr lang="en-US" i="1" dirty="0" err="1" smtClean="0">
                <a:sym typeface="Wingdings" panose="05000000000000000000" pitchFamily="2" charset="2"/>
              </a:rPr>
              <a:t>cooperativity</a:t>
            </a:r>
            <a:endParaRPr lang="en-US" i="1" dirty="0" smtClean="0">
              <a:sym typeface="Wingdings" panose="05000000000000000000" pitchFamily="2" charset="2"/>
            </a:endParaRPr>
          </a:p>
          <a:p>
            <a:pPr algn="ctr"/>
            <a:r>
              <a:rPr lang="en-US" i="1" dirty="0">
                <a:sym typeface="Wingdings" panose="05000000000000000000" pitchFamily="2" charset="2"/>
              </a:rPr>
              <a:t>n</a:t>
            </a:r>
            <a:r>
              <a:rPr lang="en-US" i="1" dirty="0" smtClean="0">
                <a:sym typeface="Wingdings" panose="05000000000000000000" pitchFamily="2" charset="2"/>
              </a:rPr>
              <a:t> &lt; 1  negative </a:t>
            </a:r>
            <a:r>
              <a:rPr lang="en-US" i="1" dirty="0" err="1" smtClean="0">
                <a:sym typeface="Wingdings" panose="05000000000000000000" pitchFamily="2" charset="2"/>
              </a:rPr>
              <a:t>cooperativity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06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104304" cy="487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1676400"/>
            <a:ext cx="4364324" cy="41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" name="Picture 2" descr="voet4e_fig_10_1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39401" cy="39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voet4e_fig_10_13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33299"/>
            <a:ext cx="4142232" cy="421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3248" y="5943600"/>
            <a:ext cx="12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Deoxy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85731" y="5943600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 form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2776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a-</a:t>
            </a:r>
            <a:r>
              <a:rPr lang="en-US" b="1" dirty="0" smtClean="0">
                <a:latin typeface="+mj-lt"/>
              </a:rPr>
              <a:t>subunit</a:t>
            </a:r>
            <a:endParaRPr lang="en-US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9871" y="149173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b-</a:t>
            </a:r>
            <a:r>
              <a:rPr lang="en-US" b="1" dirty="0" smtClean="0">
                <a:latin typeface="+mj-lt"/>
              </a:rPr>
              <a:t>subunit</a:t>
            </a:r>
            <a:endParaRPr lang="en-US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914400"/>
            <a:ext cx="619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 binding to one subunit induces a large structural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4" name="Picture 2" descr="voet4_fig_07_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2362200" y="1295400"/>
            <a:ext cx="4597400" cy="46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914400"/>
            <a:ext cx="77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Structural change is triggered by O</a:t>
            </a:r>
            <a:r>
              <a:rPr lang="en-US" baseline="-25000" dirty="0" smtClean="0"/>
              <a:t>2</a:t>
            </a:r>
            <a:r>
              <a:rPr lang="en-US" dirty="0" smtClean="0"/>
              <a:t> binding induced adjustment of Fe</a:t>
            </a:r>
            <a:r>
              <a:rPr lang="en-US" baseline="30000" dirty="0" smtClean="0"/>
              <a:t>2+</a:t>
            </a:r>
            <a:r>
              <a:rPr lang="en-US" dirty="0" smtClean="0"/>
              <a:t> position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6" y="1905000"/>
            <a:ext cx="4364324" cy="4154337"/>
          </a:xfrm>
          <a:prstGeom prst="rect">
            <a:avLst/>
          </a:prstGeom>
        </p:spPr>
      </p:pic>
      <p:pic>
        <p:nvPicPr>
          <p:cNvPr id="15" name="Picture 2" descr="voet4e_fig_10_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 bwMode="auto">
          <a:xfrm>
            <a:off x="5057775" y="20574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0616" y="4419600"/>
            <a:ext cx="876394" cy="369332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99"/>
                </a:solidFill>
              </a:rPr>
              <a:t>R</a:t>
            </a:r>
            <a:r>
              <a:rPr lang="en-US" b="1" dirty="0" smtClean="0">
                <a:solidFill>
                  <a:srgbClr val="FF6699"/>
                </a:solidFill>
              </a:rPr>
              <a:t>-State</a:t>
            </a:r>
            <a:endParaRPr lang="en-US" b="1" dirty="0">
              <a:solidFill>
                <a:srgbClr val="FF66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4169" y="4876800"/>
            <a:ext cx="860364" cy="369332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T</a:t>
            </a:r>
            <a:r>
              <a:rPr lang="en-US" b="1" dirty="0" smtClean="0">
                <a:solidFill>
                  <a:srgbClr val="558ED5"/>
                </a:solidFill>
              </a:rPr>
              <a:t>-State</a:t>
            </a:r>
            <a:endParaRPr lang="en-US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08734" y="1216241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7934" y="2305975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3555" y="2300796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7934" y="1208103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84555" y="1708069"/>
            <a:ext cx="381000" cy="184666"/>
            <a:chOff x="1066800" y="4419600"/>
            <a:chExt cx="381000" cy="184666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02310" y="2747042"/>
            <a:ext cx="381000" cy="184666"/>
            <a:chOff x="1066800" y="4419600"/>
            <a:chExt cx="381000" cy="184666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308934" y="1675803"/>
            <a:ext cx="381000" cy="184666"/>
            <a:chOff x="1066800" y="4419600"/>
            <a:chExt cx="381000" cy="18466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326689" y="2747042"/>
            <a:ext cx="381000" cy="184666"/>
            <a:chOff x="1066800" y="4419600"/>
            <a:chExt cx="381000" cy="1846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773837" y="4396666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93037" y="5486400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8658" y="5481221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93037" y="4388528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67413" y="5927467"/>
            <a:ext cx="381000" cy="184666"/>
            <a:chOff x="1066800" y="4419600"/>
            <a:chExt cx="381000" cy="18466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374037" y="4856228"/>
            <a:ext cx="381000" cy="184666"/>
            <a:chOff x="1066800" y="4419600"/>
            <a:chExt cx="381000" cy="184666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391792" y="5927467"/>
            <a:ext cx="381000" cy="184666"/>
            <a:chOff x="1066800" y="4419600"/>
            <a:chExt cx="381000" cy="184666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1851734" y="3612472"/>
            <a:ext cx="0" cy="654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07110" y="353553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1399528" y="3623939"/>
            <a:ext cx="447028" cy="25116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1125244" y="4978153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239544" y="476952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81600" y="4388528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5533007" y="4970015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647307" y="476139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00800" y="4380390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6752207" y="4961877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221565" y="5471604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5572972" y="6053091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440765" y="5463466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792172" y="6044953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93037" y="3699954"/>
            <a:ext cx="206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Affinity Binding</a:t>
            </a:r>
            <a:endParaRPr lang="en-US" dirty="0"/>
          </a:p>
        </p:txBody>
      </p:sp>
      <p:grpSp>
        <p:nvGrpSpPr>
          <p:cNvPr id="4097" name="Group 4096"/>
          <p:cNvGrpSpPr/>
          <p:nvPr/>
        </p:nvGrpSpPr>
        <p:grpSpPr>
          <a:xfrm rot="10800000">
            <a:off x="6491810" y="3349640"/>
            <a:ext cx="452206" cy="731668"/>
            <a:chOff x="5988559" y="3372035"/>
            <a:chExt cx="452206" cy="731668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6440765" y="3448975"/>
              <a:ext cx="0" cy="654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996141" y="33720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988559" y="3460442"/>
              <a:ext cx="447028" cy="25116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Oval 71"/>
          <p:cNvSpPr/>
          <p:nvPr/>
        </p:nvSpPr>
        <p:spPr>
          <a:xfrm>
            <a:off x="7096972" y="39281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384741" y="39281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302542" y="1138704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5653949" y="1720191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768249" y="151156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521742" y="1130566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6873149" y="1712053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342507" y="2221780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5693914" y="2803267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561707" y="2213642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>
            <a:off x="6913114" y="2795129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808214" y="259464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20772" y="259464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959905" y="150342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913114" y="3492338"/>
            <a:ext cx="210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Affinity Binding</a:t>
            </a:r>
            <a:endParaRPr lang="en-US" dirty="0"/>
          </a:p>
        </p:txBody>
      </p:sp>
      <p:cxnSp>
        <p:nvCxnSpPr>
          <p:cNvPr id="4100" name="Straight Arrow Connector 4099"/>
          <p:cNvCxnSpPr/>
          <p:nvPr/>
        </p:nvCxnSpPr>
        <p:spPr>
          <a:xfrm>
            <a:off x="3429000" y="5447190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4100"/>
          <p:cNvSpPr txBox="1"/>
          <p:nvPr/>
        </p:nvSpPr>
        <p:spPr>
          <a:xfrm>
            <a:off x="3352800" y="5105400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Allosteric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voet4e_fig_10_1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"/>
          <a:stretch/>
        </p:blipFill>
        <p:spPr bwMode="auto">
          <a:xfrm>
            <a:off x="1828800" y="1435845"/>
            <a:ext cx="4833938" cy="41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>
            <a:off x="416787" y="3316407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915838" y="3733800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25981" y="3728621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896364" y="3308269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flipH="1">
            <a:off x="574892" y="3565246"/>
            <a:ext cx="163287" cy="79143"/>
            <a:chOff x="1066800" y="4419600"/>
            <a:chExt cx="381000" cy="18466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>
            <a:off x="618002" y="3943324"/>
            <a:ext cx="163287" cy="79143"/>
            <a:chOff x="1066800" y="4419600"/>
            <a:chExt cx="381000" cy="184666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1059648" y="3505435"/>
            <a:ext cx="163287" cy="79143"/>
            <a:chOff x="1066800" y="4419600"/>
            <a:chExt cx="381000" cy="18466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H="1">
            <a:off x="1096877" y="3904333"/>
            <a:ext cx="163287" cy="79143"/>
            <a:chOff x="1066800" y="4419600"/>
            <a:chExt cx="381000" cy="1846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 flipH="1">
            <a:off x="417701" y="1492617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13184" y="1736895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flipH="1">
            <a:off x="907558" y="1484479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103041" y="1728757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425980" y="1941679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21463" y="2185957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flipH="1">
            <a:off x="915837" y="1933541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111320" y="2177819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75448" y="2590800"/>
            <a:ext cx="8279" cy="3220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15837" y="2398879"/>
            <a:ext cx="1" cy="725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H="1">
            <a:off x="7007783" y="2790054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7506834" y="3207447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7016977" y="3202268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7487360" y="2781916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flipH="1">
            <a:off x="7165888" y="3038893"/>
            <a:ext cx="163287" cy="79143"/>
            <a:chOff x="1066800" y="4419600"/>
            <a:chExt cx="381000" cy="184666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7208998" y="3416971"/>
            <a:ext cx="163287" cy="79143"/>
            <a:chOff x="1066800" y="4419600"/>
            <a:chExt cx="381000" cy="184666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flipH="1">
            <a:off x="7650644" y="2979082"/>
            <a:ext cx="163287" cy="79143"/>
            <a:chOff x="1066800" y="4419600"/>
            <a:chExt cx="381000" cy="184666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7687873" y="3377980"/>
            <a:ext cx="163287" cy="79143"/>
            <a:chOff x="1066800" y="4419600"/>
            <a:chExt cx="381000" cy="184666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/>
          <p:cNvSpPr/>
          <p:nvPr/>
        </p:nvSpPr>
        <p:spPr>
          <a:xfrm flipH="1">
            <a:off x="7026807" y="4491412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222290" y="4735690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7516664" y="4483274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7712147" y="4727552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7035086" y="4940474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7230569" y="5184752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 flipH="1">
            <a:off x="7524943" y="4932336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7720426" y="5176614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376274" y="3913624"/>
            <a:ext cx="8279" cy="3220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516663" y="3721703"/>
            <a:ext cx="1" cy="725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259427" y="5065871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265322" y="459164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750798" y="509415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756693" y="461992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244759" y="331248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32901" y="293431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36130" y="334077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742025" y="286653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55588"/>
            <a:ext cx="8910812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Oxygen Storage and Transport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21" y="673237"/>
            <a:ext cx="78946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2" descr="voet4e_fig_10_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481445" y="1600201"/>
            <a:ext cx="373539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8566" y="2362200"/>
            <a:ext cx="90328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1581" y="3218130"/>
            <a:ext cx="107790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114718"/>
            <a:ext cx="866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Iron is always in the Fe</a:t>
            </a:r>
            <a:r>
              <a:rPr lang="en-US" i="1" baseline="30000" dirty="0" smtClean="0"/>
              <a:t>2+</a:t>
            </a:r>
            <a:r>
              <a:rPr lang="en-US" i="1" dirty="0" smtClean="0"/>
              <a:t> oxidation state.  Oxidation to Fe</a:t>
            </a:r>
            <a:r>
              <a:rPr lang="en-US" i="1" baseline="30000" dirty="0" smtClean="0"/>
              <a:t>3+</a:t>
            </a:r>
            <a:r>
              <a:rPr lang="en-US" i="1" dirty="0" smtClean="0"/>
              <a:t> results in abolished O</a:t>
            </a:r>
            <a:r>
              <a:rPr lang="en-US" i="1" baseline="-25000" dirty="0" smtClean="0"/>
              <a:t>2</a:t>
            </a:r>
            <a:r>
              <a:rPr lang="en-US" i="1" dirty="0" smtClean="0"/>
              <a:t> binding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 rot="1682845">
            <a:off x="7377819" y="2414425"/>
            <a:ext cx="239713" cy="70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4.bp.blogspot.com/-SgYBXmuHFKA/USkqhO439GI/AAAAAAAABWI/3_aZr4iH4nA/s1600/bris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643450"/>
            <a:ext cx="4359449" cy="31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7563" y="1828800"/>
            <a:ext cx="4338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 Colors correspond to Myoglobin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Uncooked = Ferrous/O</a:t>
            </a:r>
            <a:r>
              <a:rPr lang="en-US" baseline="-25000" dirty="0" smtClean="0"/>
              <a:t>2</a:t>
            </a:r>
            <a:r>
              <a:rPr lang="en-US" dirty="0" smtClean="0"/>
              <a:t>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 done (brown) = Ferric (</a:t>
            </a:r>
            <a:r>
              <a:rPr lang="en-US" dirty="0" err="1" smtClean="0"/>
              <a:t>deoxy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Pink = CO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voet4e_fig_10_1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1538463" y="1151139"/>
            <a:ext cx="5780132" cy="48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55588"/>
            <a:ext cx="73707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Justification of </a:t>
            </a:r>
            <a:r>
              <a:rPr lang="en-US" dirty="0" err="1" smtClean="0"/>
              <a:t>Allostery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H="1">
            <a:off x="1656926" y="4870935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7983994" y="4107325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8483045" y="4524718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7993188" y="4519539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8463571" y="4099187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flipH="1">
            <a:off x="8142099" y="4356164"/>
            <a:ext cx="163287" cy="79143"/>
            <a:chOff x="1066800" y="4419600"/>
            <a:chExt cx="381000" cy="184666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8185209" y="4734242"/>
            <a:ext cx="163287" cy="79143"/>
            <a:chOff x="1066800" y="4419600"/>
            <a:chExt cx="381000" cy="184666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flipH="1">
            <a:off x="8626855" y="4296353"/>
            <a:ext cx="163287" cy="79143"/>
            <a:chOff x="1066800" y="4419600"/>
            <a:chExt cx="381000" cy="184666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8664084" y="4695251"/>
            <a:ext cx="163287" cy="79143"/>
            <a:chOff x="1066800" y="4419600"/>
            <a:chExt cx="381000" cy="184666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l 80"/>
          <p:cNvSpPr/>
          <p:nvPr/>
        </p:nvSpPr>
        <p:spPr>
          <a:xfrm>
            <a:off x="8220970" y="462975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209112" y="42515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712341" y="4658041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718236" y="418381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flipH="1">
            <a:off x="7030617" y="1159276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7226100" y="1403554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 flipH="1">
            <a:off x="7520474" y="1151138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7715957" y="1395416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 flipH="1">
            <a:off x="7038896" y="1608338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7234379" y="1852616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 flipH="1">
            <a:off x="7528753" y="1600200"/>
            <a:ext cx="489857" cy="4572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7724236" y="1844478"/>
            <a:ext cx="162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263237" y="173373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269132" y="125950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754608" y="176202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760503" y="1287791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177349" y="4879073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1676400" y="5296466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1186543" y="5291287"/>
            <a:ext cx="489857" cy="4572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flipH="1">
            <a:off x="1335454" y="5127912"/>
            <a:ext cx="163287" cy="79143"/>
            <a:chOff x="1066800" y="4419600"/>
            <a:chExt cx="381000" cy="18466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>
            <a:off x="1378564" y="5505990"/>
            <a:ext cx="163287" cy="79143"/>
            <a:chOff x="1066800" y="4419600"/>
            <a:chExt cx="381000" cy="184666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1820210" y="5068101"/>
            <a:ext cx="163287" cy="79143"/>
            <a:chOff x="1066800" y="4419600"/>
            <a:chExt cx="381000" cy="18466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H="1">
            <a:off x="1857439" y="5466999"/>
            <a:ext cx="163287" cy="79143"/>
            <a:chOff x="1066800" y="4419600"/>
            <a:chExt cx="381000" cy="1846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09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55588"/>
            <a:ext cx="75993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Models for </a:t>
            </a:r>
            <a:r>
              <a:rPr lang="en-US" dirty="0" err="1" smtClean="0"/>
              <a:t>Allostery</a:t>
            </a:r>
            <a:r>
              <a:rPr lang="en-US" dirty="0" smtClean="0"/>
              <a:t> in Hemoglobin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1445" y="1190409"/>
            <a:ext cx="3770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The Symmetry (Concerted) Model</a:t>
            </a:r>
          </a:p>
          <a:p>
            <a:pPr algn="ctr"/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Developed by Monod, Wyman and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Changeaux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MWC Model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u="sng" dirty="0"/>
          </a:p>
          <a:p>
            <a:pPr algn="ctr"/>
            <a:r>
              <a:rPr lang="en-US" dirty="0" smtClean="0"/>
              <a:t>Allosteric protein is an oligomer of subunits (</a:t>
            </a:r>
            <a:r>
              <a:rPr lang="en-US" dirty="0" err="1" smtClean="0"/>
              <a:t>protomers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Each subunit can exist in </a:t>
            </a:r>
            <a:r>
              <a:rPr lang="en-US" b="1" dirty="0" smtClean="0"/>
              <a:t>two</a:t>
            </a:r>
            <a:r>
              <a:rPr lang="en-US" dirty="0" smtClean="0"/>
              <a:t> conformations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Only structural change can influence affinity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Symmetry of the molecule MUST be conserved</a:t>
            </a:r>
            <a:endParaRPr lang="en-US" dirty="0"/>
          </a:p>
        </p:txBody>
      </p:sp>
      <p:pic>
        <p:nvPicPr>
          <p:cNvPr id="67" name="Picture 2" descr="voet4e_fig_10_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 bwMode="auto">
          <a:xfrm>
            <a:off x="5480189" y="990600"/>
            <a:ext cx="215092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55588"/>
            <a:ext cx="75993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Models for </a:t>
            </a:r>
            <a:r>
              <a:rPr lang="en-US" dirty="0" err="1" smtClean="0"/>
              <a:t>Allostery</a:t>
            </a:r>
            <a:r>
              <a:rPr lang="en-US" dirty="0" smtClean="0"/>
              <a:t> in Hemoglobin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6245" y="1190409"/>
            <a:ext cx="75957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The Sequential (Induced Fit) Model</a:t>
            </a:r>
          </a:p>
          <a:p>
            <a:pPr algn="ctr"/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Developed by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Koshland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Nemethy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Filmer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KNF Model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dirty="0" smtClean="0"/>
              <a:t>Each subunit can exist in </a:t>
            </a:r>
            <a:r>
              <a:rPr lang="en-US" b="1" i="1" dirty="0" smtClean="0"/>
              <a:t>multiple</a:t>
            </a:r>
            <a:r>
              <a:rPr lang="en-US" dirty="0" smtClean="0"/>
              <a:t> conformations</a:t>
            </a:r>
          </a:p>
          <a:p>
            <a:pPr algn="ctr"/>
            <a:endParaRPr lang="en-US" dirty="0"/>
          </a:p>
          <a:p>
            <a:pPr algn="ctr"/>
            <a:r>
              <a:rPr lang="en-US" i="1" dirty="0" smtClean="0"/>
              <a:t>Binding event triggers a conformation change to only that subunit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Conformational changes will be </a:t>
            </a:r>
            <a:r>
              <a:rPr lang="en-US" b="1" i="1" dirty="0" smtClean="0"/>
              <a:t>induced</a:t>
            </a:r>
            <a:r>
              <a:rPr lang="en-US" dirty="0" smtClean="0"/>
              <a:t> upon neighboring subunits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Symmetry of the molecule is </a:t>
            </a:r>
            <a:r>
              <a:rPr lang="en-US" b="1" dirty="0"/>
              <a:t>not necessarily</a:t>
            </a:r>
            <a:r>
              <a:rPr lang="en-US" dirty="0"/>
              <a:t> </a:t>
            </a:r>
            <a:r>
              <a:rPr lang="en-US" dirty="0" smtClean="0"/>
              <a:t>conserved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14872" y="4396666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34072" y="5486400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09693" y="5481221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4072" y="4388528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08448" y="5927467"/>
            <a:ext cx="381000" cy="184666"/>
            <a:chOff x="1066800" y="4419600"/>
            <a:chExt cx="381000" cy="184666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715072" y="4856228"/>
            <a:ext cx="381000" cy="184666"/>
            <a:chOff x="1066800" y="4419600"/>
            <a:chExt cx="381000" cy="184666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732827" y="5927467"/>
            <a:ext cx="381000" cy="184666"/>
            <a:chOff x="1066800" y="4419600"/>
            <a:chExt cx="381000" cy="184666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1466279" y="4978153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580579" y="476952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22635" y="4388528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874042" y="4970015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988342" y="476139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41835" y="4380390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62600" y="5471604"/>
            <a:ext cx="1143000" cy="1066800"/>
          </a:xfrm>
          <a:prstGeom prst="ellipse">
            <a:avLst/>
          </a:prstGeom>
          <a:solidFill>
            <a:srgbClr val="FF66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70035" y="5447190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93835" y="5105400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Allosteric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952461" y="5850241"/>
            <a:ext cx="381000" cy="184666"/>
            <a:chOff x="1066800" y="4419600"/>
            <a:chExt cx="381000" cy="184666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159085" y="4779002"/>
            <a:ext cx="381000" cy="184666"/>
            <a:chOff x="1066800" y="4419600"/>
            <a:chExt cx="381000" cy="184666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/>
          <p:cNvSpPr/>
          <p:nvPr/>
        </p:nvSpPr>
        <p:spPr>
          <a:xfrm>
            <a:off x="6801019" y="5513033"/>
            <a:ext cx="1143000" cy="1066800"/>
          </a:xfrm>
          <a:prstGeom prst="ellipse">
            <a:avLst/>
          </a:prstGeom>
          <a:solidFill>
            <a:srgbClr val="4F81B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199774" y="5954100"/>
            <a:ext cx="381000" cy="184666"/>
            <a:chOff x="1066800" y="4419600"/>
            <a:chExt cx="381000" cy="184666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066800" y="4419600"/>
              <a:ext cx="208255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80234" y="4419600"/>
              <a:ext cx="167566" cy="184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3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55588"/>
            <a:ext cx="75993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Models for </a:t>
            </a:r>
            <a:r>
              <a:rPr lang="en-US" dirty="0" err="1" smtClean="0"/>
              <a:t>Allostery</a:t>
            </a:r>
            <a:r>
              <a:rPr lang="en-US" dirty="0" smtClean="0"/>
              <a:t> in Hemoglobin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6245" y="1190409"/>
            <a:ext cx="75957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The Sequential (Induced Fit) Model</a:t>
            </a:r>
          </a:p>
          <a:p>
            <a:pPr algn="ctr"/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Developed by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Koshland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Nemethy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Filmer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KNF Model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dirty="0" smtClean="0"/>
              <a:t>Each subunit can exist in </a:t>
            </a:r>
            <a:r>
              <a:rPr lang="en-US" b="1" i="1" dirty="0" smtClean="0"/>
              <a:t>multiple</a:t>
            </a:r>
            <a:r>
              <a:rPr lang="en-US" dirty="0" smtClean="0"/>
              <a:t> conformations</a:t>
            </a:r>
          </a:p>
          <a:p>
            <a:pPr algn="ctr"/>
            <a:endParaRPr lang="en-US" dirty="0"/>
          </a:p>
          <a:p>
            <a:pPr algn="ctr"/>
            <a:r>
              <a:rPr lang="en-US" i="1" dirty="0" smtClean="0"/>
              <a:t>Binding event triggers a conformation change to only that subunit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Conformational changes will be </a:t>
            </a:r>
            <a:r>
              <a:rPr lang="en-US" b="1" i="1" dirty="0" smtClean="0"/>
              <a:t>induced</a:t>
            </a:r>
            <a:r>
              <a:rPr lang="en-US" dirty="0" smtClean="0"/>
              <a:t> upon neighboring subunits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Symmetry of the molecule is </a:t>
            </a:r>
            <a:r>
              <a:rPr lang="en-US" b="1" dirty="0"/>
              <a:t>not necessarily</a:t>
            </a:r>
            <a:r>
              <a:rPr lang="en-US" dirty="0"/>
              <a:t> </a:t>
            </a:r>
            <a:r>
              <a:rPr lang="en-US" dirty="0" smtClean="0"/>
              <a:t>conserved</a:t>
            </a:r>
            <a:endParaRPr lang="en-US" dirty="0"/>
          </a:p>
        </p:txBody>
      </p:sp>
      <p:pic>
        <p:nvPicPr>
          <p:cNvPr id="48" name="Picture 2" descr="voet4e_fig_10_3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2"/>
          <a:stretch/>
        </p:blipFill>
        <p:spPr bwMode="auto">
          <a:xfrm>
            <a:off x="336550" y="4572001"/>
            <a:ext cx="8531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55588"/>
            <a:ext cx="75993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Models for </a:t>
            </a:r>
            <a:r>
              <a:rPr lang="en-US" dirty="0" err="1" smtClean="0"/>
              <a:t>Allostery</a:t>
            </a:r>
            <a:r>
              <a:rPr lang="en-US" dirty="0" smtClean="0"/>
              <a:t> in Hemoglobin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" name="Picture 2" descr="voet4e_fig_10_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1" y="1524000"/>
            <a:ext cx="4910138" cy="47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55588"/>
            <a:ext cx="7599363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Ion pairing influences </a:t>
            </a:r>
            <a:r>
              <a:rPr lang="en-US" dirty="0" err="1" smtClean="0"/>
              <a:t>pKa</a:t>
            </a:r>
            <a:r>
              <a:rPr lang="en-US" dirty="0" smtClean="0"/>
              <a:t> values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2" descr="voet4_fig_07_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2"/>
          <a:stretch/>
        </p:blipFill>
        <p:spPr bwMode="auto">
          <a:xfrm>
            <a:off x="228600" y="2336800"/>
            <a:ext cx="853122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449166"/>
            <a:ext cx="8868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T-State:  Protonated side chains are involved in ion pairs </a:t>
            </a:r>
            <a:r>
              <a:rPr lang="en-US" dirty="0" smtClean="0">
                <a:sym typeface="Wingdings" panose="05000000000000000000" pitchFamily="2" charset="2"/>
              </a:rPr>
              <a:t> Higher </a:t>
            </a:r>
            <a:r>
              <a:rPr lang="en-US" dirty="0" err="1" smtClean="0">
                <a:sym typeface="Wingdings" panose="05000000000000000000" pitchFamily="2" charset="2"/>
              </a:rPr>
              <a:t>pKa</a:t>
            </a:r>
            <a:r>
              <a:rPr lang="en-US" dirty="0" smtClean="0">
                <a:sym typeface="Wingdings" panose="05000000000000000000" pitchFamily="2" charset="2"/>
              </a:rPr>
              <a:t> (so less deprotonated)</a:t>
            </a:r>
            <a:endParaRPr lang="en-US" dirty="0" smtClean="0"/>
          </a:p>
          <a:p>
            <a:r>
              <a:rPr lang="en-US" dirty="0" smtClean="0"/>
              <a:t>R-State:  Ion pairs broken! </a:t>
            </a:r>
            <a:r>
              <a:rPr lang="en-US" dirty="0" err="1" smtClean="0"/>
              <a:t>pKa</a:t>
            </a:r>
            <a:r>
              <a:rPr lang="en-US" dirty="0" smtClean="0"/>
              <a:t> values decreased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net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deprotonation</a:t>
            </a:r>
            <a:r>
              <a:rPr lang="en-US" i="1" dirty="0" smtClean="0">
                <a:solidFill>
                  <a:srgbClr val="FF0000"/>
                </a:solidFill>
              </a:rPr>
              <a:t>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4861" y="6332949"/>
            <a:ext cx="493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This suggests that O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binding will be pH sensitive!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voet4_fig_07_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480832" y="4074476"/>
            <a:ext cx="6553200" cy="2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2506" y="261623"/>
            <a:ext cx="7239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Modifying the Affinity: Bohr Effect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5323"/>
            <a:ext cx="8047037" cy="288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5" name="Picture 2" descr="voet4_fig_07_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4686300" y="830034"/>
            <a:ext cx="4457700" cy="32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-392338" y="1025039"/>
            <a:ext cx="4990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            </a:t>
            </a:r>
            <a:r>
              <a:rPr lang="en-US" sz="2200" dirty="0" err="1" smtClean="0"/>
              <a:t>Hb</a:t>
            </a:r>
            <a:r>
              <a:rPr lang="en-US" sz="2200" dirty="0" smtClean="0"/>
              <a:t> + </a:t>
            </a:r>
            <a:r>
              <a:rPr lang="en-US" sz="2200" i="1" dirty="0" smtClean="0"/>
              <a:t>n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                </a:t>
            </a:r>
            <a:r>
              <a:rPr lang="en-US" sz="2200" dirty="0" err="1" smtClean="0"/>
              <a:t>Hb</a:t>
            </a:r>
            <a:r>
              <a:rPr lang="en-US" sz="2200" dirty="0" smtClean="0"/>
              <a:t>(O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  <a:r>
              <a:rPr lang="en-US" sz="2200" i="1" baseline="-25000" dirty="0" smtClean="0"/>
              <a:t>n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+ H</a:t>
            </a:r>
            <a:r>
              <a:rPr lang="en-US" sz="2200" baseline="30000" dirty="0" smtClean="0"/>
              <a:t>+</a:t>
            </a:r>
            <a:r>
              <a:rPr lang="en-US" sz="2200" baseline="-25000" dirty="0" smtClean="0"/>
              <a:t>       </a:t>
            </a:r>
            <a:endParaRPr lang="en-US" sz="2200" baseline="-25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759997" y="1219200"/>
            <a:ext cx="685800" cy="76200"/>
            <a:chOff x="4191000" y="1752600"/>
            <a:chExt cx="685800" cy="762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2506" y="261623"/>
            <a:ext cx="72390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Modifying the Affinity: Bohr Effect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5323"/>
            <a:ext cx="8047037" cy="288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076771" y="1028044"/>
            <a:ext cx="4990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            </a:t>
            </a:r>
            <a:r>
              <a:rPr lang="en-US" sz="2200" dirty="0" err="1" smtClean="0"/>
              <a:t>Hb</a:t>
            </a:r>
            <a:r>
              <a:rPr lang="en-US" sz="2200" dirty="0" smtClean="0"/>
              <a:t> + </a:t>
            </a:r>
            <a:r>
              <a:rPr lang="en-US" sz="2200" i="1" dirty="0" smtClean="0"/>
              <a:t>n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                </a:t>
            </a:r>
            <a:r>
              <a:rPr lang="en-US" sz="2200" dirty="0" err="1" smtClean="0"/>
              <a:t>Hb</a:t>
            </a:r>
            <a:r>
              <a:rPr lang="en-US" sz="2200" dirty="0" smtClean="0"/>
              <a:t>(O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  <a:r>
              <a:rPr lang="en-US" sz="2200" i="1" baseline="-25000" dirty="0" smtClean="0"/>
              <a:t>n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+ </a:t>
            </a:r>
            <a:r>
              <a:rPr lang="en-US" sz="2200" dirty="0" err="1" smtClean="0"/>
              <a:t>xH</a:t>
            </a:r>
            <a:r>
              <a:rPr lang="en-US" sz="2200" dirty="0" smtClean="0"/>
              <a:t>+</a:t>
            </a:r>
            <a:r>
              <a:rPr lang="en-US" sz="2200" baseline="-25000" dirty="0" smtClean="0"/>
              <a:t>       </a:t>
            </a:r>
            <a:endParaRPr lang="en-US" sz="2200" baseline="-250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4191000" y="1219200"/>
            <a:ext cx="685800" cy="76200"/>
            <a:chOff x="4191000" y="1752600"/>
            <a:chExt cx="685800" cy="76200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Arc 67"/>
          <p:cNvSpPr/>
          <p:nvPr/>
        </p:nvSpPr>
        <p:spPr>
          <a:xfrm>
            <a:off x="1519019" y="2866878"/>
            <a:ext cx="2265363" cy="2590800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271619" y="4193766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848938" y="4193766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271618" y="4558490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848937" y="4558490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3271619" y="4924278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848938" y="4924278"/>
            <a:ext cx="512763" cy="304800"/>
          </a:xfrm>
          <a:prstGeom prst="roundRect">
            <a:avLst/>
          </a:prstGeom>
          <a:solidFill>
            <a:srgbClr val="FD15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366619" y="4526224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produced</a:t>
            </a:r>
            <a:endParaRPr lang="en-US" dirty="0"/>
          </a:p>
        </p:txBody>
      </p:sp>
      <p:sp>
        <p:nvSpPr>
          <p:cNvPr id="76" name="Left Brace 75"/>
          <p:cNvSpPr/>
          <p:nvPr/>
        </p:nvSpPr>
        <p:spPr>
          <a:xfrm>
            <a:off x="2856872" y="4162278"/>
            <a:ext cx="300449" cy="1066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2601612">
            <a:off x="3239130" y="3005716"/>
            <a:ext cx="77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Artery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011601" y="3247878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Hemoglobin</a:t>
            </a:r>
          </a:p>
          <a:p>
            <a:pPr algn="ctr"/>
            <a:r>
              <a:rPr lang="en-US" dirty="0" smtClean="0"/>
              <a:t>90% O</a:t>
            </a:r>
            <a:r>
              <a:rPr lang="en-US" baseline="-25000" dirty="0" smtClean="0"/>
              <a:t>2</a:t>
            </a:r>
            <a:r>
              <a:rPr lang="en-US" dirty="0" smtClean="0"/>
              <a:t> loaded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8523487">
            <a:off x="3477821" y="5992276"/>
            <a:ext cx="59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Vein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074446" y="5444193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Hemoglobin</a:t>
            </a:r>
          </a:p>
          <a:p>
            <a:pPr algn="ctr"/>
            <a:r>
              <a:rPr lang="en-US" dirty="0" smtClean="0"/>
              <a:t>50</a:t>
            </a:r>
            <a:r>
              <a:rPr lang="en-US" dirty="0"/>
              <a:t>% O</a:t>
            </a:r>
            <a:r>
              <a:rPr lang="en-US" baseline="-25000" dirty="0"/>
              <a:t>2</a:t>
            </a:r>
            <a:r>
              <a:rPr lang="en-US" dirty="0"/>
              <a:t> loaded</a:t>
            </a:r>
          </a:p>
        </p:txBody>
      </p:sp>
      <p:sp>
        <p:nvSpPr>
          <p:cNvPr id="81" name="Arc 80"/>
          <p:cNvSpPr/>
          <p:nvPr/>
        </p:nvSpPr>
        <p:spPr>
          <a:xfrm rot="5400000">
            <a:off x="1453137" y="4063846"/>
            <a:ext cx="2265363" cy="2590800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96" name="Straight Arrow Connector 4095"/>
          <p:cNvCxnSpPr/>
          <p:nvPr/>
        </p:nvCxnSpPr>
        <p:spPr>
          <a:xfrm flipH="1" flipV="1">
            <a:off x="629063" y="2790678"/>
            <a:ext cx="914400" cy="17865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0" y="2145437"/>
            <a:ext cx="3848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+ </a:t>
            </a:r>
            <a:r>
              <a:rPr lang="en-US" sz="2200" i="1" dirty="0" smtClean="0"/>
              <a:t>H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0   </a:t>
            </a:r>
            <a:r>
              <a:rPr lang="en-US" sz="2200" dirty="0" smtClean="0"/>
              <a:t>                HCO</a:t>
            </a:r>
            <a:r>
              <a:rPr lang="en-US" sz="2200" baseline="-25000" dirty="0" smtClean="0"/>
              <a:t>3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+ H</a:t>
            </a:r>
            <a:r>
              <a:rPr lang="en-US" sz="2200" baseline="30000" dirty="0" smtClean="0"/>
              <a:t>+</a:t>
            </a:r>
            <a:r>
              <a:rPr lang="en-US" sz="2200" baseline="-25000" dirty="0" smtClean="0"/>
              <a:t>  </a:t>
            </a:r>
            <a:endParaRPr lang="en-US" sz="2200" baseline="-25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1543463" y="2289665"/>
            <a:ext cx="685800" cy="76200"/>
            <a:chOff x="4191000" y="1752600"/>
            <a:chExt cx="685800" cy="7620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8" name="TextBox 4097"/>
          <p:cNvSpPr txBox="1"/>
          <p:nvPr/>
        </p:nvSpPr>
        <p:spPr>
          <a:xfrm>
            <a:off x="990600" y="1905000"/>
            <a:ext cx="20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Carbonic Anhydrase</a:t>
            </a:r>
            <a:endParaRPr lang="en-US" i="1" dirty="0"/>
          </a:p>
        </p:txBody>
      </p:sp>
      <p:sp>
        <p:nvSpPr>
          <p:cNvPr id="4100" name="TextBox 4099"/>
          <p:cNvSpPr txBox="1"/>
          <p:nvPr/>
        </p:nvSpPr>
        <p:spPr>
          <a:xfrm>
            <a:off x="4716186" y="3016688"/>
            <a:ext cx="43989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of CO</a:t>
            </a:r>
            <a:r>
              <a:rPr lang="en-US" baseline="-25000" dirty="0" smtClean="0"/>
              <a:t>2</a:t>
            </a:r>
            <a:r>
              <a:rPr lang="en-US" dirty="0" smtClean="0"/>
              <a:t> during metabolism in ultimately generate H</a:t>
            </a:r>
            <a:r>
              <a:rPr lang="en-US" baseline="30000" dirty="0" smtClean="0"/>
              <a:t>+</a:t>
            </a:r>
            <a:r>
              <a:rPr lang="en-US" dirty="0" smtClean="0"/>
              <a:t> in the capillaries.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promotes release of O</a:t>
            </a:r>
            <a:r>
              <a:rPr lang="en-US" baseline="-25000" dirty="0" smtClean="0"/>
              <a:t>2</a:t>
            </a:r>
            <a:r>
              <a:rPr lang="en-US" dirty="0" smtClean="0"/>
              <a:t> from </a:t>
            </a:r>
            <a:r>
              <a:rPr lang="en-US" dirty="0" err="1" smtClean="0"/>
              <a:t>Hb</a:t>
            </a:r>
            <a:r>
              <a:rPr lang="en-US" dirty="0" smtClean="0"/>
              <a:t>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i="1" baseline="-25000" dirty="0" smtClean="0"/>
              <a:t>n</a:t>
            </a:r>
            <a:endParaRPr lang="en-US" i="1" dirty="0" smtClean="0"/>
          </a:p>
          <a:p>
            <a:pPr algn="ctr"/>
            <a:endParaRPr lang="en-US" i="1" baseline="-25000" dirty="0" smtClean="0"/>
          </a:p>
          <a:p>
            <a:pPr algn="ctr"/>
            <a:endParaRPr lang="en-US" i="1" baseline="-25000" dirty="0"/>
          </a:p>
          <a:p>
            <a:pPr algn="ctr"/>
            <a:r>
              <a:rPr lang="en-US" i="1" dirty="0" smtClean="0"/>
              <a:t>Why is this important for highly active muscle tissue?</a:t>
            </a:r>
            <a:endParaRPr lang="en-US" i="1" dirty="0"/>
          </a:p>
        </p:txBody>
      </p:sp>
      <p:sp>
        <p:nvSpPr>
          <p:cNvPr id="4101" name="Oval 4100"/>
          <p:cNvSpPr/>
          <p:nvPr/>
        </p:nvSpPr>
        <p:spPr>
          <a:xfrm>
            <a:off x="2286000" y="2209800"/>
            <a:ext cx="871321" cy="3665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3" name="Straight Arrow Connector 4102"/>
          <p:cNvCxnSpPr>
            <a:stCxn id="4101" idx="7"/>
          </p:cNvCxnSpPr>
          <p:nvPr/>
        </p:nvCxnSpPr>
        <p:spPr>
          <a:xfrm flipV="1">
            <a:off x="3029719" y="1828800"/>
            <a:ext cx="745491" cy="4346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/>
          <p:cNvSpPr txBox="1"/>
          <p:nvPr/>
        </p:nvSpPr>
        <p:spPr>
          <a:xfrm>
            <a:off x="3810000" y="1611868"/>
            <a:ext cx="444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Bicarbonate is the transportable form of CO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6463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Modelling the Affinity in the Blood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4" name="Picture 2" descr="voet4_fig_07_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2667000" y="1066800"/>
            <a:ext cx="3248639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52481" y="1295400"/>
            <a:ext cx="109091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807" y="1188867"/>
            <a:ext cx="166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Reference Form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946400"/>
            <a:ext cx="109091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99605" y="2881868"/>
            <a:ext cx="18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Observed in blood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774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reacts with N-term to form </a:t>
            </a:r>
            <a:r>
              <a:rPr lang="en-US" dirty="0" err="1" smtClean="0">
                <a:sym typeface="Wingdings" panose="05000000000000000000" pitchFamily="2" charset="2"/>
              </a:rPr>
              <a:t>carbamates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(preferentially reacts with T state)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BPG (2,3-bisphosphoglycerate)  stabilizes T state</a:t>
            </a:r>
            <a:endParaRPr lang="en-US" dirty="0"/>
          </a:p>
        </p:txBody>
      </p:sp>
      <p:pic>
        <p:nvPicPr>
          <p:cNvPr id="41" name="Picture 2" descr="voet4_figun_07_p19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9" r="24079" b="24456"/>
          <a:stretch/>
        </p:blipFill>
        <p:spPr bwMode="auto">
          <a:xfrm>
            <a:off x="79691" y="2881868"/>
            <a:ext cx="1672909" cy="20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188867"/>
            <a:ext cx="272747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Arterial pressure = 100 </a:t>
            </a:r>
            <a:r>
              <a:rPr lang="en-US" i="1" dirty="0" err="1" smtClean="0">
                <a:solidFill>
                  <a:srgbClr val="0070C0"/>
                </a:solidFill>
              </a:rPr>
              <a:t>torr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err="1" smtClean="0">
                <a:solidFill>
                  <a:srgbClr val="0070C0"/>
                </a:solidFill>
              </a:rPr>
              <a:t>Veinous</a:t>
            </a:r>
            <a:r>
              <a:rPr lang="en-US" i="1" dirty="0" smtClean="0">
                <a:solidFill>
                  <a:srgbClr val="0070C0"/>
                </a:solidFill>
              </a:rPr>
              <a:t> pressure = 30 </a:t>
            </a:r>
            <a:r>
              <a:rPr lang="en-US" i="1" dirty="0" err="1" smtClean="0">
                <a:solidFill>
                  <a:srgbClr val="0070C0"/>
                </a:solidFill>
              </a:rPr>
              <a:t>torr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Hemoglobin and Sickle Cell Anemia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" name="Picture 2" descr="voet4_fig_07_18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2567781" y="1676400"/>
            <a:ext cx="3733800" cy="323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Myoglobin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135204" cy="42287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33088" cy="401795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438400" y="3124200"/>
            <a:ext cx="1828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1066800"/>
            <a:ext cx="579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Myoglobin and hemoglobin both contain a </a:t>
            </a:r>
            <a:r>
              <a:rPr lang="en-US" dirty="0" err="1" smtClean="0"/>
              <a:t>Protoporphrin</a:t>
            </a:r>
            <a:r>
              <a:rPr lang="en-US" dirty="0" smtClean="0"/>
              <a:t> 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 Check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426901" y="838200"/>
            <a:ext cx="81597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smtClean="0"/>
              <a:t>If curve 3 represents the binding behavior of normal Hb in the presence of 5 mM BPG, which curve represents the binding behavior of Hb at 8 mM BPG?</a:t>
            </a:r>
          </a:p>
        </p:txBody>
      </p:sp>
      <p:sp>
        <p:nvSpPr>
          <p:cNvPr id="33" name="Rectangle 22"/>
          <p:cNvSpPr txBox="1">
            <a:spLocks noChangeArrowheads="1"/>
          </p:cNvSpPr>
          <p:nvPr/>
        </p:nvSpPr>
        <p:spPr>
          <a:xfrm>
            <a:off x="5005251" y="3276600"/>
            <a:ext cx="3657600" cy="271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1</a:t>
            </a:r>
          </a:p>
          <a:p>
            <a:pPr marL="574675" indent="-574675"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2</a:t>
            </a:r>
          </a:p>
          <a:p>
            <a:pPr marL="574675" indent="-574675"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3</a:t>
            </a:r>
          </a:p>
          <a:p>
            <a:pPr marL="574675" indent="-574675"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4</a:t>
            </a:r>
          </a:p>
          <a:p>
            <a:pPr marL="574675" indent="-574675"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None of the above</a:t>
            </a:r>
          </a:p>
        </p:txBody>
      </p:sp>
      <p:grpSp>
        <p:nvGrpSpPr>
          <p:cNvPr id="34" name="Group 5"/>
          <p:cNvGrpSpPr>
            <a:grpSpLocks noChangeAspect="1"/>
          </p:cNvGrpSpPr>
          <p:nvPr/>
        </p:nvGrpSpPr>
        <p:grpSpPr bwMode="auto">
          <a:xfrm>
            <a:off x="357051" y="2517775"/>
            <a:ext cx="4221163" cy="3883025"/>
            <a:chOff x="720" y="10512"/>
            <a:chExt cx="3689" cy="3394"/>
          </a:xfrm>
        </p:grpSpPr>
        <p:sp>
          <p:nvSpPr>
            <p:cNvPr id="35" name="AutoShape 6"/>
            <p:cNvSpPr>
              <a:spLocks noChangeAspect="1" noChangeArrowheads="1"/>
            </p:cNvSpPr>
            <p:nvPr/>
          </p:nvSpPr>
          <p:spPr bwMode="auto">
            <a:xfrm>
              <a:off x="720" y="10512"/>
              <a:ext cx="3689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1082" y="11024"/>
              <a:ext cx="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83" y="10956"/>
              <a:ext cx="142" cy="1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47" y="13783"/>
              <a:ext cx="886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pp oxygen (Torr)</a:t>
              </a: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108" y="11048"/>
              <a:ext cx="3263" cy="2579"/>
            </a:xfrm>
            <a:custGeom>
              <a:avLst/>
              <a:gdLst>
                <a:gd name="T0" fmla="*/ 0 w 3300"/>
                <a:gd name="T1" fmla="*/ 1 h 5010"/>
                <a:gd name="T2" fmla="*/ 683 w 3300"/>
                <a:gd name="T3" fmla="*/ 1 h 5010"/>
                <a:gd name="T4" fmla="*/ 2054 w 3300"/>
                <a:gd name="T5" fmla="*/ 0 h 5010"/>
                <a:gd name="T6" fmla="*/ 0 60000 65536"/>
                <a:gd name="T7" fmla="*/ 0 60000 65536"/>
                <a:gd name="T8" fmla="*/ 0 60000 65536"/>
                <a:gd name="T9" fmla="*/ 0 w 3300"/>
                <a:gd name="T10" fmla="*/ 0 h 5010"/>
                <a:gd name="T11" fmla="*/ 3300 w 3300"/>
                <a:gd name="T12" fmla="*/ 5010 h 50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" h="5010">
                  <a:moveTo>
                    <a:pt x="0" y="5010"/>
                  </a:moveTo>
                  <a:cubicBezTo>
                    <a:pt x="272" y="3395"/>
                    <a:pt x="545" y="1780"/>
                    <a:pt x="1095" y="945"/>
                  </a:cubicBezTo>
                  <a:cubicBezTo>
                    <a:pt x="1645" y="110"/>
                    <a:pt x="2472" y="55"/>
                    <a:pt x="330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WordArt 11"/>
            <p:cNvSpPr>
              <a:spLocks noChangeArrowheads="1" noChangeShapeType="1" noTextEdit="1"/>
            </p:cNvSpPr>
            <p:nvPr/>
          </p:nvSpPr>
          <p:spPr bwMode="auto">
            <a:xfrm rot="-5400000">
              <a:off x="615" y="12244"/>
              <a:ext cx="562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% saturation</a:t>
              </a:r>
            </a:p>
          </p:txBody>
        </p: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>
              <a:off x="720" y="10917"/>
              <a:ext cx="3689" cy="2856"/>
              <a:chOff x="2175" y="2865"/>
              <a:chExt cx="9179" cy="5550"/>
            </a:xfrm>
          </p:grpSpPr>
          <p:grpSp>
            <p:nvGrpSpPr>
              <p:cNvPr id="46" name="Group 13"/>
              <p:cNvGrpSpPr>
                <a:grpSpLocks/>
              </p:cNvGrpSpPr>
              <p:nvPr/>
            </p:nvGrpSpPr>
            <p:grpSpPr bwMode="auto">
              <a:xfrm>
                <a:off x="3090" y="2865"/>
                <a:ext cx="8264" cy="5281"/>
                <a:chOff x="2910" y="1845"/>
                <a:chExt cx="8264" cy="5281"/>
              </a:xfrm>
            </p:grpSpPr>
            <p:sp>
              <p:nvSpPr>
                <p:cNvPr id="48" name="Line 14"/>
                <p:cNvSpPr>
                  <a:spLocks noChangeShapeType="1"/>
                </p:cNvSpPr>
                <p:nvPr/>
              </p:nvSpPr>
              <p:spPr bwMode="auto">
                <a:xfrm>
                  <a:off x="2910" y="1845"/>
                  <a:ext cx="16" cy="52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5"/>
                <p:cNvSpPr>
                  <a:spLocks noChangeShapeType="1"/>
                </p:cNvSpPr>
                <p:nvPr/>
              </p:nvSpPr>
              <p:spPr bwMode="auto">
                <a:xfrm>
                  <a:off x="2926" y="7125"/>
                  <a:ext cx="824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2175" y="8100"/>
                <a:ext cx="915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4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990" y="13566"/>
              <a:ext cx="41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1095" y="11088"/>
              <a:ext cx="3270" cy="2550"/>
            </a:xfrm>
            <a:custGeom>
              <a:avLst/>
              <a:gdLst>
                <a:gd name="T0" fmla="*/ 0 w 3225"/>
                <a:gd name="T1" fmla="*/ 2550 h 2550"/>
                <a:gd name="T2" fmla="*/ 1556 w 3225"/>
                <a:gd name="T3" fmla="*/ 2325 h 2550"/>
                <a:gd name="T4" fmla="*/ 2308 w 3225"/>
                <a:gd name="T5" fmla="*/ 2025 h 2550"/>
                <a:gd name="T6" fmla="*/ 2952 w 3225"/>
                <a:gd name="T7" fmla="*/ 1560 h 2550"/>
                <a:gd name="T8" fmla="*/ 3329 w 3225"/>
                <a:gd name="T9" fmla="*/ 1155 h 2550"/>
                <a:gd name="T10" fmla="*/ 3866 w 3225"/>
                <a:gd name="T11" fmla="*/ 555 h 2550"/>
                <a:gd name="T12" fmla="*/ 4403 w 3225"/>
                <a:gd name="T13" fmla="*/ 270 h 2550"/>
                <a:gd name="T14" fmla="*/ 4911 w 3225"/>
                <a:gd name="T15" fmla="*/ 135 h 2550"/>
                <a:gd name="T16" fmla="*/ 5426 w 3225"/>
                <a:gd name="T17" fmla="*/ 45 h 2550"/>
                <a:gd name="T18" fmla="*/ 5770 w 3225"/>
                <a:gd name="T19" fmla="*/ 0 h 2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5"/>
                <a:gd name="T31" fmla="*/ 0 h 2550"/>
                <a:gd name="T32" fmla="*/ 3225 w 3225"/>
                <a:gd name="T33" fmla="*/ 2550 h 25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5" h="2550">
                  <a:moveTo>
                    <a:pt x="0" y="2550"/>
                  </a:moveTo>
                  <a:cubicBezTo>
                    <a:pt x="327" y="2481"/>
                    <a:pt x="655" y="2412"/>
                    <a:pt x="870" y="2325"/>
                  </a:cubicBezTo>
                  <a:cubicBezTo>
                    <a:pt x="1085" y="2238"/>
                    <a:pt x="1160" y="2152"/>
                    <a:pt x="1290" y="2025"/>
                  </a:cubicBezTo>
                  <a:cubicBezTo>
                    <a:pt x="1420" y="1898"/>
                    <a:pt x="1555" y="1705"/>
                    <a:pt x="1650" y="1560"/>
                  </a:cubicBezTo>
                  <a:cubicBezTo>
                    <a:pt x="1745" y="1415"/>
                    <a:pt x="1775" y="1322"/>
                    <a:pt x="1860" y="1155"/>
                  </a:cubicBezTo>
                  <a:cubicBezTo>
                    <a:pt x="1945" y="988"/>
                    <a:pt x="2060" y="702"/>
                    <a:pt x="2160" y="555"/>
                  </a:cubicBezTo>
                  <a:cubicBezTo>
                    <a:pt x="2260" y="408"/>
                    <a:pt x="2363" y="340"/>
                    <a:pt x="2460" y="270"/>
                  </a:cubicBezTo>
                  <a:cubicBezTo>
                    <a:pt x="2557" y="200"/>
                    <a:pt x="2650" y="173"/>
                    <a:pt x="2745" y="135"/>
                  </a:cubicBezTo>
                  <a:cubicBezTo>
                    <a:pt x="2840" y="97"/>
                    <a:pt x="2950" y="67"/>
                    <a:pt x="3030" y="45"/>
                  </a:cubicBezTo>
                  <a:cubicBezTo>
                    <a:pt x="3110" y="23"/>
                    <a:pt x="3167" y="11"/>
                    <a:pt x="3225" y="0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100" y="11069"/>
              <a:ext cx="3260" cy="2560"/>
            </a:xfrm>
            <a:custGeom>
              <a:avLst/>
              <a:gdLst>
                <a:gd name="T0" fmla="*/ 0 w 3260"/>
                <a:gd name="T1" fmla="*/ 2179 h 2570"/>
                <a:gd name="T2" fmla="*/ 450 w 3260"/>
                <a:gd name="T3" fmla="*/ 2031 h 2570"/>
                <a:gd name="T4" fmla="*/ 940 w 3260"/>
                <a:gd name="T5" fmla="*/ 1723 h 2570"/>
                <a:gd name="T6" fmla="*/ 1220 w 3260"/>
                <a:gd name="T7" fmla="*/ 1392 h 2570"/>
                <a:gd name="T8" fmla="*/ 1570 w 3260"/>
                <a:gd name="T9" fmla="*/ 833 h 2570"/>
                <a:gd name="T10" fmla="*/ 2030 w 3260"/>
                <a:gd name="T11" fmla="*/ 345 h 2570"/>
                <a:gd name="T12" fmla="*/ 2780 w 3260"/>
                <a:gd name="T13" fmla="*/ 70 h 2570"/>
                <a:gd name="T14" fmla="*/ 3260 w 3260"/>
                <a:gd name="T15" fmla="*/ 0 h 2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0"/>
                <a:gd name="T25" fmla="*/ 0 h 2570"/>
                <a:gd name="T26" fmla="*/ 3260 w 3260"/>
                <a:gd name="T27" fmla="*/ 2570 h 2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0" h="2570">
                  <a:moveTo>
                    <a:pt x="0" y="2570"/>
                  </a:moveTo>
                  <a:cubicBezTo>
                    <a:pt x="146" y="2525"/>
                    <a:pt x="293" y="2480"/>
                    <a:pt x="450" y="2390"/>
                  </a:cubicBezTo>
                  <a:cubicBezTo>
                    <a:pt x="607" y="2300"/>
                    <a:pt x="812" y="2155"/>
                    <a:pt x="940" y="2030"/>
                  </a:cubicBezTo>
                  <a:cubicBezTo>
                    <a:pt x="1068" y="1905"/>
                    <a:pt x="1115" y="1815"/>
                    <a:pt x="1220" y="1640"/>
                  </a:cubicBezTo>
                  <a:cubicBezTo>
                    <a:pt x="1325" y="1465"/>
                    <a:pt x="1435" y="1188"/>
                    <a:pt x="1570" y="980"/>
                  </a:cubicBezTo>
                  <a:cubicBezTo>
                    <a:pt x="1705" y="772"/>
                    <a:pt x="1828" y="542"/>
                    <a:pt x="2030" y="390"/>
                  </a:cubicBezTo>
                  <a:cubicBezTo>
                    <a:pt x="2232" y="238"/>
                    <a:pt x="2575" y="135"/>
                    <a:pt x="2780" y="70"/>
                  </a:cubicBezTo>
                  <a:cubicBezTo>
                    <a:pt x="2985" y="5"/>
                    <a:pt x="3122" y="2"/>
                    <a:pt x="326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1090" y="11049"/>
              <a:ext cx="3240" cy="2570"/>
            </a:xfrm>
            <a:custGeom>
              <a:avLst/>
              <a:gdLst>
                <a:gd name="T0" fmla="*/ 0 w 3240"/>
                <a:gd name="T1" fmla="*/ 2570 h 2570"/>
                <a:gd name="T2" fmla="*/ 350 w 3240"/>
                <a:gd name="T3" fmla="*/ 2280 h 2570"/>
                <a:gd name="T4" fmla="*/ 810 w 3240"/>
                <a:gd name="T5" fmla="*/ 1710 h 2570"/>
                <a:gd name="T6" fmla="*/ 1110 w 3240"/>
                <a:gd name="T7" fmla="*/ 1080 h 2570"/>
                <a:gd name="T8" fmla="*/ 1550 w 3240"/>
                <a:gd name="T9" fmla="*/ 520 h 2570"/>
                <a:gd name="T10" fmla="*/ 2230 w 3240"/>
                <a:gd name="T11" fmla="*/ 160 h 2570"/>
                <a:gd name="T12" fmla="*/ 3240 w 3240"/>
                <a:gd name="T13" fmla="*/ 0 h 2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0"/>
                <a:gd name="T22" fmla="*/ 0 h 2570"/>
                <a:gd name="T23" fmla="*/ 3240 w 3240"/>
                <a:gd name="T24" fmla="*/ 2570 h 2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0" h="2570">
                  <a:moveTo>
                    <a:pt x="0" y="2570"/>
                  </a:moveTo>
                  <a:cubicBezTo>
                    <a:pt x="107" y="2496"/>
                    <a:pt x="215" y="2423"/>
                    <a:pt x="350" y="2280"/>
                  </a:cubicBezTo>
                  <a:cubicBezTo>
                    <a:pt x="485" y="2137"/>
                    <a:pt x="683" y="1910"/>
                    <a:pt x="810" y="1710"/>
                  </a:cubicBezTo>
                  <a:cubicBezTo>
                    <a:pt x="937" y="1510"/>
                    <a:pt x="987" y="1278"/>
                    <a:pt x="1110" y="1080"/>
                  </a:cubicBezTo>
                  <a:cubicBezTo>
                    <a:pt x="1233" y="882"/>
                    <a:pt x="1363" y="673"/>
                    <a:pt x="1550" y="520"/>
                  </a:cubicBezTo>
                  <a:cubicBezTo>
                    <a:pt x="1737" y="367"/>
                    <a:pt x="1948" y="247"/>
                    <a:pt x="2230" y="160"/>
                  </a:cubicBezTo>
                  <a:cubicBezTo>
                    <a:pt x="2512" y="73"/>
                    <a:pt x="2876" y="36"/>
                    <a:pt x="3240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1022214" y="43561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1</a:t>
            </a: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>
            <a:off x="1606414" y="44196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2</a:t>
            </a: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2114414" y="44323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3</a:t>
            </a:r>
          </a:p>
        </p:txBody>
      </p: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2825614" y="44069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33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 Check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59350" y="699453"/>
            <a:ext cx="7925492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Which of the following statements about the oxygen binding site in myoglobin is FALSE?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07296" y="2778783"/>
            <a:ext cx="8229600" cy="351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lnSpc>
                <a:spcPct val="9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200" dirty="0" smtClean="0"/>
              <a:t>Oxygen binds to myoglobin by forming an H bond with the distal histidine. </a:t>
            </a:r>
          </a:p>
          <a:p>
            <a:pPr marL="574675" indent="-574675">
              <a:lnSpc>
                <a:spcPct val="9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200" dirty="0" smtClean="0"/>
              <a:t>The </a:t>
            </a:r>
            <a:r>
              <a:rPr lang="en-US" altLang="en-US" sz="2200" dirty="0" err="1" smtClean="0"/>
              <a:t>heme</a:t>
            </a:r>
            <a:r>
              <a:rPr lang="en-US" altLang="en-US" sz="2200" dirty="0" smtClean="0"/>
              <a:t> prosthetic group is held in the </a:t>
            </a:r>
            <a:r>
              <a:rPr lang="en-US" altLang="en-US" sz="2200" dirty="0" err="1" smtClean="0"/>
              <a:t>heme</a:t>
            </a:r>
            <a:r>
              <a:rPr lang="en-US" altLang="en-US" sz="2200" dirty="0" smtClean="0"/>
              <a:t> binding pocket via hydrophobic interactions. </a:t>
            </a:r>
          </a:p>
          <a:p>
            <a:pPr marL="574675" indent="-574675">
              <a:lnSpc>
                <a:spcPct val="9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200" dirty="0" smtClean="0"/>
              <a:t>The proximal histidine partially blocks the oxygen binding site, forcing oxygen to bind at an angle.</a:t>
            </a:r>
          </a:p>
          <a:p>
            <a:pPr marL="574675" indent="-574675">
              <a:lnSpc>
                <a:spcPct val="9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200" dirty="0" smtClean="0"/>
              <a:t>The distal histidine helps to define the geometry of the oxygen binding site. </a:t>
            </a:r>
          </a:p>
          <a:p>
            <a:pPr marL="574675" indent="-574675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23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 Check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0050" y="937397"/>
            <a:ext cx="8286750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/>
              <a:t>Which of the following lines represents the binding of oxygen to Hb at pH 7.8 if the red line represents the binding of oxygen to Hb at pH 7.2?</a:t>
            </a:r>
            <a:endParaRPr lang="en-US" altLang="en-US" sz="2800" dirty="0" smtClean="0"/>
          </a:p>
        </p:txBody>
      </p:sp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5334000" y="3609159"/>
            <a:ext cx="3352800" cy="223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spcBef>
                <a:spcPts val="1200"/>
              </a:spcBef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The red line</a:t>
            </a:r>
          </a:p>
          <a:p>
            <a:pPr marL="574675" indent="-574675">
              <a:spcBef>
                <a:spcPts val="1200"/>
              </a:spcBef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The green line</a:t>
            </a:r>
          </a:p>
          <a:p>
            <a:pPr marL="574675" indent="-574675">
              <a:spcBef>
                <a:spcPts val="1200"/>
              </a:spcBef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The blue line</a:t>
            </a:r>
          </a:p>
          <a:p>
            <a:pPr marL="574675" indent="-574675">
              <a:spcBef>
                <a:spcPts val="1200"/>
              </a:spcBef>
              <a:buFont typeface="Wingdings" panose="05000000000000000000" pitchFamily="2" charset="2"/>
              <a:buAutoNum type="alphaUcPeriod"/>
            </a:pPr>
            <a:r>
              <a:rPr lang="en-US" altLang="en-US" sz="2600" smtClean="0"/>
              <a:t>The dotted line</a:t>
            </a: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760413" y="2482034"/>
            <a:ext cx="4221162" cy="3883025"/>
            <a:chOff x="720" y="10512"/>
            <a:chExt cx="3689" cy="3394"/>
          </a:xfrm>
        </p:grpSpPr>
        <p:sp>
          <p:nvSpPr>
            <p:cNvPr id="13" name="AutoShape 6"/>
            <p:cNvSpPr>
              <a:spLocks noChangeAspect="1" noChangeArrowheads="1"/>
            </p:cNvSpPr>
            <p:nvPr/>
          </p:nvSpPr>
          <p:spPr bwMode="auto">
            <a:xfrm>
              <a:off x="720" y="10512"/>
              <a:ext cx="3689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082" y="11024"/>
              <a:ext cx="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83" y="10956"/>
              <a:ext cx="142" cy="1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47" y="13783"/>
              <a:ext cx="886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pp oxygen (Torr)</a:t>
              </a: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108" y="11048"/>
              <a:ext cx="3263" cy="2579"/>
            </a:xfrm>
            <a:custGeom>
              <a:avLst/>
              <a:gdLst>
                <a:gd name="T0" fmla="*/ 0 w 3300"/>
                <a:gd name="T1" fmla="*/ 4 h 5010"/>
                <a:gd name="T2" fmla="*/ 968 w 3300"/>
                <a:gd name="T3" fmla="*/ 1 h 5010"/>
                <a:gd name="T4" fmla="*/ 2915 w 3300"/>
                <a:gd name="T5" fmla="*/ 0 h 5010"/>
                <a:gd name="T6" fmla="*/ 0 60000 65536"/>
                <a:gd name="T7" fmla="*/ 0 60000 65536"/>
                <a:gd name="T8" fmla="*/ 0 60000 65536"/>
                <a:gd name="T9" fmla="*/ 0 w 3300"/>
                <a:gd name="T10" fmla="*/ 0 h 5010"/>
                <a:gd name="T11" fmla="*/ 3300 w 3300"/>
                <a:gd name="T12" fmla="*/ 5010 h 50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" h="5010">
                  <a:moveTo>
                    <a:pt x="0" y="5010"/>
                  </a:moveTo>
                  <a:cubicBezTo>
                    <a:pt x="272" y="3395"/>
                    <a:pt x="545" y="1780"/>
                    <a:pt x="1095" y="945"/>
                  </a:cubicBezTo>
                  <a:cubicBezTo>
                    <a:pt x="1645" y="110"/>
                    <a:pt x="2472" y="55"/>
                    <a:pt x="330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11"/>
            <p:cNvSpPr>
              <a:spLocks noChangeArrowheads="1" noChangeShapeType="1" noTextEdit="1"/>
            </p:cNvSpPr>
            <p:nvPr/>
          </p:nvSpPr>
          <p:spPr bwMode="auto">
            <a:xfrm rot="-5400000">
              <a:off x="615" y="12244"/>
              <a:ext cx="562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% saturation</a:t>
              </a:r>
            </a:p>
          </p:txBody>
        </p:sp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720" y="10917"/>
              <a:ext cx="3689" cy="2856"/>
              <a:chOff x="2175" y="2865"/>
              <a:chExt cx="9179" cy="5550"/>
            </a:xfrm>
          </p:grpSpPr>
          <p:grpSp>
            <p:nvGrpSpPr>
              <p:cNvPr id="24" name="Group 13"/>
              <p:cNvGrpSpPr>
                <a:grpSpLocks/>
              </p:cNvGrpSpPr>
              <p:nvPr/>
            </p:nvGrpSpPr>
            <p:grpSpPr bwMode="auto">
              <a:xfrm>
                <a:off x="3090" y="2865"/>
                <a:ext cx="8264" cy="5281"/>
                <a:chOff x="2910" y="1845"/>
                <a:chExt cx="8264" cy="5281"/>
              </a:xfrm>
            </p:grpSpPr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>
                  <a:off x="2910" y="1845"/>
                  <a:ext cx="16" cy="52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5"/>
                <p:cNvSpPr>
                  <a:spLocks noChangeShapeType="1"/>
                </p:cNvSpPr>
                <p:nvPr/>
              </p:nvSpPr>
              <p:spPr bwMode="auto">
                <a:xfrm>
                  <a:off x="2926" y="7125"/>
                  <a:ext cx="824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2175" y="8100"/>
                <a:ext cx="915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990" y="13566"/>
              <a:ext cx="41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95" y="11088"/>
              <a:ext cx="3270" cy="2550"/>
            </a:xfrm>
            <a:custGeom>
              <a:avLst/>
              <a:gdLst>
                <a:gd name="T0" fmla="*/ 0 w 3225"/>
                <a:gd name="T1" fmla="*/ 2550 h 2550"/>
                <a:gd name="T2" fmla="*/ 1013 w 3225"/>
                <a:gd name="T3" fmla="*/ 2325 h 2550"/>
                <a:gd name="T4" fmla="*/ 1503 w 3225"/>
                <a:gd name="T5" fmla="*/ 2025 h 2550"/>
                <a:gd name="T6" fmla="*/ 1921 w 3225"/>
                <a:gd name="T7" fmla="*/ 1560 h 2550"/>
                <a:gd name="T8" fmla="*/ 2166 w 3225"/>
                <a:gd name="T9" fmla="*/ 1155 h 2550"/>
                <a:gd name="T10" fmla="*/ 2516 w 3225"/>
                <a:gd name="T11" fmla="*/ 555 h 2550"/>
                <a:gd name="T12" fmla="*/ 2864 w 3225"/>
                <a:gd name="T13" fmla="*/ 270 h 2550"/>
                <a:gd name="T14" fmla="*/ 3196 w 3225"/>
                <a:gd name="T15" fmla="*/ 135 h 2550"/>
                <a:gd name="T16" fmla="*/ 3529 w 3225"/>
                <a:gd name="T17" fmla="*/ 45 h 2550"/>
                <a:gd name="T18" fmla="*/ 3757 w 3225"/>
                <a:gd name="T19" fmla="*/ 0 h 2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5"/>
                <a:gd name="T31" fmla="*/ 0 h 2550"/>
                <a:gd name="T32" fmla="*/ 3225 w 3225"/>
                <a:gd name="T33" fmla="*/ 2550 h 25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5" h="2550">
                  <a:moveTo>
                    <a:pt x="0" y="2550"/>
                  </a:moveTo>
                  <a:cubicBezTo>
                    <a:pt x="327" y="2481"/>
                    <a:pt x="655" y="2412"/>
                    <a:pt x="870" y="2325"/>
                  </a:cubicBezTo>
                  <a:cubicBezTo>
                    <a:pt x="1085" y="2238"/>
                    <a:pt x="1160" y="2152"/>
                    <a:pt x="1290" y="2025"/>
                  </a:cubicBezTo>
                  <a:cubicBezTo>
                    <a:pt x="1420" y="1898"/>
                    <a:pt x="1555" y="1705"/>
                    <a:pt x="1650" y="1560"/>
                  </a:cubicBezTo>
                  <a:cubicBezTo>
                    <a:pt x="1745" y="1415"/>
                    <a:pt x="1775" y="1322"/>
                    <a:pt x="1860" y="1155"/>
                  </a:cubicBezTo>
                  <a:cubicBezTo>
                    <a:pt x="1945" y="988"/>
                    <a:pt x="2060" y="702"/>
                    <a:pt x="2160" y="555"/>
                  </a:cubicBezTo>
                  <a:cubicBezTo>
                    <a:pt x="2260" y="408"/>
                    <a:pt x="2363" y="340"/>
                    <a:pt x="2460" y="270"/>
                  </a:cubicBezTo>
                  <a:cubicBezTo>
                    <a:pt x="2557" y="200"/>
                    <a:pt x="2650" y="173"/>
                    <a:pt x="2745" y="135"/>
                  </a:cubicBezTo>
                  <a:cubicBezTo>
                    <a:pt x="2840" y="97"/>
                    <a:pt x="2950" y="67"/>
                    <a:pt x="3030" y="45"/>
                  </a:cubicBezTo>
                  <a:cubicBezTo>
                    <a:pt x="3110" y="23"/>
                    <a:pt x="3167" y="11"/>
                    <a:pt x="3225" y="0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100" y="11069"/>
              <a:ext cx="3260" cy="2560"/>
            </a:xfrm>
            <a:custGeom>
              <a:avLst/>
              <a:gdLst>
                <a:gd name="T0" fmla="*/ 0 w 3260"/>
                <a:gd name="T1" fmla="*/ 2460 h 2570"/>
                <a:gd name="T2" fmla="*/ 450 w 3260"/>
                <a:gd name="T3" fmla="*/ 2291 h 2570"/>
                <a:gd name="T4" fmla="*/ 940 w 3260"/>
                <a:gd name="T5" fmla="*/ 1942 h 2570"/>
                <a:gd name="T6" fmla="*/ 1220 w 3260"/>
                <a:gd name="T7" fmla="*/ 1574 h 2570"/>
                <a:gd name="T8" fmla="*/ 1570 w 3260"/>
                <a:gd name="T9" fmla="*/ 936 h 2570"/>
                <a:gd name="T10" fmla="*/ 2030 w 3260"/>
                <a:gd name="T11" fmla="*/ 376 h 2570"/>
                <a:gd name="T12" fmla="*/ 2780 w 3260"/>
                <a:gd name="T13" fmla="*/ 70 h 2570"/>
                <a:gd name="T14" fmla="*/ 3260 w 3260"/>
                <a:gd name="T15" fmla="*/ 0 h 2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0"/>
                <a:gd name="T25" fmla="*/ 0 h 2570"/>
                <a:gd name="T26" fmla="*/ 3260 w 3260"/>
                <a:gd name="T27" fmla="*/ 2570 h 2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0" h="2570">
                  <a:moveTo>
                    <a:pt x="0" y="2570"/>
                  </a:moveTo>
                  <a:cubicBezTo>
                    <a:pt x="146" y="2525"/>
                    <a:pt x="293" y="2480"/>
                    <a:pt x="450" y="2390"/>
                  </a:cubicBezTo>
                  <a:cubicBezTo>
                    <a:pt x="607" y="2300"/>
                    <a:pt x="812" y="2155"/>
                    <a:pt x="940" y="2030"/>
                  </a:cubicBezTo>
                  <a:cubicBezTo>
                    <a:pt x="1068" y="1905"/>
                    <a:pt x="1115" y="1815"/>
                    <a:pt x="1220" y="1640"/>
                  </a:cubicBezTo>
                  <a:cubicBezTo>
                    <a:pt x="1325" y="1465"/>
                    <a:pt x="1435" y="1188"/>
                    <a:pt x="1570" y="980"/>
                  </a:cubicBezTo>
                  <a:cubicBezTo>
                    <a:pt x="1705" y="772"/>
                    <a:pt x="1828" y="542"/>
                    <a:pt x="2030" y="390"/>
                  </a:cubicBezTo>
                  <a:cubicBezTo>
                    <a:pt x="2232" y="238"/>
                    <a:pt x="2575" y="135"/>
                    <a:pt x="2780" y="70"/>
                  </a:cubicBezTo>
                  <a:cubicBezTo>
                    <a:pt x="2985" y="5"/>
                    <a:pt x="3122" y="2"/>
                    <a:pt x="326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90" y="11049"/>
              <a:ext cx="3240" cy="2570"/>
            </a:xfrm>
            <a:custGeom>
              <a:avLst/>
              <a:gdLst>
                <a:gd name="T0" fmla="*/ 0 w 3240"/>
                <a:gd name="T1" fmla="*/ 2570 h 2570"/>
                <a:gd name="T2" fmla="*/ 350 w 3240"/>
                <a:gd name="T3" fmla="*/ 2280 h 2570"/>
                <a:gd name="T4" fmla="*/ 810 w 3240"/>
                <a:gd name="T5" fmla="*/ 1710 h 2570"/>
                <a:gd name="T6" fmla="*/ 1110 w 3240"/>
                <a:gd name="T7" fmla="*/ 1080 h 2570"/>
                <a:gd name="T8" fmla="*/ 1550 w 3240"/>
                <a:gd name="T9" fmla="*/ 520 h 2570"/>
                <a:gd name="T10" fmla="*/ 2230 w 3240"/>
                <a:gd name="T11" fmla="*/ 160 h 2570"/>
                <a:gd name="T12" fmla="*/ 3240 w 3240"/>
                <a:gd name="T13" fmla="*/ 0 h 2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0"/>
                <a:gd name="T22" fmla="*/ 0 h 2570"/>
                <a:gd name="T23" fmla="*/ 3240 w 3240"/>
                <a:gd name="T24" fmla="*/ 2570 h 2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0" h="2570">
                  <a:moveTo>
                    <a:pt x="0" y="2570"/>
                  </a:moveTo>
                  <a:cubicBezTo>
                    <a:pt x="107" y="2496"/>
                    <a:pt x="215" y="2423"/>
                    <a:pt x="350" y="2280"/>
                  </a:cubicBezTo>
                  <a:cubicBezTo>
                    <a:pt x="485" y="2137"/>
                    <a:pt x="683" y="1910"/>
                    <a:pt x="810" y="1710"/>
                  </a:cubicBezTo>
                  <a:cubicBezTo>
                    <a:pt x="937" y="1510"/>
                    <a:pt x="987" y="1278"/>
                    <a:pt x="1110" y="1080"/>
                  </a:cubicBezTo>
                  <a:cubicBezTo>
                    <a:pt x="1233" y="882"/>
                    <a:pt x="1363" y="673"/>
                    <a:pt x="1550" y="520"/>
                  </a:cubicBezTo>
                  <a:cubicBezTo>
                    <a:pt x="1737" y="367"/>
                    <a:pt x="1948" y="247"/>
                    <a:pt x="2230" y="160"/>
                  </a:cubicBezTo>
                  <a:cubicBezTo>
                    <a:pt x="2512" y="73"/>
                    <a:pt x="2876" y="36"/>
                    <a:pt x="3240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 Check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9906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/>
              <a:t>Which of the following is true regarding the ability of Hb to bind oxygen?</a:t>
            </a:r>
            <a:endParaRPr lang="en-US" altLang="en-US" sz="28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3040063"/>
            <a:ext cx="8229600" cy="2827337"/>
          </a:xfrm>
        </p:spPr>
        <p:txBody>
          <a:bodyPr>
            <a:normAutofit lnSpcReduction="10000"/>
          </a:bodyPr>
          <a:lstStyle/>
          <a:p>
            <a:pPr marL="574675" indent="-574675" eaLnBrk="1" hangingPunct="1">
              <a:spcBef>
                <a:spcPts val="1200"/>
              </a:spcBef>
              <a:buFontTx/>
              <a:buAutoNum type="alphaUcPeriod"/>
            </a:pPr>
            <a:r>
              <a:rPr lang="en-US" altLang="en-US" sz="2800" smtClean="0"/>
              <a:t>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promotes the release of oxygen</a:t>
            </a:r>
          </a:p>
          <a:p>
            <a:pPr marL="574675" indent="-574675" eaLnBrk="1" hangingPunct="1">
              <a:spcBef>
                <a:spcPts val="1200"/>
              </a:spcBef>
              <a:buFontTx/>
              <a:buAutoNum type="alphaUcPeriod"/>
            </a:pPr>
            <a:r>
              <a:rPr lang="en-US" altLang="en-US" sz="2800" smtClean="0"/>
              <a:t>Salt bridges stabilize the deoxy form of Hb.</a:t>
            </a:r>
          </a:p>
          <a:p>
            <a:pPr marL="574675" indent="-574675" eaLnBrk="1" hangingPunct="1">
              <a:spcBef>
                <a:spcPts val="1200"/>
              </a:spcBef>
              <a:buFontTx/>
              <a:buAutoNum type="alphaUcPeriod"/>
            </a:pPr>
            <a:r>
              <a:rPr lang="en-US" altLang="en-US" sz="2800" smtClean="0"/>
              <a:t>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and  BPG stabilize the deoxy form of Hb.</a:t>
            </a:r>
          </a:p>
          <a:p>
            <a:pPr marL="574675" indent="-574675" eaLnBrk="1" hangingPunct="1">
              <a:spcBef>
                <a:spcPts val="1200"/>
              </a:spcBef>
              <a:buFontTx/>
              <a:buAutoNum type="alphaUcPeriod"/>
            </a:pPr>
            <a:r>
              <a:rPr lang="en-US" altLang="en-US" sz="2800" smtClean="0"/>
              <a:t>B and C are true.</a:t>
            </a:r>
          </a:p>
          <a:p>
            <a:pPr marL="574675" indent="-574675" eaLnBrk="1" hangingPunct="1">
              <a:spcBef>
                <a:spcPts val="1200"/>
              </a:spcBef>
              <a:buFontTx/>
              <a:buAutoNum type="alphaUcPeriod"/>
            </a:pPr>
            <a:r>
              <a:rPr lang="en-US" altLang="en-US" sz="2800" smtClean="0"/>
              <a:t>All the above are true.</a:t>
            </a:r>
          </a:p>
          <a:p>
            <a:pPr marL="574675" indent="-574675" eaLnBrk="1" hangingPunct="1">
              <a:spcBef>
                <a:spcPts val="1200"/>
              </a:spcBef>
            </a:pPr>
            <a:endParaRPr lang="en-US" altLang="en-US" sz="2800" smtClean="0"/>
          </a:p>
          <a:p>
            <a:pPr marL="574675" indent="-574675" eaLnBrk="1" hangingPunct="1">
              <a:spcBef>
                <a:spcPts val="1200"/>
              </a:spcBef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8811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119" y="261008"/>
            <a:ext cx="7772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 Check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7363" y="654708"/>
            <a:ext cx="7894637" cy="295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4200" y="1337695"/>
            <a:ext cx="7950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True or False?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3387158"/>
            <a:ext cx="8229600" cy="229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spcBef>
                <a:spcPts val="1200"/>
              </a:spcBef>
              <a:buFontTx/>
              <a:buAutoNum type="arabicPeriod"/>
            </a:pPr>
            <a:r>
              <a:rPr lang="en-US" altLang="en-US" smtClean="0"/>
              <a:t>Heme is a polypeptide group.</a:t>
            </a:r>
          </a:p>
          <a:p>
            <a:pPr marL="574675" indent="-574675">
              <a:spcBef>
                <a:spcPts val="1200"/>
              </a:spcBef>
              <a:buFontTx/>
              <a:buAutoNum type="arabicPeriod"/>
            </a:pPr>
            <a:r>
              <a:rPr lang="en-US" altLang="en-US" smtClean="0"/>
              <a:t>The proximal histidine interacts with O</a:t>
            </a:r>
            <a:r>
              <a:rPr lang="en-US" altLang="en-US" baseline="-25000" smtClean="0"/>
              <a:t>2</a:t>
            </a:r>
            <a:r>
              <a:rPr lang="en-US" altLang="en-US" smtClean="0"/>
              <a:t>.</a:t>
            </a:r>
          </a:p>
          <a:p>
            <a:pPr marL="574675" indent="-574675">
              <a:spcBef>
                <a:spcPts val="1200"/>
              </a:spcBef>
              <a:buFontTx/>
              <a:buAutoNum type="arabicPeriod"/>
            </a:pPr>
            <a:r>
              <a:rPr lang="en-US" altLang="en-US" smtClean="0"/>
              <a:t>Myoglobin has quaternary structure.</a:t>
            </a:r>
          </a:p>
          <a:p>
            <a:pPr marL="574675" indent="-574675">
              <a:spcBef>
                <a:spcPts val="1200"/>
              </a:spcBef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3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Myoglobin </a:t>
            </a:r>
            <a:r>
              <a:rPr lang="en-US" dirty="0" err="1" smtClean="0"/>
              <a:t>Heme</a:t>
            </a:r>
            <a:r>
              <a:rPr lang="en-US" dirty="0" smtClean="0"/>
              <a:t> Site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162800" cy="48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2" descr="voet4e_fig_10_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481445" y="1600201"/>
            <a:ext cx="373539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voet4e_fig_10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43" y="1941046"/>
            <a:ext cx="3248421" cy="255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8566" y="2362200"/>
            <a:ext cx="90328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1581" y="3218130"/>
            <a:ext cx="107790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114718"/>
            <a:ext cx="866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Iron is always in the Fe</a:t>
            </a:r>
            <a:r>
              <a:rPr lang="en-US" i="1" baseline="30000" dirty="0" smtClean="0"/>
              <a:t>2+</a:t>
            </a:r>
            <a:r>
              <a:rPr lang="en-US" i="1" dirty="0" smtClean="0"/>
              <a:t> oxidation state.  Oxidation to Fe</a:t>
            </a:r>
            <a:r>
              <a:rPr lang="en-US" i="1" baseline="30000" dirty="0" smtClean="0"/>
              <a:t>3+</a:t>
            </a:r>
            <a:r>
              <a:rPr lang="en-US" i="1" dirty="0" smtClean="0"/>
              <a:t> results in abolished O</a:t>
            </a:r>
            <a:r>
              <a:rPr lang="en-US" i="1" baseline="-25000" dirty="0" smtClean="0"/>
              <a:t>2</a:t>
            </a:r>
            <a:r>
              <a:rPr lang="en-US" i="1" dirty="0" smtClean="0"/>
              <a:t> binding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18654" y="3135078"/>
            <a:ext cx="74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deoxy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7631113" y="3319744"/>
            <a:ext cx="487541" cy="41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74883" y="23622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bound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15200" y="2209800"/>
            <a:ext cx="559684" cy="337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6800" y="480060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Spectroscopic handle that allows us to monitor O</a:t>
            </a:r>
            <a:r>
              <a:rPr lang="en-US" i="1" baseline="-25000" dirty="0" smtClean="0"/>
              <a:t>2</a:t>
            </a:r>
            <a:r>
              <a:rPr lang="en-US" i="1" dirty="0" smtClean="0"/>
              <a:t> binding.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 rot="1682845">
            <a:off x="7377819" y="2414425"/>
            <a:ext cx="239713" cy="70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442514" y="5599004"/>
            <a:ext cx="1889711" cy="783796"/>
            <a:chOff x="3442514" y="5599004"/>
            <a:chExt cx="1889711" cy="78379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059238" y="5862489"/>
              <a:ext cx="6651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59238" y="6014889"/>
              <a:ext cx="6651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762500" y="5862489"/>
              <a:ext cx="1905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10000" y="5867400"/>
              <a:ext cx="1905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99170" y="5791200"/>
              <a:ext cx="545660" cy="304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44010" y="5786289"/>
              <a:ext cx="545660" cy="304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556851">
              <a:off x="3464290" y="5957570"/>
              <a:ext cx="545660" cy="304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800000">
              <a:off x="3442514" y="5599004"/>
              <a:ext cx="545660" cy="304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2467315">
              <a:off x="4786565" y="5928125"/>
              <a:ext cx="545660" cy="304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9424971">
              <a:off x="4761708" y="5618231"/>
              <a:ext cx="545660" cy="304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905250" y="5770631"/>
              <a:ext cx="971550" cy="379135"/>
            </a:xfrm>
            <a:prstGeom prst="roundRect">
              <a:avLst/>
            </a:prstGeom>
            <a:solidFill>
              <a:srgbClr val="7030A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62500" y="5872311"/>
              <a:ext cx="190500" cy="1474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848100" y="5873320"/>
              <a:ext cx="190500" cy="1474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19473479">
            <a:off x="1773458" y="1538008"/>
            <a:ext cx="1889711" cy="783796"/>
            <a:chOff x="3442514" y="5599004"/>
            <a:chExt cx="1889711" cy="78379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059238" y="5862489"/>
              <a:ext cx="6651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59238" y="6014889"/>
              <a:ext cx="6651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762500" y="5862489"/>
              <a:ext cx="1905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810000" y="5867400"/>
              <a:ext cx="1905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299170" y="5791200"/>
              <a:ext cx="545660" cy="304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944010" y="5786289"/>
              <a:ext cx="545660" cy="304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556851">
              <a:off x="3464290" y="5957570"/>
              <a:ext cx="545660" cy="304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1800000">
              <a:off x="3442514" y="5599004"/>
              <a:ext cx="545660" cy="304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2467315">
              <a:off x="4786565" y="5928125"/>
              <a:ext cx="545660" cy="304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424971">
              <a:off x="4761708" y="5618231"/>
              <a:ext cx="545660" cy="304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905250" y="5770631"/>
              <a:ext cx="971550" cy="379135"/>
            </a:xfrm>
            <a:prstGeom prst="roundRect">
              <a:avLst/>
            </a:prstGeom>
            <a:solidFill>
              <a:srgbClr val="7030A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762500" y="5872311"/>
              <a:ext cx="190500" cy="1474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848100" y="5873320"/>
              <a:ext cx="190500" cy="1474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519" y="4800600"/>
            <a:ext cx="187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Proximal Histidine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17557E-6 C -0.00035 -0.02567 0.0026 -0.10409 -0.00591 -0.13601 C -0.00695 -0.15567 -0.00868 -0.17048 -0.00973 -0.19153 C -0.01042 -0.20541 -0.00973 -0.21998 -0.01354 -0.23293 C -0.01493 -0.25236 -0.01875 -0.27364 -0.02726 -0.28984 C -0.02917 -0.30094 -0.03716 -0.31042 -0.04184 -0.31968 C -0.04584 -0.32754 -0.04132 -0.32245 -0.04653 -0.32731 C -0.04896 -0.33194 -0.04948 -0.3368 -0.05139 -0.34165 C -0.05782 -0.35808 -0.06598 -0.37358 -0.07275 -0.38954 C -0.07535 -0.39578 -0.07657 -0.40295 -0.07969 -0.40874 C -0.08143 -0.41614 -0.08629 -0.4321 -0.09028 -0.43742 C -0.0915 -0.44343 -0.09375 -0.44899 -0.09618 -0.45408 C -0.09723 -0.45893 -0.09844 -0.4624 -0.10104 -0.46587 C -0.10313 -0.47281 -0.10538 -0.47836 -0.10782 -0.48507 C -0.1092 -0.49386 -0.11285 -0.50473 -0.1165 -0.51237 C -0.11858 -0.52255 -0.12327 -0.53041 -0.12726 -0.53943 C -0.13334 -0.55308 -0.13907 -0.56372 -0.14948 -0.57182 C -0.15295 -0.57459 -0.15643 -0.57922 -0.16025 -0.58084 C -0.16684 -0.58963 -0.1783 -0.5931 -0.18733 -0.59518 C -0.19184 -0.59611 -0.20104 -0.59773 -0.20104 -0.59773 C -0.20886 -0.6005 -0.21702 -0.60166 -0.22518 -0.6016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Oxygen Binding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2" name="Picture 2" descr="voet4e_fig_10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43" y="1941046"/>
            <a:ext cx="3248421" cy="255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8566" y="2362200"/>
            <a:ext cx="90328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1581" y="3218130"/>
            <a:ext cx="107790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18654" y="3135078"/>
            <a:ext cx="74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deoxy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7631113" y="3319744"/>
            <a:ext cx="487541" cy="41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74883" y="23622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bound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15200" y="2209800"/>
            <a:ext cx="559684" cy="337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6800" y="480060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Spectroscopic handle that allows us to monitor O</a:t>
            </a:r>
            <a:r>
              <a:rPr lang="en-US" i="1" baseline="-25000" dirty="0" smtClean="0"/>
              <a:t>2</a:t>
            </a:r>
            <a:r>
              <a:rPr lang="en-US" i="1" dirty="0" smtClean="0"/>
              <a:t> binding.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 rot="1682845">
            <a:off x="7377819" y="2414425"/>
            <a:ext cx="239713" cy="70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600200"/>
            <a:ext cx="0" cy="365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38200" y="5257800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220487" y="3244334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% </a:t>
            </a:r>
            <a:r>
              <a:rPr lang="en-US" dirty="0" smtClean="0"/>
              <a:t>Abs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5334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38200" y="1600200"/>
            <a:ext cx="457200" cy="3657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38200" y="4267200"/>
            <a:ext cx="3657600" cy="9906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825623" y="1600200"/>
            <a:ext cx="3480047" cy="3646503"/>
          </a:xfrm>
          <a:custGeom>
            <a:avLst/>
            <a:gdLst>
              <a:gd name="connsiteX0" fmla="*/ 0 w 3480047"/>
              <a:gd name="connsiteY0" fmla="*/ 3601955 h 3601955"/>
              <a:gd name="connsiteX1" fmla="*/ 1518082 w 3480047"/>
              <a:gd name="connsiteY1" fmla="*/ 423749 h 3601955"/>
              <a:gd name="connsiteX2" fmla="*/ 3480047 w 3480047"/>
              <a:gd name="connsiteY2" fmla="*/ 50887 h 360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047" h="3601955">
                <a:moveTo>
                  <a:pt x="0" y="3601955"/>
                </a:moveTo>
                <a:cubicBezTo>
                  <a:pt x="469037" y="2308774"/>
                  <a:pt x="938074" y="1015594"/>
                  <a:pt x="1518082" y="423749"/>
                </a:cubicBezTo>
                <a:cubicBezTo>
                  <a:pt x="2098090" y="-168096"/>
                  <a:pt x="3027286" y="24254"/>
                  <a:pt x="3480047" y="5088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10000" y="1600200"/>
            <a:ext cx="49567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295400" y="1600200"/>
            <a:ext cx="32004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05200" y="1597982"/>
            <a:ext cx="1219200" cy="221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884794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Tight Binding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15589" y="1052417"/>
            <a:ext cx="661851" cy="462874"/>
          </a:xfrm>
          <a:custGeom>
            <a:avLst/>
            <a:gdLst>
              <a:gd name="connsiteX0" fmla="*/ 0 w 661851"/>
              <a:gd name="connsiteY0" fmla="*/ 18737 h 462874"/>
              <a:gd name="connsiteX1" fmla="*/ 209005 w 661851"/>
              <a:gd name="connsiteY1" fmla="*/ 10029 h 462874"/>
              <a:gd name="connsiteX2" fmla="*/ 435428 w 661851"/>
              <a:gd name="connsiteY2" fmla="*/ 140657 h 462874"/>
              <a:gd name="connsiteX3" fmla="*/ 661851 w 661851"/>
              <a:gd name="connsiteY3" fmla="*/ 462874 h 4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851" h="462874">
                <a:moveTo>
                  <a:pt x="0" y="18737"/>
                </a:moveTo>
                <a:cubicBezTo>
                  <a:pt x="68217" y="4223"/>
                  <a:pt x="136434" y="-10291"/>
                  <a:pt x="209005" y="10029"/>
                </a:cubicBezTo>
                <a:cubicBezTo>
                  <a:pt x="281576" y="30349"/>
                  <a:pt x="359954" y="65183"/>
                  <a:pt x="435428" y="140657"/>
                </a:cubicBezTo>
                <a:cubicBezTo>
                  <a:pt x="510902" y="216131"/>
                  <a:pt x="586376" y="339502"/>
                  <a:pt x="661851" y="46287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9890" y="2503123"/>
            <a:ext cx="140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Intermediate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Affinity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2636" y="4108343"/>
            <a:ext cx="13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Low Affinity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4755" y="1600200"/>
            <a:ext cx="3294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Mb +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                MbO</a:t>
            </a:r>
            <a:r>
              <a:rPr lang="en-US" sz="2200" baseline="-25000" dirty="0" smtClean="0"/>
              <a:t>2        </a:t>
            </a:r>
            <a:endParaRPr lang="en-US" sz="2200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91000" y="1790700"/>
            <a:ext cx="685800" cy="76200"/>
            <a:chOff x="4191000" y="1752600"/>
            <a:chExt cx="685800" cy="762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200" y="1442816"/>
                <a:ext cx="1856983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𝑀𝑏𝑂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sz="2000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442816"/>
                <a:ext cx="1856983" cy="7456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8700" y="4953000"/>
                <a:ext cx="4270400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𝑆𝑖𝑡𝑒𝑠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𝑜𝑐𝑐𝑢𝑝𝑖𝑒𝑑</m:t>
                          </m:r>
                          <m:r>
                            <a:rPr lang="en-US" i="1" dirty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𝑇𝑜𝑡𝑎𝑙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𝑠𝑖𝑡𝑒𝑠</m:t>
                          </m:r>
                          <m:r>
                            <a:rPr lang="en-US" i="1" dirty="0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𝑀𝑏𝑂</m:t>
                          </m:r>
                          <m:r>
                            <a:rPr lang="en-US" b="0" i="1" baseline="-25000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𝑀𝑏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>
                              <a:latin typeface="Cambria Math"/>
                            </a:rPr>
                            <m:t>[</m:t>
                          </m:r>
                          <m:r>
                            <a:rPr lang="en-US" i="1" dirty="0">
                              <a:latin typeface="Cambria Math"/>
                            </a:rPr>
                            <m:t>𝑀𝑏𝑂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00" y="4953000"/>
                <a:ext cx="4270400" cy="6701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57401" y="2590800"/>
            <a:ext cx="502920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Fractional Saturation (Y)</a:t>
            </a:r>
          </a:p>
          <a:p>
            <a:pPr algn="ctr"/>
            <a:endParaRPr lang="en-US" sz="2400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 fraction of binding sites that are occupied with a ligand (O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1222560"/>
            <a:ext cx="2133600" cy="123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67300" y="4797570"/>
            <a:ext cx="14859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24755" y="1600200"/>
            <a:ext cx="3294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Mb +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                MbO</a:t>
            </a:r>
            <a:r>
              <a:rPr lang="en-US" sz="2200" baseline="-25000" dirty="0" smtClean="0"/>
              <a:t>2        </a:t>
            </a:r>
            <a:endParaRPr lang="en-US" sz="2200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91000" y="1790700"/>
            <a:ext cx="685800" cy="76200"/>
            <a:chOff x="4191000" y="1752600"/>
            <a:chExt cx="685800" cy="762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91000" y="1752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191000" y="1828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200" y="1442816"/>
                <a:ext cx="1856983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𝑀𝑏𝑂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sz="2000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442816"/>
                <a:ext cx="1856983" cy="7456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3363" y="5531926"/>
                <a:ext cx="6299442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50</m:t>
                          </m:r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63" y="5531926"/>
                <a:ext cx="6299442" cy="6670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75360" y="29470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50</a:t>
            </a:r>
            <a:r>
              <a:rPr lang="en-US" dirty="0" smtClean="0"/>
              <a:t> = 2.8 </a:t>
            </a:r>
            <a:r>
              <a:rPr lang="en-US" dirty="0" err="1" smtClean="0"/>
              <a:t>torr</a:t>
            </a:r>
            <a:r>
              <a:rPr lang="en-US" dirty="0" smtClean="0"/>
              <a:t> under biological conditions.  What pressure of oxygen is needed for Mb to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saturated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75% saturated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Modeling the Binding 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3363" y="919924"/>
                <a:ext cx="6299442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50</m:t>
                          </m:r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𝑝𝑂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63" y="919924"/>
                <a:ext cx="6299442" cy="6670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209800"/>
            <a:ext cx="4868289" cy="3966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394177"/>
            <a:ext cx="4523955" cy="3730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400800"/>
            <a:ext cx="678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By definition, </a:t>
            </a:r>
            <a:r>
              <a:rPr lang="en-US" i="1" dirty="0" err="1" smtClean="0"/>
              <a:t>Kd</a:t>
            </a:r>
            <a:r>
              <a:rPr lang="en-US" i="1" dirty="0" smtClean="0"/>
              <a:t> (p</a:t>
            </a:r>
            <a:r>
              <a:rPr lang="en-US" i="1" baseline="-25000" dirty="0" smtClean="0"/>
              <a:t>50</a:t>
            </a:r>
            <a:r>
              <a:rPr lang="en-US" i="1" dirty="0" smtClean="0"/>
              <a:t> in this case) is concentration with </a:t>
            </a:r>
            <a:r>
              <a:rPr lang="en-US" b="1" i="1" dirty="0" smtClean="0">
                <a:solidFill>
                  <a:srgbClr val="FF0000"/>
                </a:solidFill>
              </a:rPr>
              <a:t>50% saturation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9872</TotalTime>
  <Words>1090</Words>
  <Application>Microsoft Office PowerPoint</Application>
  <PresentationFormat>On-screen Show (4:3)</PresentationFormat>
  <Paragraphs>283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Wingdings</vt:lpstr>
      <vt:lpstr>Office Theme</vt:lpstr>
      <vt:lpstr>Lecture 11</vt:lpstr>
      <vt:lpstr>Oxygen Storage and Transport</vt:lpstr>
      <vt:lpstr>Myoglobin</vt:lpstr>
      <vt:lpstr>Myoglobin Heme Site</vt:lpstr>
      <vt:lpstr>Modeling the Binding Curve</vt:lpstr>
      <vt:lpstr>Oxygen Binding</vt:lpstr>
      <vt:lpstr>Modeling the Binding Curve</vt:lpstr>
      <vt:lpstr>Modeling the Binding Curve</vt:lpstr>
      <vt:lpstr>Modeling the Binding Curve</vt:lpstr>
      <vt:lpstr>Modeling the Binding Curve</vt:lpstr>
      <vt:lpstr>Modeling the Binding Curve</vt:lpstr>
      <vt:lpstr>Understanding the Hb curve</vt:lpstr>
      <vt:lpstr>Modeling the Binding Curve</vt:lpstr>
      <vt:lpstr>Structural Justification of Allostery</vt:lpstr>
      <vt:lpstr>Structural Justification of Allostery</vt:lpstr>
      <vt:lpstr>Structural Justification of Allostery</vt:lpstr>
      <vt:lpstr>Structural Justification of Allostery</vt:lpstr>
      <vt:lpstr>Structural Justification of Allostery</vt:lpstr>
      <vt:lpstr>Structural Justification of Allostery</vt:lpstr>
      <vt:lpstr>Structural Justification of Allostery</vt:lpstr>
      <vt:lpstr>Models for Allostery in Hemoglobin</vt:lpstr>
      <vt:lpstr>Models for Allostery in Hemoglobin</vt:lpstr>
      <vt:lpstr>Models for Allostery in Hemoglobin</vt:lpstr>
      <vt:lpstr>Models for Allostery in Hemoglobin</vt:lpstr>
      <vt:lpstr>Ion pairing influences pKa values</vt:lpstr>
      <vt:lpstr>Modifying the Affinity: Bohr Effect</vt:lpstr>
      <vt:lpstr>Modifying the Affinity: Bohr Effect</vt:lpstr>
      <vt:lpstr>Modelling the Affinity in the Blood</vt:lpstr>
      <vt:lpstr>Hemoglobin and Sickle Cell Anemia</vt:lpstr>
      <vt:lpstr>Self Check</vt:lpstr>
      <vt:lpstr>Self Check</vt:lpstr>
      <vt:lpstr>Self Check</vt:lpstr>
      <vt:lpstr>Self Check</vt:lpstr>
      <vt:lpstr>Self Check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Grossoehme, Nicholas</dc:creator>
  <cp:lastModifiedBy>Grossoehme, Nicholas</cp:lastModifiedBy>
  <cp:revision>421</cp:revision>
  <dcterms:created xsi:type="dcterms:W3CDTF">2011-08-19T14:41:16Z</dcterms:created>
  <dcterms:modified xsi:type="dcterms:W3CDTF">2014-10-07T11:20:24Z</dcterms:modified>
</cp:coreProperties>
</file>