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77" r:id="rId3"/>
    <p:sldId id="292" r:id="rId4"/>
    <p:sldId id="293" r:id="rId5"/>
    <p:sldId id="258" r:id="rId6"/>
    <p:sldId id="274" r:id="rId7"/>
    <p:sldId id="268" r:id="rId8"/>
    <p:sldId id="273" r:id="rId9"/>
    <p:sldId id="266" r:id="rId10"/>
    <p:sldId id="267" r:id="rId11"/>
    <p:sldId id="265" r:id="rId12"/>
    <p:sldId id="270" r:id="rId13"/>
    <p:sldId id="262" r:id="rId14"/>
    <p:sldId id="260" r:id="rId15"/>
    <p:sldId id="294" r:id="rId16"/>
    <p:sldId id="261" r:id="rId17"/>
    <p:sldId id="264" r:id="rId18"/>
    <p:sldId id="259" r:id="rId19"/>
    <p:sldId id="263" r:id="rId20"/>
    <p:sldId id="271" r:id="rId21"/>
    <p:sldId id="272" r:id="rId22"/>
    <p:sldId id="281" r:id="rId23"/>
    <p:sldId id="282" r:id="rId24"/>
    <p:sldId id="278" r:id="rId25"/>
    <p:sldId id="284" r:id="rId26"/>
    <p:sldId id="283" r:id="rId27"/>
    <p:sldId id="275" r:id="rId28"/>
    <p:sldId id="279" r:id="rId29"/>
    <p:sldId id="280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Grossoehme" initials="NE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81BD"/>
    <a:srgbClr val="3209E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84" autoAdjust="0"/>
  </p:normalViewPr>
  <p:slideViewPr>
    <p:cSldViewPr>
      <p:cViewPr varScale="1">
        <p:scale>
          <a:sx n="82" d="100"/>
          <a:sy n="82" d="100"/>
        </p:scale>
        <p:origin x="-5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BF4F37DC-ED0D-47E0-92B5-58BA9DE6A371}" type="datetimeFigureOut">
              <a:rPr lang="en-US" smtClean="0"/>
              <a:pPr/>
              <a:t>2/25/2011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D0CAD7F3-9B8D-4EFE-BD23-968E24E17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DB31-0723-4567-AF75-95413AEEC087}" type="datetimeFigureOut">
              <a:rPr lang="en-US" smtClean="0"/>
              <a:pPr/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D63E-0036-4746-AA81-03342ECF4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DB31-0723-4567-AF75-95413AEEC087}" type="datetimeFigureOut">
              <a:rPr lang="en-US" smtClean="0"/>
              <a:pPr/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D63E-0036-4746-AA81-03342ECF4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DB31-0723-4567-AF75-95413AEEC087}" type="datetimeFigureOut">
              <a:rPr lang="en-US" smtClean="0"/>
              <a:pPr/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D63E-0036-4746-AA81-03342ECF4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DB31-0723-4567-AF75-95413AEEC087}" type="datetimeFigureOut">
              <a:rPr lang="en-US" smtClean="0"/>
              <a:pPr/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D63E-0036-4746-AA81-03342ECF4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DB31-0723-4567-AF75-95413AEEC087}" type="datetimeFigureOut">
              <a:rPr lang="en-US" smtClean="0"/>
              <a:pPr/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D63E-0036-4746-AA81-03342ECF4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DB31-0723-4567-AF75-95413AEEC087}" type="datetimeFigureOut">
              <a:rPr lang="en-US" smtClean="0"/>
              <a:pPr/>
              <a:t>2/25/2011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D63E-0036-4746-AA81-03342ECF4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DB31-0723-4567-AF75-95413AEEC087}" type="datetimeFigureOut">
              <a:rPr lang="en-US" smtClean="0"/>
              <a:pPr/>
              <a:t>2/25/2011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D63E-0036-4746-AA81-03342ECF4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DB31-0723-4567-AF75-95413AEEC087}" type="datetimeFigureOut">
              <a:rPr lang="en-US" smtClean="0"/>
              <a:pPr/>
              <a:t>2/25/2011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D63E-0036-4746-AA81-03342ECF4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DB31-0723-4567-AF75-95413AEEC087}" type="datetimeFigureOut">
              <a:rPr lang="en-US" smtClean="0"/>
              <a:pPr/>
              <a:t>2/25/2011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D63E-0036-4746-AA81-03342ECF4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DB31-0723-4567-AF75-95413AEEC087}" type="datetimeFigureOut">
              <a:rPr lang="en-US" smtClean="0"/>
              <a:pPr/>
              <a:t>2/25/2011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D63E-0036-4746-AA81-03342ECF4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DB31-0723-4567-AF75-95413AEEC087}" type="datetimeFigureOut">
              <a:rPr lang="en-US" smtClean="0"/>
              <a:pPr/>
              <a:t>2/25/2011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D63E-0036-4746-AA81-03342ECF4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3DB31-0723-4567-AF75-95413AEEC087}" type="datetimeFigureOut">
              <a:rPr lang="en-US" smtClean="0"/>
              <a:pPr/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3D63E-0036-4746-AA81-03342ECF4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soR tetram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3048000"/>
            <a:ext cx="6096000" cy="4133850"/>
          </a:xfrm>
          <a:prstGeom prst="rect">
            <a:avLst/>
          </a:prstGeom>
        </p:spPr>
      </p:pic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685800" y="-152399"/>
            <a:ext cx="7772400" cy="3733800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CONTROL OF COPPER RESISTANCE AND INORGANIC SULFUR METABOLISM</a:t>
            </a:r>
            <a:br>
              <a:rPr lang="en-US" sz="2200" b="1" dirty="0" smtClean="0">
                <a:latin typeface="Arial" pitchFamily="34" charset="0"/>
                <a:cs typeface="Arial" pitchFamily="34" charset="0"/>
              </a:rPr>
            </a:b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BY PARALOGOUS REGULATORS IN 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STAPHYLOCOCCUS AUREUS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295400" y="2667000"/>
            <a:ext cx="6400800" cy="1752600"/>
          </a:xfrm>
        </p:spPr>
        <p:txBody>
          <a:bodyPr/>
          <a:lstStyle/>
          <a:p>
            <a:r>
              <a:rPr lang="en-US" dirty="0" smtClean="0"/>
              <a:t>Nicholas E. Grossoehme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CsoR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regulators selectively binds to DNA with a GC-tract</a:t>
            </a:r>
            <a:endParaRPr lang="en-US" sz="27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8275637" cy="15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1066800"/>
            <a:ext cx="84582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GC-tracts promote A-form DNA resulting in A-B DNA helical junctions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40080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/>
              <a:t>Iwig</a:t>
            </a:r>
            <a:r>
              <a:rPr lang="en-US" sz="1200" dirty="0" smtClean="0"/>
              <a:t>, J. S., </a:t>
            </a:r>
            <a:r>
              <a:rPr lang="en-US" sz="1200" dirty="0" err="1" smtClean="0"/>
              <a:t>Leitch</a:t>
            </a:r>
            <a:r>
              <a:rPr lang="en-US" sz="1200" dirty="0" smtClean="0"/>
              <a:t>, S., </a:t>
            </a:r>
            <a:r>
              <a:rPr lang="en-US" sz="1200" dirty="0" err="1" smtClean="0"/>
              <a:t>Herbst</a:t>
            </a:r>
            <a:r>
              <a:rPr lang="en-US" sz="1200" dirty="0" smtClean="0"/>
              <a:t>, R. W., </a:t>
            </a:r>
            <a:r>
              <a:rPr lang="en-US" sz="1200" dirty="0" err="1" smtClean="0"/>
              <a:t>Maroney</a:t>
            </a:r>
            <a:r>
              <a:rPr lang="en-US" sz="1200" dirty="0" smtClean="0"/>
              <a:t>, M. J., and </a:t>
            </a:r>
            <a:r>
              <a:rPr lang="en-US" sz="1200" dirty="0" err="1" smtClean="0"/>
              <a:t>Chivers</a:t>
            </a:r>
            <a:r>
              <a:rPr lang="en-US" sz="1200" dirty="0" smtClean="0"/>
              <a:t>, P. T. (2008) </a:t>
            </a:r>
            <a:r>
              <a:rPr lang="en-US" sz="1200" i="1" dirty="0" smtClean="0"/>
              <a:t>J Am </a:t>
            </a:r>
            <a:r>
              <a:rPr lang="en-US" sz="1200" i="1" dirty="0" err="1" smtClean="0"/>
              <a:t>Chem</a:t>
            </a:r>
            <a:r>
              <a:rPr lang="en-US" sz="1200" i="1" dirty="0" smtClean="0"/>
              <a:t> Soc </a:t>
            </a:r>
            <a:r>
              <a:rPr lang="en-US" sz="1200" b="1" i="1" dirty="0" smtClean="0"/>
              <a:t>130, </a:t>
            </a:r>
            <a:r>
              <a:rPr lang="en-US" sz="1200" i="1" dirty="0" smtClean="0"/>
              <a:t>7592-7606</a:t>
            </a:r>
            <a:endParaRPr lang="en-US" sz="1200" dirty="0"/>
          </a:p>
        </p:txBody>
      </p:sp>
      <p:pic>
        <p:nvPicPr>
          <p:cNvPr id="16" name="Picture 15" descr="A-form D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2438400"/>
            <a:ext cx="3217334" cy="2579523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stCxn id="19" idx="2"/>
          </p:cNvCxnSpPr>
          <p:nvPr/>
        </p:nvCxnSpPr>
        <p:spPr>
          <a:xfrm rot="5400000">
            <a:off x="3561666" y="2037665"/>
            <a:ext cx="344269" cy="914400"/>
          </a:xfrm>
          <a:prstGeom prst="straightConnector1">
            <a:avLst/>
          </a:prstGeom>
          <a:ln w="28575">
            <a:solidFill>
              <a:srgbClr val="3209E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71600" y="16764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209E1"/>
                </a:solidFill>
              </a:rPr>
              <a:t>A-form DNA is characterized by a </a:t>
            </a:r>
            <a:r>
              <a:rPr lang="en-US" dirty="0" smtClean="0">
                <a:solidFill>
                  <a:srgbClr val="3209E1"/>
                </a:solidFill>
                <a:sym typeface="Wingdings" pitchFamily="2" charset="2"/>
              </a:rPr>
              <a:t>transition from </a:t>
            </a:r>
            <a:r>
              <a:rPr lang="en-US" dirty="0" smtClean="0">
                <a:solidFill>
                  <a:srgbClr val="3209E1"/>
                </a:solidFill>
              </a:rPr>
              <a:t>(+) </a:t>
            </a:r>
            <a:r>
              <a:rPr lang="en-US" dirty="0" smtClean="0">
                <a:solidFill>
                  <a:srgbClr val="3209E1"/>
                </a:solidFill>
                <a:sym typeface="Wingdings" pitchFamily="2" charset="2"/>
              </a:rPr>
              <a:t> (-) </a:t>
            </a:r>
            <a:r>
              <a:rPr lang="en-US" dirty="0" err="1" smtClean="0">
                <a:solidFill>
                  <a:srgbClr val="3209E1"/>
                </a:solidFill>
                <a:sym typeface="Wingdings" pitchFamily="2" charset="2"/>
              </a:rPr>
              <a:t>helicity</a:t>
            </a:r>
            <a:r>
              <a:rPr lang="en-US" dirty="0" smtClean="0">
                <a:solidFill>
                  <a:srgbClr val="3209E1"/>
                </a:solidFill>
                <a:sym typeface="Wingdings" pitchFamily="2" charset="2"/>
              </a:rPr>
              <a:t> at 250 nm and more intense maximum ~270</a:t>
            </a:r>
            <a:endParaRPr lang="en-US" dirty="0">
              <a:solidFill>
                <a:srgbClr val="3209E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3048000" y="3200400"/>
            <a:ext cx="243840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10200" y="36576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RncR</a:t>
            </a:r>
            <a:r>
              <a:rPr lang="en-US" dirty="0" smtClean="0">
                <a:solidFill>
                  <a:srgbClr val="FF0000"/>
                </a:solidFill>
              </a:rPr>
              <a:t> binding region possess </a:t>
            </a:r>
            <a:r>
              <a:rPr lang="en-US" dirty="0" smtClean="0">
                <a:solidFill>
                  <a:srgbClr val="FF0000"/>
                </a:solidFill>
              </a:rPr>
              <a:t>A-form </a:t>
            </a:r>
            <a:r>
              <a:rPr lang="en-US" dirty="0" smtClean="0">
                <a:solidFill>
                  <a:srgbClr val="FF0000"/>
                </a:solidFill>
              </a:rPr>
              <a:t>DNA characteristics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pper sensor align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0557" y="891256"/>
            <a:ext cx="5374843" cy="596674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S. </a:t>
            </a:r>
            <a:r>
              <a:rPr lang="en-US" sz="3200" i="1" dirty="0" err="1" smtClean="0">
                <a:latin typeface="Arial" pitchFamily="34" charset="0"/>
                <a:cs typeface="Arial" pitchFamily="34" charset="0"/>
              </a:rPr>
              <a:t>aureus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encodes a putative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CsoR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8275637" cy="15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1266" name="Picture 2" descr="http://upload.wikimedia.org/wikipedia/commons/thumb/d/d3/Staphylococcus_aureus_VISA_2.jpg/270px-Staphylococcus_aureus_VISA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219200"/>
            <a:ext cx="2571750" cy="19716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3581400"/>
            <a:ext cx="3124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Staphylococcus </a:t>
            </a:r>
            <a:r>
              <a:rPr lang="en-US" i="1" dirty="0" err="1" smtClean="0"/>
              <a:t>aureus</a:t>
            </a:r>
            <a:r>
              <a:rPr lang="en-US" i="1" dirty="0" smtClean="0"/>
              <a:t> </a:t>
            </a:r>
            <a:r>
              <a:rPr lang="en-US" dirty="0" smtClean="0"/>
              <a:t>is an opportunistic gram positive human pathogen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Associate with a wide range of hospital and community-acquired diseases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Increasing prevalence of </a:t>
            </a:r>
            <a:r>
              <a:rPr lang="en-US" dirty="0" err="1" smtClean="0"/>
              <a:t>methicillin</a:t>
            </a:r>
            <a:r>
              <a:rPr lang="en-US" dirty="0" smtClean="0"/>
              <a:t> resistance in low incidence areas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15900"/>
            <a:ext cx="91440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CsoR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binds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stoichiometric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Cu(I)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609600"/>
            <a:ext cx="8199437" cy="15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9" name="Picture 18" descr="Cu bind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676400"/>
            <a:ext cx="3938770" cy="3276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0" y="5105400"/>
            <a:ext cx="3962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Arial" pitchFamily="34" charset="0"/>
                <a:cs typeface="Arial" pitchFamily="34" charset="0"/>
              </a:rPr>
              <a:t>Conditions:</a:t>
            </a:r>
          </a:p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20 </a:t>
            </a:r>
            <a:r>
              <a:rPr lang="en-US" sz="1400" i="1" dirty="0" err="1" smtClean="0">
                <a:latin typeface="Symbol" pitchFamily="18" charset="2"/>
                <a:cs typeface="Arial" pitchFamily="34" charset="0"/>
              </a:rPr>
              <a:t>m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CsoR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monomer</a:t>
            </a:r>
          </a:p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mM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HEPES, 0.2 M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NaCl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, pH 7.0</a:t>
            </a:r>
          </a:p>
        </p:txBody>
      </p:sp>
      <p:pic>
        <p:nvPicPr>
          <p:cNvPr id="13" name="Picture 12" descr="CsoR-Copper carto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3429000"/>
            <a:ext cx="2747554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8600" y="2754868"/>
            <a:ext cx="433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Sau</a:t>
            </a:r>
            <a:r>
              <a:rPr lang="en-US" i="1" dirty="0" smtClean="0"/>
              <a:t> </a:t>
            </a:r>
            <a:r>
              <a:rPr lang="en-US" dirty="0" err="1" smtClean="0"/>
              <a:t>CsoR</a:t>
            </a:r>
            <a:r>
              <a:rPr lang="en-US" dirty="0" smtClean="0"/>
              <a:t> bind one copper ion per monomer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15900"/>
            <a:ext cx="91440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CsoR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binds Cu(I) with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trigonal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S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N geometry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609600"/>
            <a:ext cx="8199437" cy="15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9906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8980 </a:t>
            </a:r>
            <a:r>
              <a:rPr lang="en-US" dirty="0" err="1" smtClean="0"/>
              <a:t>eV</a:t>
            </a:r>
            <a:r>
              <a:rPr lang="en-US" dirty="0" smtClean="0"/>
              <a:t> K-edge is consistent with a three coordinate Cu(I) 1s </a:t>
            </a:r>
            <a:r>
              <a:rPr lang="en-US" dirty="0" smtClean="0">
                <a:sym typeface="Wingdings" pitchFamily="2" charset="2"/>
              </a:rPr>
              <a:t>4p transition</a:t>
            </a:r>
            <a:endParaRPr lang="en-US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914400"/>
            <a:ext cx="336232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219200" y="2295525"/>
          <a:ext cx="2371863" cy="2047875"/>
        </p:xfrm>
        <a:graphic>
          <a:graphicData uri="http://schemas.openxmlformats.org/drawingml/2006/table">
            <a:tbl>
              <a:tblPr/>
              <a:tblGrid>
                <a:gridCol w="722395"/>
                <a:gridCol w="769049"/>
                <a:gridCol w="880419"/>
              </a:tblGrid>
              <a:tr h="40005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宋体"/>
                          <a:cs typeface="Arial" pitchFamily="34" charset="0"/>
                        </a:rPr>
                        <a:t>Shell</a:t>
                      </a:r>
                      <a:endParaRPr lang="en-US" sz="1400" dirty="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 pitchFamily="34" charset="0"/>
                          <a:ea typeface="宋体"/>
                          <a:cs typeface="Arial" pitchFamily="34" charset="0"/>
                        </a:rPr>
                        <a:t>R</a:t>
                      </a:r>
                      <a:r>
                        <a:rPr lang="en-US" sz="1400" baseline="-25000">
                          <a:solidFill>
                            <a:srgbClr val="000000"/>
                          </a:solidFill>
                          <a:latin typeface="Arial" pitchFamily="34" charset="0"/>
                          <a:ea typeface="宋体"/>
                          <a:cs typeface="Arial" pitchFamily="34" charset="0"/>
                        </a:rPr>
                        <a:t>as</a:t>
                      </a:r>
                      <a:endParaRPr lang="en-US" sz="14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 pitchFamily="34" charset="0"/>
                          <a:ea typeface="宋体"/>
                          <a:cs typeface="Arial" pitchFamily="34" charset="0"/>
                        </a:rPr>
                        <a:t>σ</a:t>
                      </a:r>
                      <a:r>
                        <a:rPr lang="en-US" sz="1400" baseline="-25000">
                          <a:solidFill>
                            <a:srgbClr val="000000"/>
                          </a:solidFill>
                          <a:latin typeface="Arial" pitchFamily="34" charset="0"/>
                          <a:ea typeface="宋体"/>
                          <a:cs typeface="Arial" pitchFamily="34" charset="0"/>
                        </a:rPr>
                        <a:t>as</a:t>
                      </a:r>
                      <a:r>
                        <a:rPr lang="en-US" sz="1400" baseline="30000">
                          <a:solidFill>
                            <a:srgbClr val="000000"/>
                          </a:solidFill>
                          <a:latin typeface="Arial" pitchFamily="34" charset="0"/>
                          <a:ea typeface="宋体"/>
                          <a:cs typeface="Arial" pitchFamily="34" charset="0"/>
                        </a:rPr>
                        <a:t>2</a:t>
                      </a:r>
                      <a:endParaRPr lang="en-US" sz="14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宋体"/>
                          <a:cs typeface="Arial" pitchFamily="34" charset="0"/>
                        </a:rPr>
                        <a:t>(Å)</a:t>
                      </a:r>
                      <a:endParaRPr lang="en-US" sz="1400" dirty="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 pitchFamily="34" charset="0"/>
                          <a:ea typeface="宋体"/>
                          <a:cs typeface="Arial" pitchFamily="34" charset="0"/>
                        </a:rPr>
                        <a:t>(Å</a:t>
                      </a:r>
                      <a:r>
                        <a:rPr lang="en-US" sz="1400" baseline="30000">
                          <a:solidFill>
                            <a:srgbClr val="000000"/>
                          </a:solidFill>
                          <a:latin typeface="Arial" pitchFamily="34" charset="0"/>
                          <a:ea typeface="宋体"/>
                          <a:cs typeface="Arial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Arial" pitchFamily="34" charset="0"/>
                          <a:ea typeface="宋体"/>
                          <a:cs typeface="Arial" pitchFamily="34" charset="0"/>
                        </a:rPr>
                        <a:t>)</a:t>
                      </a:r>
                      <a:endParaRPr lang="en-US" sz="14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 pitchFamily="34" charset="0"/>
                          <a:ea typeface="宋体"/>
                          <a:cs typeface="Arial" pitchFamily="34" charset="0"/>
                        </a:rPr>
                        <a:t>Cu-S</a:t>
                      </a:r>
                      <a:r>
                        <a:rPr lang="en-US" sz="1400" baseline="-25000">
                          <a:solidFill>
                            <a:srgbClr val="000000"/>
                          </a:solidFill>
                          <a:latin typeface="Arial" pitchFamily="34" charset="0"/>
                          <a:ea typeface="宋体"/>
                          <a:cs typeface="Arial" pitchFamily="34" charset="0"/>
                        </a:rPr>
                        <a:t>2</a:t>
                      </a:r>
                      <a:endParaRPr lang="en-US" sz="14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 pitchFamily="34" charset="0"/>
                          <a:ea typeface="宋体"/>
                          <a:cs typeface="Arial" pitchFamily="34" charset="0"/>
                        </a:rPr>
                        <a:t>2.20</a:t>
                      </a:r>
                      <a:endParaRPr lang="en-US" sz="14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 pitchFamily="34" charset="0"/>
                          <a:ea typeface="宋体"/>
                          <a:cs typeface="Arial" pitchFamily="34" charset="0"/>
                        </a:rPr>
                        <a:t>0.0028</a:t>
                      </a:r>
                      <a:endParaRPr lang="en-US" sz="14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 pitchFamily="34" charset="0"/>
                          <a:ea typeface="宋体"/>
                          <a:cs typeface="Arial" pitchFamily="34" charset="0"/>
                        </a:rPr>
                        <a:t>Cu-N</a:t>
                      </a:r>
                      <a:r>
                        <a:rPr lang="en-US" sz="1400" baseline="-25000">
                          <a:solidFill>
                            <a:srgbClr val="000000"/>
                          </a:solidFill>
                          <a:latin typeface="Arial" pitchFamily="34" charset="0"/>
                          <a:ea typeface="宋体"/>
                          <a:cs typeface="Arial" pitchFamily="34" charset="0"/>
                        </a:rPr>
                        <a:t>1</a:t>
                      </a:r>
                      <a:endParaRPr lang="en-US" sz="14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 pitchFamily="34" charset="0"/>
                          <a:ea typeface="宋体"/>
                          <a:cs typeface="Arial" pitchFamily="34" charset="0"/>
                        </a:rPr>
                        <a:t>2.01</a:t>
                      </a:r>
                      <a:endParaRPr lang="en-US" sz="14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 pitchFamily="34" charset="0"/>
                          <a:ea typeface="宋体"/>
                          <a:cs typeface="Arial" pitchFamily="34" charset="0"/>
                        </a:rPr>
                        <a:t>0.0016</a:t>
                      </a:r>
                      <a:endParaRPr lang="en-US" sz="14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 pitchFamily="34" charset="0"/>
                          <a:ea typeface="宋体"/>
                          <a:cs typeface="Arial" pitchFamily="34" charset="0"/>
                        </a:rPr>
                        <a:t>Cu-C</a:t>
                      </a:r>
                      <a:r>
                        <a:rPr lang="en-US" sz="1400" baseline="-25000">
                          <a:solidFill>
                            <a:srgbClr val="000000"/>
                          </a:solidFill>
                          <a:latin typeface="Arial" pitchFamily="34" charset="0"/>
                          <a:ea typeface="宋体"/>
                          <a:cs typeface="Arial" pitchFamily="34" charset="0"/>
                        </a:rPr>
                        <a:t>1</a:t>
                      </a:r>
                      <a:endParaRPr lang="en-US" sz="14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 pitchFamily="34" charset="0"/>
                          <a:ea typeface="宋体"/>
                          <a:cs typeface="Arial" pitchFamily="34" charset="0"/>
                        </a:rPr>
                        <a:t>[2.99]</a:t>
                      </a:r>
                      <a:endParaRPr lang="en-US" sz="14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 pitchFamily="34" charset="0"/>
                          <a:ea typeface="宋体"/>
                          <a:cs typeface="Arial" pitchFamily="34" charset="0"/>
                        </a:rPr>
                        <a:t>[0.0032]</a:t>
                      </a:r>
                      <a:endParaRPr lang="en-US" sz="14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 pitchFamily="34" charset="0"/>
                          <a:ea typeface="宋体"/>
                          <a:cs typeface="Arial" pitchFamily="34" charset="0"/>
                        </a:rPr>
                        <a:t>Cu-C</a:t>
                      </a:r>
                      <a:r>
                        <a:rPr lang="en-US" sz="1400" baseline="-25000">
                          <a:solidFill>
                            <a:srgbClr val="000000"/>
                          </a:solidFill>
                          <a:latin typeface="Arial" pitchFamily="34" charset="0"/>
                          <a:ea typeface="宋体"/>
                          <a:cs typeface="Arial" pitchFamily="34" charset="0"/>
                        </a:rPr>
                        <a:t>1</a:t>
                      </a:r>
                      <a:endParaRPr lang="en-US" sz="14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 pitchFamily="34" charset="0"/>
                          <a:ea typeface="宋体"/>
                          <a:cs typeface="Arial" pitchFamily="34" charset="0"/>
                        </a:rPr>
                        <a:t>[3.04]</a:t>
                      </a:r>
                      <a:endParaRPr lang="en-US" sz="14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 pitchFamily="34" charset="0"/>
                          <a:ea typeface="宋体"/>
                          <a:cs typeface="Arial" pitchFamily="34" charset="0"/>
                        </a:rPr>
                        <a:t>[0.0033]</a:t>
                      </a:r>
                      <a:endParaRPr lang="en-US" sz="14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 pitchFamily="34" charset="0"/>
                          <a:ea typeface="宋体"/>
                          <a:cs typeface="Arial" pitchFamily="34" charset="0"/>
                        </a:rPr>
                        <a:t>Cu-N</a:t>
                      </a:r>
                      <a:r>
                        <a:rPr lang="en-US" sz="1400" baseline="-25000">
                          <a:solidFill>
                            <a:srgbClr val="000000"/>
                          </a:solidFill>
                          <a:latin typeface="Arial" pitchFamily="34" charset="0"/>
                          <a:ea typeface="宋体"/>
                          <a:cs typeface="Arial" pitchFamily="34" charset="0"/>
                        </a:rPr>
                        <a:t>1</a:t>
                      </a:r>
                      <a:endParaRPr lang="en-US" sz="14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 pitchFamily="34" charset="0"/>
                          <a:ea typeface="宋体"/>
                          <a:cs typeface="Arial" pitchFamily="34" charset="0"/>
                        </a:rPr>
                        <a:t>[4.17]</a:t>
                      </a:r>
                      <a:endParaRPr lang="en-US" sz="14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 pitchFamily="34" charset="0"/>
                          <a:ea typeface="宋体"/>
                          <a:cs typeface="Arial" pitchFamily="34" charset="0"/>
                        </a:rPr>
                        <a:t>[0.0020]</a:t>
                      </a:r>
                      <a:endParaRPr lang="en-US" sz="14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宋体"/>
                          <a:cs typeface="Arial" pitchFamily="34" charset="0"/>
                        </a:rPr>
                        <a:t>Cu-C</a:t>
                      </a:r>
                      <a:r>
                        <a:rPr lang="en-US" sz="1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宋体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宋体"/>
                          <a:cs typeface="Arial" pitchFamily="34" charset="0"/>
                        </a:rPr>
                        <a:t>[4.22]</a:t>
                      </a:r>
                      <a:endParaRPr lang="en-US" sz="1400" dirty="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宋体"/>
                          <a:cs typeface="Arial" pitchFamily="34" charset="0"/>
                        </a:rPr>
                        <a:t>[0.0020]</a:t>
                      </a:r>
                      <a:endParaRPr lang="en-US" sz="1400" dirty="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993" y="4800600"/>
            <a:ext cx="321760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15900"/>
            <a:ext cx="91440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Assessing the Cu(I) –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CsoR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binding constant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609600"/>
            <a:ext cx="8199437" cy="15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1" name="Picture 10" descr="cubcs [Converted]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7999" y="990600"/>
            <a:ext cx="3810001" cy="2895600"/>
          </a:xfrm>
          <a:prstGeom prst="rect">
            <a:avLst/>
          </a:prstGeom>
        </p:spPr>
      </p:pic>
      <p:pic>
        <p:nvPicPr>
          <p:cNvPr id="12" name="Picture 11" descr="BCS high affini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1840468"/>
            <a:ext cx="2764542" cy="9174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0800" y="2831068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protein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&gt;&gt; </a:t>
            </a:r>
            <a:r>
              <a:rPr lang="en-US" dirty="0" err="1" smtClean="0">
                <a:latin typeface="Symbol" pitchFamily="18" charset="2"/>
                <a:cs typeface="Arial" pitchFamily="34" charset="0"/>
              </a:rPr>
              <a:t>b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BCS</a:t>
            </a:r>
            <a:endParaRPr lang="en-US" baseline="-25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BCS low affinit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8218" y="2740150"/>
            <a:ext cx="2932182" cy="9174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8200" y="2133600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protein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&lt;&lt; </a:t>
            </a:r>
            <a:r>
              <a:rPr lang="en-US" dirty="0" err="1" smtClean="0">
                <a:latin typeface="Symbol" pitchFamily="18" charset="2"/>
                <a:cs typeface="Arial" pitchFamily="34" charset="0"/>
              </a:rPr>
              <a:t>b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BCS</a:t>
            </a:r>
            <a:endParaRPr lang="en-US" baseline="-25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BCS medium affinit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800" y="4572000"/>
            <a:ext cx="2831598" cy="82601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031412" y="4038600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protein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≈ </a:t>
            </a:r>
            <a:r>
              <a:rPr lang="en-US" dirty="0" err="1" smtClean="0">
                <a:latin typeface="Symbol" pitchFamily="18" charset="2"/>
                <a:cs typeface="Arial" pitchFamily="34" charset="0"/>
              </a:rPr>
              <a:t>b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BCS</a:t>
            </a:r>
            <a:endParaRPr lang="en-US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048000" y="4038600"/>
            <a:ext cx="3581400" cy="1600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15900"/>
            <a:ext cx="91440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Assessing the Cu(I) –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CsoR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binding constant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609600"/>
            <a:ext cx="8199437" cy="15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219200" y="3962399"/>
          <a:ext cx="6524275" cy="1981201"/>
        </p:xfrm>
        <a:graphic>
          <a:graphicData uri="http://schemas.openxmlformats.org/drawingml/2006/table">
            <a:tbl>
              <a:tblPr/>
              <a:tblGrid>
                <a:gridCol w="2848169"/>
                <a:gridCol w="1616529"/>
                <a:gridCol w="2059577"/>
              </a:tblGrid>
              <a:tr h="424543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600" b="0" dirty="0" err="1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CsoR</a:t>
                      </a:r>
                      <a:endParaRPr lang="en-US" sz="1300" b="0" dirty="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92373" marR="923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600" b="0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log </a:t>
                      </a:r>
                      <a:r>
                        <a:rPr lang="en-US" sz="1600" b="0" i="1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K</a:t>
                      </a:r>
                      <a:r>
                        <a:rPr lang="en-US" sz="1600" b="0" baseline="-25000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Cu</a:t>
                      </a:r>
                      <a:endParaRPr lang="en-US" sz="1300" b="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92373" marR="923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600" b="0" dirty="0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reference</a:t>
                      </a:r>
                      <a:endParaRPr lang="en-US" sz="1300" b="0" dirty="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92373" marR="923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443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600" b="0" dirty="0">
                          <a:latin typeface="Times New Roman"/>
                          <a:ea typeface="宋体"/>
                          <a:cs typeface="Times New Roman"/>
                        </a:rPr>
                        <a:t>Wild-type </a:t>
                      </a:r>
                      <a:r>
                        <a:rPr lang="en-US" sz="1600" b="0" i="1" dirty="0" err="1">
                          <a:latin typeface="Times New Roman"/>
                          <a:ea typeface="宋体"/>
                          <a:cs typeface="Times New Roman"/>
                        </a:rPr>
                        <a:t>Sau</a:t>
                      </a:r>
                      <a:endParaRPr lang="en-US" sz="1300" b="1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92373" marR="923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600" b="0">
                          <a:latin typeface="Times New Roman"/>
                          <a:ea typeface="宋体"/>
                          <a:cs typeface="Times New Roman"/>
                        </a:rPr>
                        <a:t>18.1 ±0.5</a:t>
                      </a:r>
                      <a:endParaRPr lang="en-US" sz="13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92373" marR="923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600" b="0">
                          <a:latin typeface="Times New Roman"/>
                          <a:ea typeface="宋体"/>
                          <a:cs typeface="Times New Roman"/>
                        </a:rPr>
                        <a:t>this work</a:t>
                      </a:r>
                      <a:endParaRPr lang="en-US" sz="13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92373" marR="923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9443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600" b="0">
                          <a:latin typeface="Times New Roman"/>
                          <a:ea typeface="宋体"/>
                          <a:cs typeface="Times New Roman"/>
                        </a:rPr>
                        <a:t>C41A </a:t>
                      </a:r>
                      <a:r>
                        <a:rPr lang="en-US" sz="1600" b="0" i="1">
                          <a:latin typeface="Times New Roman"/>
                          <a:ea typeface="宋体"/>
                          <a:cs typeface="Times New Roman"/>
                        </a:rPr>
                        <a:t>Sau</a:t>
                      </a:r>
                      <a:endParaRPr lang="en-US" sz="13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92373" marR="923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600" b="0">
                          <a:latin typeface="Times New Roman"/>
                          <a:ea typeface="宋体"/>
                          <a:cs typeface="Times New Roman"/>
                        </a:rPr>
                        <a:t>15.3 ±0.3</a:t>
                      </a:r>
                      <a:endParaRPr lang="en-US" sz="13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92373" marR="923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600" b="0">
                          <a:latin typeface="Times New Roman"/>
                          <a:ea typeface="宋体"/>
                          <a:cs typeface="Times New Roman"/>
                        </a:rPr>
                        <a:t>this work</a:t>
                      </a:r>
                      <a:endParaRPr lang="en-US" sz="13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92373" marR="923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443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600" b="0" dirty="0">
                          <a:latin typeface="Times New Roman"/>
                          <a:ea typeface="宋体"/>
                          <a:cs typeface="Times New Roman"/>
                        </a:rPr>
                        <a:t>H66A </a:t>
                      </a:r>
                      <a:r>
                        <a:rPr lang="en-US" sz="1600" b="0" i="1" dirty="0" err="1">
                          <a:latin typeface="Times New Roman"/>
                          <a:ea typeface="宋体"/>
                          <a:cs typeface="Times New Roman"/>
                        </a:rPr>
                        <a:t>Sau</a:t>
                      </a:r>
                      <a:r>
                        <a:rPr lang="en-US" sz="1600" b="0" dirty="0"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endParaRPr lang="en-US" sz="1300" b="1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92373" marR="923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600" b="0">
                          <a:latin typeface="Times New Roman"/>
                          <a:ea typeface="宋体"/>
                          <a:cs typeface="Times New Roman"/>
                        </a:rPr>
                        <a:t>14.5 ±0.1</a:t>
                      </a:r>
                      <a:endParaRPr lang="en-US" sz="13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92373" marR="923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600" b="0">
                          <a:latin typeface="Times New Roman"/>
                          <a:ea typeface="宋体"/>
                          <a:cs typeface="Times New Roman"/>
                        </a:rPr>
                        <a:t>this work</a:t>
                      </a:r>
                      <a:endParaRPr lang="en-US" sz="13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92373" marR="923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443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600" b="0">
                          <a:latin typeface="Times New Roman"/>
                          <a:ea typeface="宋体"/>
                          <a:cs typeface="Times New Roman"/>
                        </a:rPr>
                        <a:t>Wild-type </a:t>
                      </a:r>
                      <a:r>
                        <a:rPr lang="en-US" sz="1600" b="0" i="1">
                          <a:latin typeface="Times New Roman"/>
                          <a:ea typeface="宋体"/>
                          <a:cs typeface="Times New Roman"/>
                        </a:rPr>
                        <a:t>Mtb</a:t>
                      </a:r>
                      <a:endParaRPr lang="en-US" sz="13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92373" marR="923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600" b="0">
                          <a:latin typeface="Times New Roman"/>
                          <a:ea typeface="宋体"/>
                          <a:cs typeface="Times New Roman"/>
                        </a:rPr>
                        <a:t>18.0 ±0.2</a:t>
                      </a:r>
                      <a:endParaRPr lang="en-US" sz="13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92373" marR="923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600" b="0" dirty="0" smtClean="0">
                          <a:latin typeface="Times New Roman"/>
                          <a:ea typeface="宋体"/>
                          <a:cs typeface="Times New Roman"/>
                        </a:rPr>
                        <a:t>(1)</a:t>
                      </a:r>
                      <a:endParaRPr lang="en-US" sz="1300" b="1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92373" marR="923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443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600" b="0">
                          <a:latin typeface="Times New Roman"/>
                          <a:ea typeface="宋体"/>
                          <a:cs typeface="Times New Roman"/>
                        </a:rPr>
                        <a:t>H61A </a:t>
                      </a:r>
                      <a:r>
                        <a:rPr lang="en-US" sz="1600" b="0" i="1">
                          <a:latin typeface="Times New Roman"/>
                          <a:ea typeface="宋体"/>
                          <a:cs typeface="Times New Roman"/>
                        </a:rPr>
                        <a:t>Mtb</a:t>
                      </a:r>
                      <a:endParaRPr lang="en-US" sz="13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92373" marR="923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600" b="0">
                          <a:latin typeface="Times New Roman"/>
                          <a:ea typeface="宋体"/>
                          <a:cs typeface="Times New Roman"/>
                        </a:rPr>
                        <a:t>14.7 ±0.4</a:t>
                      </a:r>
                      <a:endParaRPr lang="en-US" sz="13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92373" marR="923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600" b="0" dirty="0" smtClean="0">
                          <a:latin typeface="Times New Roman"/>
                          <a:ea typeface="宋体"/>
                          <a:cs typeface="Times New Roman"/>
                        </a:rPr>
                        <a:t>(1)</a:t>
                      </a:r>
                      <a:endParaRPr lang="en-US" sz="1300" b="1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92373" marR="923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443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600" b="0" dirty="0">
                          <a:latin typeface="Times New Roman"/>
                          <a:ea typeface="宋体"/>
                          <a:cs typeface="Times New Roman"/>
                        </a:rPr>
                        <a:t>Wild-type </a:t>
                      </a:r>
                      <a:r>
                        <a:rPr lang="en-US" sz="1600" b="0" i="1" dirty="0" err="1">
                          <a:latin typeface="Times New Roman"/>
                          <a:ea typeface="宋体"/>
                          <a:cs typeface="Times New Roman"/>
                        </a:rPr>
                        <a:t>Bsu</a:t>
                      </a:r>
                      <a:endParaRPr lang="en-US" sz="1300" b="1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92373" marR="923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600" b="0" dirty="0">
                          <a:latin typeface="Times New Roman"/>
                          <a:ea typeface="宋体"/>
                          <a:cs typeface="Times New Roman"/>
                        </a:rPr>
                        <a:t>≥19.0</a:t>
                      </a:r>
                      <a:endParaRPr lang="en-US" sz="1300" b="1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92373" marR="923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600" b="0" dirty="0" smtClean="0">
                          <a:latin typeface="Times New Roman"/>
                          <a:ea typeface="宋体"/>
                          <a:cs typeface="Times New Roman"/>
                        </a:rPr>
                        <a:t>(2)</a:t>
                      </a:r>
                      <a:endParaRPr lang="en-US" sz="1300" b="1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92373" marR="923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1066800" y="6059269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/>
              <a:t>(1)</a:t>
            </a:r>
            <a:r>
              <a:rPr lang="en-US" sz="1200" dirty="0" smtClean="0"/>
              <a:t>   Ma, Z., Cowart, D. M., Ward, B. P., Arnold, R. J., </a:t>
            </a:r>
            <a:r>
              <a:rPr lang="en-US" sz="1200" dirty="0" err="1" smtClean="0"/>
              <a:t>DiMarchi</a:t>
            </a:r>
            <a:r>
              <a:rPr lang="en-US" sz="1200" dirty="0" smtClean="0"/>
              <a:t>, R. D., Zhang, L., George, G.</a:t>
            </a:r>
          </a:p>
          <a:p>
            <a:pPr algn="ctr"/>
            <a:r>
              <a:rPr lang="en-US" sz="1200" dirty="0" smtClean="0"/>
              <a:t>         N., Scott, R. A., and </a:t>
            </a:r>
            <a:r>
              <a:rPr lang="en-US" sz="1200" dirty="0" err="1" smtClean="0"/>
              <a:t>Giedroc</a:t>
            </a:r>
            <a:r>
              <a:rPr lang="en-US" sz="1200" dirty="0" smtClean="0"/>
              <a:t>, D. P. (2009) </a:t>
            </a:r>
            <a:r>
              <a:rPr lang="en-US" sz="1200" i="1" dirty="0" smtClean="0"/>
              <a:t>J Am </a:t>
            </a:r>
            <a:r>
              <a:rPr lang="en-US" sz="1200" i="1" dirty="0" err="1" smtClean="0"/>
              <a:t>Chem</a:t>
            </a:r>
            <a:r>
              <a:rPr lang="en-US" sz="1200" i="1" dirty="0" smtClean="0"/>
              <a:t> Soc </a:t>
            </a:r>
            <a:r>
              <a:rPr lang="en-US" sz="1200" b="1" i="1" dirty="0" smtClean="0"/>
              <a:t>131, 18044-18045</a:t>
            </a:r>
            <a:endParaRPr lang="en-US" sz="1200" i="1" dirty="0" smtClean="0"/>
          </a:p>
          <a:p>
            <a:pPr algn="ctr"/>
            <a:r>
              <a:rPr lang="en-US" sz="1200" i="1" dirty="0" smtClean="0"/>
              <a:t>(2)   Ma, Z., Cowart, D. M., Scott, R. A., and </a:t>
            </a:r>
            <a:r>
              <a:rPr lang="en-US" sz="1200" i="1" dirty="0" err="1" smtClean="0"/>
              <a:t>Giedroc</a:t>
            </a:r>
            <a:r>
              <a:rPr lang="en-US" sz="1200" i="1" dirty="0" smtClean="0"/>
              <a:t>, D. P. (2009) Biochemistry </a:t>
            </a:r>
            <a:r>
              <a:rPr lang="en-US" sz="1200" b="1" i="1" dirty="0" smtClean="0"/>
              <a:t>48, 3325-3334</a:t>
            </a:r>
            <a:endParaRPr lang="en-US" sz="1200" i="1" dirty="0"/>
          </a:p>
        </p:txBody>
      </p:sp>
      <p:pic>
        <p:nvPicPr>
          <p:cNvPr id="11" name="Picture 10" descr="cubcs [Converted]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838200"/>
            <a:ext cx="3810001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55588"/>
            <a:ext cx="91440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CsoR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binds to </a:t>
            </a:r>
            <a:r>
              <a:rPr lang="en-US" sz="3200" i="1" dirty="0" err="1" smtClean="0">
                <a:latin typeface="Arial" pitchFamily="34" charset="0"/>
                <a:cs typeface="Arial" pitchFamily="34" charset="0"/>
              </a:rPr>
              <a:t>copA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promoter region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8199437" cy="15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5550" y="1143000"/>
            <a:ext cx="6089650" cy="119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dsDN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5562600"/>
            <a:ext cx="2484125" cy="557785"/>
          </a:xfrm>
          <a:prstGeom prst="rect">
            <a:avLst/>
          </a:prstGeom>
        </p:spPr>
      </p:pic>
      <p:pic>
        <p:nvPicPr>
          <p:cNvPr id="13" name="Picture 12" descr="csordn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4572000"/>
            <a:ext cx="2490221" cy="630937"/>
          </a:xfrm>
          <a:prstGeom prst="rect">
            <a:avLst/>
          </a:prstGeom>
        </p:spPr>
      </p:pic>
      <p:pic>
        <p:nvPicPr>
          <p:cNvPr id="14" name="Picture 13" descr="SauCsoR EMS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67200" y="3048000"/>
            <a:ext cx="2362200" cy="32372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2400" y="2895600"/>
            <a:ext cx="396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Arial" pitchFamily="34" charset="0"/>
                <a:cs typeface="Arial" pitchFamily="34" charset="0"/>
              </a:rPr>
              <a:t>Conditions:</a:t>
            </a:r>
          </a:p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0.5 </a:t>
            </a:r>
            <a:r>
              <a:rPr lang="en-US" sz="1400" i="1" dirty="0" err="1" smtClean="0">
                <a:latin typeface="Symbol" pitchFamily="18" charset="2"/>
                <a:cs typeface="Arial" pitchFamily="34" charset="0"/>
              </a:rPr>
              <a:t>m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DNA</a:t>
            </a:r>
          </a:p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en-US" sz="1400" i="1" dirty="0" err="1" smtClean="0">
                <a:latin typeface="Symbol" pitchFamily="18" charset="2"/>
                <a:cs typeface="Arial" pitchFamily="34" charset="0"/>
              </a:rPr>
              <a:t>m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CsoR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monomer</a:t>
            </a:r>
          </a:p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Preloaded Cu(I) (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stiochiometric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mM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HEPES, 0.2 M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NaCl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, pH 7.0</a:t>
            </a:r>
          </a:p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6%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polyacrylamide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gel in TBE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55588"/>
            <a:ext cx="91440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CsoR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binds to </a:t>
            </a:r>
            <a:r>
              <a:rPr lang="en-US" sz="3200" i="1" dirty="0" err="1" smtClean="0">
                <a:latin typeface="Arial" pitchFamily="34" charset="0"/>
                <a:cs typeface="Arial" pitchFamily="34" charset="0"/>
              </a:rPr>
              <a:t>copA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promoter region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8199437" cy="15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5550" y="1143000"/>
            <a:ext cx="6089650" cy="119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52400" y="2895600"/>
            <a:ext cx="3962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Arial" pitchFamily="34" charset="0"/>
                <a:cs typeface="Arial" pitchFamily="34" charset="0"/>
              </a:rPr>
              <a:t>Conditions:</a:t>
            </a:r>
          </a:p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nM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DNA</a:t>
            </a:r>
          </a:p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20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mM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HEPES, 0.2 M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NaCl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, pH 7.0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124200"/>
            <a:ext cx="41783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dsDNA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5029200"/>
            <a:ext cx="2834646" cy="649225"/>
          </a:xfrm>
          <a:prstGeom prst="rect">
            <a:avLst/>
          </a:prstGeom>
        </p:spPr>
      </p:pic>
      <p:pic>
        <p:nvPicPr>
          <p:cNvPr id="16" name="Picture 15" descr="dsDNAF-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2819400"/>
            <a:ext cx="2834646" cy="6492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95800" y="4114800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tet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= 3 x 10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/>
              <a:t>M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55588"/>
            <a:ext cx="91440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CsoR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is the biological regulator of </a:t>
            </a:r>
            <a:r>
              <a:rPr lang="en-US" sz="3200" i="1" dirty="0" err="1" smtClean="0">
                <a:latin typeface="Arial" pitchFamily="34" charset="0"/>
                <a:cs typeface="Arial" pitchFamily="34" charset="0"/>
              </a:rPr>
              <a:t>copA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835183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0350" y="1143000"/>
            <a:ext cx="6089650" cy="119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590800"/>
            <a:ext cx="4419600" cy="348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33400" y="3352800"/>
            <a:ext cx="3733800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/>
              <a:t>copA</a:t>
            </a:r>
            <a:r>
              <a:rPr lang="en-US" dirty="0" smtClean="0"/>
              <a:t> levels are increase ~6x when 1 </a:t>
            </a:r>
            <a:r>
              <a:rPr lang="en-US" dirty="0" err="1" smtClean="0"/>
              <a:t>mM</a:t>
            </a:r>
            <a:r>
              <a:rPr lang="en-US" dirty="0" smtClean="0"/>
              <a:t> CuCl</a:t>
            </a:r>
            <a:r>
              <a:rPr lang="en-US" baseline="-25000" dirty="0" smtClean="0"/>
              <a:t>2</a:t>
            </a:r>
            <a:r>
              <a:rPr lang="en-US" dirty="0" smtClean="0"/>
              <a:t> is added to the media.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i="1" dirty="0" err="1" smtClean="0"/>
              <a:t>copA</a:t>
            </a:r>
            <a:r>
              <a:rPr lang="en-US" dirty="0" smtClean="0"/>
              <a:t> is constitutively on in a </a:t>
            </a:r>
            <a:r>
              <a:rPr lang="el-GR" i="1" dirty="0" smtClean="0"/>
              <a:t>Δ</a:t>
            </a:r>
            <a:r>
              <a:rPr lang="en-US" i="1" dirty="0" err="1" smtClean="0"/>
              <a:t>csoR</a:t>
            </a:r>
            <a:r>
              <a:rPr lang="en-US" dirty="0" smtClean="0"/>
              <a:t> mutant and is unresponsive to metals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55588"/>
            <a:ext cx="91440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CsoR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is a Cu(I) sensitive repressor of </a:t>
            </a:r>
            <a:r>
              <a:rPr lang="en-US" sz="3200" i="1" dirty="0" err="1" smtClean="0">
                <a:latin typeface="Arial" pitchFamily="34" charset="0"/>
                <a:cs typeface="Arial" pitchFamily="34" charset="0"/>
              </a:rPr>
              <a:t>copA</a:t>
            </a:r>
            <a:endParaRPr lang="en-US" sz="32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835183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7" name="Picture 6" descr="copper mechanis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307581"/>
            <a:ext cx="7851664" cy="51694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00200" y="3124200"/>
            <a:ext cx="209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K = 1.26 x 10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18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-1</a:t>
            </a:r>
            <a:endParaRPr lang="en-US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61257" y="1981200"/>
            <a:ext cx="194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tet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3 x 10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-1</a:t>
            </a:r>
            <a:endParaRPr lang="en-US" baseline="30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Transcriptional Repressors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8275637" cy="15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9" name="Picture 18" descr="Complete carto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1139" y="1143000"/>
            <a:ext cx="5554061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55588"/>
            <a:ext cx="91440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i="1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3200" i="1" dirty="0" err="1" smtClean="0">
                <a:latin typeface="Arial" pitchFamily="34" charset="0"/>
                <a:cs typeface="Arial" pitchFamily="34" charset="0"/>
              </a:rPr>
              <a:t>csoR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confers modest copper tolerance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835183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1" name="Picture 10" descr="fig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4090" y="2971800"/>
            <a:ext cx="4437710" cy="32818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43200" y="1295400"/>
            <a:ext cx="37338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Arial" pitchFamily="34" charset="0"/>
                <a:cs typeface="Arial" pitchFamily="34" charset="0"/>
              </a:rPr>
              <a:t>Deleting </a:t>
            </a:r>
            <a:r>
              <a:rPr lang="en-US" u="sng" dirty="0" err="1" smtClean="0">
                <a:latin typeface="Arial" pitchFamily="34" charset="0"/>
                <a:cs typeface="Arial" pitchFamily="34" charset="0"/>
              </a:rPr>
              <a:t>csoR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Detoxification system always on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Confers some tolerance to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S.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aureus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55588"/>
            <a:ext cx="91440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500" i="1" dirty="0" smtClean="0">
                <a:latin typeface="Arial" pitchFamily="34" charset="0"/>
                <a:cs typeface="Arial" pitchFamily="34" charset="0"/>
              </a:rPr>
              <a:t>All strains of S. </a:t>
            </a:r>
            <a:r>
              <a:rPr lang="en-US" sz="2500" i="1" dirty="0" err="1" smtClean="0">
                <a:latin typeface="Arial" pitchFamily="34" charset="0"/>
                <a:cs typeface="Arial" pitchFamily="34" charset="0"/>
              </a:rPr>
              <a:t>aureus</a:t>
            </a:r>
            <a:r>
              <a:rPr lang="en-US" sz="25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contains a second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CsoR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835183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" name="Picture 4" descr="CstR align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85800"/>
            <a:ext cx="6965470" cy="4075663"/>
          </a:xfrm>
          <a:prstGeom prst="rect">
            <a:avLst/>
          </a:prstGeom>
        </p:spPr>
      </p:pic>
      <p:pic>
        <p:nvPicPr>
          <p:cNvPr id="6" name="Picture 5" descr="WXYZ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4953000"/>
            <a:ext cx="4781114" cy="175046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971800" y="4876800"/>
            <a:ext cx="21336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819400"/>
            <a:ext cx="2514600" cy="257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71600" y="5257800"/>
            <a:ext cx="23622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 compared to </a:t>
            </a:r>
            <a:r>
              <a:rPr lang="en-US" dirty="0" err="1" smtClean="0"/>
              <a:t>CsoR</a:t>
            </a:r>
            <a:endParaRPr lang="en-US" dirty="0" smtClean="0"/>
          </a:p>
          <a:p>
            <a:pPr algn="ctr"/>
            <a:r>
              <a:rPr lang="en-US" i="1" dirty="0" smtClean="0">
                <a:solidFill>
                  <a:srgbClr val="FF0000"/>
                </a:solidFill>
              </a:rPr>
              <a:t>35% Identical</a:t>
            </a:r>
          </a:p>
          <a:p>
            <a:pPr algn="ctr"/>
            <a:r>
              <a:rPr lang="en-US" i="1" dirty="0" smtClean="0">
                <a:solidFill>
                  <a:srgbClr val="FF0000"/>
                </a:solidFill>
              </a:rPr>
              <a:t>60% Similar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55588"/>
            <a:ext cx="91440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NWMN_0026.5 regulates 0026 </a:t>
            </a:r>
            <a:r>
              <a:rPr lang="en-US" sz="32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0029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835183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048000"/>
            <a:ext cx="2966278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371600" y="2249269"/>
            <a:ext cx="62484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0027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i="1" dirty="0" smtClean="0">
                <a:solidFill>
                  <a:srgbClr val="FF0000"/>
                </a:solidFill>
                <a:sym typeface="Wingdings" pitchFamily="2" charset="2"/>
              </a:rPr>
              <a:t>0029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constitutes a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polycistronic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operon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in </a:t>
            </a:r>
            <a:r>
              <a:rPr lang="en-US" i="1" dirty="0" smtClean="0">
                <a:solidFill>
                  <a:srgbClr val="FF0000"/>
                </a:solidFill>
                <a:sym typeface="Wingdings" pitchFamily="2" charset="2"/>
              </a:rPr>
              <a:t>S. </a:t>
            </a:r>
            <a:r>
              <a:rPr lang="en-US" i="1" dirty="0" err="1" smtClean="0">
                <a:solidFill>
                  <a:srgbClr val="FF0000"/>
                </a:solidFill>
                <a:sym typeface="Wingdings" pitchFamily="2" charset="2"/>
              </a:rPr>
              <a:t>aureus</a:t>
            </a:r>
            <a:r>
              <a:rPr lang="en-US" i="1" dirty="0" smtClean="0">
                <a:solidFill>
                  <a:srgbClr val="FF0000"/>
                </a:solidFill>
                <a:sym typeface="Wingdings" pitchFamily="2" charset="2"/>
              </a:rPr>
              <a:t> under the control of NWMN_0026.5</a:t>
            </a:r>
            <a:endParaRPr lang="en-US" i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86200" y="3733800"/>
            <a:ext cx="609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95400" y="3430588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Amplified </a:t>
            </a:r>
            <a:r>
              <a:rPr lang="en-US" dirty="0" err="1" smtClean="0"/>
              <a:t>cDNA</a:t>
            </a:r>
            <a:r>
              <a:rPr lang="en-US" dirty="0" smtClean="0"/>
              <a:t> template prepared from </a:t>
            </a:r>
            <a:r>
              <a:rPr lang="el-GR" dirty="0" smtClean="0"/>
              <a:t>Δ</a:t>
            </a:r>
            <a:r>
              <a:rPr lang="en-US" dirty="0" smtClean="0"/>
              <a:t>0026.5</a:t>
            </a:r>
            <a:endParaRPr lang="en-US" dirty="0"/>
          </a:p>
        </p:txBody>
      </p:sp>
      <p:pic>
        <p:nvPicPr>
          <p:cNvPr id="15" name="Picture 14" descr="CstR oper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1152379"/>
            <a:ext cx="7696200" cy="905021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495800"/>
            <a:ext cx="2832100" cy="181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2667000" y="1143000"/>
            <a:ext cx="457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362200" y="1828800"/>
            <a:ext cx="1143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>
            <a:stCxn id="17" idx="1"/>
          </p:cNvCxnSpPr>
          <p:nvPr/>
        </p:nvCxnSpPr>
        <p:spPr>
          <a:xfrm rot="10800000" flipH="1">
            <a:off x="2667000" y="129540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362200" y="1828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/>
              <a:t>Δ</a:t>
            </a:r>
            <a:r>
              <a:rPr lang="en-US" i="1" dirty="0" smtClean="0"/>
              <a:t>0026.5</a:t>
            </a:r>
            <a:endParaRPr lang="en-US" i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6153150"/>
            <a:ext cx="295275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4800600"/>
            <a:ext cx="295275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7" grpId="0" animBg="1"/>
      <p:bldP spid="18" grpId="0" animBg="1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55588"/>
            <a:ext cx="91440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3200" i="1" dirty="0" err="1" smtClean="0">
                <a:latin typeface="Arial" pitchFamily="34" charset="0"/>
                <a:cs typeface="Arial" pitchFamily="34" charset="0"/>
              </a:rPr>
              <a:t>cstR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operon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is unresponsive to copper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835183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838200"/>
            <a:ext cx="7364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No measurable change in the mRNA levels of </a:t>
            </a:r>
            <a:r>
              <a:rPr lang="en-US" i="1" dirty="0" err="1" smtClean="0">
                <a:solidFill>
                  <a:srgbClr val="FF0000"/>
                </a:solidFill>
              </a:rPr>
              <a:t>tauE</a:t>
            </a:r>
            <a:r>
              <a:rPr lang="en-US" i="1" dirty="0" smtClean="0">
                <a:solidFill>
                  <a:srgbClr val="FF0000"/>
                </a:solidFill>
              </a:rPr>
              <a:t> when under copper stress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4181" y="5029200"/>
            <a:ext cx="259321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66800" y="3962400"/>
            <a:ext cx="7185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copA</a:t>
            </a:r>
            <a:r>
              <a:rPr lang="en-US" i="1" dirty="0" smtClean="0">
                <a:solidFill>
                  <a:srgbClr val="FF0000"/>
                </a:solidFill>
              </a:rPr>
              <a:t> mRNA (regulated by the copper sensing </a:t>
            </a:r>
            <a:r>
              <a:rPr lang="en-US" i="1" dirty="0" err="1" smtClean="0">
                <a:solidFill>
                  <a:srgbClr val="FF0000"/>
                </a:solidFill>
              </a:rPr>
              <a:t>CsoR</a:t>
            </a:r>
            <a:r>
              <a:rPr lang="en-US" i="1" dirty="0" smtClean="0">
                <a:solidFill>
                  <a:srgbClr val="FF0000"/>
                </a:solidFill>
              </a:rPr>
              <a:t>) is not effected by </a:t>
            </a:r>
            <a:r>
              <a:rPr lang="el-GR" i="1" dirty="0" smtClean="0">
                <a:solidFill>
                  <a:srgbClr val="FF0000"/>
                </a:solidFill>
              </a:rPr>
              <a:t>Δ</a:t>
            </a:r>
            <a:r>
              <a:rPr lang="en-US" i="1" dirty="0" err="1" smtClean="0">
                <a:solidFill>
                  <a:srgbClr val="FF0000"/>
                </a:solidFill>
              </a:rPr>
              <a:t>cstR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12" name="Picture 11" descr="CstR oper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1219200"/>
            <a:ext cx="7696200" cy="905021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1" y="1676400"/>
            <a:ext cx="26193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1676400"/>
            <a:ext cx="244763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opA opero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" y="4232299"/>
            <a:ext cx="7699248" cy="720701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0" y="3257550"/>
            <a:ext cx="295275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3257550"/>
            <a:ext cx="295275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55588"/>
            <a:ext cx="91440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500" i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500" i="1" dirty="0" err="1" smtClean="0">
                <a:latin typeface="Arial" pitchFamily="34" charset="0"/>
                <a:cs typeface="Arial" pitchFamily="34" charset="0"/>
              </a:rPr>
              <a:t>intergenic</a:t>
            </a:r>
            <a:r>
              <a:rPr lang="en-US" sz="2500" i="1" dirty="0" smtClean="0">
                <a:latin typeface="Arial" pitchFamily="34" charset="0"/>
                <a:cs typeface="Arial" pitchFamily="34" charset="0"/>
              </a:rPr>
              <a:t> region contains two </a:t>
            </a:r>
            <a:r>
              <a:rPr lang="en-US" sz="2500" i="1" dirty="0" err="1" smtClean="0">
                <a:latin typeface="Arial" pitchFamily="34" charset="0"/>
                <a:cs typeface="Arial" pitchFamily="34" charset="0"/>
              </a:rPr>
              <a:t>CsoR</a:t>
            </a:r>
            <a:r>
              <a:rPr lang="en-US" sz="2500" i="1" dirty="0" smtClean="0">
                <a:latin typeface="Arial" pitchFamily="34" charset="0"/>
                <a:cs typeface="Arial" pitchFamily="34" charset="0"/>
              </a:rPr>
              <a:t> binding candidates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5800"/>
            <a:ext cx="835183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15" name="Picture 14" descr="CstR oper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914400"/>
            <a:ext cx="7162800" cy="842297"/>
          </a:xfrm>
          <a:prstGeom prst="rect">
            <a:avLst/>
          </a:prstGeom>
        </p:spPr>
      </p:pic>
      <p:pic>
        <p:nvPicPr>
          <p:cNvPr id="16" name="Picture 15" descr="intergeni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1" y="1752600"/>
            <a:ext cx="4419600" cy="1524762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3627286"/>
            <a:ext cx="3276600" cy="306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sDNAF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" y="5943600"/>
            <a:ext cx="1503828" cy="344425"/>
          </a:xfrm>
          <a:prstGeom prst="rect">
            <a:avLst/>
          </a:prstGeom>
        </p:spPr>
      </p:pic>
      <p:pic>
        <p:nvPicPr>
          <p:cNvPr id="18" name="Picture 17" descr="dsDNAF-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0" y="3505200"/>
            <a:ext cx="1508760" cy="34555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48200" y="4343400"/>
            <a:ext cx="3962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Arial" pitchFamily="34" charset="0"/>
                <a:cs typeface="Arial" pitchFamily="34" charset="0"/>
              </a:rPr>
              <a:t>Conditions:</a:t>
            </a:r>
          </a:p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nM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dsDNA</a:t>
            </a:r>
            <a:endParaRPr lang="en-US" sz="14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20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mM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HEPES, 0.2 M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NaCl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, pH 7.0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55588"/>
            <a:ext cx="91440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500" i="1" dirty="0" smtClean="0">
                <a:latin typeface="Arial" pitchFamily="34" charset="0"/>
                <a:cs typeface="Arial" pitchFamily="34" charset="0"/>
              </a:rPr>
              <a:t>Two </a:t>
            </a:r>
            <a:r>
              <a:rPr lang="en-US" sz="2500" i="1" dirty="0" err="1" smtClean="0">
                <a:latin typeface="Arial" pitchFamily="34" charset="0"/>
                <a:cs typeface="Arial" pitchFamily="34" charset="0"/>
              </a:rPr>
              <a:t>CstR</a:t>
            </a:r>
            <a:r>
              <a:rPr lang="en-US" sz="2500" i="1" dirty="0" smtClean="0">
                <a:latin typeface="Arial" pitchFamily="34" charset="0"/>
                <a:cs typeface="Arial" pitchFamily="34" charset="0"/>
              </a:rPr>
              <a:t> tetramers bind to CstO1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5800"/>
            <a:ext cx="835183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910" y="1752600"/>
            <a:ext cx="349146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85801" y="838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Model-independent analysis of </a:t>
            </a:r>
            <a:r>
              <a:rPr lang="en-US" dirty="0" err="1" smtClean="0">
                <a:solidFill>
                  <a:srgbClr val="FF0000"/>
                </a:solidFill>
              </a:rPr>
              <a:t>CstR</a:t>
            </a:r>
            <a:r>
              <a:rPr lang="en-US" dirty="0" smtClean="0">
                <a:solidFill>
                  <a:srgbClr val="FF0000"/>
                </a:solidFill>
              </a:rPr>
              <a:t> binding to CstO1 demonstrates that two </a:t>
            </a:r>
            <a:r>
              <a:rPr lang="en-US" dirty="0" err="1" smtClean="0">
                <a:solidFill>
                  <a:srgbClr val="FF0000"/>
                </a:solidFill>
              </a:rPr>
              <a:t>CsoR</a:t>
            </a:r>
            <a:r>
              <a:rPr lang="en-US" dirty="0" smtClean="0">
                <a:solidFill>
                  <a:srgbClr val="FF0000"/>
                </a:solidFill>
              </a:rPr>
              <a:t> tetramers interact the 28 </a:t>
            </a:r>
            <a:r>
              <a:rPr lang="en-US" dirty="0" err="1" smtClean="0">
                <a:solidFill>
                  <a:srgbClr val="FF0000"/>
                </a:solidFill>
              </a:rPr>
              <a:t>bp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dsDNA</a:t>
            </a:r>
            <a:r>
              <a:rPr lang="en-US" dirty="0" smtClean="0">
                <a:solidFill>
                  <a:srgbClr val="FF0000"/>
                </a:solidFill>
              </a:rPr>
              <a:t> sequence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8223" y="1752600"/>
            <a:ext cx="359237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2057400" y="4876800"/>
          <a:ext cx="2514600" cy="730738"/>
        </p:xfrm>
        <a:graphic>
          <a:graphicData uri="http://schemas.openxmlformats.org/presentationml/2006/ole">
            <p:oleObj spid="_x0000_s64517" name="Equation" r:id="rId6" imgW="1485720" imgH="43164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105400" y="48768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Number of </a:t>
            </a:r>
            <a:r>
              <a:rPr lang="en-US" dirty="0" err="1" smtClean="0"/>
              <a:t>ligands</a:t>
            </a:r>
            <a:r>
              <a:rPr lang="en-US" dirty="0" smtClean="0"/>
              <a:t> (</a:t>
            </a:r>
            <a:r>
              <a:rPr lang="en-US" dirty="0" err="1" smtClean="0"/>
              <a:t>CstR</a:t>
            </a:r>
            <a:r>
              <a:rPr lang="en-US" dirty="0" smtClean="0"/>
              <a:t>) bound to </a:t>
            </a:r>
            <a:r>
              <a:rPr lang="en-US" dirty="0" err="1" smtClean="0"/>
              <a:t>macromoluecule</a:t>
            </a:r>
            <a:r>
              <a:rPr lang="en-US" dirty="0" smtClean="0"/>
              <a:t> (DNA)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648200" y="51816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55588"/>
            <a:ext cx="91440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500" i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500" i="1" dirty="0" err="1" smtClean="0">
                <a:latin typeface="Arial" pitchFamily="34" charset="0"/>
                <a:cs typeface="Arial" pitchFamily="34" charset="0"/>
              </a:rPr>
              <a:t>intergenic</a:t>
            </a:r>
            <a:r>
              <a:rPr lang="en-US" sz="2500" i="1" dirty="0" smtClean="0">
                <a:latin typeface="Arial" pitchFamily="34" charset="0"/>
                <a:cs typeface="Arial" pitchFamily="34" charset="0"/>
              </a:rPr>
              <a:t> region contains two </a:t>
            </a:r>
            <a:r>
              <a:rPr lang="en-US" sz="2500" i="1" dirty="0" err="1" smtClean="0">
                <a:latin typeface="Arial" pitchFamily="34" charset="0"/>
                <a:cs typeface="Arial" pitchFamily="34" charset="0"/>
              </a:rPr>
              <a:t>CsoR</a:t>
            </a:r>
            <a:r>
              <a:rPr lang="en-US" sz="2500" i="1" dirty="0" smtClean="0">
                <a:latin typeface="Arial" pitchFamily="34" charset="0"/>
                <a:cs typeface="Arial" pitchFamily="34" charset="0"/>
              </a:rPr>
              <a:t> binding candidates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5800"/>
            <a:ext cx="835183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5" name="Picture 14" descr="CstR oper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914400"/>
            <a:ext cx="7162800" cy="842297"/>
          </a:xfrm>
          <a:prstGeom prst="rect">
            <a:avLst/>
          </a:prstGeom>
        </p:spPr>
      </p:pic>
      <p:pic>
        <p:nvPicPr>
          <p:cNvPr id="16" name="Picture 15" descr="intergeni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1" y="1752600"/>
            <a:ext cx="4419600" cy="1524762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3627286"/>
            <a:ext cx="3276600" cy="306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sDNAF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" y="5943600"/>
            <a:ext cx="1503828" cy="344425"/>
          </a:xfrm>
          <a:prstGeom prst="rect">
            <a:avLst/>
          </a:prstGeom>
        </p:spPr>
      </p:pic>
      <p:pic>
        <p:nvPicPr>
          <p:cNvPr id="18" name="Picture 17" descr="dsDNAF-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0" y="3505200"/>
            <a:ext cx="1508760" cy="345555"/>
          </a:xfrm>
          <a:prstGeom prst="rect">
            <a:avLst/>
          </a:prstGeom>
        </p:spPr>
      </p:pic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733800" y="5029200"/>
          <a:ext cx="5146040" cy="731520"/>
        </p:xfrm>
        <a:graphic>
          <a:graphicData uri="http://schemas.openxmlformats.org/drawingml/2006/table">
            <a:tbl>
              <a:tblPr/>
              <a:tblGrid>
                <a:gridCol w="817880"/>
                <a:gridCol w="513715"/>
                <a:gridCol w="571500"/>
                <a:gridCol w="1080770"/>
                <a:gridCol w="1080770"/>
                <a:gridCol w="1081405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latin typeface="Times New Roman"/>
                          <a:ea typeface="宋体"/>
                          <a:cs typeface="Times New Roman"/>
                        </a:rPr>
                        <a:t>DNA</a:t>
                      </a:r>
                      <a:endParaRPr lang="en-US" sz="1000" b="1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i="1" dirty="0" err="1">
                          <a:latin typeface="Times New Roman"/>
                          <a:ea typeface="宋体"/>
                          <a:cs typeface="Times New Roman"/>
                        </a:rPr>
                        <a:t>r</a:t>
                      </a:r>
                      <a:r>
                        <a:rPr lang="en-US" sz="1200" b="0" baseline="-25000" dirty="0" err="1">
                          <a:latin typeface="Times New Roman"/>
                          <a:ea typeface="宋体"/>
                          <a:cs typeface="Times New Roman"/>
                        </a:rPr>
                        <a:t>o</a:t>
                      </a:r>
                      <a:endParaRPr lang="en-US" sz="1000" b="1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i="1">
                          <a:latin typeface="Times New Roman"/>
                          <a:ea typeface="宋体"/>
                          <a:cs typeface="Times New Roman"/>
                        </a:rPr>
                        <a:t>r</a:t>
                      </a:r>
                      <a:r>
                        <a:rPr lang="en-US" sz="1200" b="0" baseline="-25000">
                          <a:latin typeface="Times New Roman"/>
                          <a:ea typeface="宋体"/>
                          <a:cs typeface="Times New Roman"/>
                        </a:rPr>
                        <a:t>complex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i="1" dirty="0">
                          <a:latin typeface="Times New Roman"/>
                          <a:ea typeface="宋体"/>
                          <a:cs typeface="Times New Roman"/>
                        </a:rPr>
                        <a:t>K</a:t>
                      </a:r>
                      <a:r>
                        <a:rPr lang="en-US" sz="1200" b="0" baseline="-25000" dirty="0"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r>
                        <a:rPr lang="en-US" sz="1200" b="0" dirty="0">
                          <a:latin typeface="Times New Roman"/>
                          <a:ea typeface="宋体"/>
                          <a:cs typeface="Times New Roman"/>
                        </a:rPr>
                        <a:t> (x 10</a:t>
                      </a:r>
                      <a:r>
                        <a:rPr lang="en-US" sz="1200" b="0" baseline="30000" dirty="0">
                          <a:latin typeface="Times New Roman"/>
                          <a:ea typeface="宋体"/>
                          <a:cs typeface="Times New Roman"/>
                        </a:rPr>
                        <a:t>7</a:t>
                      </a:r>
                      <a:r>
                        <a:rPr lang="en-US" sz="1200" b="0" dirty="0">
                          <a:latin typeface="Times New Roman"/>
                          <a:ea typeface="宋体"/>
                          <a:cs typeface="Times New Roman"/>
                        </a:rPr>
                        <a:t> M</a:t>
                      </a:r>
                      <a:r>
                        <a:rPr lang="en-US" sz="1200" b="0" baseline="30000" dirty="0"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b="0" dirty="0" smtClean="0"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en-US" sz="1000" b="1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i="1" dirty="0">
                          <a:latin typeface="Times New Roman"/>
                          <a:ea typeface="宋体"/>
                          <a:cs typeface="Times New Roman"/>
                        </a:rPr>
                        <a:t>K</a:t>
                      </a:r>
                      <a:r>
                        <a:rPr lang="en-US" sz="1200" b="0" baseline="-25000" dirty="0"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en-US" sz="1200" b="0" dirty="0">
                          <a:latin typeface="Times New Roman"/>
                          <a:ea typeface="宋体"/>
                          <a:cs typeface="Times New Roman"/>
                        </a:rPr>
                        <a:t> (x 10</a:t>
                      </a:r>
                      <a:r>
                        <a:rPr lang="en-US" sz="1200" b="0" baseline="30000" dirty="0">
                          <a:latin typeface="Times New Roman"/>
                          <a:ea typeface="宋体"/>
                          <a:cs typeface="Times New Roman"/>
                        </a:rPr>
                        <a:t>7</a:t>
                      </a:r>
                      <a:r>
                        <a:rPr lang="en-US" sz="1200" b="0" dirty="0">
                          <a:latin typeface="Times New Roman"/>
                          <a:ea typeface="宋体"/>
                          <a:cs typeface="Times New Roman"/>
                        </a:rPr>
                        <a:t> M</a:t>
                      </a:r>
                      <a:r>
                        <a:rPr lang="en-US" sz="1200" b="0" baseline="30000" dirty="0"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b="0" dirty="0" smtClean="0"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en-US" sz="1000" b="1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i="1">
                          <a:latin typeface="Times New Roman"/>
                          <a:ea typeface="宋体"/>
                          <a:cs typeface="Times New Roman"/>
                        </a:rPr>
                        <a:t>K</a:t>
                      </a:r>
                      <a:r>
                        <a:rPr lang="en-US" sz="1200" b="0" baseline="-25000">
                          <a:latin typeface="Times New Roman"/>
                          <a:ea typeface="宋体"/>
                          <a:cs typeface="Times New Roman"/>
                        </a:rPr>
                        <a:t>tet</a:t>
                      </a: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 (x 10</a:t>
                      </a:r>
                      <a:r>
                        <a:rPr lang="en-US" sz="1200" b="0" baseline="30000">
                          <a:latin typeface="Times New Roman"/>
                          <a:ea typeface="宋体"/>
                          <a:cs typeface="Times New Roman"/>
                        </a:rPr>
                        <a:t>7</a:t>
                      </a: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 M</a:t>
                      </a:r>
                      <a:r>
                        <a:rPr lang="en-US" sz="1200" b="0" baseline="30000"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OP1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latin typeface="Times New Roman"/>
                          <a:ea typeface="宋体"/>
                          <a:cs typeface="Times New Roman"/>
                        </a:rPr>
                        <a:t>0.129</a:t>
                      </a:r>
                      <a:endParaRPr lang="en-US" sz="1000" b="1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latin typeface="Times New Roman"/>
                          <a:ea typeface="宋体"/>
                          <a:cs typeface="Times New Roman"/>
                        </a:rPr>
                        <a:t>0.226</a:t>
                      </a:r>
                      <a:endParaRPr lang="en-US" sz="1000" b="1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0.7 (±0.3)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55 (±5)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27 (±5)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OP2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0.142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latin typeface="Times New Roman"/>
                          <a:ea typeface="宋体"/>
                          <a:cs typeface="Times New Roman"/>
                        </a:rPr>
                        <a:t>0.221</a:t>
                      </a:r>
                      <a:endParaRPr lang="en-US" sz="1000" b="1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2.4 (±0.1)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18 (±9)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10 (±9)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latin typeface="Times New Roman"/>
                          <a:ea typeface="宋体"/>
                          <a:cs typeface="Times New Roman"/>
                        </a:rPr>
                        <a:t>OP1_5GC</a:t>
                      </a:r>
                      <a:endParaRPr lang="en-US" sz="1000" b="1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latin typeface="Times New Roman"/>
                          <a:ea typeface="宋体"/>
                          <a:cs typeface="Times New Roman"/>
                        </a:rPr>
                        <a:t>0.112</a:t>
                      </a:r>
                      <a:endParaRPr lang="en-US" sz="1000" b="1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latin typeface="Times New Roman"/>
                          <a:ea typeface="宋体"/>
                          <a:cs typeface="Times New Roman"/>
                        </a:rPr>
                        <a:t>0.148</a:t>
                      </a:r>
                      <a:endParaRPr lang="en-US" sz="1000" b="1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latin typeface="Times New Roman"/>
                          <a:ea typeface="宋体"/>
                          <a:cs typeface="Times New Roman"/>
                        </a:rPr>
                        <a:t>3 (±1)</a:t>
                      </a:r>
                      <a:endParaRPr lang="en-US" sz="1000" b="1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latin typeface="Times New Roman"/>
                          <a:ea typeface="宋体"/>
                          <a:cs typeface="Times New Roman"/>
                        </a:rPr>
                        <a:t>13 (±4)</a:t>
                      </a:r>
                      <a:endParaRPr lang="en-US" sz="1000" b="1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latin typeface="Times New Roman"/>
                          <a:ea typeface="宋体"/>
                          <a:cs typeface="Times New Roman"/>
                        </a:rPr>
                        <a:t>8 (±4)</a:t>
                      </a:r>
                      <a:endParaRPr lang="en-US" sz="1000" b="1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0027 trim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285483"/>
            <a:ext cx="5401067" cy="257251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55588"/>
            <a:ext cx="91440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NWMN_0026.5 genetic neighborhood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835183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696494" y="3009106"/>
            <a:ext cx="533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95600" y="3352800"/>
            <a:ext cx="1228221" cy="369332"/>
          </a:xfrm>
          <a:prstGeom prst="rect">
            <a:avLst/>
          </a:prstGeom>
          <a:solidFill>
            <a:srgbClr val="7F81BD"/>
          </a:solidFill>
          <a:ln>
            <a:solidFill>
              <a:srgbClr val="3209E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Rhodanese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3352800"/>
            <a:ext cx="627223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TusA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24400" y="3352800"/>
            <a:ext cx="609462" cy="369332"/>
          </a:xfrm>
          <a:prstGeom prst="rect">
            <a:avLst/>
          </a:prstGeom>
          <a:solidFill>
            <a:srgbClr val="00B050"/>
          </a:solidFill>
          <a:ln>
            <a:solidFill>
              <a:srgbClr val="3209E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DsrE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1066800" y="1600200"/>
            <a:ext cx="10668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8600" y="1219200"/>
            <a:ext cx="1443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Sulfite Export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971800" y="3733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Sulfur Transfer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962400"/>
            <a:ext cx="2693987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2438400" y="1066800"/>
            <a:ext cx="4267200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latin typeface="Arial" pitchFamily="34" charset="0"/>
                <a:cs typeface="Arial" pitchFamily="34" charset="0"/>
              </a:rPr>
              <a:t>Lacks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metallo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-responsive signature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6200" y="2133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SO</a:t>
            </a:r>
            <a:r>
              <a:rPr lang="en-US" i="1" baseline="-25000" dirty="0" smtClean="0"/>
              <a:t>3</a:t>
            </a:r>
            <a:r>
              <a:rPr lang="en-US" i="1" baseline="30000" dirty="0" smtClean="0"/>
              <a:t>2-</a:t>
            </a:r>
            <a:r>
              <a:rPr lang="en-US" i="1" dirty="0" smtClean="0"/>
              <a:t> is toxic to S. </a:t>
            </a:r>
            <a:r>
              <a:rPr lang="en-US" i="1" dirty="0" err="1" smtClean="0"/>
              <a:t>aureus</a:t>
            </a:r>
            <a:endParaRPr lang="en-US" i="1" dirty="0"/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342900" y="1866900"/>
            <a:ext cx="533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0027 trimer no mechanis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400" y="4648200"/>
            <a:ext cx="2715774" cy="1581915"/>
          </a:xfrm>
          <a:prstGeom prst="rect">
            <a:avLst/>
          </a:prstGeom>
        </p:spPr>
      </p:pic>
      <p:pic>
        <p:nvPicPr>
          <p:cNvPr id="38" name="Picture 37" descr="CstR oper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9200" y="2066779"/>
            <a:ext cx="7696200" cy="90502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828800" y="1752600"/>
            <a:ext cx="63049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TauE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0" grpId="0"/>
      <p:bldP spid="22" grpId="0"/>
      <p:bldP spid="33" grpId="0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55588"/>
            <a:ext cx="91440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NWMN_0026.5 genetic neighborhood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835183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694905" y="3009106"/>
            <a:ext cx="533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95600" y="3352800"/>
            <a:ext cx="1228221" cy="369332"/>
          </a:xfrm>
          <a:prstGeom prst="rect">
            <a:avLst/>
          </a:prstGeom>
          <a:solidFill>
            <a:srgbClr val="7F81BD"/>
          </a:solidFill>
          <a:ln>
            <a:solidFill>
              <a:srgbClr val="3209E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Rhodanese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3352800"/>
            <a:ext cx="627223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TusA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24400" y="3352800"/>
            <a:ext cx="609462" cy="369332"/>
          </a:xfrm>
          <a:prstGeom prst="rect">
            <a:avLst/>
          </a:prstGeom>
          <a:solidFill>
            <a:srgbClr val="00B050"/>
          </a:solidFill>
          <a:ln>
            <a:solidFill>
              <a:srgbClr val="3209E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DsrE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1066800" y="1600200"/>
            <a:ext cx="10668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8600" y="1219200"/>
            <a:ext cx="1443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Sulfite Export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971800" y="3733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Sulfur Transfer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5030391" y="3505597"/>
            <a:ext cx="1523206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953000" y="4419600"/>
            <a:ext cx="1219200" cy="369332"/>
          </a:xfrm>
          <a:prstGeom prst="rect">
            <a:avLst/>
          </a:prstGeom>
          <a:solidFill>
            <a:srgbClr val="92D050"/>
          </a:solidFill>
          <a:ln>
            <a:solidFill>
              <a:srgbClr val="3209E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GloB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172200" y="4419600"/>
            <a:ext cx="1228221" cy="369332"/>
          </a:xfrm>
          <a:prstGeom prst="rect">
            <a:avLst/>
          </a:prstGeom>
          <a:solidFill>
            <a:srgbClr val="7F81BD"/>
          </a:solidFill>
          <a:ln>
            <a:solidFill>
              <a:srgbClr val="7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Rhodanese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57150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Glyoxylase</a:t>
            </a:r>
            <a:r>
              <a:rPr lang="en-US" dirty="0" smtClean="0"/>
              <a:t> II</a:t>
            </a:r>
          </a:p>
          <a:p>
            <a:pPr algn="ctr"/>
            <a:r>
              <a:rPr lang="en-US" dirty="0" smtClean="0"/>
              <a:t>Involved in </a:t>
            </a:r>
            <a:r>
              <a:rPr lang="en-US" dirty="0" err="1" smtClean="0"/>
              <a:t>detoxificaion</a:t>
            </a:r>
            <a:r>
              <a:rPr lang="en-US" dirty="0" smtClean="0"/>
              <a:t> of several </a:t>
            </a:r>
            <a:r>
              <a:rPr lang="en-US" dirty="0" err="1" smtClean="0"/>
              <a:t>cytotoxic</a:t>
            </a:r>
            <a:r>
              <a:rPr lang="en-US" dirty="0" smtClean="0"/>
              <a:t>  2-oxo-aldehydes</a:t>
            </a:r>
          </a:p>
          <a:p>
            <a:pPr algn="ctr"/>
            <a:r>
              <a:rPr lang="en-US" dirty="0" smtClean="0"/>
              <a:t>Traditionally mechanism uses of glutathione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3581400" y="4953000"/>
            <a:ext cx="144780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6200" y="2133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SO</a:t>
            </a:r>
            <a:r>
              <a:rPr lang="en-US" i="1" baseline="-25000" dirty="0" smtClean="0"/>
              <a:t>3</a:t>
            </a:r>
            <a:r>
              <a:rPr lang="en-US" i="1" baseline="30000" dirty="0" smtClean="0"/>
              <a:t>2-</a:t>
            </a:r>
            <a:r>
              <a:rPr lang="en-US" i="1" dirty="0" smtClean="0"/>
              <a:t> is toxic to S. </a:t>
            </a:r>
            <a:r>
              <a:rPr lang="en-US" i="1" dirty="0" err="1" smtClean="0"/>
              <a:t>aureus</a:t>
            </a:r>
            <a:endParaRPr lang="en-US" i="1" dirty="0"/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342900" y="1866900"/>
            <a:ext cx="533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stR oper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2066779"/>
            <a:ext cx="7696200" cy="905021"/>
          </a:xfrm>
          <a:prstGeom prst="rect">
            <a:avLst/>
          </a:prstGeom>
        </p:spPr>
      </p:pic>
      <p:pic>
        <p:nvPicPr>
          <p:cNvPr id="21" name="Picture 20" descr="glyoxalase mechanis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10000"/>
            <a:ext cx="3699627" cy="161577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828800" y="1752600"/>
            <a:ext cx="63049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TauE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55588"/>
            <a:ext cx="91440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NWMN_0026.5 genetic neighborhood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835183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38400" y="1066800"/>
            <a:ext cx="4267200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i="1" u="sng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soR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-like </a:t>
            </a:r>
            <a:r>
              <a:rPr lang="en-US" b="1" i="1" u="sng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ulfur </a:t>
            </a:r>
            <a:r>
              <a:rPr lang="en-US" b="1" i="1" u="sng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ranfer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u="sng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egulator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694905" y="3009106"/>
            <a:ext cx="533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95600" y="3352800"/>
            <a:ext cx="1228221" cy="369332"/>
          </a:xfrm>
          <a:prstGeom prst="rect">
            <a:avLst/>
          </a:prstGeom>
          <a:solidFill>
            <a:srgbClr val="7F81BD"/>
          </a:solidFill>
          <a:ln>
            <a:solidFill>
              <a:srgbClr val="3209E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Rhodanese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3352800"/>
            <a:ext cx="627223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TusA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24400" y="3352800"/>
            <a:ext cx="609462" cy="369332"/>
          </a:xfrm>
          <a:prstGeom prst="rect">
            <a:avLst/>
          </a:prstGeom>
          <a:solidFill>
            <a:srgbClr val="00B050"/>
          </a:solidFill>
          <a:ln>
            <a:solidFill>
              <a:srgbClr val="3209E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DsrE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1066800" y="1600200"/>
            <a:ext cx="10668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8600" y="1219200"/>
            <a:ext cx="1443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Sulfite Export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971800" y="3733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Sulfur Transfer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5030391" y="3505597"/>
            <a:ext cx="1523206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953000" y="4419600"/>
            <a:ext cx="1219200" cy="369332"/>
          </a:xfrm>
          <a:prstGeom prst="rect">
            <a:avLst/>
          </a:prstGeom>
          <a:solidFill>
            <a:srgbClr val="92D050"/>
          </a:solidFill>
          <a:ln>
            <a:solidFill>
              <a:srgbClr val="3209E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GloB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172200" y="4419600"/>
            <a:ext cx="1228221" cy="369332"/>
          </a:xfrm>
          <a:prstGeom prst="rect">
            <a:avLst/>
          </a:prstGeom>
          <a:solidFill>
            <a:srgbClr val="7F81BD"/>
          </a:solidFill>
          <a:ln>
            <a:solidFill>
              <a:srgbClr val="7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Rhodanese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29200" y="4800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Glyoxylase</a:t>
            </a:r>
            <a:endParaRPr lang="en-US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2667000" y="1764268"/>
            <a:ext cx="60529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CstR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33800" y="1752600"/>
            <a:ext cx="61491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CstA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86400" y="1764268"/>
            <a:ext cx="60529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CstB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200" y="2133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SO</a:t>
            </a:r>
            <a:r>
              <a:rPr lang="en-US" i="1" baseline="-25000" dirty="0" smtClean="0"/>
              <a:t>3</a:t>
            </a:r>
            <a:r>
              <a:rPr lang="en-US" i="1" baseline="30000" dirty="0" smtClean="0"/>
              <a:t>2-</a:t>
            </a:r>
            <a:r>
              <a:rPr lang="en-US" i="1" dirty="0" smtClean="0"/>
              <a:t> is toxic to S. </a:t>
            </a:r>
            <a:r>
              <a:rPr lang="en-US" i="1" dirty="0" err="1" smtClean="0"/>
              <a:t>aureus</a:t>
            </a:r>
            <a:endParaRPr lang="en-US" i="1" dirty="0"/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342900" y="1866900"/>
            <a:ext cx="533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705600" y="2667000"/>
            <a:ext cx="243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Predicted </a:t>
            </a:r>
            <a:r>
              <a:rPr lang="en-US" dirty="0" err="1" smtClean="0"/>
              <a:t>quinone</a:t>
            </a:r>
            <a:r>
              <a:rPr lang="en-US" dirty="0" smtClean="0"/>
              <a:t>-binding FAD-containing enzyme </a:t>
            </a:r>
          </a:p>
          <a:p>
            <a:pPr algn="ctr"/>
            <a:r>
              <a:rPr lang="en-US" dirty="0" err="1" smtClean="0"/>
              <a:t>Q</a:t>
            </a:r>
            <a:r>
              <a:rPr lang="en-US" baseline="-25000" dirty="0" err="1" smtClean="0"/>
              <a:t>ox</a:t>
            </a:r>
            <a:r>
              <a:rPr lang="en-US" dirty="0" smtClean="0"/>
              <a:t> + S</a:t>
            </a:r>
            <a:r>
              <a:rPr lang="en-US" baseline="30000" dirty="0" smtClean="0"/>
              <a:t>2-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S˚ + </a:t>
            </a:r>
            <a:r>
              <a:rPr lang="en-US" dirty="0" err="1" smtClean="0">
                <a:sym typeface="Wingdings" pitchFamily="2" charset="2"/>
              </a:rPr>
              <a:t>Q</a:t>
            </a:r>
            <a:r>
              <a:rPr lang="en-US" baseline="-25000" dirty="0" err="1" smtClean="0">
                <a:sym typeface="Wingdings" pitchFamily="2" charset="2"/>
              </a:rPr>
              <a:t>red</a:t>
            </a:r>
            <a:r>
              <a:rPr lang="en-US" dirty="0" smtClean="0">
                <a:sym typeface="Wingdings" pitchFamily="2" charset="2"/>
              </a:rPr>
              <a:t> ?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965074"/>
            <a:ext cx="3352800" cy="28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CstR oper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2066779"/>
            <a:ext cx="7696200" cy="90502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828800" y="1752600"/>
            <a:ext cx="63049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TauE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91400" y="1752600"/>
            <a:ext cx="59727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CstC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28" grpId="0" animBg="1"/>
      <p:bldP spid="30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Allosteric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Model of Transcriptional Control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8275637" cy="15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5" descr="coupling sche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4243" y="974964"/>
            <a:ext cx="5407157" cy="35970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203564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/>
              <a:t>Apoprotein</a:t>
            </a:r>
            <a:r>
              <a:rPr lang="en-US" i="1" dirty="0" smtClean="0"/>
              <a:t> is in a dynamic equilibrium between two binding conformations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1090633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/>
              <a:t>Effector</a:t>
            </a:r>
            <a:r>
              <a:rPr lang="en-US" i="1" dirty="0" smtClean="0"/>
              <a:t> molecule stabilizes one conformation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348956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DNA stabilizes one conformation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72200" y="3413364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Ternary complex may or may not be stable</a:t>
            </a:r>
            <a:endParaRPr lang="en-US" i="1" dirty="0"/>
          </a:p>
        </p:txBody>
      </p:sp>
      <p:pic>
        <p:nvPicPr>
          <p:cNvPr id="16" name="Picture 15" descr="coupling equilibriu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5257800"/>
            <a:ext cx="2672080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Detox system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4672580"/>
            <a:ext cx="2176276" cy="1956820"/>
          </a:xfrm>
          <a:prstGeom prst="rect">
            <a:avLst/>
          </a:prstGeom>
          <a:ln>
            <a:noFill/>
          </a:ln>
        </p:spPr>
      </p:pic>
      <p:pic>
        <p:nvPicPr>
          <p:cNvPr id="21" name="Picture 20" descr="Uptake system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7000" y="4724400"/>
            <a:ext cx="2176276" cy="1569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55588"/>
            <a:ext cx="91440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Reaction with sulfite results in a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cysteine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modification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5800"/>
            <a:ext cx="835183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524000" y="4572000"/>
          <a:ext cx="6080760" cy="1798320"/>
        </p:xfrm>
        <a:graphic>
          <a:graphicData uri="http://schemas.openxmlformats.org/drawingml/2006/table">
            <a:tbl>
              <a:tblPr/>
              <a:tblGrid>
                <a:gridCol w="611505"/>
                <a:gridCol w="956945"/>
                <a:gridCol w="1014730"/>
                <a:gridCol w="971550"/>
                <a:gridCol w="1086485"/>
                <a:gridCol w="1439545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latin typeface="Times New Roman"/>
                          <a:ea typeface="宋体"/>
                          <a:cs typeface="Times New Roman"/>
                        </a:rPr>
                        <a:t>Protein</a:t>
                      </a:r>
                      <a:endParaRPr lang="en-US" sz="1000" b="1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latin typeface="Times New Roman"/>
                          <a:ea typeface="宋体"/>
                          <a:cs typeface="Times New Roman"/>
                        </a:rPr>
                        <a:t>reactant</a:t>
                      </a:r>
                      <a:endParaRPr lang="en-US" sz="1000" b="1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i="1">
                          <a:latin typeface="Times New Roman"/>
                          <a:ea typeface="宋体"/>
                          <a:cs typeface="Times New Roman"/>
                        </a:rPr>
                        <a:t>M</a:t>
                      </a:r>
                      <a:r>
                        <a:rPr lang="en-US" sz="1200" b="0" baseline="-25000">
                          <a:latin typeface="Times New Roman"/>
                          <a:ea typeface="宋体"/>
                          <a:cs typeface="Times New Roman"/>
                        </a:rPr>
                        <a:t>r</a:t>
                      </a: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 observed (D)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assignment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Expected modification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i="1">
                          <a:latin typeface="Times New Roman"/>
                          <a:ea typeface="宋体"/>
                          <a:cs typeface="Times New Roman"/>
                        </a:rPr>
                        <a:t>M</a:t>
                      </a:r>
                      <a:r>
                        <a:rPr lang="en-US" sz="1200" b="0" baseline="-25000">
                          <a:latin typeface="Times New Roman"/>
                          <a:ea typeface="宋体"/>
                          <a:cs typeface="Times New Roman"/>
                        </a:rPr>
                        <a:t>r</a:t>
                      </a: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 expected</a:t>
                      </a:r>
                      <a:r>
                        <a:rPr lang="en-US" sz="1200" b="0" baseline="30000">
                          <a:latin typeface="Times New Roman"/>
                          <a:ea typeface="宋体"/>
                          <a:cs typeface="Times New Roman"/>
                        </a:rPr>
                        <a:t>b</a:t>
                      </a: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 (D)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CstR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No addition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9640.7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–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–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9641.2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b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Na</a:t>
                      </a:r>
                      <a:r>
                        <a:rPr lang="en-US" sz="1200" b="0" baseline="-25000"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b="0" baseline="-25000"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O</a:t>
                      </a:r>
                      <a:r>
                        <a:rPr lang="en-US" sz="1200" b="0" baseline="-25000">
                          <a:latin typeface="Times New Roman"/>
                          <a:ea typeface="宋体"/>
                          <a:cs typeface="Times New Roman"/>
                        </a:rPr>
                        <a:t>3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9640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n.r.</a:t>
                      </a:r>
                      <a:r>
                        <a:rPr lang="en-US" sz="1200" b="0" baseline="30000">
                          <a:latin typeface="Times New Roman"/>
                          <a:ea typeface="宋体"/>
                          <a:cs typeface="Times New Roman"/>
                        </a:rPr>
                        <a:t>c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–SH (x2)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9673.2 (9705.2)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b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Na</a:t>
                      </a:r>
                      <a:r>
                        <a:rPr lang="en-US" sz="1200" b="0" baseline="-25000"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9640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n.r.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–SH (x2)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9673.2 (9705.2)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b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Na</a:t>
                      </a:r>
                      <a:r>
                        <a:rPr lang="en-US" sz="1200" b="0" baseline="-25000"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SO</a:t>
                      </a:r>
                      <a:r>
                        <a:rPr lang="en-US" sz="1200" b="0" baseline="-25000">
                          <a:latin typeface="Times New Roman"/>
                          <a:ea typeface="宋体"/>
                          <a:cs typeface="Times New Roman"/>
                        </a:rPr>
                        <a:t>3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19280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19312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宋体"/>
                          <a:cs typeface="Times New Roman"/>
                        </a:rPr>
                        <a:t>19344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CstR</a:t>
                      </a:r>
                      <a:r>
                        <a:rPr lang="en-US" sz="1200" b="0" baseline="-25000"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en-US" sz="1200" b="0" baseline="30000">
                          <a:latin typeface="Times New Roman"/>
                          <a:ea typeface="宋体"/>
                          <a:cs typeface="Times New Roman"/>
                        </a:rPr>
                        <a:t>S–S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CstR</a:t>
                      </a:r>
                      <a:r>
                        <a:rPr lang="en-US" sz="1200" b="0" baseline="-25000"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en-US" sz="1200" b="0" baseline="30000">
                          <a:latin typeface="Times New Roman"/>
                          <a:ea typeface="宋体"/>
                          <a:cs typeface="Times New Roman"/>
                        </a:rPr>
                        <a:t>S–S–S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latin typeface="Times New Roman"/>
                          <a:ea typeface="宋体"/>
                          <a:cs typeface="Times New Roman"/>
                        </a:rPr>
                        <a:t>d</a:t>
                      </a:r>
                      <a:r>
                        <a:rPr lang="en-US" sz="1200">
                          <a:latin typeface="Times New Roman"/>
                          <a:ea typeface="宋体"/>
                          <a:cs typeface="Times New Roman"/>
                        </a:rPr>
                        <a:t>CstR</a:t>
                      </a:r>
                      <a:r>
                        <a:rPr lang="en-US" sz="1200" baseline="-25000"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en-US" sz="1200" baseline="30000">
                          <a:latin typeface="Times New Roman"/>
                          <a:ea typeface="宋体"/>
                          <a:cs typeface="Times New Roman"/>
                        </a:rPr>
                        <a:t>(S–S–S)2 </a:t>
                      </a:r>
                      <a:endParaRPr lang="en-US" sz="12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CstR</a:t>
                      </a:r>
                      <a:r>
                        <a:rPr lang="en-US" sz="1200" b="0" baseline="-25000"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en-US" sz="1200" b="0" baseline="30000">
                          <a:latin typeface="Times New Roman"/>
                          <a:ea typeface="宋体"/>
                          <a:cs typeface="Times New Roman"/>
                        </a:rPr>
                        <a:t>S–S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CstR</a:t>
                      </a:r>
                      <a:r>
                        <a:rPr lang="en-US" sz="1200" b="0" baseline="-25000"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en-US" sz="1200" b="0" baseline="30000">
                          <a:latin typeface="Times New Roman"/>
                          <a:ea typeface="宋体"/>
                          <a:cs typeface="Times New Roman"/>
                        </a:rPr>
                        <a:t>S–S–S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latin typeface="Times New Roman"/>
                          <a:ea typeface="宋体"/>
                          <a:cs typeface="Times New Roman"/>
                        </a:rPr>
                        <a:t>d</a:t>
                      </a:r>
                      <a:r>
                        <a:rPr lang="en-US" sz="1200">
                          <a:latin typeface="Times New Roman"/>
                          <a:ea typeface="宋体"/>
                          <a:cs typeface="Times New Roman"/>
                        </a:rPr>
                        <a:t>CstR</a:t>
                      </a:r>
                      <a:r>
                        <a:rPr lang="en-US" sz="1200" baseline="-25000"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en-US" sz="1200" baseline="30000">
                          <a:latin typeface="Times New Roman"/>
                          <a:ea typeface="宋体"/>
                          <a:cs typeface="Times New Roman"/>
                        </a:rPr>
                        <a:t>(S–S–S)2</a:t>
                      </a:r>
                      <a:endParaRPr lang="en-US" sz="12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19280.4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宋体"/>
                          <a:cs typeface="Times New Roman"/>
                        </a:rPr>
                        <a:t>19312.4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宋体"/>
                          <a:cs typeface="Times New Roman"/>
                        </a:rPr>
                        <a:t>19344.4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b="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MMTS</a:t>
                      </a:r>
                      <a:r>
                        <a:rPr lang="en-US" sz="1200" b="0" baseline="30000"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9732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latin typeface="Times New Roman"/>
                          <a:ea typeface="宋体"/>
                          <a:cs typeface="Times New Roman"/>
                        </a:rPr>
                        <a:t>–SCH</a:t>
                      </a:r>
                      <a:r>
                        <a:rPr lang="en-US" sz="1200" b="0" baseline="-25000" dirty="0">
                          <a:latin typeface="Times New Roman"/>
                          <a:ea typeface="宋体"/>
                          <a:cs typeface="Times New Roman"/>
                        </a:rPr>
                        <a:t>3</a:t>
                      </a:r>
                      <a:r>
                        <a:rPr lang="en-US" sz="1200" b="0" dirty="0">
                          <a:latin typeface="Times New Roman"/>
                          <a:ea typeface="宋体"/>
                          <a:cs typeface="Times New Roman"/>
                        </a:rPr>
                        <a:t> x2</a:t>
                      </a:r>
                      <a:endParaRPr lang="en-US" sz="1000" b="1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–SCH</a:t>
                      </a:r>
                      <a:r>
                        <a:rPr lang="en-US" sz="1200" b="0" baseline="-25000">
                          <a:latin typeface="Times New Roman"/>
                          <a:ea typeface="宋体"/>
                          <a:cs typeface="Times New Roman"/>
                        </a:rPr>
                        <a:t>3</a:t>
                      </a: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 (x2)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latin typeface="Times New Roman"/>
                          <a:ea typeface="宋体"/>
                          <a:cs typeface="Times New Roman"/>
                        </a:rPr>
                        <a:t>9733.2</a:t>
                      </a:r>
                      <a:endParaRPr lang="en-US" sz="1000" b="1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Picture 11" descr="S2O3 reac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066800"/>
            <a:ext cx="5867400" cy="11715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Sulfide react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2743200"/>
            <a:ext cx="6099071" cy="11704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MMT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562600"/>
            <a:ext cx="1928505" cy="1130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55588"/>
            <a:ext cx="91440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Reaction with sulfite results in a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cysteine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modification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5800"/>
            <a:ext cx="835183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524000" y="4572000"/>
          <a:ext cx="6080760" cy="1798320"/>
        </p:xfrm>
        <a:graphic>
          <a:graphicData uri="http://schemas.openxmlformats.org/drawingml/2006/table">
            <a:tbl>
              <a:tblPr/>
              <a:tblGrid>
                <a:gridCol w="611505"/>
                <a:gridCol w="956945"/>
                <a:gridCol w="1014730"/>
                <a:gridCol w="971550"/>
                <a:gridCol w="1086485"/>
                <a:gridCol w="1439545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latin typeface="Times New Roman"/>
                          <a:ea typeface="宋体"/>
                          <a:cs typeface="Times New Roman"/>
                        </a:rPr>
                        <a:t>Protein</a:t>
                      </a:r>
                      <a:endParaRPr lang="en-US" sz="1000" b="1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latin typeface="Times New Roman"/>
                          <a:ea typeface="宋体"/>
                          <a:cs typeface="Times New Roman"/>
                        </a:rPr>
                        <a:t>reactant</a:t>
                      </a:r>
                      <a:endParaRPr lang="en-US" sz="1000" b="1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i="1">
                          <a:latin typeface="Times New Roman"/>
                          <a:ea typeface="宋体"/>
                          <a:cs typeface="Times New Roman"/>
                        </a:rPr>
                        <a:t>M</a:t>
                      </a:r>
                      <a:r>
                        <a:rPr lang="en-US" sz="1200" b="0" baseline="-25000">
                          <a:latin typeface="Times New Roman"/>
                          <a:ea typeface="宋体"/>
                          <a:cs typeface="Times New Roman"/>
                        </a:rPr>
                        <a:t>r</a:t>
                      </a: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 observed (D)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assignment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Expected modification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i="1">
                          <a:latin typeface="Times New Roman"/>
                          <a:ea typeface="宋体"/>
                          <a:cs typeface="Times New Roman"/>
                        </a:rPr>
                        <a:t>M</a:t>
                      </a:r>
                      <a:r>
                        <a:rPr lang="en-US" sz="1200" b="0" baseline="-25000">
                          <a:latin typeface="Times New Roman"/>
                          <a:ea typeface="宋体"/>
                          <a:cs typeface="Times New Roman"/>
                        </a:rPr>
                        <a:t>r</a:t>
                      </a: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 expected</a:t>
                      </a:r>
                      <a:r>
                        <a:rPr lang="en-US" sz="1200" b="0" baseline="30000">
                          <a:latin typeface="Times New Roman"/>
                          <a:ea typeface="宋体"/>
                          <a:cs typeface="Times New Roman"/>
                        </a:rPr>
                        <a:t>b</a:t>
                      </a: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 (D)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CstR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No addition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9640.7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–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–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9641.2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b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Na</a:t>
                      </a:r>
                      <a:r>
                        <a:rPr lang="en-US" sz="1200" b="0" baseline="-25000"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b="0" baseline="-25000"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O</a:t>
                      </a:r>
                      <a:r>
                        <a:rPr lang="en-US" sz="1200" b="0" baseline="-25000">
                          <a:latin typeface="Times New Roman"/>
                          <a:ea typeface="宋体"/>
                          <a:cs typeface="Times New Roman"/>
                        </a:rPr>
                        <a:t>3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9640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n.r.</a:t>
                      </a:r>
                      <a:r>
                        <a:rPr lang="en-US" sz="1200" b="0" baseline="30000">
                          <a:latin typeface="Times New Roman"/>
                          <a:ea typeface="宋体"/>
                          <a:cs typeface="Times New Roman"/>
                        </a:rPr>
                        <a:t>c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–SH (x2)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9673.2 (9705.2)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b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Na</a:t>
                      </a:r>
                      <a:r>
                        <a:rPr lang="en-US" sz="1200" b="0" baseline="-25000"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9640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n.r.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–SH (x2)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9673.2 (9705.2)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b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Na</a:t>
                      </a:r>
                      <a:r>
                        <a:rPr lang="en-US" sz="1200" b="0" baseline="-25000"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SO</a:t>
                      </a:r>
                      <a:r>
                        <a:rPr lang="en-US" sz="1200" b="0" baseline="-25000">
                          <a:latin typeface="Times New Roman"/>
                          <a:ea typeface="宋体"/>
                          <a:cs typeface="Times New Roman"/>
                        </a:rPr>
                        <a:t>3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19280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19312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宋体"/>
                          <a:cs typeface="Times New Roman"/>
                        </a:rPr>
                        <a:t>19344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CstR</a:t>
                      </a:r>
                      <a:r>
                        <a:rPr lang="en-US" sz="1200" b="0" baseline="-25000"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en-US" sz="1200" b="0" baseline="30000">
                          <a:latin typeface="Times New Roman"/>
                          <a:ea typeface="宋体"/>
                          <a:cs typeface="Times New Roman"/>
                        </a:rPr>
                        <a:t>S–S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CstR</a:t>
                      </a:r>
                      <a:r>
                        <a:rPr lang="en-US" sz="1200" b="0" baseline="-25000"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en-US" sz="1200" b="0" baseline="30000">
                          <a:latin typeface="Times New Roman"/>
                          <a:ea typeface="宋体"/>
                          <a:cs typeface="Times New Roman"/>
                        </a:rPr>
                        <a:t>S–S–S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latin typeface="Times New Roman"/>
                          <a:ea typeface="宋体"/>
                          <a:cs typeface="Times New Roman"/>
                        </a:rPr>
                        <a:t>d</a:t>
                      </a:r>
                      <a:r>
                        <a:rPr lang="en-US" sz="1200">
                          <a:latin typeface="Times New Roman"/>
                          <a:ea typeface="宋体"/>
                          <a:cs typeface="Times New Roman"/>
                        </a:rPr>
                        <a:t>CstR</a:t>
                      </a:r>
                      <a:r>
                        <a:rPr lang="en-US" sz="1200" baseline="-25000"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en-US" sz="1200" baseline="30000">
                          <a:latin typeface="Times New Roman"/>
                          <a:ea typeface="宋体"/>
                          <a:cs typeface="Times New Roman"/>
                        </a:rPr>
                        <a:t>(S–S–S)2 </a:t>
                      </a:r>
                      <a:endParaRPr lang="en-US" sz="12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CstR</a:t>
                      </a:r>
                      <a:r>
                        <a:rPr lang="en-US" sz="1200" b="0" baseline="-25000"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en-US" sz="1200" b="0" baseline="30000">
                          <a:latin typeface="Times New Roman"/>
                          <a:ea typeface="宋体"/>
                          <a:cs typeface="Times New Roman"/>
                        </a:rPr>
                        <a:t>S–S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CstR</a:t>
                      </a:r>
                      <a:r>
                        <a:rPr lang="en-US" sz="1200" b="0" baseline="-25000"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en-US" sz="1200" b="0" baseline="30000">
                          <a:latin typeface="Times New Roman"/>
                          <a:ea typeface="宋体"/>
                          <a:cs typeface="Times New Roman"/>
                        </a:rPr>
                        <a:t>S–S–S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latin typeface="Times New Roman"/>
                          <a:ea typeface="宋体"/>
                          <a:cs typeface="Times New Roman"/>
                        </a:rPr>
                        <a:t>d</a:t>
                      </a:r>
                      <a:r>
                        <a:rPr lang="en-US" sz="1200">
                          <a:latin typeface="Times New Roman"/>
                          <a:ea typeface="宋体"/>
                          <a:cs typeface="Times New Roman"/>
                        </a:rPr>
                        <a:t>CstR</a:t>
                      </a:r>
                      <a:r>
                        <a:rPr lang="en-US" sz="1200" baseline="-25000"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en-US" sz="1200" baseline="30000">
                          <a:latin typeface="Times New Roman"/>
                          <a:ea typeface="宋体"/>
                          <a:cs typeface="Times New Roman"/>
                        </a:rPr>
                        <a:t>(S–S–S)2</a:t>
                      </a:r>
                      <a:endParaRPr lang="en-US" sz="12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19280.4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宋体"/>
                          <a:cs typeface="Times New Roman"/>
                        </a:rPr>
                        <a:t>19312.4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宋体"/>
                          <a:cs typeface="Times New Roman"/>
                        </a:rPr>
                        <a:t>19344.4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b="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MMTS</a:t>
                      </a:r>
                      <a:r>
                        <a:rPr lang="en-US" sz="1200" b="0" baseline="30000"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9732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latin typeface="Times New Roman"/>
                          <a:ea typeface="宋体"/>
                          <a:cs typeface="Times New Roman"/>
                        </a:rPr>
                        <a:t>–SCH</a:t>
                      </a:r>
                      <a:r>
                        <a:rPr lang="en-US" sz="1200" b="0" baseline="-25000" dirty="0">
                          <a:latin typeface="Times New Roman"/>
                          <a:ea typeface="宋体"/>
                          <a:cs typeface="Times New Roman"/>
                        </a:rPr>
                        <a:t>3</a:t>
                      </a:r>
                      <a:r>
                        <a:rPr lang="en-US" sz="1200" b="0" dirty="0">
                          <a:latin typeface="Times New Roman"/>
                          <a:ea typeface="宋体"/>
                          <a:cs typeface="Times New Roman"/>
                        </a:rPr>
                        <a:t> x2</a:t>
                      </a:r>
                      <a:endParaRPr lang="en-US" sz="1000" b="1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–SCH</a:t>
                      </a:r>
                      <a:r>
                        <a:rPr lang="en-US" sz="1200" b="0" baseline="-25000">
                          <a:latin typeface="Times New Roman"/>
                          <a:ea typeface="宋体"/>
                          <a:cs typeface="Times New Roman"/>
                        </a:rPr>
                        <a:t>3</a:t>
                      </a:r>
                      <a:r>
                        <a:rPr lang="en-US" sz="1200" b="0">
                          <a:latin typeface="Times New Roman"/>
                          <a:ea typeface="宋体"/>
                          <a:cs typeface="Times New Roman"/>
                        </a:rPr>
                        <a:t> (x2)</a:t>
                      </a:r>
                      <a:endParaRPr lang="en-US" sz="10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latin typeface="Times New Roman"/>
                          <a:ea typeface="宋体"/>
                          <a:cs typeface="Times New Roman"/>
                        </a:rPr>
                        <a:t>9733.2</a:t>
                      </a:r>
                      <a:endParaRPr lang="en-US" sz="1000" b="1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12" descr="SO3 reac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1219200"/>
            <a:ext cx="4611833" cy="3048000"/>
          </a:xfrm>
          <a:prstGeom prst="rect">
            <a:avLst/>
          </a:prstGeom>
        </p:spPr>
      </p:pic>
      <p:pic>
        <p:nvPicPr>
          <p:cNvPr id="15" name="Picture 14" descr="MMT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562600"/>
            <a:ext cx="1928505" cy="1130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55588"/>
            <a:ext cx="91440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Reaction with sulfite results in a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cysteine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modification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5800"/>
            <a:ext cx="835183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7" name="Picture 6" descr="tript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6208" y="1905000"/>
            <a:ext cx="3387132" cy="3499747"/>
          </a:xfrm>
          <a:prstGeom prst="rect">
            <a:avLst/>
          </a:prstGeom>
        </p:spPr>
      </p:pic>
      <p:pic>
        <p:nvPicPr>
          <p:cNvPr id="12" name="Picture 11" descr="Tryptic Experim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346955"/>
            <a:ext cx="5452883" cy="2377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55588"/>
            <a:ext cx="91440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Modified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CstR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is DNA-binding incompetent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5800"/>
            <a:ext cx="835183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12" name="Picture 11" descr="CstROP1_SO3_MM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2375" y="838200"/>
            <a:ext cx="4267204" cy="33355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49575" y="1905000"/>
            <a:ext cx="1542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Sulfite Treated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63775" y="3048000"/>
            <a:ext cx="1559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MMTS Treated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11375" y="914400"/>
            <a:ext cx="114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Untreated</a:t>
            </a:r>
            <a:endParaRPr lang="en-US" dirty="0"/>
          </a:p>
        </p:txBody>
      </p:sp>
      <p:pic>
        <p:nvPicPr>
          <p:cNvPr id="11" name="Picture 10" descr="CstR regulat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3962400"/>
            <a:ext cx="6324600" cy="271139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1000" y="1295400"/>
            <a:ext cx="2667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Modifying the </a:t>
            </a:r>
            <a:r>
              <a:rPr lang="en-US" dirty="0" err="1" smtClean="0">
                <a:solidFill>
                  <a:srgbClr val="FF0000"/>
                </a:solidFill>
              </a:rPr>
              <a:t>cysteine</a:t>
            </a:r>
            <a:r>
              <a:rPr lang="en-US" dirty="0" smtClean="0">
                <a:solidFill>
                  <a:srgbClr val="FF0000"/>
                </a:solidFill>
              </a:rPr>
              <a:t> residues on </a:t>
            </a:r>
            <a:r>
              <a:rPr lang="en-US" dirty="0" err="1" smtClean="0">
                <a:solidFill>
                  <a:srgbClr val="FF0000"/>
                </a:solidFill>
              </a:rPr>
              <a:t>CstR</a:t>
            </a:r>
            <a:r>
              <a:rPr lang="en-US" dirty="0" smtClean="0">
                <a:solidFill>
                  <a:srgbClr val="FF0000"/>
                </a:solidFill>
              </a:rPr>
              <a:t> by </a:t>
            </a:r>
            <a:r>
              <a:rPr lang="en-US" dirty="0" err="1" smtClean="0">
                <a:solidFill>
                  <a:srgbClr val="FF0000"/>
                </a:solidFill>
              </a:rPr>
              <a:t>methylpersulfide</a:t>
            </a:r>
            <a:r>
              <a:rPr lang="en-US" dirty="0" smtClean="0">
                <a:solidFill>
                  <a:srgbClr val="FF0000"/>
                </a:solidFill>
              </a:rPr>
              <a:t> formation or oxidation results in dramatically reduced DNA binding affinity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55588"/>
            <a:ext cx="91440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Biological Implications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5800"/>
            <a:ext cx="835183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17" name="Picture 16" descr="shuttle carto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90972"/>
            <a:ext cx="9144000" cy="5276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55588"/>
            <a:ext cx="91440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S.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aureus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sulfur assimilation pathways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5800"/>
            <a:ext cx="835183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6" name="Picture 5" descr="sulfur sour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896143"/>
            <a:ext cx="8382000" cy="5572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55588"/>
            <a:ext cx="91440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Acknowledgements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5800"/>
            <a:ext cx="835183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129026" name="Picture 2" descr="Zhen 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066800"/>
            <a:ext cx="1371600" cy="1512794"/>
          </a:xfrm>
          <a:prstGeom prst="rect">
            <a:avLst/>
          </a:prstGeom>
          <a:noFill/>
        </p:spPr>
      </p:pic>
      <p:pic>
        <p:nvPicPr>
          <p:cNvPr id="129028" name="Picture 4" descr="David Giedro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990600"/>
            <a:ext cx="1295400" cy="162450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400800" y="1676400"/>
            <a:ext cx="2362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Vanderbilt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Eric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Skaar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Thomas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Kehl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-Fie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Keith Adams</a:t>
            </a:r>
          </a:p>
          <a:p>
            <a:pPr algn="ctr"/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38862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University of Georgia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Robert Scott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Darin Cowart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52600" y="990600"/>
            <a:ext cx="259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Indiana University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David Giedroc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Zhen Ma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Justin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Leubke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giedroc grou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3200400"/>
            <a:ext cx="4800600" cy="3415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Allosteric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Model of Transcriptional Control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8275637" cy="15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 descr="coupling sche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4243" y="974964"/>
            <a:ext cx="5407157" cy="35970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203564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/>
              <a:t>Apoprotein</a:t>
            </a:r>
            <a:r>
              <a:rPr lang="en-US" i="1" dirty="0" smtClean="0"/>
              <a:t> is in a dynamic equilibrium between two binding conformations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1090633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/>
              <a:t>Effector</a:t>
            </a:r>
            <a:r>
              <a:rPr lang="en-US" i="1" dirty="0" smtClean="0"/>
              <a:t> molecule stabilizes one conformation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348956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DNA stabilizes one conformation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72200" y="3413364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Ternary complex may or may not be stable</a:t>
            </a:r>
            <a:endParaRPr lang="en-US" i="1" dirty="0"/>
          </a:p>
        </p:txBody>
      </p:sp>
      <p:pic>
        <p:nvPicPr>
          <p:cNvPr id="16" name="Picture 15" descr="coupling equilibriu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5257800"/>
            <a:ext cx="2672080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52400" y="5042118"/>
            <a:ext cx="2971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Determine as many equilibrium constants as possible</a:t>
            </a:r>
          </a:p>
          <a:p>
            <a:pPr marL="342900" indent="-342900">
              <a:buFontTx/>
              <a:buAutoNum type="arabicPeriod"/>
            </a:pP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Investigate DNA binding modes and specificity</a:t>
            </a:r>
          </a:p>
          <a:p>
            <a:pPr marL="342900" indent="-342900">
              <a:buFontTx/>
              <a:buAutoNum type="arabicPeriod"/>
            </a:pPr>
            <a:endParaRPr lang="en-US" sz="16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n-US" sz="1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19800" y="5042118"/>
            <a:ext cx="32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3"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Determine induction molecule and mechanism</a:t>
            </a:r>
          </a:p>
          <a:p>
            <a:pPr marL="342900" indent="-342900">
              <a:buAutoNum type="arabicPeriod" startAt="3"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(Metal) coordination information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52400" y="5029200"/>
            <a:ext cx="2743200" cy="1295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019800" y="5029200"/>
            <a:ext cx="3048000" cy="1295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Metal regulatory protein families demonstrate adaptive evolution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8275637" cy="15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6200" y="6428601"/>
            <a:ext cx="899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Ma, Z., Jacobsen, F. E., and Giedroc, D. P. (2009) </a:t>
            </a:r>
            <a:r>
              <a:rPr lang="en-US" sz="1200" i="1" dirty="0" err="1" smtClean="0"/>
              <a:t>Chem</a:t>
            </a:r>
            <a:r>
              <a:rPr lang="en-US" sz="1200" i="1" dirty="0" smtClean="0"/>
              <a:t> Rev </a:t>
            </a:r>
            <a:r>
              <a:rPr lang="en-US" sz="1200" b="1" i="1" dirty="0" smtClean="0"/>
              <a:t>109, 4644-4681</a:t>
            </a:r>
            <a:endParaRPr lang="en-US" sz="1200" dirty="0"/>
          </a:p>
        </p:txBody>
      </p:sp>
      <p:pic>
        <p:nvPicPr>
          <p:cNvPr id="7" name="Picture 6" descr="metal represso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653" y="1447800"/>
            <a:ext cx="8141947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CsoR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Family of Transcription Regulators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8275637" cy="15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1066800"/>
            <a:ext cx="8458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Arial" pitchFamily="34" charset="0"/>
                <a:cs typeface="Arial" pitchFamily="34" charset="0"/>
              </a:rPr>
              <a:t>M. tuberculosis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CsoR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the founding member of a new class of metal sensing transcriptional regulators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6096000"/>
            <a:ext cx="899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Liu, T., </a:t>
            </a:r>
            <a:r>
              <a:rPr lang="en-US" sz="1200" dirty="0" err="1" smtClean="0"/>
              <a:t>Ramesh</a:t>
            </a:r>
            <a:r>
              <a:rPr lang="en-US" sz="1200" dirty="0" smtClean="0"/>
              <a:t>, A., Ma, Z., Ward, S. K., Zhang, L., George, G. N., </a:t>
            </a:r>
            <a:r>
              <a:rPr lang="en-US" sz="1200" dirty="0" err="1" smtClean="0"/>
              <a:t>Talaat</a:t>
            </a:r>
            <a:r>
              <a:rPr lang="en-US" sz="1200" dirty="0" smtClean="0"/>
              <a:t>, A. M., </a:t>
            </a:r>
            <a:r>
              <a:rPr lang="en-US" sz="1200" dirty="0" err="1" smtClean="0"/>
              <a:t>Sacchettini</a:t>
            </a:r>
            <a:r>
              <a:rPr lang="en-US" sz="1200" dirty="0" smtClean="0"/>
              <a:t>, J. C., and Giedroc, D. P. (2007) </a:t>
            </a:r>
            <a:r>
              <a:rPr lang="en-US" sz="1200" i="1" dirty="0" smtClean="0"/>
              <a:t>Nat </a:t>
            </a:r>
            <a:r>
              <a:rPr lang="en-US" sz="1200" i="1" dirty="0" err="1" smtClean="0"/>
              <a:t>Chem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Biol</a:t>
            </a:r>
            <a:r>
              <a:rPr lang="en-US" sz="1200" i="1" dirty="0" smtClean="0"/>
              <a:t> </a:t>
            </a:r>
            <a:r>
              <a:rPr lang="en-US" sz="1200" b="1" i="1" dirty="0" smtClean="0"/>
              <a:t>3, </a:t>
            </a:r>
            <a:r>
              <a:rPr lang="en-US" sz="1200" i="1" dirty="0" smtClean="0"/>
              <a:t>60-68</a:t>
            </a:r>
            <a:endParaRPr lang="en-US" sz="1200" dirty="0"/>
          </a:p>
        </p:txBody>
      </p:sp>
      <p:pic>
        <p:nvPicPr>
          <p:cNvPr id="13" name="Picture 12" descr="nchembio844-F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3075" y="1752600"/>
            <a:ext cx="5572125" cy="4241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CsoR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Family – Expanded Sensitivity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8275637" cy="15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26" name="Picture 2" descr="C:\Documents and Settings\grossoehmen\My Documents\My Documents\Presentations\CstR\CsoR metal site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53618"/>
            <a:ext cx="4695825" cy="348518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81000" y="1066800"/>
            <a:ext cx="8458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Allosteric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inducer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CsoR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family members can be predicted based on a 4 residue signature WXYZ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6428601"/>
            <a:ext cx="899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Ma, Z., Jacobsen, F. E., and Giedroc, D. P. (2009) </a:t>
            </a:r>
            <a:r>
              <a:rPr lang="en-US" sz="1200" i="1" dirty="0" err="1" smtClean="0"/>
              <a:t>Chem</a:t>
            </a:r>
            <a:r>
              <a:rPr lang="en-US" sz="1200" i="1" dirty="0" smtClean="0"/>
              <a:t> Rev </a:t>
            </a:r>
            <a:r>
              <a:rPr lang="en-US" sz="1200" b="1" i="1" dirty="0" smtClean="0"/>
              <a:t>109, 4644-4681</a:t>
            </a:r>
            <a:endParaRPr lang="en-US" sz="1200" dirty="0"/>
          </a:p>
        </p:txBody>
      </p:sp>
      <p:pic>
        <p:nvPicPr>
          <p:cNvPr id="13" name="Picture 2" descr="http://pubs.acs.org/appl/literatum/publisher/achs/journals/content/chreay/2009/chreay.2009.109.issue-10/cr900077w/production/pdfimages_v02/master.img-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229818"/>
            <a:ext cx="2729744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CsoR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Family – mechanism of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allosteric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control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8275637" cy="15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1066800"/>
            <a:ext cx="8458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Removing H-bonding potential of the </a:t>
            </a:r>
            <a:r>
              <a:rPr lang="en-US" dirty="0" smtClean="0">
                <a:latin typeface="Symbol" pitchFamily="18" charset="2"/>
                <a:cs typeface="Arial" pitchFamily="34" charset="0"/>
              </a:rPr>
              <a:t>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-N in the Cu-coordinating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Histidine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removes destroys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allosteric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communication.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6428601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/>
              <a:t>)</a:t>
            </a:r>
            <a:r>
              <a:rPr lang="en-US" sz="1200" dirty="0" smtClean="0"/>
              <a:t>   Ma, Z., Cowart, D. M., Ward, B. P., Arnold, R. J., </a:t>
            </a:r>
            <a:r>
              <a:rPr lang="en-US" sz="1200" dirty="0" err="1" smtClean="0"/>
              <a:t>DiMarchi</a:t>
            </a:r>
            <a:r>
              <a:rPr lang="en-US" sz="1200" dirty="0" smtClean="0"/>
              <a:t>, R. D., Zhang, L., George, G.</a:t>
            </a:r>
          </a:p>
          <a:p>
            <a:pPr algn="ctr"/>
            <a:r>
              <a:rPr lang="en-US" sz="1200" dirty="0" smtClean="0"/>
              <a:t>         N., Scott, R. A., and </a:t>
            </a:r>
            <a:r>
              <a:rPr lang="en-US" sz="1200" dirty="0" err="1" smtClean="0"/>
              <a:t>Giedroc</a:t>
            </a:r>
            <a:r>
              <a:rPr lang="en-US" sz="1200" dirty="0" smtClean="0"/>
              <a:t>, D. P. (2009) </a:t>
            </a:r>
            <a:r>
              <a:rPr lang="en-US" sz="1200" i="1" dirty="0" smtClean="0"/>
              <a:t>J Am </a:t>
            </a:r>
            <a:r>
              <a:rPr lang="en-US" sz="1200" i="1" dirty="0" err="1" smtClean="0"/>
              <a:t>Chem</a:t>
            </a:r>
            <a:r>
              <a:rPr lang="en-US" sz="1200" i="1" dirty="0" smtClean="0"/>
              <a:t> Soc </a:t>
            </a:r>
            <a:r>
              <a:rPr lang="en-US" sz="1200" b="1" i="1" dirty="0" smtClean="0"/>
              <a:t>131, </a:t>
            </a:r>
            <a:r>
              <a:rPr lang="en-US" sz="1200" i="1" dirty="0" smtClean="0"/>
              <a:t>18044-18045</a:t>
            </a:r>
          </a:p>
        </p:txBody>
      </p:sp>
      <p:pic>
        <p:nvPicPr>
          <p:cNvPr id="14" name="Picture 13" descr="CsoR non-natural amino acid substitutio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2362200"/>
            <a:ext cx="6870161" cy="2883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CsoR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regulators selectively binds to DNA with a GC-tract</a:t>
            </a:r>
            <a:endParaRPr lang="en-US" sz="27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8275637" cy="15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1066800"/>
            <a:ext cx="8458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Three types of specific binding motifs have been found for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CsoR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family members.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All contain a core of GC base pairs.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GC tract Chiv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1981200"/>
            <a:ext cx="5033246" cy="364950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40080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/>
              <a:t>Iwig</a:t>
            </a:r>
            <a:r>
              <a:rPr lang="en-US" sz="1200" dirty="0" smtClean="0"/>
              <a:t>, J. S., </a:t>
            </a:r>
            <a:r>
              <a:rPr lang="en-US" sz="1200" dirty="0" err="1" smtClean="0"/>
              <a:t>Leitch</a:t>
            </a:r>
            <a:r>
              <a:rPr lang="en-US" sz="1200" dirty="0" smtClean="0"/>
              <a:t>, S., </a:t>
            </a:r>
            <a:r>
              <a:rPr lang="en-US" sz="1200" dirty="0" err="1" smtClean="0"/>
              <a:t>Herbst</a:t>
            </a:r>
            <a:r>
              <a:rPr lang="en-US" sz="1200" dirty="0" smtClean="0"/>
              <a:t>, R. W., </a:t>
            </a:r>
            <a:r>
              <a:rPr lang="en-US" sz="1200" dirty="0" err="1" smtClean="0"/>
              <a:t>Maroney</a:t>
            </a:r>
            <a:r>
              <a:rPr lang="en-US" sz="1200" dirty="0" smtClean="0"/>
              <a:t>, M. J., and </a:t>
            </a:r>
            <a:r>
              <a:rPr lang="en-US" sz="1200" dirty="0" err="1" smtClean="0"/>
              <a:t>Chivers</a:t>
            </a:r>
            <a:r>
              <a:rPr lang="en-US" sz="1200" dirty="0" smtClean="0"/>
              <a:t>, P. T. (2008) </a:t>
            </a:r>
            <a:r>
              <a:rPr lang="en-US" sz="1200" i="1" dirty="0" smtClean="0"/>
              <a:t>J Am </a:t>
            </a:r>
            <a:r>
              <a:rPr lang="en-US" sz="1200" i="1" dirty="0" err="1" smtClean="0"/>
              <a:t>Chem</a:t>
            </a:r>
            <a:r>
              <a:rPr lang="en-US" sz="1200" i="1" dirty="0" smtClean="0"/>
              <a:t> Soc </a:t>
            </a:r>
            <a:r>
              <a:rPr lang="en-US" sz="1200" b="1" i="1" dirty="0" smtClean="0"/>
              <a:t>130, </a:t>
            </a:r>
            <a:r>
              <a:rPr lang="en-US" sz="1200" i="1" dirty="0" smtClean="0"/>
              <a:t>7592-7606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24674</TotalTime>
  <Words>1554</Words>
  <Application>Microsoft Office PowerPoint</Application>
  <PresentationFormat>On-screen Show (4:3)</PresentationFormat>
  <Paragraphs>384</Paragraphs>
  <Slides>36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Equation</vt:lpstr>
      <vt:lpstr>CONTROL OF COPPER RESISTANCE AND INORGANIC SULFUR METABOLISM BY PARALOGOUS REGULATORS IN STAPHYLOCOCCUS AUREUS</vt:lpstr>
      <vt:lpstr>Transcriptional Repressors</vt:lpstr>
      <vt:lpstr>Allosteric Model of Transcriptional Control</vt:lpstr>
      <vt:lpstr>Allosteric Model of Transcriptional Control</vt:lpstr>
      <vt:lpstr>Metal regulatory protein families demonstrate adaptive evolution</vt:lpstr>
      <vt:lpstr>CsoR Family of Transcription Regulators</vt:lpstr>
      <vt:lpstr>CsoR Family – Expanded Sensitivity</vt:lpstr>
      <vt:lpstr>CsoR Family – mechanism of allosteric control</vt:lpstr>
      <vt:lpstr>CsoR regulators selectively binds to DNA with a GC-tract</vt:lpstr>
      <vt:lpstr>CsoR regulators selectively binds to DNA with a GC-tract</vt:lpstr>
      <vt:lpstr>S. aureus encodes a putative CsoR</vt:lpstr>
      <vt:lpstr>CsoR binds stoichiometric Cu(I)</vt:lpstr>
      <vt:lpstr>CsoR binds Cu(I) with trigonal S2N geometry </vt:lpstr>
      <vt:lpstr>Assessing the Cu(I) – CsoR binding constant</vt:lpstr>
      <vt:lpstr>Assessing the Cu(I) – CsoR binding constant</vt:lpstr>
      <vt:lpstr>CsoR binds to copA promoter region </vt:lpstr>
      <vt:lpstr>CsoR binds to copA promoter region </vt:lpstr>
      <vt:lpstr>CsoR is the biological regulator of copA </vt:lpstr>
      <vt:lpstr>CsoR is a Cu(I) sensitive repressor of copA</vt:lpstr>
      <vt:lpstr>ΔcsoR confers modest copper tolerance </vt:lpstr>
      <vt:lpstr>All strains of S. aureus contains a second CsoR</vt:lpstr>
      <vt:lpstr>NWMN_0026.5 regulates 0026  0029</vt:lpstr>
      <vt:lpstr>The cstR operon is unresponsive to copper</vt:lpstr>
      <vt:lpstr>The intergenic region contains two CsoR binding candidates</vt:lpstr>
      <vt:lpstr>Two CstR tetramers bind to CstO1</vt:lpstr>
      <vt:lpstr>The intergenic region contains two CsoR binding candidates</vt:lpstr>
      <vt:lpstr>NWMN_0026.5 genetic neighborhood</vt:lpstr>
      <vt:lpstr>NWMN_0026.5 genetic neighborhood</vt:lpstr>
      <vt:lpstr>NWMN_0026.5 genetic neighborhood</vt:lpstr>
      <vt:lpstr>Reaction with sulfite results in a cysteine modification</vt:lpstr>
      <vt:lpstr>Reaction with sulfite results in a cysteine modification</vt:lpstr>
      <vt:lpstr>Reaction with sulfite results in a cysteine modification</vt:lpstr>
      <vt:lpstr>Modified CstR is DNA-binding incompetent</vt:lpstr>
      <vt:lpstr>Biological Implications</vt:lpstr>
      <vt:lpstr>S. aureus sulfur assimilation pathways</vt:lpstr>
      <vt:lpstr>Acknowledgements</vt:lpstr>
    </vt:vector>
  </TitlesOfParts>
  <Company>Winthrop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8</dc:title>
  <dc:creator>Nick Grossoehme</dc:creator>
  <cp:lastModifiedBy>Nick</cp:lastModifiedBy>
  <cp:revision>1481</cp:revision>
  <dcterms:created xsi:type="dcterms:W3CDTF">2010-09-07T11:42:48Z</dcterms:created>
  <dcterms:modified xsi:type="dcterms:W3CDTF">2011-02-25T12:16:02Z</dcterms:modified>
</cp:coreProperties>
</file>