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427" r:id="rId3"/>
    <p:sldId id="429" r:id="rId4"/>
    <p:sldId id="428" r:id="rId5"/>
    <p:sldId id="430" r:id="rId6"/>
    <p:sldId id="431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 Grossoehme" initials="NE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1BD"/>
    <a:srgbClr val="320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4" autoAdjust="0"/>
  </p:normalViewPr>
  <p:slideViewPr>
    <p:cSldViewPr>
      <p:cViewPr varScale="1">
        <p:scale>
          <a:sx n="111" d="100"/>
          <a:sy n="111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F4F37DC-ED0D-47E0-92B5-58BA9DE6A371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0CAD7F3-9B8D-4EFE-BD23-968E24E1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3168E-C082-43F3-9227-9C1545DA6A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DB31-0723-4567-AF75-95413AEEC08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D63E-0036-4746-AA81-03342ECF4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dirty="0" smtClean="0"/>
              <a:t>Lab 8</a:t>
            </a:r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Experiment 12 (p.117)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The Paramagnetic Complex </a:t>
            </a:r>
            <a:r>
              <a:rPr lang="en-US" dirty="0" err="1" smtClean="0"/>
              <a:t>Mn</a:t>
            </a:r>
            <a:r>
              <a:rPr lang="en-US" dirty="0" smtClean="0"/>
              <a:t>(</a:t>
            </a:r>
            <a:r>
              <a:rPr lang="en-US" dirty="0" err="1" smtClean="0"/>
              <a:t>acac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255588"/>
            <a:ext cx="7065963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Inorganic Chemistry Laboratory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1524000" y="3048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[Mn(acac)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]: Possible </a:t>
            </a:r>
            <a:r>
              <a:rPr lang="en-US" sz="2400" i="1">
                <a:latin typeface="Calibri" pitchFamily="34" charset="0"/>
              </a:rPr>
              <a:t>d</a:t>
            </a:r>
            <a:r>
              <a:rPr lang="en-US" sz="2400">
                <a:latin typeface="Calibri" pitchFamily="34" charset="0"/>
              </a:rPr>
              <a:t>-Electron Configurations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90600" y="990600"/>
          <a:ext cx="14017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CS ChemDraw Drawing" r:id="rId3" imgW="1405080" imgH="1469160" progId="ChemDraw.Document.6.0">
                  <p:embed/>
                </p:oleObj>
              </mc:Choice>
              <mc:Fallback>
                <p:oleObj name="CS ChemDraw Drawing" r:id="rId3" imgW="1405080" imgH="14691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140176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2590800" y="990600"/>
            <a:ext cx="56388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Mn</a:t>
            </a:r>
            <a:r>
              <a:rPr lang="en-US" sz="2000" baseline="30000">
                <a:latin typeface="Calibri" pitchFamily="34" charset="0"/>
              </a:rPr>
              <a:t>3+</a:t>
            </a:r>
            <a:r>
              <a:rPr lang="en-US" sz="2000">
                <a:latin typeface="Calibri" pitchFamily="34" charset="0"/>
              </a:rPr>
              <a:t> electron configuration?</a:t>
            </a:r>
          </a:p>
          <a:p>
            <a:pPr eaLnBrk="1" hangingPunct="1"/>
            <a:endParaRPr lang="en-US">
              <a:latin typeface="Calibri" pitchFamily="34" charset="0"/>
            </a:endParaRPr>
          </a:p>
          <a:p>
            <a:pPr eaLnBrk="1" hangingPunct="1"/>
            <a:endParaRPr lang="en-US">
              <a:latin typeface="Calibri" pitchFamily="34" charset="0"/>
            </a:endParaRPr>
          </a:p>
          <a:p>
            <a:pPr eaLnBrk="1" hangingPunct="1"/>
            <a:r>
              <a:rPr lang="en-US" sz="2000" i="1">
                <a:latin typeface="Calibri" pitchFamily="34" charset="0"/>
              </a:rPr>
              <a:t>d</a:t>
            </a:r>
            <a:r>
              <a:rPr lang="en-US" sz="2000">
                <a:latin typeface="Calibri" pitchFamily="34" charset="0"/>
              </a:rPr>
              <a:t>-orbital splitting in an octahedral ligand field?</a:t>
            </a:r>
            <a:endParaRPr lang="en-US" sz="2000" b="1" i="1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447800" y="3505200"/>
            <a:ext cx="2638425" cy="1508125"/>
            <a:chOff x="1077913" y="3962400"/>
            <a:chExt cx="2638425" cy="1508568"/>
          </a:xfrm>
        </p:grpSpPr>
        <p:sp>
          <p:nvSpPr>
            <p:cNvPr id="2083" name="Line 4"/>
            <p:cNvSpPr>
              <a:spLocks noChangeAspect="1" noChangeShapeType="1"/>
            </p:cNvSpPr>
            <p:nvPr/>
          </p:nvSpPr>
          <p:spPr bwMode="auto">
            <a:xfrm>
              <a:off x="1470026" y="5105736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5"/>
            <p:cNvSpPr>
              <a:spLocks noChangeAspect="1" noChangeShapeType="1"/>
            </p:cNvSpPr>
            <p:nvPr/>
          </p:nvSpPr>
          <p:spPr bwMode="auto">
            <a:xfrm>
              <a:off x="2143126" y="5105736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6"/>
            <p:cNvSpPr>
              <a:spLocks noChangeAspect="1" noChangeShapeType="1"/>
            </p:cNvSpPr>
            <p:nvPr/>
          </p:nvSpPr>
          <p:spPr bwMode="auto">
            <a:xfrm>
              <a:off x="2754313" y="5105736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7"/>
            <p:cNvSpPr>
              <a:spLocks noChangeAspect="1" noChangeShapeType="1"/>
            </p:cNvSpPr>
            <p:nvPr/>
          </p:nvSpPr>
          <p:spPr bwMode="auto">
            <a:xfrm>
              <a:off x="1763713" y="4114845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8"/>
            <p:cNvSpPr>
              <a:spLocks noChangeAspect="1" noChangeShapeType="1"/>
            </p:cNvSpPr>
            <p:nvPr/>
          </p:nvSpPr>
          <p:spPr bwMode="auto">
            <a:xfrm>
              <a:off x="2497138" y="4114845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Text Box 9"/>
            <p:cNvSpPr txBox="1">
              <a:spLocks noChangeAspect="1" noChangeArrowheads="1"/>
            </p:cNvSpPr>
            <p:nvPr/>
          </p:nvSpPr>
          <p:spPr bwMode="auto">
            <a:xfrm>
              <a:off x="2081213" y="5166078"/>
              <a:ext cx="581025" cy="304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   t</a:t>
              </a:r>
              <a:r>
                <a:rPr lang="en-US" sz="1400" baseline="-25000">
                  <a:latin typeface="Calibri" pitchFamily="34" charset="0"/>
                </a:rPr>
                <a:t>2g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2089" name="Text Box 10"/>
            <p:cNvSpPr txBox="1">
              <a:spLocks noChangeAspect="1" noChangeArrowheads="1"/>
            </p:cNvSpPr>
            <p:nvPr/>
          </p:nvSpPr>
          <p:spPr bwMode="auto">
            <a:xfrm>
              <a:off x="2068513" y="4176775"/>
              <a:ext cx="611188" cy="304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   e</a:t>
              </a:r>
              <a:r>
                <a:rPr lang="en-US" sz="1400" baseline="-25000">
                  <a:latin typeface="Calibri" pitchFamily="34" charset="0"/>
                </a:rPr>
                <a:t>g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2090" name="Line 35"/>
            <p:cNvSpPr>
              <a:spLocks noChangeShapeType="1"/>
            </p:cNvSpPr>
            <p:nvPr/>
          </p:nvSpPr>
          <p:spPr bwMode="auto">
            <a:xfrm flipH="1" flipV="1">
              <a:off x="1295400" y="3962400"/>
              <a:ext cx="11113" cy="13720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Text Box 36"/>
            <p:cNvSpPr txBox="1">
              <a:spLocks noChangeArrowheads="1"/>
            </p:cNvSpPr>
            <p:nvPr/>
          </p:nvSpPr>
          <p:spPr bwMode="auto">
            <a:xfrm>
              <a:off x="1077913" y="4419734"/>
              <a:ext cx="228600" cy="274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E</a:t>
              </a:r>
            </a:p>
          </p:txBody>
        </p:sp>
        <p:sp>
          <p:nvSpPr>
            <p:cNvPr id="2092" name="Line 35"/>
            <p:cNvSpPr>
              <a:spLocks noChangeShapeType="1"/>
            </p:cNvSpPr>
            <p:nvPr/>
          </p:nvSpPr>
          <p:spPr bwMode="auto">
            <a:xfrm flipV="1">
              <a:off x="3287713" y="4114845"/>
              <a:ext cx="0" cy="990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Text Box 9"/>
            <p:cNvSpPr txBox="1">
              <a:spLocks noChangeAspect="1" noChangeArrowheads="1"/>
            </p:cNvSpPr>
            <p:nvPr/>
          </p:nvSpPr>
          <p:spPr bwMode="auto">
            <a:xfrm>
              <a:off x="3135313" y="4495957"/>
              <a:ext cx="581025" cy="338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   </a:t>
              </a:r>
              <a:r>
                <a:rPr lang="en-US" sz="1600">
                  <a:latin typeface="Calibri" pitchFamily="34" charset="0"/>
                  <a:sym typeface="Symbol" pitchFamily="18" charset="2"/>
                </a:rPr>
                <a:t></a:t>
              </a:r>
              <a:r>
                <a:rPr lang="en-US" sz="1600" baseline="-25000">
                  <a:latin typeface="Calibri" pitchFamily="34" charset="0"/>
                  <a:sym typeface="Symbol" pitchFamily="18" charset="2"/>
                </a:rPr>
                <a:t>o</a:t>
              </a:r>
              <a:endParaRPr lang="en-US" sz="1600">
                <a:latin typeface="Calibri" pitchFamily="34" charset="0"/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438400" y="3657600"/>
            <a:ext cx="5381625" cy="1817688"/>
            <a:chOff x="2438400" y="3733509"/>
            <a:chExt cx="5381625" cy="1817531"/>
          </a:xfrm>
        </p:grpSpPr>
        <p:sp>
          <p:nvSpPr>
            <p:cNvPr id="2071" name="Line 4"/>
            <p:cNvSpPr>
              <a:spLocks noChangeAspect="1" noChangeShapeType="1"/>
            </p:cNvSpPr>
            <p:nvPr/>
          </p:nvSpPr>
          <p:spPr bwMode="auto">
            <a:xfrm>
              <a:off x="5562600" y="4724400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5"/>
            <p:cNvSpPr>
              <a:spLocks noChangeAspect="1" noChangeShapeType="1"/>
            </p:cNvSpPr>
            <p:nvPr/>
          </p:nvSpPr>
          <p:spPr bwMode="auto">
            <a:xfrm>
              <a:off x="6235700" y="4724400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6"/>
            <p:cNvSpPr>
              <a:spLocks noChangeAspect="1" noChangeShapeType="1"/>
            </p:cNvSpPr>
            <p:nvPr/>
          </p:nvSpPr>
          <p:spPr bwMode="auto">
            <a:xfrm>
              <a:off x="6846887" y="4724400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7"/>
            <p:cNvSpPr>
              <a:spLocks noChangeAspect="1" noChangeShapeType="1"/>
            </p:cNvSpPr>
            <p:nvPr/>
          </p:nvSpPr>
          <p:spPr bwMode="auto">
            <a:xfrm>
              <a:off x="5819775" y="4038398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8"/>
            <p:cNvSpPr>
              <a:spLocks noChangeAspect="1" noChangeShapeType="1"/>
            </p:cNvSpPr>
            <p:nvPr/>
          </p:nvSpPr>
          <p:spPr bwMode="auto">
            <a:xfrm>
              <a:off x="6553200" y="4038398"/>
              <a:ext cx="488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Text Box 9"/>
            <p:cNvSpPr txBox="1">
              <a:spLocks noChangeAspect="1" noChangeArrowheads="1"/>
            </p:cNvSpPr>
            <p:nvPr/>
          </p:nvSpPr>
          <p:spPr bwMode="auto">
            <a:xfrm>
              <a:off x="6173787" y="4784742"/>
              <a:ext cx="581025" cy="304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   t</a:t>
              </a:r>
              <a:r>
                <a:rPr lang="en-US" sz="1400" baseline="-25000">
                  <a:latin typeface="Calibri" pitchFamily="34" charset="0"/>
                </a:rPr>
                <a:t>2g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2077" name="Text Box 10"/>
            <p:cNvSpPr txBox="1">
              <a:spLocks noChangeAspect="1" noChangeArrowheads="1"/>
            </p:cNvSpPr>
            <p:nvPr/>
          </p:nvSpPr>
          <p:spPr bwMode="auto">
            <a:xfrm>
              <a:off x="6124575" y="4100328"/>
              <a:ext cx="611188" cy="304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   e</a:t>
              </a:r>
              <a:r>
                <a:rPr lang="en-US" sz="1400" baseline="-25000">
                  <a:latin typeface="Calibri" pitchFamily="34" charset="0"/>
                </a:rPr>
                <a:t>g</a:t>
              </a:r>
              <a:endParaRPr lang="en-US" sz="1400">
                <a:latin typeface="Calibri" pitchFamily="34" charset="0"/>
              </a:endParaRPr>
            </a:p>
          </p:txBody>
        </p:sp>
        <p:sp>
          <p:nvSpPr>
            <p:cNvPr id="2078" name="Line 35"/>
            <p:cNvSpPr>
              <a:spLocks noChangeShapeType="1"/>
            </p:cNvSpPr>
            <p:nvPr/>
          </p:nvSpPr>
          <p:spPr bwMode="auto">
            <a:xfrm flipV="1">
              <a:off x="5399087" y="3733509"/>
              <a:ext cx="0" cy="1219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Text Box 36"/>
            <p:cNvSpPr txBox="1">
              <a:spLocks noChangeArrowheads="1"/>
            </p:cNvSpPr>
            <p:nvPr/>
          </p:nvSpPr>
          <p:spPr bwMode="auto">
            <a:xfrm>
              <a:off x="5170487" y="4038398"/>
              <a:ext cx="228600" cy="274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E</a:t>
              </a:r>
            </a:p>
          </p:txBody>
        </p:sp>
        <p:sp>
          <p:nvSpPr>
            <p:cNvPr id="2080" name="Line 35"/>
            <p:cNvSpPr>
              <a:spLocks noChangeShapeType="1"/>
            </p:cNvSpPr>
            <p:nvPr/>
          </p:nvSpPr>
          <p:spPr bwMode="auto">
            <a:xfrm flipV="1">
              <a:off x="7391400" y="4038398"/>
              <a:ext cx="0" cy="6860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Text Box 9"/>
            <p:cNvSpPr txBox="1">
              <a:spLocks noChangeAspect="1" noChangeArrowheads="1"/>
            </p:cNvSpPr>
            <p:nvPr/>
          </p:nvSpPr>
          <p:spPr bwMode="auto">
            <a:xfrm>
              <a:off x="7239000" y="4267065"/>
              <a:ext cx="581025" cy="338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   </a:t>
              </a:r>
              <a:r>
                <a:rPr lang="en-US" sz="1600">
                  <a:latin typeface="Calibri" pitchFamily="34" charset="0"/>
                  <a:sym typeface="Symbol" pitchFamily="18" charset="2"/>
                </a:rPr>
                <a:t></a:t>
              </a:r>
              <a:r>
                <a:rPr lang="en-US" sz="1600" baseline="-25000">
                  <a:latin typeface="Calibri" pitchFamily="34" charset="0"/>
                  <a:sym typeface="Symbol" pitchFamily="18" charset="2"/>
                </a:rPr>
                <a:t>o</a:t>
              </a:r>
              <a:endParaRPr lang="en-US" sz="1600">
                <a:latin typeface="Calibri" pitchFamily="34" charset="0"/>
              </a:endParaRPr>
            </a:p>
          </p:txBody>
        </p:sp>
        <p:sp>
          <p:nvSpPr>
            <p:cNvPr id="2082" name="Text Box 9"/>
            <p:cNvSpPr txBox="1">
              <a:spLocks noChangeAspect="1" noChangeArrowheads="1"/>
            </p:cNvSpPr>
            <p:nvPr/>
          </p:nvSpPr>
          <p:spPr bwMode="auto">
            <a:xfrm>
              <a:off x="2438400" y="5181600"/>
              <a:ext cx="5257800" cy="369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Large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</a:t>
              </a:r>
              <a:r>
                <a:rPr lang="en-US" baseline="-25000">
                  <a:latin typeface="Calibri" pitchFamily="34" charset="0"/>
                  <a:sym typeface="Symbol" pitchFamily="18" charset="2"/>
                </a:rPr>
                <a:t>o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			                Small </a:t>
              </a:r>
              <a:r>
                <a:rPr lang="en-US" baseline="-25000">
                  <a:latin typeface="Calibri" pitchFamily="34" charset="0"/>
                  <a:sym typeface="Symbol" pitchFamily="18" charset="2"/>
                </a:rPr>
                <a:t>o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32" name="Text Box 9"/>
          <p:cNvSpPr txBox="1">
            <a:spLocks noChangeAspect="1" noChangeArrowheads="1"/>
          </p:cNvSpPr>
          <p:nvPr/>
        </p:nvSpPr>
        <p:spPr bwMode="auto">
          <a:xfrm>
            <a:off x="1981200" y="5410200"/>
            <a:ext cx="617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70C0"/>
                </a:solidFill>
                <a:latin typeface="Calibri" pitchFamily="34" charset="0"/>
              </a:rPr>
              <a:t>Low-spin complex</a:t>
            </a:r>
            <a:r>
              <a:rPr lang="en-US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		               High-spin complex</a:t>
            </a:r>
            <a:endParaRPr 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" name="Text Box 9"/>
          <p:cNvSpPr txBox="1">
            <a:spLocks noChangeAspect="1" noChangeArrowheads="1"/>
          </p:cNvSpPr>
          <p:nvPr/>
        </p:nvSpPr>
        <p:spPr bwMode="auto">
          <a:xfrm>
            <a:off x="1905000" y="5791200"/>
            <a:ext cx="617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alibri" pitchFamily="34" charset="0"/>
                <a:sym typeface="Symbol" pitchFamily="18" charset="2"/>
              </a:rPr>
              <a:t>Strong-field ligands		                 Weak-field ligands</a:t>
            </a:r>
            <a:endParaRPr lang="en-US">
              <a:latin typeface="Calibri" pitchFamily="34" charset="0"/>
            </a:endParaRPr>
          </a:p>
        </p:txBody>
      </p:sp>
      <p:sp>
        <p:nvSpPr>
          <p:cNvPr id="34" name="Text Box 9"/>
          <p:cNvSpPr txBox="1">
            <a:spLocks noChangeAspect="1" noChangeArrowheads="1"/>
          </p:cNvSpPr>
          <p:nvPr/>
        </p:nvSpPr>
        <p:spPr bwMode="auto">
          <a:xfrm>
            <a:off x="5791200" y="9906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[Ar] 3</a:t>
            </a:r>
            <a:r>
              <a:rPr lang="en-US" sz="2000" i="1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en-US" sz="2000" baseline="30000">
                <a:solidFill>
                  <a:srgbClr val="0070C0"/>
                </a:solidFill>
                <a:latin typeface="Calibri" pitchFamily="34" charset="0"/>
              </a:rPr>
              <a:t>4</a:t>
            </a:r>
            <a:endParaRPr lang="en-US" sz="20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5" name="Text Box 9"/>
          <p:cNvSpPr txBox="1">
            <a:spLocks noChangeAspect="1" noChangeArrowheads="1"/>
          </p:cNvSpPr>
          <p:nvPr/>
        </p:nvSpPr>
        <p:spPr bwMode="auto">
          <a:xfrm>
            <a:off x="4343400" y="137160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Remember: 4s e- are lost first (lower Z*)</a:t>
            </a:r>
            <a:endParaRPr lang="en-US" sz="1400" i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59" name="Text Box 9"/>
          <p:cNvSpPr txBox="1">
            <a:spLocks noChangeAspect="1" noChangeArrowheads="1"/>
          </p:cNvSpPr>
          <p:nvPr/>
        </p:nvSpPr>
        <p:spPr bwMode="auto">
          <a:xfrm>
            <a:off x="2590800" y="22860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Possible </a:t>
            </a:r>
            <a:r>
              <a:rPr lang="en-US" sz="2000" i="1">
                <a:latin typeface="Calibri" pitchFamily="34" charset="0"/>
              </a:rPr>
              <a:t>d</a:t>
            </a:r>
            <a:r>
              <a:rPr lang="en-US" sz="2000">
                <a:latin typeface="Calibri" pitchFamily="34" charset="0"/>
              </a:rPr>
              <a:t>-electron configurations?</a:t>
            </a:r>
          </a:p>
        </p:txBody>
      </p:sp>
      <p:sp>
        <p:nvSpPr>
          <p:cNvPr id="48" name="Text Box 9"/>
          <p:cNvSpPr txBox="1">
            <a:spLocks noChangeAspect="1" noChangeArrowheads="1"/>
          </p:cNvSpPr>
          <p:nvPr/>
        </p:nvSpPr>
        <p:spPr bwMode="auto">
          <a:xfrm>
            <a:off x="2819400" y="2667000"/>
            <a:ext cx="594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Two options, depending on strength of 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Mn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—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acac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 interactions (ligand field strength).</a:t>
            </a:r>
          </a:p>
        </p:txBody>
      </p:sp>
      <p:sp>
        <p:nvSpPr>
          <p:cNvPr id="50" name="Text Box 9"/>
          <p:cNvSpPr txBox="1">
            <a:spLocks noChangeAspect="1" noChangeArrowheads="1"/>
          </p:cNvSpPr>
          <p:nvPr/>
        </p:nvSpPr>
        <p:spPr bwMode="auto">
          <a:xfrm>
            <a:off x="228600" y="6324600"/>
            <a:ext cx="87630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Our goal: </a:t>
            </a:r>
            <a:r>
              <a:rPr lang="en-US" b="1" i="1" dirty="0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Determine d-electron configuration and strong/weak character of </a:t>
            </a:r>
            <a:r>
              <a:rPr lang="en-US" b="1" i="1" dirty="0" err="1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acac</a:t>
            </a:r>
            <a:r>
              <a:rPr lang="en-US" b="1" i="1" dirty="0">
                <a:solidFill>
                  <a:srgbClr val="0070C0"/>
                </a:solidFill>
                <a:latin typeface="Calibri" pitchFamily="34" charset="0"/>
                <a:sym typeface="Symbol" pitchFamily="18" charset="2"/>
              </a:rPr>
              <a:t> ligand.</a:t>
            </a:r>
            <a:endParaRPr lang="en-US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38200" y="304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A Brief Review of NMR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How does NMR work?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5240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Nuclei have spins – +1/2 and -1/2 for </a:t>
            </a:r>
            <a:r>
              <a:rPr lang="en-US" sz="2000" baseline="30000"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H.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9050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Nuclear “magnets” line up parallel or antiparallel to the external magnetic field.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35814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The external field is modulated around its “central” value (300 MHz, in our case) by passing current through coils.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43434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Nuclei in different chemical environments absorb at different frequencies (undergoing spin transitions).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51054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The </a:t>
            </a:r>
            <a:r>
              <a:rPr lang="en-US" sz="2000" i="1">
                <a:latin typeface="Calibri" pitchFamily="34" charset="0"/>
              </a:rPr>
              <a:t>chemical shifts</a:t>
            </a:r>
            <a:r>
              <a:rPr lang="en-US" sz="2000">
                <a:latin typeface="Calibri" pitchFamily="34" charset="0"/>
              </a:rPr>
              <a:t> we report (in ppm) are </a:t>
            </a:r>
            <a:r>
              <a:rPr lang="en-US" sz="2000" i="1" u="sng">
                <a:latin typeface="Calibri" pitchFamily="34" charset="0"/>
              </a:rPr>
              <a:t>shifts from the frequency of the external field.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971800" y="5638800"/>
          <a:ext cx="4216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Equation" r:id="rId3" imgW="2654280" imgH="431640" progId="Equation.3">
                  <p:embed/>
                </p:oleObj>
              </mc:Choice>
              <mc:Fallback>
                <p:oleObj name="Equation" r:id="rId3" imgW="2654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38800"/>
                        <a:ext cx="4216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9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/>
          <p:cNvSpPr/>
          <p:nvPr/>
        </p:nvSpPr>
        <p:spPr>
          <a:xfrm rot="10800000">
            <a:off x="1295400" y="4876800"/>
            <a:ext cx="76200" cy="1295400"/>
          </a:xfrm>
          <a:prstGeom prst="snip2Same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Snip Same Side Corner Rectangle 15"/>
          <p:cNvSpPr/>
          <p:nvPr/>
        </p:nvSpPr>
        <p:spPr>
          <a:xfrm rot="10800000">
            <a:off x="1066800" y="3505200"/>
            <a:ext cx="381000" cy="2743200"/>
          </a:xfrm>
          <a:prstGeom prst="snip2SameRect">
            <a:avLst/>
          </a:prstGeom>
          <a:solidFill>
            <a:srgbClr val="CDD200">
              <a:alpha val="2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762000" y="3048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The Evans Method for Determining Magnetic Susceptibility</a:t>
            </a:r>
          </a:p>
        </p:txBody>
      </p:sp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You will determine the degree to which your paramagnetic sample adds to the external field of the NMR magnet.</a:t>
            </a:r>
          </a:p>
        </p:txBody>
      </p:sp>
      <p:sp>
        <p:nvSpPr>
          <p:cNvPr id="4" name="Snip Same Side Corner Rectangle 3"/>
          <p:cNvSpPr/>
          <p:nvPr/>
        </p:nvSpPr>
        <p:spPr>
          <a:xfrm rot="10800000">
            <a:off x="1066800" y="2971800"/>
            <a:ext cx="381000" cy="3276600"/>
          </a:xfrm>
          <a:prstGeom prst="snip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28956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219200" y="36576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295400" y="47244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16"/>
          <p:cNvSpPr txBox="1">
            <a:spLocks noChangeArrowheads="1"/>
          </p:cNvSpPr>
          <p:nvPr/>
        </p:nvSpPr>
        <p:spPr bwMode="auto">
          <a:xfrm>
            <a:off x="2286000" y="3200400"/>
            <a:ext cx="274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Mn(acac)</a:t>
            </a:r>
            <a:r>
              <a:rPr lang="en-US" baseline="-25000"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 in 99.8% CDCl</a:t>
            </a:r>
            <a:r>
              <a:rPr lang="en-US" baseline="-25000">
                <a:latin typeface="Calibri" pitchFamily="34" charset="0"/>
              </a:rPr>
              <a:t>3</a:t>
            </a:r>
          </a:p>
          <a:p>
            <a:pPr eaLnBrk="1" hangingPunct="1"/>
            <a:r>
              <a:rPr lang="en-US" b="1">
                <a:latin typeface="Calibri" pitchFamily="34" charset="0"/>
              </a:rPr>
              <a:t>Dilute</a:t>
            </a:r>
            <a:r>
              <a:rPr lang="en-US">
                <a:latin typeface="Calibri" pitchFamily="34" charset="0"/>
              </a:rPr>
              <a:t> solution of </a:t>
            </a:r>
            <a:r>
              <a:rPr lang="en-US" b="1" u="sng">
                <a:latin typeface="Calibri" pitchFamily="34" charset="0"/>
              </a:rPr>
              <a:t>known concentration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2286000" y="4572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99.8% CDCl</a:t>
            </a:r>
            <a:r>
              <a:rPr lang="en-US" baseline="-25000">
                <a:latin typeface="Calibri" pitchFamily="34" charset="0"/>
              </a:rPr>
              <a:t>3</a:t>
            </a:r>
            <a:r>
              <a:rPr lang="en-US" b="1">
                <a:latin typeface="Calibri" pitchFamily="34" charset="0"/>
              </a:rPr>
              <a:t> only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5105400"/>
            <a:ext cx="2514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6858000" y="5410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ppm</a:t>
            </a:r>
          </a:p>
        </p:txBody>
      </p:sp>
      <p:sp>
        <p:nvSpPr>
          <p:cNvPr id="7182" name="TextBox 21"/>
          <p:cNvSpPr txBox="1">
            <a:spLocks noChangeArrowheads="1"/>
          </p:cNvSpPr>
          <p:nvPr/>
        </p:nvSpPr>
        <p:spPr bwMode="auto">
          <a:xfrm>
            <a:off x="1752600" y="5934075"/>
            <a:ext cx="6858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Should see two separate solvent peaks in the NMR. The </a:t>
            </a:r>
            <a:r>
              <a:rPr lang="en-US" b="1" u="sng">
                <a:latin typeface="Calibri" pitchFamily="34" charset="0"/>
              </a:rPr>
              <a:t>difference between them (</a:t>
            </a:r>
            <a:r>
              <a:rPr lang="en-US" b="1" u="sng">
                <a:latin typeface="Calibri" pitchFamily="34" charset="0"/>
                <a:sym typeface="Symbol" pitchFamily="18" charset="2"/>
              </a:rPr>
              <a:t>)</a:t>
            </a:r>
            <a:r>
              <a:rPr lang="en-US" u="sng">
                <a:latin typeface="Calibri" pitchFamily="34" charset="0"/>
                <a:sym typeface="Symbol" pitchFamily="18" charset="2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is related to the magnetic susceptibility</a:t>
            </a:r>
            <a:endParaRPr lang="en-US">
              <a:latin typeface="Calibri" pitchFamily="34" charset="0"/>
            </a:endParaRPr>
          </a:p>
        </p:txBody>
      </p:sp>
      <p:sp>
        <p:nvSpPr>
          <p:cNvPr id="7183" name="TextBox 2"/>
          <p:cNvSpPr txBox="1">
            <a:spLocks noChangeArrowheads="1"/>
          </p:cNvSpPr>
          <p:nvPr/>
        </p:nvSpPr>
        <p:spPr bwMode="auto">
          <a:xfrm>
            <a:off x="533400" y="19050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Compare the solvent peak for C</a:t>
            </a:r>
            <a:r>
              <a:rPr lang="en-US" sz="2000" b="1">
                <a:latin typeface="Calibri" pitchFamily="34" charset="0"/>
              </a:rPr>
              <a:t>H</a:t>
            </a:r>
            <a:r>
              <a:rPr lang="en-US" sz="2000">
                <a:latin typeface="Calibri" pitchFamily="34" charset="0"/>
              </a:rPr>
              <a:t>Cl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 alone (</a:t>
            </a:r>
            <a:r>
              <a:rPr lang="en-US" sz="2000" b="1">
                <a:latin typeface="Calibri" pitchFamily="34" charset="0"/>
              </a:rPr>
              <a:t>0.2%</a:t>
            </a:r>
            <a:r>
              <a:rPr lang="en-US" sz="2000">
                <a:latin typeface="Calibri" pitchFamily="34" charset="0"/>
              </a:rPr>
              <a:t>/99.8% CDCl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) to peak for CHCl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 in the presence of the paramagnetic sample</a:t>
            </a:r>
          </a:p>
        </p:txBody>
      </p:sp>
    </p:spTree>
    <p:extLst>
      <p:ext uri="{BB962C8B-B14F-4D97-AF65-F5344CB8AC3E}">
        <p14:creationId xmlns:p14="http://schemas.microsoft.com/office/powerpoint/2010/main" val="14722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Calculations: Determining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</a:t>
            </a:r>
            <a:r>
              <a:rPr lang="en-US" sz="2400" baseline="-25000">
                <a:latin typeface="Calibri" pitchFamily="34" charset="0"/>
                <a:sym typeface="Symbol" pitchFamily="18" charset="2"/>
              </a:rPr>
              <a:t>M </a:t>
            </a:r>
            <a:r>
              <a:rPr lang="en-US" sz="2400">
                <a:latin typeface="Calibri" pitchFamily="34" charset="0"/>
                <a:sym typeface="Symbol" pitchFamily="18" charset="2"/>
              </a:rPr>
              <a:t>,</a:t>
            </a:r>
            <a:r>
              <a:rPr lang="en-US" sz="2400" baseline="-25000">
                <a:latin typeface="Calibri" pitchFamily="34" charset="0"/>
                <a:sym typeface="Symbol" pitchFamily="18" charset="2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</a:t>
            </a:r>
            <a:r>
              <a:rPr lang="en-US" sz="2400" baseline="-25000">
                <a:latin typeface="Calibri" pitchFamily="34" charset="0"/>
                <a:sym typeface="Symbol" pitchFamily="18" charset="2"/>
              </a:rPr>
              <a:t>M</a:t>
            </a:r>
            <a:r>
              <a:rPr lang="en-US" sz="2400">
                <a:latin typeface="Calibri" pitchFamily="34" charset="0"/>
                <a:sym typeface="Symbol" pitchFamily="18" charset="2"/>
              </a:rPr>
              <a:t>’</a:t>
            </a:r>
            <a:r>
              <a:rPr lang="en-US" sz="2400" baseline="-25000">
                <a:latin typeface="Calibri" pitchFamily="34" charset="0"/>
                <a:sym typeface="Symbol" pitchFamily="18" charset="2"/>
              </a:rPr>
              <a:t> </a:t>
            </a:r>
            <a:r>
              <a:rPr lang="en-US" sz="2400">
                <a:latin typeface="Calibri" pitchFamily="34" charset="0"/>
              </a:rPr>
              <a:t>and </a:t>
            </a:r>
            <a:r>
              <a:rPr lang="en-US" sz="2400" i="1">
                <a:latin typeface="Calibri" pitchFamily="34" charset="0"/>
              </a:rPr>
              <a:t>n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153400" cy="447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Goal of calculations: </a:t>
            </a:r>
            <a:r>
              <a:rPr lang="en-US" sz="2000" dirty="0">
                <a:latin typeface="+mn-lt"/>
              </a:rPr>
              <a:t>To determine number of unpaired </a:t>
            </a:r>
            <a:r>
              <a:rPr lang="en-US" sz="2000" i="1" dirty="0">
                <a:latin typeface="+mn-lt"/>
              </a:rPr>
              <a:t>d</a:t>
            </a:r>
            <a:r>
              <a:rPr lang="en-US" sz="2000" dirty="0">
                <a:latin typeface="+mn-lt"/>
              </a:rPr>
              <a:t>-electrons, </a:t>
            </a:r>
            <a:r>
              <a:rPr lang="en-US" sz="2000" i="1" dirty="0">
                <a:latin typeface="+mn-lt"/>
              </a:rPr>
              <a:t>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Strategy:</a:t>
            </a:r>
            <a:endParaRPr lang="en-US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75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Determine total magnetic susceptibility, </a:t>
            </a:r>
            <a:r>
              <a:rPr lang="en-US" sz="2000" dirty="0">
                <a:latin typeface="+mn-lt"/>
                <a:sym typeface="Symbol"/>
              </a:rPr>
              <a:t></a:t>
            </a:r>
            <a:r>
              <a:rPr lang="en-US" sz="2000" baseline="-25000" dirty="0">
                <a:latin typeface="+mn-lt"/>
                <a:sym typeface="Symbol"/>
              </a:rPr>
              <a:t>M</a:t>
            </a:r>
            <a:r>
              <a:rPr lang="en-US" sz="2000" dirty="0">
                <a:latin typeface="+mn-lt"/>
              </a:rPr>
              <a:t>, from the measured frequency difference between the two solvent peaks, </a:t>
            </a:r>
            <a:r>
              <a:rPr lang="en-US" sz="2000" dirty="0">
                <a:latin typeface="+mn-lt"/>
                <a:sym typeface="Symbol"/>
              </a:rPr>
              <a:t></a:t>
            </a:r>
            <a:r>
              <a:rPr lang="en-US" sz="2000" dirty="0">
                <a:latin typeface="+mn-lt"/>
              </a:rPr>
              <a:t>  (</a:t>
            </a:r>
            <a:r>
              <a:rPr lang="en-US" sz="2000" dirty="0" err="1">
                <a:latin typeface="+mn-lt"/>
              </a:rPr>
              <a:t>Eqn</a:t>
            </a:r>
            <a:r>
              <a:rPr lang="en-US" sz="2000" dirty="0">
                <a:latin typeface="+mn-lt"/>
              </a:rPr>
              <a:t> 10).</a:t>
            </a:r>
          </a:p>
          <a:p>
            <a:pPr marL="457200" indent="-457200" fontAlgn="auto">
              <a:spcBef>
                <a:spcPts val="0"/>
              </a:spcBef>
              <a:spcAft>
                <a:spcPts val="75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Solve for magnetic susceptibility due to unpaired electrons, </a:t>
            </a:r>
            <a:r>
              <a:rPr lang="en-US" sz="2000" dirty="0">
                <a:latin typeface="+mn-lt"/>
                <a:sym typeface="Symbol"/>
              </a:rPr>
              <a:t></a:t>
            </a:r>
            <a:r>
              <a:rPr lang="en-US" sz="2000" baseline="-25000" dirty="0">
                <a:latin typeface="+mn-lt"/>
                <a:sym typeface="Symbol"/>
              </a:rPr>
              <a:t>M</a:t>
            </a:r>
            <a:r>
              <a:rPr lang="en-US" sz="2000" dirty="0">
                <a:latin typeface="+mn-lt"/>
                <a:sym typeface="Symbol"/>
              </a:rPr>
              <a:t>’ (</a:t>
            </a:r>
            <a:r>
              <a:rPr lang="en-US" sz="2000" dirty="0" err="1">
                <a:latin typeface="+mn-lt"/>
                <a:sym typeface="Symbol"/>
              </a:rPr>
              <a:t>Eqn</a:t>
            </a:r>
            <a:r>
              <a:rPr lang="en-US" sz="2000" dirty="0">
                <a:latin typeface="+mn-lt"/>
                <a:sym typeface="Symbol"/>
              </a:rPr>
              <a:t> 4).</a:t>
            </a:r>
            <a:endParaRPr lang="en-US" sz="2000" baseline="-25000" dirty="0">
              <a:latin typeface="+mn-lt"/>
              <a:sym typeface="Symbol"/>
            </a:endParaRPr>
          </a:p>
          <a:p>
            <a:pPr marL="457200" indent="-457200" fontAlgn="auto">
              <a:spcBef>
                <a:spcPts val="0"/>
              </a:spcBef>
              <a:spcAft>
                <a:spcPts val="75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sym typeface="Symbol"/>
              </a:rPr>
              <a:t>Use </a:t>
            </a:r>
            <a:r>
              <a:rPr lang="en-US" sz="2000" baseline="-25000" dirty="0">
                <a:latin typeface="+mn-lt"/>
                <a:sym typeface="Symbol"/>
              </a:rPr>
              <a:t>M</a:t>
            </a:r>
            <a:r>
              <a:rPr lang="en-US" sz="2000" dirty="0">
                <a:latin typeface="+mn-lt"/>
                <a:sym typeface="Symbol"/>
              </a:rPr>
              <a:t>’</a:t>
            </a:r>
            <a:r>
              <a:rPr lang="en-US" sz="2000" baseline="-25000" dirty="0">
                <a:latin typeface="+mn-lt"/>
                <a:sym typeface="Symbol"/>
              </a:rPr>
              <a:t> </a:t>
            </a:r>
            <a:r>
              <a:rPr lang="en-US" sz="2000" dirty="0">
                <a:latin typeface="+mn-lt"/>
                <a:sym typeface="Symbol"/>
              </a:rPr>
              <a:t>and measured temperature (in </a:t>
            </a:r>
            <a:r>
              <a:rPr lang="en-US" sz="2000" dirty="0" err="1">
                <a:latin typeface="+mn-lt"/>
                <a:sym typeface="Symbol"/>
              </a:rPr>
              <a:t>kelvins</a:t>
            </a:r>
            <a:r>
              <a:rPr lang="en-US" sz="2000" dirty="0">
                <a:latin typeface="+mn-lt"/>
                <a:sym typeface="Symbol"/>
              </a:rPr>
              <a:t>) to solve for </a:t>
            </a:r>
            <a:r>
              <a:rPr lang="en-US" sz="2000" i="1" dirty="0">
                <a:latin typeface="+mn-lt"/>
                <a:sym typeface="Symbol"/>
              </a:rPr>
              <a:t>n </a:t>
            </a:r>
            <a:r>
              <a:rPr lang="en-US" sz="2000" dirty="0">
                <a:latin typeface="+mn-lt"/>
                <a:sym typeface="Symbol"/>
              </a:rPr>
              <a:t>(</a:t>
            </a:r>
            <a:r>
              <a:rPr lang="en-US" sz="2000" dirty="0" err="1">
                <a:latin typeface="+mn-lt"/>
                <a:sym typeface="Symbol"/>
              </a:rPr>
              <a:t>Eqn</a:t>
            </a:r>
            <a:r>
              <a:rPr lang="en-US" sz="2000" dirty="0">
                <a:latin typeface="+mn-lt"/>
                <a:sym typeface="Symbol"/>
              </a:rPr>
              <a:t> 8).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828800" y="2971800"/>
          <a:ext cx="1941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3" imgW="1117440" imgH="482400" progId="Equation.3">
                  <p:embed/>
                </p:oleObj>
              </mc:Choice>
              <mc:Fallback>
                <p:oleObj name="Equation" r:id="rId3" imgW="1117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1941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47800" y="4267200"/>
          <a:ext cx="5654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5" imgW="2984400" imgH="241200" progId="Equation.3">
                  <p:embed/>
                </p:oleObj>
              </mc:Choice>
              <mc:Fallback>
                <p:oleObj name="Equation" r:id="rId5" imgW="2984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56546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524000" y="5638800"/>
          <a:ext cx="22145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7" imgW="1168200" imgH="393480" progId="Equation.3">
                  <p:embed/>
                </p:oleObj>
              </mc:Choice>
              <mc:Fallback>
                <p:oleObj name="Equation" r:id="rId7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8800"/>
                        <a:ext cx="221456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4267200" y="57150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-electron configuration low- or high-spin?</a:t>
            </a:r>
          </a:p>
          <a:p>
            <a:pPr eaLnBrk="1" hangingPunct="1"/>
            <a:r>
              <a:rPr lang="en-US" b="1" i="1">
                <a:solidFill>
                  <a:srgbClr val="0070C0"/>
                </a:solidFill>
                <a:latin typeface="Calibri" pitchFamily="34" charset="0"/>
              </a:rPr>
              <a:t>acac ligand strong- or weak-field?</a:t>
            </a:r>
          </a:p>
        </p:txBody>
      </p:sp>
    </p:spTree>
    <p:extLst>
      <p:ext uri="{BB962C8B-B14F-4D97-AF65-F5344CB8AC3E}">
        <p14:creationId xmlns:p14="http://schemas.microsoft.com/office/powerpoint/2010/main" val="8661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Experimental Notes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533400" y="914400"/>
            <a:ext cx="80010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Prepare a </a:t>
            </a:r>
            <a:r>
              <a:rPr lang="en-US" sz="2000" b="1">
                <a:latin typeface="Calibri" pitchFamily="34" charset="0"/>
              </a:rPr>
              <a:t>dilute </a:t>
            </a:r>
            <a:r>
              <a:rPr lang="en-US" sz="2000">
                <a:latin typeface="Calibri" pitchFamily="34" charset="0"/>
              </a:rPr>
              <a:t>solution of Mn(acac)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 of </a:t>
            </a:r>
            <a:r>
              <a:rPr lang="en-US" sz="2000" b="1" u="sng">
                <a:latin typeface="Calibri" pitchFamily="34" charset="0"/>
              </a:rPr>
              <a:t>known concentration</a:t>
            </a:r>
            <a:r>
              <a:rPr lang="en-US" sz="2000" u="sng">
                <a:latin typeface="Calibri" pitchFamily="34" charset="0"/>
              </a:rPr>
              <a:t>.</a:t>
            </a:r>
          </a:p>
          <a:p>
            <a:pPr lvl="1" eaLnBrk="1" hangingPunct="1">
              <a:spcBef>
                <a:spcPts val="1000"/>
              </a:spcBef>
              <a:buFont typeface="Calibri" pitchFamily="34" charset="0"/>
              <a:buAutoNum type="alphaLcParenR"/>
            </a:pPr>
            <a:r>
              <a:rPr lang="en-US" sz="2000">
                <a:latin typeface="Calibri" pitchFamily="34" charset="0"/>
              </a:rPr>
              <a:t>Use the smallest measurable mass (~ 1 mg); deliver a known volume with a graduated syringe or micropipette.</a:t>
            </a:r>
          </a:p>
          <a:p>
            <a:pPr lvl="1" eaLnBrk="1" hangingPunct="1">
              <a:spcBef>
                <a:spcPts val="1000"/>
              </a:spcBef>
              <a:buFont typeface="Calibri" pitchFamily="34" charset="0"/>
              <a:buAutoNum type="alphaLcParenR"/>
            </a:pPr>
            <a:r>
              <a:rPr lang="en-US" sz="2000">
                <a:latin typeface="Calibri" pitchFamily="34" charset="0"/>
              </a:rPr>
              <a:t>Solution should be light yellow/tan. You may need to dilute further; just keep track of exactly what you do so that you can calculate the final molar concentration.</a:t>
            </a:r>
          </a:p>
          <a:p>
            <a:pPr lvl="1" eaLnBrk="1" hangingPunct="1">
              <a:spcBef>
                <a:spcPts val="1000"/>
              </a:spcBef>
            </a:pP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I will prepare the capillary tubes containing pure CDCl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 (with 0.2% CHCl</a:t>
            </a:r>
            <a:r>
              <a:rPr lang="en-US" sz="2000" baseline="-25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). When your sample is complete, put one in your NMR tube, making sure it drops to the bottom.</a:t>
            </a:r>
          </a:p>
          <a:p>
            <a:pPr eaLnBrk="1" hangingPunct="1">
              <a:spcBef>
                <a:spcPts val="1000"/>
              </a:spcBef>
            </a:pPr>
            <a:endParaRPr lang="en-US" sz="1000">
              <a:latin typeface="Calibri" pitchFamily="34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AutoNum type="arabicPeriod" startAt="3"/>
            </a:pPr>
            <a:r>
              <a:rPr lang="en-US" sz="2000">
                <a:latin typeface="Calibri" pitchFamily="34" charset="0"/>
              </a:rPr>
              <a:t>On your spectrum:</a:t>
            </a:r>
          </a:p>
          <a:p>
            <a:pPr lvl="1" eaLnBrk="1" hangingPunct="1">
              <a:spcBef>
                <a:spcPts val="1000"/>
              </a:spcBef>
              <a:buFont typeface="Calibri" pitchFamily="34" charset="0"/>
              <a:buAutoNum type="alphaLcParenR"/>
            </a:pPr>
            <a:r>
              <a:rPr lang="en-US" sz="2000">
                <a:latin typeface="Calibri" pitchFamily="34" charset="0"/>
              </a:rPr>
              <a:t>Zoom in and label your two solvent peaks (maximum precision).</a:t>
            </a:r>
          </a:p>
          <a:p>
            <a:pPr lvl="1" eaLnBrk="1" hangingPunct="1">
              <a:spcBef>
                <a:spcPts val="1000"/>
              </a:spcBef>
              <a:buFont typeface="Calibri" pitchFamily="34" charset="0"/>
              <a:buAutoNum type="alphaLcParenR"/>
            </a:pPr>
            <a:r>
              <a:rPr lang="en-US" sz="2000">
                <a:latin typeface="Calibri" pitchFamily="34" charset="0"/>
              </a:rPr>
              <a:t>Make sure you have the recorded temperature.</a:t>
            </a:r>
          </a:p>
        </p:txBody>
      </p:sp>
    </p:spTree>
    <p:extLst>
      <p:ext uri="{BB962C8B-B14F-4D97-AF65-F5344CB8AC3E}">
        <p14:creationId xmlns:p14="http://schemas.microsoft.com/office/powerpoint/2010/main" val="16926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38200" y="304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Calibri" pitchFamily="34" charset="0"/>
              </a:rPr>
              <a:t>Pseudo-Formal </a:t>
            </a:r>
            <a:r>
              <a:rPr lang="en-US" sz="2400" dirty="0">
                <a:latin typeface="Calibri" pitchFamily="34" charset="0"/>
              </a:rPr>
              <a:t>Report (Due Thurs., </a:t>
            </a:r>
            <a:r>
              <a:rPr lang="en-US" sz="2400" dirty="0" smtClean="0">
                <a:latin typeface="Calibri" pitchFamily="34" charset="0"/>
              </a:rPr>
              <a:t>4/23)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001000" cy="50937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7013" indent="-227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Your report should consist of:</a:t>
            </a:r>
          </a:p>
          <a:p>
            <a:pPr marL="227013" indent="-22701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marL="227013" indent="-227013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Your NMR spectrum, with chemical shifts labeled </a:t>
            </a:r>
          </a:p>
          <a:p>
            <a:pPr marL="227013" indent="-227013" fontAlgn="auto">
              <a:spcBef>
                <a:spcPts val="70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marL="227013" indent="-227013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Calculations of </a:t>
            </a:r>
            <a:r>
              <a:rPr lang="en-US" sz="2000" dirty="0">
                <a:latin typeface="+mn-lt"/>
                <a:sym typeface="Symbol"/>
              </a:rPr>
              <a:t></a:t>
            </a:r>
            <a:r>
              <a:rPr lang="en-US" sz="2000" baseline="-25000" dirty="0">
                <a:latin typeface="+mn-lt"/>
              </a:rPr>
              <a:t>M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>
                <a:latin typeface="+mn-lt"/>
                <a:sym typeface="Symbol"/>
              </a:rPr>
              <a:t></a:t>
            </a:r>
            <a:r>
              <a:rPr lang="en-US" sz="2000" dirty="0">
                <a:latin typeface="+mn-lt"/>
              </a:rPr>
              <a:t>’</a:t>
            </a:r>
            <a:r>
              <a:rPr lang="en-US" sz="2000" baseline="-25000" dirty="0">
                <a:latin typeface="+mn-lt"/>
              </a:rPr>
              <a:t>M</a:t>
            </a:r>
            <a:r>
              <a:rPr lang="en-US" sz="2000" dirty="0">
                <a:latin typeface="+mn-lt"/>
              </a:rPr>
              <a:t>, and </a:t>
            </a:r>
            <a:r>
              <a:rPr lang="en-US" sz="2000" i="1" dirty="0">
                <a:latin typeface="+mn-lt"/>
              </a:rPr>
              <a:t>n </a:t>
            </a:r>
          </a:p>
          <a:p>
            <a:pPr marL="684213" lvl="1" indent="-227013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Note: In Table 12-1 (p. 122), the </a:t>
            </a:r>
            <a:r>
              <a:rPr lang="en-US" sz="2000" dirty="0">
                <a:latin typeface="+mn-lt"/>
                <a:sym typeface="Symbol"/>
              </a:rPr>
              <a:t></a:t>
            </a:r>
            <a:r>
              <a:rPr lang="en-US" sz="2000" baseline="-25000" dirty="0">
                <a:latin typeface="+mn-lt"/>
              </a:rPr>
              <a:t>M</a:t>
            </a:r>
            <a:r>
              <a:rPr lang="en-US" sz="2000" dirty="0">
                <a:latin typeface="+mn-lt"/>
              </a:rPr>
              <a:t> values given have been multiplied by 10</a:t>
            </a:r>
            <a:r>
              <a:rPr lang="en-US" sz="2000" baseline="30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; the correct values are on the order of </a:t>
            </a:r>
            <a:r>
              <a:rPr lang="en-US" sz="2000" b="1" dirty="0">
                <a:latin typeface="+mn-lt"/>
              </a:rPr>
              <a:t>10</a:t>
            </a:r>
            <a:r>
              <a:rPr lang="en-US" sz="2000" b="1" baseline="30000" dirty="0">
                <a:latin typeface="+mn-lt"/>
              </a:rPr>
              <a:t>-6</a:t>
            </a:r>
            <a:r>
              <a:rPr lang="en-US" sz="2000" b="1" dirty="0">
                <a:latin typeface="+mn-lt"/>
              </a:rPr>
              <a:t> cm</a:t>
            </a:r>
            <a:r>
              <a:rPr lang="en-US" sz="2000" b="1" baseline="30000" dirty="0">
                <a:latin typeface="+mn-lt"/>
              </a:rPr>
              <a:t>3</a:t>
            </a:r>
            <a:r>
              <a:rPr lang="en-US" sz="2000" b="1" dirty="0">
                <a:latin typeface="+mn-lt"/>
              </a:rPr>
              <a:t> mol</a:t>
            </a:r>
            <a:r>
              <a:rPr lang="en-US" sz="2000" b="1" baseline="30000" dirty="0">
                <a:latin typeface="+mn-lt"/>
              </a:rPr>
              <a:t>-1</a:t>
            </a:r>
            <a:r>
              <a:rPr lang="en-US" sz="2000" b="1" dirty="0">
                <a:latin typeface="+mn-lt"/>
              </a:rPr>
              <a:t>.  This also applies to the value for the metal given in the footnote:  it should be</a:t>
            </a: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-13 </a:t>
            </a:r>
            <a:r>
              <a:rPr lang="en-US" sz="2000" b="1" dirty="0">
                <a:latin typeface="+mn-lt"/>
                <a:sym typeface="Symbol"/>
              </a:rPr>
              <a:t></a:t>
            </a:r>
            <a:r>
              <a:rPr lang="en-US" sz="2000" b="1" dirty="0">
                <a:latin typeface="+mn-lt"/>
              </a:rPr>
              <a:t> 10</a:t>
            </a:r>
            <a:r>
              <a:rPr lang="en-US" sz="2000" b="1" baseline="30000" dirty="0">
                <a:latin typeface="+mn-lt"/>
              </a:rPr>
              <a:t>-6</a:t>
            </a:r>
            <a:r>
              <a:rPr lang="en-US" sz="2000" b="1" dirty="0">
                <a:latin typeface="+mn-lt"/>
              </a:rPr>
              <a:t> cm</a:t>
            </a:r>
            <a:r>
              <a:rPr lang="en-US" sz="2000" b="1" baseline="30000" dirty="0">
                <a:latin typeface="+mn-lt"/>
              </a:rPr>
              <a:t>3</a:t>
            </a:r>
            <a:r>
              <a:rPr lang="en-US" sz="2000" b="1" dirty="0">
                <a:latin typeface="+mn-lt"/>
              </a:rPr>
              <a:t> mol</a:t>
            </a:r>
            <a:r>
              <a:rPr lang="en-US" sz="2000" b="1" baseline="30000" dirty="0">
                <a:latin typeface="+mn-lt"/>
              </a:rPr>
              <a:t>-1</a:t>
            </a:r>
            <a:r>
              <a:rPr lang="en-US" sz="2000" b="1" dirty="0">
                <a:latin typeface="+mn-lt"/>
              </a:rPr>
              <a:t>.</a:t>
            </a:r>
          </a:p>
          <a:p>
            <a:pPr marL="684213" lvl="1" indent="-227013" fontAlgn="auto">
              <a:spcBef>
                <a:spcPts val="70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marL="227013" indent="-227013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Introduce the experiment with enough background.  A </a:t>
            </a:r>
            <a:r>
              <a:rPr lang="en-US" sz="2000" dirty="0">
                <a:latin typeface="+mn-lt"/>
              </a:rPr>
              <a:t>written discussion of your calculated results.  </a:t>
            </a:r>
            <a:r>
              <a:rPr lang="en-US" sz="2000" dirty="0">
                <a:latin typeface="+mn-lt"/>
              </a:rPr>
              <a:t>Based on the number of unpaired electrons you determined, draw the </a:t>
            </a:r>
            <a:r>
              <a:rPr lang="en-US" sz="2000" i="1" dirty="0">
                <a:latin typeface="+mn-lt"/>
              </a:rPr>
              <a:t>d</a:t>
            </a:r>
            <a:r>
              <a:rPr lang="en-US" sz="2000" dirty="0">
                <a:latin typeface="+mn-lt"/>
              </a:rPr>
              <a:t>-orbital splitting and </a:t>
            </a:r>
            <a:r>
              <a:rPr lang="en-US" sz="2000" i="1" dirty="0">
                <a:latin typeface="+mn-lt"/>
              </a:rPr>
              <a:t>d</a:t>
            </a:r>
            <a:r>
              <a:rPr lang="en-US" sz="2000" dirty="0">
                <a:latin typeface="+mn-lt"/>
              </a:rPr>
              <a:t>-electron arrangement for </a:t>
            </a:r>
            <a:r>
              <a:rPr lang="en-US" sz="2000" dirty="0" err="1">
                <a:latin typeface="+mn-lt"/>
              </a:rPr>
              <a:t>Mn</a:t>
            </a:r>
            <a:r>
              <a:rPr lang="en-US" sz="2000" dirty="0">
                <a:latin typeface="+mn-lt"/>
              </a:rPr>
              <a:t> in this compound.  Is the </a:t>
            </a:r>
            <a:r>
              <a:rPr lang="en-US" sz="2000" dirty="0" err="1">
                <a:latin typeface="+mn-lt"/>
              </a:rPr>
              <a:t>acetylacetonato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ligand</a:t>
            </a:r>
            <a:r>
              <a:rPr lang="en-US" sz="2000" dirty="0">
                <a:latin typeface="+mn-lt"/>
              </a:rPr>
              <a:t> a strong- or weak-field </a:t>
            </a:r>
            <a:r>
              <a:rPr lang="en-US" sz="2000" dirty="0" err="1">
                <a:latin typeface="+mn-lt"/>
              </a:rPr>
              <a:t>ligand</a:t>
            </a:r>
            <a:r>
              <a:rPr lang="en-US" sz="2000" dirty="0">
                <a:latin typeface="+mn-lt"/>
              </a:rPr>
              <a:t>?  Explain your answers.</a:t>
            </a:r>
          </a:p>
          <a:p>
            <a:pPr marL="227013" indent="-22701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90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Electron Configurations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66553" y="90993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455" y="129093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2895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004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05600" y="2895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912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484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7056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80498" y="4034135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4400" y="441513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299945" y="6019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999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571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143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19545" y="6019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051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623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19545" y="4953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2000" y="6324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some consequences of the different electron configurations?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Electron Configurations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7098" y="106233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144333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0" y="990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1371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28800" y="1371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88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43200" y="1828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6000" y="2133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3298" y="2891135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" y="327213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0" y="15240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are some consequences of the different electron configurations?  What physical properties will be influenced?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0" y="2667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43200" y="3048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28800" y="3048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28800" y="3505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43200" y="3505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86000" y="3810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Magnetism and Electron Configuration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0668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Two types of magnetism based on electron configuration.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1828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Paramagnetic		    Diamagnetic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3000" y="219069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Unpaired electrons		All electrons paired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742" y="3276600"/>
            <a:ext cx="8001000" cy="27853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latin typeface="+mn-lt"/>
              </a:rPr>
              <a:t>d</a:t>
            </a:r>
            <a:r>
              <a:rPr lang="en-US" sz="2000" dirty="0">
                <a:latin typeface="+mn-lt"/>
              </a:rPr>
              <a:t>-Electron configurations of coordination compounds are experimentally determined by measuring </a:t>
            </a:r>
            <a:r>
              <a:rPr lang="en-US" sz="2000" b="1" dirty="0">
                <a:latin typeface="+mn-lt"/>
              </a:rPr>
              <a:t>magnetic susceptibility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>
                <a:latin typeface="+mn-lt"/>
                <a:sym typeface="Symbol"/>
              </a:rPr>
              <a:t>.</a:t>
            </a:r>
            <a:endParaRPr lang="en-US" sz="2000" i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339725" indent="-339725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000" b="1" dirty="0" smtClean="0">
                <a:latin typeface="+mn-lt"/>
              </a:rPr>
              <a:t>paramagnetic </a:t>
            </a:r>
            <a:r>
              <a:rPr lang="en-US" sz="2000" b="1" dirty="0">
                <a:latin typeface="+mn-lt"/>
              </a:rPr>
              <a:t>– </a:t>
            </a:r>
          </a:p>
          <a:p>
            <a:pPr marL="339725" indent="-339725" fontAlgn="auto">
              <a:spcBef>
                <a:spcPts val="0"/>
              </a:spcBef>
              <a:spcAft>
                <a:spcPts val="1800"/>
              </a:spcAft>
              <a:defRPr/>
            </a:pPr>
            <a:endParaRPr lang="en-US" sz="1000" b="1" dirty="0">
              <a:latin typeface="+mn-lt"/>
            </a:endParaRPr>
          </a:p>
          <a:p>
            <a:pPr marL="339725" indent="-339725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000" b="1" dirty="0">
                <a:latin typeface="+mn-lt"/>
              </a:rPr>
              <a:t>diamagnetic – </a:t>
            </a:r>
          </a:p>
          <a:p>
            <a:pPr marL="339725" indent="-339725" fontAlgn="auto">
              <a:spcBef>
                <a:spcPts val="0"/>
              </a:spcBef>
              <a:spcAft>
                <a:spcPts val="1800"/>
              </a:spcAft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14" name="Text Box 9"/>
          <p:cNvSpPr txBox="1">
            <a:spLocks noChangeAspect="1" noChangeArrowheads="1"/>
          </p:cNvSpPr>
          <p:nvPr/>
        </p:nvSpPr>
        <p:spPr bwMode="auto">
          <a:xfrm>
            <a:off x="2314575" y="4114800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having unpaired e-; the substance is attracted to (or adds to) the external field</a:t>
            </a:r>
            <a:endParaRPr lang="en-US" sz="140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5" name="Text Box 9"/>
          <p:cNvSpPr txBox="1">
            <a:spLocks noChangeAspect="1" noChangeArrowheads="1"/>
          </p:cNvSpPr>
          <p:nvPr/>
        </p:nvSpPr>
        <p:spPr bwMode="auto">
          <a:xfrm>
            <a:off x="2314575" y="5029200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lacking unpaired e-; the substance is repelled by (or subtracts from) the external field</a:t>
            </a:r>
            <a:endParaRPr lang="en-US" sz="1400" i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Transition Metals and Magnetism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600200"/>
            <a:ext cx="542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factors affect the magnetism of transition metals?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2438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Oxidation State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Consider Cu</a:t>
            </a:r>
            <a:r>
              <a:rPr lang="en-US" baseline="30000" dirty="0" smtClean="0"/>
              <a:t>+</a:t>
            </a:r>
            <a:r>
              <a:rPr lang="en-US" dirty="0" smtClean="0"/>
              <a:t> vs. Cu</a:t>
            </a:r>
            <a:r>
              <a:rPr lang="en-US" baseline="30000" dirty="0" smtClean="0"/>
              <a:t>2+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1800" y="2438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/>
              <a:t>Coordination Geometry</a:t>
            </a:r>
          </a:p>
          <a:p>
            <a:pPr marL="342900" indent="-342900"/>
            <a:endParaRPr lang="en-US" dirty="0" smtClean="0"/>
          </a:p>
          <a:p>
            <a:pPr marL="342900" indent="-342900" algn="ctr"/>
            <a:r>
              <a:rPr lang="en-US" dirty="0" smtClean="0"/>
              <a:t>Consider Square Planar vs. </a:t>
            </a:r>
            <a:r>
              <a:rPr lang="en-US" dirty="0" err="1" smtClean="0"/>
              <a:t>Tetrehedral</a:t>
            </a:r>
            <a:r>
              <a:rPr lang="en-US" dirty="0" smtClean="0"/>
              <a:t> Ni</a:t>
            </a:r>
            <a:r>
              <a:rPr lang="en-US" baseline="30000" dirty="0" smtClean="0"/>
              <a:t>II</a:t>
            </a:r>
            <a:r>
              <a:rPr lang="en-US" dirty="0" smtClean="0"/>
              <a:t>L</a:t>
            </a:r>
            <a:r>
              <a:rPr lang="en-US" baseline="-25000" dirty="0" smtClean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2438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dirty="0" err="1" smtClean="0"/>
              <a:t>Ligand</a:t>
            </a:r>
            <a:r>
              <a:rPr lang="en-US" dirty="0" smtClean="0"/>
              <a:t> Identity</a:t>
            </a:r>
          </a:p>
          <a:p>
            <a:pPr marL="342900" indent="-342900"/>
            <a:endParaRPr lang="en-US" dirty="0" smtClean="0"/>
          </a:p>
          <a:p>
            <a:pPr marL="342900" indent="-342900" algn="ctr"/>
            <a:r>
              <a:rPr lang="en-US" dirty="0" smtClean="0"/>
              <a:t>D-orbital Splitting</a:t>
            </a:r>
          </a:p>
          <a:p>
            <a:pPr marL="342900" indent="-342900" algn="ctr"/>
            <a:r>
              <a:rPr lang="en-US" dirty="0" smtClean="0"/>
              <a:t>Octahedral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</a:p>
        </p:txBody>
      </p:sp>
      <p:pic>
        <p:nvPicPr>
          <p:cNvPr id="17" name="Picture 16" descr="square planar v te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797549"/>
            <a:ext cx="3858776" cy="1603251"/>
          </a:xfrm>
          <a:prstGeom prst="rect">
            <a:avLst/>
          </a:prstGeom>
        </p:spPr>
      </p:pic>
      <p:pic>
        <p:nvPicPr>
          <p:cNvPr id="18" name="Picture 17" descr="octahedr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3870958"/>
            <a:ext cx="2042164" cy="1005842"/>
          </a:xfrm>
          <a:prstGeom prst="rect">
            <a:avLst/>
          </a:prstGeom>
        </p:spPr>
      </p:pic>
      <p:pic>
        <p:nvPicPr>
          <p:cNvPr id="19" name="Picture 18" descr="octahedr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3733800"/>
            <a:ext cx="2042164" cy="1005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Transition Metals and Magnetism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990600"/>
            <a:ext cx="838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Spectrochemical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Series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Strong </a:t>
            </a:r>
            <a:r>
              <a:rPr lang="en-US" sz="2400" dirty="0" smtClean="0">
                <a:latin typeface="Symbol" pitchFamily="18" charset="2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donors or </a:t>
            </a:r>
            <a:r>
              <a:rPr lang="en-US" sz="2400" dirty="0" smtClean="0">
                <a:latin typeface="Symbol" pitchFamily="18" charset="2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acceptors induce bigger energy gaps in 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orbitals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Br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F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OH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H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 &lt; NH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NO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PPh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CH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CN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CO</a:t>
            </a:r>
            <a:endParaRPr lang="en-US" sz="2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352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Why does CO induce such large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D</a:t>
            </a:r>
            <a:r>
              <a:rPr lang="en-US" baseline="-25000" dirty="0" smtClean="0">
                <a:solidFill>
                  <a:srgbClr val="00B050"/>
                </a:solidFill>
              </a:rPr>
              <a:t>o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</p:txBody>
      </p:sp>
      <p:pic>
        <p:nvPicPr>
          <p:cNvPr id="18" name="Picture 17" descr="high spin v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3810000"/>
            <a:ext cx="4831090" cy="184099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33601" y="2971800"/>
            <a:ext cx="2912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Consider Fe</a:t>
            </a:r>
            <a:r>
              <a:rPr lang="en-US" sz="20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2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4-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vs. Fe(CN)</a:t>
            </a:r>
            <a:r>
              <a:rPr lang="en-US" sz="2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4-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0571" y="5715000"/>
            <a:ext cx="1070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 Field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Spin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8971" y="5715000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High Field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Low Spin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Manganese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Acetylacetonate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acac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685800" y="1600200"/>
          <a:ext cx="2281646" cy="1111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CS ChemDraw Drawing" r:id="rId5" imgW="1368171" imgH="667131" progId="ChemDraw.Document.6.0">
                  <p:embed/>
                </p:oleObj>
              </mc:Choice>
              <mc:Fallback>
                <p:oleObj name="CS ChemDraw Drawing" r:id="rId5" imgW="1368171" imgH="66713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2281646" cy="1111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57600" y="1600200"/>
            <a:ext cx="482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this molecule coordinate to a metal ion?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70385" y="2133600"/>
            <a:ext cx="3737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/>
                </a:solidFill>
              </a:rPr>
              <a:t>Bidentate</a:t>
            </a:r>
            <a:r>
              <a:rPr lang="en-US" dirty="0" smtClean="0">
                <a:solidFill>
                  <a:schemeClr val="accent1"/>
                </a:solidFill>
              </a:rPr>
              <a:t> through both oxygen atoms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1" y="283106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</a:t>
            </a:r>
            <a:r>
              <a:rPr lang="en-US" dirty="0" err="1" smtClean="0"/>
              <a:t>acac</a:t>
            </a:r>
            <a:r>
              <a:rPr lang="en-US" dirty="0" smtClean="0"/>
              <a:t> </a:t>
            </a:r>
            <a:r>
              <a:rPr lang="en-US" dirty="0" err="1" smtClean="0"/>
              <a:t>ligands</a:t>
            </a:r>
            <a:r>
              <a:rPr lang="en-US" dirty="0" smtClean="0"/>
              <a:t> will manganese accept assuming octahedral geometry?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638" y="3657600"/>
            <a:ext cx="72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Three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4078069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this complex is neutral, what is the charge on </a:t>
            </a:r>
            <a:r>
              <a:rPr lang="en-US" dirty="0" err="1" smtClean="0"/>
              <a:t>Mn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98486" y="4495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Mn</a:t>
            </a:r>
            <a:r>
              <a:rPr lang="en-US" baseline="30000" dirty="0" smtClean="0">
                <a:solidFill>
                  <a:schemeClr val="accent1"/>
                </a:solidFill>
              </a:rPr>
              <a:t>3+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50408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d electrons?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0671" y="5345668"/>
            <a:ext cx="61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Four</a:t>
            </a:r>
            <a:endParaRPr lang="en-US" baseline="30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http://www.oralchelation.com/technical/images/ato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112713"/>
            <a:ext cx="11160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55588"/>
            <a:ext cx="7696200" cy="3937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acac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Synthesis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7363" y="684213"/>
            <a:ext cx="71437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10D6D-DC0B-4C34-8958-0AF2E03EEE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3444" y="1524000"/>
            <a:ext cx="12747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KMnO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Mn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723900" y="2705100"/>
            <a:ext cx="160020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76400" y="2438400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Slow addition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acac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(aqueous)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1828800"/>
            <a:ext cx="363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Rapid addition results in foam…what might this be?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915194" y="4571206"/>
            <a:ext cx="121920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8660" y="5334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Dry on frit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381000" y="3048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The Paramagnetic Complex [Mn(acac)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] – Magnetic Susceptibility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1295400"/>
          <a:ext cx="14017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CS ChemDraw Drawing" r:id="rId3" imgW="1405080" imgH="1469160" progId="ChemDraw.Document.6.0">
                  <p:embed/>
                </p:oleObj>
              </mc:Choice>
              <mc:Fallback>
                <p:oleObj name="CS ChemDraw Drawing" r:id="rId3" imgW="1405080" imgH="14691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5400"/>
                        <a:ext cx="140176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19488" y="1493838"/>
          <a:ext cx="29337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CS ChemDraw Drawing" r:id="rId5" imgW="2930400" imgH="1212840" progId="ChemDraw.Document.6.0">
                  <p:embed/>
                </p:oleObj>
              </mc:Choice>
              <mc:Fallback>
                <p:oleObj name="CS ChemDraw Drawing" r:id="rId5" imgW="2930400" imgH="12128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1493838"/>
                        <a:ext cx="29337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1371600" y="34290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KMnO</a:t>
            </a:r>
            <a:r>
              <a:rPr lang="en-US" baseline="-25000">
                <a:latin typeface="Calibri" pitchFamily="34" charset="0"/>
              </a:rPr>
              <a:t>4 </a:t>
            </a:r>
            <a:r>
              <a:rPr lang="en-US">
                <a:latin typeface="Calibri" pitchFamily="34" charset="0"/>
              </a:rPr>
              <a:t>  +  </a:t>
            </a:r>
          </a:p>
        </p:txBody>
      </p:sp>
      <p:sp>
        <p:nvSpPr>
          <p:cNvPr id="1032" name="TextBox 43"/>
          <p:cNvSpPr txBox="1">
            <a:spLocks noChangeArrowheads="1"/>
          </p:cNvSpPr>
          <p:nvPr/>
        </p:nvSpPr>
        <p:spPr bwMode="auto">
          <a:xfrm>
            <a:off x="6491288" y="210343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acac</a:t>
            </a:r>
          </a:p>
        </p:txBody>
      </p:sp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505075" y="3203575"/>
          <a:ext cx="24320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CS ChemDraw Drawing" r:id="rId7" imgW="2459736" imgH="1130808" progId="ChemDraw.Document.6.0">
                  <p:embed/>
                </p:oleObj>
              </mc:Choice>
              <mc:Fallback>
                <p:oleObj name="CS ChemDraw Drawing" r:id="rId7" imgW="2459736" imgH="113080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203575"/>
                        <a:ext cx="243205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>
            <a:off x="5094288" y="3657600"/>
            <a:ext cx="838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6238875" y="2974975"/>
          <a:ext cx="14017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CS ChemDraw Drawing" r:id="rId9" imgW="1405080" imgH="1469160" progId="ChemDraw.Document.6.0">
                  <p:embed/>
                </p:oleObj>
              </mc:Choice>
              <mc:Fallback>
                <p:oleObj name="CS ChemDraw Drawing" r:id="rId9" imgW="1405080" imgH="14691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2974975"/>
                        <a:ext cx="140176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429000" y="762000"/>
            <a:ext cx="4038600" cy="446088"/>
            <a:chOff x="3429000" y="762000"/>
            <a:chExt cx="4038600" cy="445532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3886200" y="762000"/>
              <a:ext cx="14478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8" name="TextBox 42"/>
            <p:cNvSpPr txBox="1">
              <a:spLocks noChangeArrowheads="1"/>
            </p:cNvSpPr>
            <p:nvPr/>
          </p:nvSpPr>
          <p:spPr bwMode="auto">
            <a:xfrm>
              <a:off x="3429000" y="838200"/>
              <a:ext cx="403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</a:rPr>
                <a:t>Tris(acetylacetonato)manganese(III)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59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21264</TotalTime>
  <Words>970</Words>
  <Application>Microsoft Office PowerPoint</Application>
  <PresentationFormat>On-screen Show (4:3)</PresentationFormat>
  <Paragraphs>160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CS ChemDraw Drawing</vt:lpstr>
      <vt:lpstr>Microsoft Equation 3.0</vt:lpstr>
      <vt:lpstr>Inorganic Chemistry Laboratory</vt:lpstr>
      <vt:lpstr>Electron Configurations</vt:lpstr>
      <vt:lpstr>Electron Configurations</vt:lpstr>
      <vt:lpstr>Magnetism and Electron Configuration</vt:lpstr>
      <vt:lpstr>Transition Metals and Magnetism</vt:lpstr>
      <vt:lpstr>Transition Metals and Magnetism</vt:lpstr>
      <vt:lpstr>Manganese Acetylacetonate (acac)</vt:lpstr>
      <vt:lpstr>Mn(acac)3 Synthesis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Nick Grossoehme</dc:creator>
  <cp:lastModifiedBy>Grossoehme, Nicholas</cp:lastModifiedBy>
  <cp:revision>1460</cp:revision>
  <dcterms:created xsi:type="dcterms:W3CDTF">2010-09-07T11:42:48Z</dcterms:created>
  <dcterms:modified xsi:type="dcterms:W3CDTF">2012-04-09T15:39:40Z</dcterms:modified>
</cp:coreProperties>
</file>