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480" r:id="rId3"/>
    <p:sldId id="481" r:id="rId4"/>
    <p:sldId id="512" r:id="rId5"/>
    <p:sldId id="482" r:id="rId6"/>
    <p:sldId id="483" r:id="rId7"/>
    <p:sldId id="484" r:id="rId8"/>
    <p:sldId id="485" r:id="rId9"/>
    <p:sldId id="487" r:id="rId10"/>
    <p:sldId id="492" r:id="rId11"/>
    <p:sldId id="526" r:id="rId12"/>
    <p:sldId id="493" r:id="rId13"/>
    <p:sldId id="497" r:id="rId14"/>
    <p:sldId id="502" r:id="rId15"/>
    <p:sldId id="498" r:id="rId16"/>
    <p:sldId id="511" r:id="rId17"/>
    <p:sldId id="514" r:id="rId18"/>
    <p:sldId id="489" r:id="rId19"/>
    <p:sldId id="522" r:id="rId20"/>
    <p:sldId id="523" r:id="rId21"/>
    <p:sldId id="508" r:id="rId22"/>
    <p:sldId id="517" r:id="rId23"/>
    <p:sldId id="486" r:id="rId24"/>
    <p:sldId id="518" r:id="rId25"/>
    <p:sldId id="525" r:id="rId26"/>
    <p:sldId id="519" r:id="rId27"/>
    <p:sldId id="520" r:id="rId28"/>
    <p:sldId id="513" r:id="rId29"/>
    <p:sldId id="509" r:id="rId30"/>
    <p:sldId id="521" r:id="rId31"/>
    <p:sldId id="527" r:id="rId32"/>
    <p:sldId id="506" r:id="rId33"/>
    <p:sldId id="515" r:id="rId34"/>
    <p:sldId id="524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Grossoehme" initials="NE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9E1"/>
    <a:srgbClr val="7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94084" autoAdjust="0"/>
  </p:normalViewPr>
  <p:slideViewPr>
    <p:cSldViewPr>
      <p:cViewPr>
        <p:scale>
          <a:sx n="400" d="100"/>
          <a:sy n="400" d="100"/>
        </p:scale>
        <p:origin x="7280" y="9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F4F37DC-ED0D-47E0-92B5-58BA9DE6A371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0CAD7F3-9B8D-4EFE-BD23-968E24E17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DB31-0723-4567-AF75-95413AEEC087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D63E-0036-4746-AA81-03342ECF4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1.jpe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DNA Replication – Process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Chapter 30.1-30.4</a:t>
            </a:r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17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8763000" cy="200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Requirement for priming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26641" y="1002268"/>
            <a:ext cx="712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model of DNA replication requires a 3’ OH for strand elongation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41" y="2057400"/>
            <a:ext cx="2826108" cy="364329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057400" y="3879048"/>
            <a:ext cx="382295" cy="38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871" y="428378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Nucleophile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>
            <a:endCxn id="2" idx="2"/>
          </p:cNvCxnSpPr>
          <p:nvPr/>
        </p:nvCxnSpPr>
        <p:spPr>
          <a:xfrm flipV="1">
            <a:off x="1524000" y="4073124"/>
            <a:ext cx="533400" cy="19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3200400"/>
            <a:ext cx="32805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9797" y="317827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30072" y="320071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29200" y="2971800"/>
            <a:ext cx="9906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89797" y="262244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12387" y="4099118"/>
            <a:ext cx="4403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 of Okazaki fragments indicated that the 5’ end was always composed of RNA  1</a:t>
            </a:r>
            <a:r>
              <a:rPr lang="en-US" dirty="0" smtClean="0">
                <a:sym typeface="Wingdings" pitchFamily="2" charset="2"/>
              </a:rPr>
              <a:t>60 nucleotides in length</a:t>
            </a:r>
          </a:p>
          <a:p>
            <a:pPr algn="ctr"/>
            <a:endParaRPr lang="en-US" dirty="0">
              <a:sym typeface="Wingdings" pitchFamily="2" charset="2"/>
            </a:endParaRPr>
          </a:p>
          <a:p>
            <a:pPr algn="ctr"/>
            <a:r>
              <a:rPr lang="en-US" dirty="0" smtClean="0">
                <a:sym typeface="Wingdings" pitchFamily="2" charset="2"/>
              </a:rPr>
              <a:t>These will have to be replaced at some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1232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Polymerization Reaction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" name="Picture 21" descr="reaction_mechani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8147407" cy="55564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88355" y="6673334"/>
            <a:ext cx="30556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http://wiki.cstl.semo.edu/agathman/GetFile.aspx?File=DNA%20polymerase/nucleophilic.gif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13889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Enzyme Requirements for Replication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90373" y="1447800"/>
            <a:ext cx="783945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 Polymerase</a:t>
            </a:r>
            <a:r>
              <a:rPr lang="en-US" dirty="0" smtClean="0"/>
              <a:t>	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Catalyze the DNA chain elongation using the ‘parent’ strand as a template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RNA Primer Synthesis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RNA Polymerase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460 </a:t>
            </a:r>
            <a:r>
              <a:rPr lang="en-US" dirty="0" err="1" smtClean="0">
                <a:sym typeface="Wingdings" pitchFamily="2" charset="2"/>
              </a:rPr>
              <a:t>kDa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i="1" dirty="0" smtClean="0">
                <a:sym typeface="Wingdings" pitchFamily="2" charset="2"/>
              </a:rPr>
              <a:t>E. coli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catalyzes primer synthesis for leading strand only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Primase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60 </a:t>
            </a:r>
            <a:r>
              <a:rPr lang="en-US" dirty="0" err="1" smtClean="0"/>
              <a:t>kDa</a:t>
            </a:r>
            <a:endParaRPr lang="en-US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Responsible for priming Okazaki fragment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Works synergistically with RNA Polymerase to prime leading strand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Topoisomerase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Gyrase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Unwind supercoiled template DNA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Energy dependent process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Ligase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Join Okazaki fragments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8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Formation of the Replication Fork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" y="836352"/>
            <a:ext cx="7009777" cy="3888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95" y="46482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 </a:t>
            </a:r>
            <a:r>
              <a:rPr lang="en-US" dirty="0" err="1" smtClean="0"/>
              <a:t>DnaA</a:t>
            </a:r>
            <a:r>
              <a:rPr lang="en-US" dirty="0" smtClean="0"/>
              <a:t> proteins bind to the </a:t>
            </a:r>
            <a:r>
              <a:rPr lang="en-US" i="1" dirty="0" err="1" smtClean="0"/>
              <a:t>oriC</a:t>
            </a:r>
            <a:r>
              <a:rPr lang="en-US" dirty="0" smtClean="0"/>
              <a:t> region (recognizes 9 nucleotide segments)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Additional </a:t>
            </a:r>
            <a:r>
              <a:rPr lang="en-US" dirty="0" err="1" smtClean="0"/>
              <a:t>DnaA</a:t>
            </a:r>
            <a:r>
              <a:rPr lang="en-US" dirty="0" smtClean="0"/>
              <a:t> monomers bind forming a histone like complex of tightly wound DNA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Localized melting of a 13bp repeats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DnaB</a:t>
            </a:r>
            <a:r>
              <a:rPr lang="en-US" dirty="0" smtClean="0"/>
              <a:t> (6 subunit helicase) binds and unwinds the DNA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Topoisomerase functions downstream to relieve stress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Single Strand DNA binding proteins prevent the </a:t>
            </a:r>
            <a:r>
              <a:rPr lang="en-US" dirty="0" err="1" smtClean="0"/>
              <a:t>ssDNA</a:t>
            </a:r>
            <a:r>
              <a:rPr lang="en-US" dirty="0" smtClean="0"/>
              <a:t> from </a:t>
            </a:r>
            <a:r>
              <a:rPr lang="en-US" dirty="0" err="1" smtClean="0"/>
              <a:t>reannealing</a:t>
            </a:r>
            <a:endParaRPr lang="en-US" dirty="0"/>
          </a:p>
        </p:txBody>
      </p:sp>
      <p:pic>
        <p:nvPicPr>
          <p:cNvPr id="11" name="Picture 2" descr="voet4e_fig_30_29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87" y="1208133"/>
            <a:ext cx="2980343" cy="194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6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Formation of the Replication Fork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voet4e_fig_30_2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980343" cy="194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268" y="3516966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DnaA</a:t>
            </a:r>
            <a:r>
              <a:rPr lang="en-US" dirty="0" smtClean="0"/>
              <a:t> helical filament – 8 monomers per turn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53000" y="914400"/>
            <a:ext cx="3761304" cy="2696164"/>
            <a:chOff x="487363" y="820802"/>
            <a:chExt cx="3761304" cy="2696164"/>
          </a:xfrm>
        </p:grpSpPr>
        <p:pic>
          <p:nvPicPr>
            <p:cNvPr id="13" name="Picture 2" descr="voet4e_fig_30_29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1243666"/>
              <a:ext cx="3761304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990600" y="990600"/>
              <a:ext cx="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43200" y="990600"/>
              <a:ext cx="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0600" y="1181100"/>
              <a:ext cx="175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506064" y="820802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178 Å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24400" y="4244876"/>
            <a:ext cx="419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200" b="1" dirty="0" smtClean="0"/>
              <a:t>ATP-bound </a:t>
            </a:r>
            <a:r>
              <a:rPr lang="en-US" sz="1200" b="1" dirty="0" err="1" smtClean="0"/>
              <a:t>DnaA</a:t>
            </a:r>
            <a:r>
              <a:rPr lang="en-US" sz="1200" b="1" dirty="0" smtClean="0"/>
              <a:t> molecules sit on 3 of the 5 </a:t>
            </a:r>
            <a:r>
              <a:rPr lang="en-US" sz="1200" b="1" dirty="0" err="1" smtClean="0"/>
              <a:t>DnaA</a:t>
            </a:r>
            <a:r>
              <a:rPr lang="en-US" sz="1200" b="1" dirty="0" smtClean="0"/>
              <a:t> boxes of the origin.</a:t>
            </a:r>
          </a:p>
          <a:p>
            <a:pPr marL="228600" indent="-228600">
              <a:buAutoNum type="arabicParenR"/>
            </a:pPr>
            <a:r>
              <a:rPr lang="en-US" sz="1200" b="1" dirty="0" smtClean="0"/>
              <a:t>They recruit additional </a:t>
            </a:r>
            <a:r>
              <a:rPr lang="en-US" sz="1200" b="1" dirty="0" err="1" smtClean="0"/>
              <a:t>DnaA</a:t>
            </a:r>
            <a:r>
              <a:rPr lang="en-US" sz="1200" b="1" dirty="0" smtClean="0"/>
              <a:t> molecules to occupy the remaining boxes</a:t>
            </a:r>
          </a:p>
          <a:p>
            <a:pPr marL="228600" indent="-228600">
              <a:buAutoNum type="arabicParenR"/>
            </a:pPr>
            <a:r>
              <a:rPr lang="en-US" sz="1200" b="1" dirty="0" smtClean="0"/>
              <a:t>This introduces positive </a:t>
            </a:r>
            <a:r>
              <a:rPr lang="en-US" sz="1200" b="1" dirty="0" err="1" smtClean="0"/>
              <a:t>supercoiling</a:t>
            </a:r>
            <a:r>
              <a:rPr lang="en-US" sz="1200" b="1" dirty="0" smtClean="0"/>
              <a:t> into the DNA, causing the DNA to unwind (It is negatively </a:t>
            </a:r>
            <a:r>
              <a:rPr lang="en-US" sz="1200" b="1" dirty="0" err="1" smtClean="0"/>
              <a:t>supercoiled</a:t>
            </a:r>
            <a:r>
              <a:rPr lang="en-US" sz="1200" b="1" dirty="0" smtClean="0"/>
              <a:t>, right?  </a:t>
            </a:r>
            <a:r>
              <a:rPr lang="en-US" sz="1200" b="1" dirty="0" err="1" smtClean="0"/>
              <a:t>Topoisomerase</a:t>
            </a:r>
            <a:r>
              <a:rPr lang="en-US" sz="1200" b="1" dirty="0" smtClean="0"/>
              <a:t> says “Oh, yeah.”)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b="1" dirty="0" smtClean="0"/>
              <a:t>The </a:t>
            </a:r>
            <a:r>
              <a:rPr lang="en-US" sz="1200" b="1" dirty="0" err="1" smtClean="0"/>
              <a:t>ATPase</a:t>
            </a:r>
            <a:r>
              <a:rPr lang="en-US" sz="1200" b="1" dirty="0" smtClean="0"/>
              <a:t> domain of </a:t>
            </a:r>
            <a:r>
              <a:rPr lang="en-US" sz="1200" b="1" dirty="0" err="1" smtClean="0"/>
              <a:t>DnaA</a:t>
            </a:r>
            <a:r>
              <a:rPr lang="en-US" sz="1200" b="1" dirty="0" smtClean="0"/>
              <a:t> may actively unwind DNA as a function of ATP hydrolysis</a:t>
            </a:r>
          </a:p>
          <a:p>
            <a:pPr marL="228600" indent="-228600"/>
            <a:r>
              <a:rPr lang="en-US" sz="1200" b="1" dirty="0" smtClean="0"/>
              <a:t>4)  The </a:t>
            </a:r>
            <a:r>
              <a:rPr lang="en-US" sz="1200" b="1" i="1" dirty="0" err="1" smtClean="0"/>
              <a:t>oriC</a:t>
            </a:r>
            <a:r>
              <a:rPr lang="en-US" sz="1200" b="1" dirty="0" err="1" smtClean="0"/>
              <a:t>-DnaA</a:t>
            </a:r>
            <a:r>
              <a:rPr lang="en-US" sz="1200" b="1" dirty="0" smtClean="0"/>
              <a:t> complex recruits </a:t>
            </a:r>
            <a:r>
              <a:rPr lang="en-US" sz="1200" b="1" dirty="0" err="1" smtClean="0"/>
              <a:t>DnaB-DnaC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hexamers</a:t>
            </a:r>
            <a:r>
              <a:rPr lang="en-US" sz="1200" b="1" dirty="0" smtClean="0"/>
              <a:t> to actively separate the DNA helix (</a:t>
            </a:r>
            <a:r>
              <a:rPr lang="en-US" sz="1200" b="1" dirty="0" err="1" smtClean="0"/>
              <a:t>DnaB</a:t>
            </a:r>
            <a:r>
              <a:rPr lang="en-US" sz="1200" b="1" dirty="0" smtClean="0"/>
              <a:t> is a </a:t>
            </a:r>
            <a:r>
              <a:rPr lang="en-US" sz="1200" b="1" dirty="0" err="1" smtClean="0"/>
              <a:t>helicase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DnaC</a:t>
            </a:r>
            <a:r>
              <a:rPr lang="en-US" sz="1200" b="1" dirty="0" smtClean="0"/>
              <a:t> is a loading protein that places </a:t>
            </a:r>
            <a:r>
              <a:rPr lang="en-US" sz="1200" b="1" dirty="0" err="1" smtClean="0"/>
              <a:t>DnaB</a:t>
            </a:r>
            <a:r>
              <a:rPr lang="en-US" sz="1200" b="1" dirty="0" smtClean="0"/>
              <a:t> onto the strand)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3962400"/>
            <a:ext cx="3657600" cy="2667000"/>
            <a:chOff x="838200" y="3962400"/>
            <a:chExt cx="3657600" cy="2667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267200"/>
              <a:ext cx="3657600" cy="2083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657600" y="4114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43200" y="39624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00200" y="4114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0000" y="61722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93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Big Picture (in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E.coli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96" y="990600"/>
            <a:ext cx="4873408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88015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Topoisomerase: relieves topological strain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0808" y="11430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Helicase - unwinds </a:t>
            </a:r>
            <a:r>
              <a:rPr lang="en-US" dirty="0" err="1" smtClean="0"/>
              <a:t>dsDNA</a:t>
            </a:r>
            <a:r>
              <a:rPr lang="en-US" dirty="0" smtClean="0"/>
              <a:t> at replication fork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1" y="2209800"/>
            <a:ext cx="209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Primase</a:t>
            </a:r>
            <a:r>
              <a:rPr lang="en-US" dirty="0" smtClean="0"/>
              <a:t>: synthesizes RNA primers for lagging strand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507" y="4195970"/>
            <a:ext cx="2163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Polymerase III : elongate primed DNA from 5’</a:t>
            </a:r>
            <a:r>
              <a:rPr lang="en-US" dirty="0" smtClean="0">
                <a:sym typeface="Wingdings" pitchFamily="2" charset="2"/>
              </a:rPr>
              <a:t>3’</a:t>
            </a:r>
          </a:p>
          <a:p>
            <a:pPr algn="ctr"/>
            <a:endParaRPr lang="en-US" dirty="0">
              <a:sym typeface="Wingdings" pitchFamily="2" charset="2"/>
            </a:endParaRPr>
          </a:p>
          <a:p>
            <a:pPr algn="ctr"/>
            <a:r>
              <a:rPr lang="en-US" dirty="0" smtClean="0">
                <a:sym typeface="Wingdings" pitchFamily="2" charset="2"/>
              </a:rPr>
              <a:t>3’5’ </a:t>
            </a:r>
            <a:r>
              <a:rPr lang="en-US" dirty="0" err="1" smtClean="0">
                <a:sym typeface="Wingdings" pitchFamily="2" charset="2"/>
              </a:rPr>
              <a:t>exonuclease</a:t>
            </a:r>
            <a:r>
              <a:rPr lang="en-US" dirty="0" smtClean="0">
                <a:sym typeface="Wingdings" pitchFamily="2" charset="2"/>
              </a:rPr>
              <a:t> activity limits errors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04936" y="2370772"/>
            <a:ext cx="2493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 III elongates lagging strand until strained.  It then releases the template and rebinds at a new primed location.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59440" y="2047606"/>
            <a:ext cx="204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SSB:  keeps </a:t>
            </a:r>
            <a:r>
              <a:rPr lang="en-US" dirty="0" err="1" smtClean="0"/>
              <a:t>ssDNA</a:t>
            </a:r>
            <a:r>
              <a:rPr lang="en-US" dirty="0" smtClean="0"/>
              <a:t> from </a:t>
            </a:r>
            <a:r>
              <a:rPr lang="en-US" dirty="0" err="1" smtClean="0"/>
              <a:t>reannealing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04936" y="4334470"/>
            <a:ext cx="2493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 I: closes any gaps in lagging strand and replaces RNA primer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92051" y="5791200"/>
            <a:ext cx="249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Ligase: seals off backbone nicks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 do we need in a DNA Polymerase?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762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Template DNA binding site		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Single Strand or Double Strand</a:t>
            </a:r>
            <a:r>
              <a:rPr lang="en-US" dirty="0" smtClean="0"/>
              <a:t>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Remember </a:t>
            </a:r>
            <a:r>
              <a:rPr lang="en-US" dirty="0" err="1" smtClean="0"/>
              <a:t>DnaA</a:t>
            </a:r>
            <a:r>
              <a:rPr lang="en-US" dirty="0" smtClean="0"/>
              <a:t>/</a:t>
            </a:r>
            <a:r>
              <a:rPr lang="en-US" dirty="0" err="1" smtClean="0"/>
              <a:t>DnaB</a:t>
            </a:r>
            <a:r>
              <a:rPr lang="en-US" dirty="0" smtClean="0"/>
              <a:t>/</a:t>
            </a:r>
            <a:r>
              <a:rPr lang="en-US" dirty="0" err="1" smtClean="0"/>
              <a:t>DnaC</a:t>
            </a:r>
            <a:r>
              <a:rPr lang="en-US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Room for growing </a:t>
            </a:r>
            <a:r>
              <a:rPr lang="en-US" dirty="0" err="1" smtClean="0"/>
              <a:t>dsDNA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dNTP</a:t>
            </a:r>
            <a:r>
              <a:rPr lang="en-US" dirty="0" smtClean="0"/>
              <a:t> binding site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Mechanism to differentiate between the 4 possible </a:t>
            </a:r>
            <a:r>
              <a:rPr lang="en-US" dirty="0" err="1" smtClean="0"/>
              <a:t>dNTPs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Self Correcting?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Viral Polymerase vs. Human Polymerase</a:t>
            </a:r>
            <a:endParaRPr lang="en-US" dirty="0"/>
          </a:p>
        </p:txBody>
      </p:sp>
      <p:pic>
        <p:nvPicPr>
          <p:cNvPr id="11" name="Picture 2" descr="voet4e_tab_30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3162300" cy="245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3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DNA Polymerase Structures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1315283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Arthur Kornberg discovered the first DNA polymerase isolated from </a:t>
            </a:r>
            <a:r>
              <a:rPr lang="en-US" i="1" dirty="0" smtClean="0"/>
              <a:t>Escherichia coli</a:t>
            </a:r>
            <a:r>
              <a:rPr lang="en-US" dirty="0" smtClean="0"/>
              <a:t>  in 1956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This was called DNA Polymerase I (DNA </a:t>
            </a:r>
            <a:r>
              <a:rPr lang="en-US" dirty="0" err="1" smtClean="0"/>
              <a:t>PolI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structure of this enzyme was solved by Tom </a:t>
            </a:r>
            <a:r>
              <a:rPr lang="en-US" dirty="0" err="1" smtClean="0"/>
              <a:t>Steitz</a:t>
            </a:r>
            <a:r>
              <a:rPr lang="en-US" dirty="0" smtClean="0"/>
              <a:t> in 1987 (at least part of it was…)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PDB ID Code:  1DPI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structure of the </a:t>
            </a:r>
            <a:r>
              <a:rPr lang="en-US" i="1" dirty="0" err="1" smtClean="0"/>
              <a:t>Thermus</a:t>
            </a:r>
            <a:r>
              <a:rPr lang="en-US" i="1" dirty="0" smtClean="0"/>
              <a:t> </a:t>
            </a:r>
            <a:r>
              <a:rPr lang="en-US" i="1" dirty="0" err="1" smtClean="0"/>
              <a:t>aquaticus</a:t>
            </a:r>
            <a:r>
              <a:rPr lang="en-US" dirty="0" smtClean="0"/>
              <a:t> DNA </a:t>
            </a:r>
            <a:r>
              <a:rPr lang="en-US" dirty="0" err="1" smtClean="0"/>
              <a:t>PolI</a:t>
            </a:r>
            <a:r>
              <a:rPr lang="en-US" dirty="0" smtClean="0"/>
              <a:t> was also discovered by </a:t>
            </a:r>
            <a:r>
              <a:rPr lang="en-US" dirty="0" err="1" smtClean="0"/>
              <a:t>Steitz</a:t>
            </a:r>
            <a:r>
              <a:rPr lang="en-US" dirty="0" smtClean="0"/>
              <a:t> in 1996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PDB ID Code:  1TAQ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/>
            <a:r>
              <a:rPr lang="en-US" dirty="0" smtClean="0"/>
              <a:t>For today’s lectures, we’ll use the following structures: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1QSS:  </a:t>
            </a:r>
            <a:r>
              <a:rPr lang="en-US" dirty="0" err="1" smtClean="0"/>
              <a:t>ddGTP</a:t>
            </a:r>
            <a:r>
              <a:rPr lang="en-US" dirty="0" smtClean="0"/>
              <a:t>-trapped Closed Ternary Complex of the Large Fragment of DNA </a:t>
            </a:r>
            <a:r>
              <a:rPr lang="en-US" dirty="0" err="1" smtClean="0"/>
              <a:t>PolI</a:t>
            </a:r>
            <a:r>
              <a:rPr lang="en-US" dirty="0" smtClean="0"/>
              <a:t> from </a:t>
            </a:r>
            <a:r>
              <a:rPr lang="en-US" i="1" dirty="0" smtClean="0"/>
              <a:t>T. </a:t>
            </a:r>
            <a:r>
              <a:rPr lang="en-US" i="1" dirty="0" err="1" smtClean="0"/>
              <a:t>aquaticus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1KLN:  DNA </a:t>
            </a:r>
            <a:r>
              <a:rPr lang="en-US" dirty="0" err="1" smtClean="0"/>
              <a:t>PolI</a:t>
            </a:r>
            <a:r>
              <a:rPr lang="en-US" dirty="0" smtClean="0"/>
              <a:t> </a:t>
            </a:r>
            <a:r>
              <a:rPr lang="en-US" dirty="0" err="1" smtClean="0"/>
              <a:t>Klenow</a:t>
            </a:r>
            <a:r>
              <a:rPr lang="en-US" dirty="0" smtClean="0"/>
              <a:t> Fragment Mutant/DNA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aqDNAPolI_Over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8893860" cy="48768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1994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533400" y="255588"/>
            <a:ext cx="8077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E. coli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191000"/>
            <a:ext cx="24669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Palm Domain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~22 Å x 30 Å 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Ideal shape to bind B-DNA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Lined with basic amino acids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21336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Thumb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Guides newly formed DNA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Responsible for </a:t>
            </a:r>
            <a:r>
              <a:rPr lang="en-US" sz="1400" dirty="0" err="1" smtClean="0"/>
              <a:t>processivity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174" y="685800"/>
            <a:ext cx="6698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209E1"/>
                </a:solidFill>
              </a:rPr>
              <a:t>3’</a:t>
            </a:r>
            <a:r>
              <a:rPr lang="en-US" dirty="0" smtClean="0">
                <a:solidFill>
                  <a:srgbClr val="3209E1"/>
                </a:solidFill>
                <a:sym typeface="Wingdings" pitchFamily="2" charset="2"/>
              </a:rPr>
              <a:t> 5’ </a:t>
            </a:r>
            <a:r>
              <a:rPr lang="en-US" dirty="0" smtClean="0">
                <a:sym typeface="Wingdings" pitchFamily="2" charset="2"/>
              </a:rPr>
              <a:t>and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5’  3’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exonuclease</a:t>
            </a:r>
            <a:r>
              <a:rPr lang="en-US" dirty="0" smtClean="0">
                <a:sym typeface="Wingdings" pitchFamily="2" charset="2"/>
              </a:rPr>
              <a:t> activity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Small N-terminal domain contains the 5’3’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exonuclease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activity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Completely independent from active site or 3’  5 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5908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Fingers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Contains </a:t>
            </a:r>
            <a:r>
              <a:rPr lang="en-US" sz="1400" dirty="0" err="1" smtClean="0"/>
              <a:t>dNTP</a:t>
            </a:r>
            <a:r>
              <a:rPr lang="en-US" sz="1400" dirty="0" smtClean="0"/>
              <a:t> binding site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Close in on </a:t>
            </a:r>
            <a:r>
              <a:rPr lang="en-US" sz="1400" dirty="0" err="1" smtClean="0"/>
              <a:t>dNTP</a:t>
            </a:r>
            <a:r>
              <a:rPr lang="en-US" sz="1400" dirty="0" smtClean="0"/>
              <a:t>/Growing Strand once successful Watson-Crick base pairing made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724400" y="3505200"/>
            <a:ext cx="1676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9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55588"/>
            <a:ext cx="8077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3’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5’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Exonuclease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506" y="977045"/>
            <a:ext cx="4285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structure of </a:t>
            </a:r>
            <a:r>
              <a:rPr lang="en-US" i="1" dirty="0" smtClean="0"/>
              <a:t>E. coli</a:t>
            </a:r>
            <a:r>
              <a:rPr lang="en-US" dirty="0" smtClean="0"/>
              <a:t> Pol I has been solved with DNA bound in the 3’</a:t>
            </a:r>
            <a:r>
              <a:rPr lang="en-US" dirty="0" smtClean="0">
                <a:sym typeface="Wingdings" pitchFamily="2" charset="2"/>
              </a:rPr>
              <a:t>5’ </a:t>
            </a:r>
            <a:r>
              <a:rPr lang="en-US" dirty="0" err="1" smtClean="0">
                <a:sym typeface="Wingdings" pitchFamily="2" charset="2"/>
              </a:rPr>
              <a:t>exonuclease</a:t>
            </a:r>
            <a:r>
              <a:rPr lang="en-US" dirty="0" smtClean="0">
                <a:sym typeface="Wingdings" pitchFamily="2" charset="2"/>
              </a:rPr>
              <a:t> active site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Growing strand peels away from active site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The base pair closest to the polymerization active site is significantly weakened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9" y="1182666"/>
            <a:ext cx="4571999" cy="34655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10400" y="3773466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1849" y="4800600"/>
            <a:ext cx="259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Exonuclease</a:t>
            </a:r>
            <a:r>
              <a:rPr lang="en-US" dirty="0" smtClean="0">
                <a:solidFill>
                  <a:srgbClr val="FF0000"/>
                </a:solidFill>
              </a:rPr>
              <a:t> site (Zn</a:t>
            </a:r>
            <a:r>
              <a:rPr lang="en-US" baseline="30000" dirty="0" smtClean="0">
                <a:solidFill>
                  <a:srgbClr val="FF0000"/>
                </a:solidFill>
              </a:rPr>
              <a:t>2+</a:t>
            </a:r>
            <a:r>
              <a:rPr lang="en-US" dirty="0" smtClean="0">
                <a:solidFill>
                  <a:srgbClr val="FF0000"/>
                </a:solidFill>
              </a:rPr>
              <a:t> activated mechanism)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7" idx="0"/>
            <a:endCxn id="6" idx="4"/>
          </p:cNvCxnSpPr>
          <p:nvPr/>
        </p:nvCxnSpPr>
        <p:spPr>
          <a:xfrm flipH="1" flipV="1">
            <a:off x="7543800" y="4459266"/>
            <a:ext cx="304125" cy="3413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4116366"/>
            <a:ext cx="4041413" cy="27622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95600" y="4116366"/>
            <a:ext cx="1271319" cy="1007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5029200"/>
            <a:ext cx="1237129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78759" y="544693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Which bond will be cleaved?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3353" y="5951587"/>
            <a:ext cx="32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3’-hydroxyl for elongation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180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DNA Replication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31" y="2147483"/>
            <a:ext cx="7042337" cy="1653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0" y="4724400"/>
            <a:ext cx="7042337" cy="1843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773" y="1676400"/>
            <a:ext cx="16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Template DNA (parent DNA)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1700" y="829270"/>
            <a:ext cx="480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Replication of parent DNA can theoretically generate </a:t>
            </a:r>
            <a:r>
              <a:rPr lang="en-US" b="1" i="1" dirty="0" smtClean="0"/>
              <a:t>3 possible conformations </a:t>
            </a:r>
            <a:r>
              <a:rPr lang="en-US" i="1" dirty="0" smtClean="0"/>
              <a:t>of </a:t>
            </a:r>
            <a:r>
              <a:rPr lang="en-US" i="1" dirty="0" smtClean="0">
                <a:solidFill>
                  <a:srgbClr val="FF0000"/>
                </a:solidFill>
              </a:rPr>
              <a:t>daughter DNA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48000" y="3886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77000" y="3843618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95995" y="260246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Phase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22496" y="256931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Phase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38362" y="392565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Phase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95995" y="392565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9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66" y="3909986"/>
            <a:ext cx="7162800" cy="2929586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55588"/>
            <a:ext cx="80772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Model for Proofreading in DNA Polymerases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59" y="903334"/>
            <a:ext cx="58315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dNTPs</a:t>
            </a:r>
            <a:r>
              <a:rPr lang="en-US" dirty="0" smtClean="0">
                <a:sym typeface="Wingdings" pitchFamily="2" charset="2"/>
              </a:rPr>
              <a:t> are in rapid equilibrium at active 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When reaction occurs, proper base pair will form a strong tight bonding pair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When an error occurs, the base pair is not as tight, resulting in increased favorability for the growing chain to be positioned at the 3’5’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exonuclease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A-form </a:t>
            </a:r>
            <a:r>
              <a:rPr lang="en-US" dirty="0"/>
              <a:t>DNA of DNA @ polymerization active site </a:t>
            </a:r>
            <a:r>
              <a:rPr lang="en-US" dirty="0" smtClean="0"/>
              <a:t>makes </a:t>
            </a:r>
            <a:r>
              <a:rPr lang="en-US" dirty="0"/>
              <a:t>this process </a:t>
            </a:r>
            <a:r>
              <a:rPr lang="en-US" dirty="0" smtClean="0"/>
              <a:t>easier (less tightly wrapped and less stable helix)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03325"/>
            <a:ext cx="3059331" cy="23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kln_Klenow_Editing.jpg"/>
          <p:cNvPicPr>
            <a:picLocks noChangeAspect="1"/>
          </p:cNvPicPr>
          <p:nvPr/>
        </p:nvPicPr>
        <p:blipFill>
          <a:blip r:embed="rId3" cstate="print"/>
          <a:srcRect l="16667" t="10008" r="12500" b="13931"/>
          <a:stretch>
            <a:fillRect/>
          </a:stretch>
        </p:blipFill>
        <p:spPr>
          <a:xfrm>
            <a:off x="1600200" y="2057400"/>
            <a:ext cx="6136105" cy="45720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55588"/>
            <a:ext cx="91440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3’-&gt;5’ </a:t>
            </a:r>
            <a:r>
              <a:rPr lang="en-US" sz="2800" noProof="0" dirty="0" err="1" smtClean="0">
                <a:latin typeface="Arial" pitchFamily="34" charset="0"/>
                <a:cs typeface="Arial" pitchFamily="34" charset="0"/>
              </a:rPr>
              <a:t>Exonuclease</a:t>
            </a: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 Mechanism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1454" y="762000"/>
            <a:ext cx="809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structure of </a:t>
            </a:r>
            <a:r>
              <a:rPr lang="en-US" i="1" dirty="0" smtClean="0"/>
              <a:t>E. coli</a:t>
            </a:r>
            <a:r>
              <a:rPr lang="en-US" dirty="0" smtClean="0"/>
              <a:t> Pol I has been solved with DNA bound in the 3’</a:t>
            </a:r>
            <a:r>
              <a:rPr lang="en-US" dirty="0" smtClean="0">
                <a:sym typeface="Wingdings" pitchFamily="2" charset="2"/>
              </a:rPr>
              <a:t>5’ </a:t>
            </a:r>
            <a:r>
              <a:rPr lang="en-US" dirty="0" err="1" smtClean="0">
                <a:sym typeface="Wingdings" pitchFamily="2" charset="2"/>
              </a:rPr>
              <a:t>exonuclease</a:t>
            </a:r>
            <a:r>
              <a:rPr lang="en-US" dirty="0" smtClean="0">
                <a:sym typeface="Wingdings" pitchFamily="2" charset="2"/>
              </a:rPr>
              <a:t> site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Growing strand peels away from active site</a:t>
            </a:r>
            <a:endParaRPr lang="en-US" dirty="0"/>
          </a:p>
        </p:txBody>
      </p:sp>
      <p:pic>
        <p:nvPicPr>
          <p:cNvPr id="18" name="Picture 17" descr="KlenowFragment_exonuclease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286000"/>
            <a:ext cx="5930056" cy="4114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" y="762000"/>
            <a:ext cx="809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Tyr 423 activates a water molecule which then serves as a </a:t>
            </a:r>
            <a:r>
              <a:rPr lang="en-US" dirty="0" err="1" smtClean="0"/>
              <a:t>nucleophile</a:t>
            </a:r>
            <a:r>
              <a:rPr lang="en-US" dirty="0" smtClean="0"/>
              <a:t> to begin the cleavage of the base from the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0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3518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55588"/>
            <a:ext cx="91440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3’-&gt;5’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Exonuclease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Mechanism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258669"/>
            <a:ext cx="809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Tyr 423 activates a water molecule which then serves as a </a:t>
            </a:r>
            <a:r>
              <a:rPr lang="en-US" dirty="0" err="1" smtClean="0"/>
              <a:t>nucleophile</a:t>
            </a:r>
            <a:r>
              <a:rPr lang="en-US" dirty="0" smtClean="0"/>
              <a:t> to begin the cleavage of the base from the strand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676" t="28354" r="49296" b="41883"/>
          <a:stretch>
            <a:fillRect/>
          </a:stretch>
        </p:blipFill>
        <p:spPr bwMode="auto">
          <a:xfrm>
            <a:off x="3505200" y="2362200"/>
            <a:ext cx="5410200" cy="330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KlenowFragment_exonucleasesite.jpg"/>
          <p:cNvPicPr>
            <a:picLocks noChangeAspect="1"/>
          </p:cNvPicPr>
          <p:nvPr/>
        </p:nvPicPr>
        <p:blipFill>
          <a:blip r:embed="rId4" cstate="print"/>
          <a:srcRect l="24764" t="14643" r="22410" b="27683"/>
          <a:stretch>
            <a:fillRect/>
          </a:stretch>
        </p:blipFill>
        <p:spPr>
          <a:xfrm>
            <a:off x="588264" y="3048000"/>
            <a:ext cx="2916936" cy="2209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33800" y="6172200"/>
            <a:ext cx="525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Freemont et al.  (1988).  </a:t>
            </a:r>
            <a:r>
              <a:rPr lang="en-US" sz="800" dirty="0" err="1" smtClean="0"/>
              <a:t>Cocrystal</a:t>
            </a:r>
            <a:r>
              <a:rPr lang="en-US" sz="800" dirty="0" smtClean="0"/>
              <a:t> structure of an editing complex of </a:t>
            </a:r>
            <a:r>
              <a:rPr lang="en-US" sz="800" dirty="0" err="1" smtClean="0"/>
              <a:t>Klenow</a:t>
            </a:r>
            <a:r>
              <a:rPr lang="en-US" sz="800" dirty="0" smtClean="0"/>
              <a:t> fragment with DNA.  PNAS </a:t>
            </a:r>
            <a:r>
              <a:rPr lang="en-US" sz="800" b="1" dirty="0" smtClean="0"/>
              <a:t>85</a:t>
            </a:r>
            <a:r>
              <a:rPr lang="en-US" sz="800" dirty="0" smtClean="0"/>
              <a:t>:  8924-8928.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6180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voet4e_fig_30_0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00" y="1600200"/>
            <a:ext cx="3532381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715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domains were identified: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Polymerase Domain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Exonuclease</a:t>
            </a:r>
            <a:r>
              <a:rPr lang="en-US" dirty="0" smtClean="0"/>
              <a:t> Domain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47391" y="3581400"/>
            <a:ext cx="24384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1" y="2362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N-terminal domain contains 5’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3’ </a:t>
            </a:r>
            <a:r>
              <a:rPr lang="en-US" dirty="0" err="1" smtClean="0">
                <a:solidFill>
                  <a:srgbClr val="FF0000"/>
                </a:solidFill>
              </a:rPr>
              <a:t>exonuclease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1524000"/>
            <a:ext cx="3124200" cy="2819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2667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C-terminal domain contains polymerase activity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6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1163" y="684213"/>
            <a:ext cx="83518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" name="Picture 24" descr="Klentaq_Overview.jpg"/>
          <p:cNvPicPr>
            <a:picLocks noChangeAspect="1"/>
          </p:cNvPicPr>
          <p:nvPr/>
        </p:nvPicPr>
        <p:blipFill>
          <a:blip r:embed="rId3" cstate="print"/>
          <a:srcRect l="30556" r="27778"/>
          <a:stretch>
            <a:fillRect/>
          </a:stretch>
        </p:blipFill>
        <p:spPr>
          <a:xfrm>
            <a:off x="4648200" y="1143000"/>
            <a:ext cx="4343400" cy="51715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0" y="2590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same Finger and Thumb domains as </a:t>
            </a:r>
            <a:r>
              <a:rPr lang="en-US" i="1" dirty="0" smtClean="0"/>
              <a:t>E. coli </a:t>
            </a:r>
            <a:r>
              <a:rPr lang="en-US" dirty="0" smtClean="0"/>
              <a:t>DNA </a:t>
            </a:r>
            <a:r>
              <a:rPr lang="en-US" dirty="0" err="1" smtClean="0"/>
              <a:t>PolI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Same function, same domains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Evidence of evolutionary conservation of function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3’-&gt;5’ </a:t>
            </a:r>
            <a:r>
              <a:rPr lang="en-US" dirty="0" err="1" smtClean="0"/>
              <a:t>exonuclease</a:t>
            </a:r>
            <a:r>
              <a:rPr lang="en-US" dirty="0" smtClean="0"/>
              <a:t> domain though…</a:t>
            </a:r>
            <a:endParaRPr lang="en-US" dirty="0"/>
          </a:p>
        </p:txBody>
      </p:sp>
      <p:pic>
        <p:nvPicPr>
          <p:cNvPr id="29" name="Picture 28" descr="Klentaq_Overview_rear.jpg"/>
          <p:cNvPicPr>
            <a:picLocks noChangeAspect="1"/>
          </p:cNvPicPr>
          <p:nvPr/>
        </p:nvPicPr>
        <p:blipFill>
          <a:blip r:embed="rId4" cstate="print"/>
          <a:srcRect l="34722" r="25000" b="5207"/>
          <a:stretch>
            <a:fillRect/>
          </a:stretch>
        </p:blipFill>
        <p:spPr>
          <a:xfrm>
            <a:off x="4572000" y="1066800"/>
            <a:ext cx="437261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1163" y="684213"/>
            <a:ext cx="83518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E. coli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 Superposition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2590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same Finger and Thumb domains as </a:t>
            </a:r>
            <a:r>
              <a:rPr lang="en-US" i="1" dirty="0" smtClean="0"/>
              <a:t>E. coli </a:t>
            </a:r>
            <a:r>
              <a:rPr lang="en-US" dirty="0" smtClean="0"/>
              <a:t>DNA </a:t>
            </a:r>
            <a:r>
              <a:rPr lang="en-US" dirty="0" err="1" smtClean="0"/>
              <a:t>PolI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Same function, same domains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Evidence of evolutionary conservation of function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3’-&gt;5’ </a:t>
            </a:r>
            <a:r>
              <a:rPr lang="en-US" dirty="0" err="1" smtClean="0"/>
              <a:t>exonuclease</a:t>
            </a:r>
            <a:r>
              <a:rPr lang="en-US" dirty="0" smtClean="0"/>
              <a:t> domain though…</a:t>
            </a:r>
            <a:endParaRPr lang="en-US" dirty="0"/>
          </a:p>
        </p:txBody>
      </p:sp>
      <p:pic>
        <p:nvPicPr>
          <p:cNvPr id="8" name="Picture 7" descr="Taq_Klenow_superposition.jpg"/>
          <p:cNvPicPr>
            <a:picLocks noChangeAspect="1"/>
          </p:cNvPicPr>
          <p:nvPr/>
        </p:nvPicPr>
        <p:blipFill>
          <a:blip r:embed="rId3" cstate="print"/>
          <a:srcRect l="34722" r="27778"/>
          <a:stretch>
            <a:fillRect/>
          </a:stretch>
        </p:blipFill>
        <p:spPr>
          <a:xfrm>
            <a:off x="4114800" y="877372"/>
            <a:ext cx="4572000" cy="568282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43400" y="1524000"/>
            <a:ext cx="1828800" cy="2590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2200" y="1143000"/>
            <a:ext cx="1981200" cy="2590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6800" y="4114800"/>
            <a:ext cx="3200400" cy="2209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1163" y="684213"/>
            <a:ext cx="83518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Klentaq_Overview.jpg"/>
          <p:cNvPicPr>
            <a:picLocks noChangeAspect="1"/>
          </p:cNvPicPr>
          <p:nvPr/>
        </p:nvPicPr>
        <p:blipFill>
          <a:blip r:embed="rId3" cstate="print"/>
          <a:srcRect l="31944" r="29167"/>
          <a:stretch>
            <a:fillRect/>
          </a:stretch>
        </p:blipFill>
        <p:spPr>
          <a:xfrm>
            <a:off x="6553200" y="2057400"/>
            <a:ext cx="2133600" cy="272186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371600"/>
            <a:ext cx="6476573" cy="5029200"/>
            <a:chOff x="152400" y="1371600"/>
            <a:chExt cx="6476573" cy="5029200"/>
          </a:xfrm>
        </p:grpSpPr>
        <p:pic>
          <p:nvPicPr>
            <p:cNvPr id="8" name="Picture 7" descr="Klentaq_Overview_front_surface.jpg"/>
            <p:cNvPicPr>
              <a:picLocks noChangeAspect="1"/>
            </p:cNvPicPr>
            <p:nvPr/>
          </p:nvPicPr>
          <p:blipFill>
            <a:blip r:embed="rId4" cstate="print"/>
            <a:srcRect l="19444" r="16667"/>
            <a:stretch>
              <a:fillRect/>
            </a:stretch>
          </p:blipFill>
          <p:spPr>
            <a:xfrm>
              <a:off x="152400" y="1371600"/>
              <a:ext cx="6476573" cy="50292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343400" y="5257800"/>
              <a:ext cx="20574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67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1163" y="684213"/>
            <a:ext cx="83518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Klentaq_Overview_rear_surface.jpg"/>
          <p:cNvPicPr>
            <a:picLocks noChangeAspect="1"/>
          </p:cNvPicPr>
          <p:nvPr/>
        </p:nvPicPr>
        <p:blipFill>
          <a:blip r:embed="rId3" cstate="print"/>
          <a:srcRect l="30556" r="20833" b="5207"/>
          <a:stretch>
            <a:fillRect/>
          </a:stretch>
        </p:blipFill>
        <p:spPr>
          <a:xfrm>
            <a:off x="152400" y="950627"/>
            <a:ext cx="5791200" cy="5602573"/>
          </a:xfrm>
          <a:prstGeom prst="rect">
            <a:avLst/>
          </a:prstGeom>
        </p:spPr>
      </p:pic>
      <p:pic>
        <p:nvPicPr>
          <p:cNvPr id="11" name="Picture 10" descr="Klentaq_Overview_rear.jpg"/>
          <p:cNvPicPr>
            <a:picLocks noChangeAspect="1"/>
          </p:cNvPicPr>
          <p:nvPr/>
        </p:nvPicPr>
        <p:blipFill>
          <a:blip r:embed="rId4" cstate="print"/>
          <a:srcRect l="34722" r="23611" b="5207"/>
          <a:stretch>
            <a:fillRect/>
          </a:stretch>
        </p:blipFill>
        <p:spPr>
          <a:xfrm>
            <a:off x="6629400" y="2296668"/>
            <a:ext cx="2286000" cy="25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1143000"/>
            <a:ext cx="5257800" cy="4953000"/>
            <a:chOff x="0" y="1143000"/>
            <a:chExt cx="5257800" cy="4953000"/>
          </a:xfrm>
        </p:grpSpPr>
        <p:grpSp>
          <p:nvGrpSpPr>
            <p:cNvPr id="31" name="Group 30"/>
            <p:cNvGrpSpPr/>
            <p:nvPr/>
          </p:nvGrpSpPr>
          <p:grpSpPr>
            <a:xfrm>
              <a:off x="1451" y="1143000"/>
              <a:ext cx="5256349" cy="4953000"/>
              <a:chOff x="0" y="762000"/>
              <a:chExt cx="5256349" cy="4953000"/>
            </a:xfrm>
          </p:grpSpPr>
          <p:pic>
            <p:nvPicPr>
              <p:cNvPr id="23" name="Picture 22" descr="Klentaq_Overview_front_surface.jpg"/>
              <p:cNvPicPr>
                <a:picLocks noChangeAspect="1"/>
              </p:cNvPicPr>
              <p:nvPr/>
            </p:nvPicPr>
            <p:blipFill>
              <a:blip r:embed="rId3" cstate="print"/>
              <a:srcRect l="20833" r="18056"/>
              <a:stretch>
                <a:fillRect/>
              </a:stretch>
            </p:blipFill>
            <p:spPr>
              <a:xfrm>
                <a:off x="0" y="1447800"/>
                <a:ext cx="5256349" cy="4267200"/>
              </a:xfrm>
              <a:prstGeom prst="rect">
                <a:avLst/>
              </a:prstGeom>
            </p:spPr>
          </p:pic>
          <p:sp>
            <p:nvSpPr>
              <p:cNvPr id="11" name="Freeform 10"/>
              <p:cNvSpPr/>
              <p:nvPr/>
            </p:nvSpPr>
            <p:spPr>
              <a:xfrm>
                <a:off x="376518" y="2156012"/>
                <a:ext cx="1416423" cy="398929"/>
              </a:xfrm>
              <a:custGeom>
                <a:avLst/>
                <a:gdLst>
                  <a:gd name="connsiteX0" fmla="*/ 1416423 w 1416423"/>
                  <a:gd name="connsiteY0" fmla="*/ 398929 h 398929"/>
                  <a:gd name="connsiteX1" fmla="*/ 878541 w 1416423"/>
                  <a:gd name="connsiteY1" fmla="*/ 40341 h 398929"/>
                  <a:gd name="connsiteX2" fmla="*/ 0 w 1416423"/>
                  <a:gd name="connsiteY2" fmla="*/ 4482 h 39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6423" h="398929">
                    <a:moveTo>
                      <a:pt x="1416423" y="398929"/>
                    </a:moveTo>
                    <a:cubicBezTo>
                      <a:pt x="1265517" y="252505"/>
                      <a:pt x="1114611" y="106082"/>
                      <a:pt x="878541" y="40341"/>
                    </a:cubicBezTo>
                    <a:cubicBezTo>
                      <a:pt x="642471" y="-25400"/>
                      <a:pt x="141941" y="10458"/>
                      <a:pt x="0" y="4482"/>
                    </a:cubicBezTo>
                  </a:path>
                </a:pathLst>
              </a:custGeom>
              <a:noFill/>
              <a:ln w="5715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0" y="1066800"/>
                <a:ext cx="1752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Projected path of </a:t>
                </a:r>
                <a:r>
                  <a:rPr lang="en-US" dirty="0" err="1" smtClean="0"/>
                  <a:t>ssDNA</a:t>
                </a:r>
                <a:r>
                  <a:rPr lang="en-US" dirty="0" smtClean="0"/>
                  <a:t> template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2400" y="1905000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5’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2209800" y="1066800"/>
                <a:ext cx="152400" cy="13716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133600" y="762000"/>
                <a:ext cx="1164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Active Site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657600" y="41148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7030A0"/>
                    </a:solidFill>
                  </a:rPr>
                  <a:t>Growing Strand</a:t>
                </a:r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86200" y="28956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70C0"/>
                    </a:solidFill>
                  </a:rPr>
                  <a:t>Template</a:t>
                </a:r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429000" y="5105400"/>
              <a:ext cx="1295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3505200"/>
              <a:ext cx="838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281928" cy="362238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387821" y="2658035"/>
            <a:ext cx="1243292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10100" y="5638799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Thumb folds down over elongating </a:t>
            </a:r>
            <a:r>
              <a:rPr lang="en-US" dirty="0" err="1" smtClean="0">
                <a:solidFill>
                  <a:srgbClr val="FF0000"/>
                </a:solidFill>
              </a:rPr>
              <a:t>dsDNA</a:t>
            </a:r>
            <a:r>
              <a:rPr lang="en-US" dirty="0" smtClean="0">
                <a:solidFill>
                  <a:srgbClr val="FF0000"/>
                </a:solidFill>
              </a:rPr>
              <a:t> preventing it from escaping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9683" y="74166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inspection of the groove between the thumb and fingers suggests the DNA would follow this cleft.  This is NOT the case!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7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62810" y="760414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2000" y="1198861"/>
            <a:ext cx="7866530" cy="4897139"/>
            <a:chOff x="762000" y="817861"/>
            <a:chExt cx="7866530" cy="4897139"/>
          </a:xfrm>
        </p:grpSpPr>
        <p:sp>
          <p:nvSpPr>
            <p:cNvPr id="13" name="TextBox 12"/>
            <p:cNvSpPr txBox="1"/>
            <p:nvPr/>
          </p:nvSpPr>
          <p:spPr>
            <a:xfrm>
              <a:off x="1689847" y="1025588"/>
              <a:ext cx="2033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Projected path of </a:t>
              </a:r>
              <a:r>
                <a:rPr lang="en-US" dirty="0" err="1" smtClean="0"/>
                <a:t>ssDNA</a:t>
              </a:r>
              <a:r>
                <a:rPr lang="en-US" dirty="0" smtClean="0"/>
                <a:t> template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130" y="817861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dNTP</a:t>
              </a:r>
              <a:r>
                <a:rPr lang="en-US" dirty="0" smtClean="0">
                  <a:solidFill>
                    <a:srgbClr val="FF0000"/>
                  </a:solidFill>
                </a:rPr>
                <a:t> Binding Site – allows for rapid sampling of the </a:t>
              </a:r>
              <a:r>
                <a:rPr lang="en-US" dirty="0" err="1" smtClean="0">
                  <a:solidFill>
                    <a:srgbClr val="FF0000"/>
                  </a:solidFill>
                </a:rPr>
                <a:t>dNTPs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994802"/>
              <a:ext cx="4434018" cy="3720198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2954886" y="1671919"/>
              <a:ext cx="294820" cy="806823"/>
            </a:xfrm>
            <a:custGeom>
              <a:avLst/>
              <a:gdLst>
                <a:gd name="connsiteX0" fmla="*/ 25879 w 294820"/>
                <a:gd name="connsiteY0" fmla="*/ 806823 h 806823"/>
                <a:gd name="connsiteX1" fmla="*/ 25879 w 294820"/>
                <a:gd name="connsiteY1" fmla="*/ 439270 h 806823"/>
                <a:gd name="connsiteX2" fmla="*/ 294820 w 294820"/>
                <a:gd name="connsiteY2" fmla="*/ 0 h 8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820" h="806823">
                  <a:moveTo>
                    <a:pt x="25879" y="806823"/>
                  </a:moveTo>
                  <a:cubicBezTo>
                    <a:pt x="3467" y="690281"/>
                    <a:pt x="-18945" y="573740"/>
                    <a:pt x="25879" y="439270"/>
                  </a:cubicBezTo>
                  <a:cubicBezTo>
                    <a:pt x="70703" y="304799"/>
                    <a:pt x="294820" y="0"/>
                    <a:pt x="294820" y="0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249706" y="2743201"/>
              <a:ext cx="1183341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5" idx="7"/>
            </p:cNvCxnSpPr>
            <p:nvPr/>
          </p:nvCxnSpPr>
          <p:spPr>
            <a:xfrm flipV="1">
              <a:off x="4259751" y="1141026"/>
              <a:ext cx="936267" cy="17584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43140" y="1890664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Thumb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85447" y="4953001"/>
              <a:ext cx="1112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Knuckles?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49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DNA Replication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990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1958, </a:t>
            </a:r>
            <a:r>
              <a:rPr lang="en-US" dirty="0" err="1" smtClean="0"/>
              <a:t>Meselson</a:t>
            </a:r>
            <a:r>
              <a:rPr lang="en-US" dirty="0" smtClean="0"/>
              <a:t> and Stahl designed an experiment to determine how DNA replication worked…</a:t>
            </a:r>
            <a:endParaRPr lang="en-US" dirty="0"/>
          </a:p>
        </p:txBody>
      </p:sp>
      <p:pic>
        <p:nvPicPr>
          <p:cNvPr id="25" name="Picture 24" descr="MeselsonandStah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752600"/>
            <a:ext cx="6515100" cy="47339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43600" y="6553200"/>
            <a:ext cx="18069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http://palyapbio.edu.glogster.com/meselsonstahlcc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57682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lentaq_Overview_rear.jpg"/>
          <p:cNvPicPr>
            <a:picLocks noChangeAspect="1"/>
          </p:cNvPicPr>
          <p:nvPr/>
        </p:nvPicPr>
        <p:blipFill>
          <a:blip r:embed="rId3" cstate="print"/>
          <a:srcRect l="33333" r="23611" b="7015"/>
          <a:stretch>
            <a:fillRect/>
          </a:stretch>
        </p:blipFill>
        <p:spPr>
          <a:xfrm>
            <a:off x="2209800" y="838200"/>
            <a:ext cx="5334000" cy="57150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62810" y="760414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Klentaq_ActiveSiteddCTPb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143000"/>
            <a:ext cx="6806387" cy="47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Klentaq_ActiveSiteddCTPb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447800"/>
            <a:ext cx="6479134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28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O-Helix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Role of the O Helix in the Finger Domain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62810" y="760414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43000" y="1447800"/>
            <a:ext cx="8001000" cy="5410200"/>
            <a:chOff x="1143000" y="1447800"/>
            <a:chExt cx="8001000" cy="5410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348" t="7698" r="24348"/>
            <a:stretch>
              <a:fillRect/>
            </a:stretch>
          </p:blipFill>
          <p:spPr bwMode="auto">
            <a:xfrm>
              <a:off x="1143000" y="1447800"/>
              <a:ext cx="7295429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257800" y="6673334"/>
              <a:ext cx="38862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err="1" smtClean="0"/>
                <a:t>Rothwell</a:t>
              </a:r>
              <a:r>
                <a:rPr lang="en-US" sz="600" dirty="0" smtClean="0"/>
                <a:t> and Waksman.  (2005)  Structure and Mechanism of DNA Polymerases.  Adv. Protein </a:t>
              </a:r>
              <a:r>
                <a:rPr lang="en-US" sz="600" dirty="0" err="1" smtClean="0"/>
                <a:t>Chemiistry</a:t>
              </a:r>
              <a:r>
                <a:rPr lang="en-US" sz="600" dirty="0" smtClean="0"/>
                <a:t> </a:t>
              </a:r>
              <a:r>
                <a:rPr lang="en-US" sz="600" b="1" dirty="0" smtClean="0"/>
                <a:t>71</a:t>
              </a:r>
              <a:r>
                <a:rPr lang="en-US" sz="600" dirty="0" smtClean="0"/>
                <a:t>:  401-440.</a:t>
              </a:r>
              <a:endParaRPr 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49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200" y="4916269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6" y="2173069"/>
            <a:ext cx="7581900" cy="3720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251" y="1812702"/>
            <a:ext cx="167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Growing Strand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137" y="2674203"/>
            <a:ext cx="106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Template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3697069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65178" y="5929699"/>
            <a:ext cx="394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Watson-Crick Base Pair between Template and incoming </a:t>
            </a:r>
            <a:r>
              <a:rPr lang="en-US" dirty="0" err="1" smtClean="0">
                <a:solidFill>
                  <a:srgbClr val="FF0000"/>
                </a:solidFill>
              </a:rPr>
              <a:t>dNTP</a:t>
            </a:r>
            <a:r>
              <a:rPr lang="en-US" dirty="0" smtClean="0">
                <a:solidFill>
                  <a:srgbClr val="FF0000"/>
                </a:solidFill>
              </a:rPr>
              <a:t> at active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8400" y="3239869"/>
            <a:ext cx="1241618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5104" y="3468469"/>
            <a:ext cx="15536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Mg situated for activation of 3’OH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>
            <a:endCxn id="11" idx="2"/>
          </p:cNvCxnSpPr>
          <p:nvPr/>
        </p:nvCxnSpPr>
        <p:spPr>
          <a:xfrm flipV="1">
            <a:off x="1676400" y="3582769"/>
            <a:ext cx="762000" cy="1905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877824"/>
            <a:ext cx="675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polymerases apparently select incoming </a:t>
            </a:r>
            <a:r>
              <a:rPr lang="en-US" dirty="0" err="1" smtClean="0"/>
              <a:t>dNTP</a:t>
            </a:r>
            <a:r>
              <a:rPr lang="en-US" dirty="0" smtClean="0"/>
              <a:t> based on </a:t>
            </a:r>
            <a:r>
              <a:rPr lang="en-US" b="1" dirty="0" smtClean="0"/>
              <a:t>SHAPE </a:t>
            </a:r>
            <a:r>
              <a:rPr lang="en-US" dirty="0" smtClean="0"/>
              <a:t>of Watson-Crick base pair (Purine-Pyrimidine)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5104" y="5791200"/>
            <a:ext cx="233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5’ end of growing strand is 2’-3’-dideoxy CTP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90104" y="166116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Only one combination will provide most favorable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8275637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Exonuclease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voet4e_fig_30_0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00" y="1600200"/>
            <a:ext cx="3532381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715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 I from </a:t>
            </a:r>
            <a:r>
              <a:rPr lang="en-US" i="1" dirty="0" err="1" smtClean="0"/>
              <a:t>Thermus</a:t>
            </a:r>
            <a:r>
              <a:rPr lang="en-US" i="1" dirty="0" smtClean="0"/>
              <a:t> </a:t>
            </a:r>
            <a:r>
              <a:rPr lang="en-US" i="1" dirty="0" err="1" smtClean="0"/>
              <a:t>aquaticus</a:t>
            </a:r>
            <a:r>
              <a:rPr lang="en-US" dirty="0" smtClean="0"/>
              <a:t> lacks 3’</a:t>
            </a:r>
            <a:r>
              <a:rPr lang="en-US" dirty="0" smtClean="0">
                <a:sym typeface="Wingdings" pitchFamily="2" charset="2"/>
              </a:rPr>
              <a:t>5’ </a:t>
            </a:r>
            <a:r>
              <a:rPr lang="en-US" dirty="0" err="1" smtClean="0">
                <a:sym typeface="Wingdings" pitchFamily="2" charset="2"/>
              </a:rPr>
              <a:t>exonuclease</a:t>
            </a:r>
            <a:r>
              <a:rPr lang="en-US" dirty="0" smtClean="0">
                <a:sym typeface="Wingdings" pitchFamily="2" charset="2"/>
              </a:rPr>
              <a:t> activity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What does this mean for fidelity?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47391" y="3581400"/>
            <a:ext cx="24384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1" y="2362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N-terminal domain contains 5’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3’ </a:t>
            </a:r>
            <a:r>
              <a:rPr lang="en-US" dirty="0" err="1" smtClean="0">
                <a:solidFill>
                  <a:srgbClr val="FF0000"/>
                </a:solidFill>
              </a:rPr>
              <a:t>exonuclease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104" y="4495800"/>
            <a:ext cx="3398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Taq</a:t>
            </a:r>
            <a:r>
              <a:rPr lang="en-US" dirty="0" smtClean="0"/>
              <a:t> polymerase can translate a single nick in DNA by a mechanism that involves both the polymerase active site and the 5’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3’ </a:t>
            </a:r>
            <a:r>
              <a:rPr lang="en-US" dirty="0" err="1" smtClean="0"/>
              <a:t>exonuclease</a:t>
            </a:r>
            <a:r>
              <a:rPr lang="en-US" dirty="0" smtClean="0"/>
              <a:t> active site</a:t>
            </a:r>
            <a:endParaRPr lang="en-US" dirty="0"/>
          </a:p>
        </p:txBody>
      </p:sp>
      <p:pic>
        <p:nvPicPr>
          <p:cNvPr id="13" name="Picture 2" descr="voet4e_fig_30_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7" y="2362200"/>
            <a:ext cx="2904855" cy="160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06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Polymerase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Exonuclease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880159"/>
            <a:ext cx="422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What process in DNA replication requires a 5’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 3’ </a:t>
            </a:r>
            <a:r>
              <a:rPr lang="en-US" i="1" dirty="0" err="1" smtClean="0">
                <a:solidFill>
                  <a:srgbClr val="FF0000"/>
                </a:solidFill>
                <a:sym typeface="Wingdings" pitchFamily="2" charset="2"/>
              </a:rPr>
              <a:t>exonuclease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process?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3" name="Picture 2" descr="voet4e_fig_30_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1" y="902571"/>
            <a:ext cx="2544296" cy="140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5913904" cy="13542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9" y="3702427"/>
            <a:ext cx="7852578" cy="3155573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905000" y="3053406"/>
            <a:ext cx="530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Need to remove RNA primers from lagging strand!</a:t>
            </a:r>
            <a:endParaRPr lang="en-US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7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DNA Replication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16002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 shortly after Watson and Crick determined the structure of DNA </a:t>
            </a:r>
            <a:r>
              <a:rPr lang="en-US" sz="600" dirty="0" smtClean="0"/>
              <a:t>(with err, “borrowed” data from Rosalind Franklin)</a:t>
            </a:r>
            <a:r>
              <a:rPr lang="en-US" dirty="0" smtClean="0"/>
              <a:t>, </a:t>
            </a:r>
            <a:r>
              <a:rPr lang="en-US" dirty="0" err="1" smtClean="0"/>
              <a:t>Meselson</a:t>
            </a:r>
            <a:r>
              <a:rPr lang="en-US" dirty="0" smtClean="0"/>
              <a:t> and Stahl determined that DNA replication was semi-conservative.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Side note:  People knew about the results of their experiments for months.  Finally a colleague had to lock them in a room with cots and typewriters in order to get them to write the paper detailing their results.  And you thought you procrastinated on lab reports!</a:t>
            </a:r>
          </a:p>
          <a:p>
            <a:endParaRPr lang="en-US" dirty="0" smtClean="0"/>
          </a:p>
          <a:p>
            <a:r>
              <a:rPr lang="en-US" dirty="0" smtClean="0"/>
              <a:t>But what does this mode of replication imply?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must be a template strand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Did one parent DNA strand serve as a template or both?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Did DNA replication occur in both directions of the chromosome?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was the DNA opened for replication?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was responsible for the replication reaction?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2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DNA Replication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1447800"/>
            <a:ext cx="4572000" cy="135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0"/>
            <a:ext cx="42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bacteria go about replicating DNA?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828800"/>
            <a:ext cx="297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Linearize DNA for replication?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2895600"/>
            <a:ext cx="4196133" cy="16852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71319" y="3276600"/>
            <a:ext cx="19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DNA circular?</a:t>
            </a:r>
            <a:endParaRPr lang="en-US" dirty="0"/>
          </a:p>
        </p:txBody>
      </p:sp>
      <p:pic>
        <p:nvPicPr>
          <p:cNvPr id="31" name="Picture 2" descr="voet4e_fig_30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4913075"/>
            <a:ext cx="5245977" cy="167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1341" y="5029200"/>
            <a:ext cx="277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experiment:</a:t>
            </a:r>
          </a:p>
          <a:p>
            <a:pPr algn="ctr"/>
            <a:r>
              <a:rPr lang="en-US" dirty="0" smtClean="0"/>
              <a:t>Grow cells in </a:t>
            </a:r>
            <a:r>
              <a:rPr lang="en-US" baseline="30000" dirty="0" smtClean="0"/>
              <a:t>3</a:t>
            </a:r>
            <a:r>
              <a:rPr lang="en-US" dirty="0" smtClean="0"/>
              <a:t>H-thymidine enhanced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4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DNA Replication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990600"/>
            <a:ext cx="565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does replication start and is it </a:t>
            </a:r>
            <a:r>
              <a:rPr lang="en-US" dirty="0" err="1" smtClean="0"/>
              <a:t>uni</a:t>
            </a:r>
            <a:r>
              <a:rPr lang="en-US" dirty="0" smtClean="0"/>
              <a:t>- or bidirectional?</a:t>
            </a:r>
            <a:endParaRPr lang="en-US" dirty="0"/>
          </a:p>
        </p:txBody>
      </p:sp>
      <p:pic>
        <p:nvPicPr>
          <p:cNvPr id="14" name="Picture 2" descr="voet4e_fig_30_04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64506"/>
            <a:ext cx="464709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voet4e_fig_30_04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74" y="5294670"/>
            <a:ext cx="5330825" cy="144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1905000"/>
            <a:ext cx="2851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Heavy staining on both sides of the replication eye indicates that replication is almost always </a:t>
            </a:r>
            <a:r>
              <a:rPr lang="en-US" b="1" dirty="0" smtClean="0"/>
              <a:t>bidirectional</a:t>
            </a:r>
            <a:r>
              <a:rPr lang="en-US" dirty="0" smtClean="0"/>
              <a:t> in bacteria.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5791200"/>
            <a:ext cx="2667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4114800"/>
            <a:ext cx="239383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Bacterial replication also starts at the same spot indicating a single origin of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0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Dealing with DNA Superstructure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1800" y="2246084"/>
            <a:ext cx="269383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What enzyme is capable of modifying DNA topology?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Topoisomerase (DNA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Gyrase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voet4e_fig_30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4" y="966512"/>
            <a:ext cx="2058758" cy="26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1143000"/>
            <a:ext cx="511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 DNA must be unwound at the replication fork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9775" y="1645920"/>
            <a:ext cx="3048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this to occur at biological rates (1000 </a:t>
            </a:r>
            <a:r>
              <a:rPr lang="en-US" dirty="0" err="1" smtClean="0"/>
              <a:t>nt</a:t>
            </a:r>
            <a:r>
              <a:rPr lang="en-US" dirty="0" smtClean="0"/>
              <a:t> per second for E. coli), genomic DNA must twist at a rate of 100 </a:t>
            </a:r>
            <a:r>
              <a:rPr lang="en-US" dirty="0" err="1" smtClean="0"/>
              <a:t>rps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22405" y="4848675"/>
            <a:ext cx="350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E. coli</a:t>
            </a:r>
            <a:r>
              <a:rPr lang="en-US" dirty="0" smtClean="0"/>
              <a:t>’s genome is circular, so this is not possible!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7467600" cy="19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Semi-discontinuous Replication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1002268"/>
            <a:ext cx="506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DNA’s 2 strands are replicated at the same 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5600" y="1750244"/>
            <a:ext cx="5655316" cy="2873375"/>
            <a:chOff x="487363" y="1774825"/>
            <a:chExt cx="5655316" cy="2873375"/>
          </a:xfrm>
        </p:grpSpPr>
        <p:sp>
          <p:nvSpPr>
            <p:cNvPr id="4" name="Rectangle 3"/>
            <p:cNvSpPr/>
            <p:nvPr/>
          </p:nvSpPr>
          <p:spPr>
            <a:xfrm>
              <a:off x="2743200" y="4572000"/>
              <a:ext cx="1524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voet4e_fig_30_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44" y="1774825"/>
              <a:ext cx="5630735" cy="283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7363" y="3192462"/>
              <a:ext cx="3094037" cy="693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1400" y="3539331"/>
              <a:ext cx="152400" cy="346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8233" y="2305100"/>
            <a:ext cx="250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Polymerase synthesize DNA in the </a:t>
            </a:r>
          </a:p>
          <a:p>
            <a:pPr algn="ctr"/>
            <a:r>
              <a:rPr lang="en-US" dirty="0" smtClean="0"/>
              <a:t>5’ </a:t>
            </a:r>
            <a:r>
              <a:rPr lang="en-US" dirty="0" smtClean="0">
                <a:sym typeface="Wingdings" pitchFamily="2" charset="2"/>
              </a:rPr>
              <a:t> 3’  direction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163" y="3733800"/>
            <a:ext cx="240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 how does the other strand elongate?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257800" y="3781425"/>
            <a:ext cx="6096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57687" y="3790950"/>
            <a:ext cx="6096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29000" y="3781425"/>
            <a:ext cx="6096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1879" y="3514750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5’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3529062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5’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118099" y="3507423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’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" y="5029200"/>
            <a:ext cx="7547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‘Lagging Strand’ is synthesized as small fragments (1000 – 2000 </a:t>
            </a:r>
            <a:r>
              <a:rPr lang="en-US" dirty="0" err="1" smtClean="0"/>
              <a:t>nuclotides</a:t>
            </a:r>
            <a:r>
              <a:rPr lang="en-US" dirty="0" smtClean="0"/>
              <a:t> in bacteria or 100-200 </a:t>
            </a:r>
            <a:r>
              <a:rPr lang="en-US" dirty="0" err="1" smtClean="0"/>
              <a:t>nt</a:t>
            </a:r>
            <a:r>
              <a:rPr lang="en-US" dirty="0" smtClean="0"/>
              <a:t> in eukaryotes) called Okazaki fragments.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Okazaki fragments are combined by a DNA </a:t>
            </a:r>
            <a:r>
              <a:rPr lang="en-US" dirty="0" err="1" smtClean="0"/>
              <a:t>Ligase</a:t>
            </a:r>
            <a:r>
              <a:rPr lang="en-US" dirty="0" smtClean="0"/>
              <a:t> after the RNA primers are cut out by the 5’-3’ </a:t>
            </a:r>
            <a:r>
              <a:rPr lang="en-US" dirty="0" err="1" smtClean="0"/>
              <a:t>exonuclease</a:t>
            </a:r>
            <a:r>
              <a:rPr lang="en-US" dirty="0" smtClean="0"/>
              <a:t> activity of DNA </a:t>
            </a:r>
            <a:r>
              <a:rPr lang="en-US" dirty="0" err="1" smtClean="0"/>
              <a:t>PolI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7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voet4e_fig_30_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52" y="3779120"/>
            <a:ext cx="2392221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5104" y="290513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Forms of DNA Helices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55588"/>
            <a:ext cx="8610600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DNA Replication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200" y="45720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7352"/>
            <a:ext cx="2826108" cy="364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3044" y="1002268"/>
            <a:ext cx="469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will a </a:t>
            </a:r>
            <a:r>
              <a:rPr lang="en-US" dirty="0" err="1" smtClean="0">
                <a:solidFill>
                  <a:srgbClr val="0070C0"/>
                </a:solidFill>
              </a:rPr>
              <a:t>dNTP</a:t>
            </a:r>
            <a:r>
              <a:rPr lang="en-US" dirty="0" smtClean="0"/>
              <a:t> be added to the existing chain?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3639" y="3779120"/>
            <a:ext cx="371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might the reaction be activated?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8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19063</TotalTime>
  <Words>1896</Words>
  <Application>Microsoft Macintosh PowerPoint</Application>
  <PresentationFormat>On-screen Show (4:3)</PresentationFormat>
  <Paragraphs>317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Lecture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Nick Grossoehme</dc:creator>
  <cp:lastModifiedBy>Jason Hurlbert</cp:lastModifiedBy>
  <cp:revision>1070</cp:revision>
  <dcterms:created xsi:type="dcterms:W3CDTF">2010-09-07T11:42:48Z</dcterms:created>
  <dcterms:modified xsi:type="dcterms:W3CDTF">2012-11-04T22:04:20Z</dcterms:modified>
</cp:coreProperties>
</file>