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3" r:id="rId5"/>
    <p:sldId id="261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64" r:id="rId22"/>
    <p:sldId id="268" r:id="rId23"/>
    <p:sldId id="271" r:id="rId24"/>
    <p:sldId id="270" r:id="rId25"/>
    <p:sldId id="269" r:id="rId26"/>
    <p:sldId id="265" r:id="rId27"/>
    <p:sldId id="266" r:id="rId28"/>
    <p:sldId id="2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353"/>
    <a:srgbClr val="FFC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85"/>
    <p:restoredTop sz="94695"/>
  </p:normalViewPr>
  <p:slideViewPr>
    <p:cSldViewPr snapToGrid="0" snapToObjects="1">
      <p:cViewPr varScale="1">
        <p:scale>
          <a:sx n="101" d="100"/>
          <a:sy n="101" d="100"/>
        </p:scale>
        <p:origin x="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03B4B-C3EF-DF43-A787-49C907070DD7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C1AFA-6E6A-B94F-A241-DE20DA0B3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7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Attending class
https://www.polleverywhere.com/multiple_choice_polls/RcAfC7p70iZBOxh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3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Extracurricular Activities
https://www.polleverywhere.com/multiple_choice_polls/I8l7ALvUOOlEEmJ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28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Exercising
https://www.polleverywhere.com/multiple_choice_polls/rbtx3s5VF1BCrNU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24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Hanging out with friends
https://www.polleverywhere.com/multiple_choice_polls/JshTMs2nBXxTWrc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14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Watching TV
https://www.polleverywhere.com/multiple_choice_polls/VRdJK7DvJPcAmaR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3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Social Media
https://www.polleverywhere.com/multiple_choice_polls/57TnIMVlYNSCdVm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14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Any additional activities
https://www.polleverywhere.com/multiple_choice_polls/Si24fGDhJLeRgOF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4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Working (Paid Jog)
https://www.polleverywhere.com/multiple_choice_polls/Ic6u4d34tjoOaYX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09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Studying
https://www.polleverywhere.com/multiple_choice_polls/6TlbhDXukXnQQN2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9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Eating (including meal prep)
https://www.polleverywhere.com/multiple_choice_polls/6jNwB64Ordv5qUe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69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Sleeping
https://www.polleverywhere.com/multiple_choice_polls/6AnkkaVHiGC7JnX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2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Showering and getting ready
https://www.polleverywhere.com/multiple_choice_polls/ZRcs2EDkqU0ad2g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82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Commuting
https://www.polleverywhere.com/multiple_choice_polls/GUjuSFj9OcQytpl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72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Personal errands
https://www.polleverywhere.com/multiple_choice_polls/szLP8C4iD3YD5me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03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Chores
https://www.polleverywhere.com/multiple_choice_polls/6XvseWFQjSDzCAF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C1AFA-6E6A-B94F-A241-DE20DA0B321F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66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6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9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8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9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4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7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9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6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35118-A99D-3946-8943-AF736753BDED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BF7C-2BF7-E34C-99C3-9949701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5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4P785j15Tzk&amp;t=9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6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A9F4A-EF8E-6341-84CD-86E9CF66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906477" y="516100"/>
            <a:ext cx="4379045" cy="4379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6A06DD-2972-494A-A244-43787173BA39}"/>
              </a:ext>
            </a:extLst>
          </p:cNvPr>
          <p:cNvSpPr/>
          <p:nvPr/>
        </p:nvSpPr>
        <p:spPr>
          <a:xfrm>
            <a:off x="0" y="5342227"/>
            <a:ext cx="12192000" cy="1068690"/>
          </a:xfrm>
          <a:prstGeom prst="rect">
            <a:avLst/>
          </a:prstGeom>
          <a:solidFill>
            <a:srgbClr val="0C335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0E5B6-D873-5845-AE6C-960598658239}"/>
              </a:ext>
            </a:extLst>
          </p:cNvPr>
          <p:cNvSpPr txBox="1"/>
          <p:nvPr/>
        </p:nvSpPr>
        <p:spPr>
          <a:xfrm>
            <a:off x="0" y="545999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utiger LT Std 65" panose="020B0602020204020204" pitchFamily="34" charset="0"/>
              </a:rPr>
              <a:t>WEEK SIX: TIME MANAGEMENT</a:t>
            </a:r>
          </a:p>
        </p:txBody>
      </p:sp>
    </p:spTree>
    <p:extLst>
      <p:ext uri="{BB962C8B-B14F-4D97-AF65-F5344CB8AC3E}">
        <p14:creationId xmlns:p14="http://schemas.microsoft.com/office/powerpoint/2010/main" val="824519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4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4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EA466-A269-FC48-8690-872F14FFB9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How many hours are</a:t>
            </a:r>
          </a:p>
          <a:p>
            <a:pPr algn="ctr"/>
            <a:r>
              <a:rPr lang="en-US" sz="6600" b="1" dirty="0">
                <a:solidFill>
                  <a:srgbClr val="FDC333"/>
                </a:solidFill>
                <a:latin typeface="Frutiger LT Std 65" panose="020B0602020204020204" pitchFamily="34" charset="0"/>
              </a:rPr>
              <a:t>in a given week?</a:t>
            </a:r>
          </a:p>
        </p:txBody>
      </p:sp>
    </p:spTree>
    <p:extLst>
      <p:ext uri="{BB962C8B-B14F-4D97-AF65-F5344CB8AC3E}">
        <p14:creationId xmlns:p14="http://schemas.microsoft.com/office/powerpoint/2010/main" val="658581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682240"/>
            <a:ext cx="6873240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070" b="866"/>
          <a:stretch/>
        </p:blipFill>
        <p:spPr>
          <a:xfrm>
            <a:off x="6657974" y="0"/>
            <a:ext cx="5534025" cy="6725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875003"/>
            <a:ext cx="6873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DISCUSSION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6" t="49703" r="68056" b="40515"/>
          <a:stretch/>
        </p:blipFill>
        <p:spPr>
          <a:xfrm>
            <a:off x="122052" y="6057900"/>
            <a:ext cx="705655" cy="6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827707" y="6203219"/>
            <a:ext cx="139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</a:t>
            </a:r>
            <a:r>
              <a:rPr lang="en-US" sz="2800" b="1" dirty="0" smtClean="0">
                <a:solidFill>
                  <a:srgbClr val="0C3353"/>
                </a:solidFill>
                <a:latin typeface="Frutiger LT Std 65" panose="020B0602020204020204" pitchFamily="34" charset="0"/>
              </a:rPr>
              <a:t>54</a:t>
            </a:r>
            <a:endParaRPr lang="en-US" sz="2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3744399"/>
            <a:ext cx="6873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Time Management Inventory</a:t>
            </a:r>
          </a:p>
        </p:txBody>
      </p:sp>
    </p:spTree>
    <p:extLst>
      <p:ext uri="{BB962C8B-B14F-4D97-AF65-F5344CB8AC3E}">
        <p14:creationId xmlns:p14="http://schemas.microsoft.com/office/powerpoint/2010/main" val="550642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0" y="177104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IMPROVING TIME </a:t>
            </a:r>
          </a:p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1" y="432558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KEY STRATEGIES TO IMPLEMENT</a:t>
            </a:r>
          </a:p>
        </p:txBody>
      </p:sp>
    </p:spTree>
    <p:extLst>
      <p:ext uri="{BB962C8B-B14F-4D97-AF65-F5344CB8AC3E}">
        <p14:creationId xmlns:p14="http://schemas.microsoft.com/office/powerpoint/2010/main" val="1333909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7" y="244809"/>
            <a:ext cx="10114481" cy="63215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193800"/>
            <a:ext cx="4470400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89C45-38A0-1A4F-A33A-B25FF53CD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17" y="1203528"/>
            <a:ext cx="44704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21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3711388" y="1850908"/>
            <a:ext cx="84806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TOP 10 TIPS ACTIVITY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6" t="49703" r="68056" b="40515"/>
          <a:stretch/>
        </p:blipFill>
        <p:spPr>
          <a:xfrm>
            <a:off x="10089012" y="6057900"/>
            <a:ext cx="705655" cy="668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10794667" y="6203219"/>
            <a:ext cx="139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</a:t>
            </a:r>
            <a:r>
              <a:rPr lang="en-US" sz="2800" b="1" dirty="0" smtClean="0">
                <a:solidFill>
                  <a:srgbClr val="0C3353"/>
                </a:solidFill>
                <a:latin typeface="Frutiger LT Std 65" panose="020B0602020204020204" pitchFamily="34" charset="0"/>
              </a:rPr>
              <a:t>51</a:t>
            </a:r>
            <a:endParaRPr lang="en-US" sz="2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3644032" y="4181650"/>
            <a:ext cx="8341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DISCUSS WITH PEERS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2" y="84218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97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96"/>
          <a:stretch/>
        </p:blipFill>
        <p:spPr>
          <a:xfrm>
            <a:off x="1167195" y="-583517"/>
            <a:ext cx="11257280" cy="2700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r="58080" b="73132"/>
          <a:stretch/>
        </p:blipFill>
        <p:spPr>
          <a:xfrm>
            <a:off x="-581830" y="1903833"/>
            <a:ext cx="4271050" cy="99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2" r="56318" b="58594"/>
          <a:stretch/>
        </p:blipFill>
        <p:spPr>
          <a:xfrm>
            <a:off x="7507779" y="1850493"/>
            <a:ext cx="4450595" cy="1089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4" t="19228" r="16554" b="73132"/>
          <a:stretch/>
        </p:blipFill>
        <p:spPr>
          <a:xfrm>
            <a:off x="4524690" y="1903833"/>
            <a:ext cx="3366466" cy="993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7" t="33022" r="21596" b="58534"/>
          <a:stretch/>
        </p:blipFill>
        <p:spPr>
          <a:xfrm>
            <a:off x="550750" y="3043673"/>
            <a:ext cx="2791362" cy="1097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48698" r="61487" b="43963"/>
          <a:stretch/>
        </p:blipFill>
        <p:spPr>
          <a:xfrm>
            <a:off x="4631446" y="3226464"/>
            <a:ext cx="2735254" cy="953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9" t="48261" r="15126" b="43798"/>
          <a:stretch/>
        </p:blipFill>
        <p:spPr>
          <a:xfrm>
            <a:off x="8698273" y="3200139"/>
            <a:ext cx="3397475" cy="1032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9" t="63542" r="10003" b="28750"/>
          <a:stretch/>
        </p:blipFill>
        <p:spPr>
          <a:xfrm>
            <a:off x="4636012" y="4442183"/>
            <a:ext cx="3919425" cy="1001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63542" r="54105" b="29112"/>
          <a:stretch/>
        </p:blipFill>
        <p:spPr>
          <a:xfrm>
            <a:off x="621781" y="4403104"/>
            <a:ext cx="3480684" cy="9547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t="78542" r="64847" b="13751"/>
          <a:stretch/>
        </p:blipFill>
        <p:spPr>
          <a:xfrm>
            <a:off x="8702840" y="4442183"/>
            <a:ext cx="2390274" cy="1001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3" t="78541" r="10774" b="13752"/>
          <a:stretch/>
        </p:blipFill>
        <p:spPr>
          <a:xfrm>
            <a:off x="4596879" y="5663677"/>
            <a:ext cx="3869037" cy="1001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6" t="49703" r="68056" b="40515"/>
          <a:stretch/>
        </p:blipFill>
        <p:spPr>
          <a:xfrm>
            <a:off x="10089012" y="6057900"/>
            <a:ext cx="705655" cy="6685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10794667" y="6203219"/>
            <a:ext cx="139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</a:t>
            </a:r>
            <a:r>
              <a:rPr lang="en-US" sz="2800" b="1" dirty="0" smtClean="0">
                <a:solidFill>
                  <a:srgbClr val="0C3353"/>
                </a:solidFill>
                <a:latin typeface="Frutiger LT Std 65" panose="020B0602020204020204" pitchFamily="34" charset="0"/>
              </a:rPr>
              <a:t>51</a:t>
            </a:r>
            <a:endParaRPr lang="en-US" sz="2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81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27075" r="10001" b="39062"/>
          <a:stretch/>
        </p:blipFill>
        <p:spPr>
          <a:xfrm>
            <a:off x="0" y="-37213"/>
            <a:ext cx="12192000" cy="68952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64AC54-D51C-F649-9C62-1CD6C6F3A250}"/>
              </a:ext>
            </a:extLst>
          </p:cNvPr>
          <p:cNvSpPr/>
          <p:nvPr/>
        </p:nvSpPr>
        <p:spPr>
          <a:xfrm>
            <a:off x="-79434" y="-37213"/>
            <a:ext cx="12271434" cy="6895213"/>
          </a:xfrm>
          <a:prstGeom prst="rect">
            <a:avLst/>
          </a:prstGeom>
          <a:solidFill>
            <a:srgbClr val="FDC333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C09FE-EDA1-4D46-8062-B24C11792074}"/>
              </a:ext>
            </a:extLst>
          </p:cNvPr>
          <p:cNvSpPr txBox="1"/>
          <p:nvPr/>
        </p:nvSpPr>
        <p:spPr>
          <a:xfrm>
            <a:off x="2981713" y="2497296"/>
            <a:ext cx="9210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ASSIGNMENTS</a:t>
            </a:r>
            <a:endParaRPr lang="en-US" sz="13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92832-F23D-EF4E-BE69-F9AAFB0B9967}"/>
              </a:ext>
            </a:extLst>
          </p:cNvPr>
          <p:cNvSpPr txBox="1"/>
          <p:nvPr/>
        </p:nvSpPr>
        <p:spPr>
          <a:xfrm>
            <a:off x="3385750" y="3732133"/>
            <a:ext cx="8357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DUE NEXT WEEK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E04734-4016-0D4C-A339-70CA6065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68043" y="-37213"/>
            <a:ext cx="15863777" cy="89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9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DAFAEA-B2B5-7748-B7A1-190594C70438}"/>
              </a:ext>
            </a:extLst>
          </p:cNvPr>
          <p:cNvSpPr txBox="1"/>
          <p:nvPr/>
        </p:nvSpPr>
        <p:spPr>
          <a:xfrm>
            <a:off x="-16668" y="862684"/>
            <a:ext cx="122086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Study Skills Inventory (</a:t>
            </a:r>
            <a:r>
              <a:rPr lang="en-US" sz="5400" dirty="0" smtClean="0">
                <a:solidFill>
                  <a:srgbClr val="0C3353"/>
                </a:solidFill>
                <a:latin typeface="Frutiger LT Std 45 Light" panose="020B0402020204020204" pitchFamily="34" charset="0"/>
              </a:rPr>
              <a:t>pg.58-60)</a:t>
            </a:r>
            <a:endParaRPr lang="en-US" sz="5400" dirty="0">
              <a:solidFill>
                <a:srgbClr val="0C3353"/>
              </a:solidFill>
              <a:latin typeface="Frutiger LT Std 45 Light" panose="020B0402020204020204" pitchFamily="34" charset="0"/>
            </a:endParaRPr>
          </a:p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Motivation Inventory (pg. </a:t>
            </a:r>
            <a:r>
              <a:rPr lang="en-US" sz="5400" dirty="0" smtClean="0">
                <a:solidFill>
                  <a:srgbClr val="0C3353"/>
                </a:solidFill>
                <a:latin typeface="Frutiger LT Std 45 Light" panose="020B0402020204020204" pitchFamily="34" charset="0"/>
              </a:rPr>
              <a:t>62) </a:t>
            </a:r>
            <a:endParaRPr lang="en-US" sz="5400" dirty="0">
              <a:solidFill>
                <a:srgbClr val="0C3353"/>
              </a:solidFill>
              <a:latin typeface="Frutiger LT Std 45 Light" panose="020B0402020204020204" pitchFamily="34" charset="0"/>
            </a:endParaRPr>
          </a:p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Student Organization Reflection </a:t>
            </a:r>
          </a:p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(pg. </a:t>
            </a:r>
            <a:r>
              <a:rPr lang="en-US" sz="5400" dirty="0" smtClean="0">
                <a:solidFill>
                  <a:srgbClr val="0C3353"/>
                </a:solidFill>
                <a:latin typeface="Frutiger LT Std 45 Light" panose="020B0402020204020204" pitchFamily="34" charset="0"/>
              </a:rPr>
              <a:t>36) </a:t>
            </a:r>
            <a:endParaRPr lang="en-US" sz="5400" dirty="0">
              <a:solidFill>
                <a:srgbClr val="0C3353"/>
              </a:solidFill>
              <a:latin typeface="Frutiger LT Std 45 Light" panose="020B0402020204020204" pitchFamily="34" charset="0"/>
            </a:endParaRPr>
          </a:p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Making Connections: Peer Mentor One-on-One (pg. </a:t>
            </a:r>
            <a:r>
              <a:rPr lang="en-US" sz="5400" smtClean="0">
                <a:solidFill>
                  <a:srgbClr val="0C3353"/>
                </a:solidFill>
                <a:latin typeface="Frutiger LT Std 45 Light" panose="020B0402020204020204" pitchFamily="34" charset="0"/>
              </a:rPr>
              <a:t>24)</a:t>
            </a:r>
            <a:endParaRPr lang="en-US" sz="5400" dirty="0">
              <a:solidFill>
                <a:srgbClr val="0C3353"/>
              </a:solidFill>
              <a:latin typeface="Frutiger LT Std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3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-16668" y="0"/>
            <a:ext cx="1220866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FE05F6-CA81-9A4D-BD6C-C6F4AF38CD7F}"/>
              </a:ext>
            </a:extLst>
          </p:cNvPr>
          <p:cNvSpPr/>
          <p:nvPr/>
        </p:nvSpPr>
        <p:spPr>
          <a:xfrm>
            <a:off x="-16668" y="-1"/>
            <a:ext cx="12208668" cy="6858000"/>
          </a:xfrm>
          <a:prstGeom prst="rect">
            <a:avLst/>
          </a:prstGeom>
          <a:solidFill>
            <a:srgbClr val="0C3353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CD3B5-A32F-A946-AC10-BB0A8B51725F}"/>
              </a:ext>
            </a:extLst>
          </p:cNvPr>
          <p:cNvSpPr txBox="1"/>
          <p:nvPr/>
        </p:nvSpPr>
        <p:spPr>
          <a:xfrm>
            <a:off x="2998381" y="2828835"/>
            <a:ext cx="9210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Frutiger LT Std 65" panose="020B0602020204020204" pitchFamily="34" charset="0"/>
              </a:rPr>
              <a:t>ANNOUNCEMENTS</a:t>
            </a:r>
            <a:endParaRPr lang="en-US" sz="8800" b="1" dirty="0">
              <a:solidFill>
                <a:schemeClr val="bg1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A533B-91C1-0949-BFF4-2565987F187E}"/>
              </a:ext>
            </a:extLst>
          </p:cNvPr>
          <p:cNvSpPr txBox="1"/>
          <p:nvPr/>
        </p:nvSpPr>
        <p:spPr>
          <a:xfrm>
            <a:off x="3211033" y="3768982"/>
            <a:ext cx="899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&amp; UPCOMING EVENTS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265FD-F2BD-5840-8FB4-F016ABF2C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3" r="30278"/>
          <a:stretch/>
        </p:blipFill>
        <p:spPr>
          <a:xfrm>
            <a:off x="-33337" y="0"/>
            <a:ext cx="3642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7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6" t="49703" r="68056" b="40515"/>
          <a:stretch/>
        </p:blipFill>
        <p:spPr>
          <a:xfrm>
            <a:off x="10089012" y="6057900"/>
            <a:ext cx="705655" cy="668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10794667" y="6203219"/>
            <a:ext cx="139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</a:t>
            </a:r>
            <a:r>
              <a:rPr lang="en-US" sz="2800" b="1" dirty="0" smtClean="0">
                <a:solidFill>
                  <a:srgbClr val="0C3353"/>
                </a:solidFill>
                <a:latin typeface="Frutiger LT Std 65" panose="020B0602020204020204" pitchFamily="34" charset="0"/>
              </a:rPr>
              <a:t>55</a:t>
            </a:r>
            <a:endParaRPr lang="en-US" sz="2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74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4B5FD-6E34-5046-BCC6-FA1FF7A56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98" y="-116731"/>
            <a:ext cx="537518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50CDB-7BB5-9542-ADA7-936F19A5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068" y="0"/>
            <a:ext cx="5359458" cy="68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9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4092388" y="1850907"/>
            <a:ext cx="84806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C624"/>
                </a:solidFill>
                <a:latin typeface="Frutiger LT Std 65" panose="020B0602020204020204" pitchFamily="34" charset="0"/>
              </a:rPr>
              <a:t>TIME INVENTORY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6" t="49703" r="68056" b="40515"/>
          <a:stretch/>
        </p:blipFill>
        <p:spPr>
          <a:xfrm>
            <a:off x="10089012" y="6057900"/>
            <a:ext cx="705655" cy="668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10794667" y="6203219"/>
            <a:ext cx="139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</a:t>
            </a:r>
            <a:r>
              <a:rPr lang="en-US" sz="2800" b="1" dirty="0" smtClean="0">
                <a:solidFill>
                  <a:srgbClr val="0C3353"/>
                </a:solidFill>
                <a:latin typeface="Frutiger LT Std 65" panose="020B0602020204020204" pitchFamily="34" charset="0"/>
              </a:rPr>
              <a:t>54</a:t>
            </a:r>
            <a:endParaRPr lang="en-US" sz="2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4025033" y="4181649"/>
            <a:ext cx="816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WHERE DOES MY TIME GO?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105023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17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9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c14ac40-3f2f-4169-9d22-d006a4be751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d2cd638-fe8c-4079-abf4-e959282a78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abbfcec-f266-447d-ad96-a853c5f471b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048b1cd-499a-4f8c-b3ea-a21b038e78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ab730e4-6416-425c-937f-382edbc1d7c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6eb0256-1888-4c85-9572-651602fddf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e2be89a-0142-4eaa-a7cd-027591666d1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d45af4b-4000-413c-bd17-232ccf696f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e70c096-067b-409e-968d-73db6fe427f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b8e4279-39b3-426d-9530-c3916f26dbb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fb13f55-ee7c-4f7d-a4f0-94f6676961d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ae26961-bff3-4181-abb2-0d178fdbc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681707b-0f7a-4b71-94b5-50590aed3f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b355084-6cd7-4331-9021-1ffebf6f5e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cd41aee-9340-43fa-bc37-adafd0aac6a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114</Words>
  <Application>Microsoft Office PowerPoint</Application>
  <PresentationFormat>Widescreen</PresentationFormat>
  <Paragraphs>56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Frutiger LT Std 45 Light</vt:lpstr>
      <vt:lpstr>Frutiger LT Std 65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Jennie Montgomery</dc:creator>
  <cp:lastModifiedBy>Nicholas Grossoehme</cp:lastModifiedBy>
  <cp:revision>18</cp:revision>
  <dcterms:created xsi:type="dcterms:W3CDTF">2018-07-30T14:37:11Z</dcterms:created>
  <dcterms:modified xsi:type="dcterms:W3CDTF">2019-09-26T17:04:22Z</dcterms:modified>
</cp:coreProperties>
</file>