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7" r:id="rId5"/>
    <p:sldId id="258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9" r:id="rId14"/>
    <p:sldId id="270" r:id="rId15"/>
    <p:sldId id="264" r:id="rId16"/>
    <p:sldId id="276" r:id="rId17"/>
    <p:sldId id="271" r:id="rId18"/>
    <p:sldId id="274" r:id="rId19"/>
    <p:sldId id="272" r:id="rId20"/>
    <p:sldId id="273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1"/>
    <a:srgbClr val="FFC723"/>
    <a:srgbClr val="0C3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7F029-FBE7-F64D-991D-1B5D6A9D4146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0BD96-B405-6349-B07C-274AF014E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1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are two of your core values?
https://www.polleverywhere.com/free_text_polls/Hqr4Zo9pdYX4IOOLz5YbB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0BD96-B405-6349-B07C-274AF014E16C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7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4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8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8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3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3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B2546-213D-324F-9386-E2DA67D47704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DD2FF-3456-D14B-A234-EA6201C2D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747"/>
            <a:ext cx="12192000" cy="7675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A9F4A-EF8E-6341-84CD-86E9CF6605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3906477" y="516100"/>
            <a:ext cx="4379045" cy="43790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A06DD-2972-494A-A244-43787173BA39}"/>
              </a:ext>
            </a:extLst>
          </p:cNvPr>
          <p:cNvSpPr/>
          <p:nvPr/>
        </p:nvSpPr>
        <p:spPr>
          <a:xfrm>
            <a:off x="0" y="5342227"/>
            <a:ext cx="12192000" cy="1068690"/>
          </a:xfrm>
          <a:prstGeom prst="rect">
            <a:avLst/>
          </a:prstGeom>
          <a:solidFill>
            <a:srgbClr val="0C335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0E5B6-D873-5845-AE6C-960598658239}"/>
              </a:ext>
            </a:extLst>
          </p:cNvPr>
          <p:cNvSpPr txBox="1"/>
          <p:nvPr/>
        </p:nvSpPr>
        <p:spPr>
          <a:xfrm>
            <a:off x="0" y="545999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WEEK ELEVEN: CORE VALUES</a:t>
            </a:r>
          </a:p>
        </p:txBody>
      </p:sp>
    </p:spTree>
    <p:extLst>
      <p:ext uri="{BB962C8B-B14F-4D97-AF65-F5344CB8AC3E}">
        <p14:creationId xmlns:p14="http://schemas.microsoft.com/office/powerpoint/2010/main" val="140600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3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524826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Why are these things most </a:t>
            </a:r>
            <a:r>
              <a:rPr lang="en-US" sz="6600" b="1" dirty="0">
                <a:solidFill>
                  <a:srgbClr val="FFC72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important</a:t>
            </a:r>
            <a:r>
              <a:rPr lang="en-US" sz="66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to me?</a:t>
            </a:r>
          </a:p>
          <a:p>
            <a:pPr algn="ctr"/>
            <a:endParaRPr lang="en-US" sz="6600" b="1" dirty="0">
              <a:solidFill>
                <a:srgbClr val="FFC624"/>
              </a:solidFill>
              <a:latin typeface="Frutiger LT Std 65" charset="0"/>
              <a:ea typeface="Frutiger LT Std 65" charset="0"/>
              <a:cs typeface="Frutiger LT Std 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69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015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What values are you left with?</a:t>
            </a:r>
          </a:p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Did you find this exercise easy? Hard? Why?</a:t>
            </a:r>
          </a:p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What did you learn about yourself from this activity?</a:t>
            </a:r>
          </a:p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What pressures (in college and beyond might you experience that would force you to make challenging decisions with regards to your values?</a:t>
            </a:r>
          </a:p>
          <a:p>
            <a:endParaRPr lang="en-US" sz="3600" b="1" dirty="0">
              <a:latin typeface="Frutiger LT Std 65" charset="0"/>
              <a:ea typeface="Frutiger LT Std 65" charset="0"/>
              <a:cs typeface="Frutiger LT Std 65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1999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192763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CORE VALUES 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106215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WHY? DIG DEEPER</a:t>
            </a:r>
          </a:p>
        </p:txBody>
      </p:sp>
    </p:spTree>
    <p:extLst>
      <p:ext uri="{BB962C8B-B14F-4D97-AF65-F5344CB8AC3E}">
        <p14:creationId xmlns:p14="http://schemas.microsoft.com/office/powerpoint/2010/main" val="79896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40699"/>
            <a:ext cx="6819278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9611" y="2471953"/>
            <a:ext cx="680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CORE VALUES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174257" y="6008560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879912" y="6153879"/>
            <a:ext cx="205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81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5384800" y="3507333"/>
            <a:ext cx="680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ACTIVITY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9611" y="3303463"/>
            <a:ext cx="680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REFLECTION</a:t>
            </a:r>
            <a:endParaRPr lang="en-US" sz="6600" dirty="0">
              <a:solidFill>
                <a:schemeClr val="bg1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5E332-6DC1-3E40-90A6-87FD44C0C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937" y="0"/>
            <a:ext cx="5375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3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b="1635"/>
          <a:stretch/>
        </p:blipFill>
        <p:spPr>
          <a:xfrm>
            <a:off x="0" y="-173696"/>
            <a:ext cx="12271434" cy="82083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64AC54-D51C-F649-9C62-1CD6C6F3A250}"/>
              </a:ext>
            </a:extLst>
          </p:cNvPr>
          <p:cNvSpPr/>
          <p:nvPr/>
        </p:nvSpPr>
        <p:spPr>
          <a:xfrm>
            <a:off x="1" y="-173696"/>
            <a:ext cx="12271434" cy="8208335"/>
          </a:xfrm>
          <a:prstGeom prst="rect">
            <a:avLst/>
          </a:prstGeom>
          <a:solidFill>
            <a:srgbClr val="FDC333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C09FE-EDA1-4D46-8062-B24C11792074}"/>
              </a:ext>
            </a:extLst>
          </p:cNvPr>
          <p:cNvSpPr txBox="1"/>
          <p:nvPr/>
        </p:nvSpPr>
        <p:spPr>
          <a:xfrm>
            <a:off x="2981713" y="2497296"/>
            <a:ext cx="92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ASSIGNMENTS</a:t>
            </a:r>
            <a:endParaRPr lang="en-US" sz="13800" b="1" dirty="0">
              <a:solidFill>
                <a:srgbClr val="0C3353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92832-F23D-EF4E-BE69-F9AAFB0B9967}"/>
              </a:ext>
            </a:extLst>
          </p:cNvPr>
          <p:cNvSpPr txBox="1"/>
          <p:nvPr/>
        </p:nvSpPr>
        <p:spPr>
          <a:xfrm>
            <a:off x="3385750" y="3732133"/>
            <a:ext cx="8357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C3353"/>
                </a:solidFill>
                <a:latin typeface="Frutiger LT Std 45 Light" panose="020B0402020204020204" pitchFamily="34" charset="0"/>
              </a:rPr>
              <a:t>DUE NEXT WEEK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04734-4016-0D4C-A339-70CA6065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42363" y="0"/>
            <a:ext cx="15863777" cy="892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3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6A492-ECC7-4342-847B-D49E55DC2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8075"/>
            <a:ext cx="12191998" cy="1524000"/>
          </a:xfrm>
        </p:spPr>
        <p:txBody>
          <a:bodyPr>
            <a:noAutofit/>
          </a:bodyPr>
          <a:lstStyle/>
          <a:p>
            <a:pPr marL="0" indent="0" algn="ctr">
              <a:buClr>
                <a:schemeClr val="bg1"/>
              </a:buClr>
              <a:buNone/>
            </a:pPr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</a:t>
            </a:r>
          </a:p>
          <a:p>
            <a:pPr lvl="1" algn="ctr"/>
            <a:r>
              <a:rPr lang="is-IS" sz="3600" dirty="0">
                <a:solidFill>
                  <a:srgbClr val="0F3354"/>
                </a:solidFill>
                <a:latin typeface="Frutiger LT Std 45 Light" charset="0"/>
              </a:rPr>
              <a:t> </a:t>
            </a:r>
            <a:r>
              <a:rPr lang="en-US" sz="3600" dirty="0">
                <a:solidFill>
                  <a:srgbClr val="0F3354"/>
                </a:solidFill>
                <a:latin typeface="Frutiger LT Std 45 Light" charset="0"/>
              </a:rPr>
              <a:t>Making Connections – Faculty planner pg. 24</a:t>
            </a:r>
          </a:p>
          <a:p>
            <a:pPr lvl="1" algn="ctr"/>
            <a:endParaRPr lang="en-US" sz="3600" dirty="0">
              <a:solidFill>
                <a:srgbClr val="0F3354"/>
              </a:solidFill>
              <a:latin typeface="Frutiger LT Std 45 Light" charset="0"/>
            </a:endParaRPr>
          </a:p>
          <a:p>
            <a:pPr lvl="1" algn="ctr"/>
            <a:r>
              <a:rPr lang="en-US" sz="3600" dirty="0">
                <a:solidFill>
                  <a:srgbClr val="0F3354"/>
                </a:solidFill>
                <a:latin typeface="Frutiger LT Std 45 Light" charset="0"/>
              </a:rPr>
              <a:t>Printed Degree Checklist</a:t>
            </a:r>
          </a:p>
          <a:p>
            <a:pPr lvl="1" algn="ctr"/>
            <a:endParaRPr lang="en-US" sz="3600" dirty="0">
              <a:solidFill>
                <a:srgbClr val="0F3354"/>
              </a:solidFill>
              <a:latin typeface="Frutiger LT Std 45 Light" charset="0"/>
            </a:endParaRPr>
          </a:p>
          <a:p>
            <a:pPr lvl="1" algn="ctr"/>
            <a:r>
              <a:rPr lang="en-US" sz="3600" b="1" u="sng" dirty="0">
                <a:solidFill>
                  <a:srgbClr val="0F3354"/>
                </a:solidFill>
                <a:latin typeface="Frutiger LT Std 45 Light" charset="0"/>
              </a:rPr>
              <a:t>Complete O*NET Assessment </a:t>
            </a:r>
            <a:r>
              <a:rPr lang="en-US" sz="3600" dirty="0">
                <a:solidFill>
                  <a:srgbClr val="0F3354"/>
                </a:solidFill>
                <a:latin typeface="Frutiger LT Std 45 Light" charset="0"/>
              </a:rPr>
              <a:t>(planner pg. 83)</a:t>
            </a:r>
          </a:p>
          <a:p>
            <a:pPr lvl="2" algn="ctr"/>
            <a:r>
              <a:rPr lang="en-US" sz="3600" dirty="0">
                <a:solidFill>
                  <a:srgbClr val="0F3354"/>
                </a:solidFill>
                <a:latin typeface="Frutiger LT Std 45 Light" charset="0"/>
              </a:rPr>
              <a:t>Directions in Dropbox</a:t>
            </a:r>
          </a:p>
          <a:p>
            <a:pPr lvl="2" algn="ctr"/>
            <a:r>
              <a:rPr lang="en-US" sz="3600" dirty="0">
                <a:solidFill>
                  <a:srgbClr val="0F3354"/>
                </a:solidFill>
                <a:latin typeface="Frutiger LT Std 45 Light" charset="0"/>
              </a:rPr>
              <a:t>EMAIL results to Yourself!</a:t>
            </a:r>
          </a:p>
          <a:p>
            <a:pPr algn="ctr"/>
            <a:endParaRPr lang="en-US" sz="1800" dirty="0">
              <a:latin typeface="Cambria" panose="02040503050406030204" pitchFamily="18" charset="0"/>
            </a:endParaRPr>
          </a:p>
          <a:p>
            <a:pPr lvl="2" algn="ctr"/>
            <a:endParaRPr lang="en-US" sz="1400" dirty="0">
              <a:latin typeface="Cambria" panose="02040503050406030204" pitchFamily="18" charset="0"/>
            </a:endParaRPr>
          </a:p>
          <a:p>
            <a:pPr marL="640080" lvl="2" indent="0" algn="ctr">
              <a:buNone/>
            </a:pPr>
            <a:endParaRPr lang="en-US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373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EARLY REGISTRATION OPEN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NOVEMBER 6</a:t>
            </a:r>
            <a:r>
              <a:rPr lang="en-US" sz="6600" baseline="30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TH</a:t>
            </a:r>
            <a:r>
              <a:rPr lang="en-US" sz="66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789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0"/>
          <a:stretch/>
        </p:blipFill>
        <p:spPr>
          <a:xfrm>
            <a:off x="-16668" y="0"/>
            <a:ext cx="1220866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FE05F6-CA81-9A4D-BD6C-C6F4AF38CD7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C3353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CD3B5-A32F-A946-AC10-BB0A8B51725F}"/>
              </a:ext>
            </a:extLst>
          </p:cNvPr>
          <p:cNvSpPr txBox="1"/>
          <p:nvPr/>
        </p:nvSpPr>
        <p:spPr>
          <a:xfrm>
            <a:off x="2998381" y="2828835"/>
            <a:ext cx="9210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Frutiger LT Std 65" panose="020B0602020204020204" pitchFamily="34" charset="0"/>
              </a:rPr>
              <a:t>ANNOUNCEMENTS</a:t>
            </a:r>
            <a:endParaRPr lang="en-US" sz="8800" b="1" dirty="0">
              <a:solidFill>
                <a:schemeClr val="bg1"/>
              </a:solidFill>
              <a:latin typeface="Frutiger LT Std 65" panose="020B06020202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6A533B-91C1-0949-BFF4-2565987F187E}"/>
              </a:ext>
            </a:extLst>
          </p:cNvPr>
          <p:cNvSpPr txBox="1"/>
          <p:nvPr/>
        </p:nvSpPr>
        <p:spPr>
          <a:xfrm>
            <a:off x="3211033" y="3768982"/>
            <a:ext cx="8997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utiger LT Std 45 Light" panose="020B0402020204020204" pitchFamily="34" charset="0"/>
              </a:rPr>
              <a:t>&amp; UPCOMING 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265FD-F2BD-5840-8FB4-F016ABF2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9097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32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1" y="990196"/>
            <a:ext cx="9755217" cy="487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6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0828" y="-125670"/>
            <a:ext cx="10872909" cy="6839709"/>
            <a:chOff x="620828" y="-125670"/>
            <a:chExt cx="10872909" cy="6839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3983" t="16617" r="34529" b="7960"/>
            <a:stretch/>
          </p:blipFill>
          <p:spPr>
            <a:xfrm>
              <a:off x="620828" y="-125670"/>
              <a:ext cx="9912851" cy="68397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2284881" y="2894775"/>
              <a:ext cx="3782306" cy="17232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DIGS Lobby</a:t>
              </a:r>
            </a:p>
            <a:p>
              <a:endParaRPr lang="en-US" sz="12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TUES., November 12</a:t>
              </a:r>
            </a:p>
            <a:p>
              <a:endParaRPr lang="en-US" sz="1200" dirty="0" smtClean="0">
                <a:solidFill>
                  <a:schemeClr val="accent6">
                    <a:lumMod val="75000"/>
                  </a:schemeClr>
                </a:solidFill>
              </a:endParaRPr>
            </a:p>
            <a:p>
              <a:r>
                <a:rPr lang="en-US" sz="2400" dirty="0" smtClean="0">
                  <a:solidFill>
                    <a:schemeClr val="accent6">
                      <a:lumMod val="75000"/>
                    </a:schemeClr>
                  </a:solidFill>
                </a:rPr>
                <a:t>11 am</a:t>
              </a:r>
            </a:p>
            <a:p>
              <a:pPr algn="ctr"/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8915" t="42992" r="37335" b="49829"/>
            <a:stretch/>
          </p:blipFill>
          <p:spPr>
            <a:xfrm>
              <a:off x="10286261" y="5227471"/>
              <a:ext cx="1207476" cy="130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81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5EA466-A269-FC48-8690-872F14FFB9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33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Do you know your</a:t>
            </a:r>
          </a:p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 core values?</a:t>
            </a:r>
          </a:p>
        </p:txBody>
      </p:sp>
    </p:spTree>
    <p:extLst>
      <p:ext uri="{BB962C8B-B14F-4D97-AF65-F5344CB8AC3E}">
        <p14:creationId xmlns:p14="http://schemas.microsoft.com/office/powerpoint/2010/main" val="759137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84800" y="2445174"/>
            <a:ext cx="6807200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5384800" y="2637937"/>
            <a:ext cx="680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CORE VALUES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7664B-C5A1-6E45-B0F8-3133F0646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36" t="49703" r="68056" b="40515"/>
          <a:stretch/>
        </p:blipFill>
        <p:spPr>
          <a:xfrm>
            <a:off x="9870050" y="5913967"/>
            <a:ext cx="705655" cy="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4E9BA-2ACB-3647-A1AB-FFC95B2E4144}"/>
              </a:ext>
            </a:extLst>
          </p:cNvPr>
          <p:cNvSpPr txBox="1"/>
          <p:nvPr/>
        </p:nvSpPr>
        <p:spPr>
          <a:xfrm>
            <a:off x="10575705" y="6059286"/>
            <a:ext cx="205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3353"/>
                </a:solidFill>
                <a:latin typeface="Frutiger LT Std 65" panose="020B0602020204020204" pitchFamily="34" charset="0"/>
              </a:rPr>
              <a:t>pg. 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5384800" y="3507333"/>
            <a:ext cx="680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ACTIVITY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" y="-46566"/>
            <a:ext cx="5375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0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015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Take this activity seriously as it will define core values for you </a:t>
            </a:r>
          </a:p>
          <a:p>
            <a:endParaRPr lang="en-US" sz="3600" dirty="0">
              <a:solidFill>
                <a:srgbClr val="0F3354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Refrain from talking during specific times</a:t>
            </a:r>
          </a:p>
          <a:p>
            <a:endParaRPr lang="en-US" sz="3600" dirty="0">
              <a:solidFill>
                <a:srgbClr val="0F3354"/>
              </a:solidFill>
              <a:latin typeface="Frutiger LT Std 45 Light" charset="0"/>
              <a:ea typeface="Frutiger LT Std 45 Light" charset="0"/>
              <a:cs typeface="Frutiger LT Std 45 Light" charset="0"/>
            </a:endParaRPr>
          </a:p>
          <a:p>
            <a:r>
              <a:rPr lang="en-US" sz="3600" dirty="0">
                <a:solidFill>
                  <a:srgbClr val="0F3354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There will be time at the end of the activity for personal and professional reflection </a:t>
            </a:r>
          </a:p>
          <a:p>
            <a:endParaRPr lang="en-US" sz="3600" b="1" dirty="0">
              <a:latin typeface="Frutiger LT Std 65" charset="0"/>
              <a:ea typeface="Frutiger LT Std 65" charset="0"/>
              <a:cs typeface="Frutiger LT Std 65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1999" cy="1874520"/>
          </a:xfrm>
          <a:prstGeom prst="rect">
            <a:avLst/>
          </a:prstGeom>
          <a:solidFill>
            <a:srgbClr val="0C33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192763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624"/>
                </a:solidFill>
                <a:latin typeface="Frutiger LT Std 65" charset="0"/>
                <a:ea typeface="Frutiger LT Std 65" charset="0"/>
                <a:cs typeface="Frutiger LT Std 65" charset="0"/>
              </a:rPr>
              <a:t>CORE VALUES ACTIVITY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1062159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RULES FOR ACTIVITY:</a:t>
            </a:r>
          </a:p>
        </p:txBody>
      </p:sp>
    </p:spTree>
    <p:extLst>
      <p:ext uri="{BB962C8B-B14F-4D97-AF65-F5344CB8AC3E}">
        <p14:creationId xmlns:p14="http://schemas.microsoft.com/office/powerpoint/2010/main" val="692942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1895439"/>
            <a:ext cx="1219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C001"/>
                </a:solidFill>
                <a:latin typeface="Frutiger LT Std 65" charset="0"/>
                <a:ea typeface="Frutiger LT Std 65" charset="0"/>
                <a:cs typeface="Frutiger LT Std 65" charset="0"/>
              </a:rPr>
              <a:t>4</a:t>
            </a:r>
            <a:r>
              <a:rPr lang="en-US" sz="66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371288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that are the most important to you; </a:t>
            </a:r>
          </a:p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family, friends, mentors, professors, etc.</a:t>
            </a:r>
          </a:p>
        </p:txBody>
      </p:sp>
    </p:spTree>
    <p:extLst>
      <p:ext uri="{BB962C8B-B14F-4D97-AF65-F5344CB8AC3E}">
        <p14:creationId xmlns:p14="http://schemas.microsoft.com/office/powerpoint/2010/main" val="123189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1674721"/>
            <a:ext cx="1219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C001"/>
                </a:solidFill>
                <a:latin typeface="Frutiger LT Std 65" charset="0"/>
                <a:ea typeface="Frutiger LT Std 65" charset="0"/>
                <a:cs typeface="Frutiger LT Std 65" charset="0"/>
              </a:rPr>
              <a:t>4 </a:t>
            </a:r>
            <a:r>
              <a:rPr lang="en-US" sz="66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POSSESSIONS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3539462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material items/personal possessions that you value the most (List only one item per bullet)</a:t>
            </a:r>
          </a:p>
        </p:txBody>
      </p:sp>
    </p:spTree>
    <p:extLst>
      <p:ext uri="{BB962C8B-B14F-4D97-AF65-F5344CB8AC3E}">
        <p14:creationId xmlns:p14="http://schemas.microsoft.com/office/powerpoint/2010/main" val="54434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1769314"/>
            <a:ext cx="1219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C001"/>
                </a:solidFill>
                <a:latin typeface="Frutiger LT Std 65" charset="0"/>
                <a:ea typeface="Frutiger LT Std 65" charset="0"/>
                <a:cs typeface="Frutiger LT Std 65" charset="0"/>
              </a:rPr>
              <a:t>4</a:t>
            </a:r>
            <a:r>
              <a:rPr lang="en-US" sz="66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 GOALS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3586758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important </a:t>
            </a:r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goals that you have set for your future </a:t>
            </a:r>
          </a:p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(Can be immediate or long-term; however you define this)</a:t>
            </a:r>
          </a:p>
        </p:txBody>
      </p:sp>
    </p:spTree>
    <p:extLst>
      <p:ext uri="{BB962C8B-B14F-4D97-AF65-F5344CB8AC3E}">
        <p14:creationId xmlns:p14="http://schemas.microsoft.com/office/powerpoint/2010/main" val="1659793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0" y="1674721"/>
            <a:ext cx="1219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C001"/>
                </a:solidFill>
                <a:latin typeface="Frutiger LT Std 65" charset="0"/>
                <a:ea typeface="Frutiger LT Std 65" charset="0"/>
                <a:cs typeface="Frutiger LT Std 65" charset="0"/>
              </a:rPr>
              <a:t>4</a:t>
            </a:r>
            <a:r>
              <a:rPr lang="en-US" sz="66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 EXPERIENCES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3476400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things you always want to remember</a:t>
            </a:r>
            <a:r>
              <a:rPr lang="mr-IN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–</a:t>
            </a:r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either good or tough experiences, anything that you have learned from</a:t>
            </a:r>
          </a:p>
        </p:txBody>
      </p:sp>
    </p:spTree>
    <p:extLst>
      <p:ext uri="{BB962C8B-B14F-4D97-AF65-F5344CB8AC3E}">
        <p14:creationId xmlns:p14="http://schemas.microsoft.com/office/powerpoint/2010/main" val="1861811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1532831"/>
            <a:ext cx="1219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FFC001"/>
                </a:solidFill>
                <a:latin typeface="Frutiger LT Std 65" charset="0"/>
                <a:ea typeface="Frutiger LT Std 65" charset="0"/>
                <a:cs typeface="Frutiger LT Std 65" charset="0"/>
              </a:rPr>
              <a:t>4</a:t>
            </a:r>
            <a:r>
              <a:rPr lang="en-US" sz="6600" b="1" dirty="0">
                <a:solidFill>
                  <a:srgbClr val="0C3353"/>
                </a:solidFill>
                <a:latin typeface="Frutiger LT Std 65" charset="0"/>
                <a:ea typeface="Frutiger LT Std 65" charset="0"/>
                <a:cs typeface="Frutiger LT Std 65" charset="0"/>
              </a:rPr>
              <a:t>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E48D57-135D-6E41-8511-C738B7109103}"/>
              </a:ext>
            </a:extLst>
          </p:cNvPr>
          <p:cNvSpPr txBox="1"/>
          <p:nvPr/>
        </p:nvSpPr>
        <p:spPr>
          <a:xfrm>
            <a:off x="1" y="3397572"/>
            <a:ext cx="12191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qualities or beliefs that are important to you</a:t>
            </a:r>
            <a:r>
              <a:rPr lang="mr-IN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–</a:t>
            </a:r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 either a current quality you have to exude or something you hope </a:t>
            </a:r>
          </a:p>
          <a:p>
            <a:pPr algn="ctr"/>
            <a:r>
              <a:rPr lang="en-US" sz="3600" dirty="0">
                <a:solidFill>
                  <a:srgbClr val="0C3353"/>
                </a:solidFill>
                <a:latin typeface="Frutiger LT Std 45 Light" charset="0"/>
                <a:ea typeface="Frutiger LT Std 45 Light" charset="0"/>
                <a:cs typeface="Frutiger LT Std 45 Light" charset="0"/>
              </a:rPr>
              <a:t>to strive for</a:t>
            </a:r>
          </a:p>
        </p:txBody>
      </p:sp>
    </p:spTree>
    <p:extLst>
      <p:ext uri="{BB962C8B-B14F-4D97-AF65-F5344CB8AC3E}">
        <p14:creationId xmlns:p14="http://schemas.microsoft.com/office/powerpoint/2010/main" val="6545210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c81c54b-db37-4917-a68c-a67fc81f9c5d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5C4ADE84C95479ED984F6319A8AAF" ma:contentTypeVersion="26" ma:contentTypeDescription="Create a new document." ma:contentTypeScope="" ma:versionID="72a759fa36da88d9f72b294c2a3cd3fa">
  <xsd:schema xmlns:xsd="http://www.w3.org/2001/XMLSchema" xmlns:xs="http://www.w3.org/2001/XMLSchema" xmlns:p="http://schemas.microsoft.com/office/2006/metadata/properties" xmlns:ns3="41113ff8-8abd-4809-a268-d2be3a017b3b" xmlns:ns4="78eb3a52-01b5-444b-af0c-03c4b5e7255a" targetNamespace="http://schemas.microsoft.com/office/2006/metadata/properties" ma:root="true" ma:fieldsID="72153196ca4264870bcfc5cbf742ef21" ns3:_="" ns4:_="">
    <xsd:import namespace="41113ff8-8abd-4809-a268-d2be3a017b3b"/>
    <xsd:import namespace="78eb3a52-01b5-444b-af0c-03c4b5e7255a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13ff8-8abd-4809-a268-d2be3a017b3b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1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2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b3a52-01b5-444b-af0c-03c4b5e7255a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4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41113ff8-8abd-4809-a268-d2be3a017b3b" xsi:nil="true"/>
    <Students xmlns="41113ff8-8abd-4809-a268-d2be3a017b3b">
      <UserInfo>
        <DisplayName/>
        <AccountId xsi:nil="true"/>
        <AccountType/>
      </UserInfo>
    </Students>
    <Is_Collaboration_Space_Locked xmlns="41113ff8-8abd-4809-a268-d2be3a017b3b" xsi:nil="true"/>
    <AppVersion xmlns="41113ff8-8abd-4809-a268-d2be3a017b3b" xsi:nil="true"/>
    <Student_Groups xmlns="41113ff8-8abd-4809-a268-d2be3a017b3b">
      <UserInfo>
        <DisplayName/>
        <AccountId xsi:nil="true"/>
        <AccountType/>
      </UserInfo>
    </Student_Groups>
    <Owner xmlns="41113ff8-8abd-4809-a268-d2be3a017b3b">
      <UserInfo>
        <DisplayName/>
        <AccountId xsi:nil="true"/>
        <AccountType/>
      </UserInfo>
    </Owner>
    <Has_Teacher_Only_SectionGroup xmlns="41113ff8-8abd-4809-a268-d2be3a017b3b" xsi:nil="true"/>
    <DefaultSectionNames xmlns="41113ff8-8abd-4809-a268-d2be3a017b3b" xsi:nil="true"/>
    <NotebookType xmlns="41113ff8-8abd-4809-a268-d2be3a017b3b" xsi:nil="true"/>
    <Teachers xmlns="41113ff8-8abd-4809-a268-d2be3a017b3b">
      <UserInfo>
        <DisplayName/>
        <AccountId xsi:nil="true"/>
        <AccountType/>
      </UserInfo>
    </Teachers>
    <Invited_Teachers xmlns="41113ff8-8abd-4809-a268-d2be3a017b3b" xsi:nil="true"/>
    <Invited_Students xmlns="41113ff8-8abd-4809-a268-d2be3a017b3b" xsi:nil="true"/>
    <CultureName xmlns="41113ff8-8abd-4809-a268-d2be3a017b3b" xsi:nil="true"/>
    <Self_Registration_Enabled xmlns="41113ff8-8abd-4809-a268-d2be3a017b3b" xsi:nil="true"/>
  </documentManagement>
</p:properties>
</file>

<file path=customXml/itemProps1.xml><?xml version="1.0" encoding="utf-8"?>
<ds:datastoreItem xmlns:ds="http://schemas.openxmlformats.org/officeDocument/2006/customXml" ds:itemID="{B09AE3D3-05FA-4471-8ABE-905165CA6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113ff8-8abd-4809-a268-d2be3a017b3b"/>
    <ds:schemaRef ds:uri="78eb3a52-01b5-444b-af0c-03c4b5e72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E56DE7-C4A4-4526-969A-EFD4ACA215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0D18BD-19AB-4773-8105-8B36DAA690E8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41113ff8-8abd-4809-a268-d2be3a017b3b"/>
    <ds:schemaRef ds:uri="http://purl.org/dc/elements/1.1/"/>
    <ds:schemaRef ds:uri="78eb3a52-01b5-444b-af0c-03c4b5e7255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294</Words>
  <Application>Microsoft Office PowerPoint</Application>
  <PresentationFormat>Widescreen</PresentationFormat>
  <Paragraphs>59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Frutiger LT Std 45 Light</vt:lpstr>
      <vt:lpstr>Frutiger LT Std 65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Jennie Montgomery</dc:creator>
  <cp:lastModifiedBy>Grossoehme, Nicholas</cp:lastModifiedBy>
  <cp:revision>11</cp:revision>
  <dcterms:created xsi:type="dcterms:W3CDTF">2018-07-30T21:10:43Z</dcterms:created>
  <dcterms:modified xsi:type="dcterms:W3CDTF">2019-11-06T19:52:02Z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0x0101000E85C4ADE84C95479ED984F6319A8AAF</vt:lpwstr>
  </property>
</Properties>
</file>