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389" r:id="rId2"/>
    <p:sldId id="298" r:id="rId3"/>
    <p:sldId id="391" r:id="rId4"/>
    <p:sldId id="348" r:id="rId5"/>
    <p:sldId id="299" r:id="rId6"/>
    <p:sldId id="362" r:id="rId7"/>
    <p:sldId id="363" r:id="rId8"/>
    <p:sldId id="302" r:id="rId9"/>
    <p:sldId id="393" r:id="rId10"/>
    <p:sldId id="394" r:id="rId11"/>
    <p:sldId id="308" r:id="rId12"/>
    <p:sldId id="422" r:id="rId13"/>
    <p:sldId id="396" r:id="rId14"/>
    <p:sldId id="300" r:id="rId15"/>
    <p:sldId id="301" r:id="rId16"/>
    <p:sldId id="420" r:id="rId17"/>
    <p:sldId id="397" r:id="rId18"/>
    <p:sldId id="398" r:id="rId19"/>
    <p:sldId id="399" r:id="rId20"/>
    <p:sldId id="401" r:id="rId21"/>
    <p:sldId id="402" r:id="rId22"/>
    <p:sldId id="421" r:id="rId23"/>
    <p:sldId id="405" r:id="rId24"/>
    <p:sldId id="404" r:id="rId25"/>
    <p:sldId id="407" r:id="rId26"/>
    <p:sldId id="406" r:id="rId27"/>
    <p:sldId id="409" r:id="rId28"/>
    <p:sldId id="423"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41B06"/>
    <a:srgbClr val="FFFF99"/>
    <a:srgbClr val="FFCCFF"/>
    <a:srgbClr val="FF3300"/>
    <a:srgbClr val="FFFF00"/>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06" y="-90"/>
      </p:cViewPr>
      <p:guideLst>
        <p:guide orient="horz" pos="2160"/>
        <p:guide pos="2832"/>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36" charset="0"/>
              </a:defRPr>
            </a:lvl1pPr>
          </a:lstStyle>
          <a:p>
            <a:pPr>
              <a:defRPr/>
            </a:pPr>
            <a:endParaRPr lang="en-US"/>
          </a:p>
        </p:txBody>
      </p:sp>
      <p:sp>
        <p:nvSpPr>
          <p:cNvPr id="204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36"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36" charset="0"/>
              </a:defRPr>
            </a:lvl1pPr>
          </a:lstStyle>
          <a:p>
            <a:pPr>
              <a:defRPr/>
            </a:pPr>
            <a:endParaRPr lang="en-US"/>
          </a:p>
        </p:txBody>
      </p:sp>
      <p:sp>
        <p:nvSpPr>
          <p:cNvPr id="204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36" charset="0"/>
              </a:defRPr>
            </a:lvl1pPr>
          </a:lstStyle>
          <a:p>
            <a:pPr>
              <a:defRPr/>
            </a:pPr>
            <a:fld id="{3B465788-5190-4223-9AC9-15686A585B2A}" type="slidenum">
              <a:rPr lang="en-US"/>
              <a:pPr>
                <a:defRPr/>
              </a:pPr>
              <a:t>‹#›</a:t>
            </a:fld>
            <a:endParaRPr lang="en-US"/>
          </a:p>
        </p:txBody>
      </p:sp>
    </p:spTree>
    <p:extLst>
      <p:ext uri="{BB962C8B-B14F-4D97-AF65-F5344CB8AC3E}">
        <p14:creationId xmlns:p14="http://schemas.microsoft.com/office/powerpoint/2010/main" val="4031986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FD3B0-0274-45BE-82E6-4CE3811AF9C2}" type="slidenum">
              <a:rPr lang="en-US"/>
              <a:pPr>
                <a:defRPr/>
              </a:pPr>
              <a:t>‹#›</a:t>
            </a:fld>
            <a:endParaRPr lang="en-US"/>
          </a:p>
        </p:txBody>
      </p:sp>
    </p:spTree>
    <p:extLst>
      <p:ext uri="{BB962C8B-B14F-4D97-AF65-F5344CB8AC3E}">
        <p14:creationId xmlns:p14="http://schemas.microsoft.com/office/powerpoint/2010/main" val="198434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535EDE-D3D5-40DE-A8B2-BCB2A3A5C436}" type="slidenum">
              <a:rPr lang="en-US"/>
              <a:pPr>
                <a:defRPr/>
              </a:pPr>
              <a:t>‹#›</a:t>
            </a:fld>
            <a:endParaRPr lang="en-US"/>
          </a:p>
        </p:txBody>
      </p:sp>
    </p:spTree>
    <p:extLst>
      <p:ext uri="{BB962C8B-B14F-4D97-AF65-F5344CB8AC3E}">
        <p14:creationId xmlns:p14="http://schemas.microsoft.com/office/powerpoint/2010/main" val="9837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3085F6-B5ED-4296-90BC-DB010B7E1723}" type="slidenum">
              <a:rPr lang="en-US"/>
              <a:pPr>
                <a:defRPr/>
              </a:pPr>
              <a:t>‹#›</a:t>
            </a:fld>
            <a:endParaRPr lang="en-US"/>
          </a:p>
        </p:txBody>
      </p:sp>
    </p:spTree>
    <p:extLst>
      <p:ext uri="{BB962C8B-B14F-4D97-AF65-F5344CB8AC3E}">
        <p14:creationId xmlns:p14="http://schemas.microsoft.com/office/powerpoint/2010/main" val="232228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952577-66A4-47E4-9C7D-769693F5E76D}" type="slidenum">
              <a:rPr lang="en-US"/>
              <a:pPr>
                <a:defRPr/>
              </a:pPr>
              <a:t>‹#›</a:t>
            </a:fld>
            <a:endParaRPr lang="en-US"/>
          </a:p>
        </p:txBody>
      </p:sp>
    </p:spTree>
    <p:extLst>
      <p:ext uri="{BB962C8B-B14F-4D97-AF65-F5344CB8AC3E}">
        <p14:creationId xmlns:p14="http://schemas.microsoft.com/office/powerpoint/2010/main" val="342158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12CBEB-A443-43C6-BB69-2B6933131E80}" type="slidenum">
              <a:rPr lang="en-US"/>
              <a:pPr>
                <a:defRPr/>
              </a:pPr>
              <a:t>‹#›</a:t>
            </a:fld>
            <a:endParaRPr lang="en-US"/>
          </a:p>
        </p:txBody>
      </p:sp>
    </p:spTree>
    <p:extLst>
      <p:ext uri="{BB962C8B-B14F-4D97-AF65-F5344CB8AC3E}">
        <p14:creationId xmlns:p14="http://schemas.microsoft.com/office/powerpoint/2010/main" val="365415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A8093-E3AE-4E19-803C-F5BF06399931}" type="slidenum">
              <a:rPr lang="en-US"/>
              <a:pPr>
                <a:defRPr/>
              </a:pPr>
              <a:t>‹#›</a:t>
            </a:fld>
            <a:endParaRPr lang="en-US"/>
          </a:p>
        </p:txBody>
      </p:sp>
    </p:spTree>
    <p:extLst>
      <p:ext uri="{BB962C8B-B14F-4D97-AF65-F5344CB8AC3E}">
        <p14:creationId xmlns:p14="http://schemas.microsoft.com/office/powerpoint/2010/main" val="400868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90BF6-5A34-4CD9-9A13-74E742F32E08}" type="slidenum">
              <a:rPr lang="en-US"/>
              <a:pPr>
                <a:defRPr/>
              </a:pPr>
              <a:t>‹#›</a:t>
            </a:fld>
            <a:endParaRPr lang="en-US"/>
          </a:p>
        </p:txBody>
      </p:sp>
    </p:spTree>
    <p:extLst>
      <p:ext uri="{BB962C8B-B14F-4D97-AF65-F5344CB8AC3E}">
        <p14:creationId xmlns:p14="http://schemas.microsoft.com/office/powerpoint/2010/main" val="424960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FEBD39-5276-4B6B-91AF-C537FC142E68}" type="slidenum">
              <a:rPr lang="en-US"/>
              <a:pPr>
                <a:defRPr/>
              </a:pPr>
              <a:t>‹#›</a:t>
            </a:fld>
            <a:endParaRPr lang="en-US"/>
          </a:p>
        </p:txBody>
      </p:sp>
    </p:spTree>
    <p:extLst>
      <p:ext uri="{BB962C8B-B14F-4D97-AF65-F5344CB8AC3E}">
        <p14:creationId xmlns:p14="http://schemas.microsoft.com/office/powerpoint/2010/main" val="215179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0A8500-C4A6-47EF-8DA0-F99CD138BBC1}" type="slidenum">
              <a:rPr lang="en-US"/>
              <a:pPr>
                <a:defRPr/>
              </a:pPr>
              <a:t>‹#›</a:t>
            </a:fld>
            <a:endParaRPr lang="en-US"/>
          </a:p>
        </p:txBody>
      </p:sp>
    </p:spTree>
    <p:extLst>
      <p:ext uri="{BB962C8B-B14F-4D97-AF65-F5344CB8AC3E}">
        <p14:creationId xmlns:p14="http://schemas.microsoft.com/office/powerpoint/2010/main" val="388100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323CA9-A742-4DEC-BEFF-B5C472857799}" type="slidenum">
              <a:rPr lang="en-US"/>
              <a:pPr>
                <a:defRPr/>
              </a:pPr>
              <a:t>‹#›</a:t>
            </a:fld>
            <a:endParaRPr lang="en-US"/>
          </a:p>
        </p:txBody>
      </p:sp>
    </p:spTree>
    <p:extLst>
      <p:ext uri="{BB962C8B-B14F-4D97-AF65-F5344CB8AC3E}">
        <p14:creationId xmlns:p14="http://schemas.microsoft.com/office/powerpoint/2010/main" val="14603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97733E-288D-4D4C-814B-FD8E99E9E120}" type="slidenum">
              <a:rPr lang="en-US"/>
              <a:pPr>
                <a:defRPr/>
              </a:pPr>
              <a:t>‹#›</a:t>
            </a:fld>
            <a:endParaRPr lang="en-US"/>
          </a:p>
        </p:txBody>
      </p:sp>
    </p:spTree>
    <p:extLst>
      <p:ext uri="{BB962C8B-B14F-4D97-AF65-F5344CB8AC3E}">
        <p14:creationId xmlns:p14="http://schemas.microsoft.com/office/powerpoint/2010/main" val="254958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3DD8B-B146-4DD6-95AA-34F45FC1B6DF}" type="slidenum">
              <a:rPr lang="en-US"/>
              <a:pPr>
                <a:defRPr/>
              </a:pPr>
              <a:t>‹#›</a:t>
            </a:fld>
            <a:endParaRPr lang="en-US"/>
          </a:p>
        </p:txBody>
      </p:sp>
    </p:spTree>
    <p:extLst>
      <p:ext uri="{BB962C8B-B14F-4D97-AF65-F5344CB8AC3E}">
        <p14:creationId xmlns:p14="http://schemas.microsoft.com/office/powerpoint/2010/main" val="83062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3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3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36" charset="0"/>
              </a:defRPr>
            </a:lvl1pPr>
          </a:lstStyle>
          <a:p>
            <a:pPr>
              <a:defRPr/>
            </a:pPr>
            <a:fld id="{F4CEEEC0-22C1-4498-A0D6-8ABE48CDB1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mj-cs"/>
        </a:defRPr>
      </a:lvl1pPr>
      <a:lvl2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5pPr>
      <a:lvl6pPr marL="457200" algn="ctr" rtl="0" eaLnBrk="0" fontAlgn="base" hangingPunct="0">
        <a:spcBef>
          <a:spcPct val="0"/>
        </a:spcBef>
        <a:spcAft>
          <a:spcPct val="0"/>
        </a:spcAft>
        <a:defRPr sz="4400">
          <a:solidFill>
            <a:schemeClr val="tx2"/>
          </a:solidFill>
          <a:latin typeface="Times" pitchFamily="36" charset="0"/>
        </a:defRPr>
      </a:lvl6pPr>
      <a:lvl7pPr marL="914400" algn="ctr" rtl="0" eaLnBrk="0" fontAlgn="base" hangingPunct="0">
        <a:spcBef>
          <a:spcPct val="0"/>
        </a:spcBef>
        <a:spcAft>
          <a:spcPct val="0"/>
        </a:spcAft>
        <a:defRPr sz="4400">
          <a:solidFill>
            <a:schemeClr val="tx2"/>
          </a:solidFill>
          <a:latin typeface="Times" pitchFamily="36" charset="0"/>
        </a:defRPr>
      </a:lvl7pPr>
      <a:lvl8pPr marL="1371600" algn="ctr" rtl="0" eaLnBrk="0" fontAlgn="base" hangingPunct="0">
        <a:spcBef>
          <a:spcPct val="0"/>
        </a:spcBef>
        <a:spcAft>
          <a:spcPct val="0"/>
        </a:spcAft>
        <a:defRPr sz="4400">
          <a:solidFill>
            <a:schemeClr val="tx2"/>
          </a:solidFill>
          <a:latin typeface="Times" pitchFamily="36" charset="0"/>
        </a:defRPr>
      </a:lvl8pPr>
      <a:lvl9pPr marL="1828800" algn="ctr" rtl="0" eaLnBrk="0" fontAlgn="base" hangingPunct="0">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data.giss.nas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AutoShape 12"/>
          <p:cNvSpPr>
            <a:spLocks noChangeArrowheads="1"/>
          </p:cNvSpPr>
          <p:nvPr/>
        </p:nvSpPr>
        <p:spPr bwMode="auto">
          <a:xfrm>
            <a:off x="4822825" y="76200"/>
            <a:ext cx="3632200" cy="647700"/>
          </a:xfrm>
          <a:prstGeom prst="roundRect">
            <a:avLst>
              <a:gd name="adj" fmla="val 16667"/>
            </a:avLst>
          </a:prstGeom>
          <a:solidFill>
            <a:srgbClr val="000066">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spcBef>
                <a:spcPct val="50000"/>
              </a:spcBef>
            </a:pPr>
            <a:r>
              <a:rPr lang="en-US" sz="3200">
                <a:solidFill>
                  <a:srgbClr val="FFFF66"/>
                </a:solidFill>
              </a:rPr>
              <a:t>The Atmosphere</a:t>
            </a:r>
          </a:p>
        </p:txBody>
      </p:sp>
      <p:sp>
        <p:nvSpPr>
          <p:cNvPr id="193552" name="AutoShape 16"/>
          <p:cNvSpPr>
            <a:spLocks noGrp="1" noChangeArrowheads="1"/>
          </p:cNvSpPr>
          <p:nvPr>
            <p:ph type="body" sz="half" idx="2"/>
          </p:nvPr>
        </p:nvSpPr>
        <p:spPr>
          <a:xfrm>
            <a:off x="4267200" y="788988"/>
            <a:ext cx="4743450" cy="1350962"/>
          </a:xfrm>
          <a:prstGeom prst="roundRect">
            <a:avLst>
              <a:gd name="adj" fmla="val 16667"/>
            </a:avLst>
          </a:prstGeom>
          <a:solidFill>
            <a:srgbClr val="000066">
              <a:alpha val="41000"/>
            </a:srgbClr>
          </a:solidFill>
        </p:spPr>
        <p:txBody>
          <a:bodyPr lIns="182880" tIns="137160" rIns="182880" bIns="137160"/>
          <a:lstStyle/>
          <a:p>
            <a:pPr>
              <a:lnSpc>
                <a:spcPct val="80000"/>
              </a:lnSpc>
              <a:buFontTx/>
              <a:buBlip>
                <a:blip r:embed="rId3"/>
              </a:buBlip>
              <a:defRPr/>
            </a:pPr>
            <a:r>
              <a:rPr lang="en-US" sz="2400" smtClean="0">
                <a:solidFill>
                  <a:srgbClr val="FFFF66"/>
                </a:solidFill>
                <a:effectLst>
                  <a:outerShdw blurRad="38100" dist="38100" dir="2700000" algn="tl">
                    <a:srgbClr val="000000"/>
                  </a:outerShdw>
                </a:effectLst>
                <a:latin typeface="Arial" charset="0"/>
              </a:rPr>
              <a:t>Structure and composition </a:t>
            </a:r>
          </a:p>
          <a:p>
            <a:pPr>
              <a:lnSpc>
                <a:spcPct val="80000"/>
              </a:lnSpc>
              <a:buFontTx/>
              <a:buBlip>
                <a:blip r:embed="rId3"/>
              </a:buBlip>
              <a:defRPr/>
            </a:pPr>
            <a:r>
              <a:rPr lang="en-US" sz="2400" smtClean="0">
                <a:solidFill>
                  <a:srgbClr val="FFFF66"/>
                </a:solidFill>
                <a:effectLst>
                  <a:outerShdw blurRad="38100" dist="38100" dir="2700000" algn="tl">
                    <a:srgbClr val="000000"/>
                  </a:outerShdw>
                </a:effectLst>
                <a:latin typeface="Arial" charset="0"/>
              </a:rPr>
              <a:t>Solar radiation budget</a:t>
            </a:r>
          </a:p>
          <a:p>
            <a:pPr>
              <a:lnSpc>
                <a:spcPct val="80000"/>
              </a:lnSpc>
              <a:buFontTx/>
              <a:buBlip>
                <a:blip r:embed="rId3"/>
              </a:buBlip>
              <a:defRPr/>
            </a:pPr>
            <a:r>
              <a:rPr lang="en-US" sz="2400" smtClean="0">
                <a:solidFill>
                  <a:srgbClr val="FFFF66"/>
                </a:solidFill>
                <a:effectLst>
                  <a:outerShdw blurRad="38100" dist="38100" dir="2700000" algn="tl">
                    <a:srgbClr val="000000"/>
                  </a:outerShdw>
                </a:effectLst>
                <a:latin typeface="Arial" charset="0"/>
              </a:rPr>
              <a:t>Greenhouse warming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43000" y="2497138"/>
            <a:ext cx="6858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67" name="Rectangle 3"/>
          <p:cNvSpPr>
            <a:spLocks noChangeArrowheads="1"/>
          </p:cNvSpPr>
          <p:nvPr/>
        </p:nvSpPr>
        <p:spPr bwMode="auto">
          <a:xfrm>
            <a:off x="2514600" y="6553200"/>
            <a:ext cx="3938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http://www.doc.mmu.ac.uk/aric/eae/english.html</a:t>
            </a:r>
          </a:p>
        </p:txBody>
      </p:sp>
      <p:pic>
        <p:nvPicPr>
          <p:cNvPr id="11268" name="Picture 4" descr="blue_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2757488" cy="39417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5" descr="red_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143000"/>
            <a:ext cx="2663825" cy="3962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1743075" y="4038600"/>
            <a:ext cx="2454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ctr" eaLnBrk="1" hangingPunct="1"/>
            <a:r>
              <a:rPr lang="en-US">
                <a:solidFill>
                  <a:srgbClr val="FF00FF"/>
                </a:solidFill>
              </a:rPr>
              <a:t>Sunset - Longer Wavelengths</a:t>
            </a:r>
          </a:p>
        </p:txBody>
      </p:sp>
      <p:sp>
        <p:nvSpPr>
          <p:cNvPr id="11271" name="Text Box 7"/>
          <p:cNvSpPr txBox="1">
            <a:spLocks noChangeArrowheads="1"/>
          </p:cNvSpPr>
          <p:nvPr/>
        </p:nvSpPr>
        <p:spPr bwMode="auto">
          <a:xfrm>
            <a:off x="4502150" y="40386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ctr" eaLnBrk="1" hangingPunct="1"/>
            <a:r>
              <a:rPr lang="en-US">
                <a:solidFill>
                  <a:schemeClr val="bg1"/>
                </a:solidFill>
              </a:rPr>
              <a:t>Noon - Shorter Wavelengths</a:t>
            </a:r>
          </a:p>
        </p:txBody>
      </p:sp>
      <p:sp>
        <p:nvSpPr>
          <p:cNvPr id="11272" name="Text Box 8"/>
          <p:cNvSpPr txBox="1">
            <a:spLocks noChangeArrowheads="1"/>
          </p:cNvSpPr>
          <p:nvPr/>
        </p:nvSpPr>
        <p:spPr bwMode="auto">
          <a:xfrm>
            <a:off x="2286000" y="762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ctr" eaLnBrk="1" hangingPunct="1">
              <a:spcBef>
                <a:spcPct val="50000"/>
              </a:spcBef>
            </a:pPr>
            <a:r>
              <a:rPr lang="en-US" sz="2800">
                <a:solidFill>
                  <a:schemeClr val="bg1"/>
                </a:solidFill>
              </a:rPr>
              <a:t>Atmospheric Scattering</a:t>
            </a:r>
          </a:p>
        </p:txBody>
      </p:sp>
      <p:sp>
        <p:nvSpPr>
          <p:cNvPr id="11273" name="AutoShape 9"/>
          <p:cNvSpPr>
            <a:spLocks noChangeArrowheads="1"/>
          </p:cNvSpPr>
          <p:nvPr/>
        </p:nvSpPr>
        <p:spPr bwMode="auto">
          <a:xfrm>
            <a:off x="1752600" y="609600"/>
            <a:ext cx="2133600" cy="304800"/>
          </a:xfrm>
          <a:prstGeom prst="leftArrow">
            <a:avLst>
              <a:gd name="adj1" fmla="val 50000"/>
              <a:gd name="adj2" fmla="val 175000"/>
            </a:avLst>
          </a:prstGeom>
          <a:gradFill rotWithShape="0">
            <a:gsLst>
              <a:gs pos="0">
                <a:srgbClr val="FF00FF"/>
              </a:gs>
              <a:gs pos="100000">
                <a:srgbClr val="3333FF"/>
              </a:gs>
            </a:gsLst>
            <a:lin ang="0" scaled="1"/>
          </a:gradFill>
          <a:ln w="9525">
            <a:solidFill>
              <a:schemeClr val="tx1"/>
            </a:solidFill>
            <a:miter lim="800000"/>
            <a:headEnd/>
            <a:tailEnd/>
          </a:ln>
        </p:spPr>
        <p:txBody>
          <a:bodyPr wrap="none" anchor="ctr"/>
          <a:lstStyle/>
          <a:p>
            <a:endParaRPr lang="en-US"/>
          </a:p>
        </p:txBody>
      </p:sp>
      <p:sp>
        <p:nvSpPr>
          <p:cNvPr id="11274" name="AutoShape 10"/>
          <p:cNvSpPr>
            <a:spLocks noChangeArrowheads="1"/>
          </p:cNvSpPr>
          <p:nvPr/>
        </p:nvSpPr>
        <p:spPr bwMode="auto">
          <a:xfrm rot="10800000">
            <a:off x="4648200" y="609600"/>
            <a:ext cx="2133600" cy="304800"/>
          </a:xfrm>
          <a:prstGeom prst="leftArrow">
            <a:avLst>
              <a:gd name="adj1" fmla="val 50000"/>
              <a:gd name="adj2" fmla="val 175000"/>
            </a:avLst>
          </a:prstGeom>
          <a:gradFill rotWithShape="0">
            <a:gsLst>
              <a:gs pos="0">
                <a:srgbClr val="3333FF"/>
              </a:gs>
              <a:gs pos="100000">
                <a:srgbClr val="6600CC"/>
              </a:gs>
            </a:gsLst>
            <a:lin ang="0" scaled="1"/>
          </a:gradFill>
          <a:ln w="9525">
            <a:solidFill>
              <a:schemeClr val="tx1"/>
            </a:solidFill>
            <a:miter lim="800000"/>
            <a:headEnd/>
            <a:tailEnd/>
          </a:ln>
        </p:spPr>
        <p:txBody>
          <a:bodyPr wrap="none" anchor="ctr"/>
          <a:lstStyle/>
          <a:p>
            <a:endParaRPr lang="en-US"/>
          </a:p>
        </p:txBody>
      </p:sp>
      <p:sp>
        <p:nvSpPr>
          <p:cNvPr id="200715" name="Text Box 11"/>
          <p:cNvSpPr txBox="1">
            <a:spLocks noChangeArrowheads="1"/>
          </p:cNvSpPr>
          <p:nvPr/>
        </p:nvSpPr>
        <p:spPr bwMode="auto">
          <a:xfrm>
            <a:off x="228600" y="5241925"/>
            <a:ext cx="8686800" cy="1311275"/>
          </a:xfrm>
          <a:prstGeom prst="rect">
            <a:avLst/>
          </a:prstGeom>
          <a:solidFill>
            <a:schemeClr val="bg1">
              <a:alpha val="82001"/>
            </a:schemeClr>
          </a:solidFill>
          <a:ln w="9525">
            <a:noFill/>
            <a:miter lim="800000"/>
            <a:headEnd/>
            <a:tailEnd/>
          </a:ln>
          <a:effectLst/>
        </p:spPr>
        <p:txBody>
          <a:bodyPr>
            <a:spAutoFit/>
          </a:bodyPr>
          <a:lstStyle/>
          <a:p>
            <a:pPr>
              <a:spcBef>
                <a:spcPct val="50000"/>
              </a:spcBef>
              <a:defRPr/>
            </a:pPr>
            <a:r>
              <a:rPr lang="en-US" sz="2000"/>
              <a:t>Shorter wavelengths of light (e.g., </a:t>
            </a:r>
            <a:r>
              <a:rPr lang="en-US" sz="2000" b="1">
                <a:solidFill>
                  <a:schemeClr val="accent2"/>
                </a:solidFill>
                <a:effectLst>
                  <a:outerShdw blurRad="38100" dist="38100" dir="2700000" algn="tl">
                    <a:srgbClr val="C0C0C0"/>
                  </a:outerShdw>
                </a:effectLst>
              </a:rPr>
              <a:t>blue</a:t>
            </a:r>
            <a:r>
              <a:rPr lang="en-US" sz="2000"/>
              <a:t>) refract more than longer wavelengths (e.g., </a:t>
            </a:r>
            <a:r>
              <a:rPr lang="en-US" sz="2000" b="1">
                <a:solidFill>
                  <a:srgbClr val="FF3300"/>
                </a:solidFill>
                <a:effectLst>
                  <a:outerShdw blurRad="38100" dist="38100" dir="2700000" algn="tl">
                    <a:srgbClr val="C0C0C0"/>
                  </a:outerShdw>
                </a:effectLst>
              </a:rPr>
              <a:t>red</a:t>
            </a:r>
            <a:r>
              <a:rPr lang="en-US" sz="2000"/>
              <a:t>), and are therefore more easily scattered. The thicker the atmosphere through which the light passes, the less blue (and the more red) the sky will appear.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0715"/>
                                        </p:tgtEl>
                                        <p:attrNameLst>
                                          <p:attrName>style.visibility</p:attrName>
                                        </p:attrNameLst>
                                      </p:cBhvr>
                                      <p:to>
                                        <p:strVal val="visible"/>
                                      </p:to>
                                    </p:set>
                                    <p:animEffect transition="in" filter="fade">
                                      <p:cBhvr>
                                        <p:cTn id="7" dur="2000"/>
                                        <p:tgtEl>
                                          <p:spTgt spid="200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3581400"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http://www.ucar.edu/learn/1_1_1.htm</a:t>
            </a:r>
          </a:p>
        </p:txBody>
      </p:sp>
      <p:pic>
        <p:nvPicPr>
          <p:cNvPr id="12291" name="Picture 10" descr="radi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6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4" name="Text Box 18"/>
          <p:cNvSpPr txBox="1">
            <a:spLocks noChangeArrowheads="1"/>
          </p:cNvSpPr>
          <p:nvPr/>
        </p:nvSpPr>
        <p:spPr bwMode="auto">
          <a:xfrm>
            <a:off x="609600" y="1447800"/>
            <a:ext cx="3048000" cy="954088"/>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FF66"/>
                </a:solidFill>
                <a:effectLst>
                  <a:outerShdw blurRad="38100" dist="38100" dir="2700000" algn="tl">
                    <a:srgbClr val="000000"/>
                  </a:outerShdw>
                </a:effectLst>
              </a:rPr>
              <a:t>Average Solar Radiation Budget</a:t>
            </a:r>
          </a:p>
        </p:txBody>
      </p:sp>
      <p:sp>
        <p:nvSpPr>
          <p:cNvPr id="106518" name="AutoShape 22"/>
          <p:cNvSpPr>
            <a:spLocks noChangeArrowheads="1"/>
          </p:cNvSpPr>
          <p:nvPr/>
        </p:nvSpPr>
        <p:spPr bwMode="auto">
          <a:xfrm>
            <a:off x="228600" y="3505200"/>
            <a:ext cx="5105400" cy="3008313"/>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1800" b="1">
                <a:solidFill>
                  <a:schemeClr val="tx2"/>
                </a:solidFill>
                <a:effectLst>
                  <a:outerShdw blurRad="38100" dist="38100" dir="2700000" algn="tl">
                    <a:srgbClr val="C0C0C0"/>
                  </a:outerShdw>
                </a:effectLst>
              </a:rPr>
              <a:t>70% absorbed</a:t>
            </a:r>
          </a:p>
          <a:p>
            <a:pPr lvl="1">
              <a:spcBef>
                <a:spcPct val="50000"/>
              </a:spcBef>
              <a:buFontTx/>
              <a:buBlip>
                <a:blip r:embed="rId3"/>
              </a:buBlip>
              <a:defRPr/>
            </a:pPr>
            <a:r>
              <a:rPr lang="en-US" sz="1800" i="1">
                <a:solidFill>
                  <a:schemeClr val="tx2"/>
                </a:solidFill>
                <a:effectLst>
                  <a:outerShdw blurRad="38100" dist="38100" dir="2700000" algn="tl">
                    <a:srgbClr val="C0C0C0"/>
                  </a:outerShdw>
                </a:effectLst>
              </a:rPr>
              <a:t>19% by atmosphere and clouds</a:t>
            </a:r>
          </a:p>
          <a:p>
            <a:pPr lvl="1">
              <a:spcBef>
                <a:spcPct val="50000"/>
              </a:spcBef>
              <a:buFontTx/>
              <a:buBlip>
                <a:blip r:embed="rId3"/>
              </a:buBlip>
              <a:defRPr/>
            </a:pPr>
            <a:r>
              <a:rPr lang="en-US" sz="1800" i="1">
                <a:solidFill>
                  <a:schemeClr val="tx2"/>
                </a:solidFill>
                <a:effectLst>
                  <a:outerShdw blurRad="38100" dist="38100" dir="2700000" algn="tl">
                    <a:srgbClr val="C0C0C0"/>
                  </a:outerShdw>
                </a:effectLst>
              </a:rPr>
              <a:t>51% by surface</a:t>
            </a:r>
          </a:p>
          <a:p>
            <a:pPr>
              <a:spcBef>
                <a:spcPct val="50000"/>
              </a:spcBef>
              <a:defRPr/>
            </a:pPr>
            <a:r>
              <a:rPr lang="en-US" sz="1800" b="1">
                <a:solidFill>
                  <a:srgbClr val="CC3300"/>
                </a:solidFill>
                <a:effectLst>
                  <a:outerShdw blurRad="38100" dist="38100" dir="2700000" algn="tl">
                    <a:srgbClr val="C0C0C0"/>
                  </a:outerShdw>
                </a:effectLst>
              </a:rPr>
              <a:t>30% reflected or scattered back to space</a:t>
            </a:r>
            <a:r>
              <a:rPr lang="en-US" sz="1800">
                <a:solidFill>
                  <a:srgbClr val="CC3300"/>
                </a:solidFill>
                <a:effectLst>
                  <a:outerShdw blurRad="38100" dist="38100" dir="2700000" algn="tl">
                    <a:srgbClr val="C0C0C0"/>
                  </a:outerShdw>
                </a:effectLst>
              </a:rPr>
              <a:t> </a:t>
            </a:r>
          </a:p>
          <a:p>
            <a:pPr lvl="1">
              <a:spcBef>
                <a:spcPct val="50000"/>
              </a:spcBef>
              <a:buFontTx/>
              <a:buBlip>
                <a:blip r:embed="rId3"/>
              </a:buBlip>
              <a:defRPr/>
            </a:pPr>
            <a:r>
              <a:rPr lang="en-US" sz="1800" i="1">
                <a:solidFill>
                  <a:srgbClr val="CC3300"/>
                </a:solidFill>
                <a:effectLst>
                  <a:outerShdw blurRad="38100" dist="38100" dir="2700000" algn="tl">
                    <a:srgbClr val="C0C0C0"/>
                  </a:outerShdw>
                </a:effectLst>
              </a:rPr>
              <a:t>20% from clouds</a:t>
            </a:r>
          </a:p>
          <a:p>
            <a:pPr lvl="1">
              <a:spcBef>
                <a:spcPct val="50000"/>
              </a:spcBef>
              <a:buFontTx/>
              <a:buBlip>
                <a:blip r:embed="rId3"/>
              </a:buBlip>
              <a:defRPr/>
            </a:pPr>
            <a:r>
              <a:rPr lang="en-US" sz="1800" i="1">
                <a:solidFill>
                  <a:srgbClr val="CC3300"/>
                </a:solidFill>
                <a:effectLst>
                  <a:outerShdw blurRad="38100" dist="38100" dir="2700000" algn="tl">
                    <a:srgbClr val="C0C0C0"/>
                  </a:outerShdw>
                </a:effectLst>
              </a:rPr>
              <a:t>6% from atmosphere</a:t>
            </a:r>
          </a:p>
          <a:p>
            <a:pPr lvl="1">
              <a:spcBef>
                <a:spcPct val="50000"/>
              </a:spcBef>
              <a:buFontTx/>
              <a:buBlip>
                <a:blip r:embed="rId3"/>
              </a:buBlip>
              <a:defRPr/>
            </a:pPr>
            <a:r>
              <a:rPr lang="en-US" sz="1800" i="1">
                <a:solidFill>
                  <a:srgbClr val="CC3300"/>
                </a:solidFill>
                <a:effectLst>
                  <a:outerShdw blurRad="38100" dist="38100" dir="2700000" algn="tl">
                    <a:srgbClr val="C0C0C0"/>
                  </a:outerShdw>
                </a:effectLst>
              </a:rPr>
              <a:t>4% from surface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06518">
                                            <p:txEl>
                                              <p:pRg st="0" end="0"/>
                                            </p:txEl>
                                          </p:spTgt>
                                        </p:tgtEl>
                                        <p:attrNameLst>
                                          <p:attrName>style.visibility</p:attrName>
                                        </p:attrNameLst>
                                      </p:cBhvr>
                                      <p:to>
                                        <p:strVal val="visible"/>
                                      </p:to>
                                    </p:set>
                                    <p:animEffect transition="in" filter="slide(fromBottom)">
                                      <p:cBhvr>
                                        <p:cTn id="7" dur="500"/>
                                        <p:tgtEl>
                                          <p:spTgt spid="106518">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6518">
                                            <p:txEl>
                                              <p:pRg st="1" end="1"/>
                                            </p:txEl>
                                          </p:spTgt>
                                        </p:tgtEl>
                                        <p:attrNameLst>
                                          <p:attrName>style.visibility</p:attrName>
                                        </p:attrNameLst>
                                      </p:cBhvr>
                                      <p:to>
                                        <p:strVal val="visible"/>
                                      </p:to>
                                    </p:set>
                                    <p:animEffect transition="in" filter="slide(fromBottom)">
                                      <p:cBhvr>
                                        <p:cTn id="10" dur="500"/>
                                        <p:tgtEl>
                                          <p:spTgt spid="106518">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6518">
                                            <p:txEl>
                                              <p:pRg st="2" end="2"/>
                                            </p:txEl>
                                          </p:spTgt>
                                        </p:tgtEl>
                                        <p:attrNameLst>
                                          <p:attrName>style.visibility</p:attrName>
                                        </p:attrNameLst>
                                      </p:cBhvr>
                                      <p:to>
                                        <p:strVal val="visible"/>
                                      </p:to>
                                    </p:set>
                                    <p:animEffect transition="in" filter="slide(fromBottom)">
                                      <p:cBhvr>
                                        <p:cTn id="13" dur="500"/>
                                        <p:tgtEl>
                                          <p:spTgt spid="10651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06518">
                                            <p:txEl>
                                              <p:pRg st="3" end="3"/>
                                            </p:txEl>
                                          </p:spTgt>
                                        </p:tgtEl>
                                        <p:attrNameLst>
                                          <p:attrName>style.visibility</p:attrName>
                                        </p:attrNameLst>
                                      </p:cBhvr>
                                      <p:to>
                                        <p:strVal val="visible"/>
                                      </p:to>
                                    </p:set>
                                    <p:animEffect transition="in" filter="slide(fromBottom)">
                                      <p:cBhvr>
                                        <p:cTn id="18" dur="500"/>
                                        <p:tgtEl>
                                          <p:spTgt spid="106518">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06518">
                                            <p:txEl>
                                              <p:pRg st="4" end="4"/>
                                            </p:txEl>
                                          </p:spTgt>
                                        </p:tgtEl>
                                        <p:attrNameLst>
                                          <p:attrName>style.visibility</p:attrName>
                                        </p:attrNameLst>
                                      </p:cBhvr>
                                      <p:to>
                                        <p:strVal val="visible"/>
                                      </p:to>
                                    </p:set>
                                    <p:animEffect transition="in" filter="slide(fromBottom)">
                                      <p:cBhvr>
                                        <p:cTn id="21" dur="500"/>
                                        <p:tgtEl>
                                          <p:spTgt spid="106518">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06518">
                                            <p:txEl>
                                              <p:pRg st="5" end="5"/>
                                            </p:txEl>
                                          </p:spTgt>
                                        </p:tgtEl>
                                        <p:attrNameLst>
                                          <p:attrName>style.visibility</p:attrName>
                                        </p:attrNameLst>
                                      </p:cBhvr>
                                      <p:to>
                                        <p:strVal val="visible"/>
                                      </p:to>
                                    </p:set>
                                    <p:animEffect transition="in" filter="slide(fromBottom)">
                                      <p:cBhvr>
                                        <p:cTn id="24" dur="500"/>
                                        <p:tgtEl>
                                          <p:spTgt spid="106518">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06518">
                                            <p:txEl>
                                              <p:pRg st="6" end="6"/>
                                            </p:txEl>
                                          </p:spTgt>
                                        </p:tgtEl>
                                        <p:attrNameLst>
                                          <p:attrName>style.visibility</p:attrName>
                                        </p:attrNameLst>
                                      </p:cBhvr>
                                      <p:to>
                                        <p:strVal val="visible"/>
                                      </p:to>
                                    </p:set>
                                    <p:animEffect transition="in" filter="slide(fromBottom)">
                                      <p:cBhvr>
                                        <p:cTn id="27" dur="500"/>
                                        <p:tgtEl>
                                          <p:spTgt spid="1065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0" descr="radi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1706"/>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8" name="AutoShape 22"/>
          <p:cNvSpPr>
            <a:spLocks noChangeArrowheads="1"/>
          </p:cNvSpPr>
          <p:nvPr/>
        </p:nvSpPr>
        <p:spPr bwMode="auto">
          <a:xfrm>
            <a:off x="5148169" y="1338366"/>
            <a:ext cx="3406588" cy="1269980"/>
          </a:xfrm>
          <a:prstGeom prst="roundRect">
            <a:avLst>
              <a:gd name="adj" fmla="val 9653"/>
            </a:avLst>
          </a:prstGeom>
          <a:solidFill>
            <a:schemeClr val="bg1">
              <a:alpha val="61000"/>
            </a:schemeClr>
          </a:solidFill>
          <a:ln w="9525">
            <a:noFill/>
            <a:round/>
            <a:headEnd/>
            <a:tailEnd/>
          </a:ln>
          <a:effectLst/>
        </p:spPr>
        <p:txBody>
          <a:bodyPr wrap="square">
            <a:spAutoFit/>
          </a:bodyPr>
          <a:lstStyle/>
          <a:p>
            <a:pPr>
              <a:spcBef>
                <a:spcPct val="50000"/>
              </a:spcBef>
              <a:defRPr/>
            </a:pPr>
            <a:r>
              <a:rPr lang="en-US" sz="1800" b="1" dirty="0" smtClean="0">
                <a:solidFill>
                  <a:schemeClr val="tx2"/>
                </a:solidFill>
                <a:effectLst>
                  <a:outerShdw blurRad="38100" dist="38100" dir="2700000" algn="tl">
                    <a:srgbClr val="C0C0C0"/>
                  </a:outerShdw>
                </a:effectLst>
              </a:rPr>
              <a:t>Radiation that is absorbed by the atmosphere or surface of the Earth heats those bodies. </a:t>
            </a:r>
            <a:endParaRPr lang="en-US" sz="1800" i="1" dirty="0">
              <a:solidFill>
                <a:srgbClr val="CC3300"/>
              </a:solidFill>
              <a:effectLst>
                <a:outerShdw blurRad="38100" dist="38100" dir="2700000" algn="tl">
                  <a:srgbClr val="C0C0C0"/>
                </a:outerShdw>
              </a:effectLst>
            </a:endParaRPr>
          </a:p>
        </p:txBody>
      </p:sp>
      <p:sp>
        <p:nvSpPr>
          <p:cNvPr id="6" name="AutoShape 22"/>
          <p:cNvSpPr>
            <a:spLocks noChangeArrowheads="1"/>
          </p:cNvSpPr>
          <p:nvPr/>
        </p:nvSpPr>
        <p:spPr bwMode="auto">
          <a:xfrm>
            <a:off x="228600" y="3886200"/>
            <a:ext cx="8655424" cy="2735342"/>
          </a:xfrm>
          <a:prstGeom prst="roundRect">
            <a:avLst>
              <a:gd name="adj" fmla="val 9653"/>
            </a:avLst>
          </a:prstGeom>
          <a:solidFill>
            <a:schemeClr val="bg1">
              <a:alpha val="61000"/>
            </a:schemeClr>
          </a:solidFill>
          <a:ln w="9525">
            <a:noFill/>
            <a:round/>
            <a:headEnd/>
            <a:tailEnd/>
          </a:ln>
          <a:effectLst/>
        </p:spPr>
        <p:txBody>
          <a:bodyPr wrap="square">
            <a:spAutoFit/>
          </a:bodyPr>
          <a:lstStyle/>
          <a:p>
            <a:pPr>
              <a:spcBef>
                <a:spcPct val="50000"/>
              </a:spcBef>
              <a:defRPr/>
            </a:pPr>
            <a:r>
              <a:rPr lang="en-US" sz="1800" dirty="0" smtClean="0">
                <a:solidFill>
                  <a:schemeClr val="tx2"/>
                </a:solidFill>
                <a:effectLst>
                  <a:outerShdw blurRad="38100" dist="38100" dir="2700000" algn="tl">
                    <a:srgbClr val="C0C0C0"/>
                  </a:outerShdw>
                </a:effectLst>
              </a:rPr>
              <a:t>The absorbed radiation energizes a number of natural process. Radiation absorbed by water molecules can cause a phase change (e.g., solid ice to liquid water or liquid water to water vapor). </a:t>
            </a:r>
          </a:p>
          <a:p>
            <a:pPr>
              <a:spcBef>
                <a:spcPct val="50000"/>
              </a:spcBef>
              <a:defRPr/>
            </a:pPr>
            <a:r>
              <a:rPr lang="en-US" sz="1800" dirty="0" smtClean="0">
                <a:solidFill>
                  <a:schemeClr val="tx2"/>
                </a:solidFill>
                <a:effectLst>
                  <a:outerShdw blurRad="38100" dist="38100" dir="2700000" algn="tl">
                    <a:srgbClr val="C0C0C0"/>
                  </a:outerShdw>
                </a:effectLst>
              </a:rPr>
              <a:t>Most of the large amount of radiation absorbed by the surface of the Earth is re-radiated to the lowest level of the atmosphere, heating it. This warm air expands, causing it to be buoyant, and thus rise into the atmosphere. </a:t>
            </a:r>
          </a:p>
          <a:p>
            <a:pPr>
              <a:spcBef>
                <a:spcPct val="50000"/>
              </a:spcBef>
              <a:defRPr/>
            </a:pPr>
            <a:r>
              <a:rPr lang="en-US" sz="1800" dirty="0" smtClean="0">
                <a:solidFill>
                  <a:schemeClr val="tx2"/>
                </a:solidFill>
                <a:effectLst>
                  <a:outerShdw blurRad="38100" dist="38100" dir="2700000" algn="tl">
                    <a:srgbClr val="C0C0C0"/>
                  </a:outerShdw>
                </a:effectLst>
              </a:rPr>
              <a:t>A tiny percentage of the solar budget is absorbed by photosynthetic plants, which use it to make organic fuel (sugar). </a:t>
            </a:r>
            <a:endParaRPr lang="en-US" sz="1800" dirty="0">
              <a:solidFill>
                <a:schemeClr val="tx2"/>
              </a:solidFill>
              <a:effectLst>
                <a:outerShdw blurRad="38100" dist="38100" dir="2700000" algn="tl">
                  <a:srgbClr val="C0C0C0"/>
                </a:outerShdw>
              </a:effectLst>
            </a:endParaRPr>
          </a:p>
        </p:txBody>
      </p:sp>
      <p:sp>
        <p:nvSpPr>
          <p:cNvPr id="12290" name="Rectangle 8"/>
          <p:cNvSpPr>
            <a:spLocks noChangeArrowheads="1"/>
          </p:cNvSpPr>
          <p:nvPr/>
        </p:nvSpPr>
        <p:spPr bwMode="auto">
          <a:xfrm>
            <a:off x="363071" y="201706"/>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dirty="0">
                <a:solidFill>
                  <a:schemeClr val="bg1"/>
                </a:solidFill>
              </a:rPr>
              <a:t>http://www.ucar.edu/learn/1_1_1.htm</a:t>
            </a:r>
          </a:p>
        </p:txBody>
      </p:sp>
    </p:spTree>
    <p:extLst>
      <p:ext uri="{BB962C8B-B14F-4D97-AF65-F5344CB8AC3E}">
        <p14:creationId xmlns:p14="http://schemas.microsoft.com/office/powerpoint/2010/main" val="3617506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06518">
                                            <p:txEl>
                                              <p:pRg st="0" end="0"/>
                                            </p:txEl>
                                          </p:spTgt>
                                        </p:tgtEl>
                                        <p:attrNameLst>
                                          <p:attrName>style.visibility</p:attrName>
                                        </p:attrNameLst>
                                      </p:cBhvr>
                                      <p:to>
                                        <p:strVal val="visible"/>
                                      </p:to>
                                    </p:set>
                                    <p:animEffect transition="in" filter="slide(fromBottom)">
                                      <p:cBhvr>
                                        <p:cTn id="7" dur="500"/>
                                        <p:tgtEl>
                                          <p:spTgt spid="106518">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lide(fromBottom)">
                                      <p:cBhvr>
                                        <p:cTn id="11" dur="500"/>
                                        <p:tgtEl>
                                          <p:spTgt spid="6">
                                            <p:txEl>
                                              <p:pRg st="0" end="0"/>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lide(fromBottom)">
                                      <p:cBhvr>
                                        <p:cTn id="15" dur="500"/>
                                        <p:tgtEl>
                                          <p:spTgt spid="6">
                                            <p:txEl>
                                              <p:pRg st="1" end="1"/>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slide(fromBottom)">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803525"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http://www.ucar.edu/learn/1_1_1.htm</a:t>
            </a:r>
          </a:p>
        </p:txBody>
      </p:sp>
      <p:sp>
        <p:nvSpPr>
          <p:cNvPr id="219140" name="Text Box 4"/>
          <p:cNvSpPr txBox="1">
            <a:spLocks noChangeArrowheads="1"/>
          </p:cNvSpPr>
          <p:nvPr/>
        </p:nvSpPr>
        <p:spPr bwMode="auto">
          <a:xfrm>
            <a:off x="571500" y="76200"/>
            <a:ext cx="7543800" cy="457200"/>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66"/>
                </a:solidFill>
                <a:effectLst>
                  <a:outerShdw blurRad="38100" dist="38100" dir="2700000" algn="tl">
                    <a:srgbClr val="000000"/>
                  </a:outerShdw>
                </a:effectLst>
              </a:rPr>
              <a:t>Average Solar Radiation Budget</a:t>
            </a:r>
          </a:p>
        </p:txBody>
      </p:sp>
      <p:sp>
        <p:nvSpPr>
          <p:cNvPr id="219141" name="AutoShape 5"/>
          <p:cNvSpPr>
            <a:spLocks noChangeArrowheads="1"/>
          </p:cNvSpPr>
          <p:nvPr/>
        </p:nvSpPr>
        <p:spPr bwMode="auto">
          <a:xfrm>
            <a:off x="571500" y="609600"/>
            <a:ext cx="7543800" cy="3272641"/>
          </a:xfrm>
          <a:prstGeom prst="roundRect">
            <a:avLst>
              <a:gd name="adj" fmla="val 9653"/>
            </a:avLst>
          </a:prstGeom>
          <a:solidFill>
            <a:schemeClr val="bg1">
              <a:alpha val="61000"/>
            </a:schemeClr>
          </a:solidFill>
          <a:ln w="9525">
            <a:noFill/>
            <a:round/>
            <a:headEnd/>
            <a:tailEnd/>
          </a:ln>
          <a:effectLst/>
          <a:scene3d>
            <a:camera prst="orthographicFront"/>
            <a:lightRig rig="threePt" dir="t"/>
          </a:scene3d>
          <a:sp3d>
            <a:bevelT/>
          </a:sp3d>
        </p:spPr>
        <p:txBody>
          <a:bodyPr>
            <a:spAutoFit/>
          </a:bodyPr>
          <a:lstStyle/>
          <a:p>
            <a:pPr>
              <a:spcBef>
                <a:spcPct val="50000"/>
              </a:spcBef>
              <a:defRPr/>
            </a:pPr>
            <a:r>
              <a:rPr lang="en-US" dirty="0">
                <a:solidFill>
                  <a:schemeClr val="tx2"/>
                </a:solidFill>
                <a:effectLst>
                  <a:outerShdw blurRad="38100" dist="38100" dir="2700000" algn="tl">
                    <a:srgbClr val="C0C0C0"/>
                  </a:outerShdw>
                </a:effectLst>
              </a:rPr>
              <a:t>70% absorbed</a:t>
            </a:r>
          </a:p>
          <a:p>
            <a:pPr lvl="1">
              <a:spcBef>
                <a:spcPct val="50000"/>
              </a:spcBef>
              <a:buFontTx/>
              <a:buBlip>
                <a:blip r:embed="rId2"/>
              </a:buBlip>
              <a:defRPr/>
            </a:pPr>
            <a:r>
              <a:rPr lang="en-US" sz="1800" i="1" dirty="0">
                <a:solidFill>
                  <a:schemeClr val="tx2"/>
                </a:solidFill>
                <a:effectLst>
                  <a:outerShdw blurRad="38100" dist="38100" dir="2700000" algn="tl">
                    <a:srgbClr val="C0C0C0"/>
                  </a:outerShdw>
                </a:effectLst>
              </a:rPr>
              <a:t>19% by atmosphere and clouds</a:t>
            </a:r>
          </a:p>
          <a:p>
            <a:pPr lvl="1">
              <a:spcBef>
                <a:spcPct val="50000"/>
              </a:spcBef>
              <a:buFontTx/>
              <a:buBlip>
                <a:blip r:embed="rId2"/>
              </a:buBlip>
              <a:defRPr/>
            </a:pPr>
            <a:r>
              <a:rPr lang="en-US" sz="1800" i="1" dirty="0">
                <a:solidFill>
                  <a:schemeClr val="tx2"/>
                </a:solidFill>
                <a:effectLst>
                  <a:outerShdw blurRad="38100" dist="38100" dir="2700000" algn="tl">
                    <a:srgbClr val="C0C0C0"/>
                  </a:outerShdw>
                </a:effectLst>
              </a:rPr>
              <a:t>51% by surface</a:t>
            </a:r>
          </a:p>
          <a:p>
            <a:pPr>
              <a:spcBef>
                <a:spcPct val="50000"/>
              </a:spcBef>
              <a:defRPr/>
            </a:pPr>
            <a:r>
              <a:rPr lang="en-US" dirty="0">
                <a:solidFill>
                  <a:srgbClr val="CC3300"/>
                </a:solidFill>
                <a:effectLst>
                  <a:outerShdw blurRad="38100" dist="38100" dir="2700000" algn="tl">
                    <a:srgbClr val="C0C0C0"/>
                  </a:outerShdw>
                </a:effectLst>
              </a:rPr>
              <a:t>30% reflected or scattered back to space </a:t>
            </a:r>
          </a:p>
          <a:p>
            <a:pPr lvl="1">
              <a:spcBef>
                <a:spcPct val="50000"/>
              </a:spcBef>
              <a:buFontTx/>
              <a:buBlip>
                <a:blip r:embed="rId2"/>
              </a:buBlip>
              <a:defRPr/>
            </a:pPr>
            <a:r>
              <a:rPr lang="en-US" sz="1800" i="1" dirty="0">
                <a:solidFill>
                  <a:srgbClr val="CC3300"/>
                </a:solidFill>
                <a:effectLst>
                  <a:outerShdw blurRad="38100" dist="38100" dir="2700000" algn="tl">
                    <a:srgbClr val="C0C0C0"/>
                  </a:outerShdw>
                </a:effectLst>
              </a:rPr>
              <a:t>20% from clouds</a:t>
            </a:r>
          </a:p>
          <a:p>
            <a:pPr lvl="1">
              <a:spcBef>
                <a:spcPct val="50000"/>
              </a:spcBef>
              <a:buFontTx/>
              <a:buBlip>
                <a:blip r:embed="rId2"/>
              </a:buBlip>
              <a:defRPr/>
            </a:pPr>
            <a:r>
              <a:rPr lang="en-US" sz="1800" i="1" dirty="0">
                <a:solidFill>
                  <a:srgbClr val="CC3300"/>
                </a:solidFill>
                <a:effectLst>
                  <a:outerShdw blurRad="38100" dist="38100" dir="2700000" algn="tl">
                    <a:srgbClr val="C0C0C0"/>
                  </a:outerShdw>
                </a:effectLst>
              </a:rPr>
              <a:t>6% from atmosphere</a:t>
            </a:r>
          </a:p>
          <a:p>
            <a:pPr lvl="1">
              <a:spcBef>
                <a:spcPct val="50000"/>
              </a:spcBef>
              <a:buFontTx/>
              <a:buBlip>
                <a:blip r:embed="rId2"/>
              </a:buBlip>
              <a:defRPr/>
            </a:pPr>
            <a:r>
              <a:rPr lang="en-US" sz="1800" i="1" dirty="0">
                <a:solidFill>
                  <a:srgbClr val="CC3300"/>
                </a:solidFill>
                <a:effectLst>
                  <a:outerShdw blurRad="38100" dist="38100" dir="2700000" algn="tl">
                    <a:srgbClr val="C0C0C0"/>
                  </a:outerShdw>
                </a:effectLst>
              </a:rPr>
              <a:t>4% from surface</a:t>
            </a:r>
          </a:p>
        </p:txBody>
      </p:sp>
      <p:sp>
        <p:nvSpPr>
          <p:cNvPr id="219142" name="Text Box 6"/>
          <p:cNvSpPr txBox="1">
            <a:spLocks noChangeArrowheads="1"/>
          </p:cNvSpPr>
          <p:nvPr/>
        </p:nvSpPr>
        <p:spPr bwMode="auto">
          <a:xfrm>
            <a:off x="228600" y="4022725"/>
            <a:ext cx="8610600" cy="2378075"/>
          </a:xfrm>
          <a:prstGeom prst="rect">
            <a:avLst/>
          </a:prstGeom>
          <a:solidFill>
            <a:srgbClr val="CCFFFF">
              <a:alpha val="67999"/>
            </a:srgbClr>
          </a:solidFill>
          <a:ln w="9525">
            <a:noFill/>
            <a:miter lim="800000"/>
            <a:headEnd/>
            <a:tailEnd/>
          </a:ln>
          <a:effectLst>
            <a:outerShdw blurRad="50800" dist="38100" dir="5400000" algn="t" rotWithShape="0">
              <a:prstClr val="black">
                <a:alpha val="40000"/>
              </a:prstClr>
            </a:outerShdw>
          </a:effectLst>
        </p:spPr>
        <p:txBody>
          <a:bodyPr>
            <a:spAutoFit/>
          </a:bodyPr>
          <a:lstStyle/>
          <a:p>
            <a:pPr>
              <a:spcBef>
                <a:spcPct val="50000"/>
              </a:spcBef>
              <a:defRPr/>
            </a:pPr>
            <a:r>
              <a:rPr lang="en-US" sz="2000" dirty="0">
                <a:solidFill>
                  <a:srgbClr val="000066"/>
                </a:solidFill>
              </a:rPr>
              <a:t>The solar budget differs from place to place on the Earth, e.g., the shiny white ice surfaces at high latitudes are much more reflective than dark green rainforests at the equator.</a:t>
            </a:r>
          </a:p>
          <a:p>
            <a:pPr>
              <a:spcBef>
                <a:spcPct val="50000"/>
              </a:spcBef>
              <a:defRPr/>
            </a:pPr>
            <a:r>
              <a:rPr lang="en-US" sz="2000" dirty="0">
                <a:solidFill>
                  <a:srgbClr val="000066"/>
                </a:solidFill>
              </a:rPr>
              <a:t>It also changes with climate. During ice ages, more land is covered with reflective ice, so less radiation is absorbed overall. A good volcanic eruption will put lots of aerosols in the atmosphere, increase scattering by the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142">
                                            <p:txEl>
                                              <p:pRg st="0" end="0"/>
                                            </p:txEl>
                                          </p:spTgt>
                                        </p:tgtEl>
                                        <p:attrNameLst>
                                          <p:attrName>style.visibility</p:attrName>
                                        </p:attrNameLst>
                                      </p:cBhvr>
                                      <p:to>
                                        <p:strVal val="visible"/>
                                      </p:to>
                                    </p:set>
                                    <p:animEffect transition="in" filter="fade">
                                      <p:cBhvr>
                                        <p:cTn id="7" dur="1000"/>
                                        <p:tgtEl>
                                          <p:spTgt spid="219142">
                                            <p:txEl>
                                              <p:pRg st="0" end="0"/>
                                            </p:txEl>
                                          </p:spTgt>
                                        </p:tgtEl>
                                      </p:cBhvr>
                                    </p:animEffect>
                                  </p:childTnLst>
                                  <p:subTnLst>
                                    <p:animClr clrSpc="rgb" dir="cw">
                                      <p:cBhvr override="childStyle">
                                        <p:cTn dur="1" fill="hold" display="0" masterRel="nextClick" afterEffect="1"/>
                                        <p:tgtEl>
                                          <p:spTgt spid="219142">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142">
                                            <p:txEl>
                                              <p:pRg st="1" end="1"/>
                                            </p:txEl>
                                          </p:spTgt>
                                        </p:tgtEl>
                                        <p:attrNameLst>
                                          <p:attrName>style.visibility</p:attrName>
                                        </p:attrNameLst>
                                      </p:cBhvr>
                                      <p:to>
                                        <p:strVal val="visible"/>
                                      </p:to>
                                    </p:set>
                                    <p:animEffect transition="in" filter="fade">
                                      <p:cBhvr>
                                        <p:cTn id="12" dur="1000"/>
                                        <p:tgtEl>
                                          <p:spTgt spid="219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3581400"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http://www.ucar.edu/learn/1_1_1.htm</a:t>
            </a:r>
          </a:p>
        </p:txBody>
      </p:sp>
      <p:pic>
        <p:nvPicPr>
          <p:cNvPr id="14339" name="Picture 10" descr="vert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5"/>
          <p:cNvGrpSpPr>
            <a:grpSpLocks/>
          </p:cNvGrpSpPr>
          <p:nvPr/>
        </p:nvGrpSpPr>
        <p:grpSpPr bwMode="auto">
          <a:xfrm>
            <a:off x="0" y="1814513"/>
            <a:ext cx="8763000" cy="3138487"/>
            <a:chOff x="0" y="1143"/>
            <a:chExt cx="5520" cy="1977"/>
          </a:xfrm>
        </p:grpSpPr>
        <p:sp>
          <p:nvSpPr>
            <p:cNvPr id="14346" name="Line 18"/>
            <p:cNvSpPr>
              <a:spLocks noChangeShapeType="1"/>
            </p:cNvSpPr>
            <p:nvPr/>
          </p:nvSpPr>
          <p:spPr bwMode="auto">
            <a:xfrm>
              <a:off x="0" y="3120"/>
              <a:ext cx="55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9"/>
            <p:cNvSpPr>
              <a:spLocks noChangeShapeType="1"/>
            </p:cNvSpPr>
            <p:nvPr/>
          </p:nvSpPr>
          <p:spPr bwMode="auto">
            <a:xfrm>
              <a:off x="0" y="2160"/>
              <a:ext cx="54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20"/>
            <p:cNvSpPr>
              <a:spLocks noChangeShapeType="1"/>
            </p:cNvSpPr>
            <p:nvPr/>
          </p:nvSpPr>
          <p:spPr bwMode="auto">
            <a:xfrm>
              <a:off x="0" y="1143"/>
              <a:ext cx="54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325" name="Text Box 21"/>
          <p:cNvSpPr txBox="1">
            <a:spLocks noChangeArrowheads="1"/>
          </p:cNvSpPr>
          <p:nvPr/>
        </p:nvSpPr>
        <p:spPr bwMode="auto">
          <a:xfrm>
            <a:off x="5029200" y="4953000"/>
            <a:ext cx="3810000" cy="1016000"/>
          </a:xfrm>
          <a:prstGeom prst="rect">
            <a:avLst/>
          </a:prstGeom>
          <a:noFill/>
          <a:ln w="9525">
            <a:noFill/>
            <a:miter lim="800000"/>
            <a:headEnd/>
            <a:tailEnd/>
          </a:ln>
          <a:effectLst/>
        </p:spPr>
        <p:txBody>
          <a:bodyPr>
            <a:spAutoFit/>
          </a:bodyPr>
          <a:lstStyle/>
          <a:p>
            <a:pPr>
              <a:spcBef>
                <a:spcPct val="50000"/>
              </a:spcBef>
              <a:defRPr/>
            </a:pPr>
            <a:r>
              <a:rPr lang="en-US" dirty="0">
                <a:solidFill>
                  <a:srgbClr val="FFFFCC"/>
                </a:solidFill>
                <a:effectLst>
                  <a:outerShdw blurRad="38100" dist="38100" dir="2700000" algn="tl">
                    <a:srgbClr val="000000"/>
                  </a:outerShdw>
                </a:effectLst>
              </a:rPr>
              <a:t>Troposphere</a:t>
            </a:r>
            <a:r>
              <a:rPr lang="en-US" b="1" dirty="0"/>
              <a:t> </a:t>
            </a:r>
            <a:r>
              <a:rPr lang="en-US" dirty="0">
                <a:solidFill>
                  <a:schemeClr val="bg1"/>
                </a:solidFill>
                <a:effectLst>
                  <a:outerShdw blurRad="38100" dist="38100" dir="2700000" algn="tl">
                    <a:srgbClr val="000000">
                      <a:alpha val="43137"/>
                    </a:srgbClr>
                  </a:outerShdw>
                </a:effectLst>
              </a:rPr>
              <a:t>– </a:t>
            </a:r>
            <a:r>
              <a:rPr lang="en-US" sz="1800" dirty="0">
                <a:solidFill>
                  <a:schemeClr val="bg1"/>
                </a:solidFill>
                <a:effectLst>
                  <a:outerShdw blurRad="38100" dist="38100" dir="2700000" algn="tl">
                    <a:srgbClr val="000000">
                      <a:alpha val="43137"/>
                    </a:srgbClr>
                  </a:outerShdw>
                </a:effectLst>
              </a:rPr>
              <a:t>temperature decreases with elevation above the heat source (the Earth’s surface)</a:t>
            </a:r>
          </a:p>
        </p:txBody>
      </p:sp>
      <p:sp>
        <p:nvSpPr>
          <p:cNvPr id="98326" name="Text Box 22"/>
          <p:cNvSpPr txBox="1">
            <a:spLocks noChangeArrowheads="1"/>
          </p:cNvSpPr>
          <p:nvPr/>
        </p:nvSpPr>
        <p:spPr bwMode="auto">
          <a:xfrm>
            <a:off x="5029200" y="3505200"/>
            <a:ext cx="3810000" cy="946150"/>
          </a:xfrm>
          <a:prstGeom prst="rect">
            <a:avLst/>
          </a:prstGeom>
          <a:noFill/>
          <a:ln w="9525">
            <a:noFill/>
            <a:miter lim="800000"/>
            <a:headEnd/>
            <a:tailEnd/>
          </a:ln>
          <a:effectLst/>
        </p:spPr>
        <p:txBody>
          <a:bodyPr>
            <a:spAutoFit/>
          </a:bodyPr>
          <a:lstStyle/>
          <a:p>
            <a:pPr>
              <a:spcBef>
                <a:spcPct val="50000"/>
              </a:spcBef>
              <a:defRPr/>
            </a:pPr>
            <a:r>
              <a:rPr lang="en-US" dirty="0">
                <a:solidFill>
                  <a:srgbClr val="CCFF99"/>
                </a:solidFill>
                <a:effectLst>
                  <a:outerShdw blurRad="38100" dist="38100" dir="2700000" algn="tl">
                    <a:srgbClr val="000000"/>
                  </a:outerShdw>
                </a:effectLst>
              </a:rPr>
              <a:t>Stratosphere</a:t>
            </a:r>
            <a:r>
              <a:rPr lang="en-US" b="1" dirty="0">
                <a:solidFill>
                  <a:srgbClr val="CCFF99"/>
                </a:solidFill>
              </a:rPr>
              <a:t> </a:t>
            </a:r>
            <a:r>
              <a:rPr lang="en-US" sz="1800" dirty="0">
                <a:solidFill>
                  <a:schemeClr val="bg1"/>
                </a:solidFill>
                <a:effectLst>
                  <a:outerShdw blurRad="38100" dist="38100" dir="2700000" algn="tl">
                    <a:srgbClr val="000000">
                      <a:alpha val="43137"/>
                    </a:srgbClr>
                  </a:outerShdw>
                </a:effectLst>
              </a:rPr>
              <a:t>– </a:t>
            </a:r>
            <a:r>
              <a:rPr lang="en-US" sz="1600" dirty="0">
                <a:solidFill>
                  <a:schemeClr val="bg1"/>
                </a:solidFill>
                <a:effectLst>
                  <a:outerShdw blurRad="38100" dist="38100" dir="2700000" algn="tl">
                    <a:srgbClr val="000000">
                      <a:alpha val="43137"/>
                    </a:srgbClr>
                  </a:outerShdw>
                </a:effectLst>
              </a:rPr>
              <a:t>temperature increases due to activity in the ozone layer</a:t>
            </a:r>
          </a:p>
        </p:txBody>
      </p:sp>
      <p:sp>
        <p:nvSpPr>
          <p:cNvPr id="98327" name="Text Box 23"/>
          <p:cNvSpPr txBox="1">
            <a:spLocks noChangeArrowheads="1"/>
          </p:cNvSpPr>
          <p:nvPr/>
        </p:nvSpPr>
        <p:spPr bwMode="auto">
          <a:xfrm>
            <a:off x="5029200" y="2193925"/>
            <a:ext cx="3810000" cy="701675"/>
          </a:xfrm>
          <a:prstGeom prst="rect">
            <a:avLst/>
          </a:prstGeom>
          <a:noFill/>
          <a:ln w="9525">
            <a:noFill/>
            <a:miter lim="800000"/>
            <a:headEnd/>
            <a:tailEnd/>
          </a:ln>
          <a:effectLst/>
        </p:spPr>
        <p:txBody>
          <a:bodyPr>
            <a:spAutoFit/>
          </a:bodyPr>
          <a:lstStyle/>
          <a:p>
            <a:pPr>
              <a:spcBef>
                <a:spcPct val="50000"/>
              </a:spcBef>
              <a:defRPr/>
            </a:pPr>
            <a:r>
              <a:rPr lang="en-US" dirty="0">
                <a:solidFill>
                  <a:srgbClr val="FFCCFF"/>
                </a:solidFill>
                <a:effectLst>
                  <a:outerShdw blurRad="38100" dist="38100" dir="2700000" algn="tl">
                    <a:srgbClr val="000000"/>
                  </a:outerShdw>
                </a:effectLst>
              </a:rPr>
              <a:t>Mesosphere</a:t>
            </a:r>
            <a:r>
              <a:rPr lang="en-US" b="1" dirty="0">
                <a:solidFill>
                  <a:srgbClr val="0033CC"/>
                </a:solidFill>
              </a:rPr>
              <a:t> </a:t>
            </a:r>
            <a:r>
              <a:rPr lang="en-US" sz="1800" dirty="0">
                <a:solidFill>
                  <a:schemeClr val="bg1"/>
                </a:solidFill>
                <a:effectLst>
                  <a:outerShdw blurRad="38100" dist="38100" dir="2700000" algn="tl">
                    <a:srgbClr val="000000">
                      <a:alpha val="43137"/>
                    </a:srgbClr>
                  </a:outerShdw>
                </a:effectLst>
              </a:rPr>
              <a:t>– </a:t>
            </a:r>
            <a:r>
              <a:rPr lang="en-US" sz="1600" dirty="0">
                <a:solidFill>
                  <a:schemeClr val="bg1"/>
                </a:solidFill>
                <a:effectLst>
                  <a:outerShdw blurRad="38100" dist="38100" dir="2700000" algn="tl">
                    <a:srgbClr val="000000">
                      <a:alpha val="43137"/>
                    </a:srgbClr>
                  </a:outerShdw>
                </a:effectLst>
              </a:rPr>
              <a:t>temperature decreases with increasing altitude</a:t>
            </a:r>
          </a:p>
        </p:txBody>
      </p:sp>
      <p:sp>
        <p:nvSpPr>
          <p:cNvPr id="98328" name="Text Box 24"/>
          <p:cNvSpPr txBox="1">
            <a:spLocks noChangeArrowheads="1"/>
          </p:cNvSpPr>
          <p:nvPr/>
        </p:nvSpPr>
        <p:spPr bwMode="auto">
          <a:xfrm>
            <a:off x="5029200" y="838200"/>
            <a:ext cx="3810000" cy="946150"/>
          </a:xfrm>
          <a:prstGeom prst="rect">
            <a:avLst/>
          </a:prstGeom>
          <a:noFill/>
          <a:ln w="9525">
            <a:noFill/>
            <a:miter lim="800000"/>
            <a:headEnd/>
            <a:tailEnd/>
          </a:ln>
          <a:effectLst/>
        </p:spPr>
        <p:txBody>
          <a:bodyPr>
            <a:spAutoFit/>
          </a:bodyPr>
          <a:lstStyle/>
          <a:p>
            <a:pPr>
              <a:spcBef>
                <a:spcPct val="50000"/>
              </a:spcBef>
              <a:defRPr/>
            </a:pPr>
            <a:r>
              <a:rPr lang="en-US" dirty="0">
                <a:solidFill>
                  <a:srgbClr val="CC99FF"/>
                </a:solidFill>
                <a:effectLst>
                  <a:outerShdw blurRad="38100" dist="38100" dir="2700000" algn="tl">
                    <a:srgbClr val="000000"/>
                  </a:outerShdw>
                </a:effectLst>
              </a:rPr>
              <a:t>Thermosphere</a:t>
            </a:r>
            <a:r>
              <a:rPr lang="en-US" b="1" dirty="0">
                <a:solidFill>
                  <a:srgbClr val="CC3399"/>
                </a:solidFill>
              </a:rPr>
              <a:t> </a:t>
            </a:r>
            <a:r>
              <a:rPr lang="en-US" sz="1800" dirty="0">
                <a:solidFill>
                  <a:schemeClr val="bg1"/>
                </a:solidFill>
              </a:rPr>
              <a:t>– </a:t>
            </a:r>
            <a:r>
              <a:rPr lang="en-US" sz="1600" dirty="0">
                <a:solidFill>
                  <a:schemeClr val="bg1"/>
                </a:solidFill>
              </a:rPr>
              <a:t>temperature increases because of interaction with high energy radiation.</a:t>
            </a:r>
          </a:p>
        </p:txBody>
      </p:sp>
      <p:sp>
        <p:nvSpPr>
          <p:cNvPr id="14345" name="Text Box 26"/>
          <p:cNvSpPr txBox="1">
            <a:spLocks noChangeArrowheads="1"/>
          </p:cNvSpPr>
          <p:nvPr/>
        </p:nvSpPr>
        <p:spPr bwMode="auto">
          <a:xfrm>
            <a:off x="0" y="2286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ctr">
              <a:spcBef>
                <a:spcPct val="50000"/>
              </a:spcBef>
            </a:pPr>
            <a:r>
              <a:rPr lang="en-US" sz="2800">
                <a:solidFill>
                  <a:srgbClr val="FFFF66"/>
                </a:solidFill>
              </a:rPr>
              <a:t>Temperature Structure of the Atmosphere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8325"/>
                                        </p:tgtEl>
                                        <p:attrNameLst>
                                          <p:attrName>style.visibility</p:attrName>
                                        </p:attrNameLst>
                                      </p:cBhvr>
                                      <p:to>
                                        <p:strVal val="visible"/>
                                      </p:to>
                                    </p:set>
                                    <p:animEffect transition="in" filter="slide(fromBottom)">
                                      <p:cBhvr>
                                        <p:cTn id="13" dur="500"/>
                                        <p:tgtEl>
                                          <p:spTgt spid="983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8326"/>
                                        </p:tgtEl>
                                        <p:attrNameLst>
                                          <p:attrName>style.visibility</p:attrName>
                                        </p:attrNameLst>
                                      </p:cBhvr>
                                      <p:to>
                                        <p:strVal val="visible"/>
                                      </p:to>
                                    </p:set>
                                    <p:animEffect transition="in" filter="slide(fromBottom)">
                                      <p:cBhvr>
                                        <p:cTn id="18" dur="500"/>
                                        <p:tgtEl>
                                          <p:spTgt spid="983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8327"/>
                                        </p:tgtEl>
                                        <p:attrNameLst>
                                          <p:attrName>style.visibility</p:attrName>
                                        </p:attrNameLst>
                                      </p:cBhvr>
                                      <p:to>
                                        <p:strVal val="visible"/>
                                      </p:to>
                                    </p:set>
                                    <p:animEffect transition="in" filter="slide(fromBottom)">
                                      <p:cBhvr>
                                        <p:cTn id="23" dur="500"/>
                                        <p:tgtEl>
                                          <p:spTgt spid="983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98328"/>
                                        </p:tgtEl>
                                        <p:attrNameLst>
                                          <p:attrName>style.visibility</p:attrName>
                                        </p:attrNameLst>
                                      </p:cBhvr>
                                      <p:to>
                                        <p:strVal val="visible"/>
                                      </p:to>
                                    </p:set>
                                    <p:animEffect transition="in" filter="slide(fromBottom)">
                                      <p:cBhvr>
                                        <p:cTn id="28" dur="500"/>
                                        <p:tgtEl>
                                          <p:spTgt spid="98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5" grpId="0"/>
      <p:bldP spid="98326" grpId="0"/>
      <p:bldP spid="98327" grpId="0"/>
      <p:bldP spid="983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3581400"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http://www.ucar.edu/learn/1_1_1.htm</a:t>
            </a:r>
          </a:p>
        </p:txBody>
      </p:sp>
      <p:pic>
        <p:nvPicPr>
          <p:cNvPr id="15363" name="Picture 10" descr="tropst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81000"/>
            <a:ext cx="43053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7" name="Text Box 19"/>
          <p:cNvSpPr txBox="1">
            <a:spLocks noChangeArrowheads="1"/>
          </p:cNvSpPr>
          <p:nvPr/>
        </p:nvSpPr>
        <p:spPr bwMode="auto">
          <a:xfrm>
            <a:off x="4343400" y="457200"/>
            <a:ext cx="4495800" cy="731838"/>
          </a:xfrm>
          <a:prstGeom prst="rect">
            <a:avLst/>
          </a:prstGeom>
          <a:noFill/>
          <a:ln w="9525">
            <a:noFill/>
            <a:miter lim="800000"/>
            <a:headEnd/>
            <a:tailEnd/>
          </a:ln>
          <a:effectLst/>
        </p:spPr>
        <p:txBody>
          <a:bodyPr>
            <a:spAutoFit/>
          </a:bodyPr>
          <a:lstStyle/>
          <a:p>
            <a:pPr>
              <a:spcBef>
                <a:spcPct val="50000"/>
              </a:spcBef>
              <a:defRPr/>
            </a:pPr>
            <a:r>
              <a:rPr lang="en-US" dirty="0">
                <a:solidFill>
                  <a:srgbClr val="FFFF66"/>
                </a:solidFill>
                <a:effectLst>
                  <a:outerShdw blurRad="38100" dist="38100" dir="2700000" algn="tl">
                    <a:srgbClr val="000000"/>
                  </a:outerShdw>
                </a:effectLst>
              </a:rPr>
              <a:t>Troposphere</a:t>
            </a:r>
            <a:r>
              <a:rPr lang="en-US" b="1" dirty="0">
                <a:solidFill>
                  <a:srgbClr val="FFFF66"/>
                </a:solidFill>
              </a:rPr>
              <a:t> </a:t>
            </a:r>
            <a:r>
              <a:rPr lang="en-US" dirty="0">
                <a:solidFill>
                  <a:srgbClr val="FFFF66"/>
                </a:solidFill>
                <a:effectLst>
                  <a:outerShdw blurRad="38100" dist="38100" dir="2700000" algn="tl">
                    <a:srgbClr val="000000"/>
                  </a:outerShdw>
                </a:effectLst>
              </a:rPr>
              <a:t>-</a:t>
            </a:r>
            <a:r>
              <a:rPr lang="en-US" dirty="0">
                <a:solidFill>
                  <a:schemeClr val="bg1"/>
                </a:solidFill>
                <a:effectLst>
                  <a:outerShdw blurRad="38100" dist="38100" dir="2700000" algn="tl">
                    <a:srgbClr val="000000">
                      <a:alpha val="43137"/>
                    </a:srgbClr>
                  </a:outerShdw>
                </a:effectLst>
              </a:rPr>
              <a:t> </a:t>
            </a:r>
            <a:r>
              <a:rPr lang="en-US" sz="1800" dirty="0">
                <a:solidFill>
                  <a:schemeClr val="bg1"/>
                </a:solidFill>
                <a:effectLst>
                  <a:outerShdw blurRad="38100" dist="38100" dir="2700000" algn="tl">
                    <a:srgbClr val="000000">
                      <a:alpha val="43137"/>
                    </a:srgbClr>
                  </a:outerShdw>
                </a:effectLst>
              </a:rPr>
              <a:t>the highly variable lowest layer of the atmosphere. </a:t>
            </a:r>
          </a:p>
        </p:txBody>
      </p:sp>
      <p:sp>
        <p:nvSpPr>
          <p:cNvPr id="99348" name="Text Box 20"/>
          <p:cNvSpPr txBox="1">
            <a:spLocks noChangeArrowheads="1"/>
          </p:cNvSpPr>
          <p:nvPr/>
        </p:nvSpPr>
        <p:spPr bwMode="auto">
          <a:xfrm>
            <a:off x="4495800" y="1371600"/>
            <a:ext cx="4495800" cy="4511675"/>
          </a:xfrm>
          <a:prstGeom prst="rect">
            <a:avLst/>
          </a:prstGeom>
          <a:solidFill>
            <a:srgbClr val="FFCCFF"/>
          </a:solidFill>
          <a:ln w="9525">
            <a:noFill/>
            <a:miter lim="800000"/>
            <a:headEnd/>
            <a:tailEnd/>
          </a:ln>
          <a:effectLst>
            <a:outerShdw blurRad="50800" dist="38100" dir="8100000" algn="tr" rotWithShape="0">
              <a:prstClr val="black">
                <a:alpha val="40000"/>
              </a:prstClr>
            </a:outerShdw>
          </a:effectLst>
          <a:scene3d>
            <a:camera prst="orthographicFront"/>
            <a:lightRig rig="threePt" dir="t"/>
          </a:scene3d>
          <a:sp3d>
            <a:bevelT w="165100" prst="coolSlant"/>
          </a:sp3d>
        </p:spPr>
        <p:txBody>
          <a:bodyPr>
            <a:spAutoFit/>
          </a:bodyPr>
          <a:lstStyle/>
          <a:p>
            <a:pPr>
              <a:spcBef>
                <a:spcPct val="50000"/>
              </a:spcBef>
              <a:buFontTx/>
              <a:buBlip>
                <a:blip r:embed="rId3"/>
              </a:buBlip>
              <a:defRPr/>
            </a:pPr>
            <a:r>
              <a:rPr lang="en-US" sz="2000" dirty="0">
                <a:solidFill>
                  <a:srgbClr val="000066"/>
                </a:solidFill>
                <a:effectLst>
                  <a:outerShdw blurRad="38100" dist="38100" dir="2700000" algn="tl">
                    <a:srgbClr val="000000"/>
                  </a:outerShdw>
                </a:effectLst>
              </a:rPr>
              <a:t>Extends from Earth surface to approximately 12 km elevation</a:t>
            </a:r>
          </a:p>
          <a:p>
            <a:pPr>
              <a:spcBef>
                <a:spcPct val="50000"/>
              </a:spcBef>
              <a:buFontTx/>
              <a:buBlip>
                <a:blip r:embed="rId3"/>
              </a:buBlip>
              <a:defRPr/>
            </a:pPr>
            <a:r>
              <a:rPr lang="en-US" sz="2000" dirty="0">
                <a:solidFill>
                  <a:srgbClr val="000066"/>
                </a:solidFill>
                <a:effectLst>
                  <a:outerShdw blurRad="38100" dist="38100" dir="2700000" algn="tl">
                    <a:srgbClr val="000000"/>
                  </a:outerShdw>
                </a:effectLst>
              </a:rPr>
              <a:t>Pressure ranges from 1 </a:t>
            </a:r>
            <a:r>
              <a:rPr lang="en-US" sz="2000" dirty="0" err="1">
                <a:solidFill>
                  <a:srgbClr val="000066"/>
                </a:solidFill>
                <a:effectLst>
                  <a:outerShdw blurRad="38100" dist="38100" dir="2700000" algn="tl">
                    <a:srgbClr val="000000"/>
                  </a:outerShdw>
                </a:effectLst>
              </a:rPr>
              <a:t>atm</a:t>
            </a:r>
            <a:r>
              <a:rPr lang="en-US" sz="2000" dirty="0">
                <a:solidFill>
                  <a:srgbClr val="000066"/>
                </a:solidFill>
                <a:effectLst>
                  <a:outerShdw blurRad="38100" dist="38100" dir="2700000" algn="tl">
                    <a:srgbClr val="000000"/>
                  </a:outerShdw>
                </a:effectLst>
              </a:rPr>
              <a:t> to 0.2 atm.</a:t>
            </a:r>
          </a:p>
          <a:p>
            <a:pPr>
              <a:spcBef>
                <a:spcPct val="50000"/>
              </a:spcBef>
              <a:buFontTx/>
              <a:buBlip>
                <a:blip r:embed="rId3"/>
              </a:buBlip>
              <a:defRPr/>
            </a:pPr>
            <a:r>
              <a:rPr lang="en-US" sz="2000" dirty="0">
                <a:solidFill>
                  <a:srgbClr val="000066"/>
                </a:solidFill>
                <a:effectLst>
                  <a:outerShdw blurRad="38100" dist="38100" dir="2700000" algn="tl">
                    <a:srgbClr val="000000"/>
                  </a:outerShdw>
                </a:effectLst>
              </a:rPr>
              <a:t>Temperature averages 15</a:t>
            </a:r>
            <a:r>
              <a:rPr lang="en-US" sz="2000" baseline="42000" dirty="0">
                <a:solidFill>
                  <a:srgbClr val="000066"/>
                </a:solidFill>
                <a:effectLst>
                  <a:outerShdw blurRad="38100" dist="38100" dir="2700000" algn="tl">
                    <a:srgbClr val="000000"/>
                  </a:outerShdw>
                </a:effectLst>
              </a:rPr>
              <a:t>o</a:t>
            </a:r>
            <a:r>
              <a:rPr lang="en-US" sz="2000" dirty="0">
                <a:solidFill>
                  <a:srgbClr val="000066"/>
                </a:solidFill>
                <a:effectLst>
                  <a:outerShdw blurRad="38100" dist="38100" dir="2700000" algn="tl">
                    <a:srgbClr val="000000"/>
                  </a:outerShdw>
                </a:effectLst>
              </a:rPr>
              <a:t>C (59</a:t>
            </a:r>
            <a:r>
              <a:rPr lang="en-US" sz="2000" baseline="42000" dirty="0">
                <a:solidFill>
                  <a:srgbClr val="000066"/>
                </a:solidFill>
                <a:effectLst>
                  <a:outerShdw blurRad="38100" dist="38100" dir="2700000" algn="tl">
                    <a:srgbClr val="000000"/>
                  </a:outerShdw>
                </a:effectLst>
              </a:rPr>
              <a:t>o</a:t>
            </a:r>
            <a:r>
              <a:rPr lang="en-US" sz="2000" dirty="0">
                <a:solidFill>
                  <a:srgbClr val="000066"/>
                </a:solidFill>
                <a:effectLst>
                  <a:outerShdw blurRad="38100" dist="38100" dir="2700000" algn="tl">
                    <a:srgbClr val="000000"/>
                  </a:outerShdw>
                </a:effectLst>
              </a:rPr>
              <a:t>F) near surface, -57</a:t>
            </a:r>
            <a:r>
              <a:rPr lang="en-US" sz="2000" baseline="42000" dirty="0">
                <a:solidFill>
                  <a:srgbClr val="000066"/>
                </a:solidFill>
                <a:effectLst>
                  <a:outerShdw blurRad="38100" dist="38100" dir="2700000" algn="tl">
                    <a:srgbClr val="000000"/>
                  </a:outerShdw>
                </a:effectLst>
              </a:rPr>
              <a:t>o</a:t>
            </a:r>
            <a:r>
              <a:rPr lang="en-US" sz="2000" dirty="0">
                <a:solidFill>
                  <a:srgbClr val="000066"/>
                </a:solidFill>
                <a:effectLst>
                  <a:outerShdw blurRad="38100" dist="38100" dir="2700000" algn="tl">
                    <a:srgbClr val="000000"/>
                  </a:outerShdw>
                </a:effectLst>
              </a:rPr>
              <a:t>C (-71</a:t>
            </a:r>
            <a:r>
              <a:rPr lang="en-US" sz="2000" baseline="42000" dirty="0">
                <a:solidFill>
                  <a:srgbClr val="000066"/>
                </a:solidFill>
                <a:effectLst>
                  <a:outerShdw blurRad="38100" dist="38100" dir="2700000" algn="tl">
                    <a:srgbClr val="000000"/>
                  </a:outerShdw>
                </a:effectLst>
              </a:rPr>
              <a:t>o</a:t>
            </a:r>
            <a:r>
              <a:rPr lang="en-US" sz="2000" dirty="0">
                <a:solidFill>
                  <a:srgbClr val="000066"/>
                </a:solidFill>
                <a:effectLst>
                  <a:outerShdw blurRad="38100" dist="38100" dir="2700000" algn="tl">
                    <a:srgbClr val="000000"/>
                  </a:outerShdw>
                </a:effectLst>
              </a:rPr>
              <a:t>F) at top. </a:t>
            </a:r>
          </a:p>
          <a:p>
            <a:pPr>
              <a:spcBef>
                <a:spcPct val="50000"/>
              </a:spcBef>
              <a:buFontTx/>
              <a:buBlip>
                <a:blip r:embed="rId3"/>
              </a:buBlip>
              <a:defRPr/>
            </a:pPr>
            <a:r>
              <a:rPr lang="en-US" sz="2000" dirty="0">
                <a:solidFill>
                  <a:srgbClr val="000066"/>
                </a:solidFill>
                <a:effectLst>
                  <a:outerShdw blurRad="38100" dist="38100" dir="2700000" algn="tl">
                    <a:srgbClr val="000000"/>
                  </a:outerShdw>
                </a:effectLst>
              </a:rPr>
              <a:t>Average temperature decrease is called the environmental lapse rate</a:t>
            </a:r>
          </a:p>
          <a:p>
            <a:pPr>
              <a:spcBef>
                <a:spcPct val="50000"/>
              </a:spcBef>
              <a:buFontTx/>
              <a:buBlip>
                <a:blip r:embed="rId3"/>
              </a:buBlip>
              <a:defRPr/>
            </a:pPr>
            <a:r>
              <a:rPr lang="en-US" sz="2000" dirty="0">
                <a:solidFill>
                  <a:srgbClr val="000066"/>
                </a:solidFill>
                <a:effectLst>
                  <a:outerShdw blurRad="38100" dist="38100" dir="2700000" algn="tl">
                    <a:srgbClr val="000000"/>
                  </a:outerShdw>
                </a:effectLst>
              </a:rPr>
              <a:t>Wind speed increases with height up to jet stream.</a:t>
            </a:r>
          </a:p>
          <a:p>
            <a:pPr>
              <a:spcBef>
                <a:spcPct val="50000"/>
              </a:spcBef>
              <a:buFontTx/>
              <a:buBlip>
                <a:blip r:embed="rId3"/>
              </a:buBlip>
              <a:defRPr/>
            </a:pPr>
            <a:r>
              <a:rPr lang="en-US" sz="2000" dirty="0">
                <a:solidFill>
                  <a:srgbClr val="000066"/>
                </a:solidFill>
                <a:effectLst>
                  <a:outerShdw blurRad="38100" dist="38100" dir="2700000" algn="tl">
                    <a:srgbClr val="000000"/>
                  </a:outerShdw>
                </a:effectLst>
              </a:rPr>
              <a:t>Moisture concentration decreases with 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9348">
                                            <p:bg/>
                                          </p:spTgt>
                                        </p:tgtEl>
                                        <p:attrNameLst>
                                          <p:attrName>style.visibility</p:attrName>
                                        </p:attrNameLst>
                                      </p:cBhvr>
                                      <p:to>
                                        <p:strVal val="visible"/>
                                      </p:to>
                                    </p:set>
                                    <p:animEffect transition="in" filter="wipe(up)">
                                      <p:cBhvr>
                                        <p:cTn id="7" dur="500"/>
                                        <p:tgtEl>
                                          <p:spTgt spid="9934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348">
                                            <p:txEl>
                                              <p:pRg st="0" end="0"/>
                                            </p:txEl>
                                          </p:spTgt>
                                        </p:tgtEl>
                                        <p:attrNameLst>
                                          <p:attrName>style.visibility</p:attrName>
                                        </p:attrNameLst>
                                      </p:cBhvr>
                                      <p:to>
                                        <p:strVal val="visible"/>
                                      </p:to>
                                    </p:set>
                                    <p:animEffect transition="in" filter="wipe(up)">
                                      <p:cBhvr>
                                        <p:cTn id="12" dur="500"/>
                                        <p:tgtEl>
                                          <p:spTgt spid="99348">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9348">
                                            <p:txEl>
                                              <p:pRg st="1" end="1"/>
                                            </p:txEl>
                                          </p:spTgt>
                                        </p:tgtEl>
                                        <p:attrNameLst>
                                          <p:attrName>style.visibility</p:attrName>
                                        </p:attrNameLst>
                                      </p:cBhvr>
                                      <p:to>
                                        <p:strVal val="visible"/>
                                      </p:to>
                                    </p:set>
                                    <p:animEffect transition="in" filter="wipe(up)">
                                      <p:cBhvr>
                                        <p:cTn id="16" dur="500"/>
                                        <p:tgtEl>
                                          <p:spTgt spid="99348">
                                            <p:txEl>
                                              <p:pRg st="1" end="1"/>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9348">
                                            <p:txEl>
                                              <p:pRg st="2" end="2"/>
                                            </p:txEl>
                                          </p:spTgt>
                                        </p:tgtEl>
                                        <p:attrNameLst>
                                          <p:attrName>style.visibility</p:attrName>
                                        </p:attrNameLst>
                                      </p:cBhvr>
                                      <p:to>
                                        <p:strVal val="visible"/>
                                      </p:to>
                                    </p:set>
                                    <p:animEffect transition="in" filter="wipe(up)">
                                      <p:cBhvr>
                                        <p:cTn id="20" dur="500"/>
                                        <p:tgtEl>
                                          <p:spTgt spid="99348">
                                            <p:txEl>
                                              <p:pRg st="2" end="2"/>
                                            </p:tx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9348">
                                            <p:txEl>
                                              <p:pRg st="3" end="3"/>
                                            </p:txEl>
                                          </p:spTgt>
                                        </p:tgtEl>
                                        <p:attrNameLst>
                                          <p:attrName>style.visibility</p:attrName>
                                        </p:attrNameLst>
                                      </p:cBhvr>
                                      <p:to>
                                        <p:strVal val="visible"/>
                                      </p:to>
                                    </p:set>
                                    <p:animEffect transition="in" filter="wipe(up)">
                                      <p:cBhvr>
                                        <p:cTn id="24" dur="500"/>
                                        <p:tgtEl>
                                          <p:spTgt spid="99348">
                                            <p:txEl>
                                              <p:pRg st="3" end="3"/>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99348">
                                            <p:txEl>
                                              <p:pRg st="4" end="4"/>
                                            </p:txEl>
                                          </p:spTgt>
                                        </p:tgtEl>
                                        <p:attrNameLst>
                                          <p:attrName>style.visibility</p:attrName>
                                        </p:attrNameLst>
                                      </p:cBhvr>
                                      <p:to>
                                        <p:strVal val="visible"/>
                                      </p:to>
                                    </p:set>
                                    <p:animEffect transition="in" filter="wipe(up)">
                                      <p:cBhvr>
                                        <p:cTn id="28" dur="500"/>
                                        <p:tgtEl>
                                          <p:spTgt spid="99348">
                                            <p:txEl>
                                              <p:pRg st="4" end="4"/>
                                            </p:txEl>
                                          </p:spTgt>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9348">
                                            <p:txEl>
                                              <p:pRg st="5" end="5"/>
                                            </p:txEl>
                                          </p:spTgt>
                                        </p:tgtEl>
                                        <p:attrNameLst>
                                          <p:attrName>style.visibility</p:attrName>
                                        </p:attrNameLst>
                                      </p:cBhvr>
                                      <p:to>
                                        <p:strVal val="visible"/>
                                      </p:to>
                                    </p:set>
                                    <p:animEffect transition="in" filter="wipe(up)">
                                      <p:cBhvr>
                                        <p:cTn id="32" dur="500"/>
                                        <p:tgtEl>
                                          <p:spTgt spid="993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19438" y="6543675"/>
            <a:ext cx="2903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t>http://www.arm.gov/docs/data.html</a:t>
            </a:r>
          </a:p>
        </p:txBody>
      </p:sp>
      <p:pic>
        <p:nvPicPr>
          <p:cNvPr id="16387" name="Picture 4" descr="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357188"/>
            <a:ext cx="6324600" cy="45323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3718" name="AutoShape 6"/>
          <p:cNvSpPr>
            <a:spLocks noChangeArrowheads="1"/>
          </p:cNvSpPr>
          <p:nvPr/>
        </p:nvSpPr>
        <p:spPr bwMode="auto">
          <a:xfrm>
            <a:off x="360363" y="4902200"/>
            <a:ext cx="8423275" cy="164147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a:solidFill>
                  <a:schemeClr val="tx2"/>
                </a:solidFill>
                <a:effectLst>
                  <a:outerShdw blurRad="38100" dist="38100" dir="2700000" algn="tl">
                    <a:srgbClr val="C0C0C0"/>
                  </a:outerShdw>
                </a:effectLst>
              </a:rPr>
              <a:t>As the heated atmosphere and surface cool, they release energy as radiation back into the atmosphere. However, it is </a:t>
            </a:r>
            <a:r>
              <a:rPr lang="en-US" i="1">
                <a:solidFill>
                  <a:schemeClr val="tx2"/>
                </a:solidFill>
                <a:effectLst>
                  <a:outerShdw blurRad="38100" dist="38100" dir="2700000" algn="tl">
                    <a:srgbClr val="C0C0C0"/>
                  </a:outerShdw>
                </a:effectLst>
              </a:rPr>
              <a:t>not</a:t>
            </a:r>
            <a:r>
              <a:rPr lang="en-US">
                <a:solidFill>
                  <a:schemeClr val="tx2"/>
                </a:solidFill>
                <a:effectLst>
                  <a:outerShdw blurRad="38100" dist="38100" dir="2700000" algn="tl">
                    <a:srgbClr val="C0C0C0"/>
                  </a:outerShdw>
                </a:effectLst>
              </a:rPr>
              <a:t> the same wavelength energy as the original solar radiation. </a:t>
            </a:r>
          </a:p>
        </p:txBody>
      </p:sp>
      <p:sp>
        <p:nvSpPr>
          <p:cNvPr id="5" name="Text Box 10"/>
          <p:cNvSpPr txBox="1">
            <a:spLocks noChangeArrowheads="1"/>
          </p:cNvSpPr>
          <p:nvPr/>
        </p:nvSpPr>
        <p:spPr bwMode="auto">
          <a:xfrm>
            <a:off x="5324475" y="352425"/>
            <a:ext cx="2400300" cy="831850"/>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66"/>
                </a:solidFill>
                <a:effectLst>
                  <a:outerShdw blurRad="38100" dist="38100" dir="2700000" algn="tl">
                    <a:srgbClr val="000000">
                      <a:alpha val="43137"/>
                    </a:srgbClr>
                  </a:outerShdw>
                </a:effectLst>
              </a:rPr>
              <a:t>Greenhouse Warming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43718">
                                            <p:txEl>
                                              <p:pRg st="0" end="0"/>
                                            </p:txEl>
                                          </p:spTgt>
                                        </p:tgtEl>
                                        <p:attrNameLst>
                                          <p:attrName>style.visibility</p:attrName>
                                        </p:attrNameLst>
                                      </p:cBhvr>
                                      <p:to>
                                        <p:strVal val="visible"/>
                                      </p:to>
                                    </p:set>
                                    <p:animEffect transition="in" filter="slide(fromBottom)">
                                      <p:cBhvr>
                                        <p:cTn id="7" dur="500"/>
                                        <p:tgtEl>
                                          <p:spTgt spid="2437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3119438" y="6543675"/>
            <a:ext cx="2903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t>http://www.arm.gov/docs/data.html</a:t>
            </a:r>
          </a:p>
        </p:txBody>
      </p:sp>
      <p:pic>
        <p:nvPicPr>
          <p:cNvPr id="17411" name="Picture 10" descr="radiation_p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457200"/>
            <a:ext cx="5410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73" name="AutoShape 13"/>
          <p:cNvSpPr>
            <a:spLocks noChangeArrowheads="1"/>
          </p:cNvSpPr>
          <p:nvPr/>
        </p:nvSpPr>
        <p:spPr bwMode="auto">
          <a:xfrm>
            <a:off x="381000" y="4835525"/>
            <a:ext cx="8423275" cy="164147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a:solidFill>
                  <a:schemeClr val="tx2"/>
                </a:solidFill>
                <a:effectLst>
                  <a:outerShdw blurRad="38100" dist="38100" dir="2700000" algn="tl">
                    <a:srgbClr val="C0C0C0"/>
                  </a:outerShdw>
                </a:effectLst>
              </a:rPr>
              <a:t>The Earth re-radiates energy as a “black-body” – an object that emits radiation at a wavelength dependant on its temperature. The Earth radiates in the infrared spectrum – a much longer wavelength than incoming solar radiation.</a:t>
            </a:r>
          </a:p>
        </p:txBody>
      </p:sp>
      <p:sp>
        <p:nvSpPr>
          <p:cNvPr id="6" name="Text Box 10"/>
          <p:cNvSpPr txBox="1">
            <a:spLocks noChangeArrowheads="1"/>
          </p:cNvSpPr>
          <p:nvPr/>
        </p:nvSpPr>
        <p:spPr bwMode="auto">
          <a:xfrm>
            <a:off x="2514600" y="0"/>
            <a:ext cx="4114800" cy="457200"/>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66"/>
                </a:solidFill>
                <a:effectLst>
                  <a:outerShdw blurRad="38100" dist="38100" dir="2700000" algn="tl">
                    <a:srgbClr val="000000">
                      <a:alpha val="43137"/>
                    </a:srgbClr>
                  </a:outerShdw>
                </a:effectLst>
              </a:rPr>
              <a:t>Greenhouse Warming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20173">
                                            <p:txEl>
                                              <p:pRg st="0" end="0"/>
                                            </p:txEl>
                                          </p:spTgt>
                                        </p:tgtEl>
                                        <p:attrNameLst>
                                          <p:attrName>style.visibility</p:attrName>
                                        </p:attrNameLst>
                                      </p:cBhvr>
                                      <p:to>
                                        <p:strVal val="visible"/>
                                      </p:to>
                                    </p:set>
                                    <p:animEffect transition="in" filter="slide(fromBottom)">
                                      <p:cBhvr>
                                        <p:cTn id="7" dur="500"/>
                                        <p:tgtEl>
                                          <p:spTgt spid="220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48000" y="6553200"/>
            <a:ext cx="309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http://www.cmdl.noaa.gov/info/ipcc.html</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1088"/>
            <a:ext cx="4343400" cy="35671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21193" name="AutoShape 9"/>
          <p:cNvSpPr>
            <a:spLocks noChangeArrowheads="1"/>
          </p:cNvSpPr>
          <p:nvPr/>
        </p:nvSpPr>
        <p:spPr bwMode="auto">
          <a:xfrm>
            <a:off x="828675" y="5257800"/>
            <a:ext cx="7620000" cy="1063625"/>
          </a:xfrm>
          <a:prstGeom prst="roundRect">
            <a:avLst>
              <a:gd name="adj" fmla="val 9653"/>
            </a:avLst>
          </a:prstGeom>
          <a:solidFill>
            <a:schemeClr val="bg1">
              <a:alpha val="61000"/>
            </a:schemeClr>
          </a:solidFill>
          <a:ln w="9525">
            <a:noFill/>
            <a:round/>
            <a:headEnd/>
            <a:tailEnd/>
          </a:ln>
          <a:effectLst/>
        </p:spPr>
        <p:txBody>
          <a:bodyPr>
            <a:spAutoFit/>
          </a:bodyPr>
          <a:lstStyle/>
          <a:p>
            <a:pPr algn="ctr">
              <a:spcBef>
                <a:spcPct val="50000"/>
              </a:spcBef>
              <a:defRPr/>
            </a:pPr>
            <a:r>
              <a:rPr lang="en-US" sz="2000">
                <a:solidFill>
                  <a:schemeClr val="tx2"/>
                </a:solidFill>
                <a:effectLst>
                  <a:outerShdw blurRad="38100" dist="38100" dir="2700000" algn="tl">
                    <a:srgbClr val="C0C0C0"/>
                  </a:outerShdw>
                </a:effectLst>
              </a:rPr>
              <a:t>This re-absorption and re-radiation prevents energy from escaping back to space, and thus keeps the atmosphere and surface of the Earth warmer than it would be otherwise. </a:t>
            </a:r>
          </a:p>
        </p:txBody>
      </p:sp>
      <p:sp>
        <p:nvSpPr>
          <p:cNvPr id="221194" name="Text Box 10"/>
          <p:cNvSpPr txBox="1">
            <a:spLocks noChangeArrowheads="1"/>
          </p:cNvSpPr>
          <p:nvPr/>
        </p:nvSpPr>
        <p:spPr bwMode="auto">
          <a:xfrm>
            <a:off x="2514600" y="152400"/>
            <a:ext cx="4114800" cy="457200"/>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66"/>
                </a:solidFill>
                <a:effectLst>
                  <a:outerShdw blurRad="38100" dist="38100" dir="2700000" algn="tl">
                    <a:srgbClr val="000000">
                      <a:alpha val="43137"/>
                    </a:srgbClr>
                  </a:outerShdw>
                </a:effectLst>
              </a:rPr>
              <a:t>Greenhouse Warming</a:t>
            </a:r>
          </a:p>
        </p:txBody>
      </p:sp>
      <p:sp>
        <p:nvSpPr>
          <p:cNvPr id="221195" name="AutoShape 11"/>
          <p:cNvSpPr>
            <a:spLocks noChangeArrowheads="1"/>
          </p:cNvSpPr>
          <p:nvPr/>
        </p:nvSpPr>
        <p:spPr bwMode="auto">
          <a:xfrm>
            <a:off x="5105400" y="1203325"/>
            <a:ext cx="3810000" cy="332422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2000">
                <a:solidFill>
                  <a:schemeClr val="tx2"/>
                </a:solidFill>
                <a:effectLst>
                  <a:outerShdw blurRad="38100" dist="38100" dir="2700000" algn="tl">
                    <a:srgbClr val="C0C0C0"/>
                  </a:outerShdw>
                </a:effectLst>
              </a:rPr>
              <a:t>Several gases in the Earth’s atmosphere (particularly water, methane, and carbon dioxide) are relatively transparent to short wavelength radiation (e.g., incoming sunlight), but will readily absorb longer wavelengths (e.g., the infrared radiation emitted from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21195">
                                            <p:txEl>
                                              <p:pRg st="0" end="0"/>
                                            </p:txEl>
                                          </p:spTgt>
                                        </p:tgtEl>
                                        <p:attrNameLst>
                                          <p:attrName>style.visibility</p:attrName>
                                        </p:attrNameLst>
                                      </p:cBhvr>
                                      <p:to>
                                        <p:strVal val="visible"/>
                                      </p:to>
                                    </p:set>
                                    <p:animEffect transition="in" filter="slide(fromBottom)">
                                      <p:cBhvr>
                                        <p:cTn id="7" dur="500"/>
                                        <p:tgtEl>
                                          <p:spTgt spid="221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21193">
                                            <p:txEl>
                                              <p:pRg st="0" end="0"/>
                                            </p:txEl>
                                          </p:spTgt>
                                        </p:tgtEl>
                                        <p:attrNameLst>
                                          <p:attrName>style.visibility</p:attrName>
                                        </p:attrNameLst>
                                      </p:cBhvr>
                                      <p:to>
                                        <p:strVal val="visible"/>
                                      </p:to>
                                    </p:set>
                                    <p:animEffect transition="in" filter="slide(fromBottom)">
                                      <p:cBhvr>
                                        <p:cTn id="12" dur="500"/>
                                        <p:tgtEl>
                                          <p:spTgt spid="2211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352800" y="6553200"/>
            <a:ext cx="2414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http://www.greenhouse.gov.au/</a:t>
            </a:r>
          </a:p>
        </p:txBody>
      </p:sp>
      <p:pic>
        <p:nvPicPr>
          <p:cNvPr id="222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3941763" cy="5715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22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457200"/>
            <a:ext cx="3844925" cy="5715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earthy_global_warming_md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0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fade">
                                      <p:cBhvr>
                                        <p:cTn id="7" dur="1000"/>
                                        <p:tgtEl>
                                          <p:spTgt spid="222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2212"/>
                                        </p:tgtEl>
                                        <p:attrNameLst>
                                          <p:attrName>style.visibility</p:attrName>
                                        </p:attrNameLst>
                                      </p:cBhvr>
                                      <p:to>
                                        <p:strVal val="visible"/>
                                      </p:to>
                                    </p:set>
                                    <p:animEffect transition="in" filter="fade">
                                      <p:cBhvr>
                                        <p:cTn id="12" dur="2000"/>
                                        <p:tgtEl>
                                          <p:spTgt spid="222212"/>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3032125"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dirty="0">
                <a:solidFill>
                  <a:schemeClr val="bg1"/>
                </a:solidFill>
              </a:rPr>
              <a:t>http://www.ucar.edu/learn/1_1_1.htm</a:t>
            </a:r>
          </a:p>
        </p:txBody>
      </p:sp>
      <p:pic>
        <p:nvPicPr>
          <p:cNvPr id="3075" name="Picture 9" descr="spacea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914400"/>
            <a:ext cx="5410200" cy="405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6" name="Rectangle 10"/>
          <p:cNvSpPr>
            <a:spLocks noChangeArrowheads="1"/>
          </p:cNvSpPr>
          <p:nvPr/>
        </p:nvSpPr>
        <p:spPr bwMode="auto">
          <a:xfrm>
            <a:off x="695325" y="5426075"/>
            <a:ext cx="7753350" cy="822325"/>
          </a:xfrm>
          <a:prstGeom prst="rect">
            <a:avLst/>
          </a:prstGeom>
          <a:noFill/>
          <a:ln w="9525">
            <a:noFill/>
            <a:miter lim="800000"/>
            <a:headEnd/>
            <a:tailEnd/>
          </a:ln>
          <a:effectLst/>
        </p:spPr>
        <p:txBody>
          <a:bodyPr anchor="ctr">
            <a:spAutoFit/>
          </a:bodyPr>
          <a:lstStyle/>
          <a:p>
            <a:pPr algn="ctr" eaLnBrk="1" hangingPunct="1">
              <a:defRPr/>
            </a:pPr>
            <a:r>
              <a:rPr lang="en-US" dirty="0">
                <a:solidFill>
                  <a:schemeClr val="bg1"/>
                </a:solidFill>
                <a:effectLst>
                  <a:outerShdw blurRad="38100" dist="38100" dir="2700000" algn="tl">
                    <a:srgbClr val="000000"/>
                  </a:outerShdw>
                </a:effectLst>
              </a:rPr>
              <a:t>The thin envelope of air that surrounds our planet is a mixture of gases, each with its own physical properties. </a:t>
            </a:r>
          </a:p>
        </p:txBody>
      </p:sp>
      <p:sp>
        <p:nvSpPr>
          <p:cNvPr id="96274" name="Text Box 18"/>
          <p:cNvSpPr txBox="1">
            <a:spLocks noChangeArrowheads="1"/>
          </p:cNvSpPr>
          <p:nvPr/>
        </p:nvSpPr>
        <p:spPr bwMode="auto">
          <a:xfrm>
            <a:off x="1790700" y="304800"/>
            <a:ext cx="5562600" cy="523875"/>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FF66"/>
                </a:solidFill>
                <a:effectLst>
                  <a:outerShdw blurRad="38100" dist="38100" dir="2700000" algn="tl">
                    <a:srgbClr val="000000"/>
                  </a:outerShdw>
                </a:effectLst>
              </a:rPr>
              <a:t>The Atmosphere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fade">
                                      <p:cBhvr>
                                        <p:cTn id="7" dur="1000"/>
                                        <p:tgtEl>
                                          <p:spTgt spid="96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2057400"/>
            <a:ext cx="535305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201988" y="6413500"/>
            <a:ext cx="2878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http://www.ucar.edu/learn/1_1_1.htm</a:t>
            </a:r>
          </a:p>
        </p:txBody>
      </p:sp>
      <p:sp>
        <p:nvSpPr>
          <p:cNvPr id="224260" name="Text Box 4"/>
          <p:cNvSpPr txBox="1">
            <a:spLocks noChangeArrowheads="1"/>
          </p:cNvSpPr>
          <p:nvPr/>
        </p:nvSpPr>
        <p:spPr bwMode="auto">
          <a:xfrm>
            <a:off x="304800" y="914400"/>
            <a:ext cx="8674100" cy="830263"/>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66"/>
                </a:solidFill>
                <a:effectLst>
                  <a:outerShdw blurRad="38100" dist="38100" dir="2700000" algn="tl">
                    <a:srgbClr val="000000"/>
                  </a:outerShdw>
                </a:effectLst>
              </a:rPr>
              <a:t>There are many greenhouse gasses, including the very important trace gas carbon dioxide.</a:t>
            </a:r>
          </a:p>
        </p:txBody>
      </p:sp>
      <p:sp>
        <p:nvSpPr>
          <p:cNvPr id="5" name="TextBox 4"/>
          <p:cNvSpPr txBox="1"/>
          <p:nvPr/>
        </p:nvSpPr>
        <p:spPr>
          <a:xfrm>
            <a:off x="3916363" y="3340100"/>
            <a:ext cx="407987" cy="460375"/>
          </a:xfrm>
          <a:prstGeom prst="rect">
            <a:avLst/>
          </a:prstGeom>
          <a:noFill/>
        </p:spPr>
        <p:txBody>
          <a:bodyPr wrap="none">
            <a:spAutoFit/>
          </a:bodyPr>
          <a:lstStyle/>
          <a:p>
            <a:pPr>
              <a:defRPr/>
            </a:pPr>
            <a:r>
              <a:rPr lang="en-US" dirty="0">
                <a:solidFill>
                  <a:schemeClr val="tx1">
                    <a:lumMod val="95000"/>
                    <a:lumOff val="5000"/>
                  </a:schemeClr>
                </a:solidFill>
                <a:effectLst>
                  <a:outerShdw blurRad="38100" dist="38100" dir="2700000" algn="tl">
                    <a:srgbClr val="000000">
                      <a:alpha val="43137"/>
                    </a:srgbClr>
                  </a:outerShdw>
                </a:effectLst>
              </a:rPr>
              <a:t>C</a:t>
            </a:r>
          </a:p>
        </p:txBody>
      </p:sp>
      <p:sp>
        <p:nvSpPr>
          <p:cNvPr id="6" name="TextBox 5"/>
          <p:cNvSpPr txBox="1"/>
          <p:nvPr/>
        </p:nvSpPr>
        <p:spPr>
          <a:xfrm>
            <a:off x="4340225" y="3105150"/>
            <a:ext cx="422275" cy="461963"/>
          </a:xfrm>
          <a:prstGeom prst="rect">
            <a:avLst/>
          </a:prstGeom>
          <a:noFill/>
        </p:spPr>
        <p:txBody>
          <a:bodyPr wrap="none">
            <a:spAutoFit/>
          </a:bodyPr>
          <a:lstStyle/>
          <a:p>
            <a:pPr>
              <a:defRPr/>
            </a:pPr>
            <a:r>
              <a:rPr lang="en-US" dirty="0">
                <a:solidFill>
                  <a:srgbClr val="C00000"/>
                </a:solidFill>
                <a:effectLst>
                  <a:outerShdw blurRad="38100" dist="38100" dir="2700000" algn="tl">
                    <a:srgbClr val="000000">
                      <a:alpha val="43137"/>
                    </a:srgbClr>
                  </a:outerShdw>
                </a:effectLst>
              </a:rPr>
              <a:t>O</a:t>
            </a:r>
          </a:p>
        </p:txBody>
      </p:sp>
      <p:sp>
        <p:nvSpPr>
          <p:cNvPr id="7" name="TextBox 6"/>
          <p:cNvSpPr txBox="1"/>
          <p:nvPr/>
        </p:nvSpPr>
        <p:spPr>
          <a:xfrm>
            <a:off x="3382963" y="3594100"/>
            <a:ext cx="423862" cy="461963"/>
          </a:xfrm>
          <a:prstGeom prst="rect">
            <a:avLst/>
          </a:prstGeom>
          <a:noFill/>
        </p:spPr>
        <p:txBody>
          <a:bodyPr wrap="none">
            <a:spAutoFit/>
          </a:bodyPr>
          <a:lstStyle/>
          <a:p>
            <a:pPr>
              <a:defRPr/>
            </a:pPr>
            <a:r>
              <a:rPr lang="en-US" dirty="0">
                <a:solidFill>
                  <a:srgbClr val="C00000"/>
                </a:solidFill>
                <a:effectLst>
                  <a:outerShdw blurRad="38100" dist="38100" dir="2700000" algn="tl">
                    <a:srgbClr val="000000">
                      <a:alpha val="43137"/>
                    </a:srgbClr>
                  </a:outerShdw>
                </a:effectLst>
              </a:rPr>
              <a:t>O</a:t>
            </a:r>
          </a:p>
        </p:txBody>
      </p:sp>
      <p:sp>
        <p:nvSpPr>
          <p:cNvPr id="9" name="Text Box 10"/>
          <p:cNvSpPr txBox="1">
            <a:spLocks noChangeArrowheads="1"/>
          </p:cNvSpPr>
          <p:nvPr/>
        </p:nvSpPr>
        <p:spPr bwMode="auto">
          <a:xfrm>
            <a:off x="2514600" y="152400"/>
            <a:ext cx="4114800" cy="457200"/>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66"/>
                </a:solidFill>
                <a:effectLst>
                  <a:outerShdw blurRad="38100" dist="38100" dir="2700000" algn="tl">
                    <a:srgbClr val="000000">
                      <a:alpha val="43137"/>
                    </a:srgbClr>
                  </a:outerShdw>
                </a:effectLst>
              </a:rPr>
              <a:t>Greenhouse Warming</a:t>
            </a:r>
          </a:p>
        </p:txBody>
      </p:sp>
      <p:grpSp>
        <p:nvGrpSpPr>
          <p:cNvPr id="4" name="Group 3"/>
          <p:cNvGrpSpPr>
            <a:grpSpLocks/>
          </p:cNvGrpSpPr>
          <p:nvPr/>
        </p:nvGrpSpPr>
        <p:grpSpPr bwMode="auto">
          <a:xfrm>
            <a:off x="-319088" y="-412750"/>
            <a:ext cx="381001" cy="1130300"/>
            <a:chOff x="632234" y="2286000"/>
            <a:chExt cx="381000" cy="1131306"/>
          </a:xfrm>
        </p:grpSpPr>
        <p:sp>
          <p:nvSpPr>
            <p:cNvPr id="3" name="Oval 2"/>
            <p:cNvSpPr/>
            <p:nvPr/>
          </p:nvSpPr>
          <p:spPr bwMode="auto">
            <a:xfrm>
              <a:off x="632234" y="2286000"/>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12" name="Oval 11"/>
            <p:cNvSpPr/>
            <p:nvPr/>
          </p:nvSpPr>
          <p:spPr bwMode="auto">
            <a:xfrm>
              <a:off x="632234" y="3036306"/>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13" name="Oval 12"/>
            <p:cNvSpPr/>
            <p:nvPr/>
          </p:nvSpPr>
          <p:spPr bwMode="auto">
            <a:xfrm>
              <a:off x="632234" y="2661153"/>
              <a:ext cx="381000" cy="381000"/>
            </a:xfrm>
            <a:prstGeom prst="ellipse">
              <a:avLst/>
            </a:prstGeom>
            <a:gradFill flip="none" rotWithShape="1">
              <a:gsLst>
                <a:gs pos="0">
                  <a:schemeClr val="bg1">
                    <a:lumMod val="50000"/>
                  </a:schemeClr>
                </a:gs>
                <a:gs pos="88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grpSp>
      <p:grpSp>
        <p:nvGrpSpPr>
          <p:cNvPr id="19" name="Group 18"/>
          <p:cNvGrpSpPr>
            <a:grpSpLocks/>
          </p:cNvGrpSpPr>
          <p:nvPr/>
        </p:nvGrpSpPr>
        <p:grpSpPr bwMode="auto">
          <a:xfrm>
            <a:off x="8982075" y="-76200"/>
            <a:ext cx="381000" cy="1131888"/>
            <a:chOff x="632234" y="2286000"/>
            <a:chExt cx="381000" cy="1131306"/>
          </a:xfrm>
        </p:grpSpPr>
        <p:sp>
          <p:nvSpPr>
            <p:cNvPr id="20" name="Oval 19"/>
            <p:cNvSpPr/>
            <p:nvPr/>
          </p:nvSpPr>
          <p:spPr bwMode="auto">
            <a:xfrm>
              <a:off x="632234" y="2286000"/>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21" name="Oval 20"/>
            <p:cNvSpPr/>
            <p:nvPr/>
          </p:nvSpPr>
          <p:spPr bwMode="auto">
            <a:xfrm>
              <a:off x="632234" y="3036306"/>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22" name="Oval 21"/>
            <p:cNvSpPr/>
            <p:nvPr/>
          </p:nvSpPr>
          <p:spPr bwMode="auto">
            <a:xfrm>
              <a:off x="632234" y="2661153"/>
              <a:ext cx="381000" cy="381000"/>
            </a:xfrm>
            <a:prstGeom prst="ellipse">
              <a:avLst/>
            </a:prstGeom>
            <a:gradFill flip="none" rotWithShape="1">
              <a:gsLst>
                <a:gs pos="0">
                  <a:schemeClr val="bg1">
                    <a:lumMod val="50000"/>
                  </a:schemeClr>
                </a:gs>
                <a:gs pos="88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grpSp>
      <p:grpSp>
        <p:nvGrpSpPr>
          <p:cNvPr id="23" name="Group 22"/>
          <p:cNvGrpSpPr>
            <a:grpSpLocks/>
          </p:cNvGrpSpPr>
          <p:nvPr/>
        </p:nvGrpSpPr>
        <p:grpSpPr bwMode="auto">
          <a:xfrm>
            <a:off x="-382588" y="5681663"/>
            <a:ext cx="381000" cy="1130300"/>
            <a:chOff x="632234" y="2286000"/>
            <a:chExt cx="381000" cy="1131306"/>
          </a:xfrm>
        </p:grpSpPr>
        <p:sp>
          <p:nvSpPr>
            <p:cNvPr id="24" name="Oval 23"/>
            <p:cNvSpPr/>
            <p:nvPr/>
          </p:nvSpPr>
          <p:spPr bwMode="auto">
            <a:xfrm>
              <a:off x="632234" y="2286000"/>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25" name="Oval 24"/>
            <p:cNvSpPr/>
            <p:nvPr/>
          </p:nvSpPr>
          <p:spPr bwMode="auto">
            <a:xfrm>
              <a:off x="632234" y="3036306"/>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26" name="Oval 25"/>
            <p:cNvSpPr/>
            <p:nvPr/>
          </p:nvSpPr>
          <p:spPr bwMode="auto">
            <a:xfrm>
              <a:off x="632234" y="2661153"/>
              <a:ext cx="381000" cy="381000"/>
            </a:xfrm>
            <a:prstGeom prst="ellipse">
              <a:avLst/>
            </a:prstGeom>
            <a:gradFill flip="none" rotWithShape="1">
              <a:gsLst>
                <a:gs pos="0">
                  <a:schemeClr val="bg1">
                    <a:lumMod val="50000"/>
                  </a:schemeClr>
                </a:gs>
                <a:gs pos="88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autoRev="1" fill="hold" nodeType="withEffect">
                                  <p:stCondLst>
                                    <p:cond delay="0"/>
                                  </p:stCondLst>
                                  <p:childTnLst>
                                    <p:animMotion origin="layout" path="M 2.5E-6 3.19917E-6 L 1.03906 0.6662 " pathEditMode="relative" rAng="0" ptsTypes="AA">
                                      <p:cBhvr>
                                        <p:cTn id="6" dur="8000" fill="hold"/>
                                        <p:tgtEl>
                                          <p:spTgt spid="4"/>
                                        </p:tgtEl>
                                        <p:attrNameLst>
                                          <p:attrName>ppt_x</p:attrName>
                                          <p:attrName>ppt_y</p:attrName>
                                        </p:attrNameLst>
                                      </p:cBhvr>
                                      <p:rCtr x="51944" y="33310"/>
                                    </p:animMotion>
                                  </p:childTnLst>
                                </p:cTn>
                              </p:par>
                              <p:par>
                                <p:cTn id="7" presetID="42" presetClass="path" presetSubtype="0" repeatCount="indefinite" accel="50000" decel="50000" autoRev="1" fill="hold" nodeType="withEffect">
                                  <p:stCondLst>
                                    <p:cond delay="0"/>
                                  </p:stCondLst>
                                  <p:childTnLst>
                                    <p:animMotion origin="layout" path="M 5E-6 3.18066E-6 L -0.20313 0.98357 " pathEditMode="relative" rAng="0" ptsTypes="AA">
                                      <p:cBhvr>
                                        <p:cTn id="8" dur="3000" fill="hold"/>
                                        <p:tgtEl>
                                          <p:spTgt spid="19"/>
                                        </p:tgtEl>
                                        <p:attrNameLst>
                                          <p:attrName>ppt_x</p:attrName>
                                          <p:attrName>ppt_y</p:attrName>
                                        </p:attrNameLst>
                                      </p:cBhvr>
                                      <p:rCtr x="-10156" y="49179"/>
                                    </p:animMotion>
                                  </p:childTnLst>
                                </p:cTn>
                              </p:par>
                              <p:par>
                                <p:cTn id="9" presetID="50" presetClass="path" presetSubtype="0" repeatCount="indefinite" accel="50000" decel="50000" autoRev="1" fill="hold" nodeType="withEffect">
                                  <p:stCondLst>
                                    <p:cond delay="0"/>
                                  </p:stCondLst>
                                  <p:childTnLst>
                                    <p:animMotion origin="layout" path="M -8.33333E-7 -6.91649E-7 L 0.13611 -6.91649E-7 C 0.19722 -6.91649E-7 0.2724 -0.06731 0.2724 -0.12214 L 0.2724 -0.24404 " pathEditMode="relative" rAng="0" ptsTypes="FfFF">
                                      <p:cBhvr>
                                        <p:cTn id="10" dur="5000" fill="hold"/>
                                        <p:tgtEl>
                                          <p:spTgt spid="23"/>
                                        </p:tgtEl>
                                        <p:attrNameLst>
                                          <p:attrName>ppt_x</p:attrName>
                                          <p:attrName>ppt_y</p:attrName>
                                        </p:attrNameLst>
                                      </p:cBhvr>
                                      <p:rCtr x="13611" y="-12214"/>
                                    </p:animMotion>
                                  </p:childTnLst>
                                </p:cTn>
                              </p:par>
                              <p:par>
                                <p:cTn id="11" presetID="8" presetClass="emph" presetSubtype="0" repeatCount="indefinite" fill="hold" nodeType="withEffect">
                                  <p:stCondLst>
                                    <p:cond delay="0"/>
                                  </p:stCondLst>
                                  <p:childTnLst>
                                    <p:animRot by="21600000">
                                      <p:cBhvr>
                                        <p:cTn id="12" dur="5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1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7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133725" y="6553200"/>
            <a:ext cx="2878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http://www.ucar.edu/learn/1_1_1.htm</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Text Box 4"/>
          <p:cNvSpPr txBox="1">
            <a:spLocks noChangeArrowheads="1"/>
          </p:cNvSpPr>
          <p:nvPr/>
        </p:nvSpPr>
        <p:spPr bwMode="auto">
          <a:xfrm>
            <a:off x="3251200" y="304800"/>
            <a:ext cx="2643188" cy="457200"/>
          </a:xfrm>
          <a:prstGeom prst="rect">
            <a:avLst/>
          </a:prstGeom>
          <a:noFill/>
          <a:ln w="9525">
            <a:noFill/>
            <a:miter lim="800000"/>
            <a:headEnd/>
            <a:tailEnd/>
          </a:ln>
          <a:effectLst/>
        </p:spPr>
        <p:txBody>
          <a:bodyPr wrap="none">
            <a:spAutoFit/>
          </a:bodyPr>
          <a:lstStyle/>
          <a:p>
            <a:pPr>
              <a:defRPr/>
            </a:pPr>
            <a:r>
              <a:rPr lang="en-US">
                <a:solidFill>
                  <a:srgbClr val="FFFF66"/>
                </a:solidFill>
                <a:effectLst>
                  <a:outerShdw blurRad="38100" dist="38100" dir="2700000" algn="tl">
                    <a:srgbClr val="000000"/>
                  </a:outerShdw>
                </a:effectLst>
              </a:rPr>
              <a:t>The Carbon Cycle</a:t>
            </a:r>
          </a:p>
        </p:txBody>
      </p:sp>
      <p:sp>
        <p:nvSpPr>
          <p:cNvPr id="225291" name="AutoShape 11"/>
          <p:cNvSpPr>
            <a:spLocks noChangeArrowheads="1"/>
          </p:cNvSpPr>
          <p:nvPr/>
        </p:nvSpPr>
        <p:spPr bwMode="auto">
          <a:xfrm>
            <a:off x="5018088" y="1820863"/>
            <a:ext cx="3727450" cy="1708150"/>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2000">
                <a:solidFill>
                  <a:schemeClr val="tx2"/>
                </a:solidFill>
                <a:effectLst>
                  <a:outerShdw blurRad="38100" dist="38100" dir="2700000" algn="tl">
                    <a:srgbClr val="C0C0C0"/>
                  </a:outerShdw>
                </a:effectLst>
              </a:rPr>
              <a:t>The amount of CO</a:t>
            </a:r>
            <a:r>
              <a:rPr lang="en-US" sz="2000" baseline="-25000">
                <a:solidFill>
                  <a:schemeClr val="tx2"/>
                </a:solidFill>
                <a:effectLst>
                  <a:outerShdw blurRad="38100" dist="38100" dir="2700000" algn="tl">
                    <a:srgbClr val="C0C0C0"/>
                  </a:outerShdw>
                </a:effectLst>
              </a:rPr>
              <a:t>2</a:t>
            </a:r>
            <a:r>
              <a:rPr lang="en-US" sz="2000">
                <a:solidFill>
                  <a:schemeClr val="tx2"/>
                </a:solidFill>
                <a:effectLst>
                  <a:outerShdw blurRad="38100" dist="38100" dir="2700000" algn="tl">
                    <a:srgbClr val="C0C0C0"/>
                  </a:outerShdw>
                </a:effectLst>
              </a:rPr>
              <a:t> in the atmosphere is controlled by a complex set of interacting biological and environmental processes.</a:t>
            </a:r>
          </a:p>
        </p:txBody>
      </p:sp>
      <p:sp>
        <p:nvSpPr>
          <p:cNvPr id="225292" name="AutoShape 12"/>
          <p:cNvSpPr>
            <a:spLocks noChangeArrowheads="1"/>
          </p:cNvSpPr>
          <p:nvPr/>
        </p:nvSpPr>
        <p:spPr bwMode="auto">
          <a:xfrm>
            <a:off x="285750" y="4784725"/>
            <a:ext cx="8696325" cy="138747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2000">
                <a:solidFill>
                  <a:schemeClr val="tx2"/>
                </a:solidFill>
                <a:effectLst>
                  <a:outerShdw blurRad="38100" dist="38100" dir="2700000" algn="tl">
                    <a:srgbClr val="C0C0C0"/>
                  </a:outerShdw>
                </a:effectLst>
              </a:rPr>
              <a:t>Plants (and other photosynthetic organisms) remove CO</a:t>
            </a:r>
            <a:r>
              <a:rPr lang="en-US" sz="2000" baseline="-25000">
                <a:solidFill>
                  <a:schemeClr val="tx2"/>
                </a:solidFill>
                <a:effectLst>
                  <a:outerShdw blurRad="38100" dist="38100" dir="2700000" algn="tl">
                    <a:srgbClr val="C0C0C0"/>
                  </a:outerShdw>
                </a:effectLst>
              </a:rPr>
              <a:t>2</a:t>
            </a:r>
            <a:r>
              <a:rPr lang="en-US" sz="2000">
                <a:solidFill>
                  <a:schemeClr val="tx2"/>
                </a:solidFill>
                <a:effectLst>
                  <a:outerShdw blurRad="38100" dist="38100" dir="2700000" algn="tl">
                    <a:srgbClr val="C0C0C0"/>
                  </a:outerShdw>
                </a:effectLst>
              </a:rPr>
              <a:t> from the air and use it to produce biochemical energy (carbohydrates, e.g., C</a:t>
            </a:r>
            <a:r>
              <a:rPr lang="en-US" sz="2000" baseline="-25000">
                <a:solidFill>
                  <a:schemeClr val="tx2"/>
                </a:solidFill>
                <a:effectLst>
                  <a:outerShdw blurRad="38100" dist="38100" dir="2700000" algn="tl">
                    <a:srgbClr val="C0C0C0"/>
                  </a:outerShdw>
                </a:effectLst>
              </a:rPr>
              <a:t>n</a:t>
            </a:r>
            <a:r>
              <a:rPr lang="en-US" sz="2000">
                <a:solidFill>
                  <a:schemeClr val="tx2"/>
                </a:solidFill>
                <a:effectLst>
                  <a:outerShdw blurRad="38100" dist="38100" dir="2700000" algn="tl">
                    <a:srgbClr val="C0C0C0"/>
                  </a:outerShdw>
                </a:effectLst>
              </a:rPr>
              <a:t>H</a:t>
            </a:r>
            <a:r>
              <a:rPr lang="en-US" sz="2000" baseline="-25000">
                <a:solidFill>
                  <a:schemeClr val="tx2"/>
                </a:solidFill>
                <a:effectLst>
                  <a:outerShdw blurRad="38100" dist="38100" dir="2700000" algn="tl">
                    <a:srgbClr val="C0C0C0"/>
                  </a:outerShdw>
                </a:effectLst>
              </a:rPr>
              <a:t>2n</a:t>
            </a:r>
            <a:r>
              <a:rPr lang="en-US" sz="2000">
                <a:solidFill>
                  <a:schemeClr val="tx2"/>
                </a:solidFill>
                <a:effectLst>
                  <a:outerShdw blurRad="38100" dist="38100" dir="2700000" algn="tl">
                    <a:srgbClr val="C0C0C0"/>
                  </a:outerShdw>
                </a:effectLst>
              </a:rPr>
              <a:t>O</a:t>
            </a:r>
            <a:r>
              <a:rPr lang="en-US" sz="2000" baseline="-25000">
                <a:solidFill>
                  <a:schemeClr val="tx2"/>
                </a:solidFill>
                <a:effectLst>
                  <a:outerShdw blurRad="38100" dist="38100" dir="2700000" algn="tl">
                    <a:srgbClr val="C0C0C0"/>
                  </a:outerShdw>
                </a:effectLst>
              </a:rPr>
              <a:t>2</a:t>
            </a:r>
            <a:r>
              <a:rPr lang="en-US" sz="2000">
                <a:solidFill>
                  <a:schemeClr val="tx2"/>
                </a:solidFill>
                <a:effectLst>
                  <a:outerShdw blurRad="38100" dist="38100" dir="2700000" algn="tl">
                    <a:srgbClr val="C0C0C0"/>
                  </a:outerShdw>
                </a:effectLst>
              </a:rPr>
              <a:t>). When these primary producers or their consumers use the biochemical energy, it is released back into the atmosphere as CO</a:t>
            </a:r>
            <a:r>
              <a:rPr lang="en-US" sz="2000" baseline="-25000">
                <a:solidFill>
                  <a:schemeClr val="tx2"/>
                </a:solidFill>
                <a:effectLst>
                  <a:outerShdw blurRad="38100" dist="38100" dir="2700000" algn="tl">
                    <a:srgbClr val="C0C0C0"/>
                  </a:outerShdw>
                </a:effectLst>
              </a:rPr>
              <a:t>2</a:t>
            </a:r>
            <a:r>
              <a:rPr lang="en-US" sz="2000">
                <a:solidFill>
                  <a:schemeClr val="tx2"/>
                </a:solidFill>
                <a:effectLst>
                  <a:outerShdw blurRad="38100" dist="38100" dir="2700000" algn="tl">
                    <a:srgbClr val="C0C0C0"/>
                  </a:outerShdw>
                </a:effectLst>
              </a:rPr>
              <a:t>. </a:t>
            </a:r>
          </a:p>
        </p:txBody>
      </p:sp>
      <p:grpSp>
        <p:nvGrpSpPr>
          <p:cNvPr id="7" name="Group 6"/>
          <p:cNvGrpSpPr>
            <a:grpSpLocks/>
          </p:cNvGrpSpPr>
          <p:nvPr/>
        </p:nvGrpSpPr>
        <p:grpSpPr bwMode="auto">
          <a:xfrm rot="4374895">
            <a:off x="3585369" y="2550319"/>
            <a:ext cx="219075" cy="649287"/>
            <a:chOff x="632234" y="2286000"/>
            <a:chExt cx="381000" cy="1131306"/>
          </a:xfrm>
        </p:grpSpPr>
        <p:sp>
          <p:nvSpPr>
            <p:cNvPr id="8" name="Oval 7"/>
            <p:cNvSpPr/>
            <p:nvPr/>
          </p:nvSpPr>
          <p:spPr bwMode="auto">
            <a:xfrm>
              <a:off x="632234" y="2286000"/>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9" name="Oval 8"/>
            <p:cNvSpPr/>
            <p:nvPr/>
          </p:nvSpPr>
          <p:spPr bwMode="auto">
            <a:xfrm>
              <a:off x="632234" y="3036306"/>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10" name="Oval 9"/>
            <p:cNvSpPr/>
            <p:nvPr/>
          </p:nvSpPr>
          <p:spPr bwMode="auto">
            <a:xfrm>
              <a:off x="632234" y="2661153"/>
              <a:ext cx="381000" cy="381000"/>
            </a:xfrm>
            <a:prstGeom prst="ellipse">
              <a:avLst/>
            </a:prstGeom>
            <a:gradFill flip="none" rotWithShape="1">
              <a:gsLst>
                <a:gs pos="0">
                  <a:schemeClr val="bg1">
                    <a:lumMod val="50000"/>
                  </a:schemeClr>
                </a:gs>
                <a:gs pos="88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grpSp>
      <p:grpSp>
        <p:nvGrpSpPr>
          <p:cNvPr id="15" name="Group 14"/>
          <p:cNvGrpSpPr>
            <a:grpSpLocks/>
          </p:cNvGrpSpPr>
          <p:nvPr/>
        </p:nvGrpSpPr>
        <p:grpSpPr bwMode="auto">
          <a:xfrm rot="4374895">
            <a:off x="3423444" y="2277269"/>
            <a:ext cx="219075" cy="649287"/>
            <a:chOff x="632234" y="2286000"/>
            <a:chExt cx="381000" cy="1131306"/>
          </a:xfrm>
        </p:grpSpPr>
        <p:sp>
          <p:nvSpPr>
            <p:cNvPr id="16" name="Oval 15"/>
            <p:cNvSpPr/>
            <p:nvPr/>
          </p:nvSpPr>
          <p:spPr bwMode="auto">
            <a:xfrm>
              <a:off x="632234" y="2286000"/>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17" name="Oval 16"/>
            <p:cNvSpPr/>
            <p:nvPr/>
          </p:nvSpPr>
          <p:spPr bwMode="auto">
            <a:xfrm>
              <a:off x="632234" y="3036306"/>
              <a:ext cx="381000" cy="381000"/>
            </a:xfrm>
            <a:prstGeom prst="ellipse">
              <a:avLst/>
            </a:prstGeom>
            <a:gradFill flip="none" rotWithShape="1">
              <a:gsLst>
                <a:gs pos="0">
                  <a:srgbClr val="FF0000"/>
                </a:gs>
                <a:gs pos="77000">
                  <a:srgbClr val="841B06"/>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sp>
          <p:nvSpPr>
            <p:cNvPr id="18" name="Oval 17"/>
            <p:cNvSpPr/>
            <p:nvPr/>
          </p:nvSpPr>
          <p:spPr bwMode="auto">
            <a:xfrm>
              <a:off x="632234" y="2661153"/>
              <a:ext cx="381000" cy="381000"/>
            </a:xfrm>
            <a:prstGeom prst="ellipse">
              <a:avLst/>
            </a:prstGeom>
            <a:gradFill flip="none" rotWithShape="1">
              <a:gsLst>
                <a:gs pos="0">
                  <a:schemeClr val="bg1">
                    <a:lumMod val="50000"/>
                  </a:schemeClr>
                </a:gs>
                <a:gs pos="88000">
                  <a:schemeClr val="tx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25291">
                                            <p:txEl>
                                              <p:pRg st="0" end="0"/>
                                            </p:txEl>
                                          </p:spTgt>
                                        </p:tgtEl>
                                        <p:attrNameLst>
                                          <p:attrName>style.visibility</p:attrName>
                                        </p:attrNameLst>
                                      </p:cBhvr>
                                      <p:to>
                                        <p:strVal val="visible"/>
                                      </p:to>
                                    </p:set>
                                    <p:animEffect transition="in" filter="slide(fromBottom)">
                                      <p:cBhvr>
                                        <p:cTn id="7" dur="500"/>
                                        <p:tgtEl>
                                          <p:spTgt spid="225291">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25292">
                                            <p:txEl>
                                              <p:pRg st="0" end="0"/>
                                            </p:txEl>
                                          </p:spTgt>
                                        </p:tgtEl>
                                        <p:attrNameLst>
                                          <p:attrName>style.visibility</p:attrName>
                                        </p:attrNameLst>
                                      </p:cBhvr>
                                      <p:to>
                                        <p:strVal val="visible"/>
                                      </p:to>
                                    </p:set>
                                    <p:animEffect transition="in" filter="slide(fromBottom)">
                                      <p:cBhvr>
                                        <p:cTn id="11" dur="500"/>
                                        <p:tgtEl>
                                          <p:spTgt spid="225292">
                                            <p:txEl>
                                              <p:pRg st="0" end="0"/>
                                            </p:txEl>
                                          </p:spTgt>
                                        </p:tgtEl>
                                      </p:cBhvr>
                                    </p:animEffect>
                                  </p:childTnLst>
                                </p:cTn>
                              </p:par>
                              <p:par>
                                <p:cTn id="12" presetID="8" presetClass="emph" presetSubtype="0" fill="hold" nodeType="withEffect">
                                  <p:stCondLst>
                                    <p:cond delay="0"/>
                                  </p:stCondLst>
                                  <p:childTnLst>
                                    <p:animRot by="21600000">
                                      <p:cBhvr>
                                        <p:cTn id="13" dur="7000" fill="hold"/>
                                        <p:tgtEl>
                                          <p:spTgt spid="7"/>
                                        </p:tgtEl>
                                        <p:attrNameLst>
                                          <p:attrName>r</p:attrName>
                                        </p:attrNameLst>
                                      </p:cBhvr>
                                    </p:animRot>
                                  </p:childTnLst>
                                </p:cTn>
                              </p:par>
                              <p:par>
                                <p:cTn id="14" presetID="44" presetClass="path" presetSubtype="0" decel="50000" fill="hold" nodeType="withEffect">
                                  <p:stCondLst>
                                    <p:cond delay="0"/>
                                  </p:stCondLst>
                                  <p:childTnLst>
                                    <p:animMotion origin="layout" path="M -3.05556E-6 -2.04488E-6 L -0.08316 -0.16609 C -0.10086 -0.20287 -0.12708 -0.22207 -0.15451 -0.22207 C -0.18576 -0.22207 -0.21059 -0.20287 -0.2283 -0.16609 L -0.31232 -2.04488E-6 " pathEditMode="relative" rAng="0" ptsTypes="FffFF">
                                      <p:cBhvr>
                                        <p:cTn id="15" dur="5000" fill="hold"/>
                                        <p:tgtEl>
                                          <p:spTgt spid="7"/>
                                        </p:tgtEl>
                                        <p:attrNameLst>
                                          <p:attrName>ppt_x</p:attrName>
                                          <p:attrName>ppt_y</p:attrName>
                                        </p:attrNameLst>
                                      </p:cBhvr>
                                      <p:rCtr x="-15625" y="-11103"/>
                                    </p:animMotion>
                                  </p:childTnLst>
                                </p:cTn>
                              </p:par>
                            </p:childTnLst>
                          </p:cTn>
                        </p:par>
                        <p:par>
                          <p:cTn id="16" fill="hold" nodeType="afterGroup">
                            <p:stCondLst>
                              <p:cond delay="7500"/>
                            </p:stCondLst>
                            <p:childTnLst>
                              <p:par>
                                <p:cTn id="17" presetID="10" presetClass="exit" presetSubtype="0" fill="hold" nodeType="after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nodeType="afterGroup">
                            <p:stCondLst>
                              <p:cond delay="500"/>
                            </p:stCondLst>
                            <p:childTnLst>
                              <p:par>
                                <p:cTn id="26" presetID="32" presetClass="emph" presetSubtype="0" repeatCount="indefinite" fill="hold" nodeType="afterEffect">
                                  <p:stCondLst>
                                    <p:cond delay="0"/>
                                  </p:stCondLst>
                                  <p:childTnLst>
                                    <p:animRot by="120000">
                                      <p:cBhvr>
                                        <p:cTn id="27" dur="200" fill="hold">
                                          <p:stCondLst>
                                            <p:cond delay="0"/>
                                          </p:stCondLst>
                                        </p:cTn>
                                        <p:tgtEl>
                                          <p:spTgt spid="15"/>
                                        </p:tgtEl>
                                        <p:attrNameLst>
                                          <p:attrName>r</p:attrName>
                                        </p:attrNameLst>
                                      </p:cBhvr>
                                    </p:animRot>
                                    <p:animRot by="-240000">
                                      <p:cBhvr>
                                        <p:cTn id="28" dur="400" fill="hold">
                                          <p:stCondLst>
                                            <p:cond delay="400"/>
                                          </p:stCondLst>
                                        </p:cTn>
                                        <p:tgtEl>
                                          <p:spTgt spid="15"/>
                                        </p:tgtEl>
                                        <p:attrNameLst>
                                          <p:attrName>r</p:attrName>
                                        </p:attrNameLst>
                                      </p:cBhvr>
                                    </p:animRot>
                                    <p:animRot by="240000">
                                      <p:cBhvr>
                                        <p:cTn id="29" dur="400" fill="hold">
                                          <p:stCondLst>
                                            <p:cond delay="800"/>
                                          </p:stCondLst>
                                        </p:cTn>
                                        <p:tgtEl>
                                          <p:spTgt spid="15"/>
                                        </p:tgtEl>
                                        <p:attrNameLst>
                                          <p:attrName>r</p:attrName>
                                        </p:attrNameLst>
                                      </p:cBhvr>
                                    </p:animRot>
                                    <p:animRot by="-240000">
                                      <p:cBhvr>
                                        <p:cTn id="30" dur="400" fill="hold">
                                          <p:stCondLst>
                                            <p:cond delay="1200"/>
                                          </p:stCondLst>
                                        </p:cTn>
                                        <p:tgtEl>
                                          <p:spTgt spid="15"/>
                                        </p:tgtEl>
                                        <p:attrNameLst>
                                          <p:attrName>r</p:attrName>
                                        </p:attrNameLst>
                                      </p:cBhvr>
                                    </p:animRot>
                                    <p:animRot by="120000">
                                      <p:cBhvr>
                                        <p:cTn id="31" dur="400" fill="hold">
                                          <p:stCondLst>
                                            <p:cond delay="1600"/>
                                          </p:stCondLst>
                                        </p:cTn>
                                        <p:tgtEl>
                                          <p:spTgt spid="15"/>
                                        </p:tgtEl>
                                        <p:attrNameLst>
                                          <p:attrName>r</p:attrName>
                                        </p:attrNameLst>
                                      </p:cBhvr>
                                    </p:animRot>
                                  </p:childTnLst>
                                </p:cTn>
                              </p:par>
                              <p:par>
                                <p:cTn id="32" presetID="42" presetClass="path" presetSubtype="0" accel="50000" decel="50000" fill="hold" nodeType="withEffect">
                                  <p:stCondLst>
                                    <p:cond delay="0"/>
                                  </p:stCondLst>
                                  <p:childTnLst>
                                    <p:animMotion origin="layout" path="M -4.72222E-6 -4.86005E-6 L -0.11128 -0.13486 " pathEditMode="relative" rAng="0" ptsTypes="AA">
                                      <p:cBhvr>
                                        <p:cTn id="33" dur="2000" fill="hold"/>
                                        <p:tgtEl>
                                          <p:spTgt spid="15"/>
                                        </p:tgtEl>
                                        <p:attrNameLst>
                                          <p:attrName>ppt_x</p:attrName>
                                          <p:attrName>ppt_y</p:attrName>
                                        </p:attrNameLst>
                                      </p:cBhvr>
                                      <p:rCtr x="-5573" y="-6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Text Box 4"/>
          <p:cNvSpPr txBox="1">
            <a:spLocks noChangeArrowheads="1"/>
          </p:cNvSpPr>
          <p:nvPr/>
        </p:nvSpPr>
        <p:spPr bwMode="auto">
          <a:xfrm>
            <a:off x="3251200" y="304800"/>
            <a:ext cx="2643188" cy="457200"/>
          </a:xfrm>
          <a:prstGeom prst="rect">
            <a:avLst/>
          </a:prstGeom>
          <a:noFill/>
          <a:ln w="9525">
            <a:noFill/>
            <a:miter lim="800000"/>
            <a:headEnd/>
            <a:tailEnd/>
          </a:ln>
          <a:effectLst/>
        </p:spPr>
        <p:txBody>
          <a:bodyPr wrap="none">
            <a:spAutoFit/>
          </a:bodyPr>
          <a:lstStyle/>
          <a:p>
            <a:pPr>
              <a:defRPr/>
            </a:pPr>
            <a:r>
              <a:rPr lang="en-US">
                <a:solidFill>
                  <a:srgbClr val="FFFF66"/>
                </a:solidFill>
                <a:effectLst>
                  <a:outerShdw blurRad="38100" dist="38100" dir="2700000" algn="tl">
                    <a:srgbClr val="000000"/>
                  </a:outerShdw>
                </a:effectLst>
              </a:rPr>
              <a:t>The Carbon Cycle</a:t>
            </a:r>
          </a:p>
        </p:txBody>
      </p:sp>
      <p:sp>
        <p:nvSpPr>
          <p:cNvPr id="244741" name="AutoShape 5"/>
          <p:cNvSpPr>
            <a:spLocks noChangeArrowheads="1"/>
          </p:cNvSpPr>
          <p:nvPr/>
        </p:nvSpPr>
        <p:spPr bwMode="auto">
          <a:xfrm>
            <a:off x="5207000" y="1295400"/>
            <a:ext cx="3784600" cy="2679700"/>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2000">
                <a:solidFill>
                  <a:schemeClr val="tx2"/>
                </a:solidFill>
                <a:effectLst>
                  <a:outerShdw blurRad="38100" dist="38100" dir="2700000" algn="tl">
                    <a:srgbClr val="C0C0C0"/>
                  </a:outerShdw>
                </a:effectLst>
              </a:rPr>
              <a:t>Some organic matter is semi-permanently removed by being buried and converted into fossil fuels (hydrocarbons, e.g., methane - CH</a:t>
            </a:r>
            <a:r>
              <a:rPr lang="en-US" sz="2000" baseline="-25000">
                <a:solidFill>
                  <a:schemeClr val="tx2"/>
                </a:solidFill>
                <a:effectLst>
                  <a:outerShdw blurRad="38100" dist="38100" dir="2700000" algn="tl">
                    <a:srgbClr val="C0C0C0"/>
                  </a:outerShdw>
                </a:effectLst>
              </a:rPr>
              <a:t>4</a:t>
            </a:r>
            <a:r>
              <a:rPr lang="en-US" sz="2000">
                <a:solidFill>
                  <a:schemeClr val="tx2"/>
                </a:solidFill>
                <a:effectLst>
                  <a:outerShdw blurRad="38100" dist="38100" dir="2700000" algn="tl">
                    <a:srgbClr val="C0C0C0"/>
                  </a:outerShdw>
                </a:effectLst>
              </a:rPr>
              <a:t>). When those fuels are burned, the CO</a:t>
            </a:r>
            <a:r>
              <a:rPr lang="en-US" sz="2000" baseline="-25000">
                <a:solidFill>
                  <a:schemeClr val="tx2"/>
                </a:solidFill>
                <a:effectLst>
                  <a:outerShdw blurRad="38100" dist="38100" dir="2700000" algn="tl">
                    <a:srgbClr val="C0C0C0"/>
                  </a:outerShdw>
                </a:effectLst>
              </a:rPr>
              <a:t>2</a:t>
            </a:r>
            <a:r>
              <a:rPr lang="en-US" sz="2000">
                <a:solidFill>
                  <a:schemeClr val="tx2"/>
                </a:solidFill>
                <a:effectLst>
                  <a:outerShdw blurRad="38100" dist="38100" dir="2700000" algn="tl">
                    <a:srgbClr val="C0C0C0"/>
                  </a:outerShdw>
                </a:effectLst>
              </a:rPr>
              <a:t> is re-released into the atmosphere.</a:t>
            </a:r>
          </a:p>
        </p:txBody>
      </p:sp>
      <p:sp>
        <p:nvSpPr>
          <p:cNvPr id="244742" name="AutoShape 6"/>
          <p:cNvSpPr>
            <a:spLocks noChangeArrowheads="1"/>
          </p:cNvSpPr>
          <p:nvPr/>
        </p:nvSpPr>
        <p:spPr bwMode="auto">
          <a:xfrm>
            <a:off x="298450" y="5024438"/>
            <a:ext cx="8547100" cy="125412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a:solidFill>
                  <a:schemeClr val="tx2"/>
                </a:solidFill>
                <a:effectLst>
                  <a:outerShdw blurRad="38100" dist="38100" dir="2700000" algn="tl">
                    <a:srgbClr val="C0C0C0"/>
                  </a:outerShdw>
                </a:effectLst>
              </a:rPr>
              <a:t>CO</a:t>
            </a:r>
            <a:r>
              <a:rPr lang="en-US" baseline="-25000">
                <a:solidFill>
                  <a:schemeClr val="tx2"/>
                </a:solidFill>
                <a:effectLst>
                  <a:outerShdw blurRad="38100" dist="38100" dir="2700000" algn="tl">
                    <a:srgbClr val="C0C0C0"/>
                  </a:outerShdw>
                </a:effectLst>
              </a:rPr>
              <a:t>2</a:t>
            </a:r>
            <a:r>
              <a:rPr lang="en-US">
                <a:solidFill>
                  <a:schemeClr val="tx2"/>
                </a:solidFill>
                <a:effectLst>
                  <a:outerShdw blurRad="38100" dist="38100" dir="2700000" algn="tl">
                    <a:srgbClr val="C0C0C0"/>
                  </a:outerShdw>
                </a:effectLst>
              </a:rPr>
              <a:t> is absorbed by processes other than photosynthesis (e.g., limestone formation CaCO</a:t>
            </a:r>
            <a:r>
              <a:rPr lang="en-US" baseline="-25000">
                <a:solidFill>
                  <a:schemeClr val="tx2"/>
                </a:solidFill>
                <a:effectLst>
                  <a:outerShdw blurRad="38100" dist="38100" dir="2700000" algn="tl">
                    <a:srgbClr val="C0C0C0"/>
                  </a:outerShdw>
                </a:effectLst>
              </a:rPr>
              <a:t>3</a:t>
            </a:r>
            <a:r>
              <a:rPr lang="en-US">
                <a:solidFill>
                  <a:schemeClr val="tx2"/>
                </a:solidFill>
                <a:effectLst>
                  <a:outerShdw blurRad="38100" dist="38100" dir="2700000" algn="tl">
                    <a:srgbClr val="C0C0C0"/>
                  </a:outerShdw>
                </a:effectLst>
              </a:rPr>
              <a:t>). Some of these processes are very poorly understood, especially on the global scale.</a:t>
            </a:r>
          </a:p>
        </p:txBody>
      </p:sp>
      <p:pic>
        <p:nvPicPr>
          <p:cNvPr id="225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8"/>
          <p:cNvSpPr>
            <a:spLocks noChangeArrowheads="1"/>
          </p:cNvSpPr>
          <p:nvPr/>
        </p:nvSpPr>
        <p:spPr bwMode="auto">
          <a:xfrm>
            <a:off x="2209800" y="6553200"/>
            <a:ext cx="402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http://www.geog.ouc.bc.ca/physgeog/contents/9r.html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44741">
                                            <p:txEl>
                                              <p:pRg st="0" end="0"/>
                                            </p:txEl>
                                          </p:spTgt>
                                        </p:tgtEl>
                                        <p:attrNameLst>
                                          <p:attrName>style.visibility</p:attrName>
                                        </p:attrNameLst>
                                      </p:cBhvr>
                                      <p:to>
                                        <p:strVal val="visible"/>
                                      </p:to>
                                    </p:set>
                                    <p:animEffect transition="in" filter="slide(fromBottom)">
                                      <p:cBhvr>
                                        <p:cTn id="7" dur="500"/>
                                        <p:tgtEl>
                                          <p:spTgt spid="2447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244742">
                                            <p:txEl>
                                              <p:pRg st="0" end="0"/>
                                            </p:txEl>
                                          </p:spTgt>
                                        </p:tgtEl>
                                        <p:attrNameLst>
                                          <p:attrName>style.visibility</p:attrName>
                                        </p:attrNameLst>
                                      </p:cBhvr>
                                      <p:to>
                                        <p:strVal val="visible"/>
                                      </p:to>
                                    </p:set>
                                    <p:animEffect transition="in" filter="slide(fromTop)">
                                      <p:cBhvr>
                                        <p:cTn id="12" dur="500"/>
                                        <p:tgtEl>
                                          <p:spTgt spid="2447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descr="aqua_sweep"/>
          <p:cNvSpPr>
            <a:spLocks noChangeArrowheads="1"/>
          </p:cNvSpPr>
          <p:nvPr/>
        </p:nvSpPr>
        <p:spPr bwMode="auto">
          <a:xfrm>
            <a:off x="609600" y="685800"/>
            <a:ext cx="7924800" cy="5181600"/>
          </a:xfrm>
          <a:prstGeom prst="rect">
            <a:avLst/>
          </a:prstGeom>
          <a:blipFill dpi="0" rotWithShape="1">
            <a:blip r:embed="rId2">
              <a:alphaModFix amt="77000"/>
            </a:blip>
            <a:srcRect/>
            <a:tile tx="0" ty="0" sx="100000" sy="100000" flip="none" algn="tl"/>
          </a:blipFill>
          <a:ln w="9525">
            <a:solidFill>
              <a:schemeClr val="tx1"/>
            </a:solidFill>
            <a:miter lim="800000"/>
            <a:headEnd/>
            <a:tailEnd/>
          </a:ln>
        </p:spPr>
        <p:txBody>
          <a:bodyPr wrap="none" anchor="ctr"/>
          <a:lstStyle/>
          <a:p>
            <a:endParaRPr lang="en-US"/>
          </a:p>
        </p:txBody>
      </p:sp>
      <p:sp>
        <p:nvSpPr>
          <p:cNvPr id="23555" name="Rectangle 10"/>
          <p:cNvSpPr>
            <a:spLocks noChangeArrowheads="1"/>
          </p:cNvSpPr>
          <p:nvPr/>
        </p:nvSpPr>
        <p:spPr bwMode="auto">
          <a:xfrm>
            <a:off x="1066800" y="1752600"/>
            <a:ext cx="7010400" cy="342900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8360" name="Rectangle 8"/>
          <p:cNvSpPr>
            <a:spLocks noChangeArrowheads="1"/>
          </p:cNvSpPr>
          <p:nvPr/>
        </p:nvSpPr>
        <p:spPr bwMode="auto">
          <a:xfrm>
            <a:off x="1066800" y="4251325"/>
            <a:ext cx="7010400" cy="609600"/>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23557" name="Rectangle 5"/>
          <p:cNvSpPr>
            <a:spLocks noChangeArrowheads="1"/>
          </p:cNvSpPr>
          <p:nvPr/>
        </p:nvSpPr>
        <p:spPr bwMode="auto">
          <a:xfrm>
            <a:off x="1066800" y="1727200"/>
            <a:ext cx="7010400"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sz="1800" b="1"/>
          </a:p>
          <a:p>
            <a:r>
              <a:rPr lang="en-US" b="1"/>
              <a:t> Store</a:t>
            </a:r>
            <a:r>
              <a:rPr lang="en-US" sz="1800" b="1"/>
              <a:t>					</a:t>
            </a:r>
            <a:r>
              <a:rPr lang="en-US" sz="2000" b="1"/>
              <a:t>Metric Tons (x10</a:t>
            </a:r>
            <a:r>
              <a:rPr lang="en-US" sz="2000" b="1" baseline="30000"/>
              <a:t>9</a:t>
            </a:r>
            <a:r>
              <a:rPr lang="en-US" sz="2000" b="1"/>
              <a:t>)</a:t>
            </a:r>
          </a:p>
          <a:p>
            <a:endParaRPr lang="en-US" sz="2000" b="1"/>
          </a:p>
          <a:p>
            <a:r>
              <a:rPr lang="en-US" sz="2000"/>
              <a:t>Sediments and Sedimentary Rocks	~100,000,000</a:t>
            </a:r>
          </a:p>
          <a:p>
            <a:r>
              <a:rPr lang="en-US" sz="2000"/>
              <a:t>Ocean					         ~39,000</a:t>
            </a:r>
          </a:p>
          <a:p>
            <a:r>
              <a:rPr lang="en-US" sz="2000"/>
              <a:t>Fossil Fuel Deposits			             4,000</a:t>
            </a:r>
          </a:p>
          <a:p>
            <a:r>
              <a:rPr lang="en-US" sz="2000"/>
              <a:t>Soil Organic Matter 			           ~1,550</a:t>
            </a:r>
          </a:p>
          <a:p>
            <a:r>
              <a:rPr lang="en-US" sz="2000"/>
              <a:t>Terrestrial Plants				 ~600</a:t>
            </a:r>
          </a:p>
          <a:p>
            <a:r>
              <a:rPr lang="en-US" sz="2000"/>
              <a:t>Atmosphere (1700)			                578</a:t>
            </a:r>
          </a:p>
          <a:p>
            <a:r>
              <a:rPr lang="en-US" sz="2000"/>
              <a:t>Atmosphere (1999)				   766</a:t>
            </a:r>
          </a:p>
          <a:p>
            <a:endParaRPr lang="en-US" sz="1800"/>
          </a:p>
        </p:txBody>
      </p:sp>
      <p:sp>
        <p:nvSpPr>
          <p:cNvPr id="23558" name="Line 6" descr="beige_contour"/>
          <p:cNvSpPr>
            <a:spLocks noChangeShapeType="1"/>
          </p:cNvSpPr>
          <p:nvPr/>
        </p:nvSpPr>
        <p:spPr bwMode="auto">
          <a:xfrm>
            <a:off x="1257300" y="2433638"/>
            <a:ext cx="662940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Rectangle 2"/>
          <p:cNvSpPr>
            <a:spLocks noChangeArrowheads="1"/>
          </p:cNvSpPr>
          <p:nvPr/>
        </p:nvSpPr>
        <p:spPr bwMode="auto">
          <a:xfrm>
            <a:off x="2559050" y="6400800"/>
            <a:ext cx="402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http://www.geog.ouc.bc.ca/physgeog/contents/9r.html</a:t>
            </a:r>
          </a:p>
        </p:txBody>
      </p:sp>
      <p:sp>
        <p:nvSpPr>
          <p:cNvPr id="23560" name="Text Box 3"/>
          <p:cNvSpPr txBox="1">
            <a:spLocks noChangeArrowheads="1"/>
          </p:cNvSpPr>
          <p:nvPr/>
        </p:nvSpPr>
        <p:spPr bwMode="auto">
          <a:xfrm>
            <a:off x="1905000" y="9906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ctr">
              <a:spcBef>
                <a:spcPct val="50000"/>
              </a:spcBef>
            </a:pPr>
            <a:r>
              <a:rPr lang="en-US" sz="2800"/>
              <a:t>Major Stores of Carbon on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8360"/>
                                        </p:tgtEl>
                                        <p:attrNameLst>
                                          <p:attrName>style.visibility</p:attrName>
                                        </p:attrNameLst>
                                      </p:cBhvr>
                                      <p:to>
                                        <p:strVal val="visible"/>
                                      </p:to>
                                    </p:set>
                                    <p:animEffect transition="in" filter="wipe(up)">
                                      <p:cBhvr>
                                        <p:cTn id="7" dur="500"/>
                                        <p:tgtEl>
                                          <p:spTgt spid="228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334963"/>
            <a:ext cx="8763000" cy="47244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533400"/>
            <a:ext cx="8483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905000" y="6542088"/>
            <a:ext cx="5062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t>http://essp.csumb.edu/esse/climate/climatefigures/Ccycle.html</a:t>
            </a:r>
          </a:p>
        </p:txBody>
      </p:sp>
      <p:sp>
        <p:nvSpPr>
          <p:cNvPr id="227334" name="AutoShape 6"/>
          <p:cNvSpPr>
            <a:spLocks noChangeArrowheads="1"/>
          </p:cNvSpPr>
          <p:nvPr/>
        </p:nvSpPr>
        <p:spPr bwMode="auto">
          <a:xfrm>
            <a:off x="228600" y="5260975"/>
            <a:ext cx="8721725" cy="106362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2000">
                <a:solidFill>
                  <a:schemeClr val="tx2"/>
                </a:solidFill>
                <a:effectLst>
                  <a:outerShdw blurRad="38100" dist="38100" dir="2700000" algn="tl">
                    <a:srgbClr val="C0C0C0"/>
                  </a:outerShdw>
                </a:effectLst>
              </a:rPr>
              <a:t>Tracking the interactions between all of the various groups of sources and sinks or CO</a:t>
            </a:r>
            <a:r>
              <a:rPr lang="en-US" sz="2000" baseline="-25000">
                <a:solidFill>
                  <a:schemeClr val="tx2"/>
                </a:solidFill>
                <a:effectLst>
                  <a:outerShdw blurRad="38100" dist="38100" dir="2700000" algn="tl">
                    <a:srgbClr val="C0C0C0"/>
                  </a:outerShdw>
                </a:effectLst>
              </a:rPr>
              <a:t>2 </a:t>
            </a:r>
            <a:r>
              <a:rPr lang="en-US" sz="2000">
                <a:solidFill>
                  <a:schemeClr val="tx2"/>
                </a:solidFill>
                <a:effectLst>
                  <a:outerShdw blurRad="38100" dist="38100" dir="2700000" algn="tl">
                    <a:srgbClr val="C0C0C0"/>
                  </a:outerShdw>
                </a:effectLst>
              </a:rPr>
              <a:t>is quite complex. A linear change in one set of processes may cause an exponential change elsewhere!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27334">
                                            <p:txEl>
                                              <p:pRg st="0" end="0"/>
                                            </p:txEl>
                                          </p:spTgt>
                                        </p:tgtEl>
                                        <p:attrNameLst>
                                          <p:attrName>style.visibility</p:attrName>
                                        </p:attrNameLst>
                                      </p:cBhvr>
                                      <p:to>
                                        <p:strVal val="visible"/>
                                      </p:to>
                                    </p:set>
                                    <p:animEffect transition="in" filter="box(out)">
                                      <p:cBhvr>
                                        <p:cTn id="7" dur="500"/>
                                        <p:tgtEl>
                                          <p:spTgt spid="2273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81000"/>
            <a:ext cx="75628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ChangeArrowheads="1"/>
          </p:cNvSpPr>
          <p:nvPr/>
        </p:nvSpPr>
        <p:spPr bwMode="auto">
          <a:xfrm>
            <a:off x="352425" y="6477000"/>
            <a:ext cx="830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i="1" dirty="0"/>
              <a:t>http://www.blog.thesietch.org/2007/06/24/exactly-where-does-all-that-co2-go-scientists-close-in-on-missing-carbon-sink/</a:t>
            </a:r>
          </a:p>
        </p:txBody>
      </p:sp>
      <p:sp>
        <p:nvSpPr>
          <p:cNvPr id="5" name="Rounded Rectangular Callout 4"/>
          <p:cNvSpPr/>
          <p:nvPr/>
        </p:nvSpPr>
        <p:spPr bwMode="auto">
          <a:xfrm>
            <a:off x="1371600" y="4038601"/>
            <a:ext cx="4267200" cy="1447800"/>
          </a:xfrm>
          <a:prstGeom prst="wedgeRoundRectCallout">
            <a:avLst>
              <a:gd name="adj1" fmla="val 47145"/>
              <a:gd name="adj2" fmla="val -91320"/>
              <a:gd name="adj3" fmla="val 16667"/>
            </a:avLst>
          </a:prstGeom>
          <a:solidFill>
            <a:srgbClr val="FF99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lgn="ctr">
              <a:defRPr/>
            </a:pPr>
            <a:r>
              <a:rPr lang="en-US" sz="2000" dirty="0">
                <a:latin typeface="Arial" pitchFamily="36" charset="0"/>
              </a:rPr>
              <a:t>Thought to be due to a combination of factors including unexpectedly high uptake in intact tropical rainforests.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ChangeArrowheads="1"/>
          </p:cNvSpPr>
          <p:nvPr/>
        </p:nvSpPr>
        <p:spPr bwMode="auto">
          <a:xfrm>
            <a:off x="266700" y="1600200"/>
            <a:ext cx="8610600" cy="441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27" name="Rectangle 2"/>
          <p:cNvSpPr>
            <a:spLocks noChangeArrowheads="1"/>
          </p:cNvSpPr>
          <p:nvPr/>
        </p:nvSpPr>
        <p:spPr bwMode="auto">
          <a:xfrm>
            <a:off x="2362200" y="6553200"/>
            <a:ext cx="3662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latin typeface="Times" pitchFamily="36" charset="0"/>
              </a:rPr>
              <a:t>http://www.whrc.org/science/carbon/carbon.htm</a:t>
            </a:r>
          </a:p>
        </p:txBody>
      </p:sp>
      <p:sp>
        <p:nvSpPr>
          <p:cNvPr id="229379" name="Text Box 3"/>
          <p:cNvSpPr txBox="1">
            <a:spLocks noChangeArrowheads="1"/>
          </p:cNvSpPr>
          <p:nvPr/>
        </p:nvSpPr>
        <p:spPr bwMode="auto">
          <a:xfrm>
            <a:off x="114300" y="457200"/>
            <a:ext cx="89154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FFCC"/>
                </a:solidFill>
                <a:effectLst>
                  <a:outerShdw blurRad="38100" dist="38100" dir="2700000" algn="tl">
                    <a:srgbClr val="000000"/>
                  </a:outerShdw>
                </a:effectLst>
              </a:rPr>
              <a:t>Non-atmospheric CO</a:t>
            </a:r>
            <a:r>
              <a:rPr lang="en-US" sz="3200" baseline="-25000">
                <a:solidFill>
                  <a:srgbClr val="FFFFCC"/>
                </a:solidFill>
                <a:effectLst>
                  <a:outerShdw blurRad="38100" dist="38100" dir="2700000" algn="tl">
                    <a:srgbClr val="000000"/>
                  </a:outerShdw>
                </a:effectLst>
              </a:rPr>
              <a:t>2</a:t>
            </a:r>
            <a:r>
              <a:rPr lang="en-US" sz="3200">
                <a:solidFill>
                  <a:srgbClr val="FFFFCC"/>
                </a:solidFill>
                <a:effectLst>
                  <a:outerShdw blurRad="38100" dist="38100" dir="2700000" algn="tl">
                    <a:srgbClr val="000000"/>
                  </a:outerShdw>
                </a:effectLst>
              </a:rPr>
              <a:t> does not lead to warming!</a:t>
            </a:r>
          </a:p>
        </p:txBody>
      </p:sp>
      <p:sp>
        <p:nvSpPr>
          <p:cNvPr id="229380" name="Text Box 4"/>
          <p:cNvSpPr txBox="1">
            <a:spLocks noChangeArrowheads="1"/>
          </p:cNvSpPr>
          <p:nvPr/>
        </p:nvSpPr>
        <p:spPr bwMode="auto">
          <a:xfrm>
            <a:off x="685800" y="2438400"/>
            <a:ext cx="7924800" cy="2895600"/>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3300"/>
                </a:solidFill>
                <a:effectLst>
                  <a:outerShdw blurRad="38100" dist="38100" dir="2700000" algn="tl">
                    <a:srgbClr val="000000"/>
                  </a:outerShdw>
                </a:effectLst>
              </a:rPr>
              <a:t>Adds to atmospheric CO</a:t>
            </a:r>
            <a:r>
              <a:rPr lang="en-US" sz="2800" i="1" baseline="-25000">
                <a:solidFill>
                  <a:srgbClr val="FF3300"/>
                </a:solidFill>
                <a:effectLst>
                  <a:outerShdw blurRad="38100" dist="38100" dir="2700000" algn="tl">
                    <a:srgbClr val="000000"/>
                  </a:outerShdw>
                </a:effectLst>
              </a:rPr>
              <a:t>2</a:t>
            </a:r>
            <a:r>
              <a:rPr lang="en-US" sz="2800">
                <a:solidFill>
                  <a:srgbClr val="FF3300"/>
                </a:solidFill>
                <a:effectLst>
                  <a:outerShdw blurRad="38100" dist="38100" dir="2700000" algn="tl">
                    <a:srgbClr val="000000"/>
                  </a:outerShdw>
                </a:effectLst>
              </a:rPr>
              <a:t>:</a:t>
            </a:r>
          </a:p>
          <a:p>
            <a:pPr algn="ctr">
              <a:spcBef>
                <a:spcPct val="50000"/>
              </a:spcBef>
              <a:defRPr/>
            </a:pPr>
            <a:r>
              <a:rPr lang="en-US" sz="2000">
                <a:solidFill>
                  <a:srgbClr val="FF3300"/>
                </a:solidFill>
                <a:effectLst>
                  <a:outerShdw blurRad="38100" dist="38100" dir="2700000" algn="tl">
                    <a:srgbClr val="000000"/>
                  </a:outerShdw>
                </a:effectLst>
              </a:rPr>
              <a:t>Respiration + Fossil Fuel Emission + Land Use Change</a:t>
            </a:r>
          </a:p>
          <a:p>
            <a:pPr algn="ctr">
              <a:spcBef>
                <a:spcPct val="50000"/>
              </a:spcBef>
              <a:defRPr/>
            </a:pPr>
            <a:endParaRPr lang="en-US" sz="2000">
              <a:solidFill>
                <a:srgbClr val="FF3300"/>
              </a:solidFill>
            </a:endParaRPr>
          </a:p>
          <a:p>
            <a:pPr algn="ctr">
              <a:spcBef>
                <a:spcPct val="50000"/>
              </a:spcBef>
              <a:defRPr/>
            </a:pPr>
            <a:endParaRPr lang="en-US" sz="2000">
              <a:solidFill>
                <a:srgbClr val="FF0000"/>
              </a:solidFill>
            </a:endParaRPr>
          </a:p>
          <a:p>
            <a:pPr algn="ctr">
              <a:spcBef>
                <a:spcPct val="50000"/>
              </a:spcBef>
              <a:defRPr/>
            </a:pPr>
            <a:r>
              <a:rPr lang="en-US">
                <a:solidFill>
                  <a:schemeClr val="accent2"/>
                </a:solidFill>
                <a:effectLst>
                  <a:outerShdw blurRad="38100" dist="38100" dir="2700000" algn="tl">
                    <a:srgbClr val="000000"/>
                  </a:outerShdw>
                </a:effectLst>
              </a:rPr>
              <a:t>Takes away atmospheric CO</a:t>
            </a:r>
            <a:r>
              <a:rPr lang="en-US" i="1" baseline="-25000">
                <a:solidFill>
                  <a:schemeClr val="accent2"/>
                </a:solidFill>
                <a:effectLst>
                  <a:outerShdw blurRad="38100" dist="38100" dir="2700000" algn="tl">
                    <a:srgbClr val="000000"/>
                  </a:outerShdw>
                </a:effectLst>
              </a:rPr>
              <a:t>2</a:t>
            </a:r>
            <a:r>
              <a:rPr lang="en-US">
                <a:solidFill>
                  <a:schemeClr val="accent2"/>
                </a:solidFill>
                <a:effectLst>
                  <a:outerShdw blurRad="38100" dist="38100" dir="2700000" algn="tl">
                    <a:srgbClr val="000000"/>
                  </a:outerShdw>
                </a:effectLst>
              </a:rPr>
              <a:t>: </a:t>
            </a:r>
          </a:p>
          <a:p>
            <a:pPr algn="ctr">
              <a:spcBef>
                <a:spcPct val="50000"/>
              </a:spcBef>
              <a:defRPr/>
            </a:pPr>
            <a:r>
              <a:rPr lang="en-US" sz="2000">
                <a:solidFill>
                  <a:schemeClr val="accent2"/>
                </a:solidFill>
                <a:effectLst>
                  <a:outerShdw blurRad="38100" dist="38100" dir="2700000" algn="tl">
                    <a:srgbClr val="000000"/>
                  </a:outerShdw>
                </a:effectLst>
              </a:rPr>
              <a:t>Photosynthesis + Ocean Uptake + Land Uptake + </a:t>
            </a:r>
            <a:r>
              <a:rPr lang="en-US" sz="2000" i="1">
                <a:solidFill>
                  <a:schemeClr val="accent2"/>
                </a:solidFill>
                <a:effectLst>
                  <a:outerShdw blurRad="38100" dist="38100" dir="2700000" algn="tl">
                    <a:srgbClr val="000000"/>
                  </a:outerShdw>
                </a:effectLst>
              </a:rPr>
              <a:t>Missing Uptake</a:t>
            </a:r>
            <a:endParaRPr lang="en-US" sz="2000">
              <a:solidFill>
                <a:schemeClr val="accent2"/>
              </a:solidFill>
              <a:effectLst>
                <a:outerShdw blurRad="38100" dist="38100" dir="2700000" algn="tl">
                  <a:srgbClr val="000000"/>
                </a:outerShdw>
              </a:effectLst>
            </a:endParaRPr>
          </a:p>
        </p:txBody>
      </p:sp>
      <p:sp>
        <p:nvSpPr>
          <p:cNvPr id="229381" name="AutoShape 5"/>
          <p:cNvSpPr>
            <a:spLocks noChangeArrowheads="1"/>
          </p:cNvSpPr>
          <p:nvPr/>
        </p:nvSpPr>
        <p:spPr bwMode="auto">
          <a:xfrm>
            <a:off x="304800" y="2514600"/>
            <a:ext cx="609600" cy="914400"/>
          </a:xfrm>
          <a:prstGeom prst="up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p>
        </p:txBody>
      </p:sp>
      <p:sp>
        <p:nvSpPr>
          <p:cNvPr id="229382" name="AutoShape 6"/>
          <p:cNvSpPr>
            <a:spLocks noChangeArrowheads="1"/>
          </p:cNvSpPr>
          <p:nvPr/>
        </p:nvSpPr>
        <p:spPr bwMode="auto">
          <a:xfrm rot="10800000">
            <a:off x="304800" y="4572000"/>
            <a:ext cx="609600" cy="914400"/>
          </a:xfrm>
          <a:prstGeom prst="up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9379">
                                            <p:txEl>
                                              <p:pRg st="0" end="0"/>
                                            </p:txEl>
                                          </p:spTgt>
                                        </p:tgtEl>
                                        <p:attrNameLst>
                                          <p:attrName>ppt_x</p:attrName>
                                          <p:attrName>ppt_y</p:attrName>
                                        </p:attrNameLst>
                                      </p:cBhvr>
                                    </p:animMotion>
                                    <p:animRot by="1500000">
                                      <p:cBhvr>
                                        <p:cTn id="7" dur="125" fill="hold">
                                          <p:stCondLst>
                                            <p:cond delay="0"/>
                                          </p:stCondLst>
                                        </p:cTn>
                                        <p:tgtEl>
                                          <p:spTgt spid="229379">
                                            <p:txEl>
                                              <p:pRg st="0" end="0"/>
                                            </p:txEl>
                                          </p:spTgt>
                                        </p:tgtEl>
                                        <p:attrNameLst>
                                          <p:attrName>r</p:attrName>
                                        </p:attrNameLst>
                                      </p:cBhvr>
                                    </p:animRot>
                                    <p:animRot by="-1500000">
                                      <p:cBhvr>
                                        <p:cTn id="8" dur="125" fill="hold">
                                          <p:stCondLst>
                                            <p:cond delay="125"/>
                                          </p:stCondLst>
                                        </p:cTn>
                                        <p:tgtEl>
                                          <p:spTgt spid="229379">
                                            <p:txEl>
                                              <p:pRg st="0" end="0"/>
                                            </p:txEl>
                                          </p:spTgt>
                                        </p:tgtEl>
                                        <p:attrNameLst>
                                          <p:attrName>r</p:attrName>
                                        </p:attrNameLst>
                                      </p:cBhvr>
                                    </p:animRot>
                                    <p:animRot by="-1500000">
                                      <p:cBhvr>
                                        <p:cTn id="9" dur="125" fill="hold">
                                          <p:stCondLst>
                                            <p:cond delay="250"/>
                                          </p:stCondLst>
                                        </p:cTn>
                                        <p:tgtEl>
                                          <p:spTgt spid="229379">
                                            <p:txEl>
                                              <p:pRg st="0" end="0"/>
                                            </p:txEl>
                                          </p:spTgt>
                                        </p:tgtEl>
                                        <p:attrNameLst>
                                          <p:attrName>r</p:attrName>
                                        </p:attrNameLst>
                                      </p:cBhvr>
                                    </p:animRot>
                                    <p:animRot by="1500000">
                                      <p:cBhvr>
                                        <p:cTn id="10" dur="125" fill="hold">
                                          <p:stCondLst>
                                            <p:cond delay="375"/>
                                          </p:stCondLst>
                                        </p:cTn>
                                        <p:tgtEl>
                                          <p:spTgt spid="229379">
                                            <p:txEl>
                                              <p:pRg st="0" end="0"/>
                                            </p:txEl>
                                          </p:spTgt>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229381"/>
                                        </p:tgtEl>
                                        <p:attrNameLst>
                                          <p:attrName>style.visibility</p:attrName>
                                        </p:attrNameLst>
                                      </p:cBhvr>
                                      <p:to>
                                        <p:strVal val="visible"/>
                                      </p:to>
                                    </p:set>
                                    <p:animEffect transition="in" filter="wipe(down)">
                                      <p:cBhvr>
                                        <p:cTn id="13" dur="500"/>
                                        <p:tgtEl>
                                          <p:spTgt spid="22938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9382"/>
                                        </p:tgtEl>
                                        <p:attrNameLst>
                                          <p:attrName>style.visibility</p:attrName>
                                        </p:attrNameLst>
                                      </p:cBhvr>
                                      <p:to>
                                        <p:strVal val="visible"/>
                                      </p:to>
                                    </p:set>
                                    <p:animEffect transition="in" filter="wipe(up)">
                                      <p:cBhvr>
                                        <p:cTn id="16" dur="500"/>
                                        <p:tgtEl>
                                          <p:spTgt spid="229382"/>
                                        </p:tgtEl>
                                      </p:cBhvr>
                                    </p:animEffect>
                                  </p:childTnLst>
                                </p:cTn>
                              </p:par>
                            </p:childTnLst>
                          </p:cTn>
                        </p:par>
                        <p:par>
                          <p:cTn id="17" fill="hold" nodeType="afterGroup">
                            <p:stCondLst>
                              <p:cond delay="2400"/>
                            </p:stCondLst>
                            <p:childTnLst>
                              <p:par>
                                <p:cTn id="18" presetID="36" presetClass="emph" presetSubtype="0" repeatCount="indefinite" fill="hold" nodeType="afterEffect">
                                  <p:stCondLst>
                                    <p:cond delay="0"/>
                                  </p:stCondLst>
                                  <p:iterate type="lt">
                                    <p:tmPct val="6000"/>
                                  </p:iterate>
                                  <p:childTnLst>
                                    <p:animScale>
                                      <p:cBhvr>
                                        <p:cTn id="19" dur="250" autoRev="1" fill="hold">
                                          <p:stCondLst>
                                            <p:cond delay="0"/>
                                          </p:stCondLst>
                                        </p:cTn>
                                        <p:tgtEl>
                                          <p:spTgt spid="229379">
                                            <p:txEl>
                                              <p:pRg st="0" end="0"/>
                                            </p:txEl>
                                          </p:spTgt>
                                        </p:tgtEl>
                                      </p:cBhvr>
                                      <p:to x="80000" y="100000"/>
                                    </p:animScale>
                                    <p:anim by="(#ppt_w*0.10)" calcmode="lin" valueType="num">
                                      <p:cBhvr>
                                        <p:cTn id="20" dur="250" autoRev="1" fill="hold">
                                          <p:stCondLst>
                                            <p:cond delay="0"/>
                                          </p:stCondLst>
                                        </p:cTn>
                                        <p:tgtEl>
                                          <p:spTgt spid="229379">
                                            <p:txEl>
                                              <p:pRg st="0" end="0"/>
                                            </p:txEl>
                                          </p:spTgt>
                                        </p:tgtEl>
                                        <p:attrNameLst>
                                          <p:attrName>ppt_x</p:attrName>
                                        </p:attrNameLst>
                                      </p:cBhvr>
                                    </p:anim>
                                    <p:anim by="(-#ppt_w*0.10)" calcmode="lin" valueType="num">
                                      <p:cBhvr>
                                        <p:cTn id="21" dur="250" autoRev="1" fill="hold">
                                          <p:stCondLst>
                                            <p:cond delay="0"/>
                                          </p:stCondLst>
                                        </p:cTn>
                                        <p:tgtEl>
                                          <p:spTgt spid="229379">
                                            <p:txEl>
                                              <p:pRg st="0" end="0"/>
                                            </p:txEl>
                                          </p:spTgt>
                                        </p:tgtEl>
                                        <p:attrNameLst>
                                          <p:attrName>ppt_y</p:attrName>
                                        </p:attrNameLst>
                                      </p:cBhvr>
                                    </p:anim>
                                    <p:animRot by="-480000">
                                      <p:cBhvr>
                                        <p:cTn id="22" dur="250" autoRev="1" fill="hold">
                                          <p:stCondLst>
                                            <p:cond delay="0"/>
                                          </p:stCondLst>
                                        </p:cTn>
                                        <p:tgtEl>
                                          <p:spTgt spid="2293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P spid="2293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8" name="AutoShape 10"/>
          <p:cNvSpPr>
            <a:spLocks noChangeArrowheads="1"/>
          </p:cNvSpPr>
          <p:nvPr/>
        </p:nvSpPr>
        <p:spPr bwMode="auto">
          <a:xfrm>
            <a:off x="685800" y="457200"/>
            <a:ext cx="7740326" cy="1074599"/>
          </a:xfrm>
          <a:prstGeom prst="roundRect">
            <a:avLst>
              <a:gd name="adj" fmla="val 9653"/>
            </a:avLst>
          </a:prstGeom>
          <a:solidFill>
            <a:schemeClr val="bg1">
              <a:alpha val="89000"/>
            </a:schemeClr>
          </a:solidFill>
          <a:ln w="9525">
            <a:noFill/>
            <a:round/>
            <a:headEnd/>
            <a:tailEnd/>
          </a:ln>
          <a:effectLst/>
        </p:spPr>
        <p:txBody>
          <a:bodyPr wrap="square">
            <a:spAutoFit/>
          </a:bodyPr>
          <a:lstStyle/>
          <a:p>
            <a:pPr>
              <a:spcBef>
                <a:spcPct val="50000"/>
              </a:spcBef>
              <a:defRPr/>
            </a:pPr>
            <a:r>
              <a:rPr lang="en-US" sz="2000" dirty="0" smtClean="0">
                <a:solidFill>
                  <a:schemeClr val="tx2"/>
                </a:solidFill>
                <a:effectLst>
                  <a:outerShdw blurRad="38100" dist="38100" dir="2700000" algn="tl">
                    <a:srgbClr val="C0C0C0"/>
                  </a:outerShdw>
                </a:effectLst>
              </a:rPr>
              <a:t>The rate of carbon dioxide accumulation in the atmosphere has risen at a rather alarming rate when viewed against the historical trend of the past half million years. </a:t>
            </a:r>
            <a:endParaRPr lang="en-US" sz="2000" dirty="0">
              <a:solidFill>
                <a:schemeClr val="tx2"/>
              </a:solidFill>
              <a:effectLst>
                <a:outerShdw blurRad="38100" dist="38100" dir="2700000" algn="tl">
                  <a:srgbClr val="C0C0C0"/>
                </a:outerShdw>
              </a:effectLst>
            </a:endParaRPr>
          </a:p>
        </p:txBody>
      </p:sp>
      <p:sp>
        <p:nvSpPr>
          <p:cNvPr id="2" name="Rectangle 1"/>
          <p:cNvSpPr/>
          <p:nvPr/>
        </p:nvSpPr>
        <p:spPr>
          <a:xfrm>
            <a:off x="3581400" y="6640324"/>
            <a:ext cx="2377574" cy="276999"/>
          </a:xfrm>
          <a:prstGeom prst="rect">
            <a:avLst/>
          </a:prstGeom>
        </p:spPr>
        <p:txBody>
          <a:bodyPr wrap="none">
            <a:spAutoFit/>
          </a:bodyPr>
          <a:lstStyle/>
          <a:p>
            <a:r>
              <a:rPr lang="en-US" sz="1200" i="1" dirty="0">
                <a:solidFill>
                  <a:schemeClr val="bg1"/>
                </a:solidFill>
              </a:rPr>
              <a:t>http://climate.nasa.gov/evidence</a:t>
            </a:r>
          </a:p>
        </p:txBody>
      </p:sp>
      <p:pic>
        <p:nvPicPr>
          <p:cNvPr id="1026" name="Picture 2" descr="This graph, based on the comparison of atmospheric samples contained in ice cores and more recent direct  measurements, provides evidence that atmospheric CO2 has increased  since the Industrial Revolution.  (Source: [[LINK||http://www.ncdc.noaa.gov/paleo/icecore/||NO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18" y="1981200"/>
            <a:ext cx="8430173"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32458">
                                            <p:txEl>
                                              <p:pRg st="0" end="0"/>
                                            </p:txEl>
                                          </p:spTgt>
                                        </p:tgtEl>
                                        <p:attrNameLst>
                                          <p:attrName>style.visibility</p:attrName>
                                        </p:attrNameLst>
                                      </p:cBhvr>
                                      <p:to>
                                        <p:strVal val="visible"/>
                                      </p:to>
                                    </p:set>
                                    <p:animEffect transition="in" filter="slide(fromBottom)">
                                      <p:cBhvr>
                                        <p:cTn id="7" dur="500"/>
                                        <p:tgtEl>
                                          <p:spTgt spid="232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0" y="1295400"/>
            <a:ext cx="7543800" cy="5029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6" charset="0"/>
            </a:endParaRPr>
          </a:p>
        </p:txBody>
      </p:sp>
      <p:sp>
        <p:nvSpPr>
          <p:cNvPr id="232458" name="AutoShape 10"/>
          <p:cNvSpPr>
            <a:spLocks noChangeArrowheads="1"/>
          </p:cNvSpPr>
          <p:nvPr/>
        </p:nvSpPr>
        <p:spPr bwMode="auto">
          <a:xfrm>
            <a:off x="685800" y="457200"/>
            <a:ext cx="7740326" cy="748963"/>
          </a:xfrm>
          <a:prstGeom prst="roundRect">
            <a:avLst>
              <a:gd name="adj" fmla="val 9653"/>
            </a:avLst>
          </a:prstGeom>
          <a:solidFill>
            <a:schemeClr val="bg1">
              <a:alpha val="89000"/>
            </a:schemeClr>
          </a:solidFill>
          <a:ln w="9525">
            <a:noFill/>
            <a:round/>
            <a:headEnd/>
            <a:tailEnd/>
          </a:ln>
          <a:effectLst/>
        </p:spPr>
        <p:txBody>
          <a:bodyPr wrap="square">
            <a:spAutoFit/>
          </a:bodyPr>
          <a:lstStyle/>
          <a:p>
            <a:pPr>
              <a:spcBef>
                <a:spcPct val="50000"/>
              </a:spcBef>
              <a:defRPr/>
            </a:pPr>
            <a:r>
              <a:rPr lang="en-US" sz="2000" dirty="0" smtClean="0">
                <a:solidFill>
                  <a:schemeClr val="tx2"/>
                </a:solidFill>
                <a:effectLst>
                  <a:outerShdw blurRad="38100" dist="38100" dir="2700000" algn="tl">
                    <a:srgbClr val="C0C0C0"/>
                  </a:outerShdw>
                </a:effectLst>
              </a:rPr>
              <a:t>This </a:t>
            </a:r>
            <a:r>
              <a:rPr lang="en-US" sz="2000" dirty="0" smtClean="0">
                <a:solidFill>
                  <a:schemeClr val="tx2"/>
                </a:solidFill>
                <a:effectLst>
                  <a:outerShdw blurRad="38100" dist="38100" dir="2700000" algn="tl">
                    <a:srgbClr val="C0C0C0"/>
                  </a:outerShdw>
                </a:effectLst>
              </a:rPr>
              <a:t>rise in atmospheric carbon dioxide correlates with global temperature anomalies and global climate anomalies. </a:t>
            </a:r>
            <a:endParaRPr lang="en-US" sz="2000" dirty="0">
              <a:solidFill>
                <a:schemeClr val="tx2"/>
              </a:solidFill>
              <a:effectLst>
                <a:outerShdw blurRad="38100" dist="38100" dir="2700000" algn="tl">
                  <a:srgbClr val="C0C0C0"/>
                </a:outerShdw>
              </a:effectLst>
            </a:endParaRPr>
          </a:p>
        </p:txBody>
      </p:sp>
      <p:sp>
        <p:nvSpPr>
          <p:cNvPr id="2" name="Rectangle 1"/>
          <p:cNvSpPr/>
          <p:nvPr/>
        </p:nvSpPr>
        <p:spPr>
          <a:xfrm>
            <a:off x="6412333" y="6047601"/>
            <a:ext cx="1893467" cy="276999"/>
          </a:xfrm>
          <a:prstGeom prst="rect">
            <a:avLst/>
          </a:prstGeom>
        </p:spPr>
        <p:txBody>
          <a:bodyPr wrap="none">
            <a:spAutoFit/>
          </a:bodyPr>
          <a:lstStyle/>
          <a:p>
            <a:r>
              <a:rPr lang="en-US" sz="1200" dirty="0">
                <a:effectLst>
                  <a:outerShdw blurRad="38100" dist="38100" dir="2700000" algn="tl">
                    <a:srgbClr val="000000">
                      <a:alpha val="43137"/>
                    </a:srgbClr>
                  </a:outerShdw>
                </a:effectLst>
                <a:hlinkClick r:id="rId2"/>
              </a:rPr>
              <a:t>http://data.giss.nasa.gov/</a:t>
            </a:r>
            <a:endParaRPr lang="en-US" sz="1200" i="1" dirty="0">
              <a:effectLst>
                <a:outerShdw blurRad="38100" dist="38100" dir="2700000" algn="tl">
                  <a:srgbClr val="000000">
                    <a:alpha val="43137"/>
                  </a:srgbClr>
                </a:outerShdw>
              </a:effectLst>
            </a:endParaRPr>
          </a:p>
        </p:txBody>
      </p:sp>
      <p:pic>
        <p:nvPicPr>
          <p:cNvPr id="2050" name="Picture 2" descr="http://data.giss.nasa.gov/gistemp/graphs_v3/Fig.A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26745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80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32458">
                                            <p:txEl>
                                              <p:pRg st="0" end="0"/>
                                            </p:txEl>
                                          </p:spTgt>
                                        </p:tgtEl>
                                        <p:attrNameLst>
                                          <p:attrName>style.visibility</p:attrName>
                                        </p:attrNameLst>
                                      </p:cBhvr>
                                      <p:to>
                                        <p:strVal val="visible"/>
                                      </p:to>
                                    </p:set>
                                    <p:animEffect transition="in" filter="slide(fromBottom)">
                                      <p:cBhvr>
                                        <p:cTn id="7" dur="500"/>
                                        <p:tgtEl>
                                          <p:spTgt spid="232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143000" y="2497138"/>
            <a:ext cx="6858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105400" y="65532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r" eaLnBrk="1" hangingPunct="1">
              <a:spcBef>
                <a:spcPct val="50000"/>
              </a:spcBef>
            </a:pPr>
            <a:r>
              <a:rPr lang="en-US" sz="1400">
                <a:solidFill>
                  <a:srgbClr val="FFFFCC"/>
                </a:solidFill>
              </a:rPr>
              <a:t>Images copyright NASA</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124200" y="1204913"/>
            <a:ext cx="2743200" cy="5348287"/>
            <a:chOff x="1968" y="759"/>
            <a:chExt cx="1728" cy="3369"/>
          </a:xfrm>
        </p:grpSpPr>
        <p:sp>
          <p:nvSpPr>
            <p:cNvPr id="4103" name="Rectangle 7"/>
            <p:cNvSpPr>
              <a:spLocks noChangeArrowheads="1"/>
            </p:cNvSpPr>
            <p:nvPr/>
          </p:nvSpPr>
          <p:spPr bwMode="auto">
            <a:xfrm>
              <a:off x="3312" y="759"/>
              <a:ext cx="192" cy="154"/>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4" name="Line 8"/>
            <p:cNvSpPr>
              <a:spLocks noChangeShapeType="1"/>
            </p:cNvSpPr>
            <p:nvPr/>
          </p:nvSpPr>
          <p:spPr bwMode="auto">
            <a:xfrm flipH="1">
              <a:off x="1968" y="768"/>
              <a:ext cx="1344" cy="192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9"/>
            <p:cNvSpPr>
              <a:spLocks noChangeShapeType="1"/>
            </p:cNvSpPr>
            <p:nvPr/>
          </p:nvSpPr>
          <p:spPr bwMode="auto">
            <a:xfrm>
              <a:off x="3504" y="768"/>
              <a:ext cx="192" cy="192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p:cNvSpPr>
              <a:spLocks noChangeShapeType="1"/>
            </p:cNvSpPr>
            <p:nvPr/>
          </p:nvSpPr>
          <p:spPr bwMode="auto">
            <a:xfrm flipH="1">
              <a:off x="1968" y="912"/>
              <a:ext cx="1344" cy="3216"/>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11"/>
            <p:cNvSpPr>
              <a:spLocks noChangeShapeType="1"/>
            </p:cNvSpPr>
            <p:nvPr/>
          </p:nvSpPr>
          <p:spPr bwMode="auto">
            <a:xfrm>
              <a:off x="3504" y="912"/>
              <a:ext cx="192" cy="3168"/>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688"/>
              <a:ext cx="1728" cy="141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43000" y="2497138"/>
            <a:ext cx="6858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23" name="Rectangle 3"/>
          <p:cNvSpPr>
            <a:spLocks noChangeArrowheads="1"/>
          </p:cNvSpPr>
          <p:nvPr/>
        </p:nvSpPr>
        <p:spPr bwMode="auto">
          <a:xfrm>
            <a:off x="2601913" y="6553200"/>
            <a:ext cx="3938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http://www.doc.mmu.ac.uk/aric/eae/english.html</a:t>
            </a:r>
          </a:p>
        </p:txBody>
      </p:sp>
      <p:pic>
        <p:nvPicPr>
          <p:cNvPr id="5124" name="Picture 4" descr="aurora_borealis_from_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52400"/>
            <a:ext cx="7086600" cy="5314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2476500" y="381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ctr">
              <a:spcBef>
                <a:spcPct val="50000"/>
              </a:spcBef>
            </a:pPr>
            <a:r>
              <a:rPr lang="en-US">
                <a:solidFill>
                  <a:srgbClr val="FFFF66"/>
                </a:solidFill>
              </a:rPr>
              <a:t>Aurora Borealis from Space</a:t>
            </a:r>
          </a:p>
        </p:txBody>
      </p:sp>
      <p:sp>
        <p:nvSpPr>
          <p:cNvPr id="147462" name="Rectangle 6"/>
          <p:cNvSpPr>
            <a:spLocks noChangeArrowheads="1"/>
          </p:cNvSpPr>
          <p:nvPr/>
        </p:nvSpPr>
        <p:spPr bwMode="auto">
          <a:xfrm>
            <a:off x="1638300" y="57308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solidFill>
                  <a:schemeClr val="bg1"/>
                </a:solidFill>
              </a:rPr>
              <a:t>Caused by interaction of high energy particles from Sun with outer atmosphere.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fade">
                                      <p:cBhvr>
                                        <p:cTn id="7" dur="20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3032125"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http://www.ucar.edu/learn/1_1_1.htm</a:t>
            </a:r>
          </a:p>
        </p:txBody>
      </p:sp>
      <p:sp>
        <p:nvSpPr>
          <p:cNvPr id="97298" name="Text Box 18"/>
          <p:cNvSpPr txBox="1">
            <a:spLocks noChangeArrowheads="1"/>
          </p:cNvSpPr>
          <p:nvPr/>
        </p:nvSpPr>
        <p:spPr bwMode="auto">
          <a:xfrm>
            <a:off x="4705350" y="457200"/>
            <a:ext cx="4000500" cy="457200"/>
          </a:xfrm>
          <a:prstGeom prst="rect">
            <a:avLst/>
          </a:prstGeom>
          <a:noFill/>
          <a:ln w="9525">
            <a:noFill/>
            <a:miter lim="800000"/>
            <a:headEnd/>
            <a:tailEnd/>
          </a:ln>
          <a:effectLst/>
        </p:spPr>
        <p:txBody>
          <a:bodyPr>
            <a:spAutoFit/>
          </a:bodyPr>
          <a:lstStyle/>
          <a:p>
            <a:pPr algn="ctr">
              <a:spcBef>
                <a:spcPct val="50000"/>
              </a:spcBef>
              <a:defRPr/>
            </a:pPr>
            <a:r>
              <a:rPr lang="en-US" b="1">
                <a:solidFill>
                  <a:srgbClr val="FFFF66"/>
                </a:solidFill>
                <a:effectLst>
                  <a:outerShdw blurRad="38100" dist="38100" dir="2700000" algn="tl">
                    <a:srgbClr val="000000"/>
                  </a:outerShdw>
                </a:effectLst>
              </a:rPr>
              <a:t>Composition of Dry Air</a:t>
            </a:r>
          </a:p>
        </p:txBody>
      </p:sp>
      <p:sp>
        <p:nvSpPr>
          <p:cNvPr id="97299" name="AutoShape 19"/>
          <p:cNvSpPr>
            <a:spLocks noChangeArrowheads="1"/>
          </p:cNvSpPr>
          <p:nvPr/>
        </p:nvSpPr>
        <p:spPr bwMode="auto">
          <a:xfrm>
            <a:off x="101600" y="3095625"/>
            <a:ext cx="8940800" cy="3470275"/>
          </a:xfrm>
          <a:prstGeom prst="roundRect">
            <a:avLst>
              <a:gd name="adj" fmla="val 16667"/>
            </a:avLst>
          </a:prstGeom>
          <a:solidFill>
            <a:schemeClr val="bg1">
              <a:alpha val="54901"/>
            </a:scheme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eaLnBrk="1" hangingPunct="1"/>
            <a:r>
              <a:rPr lang="en-US" sz="2000"/>
              <a:t>The most abundant “trace gases” is the noble gas argon (Ar). Of the other gases, two of the most important are:</a:t>
            </a:r>
          </a:p>
          <a:p>
            <a:pPr eaLnBrk="1" hangingPunct="1"/>
            <a:endParaRPr lang="en-US" sz="2000"/>
          </a:p>
          <a:p>
            <a:pPr eaLnBrk="1" hangingPunct="1">
              <a:buFontTx/>
              <a:buBlip>
                <a:blip r:embed="rId2"/>
              </a:buBlip>
            </a:pPr>
            <a:r>
              <a:rPr lang="en-US" sz="2000"/>
              <a:t> CO</a:t>
            </a:r>
            <a:r>
              <a:rPr lang="en-US" sz="2000" baseline="-25000"/>
              <a:t>2</a:t>
            </a:r>
            <a:r>
              <a:rPr lang="en-US" sz="2000"/>
              <a:t> (carbon dioxide) – the main “greenhouse gas” responsible for keeping the surface of the Earth warm, also essential for  photosynthesis and thus vital for life</a:t>
            </a:r>
          </a:p>
          <a:p>
            <a:pPr eaLnBrk="1" hangingPunct="1">
              <a:buFontTx/>
              <a:buBlip>
                <a:blip r:embed="rId2"/>
              </a:buBlip>
            </a:pPr>
            <a:endParaRPr lang="en-US" sz="2000"/>
          </a:p>
          <a:p>
            <a:pPr eaLnBrk="1" hangingPunct="1">
              <a:buFontTx/>
              <a:buBlip>
                <a:blip r:embed="rId2"/>
              </a:buBlip>
            </a:pPr>
            <a:r>
              <a:rPr lang="en-US" sz="2000"/>
              <a:t> O</a:t>
            </a:r>
            <a:r>
              <a:rPr lang="en-US" sz="2000" baseline="-25000"/>
              <a:t>3</a:t>
            </a:r>
            <a:r>
              <a:rPr lang="en-US" sz="2000"/>
              <a:t> (ozone) – found primarily in the upper atmosphere, absorbs wavelengths of UV radiation that would be dangerous to surface life. When found at low altitude, it is a major pollutant.</a:t>
            </a:r>
          </a:p>
        </p:txBody>
      </p:sp>
      <p:sp>
        <p:nvSpPr>
          <p:cNvPr id="6149" name="AutoShape 20"/>
          <p:cNvSpPr>
            <a:spLocks noChangeArrowheads="1"/>
          </p:cNvSpPr>
          <p:nvPr/>
        </p:nvSpPr>
        <p:spPr bwMode="auto">
          <a:xfrm>
            <a:off x="4676775" y="1306513"/>
            <a:ext cx="4057650" cy="1411287"/>
          </a:xfrm>
          <a:prstGeom prst="roundRect">
            <a:avLst>
              <a:gd name="adj" fmla="val 16667"/>
            </a:avLst>
          </a:prstGeom>
          <a:solidFill>
            <a:schemeClr val="bg1">
              <a:alpha val="61960"/>
            </a:scheme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1" hangingPunct="1"/>
            <a:r>
              <a:rPr lang="en-US" sz="2000" b="1"/>
              <a:t>The atmosphere contains primarily N</a:t>
            </a:r>
            <a:r>
              <a:rPr lang="en-US" sz="2000" b="1" baseline="-25000"/>
              <a:t>2</a:t>
            </a:r>
            <a:r>
              <a:rPr lang="en-US" sz="2000" b="1"/>
              <a:t> and O</a:t>
            </a:r>
            <a:r>
              <a:rPr lang="en-US" sz="2000" b="1" baseline="-25000"/>
              <a:t>2</a:t>
            </a:r>
            <a:r>
              <a:rPr lang="en-US" sz="2000" b="1"/>
              <a:t> </a:t>
            </a:r>
          </a:p>
          <a:p>
            <a:pPr algn="ctr" eaLnBrk="1" hangingPunct="1"/>
            <a:endParaRPr lang="en-US" sz="2000" b="1"/>
          </a:p>
          <a:p>
            <a:pPr algn="ctr" eaLnBrk="1" hangingPunct="1"/>
            <a:r>
              <a:rPr lang="en-US" sz="1800" b="1"/>
              <a:t>(78%+21%=99% of total)</a:t>
            </a:r>
          </a:p>
        </p:txBody>
      </p:sp>
      <p:pic>
        <p:nvPicPr>
          <p:cNvPr id="6150" name="Picture 10" descr="gas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3962400" cy="2971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99">
                                            <p:txEl>
                                              <p:pRg st="0" end="0"/>
                                            </p:txEl>
                                          </p:spTgt>
                                        </p:tgtEl>
                                        <p:attrNameLst>
                                          <p:attrName>style.visibility</p:attrName>
                                        </p:attrNameLst>
                                      </p:cBhvr>
                                      <p:to>
                                        <p:strVal val="visible"/>
                                      </p:to>
                                    </p:set>
                                    <p:animEffect transition="in" filter="fade">
                                      <p:cBhvr>
                                        <p:cTn id="7" dur="500"/>
                                        <p:tgtEl>
                                          <p:spTgt spid="97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99">
                                            <p:txEl>
                                              <p:pRg st="2" end="2"/>
                                            </p:txEl>
                                          </p:spTgt>
                                        </p:tgtEl>
                                        <p:attrNameLst>
                                          <p:attrName>style.visibility</p:attrName>
                                        </p:attrNameLst>
                                      </p:cBhvr>
                                      <p:to>
                                        <p:strVal val="visible"/>
                                      </p:to>
                                    </p:set>
                                    <p:animEffect transition="in" filter="fade">
                                      <p:cBhvr>
                                        <p:cTn id="12" dur="500"/>
                                        <p:tgtEl>
                                          <p:spTgt spid="972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299">
                                            <p:txEl>
                                              <p:pRg st="4" end="4"/>
                                            </p:txEl>
                                          </p:spTgt>
                                        </p:tgtEl>
                                        <p:attrNameLst>
                                          <p:attrName>style.visibility</p:attrName>
                                        </p:attrNameLst>
                                      </p:cBhvr>
                                      <p:to>
                                        <p:strVal val="visible"/>
                                      </p:to>
                                    </p:set>
                                    <p:animEffect transition="in" filter="fade">
                                      <p:cBhvr>
                                        <p:cTn id="17" dur="500"/>
                                        <p:tgtEl>
                                          <p:spTgt spid="97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ChangeArrowheads="1"/>
          </p:cNvSpPr>
          <p:nvPr/>
        </p:nvSpPr>
        <p:spPr bwMode="auto">
          <a:xfrm>
            <a:off x="685800" y="152400"/>
            <a:ext cx="7772400" cy="6477000"/>
          </a:xfrm>
          <a:prstGeom prst="rect">
            <a:avLst/>
          </a:prstGeom>
          <a:solidFill>
            <a:schemeClr val="bg1">
              <a:alpha val="89803"/>
            </a:schemeClr>
          </a:solidFill>
          <a:ln w="9525">
            <a:solidFill>
              <a:schemeClr val="tx1"/>
            </a:solidFill>
            <a:miter lim="800000"/>
            <a:headEnd/>
            <a:tailEnd/>
          </a:ln>
        </p:spPr>
        <p:txBody>
          <a:bodyPr wrap="none" anchor="ctr"/>
          <a:lstStyle/>
          <a:p>
            <a:endParaRPr lang="en-US"/>
          </a:p>
        </p:txBody>
      </p:sp>
      <p:sp>
        <p:nvSpPr>
          <p:cNvPr id="161804" name="Text Box 12"/>
          <p:cNvSpPr txBox="1">
            <a:spLocks noChangeArrowheads="1"/>
          </p:cNvSpPr>
          <p:nvPr/>
        </p:nvSpPr>
        <p:spPr bwMode="auto">
          <a:xfrm>
            <a:off x="2514600" y="1066800"/>
            <a:ext cx="5410200" cy="519113"/>
          </a:xfrm>
          <a:prstGeom prst="rect">
            <a:avLst/>
          </a:prstGeom>
          <a:noFill/>
          <a:ln w="9525">
            <a:noFill/>
            <a:miter lim="800000"/>
            <a:headEnd/>
            <a:tailEnd/>
          </a:ln>
          <a:effectLst/>
        </p:spPr>
        <p:txBody>
          <a:bodyPr>
            <a:spAutoFit/>
          </a:bodyPr>
          <a:lstStyle/>
          <a:p>
            <a:pPr>
              <a:spcBef>
                <a:spcPct val="50000"/>
              </a:spcBef>
              <a:defRPr/>
            </a:pPr>
            <a:r>
              <a:rPr lang="en-US" sz="2800">
                <a:solidFill>
                  <a:schemeClr val="accent2"/>
                </a:solidFill>
                <a:effectLst>
                  <a:outerShdw blurRad="38100" dist="38100" dir="2700000" algn="tl">
                    <a:srgbClr val="000000"/>
                  </a:outerShdw>
                </a:effectLst>
              </a:rPr>
              <a:t>Water Vapor</a:t>
            </a:r>
          </a:p>
        </p:txBody>
      </p:sp>
      <p:sp>
        <p:nvSpPr>
          <p:cNvPr id="161805" name="Text Box 13"/>
          <p:cNvSpPr txBox="1">
            <a:spLocks noChangeArrowheads="1"/>
          </p:cNvSpPr>
          <p:nvPr/>
        </p:nvSpPr>
        <p:spPr bwMode="auto">
          <a:xfrm>
            <a:off x="2514600" y="1524000"/>
            <a:ext cx="571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en-US" sz="1800" b="1"/>
              <a:t>Concentrations vary from trace amounts to about 4% in very humid environments (e.g., over the oceans)</a:t>
            </a:r>
          </a:p>
        </p:txBody>
      </p:sp>
      <p:pic>
        <p:nvPicPr>
          <p:cNvPr id="7173" name="Picture 14" descr="mons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11430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5"/>
          <p:cNvSpPr>
            <a:spLocks noChangeArrowheads="1"/>
          </p:cNvSpPr>
          <p:nvPr/>
        </p:nvSpPr>
        <p:spPr bwMode="auto">
          <a:xfrm>
            <a:off x="914400" y="6324600"/>
            <a:ext cx="277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chemeClr val="bg2"/>
                </a:solidFill>
              </a:rPr>
              <a:t>http://earthobservatory.nasa.gov/</a:t>
            </a:r>
          </a:p>
        </p:txBody>
      </p:sp>
      <p:pic>
        <p:nvPicPr>
          <p:cNvPr id="7175" name="Picture 16" descr="pie_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3337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10" name="Text Box 18"/>
          <p:cNvSpPr txBox="1">
            <a:spLocks noChangeArrowheads="1"/>
          </p:cNvSpPr>
          <p:nvPr/>
        </p:nvSpPr>
        <p:spPr bwMode="auto">
          <a:xfrm>
            <a:off x="914400" y="3733800"/>
            <a:ext cx="3200400" cy="519113"/>
          </a:xfrm>
          <a:prstGeom prst="rect">
            <a:avLst/>
          </a:prstGeom>
          <a:noFill/>
          <a:ln w="9525">
            <a:noFill/>
            <a:miter lim="800000"/>
            <a:headEnd/>
            <a:tailEnd/>
          </a:ln>
          <a:effectLst/>
        </p:spPr>
        <p:txBody>
          <a:bodyPr>
            <a:spAutoFit/>
          </a:bodyPr>
          <a:lstStyle/>
          <a:p>
            <a:pPr>
              <a:spcBef>
                <a:spcPct val="50000"/>
              </a:spcBef>
              <a:defRPr/>
            </a:pPr>
            <a:r>
              <a:rPr lang="en-US" sz="2800">
                <a:solidFill>
                  <a:srgbClr val="FF3300"/>
                </a:solidFill>
                <a:effectLst>
                  <a:outerShdw blurRad="38100" dist="38100" dir="2700000" algn="tl">
                    <a:srgbClr val="000000"/>
                  </a:outerShdw>
                </a:effectLst>
              </a:rPr>
              <a:t>Aerosols</a:t>
            </a:r>
          </a:p>
        </p:txBody>
      </p:sp>
      <p:sp>
        <p:nvSpPr>
          <p:cNvPr id="161811" name="Text Box 19"/>
          <p:cNvSpPr txBox="1">
            <a:spLocks noChangeArrowheads="1"/>
          </p:cNvSpPr>
          <p:nvPr/>
        </p:nvSpPr>
        <p:spPr bwMode="auto">
          <a:xfrm>
            <a:off x="914400" y="4191000"/>
            <a:ext cx="381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en-US" sz="1800" b="1"/>
              <a:t>Tiny particles suspended in the air. Tend to cool Earth by reflecting sunlight back to space. Also very important in precipitation.</a:t>
            </a:r>
          </a:p>
        </p:txBody>
      </p:sp>
      <p:sp>
        <p:nvSpPr>
          <p:cNvPr id="161812" name="Text Box 20"/>
          <p:cNvSpPr txBox="1">
            <a:spLocks noChangeArrowheads="1"/>
          </p:cNvSpPr>
          <p:nvPr/>
        </p:nvSpPr>
        <p:spPr bwMode="auto">
          <a:xfrm>
            <a:off x="1219200" y="304800"/>
            <a:ext cx="67056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FFFFFF"/>
                  </a:outerShdw>
                </a:effectLst>
              </a:rPr>
              <a:t>Other Components of the Atmosphere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1804"/>
                                        </p:tgtEl>
                                        <p:attrNameLst>
                                          <p:attrName>style.visibility</p:attrName>
                                        </p:attrNameLst>
                                      </p:cBhvr>
                                      <p:to>
                                        <p:strVal val="visible"/>
                                      </p:to>
                                    </p:set>
                                    <p:animEffect transition="in" filter="slide(fromBottom)">
                                      <p:cBhvr>
                                        <p:cTn id="7" dur="500"/>
                                        <p:tgtEl>
                                          <p:spTgt spid="16180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61805"/>
                                        </p:tgtEl>
                                        <p:attrNameLst>
                                          <p:attrName>style.visibility</p:attrName>
                                        </p:attrNameLst>
                                      </p:cBhvr>
                                      <p:to>
                                        <p:strVal val="visible"/>
                                      </p:to>
                                    </p:set>
                                    <p:animEffect transition="in" filter="slide(fromTop)">
                                      <p:cBhvr>
                                        <p:cTn id="10" dur="500"/>
                                        <p:tgtEl>
                                          <p:spTgt spid="1618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61810"/>
                                        </p:tgtEl>
                                        <p:attrNameLst>
                                          <p:attrName>style.visibility</p:attrName>
                                        </p:attrNameLst>
                                      </p:cBhvr>
                                      <p:to>
                                        <p:strVal val="visible"/>
                                      </p:to>
                                    </p:set>
                                    <p:animEffect transition="in" filter="slide(fromLeft)">
                                      <p:cBhvr>
                                        <p:cTn id="15" dur="500"/>
                                        <p:tgtEl>
                                          <p:spTgt spid="161810"/>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61811"/>
                                        </p:tgtEl>
                                        <p:attrNameLst>
                                          <p:attrName>style.visibility</p:attrName>
                                        </p:attrNameLst>
                                      </p:cBhvr>
                                      <p:to>
                                        <p:strVal val="visible"/>
                                      </p:to>
                                    </p:set>
                                    <p:animEffect transition="in" filter="slide(fromRight)">
                                      <p:cBhvr>
                                        <p:cTn id="18" dur="500"/>
                                        <p:tgtEl>
                                          <p:spTgt spid="16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4" grpId="0"/>
      <p:bldP spid="161805" grpId="0"/>
      <p:bldP spid="161810" grpId="0"/>
      <p:bldP spid="1618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5257800" y="6553200"/>
            <a:ext cx="3625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chemeClr val="bg1"/>
                </a:solidFill>
              </a:rPr>
              <a:t>http://paos.colorado.edu/~toohey/study.html</a:t>
            </a:r>
          </a:p>
        </p:txBody>
      </p:sp>
      <p:pic>
        <p:nvPicPr>
          <p:cNvPr id="8195" name="Picture 13" descr="Fig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22325"/>
            <a:ext cx="7162800" cy="45116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2831" name="Text Box 15"/>
          <p:cNvSpPr txBox="1">
            <a:spLocks noChangeArrowheads="1"/>
          </p:cNvSpPr>
          <p:nvPr/>
        </p:nvSpPr>
        <p:spPr bwMode="auto">
          <a:xfrm>
            <a:off x="533400" y="152400"/>
            <a:ext cx="6553200" cy="519113"/>
          </a:xfrm>
          <a:prstGeom prst="rect">
            <a:avLst/>
          </a:prstGeom>
          <a:noFill/>
          <a:ln w="9525">
            <a:noFill/>
            <a:miter lim="800000"/>
            <a:headEnd/>
            <a:tailEnd/>
          </a:ln>
          <a:effectLst/>
        </p:spPr>
        <p:txBody>
          <a:bodyPr>
            <a:spAutoFit/>
          </a:bodyPr>
          <a:lstStyle/>
          <a:p>
            <a:pPr>
              <a:spcBef>
                <a:spcPct val="50000"/>
              </a:spcBef>
              <a:defRPr/>
            </a:pPr>
            <a:r>
              <a:rPr lang="en-US" sz="2800" dirty="0">
                <a:solidFill>
                  <a:srgbClr val="FFFF66"/>
                </a:solidFill>
                <a:effectLst>
                  <a:outerShdw blurRad="38100" dist="38100" dir="2700000" algn="tl">
                    <a:srgbClr val="000000"/>
                  </a:outerShdw>
                </a:effectLst>
              </a:rPr>
              <a:t>Solar Radiation</a:t>
            </a:r>
          </a:p>
        </p:txBody>
      </p:sp>
      <p:sp>
        <p:nvSpPr>
          <p:cNvPr id="162832" name="Text Box 16"/>
          <p:cNvSpPr txBox="1">
            <a:spLocks noChangeArrowheads="1"/>
          </p:cNvSpPr>
          <p:nvPr/>
        </p:nvSpPr>
        <p:spPr bwMode="auto">
          <a:xfrm>
            <a:off x="971550" y="5502275"/>
            <a:ext cx="7200900" cy="946150"/>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66"/>
                </a:solidFill>
                <a:effectLst>
                  <a:outerShdw blurRad="38100" dist="38100" dir="2700000" algn="tl">
                    <a:srgbClr val="000000"/>
                  </a:outerShdw>
                </a:effectLst>
              </a:rPr>
              <a:t>Almost all energy in the atmosphere ultimately comes from solar radiation.</a:t>
            </a:r>
          </a:p>
        </p:txBody>
      </p:sp>
      <p:sp>
        <p:nvSpPr>
          <p:cNvPr id="8198" name="Rectangle 17"/>
          <p:cNvSpPr>
            <a:spLocks noChangeArrowheads="1"/>
          </p:cNvSpPr>
          <p:nvPr/>
        </p:nvSpPr>
        <p:spPr bwMode="auto">
          <a:xfrm>
            <a:off x="0" y="6553200"/>
            <a:ext cx="4116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FFFFCC"/>
                </a:solidFill>
              </a:rPr>
              <a:t>http://physics.uwstout.edu/wx/Notes/ch2notes.htm</a:t>
            </a:r>
          </a:p>
        </p:txBody>
      </p:sp>
      <p:pic>
        <p:nvPicPr>
          <p:cNvPr id="8199" name="Picture 18" descr="U2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4766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32"/>
                                        </p:tgtEl>
                                        <p:attrNameLst>
                                          <p:attrName>style.visibility</p:attrName>
                                        </p:attrNameLst>
                                      </p:cBhvr>
                                      <p:to>
                                        <p:strVal val="visible"/>
                                      </p:to>
                                    </p:set>
                                    <p:animEffect transition="in" filter="fade">
                                      <p:cBhvr>
                                        <p:cTn id="7" dur="500"/>
                                        <p:tgtEl>
                                          <p:spTgt spid="16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3032125" y="6553200"/>
            <a:ext cx="307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chemeClr val="bg1"/>
                </a:solidFill>
              </a:rPr>
              <a:t>http://www.ucar.edu/learn/1_1_1.htm</a:t>
            </a:r>
          </a:p>
        </p:txBody>
      </p:sp>
      <p:pic>
        <p:nvPicPr>
          <p:cNvPr id="100362" name="Picture 10" descr="enrgtrns"/>
          <p:cNvPicPr>
            <a:picLocks noChangeAspect="1" noChangeArrowheads="1"/>
          </p:cNvPicPr>
          <p:nvPr/>
        </p:nvPicPr>
        <p:blipFill>
          <a:blip r:embed="rId2"/>
          <a:srcRect/>
          <a:stretch>
            <a:fillRect/>
          </a:stretch>
        </p:blipFill>
        <p:spPr bwMode="auto">
          <a:xfrm>
            <a:off x="304800" y="952500"/>
            <a:ext cx="4724400" cy="3543300"/>
          </a:xfrm>
          <a:prstGeom prst="rect">
            <a:avLst/>
          </a:prstGeom>
          <a:noFill/>
          <a:effectLst>
            <a:outerShdw blurRad="63500" dist="38099" dir="2700000" algn="ctr" rotWithShape="0">
              <a:srgbClr val="000000">
                <a:alpha val="74998"/>
              </a:srgbClr>
            </a:outerShdw>
          </a:effectLst>
        </p:spPr>
      </p:pic>
      <p:sp>
        <p:nvSpPr>
          <p:cNvPr id="100370" name="Text Box 18"/>
          <p:cNvSpPr txBox="1">
            <a:spLocks noChangeArrowheads="1"/>
          </p:cNvSpPr>
          <p:nvPr/>
        </p:nvSpPr>
        <p:spPr bwMode="auto">
          <a:xfrm>
            <a:off x="1295400" y="228600"/>
            <a:ext cx="6553200" cy="519113"/>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FF66"/>
                </a:solidFill>
                <a:effectLst>
                  <a:outerShdw blurRad="38100" dist="38100" dir="2700000" algn="tl">
                    <a:srgbClr val="000000"/>
                  </a:outerShdw>
                </a:effectLst>
              </a:rPr>
              <a:t>Solar Radiation</a:t>
            </a:r>
          </a:p>
        </p:txBody>
      </p:sp>
      <p:sp>
        <p:nvSpPr>
          <p:cNvPr id="100372" name="AutoShape 20"/>
          <p:cNvSpPr>
            <a:spLocks noChangeArrowheads="1"/>
          </p:cNvSpPr>
          <p:nvPr/>
        </p:nvSpPr>
        <p:spPr bwMode="auto">
          <a:xfrm>
            <a:off x="5235575" y="1574800"/>
            <a:ext cx="3549650" cy="2298700"/>
          </a:xfrm>
          <a:prstGeom prst="roundRect">
            <a:avLst>
              <a:gd name="adj" fmla="val 16667"/>
            </a:avLst>
          </a:prstGeom>
          <a:solidFill>
            <a:schemeClr val="bg1">
              <a:alpha val="38000"/>
            </a:schemeClr>
          </a:solidFill>
          <a:ln w="9525">
            <a:noFill/>
            <a:round/>
            <a:headEnd/>
            <a:tailEnd/>
          </a:ln>
          <a:effectLst/>
        </p:spPr>
        <p:txBody>
          <a:bodyPr lIns="182880" tIns="137160" rIns="182880" bIns="137160">
            <a:spAutoFit/>
          </a:bodyPr>
          <a:lstStyle/>
          <a:p>
            <a:pPr algn="ctr">
              <a:spcBef>
                <a:spcPct val="50000"/>
              </a:spcBef>
              <a:defRPr/>
            </a:pPr>
            <a:r>
              <a:rPr lang="en-US">
                <a:effectLst>
                  <a:outerShdw blurRad="38100" dist="38100" dir="2700000" algn="tl">
                    <a:srgbClr val="C0C0C0"/>
                  </a:outerShdw>
                </a:effectLst>
              </a:rPr>
              <a:t>The “solar budget” sums up the fate of various portions of the incoming solar radiation</a:t>
            </a:r>
          </a:p>
        </p:txBody>
      </p:sp>
      <p:sp>
        <p:nvSpPr>
          <p:cNvPr id="100373" name="AutoShape 21"/>
          <p:cNvSpPr>
            <a:spLocks noChangeArrowheads="1"/>
          </p:cNvSpPr>
          <p:nvPr/>
        </p:nvSpPr>
        <p:spPr bwMode="auto">
          <a:xfrm>
            <a:off x="304800" y="4870450"/>
            <a:ext cx="8394700" cy="1123712"/>
          </a:xfrm>
          <a:prstGeom prst="roundRect">
            <a:avLst>
              <a:gd name="adj" fmla="val 16667"/>
            </a:avLst>
          </a:prstGeom>
          <a:solidFill>
            <a:schemeClr val="bg1">
              <a:alpha val="61000"/>
            </a:schemeClr>
          </a:solidFill>
          <a:ln w="9525">
            <a:noFill/>
            <a:round/>
            <a:headEnd/>
            <a:tailEnd/>
          </a:ln>
          <a:effectLst/>
        </p:spPr>
        <p:txBody>
          <a:bodyPr lIns="182880" tIns="137160" rIns="182880" bIns="137160">
            <a:spAutoFit/>
          </a:bodyPr>
          <a:lstStyle/>
          <a:p>
            <a:pPr>
              <a:spcBef>
                <a:spcPct val="50000"/>
              </a:spcBef>
              <a:defRPr/>
            </a:pPr>
            <a:r>
              <a:rPr lang="en-US" dirty="0">
                <a:effectLst>
                  <a:outerShdw blurRad="38100" dist="38100" dir="2700000" algn="tl">
                    <a:srgbClr val="C0C0C0"/>
                  </a:outerShdw>
                </a:effectLst>
              </a:rPr>
              <a:t>Solar radiation can be: </a:t>
            </a:r>
            <a:r>
              <a:rPr lang="en-US" i="1" dirty="0">
                <a:effectLst>
                  <a:outerShdw blurRad="38100" dist="38100" dir="2700000" algn="tl">
                    <a:srgbClr val="C0C0C0"/>
                  </a:outerShdw>
                </a:effectLst>
              </a:rPr>
              <a:t>reflected</a:t>
            </a:r>
            <a:r>
              <a:rPr lang="en-US" dirty="0">
                <a:effectLst>
                  <a:outerShdw blurRad="38100" dist="38100" dir="2700000" algn="tl">
                    <a:srgbClr val="C0C0C0"/>
                  </a:outerShdw>
                </a:effectLst>
              </a:rPr>
              <a:t>, </a:t>
            </a:r>
            <a:r>
              <a:rPr lang="en-US" i="1" dirty="0">
                <a:effectLst>
                  <a:outerShdw blurRad="38100" dist="38100" dir="2700000" algn="tl">
                    <a:srgbClr val="C0C0C0"/>
                  </a:outerShdw>
                </a:effectLst>
              </a:rPr>
              <a:t>scattered</a:t>
            </a:r>
            <a:r>
              <a:rPr lang="en-US" dirty="0">
                <a:effectLst>
                  <a:outerShdw blurRad="38100" dist="38100" dir="2700000" algn="tl">
                    <a:srgbClr val="C0C0C0"/>
                  </a:outerShdw>
                </a:effectLst>
              </a:rPr>
              <a:t>, and/or </a:t>
            </a:r>
            <a:r>
              <a:rPr lang="en-US" i="1" dirty="0">
                <a:effectLst>
                  <a:outerShdw blurRad="38100" dist="38100" dir="2700000" algn="tl">
                    <a:srgbClr val="C0C0C0"/>
                  </a:outerShdw>
                </a:effectLst>
              </a:rPr>
              <a:t>absorbed</a:t>
            </a:r>
            <a:r>
              <a:rPr lang="en-US" dirty="0">
                <a:effectLst>
                  <a:outerShdw blurRad="38100" dist="38100" dir="2700000" algn="tl">
                    <a:srgbClr val="C0C0C0"/>
                  </a:outerShdw>
                </a:effectLst>
              </a:rPr>
              <a:t> by the atmosphere and/or surface of the Earth</a:t>
            </a:r>
            <a:r>
              <a:rPr lang="en-US" dirty="0" smtClean="0">
                <a:effectLst>
                  <a:outerShdw blurRad="38100" dist="38100" dir="2700000" algn="tl">
                    <a:srgbClr val="C0C0C0"/>
                  </a:outerShdw>
                </a:effectLst>
              </a:rPr>
              <a:t>. </a:t>
            </a:r>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72"/>
                                        </p:tgtEl>
                                        <p:attrNameLst>
                                          <p:attrName>style.visibility</p:attrName>
                                        </p:attrNameLst>
                                      </p:cBhvr>
                                      <p:to>
                                        <p:strVal val="visible"/>
                                      </p:to>
                                    </p:set>
                                    <p:animEffect transition="in" filter="fade">
                                      <p:cBhvr>
                                        <p:cTn id="7" dur="2000"/>
                                        <p:tgtEl>
                                          <p:spTgt spid="100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0373"/>
                                        </p:tgtEl>
                                        <p:attrNameLst>
                                          <p:attrName>style.visibility</p:attrName>
                                        </p:attrNameLst>
                                      </p:cBhvr>
                                      <p:to>
                                        <p:strVal val="visible"/>
                                      </p:to>
                                    </p:set>
                                    <p:anim calcmode="lin" valueType="num">
                                      <p:cBhvr>
                                        <p:cTn id="12" dur="500" fill="hold"/>
                                        <p:tgtEl>
                                          <p:spTgt spid="100373"/>
                                        </p:tgtEl>
                                        <p:attrNameLst>
                                          <p:attrName>ppt_w</p:attrName>
                                        </p:attrNameLst>
                                      </p:cBhvr>
                                      <p:tavLst>
                                        <p:tav tm="0">
                                          <p:val>
                                            <p:fltVal val="0"/>
                                          </p:val>
                                        </p:tav>
                                        <p:tav tm="100000">
                                          <p:val>
                                            <p:strVal val="#ppt_w"/>
                                          </p:val>
                                        </p:tav>
                                      </p:tavLst>
                                    </p:anim>
                                    <p:anim calcmode="lin" valueType="num">
                                      <p:cBhvr>
                                        <p:cTn id="13" dur="500" fill="hold"/>
                                        <p:tgtEl>
                                          <p:spTgt spid="1003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2" grpId="0" animBg="1"/>
      <p:bldP spid="1003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0" y="6553200"/>
            <a:ext cx="2932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i="1">
                <a:solidFill>
                  <a:srgbClr val="FFFFCC"/>
                </a:solidFill>
              </a:rPr>
              <a:t>http://ww2010.atmos.uiuc.edu/(Gh)</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73500"/>
            <a:ext cx="3251200" cy="19939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
            <a:ext cx="60325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AutoShape 5"/>
          <p:cNvSpPr>
            <a:spLocks noChangeArrowheads="1"/>
          </p:cNvSpPr>
          <p:nvPr/>
        </p:nvSpPr>
        <p:spPr bwMode="auto">
          <a:xfrm>
            <a:off x="3595688" y="3535363"/>
            <a:ext cx="5414962" cy="2592387"/>
          </a:xfrm>
          <a:prstGeom prst="roundRect">
            <a:avLst>
              <a:gd name="adj" fmla="val 16667"/>
            </a:avLst>
          </a:prstGeom>
          <a:solidFill>
            <a:schemeClr val="bg1">
              <a:alpha val="82001"/>
            </a:schemeClr>
          </a:solidFill>
          <a:ln w="9525">
            <a:noFill/>
            <a:round/>
            <a:headEnd/>
            <a:tailEnd/>
          </a:ln>
          <a:effectLst/>
        </p:spPr>
        <p:txBody>
          <a:bodyPr>
            <a:spAutoFit/>
          </a:bodyPr>
          <a:lstStyle/>
          <a:p>
            <a:pPr eaLnBrk="1" hangingPunct="1">
              <a:spcBef>
                <a:spcPct val="50000"/>
              </a:spcBef>
              <a:defRPr/>
            </a:pPr>
            <a:r>
              <a:rPr lang="en-US" sz="2800">
                <a:effectLst>
                  <a:outerShdw blurRad="38100" dist="38100" dir="2700000" algn="tl">
                    <a:srgbClr val="C0C0C0"/>
                  </a:outerShdw>
                </a:effectLst>
              </a:rPr>
              <a:t>Radiation Scattering</a:t>
            </a:r>
          </a:p>
          <a:p>
            <a:pPr eaLnBrk="1" hangingPunct="1">
              <a:spcBef>
                <a:spcPct val="50000"/>
              </a:spcBef>
              <a:defRPr/>
            </a:pPr>
            <a:r>
              <a:rPr lang="en-US" sz="2000"/>
              <a:t>Light </a:t>
            </a:r>
            <a:r>
              <a:rPr lang="en-US" sz="2000" b="1" i="1">
                <a:effectLst>
                  <a:outerShdw blurRad="38100" dist="38100" dir="2700000" algn="tl">
                    <a:srgbClr val="C0C0C0"/>
                  </a:outerShdw>
                </a:effectLst>
              </a:rPr>
              <a:t>refracts</a:t>
            </a:r>
            <a:r>
              <a:rPr lang="en-US" sz="2000"/>
              <a:t> through gases and </a:t>
            </a:r>
            <a:r>
              <a:rPr lang="en-US" sz="2000" b="1" i="1">
                <a:effectLst>
                  <a:outerShdw blurRad="38100" dist="38100" dir="2700000" algn="tl">
                    <a:srgbClr val="C0C0C0"/>
                  </a:outerShdw>
                </a:effectLst>
              </a:rPr>
              <a:t>reflects</a:t>
            </a:r>
            <a:r>
              <a:rPr lang="en-US" sz="2000"/>
              <a:t> off aerosols in the atmosphere.</a:t>
            </a:r>
          </a:p>
          <a:p>
            <a:pPr eaLnBrk="1" hangingPunct="1">
              <a:spcBef>
                <a:spcPct val="50000"/>
              </a:spcBef>
              <a:defRPr/>
            </a:pPr>
            <a:r>
              <a:rPr lang="en-US" sz="2000"/>
              <a:t>The net result is that the light is </a:t>
            </a:r>
            <a:r>
              <a:rPr lang="en-US" sz="2000" b="1" i="1">
                <a:effectLst>
                  <a:outerShdw blurRad="38100" dist="38100" dir="2700000" algn="tl">
                    <a:srgbClr val="C0C0C0"/>
                  </a:outerShdw>
                </a:effectLst>
              </a:rPr>
              <a:t>scattered</a:t>
            </a:r>
            <a:r>
              <a:rPr lang="en-US" sz="2000"/>
              <a:t> in all directions. This is why the daytime sky appears to be uniformly lit.</a:t>
            </a:r>
          </a:p>
        </p:txBody>
      </p:sp>
      <p:sp>
        <p:nvSpPr>
          <p:cNvPr id="10246" name="Text Box 6"/>
          <p:cNvSpPr txBox="1">
            <a:spLocks noChangeArrowheads="1"/>
          </p:cNvSpPr>
          <p:nvPr/>
        </p:nvSpPr>
        <p:spPr bwMode="auto">
          <a:xfrm>
            <a:off x="2743200" y="304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6" charset="-128"/>
              </a:defRPr>
            </a:lvl1pPr>
            <a:lvl2pPr marL="742950" indent="-285750">
              <a:defRPr sz="2400">
                <a:solidFill>
                  <a:schemeClr val="tx1"/>
                </a:solidFill>
                <a:latin typeface="Arial" charset="0"/>
                <a:ea typeface="ＭＳ Ｐゴシック" pitchFamily="36" charset="-128"/>
              </a:defRPr>
            </a:lvl2pPr>
            <a:lvl3pPr marL="1143000" indent="-228600">
              <a:defRPr sz="2400">
                <a:solidFill>
                  <a:schemeClr val="tx1"/>
                </a:solidFill>
                <a:latin typeface="Arial" charset="0"/>
                <a:ea typeface="ＭＳ Ｐゴシック" pitchFamily="36" charset="-128"/>
              </a:defRPr>
            </a:lvl3pPr>
            <a:lvl4pPr marL="1600200" indent="-228600">
              <a:defRPr sz="2400">
                <a:solidFill>
                  <a:schemeClr val="tx1"/>
                </a:solidFill>
                <a:latin typeface="Arial" charset="0"/>
                <a:ea typeface="ＭＳ Ｐゴシック" pitchFamily="36" charset="-128"/>
              </a:defRPr>
            </a:lvl4pPr>
            <a:lvl5pPr marL="2057400" indent="-228600">
              <a:defRPr sz="2400">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en-US" sz="2000">
                <a:solidFill>
                  <a:schemeClr val="hlink"/>
                </a:solidFill>
              </a:rPr>
              <a:t>refraction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9685"/>
                                        </p:tgtEl>
                                        <p:attrNameLst>
                                          <p:attrName>style.visibility</p:attrName>
                                        </p:attrNameLst>
                                      </p:cBhvr>
                                      <p:to>
                                        <p:strVal val="visible"/>
                                      </p:to>
                                    </p:set>
                                    <p:animEffect transition="in" filter="fade">
                                      <p:cBhvr>
                                        <p:cTn id="7" dur="10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1385</TotalTime>
  <Words>1314</Words>
  <Application>Microsoft Office PowerPoint</Application>
  <PresentationFormat>On-screen Show (4:3)</PresentationFormat>
  <Paragraphs>137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Gwen M. Daley</dc:creator>
  <cp:lastModifiedBy>Daley, Gwen Marie</cp:lastModifiedBy>
  <cp:revision>170</cp:revision>
  <dcterms:created xsi:type="dcterms:W3CDTF">2002-10-12T12:21:05Z</dcterms:created>
  <dcterms:modified xsi:type="dcterms:W3CDTF">2013-08-20T15:15:26Z</dcterms:modified>
</cp:coreProperties>
</file>