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319" r:id="rId33"/>
    <p:sldId id="320" r:id="rId34"/>
    <p:sldId id="289" r:id="rId35"/>
    <p:sldId id="290" r:id="rId36"/>
    <p:sldId id="291" r:id="rId37"/>
    <p:sldId id="292" r:id="rId38"/>
    <p:sldId id="297" r:id="rId39"/>
    <p:sldId id="298" r:id="rId40"/>
    <p:sldId id="299" r:id="rId41"/>
    <p:sldId id="300" r:id="rId42"/>
    <p:sldId id="301"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80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08" y="-5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84F8AE-426F-432E-AFF4-638C09995B0F}"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4F8AE-426F-432E-AFF4-638C09995B0F}"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4F8AE-426F-432E-AFF4-638C09995B0F}"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B68FA3-C558-4896-A5C2-9290FC8B34E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860A7C-2175-4506-808E-79E0D3AC660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888DEE-0B0B-4095-9936-4352AE1980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5A146F-7036-4F3A-8C06-8688A99C897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84FCA2-37EC-4A9D-95CF-E398246C77D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6ACD4A-69A7-4F7D-8F88-B00CFBB03C5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4DF925-72B6-4868-AF0B-0CB42E27B8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BEBC15-274B-4FC6-930D-7B5B16C085E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4F8AE-426F-432E-AFF4-638C09995B0F}"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EA5C7-8C89-4BBD-9B00-A4873C22E85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B01040-07A5-4B2B-AE44-716CA5E0F28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0DAD9E-A9EF-4E4C-A740-956D4B3AE32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9969854-DF47-4198-BA41-CD776A279B3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595913-37F1-4FB7-A591-1E968512532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8ADD68-3466-4078-B700-6922CCDAAC3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2C9DAB-B991-4B94-B9D6-C92B94D35A5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F1AA969-4110-49E8-A91E-92BF05DC06F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8DF1FB3-9027-48A0-8176-2C592030ADF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4C63155-8025-41ED-94F3-EFE43F69B5B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4F8AE-426F-432E-AFF4-638C09995B0F}"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908E22-5478-4178-A6E1-8D58BBF7667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B4562E-0CDD-4B7D-A958-9390DDC1CE4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6A0DB1-7760-4A4D-BAD9-60C4367038F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236326-EF20-43AB-8C2C-473D4A47D29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6B148B-308C-4163-B4C7-D76C42C47E1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CD06CC-694E-4B3C-9A99-1B39946E29E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02A637-3DC9-4DC0-AB95-2344605D4BD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674856-B229-4B4D-A559-D01161C5C6A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9E51A80-AEA6-4C10-BF24-D4E45B8017E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D13DA67-1C4D-4AAD-A36B-C118AECDE4B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84F8AE-426F-432E-AFF4-638C09995B0F}"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3DE808E-746D-4A84-BB45-28C752568C2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94B79E-4928-4837-8AFD-FA11BE1842C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460DCE8-24BE-4DAD-9FD8-F5ABAE6B74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DFE961A-0E18-4FB3-BCF7-7070CC400F7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28F8366-8818-45E7-AD99-692BB8E0204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84F8AE-426F-432E-AFF4-638C09995B0F}" type="datetimeFigureOut">
              <a:rPr lang="en-US" smtClean="0"/>
              <a:pPr/>
              <a:t>1/24/2011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84F8AE-426F-432E-AFF4-638C09995B0F}" type="datetimeFigureOut">
              <a:rPr lang="en-US" smtClean="0"/>
              <a:pPr/>
              <a:t>1/24/2011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4F8AE-426F-432E-AFF4-638C09995B0F}" type="datetimeFigureOut">
              <a:rPr lang="en-US" smtClean="0"/>
              <a:pPr/>
              <a:t>1/24/2011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4F8AE-426F-432E-AFF4-638C09995B0F}"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4F8AE-426F-432E-AFF4-638C09995B0F}"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4F8AE-426F-432E-AFF4-638C09995B0F}" type="datetimeFigureOut">
              <a:rPr lang="en-US" smtClean="0"/>
              <a:pPr/>
              <a:t>1/24/2011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F77B8-67B1-46F2-9093-B9710EB1BE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eaLnBrk="0" fontAlgn="base" hangingPunct="0">
              <a:spcBef>
                <a:spcPct val="0"/>
              </a:spcBef>
              <a:spcAft>
                <a:spcPct val="0"/>
              </a:spcAft>
              <a:defRPr/>
            </a:pPr>
            <a:fld id="{56E8D1E3-111C-403B-8CCF-F197C1EFC4D9}"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57501314-946B-4956-8A14-6DB2F6D7E77C}" type="slidenum">
              <a:rPr lang="en-US" smtClean="0">
                <a:solidFill>
                  <a:srgbClr val="000000"/>
                </a:solidFill>
              </a:rPr>
              <a:pPr defTabSz="914400"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defTabSz="914400" fontAlgn="base">
              <a:spcBef>
                <a:spcPct val="0"/>
              </a:spcBef>
              <a:spcAft>
                <a:spcPct val="0"/>
              </a:spcAft>
            </a:pPr>
            <a:endParaRPr lang="en-US" smtClean="0">
              <a:solidFill>
                <a:srgbClr val="000000"/>
              </a:solidFill>
            </a:endParaRPr>
          </a:p>
        </p:txBody>
      </p:sp>
      <p:sp>
        <p:nvSpPr>
          <p:cNvPr id="563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defTabSz="914400" fontAlgn="base">
              <a:spcBef>
                <a:spcPct val="0"/>
              </a:spcBef>
              <a:spcAft>
                <a:spcPct val="0"/>
              </a:spcAft>
            </a:pPr>
            <a:endParaRPr lang="en-US" smtClean="0">
              <a:solidFill>
                <a:srgbClr val="000000"/>
              </a:solidFill>
            </a:endParaRPr>
          </a:p>
        </p:txBody>
      </p:sp>
      <p:sp>
        <p:nvSpPr>
          <p:cNvPr id="563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defTabSz="914400" fontAlgn="base">
              <a:spcBef>
                <a:spcPct val="0"/>
              </a:spcBef>
              <a:spcAft>
                <a:spcPct val="0"/>
              </a:spcAft>
            </a:pPr>
            <a:fld id="{EB85AA91-8DE9-4EDF-A7BD-C52D2245CCC6}" type="slidenum">
              <a:rPr lang="en-US" smtClean="0">
                <a:solidFill>
                  <a:srgbClr val="000000"/>
                </a:solidFill>
              </a:rPr>
              <a:pPr defTabSz="914400"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jpeg"/><Relationship Id="rId1" Type="http://schemas.openxmlformats.org/officeDocument/2006/relationships/slideLayout" Target="../slideLayouts/slideLayout18.xml"/><Relationship Id="rId5" Type="http://schemas.openxmlformats.org/officeDocument/2006/relationships/image" Target="../media/image48.gif"/><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3.jpeg"/><Relationship Id="rId1" Type="http://schemas.openxmlformats.org/officeDocument/2006/relationships/slideLayout" Target="../slideLayouts/slideLayout18.xml"/><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8.xml"/><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18.xml"/><Relationship Id="rId4" Type="http://schemas.openxmlformats.org/officeDocument/2006/relationships/image" Target="../media/image74.jpeg"/></Relationships>
</file>

<file path=ppt/slides/_rels/slide2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29.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40.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40.xml"/><Relationship Id="rId1" Type="http://schemas.openxmlformats.org/officeDocument/2006/relationships/themeOverride" Target="../theme/themeOverride2.xml"/><Relationship Id="rId4" Type="http://schemas.openxmlformats.org/officeDocument/2006/relationships/image" Target="../media/image81.png"/></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7.jpeg"/><Relationship Id="rId1" Type="http://schemas.openxmlformats.org/officeDocument/2006/relationships/slideLayout" Target="../slideLayouts/slideLayout29.xml"/><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7.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77.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png"/><Relationship Id="rId2" Type="http://schemas.openxmlformats.org/officeDocument/2006/relationships/image" Target="../media/image77.jpeg"/><Relationship Id="rId1" Type="http://schemas.openxmlformats.org/officeDocument/2006/relationships/slideLayout" Target="../slideLayouts/slideLayout29.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77.jpe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gif"/><Relationship Id="rId1" Type="http://schemas.openxmlformats.org/officeDocument/2006/relationships/slideLayout" Target="../slideLayouts/slideLayout40.xml"/><Relationship Id="rId6" Type="http://schemas.openxmlformats.org/officeDocument/2006/relationships/image" Target="../media/image94.jpeg"/><Relationship Id="rId5" Type="http://schemas.openxmlformats.org/officeDocument/2006/relationships/image" Target="../media/image93.png"/><Relationship Id="rId4" Type="http://schemas.openxmlformats.org/officeDocument/2006/relationships/image" Target="../media/image92.png"/></Relationships>
</file>

<file path=ppt/slides/_rels/slide38.xml.rels><?xml version="1.0" encoding="UTF-8" standalone="yes"?>
<Relationships xmlns="http://schemas.openxmlformats.org/package/2006/relationships"><Relationship Id="rId8" Type="http://schemas.openxmlformats.org/officeDocument/2006/relationships/image" Target="../media/image103.gif"/><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jpeg"/><Relationship Id="rId12" Type="http://schemas.openxmlformats.org/officeDocument/2006/relationships/image" Target="../media/image107.jpeg"/><Relationship Id="rId2" Type="http://schemas.openxmlformats.org/officeDocument/2006/relationships/image" Target="../media/image97.png"/><Relationship Id="rId1" Type="http://schemas.openxmlformats.org/officeDocument/2006/relationships/slideLayout" Target="../slideLayouts/slideLayout40.xml"/><Relationship Id="rId6" Type="http://schemas.openxmlformats.org/officeDocument/2006/relationships/image" Target="../media/image101.jpe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39.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image" Target="../media/image111.png"/><Relationship Id="rId21" Type="http://schemas.openxmlformats.org/officeDocument/2006/relationships/image" Target="../media/image129.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jpeg"/><Relationship Id="rId2" Type="http://schemas.openxmlformats.org/officeDocument/2006/relationships/image" Target="../media/image110.png"/><Relationship Id="rId16" Type="http://schemas.openxmlformats.org/officeDocument/2006/relationships/image" Target="../media/image124.png"/><Relationship Id="rId20" Type="http://schemas.openxmlformats.org/officeDocument/2006/relationships/image" Target="../media/image128.gif"/><Relationship Id="rId1" Type="http://schemas.openxmlformats.org/officeDocument/2006/relationships/slideLayout" Target="../slideLayouts/slideLayout40.xml"/><Relationship Id="rId6" Type="http://schemas.openxmlformats.org/officeDocument/2006/relationships/image" Target="../media/image114.gif"/><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3.png"/><Relationship Id="rId10" Type="http://schemas.openxmlformats.org/officeDocument/2006/relationships/image" Target="../media/image118.png"/><Relationship Id="rId19" Type="http://schemas.openxmlformats.org/officeDocument/2006/relationships/image" Target="../media/image127.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jpe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jpe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3979" y="565512"/>
            <a:ext cx="7193759" cy="461665"/>
          </a:xfrm>
          <a:prstGeom prst="rect">
            <a:avLst/>
          </a:prstGeom>
          <a:solidFill>
            <a:schemeClr val="accent6">
              <a:lumMod val="20000"/>
              <a:lumOff val="80000"/>
              <a:alpha val="7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chemeClr val="bg2">
                    <a:lumMod val="10000"/>
                  </a:schemeClr>
                </a:solidFill>
                <a:latin typeface="Arial"/>
                <a:cs typeface="Arial"/>
              </a:rPr>
              <a:t>Life: Diversity and Fossils</a:t>
            </a:r>
            <a:endParaRPr lang="en-US" sz="2400" dirty="0">
              <a:solidFill>
                <a:schemeClr val="bg2">
                  <a:lumMod val="10000"/>
                </a:schemeClr>
              </a:solidFill>
              <a:latin typeface="Arial"/>
              <a:cs typeface="Arial"/>
            </a:endParaRPr>
          </a:p>
        </p:txBody>
      </p:sp>
      <p:sp>
        <p:nvSpPr>
          <p:cNvPr id="3" name="TextBox 2"/>
          <p:cNvSpPr txBox="1"/>
          <p:nvPr/>
        </p:nvSpPr>
        <p:spPr>
          <a:xfrm>
            <a:off x="1797977" y="1982912"/>
            <a:ext cx="6082301" cy="3508653"/>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457200" tIns="457200" rIns="457200" bIns="457200" rtlCol="0">
            <a:spAutoFit/>
          </a:bodyPr>
          <a:lstStyle/>
          <a:p>
            <a:endParaRPr lang="en-US" sz="2400" dirty="0" smtClean="0"/>
          </a:p>
          <a:p>
            <a:r>
              <a:rPr lang="en-US" sz="2400" dirty="0" smtClean="0"/>
              <a:t>Taphonomy</a:t>
            </a:r>
          </a:p>
          <a:p>
            <a:pPr lvl="1">
              <a:buBlip>
                <a:blip r:embed="rId3"/>
              </a:buBlip>
            </a:pPr>
            <a:r>
              <a:rPr lang="en-US" sz="2400" dirty="0" smtClean="0"/>
              <a:t>Refractory versus volatile remains</a:t>
            </a:r>
          </a:p>
          <a:p>
            <a:pPr lvl="1">
              <a:buBlip>
                <a:blip r:embed="rId3"/>
              </a:buBlip>
            </a:pPr>
            <a:r>
              <a:rPr lang="en-US" sz="2400" dirty="0" smtClean="0"/>
              <a:t>Destruction</a:t>
            </a:r>
          </a:p>
          <a:p>
            <a:pPr lvl="1">
              <a:buBlip>
                <a:blip r:embed="rId3"/>
              </a:buBlip>
            </a:pPr>
            <a:r>
              <a:rPr lang="en-US" sz="2400" dirty="0" smtClean="0"/>
              <a:t>Modes of preservation</a:t>
            </a:r>
          </a:p>
          <a:p>
            <a:r>
              <a:rPr lang="en-US" sz="2400" dirty="0" smtClean="0"/>
              <a:t>Diversity</a:t>
            </a:r>
          </a:p>
          <a:p>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266" name="AutoShape 42"/>
          <p:cNvSpPr>
            <a:spLocks noChangeArrowheads="1"/>
          </p:cNvSpPr>
          <p:nvPr/>
        </p:nvSpPr>
        <p:spPr bwMode="auto">
          <a:xfrm>
            <a:off x="304800" y="119063"/>
            <a:ext cx="8534400" cy="6629400"/>
          </a:xfrm>
          <a:prstGeom prst="roundRect">
            <a:avLst>
              <a:gd name="adj" fmla="val 16667"/>
            </a:avLst>
          </a:prstGeom>
          <a:solidFill>
            <a:schemeClr val="bg1">
              <a:alpha val="59999"/>
            </a:schemeClr>
          </a:solidFill>
          <a:ln w="9525">
            <a:solidFill>
              <a:schemeClr val="bg1"/>
            </a:solidFill>
            <a:round/>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11267" name="Text Box 28"/>
          <p:cNvSpPr txBox="1">
            <a:spLocks noChangeArrowheads="1"/>
          </p:cNvSpPr>
          <p:nvPr/>
        </p:nvSpPr>
        <p:spPr bwMode="auto">
          <a:xfrm>
            <a:off x="1485900" y="609600"/>
            <a:ext cx="6172200" cy="519113"/>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sz="2800" u="sng" smtClean="0">
                <a:solidFill>
                  <a:srgbClr val="000000"/>
                </a:solidFill>
                <a:latin typeface="Arial" charset="0"/>
              </a:rPr>
              <a:t>Post-Mortem Destruction</a:t>
            </a:r>
          </a:p>
        </p:txBody>
      </p:sp>
      <p:sp>
        <p:nvSpPr>
          <p:cNvPr id="7197" name="Text Box 29"/>
          <p:cNvSpPr txBox="1">
            <a:spLocks noChangeArrowheads="1"/>
          </p:cNvSpPr>
          <p:nvPr/>
        </p:nvSpPr>
        <p:spPr bwMode="auto">
          <a:xfrm>
            <a:off x="533400" y="1371600"/>
            <a:ext cx="8077200" cy="1373188"/>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2800">
                <a:solidFill>
                  <a:srgbClr val="000066"/>
                </a:solidFill>
                <a:latin typeface="Arial" charset="0"/>
              </a:rPr>
              <a:t>Remains left on the surface tend to degrade much more quickly than interred remains due to </a:t>
            </a:r>
            <a:r>
              <a:rPr lang="en-US" sz="2800" i="1">
                <a:solidFill>
                  <a:srgbClr val="000066"/>
                </a:solidFill>
                <a:effectLst>
                  <a:outerShdw blurRad="38100" dist="38100" dir="2700000" algn="tl">
                    <a:srgbClr val="000000"/>
                  </a:outerShdw>
                </a:effectLst>
                <a:latin typeface="Arial" charset="0"/>
              </a:rPr>
              <a:t>physical</a:t>
            </a:r>
            <a:r>
              <a:rPr lang="en-US" sz="2800">
                <a:solidFill>
                  <a:srgbClr val="000066"/>
                </a:solidFill>
                <a:latin typeface="Arial" charset="0"/>
              </a:rPr>
              <a:t>, </a:t>
            </a:r>
            <a:r>
              <a:rPr lang="en-US" sz="2800" i="1">
                <a:solidFill>
                  <a:srgbClr val="000066"/>
                </a:solidFill>
                <a:effectLst>
                  <a:outerShdw blurRad="38100" dist="38100" dir="2700000" algn="tl">
                    <a:srgbClr val="000000"/>
                  </a:outerShdw>
                </a:effectLst>
                <a:latin typeface="Arial" charset="0"/>
              </a:rPr>
              <a:t>chemical</a:t>
            </a:r>
            <a:r>
              <a:rPr lang="en-US" sz="2800">
                <a:solidFill>
                  <a:srgbClr val="000066"/>
                </a:solidFill>
                <a:latin typeface="Arial" charset="0"/>
              </a:rPr>
              <a:t>, and </a:t>
            </a:r>
            <a:r>
              <a:rPr lang="en-US" sz="2800" i="1">
                <a:solidFill>
                  <a:srgbClr val="000066"/>
                </a:solidFill>
                <a:effectLst>
                  <a:outerShdw blurRad="38100" dist="38100" dir="2700000" algn="tl">
                    <a:srgbClr val="000000"/>
                  </a:outerShdw>
                </a:effectLst>
                <a:latin typeface="Arial" charset="0"/>
              </a:rPr>
              <a:t>biological</a:t>
            </a:r>
            <a:r>
              <a:rPr lang="en-US" sz="2800">
                <a:solidFill>
                  <a:srgbClr val="000066"/>
                </a:solidFill>
                <a:latin typeface="Arial" charset="0"/>
              </a:rPr>
              <a:t> processes</a:t>
            </a:r>
          </a:p>
        </p:txBody>
      </p:sp>
      <p:sp>
        <p:nvSpPr>
          <p:cNvPr id="11269" name="Text Box 37"/>
          <p:cNvSpPr txBox="1">
            <a:spLocks noChangeArrowheads="1"/>
          </p:cNvSpPr>
          <p:nvPr/>
        </p:nvSpPr>
        <p:spPr bwMode="auto">
          <a:xfrm>
            <a:off x="4343400" y="3276600"/>
            <a:ext cx="3048000" cy="118745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sz="2400" i="1" smtClean="0">
                <a:solidFill>
                  <a:srgbClr val="000000"/>
                </a:solidFill>
                <a:latin typeface="Arial" charset="0"/>
              </a:rPr>
              <a:t>scavenging, decay, recycling, accidental destruction</a:t>
            </a:r>
          </a:p>
        </p:txBody>
      </p:sp>
      <p:sp>
        <p:nvSpPr>
          <p:cNvPr id="7207" name="Text Box 39"/>
          <p:cNvSpPr txBox="1">
            <a:spLocks noChangeArrowheads="1"/>
          </p:cNvSpPr>
          <p:nvPr/>
        </p:nvSpPr>
        <p:spPr bwMode="auto">
          <a:xfrm>
            <a:off x="1257300" y="5562600"/>
            <a:ext cx="6629400" cy="94615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sz="2800" smtClean="0">
                <a:solidFill>
                  <a:srgbClr val="000000"/>
                </a:solidFill>
                <a:latin typeface="Arial" charset="0"/>
              </a:rPr>
              <a:t>Preservation of fossil remains depends on relatively rapid and permanent burial. </a:t>
            </a:r>
          </a:p>
        </p:txBody>
      </p:sp>
      <p:pic>
        <p:nvPicPr>
          <p:cNvPr id="11271" name="Picture 44" descr="ant_walk_right_hg_clr"/>
          <p:cNvPicPr>
            <a:picLocks noChangeAspect="1" noChangeArrowheads="1" noCrop="1"/>
          </p:cNvPicPr>
          <p:nvPr/>
        </p:nvPicPr>
        <p:blipFill>
          <a:blip r:embed="rId3"/>
          <a:srcRect/>
          <a:stretch>
            <a:fillRect/>
          </a:stretch>
        </p:blipFill>
        <p:spPr bwMode="auto">
          <a:xfrm>
            <a:off x="1066800" y="3200400"/>
            <a:ext cx="3333750" cy="1733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197"/>
                                        </p:tgtEl>
                                        <p:attrNameLst>
                                          <p:attrName>style.visibility</p:attrName>
                                        </p:attrNameLst>
                                      </p:cBhvr>
                                      <p:to>
                                        <p:strVal val="visible"/>
                                      </p:to>
                                    </p:set>
                                    <p:animEffect transition="in" filter="fade">
                                      <p:cBhvr>
                                        <p:cTn id="7" dur="500"/>
                                        <p:tgtEl>
                                          <p:spTgt spid="7197"/>
                                        </p:tgtEl>
                                      </p:cBhvr>
                                    </p:animEffect>
                                    <p:anim calcmode="lin" valueType="num">
                                      <p:cBhvr>
                                        <p:cTn id="8" dur="500" fill="hold"/>
                                        <p:tgtEl>
                                          <p:spTgt spid="7197"/>
                                        </p:tgtEl>
                                        <p:attrNameLst>
                                          <p:attrName>ppt_x</p:attrName>
                                        </p:attrNameLst>
                                      </p:cBhvr>
                                      <p:tavLst>
                                        <p:tav tm="0">
                                          <p:val>
                                            <p:strVal val="#ppt_x"/>
                                          </p:val>
                                        </p:tav>
                                        <p:tav tm="100000">
                                          <p:val>
                                            <p:strVal val="#ppt_x"/>
                                          </p:val>
                                        </p:tav>
                                      </p:tavLst>
                                    </p:anim>
                                    <p:anim calcmode="lin" valueType="num">
                                      <p:cBhvr>
                                        <p:cTn id="9" dur="500" fill="hold"/>
                                        <p:tgtEl>
                                          <p:spTgt spid="719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4" fill="hold" grpId="0" nodeType="afterEffect">
                                  <p:stCondLst>
                                    <p:cond delay="0"/>
                                  </p:stCondLst>
                                  <p:childTnLst>
                                    <p:set>
                                      <p:cBhvr>
                                        <p:cTn id="12" dur="1" fill="hold">
                                          <p:stCondLst>
                                            <p:cond delay="0"/>
                                          </p:stCondLst>
                                        </p:cTn>
                                        <p:tgtEl>
                                          <p:spTgt spid="7207"/>
                                        </p:tgtEl>
                                        <p:attrNameLst>
                                          <p:attrName>style.visibility</p:attrName>
                                        </p:attrNameLst>
                                      </p:cBhvr>
                                      <p:to>
                                        <p:strVal val="visible"/>
                                      </p:to>
                                    </p:set>
                                    <p:animEffect transition="in" filter="slide(fromBottom)">
                                      <p:cBhvr>
                                        <p:cTn id="13" dur="500"/>
                                        <p:tgtEl>
                                          <p:spTgt spid="7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7" grpId="0"/>
      <p:bldP spid="720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2290" name="Rectangle 16"/>
          <p:cNvSpPr>
            <a:spLocks noChangeArrowheads="1"/>
          </p:cNvSpPr>
          <p:nvPr/>
        </p:nvSpPr>
        <p:spPr bwMode="auto">
          <a:xfrm>
            <a:off x="304800" y="304800"/>
            <a:ext cx="8534400" cy="6248400"/>
          </a:xfrm>
          <a:prstGeom prst="rect">
            <a:avLst/>
          </a:prstGeom>
          <a:solidFill>
            <a:schemeClr val="bg1">
              <a:alpha val="59999"/>
            </a:schemeClr>
          </a:solidFill>
          <a:ln w="9525">
            <a:solidFill>
              <a:schemeClr val="bg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61443" name="Rectangle 3"/>
          <p:cNvSpPr>
            <a:spLocks noChangeArrowheads="1"/>
          </p:cNvSpPr>
          <p:nvPr/>
        </p:nvSpPr>
        <p:spPr bwMode="auto">
          <a:xfrm>
            <a:off x="2906713" y="406400"/>
            <a:ext cx="3330575" cy="519113"/>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800" dirty="0">
                <a:solidFill>
                  <a:srgbClr val="000000"/>
                </a:solidFill>
                <a:effectLst>
                  <a:outerShdw blurRad="38100" dist="38100" dir="2700000" algn="tl">
                    <a:srgbClr val="FFFFFF"/>
                  </a:outerShdw>
                </a:effectLst>
                <a:latin typeface="Arial" charset="0"/>
              </a:rPr>
              <a:t>Post-mortem Decay</a:t>
            </a:r>
          </a:p>
        </p:txBody>
      </p:sp>
      <p:sp>
        <p:nvSpPr>
          <p:cNvPr id="61452" name="Text Box 12"/>
          <p:cNvSpPr txBox="1">
            <a:spLocks noChangeArrowheads="1"/>
          </p:cNvSpPr>
          <p:nvPr/>
        </p:nvSpPr>
        <p:spPr bwMode="auto">
          <a:xfrm>
            <a:off x="5105400" y="4419600"/>
            <a:ext cx="3505200" cy="1187450"/>
          </a:xfrm>
          <a:prstGeom prst="rect">
            <a:avLst/>
          </a:prstGeom>
          <a:solidFill>
            <a:schemeClr val="bg1">
              <a:alpha val="56078"/>
            </a:schemeClr>
          </a:solidFill>
          <a:ln w="9525">
            <a:noFill/>
            <a:miter lim="800000"/>
            <a:headEnd/>
            <a:tailEnd/>
          </a:ln>
        </p:spPr>
        <p:txBody>
          <a:bodyPr lIns="182880" tIns="137160" rIns="182880" bIns="137160">
            <a:spAutoFit/>
          </a:bodyPr>
          <a:lstStyle/>
          <a:p>
            <a:pPr defTabSz="914400" eaLnBrk="0" fontAlgn="base" hangingPunct="0">
              <a:spcBef>
                <a:spcPct val="0"/>
              </a:spcBef>
              <a:spcAft>
                <a:spcPct val="0"/>
              </a:spcAft>
            </a:pPr>
            <a:r>
              <a:rPr lang="en-US" sz="2000" smtClean="0">
                <a:solidFill>
                  <a:srgbClr val="000000"/>
                </a:solidFill>
                <a:latin typeface="Arial" charset="0"/>
              </a:rPr>
              <a:t>A lot of energy goes into building and maintaining a living organism. </a:t>
            </a:r>
          </a:p>
        </p:txBody>
      </p:sp>
      <p:sp>
        <p:nvSpPr>
          <p:cNvPr id="12293" name="Rectangle 13"/>
          <p:cNvSpPr>
            <a:spLocks noChangeArrowheads="1"/>
          </p:cNvSpPr>
          <p:nvPr/>
        </p:nvSpPr>
        <p:spPr bwMode="auto">
          <a:xfrm>
            <a:off x="3276600" y="6553200"/>
            <a:ext cx="2420938"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i="1" smtClean="0">
                <a:solidFill>
                  <a:srgbClr val="000000"/>
                </a:solidFill>
                <a:latin typeface="Arial" charset="0"/>
              </a:rPr>
              <a:t>http://saltlakecity.about.com/</a:t>
            </a:r>
          </a:p>
        </p:txBody>
      </p:sp>
      <p:pic>
        <p:nvPicPr>
          <p:cNvPr id="12297" name="Picture 9"/>
          <p:cNvPicPr>
            <a:picLocks noChangeAspect="1" noChangeArrowheads="1"/>
          </p:cNvPicPr>
          <p:nvPr/>
        </p:nvPicPr>
        <p:blipFill>
          <a:blip r:embed="rId3" cstate="print"/>
          <a:srcRect/>
          <a:stretch>
            <a:fillRect/>
          </a:stretch>
        </p:blipFill>
        <p:spPr bwMode="auto">
          <a:xfrm>
            <a:off x="4343400" y="1066800"/>
            <a:ext cx="4229100" cy="3002661"/>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295" name="Picture 15" descr="Pronghorn"/>
          <p:cNvPicPr>
            <a:picLocks noChangeAspect="1" noChangeArrowheads="1"/>
          </p:cNvPicPr>
          <p:nvPr/>
        </p:nvPicPr>
        <p:blipFill>
          <a:blip r:embed="rId4"/>
          <a:srcRect/>
          <a:stretch>
            <a:fillRect/>
          </a:stretch>
        </p:blipFill>
        <p:spPr bwMode="auto">
          <a:xfrm>
            <a:off x="533400" y="3352800"/>
            <a:ext cx="4419600" cy="2951163"/>
          </a:xfrm>
          <a:prstGeom prst="rect">
            <a:avLst/>
          </a:prstGeom>
          <a:noFill/>
          <a:ln w="9525">
            <a:solidFill>
              <a:schemeClr val="bg1"/>
            </a:solidFill>
            <a:miter lim="800000"/>
            <a:headEnd/>
            <a:tailEnd/>
          </a:ln>
        </p:spPr>
      </p:pic>
      <p:sp>
        <p:nvSpPr>
          <p:cNvPr id="10" name="Rectangle 9"/>
          <p:cNvSpPr/>
          <p:nvPr/>
        </p:nvSpPr>
        <p:spPr>
          <a:xfrm>
            <a:off x="5715000" y="3810000"/>
            <a:ext cx="2819400" cy="246063"/>
          </a:xfrm>
          <a:prstGeom prst="rect">
            <a:avLst/>
          </a:prstGeom>
        </p:spPr>
        <p:txBody>
          <a:bodyPr>
            <a:spAutoFit/>
          </a:bodyPr>
          <a:lstStyle/>
          <a:p>
            <a:pPr defTabSz="914400" eaLnBrk="0" fontAlgn="base" hangingPunct="0">
              <a:spcBef>
                <a:spcPct val="0"/>
              </a:spcBef>
              <a:spcAft>
                <a:spcPct val="0"/>
              </a:spcAft>
              <a:defRPr/>
            </a:pPr>
            <a:r>
              <a:rPr lang="en-US" sz="1000" dirty="0">
                <a:solidFill>
                  <a:srgbClr val="FFFFFF">
                    <a:lumMod val="75000"/>
                  </a:srgbClr>
                </a:solidFill>
                <a:latin typeface="Arial" charset="0"/>
              </a:rPr>
              <a:t>http://lauri.vox.com/library/posts/tags/dog/</a:t>
            </a:r>
          </a:p>
        </p:txBody>
      </p:sp>
      <p:pic>
        <p:nvPicPr>
          <p:cNvPr id="11" name="Picture 10" descr="antelope_eating_grass_lg_wht.gif"/>
          <p:cNvPicPr>
            <a:picLocks noChangeAspect="1"/>
          </p:cNvPicPr>
          <p:nvPr/>
        </p:nvPicPr>
        <p:blipFill>
          <a:blip r:embed="rId5"/>
          <a:stretch>
            <a:fillRect/>
          </a:stretch>
        </p:blipFill>
        <p:spPr>
          <a:xfrm>
            <a:off x="1447800" y="1143000"/>
            <a:ext cx="2038350" cy="2038350"/>
          </a:xfrm>
          <a:prstGeom prst="rect">
            <a:avLst/>
          </a:prstGeom>
          <a:ln>
            <a:solidFill>
              <a:schemeClr val="bg2">
                <a:lumMod val="75000"/>
                <a:lumOff val="2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52"/>
                                        </p:tgtEl>
                                        <p:attrNameLst>
                                          <p:attrName>style.visibility</p:attrName>
                                        </p:attrNameLst>
                                      </p:cBhvr>
                                      <p:to>
                                        <p:strVal val="visible"/>
                                      </p:to>
                                    </p:set>
                                    <p:animEffect transition="in" filter="fade">
                                      <p:cBhvr>
                                        <p:cTn id="7" dur="2000"/>
                                        <p:tgtEl>
                                          <p:spTgt spid="61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04800" y="304800"/>
            <a:ext cx="8534400" cy="6248400"/>
          </a:xfrm>
          <a:prstGeom prst="rect">
            <a:avLst/>
          </a:prstGeom>
          <a:solidFill>
            <a:schemeClr val="bg1">
              <a:alpha val="59999"/>
            </a:schemeClr>
          </a:solidFill>
          <a:ln w="9525">
            <a:solidFill>
              <a:schemeClr val="bg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59420" name="Rectangle 28"/>
          <p:cNvSpPr>
            <a:spLocks noChangeArrowheads="1"/>
          </p:cNvSpPr>
          <p:nvPr/>
        </p:nvSpPr>
        <p:spPr bwMode="auto">
          <a:xfrm>
            <a:off x="2906713" y="381000"/>
            <a:ext cx="3330575" cy="519113"/>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800" dirty="0">
                <a:solidFill>
                  <a:srgbClr val="000000"/>
                </a:solidFill>
                <a:effectLst>
                  <a:outerShdw blurRad="38100" dist="38100" dir="2700000" algn="tl">
                    <a:srgbClr val="FFFFFF"/>
                  </a:outerShdw>
                </a:effectLst>
                <a:latin typeface="Arial" charset="0"/>
              </a:rPr>
              <a:t>Post-mortem Decay</a:t>
            </a:r>
          </a:p>
        </p:txBody>
      </p:sp>
      <p:sp>
        <p:nvSpPr>
          <p:cNvPr id="13316" name="Text Box 27"/>
          <p:cNvSpPr txBox="1">
            <a:spLocks noChangeArrowheads="1"/>
          </p:cNvSpPr>
          <p:nvPr/>
        </p:nvSpPr>
        <p:spPr bwMode="auto">
          <a:xfrm>
            <a:off x="4114800" y="1143000"/>
            <a:ext cx="4495800" cy="2101850"/>
          </a:xfrm>
          <a:prstGeom prst="rect">
            <a:avLst/>
          </a:prstGeom>
          <a:solidFill>
            <a:schemeClr val="bg1">
              <a:alpha val="56078"/>
            </a:schemeClr>
          </a:solidFill>
          <a:ln w="9525">
            <a:noFill/>
            <a:miter lim="800000"/>
            <a:headEnd/>
            <a:tailEnd/>
          </a:ln>
        </p:spPr>
        <p:txBody>
          <a:bodyPr lIns="182880" tIns="137160" rIns="182880" bIns="137160">
            <a:spAutoFit/>
          </a:bodyPr>
          <a:lstStyle/>
          <a:p>
            <a:pPr defTabSz="914400" eaLnBrk="0" fontAlgn="base" hangingPunct="0">
              <a:spcBef>
                <a:spcPct val="0"/>
              </a:spcBef>
              <a:spcAft>
                <a:spcPct val="0"/>
              </a:spcAft>
            </a:pPr>
            <a:r>
              <a:rPr lang="en-US" sz="2000" smtClean="0">
                <a:solidFill>
                  <a:srgbClr val="000000"/>
                </a:solidFill>
                <a:latin typeface="Arial" charset="0"/>
              </a:rPr>
              <a:t>As long as an organism is alive, it expends energy and resources to maintain its body. While disease can cause some deterioration, most carcasses are relatively whole before death.</a:t>
            </a:r>
          </a:p>
        </p:txBody>
      </p:sp>
      <p:sp>
        <p:nvSpPr>
          <p:cNvPr id="13317" name="Rectangle 33"/>
          <p:cNvSpPr>
            <a:spLocks noChangeArrowheads="1"/>
          </p:cNvSpPr>
          <p:nvPr/>
        </p:nvSpPr>
        <p:spPr bwMode="auto">
          <a:xfrm>
            <a:off x="6096000" y="6553200"/>
            <a:ext cx="2805113"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i="1" smtClean="0">
                <a:solidFill>
                  <a:srgbClr val="000000"/>
                </a:solidFill>
                <a:latin typeface="Arial" charset="0"/>
              </a:rPr>
              <a:t>http://www.outdoorsunlimited.net/</a:t>
            </a:r>
          </a:p>
        </p:txBody>
      </p:sp>
      <p:grpSp>
        <p:nvGrpSpPr>
          <p:cNvPr id="2" name="Group 36"/>
          <p:cNvGrpSpPr>
            <a:grpSpLocks/>
          </p:cNvGrpSpPr>
          <p:nvPr/>
        </p:nvGrpSpPr>
        <p:grpSpPr bwMode="auto">
          <a:xfrm>
            <a:off x="544513" y="3352800"/>
            <a:ext cx="7837487" cy="3028950"/>
            <a:chOff x="343" y="2112"/>
            <a:chExt cx="4937" cy="1908"/>
          </a:xfrm>
        </p:grpSpPr>
        <p:sp>
          <p:nvSpPr>
            <p:cNvPr id="13321" name="Text Box 32"/>
            <p:cNvSpPr txBox="1">
              <a:spLocks noChangeArrowheads="1"/>
            </p:cNvSpPr>
            <p:nvPr/>
          </p:nvSpPr>
          <p:spPr bwMode="auto">
            <a:xfrm>
              <a:off x="343" y="2784"/>
              <a:ext cx="2160" cy="940"/>
            </a:xfrm>
            <a:prstGeom prst="rect">
              <a:avLst/>
            </a:prstGeom>
            <a:solidFill>
              <a:schemeClr val="bg1">
                <a:alpha val="56078"/>
              </a:schemeClr>
            </a:solidFill>
            <a:ln w="9525">
              <a:noFill/>
              <a:miter lim="800000"/>
              <a:headEnd/>
              <a:tailEnd/>
            </a:ln>
          </p:spPr>
          <p:txBody>
            <a:bodyPr lIns="182880" tIns="137160" rIns="182880" bIns="137160">
              <a:spAutoFit/>
            </a:bodyPr>
            <a:lstStyle/>
            <a:p>
              <a:pPr defTabSz="914400" eaLnBrk="0" fontAlgn="base" hangingPunct="0">
                <a:spcBef>
                  <a:spcPct val="0"/>
                </a:spcBef>
                <a:spcAft>
                  <a:spcPct val="0"/>
                </a:spcAft>
              </a:pPr>
              <a:r>
                <a:rPr lang="en-US" sz="2000" smtClean="0">
                  <a:solidFill>
                    <a:srgbClr val="000000"/>
                  </a:solidFill>
                  <a:latin typeface="Arial" charset="0"/>
                </a:rPr>
                <a:t>How an organism dies is important in determining whether or not it will be fossilized.</a:t>
              </a:r>
            </a:p>
          </p:txBody>
        </p:sp>
        <p:pic>
          <p:nvPicPr>
            <p:cNvPr id="13322" name="Picture 35" descr="muzzante"/>
            <p:cNvPicPr>
              <a:picLocks noChangeAspect="1" noChangeArrowheads="1"/>
            </p:cNvPicPr>
            <p:nvPr/>
          </p:nvPicPr>
          <p:blipFill>
            <a:blip r:embed="rId3"/>
            <a:srcRect/>
            <a:stretch>
              <a:fillRect/>
            </a:stretch>
          </p:blipFill>
          <p:spPr bwMode="auto">
            <a:xfrm>
              <a:off x="2736" y="2112"/>
              <a:ext cx="2544" cy="1908"/>
            </a:xfrm>
            <a:prstGeom prst="rect">
              <a:avLst/>
            </a:prstGeom>
            <a:noFill/>
            <a:ln w="9525">
              <a:solidFill>
                <a:schemeClr val="bg1"/>
              </a:solidFill>
              <a:miter lim="800000"/>
              <a:headEnd/>
              <a:tailEnd/>
            </a:ln>
          </p:spPr>
        </p:pic>
      </p:grpSp>
      <p:pic>
        <p:nvPicPr>
          <p:cNvPr id="13319" name="Picture 12"/>
          <p:cNvPicPr>
            <a:picLocks noChangeAspect="1" noChangeArrowheads="1"/>
          </p:cNvPicPr>
          <p:nvPr/>
        </p:nvPicPr>
        <p:blipFill>
          <a:blip r:embed="rId4"/>
          <a:srcRect/>
          <a:stretch>
            <a:fillRect/>
          </a:stretch>
        </p:blipFill>
        <p:spPr bwMode="auto">
          <a:xfrm>
            <a:off x="419100" y="914400"/>
            <a:ext cx="3619500" cy="3352800"/>
          </a:xfrm>
          <a:prstGeom prst="rect">
            <a:avLst/>
          </a:prstGeom>
          <a:noFill/>
          <a:ln w="9525">
            <a:noFill/>
            <a:miter lim="800000"/>
            <a:headEnd/>
            <a:tailEnd/>
          </a:ln>
        </p:spPr>
      </p:pic>
      <p:sp>
        <p:nvSpPr>
          <p:cNvPr id="13320" name="Rectangle 12"/>
          <p:cNvSpPr>
            <a:spLocks noChangeArrowheads="1"/>
          </p:cNvSpPr>
          <p:nvPr/>
        </p:nvSpPr>
        <p:spPr bwMode="auto">
          <a:xfrm>
            <a:off x="0" y="6627813"/>
            <a:ext cx="5867400" cy="230187"/>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r>
              <a:rPr lang="en-US" sz="900" smtClean="0">
                <a:solidFill>
                  <a:srgbClr val="000000"/>
                </a:solidFill>
                <a:latin typeface="Arial" charset="0"/>
              </a:rPr>
              <a:t>http://www.wildlifemanagementpro.com/2007/12/05/wyoming-offers-great-pronghorn-hunting-on-public-land/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4338" name="Rectangle 14"/>
          <p:cNvSpPr>
            <a:spLocks noChangeArrowheads="1"/>
          </p:cNvSpPr>
          <p:nvPr/>
        </p:nvSpPr>
        <p:spPr bwMode="auto">
          <a:xfrm>
            <a:off x="304800" y="304800"/>
            <a:ext cx="8534400" cy="6248400"/>
          </a:xfrm>
          <a:prstGeom prst="rect">
            <a:avLst/>
          </a:prstGeom>
          <a:solidFill>
            <a:schemeClr val="bg1">
              <a:alpha val="59999"/>
            </a:schemeClr>
          </a:solidFill>
          <a:ln w="9525">
            <a:solidFill>
              <a:schemeClr val="bg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60419" name="Rectangle 3"/>
          <p:cNvSpPr>
            <a:spLocks noChangeArrowheads="1"/>
          </p:cNvSpPr>
          <p:nvPr/>
        </p:nvSpPr>
        <p:spPr bwMode="auto">
          <a:xfrm>
            <a:off x="2906713" y="406400"/>
            <a:ext cx="3330575" cy="519113"/>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800" dirty="0">
                <a:solidFill>
                  <a:srgbClr val="000000"/>
                </a:solidFill>
                <a:effectLst>
                  <a:outerShdw blurRad="38100" dist="38100" dir="2700000" algn="tl">
                    <a:srgbClr val="FFFFFF"/>
                  </a:outerShdw>
                </a:effectLst>
                <a:latin typeface="Arial" charset="0"/>
              </a:rPr>
              <a:t>Post-mortem Decay</a:t>
            </a:r>
          </a:p>
        </p:txBody>
      </p:sp>
      <p:sp>
        <p:nvSpPr>
          <p:cNvPr id="14340" name="Rectangle 12"/>
          <p:cNvSpPr>
            <a:spLocks noChangeArrowheads="1"/>
          </p:cNvSpPr>
          <p:nvPr/>
        </p:nvSpPr>
        <p:spPr bwMode="auto">
          <a:xfrm>
            <a:off x="3276600" y="6553200"/>
            <a:ext cx="1938338"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i="1" smtClean="0">
                <a:solidFill>
                  <a:srgbClr val="000000"/>
                </a:solidFill>
                <a:latin typeface="Arial" charset="0"/>
              </a:rPr>
              <a:t>http://www.kaibab.org/</a:t>
            </a:r>
          </a:p>
        </p:txBody>
      </p:sp>
      <p:pic>
        <p:nvPicPr>
          <p:cNvPr id="60429" name="Picture 13" descr="deer_kill"/>
          <p:cNvPicPr>
            <a:picLocks noChangeAspect="1" noChangeArrowheads="1"/>
          </p:cNvPicPr>
          <p:nvPr/>
        </p:nvPicPr>
        <p:blipFill>
          <a:blip r:embed="rId3"/>
          <a:srcRect/>
          <a:stretch>
            <a:fillRect/>
          </a:stretch>
        </p:blipFill>
        <p:spPr bwMode="auto">
          <a:xfrm>
            <a:off x="2362200" y="1143000"/>
            <a:ext cx="6248400" cy="4686300"/>
          </a:xfrm>
          <a:prstGeom prst="rect">
            <a:avLst/>
          </a:prstGeom>
          <a:noFill/>
          <a:ln w="9525">
            <a:solidFill>
              <a:schemeClr val="bg1"/>
            </a:solidFill>
            <a:miter lim="800000"/>
            <a:headEnd/>
            <a:tailEnd/>
          </a:ln>
        </p:spPr>
      </p:pic>
      <p:sp>
        <p:nvSpPr>
          <p:cNvPr id="60426" name="Text Box 10"/>
          <p:cNvSpPr txBox="1">
            <a:spLocks noChangeArrowheads="1"/>
          </p:cNvSpPr>
          <p:nvPr/>
        </p:nvSpPr>
        <p:spPr bwMode="auto">
          <a:xfrm>
            <a:off x="457200" y="4800600"/>
            <a:ext cx="3505200" cy="1492250"/>
          </a:xfrm>
          <a:prstGeom prst="rect">
            <a:avLst/>
          </a:prstGeom>
          <a:solidFill>
            <a:schemeClr val="bg1">
              <a:alpha val="56000"/>
            </a:schemeClr>
          </a:solidFill>
          <a:ln w="9525">
            <a:noFill/>
            <a:miter lim="800000"/>
            <a:headEnd/>
            <a:tailEnd/>
          </a:ln>
          <a:effectLst>
            <a:outerShdw dist="35921" dir="2700000" algn="ctr" rotWithShape="0">
              <a:srgbClr val="B2B2B2"/>
            </a:outerShdw>
          </a:effectLst>
        </p:spPr>
        <p:txBody>
          <a:bodyPr lIns="182880" tIns="137160" rIns="182880" bIns="137160">
            <a:spAutoFit/>
          </a:bodyPr>
          <a:lstStyle/>
          <a:p>
            <a:pPr defTabSz="914400" eaLnBrk="0" fontAlgn="base" hangingPunct="0">
              <a:spcBef>
                <a:spcPct val="0"/>
              </a:spcBef>
              <a:spcAft>
                <a:spcPct val="0"/>
              </a:spcAft>
              <a:defRPr/>
            </a:pPr>
            <a:r>
              <a:rPr lang="en-US" sz="2000">
                <a:solidFill>
                  <a:srgbClr val="000000"/>
                </a:solidFill>
                <a:latin typeface="Arial" charset="0"/>
              </a:rPr>
              <a:t>Predators and scavengers will strip even the hardiest carcasses, removing some parts and scattering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429"/>
                                        </p:tgtEl>
                                        <p:attrNameLst>
                                          <p:attrName>style.visibility</p:attrName>
                                        </p:attrNameLst>
                                      </p:cBhvr>
                                      <p:to>
                                        <p:strVal val="visible"/>
                                      </p:to>
                                    </p:set>
                                    <p:animEffect transition="in" filter="fade">
                                      <p:cBhvr>
                                        <p:cTn id="7" dur="1000"/>
                                        <p:tgtEl>
                                          <p:spTgt spid="6042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0426"/>
                                        </p:tgtEl>
                                        <p:attrNameLst>
                                          <p:attrName>style.visibility</p:attrName>
                                        </p:attrNameLst>
                                      </p:cBhvr>
                                      <p:to>
                                        <p:strVal val="visible"/>
                                      </p:to>
                                    </p:set>
                                    <p:animEffect transition="in" filter="fade">
                                      <p:cBhvr>
                                        <p:cTn id="11" dur="2000"/>
                                        <p:tgtEl>
                                          <p:spTgt spid="60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5362" name="Rectangle 36"/>
          <p:cNvSpPr>
            <a:spLocks noChangeArrowheads="1"/>
          </p:cNvSpPr>
          <p:nvPr/>
        </p:nvSpPr>
        <p:spPr bwMode="auto">
          <a:xfrm>
            <a:off x="1104900" y="304800"/>
            <a:ext cx="6934200" cy="6248400"/>
          </a:xfrm>
          <a:prstGeom prst="rect">
            <a:avLst/>
          </a:prstGeom>
          <a:solidFill>
            <a:schemeClr val="bg1">
              <a:alpha val="59999"/>
            </a:schemeClr>
          </a:solidFill>
          <a:ln w="9525">
            <a:solidFill>
              <a:schemeClr val="bg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15363" name="Rectangle 8"/>
          <p:cNvSpPr>
            <a:spLocks noChangeArrowheads="1"/>
          </p:cNvSpPr>
          <p:nvPr/>
        </p:nvSpPr>
        <p:spPr bwMode="auto">
          <a:xfrm>
            <a:off x="1784350" y="977900"/>
            <a:ext cx="5791200" cy="3733800"/>
          </a:xfrm>
          <a:prstGeom prst="rect">
            <a:avLst/>
          </a:prstGeom>
          <a:solidFill>
            <a:schemeClr val="bg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pic>
        <p:nvPicPr>
          <p:cNvPr id="15364" name="Picture 7"/>
          <p:cNvPicPr>
            <a:picLocks noChangeAspect="1" noChangeArrowheads="1"/>
          </p:cNvPicPr>
          <p:nvPr/>
        </p:nvPicPr>
        <p:blipFill>
          <a:blip r:embed="rId3"/>
          <a:srcRect/>
          <a:stretch>
            <a:fillRect/>
          </a:stretch>
        </p:blipFill>
        <p:spPr bwMode="auto">
          <a:xfrm>
            <a:off x="1981200" y="1143000"/>
            <a:ext cx="5395913" cy="3402013"/>
          </a:xfrm>
          <a:prstGeom prst="rect">
            <a:avLst/>
          </a:prstGeom>
          <a:noFill/>
          <a:ln w="9525">
            <a:noFill/>
            <a:miter lim="800000"/>
            <a:headEnd/>
            <a:tailEnd/>
          </a:ln>
        </p:spPr>
      </p:pic>
      <p:sp>
        <p:nvSpPr>
          <p:cNvPr id="2058" name="Text Box 10"/>
          <p:cNvSpPr txBox="1">
            <a:spLocks noChangeArrowheads="1"/>
          </p:cNvSpPr>
          <p:nvPr/>
        </p:nvSpPr>
        <p:spPr bwMode="auto">
          <a:xfrm>
            <a:off x="4800600" y="4800600"/>
            <a:ext cx="2235200" cy="457200"/>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400">
                <a:solidFill>
                  <a:srgbClr val="3333CC"/>
                </a:solidFill>
                <a:effectLst>
                  <a:outerShdw blurRad="38100" dist="38100" dir="2700000" algn="tl">
                    <a:srgbClr val="000000"/>
                  </a:outerShdw>
                </a:effectLst>
                <a:latin typeface="Arial" charset="0"/>
              </a:rPr>
              <a:t>Bloat and Float</a:t>
            </a:r>
          </a:p>
        </p:txBody>
      </p:sp>
      <p:grpSp>
        <p:nvGrpSpPr>
          <p:cNvPr id="2" name="Group 30"/>
          <p:cNvGrpSpPr>
            <a:grpSpLocks/>
          </p:cNvGrpSpPr>
          <p:nvPr/>
        </p:nvGrpSpPr>
        <p:grpSpPr bwMode="auto">
          <a:xfrm>
            <a:off x="2317750" y="3721100"/>
            <a:ext cx="2085975" cy="1524000"/>
            <a:chOff x="2094" y="2256"/>
            <a:chExt cx="1314" cy="960"/>
          </a:xfrm>
        </p:grpSpPr>
        <p:sp>
          <p:nvSpPr>
            <p:cNvPr id="15384" name="Text Box 11"/>
            <p:cNvSpPr txBox="1">
              <a:spLocks noChangeArrowheads="1"/>
            </p:cNvSpPr>
            <p:nvPr/>
          </p:nvSpPr>
          <p:spPr bwMode="auto">
            <a:xfrm>
              <a:off x="2094" y="2256"/>
              <a:ext cx="265" cy="28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400" smtClean="0">
                  <a:solidFill>
                    <a:srgbClr val="0000CC"/>
                  </a:solidFill>
                  <a:latin typeface="Arial Black" pitchFamily="34" charset="0"/>
                </a:rPr>
                <a:t>A</a:t>
              </a:r>
            </a:p>
          </p:txBody>
        </p:sp>
        <p:grpSp>
          <p:nvGrpSpPr>
            <p:cNvPr id="3" name="Group 26"/>
            <p:cNvGrpSpPr>
              <a:grpSpLocks/>
            </p:cNvGrpSpPr>
            <p:nvPr/>
          </p:nvGrpSpPr>
          <p:grpSpPr bwMode="auto">
            <a:xfrm>
              <a:off x="2188" y="2928"/>
              <a:ext cx="1220" cy="288"/>
              <a:chOff x="2188" y="2928"/>
              <a:chExt cx="1220" cy="288"/>
            </a:xfrm>
          </p:grpSpPr>
          <p:sp>
            <p:nvSpPr>
              <p:cNvPr id="2065" name="Text Box 17"/>
              <p:cNvSpPr txBox="1">
                <a:spLocks noChangeArrowheads="1"/>
              </p:cNvSpPr>
              <p:nvPr/>
            </p:nvSpPr>
            <p:spPr bwMode="auto">
              <a:xfrm>
                <a:off x="2188" y="2928"/>
                <a:ext cx="265" cy="288"/>
              </a:xfrm>
              <a:prstGeom prst="rect">
                <a:avLst/>
              </a:prstGeom>
              <a:noFill/>
              <a:ln w="9525">
                <a:noFill/>
                <a:miter lim="800000"/>
                <a:headEnd/>
                <a:tailEnd/>
              </a:ln>
              <a:effectLst>
                <a:outerShdw dist="35921" dir="2700000" algn="ctr" rotWithShape="0">
                  <a:srgbClr val="B2B2B2"/>
                </a:outerShdw>
              </a:effectLst>
            </p:spPr>
            <p:txBody>
              <a:bodyPr wrap="none">
                <a:spAutoFit/>
              </a:bodyPr>
              <a:lstStyle/>
              <a:p>
                <a:pPr defTabSz="914400" eaLnBrk="0" fontAlgn="base" hangingPunct="0">
                  <a:spcBef>
                    <a:spcPct val="0"/>
                  </a:spcBef>
                  <a:spcAft>
                    <a:spcPct val="0"/>
                  </a:spcAft>
                  <a:defRPr/>
                </a:pPr>
                <a:r>
                  <a:rPr lang="en-US" sz="2400">
                    <a:solidFill>
                      <a:srgbClr val="0000CC"/>
                    </a:solidFill>
                    <a:latin typeface="Arial Black" pitchFamily="34" charset="0"/>
                  </a:rPr>
                  <a:t>A</a:t>
                </a:r>
              </a:p>
            </p:txBody>
          </p:sp>
          <p:sp>
            <p:nvSpPr>
              <p:cNvPr id="15387" name="Text Box 21"/>
              <p:cNvSpPr txBox="1">
                <a:spLocks noChangeArrowheads="1"/>
              </p:cNvSpPr>
              <p:nvPr/>
            </p:nvSpPr>
            <p:spPr bwMode="auto">
              <a:xfrm>
                <a:off x="2428" y="2977"/>
                <a:ext cx="980" cy="231"/>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mtClean="0">
                    <a:solidFill>
                      <a:srgbClr val="000000"/>
                    </a:solidFill>
                    <a:latin typeface="Arial" charset="0"/>
                  </a:rPr>
                  <a:t>carcass sinks</a:t>
                </a:r>
              </a:p>
            </p:txBody>
          </p:sp>
        </p:grpSp>
      </p:grpSp>
      <p:grpSp>
        <p:nvGrpSpPr>
          <p:cNvPr id="4" name="Group 31"/>
          <p:cNvGrpSpPr>
            <a:grpSpLocks/>
          </p:cNvGrpSpPr>
          <p:nvPr/>
        </p:nvGrpSpPr>
        <p:grpSpPr bwMode="auto">
          <a:xfrm>
            <a:off x="2466975" y="1968500"/>
            <a:ext cx="4438650" cy="3703638"/>
            <a:chOff x="2188" y="1152"/>
            <a:chExt cx="2796" cy="2333"/>
          </a:xfrm>
        </p:grpSpPr>
        <p:sp>
          <p:nvSpPr>
            <p:cNvPr id="15380" name="Text Box 14"/>
            <p:cNvSpPr txBox="1">
              <a:spLocks noChangeArrowheads="1"/>
            </p:cNvSpPr>
            <p:nvPr/>
          </p:nvSpPr>
          <p:spPr bwMode="auto">
            <a:xfrm>
              <a:off x="2190" y="1152"/>
              <a:ext cx="265" cy="28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400" smtClean="0">
                  <a:solidFill>
                    <a:srgbClr val="0000CC"/>
                  </a:solidFill>
                  <a:latin typeface="Arial Black" pitchFamily="34" charset="0"/>
                </a:rPr>
                <a:t>B</a:t>
              </a:r>
            </a:p>
          </p:txBody>
        </p:sp>
        <p:grpSp>
          <p:nvGrpSpPr>
            <p:cNvPr id="5" name="Group 27"/>
            <p:cNvGrpSpPr>
              <a:grpSpLocks/>
            </p:cNvGrpSpPr>
            <p:nvPr/>
          </p:nvGrpSpPr>
          <p:grpSpPr bwMode="auto">
            <a:xfrm>
              <a:off x="2188" y="3197"/>
              <a:ext cx="2796" cy="288"/>
              <a:chOff x="2188" y="3197"/>
              <a:chExt cx="2796" cy="288"/>
            </a:xfrm>
          </p:grpSpPr>
          <p:sp>
            <p:nvSpPr>
              <p:cNvPr id="2068" name="Text Box 20"/>
              <p:cNvSpPr txBox="1">
                <a:spLocks noChangeArrowheads="1"/>
              </p:cNvSpPr>
              <p:nvPr/>
            </p:nvSpPr>
            <p:spPr bwMode="auto">
              <a:xfrm>
                <a:off x="2188" y="3197"/>
                <a:ext cx="265" cy="288"/>
              </a:xfrm>
              <a:prstGeom prst="rect">
                <a:avLst/>
              </a:prstGeom>
              <a:noFill/>
              <a:ln w="9525">
                <a:noFill/>
                <a:miter lim="800000"/>
                <a:headEnd/>
                <a:tailEnd/>
              </a:ln>
              <a:effectLst>
                <a:outerShdw dist="35921" dir="2700000" algn="ctr" rotWithShape="0">
                  <a:srgbClr val="B2B2B2"/>
                </a:outerShdw>
              </a:effectLst>
            </p:spPr>
            <p:txBody>
              <a:bodyPr wrap="none">
                <a:spAutoFit/>
              </a:bodyPr>
              <a:lstStyle/>
              <a:p>
                <a:pPr defTabSz="914400" eaLnBrk="0" fontAlgn="base" hangingPunct="0">
                  <a:spcBef>
                    <a:spcPct val="0"/>
                  </a:spcBef>
                  <a:spcAft>
                    <a:spcPct val="0"/>
                  </a:spcAft>
                  <a:defRPr/>
                </a:pPr>
                <a:r>
                  <a:rPr lang="en-US" sz="2400">
                    <a:solidFill>
                      <a:srgbClr val="0000CC"/>
                    </a:solidFill>
                    <a:latin typeface="Arial Black" pitchFamily="34" charset="0"/>
                  </a:rPr>
                  <a:t>B</a:t>
                </a:r>
              </a:p>
            </p:txBody>
          </p:sp>
          <p:sp>
            <p:nvSpPr>
              <p:cNvPr id="15383" name="Text Box 22"/>
              <p:cNvSpPr txBox="1">
                <a:spLocks noChangeArrowheads="1"/>
              </p:cNvSpPr>
              <p:nvPr/>
            </p:nvSpPr>
            <p:spPr bwMode="auto">
              <a:xfrm>
                <a:off x="2428" y="3246"/>
                <a:ext cx="2556" cy="231"/>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mtClean="0">
                    <a:solidFill>
                      <a:srgbClr val="000000"/>
                    </a:solidFill>
                    <a:latin typeface="Arial" charset="0"/>
                  </a:rPr>
                  <a:t>carcass fills with decay gas, and floats</a:t>
                </a:r>
              </a:p>
            </p:txBody>
          </p:sp>
        </p:grpSp>
      </p:grpSp>
      <p:grpSp>
        <p:nvGrpSpPr>
          <p:cNvPr id="6" name="Group 32"/>
          <p:cNvGrpSpPr>
            <a:grpSpLocks/>
          </p:cNvGrpSpPr>
          <p:nvPr/>
        </p:nvGrpSpPr>
        <p:grpSpPr bwMode="auto">
          <a:xfrm>
            <a:off x="2466975" y="1587500"/>
            <a:ext cx="4691063" cy="4511675"/>
            <a:chOff x="2188" y="912"/>
            <a:chExt cx="2955" cy="2842"/>
          </a:xfrm>
        </p:grpSpPr>
        <p:sp>
          <p:nvSpPr>
            <p:cNvPr id="15376" name="Text Box 13"/>
            <p:cNvSpPr txBox="1">
              <a:spLocks noChangeArrowheads="1"/>
            </p:cNvSpPr>
            <p:nvPr/>
          </p:nvSpPr>
          <p:spPr bwMode="auto">
            <a:xfrm>
              <a:off x="4878" y="912"/>
              <a:ext cx="265" cy="28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400" smtClean="0">
                  <a:solidFill>
                    <a:srgbClr val="0000CC"/>
                  </a:solidFill>
                  <a:latin typeface="Arial Black" pitchFamily="34" charset="0"/>
                </a:rPr>
                <a:t>C</a:t>
              </a:r>
            </a:p>
          </p:txBody>
        </p:sp>
        <p:grpSp>
          <p:nvGrpSpPr>
            <p:cNvPr id="7" name="Group 28"/>
            <p:cNvGrpSpPr>
              <a:grpSpLocks/>
            </p:cNvGrpSpPr>
            <p:nvPr/>
          </p:nvGrpSpPr>
          <p:grpSpPr bwMode="auto">
            <a:xfrm>
              <a:off x="2188" y="3466"/>
              <a:ext cx="2852" cy="288"/>
              <a:chOff x="2188" y="3466"/>
              <a:chExt cx="2852" cy="288"/>
            </a:xfrm>
          </p:grpSpPr>
          <p:sp>
            <p:nvSpPr>
              <p:cNvPr id="2067" name="Text Box 19"/>
              <p:cNvSpPr txBox="1">
                <a:spLocks noChangeArrowheads="1"/>
              </p:cNvSpPr>
              <p:nvPr/>
            </p:nvSpPr>
            <p:spPr bwMode="auto">
              <a:xfrm>
                <a:off x="2188" y="3466"/>
                <a:ext cx="265" cy="288"/>
              </a:xfrm>
              <a:prstGeom prst="rect">
                <a:avLst/>
              </a:prstGeom>
              <a:noFill/>
              <a:ln w="9525">
                <a:noFill/>
                <a:miter lim="800000"/>
                <a:headEnd/>
                <a:tailEnd/>
              </a:ln>
              <a:effectLst>
                <a:outerShdw dist="35921" dir="2700000" algn="ctr" rotWithShape="0">
                  <a:srgbClr val="B2B2B2"/>
                </a:outerShdw>
              </a:effectLst>
            </p:spPr>
            <p:txBody>
              <a:bodyPr wrap="none">
                <a:spAutoFit/>
              </a:bodyPr>
              <a:lstStyle/>
              <a:p>
                <a:pPr defTabSz="914400" eaLnBrk="0" fontAlgn="base" hangingPunct="0">
                  <a:spcBef>
                    <a:spcPct val="0"/>
                  </a:spcBef>
                  <a:spcAft>
                    <a:spcPct val="0"/>
                  </a:spcAft>
                  <a:defRPr/>
                </a:pPr>
                <a:r>
                  <a:rPr lang="en-US" sz="2400">
                    <a:solidFill>
                      <a:srgbClr val="0000CC"/>
                    </a:solidFill>
                    <a:latin typeface="Arial Black" pitchFamily="34" charset="0"/>
                  </a:rPr>
                  <a:t>C</a:t>
                </a:r>
              </a:p>
            </p:txBody>
          </p:sp>
          <p:sp>
            <p:nvSpPr>
              <p:cNvPr id="15379" name="Text Box 23"/>
              <p:cNvSpPr txBox="1">
                <a:spLocks noChangeArrowheads="1"/>
              </p:cNvSpPr>
              <p:nvPr/>
            </p:nvSpPr>
            <p:spPr bwMode="auto">
              <a:xfrm>
                <a:off x="2428" y="3514"/>
                <a:ext cx="2612" cy="231"/>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mtClean="0">
                    <a:solidFill>
                      <a:srgbClr val="000000"/>
                    </a:solidFill>
                    <a:latin typeface="Arial" charset="0"/>
                  </a:rPr>
                  <a:t>decay continues, with pieces detaching</a:t>
                </a:r>
              </a:p>
            </p:txBody>
          </p:sp>
        </p:grpSp>
      </p:grpSp>
      <p:grpSp>
        <p:nvGrpSpPr>
          <p:cNvPr id="8" name="Group 33"/>
          <p:cNvGrpSpPr>
            <a:grpSpLocks/>
          </p:cNvGrpSpPr>
          <p:nvPr/>
        </p:nvGrpSpPr>
        <p:grpSpPr bwMode="auto">
          <a:xfrm>
            <a:off x="2466975" y="3644900"/>
            <a:ext cx="4462463" cy="2879725"/>
            <a:chOff x="2188" y="2208"/>
            <a:chExt cx="2811" cy="1814"/>
          </a:xfrm>
        </p:grpSpPr>
        <p:sp>
          <p:nvSpPr>
            <p:cNvPr id="15372" name="Text Box 12"/>
            <p:cNvSpPr txBox="1">
              <a:spLocks noChangeArrowheads="1"/>
            </p:cNvSpPr>
            <p:nvPr/>
          </p:nvSpPr>
          <p:spPr bwMode="auto">
            <a:xfrm>
              <a:off x="4734" y="2208"/>
              <a:ext cx="265" cy="28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400" smtClean="0">
                  <a:solidFill>
                    <a:srgbClr val="0000CC"/>
                  </a:solidFill>
                  <a:latin typeface="Arial Black" pitchFamily="34" charset="0"/>
                </a:rPr>
                <a:t>D</a:t>
              </a:r>
            </a:p>
          </p:txBody>
        </p:sp>
        <p:grpSp>
          <p:nvGrpSpPr>
            <p:cNvPr id="9" name="Group 29"/>
            <p:cNvGrpSpPr>
              <a:grpSpLocks/>
            </p:cNvGrpSpPr>
            <p:nvPr/>
          </p:nvGrpSpPr>
          <p:grpSpPr bwMode="auto">
            <a:xfrm>
              <a:off x="2188" y="3734"/>
              <a:ext cx="2756" cy="288"/>
              <a:chOff x="2188" y="3734"/>
              <a:chExt cx="2756" cy="288"/>
            </a:xfrm>
          </p:grpSpPr>
          <p:sp>
            <p:nvSpPr>
              <p:cNvPr id="2066" name="Text Box 18"/>
              <p:cNvSpPr txBox="1">
                <a:spLocks noChangeArrowheads="1"/>
              </p:cNvSpPr>
              <p:nvPr/>
            </p:nvSpPr>
            <p:spPr bwMode="auto">
              <a:xfrm>
                <a:off x="2188" y="3734"/>
                <a:ext cx="265" cy="288"/>
              </a:xfrm>
              <a:prstGeom prst="rect">
                <a:avLst/>
              </a:prstGeom>
              <a:noFill/>
              <a:ln w="9525">
                <a:noFill/>
                <a:miter lim="800000"/>
                <a:headEnd/>
                <a:tailEnd/>
              </a:ln>
              <a:effectLst>
                <a:outerShdw dist="35921" dir="2700000" algn="ctr" rotWithShape="0">
                  <a:srgbClr val="B2B2B2"/>
                </a:outerShdw>
              </a:effectLst>
            </p:spPr>
            <p:txBody>
              <a:bodyPr wrap="none">
                <a:spAutoFit/>
              </a:bodyPr>
              <a:lstStyle/>
              <a:p>
                <a:pPr defTabSz="914400" eaLnBrk="0" fontAlgn="base" hangingPunct="0">
                  <a:spcBef>
                    <a:spcPct val="0"/>
                  </a:spcBef>
                  <a:spcAft>
                    <a:spcPct val="0"/>
                  </a:spcAft>
                  <a:defRPr/>
                </a:pPr>
                <a:r>
                  <a:rPr lang="en-US" sz="2400">
                    <a:solidFill>
                      <a:srgbClr val="0000CC"/>
                    </a:solidFill>
                    <a:latin typeface="Arial Black" pitchFamily="34" charset="0"/>
                  </a:rPr>
                  <a:t>D</a:t>
                </a:r>
              </a:p>
            </p:txBody>
          </p:sp>
          <p:sp>
            <p:nvSpPr>
              <p:cNvPr id="15375" name="Text Box 24"/>
              <p:cNvSpPr txBox="1">
                <a:spLocks noChangeArrowheads="1"/>
              </p:cNvSpPr>
              <p:nvPr/>
            </p:nvSpPr>
            <p:spPr bwMode="auto">
              <a:xfrm>
                <a:off x="2428" y="3783"/>
                <a:ext cx="2516" cy="231"/>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mtClean="0">
                    <a:solidFill>
                      <a:srgbClr val="000000"/>
                    </a:solidFill>
                    <a:latin typeface="Arial" charset="0"/>
                  </a:rPr>
                  <a:t>gas escapes, allowing carcass to sink</a:t>
                </a:r>
              </a:p>
            </p:txBody>
          </p:sp>
        </p:grpSp>
      </p:grpSp>
      <p:sp>
        <p:nvSpPr>
          <p:cNvPr id="15370" name="Rectangle 25"/>
          <p:cNvSpPr>
            <a:spLocks noChangeArrowheads="1"/>
          </p:cNvSpPr>
          <p:nvPr/>
        </p:nvSpPr>
        <p:spPr bwMode="auto">
          <a:xfrm>
            <a:off x="2295525" y="4497388"/>
            <a:ext cx="4775200" cy="214312"/>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800" i="1" smtClean="0">
                <a:solidFill>
                  <a:srgbClr val="000000"/>
                </a:solidFill>
                <a:latin typeface="Arial" charset="0"/>
              </a:rPr>
              <a:t>Schaefer, W. 1972. Ecology and palaeoecology of marine environments. University of Chicago Press.</a:t>
            </a:r>
          </a:p>
        </p:txBody>
      </p:sp>
      <p:sp>
        <p:nvSpPr>
          <p:cNvPr id="2083" name="Text Box 35"/>
          <p:cNvSpPr txBox="1">
            <a:spLocks noChangeArrowheads="1"/>
          </p:cNvSpPr>
          <p:nvPr/>
        </p:nvSpPr>
        <p:spPr bwMode="auto">
          <a:xfrm>
            <a:off x="762000" y="381000"/>
            <a:ext cx="7848600" cy="523875"/>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2800" dirty="0">
                <a:solidFill>
                  <a:srgbClr val="000000"/>
                </a:solidFill>
                <a:effectLst>
                  <a:outerShdw blurRad="38100" dist="38100" dir="2700000" algn="tl">
                    <a:srgbClr val="FFFFFF"/>
                  </a:outerShdw>
                </a:effectLst>
                <a:latin typeface="Arial" charset="0"/>
              </a:rPr>
              <a:t>Post-Mortem Decay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1000"/>
                                        <p:tgtEl>
                                          <p:spTgt spid="2058"/>
                                        </p:tgtEl>
                                      </p:cBhvr>
                                    </p:animEffect>
                                    <p:anim calcmode="lin" valueType="num">
                                      <p:cBhvr>
                                        <p:cTn id="8" dur="1000" fill="hold"/>
                                        <p:tgtEl>
                                          <p:spTgt spid="2058"/>
                                        </p:tgtEl>
                                        <p:attrNameLst>
                                          <p:attrName>ppt_x</p:attrName>
                                        </p:attrNameLst>
                                      </p:cBhvr>
                                      <p:tavLst>
                                        <p:tav tm="0">
                                          <p:val>
                                            <p:strVal val="#ppt_x"/>
                                          </p:val>
                                        </p:tav>
                                        <p:tav tm="100000">
                                          <p:val>
                                            <p:strVal val="#ppt_x"/>
                                          </p:val>
                                        </p:tav>
                                      </p:tavLst>
                                    </p:anim>
                                    <p:anim calcmode="lin" valueType="num">
                                      <p:cBhvr>
                                        <p:cTn id="9"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To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lide(fromTo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lide(fromTo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lide(fromTo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6386" name="Rectangle 33"/>
          <p:cNvSpPr>
            <a:spLocks noChangeArrowheads="1"/>
          </p:cNvSpPr>
          <p:nvPr/>
        </p:nvSpPr>
        <p:spPr bwMode="auto">
          <a:xfrm>
            <a:off x="304800" y="304800"/>
            <a:ext cx="8534400" cy="6248400"/>
          </a:xfrm>
          <a:prstGeom prst="rect">
            <a:avLst/>
          </a:prstGeom>
          <a:solidFill>
            <a:schemeClr val="bg1">
              <a:alpha val="59999"/>
            </a:schemeClr>
          </a:solidFill>
          <a:ln w="9525">
            <a:solidFill>
              <a:schemeClr val="bg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3103" name="Text Box 31"/>
          <p:cNvSpPr txBox="1">
            <a:spLocks noChangeArrowheads="1"/>
          </p:cNvSpPr>
          <p:nvPr/>
        </p:nvSpPr>
        <p:spPr bwMode="auto">
          <a:xfrm>
            <a:off x="647700" y="304800"/>
            <a:ext cx="7848600" cy="523875"/>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2800" dirty="0">
                <a:solidFill>
                  <a:srgbClr val="000000"/>
                </a:solidFill>
                <a:effectLst>
                  <a:outerShdw blurRad="38100" dist="38100" dir="2700000" algn="tl">
                    <a:srgbClr val="FFFFFF"/>
                  </a:outerShdw>
                </a:effectLst>
                <a:latin typeface="Arial" charset="0"/>
              </a:rPr>
              <a:t>Post-Mortem Decay</a:t>
            </a:r>
          </a:p>
        </p:txBody>
      </p:sp>
      <p:sp>
        <p:nvSpPr>
          <p:cNvPr id="3099" name="Text Box 27"/>
          <p:cNvSpPr txBox="1">
            <a:spLocks noChangeArrowheads="1"/>
          </p:cNvSpPr>
          <p:nvPr/>
        </p:nvSpPr>
        <p:spPr bwMode="auto">
          <a:xfrm>
            <a:off x="762000" y="4267200"/>
            <a:ext cx="7696200" cy="2282825"/>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en-US" sz="2400">
                <a:solidFill>
                  <a:srgbClr val="660066"/>
                </a:solidFill>
                <a:effectLst>
                  <a:outerShdw blurRad="38100" dist="38100" dir="2700000" algn="tl">
                    <a:srgbClr val="000000"/>
                  </a:outerShdw>
                </a:effectLst>
                <a:latin typeface="Arial" charset="0"/>
              </a:rPr>
              <a:t>Large carcasses (especially of well-constructed animals like dolphins) can float for weeks or months before sinking</a:t>
            </a:r>
          </a:p>
          <a:p>
            <a:pPr defTabSz="914400" eaLnBrk="0" fontAlgn="base" hangingPunct="0">
              <a:spcBef>
                <a:spcPct val="0"/>
              </a:spcBef>
              <a:spcAft>
                <a:spcPct val="0"/>
              </a:spcAft>
              <a:defRPr/>
            </a:pPr>
            <a:endParaRPr lang="en-US" sz="2400">
              <a:solidFill>
                <a:srgbClr val="660066"/>
              </a:solidFill>
              <a:effectLst>
                <a:outerShdw blurRad="38100" dist="38100" dir="2700000" algn="tl">
                  <a:srgbClr val="000000"/>
                </a:outerShdw>
              </a:effectLst>
              <a:latin typeface="Arial" charset="0"/>
            </a:endParaRPr>
          </a:p>
          <a:p>
            <a:pPr defTabSz="914400" eaLnBrk="0" fontAlgn="base" hangingPunct="0">
              <a:spcBef>
                <a:spcPct val="0"/>
              </a:spcBef>
              <a:spcAft>
                <a:spcPct val="0"/>
              </a:spcAft>
              <a:defRPr/>
            </a:pPr>
            <a:r>
              <a:rPr lang="en-US" sz="2400">
                <a:solidFill>
                  <a:srgbClr val="660066"/>
                </a:solidFill>
                <a:effectLst>
                  <a:outerShdw blurRad="38100" dist="38100" dir="2700000" algn="tl">
                    <a:srgbClr val="000000"/>
                  </a:outerShdw>
                </a:effectLst>
                <a:latin typeface="Arial" charset="0"/>
              </a:rPr>
              <a:t>Different parts fall off at different times, spreading the remains over a wide area.</a:t>
            </a:r>
          </a:p>
        </p:txBody>
      </p:sp>
      <p:grpSp>
        <p:nvGrpSpPr>
          <p:cNvPr id="2" name="Group 32"/>
          <p:cNvGrpSpPr>
            <a:grpSpLocks/>
          </p:cNvGrpSpPr>
          <p:nvPr/>
        </p:nvGrpSpPr>
        <p:grpSpPr bwMode="auto">
          <a:xfrm>
            <a:off x="1790700" y="838200"/>
            <a:ext cx="5562600" cy="3276600"/>
            <a:chOff x="1128" y="672"/>
            <a:chExt cx="3504" cy="2064"/>
          </a:xfrm>
        </p:grpSpPr>
        <p:sp>
          <p:nvSpPr>
            <p:cNvPr id="16391" name="Rectangle 25"/>
            <p:cNvSpPr>
              <a:spLocks noChangeArrowheads="1"/>
            </p:cNvSpPr>
            <p:nvPr/>
          </p:nvSpPr>
          <p:spPr bwMode="auto">
            <a:xfrm>
              <a:off x="1128" y="672"/>
              <a:ext cx="3504" cy="2064"/>
            </a:xfrm>
            <a:prstGeom prst="rect">
              <a:avLst/>
            </a:prstGeom>
            <a:solidFill>
              <a:schemeClr val="bg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pic>
          <p:nvPicPr>
            <p:cNvPr id="16392" name="Picture 24"/>
            <p:cNvPicPr>
              <a:picLocks noChangeAspect="1" noChangeArrowheads="1"/>
            </p:cNvPicPr>
            <p:nvPr/>
          </p:nvPicPr>
          <p:blipFill>
            <a:blip r:embed="rId3"/>
            <a:srcRect/>
            <a:stretch>
              <a:fillRect/>
            </a:stretch>
          </p:blipFill>
          <p:spPr bwMode="auto">
            <a:xfrm>
              <a:off x="1584" y="768"/>
              <a:ext cx="2472" cy="1776"/>
            </a:xfrm>
            <a:prstGeom prst="rect">
              <a:avLst/>
            </a:prstGeom>
            <a:noFill/>
            <a:ln w="9525">
              <a:noFill/>
              <a:miter lim="800000"/>
              <a:headEnd/>
              <a:tailEnd/>
            </a:ln>
          </p:spPr>
        </p:pic>
        <p:sp>
          <p:nvSpPr>
            <p:cNvPr id="16393" name="Text Box 28"/>
            <p:cNvSpPr txBox="1">
              <a:spLocks noChangeArrowheads="1"/>
            </p:cNvSpPr>
            <p:nvPr/>
          </p:nvSpPr>
          <p:spPr bwMode="auto">
            <a:xfrm>
              <a:off x="1200" y="2592"/>
              <a:ext cx="3216" cy="135"/>
            </a:xfrm>
            <a:prstGeom prst="rect">
              <a:avLst/>
            </a:prstGeom>
            <a:noFill/>
            <a:ln w="9525">
              <a:noFill/>
              <a:miter lim="800000"/>
              <a:headEnd/>
              <a:tailEnd/>
            </a:ln>
          </p:spPr>
          <p:txBody>
            <a:bodyPr>
              <a:spAutoFit/>
            </a:bodyPr>
            <a:lstStyle/>
            <a:p>
              <a:pPr algn="r" defTabSz="914400" eaLnBrk="0" fontAlgn="base" hangingPunct="0">
                <a:spcBef>
                  <a:spcPct val="0"/>
                </a:spcBef>
                <a:spcAft>
                  <a:spcPct val="0"/>
                </a:spcAft>
              </a:pPr>
              <a:r>
                <a:rPr lang="en-US" sz="800" i="1" smtClean="0">
                  <a:solidFill>
                    <a:srgbClr val="000000"/>
                  </a:solidFill>
                  <a:latin typeface="Arial" charset="0"/>
                </a:rPr>
                <a:t>Schaefer, W. 1972. Ecology and palaeoecology of marine environments. University of Chicago Press.. </a:t>
              </a:r>
            </a:p>
          </p:txBody>
        </p:sp>
      </p:grpSp>
      <p:sp>
        <p:nvSpPr>
          <p:cNvPr id="3082" name="Text Box 10"/>
          <p:cNvSpPr txBox="1">
            <a:spLocks noChangeArrowheads="1"/>
          </p:cNvSpPr>
          <p:nvPr/>
        </p:nvSpPr>
        <p:spPr bwMode="auto">
          <a:xfrm>
            <a:off x="1828800" y="838200"/>
            <a:ext cx="2235200" cy="457200"/>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400">
                <a:solidFill>
                  <a:srgbClr val="3333CC"/>
                </a:solidFill>
                <a:effectLst>
                  <a:outerShdw blurRad="38100" dist="38100" dir="2700000" algn="tl">
                    <a:srgbClr val="000000"/>
                  </a:outerShdw>
                </a:effectLst>
                <a:latin typeface="Arial" charset="0"/>
              </a:rPr>
              <a:t>Bloat and Float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99">
                                            <p:txEl>
                                              <p:pRg st="0" end="0"/>
                                            </p:txEl>
                                          </p:spTgt>
                                        </p:tgtEl>
                                        <p:attrNameLst>
                                          <p:attrName>style.visibility</p:attrName>
                                        </p:attrNameLst>
                                      </p:cBhvr>
                                      <p:to>
                                        <p:strVal val="visible"/>
                                      </p:to>
                                    </p:set>
                                    <p:animEffect transition="in" filter="fade">
                                      <p:cBhvr>
                                        <p:cTn id="7" dur="1000"/>
                                        <p:tgtEl>
                                          <p:spTgt spid="3099">
                                            <p:txEl>
                                              <p:pRg st="0" end="0"/>
                                            </p:txEl>
                                          </p:spTgt>
                                        </p:tgtEl>
                                      </p:cBhvr>
                                    </p:animEffect>
                                    <p:anim calcmode="lin" valueType="num">
                                      <p:cBhvr>
                                        <p:cTn id="8" dur="1000" fill="hold"/>
                                        <p:tgtEl>
                                          <p:spTgt spid="3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9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99">
                                            <p:txEl>
                                              <p:pRg st="2" end="2"/>
                                            </p:txEl>
                                          </p:spTgt>
                                        </p:tgtEl>
                                        <p:attrNameLst>
                                          <p:attrName>style.visibility</p:attrName>
                                        </p:attrNameLst>
                                      </p:cBhvr>
                                      <p:to>
                                        <p:strVal val="visible"/>
                                      </p:to>
                                    </p:set>
                                    <p:animEffect transition="in" filter="fade">
                                      <p:cBhvr>
                                        <p:cTn id="13" dur="1000"/>
                                        <p:tgtEl>
                                          <p:spTgt spid="3099">
                                            <p:txEl>
                                              <p:pRg st="2" end="2"/>
                                            </p:txEl>
                                          </p:spTgt>
                                        </p:tgtEl>
                                      </p:cBhvr>
                                    </p:animEffect>
                                    <p:anim calcmode="lin" valueType="num">
                                      <p:cBhvr>
                                        <p:cTn id="14" dur="1000" fill="hold"/>
                                        <p:tgtEl>
                                          <p:spTgt spid="3099">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0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9"/>
          <p:cNvSpPr>
            <a:spLocks noChangeArrowheads="1"/>
          </p:cNvSpPr>
          <p:nvPr/>
        </p:nvSpPr>
        <p:spPr bwMode="auto">
          <a:xfrm>
            <a:off x="152400" y="114300"/>
            <a:ext cx="8839200" cy="6629400"/>
          </a:xfrm>
          <a:prstGeom prst="rect">
            <a:avLst/>
          </a:prstGeom>
          <a:solidFill>
            <a:schemeClr val="bg1">
              <a:alpha val="78822"/>
            </a:schemeClr>
          </a:solidFill>
          <a:ln w="9525">
            <a:solidFill>
              <a:schemeClr val="bg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20483" name="Text Box 3"/>
          <p:cNvSpPr txBox="1">
            <a:spLocks noChangeArrowheads="1"/>
          </p:cNvSpPr>
          <p:nvPr/>
        </p:nvSpPr>
        <p:spPr bwMode="auto">
          <a:xfrm>
            <a:off x="1524000" y="228600"/>
            <a:ext cx="6172200" cy="519113"/>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sz="2800" smtClean="0">
                <a:solidFill>
                  <a:srgbClr val="000000"/>
                </a:solidFill>
                <a:latin typeface="Arial" charset="0"/>
              </a:rPr>
              <a:t>Post-Mortem Destruction</a:t>
            </a:r>
          </a:p>
        </p:txBody>
      </p:sp>
      <p:sp>
        <p:nvSpPr>
          <p:cNvPr id="62468" name="Text Box 4"/>
          <p:cNvSpPr txBox="1">
            <a:spLocks noChangeArrowheads="1"/>
          </p:cNvSpPr>
          <p:nvPr/>
        </p:nvSpPr>
        <p:spPr bwMode="auto">
          <a:xfrm>
            <a:off x="457200" y="4087813"/>
            <a:ext cx="8229600" cy="2465387"/>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z="2400" smtClean="0">
                <a:solidFill>
                  <a:srgbClr val="000000"/>
                </a:solidFill>
                <a:latin typeface="Arial" charset="0"/>
              </a:rPr>
              <a:t>Burial requires relatively high sedimentation rates (at least periodically), and so fossils are most likely found in environments in which sediment is being accumulated.</a:t>
            </a:r>
          </a:p>
          <a:p>
            <a:pPr defTabSz="914400" eaLnBrk="0" fontAlgn="base" hangingPunct="0">
              <a:spcBef>
                <a:spcPct val="50000"/>
              </a:spcBef>
              <a:spcAft>
                <a:spcPct val="0"/>
              </a:spcAft>
            </a:pPr>
            <a:r>
              <a:rPr lang="en-US" sz="2400" smtClean="0">
                <a:solidFill>
                  <a:srgbClr val="000000"/>
                </a:solidFill>
                <a:latin typeface="Arial" charset="0"/>
              </a:rPr>
              <a:t>Since marine environments are more likely to accumulate sediment than terrestrial environments, the fossil record of ocean life is much better than that of land organisms.</a:t>
            </a:r>
          </a:p>
        </p:txBody>
      </p:sp>
      <p:sp>
        <p:nvSpPr>
          <p:cNvPr id="62475" name="Text Box 11"/>
          <p:cNvSpPr txBox="1">
            <a:spLocks noChangeArrowheads="1"/>
          </p:cNvSpPr>
          <p:nvPr/>
        </p:nvSpPr>
        <p:spPr bwMode="auto">
          <a:xfrm>
            <a:off x="4876800" y="1296988"/>
            <a:ext cx="4038600" cy="2282825"/>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z="2400" smtClean="0">
                <a:solidFill>
                  <a:srgbClr val="000000"/>
                </a:solidFill>
                <a:latin typeface="Arial" charset="0"/>
              </a:rPr>
              <a:t>Organisms that lived (and died) in environments in which they were not likely to be buried before complete disintegration don’t have good fossil records.</a:t>
            </a:r>
          </a:p>
        </p:txBody>
      </p:sp>
      <p:grpSp>
        <p:nvGrpSpPr>
          <p:cNvPr id="2" name="Group 14"/>
          <p:cNvGrpSpPr>
            <a:grpSpLocks/>
          </p:cNvGrpSpPr>
          <p:nvPr/>
        </p:nvGrpSpPr>
        <p:grpSpPr bwMode="auto">
          <a:xfrm>
            <a:off x="457200" y="914400"/>
            <a:ext cx="4419600" cy="3048000"/>
            <a:chOff x="288" y="672"/>
            <a:chExt cx="2784" cy="1920"/>
          </a:xfrm>
        </p:grpSpPr>
        <p:pic>
          <p:nvPicPr>
            <p:cNvPr id="62474" name="Picture 10" descr="big_clast"/>
            <p:cNvPicPr>
              <a:picLocks noChangeAspect="1" noChangeArrowheads="1"/>
            </p:cNvPicPr>
            <p:nvPr/>
          </p:nvPicPr>
          <p:blipFill>
            <a:blip r:embed="rId2"/>
            <a:srcRect/>
            <a:stretch>
              <a:fillRect/>
            </a:stretch>
          </p:blipFill>
          <p:spPr bwMode="auto">
            <a:xfrm>
              <a:off x="288" y="672"/>
              <a:ext cx="2736" cy="1907"/>
            </a:xfrm>
            <a:prstGeom prst="rect">
              <a:avLst/>
            </a:prstGeom>
            <a:noFill/>
            <a:ln w="9525">
              <a:solidFill>
                <a:schemeClr val="accent1"/>
              </a:solidFill>
              <a:miter lim="800000"/>
              <a:headEnd/>
              <a:tailEnd/>
            </a:ln>
            <a:effectLst>
              <a:outerShdw dist="35921" dir="2700000" algn="ctr" rotWithShape="0">
                <a:srgbClr val="808080"/>
              </a:outerShdw>
            </a:effectLst>
          </p:spPr>
        </p:pic>
        <p:sp>
          <p:nvSpPr>
            <p:cNvPr id="20488" name="Rectangle 13"/>
            <p:cNvSpPr>
              <a:spLocks noChangeArrowheads="1"/>
            </p:cNvSpPr>
            <p:nvPr/>
          </p:nvSpPr>
          <p:spPr bwMode="auto">
            <a:xfrm>
              <a:off x="1797" y="2438"/>
              <a:ext cx="1275" cy="154"/>
            </a:xfrm>
            <a:prstGeom prst="rect">
              <a:avLst/>
            </a:prstGeom>
            <a:noFill/>
            <a:ln w="9525">
              <a:noFill/>
              <a:miter lim="800000"/>
              <a:headEnd/>
              <a:tailEnd/>
            </a:ln>
          </p:spPr>
          <p:txBody>
            <a:bodyPr wrap="none" anchor="ctr">
              <a:spAutoFit/>
            </a:bodyPr>
            <a:lstStyle/>
            <a:p>
              <a:pPr defTabSz="914400" eaLnBrk="0" fontAlgn="base" hangingPunct="0">
                <a:spcBef>
                  <a:spcPct val="0"/>
                </a:spcBef>
                <a:spcAft>
                  <a:spcPct val="0"/>
                </a:spcAft>
              </a:pPr>
              <a:r>
                <a:rPr lang="en-US" sz="1000" smtClean="0">
                  <a:solidFill>
                    <a:srgbClr val="FFFF66"/>
                  </a:solidFill>
                  <a:latin typeface="Arial" charset="0"/>
                </a:rPr>
                <a:t>(AP Photo/Damian Dovarganes)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2475"/>
                                        </p:tgtEl>
                                        <p:attrNameLst>
                                          <p:attrName>style.visibility</p:attrName>
                                        </p:attrNameLst>
                                      </p:cBhvr>
                                      <p:to>
                                        <p:strVal val="visible"/>
                                      </p:to>
                                    </p:set>
                                    <p:anim calcmode="lin" valueType="num">
                                      <p:cBhvr>
                                        <p:cTn id="7" dur="500" fill="hold"/>
                                        <p:tgtEl>
                                          <p:spTgt spid="62475"/>
                                        </p:tgtEl>
                                        <p:attrNameLst>
                                          <p:attrName>ppt_w</p:attrName>
                                        </p:attrNameLst>
                                      </p:cBhvr>
                                      <p:tavLst>
                                        <p:tav tm="0">
                                          <p:val>
                                            <p:strVal val="#ppt_w*0.05"/>
                                          </p:val>
                                        </p:tav>
                                        <p:tav tm="100000">
                                          <p:val>
                                            <p:strVal val="#ppt_w"/>
                                          </p:val>
                                        </p:tav>
                                      </p:tavLst>
                                    </p:anim>
                                    <p:anim calcmode="lin" valueType="num">
                                      <p:cBhvr>
                                        <p:cTn id="8" dur="500" fill="hold"/>
                                        <p:tgtEl>
                                          <p:spTgt spid="62475"/>
                                        </p:tgtEl>
                                        <p:attrNameLst>
                                          <p:attrName>ppt_h</p:attrName>
                                        </p:attrNameLst>
                                      </p:cBhvr>
                                      <p:tavLst>
                                        <p:tav tm="0">
                                          <p:val>
                                            <p:strVal val="#ppt_h"/>
                                          </p:val>
                                        </p:tav>
                                        <p:tav tm="100000">
                                          <p:val>
                                            <p:strVal val="#ppt_h"/>
                                          </p:val>
                                        </p:tav>
                                      </p:tavLst>
                                    </p:anim>
                                    <p:anim calcmode="lin" valueType="num">
                                      <p:cBhvr>
                                        <p:cTn id="9" dur="500" fill="hold"/>
                                        <p:tgtEl>
                                          <p:spTgt spid="62475"/>
                                        </p:tgtEl>
                                        <p:attrNameLst>
                                          <p:attrName>ppt_x</p:attrName>
                                        </p:attrNameLst>
                                      </p:cBhvr>
                                      <p:tavLst>
                                        <p:tav tm="0">
                                          <p:val>
                                            <p:strVal val="#ppt_x-.2"/>
                                          </p:val>
                                        </p:tav>
                                        <p:tav tm="100000">
                                          <p:val>
                                            <p:strVal val="#ppt_x"/>
                                          </p:val>
                                        </p:tav>
                                      </p:tavLst>
                                    </p:anim>
                                    <p:anim calcmode="lin" valueType="num">
                                      <p:cBhvr>
                                        <p:cTn id="10" dur="500" fill="hold"/>
                                        <p:tgtEl>
                                          <p:spTgt spid="62475"/>
                                        </p:tgtEl>
                                        <p:attrNameLst>
                                          <p:attrName>ppt_y</p:attrName>
                                        </p:attrNameLst>
                                      </p:cBhvr>
                                      <p:tavLst>
                                        <p:tav tm="0">
                                          <p:val>
                                            <p:strVal val="#ppt_y"/>
                                          </p:val>
                                        </p:tav>
                                        <p:tav tm="100000">
                                          <p:val>
                                            <p:strVal val="#ppt_y"/>
                                          </p:val>
                                        </p:tav>
                                      </p:tavLst>
                                    </p:anim>
                                    <p:animEffect transition="in" filter="fade">
                                      <p:cBhvr>
                                        <p:cTn id="11" dur="500"/>
                                        <p:tgtEl>
                                          <p:spTgt spid="62475"/>
                                        </p:tgtEl>
                                      </p:cBhvr>
                                    </p:animEffect>
                                  </p:childTnLst>
                                </p:cTn>
                              </p:par>
                            </p:childTnLst>
                          </p:cTn>
                        </p:par>
                        <p:par>
                          <p:cTn id="12" fill="hold">
                            <p:stCondLst>
                              <p:cond delay="500"/>
                            </p:stCondLst>
                            <p:childTnLst>
                              <p:par>
                                <p:cTn id="13" presetID="25" presetClass="entr" presetSubtype="0" fill="hold" grpId="0" nodeType="afterEffect">
                                  <p:stCondLst>
                                    <p:cond delay="0"/>
                                  </p:stCondLst>
                                  <p:childTnLst>
                                    <p:set>
                                      <p:cBhvr>
                                        <p:cTn id="14" dur="1" fill="hold">
                                          <p:stCondLst>
                                            <p:cond delay="0"/>
                                          </p:stCondLst>
                                        </p:cTn>
                                        <p:tgtEl>
                                          <p:spTgt spid="62468">
                                            <p:txEl>
                                              <p:pRg st="0" end="0"/>
                                            </p:txEl>
                                          </p:spTgt>
                                        </p:tgtEl>
                                        <p:attrNameLst>
                                          <p:attrName>style.visibility</p:attrName>
                                        </p:attrNameLst>
                                      </p:cBhvr>
                                      <p:to>
                                        <p:strVal val="visible"/>
                                      </p:to>
                                    </p:set>
                                    <p:anim calcmode="lin" valueType="num">
                                      <p:cBhvr>
                                        <p:cTn id="15" dur="500" decel="50000" fill="hold">
                                          <p:stCondLst>
                                            <p:cond delay="0"/>
                                          </p:stCondLst>
                                        </p:cTn>
                                        <p:tgtEl>
                                          <p:spTgt spid="62468">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2468">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2468">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62468">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2468">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2468">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2468">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246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62468">
                                            <p:txEl>
                                              <p:pRg st="1" end="1"/>
                                            </p:txEl>
                                          </p:spTgt>
                                        </p:tgtEl>
                                        <p:attrNameLst>
                                          <p:attrName>style.visibility</p:attrName>
                                        </p:attrNameLst>
                                      </p:cBhvr>
                                      <p:to>
                                        <p:strVal val="visible"/>
                                      </p:to>
                                    </p:set>
                                    <p:anim calcmode="lin" valueType="num">
                                      <p:cBhvr>
                                        <p:cTn id="27" dur="500" decel="50000" fill="hold">
                                          <p:stCondLst>
                                            <p:cond delay="0"/>
                                          </p:stCondLst>
                                        </p:cTn>
                                        <p:tgtEl>
                                          <p:spTgt spid="62468">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2468">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2468">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62468">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2468">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2468">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2468">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24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uild="p"/>
      <p:bldP spid="624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4"/>
          <p:cNvSpPr>
            <a:spLocks noChangeArrowheads="1"/>
          </p:cNvSpPr>
          <p:nvPr/>
        </p:nvSpPr>
        <p:spPr bwMode="auto">
          <a:xfrm>
            <a:off x="304800" y="228600"/>
            <a:ext cx="8534400" cy="6400800"/>
          </a:xfrm>
          <a:prstGeom prst="rect">
            <a:avLst/>
          </a:prstGeom>
          <a:gradFill rotWithShape="1">
            <a:gsLst>
              <a:gs pos="0">
                <a:srgbClr val="D1C39F">
                  <a:alpha val="60999"/>
                </a:srgbClr>
              </a:gs>
              <a:gs pos="100000">
                <a:srgbClr val="33CC33">
                  <a:alpha val="60001"/>
                </a:srgbClr>
              </a:gs>
            </a:gsLst>
            <a:lin ang="18900000" scaled="1"/>
          </a:gradFill>
          <a:ln w="9525">
            <a:solidFill>
              <a:schemeClr val="bg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13357" name="Rectangle 45"/>
          <p:cNvSpPr>
            <a:spLocks noChangeArrowheads="1"/>
          </p:cNvSpPr>
          <p:nvPr/>
        </p:nvSpPr>
        <p:spPr bwMode="auto">
          <a:xfrm>
            <a:off x="895350" y="647700"/>
            <a:ext cx="7353300" cy="5562600"/>
          </a:xfrm>
          <a:prstGeom prst="rect">
            <a:avLst/>
          </a:prstGeom>
          <a:solidFill>
            <a:schemeClr val="bg1"/>
          </a:solidFill>
          <a:ln w="9525">
            <a:solidFill>
              <a:schemeClr val="tx1"/>
            </a:solidFill>
            <a:miter lim="800000"/>
            <a:headEnd/>
            <a:tailEnd/>
          </a:ln>
          <a:effectLst>
            <a:outerShdw dist="63500" dir="3187806" algn="ctr" rotWithShape="0">
              <a:schemeClr val="bg2"/>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13354" name="Text Box 42"/>
          <p:cNvSpPr txBox="1">
            <a:spLocks noChangeArrowheads="1"/>
          </p:cNvSpPr>
          <p:nvPr/>
        </p:nvSpPr>
        <p:spPr bwMode="auto">
          <a:xfrm>
            <a:off x="2698750" y="914400"/>
            <a:ext cx="3748088" cy="519113"/>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800" dirty="0">
                <a:solidFill>
                  <a:srgbClr val="00B050"/>
                </a:solidFill>
                <a:effectLst>
                  <a:outerShdw blurRad="38100" dist="38100" dir="2700000" algn="tl">
                    <a:srgbClr val="FFFFFF"/>
                  </a:outerShdw>
                </a:effectLst>
                <a:latin typeface="Arial" charset="0"/>
              </a:rPr>
              <a:t>Modes of Preservation</a:t>
            </a:r>
          </a:p>
        </p:txBody>
      </p:sp>
      <p:sp>
        <p:nvSpPr>
          <p:cNvPr id="13355" name="Text Box 43"/>
          <p:cNvSpPr txBox="1">
            <a:spLocks noChangeArrowheads="1"/>
          </p:cNvSpPr>
          <p:nvPr/>
        </p:nvSpPr>
        <p:spPr bwMode="auto">
          <a:xfrm>
            <a:off x="1066800" y="3581400"/>
            <a:ext cx="7010400" cy="2465388"/>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z="2400" smtClean="0">
                <a:solidFill>
                  <a:srgbClr val="000000"/>
                </a:solidFill>
                <a:latin typeface="Arial" charset="0"/>
              </a:rPr>
              <a:t>Organism remains are frequently altered in one way or another before, during, and after burial. </a:t>
            </a:r>
          </a:p>
          <a:p>
            <a:pPr defTabSz="914400" eaLnBrk="0" fontAlgn="base" hangingPunct="0">
              <a:spcBef>
                <a:spcPct val="50000"/>
              </a:spcBef>
              <a:spcAft>
                <a:spcPct val="0"/>
              </a:spcAft>
            </a:pPr>
            <a:r>
              <a:rPr lang="en-US" sz="2400" smtClean="0">
                <a:solidFill>
                  <a:srgbClr val="000000"/>
                </a:solidFill>
                <a:latin typeface="Arial" charset="0"/>
              </a:rPr>
              <a:t>Both chemical and physical alterations are common, and the resulting fossil is frequently not composed of the same material as the original remain.</a:t>
            </a:r>
          </a:p>
        </p:txBody>
      </p:sp>
      <p:pic>
        <p:nvPicPr>
          <p:cNvPr id="21510" name="Picture 49"/>
          <p:cNvPicPr>
            <a:picLocks noChangeAspect="1" noChangeArrowheads="1"/>
          </p:cNvPicPr>
          <p:nvPr/>
        </p:nvPicPr>
        <p:blipFill>
          <a:blip r:embed="rId2"/>
          <a:srcRect/>
          <a:stretch>
            <a:fillRect/>
          </a:stretch>
        </p:blipFill>
        <p:spPr bwMode="auto">
          <a:xfrm>
            <a:off x="3429000" y="2362200"/>
            <a:ext cx="2311400" cy="78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55">
                                            <p:txEl>
                                              <p:pRg st="0" end="0"/>
                                            </p:txEl>
                                          </p:spTgt>
                                        </p:tgtEl>
                                        <p:attrNameLst>
                                          <p:attrName>style.visibility</p:attrName>
                                        </p:attrNameLst>
                                      </p:cBhvr>
                                      <p:to>
                                        <p:strVal val="visible"/>
                                      </p:to>
                                    </p:set>
                                    <p:animEffect transition="in" filter="fade">
                                      <p:cBhvr>
                                        <p:cTn id="7" dur="1000"/>
                                        <p:tgtEl>
                                          <p:spTgt spid="1335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355">
                                            <p:txEl>
                                              <p:pRg st="1" end="1"/>
                                            </p:txEl>
                                          </p:spTgt>
                                        </p:tgtEl>
                                        <p:attrNameLst>
                                          <p:attrName>style.visibility</p:attrName>
                                        </p:attrNameLst>
                                      </p:cBhvr>
                                      <p:to>
                                        <p:strVal val="visible"/>
                                      </p:to>
                                    </p:set>
                                    <p:animEffect transition="in" filter="fade">
                                      <p:cBhvr>
                                        <p:cTn id="11" dur="1000"/>
                                        <p:tgtEl>
                                          <p:spTgt spid="133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4800" y="228600"/>
            <a:ext cx="8534400" cy="6400800"/>
          </a:xfrm>
          <a:prstGeom prst="rect">
            <a:avLst/>
          </a:prstGeom>
          <a:gradFill rotWithShape="1">
            <a:gsLst>
              <a:gs pos="0">
                <a:srgbClr val="D1C39F">
                  <a:alpha val="60999"/>
                </a:srgbClr>
              </a:gs>
              <a:gs pos="100000">
                <a:srgbClr val="33CC33">
                  <a:alpha val="60001"/>
                </a:srgbClr>
              </a:gs>
            </a:gsLst>
            <a:lin ang="18900000" scaled="1"/>
          </a:gradFill>
          <a:ln w="9525">
            <a:solidFill>
              <a:schemeClr val="bg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66563" name="Rectangle 3"/>
          <p:cNvSpPr>
            <a:spLocks noChangeArrowheads="1"/>
          </p:cNvSpPr>
          <p:nvPr/>
        </p:nvSpPr>
        <p:spPr bwMode="auto">
          <a:xfrm>
            <a:off x="1104900" y="1066800"/>
            <a:ext cx="6934200" cy="5105400"/>
          </a:xfrm>
          <a:prstGeom prst="rect">
            <a:avLst/>
          </a:prstGeom>
          <a:solidFill>
            <a:schemeClr val="bg1"/>
          </a:solidFill>
          <a:ln w="9525">
            <a:solidFill>
              <a:schemeClr val="tx1"/>
            </a:solidFill>
            <a:miter lim="800000"/>
            <a:headEnd/>
            <a:tailEnd/>
          </a:ln>
          <a:effectLst>
            <a:outerShdw dist="63500" dir="3187806" algn="ctr" rotWithShape="0">
              <a:schemeClr val="bg2"/>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pic>
        <p:nvPicPr>
          <p:cNvPr id="22532" name="Picture 4"/>
          <p:cNvPicPr>
            <a:picLocks noChangeAspect="1" noChangeArrowheads="1"/>
          </p:cNvPicPr>
          <p:nvPr/>
        </p:nvPicPr>
        <p:blipFill>
          <a:blip r:embed="rId2"/>
          <a:srcRect/>
          <a:stretch>
            <a:fillRect/>
          </a:stretch>
        </p:blipFill>
        <p:spPr bwMode="auto">
          <a:xfrm>
            <a:off x="3416300" y="3162300"/>
            <a:ext cx="2311400" cy="787400"/>
          </a:xfrm>
          <a:prstGeom prst="rect">
            <a:avLst/>
          </a:prstGeom>
          <a:noFill/>
          <a:ln w="9525">
            <a:noFill/>
            <a:miter lim="800000"/>
            <a:headEnd/>
            <a:tailEnd/>
          </a:ln>
        </p:spPr>
      </p:pic>
      <p:sp>
        <p:nvSpPr>
          <p:cNvPr id="66565" name="Text Box 5"/>
          <p:cNvSpPr txBox="1">
            <a:spLocks noChangeArrowheads="1"/>
          </p:cNvSpPr>
          <p:nvPr/>
        </p:nvSpPr>
        <p:spPr bwMode="auto">
          <a:xfrm>
            <a:off x="3043238" y="1790700"/>
            <a:ext cx="3057525" cy="519113"/>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800" dirty="0">
                <a:solidFill>
                  <a:srgbClr val="00B050"/>
                </a:solidFill>
                <a:effectLst>
                  <a:outerShdw blurRad="38100" dist="38100" dir="2700000" algn="tl">
                    <a:srgbClr val="FFFFFF"/>
                  </a:outerShdw>
                </a:effectLst>
                <a:latin typeface="Arial" charset="0"/>
              </a:rPr>
              <a:t>Unaltered Remain</a:t>
            </a:r>
          </a:p>
        </p:txBody>
      </p:sp>
      <p:sp>
        <p:nvSpPr>
          <p:cNvPr id="22534" name="Text Box 6"/>
          <p:cNvSpPr txBox="1">
            <a:spLocks noChangeArrowheads="1"/>
          </p:cNvSpPr>
          <p:nvPr/>
        </p:nvSpPr>
        <p:spPr bwMode="auto">
          <a:xfrm>
            <a:off x="1828800" y="4457700"/>
            <a:ext cx="5486400" cy="1552575"/>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z="2400" smtClean="0">
                <a:solidFill>
                  <a:srgbClr val="000000"/>
                </a:solidFill>
                <a:latin typeface="Arial" charset="0"/>
              </a:rPr>
              <a:t>Some fossils are essentially unaltered organic material. Such preservation is exceedingly rare for soft parts, but more common for hard parts.</a:t>
            </a:r>
          </a:p>
        </p:txBody>
      </p:sp>
      <p:sp>
        <p:nvSpPr>
          <p:cNvPr id="22535" name="Rectangle 7"/>
          <p:cNvSpPr>
            <a:spLocks noChangeArrowheads="1"/>
          </p:cNvSpPr>
          <p:nvPr/>
        </p:nvSpPr>
        <p:spPr bwMode="auto">
          <a:xfrm>
            <a:off x="3390900" y="6553200"/>
            <a:ext cx="2362200"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i="1" smtClean="0">
                <a:solidFill>
                  <a:srgbClr val="000000"/>
                </a:solidFill>
                <a:latin typeface="Arial" charset="0"/>
              </a:rPr>
              <a:t>http://www.calacademy.org/</a:t>
            </a:r>
          </a:p>
        </p:txBody>
      </p:sp>
      <p:pic>
        <p:nvPicPr>
          <p:cNvPr id="66568" name="Picture 8" descr="turbans"/>
          <p:cNvPicPr>
            <a:picLocks noChangeAspect="1" noChangeArrowheads="1"/>
          </p:cNvPicPr>
          <p:nvPr/>
        </p:nvPicPr>
        <p:blipFill>
          <a:blip r:embed="rId3"/>
          <a:srcRect/>
          <a:stretch>
            <a:fillRect/>
          </a:stretch>
        </p:blipFill>
        <p:spPr bwMode="auto">
          <a:xfrm>
            <a:off x="6172200" y="76200"/>
            <a:ext cx="2857500" cy="2895600"/>
          </a:xfrm>
          <a:prstGeom prst="rect">
            <a:avLst/>
          </a:prstGeom>
          <a:noFill/>
          <a:ln w="9525">
            <a:solidFill>
              <a:schemeClr val="bg1"/>
            </a:solidFill>
            <a:miter lim="800000"/>
            <a:headEnd/>
            <a:tailEnd/>
          </a:ln>
          <a:effectLst>
            <a:outerShdw dist="35921" dir="2700000" algn="ctr" rotWithShape="0">
              <a:srgbClr val="808080"/>
            </a:outerShdw>
          </a:effectLst>
        </p:spPr>
      </p:pic>
      <p:pic>
        <p:nvPicPr>
          <p:cNvPr id="66569" name="Picture 9" descr="hickman"/>
          <p:cNvPicPr>
            <a:picLocks noChangeAspect="1" noChangeArrowheads="1"/>
          </p:cNvPicPr>
          <p:nvPr/>
        </p:nvPicPr>
        <p:blipFill>
          <a:blip r:embed="rId4"/>
          <a:srcRect/>
          <a:stretch>
            <a:fillRect/>
          </a:stretch>
        </p:blipFill>
        <p:spPr bwMode="auto">
          <a:xfrm>
            <a:off x="76200" y="76200"/>
            <a:ext cx="2857500" cy="4257675"/>
          </a:xfrm>
          <a:prstGeom prst="rect">
            <a:avLst/>
          </a:prstGeom>
          <a:noFill/>
          <a:ln w="9525">
            <a:solidFill>
              <a:schemeClr val="bg1"/>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6569"/>
                                        </p:tgtEl>
                                        <p:attrNameLst>
                                          <p:attrName>style.visibility</p:attrName>
                                        </p:attrNameLst>
                                      </p:cBhvr>
                                      <p:to>
                                        <p:strVal val="visible"/>
                                      </p:to>
                                    </p:set>
                                    <p:animEffect transition="in" filter="dissolve">
                                      <p:cBhvr>
                                        <p:cTn id="7" dur="500"/>
                                        <p:tgtEl>
                                          <p:spTgt spid="66569"/>
                                        </p:tgtEl>
                                      </p:cBhvr>
                                    </p:animEffect>
                                  </p:childTnLst>
                                </p:cTn>
                              </p:par>
                              <p:par>
                                <p:cTn id="8" presetID="9" presetClass="entr" presetSubtype="0" fill="hold" nodeType="withEffect">
                                  <p:stCondLst>
                                    <p:cond delay="0"/>
                                  </p:stCondLst>
                                  <p:childTnLst>
                                    <p:set>
                                      <p:cBhvr>
                                        <p:cTn id="9" dur="1" fill="hold">
                                          <p:stCondLst>
                                            <p:cond delay="0"/>
                                          </p:stCondLst>
                                        </p:cTn>
                                        <p:tgtEl>
                                          <p:spTgt spid="66568"/>
                                        </p:tgtEl>
                                        <p:attrNameLst>
                                          <p:attrName>style.visibility</p:attrName>
                                        </p:attrNameLst>
                                      </p:cBhvr>
                                      <p:to>
                                        <p:strVal val="visible"/>
                                      </p:to>
                                    </p:set>
                                    <p:animEffect transition="in" filter="dissolve">
                                      <p:cBhvr>
                                        <p:cTn id="10" dur="500"/>
                                        <p:tgtEl>
                                          <p:spTgt spid="66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4"/>
          <p:cNvSpPr>
            <a:spLocks noChangeArrowheads="1"/>
          </p:cNvSpPr>
          <p:nvPr/>
        </p:nvSpPr>
        <p:spPr bwMode="auto">
          <a:xfrm>
            <a:off x="152400" y="228600"/>
            <a:ext cx="8839200" cy="6400800"/>
          </a:xfrm>
          <a:prstGeom prst="rect">
            <a:avLst/>
          </a:prstGeom>
          <a:gradFill rotWithShape="1">
            <a:gsLst>
              <a:gs pos="0">
                <a:srgbClr val="D1C39F">
                  <a:alpha val="60999"/>
                </a:srgbClr>
              </a:gs>
              <a:gs pos="100000">
                <a:srgbClr val="33CC33">
                  <a:alpha val="60001"/>
                </a:srgbClr>
              </a:gs>
            </a:gsLst>
            <a:lin ang="18900000" scaled="1"/>
          </a:gradFill>
          <a:ln w="9525">
            <a:solidFill>
              <a:schemeClr val="bg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17423" name="Rectangle 15"/>
          <p:cNvSpPr>
            <a:spLocks noChangeArrowheads="1"/>
          </p:cNvSpPr>
          <p:nvPr/>
        </p:nvSpPr>
        <p:spPr bwMode="auto">
          <a:xfrm>
            <a:off x="457200" y="457200"/>
            <a:ext cx="8229600" cy="6019800"/>
          </a:xfrm>
          <a:prstGeom prst="rect">
            <a:avLst/>
          </a:prstGeom>
          <a:solidFill>
            <a:schemeClr val="bg1"/>
          </a:solidFill>
          <a:ln w="9525">
            <a:solidFill>
              <a:schemeClr val="tx1"/>
            </a:solidFill>
            <a:miter lim="800000"/>
            <a:headEnd/>
            <a:tailEnd/>
          </a:ln>
          <a:effectLst>
            <a:outerShdw dist="63500" dir="3187806" algn="ctr" rotWithShape="0">
              <a:schemeClr val="bg2"/>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sp>
        <p:nvSpPr>
          <p:cNvPr id="17420" name="Text Box 12"/>
          <p:cNvSpPr txBox="1">
            <a:spLocks noChangeArrowheads="1"/>
          </p:cNvSpPr>
          <p:nvPr/>
        </p:nvSpPr>
        <p:spPr bwMode="auto">
          <a:xfrm>
            <a:off x="3505200" y="838200"/>
            <a:ext cx="1824038" cy="523875"/>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800" dirty="0">
                <a:solidFill>
                  <a:srgbClr val="00B050"/>
                </a:solidFill>
                <a:effectLst>
                  <a:outerShdw blurRad="38100" dist="38100" dir="2700000" algn="tl">
                    <a:srgbClr val="FFFFFF"/>
                  </a:outerShdw>
                </a:effectLst>
                <a:latin typeface="Arial" charset="0"/>
              </a:rPr>
              <a:t>Distillation</a:t>
            </a:r>
          </a:p>
        </p:txBody>
      </p:sp>
      <p:sp>
        <p:nvSpPr>
          <p:cNvPr id="17421" name="Text Box 13"/>
          <p:cNvSpPr txBox="1">
            <a:spLocks noChangeArrowheads="1"/>
          </p:cNvSpPr>
          <p:nvPr/>
        </p:nvSpPr>
        <p:spPr bwMode="auto">
          <a:xfrm>
            <a:off x="4800600" y="2590800"/>
            <a:ext cx="3733800" cy="1917700"/>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z="2400" smtClean="0">
                <a:solidFill>
                  <a:srgbClr val="000000"/>
                </a:solidFill>
                <a:latin typeface="Arial" charset="0"/>
              </a:rPr>
              <a:t>Alteration of organic molecules leaving behind a carbon film. Can result in very fine scale preservation of soft parts.</a:t>
            </a:r>
          </a:p>
        </p:txBody>
      </p:sp>
      <p:sp>
        <p:nvSpPr>
          <p:cNvPr id="23558" name="Rectangle 17"/>
          <p:cNvSpPr>
            <a:spLocks noChangeArrowheads="1"/>
          </p:cNvSpPr>
          <p:nvPr/>
        </p:nvSpPr>
        <p:spPr bwMode="auto">
          <a:xfrm>
            <a:off x="2840038" y="6591300"/>
            <a:ext cx="3462337" cy="2746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i="1" smtClean="0">
                <a:solidFill>
                  <a:srgbClr val="000000"/>
                </a:solidFill>
                <a:latin typeface="Arial" charset="0"/>
              </a:rPr>
              <a:t>http://researchnews.osu.edu/archive/silkspin.htm</a:t>
            </a:r>
          </a:p>
        </p:txBody>
      </p:sp>
      <p:pic>
        <p:nvPicPr>
          <p:cNvPr id="23559" name="Picture 22" descr="untitled"/>
          <p:cNvPicPr>
            <a:picLocks noChangeAspect="1" noChangeArrowheads="1"/>
          </p:cNvPicPr>
          <p:nvPr/>
        </p:nvPicPr>
        <p:blipFill>
          <a:blip r:embed="rId2"/>
          <a:srcRect/>
          <a:stretch>
            <a:fillRect/>
          </a:stretch>
        </p:blipFill>
        <p:spPr bwMode="auto">
          <a:xfrm>
            <a:off x="481013" y="1828800"/>
            <a:ext cx="4319587" cy="4400550"/>
          </a:xfrm>
          <a:prstGeom prst="rect">
            <a:avLst/>
          </a:prstGeom>
          <a:noFill/>
          <a:ln w="9525">
            <a:noFill/>
            <a:miter lim="800000"/>
            <a:headEnd/>
            <a:tailEnd/>
          </a:ln>
        </p:spPr>
      </p:pic>
      <p:sp>
        <p:nvSpPr>
          <p:cNvPr id="23560" name="Rectangle 20"/>
          <p:cNvSpPr>
            <a:spLocks noChangeArrowheads="1"/>
          </p:cNvSpPr>
          <p:nvPr/>
        </p:nvSpPr>
        <p:spPr bwMode="auto">
          <a:xfrm>
            <a:off x="3962400" y="5562600"/>
            <a:ext cx="4044950" cy="641350"/>
          </a:xfrm>
          <a:prstGeom prst="rect">
            <a:avLst/>
          </a:prstGeom>
          <a:noFill/>
          <a:ln w="9525">
            <a:noFill/>
            <a:miter lim="800000"/>
            <a:headEnd/>
            <a:tailEnd/>
          </a:ln>
        </p:spPr>
        <p:txBody>
          <a:bodyPr anchor="ctr">
            <a:spAutoFit/>
          </a:bodyPr>
          <a:lstStyle/>
          <a:p>
            <a:pPr algn="ctr" defTabSz="914400" eaLnBrk="0" fontAlgn="base" hangingPunct="0">
              <a:spcBef>
                <a:spcPct val="0"/>
              </a:spcBef>
              <a:spcAft>
                <a:spcPct val="0"/>
              </a:spcAft>
            </a:pPr>
            <a:r>
              <a:rPr lang="en-US" smtClean="0">
                <a:solidFill>
                  <a:srgbClr val="333333"/>
                </a:solidFill>
                <a:latin typeface="Arial" charset="0"/>
              </a:rPr>
              <a:t>300-million-year-old arachnid with what look like silk-spinning structures</a:t>
            </a:r>
            <a:endParaRPr lang="en-US" smtClean="0">
              <a:solidFill>
                <a:srgbClr val="000000"/>
              </a:solidFill>
              <a:latin typeface="Arial" charset="0"/>
            </a:endParaRPr>
          </a:p>
        </p:txBody>
      </p:sp>
      <p:grpSp>
        <p:nvGrpSpPr>
          <p:cNvPr id="2" name="Group 16"/>
          <p:cNvGrpSpPr>
            <a:grpSpLocks/>
          </p:cNvGrpSpPr>
          <p:nvPr/>
        </p:nvGrpSpPr>
        <p:grpSpPr bwMode="auto">
          <a:xfrm>
            <a:off x="3124200" y="1828800"/>
            <a:ext cx="2819400" cy="0"/>
            <a:chOff x="2832" y="2064"/>
            <a:chExt cx="1776" cy="0"/>
          </a:xfrm>
        </p:grpSpPr>
        <p:sp>
          <p:nvSpPr>
            <p:cNvPr id="23562" name="Line 9"/>
            <p:cNvSpPr>
              <a:spLocks noChangeShapeType="1"/>
            </p:cNvSpPr>
            <p:nvPr/>
          </p:nvSpPr>
          <p:spPr bwMode="auto">
            <a:xfrm>
              <a:off x="2832" y="2064"/>
              <a:ext cx="336" cy="0"/>
            </a:xfrm>
            <a:prstGeom prst="line">
              <a:avLst/>
            </a:prstGeom>
            <a:noFill/>
            <a:ln w="38100">
              <a:solidFill>
                <a:schemeClr val="tx1"/>
              </a:solidFill>
              <a:round/>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23563" name="Line 10"/>
            <p:cNvSpPr>
              <a:spLocks noChangeShapeType="1"/>
            </p:cNvSpPr>
            <p:nvPr/>
          </p:nvSpPr>
          <p:spPr bwMode="auto">
            <a:xfrm>
              <a:off x="3360" y="2064"/>
              <a:ext cx="432" cy="0"/>
            </a:xfrm>
            <a:prstGeom prst="line">
              <a:avLst/>
            </a:prstGeom>
            <a:noFill/>
            <a:ln w="19050">
              <a:solidFill>
                <a:schemeClr val="tx1"/>
              </a:solidFill>
              <a:round/>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23564" name="Line 11"/>
            <p:cNvSpPr>
              <a:spLocks noChangeShapeType="1"/>
            </p:cNvSpPr>
            <p:nvPr/>
          </p:nvSpPr>
          <p:spPr bwMode="auto">
            <a:xfrm>
              <a:off x="4080" y="2064"/>
              <a:ext cx="528" cy="0"/>
            </a:xfrm>
            <a:prstGeom prst="line">
              <a:avLst/>
            </a:prstGeom>
            <a:noFill/>
            <a:ln w="28575" cap="rnd">
              <a:solidFill>
                <a:schemeClr val="tx1"/>
              </a:solidFill>
              <a:prstDash val="sysDot"/>
              <a:round/>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21"/>
                                        </p:tgtEl>
                                        <p:attrNameLst>
                                          <p:attrName>style.visibility</p:attrName>
                                        </p:attrNameLst>
                                      </p:cBhvr>
                                      <p:to>
                                        <p:strVal val="visible"/>
                                      </p:to>
                                    </p:set>
                                    <p:anim calcmode="lin" valueType="num">
                                      <p:cBhvr>
                                        <p:cTn id="7" dur="500" fill="hold"/>
                                        <p:tgtEl>
                                          <p:spTgt spid="17421"/>
                                        </p:tgtEl>
                                        <p:attrNameLst>
                                          <p:attrName>ppt_x</p:attrName>
                                        </p:attrNameLst>
                                      </p:cBhvr>
                                      <p:tavLst>
                                        <p:tav tm="0">
                                          <p:val>
                                            <p:strVal val="#ppt_x-.2"/>
                                          </p:val>
                                        </p:tav>
                                        <p:tav tm="100000">
                                          <p:val>
                                            <p:strVal val="#ppt_x"/>
                                          </p:val>
                                        </p:tav>
                                      </p:tavLst>
                                    </p:anim>
                                    <p:anim calcmode="lin" valueType="num">
                                      <p:cBhvr>
                                        <p:cTn id="8" dur="500" fill="hold"/>
                                        <p:tgtEl>
                                          <p:spTgt spid="17421"/>
                                        </p:tgtEl>
                                        <p:attrNameLst>
                                          <p:attrName>ppt_y</p:attrName>
                                        </p:attrNameLst>
                                      </p:cBhvr>
                                      <p:tavLst>
                                        <p:tav tm="0">
                                          <p:val>
                                            <p:strVal val="#ppt_y"/>
                                          </p:val>
                                        </p:tav>
                                        <p:tav tm="100000">
                                          <p:val>
                                            <p:strVal val="#ppt_y"/>
                                          </p:val>
                                        </p:tav>
                                      </p:tavLst>
                                    </p:anim>
                                    <p:animEffect transition="in" filter="wipe(right)" prLst="gradientSize: 0.1">
                                      <p:cBhvr>
                                        <p:cTn id="9"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49"/>
          <p:cNvSpPr>
            <a:spLocks noChangeArrowheads="1"/>
          </p:cNvSpPr>
          <p:nvPr/>
        </p:nvSpPr>
        <p:spPr bwMode="auto">
          <a:xfrm>
            <a:off x="304800" y="114300"/>
            <a:ext cx="8534400" cy="6629400"/>
          </a:xfrm>
          <a:prstGeom prst="roundRect">
            <a:avLst>
              <a:gd name="adj" fmla="val 16667"/>
            </a:avLst>
          </a:prstGeom>
          <a:solidFill>
            <a:schemeClr val="bg1">
              <a:alpha val="59999"/>
            </a:schemeClr>
          </a:solidFill>
          <a:ln w="9525">
            <a:solidFill>
              <a:schemeClr val="bg1"/>
            </a:solidFill>
            <a:round/>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24617" name="Text Box 41"/>
          <p:cNvSpPr txBox="1">
            <a:spLocks noChangeArrowheads="1"/>
          </p:cNvSpPr>
          <p:nvPr/>
        </p:nvSpPr>
        <p:spPr bwMode="auto">
          <a:xfrm>
            <a:off x="838200" y="838200"/>
            <a:ext cx="7620000" cy="884238"/>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800" dirty="0">
                <a:solidFill>
                  <a:srgbClr val="660066"/>
                </a:solidFill>
                <a:latin typeface="Arial" charset="0"/>
              </a:rPr>
              <a:t>Taphonomy</a:t>
            </a:r>
            <a:r>
              <a:rPr lang="en-US" sz="2400" b="1" dirty="0">
                <a:solidFill>
                  <a:srgbClr val="000000"/>
                </a:solidFill>
                <a:latin typeface="Arial" charset="0"/>
              </a:rPr>
              <a:t> </a:t>
            </a:r>
            <a:r>
              <a:rPr lang="en-US" sz="2400" dirty="0">
                <a:solidFill>
                  <a:srgbClr val="000000"/>
                </a:solidFill>
                <a:effectLst>
                  <a:outerShdw blurRad="38100" dist="38100" dir="2700000" algn="tl">
                    <a:srgbClr val="FFFFFF"/>
                  </a:outerShdw>
                </a:effectLst>
                <a:latin typeface="Arial" charset="0"/>
              </a:rPr>
              <a:t>- the study of the post-mortem history of organic matter.</a:t>
            </a:r>
          </a:p>
        </p:txBody>
      </p:sp>
      <p:sp>
        <p:nvSpPr>
          <p:cNvPr id="24618" name="Text Box 42"/>
          <p:cNvSpPr txBox="1">
            <a:spLocks noChangeArrowheads="1"/>
          </p:cNvSpPr>
          <p:nvPr/>
        </p:nvSpPr>
        <p:spPr bwMode="auto">
          <a:xfrm>
            <a:off x="1828800" y="1752600"/>
            <a:ext cx="5791200" cy="1569660"/>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buFontTx/>
              <a:buBlip>
                <a:blip r:embed="rId2"/>
              </a:buBlip>
            </a:pPr>
            <a:r>
              <a:rPr lang="en-US" sz="2400" dirty="0" smtClean="0">
                <a:solidFill>
                  <a:srgbClr val="000000"/>
                </a:solidFill>
                <a:latin typeface="Arial" charset="0"/>
              </a:rPr>
              <a:t> Building blocks of organic remains</a:t>
            </a:r>
          </a:p>
          <a:p>
            <a:pPr defTabSz="914400" eaLnBrk="0" fontAlgn="base" hangingPunct="0">
              <a:spcBef>
                <a:spcPct val="50000"/>
              </a:spcBef>
              <a:spcAft>
                <a:spcPct val="0"/>
              </a:spcAft>
              <a:buFontTx/>
              <a:buBlip>
                <a:blip r:embed="rId2"/>
              </a:buBlip>
            </a:pPr>
            <a:r>
              <a:rPr lang="en-US" sz="2400" dirty="0" smtClean="0">
                <a:solidFill>
                  <a:srgbClr val="000000"/>
                </a:solidFill>
                <a:latin typeface="Arial" charset="0"/>
              </a:rPr>
              <a:t> Post-mortem history</a:t>
            </a:r>
          </a:p>
          <a:p>
            <a:pPr defTabSz="914400" eaLnBrk="0" fontAlgn="base" hangingPunct="0">
              <a:spcBef>
                <a:spcPct val="50000"/>
              </a:spcBef>
              <a:spcAft>
                <a:spcPct val="0"/>
              </a:spcAft>
              <a:buFontTx/>
              <a:buBlip>
                <a:blip r:embed="rId2"/>
              </a:buBlip>
            </a:pPr>
            <a:r>
              <a:rPr lang="en-US" sz="2400" dirty="0" smtClean="0">
                <a:solidFill>
                  <a:srgbClr val="000000"/>
                </a:solidFill>
                <a:latin typeface="Arial" charset="0"/>
              </a:rPr>
              <a:t> Modes of preservation </a:t>
            </a:r>
          </a:p>
        </p:txBody>
      </p:sp>
      <p:sp>
        <p:nvSpPr>
          <p:cNvPr id="3077" name="Rectangle 45"/>
          <p:cNvSpPr>
            <a:spLocks noChangeArrowheads="1"/>
          </p:cNvSpPr>
          <p:nvPr/>
        </p:nvSpPr>
        <p:spPr bwMode="auto">
          <a:xfrm>
            <a:off x="1524000" y="4038600"/>
            <a:ext cx="6096000" cy="2209800"/>
          </a:xfrm>
          <a:prstGeom prst="rect">
            <a:avLst/>
          </a:prstGeom>
          <a:solidFill>
            <a:schemeClr val="bg1"/>
          </a:solidFill>
          <a:ln w="57150" cmpd="thinThick">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pic>
        <p:nvPicPr>
          <p:cNvPr id="3078" name="Picture 43"/>
          <p:cNvPicPr>
            <a:picLocks noChangeAspect="1" noChangeArrowheads="1"/>
          </p:cNvPicPr>
          <p:nvPr/>
        </p:nvPicPr>
        <p:blipFill>
          <a:blip r:embed="rId3"/>
          <a:srcRect/>
          <a:stretch>
            <a:fillRect/>
          </a:stretch>
        </p:blipFill>
        <p:spPr bwMode="auto">
          <a:xfrm>
            <a:off x="1752600" y="4114800"/>
            <a:ext cx="2590800" cy="1989138"/>
          </a:xfrm>
          <a:prstGeom prst="rect">
            <a:avLst/>
          </a:prstGeom>
          <a:noFill/>
          <a:ln w="9525">
            <a:noFill/>
            <a:miter lim="800000"/>
            <a:headEnd/>
            <a:tailEnd/>
          </a:ln>
        </p:spPr>
      </p:pic>
      <p:pic>
        <p:nvPicPr>
          <p:cNvPr id="24620" name="Picture 44"/>
          <p:cNvPicPr>
            <a:picLocks noChangeAspect="1" noChangeArrowheads="1"/>
          </p:cNvPicPr>
          <p:nvPr/>
        </p:nvPicPr>
        <p:blipFill>
          <a:blip r:embed="rId4"/>
          <a:srcRect/>
          <a:stretch>
            <a:fillRect/>
          </a:stretch>
        </p:blipFill>
        <p:spPr bwMode="auto">
          <a:xfrm>
            <a:off x="4724400" y="4419600"/>
            <a:ext cx="2819400" cy="1190625"/>
          </a:xfrm>
          <a:prstGeom prst="rect">
            <a:avLst/>
          </a:prstGeom>
          <a:noFill/>
          <a:ln w="9525">
            <a:noFill/>
            <a:miter lim="800000"/>
            <a:headEnd/>
            <a:tailEnd/>
          </a:ln>
        </p:spPr>
      </p:pic>
      <p:sp>
        <p:nvSpPr>
          <p:cNvPr id="24622" name="Line 46"/>
          <p:cNvSpPr>
            <a:spLocks noChangeShapeType="1"/>
          </p:cNvSpPr>
          <p:nvPr/>
        </p:nvSpPr>
        <p:spPr bwMode="auto">
          <a:xfrm>
            <a:off x="4267200" y="5181600"/>
            <a:ext cx="457200" cy="0"/>
          </a:xfrm>
          <a:prstGeom prst="line">
            <a:avLst/>
          </a:prstGeom>
          <a:noFill/>
          <a:ln w="76200">
            <a:solidFill>
              <a:schemeClr val="tx1"/>
            </a:solidFill>
            <a:round/>
            <a:headEnd/>
            <a:tailEnd type="triangle" w="med" len="me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622"/>
                                        </p:tgtEl>
                                        <p:attrNameLst>
                                          <p:attrName>style.visibility</p:attrName>
                                        </p:attrNameLst>
                                      </p:cBhvr>
                                      <p:to>
                                        <p:strVal val="visible"/>
                                      </p:to>
                                    </p:set>
                                    <p:animEffect transition="in" filter="fade">
                                      <p:cBhvr>
                                        <p:cTn id="7" dur="1000"/>
                                        <p:tgtEl>
                                          <p:spTgt spid="24622"/>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24620"/>
                                        </p:tgtEl>
                                        <p:attrNameLst>
                                          <p:attrName>style.visibility</p:attrName>
                                        </p:attrNameLst>
                                      </p:cBhvr>
                                      <p:to>
                                        <p:strVal val="visible"/>
                                      </p:to>
                                    </p:set>
                                    <p:animEffect transition="in" filter="slide(fromLeft)">
                                      <p:cBhvr>
                                        <p:cTn id="11" dur="1000"/>
                                        <p:tgtEl>
                                          <p:spTgt spid="24620"/>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24618">
                                            <p:txEl>
                                              <p:pRg st="0" end="0"/>
                                            </p:txEl>
                                          </p:spTgt>
                                        </p:tgtEl>
                                        <p:attrNameLst>
                                          <p:attrName>style.visibility</p:attrName>
                                        </p:attrNameLst>
                                      </p:cBhvr>
                                      <p:to>
                                        <p:strVal val="visible"/>
                                      </p:to>
                                    </p:set>
                                    <p:anim calcmode="lin" valueType="num">
                                      <p:cBhvr additive="base">
                                        <p:cTn id="15" dur="500" fill="hold"/>
                                        <p:tgtEl>
                                          <p:spTgt spid="24618">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4618">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2" presetClass="entr" presetSubtype="8" fill="hold" grpId="0" nodeType="afterEffect">
                                  <p:stCondLst>
                                    <p:cond delay="0"/>
                                  </p:stCondLst>
                                  <p:childTnLst>
                                    <p:set>
                                      <p:cBhvr>
                                        <p:cTn id="19" dur="1" fill="hold">
                                          <p:stCondLst>
                                            <p:cond delay="0"/>
                                          </p:stCondLst>
                                        </p:cTn>
                                        <p:tgtEl>
                                          <p:spTgt spid="24618">
                                            <p:txEl>
                                              <p:pRg st="1" end="1"/>
                                            </p:txEl>
                                          </p:spTgt>
                                        </p:tgtEl>
                                        <p:attrNameLst>
                                          <p:attrName>style.visibility</p:attrName>
                                        </p:attrNameLst>
                                      </p:cBhvr>
                                      <p:to>
                                        <p:strVal val="visible"/>
                                      </p:to>
                                    </p:set>
                                    <p:anim calcmode="lin" valueType="num">
                                      <p:cBhvr additive="base">
                                        <p:cTn id="20" dur="500" fill="hold"/>
                                        <p:tgtEl>
                                          <p:spTgt spid="24618">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4618">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ID="2" presetClass="entr" presetSubtype="8" fill="hold" grpId="0" nodeType="afterEffect">
                                  <p:stCondLst>
                                    <p:cond delay="0"/>
                                  </p:stCondLst>
                                  <p:childTnLst>
                                    <p:set>
                                      <p:cBhvr>
                                        <p:cTn id="24" dur="1" fill="hold">
                                          <p:stCondLst>
                                            <p:cond delay="0"/>
                                          </p:stCondLst>
                                        </p:cTn>
                                        <p:tgtEl>
                                          <p:spTgt spid="24618">
                                            <p:txEl>
                                              <p:pRg st="2" end="2"/>
                                            </p:txEl>
                                          </p:spTgt>
                                        </p:tgtEl>
                                        <p:attrNameLst>
                                          <p:attrName>style.visibility</p:attrName>
                                        </p:attrNameLst>
                                      </p:cBhvr>
                                      <p:to>
                                        <p:strVal val="visible"/>
                                      </p:to>
                                    </p:set>
                                    <p:anim calcmode="lin" valueType="num">
                                      <p:cBhvr additive="base">
                                        <p:cTn id="25" dur="500" fill="hold"/>
                                        <p:tgtEl>
                                          <p:spTgt spid="2461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61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8" grpId="0" build="p" autoUpdateAnimBg="0"/>
      <p:bldP spid="246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2"/>
          <p:cNvSpPr>
            <a:spLocks noChangeArrowheads="1"/>
          </p:cNvSpPr>
          <p:nvPr/>
        </p:nvSpPr>
        <p:spPr bwMode="auto">
          <a:xfrm>
            <a:off x="304800" y="228600"/>
            <a:ext cx="8534400" cy="6400800"/>
          </a:xfrm>
          <a:prstGeom prst="rect">
            <a:avLst/>
          </a:prstGeom>
          <a:gradFill rotWithShape="1">
            <a:gsLst>
              <a:gs pos="0">
                <a:srgbClr val="D1C39F">
                  <a:alpha val="60999"/>
                </a:srgbClr>
              </a:gs>
              <a:gs pos="100000">
                <a:srgbClr val="33CC33">
                  <a:alpha val="60001"/>
                </a:srgbClr>
              </a:gs>
            </a:gsLst>
            <a:lin ang="18900000" scaled="1"/>
          </a:gradFill>
          <a:ln w="9525">
            <a:solidFill>
              <a:schemeClr val="bg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14349" name="Rectangle 13"/>
          <p:cNvSpPr>
            <a:spLocks noChangeArrowheads="1"/>
          </p:cNvSpPr>
          <p:nvPr/>
        </p:nvSpPr>
        <p:spPr bwMode="auto">
          <a:xfrm>
            <a:off x="1143000" y="990600"/>
            <a:ext cx="6934200" cy="5257800"/>
          </a:xfrm>
          <a:prstGeom prst="rect">
            <a:avLst/>
          </a:prstGeom>
          <a:solidFill>
            <a:schemeClr val="bg1"/>
          </a:solidFill>
          <a:ln w="9525">
            <a:solidFill>
              <a:schemeClr val="tx1"/>
            </a:solidFill>
            <a:miter lim="800000"/>
            <a:headEnd/>
            <a:tailEnd/>
          </a:ln>
          <a:effectLst>
            <a:outerShdw dist="63500" dir="3187806" algn="ctr" rotWithShape="0">
              <a:schemeClr val="bg2"/>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pic>
        <p:nvPicPr>
          <p:cNvPr id="24580" name="Picture 9"/>
          <p:cNvPicPr>
            <a:picLocks noChangeAspect="1" noChangeArrowheads="1"/>
          </p:cNvPicPr>
          <p:nvPr/>
        </p:nvPicPr>
        <p:blipFill>
          <a:blip r:embed="rId2"/>
          <a:srcRect/>
          <a:stretch>
            <a:fillRect/>
          </a:stretch>
        </p:blipFill>
        <p:spPr bwMode="auto">
          <a:xfrm>
            <a:off x="4291013" y="1943100"/>
            <a:ext cx="2654300" cy="2908300"/>
          </a:xfrm>
          <a:prstGeom prst="rect">
            <a:avLst/>
          </a:prstGeom>
          <a:noFill/>
          <a:ln w="9525">
            <a:noFill/>
            <a:miter lim="800000"/>
            <a:headEnd/>
            <a:tailEnd/>
          </a:ln>
        </p:spPr>
      </p:pic>
      <p:sp>
        <p:nvSpPr>
          <p:cNvPr id="24581" name="Text Box 10"/>
          <p:cNvSpPr txBox="1">
            <a:spLocks noChangeArrowheads="1"/>
          </p:cNvSpPr>
          <p:nvPr/>
        </p:nvSpPr>
        <p:spPr bwMode="auto">
          <a:xfrm>
            <a:off x="4148138" y="1257300"/>
            <a:ext cx="2938462" cy="519113"/>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800" smtClean="0">
                <a:solidFill>
                  <a:srgbClr val="00B050"/>
                </a:solidFill>
                <a:latin typeface="Arial" charset="0"/>
              </a:rPr>
              <a:t>Permineralization</a:t>
            </a:r>
          </a:p>
        </p:txBody>
      </p:sp>
      <p:sp>
        <p:nvSpPr>
          <p:cNvPr id="14347" name="Text Box 11"/>
          <p:cNvSpPr txBox="1">
            <a:spLocks noChangeArrowheads="1"/>
          </p:cNvSpPr>
          <p:nvPr/>
        </p:nvSpPr>
        <p:spPr bwMode="auto">
          <a:xfrm>
            <a:off x="1371600" y="5022850"/>
            <a:ext cx="6477000" cy="1187450"/>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z="2400" smtClean="0">
                <a:solidFill>
                  <a:srgbClr val="000000"/>
                </a:solidFill>
                <a:latin typeface="Arial" charset="0"/>
              </a:rPr>
              <a:t>Void spaces in remain fill with mineral crystals. The mineralogy of infill may or may not be the same as that of the remain.</a:t>
            </a:r>
          </a:p>
        </p:txBody>
      </p:sp>
      <p:sp>
        <p:nvSpPr>
          <p:cNvPr id="24583" name="Rectangle 15"/>
          <p:cNvSpPr>
            <a:spLocks noChangeArrowheads="1"/>
          </p:cNvSpPr>
          <p:nvPr/>
        </p:nvSpPr>
        <p:spPr bwMode="auto">
          <a:xfrm>
            <a:off x="3276600" y="6553200"/>
            <a:ext cx="2549525"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i="1" smtClean="0">
                <a:solidFill>
                  <a:srgbClr val="000000"/>
                </a:solidFill>
                <a:latin typeface="Arial" charset="0"/>
              </a:rPr>
              <a:t>http://www.ldeo.columbia.edu/</a:t>
            </a:r>
          </a:p>
        </p:txBody>
      </p:sp>
      <p:pic>
        <p:nvPicPr>
          <p:cNvPr id="24584" name="Picture 16" descr="black"/>
          <p:cNvPicPr>
            <a:picLocks noChangeAspect="1" noChangeArrowheads="1"/>
          </p:cNvPicPr>
          <p:nvPr/>
        </p:nvPicPr>
        <p:blipFill>
          <a:blip r:embed="rId3"/>
          <a:srcRect/>
          <a:stretch>
            <a:fillRect/>
          </a:stretch>
        </p:blipFill>
        <p:spPr bwMode="auto">
          <a:xfrm>
            <a:off x="101600" y="76200"/>
            <a:ext cx="3976688" cy="4876800"/>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ppt_x</p:attrName>
                                        </p:attrNameLst>
                                      </p:cBhvr>
                                      <p:tavLst>
                                        <p:tav tm="0">
                                          <p:val>
                                            <p:strVal val="#ppt_x-.2"/>
                                          </p:val>
                                        </p:tav>
                                        <p:tav tm="100000">
                                          <p:val>
                                            <p:strVal val="#ppt_x"/>
                                          </p:val>
                                        </p:tav>
                                      </p:tavLst>
                                    </p:anim>
                                    <p:anim calcmode="lin" valueType="num">
                                      <p:cBhvr>
                                        <p:cTn id="8" dur="500" fill="hold"/>
                                        <p:tgtEl>
                                          <p:spTgt spid="14347"/>
                                        </p:tgtEl>
                                        <p:attrNameLst>
                                          <p:attrName>ppt_y</p:attrName>
                                        </p:attrNameLst>
                                      </p:cBhvr>
                                      <p:tavLst>
                                        <p:tav tm="0">
                                          <p:val>
                                            <p:strVal val="#ppt_y"/>
                                          </p:val>
                                        </p:tav>
                                        <p:tav tm="100000">
                                          <p:val>
                                            <p:strVal val="#ppt_y"/>
                                          </p:val>
                                        </p:tav>
                                      </p:tavLst>
                                    </p:anim>
                                    <p:animEffect transition="in" filter="wipe(right)" prLst="gradientSize: 0.1">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p:cNvSpPr>
            <a:spLocks noChangeArrowheads="1"/>
          </p:cNvSpPr>
          <p:nvPr/>
        </p:nvSpPr>
        <p:spPr bwMode="auto">
          <a:xfrm>
            <a:off x="304800" y="228600"/>
            <a:ext cx="8534400" cy="6324600"/>
          </a:xfrm>
          <a:prstGeom prst="rect">
            <a:avLst/>
          </a:prstGeom>
          <a:gradFill rotWithShape="1">
            <a:gsLst>
              <a:gs pos="0">
                <a:srgbClr val="D1C39F">
                  <a:alpha val="60999"/>
                </a:srgbClr>
              </a:gs>
              <a:gs pos="100000">
                <a:srgbClr val="33CC33">
                  <a:alpha val="60001"/>
                </a:srgbClr>
              </a:gs>
            </a:gsLst>
            <a:lin ang="18900000" scaled="1"/>
          </a:gradFill>
          <a:ln w="9525">
            <a:solidFill>
              <a:schemeClr val="bg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15373" name="Rectangle 13"/>
          <p:cNvSpPr>
            <a:spLocks noChangeArrowheads="1"/>
          </p:cNvSpPr>
          <p:nvPr/>
        </p:nvSpPr>
        <p:spPr bwMode="auto">
          <a:xfrm>
            <a:off x="533400" y="1143000"/>
            <a:ext cx="6934200" cy="4724400"/>
          </a:xfrm>
          <a:prstGeom prst="rect">
            <a:avLst/>
          </a:prstGeom>
          <a:solidFill>
            <a:schemeClr val="bg1"/>
          </a:solidFill>
          <a:ln w="9525">
            <a:solidFill>
              <a:schemeClr val="tx1"/>
            </a:solidFill>
            <a:miter lim="800000"/>
            <a:headEnd/>
            <a:tailEnd/>
          </a:ln>
          <a:effectLst>
            <a:outerShdw dist="63500" dir="3187806" algn="ctr" rotWithShape="0">
              <a:schemeClr val="bg2"/>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pic>
        <p:nvPicPr>
          <p:cNvPr id="25604" name="Picture 9"/>
          <p:cNvPicPr>
            <a:picLocks noChangeAspect="1" noChangeArrowheads="1"/>
          </p:cNvPicPr>
          <p:nvPr/>
        </p:nvPicPr>
        <p:blipFill>
          <a:blip r:embed="rId2"/>
          <a:srcRect/>
          <a:stretch>
            <a:fillRect/>
          </a:stretch>
        </p:blipFill>
        <p:spPr bwMode="auto">
          <a:xfrm>
            <a:off x="1435100" y="2286000"/>
            <a:ext cx="2832100" cy="1231900"/>
          </a:xfrm>
          <a:prstGeom prst="rect">
            <a:avLst/>
          </a:prstGeom>
          <a:noFill/>
          <a:ln w="9525">
            <a:noFill/>
            <a:miter lim="800000"/>
            <a:headEnd/>
            <a:tailEnd/>
          </a:ln>
        </p:spPr>
      </p:pic>
      <p:sp>
        <p:nvSpPr>
          <p:cNvPr id="25605" name="Text Box 10"/>
          <p:cNvSpPr txBox="1">
            <a:spLocks noChangeArrowheads="1"/>
          </p:cNvSpPr>
          <p:nvPr/>
        </p:nvSpPr>
        <p:spPr bwMode="auto">
          <a:xfrm>
            <a:off x="1435100" y="1447800"/>
            <a:ext cx="2698750" cy="519113"/>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800" smtClean="0">
                <a:solidFill>
                  <a:srgbClr val="00B050"/>
                </a:solidFill>
                <a:latin typeface="Arial" charset="0"/>
              </a:rPr>
              <a:t>Recrystalization</a:t>
            </a:r>
          </a:p>
        </p:txBody>
      </p:sp>
      <p:sp>
        <p:nvSpPr>
          <p:cNvPr id="15371" name="Text Box 11"/>
          <p:cNvSpPr txBox="1">
            <a:spLocks noChangeArrowheads="1"/>
          </p:cNvSpPr>
          <p:nvPr/>
        </p:nvSpPr>
        <p:spPr bwMode="auto">
          <a:xfrm>
            <a:off x="838200" y="4086225"/>
            <a:ext cx="6477000" cy="1552575"/>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z="2400" smtClean="0">
                <a:solidFill>
                  <a:srgbClr val="000000"/>
                </a:solidFill>
                <a:latin typeface="Arial" charset="0"/>
              </a:rPr>
              <a:t>The biominerals (plus any permineralized crystals) re-crystallize, maintaining the same bulk chemical composition of the original. This process usually destroys fine scale features.</a:t>
            </a:r>
          </a:p>
        </p:txBody>
      </p:sp>
      <p:sp>
        <p:nvSpPr>
          <p:cNvPr id="25607" name="Rectangle 17"/>
          <p:cNvSpPr>
            <a:spLocks noChangeArrowheads="1"/>
          </p:cNvSpPr>
          <p:nvPr/>
        </p:nvSpPr>
        <p:spPr bwMode="auto">
          <a:xfrm>
            <a:off x="3706813" y="6553200"/>
            <a:ext cx="1731962"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i="1" smtClean="0">
                <a:solidFill>
                  <a:srgbClr val="000000"/>
                </a:solidFill>
                <a:latin typeface="Arial" charset="0"/>
              </a:rPr>
              <a:t>http://www.uky.edu/</a:t>
            </a:r>
          </a:p>
        </p:txBody>
      </p:sp>
      <p:pic>
        <p:nvPicPr>
          <p:cNvPr id="25608" name="Picture 18" descr="recrystallization"/>
          <p:cNvPicPr>
            <a:picLocks noChangeAspect="1" noChangeArrowheads="1"/>
          </p:cNvPicPr>
          <p:nvPr/>
        </p:nvPicPr>
        <p:blipFill>
          <a:blip r:embed="rId3"/>
          <a:srcRect/>
          <a:stretch>
            <a:fillRect/>
          </a:stretch>
        </p:blipFill>
        <p:spPr bwMode="auto">
          <a:xfrm>
            <a:off x="5881688" y="152400"/>
            <a:ext cx="3109912" cy="3886200"/>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fade">
                                      <p:cBhvr>
                                        <p:cTn id="7" dur="500"/>
                                        <p:tgtEl>
                                          <p:spTgt spid="15371"/>
                                        </p:tgtEl>
                                      </p:cBhvr>
                                    </p:animEffect>
                                    <p:anim calcmode="lin" valueType="num">
                                      <p:cBhvr>
                                        <p:cTn id="8" dur="500" fill="hold"/>
                                        <p:tgtEl>
                                          <p:spTgt spid="15371"/>
                                        </p:tgtEl>
                                        <p:attrNameLst>
                                          <p:attrName>ppt_x</p:attrName>
                                        </p:attrNameLst>
                                      </p:cBhvr>
                                      <p:tavLst>
                                        <p:tav tm="0">
                                          <p:val>
                                            <p:strVal val="#ppt_x"/>
                                          </p:val>
                                        </p:tav>
                                        <p:tav tm="100000">
                                          <p:val>
                                            <p:strVal val="#ppt_x"/>
                                          </p:val>
                                        </p:tav>
                                      </p:tavLst>
                                    </p:anim>
                                    <p:anim calcmode="lin" valueType="num">
                                      <p:cBhvr>
                                        <p:cTn id="9" dur="500" fill="hold"/>
                                        <p:tgtEl>
                                          <p:spTgt spid="153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
          <p:cNvSpPr>
            <a:spLocks noChangeArrowheads="1"/>
          </p:cNvSpPr>
          <p:nvPr/>
        </p:nvSpPr>
        <p:spPr bwMode="auto">
          <a:xfrm>
            <a:off x="304800" y="228600"/>
            <a:ext cx="8534400" cy="6400800"/>
          </a:xfrm>
          <a:prstGeom prst="rect">
            <a:avLst/>
          </a:prstGeom>
          <a:gradFill rotWithShape="1">
            <a:gsLst>
              <a:gs pos="0">
                <a:srgbClr val="D1C39F">
                  <a:alpha val="60999"/>
                </a:srgbClr>
              </a:gs>
              <a:gs pos="100000">
                <a:srgbClr val="33CC33">
                  <a:alpha val="60001"/>
                </a:srgbClr>
              </a:gs>
            </a:gsLst>
            <a:lin ang="18900000" scaled="1"/>
          </a:gradFill>
          <a:ln w="9525">
            <a:solidFill>
              <a:schemeClr val="bg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16397" name="Rectangle 13"/>
          <p:cNvSpPr>
            <a:spLocks noChangeArrowheads="1"/>
          </p:cNvSpPr>
          <p:nvPr/>
        </p:nvSpPr>
        <p:spPr bwMode="auto">
          <a:xfrm>
            <a:off x="1104900" y="914400"/>
            <a:ext cx="6934200" cy="5181600"/>
          </a:xfrm>
          <a:prstGeom prst="rect">
            <a:avLst/>
          </a:prstGeom>
          <a:solidFill>
            <a:schemeClr val="bg1"/>
          </a:solidFill>
          <a:ln w="9525">
            <a:solidFill>
              <a:schemeClr val="tx1"/>
            </a:solidFill>
            <a:miter lim="800000"/>
            <a:headEnd/>
            <a:tailEnd/>
          </a:ln>
          <a:effectLst>
            <a:outerShdw dist="63500" dir="3187806" algn="ctr" rotWithShape="0">
              <a:schemeClr val="bg2"/>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pic>
        <p:nvPicPr>
          <p:cNvPr id="26628" name="Picture 9"/>
          <p:cNvPicPr>
            <a:picLocks noChangeAspect="1" noChangeArrowheads="1"/>
          </p:cNvPicPr>
          <p:nvPr/>
        </p:nvPicPr>
        <p:blipFill>
          <a:blip r:embed="rId2"/>
          <a:srcRect/>
          <a:stretch>
            <a:fillRect/>
          </a:stretch>
        </p:blipFill>
        <p:spPr bwMode="auto">
          <a:xfrm>
            <a:off x="1738313" y="2489200"/>
            <a:ext cx="2311400" cy="787400"/>
          </a:xfrm>
          <a:prstGeom prst="rect">
            <a:avLst/>
          </a:prstGeom>
          <a:noFill/>
          <a:ln w="9525">
            <a:noFill/>
            <a:miter lim="800000"/>
            <a:headEnd/>
            <a:tailEnd/>
          </a:ln>
        </p:spPr>
      </p:pic>
      <p:sp>
        <p:nvSpPr>
          <p:cNvPr id="26629" name="Text Box 10"/>
          <p:cNvSpPr txBox="1">
            <a:spLocks noChangeArrowheads="1"/>
          </p:cNvSpPr>
          <p:nvPr/>
        </p:nvSpPr>
        <p:spPr bwMode="auto">
          <a:xfrm>
            <a:off x="1752600" y="1524000"/>
            <a:ext cx="2284413" cy="519113"/>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800" smtClean="0">
                <a:solidFill>
                  <a:srgbClr val="00B050"/>
                </a:solidFill>
                <a:latin typeface="Arial" charset="0"/>
              </a:rPr>
              <a:t>Replacement</a:t>
            </a:r>
          </a:p>
        </p:txBody>
      </p:sp>
      <p:sp>
        <p:nvSpPr>
          <p:cNvPr id="16395" name="Text Box 11"/>
          <p:cNvSpPr txBox="1">
            <a:spLocks noChangeArrowheads="1"/>
          </p:cNvSpPr>
          <p:nvPr/>
        </p:nvSpPr>
        <p:spPr bwMode="auto">
          <a:xfrm>
            <a:off x="1371600" y="3886200"/>
            <a:ext cx="6400800" cy="1552575"/>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z="2400" smtClean="0">
                <a:solidFill>
                  <a:srgbClr val="000000"/>
                </a:solidFill>
                <a:latin typeface="Arial" charset="0"/>
              </a:rPr>
              <a:t>The remain is replaced by a mineral. The process can preserve very fine detail (especially in pyritization and phosphatization), or can obliterate details.</a:t>
            </a:r>
          </a:p>
        </p:txBody>
      </p:sp>
      <p:sp>
        <p:nvSpPr>
          <p:cNvPr id="26631" name="Rectangle 2"/>
          <p:cNvSpPr>
            <a:spLocks noChangeArrowheads="1"/>
          </p:cNvSpPr>
          <p:nvPr/>
        </p:nvSpPr>
        <p:spPr bwMode="auto">
          <a:xfrm>
            <a:off x="3697288" y="6553200"/>
            <a:ext cx="1749425"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i="1" smtClean="0">
                <a:solidFill>
                  <a:srgbClr val="000000"/>
                </a:solidFill>
                <a:latin typeface="Arial" charset="0"/>
              </a:rPr>
              <a:t>http://geodecor.com</a:t>
            </a:r>
          </a:p>
        </p:txBody>
      </p:sp>
      <p:grpSp>
        <p:nvGrpSpPr>
          <p:cNvPr id="2" name="Group 5"/>
          <p:cNvGrpSpPr>
            <a:grpSpLocks/>
          </p:cNvGrpSpPr>
          <p:nvPr/>
        </p:nvGrpSpPr>
        <p:grpSpPr bwMode="auto">
          <a:xfrm>
            <a:off x="4953000" y="457200"/>
            <a:ext cx="3479800" cy="3200400"/>
            <a:chOff x="3024" y="336"/>
            <a:chExt cx="2192" cy="2016"/>
          </a:xfrm>
        </p:grpSpPr>
        <p:pic>
          <p:nvPicPr>
            <p:cNvPr id="26633" name="Picture 3" descr="pyrite"/>
            <p:cNvPicPr>
              <a:picLocks noChangeAspect="1" noChangeArrowheads="1"/>
            </p:cNvPicPr>
            <p:nvPr/>
          </p:nvPicPr>
          <p:blipFill>
            <a:blip r:embed="rId3"/>
            <a:srcRect/>
            <a:stretch>
              <a:fillRect/>
            </a:stretch>
          </p:blipFill>
          <p:spPr bwMode="auto">
            <a:xfrm>
              <a:off x="3024" y="336"/>
              <a:ext cx="1517" cy="2016"/>
            </a:xfrm>
            <a:prstGeom prst="rect">
              <a:avLst/>
            </a:prstGeom>
            <a:noFill/>
            <a:ln w="9525">
              <a:noFill/>
              <a:miter lim="800000"/>
              <a:headEnd/>
              <a:tailEnd/>
            </a:ln>
          </p:spPr>
        </p:pic>
        <p:pic>
          <p:nvPicPr>
            <p:cNvPr id="26634" name="Picture 4" descr="pyrite2"/>
            <p:cNvPicPr>
              <a:picLocks noChangeAspect="1" noChangeArrowheads="1"/>
            </p:cNvPicPr>
            <p:nvPr/>
          </p:nvPicPr>
          <p:blipFill>
            <a:blip r:embed="rId4"/>
            <a:srcRect/>
            <a:stretch>
              <a:fillRect/>
            </a:stretch>
          </p:blipFill>
          <p:spPr bwMode="auto">
            <a:xfrm>
              <a:off x="4512" y="336"/>
              <a:ext cx="704" cy="201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fade">
                                      <p:cBhvr>
                                        <p:cTn id="7"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88913" y="147638"/>
            <a:ext cx="8763000" cy="6405562"/>
          </a:xfrm>
          <a:prstGeom prst="rect">
            <a:avLst/>
          </a:prstGeom>
          <a:solidFill>
            <a:schemeClr val="bg1">
              <a:alpha val="89018"/>
            </a:schemeClr>
          </a:solidFill>
          <a:ln w="9525">
            <a:solidFill>
              <a:schemeClr val="folHlink"/>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27651" name="Rectangle 4"/>
          <p:cNvSpPr>
            <a:spLocks noChangeArrowheads="1"/>
          </p:cNvSpPr>
          <p:nvPr/>
        </p:nvSpPr>
        <p:spPr bwMode="auto">
          <a:xfrm>
            <a:off x="1420813" y="6553200"/>
            <a:ext cx="2187575"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i="1" smtClean="0">
                <a:solidFill>
                  <a:srgbClr val="000000"/>
                </a:solidFill>
              </a:rPr>
              <a:t>http://www.nysm.nysed.gov/</a:t>
            </a:r>
          </a:p>
        </p:txBody>
      </p:sp>
      <p:pic>
        <p:nvPicPr>
          <p:cNvPr id="69637" name="Picture 5"/>
          <p:cNvPicPr>
            <a:picLocks noChangeAspect="1" noChangeArrowheads="1"/>
          </p:cNvPicPr>
          <p:nvPr/>
        </p:nvPicPr>
        <p:blipFill>
          <a:blip r:embed="rId2"/>
          <a:srcRect/>
          <a:stretch>
            <a:fillRect/>
          </a:stretch>
        </p:blipFill>
        <p:spPr bwMode="auto">
          <a:xfrm>
            <a:off x="609600" y="1143000"/>
            <a:ext cx="3810000" cy="3076575"/>
          </a:xfrm>
          <a:prstGeom prst="rect">
            <a:avLst/>
          </a:prstGeom>
          <a:noFill/>
          <a:ln w="9525">
            <a:solidFill>
              <a:schemeClr val="folHlink"/>
            </a:solidFill>
            <a:miter lim="800000"/>
            <a:headEnd/>
            <a:tailEnd/>
          </a:ln>
          <a:effectLst>
            <a:outerShdw dist="35921" dir="2700000" algn="ctr" rotWithShape="0">
              <a:srgbClr val="808080"/>
            </a:outerShdw>
          </a:effectLst>
        </p:spPr>
      </p:pic>
      <p:sp>
        <p:nvSpPr>
          <p:cNvPr id="27653" name="Rectangle 6"/>
          <p:cNvSpPr>
            <a:spLocks noChangeArrowheads="1"/>
          </p:cNvSpPr>
          <p:nvPr/>
        </p:nvSpPr>
        <p:spPr bwMode="auto">
          <a:xfrm>
            <a:off x="5943600" y="6553200"/>
            <a:ext cx="1627188"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i="1" smtClean="0">
                <a:solidFill>
                  <a:srgbClr val="000000"/>
                </a:solidFill>
              </a:rPr>
              <a:t>http://www.ndc.edu/</a:t>
            </a:r>
          </a:p>
        </p:txBody>
      </p:sp>
      <p:pic>
        <p:nvPicPr>
          <p:cNvPr id="69639" name="Picture 7"/>
          <p:cNvPicPr>
            <a:picLocks noChangeAspect="1" noChangeArrowheads="1"/>
          </p:cNvPicPr>
          <p:nvPr/>
        </p:nvPicPr>
        <p:blipFill>
          <a:blip r:embed="rId3"/>
          <a:srcRect/>
          <a:stretch>
            <a:fillRect/>
          </a:stretch>
        </p:blipFill>
        <p:spPr bwMode="auto">
          <a:xfrm>
            <a:off x="4724400" y="1157288"/>
            <a:ext cx="4064000" cy="3048000"/>
          </a:xfrm>
          <a:prstGeom prst="rect">
            <a:avLst/>
          </a:prstGeom>
          <a:noFill/>
          <a:ln w="9525">
            <a:solidFill>
              <a:schemeClr val="folHlink"/>
            </a:solidFill>
            <a:miter lim="800000"/>
            <a:headEnd/>
            <a:tailEnd/>
          </a:ln>
          <a:effectLst>
            <a:outerShdw dist="35921" dir="2700000" algn="ctr" rotWithShape="0">
              <a:srgbClr val="808080"/>
            </a:outerShdw>
          </a:effectLst>
        </p:spPr>
      </p:pic>
      <p:sp>
        <p:nvSpPr>
          <p:cNvPr id="69640" name="Text Box 8"/>
          <p:cNvSpPr txBox="1">
            <a:spLocks noChangeArrowheads="1"/>
          </p:cNvSpPr>
          <p:nvPr/>
        </p:nvSpPr>
        <p:spPr bwMode="auto">
          <a:xfrm>
            <a:off x="609600" y="4495800"/>
            <a:ext cx="3505200" cy="121920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2400">
                <a:solidFill>
                  <a:srgbClr val="808000"/>
                </a:solidFill>
                <a:effectLst>
                  <a:outerShdw blurRad="38100" dist="38100" dir="2700000" algn="tl">
                    <a:srgbClr val="000000"/>
                  </a:outerShdw>
                </a:effectLst>
                <a:latin typeface="Arial" charset="0"/>
              </a:rPr>
              <a:t>Pyrite (FeS)</a:t>
            </a:r>
            <a:endParaRPr lang="en-US" sz="2400">
              <a:solidFill>
                <a:srgbClr val="000000"/>
              </a:solidFill>
              <a:latin typeface="Arial" charset="0"/>
            </a:endParaRPr>
          </a:p>
          <a:p>
            <a:pPr algn="ctr" defTabSz="914400" eaLnBrk="0" fontAlgn="base" hangingPunct="0">
              <a:spcBef>
                <a:spcPct val="50000"/>
              </a:spcBef>
              <a:spcAft>
                <a:spcPct val="0"/>
              </a:spcAft>
              <a:defRPr/>
            </a:pPr>
            <a:r>
              <a:rPr lang="en-US" sz="2000">
                <a:solidFill>
                  <a:srgbClr val="000000"/>
                </a:solidFill>
                <a:latin typeface="Arial" charset="0"/>
              </a:rPr>
              <a:t>Common in stinky, reducing environments</a:t>
            </a:r>
            <a:endParaRPr lang="en-US" sz="2400">
              <a:solidFill>
                <a:srgbClr val="000000"/>
              </a:solidFill>
              <a:latin typeface="Arial" charset="0"/>
            </a:endParaRPr>
          </a:p>
        </p:txBody>
      </p:sp>
      <p:sp>
        <p:nvSpPr>
          <p:cNvPr id="69641" name="Text Box 9"/>
          <p:cNvSpPr txBox="1">
            <a:spLocks noChangeArrowheads="1"/>
          </p:cNvSpPr>
          <p:nvPr/>
        </p:nvSpPr>
        <p:spPr bwMode="auto">
          <a:xfrm>
            <a:off x="5029200" y="4495800"/>
            <a:ext cx="3505200" cy="121920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2400">
                <a:solidFill>
                  <a:srgbClr val="FF0000"/>
                </a:solidFill>
                <a:effectLst>
                  <a:outerShdw blurRad="38100" dist="38100" dir="2700000" algn="tl">
                    <a:srgbClr val="000000"/>
                  </a:outerShdw>
                </a:effectLst>
                <a:latin typeface="Arial" charset="0"/>
              </a:rPr>
              <a:t>Hematite (Fe</a:t>
            </a:r>
            <a:r>
              <a:rPr lang="en-US" sz="2400" baseline="-25000">
                <a:solidFill>
                  <a:srgbClr val="FF0000"/>
                </a:solidFill>
                <a:effectLst>
                  <a:outerShdw blurRad="38100" dist="38100" dir="2700000" algn="tl">
                    <a:srgbClr val="000000"/>
                  </a:outerShdw>
                </a:effectLst>
                <a:latin typeface="Arial" charset="0"/>
              </a:rPr>
              <a:t>2</a:t>
            </a:r>
            <a:r>
              <a:rPr lang="en-US" sz="2400">
                <a:solidFill>
                  <a:srgbClr val="FF0000"/>
                </a:solidFill>
                <a:effectLst>
                  <a:outerShdw blurRad="38100" dist="38100" dir="2700000" algn="tl">
                    <a:srgbClr val="000000"/>
                  </a:outerShdw>
                </a:effectLst>
                <a:latin typeface="Arial" charset="0"/>
              </a:rPr>
              <a:t>O</a:t>
            </a:r>
            <a:r>
              <a:rPr lang="en-US" sz="2400" baseline="-25000">
                <a:solidFill>
                  <a:srgbClr val="FF0000"/>
                </a:solidFill>
                <a:effectLst>
                  <a:outerShdw blurRad="38100" dist="38100" dir="2700000" algn="tl">
                    <a:srgbClr val="000000"/>
                  </a:outerShdw>
                </a:effectLst>
                <a:latin typeface="Arial" charset="0"/>
              </a:rPr>
              <a:t>3</a:t>
            </a:r>
            <a:r>
              <a:rPr lang="en-US" sz="2400">
                <a:solidFill>
                  <a:srgbClr val="FF0000"/>
                </a:solidFill>
                <a:effectLst>
                  <a:outerShdw blurRad="38100" dist="38100" dir="2700000" algn="tl">
                    <a:srgbClr val="000000"/>
                  </a:outerShdw>
                </a:effectLst>
                <a:latin typeface="Arial" charset="0"/>
              </a:rPr>
              <a:t>)</a:t>
            </a:r>
          </a:p>
          <a:p>
            <a:pPr algn="ctr" defTabSz="914400" eaLnBrk="0" fontAlgn="base" hangingPunct="0">
              <a:spcBef>
                <a:spcPct val="50000"/>
              </a:spcBef>
              <a:spcAft>
                <a:spcPct val="0"/>
              </a:spcAft>
              <a:defRPr/>
            </a:pPr>
            <a:r>
              <a:rPr lang="en-US" sz="2000">
                <a:solidFill>
                  <a:srgbClr val="000000"/>
                </a:solidFill>
                <a:latin typeface="Arial" charset="0"/>
              </a:rPr>
              <a:t>With limonite, the main kind of “rust.” </a:t>
            </a:r>
            <a:endParaRPr lang="en-US" sz="2400">
              <a:solidFill>
                <a:srgbClr val="000000"/>
              </a:solidFill>
              <a:latin typeface="Arial" charset="0"/>
            </a:endParaRPr>
          </a:p>
        </p:txBody>
      </p:sp>
      <p:sp>
        <p:nvSpPr>
          <p:cNvPr id="27657" name="Text Box 10"/>
          <p:cNvSpPr txBox="1">
            <a:spLocks noChangeArrowheads="1"/>
          </p:cNvSpPr>
          <p:nvPr/>
        </p:nvSpPr>
        <p:spPr bwMode="auto">
          <a:xfrm>
            <a:off x="152400" y="381000"/>
            <a:ext cx="8839200" cy="4572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defRPr/>
            </a:pPr>
            <a:r>
              <a:rPr lang="en-US" sz="2400" dirty="0">
                <a:solidFill>
                  <a:srgbClr val="00B050"/>
                </a:solidFill>
                <a:effectLst>
                  <a:outerShdw blurRad="38100" dist="38100" dir="2700000" algn="tl">
                    <a:srgbClr val="000000">
                      <a:alpha val="43137"/>
                    </a:srgbClr>
                  </a:outerShdw>
                </a:effectLst>
                <a:latin typeface="Arial" charset="0"/>
              </a:rPr>
              <a:t>Common Replacement and </a:t>
            </a:r>
            <a:r>
              <a:rPr lang="en-US" sz="2400" dirty="0" err="1">
                <a:solidFill>
                  <a:srgbClr val="00B050"/>
                </a:solidFill>
                <a:effectLst>
                  <a:outerShdw blurRad="38100" dist="38100" dir="2700000" algn="tl">
                    <a:srgbClr val="000000">
                      <a:alpha val="43137"/>
                    </a:srgbClr>
                  </a:outerShdw>
                </a:effectLst>
                <a:latin typeface="Arial" charset="0"/>
              </a:rPr>
              <a:t>Permineralization</a:t>
            </a:r>
            <a:r>
              <a:rPr lang="en-US" sz="2400" dirty="0">
                <a:solidFill>
                  <a:srgbClr val="00B050"/>
                </a:solidFill>
                <a:effectLst>
                  <a:outerShdw blurRad="38100" dist="38100" dir="2700000" algn="tl">
                    <a:srgbClr val="000000">
                      <a:alpha val="43137"/>
                    </a:srgbClr>
                  </a:outerShdw>
                </a:effectLst>
                <a:latin typeface="Arial" charset="0"/>
              </a:rPr>
              <a:t> Minerals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640"/>
                                        </p:tgtEl>
                                        <p:attrNameLst>
                                          <p:attrName>style.visibility</p:attrName>
                                        </p:attrNameLst>
                                      </p:cBhvr>
                                      <p:to>
                                        <p:strVal val="visible"/>
                                      </p:to>
                                    </p:set>
                                    <p:animEffect transition="in" filter="fade">
                                      <p:cBhvr>
                                        <p:cTn id="7" dur="500"/>
                                        <p:tgtEl>
                                          <p:spTgt spid="696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9641"/>
                                        </p:tgtEl>
                                        <p:attrNameLst>
                                          <p:attrName>style.visibility</p:attrName>
                                        </p:attrNameLst>
                                      </p:cBhvr>
                                      <p:to>
                                        <p:strVal val="visible"/>
                                      </p:to>
                                    </p:set>
                                    <p:animEffect transition="in" filter="fade">
                                      <p:cBhvr>
                                        <p:cTn id="11" dur="500"/>
                                        <p:tgtEl>
                                          <p:spTgt spid="69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p:bldP spid="696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88913" y="147638"/>
            <a:ext cx="8763000" cy="6405562"/>
          </a:xfrm>
          <a:prstGeom prst="rect">
            <a:avLst/>
          </a:prstGeom>
          <a:solidFill>
            <a:schemeClr val="bg1">
              <a:alpha val="74901"/>
            </a:schemeClr>
          </a:solidFill>
          <a:ln w="9525">
            <a:solidFill>
              <a:schemeClr val="folHlink"/>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pic>
        <p:nvPicPr>
          <p:cNvPr id="28675" name="Picture 3"/>
          <p:cNvPicPr>
            <a:picLocks noChangeAspect="1" noChangeArrowheads="1"/>
          </p:cNvPicPr>
          <p:nvPr/>
        </p:nvPicPr>
        <p:blipFill>
          <a:blip r:embed="rId2"/>
          <a:srcRect/>
          <a:stretch>
            <a:fillRect/>
          </a:stretch>
        </p:blipFill>
        <p:spPr bwMode="auto">
          <a:xfrm>
            <a:off x="609600" y="990600"/>
            <a:ext cx="4521200" cy="3070225"/>
          </a:xfrm>
          <a:prstGeom prst="rect">
            <a:avLst/>
          </a:prstGeom>
          <a:noFill/>
          <a:ln w="9525">
            <a:noFill/>
            <a:miter lim="800000"/>
            <a:headEnd/>
            <a:tailEnd/>
          </a:ln>
        </p:spPr>
      </p:pic>
      <p:sp>
        <p:nvSpPr>
          <p:cNvPr id="28676" name="Rectangle 4"/>
          <p:cNvSpPr>
            <a:spLocks noChangeArrowheads="1"/>
          </p:cNvSpPr>
          <p:nvPr/>
        </p:nvSpPr>
        <p:spPr bwMode="auto">
          <a:xfrm>
            <a:off x="3581400" y="6553200"/>
            <a:ext cx="2251075"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i="1" smtClean="0">
                <a:solidFill>
                  <a:srgbClr val="000000"/>
                </a:solidFill>
              </a:rPr>
              <a:t>http://www.scalefighter.com/</a:t>
            </a:r>
          </a:p>
        </p:txBody>
      </p:sp>
      <p:pic>
        <p:nvPicPr>
          <p:cNvPr id="28677" name="Picture 5"/>
          <p:cNvPicPr>
            <a:picLocks noChangeAspect="1" noChangeArrowheads="1"/>
          </p:cNvPicPr>
          <p:nvPr/>
        </p:nvPicPr>
        <p:blipFill>
          <a:blip r:embed="rId3"/>
          <a:srcRect/>
          <a:stretch>
            <a:fillRect/>
          </a:stretch>
        </p:blipFill>
        <p:spPr bwMode="auto">
          <a:xfrm>
            <a:off x="3200400" y="2819400"/>
            <a:ext cx="5561013" cy="3611563"/>
          </a:xfrm>
          <a:prstGeom prst="rect">
            <a:avLst/>
          </a:prstGeom>
          <a:noFill/>
          <a:ln w="9525">
            <a:noFill/>
            <a:miter lim="800000"/>
            <a:headEnd/>
            <a:tailEnd/>
          </a:ln>
        </p:spPr>
      </p:pic>
      <p:sp>
        <p:nvSpPr>
          <p:cNvPr id="68614" name="Text Box 6"/>
          <p:cNvSpPr txBox="1">
            <a:spLocks noChangeArrowheads="1"/>
          </p:cNvSpPr>
          <p:nvPr/>
        </p:nvSpPr>
        <p:spPr bwMode="auto">
          <a:xfrm>
            <a:off x="6019800" y="1371600"/>
            <a:ext cx="1905000" cy="822325"/>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Iron oxide precipitation</a:t>
            </a:r>
          </a:p>
        </p:txBody>
      </p:sp>
      <p:sp>
        <p:nvSpPr>
          <p:cNvPr id="68615" name="Text Box 7"/>
          <p:cNvSpPr txBox="1">
            <a:spLocks noChangeArrowheads="1"/>
          </p:cNvSpPr>
          <p:nvPr/>
        </p:nvSpPr>
        <p:spPr bwMode="auto">
          <a:xfrm>
            <a:off x="228600" y="5105400"/>
            <a:ext cx="2895600" cy="822325"/>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Manganese oxide precipitation</a:t>
            </a:r>
          </a:p>
        </p:txBody>
      </p:sp>
      <p:sp>
        <p:nvSpPr>
          <p:cNvPr id="28680" name="Text Box 9"/>
          <p:cNvSpPr txBox="1">
            <a:spLocks noChangeArrowheads="1"/>
          </p:cNvSpPr>
          <p:nvPr/>
        </p:nvSpPr>
        <p:spPr bwMode="auto">
          <a:xfrm>
            <a:off x="152400" y="304800"/>
            <a:ext cx="8839200" cy="4572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defRPr/>
            </a:pPr>
            <a:r>
              <a:rPr lang="en-US" sz="2400" dirty="0">
                <a:solidFill>
                  <a:srgbClr val="00B050"/>
                </a:solidFill>
                <a:effectLst>
                  <a:outerShdw blurRad="38100" dist="38100" dir="2700000" algn="tl">
                    <a:srgbClr val="000000">
                      <a:alpha val="43137"/>
                    </a:srgbClr>
                  </a:outerShdw>
                </a:effectLst>
                <a:latin typeface="Arial" charset="0"/>
              </a:rPr>
              <a:t>Common Replacement and </a:t>
            </a:r>
            <a:r>
              <a:rPr lang="en-US" sz="2400" dirty="0" err="1">
                <a:solidFill>
                  <a:srgbClr val="00B050"/>
                </a:solidFill>
                <a:effectLst>
                  <a:outerShdw blurRad="38100" dist="38100" dir="2700000" algn="tl">
                    <a:srgbClr val="000000">
                      <a:alpha val="43137"/>
                    </a:srgbClr>
                  </a:outerShdw>
                </a:effectLst>
                <a:latin typeface="Arial" charset="0"/>
              </a:rPr>
              <a:t>Permineralization</a:t>
            </a:r>
            <a:r>
              <a:rPr lang="en-US" sz="2400" dirty="0">
                <a:solidFill>
                  <a:srgbClr val="00B050"/>
                </a:solidFill>
                <a:effectLst>
                  <a:outerShdw blurRad="38100" dist="38100" dir="2700000" algn="tl">
                    <a:srgbClr val="000000">
                      <a:alpha val="43137"/>
                    </a:srgbClr>
                  </a:outerShdw>
                </a:effectLst>
                <a:latin typeface="Arial" charset="0"/>
              </a:rPr>
              <a:t> Minerals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8615"/>
                                        </p:tgtEl>
                                        <p:attrNameLst>
                                          <p:attrName>style.visibility</p:attrName>
                                        </p:attrNameLst>
                                      </p:cBhvr>
                                      <p:to>
                                        <p:strVal val="visible"/>
                                      </p:to>
                                    </p:set>
                                    <p:anim calcmode="lin" valueType="num">
                                      <p:cBhvr>
                                        <p:cTn id="7" dur="500" fill="hold"/>
                                        <p:tgtEl>
                                          <p:spTgt spid="68615"/>
                                        </p:tgtEl>
                                        <p:attrNameLst>
                                          <p:attrName>ppt_w</p:attrName>
                                        </p:attrNameLst>
                                      </p:cBhvr>
                                      <p:tavLst>
                                        <p:tav tm="0">
                                          <p:val>
                                            <p:fltVal val="0"/>
                                          </p:val>
                                        </p:tav>
                                        <p:tav tm="100000">
                                          <p:val>
                                            <p:strVal val="#ppt_w"/>
                                          </p:val>
                                        </p:tav>
                                      </p:tavLst>
                                    </p:anim>
                                    <p:anim calcmode="lin" valueType="num">
                                      <p:cBhvr>
                                        <p:cTn id="8" dur="500" fill="hold"/>
                                        <p:tgtEl>
                                          <p:spTgt spid="68615"/>
                                        </p:tgtEl>
                                        <p:attrNameLst>
                                          <p:attrName>ppt_h</p:attrName>
                                        </p:attrNameLst>
                                      </p:cBhvr>
                                      <p:tavLst>
                                        <p:tav tm="0">
                                          <p:val>
                                            <p:fltVal val="0"/>
                                          </p:val>
                                        </p:tav>
                                        <p:tav tm="100000">
                                          <p:val>
                                            <p:strVal val="#ppt_h"/>
                                          </p:val>
                                        </p:tav>
                                      </p:tavLst>
                                    </p:anim>
                                    <p:anim calcmode="lin" valueType="num">
                                      <p:cBhvr>
                                        <p:cTn id="9" dur="500" fill="hold"/>
                                        <p:tgtEl>
                                          <p:spTgt spid="68615"/>
                                        </p:tgtEl>
                                        <p:attrNameLst>
                                          <p:attrName>style.rotation</p:attrName>
                                        </p:attrNameLst>
                                      </p:cBhvr>
                                      <p:tavLst>
                                        <p:tav tm="0">
                                          <p:val>
                                            <p:fltVal val="90"/>
                                          </p:val>
                                        </p:tav>
                                        <p:tav tm="100000">
                                          <p:val>
                                            <p:fltVal val="0"/>
                                          </p:val>
                                        </p:tav>
                                      </p:tavLst>
                                    </p:anim>
                                    <p:animEffect transition="in" filter="fade">
                                      <p:cBhvr>
                                        <p:cTn id="10" dur="500"/>
                                        <p:tgtEl>
                                          <p:spTgt spid="68615"/>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68614"/>
                                        </p:tgtEl>
                                        <p:attrNameLst>
                                          <p:attrName>style.visibility</p:attrName>
                                        </p:attrNameLst>
                                      </p:cBhvr>
                                      <p:to>
                                        <p:strVal val="visible"/>
                                      </p:to>
                                    </p:set>
                                    <p:anim calcmode="lin" valueType="num">
                                      <p:cBhvr>
                                        <p:cTn id="13" dur="500" fill="hold"/>
                                        <p:tgtEl>
                                          <p:spTgt spid="68614"/>
                                        </p:tgtEl>
                                        <p:attrNameLst>
                                          <p:attrName>ppt_w</p:attrName>
                                        </p:attrNameLst>
                                      </p:cBhvr>
                                      <p:tavLst>
                                        <p:tav tm="0">
                                          <p:val>
                                            <p:fltVal val="0"/>
                                          </p:val>
                                        </p:tav>
                                        <p:tav tm="100000">
                                          <p:val>
                                            <p:strVal val="#ppt_w"/>
                                          </p:val>
                                        </p:tav>
                                      </p:tavLst>
                                    </p:anim>
                                    <p:anim calcmode="lin" valueType="num">
                                      <p:cBhvr>
                                        <p:cTn id="14" dur="500" fill="hold"/>
                                        <p:tgtEl>
                                          <p:spTgt spid="68614"/>
                                        </p:tgtEl>
                                        <p:attrNameLst>
                                          <p:attrName>ppt_h</p:attrName>
                                        </p:attrNameLst>
                                      </p:cBhvr>
                                      <p:tavLst>
                                        <p:tav tm="0">
                                          <p:val>
                                            <p:fltVal val="0"/>
                                          </p:val>
                                        </p:tav>
                                        <p:tav tm="100000">
                                          <p:val>
                                            <p:strVal val="#ppt_h"/>
                                          </p:val>
                                        </p:tav>
                                      </p:tavLst>
                                    </p:anim>
                                    <p:anim calcmode="lin" valueType="num">
                                      <p:cBhvr>
                                        <p:cTn id="15" dur="500" fill="hold"/>
                                        <p:tgtEl>
                                          <p:spTgt spid="68614"/>
                                        </p:tgtEl>
                                        <p:attrNameLst>
                                          <p:attrName>style.rotation</p:attrName>
                                        </p:attrNameLst>
                                      </p:cBhvr>
                                      <p:tavLst>
                                        <p:tav tm="0">
                                          <p:val>
                                            <p:fltVal val="90"/>
                                          </p:val>
                                        </p:tav>
                                        <p:tav tm="100000">
                                          <p:val>
                                            <p:fltVal val="0"/>
                                          </p:val>
                                        </p:tav>
                                      </p:tavLst>
                                    </p:anim>
                                    <p:animEffect transition="in" filter="fade">
                                      <p:cBhvr>
                                        <p:cTn id="16" dur="500"/>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88913" y="147638"/>
            <a:ext cx="8763000" cy="6405562"/>
          </a:xfrm>
          <a:prstGeom prst="rect">
            <a:avLst/>
          </a:prstGeom>
          <a:solidFill>
            <a:schemeClr val="bg1">
              <a:alpha val="89018"/>
            </a:schemeClr>
          </a:solidFill>
          <a:ln w="9525">
            <a:solidFill>
              <a:schemeClr val="folHlink"/>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29699" name="Rectangle 4"/>
          <p:cNvSpPr>
            <a:spLocks noChangeArrowheads="1"/>
          </p:cNvSpPr>
          <p:nvPr/>
        </p:nvSpPr>
        <p:spPr bwMode="auto">
          <a:xfrm>
            <a:off x="3810000" y="6553200"/>
            <a:ext cx="1757363"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i="1" smtClean="0">
                <a:solidFill>
                  <a:srgbClr val="000000"/>
                </a:solidFill>
              </a:rPr>
              <a:t>http://www.ncsec.org/</a:t>
            </a:r>
          </a:p>
        </p:txBody>
      </p:sp>
      <p:pic>
        <p:nvPicPr>
          <p:cNvPr id="29700" name="Picture 5"/>
          <p:cNvPicPr>
            <a:picLocks noChangeAspect="1" noChangeArrowheads="1"/>
          </p:cNvPicPr>
          <p:nvPr/>
        </p:nvPicPr>
        <p:blipFill>
          <a:blip r:embed="rId2"/>
          <a:srcRect/>
          <a:stretch>
            <a:fillRect/>
          </a:stretch>
        </p:blipFill>
        <p:spPr bwMode="auto">
          <a:xfrm>
            <a:off x="609600" y="1295400"/>
            <a:ext cx="3962400" cy="3165475"/>
          </a:xfrm>
          <a:prstGeom prst="rect">
            <a:avLst/>
          </a:prstGeom>
          <a:noFill/>
          <a:ln w="9525">
            <a:noFill/>
            <a:miter lim="800000"/>
            <a:headEnd/>
            <a:tailEnd/>
          </a:ln>
        </p:spPr>
      </p:pic>
      <p:pic>
        <p:nvPicPr>
          <p:cNvPr id="29701" name="Picture 6"/>
          <p:cNvPicPr>
            <a:picLocks noChangeAspect="1" noChangeArrowheads="1"/>
          </p:cNvPicPr>
          <p:nvPr/>
        </p:nvPicPr>
        <p:blipFill>
          <a:blip r:embed="rId3"/>
          <a:srcRect/>
          <a:stretch>
            <a:fillRect/>
          </a:stretch>
        </p:blipFill>
        <p:spPr bwMode="auto">
          <a:xfrm>
            <a:off x="4953000" y="1066800"/>
            <a:ext cx="3581400" cy="3427413"/>
          </a:xfrm>
          <a:prstGeom prst="rect">
            <a:avLst/>
          </a:prstGeom>
          <a:noFill/>
          <a:ln w="9525">
            <a:noFill/>
            <a:miter lim="800000"/>
            <a:headEnd/>
            <a:tailEnd/>
          </a:ln>
        </p:spPr>
      </p:pic>
      <p:sp>
        <p:nvSpPr>
          <p:cNvPr id="67591" name="Text Box 7"/>
          <p:cNvSpPr txBox="1">
            <a:spLocks noChangeArrowheads="1"/>
          </p:cNvSpPr>
          <p:nvPr/>
        </p:nvSpPr>
        <p:spPr bwMode="auto">
          <a:xfrm>
            <a:off x="381000" y="4876800"/>
            <a:ext cx="8458200" cy="12192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Opalline silica (SiO</a:t>
            </a:r>
            <a:r>
              <a:rPr lang="en-US" sz="2400" baseline="-25000" smtClean="0">
                <a:solidFill>
                  <a:srgbClr val="000000"/>
                </a:solidFill>
                <a:latin typeface="Arial" charset="0"/>
              </a:rPr>
              <a:t>2</a:t>
            </a:r>
            <a:r>
              <a:rPr lang="en-US" sz="2400" smtClean="0">
                <a:solidFill>
                  <a:srgbClr val="000000"/>
                </a:solidFill>
                <a:latin typeface="Arial" charset="0"/>
              </a:rPr>
              <a:t>•H</a:t>
            </a:r>
            <a:r>
              <a:rPr lang="en-US" sz="2400" baseline="-25000" smtClean="0">
                <a:solidFill>
                  <a:srgbClr val="000000"/>
                </a:solidFill>
                <a:latin typeface="Arial" charset="0"/>
              </a:rPr>
              <a:t>2</a:t>
            </a:r>
            <a:r>
              <a:rPr lang="en-US" sz="2400" smtClean="0">
                <a:solidFill>
                  <a:srgbClr val="000000"/>
                </a:solidFill>
                <a:latin typeface="Arial" charset="0"/>
              </a:rPr>
              <a:t>O) and chert (SiO</a:t>
            </a:r>
            <a:r>
              <a:rPr lang="en-US" sz="2400" baseline="-25000" smtClean="0">
                <a:solidFill>
                  <a:srgbClr val="000000"/>
                </a:solidFill>
                <a:latin typeface="Arial" charset="0"/>
              </a:rPr>
              <a:t>2</a:t>
            </a:r>
            <a:r>
              <a:rPr lang="en-US" sz="2400" smtClean="0">
                <a:solidFill>
                  <a:srgbClr val="000000"/>
                </a:solidFill>
                <a:latin typeface="Arial" charset="0"/>
              </a:rPr>
              <a:t>)</a:t>
            </a:r>
          </a:p>
          <a:p>
            <a:pPr algn="ctr" defTabSz="914400" eaLnBrk="0" fontAlgn="base" hangingPunct="0">
              <a:spcBef>
                <a:spcPct val="50000"/>
              </a:spcBef>
              <a:spcAft>
                <a:spcPct val="0"/>
              </a:spcAft>
            </a:pPr>
            <a:r>
              <a:rPr lang="en-US" sz="2000" smtClean="0">
                <a:solidFill>
                  <a:srgbClr val="000000"/>
                </a:solidFill>
                <a:latin typeface="Arial" charset="0"/>
              </a:rPr>
              <a:t>Commonly precipitated where concentration of silica ions (derived from unstable silicates) is high (e.g., volcanic regions).</a:t>
            </a:r>
            <a:endParaRPr lang="en-US" sz="2400" smtClean="0">
              <a:solidFill>
                <a:srgbClr val="000000"/>
              </a:solidFill>
              <a:latin typeface="Arial" charset="0"/>
            </a:endParaRPr>
          </a:p>
        </p:txBody>
      </p:sp>
      <p:sp>
        <p:nvSpPr>
          <p:cNvPr id="29703" name="Text Box 8"/>
          <p:cNvSpPr txBox="1">
            <a:spLocks noChangeArrowheads="1"/>
          </p:cNvSpPr>
          <p:nvPr/>
        </p:nvSpPr>
        <p:spPr bwMode="auto">
          <a:xfrm>
            <a:off x="152400" y="304800"/>
            <a:ext cx="8839200" cy="4572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defRPr/>
            </a:pPr>
            <a:r>
              <a:rPr lang="en-US" sz="2400" dirty="0">
                <a:solidFill>
                  <a:srgbClr val="00B050"/>
                </a:solidFill>
                <a:effectLst>
                  <a:outerShdw blurRad="38100" dist="38100" dir="2700000" algn="tl">
                    <a:srgbClr val="000000">
                      <a:alpha val="43137"/>
                    </a:srgbClr>
                  </a:outerShdw>
                </a:effectLst>
                <a:latin typeface="Arial" charset="0"/>
              </a:rPr>
              <a:t>Common Replacement and </a:t>
            </a:r>
            <a:r>
              <a:rPr lang="en-US" sz="2400" dirty="0" err="1">
                <a:solidFill>
                  <a:srgbClr val="00B050"/>
                </a:solidFill>
                <a:effectLst>
                  <a:outerShdw blurRad="38100" dist="38100" dir="2700000" algn="tl">
                    <a:srgbClr val="000000">
                      <a:alpha val="43137"/>
                    </a:srgbClr>
                  </a:outerShdw>
                </a:effectLst>
                <a:latin typeface="Arial" charset="0"/>
              </a:rPr>
              <a:t>Permineralization</a:t>
            </a:r>
            <a:r>
              <a:rPr lang="en-US" sz="2400" dirty="0">
                <a:solidFill>
                  <a:srgbClr val="00B050"/>
                </a:solidFill>
                <a:effectLst>
                  <a:outerShdw blurRad="38100" dist="38100" dir="2700000" algn="tl">
                    <a:srgbClr val="000000">
                      <a:alpha val="43137"/>
                    </a:srgbClr>
                  </a:outerShdw>
                </a:effectLst>
                <a:latin typeface="Arial" charset="0"/>
              </a:rPr>
              <a:t> Minerals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7591"/>
                                        </p:tgtEl>
                                        <p:attrNameLst>
                                          <p:attrName>style.visibility</p:attrName>
                                        </p:attrNameLst>
                                      </p:cBhvr>
                                      <p:to>
                                        <p:strVal val="visible"/>
                                      </p:to>
                                    </p:set>
                                    <p:anim calcmode="lin" valueType="num">
                                      <p:cBhvr>
                                        <p:cTn id="7" dur="500" fill="hold"/>
                                        <p:tgtEl>
                                          <p:spTgt spid="67591"/>
                                        </p:tgtEl>
                                        <p:attrNameLst>
                                          <p:attrName>ppt_w</p:attrName>
                                        </p:attrNameLst>
                                      </p:cBhvr>
                                      <p:tavLst>
                                        <p:tav tm="0">
                                          <p:val>
                                            <p:fltVal val="0"/>
                                          </p:val>
                                        </p:tav>
                                        <p:tav tm="100000">
                                          <p:val>
                                            <p:strVal val="#ppt_w"/>
                                          </p:val>
                                        </p:tav>
                                      </p:tavLst>
                                    </p:anim>
                                    <p:anim calcmode="lin" valueType="num">
                                      <p:cBhvr>
                                        <p:cTn id="8" dur="500" fill="hold"/>
                                        <p:tgtEl>
                                          <p:spTgt spid="67591"/>
                                        </p:tgtEl>
                                        <p:attrNameLst>
                                          <p:attrName>ppt_h</p:attrName>
                                        </p:attrNameLst>
                                      </p:cBhvr>
                                      <p:tavLst>
                                        <p:tav tm="0">
                                          <p:val>
                                            <p:fltVal val="0"/>
                                          </p:val>
                                        </p:tav>
                                        <p:tav tm="100000">
                                          <p:val>
                                            <p:strVal val="#ppt_h"/>
                                          </p:val>
                                        </p:tav>
                                      </p:tavLst>
                                    </p:anim>
                                    <p:animEffect transition="in" filter="fade">
                                      <p:cBhvr>
                                        <p:cTn id="9"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88913" y="147638"/>
            <a:ext cx="8763000" cy="6405562"/>
          </a:xfrm>
          <a:prstGeom prst="rect">
            <a:avLst/>
          </a:prstGeom>
          <a:solidFill>
            <a:schemeClr val="bg1">
              <a:alpha val="89018"/>
            </a:schemeClr>
          </a:solidFill>
          <a:ln w="9525">
            <a:solidFill>
              <a:schemeClr val="folHlink"/>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30723" name="Rectangle 3"/>
          <p:cNvSpPr>
            <a:spLocks noChangeArrowheads="1"/>
          </p:cNvSpPr>
          <p:nvPr/>
        </p:nvSpPr>
        <p:spPr bwMode="auto">
          <a:xfrm>
            <a:off x="838200" y="6553200"/>
            <a:ext cx="2251075"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i="1" smtClean="0">
                <a:solidFill>
                  <a:srgbClr val="000000"/>
                </a:solidFill>
              </a:rPr>
              <a:t>http://www.scalefighter.com/</a:t>
            </a:r>
          </a:p>
        </p:txBody>
      </p:sp>
      <p:sp>
        <p:nvSpPr>
          <p:cNvPr id="70660" name="Text Box 4"/>
          <p:cNvSpPr txBox="1">
            <a:spLocks noChangeArrowheads="1"/>
          </p:cNvSpPr>
          <p:nvPr/>
        </p:nvSpPr>
        <p:spPr bwMode="auto">
          <a:xfrm>
            <a:off x="2895600" y="1905000"/>
            <a:ext cx="3200400" cy="1370013"/>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sz="2400" i="1" smtClean="0">
                <a:solidFill>
                  <a:srgbClr val="000000"/>
                </a:solidFill>
                <a:latin typeface="Arial" charset="0"/>
              </a:rPr>
              <a:t>Lime Scale</a:t>
            </a:r>
          </a:p>
          <a:p>
            <a:pPr algn="ctr" defTabSz="914400" eaLnBrk="0" fontAlgn="base" hangingPunct="0">
              <a:spcBef>
                <a:spcPct val="50000"/>
              </a:spcBef>
              <a:spcAft>
                <a:spcPct val="0"/>
              </a:spcAft>
            </a:pPr>
            <a:r>
              <a:rPr lang="en-US" sz="2400" smtClean="0">
                <a:solidFill>
                  <a:srgbClr val="000000"/>
                </a:solidFill>
                <a:latin typeface="Arial" charset="0"/>
              </a:rPr>
              <a:t>Calcite (CaCO</a:t>
            </a:r>
            <a:r>
              <a:rPr lang="en-US" sz="2400" baseline="-25000" smtClean="0">
                <a:solidFill>
                  <a:srgbClr val="000000"/>
                </a:solidFill>
                <a:latin typeface="Arial" charset="0"/>
              </a:rPr>
              <a:t>3</a:t>
            </a:r>
            <a:r>
              <a:rPr lang="en-US" sz="2400" smtClean="0">
                <a:solidFill>
                  <a:srgbClr val="000000"/>
                </a:solidFill>
                <a:latin typeface="Arial" charset="0"/>
              </a:rPr>
              <a:t>)  precipitation</a:t>
            </a:r>
          </a:p>
        </p:txBody>
      </p:sp>
      <p:pic>
        <p:nvPicPr>
          <p:cNvPr id="30725" name="Picture 6"/>
          <p:cNvPicPr>
            <a:picLocks noChangeAspect="1" noChangeArrowheads="1"/>
          </p:cNvPicPr>
          <p:nvPr/>
        </p:nvPicPr>
        <p:blipFill>
          <a:blip r:embed="rId2"/>
          <a:srcRect/>
          <a:stretch>
            <a:fillRect/>
          </a:stretch>
        </p:blipFill>
        <p:spPr bwMode="auto">
          <a:xfrm>
            <a:off x="533400" y="1676400"/>
            <a:ext cx="1703388" cy="4060825"/>
          </a:xfrm>
          <a:prstGeom prst="rect">
            <a:avLst/>
          </a:prstGeom>
          <a:noFill/>
          <a:ln w="9525">
            <a:noFill/>
            <a:miter lim="800000"/>
            <a:headEnd/>
            <a:tailEnd/>
          </a:ln>
        </p:spPr>
      </p:pic>
      <p:pic>
        <p:nvPicPr>
          <p:cNvPr id="30726" name="Picture 7"/>
          <p:cNvPicPr>
            <a:picLocks noChangeAspect="1" noChangeArrowheads="1"/>
          </p:cNvPicPr>
          <p:nvPr/>
        </p:nvPicPr>
        <p:blipFill>
          <a:blip r:embed="rId3"/>
          <a:srcRect/>
          <a:stretch>
            <a:fillRect/>
          </a:stretch>
        </p:blipFill>
        <p:spPr bwMode="auto">
          <a:xfrm>
            <a:off x="2438400" y="3657600"/>
            <a:ext cx="3630613" cy="1971675"/>
          </a:xfrm>
          <a:prstGeom prst="rect">
            <a:avLst/>
          </a:prstGeom>
          <a:noFill/>
          <a:ln w="9525">
            <a:noFill/>
            <a:miter lim="800000"/>
            <a:headEnd/>
            <a:tailEnd/>
          </a:ln>
        </p:spPr>
      </p:pic>
      <p:sp>
        <p:nvSpPr>
          <p:cNvPr id="30727" name="Text Box 8"/>
          <p:cNvSpPr txBox="1">
            <a:spLocks noChangeArrowheads="1"/>
          </p:cNvSpPr>
          <p:nvPr/>
        </p:nvSpPr>
        <p:spPr bwMode="auto">
          <a:xfrm>
            <a:off x="2058988" y="5943600"/>
            <a:ext cx="5029200" cy="366713"/>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smtClean="0">
                <a:solidFill>
                  <a:srgbClr val="000000"/>
                </a:solidFill>
                <a:latin typeface="Arial" charset="0"/>
              </a:rPr>
              <a:t>“scale” build-up in water heaters and pipes</a:t>
            </a:r>
          </a:p>
        </p:txBody>
      </p:sp>
      <p:sp>
        <p:nvSpPr>
          <p:cNvPr id="30728" name="Rectangle 9"/>
          <p:cNvSpPr>
            <a:spLocks noChangeArrowheads="1"/>
          </p:cNvSpPr>
          <p:nvPr/>
        </p:nvSpPr>
        <p:spPr bwMode="auto">
          <a:xfrm>
            <a:off x="6781800" y="6553200"/>
            <a:ext cx="1933575"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i="1" smtClean="0">
                <a:solidFill>
                  <a:srgbClr val="000000"/>
                </a:solidFill>
              </a:rPr>
              <a:t>http://cwx.prenhall.com/</a:t>
            </a:r>
          </a:p>
        </p:txBody>
      </p:sp>
      <p:pic>
        <p:nvPicPr>
          <p:cNvPr id="30729" name="Picture 10"/>
          <p:cNvPicPr>
            <a:picLocks noChangeAspect="1" noChangeArrowheads="1"/>
          </p:cNvPicPr>
          <p:nvPr/>
        </p:nvPicPr>
        <p:blipFill>
          <a:blip r:embed="rId4"/>
          <a:srcRect/>
          <a:stretch>
            <a:fillRect/>
          </a:stretch>
        </p:blipFill>
        <p:spPr bwMode="auto">
          <a:xfrm>
            <a:off x="6248400" y="2209800"/>
            <a:ext cx="2609850" cy="3276600"/>
          </a:xfrm>
          <a:prstGeom prst="rect">
            <a:avLst/>
          </a:prstGeom>
          <a:noFill/>
          <a:ln w="9525">
            <a:noFill/>
            <a:miter lim="800000"/>
            <a:headEnd/>
            <a:tailEnd/>
          </a:ln>
        </p:spPr>
      </p:pic>
      <p:sp>
        <p:nvSpPr>
          <p:cNvPr id="30730" name="Text Box 11"/>
          <p:cNvSpPr txBox="1">
            <a:spLocks noChangeArrowheads="1"/>
          </p:cNvSpPr>
          <p:nvPr/>
        </p:nvSpPr>
        <p:spPr bwMode="auto">
          <a:xfrm>
            <a:off x="152400" y="381000"/>
            <a:ext cx="8839200" cy="4572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defRPr/>
            </a:pPr>
            <a:r>
              <a:rPr lang="en-US" sz="2400" dirty="0">
                <a:solidFill>
                  <a:srgbClr val="00B050"/>
                </a:solidFill>
                <a:effectLst>
                  <a:outerShdw blurRad="38100" dist="38100" dir="2700000" algn="tl">
                    <a:srgbClr val="000000">
                      <a:alpha val="43137"/>
                    </a:srgbClr>
                  </a:outerShdw>
                </a:effectLst>
                <a:latin typeface="Arial" charset="0"/>
              </a:rPr>
              <a:t>Common Replacement and </a:t>
            </a:r>
            <a:r>
              <a:rPr lang="en-US" sz="2400" dirty="0" err="1">
                <a:solidFill>
                  <a:srgbClr val="00B050"/>
                </a:solidFill>
                <a:effectLst>
                  <a:outerShdw blurRad="38100" dist="38100" dir="2700000" algn="tl">
                    <a:srgbClr val="000000">
                      <a:alpha val="43137"/>
                    </a:srgbClr>
                  </a:outerShdw>
                </a:effectLst>
                <a:latin typeface="Arial" charset="0"/>
              </a:rPr>
              <a:t>Permineralization</a:t>
            </a:r>
            <a:r>
              <a:rPr lang="en-US" sz="2400" dirty="0">
                <a:solidFill>
                  <a:srgbClr val="00B050"/>
                </a:solidFill>
                <a:effectLst>
                  <a:outerShdw blurRad="38100" dist="38100" dir="2700000" algn="tl">
                    <a:srgbClr val="000000">
                      <a:alpha val="43137"/>
                    </a:srgbClr>
                  </a:outerShdw>
                </a:effectLst>
                <a:latin typeface="Arial" charset="0"/>
              </a:rPr>
              <a:t> Minerals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fade">
                                      <p:cBhvr>
                                        <p:cTn id="7" dur="500"/>
                                        <p:tgtEl>
                                          <p:spTgt spid="70660"/>
                                        </p:tgtEl>
                                      </p:cBhvr>
                                    </p:animEffect>
                                    <p:anim calcmode="lin" valueType="num">
                                      <p:cBhvr>
                                        <p:cTn id="8" dur="500" fill="hold"/>
                                        <p:tgtEl>
                                          <p:spTgt spid="70660"/>
                                        </p:tgtEl>
                                        <p:attrNameLst>
                                          <p:attrName>ppt_x</p:attrName>
                                        </p:attrNameLst>
                                      </p:cBhvr>
                                      <p:tavLst>
                                        <p:tav tm="0">
                                          <p:val>
                                            <p:strVal val="#ppt_x"/>
                                          </p:val>
                                        </p:tav>
                                        <p:tav tm="100000">
                                          <p:val>
                                            <p:strVal val="#ppt_x"/>
                                          </p:val>
                                        </p:tav>
                                      </p:tavLst>
                                    </p:anim>
                                    <p:anim calcmode="lin" valueType="num">
                                      <p:cBhvr>
                                        <p:cTn id="9" dur="500" fill="hold"/>
                                        <p:tgtEl>
                                          <p:spTgt spid="706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2"/>
          <p:cNvSpPr>
            <a:spLocks noChangeArrowheads="1"/>
          </p:cNvSpPr>
          <p:nvPr/>
        </p:nvSpPr>
        <p:spPr bwMode="auto">
          <a:xfrm>
            <a:off x="304800" y="228600"/>
            <a:ext cx="8534400" cy="6248400"/>
          </a:xfrm>
          <a:prstGeom prst="rect">
            <a:avLst/>
          </a:prstGeom>
          <a:gradFill rotWithShape="1">
            <a:gsLst>
              <a:gs pos="0">
                <a:srgbClr val="D1C39F">
                  <a:alpha val="60999"/>
                </a:srgbClr>
              </a:gs>
              <a:gs pos="100000">
                <a:srgbClr val="33CC33">
                  <a:alpha val="60001"/>
                </a:srgbClr>
              </a:gs>
            </a:gsLst>
            <a:lin ang="18900000" scaled="1"/>
          </a:gradFill>
          <a:ln w="9525">
            <a:solidFill>
              <a:schemeClr val="bg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18445" name="Rectangle 13"/>
          <p:cNvSpPr>
            <a:spLocks noChangeArrowheads="1"/>
          </p:cNvSpPr>
          <p:nvPr/>
        </p:nvSpPr>
        <p:spPr bwMode="auto">
          <a:xfrm>
            <a:off x="895350" y="914400"/>
            <a:ext cx="7353300" cy="5181600"/>
          </a:xfrm>
          <a:prstGeom prst="rect">
            <a:avLst/>
          </a:prstGeom>
          <a:solidFill>
            <a:schemeClr val="bg1"/>
          </a:solidFill>
          <a:ln w="9525">
            <a:solidFill>
              <a:schemeClr val="tx1"/>
            </a:solidFill>
            <a:miter lim="800000"/>
            <a:headEnd/>
            <a:tailEnd/>
          </a:ln>
          <a:effectLst>
            <a:outerShdw dist="63500" dir="3187806" algn="ctr" rotWithShape="0">
              <a:schemeClr val="bg2"/>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ndParaRPr>
          </a:p>
        </p:txBody>
      </p:sp>
      <p:pic>
        <p:nvPicPr>
          <p:cNvPr id="31748" name="Picture 9"/>
          <p:cNvPicPr>
            <a:picLocks noChangeAspect="1" noChangeArrowheads="1"/>
          </p:cNvPicPr>
          <p:nvPr/>
        </p:nvPicPr>
        <p:blipFill>
          <a:blip r:embed="rId2"/>
          <a:srcRect/>
          <a:stretch>
            <a:fillRect/>
          </a:stretch>
        </p:blipFill>
        <p:spPr bwMode="auto">
          <a:xfrm>
            <a:off x="2971800" y="2362200"/>
            <a:ext cx="3200400" cy="2057400"/>
          </a:xfrm>
          <a:prstGeom prst="rect">
            <a:avLst/>
          </a:prstGeom>
          <a:noFill/>
          <a:ln w="9525">
            <a:noFill/>
            <a:miter lim="800000"/>
            <a:headEnd/>
            <a:tailEnd/>
          </a:ln>
        </p:spPr>
      </p:pic>
      <p:sp>
        <p:nvSpPr>
          <p:cNvPr id="31749" name="Text Box 10"/>
          <p:cNvSpPr txBox="1">
            <a:spLocks noChangeArrowheads="1"/>
          </p:cNvSpPr>
          <p:nvPr/>
        </p:nvSpPr>
        <p:spPr bwMode="auto">
          <a:xfrm>
            <a:off x="3065463" y="1676400"/>
            <a:ext cx="2863850" cy="52387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800" smtClean="0">
                <a:solidFill>
                  <a:srgbClr val="00B050"/>
                </a:solidFill>
                <a:latin typeface="Arial" charset="0"/>
              </a:rPr>
              <a:t>Casts and Molds</a:t>
            </a:r>
          </a:p>
        </p:txBody>
      </p:sp>
      <p:sp>
        <p:nvSpPr>
          <p:cNvPr id="18443" name="Text Box 11"/>
          <p:cNvSpPr txBox="1">
            <a:spLocks noChangeArrowheads="1"/>
          </p:cNvSpPr>
          <p:nvPr/>
        </p:nvSpPr>
        <p:spPr bwMode="auto">
          <a:xfrm>
            <a:off x="1143000" y="4419600"/>
            <a:ext cx="6858000" cy="1552575"/>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z="2400" smtClean="0">
                <a:solidFill>
                  <a:srgbClr val="000000"/>
                </a:solidFill>
                <a:latin typeface="Arial" charset="0"/>
              </a:rPr>
              <a:t>Molds form when a buried remain dissolves after (or during) lithification, leaving impressions of the remain and containing a void space. A cast is a secondary infilling of a mold.</a:t>
            </a:r>
          </a:p>
        </p:txBody>
      </p:sp>
      <p:sp>
        <p:nvSpPr>
          <p:cNvPr id="31751" name="Rectangle 14"/>
          <p:cNvSpPr>
            <a:spLocks noChangeArrowheads="1"/>
          </p:cNvSpPr>
          <p:nvPr/>
        </p:nvSpPr>
        <p:spPr bwMode="auto">
          <a:xfrm>
            <a:off x="3505200" y="6553200"/>
            <a:ext cx="1731963"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400" i="1" smtClean="0">
                <a:solidFill>
                  <a:srgbClr val="000000"/>
                </a:solidFill>
                <a:latin typeface="Arial" charset="0"/>
              </a:rPr>
              <a:t>http://www.uky.edu/</a:t>
            </a:r>
          </a:p>
        </p:txBody>
      </p:sp>
      <p:pic>
        <p:nvPicPr>
          <p:cNvPr id="18447" name="Picture 15" descr="turb_xl_a"/>
          <p:cNvPicPr>
            <a:picLocks noChangeAspect="1" noChangeArrowheads="1"/>
          </p:cNvPicPr>
          <p:nvPr/>
        </p:nvPicPr>
        <p:blipFill>
          <a:blip r:embed="rId3"/>
          <a:srcRect/>
          <a:stretch>
            <a:fillRect/>
          </a:stretch>
        </p:blipFill>
        <p:spPr bwMode="auto">
          <a:xfrm>
            <a:off x="6219825" y="76200"/>
            <a:ext cx="2847975" cy="2454275"/>
          </a:xfrm>
          <a:prstGeom prst="rect">
            <a:avLst/>
          </a:prstGeom>
          <a:noFill/>
          <a:ln w="9525">
            <a:solidFill>
              <a:schemeClr val="bg1"/>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8443"/>
                                        </p:tgtEl>
                                        <p:attrNameLst>
                                          <p:attrName>style.visibility</p:attrName>
                                        </p:attrNameLst>
                                      </p:cBhvr>
                                      <p:to>
                                        <p:strVal val="visible"/>
                                      </p:to>
                                    </p:set>
                                    <p:anim calcmode="lin" valueType="num">
                                      <p:cBhvr>
                                        <p:cTn id="7" dur="500" fill="hold"/>
                                        <p:tgtEl>
                                          <p:spTgt spid="18443"/>
                                        </p:tgtEl>
                                        <p:attrNameLst>
                                          <p:attrName>ppt_x</p:attrName>
                                        </p:attrNameLst>
                                      </p:cBhvr>
                                      <p:tavLst>
                                        <p:tav tm="0">
                                          <p:val>
                                            <p:strVal val="#ppt_x-.2"/>
                                          </p:val>
                                        </p:tav>
                                        <p:tav tm="100000">
                                          <p:val>
                                            <p:strVal val="#ppt_x"/>
                                          </p:val>
                                        </p:tav>
                                      </p:tavLst>
                                    </p:anim>
                                    <p:anim calcmode="lin" valueType="num">
                                      <p:cBhvr>
                                        <p:cTn id="8" dur="500" fill="hold"/>
                                        <p:tgtEl>
                                          <p:spTgt spid="18443"/>
                                        </p:tgtEl>
                                        <p:attrNameLst>
                                          <p:attrName>ppt_y</p:attrName>
                                        </p:attrNameLst>
                                      </p:cBhvr>
                                      <p:tavLst>
                                        <p:tav tm="0">
                                          <p:val>
                                            <p:strVal val="#ppt_y"/>
                                          </p:val>
                                        </p:tav>
                                        <p:tav tm="100000">
                                          <p:val>
                                            <p:strVal val="#ppt_y"/>
                                          </p:val>
                                        </p:tav>
                                      </p:tavLst>
                                    </p:anim>
                                    <p:animEffect transition="in" filter="wipe(right)" prLst="gradientSize: 0.1">
                                      <p:cBhvr>
                                        <p:cTn id="9"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31763" y="65088"/>
            <a:ext cx="8880475" cy="6737350"/>
          </a:xfrm>
          <a:prstGeom prst="rect">
            <a:avLst/>
          </a:prstGeom>
          <a:gradFill rotWithShape="1">
            <a:gsLst>
              <a:gs pos="0">
                <a:schemeClr val="accent1">
                  <a:alpha val="58000"/>
                </a:schemeClr>
              </a:gs>
              <a:gs pos="50000">
                <a:schemeClr val="accent1">
                  <a:gamma/>
                  <a:tint val="56078"/>
                  <a:invGamma/>
                  <a:alpha val="42000"/>
                </a:schemeClr>
              </a:gs>
              <a:gs pos="100000">
                <a:schemeClr val="accent1">
                  <a:alpha val="58000"/>
                </a:schemeClr>
              </a:gs>
            </a:gsLst>
            <a:lin ang="18900000" scaled="1"/>
          </a:gra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endParaRPr>
          </a:p>
        </p:txBody>
      </p:sp>
      <p:sp>
        <p:nvSpPr>
          <p:cNvPr id="43050" name="Rectangle 42"/>
          <p:cNvSpPr>
            <a:spLocks noChangeArrowheads="1"/>
          </p:cNvSpPr>
          <p:nvPr/>
        </p:nvSpPr>
        <p:spPr bwMode="auto">
          <a:xfrm>
            <a:off x="228600" y="1416050"/>
            <a:ext cx="3810000" cy="4114800"/>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endParaRPr>
          </a:p>
        </p:txBody>
      </p:sp>
      <p:sp>
        <p:nvSpPr>
          <p:cNvPr id="43011" name="Text Box 3"/>
          <p:cNvSpPr txBox="1">
            <a:spLocks noChangeArrowheads="1"/>
          </p:cNvSpPr>
          <p:nvPr/>
        </p:nvSpPr>
        <p:spPr bwMode="auto">
          <a:xfrm>
            <a:off x="492125" y="349250"/>
            <a:ext cx="8153400" cy="946150"/>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z="2800" smtClean="0">
                <a:solidFill>
                  <a:srgbClr val="333399"/>
                </a:solidFill>
                <a:effectLst>
                  <a:outerShdw blurRad="38100" dist="38100" dir="2700000" algn="tl">
                    <a:srgbClr val="000000"/>
                  </a:outerShdw>
                </a:effectLst>
              </a:rPr>
              <a:t>Diversity</a:t>
            </a:r>
            <a:r>
              <a:rPr lang="en-US" sz="2800" b="1" smtClean="0">
                <a:solidFill>
                  <a:srgbClr val="333399"/>
                </a:solidFill>
                <a:effectLst>
                  <a:outerShdw blurRad="38100" dist="38100" dir="2700000" algn="tl">
                    <a:srgbClr val="000000"/>
                  </a:outerShdw>
                </a:effectLst>
              </a:rPr>
              <a:t> -</a:t>
            </a:r>
            <a:r>
              <a:rPr lang="en-US" sz="2800" smtClean="0">
                <a:solidFill>
                  <a:srgbClr val="000000"/>
                </a:solidFill>
              </a:rPr>
              <a:t> measure of the number of taxa in a community or other group or area.</a:t>
            </a:r>
            <a:endParaRPr lang="en-US" sz="2000" smtClean="0">
              <a:solidFill>
                <a:srgbClr val="000000"/>
              </a:solidFill>
            </a:endParaRPr>
          </a:p>
        </p:txBody>
      </p:sp>
      <p:sp>
        <p:nvSpPr>
          <p:cNvPr id="43044" name="Text Box 36"/>
          <p:cNvSpPr txBox="1">
            <a:spLocks noChangeArrowheads="1"/>
          </p:cNvSpPr>
          <p:nvPr/>
        </p:nvSpPr>
        <p:spPr bwMode="auto">
          <a:xfrm>
            <a:off x="4038600" y="1873250"/>
            <a:ext cx="4953000" cy="3473450"/>
          </a:xfrm>
          <a:prstGeom prst="rect">
            <a:avLst/>
          </a:prstGeom>
          <a:noFill/>
          <a:ln w="9525">
            <a:noFill/>
            <a:miter lim="800000"/>
            <a:headEnd/>
            <a:tailEnd/>
          </a:ln>
          <a:effectLst/>
        </p:spPr>
        <p:txBody>
          <a:bodyPr>
            <a:spAutoFit/>
          </a:bodyPr>
          <a:lstStyle/>
          <a:p>
            <a:pPr defTabSz="914400" fontAlgn="base">
              <a:spcBef>
                <a:spcPct val="50000"/>
              </a:spcBef>
              <a:spcAft>
                <a:spcPct val="0"/>
              </a:spcAft>
            </a:pPr>
            <a:r>
              <a:rPr lang="en-US" sz="2400" dirty="0" smtClean="0">
                <a:solidFill>
                  <a:srgbClr val="333399"/>
                </a:solidFill>
                <a:effectLst>
                  <a:outerShdw blurRad="38100" dist="38100" dir="2700000" algn="tl">
                    <a:srgbClr val="000000"/>
                  </a:outerShdw>
                </a:effectLst>
              </a:rPr>
              <a:t>Diversity</a:t>
            </a:r>
            <a:r>
              <a:rPr lang="en-US" sz="2400" dirty="0" smtClean="0">
                <a:solidFill>
                  <a:srgbClr val="333399"/>
                </a:solidFill>
              </a:rPr>
              <a:t> is a somewhat slippery concept for several reasons, including:</a:t>
            </a:r>
            <a:endParaRPr lang="en-US" dirty="0" smtClean="0">
              <a:solidFill>
                <a:srgbClr val="000000"/>
              </a:solidFill>
            </a:endParaRPr>
          </a:p>
          <a:p>
            <a:pPr lvl="1" defTabSz="914400" fontAlgn="base">
              <a:spcBef>
                <a:spcPct val="50000"/>
              </a:spcBef>
              <a:spcAft>
                <a:spcPct val="0"/>
              </a:spcAft>
              <a:buFontTx/>
              <a:buBlip>
                <a:blip r:embed="rId3"/>
              </a:buBlip>
            </a:pPr>
            <a:r>
              <a:rPr lang="en-US" sz="2000" dirty="0" smtClean="0">
                <a:solidFill>
                  <a:srgbClr val="000000"/>
                </a:solidFill>
              </a:rPr>
              <a:t> Many taxa are “over-split” or “over-lumped”</a:t>
            </a:r>
          </a:p>
          <a:p>
            <a:pPr lvl="1" defTabSz="914400" fontAlgn="base">
              <a:spcBef>
                <a:spcPct val="50000"/>
              </a:spcBef>
              <a:spcAft>
                <a:spcPct val="0"/>
              </a:spcAft>
              <a:buFontTx/>
              <a:buBlip>
                <a:blip r:embed="rId3"/>
              </a:buBlip>
            </a:pPr>
            <a:r>
              <a:rPr lang="en-US" sz="2000" dirty="0" smtClean="0">
                <a:solidFill>
                  <a:srgbClr val="000000"/>
                </a:solidFill>
              </a:rPr>
              <a:t> Characterizing a </a:t>
            </a:r>
            <a:r>
              <a:rPr lang="en-US" sz="2000" i="1" dirty="0" smtClean="0">
                <a:solidFill>
                  <a:srgbClr val="000000"/>
                </a:solidFill>
              </a:rPr>
              <a:t>complete</a:t>
            </a:r>
            <a:r>
              <a:rPr lang="en-US" sz="2000" dirty="0" smtClean="0">
                <a:solidFill>
                  <a:srgbClr val="000000"/>
                </a:solidFill>
              </a:rPr>
              <a:t> community is very difficult</a:t>
            </a:r>
          </a:p>
          <a:p>
            <a:pPr lvl="1" defTabSz="914400" fontAlgn="base">
              <a:spcBef>
                <a:spcPct val="50000"/>
              </a:spcBef>
              <a:spcAft>
                <a:spcPct val="0"/>
              </a:spcAft>
              <a:buFontTx/>
              <a:buBlip>
                <a:blip r:embed="rId3"/>
              </a:buBlip>
            </a:pPr>
            <a:r>
              <a:rPr lang="en-US" sz="2000" dirty="0" smtClean="0">
                <a:solidFill>
                  <a:srgbClr val="000000"/>
                </a:solidFill>
              </a:rPr>
              <a:t> Scale differences are very problematic</a:t>
            </a:r>
            <a:endParaRPr lang="en-US" dirty="0" smtClean="0">
              <a:solidFill>
                <a:srgbClr val="000000"/>
              </a:solidFill>
            </a:endParaRPr>
          </a:p>
        </p:txBody>
      </p:sp>
      <p:sp>
        <p:nvSpPr>
          <p:cNvPr id="43047" name="Rectangle 39"/>
          <p:cNvSpPr>
            <a:spLocks noChangeArrowheads="1"/>
          </p:cNvSpPr>
          <p:nvPr/>
        </p:nvSpPr>
        <p:spPr bwMode="auto">
          <a:xfrm>
            <a:off x="777875" y="5095875"/>
            <a:ext cx="2709863" cy="274638"/>
          </a:xfrm>
          <a:prstGeom prst="rect">
            <a:avLst/>
          </a:prstGeom>
          <a:noFill/>
          <a:ln w="9525">
            <a:noFill/>
            <a:miter lim="800000"/>
            <a:headEnd/>
            <a:tailEnd/>
          </a:ln>
          <a:effectLst/>
        </p:spPr>
        <p:txBody>
          <a:bodyPr wrap="none">
            <a:spAutoFit/>
          </a:bodyPr>
          <a:lstStyle/>
          <a:p>
            <a:pPr algn="ctr" defTabSz="914400" fontAlgn="base">
              <a:spcBef>
                <a:spcPct val="0"/>
              </a:spcBef>
              <a:spcAft>
                <a:spcPct val="0"/>
              </a:spcAft>
            </a:pPr>
            <a:r>
              <a:rPr lang="en-US" sz="1200" i="1" smtClean="0">
                <a:solidFill>
                  <a:srgbClr val="000000"/>
                </a:solidFill>
              </a:rPr>
              <a:t>http://www.marlin.ac.uk/learningzone/</a:t>
            </a:r>
          </a:p>
        </p:txBody>
      </p:sp>
      <p:sp>
        <p:nvSpPr>
          <p:cNvPr id="43048" name="Text Box 40"/>
          <p:cNvSpPr txBox="1">
            <a:spLocks noChangeArrowheads="1"/>
          </p:cNvSpPr>
          <p:nvPr/>
        </p:nvSpPr>
        <p:spPr bwMode="auto">
          <a:xfrm>
            <a:off x="381000" y="4448175"/>
            <a:ext cx="3316288" cy="581025"/>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z="1600" smtClean="0">
                <a:solidFill>
                  <a:srgbClr val="000000"/>
                </a:solidFill>
                <a:cs typeface="Arial" charset="0"/>
              </a:rPr>
              <a:t>Marine species known from the continental seas of the British Isles</a:t>
            </a:r>
            <a:r>
              <a:rPr lang="en-US" sz="1600" smtClean="0">
                <a:solidFill>
                  <a:srgbClr val="000000"/>
                </a:solidFill>
              </a:rPr>
              <a:t> </a:t>
            </a:r>
          </a:p>
        </p:txBody>
      </p:sp>
      <p:pic>
        <p:nvPicPr>
          <p:cNvPr id="43049" name="Picture 41" descr="Bio_pie"/>
          <p:cNvPicPr>
            <a:picLocks noChangeAspect="1" noChangeArrowheads="1"/>
          </p:cNvPicPr>
          <p:nvPr/>
        </p:nvPicPr>
        <p:blipFill>
          <a:blip r:embed="rId4"/>
          <a:srcRect/>
          <a:stretch>
            <a:fillRect/>
          </a:stretch>
        </p:blipFill>
        <p:spPr bwMode="auto">
          <a:xfrm>
            <a:off x="381000" y="1644650"/>
            <a:ext cx="3505200" cy="2576513"/>
          </a:xfrm>
          <a:prstGeom prst="rect">
            <a:avLst/>
          </a:prstGeom>
          <a:noFill/>
        </p:spPr>
      </p:pic>
      <p:sp>
        <p:nvSpPr>
          <p:cNvPr id="43051" name="Text Box 43"/>
          <p:cNvSpPr txBox="1">
            <a:spLocks noChangeArrowheads="1"/>
          </p:cNvSpPr>
          <p:nvPr/>
        </p:nvSpPr>
        <p:spPr bwMode="auto">
          <a:xfrm>
            <a:off x="228600" y="5699125"/>
            <a:ext cx="8763000" cy="1006475"/>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z="2000" smtClean="0">
                <a:solidFill>
                  <a:srgbClr val="333399"/>
                </a:solidFill>
                <a:effectLst>
                  <a:outerShdw blurRad="38100" dist="38100" dir="2700000" algn="tl">
                    <a:srgbClr val="000000"/>
                  </a:outerShdw>
                </a:effectLst>
              </a:rPr>
              <a:t>Most studies of diversity concentrate on a single taxon (e.g., birds) or a small number of ecologically related taxa (e.g., marine benthic organisms) in a single ecosystem (e.g., the Gulf Coast of the U.S. and Mexico)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3011"/>
                                        </p:tgtEl>
                                        <p:attrNameLst>
                                          <p:attrName>style.visibility</p:attrName>
                                        </p:attrNameLst>
                                      </p:cBhvr>
                                      <p:to>
                                        <p:strVal val="visible"/>
                                      </p:to>
                                    </p:set>
                                    <p:animScale>
                                      <p:cBhvr>
                                        <p:cTn id="7" dur="1000" decel="50000" fill="hold">
                                          <p:stCondLst>
                                            <p:cond delay="0"/>
                                          </p:stCondLst>
                                        </p:cTn>
                                        <p:tgtEl>
                                          <p:spTgt spid="430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011"/>
                                        </p:tgtEl>
                                        <p:attrNameLst>
                                          <p:attrName>ppt_x</p:attrName>
                                          <p:attrName>ppt_y</p:attrName>
                                        </p:attrNameLst>
                                      </p:cBhvr>
                                    </p:animMotion>
                                    <p:animEffect transition="in" filter="fade">
                                      <p:cBhvr>
                                        <p:cTn id="9" dur="1000"/>
                                        <p:tgtEl>
                                          <p:spTgt spid="4301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3044">
                                            <p:txEl>
                                              <p:pRg st="0" end="0"/>
                                            </p:txEl>
                                          </p:spTgt>
                                        </p:tgtEl>
                                        <p:attrNameLst>
                                          <p:attrName>style.visibility</p:attrName>
                                        </p:attrNameLst>
                                      </p:cBhvr>
                                      <p:to>
                                        <p:strVal val="visible"/>
                                      </p:to>
                                    </p:set>
                                    <p:anim calcmode="lin" valueType="num">
                                      <p:cBhvr>
                                        <p:cTn id="14" dur="1000" fill="hold"/>
                                        <p:tgtEl>
                                          <p:spTgt spid="43044">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304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304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3044">
                                            <p:txEl>
                                              <p:pRg st="1" end="1"/>
                                            </p:txEl>
                                          </p:spTgt>
                                        </p:tgtEl>
                                        <p:attrNameLst>
                                          <p:attrName>style.visibility</p:attrName>
                                        </p:attrNameLst>
                                      </p:cBhvr>
                                      <p:to>
                                        <p:strVal val="visible"/>
                                      </p:to>
                                    </p:set>
                                    <p:anim calcmode="lin" valueType="num">
                                      <p:cBhvr>
                                        <p:cTn id="21" dur="1000" fill="hold"/>
                                        <p:tgtEl>
                                          <p:spTgt spid="43044">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4304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304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3044">
                                            <p:txEl>
                                              <p:pRg st="2" end="2"/>
                                            </p:txEl>
                                          </p:spTgt>
                                        </p:tgtEl>
                                        <p:attrNameLst>
                                          <p:attrName>style.visibility</p:attrName>
                                        </p:attrNameLst>
                                      </p:cBhvr>
                                      <p:to>
                                        <p:strVal val="visible"/>
                                      </p:to>
                                    </p:set>
                                    <p:anim calcmode="lin" valueType="num">
                                      <p:cBhvr>
                                        <p:cTn id="28" dur="1000" fill="hold"/>
                                        <p:tgtEl>
                                          <p:spTgt spid="43044">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4304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304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43044">
                                            <p:txEl>
                                              <p:pRg st="3" end="3"/>
                                            </p:txEl>
                                          </p:spTgt>
                                        </p:tgtEl>
                                        <p:attrNameLst>
                                          <p:attrName>style.visibility</p:attrName>
                                        </p:attrNameLst>
                                      </p:cBhvr>
                                      <p:to>
                                        <p:strVal val="visible"/>
                                      </p:to>
                                    </p:set>
                                    <p:anim calcmode="lin" valueType="num">
                                      <p:cBhvr>
                                        <p:cTn id="35" dur="1000" fill="hold"/>
                                        <p:tgtEl>
                                          <p:spTgt spid="43044">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4304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43044">
                                            <p:txEl>
                                              <p:pRg st="3" end="3"/>
                                            </p:txEl>
                                          </p:spTgt>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43051"/>
                                        </p:tgtEl>
                                        <p:attrNameLst>
                                          <p:attrName>style.visibility</p:attrName>
                                        </p:attrNameLst>
                                      </p:cBhvr>
                                      <p:to>
                                        <p:strVal val="visible"/>
                                      </p:to>
                                    </p:set>
                                    <p:animEffect transition="in" filter="fade">
                                      <p:cBhvr>
                                        <p:cTn id="41" dur="3000"/>
                                        <p:tgtEl>
                                          <p:spTgt spid="43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295400" y="1295400"/>
            <a:ext cx="6553200" cy="4724400"/>
          </a:xfrm>
          <a:prstGeom prst="rect">
            <a:avLst/>
          </a:prstGeom>
          <a:gradFill rotWithShape="0">
            <a:gsLst>
              <a:gs pos="0">
                <a:schemeClr val="hlink">
                  <a:gamma/>
                  <a:tint val="30588"/>
                  <a:invGamma/>
                  <a:alpha val="62000"/>
                </a:schemeClr>
              </a:gs>
              <a:gs pos="100000">
                <a:schemeClr val="hlink"/>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pPr defTabSz="914400" fontAlgn="base">
              <a:spcBef>
                <a:spcPct val="0"/>
              </a:spcBef>
              <a:spcAft>
                <a:spcPct val="0"/>
              </a:spcAft>
            </a:pPr>
            <a:endParaRPr lang="en-US" smtClean="0">
              <a:solidFill>
                <a:srgbClr val="000000"/>
              </a:solidFill>
              <a:latin typeface="Arial" charset="0"/>
            </a:endParaRPr>
          </a:p>
        </p:txBody>
      </p:sp>
      <p:sp>
        <p:nvSpPr>
          <p:cNvPr id="69635" name="Rectangle 3"/>
          <p:cNvSpPr>
            <a:spLocks noChangeArrowheads="1"/>
          </p:cNvSpPr>
          <p:nvPr/>
        </p:nvSpPr>
        <p:spPr bwMode="auto">
          <a:xfrm>
            <a:off x="3200400" y="6553200"/>
            <a:ext cx="2876550" cy="304800"/>
          </a:xfrm>
          <a:prstGeom prst="rect">
            <a:avLst/>
          </a:prstGeom>
          <a:noFill/>
          <a:ln w="9525">
            <a:noFill/>
            <a:miter lim="800000"/>
            <a:headEnd/>
            <a:tailEnd/>
          </a:ln>
          <a:effectLst/>
        </p:spPr>
        <p:txBody>
          <a:bodyPr wrap="none">
            <a:spAutoFit/>
          </a:bodyPr>
          <a:lstStyle/>
          <a:p>
            <a:pPr algn="ctr" defTabSz="914400" eaLnBrk="0" fontAlgn="base" hangingPunct="0">
              <a:spcBef>
                <a:spcPct val="0"/>
              </a:spcBef>
              <a:spcAft>
                <a:spcPct val="0"/>
              </a:spcAft>
            </a:pPr>
            <a:r>
              <a:rPr lang="en-US" sz="1400" i="1" smtClean="0">
                <a:solidFill>
                  <a:srgbClr val="000000"/>
                </a:solidFill>
              </a:rPr>
              <a:t>http://www.snakesandfrogs.com/scra/</a:t>
            </a:r>
          </a:p>
        </p:txBody>
      </p:sp>
      <p:sp>
        <p:nvSpPr>
          <p:cNvPr id="69636" name="Text Box 4"/>
          <p:cNvSpPr txBox="1">
            <a:spLocks noChangeArrowheads="1"/>
          </p:cNvSpPr>
          <p:nvPr/>
        </p:nvSpPr>
        <p:spPr bwMode="auto">
          <a:xfrm>
            <a:off x="2019300" y="1447800"/>
            <a:ext cx="5105400" cy="4479925"/>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pPr>
            <a:r>
              <a:rPr lang="en-US" sz="2400" smtClean="0">
                <a:solidFill>
                  <a:srgbClr val="000000"/>
                </a:solidFill>
                <a:effectLst>
                  <a:outerShdw blurRad="38100" dist="38100" dir="2700000" algn="tl">
                    <a:srgbClr val="C0C0C0"/>
                  </a:outerShdw>
                </a:effectLst>
                <a:latin typeface="Arial" charset="0"/>
              </a:rPr>
              <a:t>Taxa		Genera	Diversity</a:t>
            </a:r>
          </a:p>
          <a:p>
            <a:pPr defTabSz="914400" eaLnBrk="0" fontAlgn="base" hangingPunct="0">
              <a:spcBef>
                <a:spcPct val="50000"/>
              </a:spcBef>
              <a:spcAft>
                <a:spcPct val="0"/>
              </a:spcAft>
            </a:pPr>
            <a:r>
              <a:rPr lang="en-US" b="1" smtClean="0">
                <a:solidFill>
                  <a:srgbClr val="000080"/>
                </a:solidFill>
                <a:effectLst>
                  <a:outerShdw blurRad="38100" dist="38100" dir="2700000" algn="tl">
                    <a:srgbClr val="C0C0C0"/>
                  </a:outerShdw>
                </a:effectLst>
                <a:latin typeface="Arial" charset="0"/>
              </a:rPr>
              <a:t>Amphibians	23		13%</a:t>
            </a:r>
            <a:endParaRPr lang="en-US" smtClean="0">
              <a:solidFill>
                <a:srgbClr val="000080"/>
              </a:solidFill>
              <a:effectLst>
                <a:outerShdw blurRad="38100" dist="38100" dir="2700000" algn="tl">
                  <a:srgbClr val="C0C0C0"/>
                </a:outerShdw>
              </a:effectLst>
              <a:latin typeface="Arial" charset="0"/>
            </a:endParaRPr>
          </a:p>
          <a:p>
            <a:pPr defTabSz="914400" eaLnBrk="0" fontAlgn="base" hangingPunct="0">
              <a:spcBef>
                <a:spcPct val="50000"/>
              </a:spcBef>
              <a:spcAft>
                <a:spcPct val="0"/>
              </a:spcAft>
            </a:pPr>
            <a:r>
              <a:rPr lang="en-US" sz="1400" smtClean="0">
                <a:solidFill>
                  <a:srgbClr val="000000"/>
                </a:solidFill>
                <a:latin typeface="Arial" charset="0"/>
              </a:rPr>
              <a:t>frogs/toads		7</a:t>
            </a:r>
          </a:p>
          <a:p>
            <a:pPr defTabSz="914400" eaLnBrk="0" fontAlgn="base" hangingPunct="0">
              <a:spcBef>
                <a:spcPct val="50000"/>
              </a:spcBef>
              <a:spcAft>
                <a:spcPct val="0"/>
              </a:spcAft>
            </a:pPr>
            <a:r>
              <a:rPr lang="en-US" sz="1400" smtClean="0">
                <a:solidFill>
                  <a:srgbClr val="000000"/>
                </a:solidFill>
                <a:latin typeface="Arial" charset="0"/>
              </a:rPr>
              <a:t>salamanders	16</a:t>
            </a:r>
            <a:endParaRPr lang="en-US" smtClean="0">
              <a:solidFill>
                <a:srgbClr val="000000"/>
              </a:solidFill>
              <a:latin typeface="Arial" charset="0"/>
            </a:endParaRPr>
          </a:p>
          <a:p>
            <a:pPr defTabSz="914400" eaLnBrk="0" fontAlgn="base" hangingPunct="0">
              <a:spcBef>
                <a:spcPct val="50000"/>
              </a:spcBef>
              <a:spcAft>
                <a:spcPct val="0"/>
              </a:spcAft>
            </a:pPr>
            <a:r>
              <a:rPr lang="en-US" b="1" smtClean="0">
                <a:solidFill>
                  <a:srgbClr val="000080"/>
                </a:solidFill>
                <a:latin typeface="Arial" charset="0"/>
              </a:rPr>
              <a:t>Reptiles		41		22%</a:t>
            </a:r>
            <a:endParaRPr lang="en-US" smtClean="0">
              <a:solidFill>
                <a:srgbClr val="000080"/>
              </a:solidFill>
              <a:latin typeface="Arial" charset="0"/>
            </a:endParaRPr>
          </a:p>
          <a:p>
            <a:pPr defTabSz="914400" eaLnBrk="0" fontAlgn="base" hangingPunct="0">
              <a:spcBef>
                <a:spcPct val="50000"/>
              </a:spcBef>
              <a:spcAft>
                <a:spcPct val="0"/>
              </a:spcAft>
            </a:pPr>
            <a:r>
              <a:rPr lang="en-US" sz="1400" smtClean="0">
                <a:solidFill>
                  <a:srgbClr val="000000"/>
                </a:solidFill>
                <a:latin typeface="Arial" charset="0"/>
              </a:rPr>
              <a:t>turtles		19</a:t>
            </a:r>
          </a:p>
          <a:p>
            <a:pPr defTabSz="914400" eaLnBrk="0" fontAlgn="base" hangingPunct="0">
              <a:spcBef>
                <a:spcPct val="50000"/>
              </a:spcBef>
              <a:spcAft>
                <a:spcPct val="0"/>
              </a:spcAft>
            </a:pPr>
            <a:r>
              <a:rPr lang="en-US" sz="1400" smtClean="0">
                <a:solidFill>
                  <a:srgbClr val="000000"/>
                </a:solidFill>
                <a:latin typeface="Arial" charset="0"/>
              </a:rPr>
              <a:t>snakes		26</a:t>
            </a:r>
          </a:p>
          <a:p>
            <a:pPr defTabSz="914400" eaLnBrk="0" fontAlgn="base" hangingPunct="0">
              <a:spcBef>
                <a:spcPct val="50000"/>
              </a:spcBef>
              <a:spcAft>
                <a:spcPct val="0"/>
              </a:spcAft>
            </a:pPr>
            <a:r>
              <a:rPr lang="en-US" sz="1400" smtClean="0">
                <a:solidFill>
                  <a:srgbClr val="000000"/>
                </a:solidFill>
                <a:latin typeface="Arial" charset="0"/>
              </a:rPr>
              <a:t>lizards		5</a:t>
            </a:r>
          </a:p>
          <a:p>
            <a:pPr defTabSz="914400" eaLnBrk="0" fontAlgn="base" hangingPunct="0">
              <a:spcBef>
                <a:spcPct val="50000"/>
              </a:spcBef>
              <a:spcAft>
                <a:spcPct val="0"/>
              </a:spcAft>
            </a:pPr>
            <a:r>
              <a:rPr lang="en-US" sz="1400" smtClean="0">
                <a:solidFill>
                  <a:srgbClr val="000000"/>
                </a:solidFill>
                <a:latin typeface="Arial" charset="0"/>
              </a:rPr>
              <a:t>alligators		1</a:t>
            </a:r>
            <a:endParaRPr lang="en-US" smtClean="0">
              <a:solidFill>
                <a:srgbClr val="000000"/>
              </a:solidFill>
              <a:latin typeface="Arial" charset="0"/>
            </a:endParaRPr>
          </a:p>
          <a:p>
            <a:pPr defTabSz="914400" eaLnBrk="0" fontAlgn="base" hangingPunct="0">
              <a:spcBef>
                <a:spcPct val="50000"/>
              </a:spcBef>
              <a:spcAft>
                <a:spcPct val="0"/>
              </a:spcAft>
            </a:pPr>
            <a:r>
              <a:rPr lang="en-US" b="1" smtClean="0">
                <a:solidFill>
                  <a:srgbClr val="000080"/>
                </a:solidFill>
                <a:latin typeface="Arial" charset="0"/>
              </a:rPr>
              <a:t>Birds		76		41%</a:t>
            </a:r>
            <a:endParaRPr lang="en-US" b="1" smtClean="0">
              <a:solidFill>
                <a:srgbClr val="000000"/>
              </a:solidFill>
              <a:latin typeface="Arial" charset="0"/>
            </a:endParaRPr>
          </a:p>
          <a:p>
            <a:pPr defTabSz="914400" eaLnBrk="0" fontAlgn="base" hangingPunct="0">
              <a:spcBef>
                <a:spcPct val="50000"/>
              </a:spcBef>
              <a:spcAft>
                <a:spcPct val="0"/>
              </a:spcAft>
            </a:pPr>
            <a:r>
              <a:rPr lang="en-US" b="1" smtClean="0">
                <a:solidFill>
                  <a:srgbClr val="000080"/>
                </a:solidFill>
                <a:latin typeface="Arial" charset="0"/>
              </a:rPr>
              <a:t>Mammals	45		24%</a:t>
            </a:r>
            <a:endParaRPr lang="en-US" b="1" smtClean="0">
              <a:solidFill>
                <a:srgbClr val="000000"/>
              </a:solidFill>
              <a:latin typeface="Arial" charset="0"/>
            </a:endParaRPr>
          </a:p>
          <a:p>
            <a:pPr defTabSz="914400" eaLnBrk="0" fontAlgn="base" hangingPunct="0">
              <a:spcBef>
                <a:spcPct val="50000"/>
              </a:spcBef>
              <a:spcAft>
                <a:spcPct val="0"/>
              </a:spcAft>
            </a:pPr>
            <a:r>
              <a:rPr lang="en-US" sz="2000" b="1" smtClean="0">
                <a:solidFill>
                  <a:srgbClr val="000080"/>
                </a:solidFill>
                <a:latin typeface="Arial" charset="0"/>
              </a:rPr>
              <a:t>Total:		185</a:t>
            </a:r>
            <a:endParaRPr lang="en-US" sz="2000" smtClean="0">
              <a:solidFill>
                <a:srgbClr val="000080"/>
              </a:solidFill>
              <a:latin typeface="Arial" charset="0"/>
            </a:endParaRPr>
          </a:p>
        </p:txBody>
      </p:sp>
      <p:sp>
        <p:nvSpPr>
          <p:cNvPr id="69637" name="Line 5"/>
          <p:cNvSpPr>
            <a:spLocks noChangeShapeType="1"/>
          </p:cNvSpPr>
          <p:nvPr/>
        </p:nvSpPr>
        <p:spPr bwMode="auto">
          <a:xfrm>
            <a:off x="1562100" y="1905000"/>
            <a:ext cx="6019800" cy="0"/>
          </a:xfrm>
          <a:prstGeom prst="line">
            <a:avLst/>
          </a:prstGeom>
          <a:noFill/>
          <a:ln w="28575">
            <a:solidFill>
              <a:schemeClr val="tx1"/>
            </a:solidFill>
            <a:round/>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69638" name="Line 6"/>
          <p:cNvSpPr>
            <a:spLocks noChangeShapeType="1"/>
          </p:cNvSpPr>
          <p:nvPr/>
        </p:nvSpPr>
        <p:spPr bwMode="auto">
          <a:xfrm>
            <a:off x="1562100" y="2971800"/>
            <a:ext cx="6019800" cy="0"/>
          </a:xfrm>
          <a:prstGeom prst="line">
            <a:avLst/>
          </a:prstGeom>
          <a:noFill/>
          <a:ln w="9525">
            <a:solidFill>
              <a:schemeClr val="tx1"/>
            </a:solidFill>
            <a:round/>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69639" name="Line 7"/>
          <p:cNvSpPr>
            <a:spLocks noChangeShapeType="1"/>
          </p:cNvSpPr>
          <p:nvPr/>
        </p:nvSpPr>
        <p:spPr bwMode="auto">
          <a:xfrm>
            <a:off x="1562100" y="4648200"/>
            <a:ext cx="6019800" cy="0"/>
          </a:xfrm>
          <a:prstGeom prst="line">
            <a:avLst/>
          </a:prstGeom>
          <a:noFill/>
          <a:ln w="9525">
            <a:solidFill>
              <a:schemeClr val="tx1"/>
            </a:solidFill>
            <a:round/>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69640" name="Line 8"/>
          <p:cNvSpPr>
            <a:spLocks noChangeShapeType="1"/>
          </p:cNvSpPr>
          <p:nvPr/>
        </p:nvSpPr>
        <p:spPr bwMode="auto">
          <a:xfrm>
            <a:off x="1562100" y="5105400"/>
            <a:ext cx="6019800" cy="0"/>
          </a:xfrm>
          <a:prstGeom prst="line">
            <a:avLst/>
          </a:prstGeom>
          <a:noFill/>
          <a:ln w="9525">
            <a:solidFill>
              <a:schemeClr val="tx1"/>
            </a:solidFill>
            <a:round/>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69641" name="Line 9"/>
          <p:cNvSpPr>
            <a:spLocks noChangeShapeType="1"/>
          </p:cNvSpPr>
          <p:nvPr/>
        </p:nvSpPr>
        <p:spPr bwMode="auto">
          <a:xfrm>
            <a:off x="1562100" y="5486400"/>
            <a:ext cx="6019800" cy="0"/>
          </a:xfrm>
          <a:prstGeom prst="line">
            <a:avLst/>
          </a:prstGeom>
          <a:noFill/>
          <a:ln w="28575">
            <a:solidFill>
              <a:schemeClr val="tx1"/>
            </a:solidFill>
            <a:round/>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69642" name="Picture 10"/>
          <p:cNvPicPr>
            <a:picLocks noChangeAspect="1" noChangeArrowheads="1"/>
          </p:cNvPicPr>
          <p:nvPr/>
        </p:nvPicPr>
        <p:blipFill>
          <a:blip r:embed="rId3"/>
          <a:srcRect/>
          <a:stretch>
            <a:fillRect/>
          </a:stretch>
        </p:blipFill>
        <p:spPr bwMode="auto">
          <a:xfrm>
            <a:off x="7027863" y="5538788"/>
            <a:ext cx="1811337" cy="1166812"/>
          </a:xfrm>
          <a:prstGeom prst="rect">
            <a:avLst/>
          </a:prstGeom>
          <a:noFill/>
        </p:spPr>
      </p:pic>
      <p:sp>
        <p:nvSpPr>
          <p:cNvPr id="69643" name="Text Box 11"/>
          <p:cNvSpPr txBox="1">
            <a:spLocks noChangeArrowheads="1"/>
          </p:cNvSpPr>
          <p:nvPr/>
        </p:nvSpPr>
        <p:spPr bwMode="auto">
          <a:xfrm>
            <a:off x="990600" y="381000"/>
            <a:ext cx="7315200" cy="519113"/>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800" u="sng" smtClean="0">
                <a:solidFill>
                  <a:srgbClr val="000000"/>
                </a:solidFill>
                <a:effectLst>
                  <a:outerShdw blurRad="38100" dist="38100" dir="2700000" algn="tl">
                    <a:srgbClr val="C0C0C0"/>
                  </a:outerShdw>
                </a:effectLst>
                <a:latin typeface="Arial" charset="0"/>
              </a:rPr>
              <a:t>South Carolina Terrestrial Vertebrates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40"/>
          <p:cNvSpPr>
            <a:spLocks noChangeArrowheads="1"/>
          </p:cNvSpPr>
          <p:nvPr/>
        </p:nvSpPr>
        <p:spPr bwMode="auto">
          <a:xfrm>
            <a:off x="304800" y="114300"/>
            <a:ext cx="8534400" cy="6629400"/>
          </a:xfrm>
          <a:prstGeom prst="roundRect">
            <a:avLst>
              <a:gd name="adj" fmla="val 16667"/>
            </a:avLst>
          </a:prstGeom>
          <a:solidFill>
            <a:schemeClr val="bg1">
              <a:alpha val="59999"/>
            </a:schemeClr>
          </a:solidFill>
          <a:ln w="9525">
            <a:solidFill>
              <a:schemeClr val="bg1"/>
            </a:solidFill>
            <a:round/>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4099" name="Rectangle 29"/>
          <p:cNvSpPr>
            <a:spLocks noChangeArrowheads="1"/>
          </p:cNvSpPr>
          <p:nvPr/>
        </p:nvSpPr>
        <p:spPr bwMode="auto">
          <a:xfrm>
            <a:off x="2362200" y="1219200"/>
            <a:ext cx="5486400" cy="49530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400" smtClean="0">
              <a:solidFill>
                <a:srgbClr val="000000"/>
              </a:solidFill>
              <a:latin typeface="Arial" charset="0"/>
            </a:endParaRPr>
          </a:p>
        </p:txBody>
      </p:sp>
      <p:sp>
        <p:nvSpPr>
          <p:cNvPr id="22556" name="Text Box 28"/>
          <p:cNvSpPr txBox="1">
            <a:spLocks noChangeArrowheads="1"/>
          </p:cNvSpPr>
          <p:nvPr/>
        </p:nvSpPr>
        <p:spPr bwMode="auto">
          <a:xfrm>
            <a:off x="1371600" y="685800"/>
            <a:ext cx="6400800" cy="457200"/>
          </a:xfrm>
          <a:prstGeom prst="rect">
            <a:avLst/>
          </a:prstGeom>
          <a:noFill/>
          <a:ln w="9525">
            <a:noFill/>
            <a:miter lim="800000"/>
            <a:headEnd/>
            <a:tailEnd/>
          </a:ln>
          <a:effectLst>
            <a:outerShdw dist="35921" dir="2700000" algn="ctr" rotWithShape="0">
              <a:srgbClr val="B2B2B2"/>
            </a:outerShdw>
          </a:effectLst>
        </p:spPr>
        <p:txBody>
          <a:bodyPr>
            <a:spAutoFit/>
          </a:bodyPr>
          <a:lstStyle/>
          <a:p>
            <a:pPr algn="ctr" defTabSz="914400" eaLnBrk="0" fontAlgn="base" hangingPunct="0">
              <a:spcBef>
                <a:spcPct val="50000"/>
              </a:spcBef>
              <a:spcAft>
                <a:spcPct val="0"/>
              </a:spcAft>
              <a:defRPr/>
            </a:pPr>
            <a:r>
              <a:rPr lang="en-US" sz="2400" b="1">
                <a:solidFill>
                  <a:srgbClr val="000000"/>
                </a:solidFill>
                <a:effectLst>
                  <a:outerShdw blurRad="38100" dist="38100" dir="2700000" algn="tl">
                    <a:srgbClr val="FFFFFF"/>
                  </a:outerShdw>
                </a:effectLst>
                <a:latin typeface="Arial" charset="0"/>
              </a:rPr>
              <a:t>Chemical Composition of the Human Body</a:t>
            </a:r>
          </a:p>
        </p:txBody>
      </p:sp>
      <p:sp>
        <p:nvSpPr>
          <p:cNvPr id="4101" name="Text Box 31"/>
          <p:cNvSpPr txBox="1">
            <a:spLocks noChangeArrowheads="1"/>
          </p:cNvSpPr>
          <p:nvPr/>
        </p:nvSpPr>
        <p:spPr bwMode="auto">
          <a:xfrm>
            <a:off x="2590800" y="5867400"/>
            <a:ext cx="1012825" cy="24447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000" i="1" smtClean="0">
                <a:solidFill>
                  <a:srgbClr val="000000"/>
                </a:solidFill>
                <a:latin typeface="Arial" charset="0"/>
              </a:rPr>
              <a:t>(Frieden 1972)</a:t>
            </a:r>
          </a:p>
        </p:txBody>
      </p:sp>
      <p:grpSp>
        <p:nvGrpSpPr>
          <p:cNvPr id="2" name="Group 38"/>
          <p:cNvGrpSpPr>
            <a:grpSpLocks/>
          </p:cNvGrpSpPr>
          <p:nvPr/>
        </p:nvGrpSpPr>
        <p:grpSpPr bwMode="auto">
          <a:xfrm>
            <a:off x="5486400" y="4724400"/>
            <a:ext cx="2286000" cy="1438275"/>
            <a:chOff x="3456" y="2976"/>
            <a:chExt cx="1440" cy="906"/>
          </a:xfrm>
        </p:grpSpPr>
        <p:sp>
          <p:nvSpPr>
            <p:cNvPr id="22553" name="Text Box 25"/>
            <p:cNvSpPr txBox="1">
              <a:spLocks noChangeArrowheads="1"/>
            </p:cNvSpPr>
            <p:nvPr/>
          </p:nvSpPr>
          <p:spPr bwMode="auto">
            <a:xfrm>
              <a:off x="3456" y="2976"/>
              <a:ext cx="1440" cy="889"/>
            </a:xfrm>
            <a:prstGeom prst="rect">
              <a:avLst/>
            </a:prstGeom>
            <a:noFill/>
            <a:ln w="9525">
              <a:noFill/>
              <a:miter lim="800000"/>
              <a:headEnd/>
              <a:tailEnd/>
            </a:ln>
            <a:effectLst/>
          </p:spPr>
          <p:txBody>
            <a:bodyPr>
              <a:spAutoFit/>
            </a:bodyPr>
            <a:lstStyle/>
            <a:p>
              <a:pPr defTabSz="914400" eaLnBrk="0" fontAlgn="base" hangingPunct="0">
                <a:lnSpc>
                  <a:spcPct val="60000"/>
                </a:lnSpc>
                <a:spcBef>
                  <a:spcPct val="50000"/>
                </a:spcBef>
                <a:spcAft>
                  <a:spcPct val="0"/>
                </a:spcAft>
                <a:defRPr/>
              </a:pPr>
              <a:r>
                <a:rPr lang="en-US" sz="1200" u="sng">
                  <a:solidFill>
                    <a:srgbClr val="000000"/>
                  </a:solidFill>
                  <a:effectLst>
                    <a:outerShdw blurRad="38100" dist="38100" dir="2700000" algn="tl">
                      <a:srgbClr val="FFFFFF"/>
                    </a:outerShdw>
                  </a:effectLst>
                  <a:latin typeface="Arial" charset="0"/>
                </a:rPr>
                <a:t>TRACE ELEMENTS (&lt;0.01%)</a:t>
              </a:r>
              <a:endParaRPr lang="en-US" sz="1200">
                <a:solidFill>
                  <a:srgbClr val="000000"/>
                </a:solidFill>
                <a:effectLst>
                  <a:outerShdw blurRad="38100" dist="38100" dir="2700000" algn="tl">
                    <a:srgbClr val="FFFFFF"/>
                  </a:outerShdw>
                </a:effectLst>
                <a:latin typeface="Arial" charset="0"/>
              </a:endParaRPr>
            </a:p>
            <a:p>
              <a:pPr defTabSz="914400" eaLnBrk="0" fontAlgn="base" hangingPunct="0">
                <a:lnSpc>
                  <a:spcPct val="60000"/>
                </a:lnSpc>
                <a:spcBef>
                  <a:spcPct val="50000"/>
                </a:spcBef>
                <a:spcAft>
                  <a:spcPct val="0"/>
                </a:spcAft>
                <a:defRPr/>
              </a:pPr>
              <a:r>
                <a:rPr lang="en-US" sz="1200">
                  <a:solidFill>
                    <a:srgbClr val="000000"/>
                  </a:solidFill>
                  <a:effectLst>
                    <a:outerShdw blurRad="38100" dist="38100" dir="2700000" algn="tl">
                      <a:srgbClr val="FFFFFF"/>
                    </a:outerShdw>
                  </a:effectLst>
                  <a:latin typeface="Arial" charset="0"/>
                </a:rPr>
                <a:t>Cr</a:t>
              </a:r>
            </a:p>
            <a:p>
              <a:pPr defTabSz="914400" eaLnBrk="0" fontAlgn="base" hangingPunct="0">
                <a:lnSpc>
                  <a:spcPct val="60000"/>
                </a:lnSpc>
                <a:spcBef>
                  <a:spcPct val="50000"/>
                </a:spcBef>
                <a:spcAft>
                  <a:spcPct val="0"/>
                </a:spcAft>
                <a:defRPr/>
              </a:pPr>
              <a:r>
                <a:rPr lang="en-US" sz="1200">
                  <a:solidFill>
                    <a:srgbClr val="000000"/>
                  </a:solidFill>
                  <a:effectLst>
                    <a:outerShdw blurRad="38100" dist="38100" dir="2700000" algn="tl">
                      <a:srgbClr val="FFFFFF"/>
                    </a:outerShdw>
                  </a:effectLst>
                  <a:latin typeface="Arial" charset="0"/>
                </a:rPr>
                <a:t>Co</a:t>
              </a:r>
            </a:p>
            <a:p>
              <a:pPr defTabSz="914400" eaLnBrk="0" fontAlgn="base" hangingPunct="0">
                <a:lnSpc>
                  <a:spcPct val="60000"/>
                </a:lnSpc>
                <a:spcBef>
                  <a:spcPct val="50000"/>
                </a:spcBef>
                <a:spcAft>
                  <a:spcPct val="0"/>
                </a:spcAft>
                <a:defRPr/>
              </a:pPr>
              <a:r>
                <a:rPr lang="en-US" sz="1200">
                  <a:solidFill>
                    <a:srgbClr val="000000"/>
                  </a:solidFill>
                  <a:effectLst>
                    <a:outerShdw blurRad="38100" dist="38100" dir="2700000" algn="tl">
                      <a:srgbClr val="FFFFFF"/>
                    </a:outerShdw>
                  </a:effectLst>
                  <a:latin typeface="Arial" charset="0"/>
                </a:rPr>
                <a:t>Cu</a:t>
              </a:r>
            </a:p>
            <a:p>
              <a:pPr defTabSz="914400" eaLnBrk="0" fontAlgn="base" hangingPunct="0">
                <a:lnSpc>
                  <a:spcPct val="60000"/>
                </a:lnSpc>
                <a:spcBef>
                  <a:spcPct val="50000"/>
                </a:spcBef>
                <a:spcAft>
                  <a:spcPct val="0"/>
                </a:spcAft>
                <a:defRPr/>
              </a:pPr>
              <a:r>
                <a:rPr lang="en-US" sz="1200">
                  <a:solidFill>
                    <a:srgbClr val="000000"/>
                  </a:solidFill>
                  <a:effectLst>
                    <a:outerShdw blurRad="38100" dist="38100" dir="2700000" algn="tl">
                      <a:srgbClr val="FFFFFF"/>
                    </a:outerShdw>
                  </a:effectLst>
                  <a:latin typeface="Arial" charset="0"/>
                </a:rPr>
                <a:t>F</a:t>
              </a:r>
            </a:p>
            <a:p>
              <a:pPr defTabSz="914400" eaLnBrk="0" fontAlgn="base" hangingPunct="0">
                <a:lnSpc>
                  <a:spcPct val="60000"/>
                </a:lnSpc>
                <a:spcBef>
                  <a:spcPct val="50000"/>
                </a:spcBef>
                <a:spcAft>
                  <a:spcPct val="0"/>
                </a:spcAft>
                <a:defRPr/>
              </a:pPr>
              <a:r>
                <a:rPr lang="en-US" sz="1200">
                  <a:solidFill>
                    <a:srgbClr val="000000"/>
                  </a:solidFill>
                  <a:effectLst>
                    <a:outerShdw blurRad="38100" dist="38100" dir="2700000" algn="tl">
                      <a:srgbClr val="FFFFFF"/>
                    </a:outerShdw>
                  </a:effectLst>
                  <a:latin typeface="Arial" charset="0"/>
                </a:rPr>
                <a:t>I</a:t>
              </a:r>
            </a:p>
            <a:p>
              <a:pPr defTabSz="914400" eaLnBrk="0" fontAlgn="base" hangingPunct="0">
                <a:lnSpc>
                  <a:spcPct val="60000"/>
                </a:lnSpc>
                <a:spcBef>
                  <a:spcPct val="50000"/>
                </a:spcBef>
                <a:spcAft>
                  <a:spcPct val="0"/>
                </a:spcAft>
                <a:defRPr/>
              </a:pPr>
              <a:r>
                <a:rPr lang="en-US" sz="1200">
                  <a:solidFill>
                    <a:srgbClr val="000000"/>
                  </a:solidFill>
                  <a:effectLst>
                    <a:outerShdw blurRad="38100" dist="38100" dir="2700000" algn="tl">
                      <a:srgbClr val="FFFFFF"/>
                    </a:outerShdw>
                  </a:effectLst>
                  <a:latin typeface="Arial" charset="0"/>
                </a:rPr>
                <a:t>Fe</a:t>
              </a:r>
            </a:p>
          </p:txBody>
        </p:sp>
        <p:sp>
          <p:nvSpPr>
            <p:cNvPr id="22560" name="Text Box 32"/>
            <p:cNvSpPr txBox="1">
              <a:spLocks noChangeArrowheads="1"/>
            </p:cNvSpPr>
            <p:nvPr/>
          </p:nvSpPr>
          <p:spPr bwMode="auto">
            <a:xfrm>
              <a:off x="4416" y="3120"/>
              <a:ext cx="384" cy="762"/>
            </a:xfrm>
            <a:prstGeom prst="rect">
              <a:avLst/>
            </a:prstGeom>
            <a:noFill/>
            <a:ln w="9525">
              <a:noFill/>
              <a:miter lim="800000"/>
              <a:headEnd/>
              <a:tailEnd/>
            </a:ln>
            <a:effectLst/>
          </p:spPr>
          <p:txBody>
            <a:bodyPr>
              <a:spAutoFit/>
            </a:bodyPr>
            <a:lstStyle/>
            <a:p>
              <a:pPr defTabSz="914400" eaLnBrk="0" fontAlgn="base" hangingPunct="0">
                <a:lnSpc>
                  <a:spcPct val="60000"/>
                </a:lnSpc>
                <a:spcBef>
                  <a:spcPct val="50000"/>
                </a:spcBef>
                <a:spcAft>
                  <a:spcPct val="0"/>
                </a:spcAft>
                <a:defRPr/>
              </a:pPr>
              <a:r>
                <a:rPr lang="en-US" sz="1200">
                  <a:solidFill>
                    <a:srgbClr val="000000"/>
                  </a:solidFill>
                  <a:effectLst>
                    <a:outerShdw blurRad="38100" dist="38100" dir="2700000" algn="tl">
                      <a:srgbClr val="FFFFFF"/>
                    </a:outerShdw>
                  </a:effectLst>
                  <a:latin typeface="Arial" charset="0"/>
                </a:rPr>
                <a:t>Mn</a:t>
              </a:r>
            </a:p>
            <a:p>
              <a:pPr defTabSz="914400" eaLnBrk="0" fontAlgn="base" hangingPunct="0">
                <a:lnSpc>
                  <a:spcPct val="60000"/>
                </a:lnSpc>
                <a:spcBef>
                  <a:spcPct val="50000"/>
                </a:spcBef>
                <a:spcAft>
                  <a:spcPct val="0"/>
                </a:spcAft>
                <a:defRPr/>
              </a:pPr>
              <a:r>
                <a:rPr lang="en-US" sz="1200">
                  <a:solidFill>
                    <a:srgbClr val="000000"/>
                  </a:solidFill>
                  <a:effectLst>
                    <a:outerShdw blurRad="38100" dist="38100" dir="2700000" algn="tl">
                      <a:srgbClr val="FFFFFF"/>
                    </a:outerShdw>
                  </a:effectLst>
                  <a:latin typeface="Arial" charset="0"/>
                </a:rPr>
                <a:t>Mo</a:t>
              </a:r>
            </a:p>
            <a:p>
              <a:pPr defTabSz="914400" eaLnBrk="0" fontAlgn="base" hangingPunct="0">
                <a:lnSpc>
                  <a:spcPct val="60000"/>
                </a:lnSpc>
                <a:spcBef>
                  <a:spcPct val="50000"/>
                </a:spcBef>
                <a:spcAft>
                  <a:spcPct val="0"/>
                </a:spcAft>
                <a:defRPr/>
              </a:pPr>
              <a:r>
                <a:rPr lang="en-US" sz="1200">
                  <a:solidFill>
                    <a:srgbClr val="000000"/>
                  </a:solidFill>
                  <a:effectLst>
                    <a:outerShdw blurRad="38100" dist="38100" dir="2700000" algn="tl">
                      <a:srgbClr val="FFFFFF"/>
                    </a:outerShdw>
                  </a:effectLst>
                  <a:latin typeface="Arial" charset="0"/>
                </a:rPr>
                <a:t>Se</a:t>
              </a:r>
            </a:p>
            <a:p>
              <a:pPr defTabSz="914400" eaLnBrk="0" fontAlgn="base" hangingPunct="0">
                <a:lnSpc>
                  <a:spcPct val="60000"/>
                </a:lnSpc>
                <a:spcBef>
                  <a:spcPct val="50000"/>
                </a:spcBef>
                <a:spcAft>
                  <a:spcPct val="0"/>
                </a:spcAft>
                <a:defRPr/>
              </a:pPr>
              <a:r>
                <a:rPr lang="en-US" sz="1200">
                  <a:solidFill>
                    <a:srgbClr val="000000"/>
                  </a:solidFill>
                  <a:effectLst>
                    <a:outerShdw blurRad="38100" dist="38100" dir="2700000" algn="tl">
                      <a:srgbClr val="FFFFFF"/>
                    </a:outerShdw>
                  </a:effectLst>
                  <a:latin typeface="Arial" charset="0"/>
                </a:rPr>
                <a:t>Si</a:t>
              </a:r>
            </a:p>
            <a:p>
              <a:pPr defTabSz="914400" eaLnBrk="0" fontAlgn="base" hangingPunct="0">
                <a:lnSpc>
                  <a:spcPct val="60000"/>
                </a:lnSpc>
                <a:spcBef>
                  <a:spcPct val="50000"/>
                </a:spcBef>
                <a:spcAft>
                  <a:spcPct val="0"/>
                </a:spcAft>
                <a:defRPr/>
              </a:pPr>
              <a:r>
                <a:rPr lang="en-US" sz="1200">
                  <a:solidFill>
                    <a:srgbClr val="000000"/>
                  </a:solidFill>
                  <a:effectLst>
                    <a:outerShdw blurRad="38100" dist="38100" dir="2700000" algn="tl">
                      <a:srgbClr val="FFFFFF"/>
                    </a:outerShdw>
                  </a:effectLst>
                  <a:latin typeface="Arial" charset="0"/>
                </a:rPr>
                <a:t>Sn</a:t>
              </a:r>
            </a:p>
            <a:p>
              <a:pPr defTabSz="914400" eaLnBrk="0" fontAlgn="base" hangingPunct="0">
                <a:lnSpc>
                  <a:spcPct val="60000"/>
                </a:lnSpc>
                <a:spcBef>
                  <a:spcPct val="50000"/>
                </a:spcBef>
                <a:spcAft>
                  <a:spcPct val="0"/>
                </a:spcAft>
                <a:defRPr/>
              </a:pPr>
              <a:r>
                <a:rPr lang="en-US" sz="1200">
                  <a:solidFill>
                    <a:srgbClr val="000000"/>
                  </a:solidFill>
                  <a:effectLst>
                    <a:outerShdw blurRad="38100" dist="38100" dir="2700000" algn="tl">
                      <a:srgbClr val="FFFFFF"/>
                    </a:outerShdw>
                  </a:effectLst>
                  <a:latin typeface="Arial" charset="0"/>
                </a:rPr>
                <a:t>Zn</a:t>
              </a:r>
              <a:endParaRPr lang="en-US" sz="2400">
                <a:solidFill>
                  <a:srgbClr val="000000"/>
                </a:solidFill>
                <a:latin typeface="Arial" charset="0"/>
              </a:endParaRPr>
            </a:p>
          </p:txBody>
        </p:sp>
      </p:grpSp>
      <p:sp>
        <p:nvSpPr>
          <p:cNvPr id="22563" name="Rectangle 35"/>
          <p:cNvSpPr>
            <a:spLocks noChangeArrowheads="1"/>
          </p:cNvSpPr>
          <p:nvPr/>
        </p:nvSpPr>
        <p:spPr bwMode="auto">
          <a:xfrm>
            <a:off x="2895600" y="1447800"/>
            <a:ext cx="2667000" cy="1166813"/>
          </a:xfrm>
          <a:prstGeom prst="rect">
            <a:avLst/>
          </a:prstGeom>
          <a:noFill/>
          <a:ln w="9525">
            <a:noFill/>
            <a:miter lim="800000"/>
            <a:headEnd/>
            <a:tailEnd/>
          </a:ln>
          <a:effectLst/>
        </p:spPr>
        <p:txBody>
          <a:bodyPr>
            <a:spAutoFit/>
          </a:bodyPr>
          <a:lstStyle/>
          <a:p>
            <a:pPr defTabSz="914400" eaLnBrk="0" fontAlgn="base" hangingPunct="0">
              <a:lnSpc>
                <a:spcPct val="60000"/>
              </a:lnSpc>
              <a:spcBef>
                <a:spcPct val="50000"/>
              </a:spcBef>
              <a:spcAft>
                <a:spcPct val="0"/>
              </a:spcAft>
              <a:defRPr/>
            </a:pPr>
            <a:r>
              <a:rPr lang="en-US" u="sng">
                <a:solidFill>
                  <a:srgbClr val="FF0000"/>
                </a:solidFill>
                <a:effectLst>
                  <a:outerShdw blurRad="38100" dist="38100" dir="2700000" algn="tl">
                    <a:srgbClr val="000000"/>
                  </a:outerShdw>
                </a:effectLst>
                <a:latin typeface="Arial" charset="0"/>
              </a:rPr>
              <a:t>PRIMARY ELEMENTS</a:t>
            </a:r>
            <a:endParaRPr lang="en-US">
              <a:solidFill>
                <a:srgbClr val="FF0000"/>
              </a:solidFill>
              <a:effectLst>
                <a:outerShdw blurRad="38100" dist="38100" dir="2700000" algn="tl">
                  <a:srgbClr val="000000"/>
                </a:outerShdw>
              </a:effectLst>
              <a:latin typeface="Arial" charset="0"/>
            </a:endParaRPr>
          </a:p>
          <a:p>
            <a:pPr defTabSz="914400" eaLnBrk="0" fontAlgn="base" hangingPunct="0">
              <a:lnSpc>
                <a:spcPct val="60000"/>
              </a:lnSpc>
              <a:spcBef>
                <a:spcPct val="50000"/>
              </a:spcBef>
              <a:spcAft>
                <a:spcPct val="0"/>
              </a:spcAft>
              <a:defRPr/>
            </a:pPr>
            <a:r>
              <a:rPr lang="en-US">
                <a:solidFill>
                  <a:srgbClr val="FF0000"/>
                </a:solidFill>
                <a:latin typeface="Arial" charset="0"/>
              </a:rPr>
              <a:t>H	63.0%</a:t>
            </a:r>
          </a:p>
          <a:p>
            <a:pPr defTabSz="914400" eaLnBrk="0" fontAlgn="base" hangingPunct="0">
              <a:lnSpc>
                <a:spcPct val="60000"/>
              </a:lnSpc>
              <a:spcBef>
                <a:spcPct val="50000"/>
              </a:spcBef>
              <a:spcAft>
                <a:spcPct val="0"/>
              </a:spcAft>
              <a:defRPr/>
            </a:pPr>
            <a:r>
              <a:rPr lang="en-US">
                <a:solidFill>
                  <a:srgbClr val="FF0000"/>
                </a:solidFill>
                <a:latin typeface="Arial" charset="0"/>
              </a:rPr>
              <a:t>O	25.5%</a:t>
            </a:r>
          </a:p>
          <a:p>
            <a:pPr defTabSz="914400" eaLnBrk="0" fontAlgn="base" hangingPunct="0">
              <a:lnSpc>
                <a:spcPct val="60000"/>
              </a:lnSpc>
              <a:spcBef>
                <a:spcPct val="50000"/>
              </a:spcBef>
              <a:spcAft>
                <a:spcPct val="0"/>
              </a:spcAft>
              <a:defRPr/>
            </a:pPr>
            <a:r>
              <a:rPr lang="en-US">
                <a:solidFill>
                  <a:srgbClr val="FF0000"/>
                </a:solidFill>
                <a:latin typeface="Arial" charset="0"/>
              </a:rPr>
              <a:t>C	9.5%</a:t>
            </a:r>
          </a:p>
        </p:txBody>
      </p:sp>
      <p:sp>
        <p:nvSpPr>
          <p:cNvPr id="22565" name="Rectangle 37"/>
          <p:cNvSpPr>
            <a:spLocks noChangeArrowheads="1"/>
          </p:cNvSpPr>
          <p:nvPr/>
        </p:nvSpPr>
        <p:spPr bwMode="auto">
          <a:xfrm>
            <a:off x="4038600" y="2819400"/>
            <a:ext cx="2743200" cy="1852613"/>
          </a:xfrm>
          <a:prstGeom prst="rect">
            <a:avLst/>
          </a:prstGeom>
          <a:noFill/>
          <a:ln w="9525">
            <a:noFill/>
            <a:miter lim="800000"/>
            <a:headEnd/>
            <a:tailEnd/>
          </a:ln>
          <a:effectLst/>
        </p:spPr>
        <p:txBody>
          <a:bodyPr>
            <a:spAutoFit/>
          </a:bodyPr>
          <a:lstStyle/>
          <a:p>
            <a:pPr defTabSz="914400" eaLnBrk="0" fontAlgn="base" hangingPunct="0">
              <a:lnSpc>
                <a:spcPct val="60000"/>
              </a:lnSpc>
              <a:spcBef>
                <a:spcPct val="50000"/>
              </a:spcBef>
              <a:spcAft>
                <a:spcPct val="0"/>
              </a:spcAft>
              <a:defRPr/>
            </a:pPr>
            <a:r>
              <a:rPr lang="en-US" sz="1400" u="sng">
                <a:solidFill>
                  <a:srgbClr val="660066"/>
                </a:solidFill>
                <a:effectLst>
                  <a:outerShdw blurRad="38100" dist="38100" dir="2700000" algn="tl">
                    <a:srgbClr val="000000"/>
                  </a:outerShdw>
                </a:effectLst>
                <a:latin typeface="Arial" charset="0"/>
              </a:rPr>
              <a:t>SECONDARY ELEMENTS</a:t>
            </a:r>
            <a:endParaRPr lang="en-US" sz="1400">
              <a:solidFill>
                <a:srgbClr val="660066"/>
              </a:solidFill>
              <a:effectLst>
                <a:outerShdw blurRad="38100" dist="38100" dir="2700000" algn="tl">
                  <a:srgbClr val="000000"/>
                </a:outerShdw>
              </a:effectLst>
              <a:latin typeface="Arial" charset="0"/>
            </a:endParaRPr>
          </a:p>
          <a:p>
            <a:pPr defTabSz="914400" eaLnBrk="0" fontAlgn="base" hangingPunct="0">
              <a:lnSpc>
                <a:spcPct val="60000"/>
              </a:lnSpc>
              <a:spcBef>
                <a:spcPct val="50000"/>
              </a:spcBef>
              <a:spcAft>
                <a:spcPct val="0"/>
              </a:spcAft>
              <a:defRPr/>
            </a:pPr>
            <a:r>
              <a:rPr lang="en-US" sz="1400">
                <a:solidFill>
                  <a:srgbClr val="660066"/>
                </a:solidFill>
                <a:latin typeface="Arial" charset="0"/>
              </a:rPr>
              <a:t>Ca	0.31%</a:t>
            </a:r>
          </a:p>
          <a:p>
            <a:pPr defTabSz="914400" eaLnBrk="0" fontAlgn="base" hangingPunct="0">
              <a:lnSpc>
                <a:spcPct val="60000"/>
              </a:lnSpc>
              <a:spcBef>
                <a:spcPct val="50000"/>
              </a:spcBef>
              <a:spcAft>
                <a:spcPct val="0"/>
              </a:spcAft>
              <a:defRPr/>
            </a:pPr>
            <a:r>
              <a:rPr lang="en-US" sz="1400">
                <a:solidFill>
                  <a:srgbClr val="660066"/>
                </a:solidFill>
                <a:latin typeface="Arial" charset="0"/>
              </a:rPr>
              <a:t>P	0.22%</a:t>
            </a:r>
          </a:p>
          <a:p>
            <a:pPr defTabSz="914400" eaLnBrk="0" fontAlgn="base" hangingPunct="0">
              <a:lnSpc>
                <a:spcPct val="60000"/>
              </a:lnSpc>
              <a:spcBef>
                <a:spcPct val="50000"/>
              </a:spcBef>
              <a:spcAft>
                <a:spcPct val="0"/>
              </a:spcAft>
              <a:defRPr/>
            </a:pPr>
            <a:r>
              <a:rPr lang="en-US" sz="1400">
                <a:solidFill>
                  <a:srgbClr val="660066"/>
                </a:solidFill>
                <a:latin typeface="Arial" charset="0"/>
              </a:rPr>
              <a:t>K	0.06%</a:t>
            </a:r>
          </a:p>
          <a:p>
            <a:pPr defTabSz="914400" eaLnBrk="0" fontAlgn="base" hangingPunct="0">
              <a:lnSpc>
                <a:spcPct val="60000"/>
              </a:lnSpc>
              <a:spcBef>
                <a:spcPct val="50000"/>
              </a:spcBef>
              <a:spcAft>
                <a:spcPct val="0"/>
              </a:spcAft>
              <a:defRPr/>
            </a:pPr>
            <a:r>
              <a:rPr lang="en-US" sz="1400">
                <a:solidFill>
                  <a:srgbClr val="660066"/>
                </a:solidFill>
                <a:latin typeface="Arial" charset="0"/>
              </a:rPr>
              <a:t>S	0.05%</a:t>
            </a:r>
          </a:p>
          <a:p>
            <a:pPr defTabSz="914400" eaLnBrk="0" fontAlgn="base" hangingPunct="0">
              <a:lnSpc>
                <a:spcPct val="60000"/>
              </a:lnSpc>
              <a:spcBef>
                <a:spcPct val="50000"/>
              </a:spcBef>
              <a:spcAft>
                <a:spcPct val="0"/>
              </a:spcAft>
              <a:defRPr/>
            </a:pPr>
            <a:r>
              <a:rPr lang="en-US" sz="1400">
                <a:solidFill>
                  <a:srgbClr val="660066"/>
                </a:solidFill>
                <a:latin typeface="Arial" charset="0"/>
              </a:rPr>
              <a:t>Na	0.03%</a:t>
            </a:r>
          </a:p>
          <a:p>
            <a:pPr defTabSz="914400" eaLnBrk="0" fontAlgn="base" hangingPunct="0">
              <a:lnSpc>
                <a:spcPct val="60000"/>
              </a:lnSpc>
              <a:spcBef>
                <a:spcPct val="50000"/>
              </a:spcBef>
              <a:spcAft>
                <a:spcPct val="0"/>
              </a:spcAft>
              <a:defRPr/>
            </a:pPr>
            <a:r>
              <a:rPr lang="en-US" sz="1400">
                <a:solidFill>
                  <a:srgbClr val="660066"/>
                </a:solidFill>
                <a:latin typeface="Arial" charset="0"/>
              </a:rPr>
              <a:t>Cl	0.03%</a:t>
            </a:r>
          </a:p>
          <a:p>
            <a:pPr defTabSz="914400" eaLnBrk="0" fontAlgn="base" hangingPunct="0">
              <a:lnSpc>
                <a:spcPct val="60000"/>
              </a:lnSpc>
              <a:spcBef>
                <a:spcPct val="50000"/>
              </a:spcBef>
              <a:spcAft>
                <a:spcPct val="0"/>
              </a:spcAft>
              <a:defRPr/>
            </a:pPr>
            <a:r>
              <a:rPr lang="en-US" sz="1400">
                <a:solidFill>
                  <a:srgbClr val="660066"/>
                </a:solidFill>
                <a:latin typeface="Arial" charset="0"/>
              </a:rPr>
              <a:t>Mg	0.01%</a:t>
            </a:r>
          </a:p>
        </p:txBody>
      </p:sp>
      <p:pic>
        <p:nvPicPr>
          <p:cNvPr id="4105" name="Picture 39"/>
          <p:cNvPicPr>
            <a:picLocks noChangeAspect="1" noChangeArrowheads="1"/>
          </p:cNvPicPr>
          <p:nvPr/>
        </p:nvPicPr>
        <p:blipFill>
          <a:blip r:embed="rId3"/>
          <a:srcRect/>
          <a:stretch>
            <a:fillRect/>
          </a:stretch>
        </p:blipFill>
        <p:spPr bwMode="auto">
          <a:xfrm>
            <a:off x="1219200" y="1219200"/>
            <a:ext cx="1636713" cy="563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2563"/>
                                        </p:tgtEl>
                                        <p:attrNameLst>
                                          <p:attrName>style.visibility</p:attrName>
                                        </p:attrNameLst>
                                      </p:cBhvr>
                                      <p:to>
                                        <p:strVal val="visible"/>
                                      </p:to>
                                    </p:set>
                                    <p:anim calcmode="lin" valueType="num">
                                      <p:cBhvr>
                                        <p:cTn id="7" dur="500" decel="50000" fill="hold">
                                          <p:stCondLst>
                                            <p:cond delay="0"/>
                                          </p:stCondLst>
                                        </p:cTn>
                                        <p:tgtEl>
                                          <p:spTgt spid="2256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256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563"/>
                                        </p:tgtEl>
                                        <p:attrNameLst>
                                          <p:attrName>ppt_w</p:attrName>
                                        </p:attrNameLst>
                                      </p:cBhvr>
                                      <p:tavLst>
                                        <p:tav tm="0">
                                          <p:val>
                                            <p:strVal val="#ppt_w*.05"/>
                                          </p:val>
                                        </p:tav>
                                        <p:tav tm="100000">
                                          <p:val>
                                            <p:strVal val="#ppt_w"/>
                                          </p:val>
                                        </p:tav>
                                      </p:tavLst>
                                    </p:anim>
                                    <p:anim calcmode="lin" valueType="num">
                                      <p:cBhvr>
                                        <p:cTn id="10" dur="1000" fill="hold"/>
                                        <p:tgtEl>
                                          <p:spTgt spid="2256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56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56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56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563"/>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22565"/>
                                        </p:tgtEl>
                                        <p:attrNameLst>
                                          <p:attrName>style.visibility</p:attrName>
                                        </p:attrNameLst>
                                      </p:cBhvr>
                                      <p:to>
                                        <p:strVal val="visible"/>
                                      </p:to>
                                    </p:set>
                                    <p:anim calcmode="lin" valueType="num">
                                      <p:cBhvr>
                                        <p:cTn id="18" dur="500" decel="50000" fill="hold">
                                          <p:stCondLst>
                                            <p:cond delay="0"/>
                                          </p:stCondLst>
                                        </p:cTn>
                                        <p:tgtEl>
                                          <p:spTgt spid="2256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256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2565"/>
                                        </p:tgtEl>
                                        <p:attrNameLst>
                                          <p:attrName>ppt_w</p:attrName>
                                        </p:attrNameLst>
                                      </p:cBhvr>
                                      <p:tavLst>
                                        <p:tav tm="0">
                                          <p:val>
                                            <p:strVal val="#ppt_w*.05"/>
                                          </p:val>
                                        </p:tav>
                                        <p:tav tm="100000">
                                          <p:val>
                                            <p:strVal val="#ppt_w"/>
                                          </p:val>
                                        </p:tav>
                                      </p:tavLst>
                                    </p:anim>
                                    <p:anim calcmode="lin" valueType="num">
                                      <p:cBhvr>
                                        <p:cTn id="21" dur="1000" fill="hold"/>
                                        <p:tgtEl>
                                          <p:spTgt spid="2256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256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256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256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2565"/>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3" grpId="0"/>
      <p:bldP spid="225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533400" y="1219200"/>
            <a:ext cx="8153400" cy="4038600"/>
          </a:xfrm>
          <a:prstGeom prst="rect">
            <a:avLst/>
          </a:prstGeom>
          <a:gradFill rotWithShape="0">
            <a:gsLst>
              <a:gs pos="0">
                <a:schemeClr val="hlink">
                  <a:gamma/>
                  <a:tint val="30588"/>
                  <a:invGamma/>
                  <a:alpha val="62000"/>
                </a:schemeClr>
              </a:gs>
              <a:gs pos="100000">
                <a:schemeClr val="hlink"/>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hlink"/>
            </a:extrusionClr>
          </a:sp3d>
        </p:spPr>
        <p:txBody>
          <a:bodyPr wrap="none" anchor="ctr">
            <a:flatTx/>
          </a:bodyPr>
          <a:lstStyle/>
          <a:p>
            <a:pPr defTabSz="914400" fontAlgn="base">
              <a:spcBef>
                <a:spcPct val="0"/>
              </a:spcBef>
              <a:spcAft>
                <a:spcPct val="0"/>
              </a:spcAft>
            </a:pPr>
            <a:endParaRPr lang="en-US" smtClean="0">
              <a:solidFill>
                <a:srgbClr val="000000"/>
              </a:solidFill>
              <a:latin typeface="Arial" charset="0"/>
            </a:endParaRPr>
          </a:p>
        </p:txBody>
      </p:sp>
      <p:sp>
        <p:nvSpPr>
          <p:cNvPr id="70659" name="Rectangle 3"/>
          <p:cNvSpPr>
            <a:spLocks noChangeArrowheads="1"/>
          </p:cNvSpPr>
          <p:nvPr/>
        </p:nvSpPr>
        <p:spPr bwMode="auto">
          <a:xfrm>
            <a:off x="3133725" y="6553200"/>
            <a:ext cx="2876550" cy="304800"/>
          </a:xfrm>
          <a:prstGeom prst="rect">
            <a:avLst/>
          </a:prstGeom>
          <a:noFill/>
          <a:ln w="9525">
            <a:noFill/>
            <a:miter lim="800000"/>
            <a:headEnd/>
            <a:tailEnd/>
          </a:ln>
          <a:effectLst/>
        </p:spPr>
        <p:txBody>
          <a:bodyPr wrap="none">
            <a:spAutoFit/>
          </a:bodyPr>
          <a:lstStyle/>
          <a:p>
            <a:pPr algn="ctr" defTabSz="914400" eaLnBrk="0" fontAlgn="base" hangingPunct="0">
              <a:spcBef>
                <a:spcPct val="0"/>
              </a:spcBef>
              <a:spcAft>
                <a:spcPct val="0"/>
              </a:spcAft>
            </a:pPr>
            <a:r>
              <a:rPr lang="en-US" sz="1400" i="1" smtClean="0">
                <a:solidFill>
                  <a:srgbClr val="000000"/>
                </a:solidFill>
              </a:rPr>
              <a:t>http://www.snakesandfrogs.com/scra/</a:t>
            </a:r>
          </a:p>
        </p:txBody>
      </p:sp>
      <p:sp>
        <p:nvSpPr>
          <p:cNvPr id="70660" name="Line 4"/>
          <p:cNvSpPr>
            <a:spLocks noChangeShapeType="1"/>
          </p:cNvSpPr>
          <p:nvPr/>
        </p:nvSpPr>
        <p:spPr bwMode="auto">
          <a:xfrm>
            <a:off x="1485900" y="2667000"/>
            <a:ext cx="6019800" cy="0"/>
          </a:xfrm>
          <a:prstGeom prst="line">
            <a:avLst/>
          </a:prstGeom>
          <a:noFill/>
          <a:ln w="28575">
            <a:solidFill>
              <a:schemeClr val="tx1"/>
            </a:solidFill>
            <a:round/>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70661" name="Line 5"/>
          <p:cNvSpPr>
            <a:spLocks noChangeShapeType="1"/>
          </p:cNvSpPr>
          <p:nvPr/>
        </p:nvSpPr>
        <p:spPr bwMode="auto">
          <a:xfrm>
            <a:off x="1485900" y="4343400"/>
            <a:ext cx="6019800" cy="0"/>
          </a:xfrm>
          <a:prstGeom prst="line">
            <a:avLst/>
          </a:prstGeom>
          <a:noFill/>
          <a:ln w="28575">
            <a:solidFill>
              <a:schemeClr val="tx1"/>
            </a:solidFill>
            <a:round/>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70662" name="Picture 6"/>
          <p:cNvPicPr>
            <a:picLocks noChangeAspect="1" noChangeArrowheads="1"/>
          </p:cNvPicPr>
          <p:nvPr/>
        </p:nvPicPr>
        <p:blipFill>
          <a:blip r:embed="rId3"/>
          <a:srcRect/>
          <a:stretch>
            <a:fillRect/>
          </a:stretch>
        </p:blipFill>
        <p:spPr bwMode="auto">
          <a:xfrm>
            <a:off x="3352800" y="1219200"/>
            <a:ext cx="1811338" cy="1166813"/>
          </a:xfrm>
          <a:prstGeom prst="rect">
            <a:avLst/>
          </a:prstGeom>
          <a:noFill/>
        </p:spPr>
      </p:pic>
      <p:pic>
        <p:nvPicPr>
          <p:cNvPr id="70663" name="Picture 7"/>
          <p:cNvPicPr>
            <a:picLocks noChangeAspect="1" noChangeArrowheads="1"/>
          </p:cNvPicPr>
          <p:nvPr/>
        </p:nvPicPr>
        <p:blipFill>
          <a:blip r:embed="rId4"/>
          <a:srcRect/>
          <a:stretch>
            <a:fillRect/>
          </a:stretch>
        </p:blipFill>
        <p:spPr bwMode="auto">
          <a:xfrm>
            <a:off x="5257800" y="1371600"/>
            <a:ext cx="990600" cy="990600"/>
          </a:xfrm>
          <a:prstGeom prst="rect">
            <a:avLst/>
          </a:prstGeom>
          <a:noFill/>
        </p:spPr>
      </p:pic>
      <p:sp>
        <p:nvSpPr>
          <p:cNvPr id="70664" name="Text Box 8"/>
          <p:cNvSpPr txBox="1">
            <a:spLocks noChangeArrowheads="1"/>
          </p:cNvSpPr>
          <p:nvPr/>
        </p:nvSpPr>
        <p:spPr bwMode="auto">
          <a:xfrm>
            <a:off x="1943100" y="2209800"/>
            <a:ext cx="5105400" cy="2108200"/>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pPr>
            <a:r>
              <a:rPr lang="en-US" sz="2400" smtClean="0">
                <a:solidFill>
                  <a:srgbClr val="000000"/>
                </a:solidFill>
                <a:effectLst>
                  <a:outerShdw blurRad="38100" dist="38100" dir="2700000" algn="tl">
                    <a:srgbClr val="C0C0C0"/>
                  </a:outerShdw>
                </a:effectLst>
                <a:latin typeface="Arial" charset="0"/>
              </a:rPr>
              <a:t>Taxa		SC Div. Global Div.</a:t>
            </a:r>
          </a:p>
          <a:p>
            <a:pPr defTabSz="914400" eaLnBrk="0" fontAlgn="base" hangingPunct="0">
              <a:spcBef>
                <a:spcPct val="50000"/>
              </a:spcBef>
              <a:spcAft>
                <a:spcPct val="0"/>
              </a:spcAft>
            </a:pPr>
            <a:r>
              <a:rPr lang="en-US" b="1" smtClean="0">
                <a:solidFill>
                  <a:srgbClr val="000080"/>
                </a:solidFill>
                <a:effectLst>
                  <a:outerShdw blurRad="38100" dist="38100" dir="2700000" algn="tl">
                    <a:srgbClr val="C0C0C0"/>
                  </a:outerShdw>
                </a:effectLst>
                <a:latin typeface="Arial" charset="0"/>
              </a:rPr>
              <a:t>Amphibians	13%		19%	</a:t>
            </a:r>
            <a:endParaRPr lang="en-US" smtClean="0">
              <a:solidFill>
                <a:srgbClr val="000000"/>
              </a:solidFill>
              <a:latin typeface="Arial" charset="0"/>
            </a:endParaRPr>
          </a:p>
          <a:p>
            <a:pPr defTabSz="914400" eaLnBrk="0" fontAlgn="base" hangingPunct="0">
              <a:spcBef>
                <a:spcPct val="50000"/>
              </a:spcBef>
              <a:spcAft>
                <a:spcPct val="0"/>
              </a:spcAft>
            </a:pPr>
            <a:r>
              <a:rPr lang="en-US" b="1" smtClean="0">
                <a:solidFill>
                  <a:srgbClr val="000080"/>
                </a:solidFill>
                <a:latin typeface="Arial" charset="0"/>
              </a:rPr>
              <a:t>Reptiles		22%		28%</a:t>
            </a:r>
            <a:endParaRPr lang="en-US" smtClean="0">
              <a:solidFill>
                <a:srgbClr val="000000"/>
              </a:solidFill>
              <a:latin typeface="Arial" charset="0"/>
            </a:endParaRPr>
          </a:p>
          <a:p>
            <a:pPr defTabSz="914400" eaLnBrk="0" fontAlgn="base" hangingPunct="0">
              <a:spcBef>
                <a:spcPct val="50000"/>
              </a:spcBef>
              <a:spcAft>
                <a:spcPct val="0"/>
              </a:spcAft>
            </a:pPr>
            <a:r>
              <a:rPr lang="en-US" b="1" smtClean="0">
                <a:solidFill>
                  <a:srgbClr val="000080"/>
                </a:solidFill>
                <a:latin typeface="Arial" charset="0"/>
              </a:rPr>
              <a:t>Birds		41%		35%</a:t>
            </a:r>
            <a:endParaRPr lang="en-US" b="1" smtClean="0">
              <a:solidFill>
                <a:srgbClr val="000000"/>
              </a:solidFill>
              <a:latin typeface="Arial" charset="0"/>
            </a:endParaRPr>
          </a:p>
          <a:p>
            <a:pPr defTabSz="914400" eaLnBrk="0" fontAlgn="base" hangingPunct="0">
              <a:spcBef>
                <a:spcPct val="50000"/>
              </a:spcBef>
              <a:spcAft>
                <a:spcPct val="0"/>
              </a:spcAft>
            </a:pPr>
            <a:r>
              <a:rPr lang="en-US" b="1" smtClean="0">
                <a:solidFill>
                  <a:srgbClr val="000080"/>
                </a:solidFill>
                <a:latin typeface="Arial" charset="0"/>
              </a:rPr>
              <a:t>Mammals	24%		18%</a:t>
            </a:r>
            <a:endParaRPr lang="en-US" sz="2000" smtClean="0">
              <a:solidFill>
                <a:srgbClr val="000080"/>
              </a:solidFill>
              <a:latin typeface="Arial" charset="0"/>
            </a:endParaRPr>
          </a:p>
        </p:txBody>
      </p:sp>
      <p:sp>
        <p:nvSpPr>
          <p:cNvPr id="70665" name="Rectangle 9"/>
          <p:cNvSpPr>
            <a:spLocks noChangeArrowheads="1"/>
          </p:cNvSpPr>
          <p:nvPr/>
        </p:nvSpPr>
        <p:spPr bwMode="auto">
          <a:xfrm>
            <a:off x="2016125" y="6324600"/>
            <a:ext cx="5110163" cy="274638"/>
          </a:xfrm>
          <a:prstGeom prst="rect">
            <a:avLst/>
          </a:prstGeom>
          <a:noFill/>
          <a:ln w="9525">
            <a:noFill/>
            <a:miter lim="800000"/>
            <a:headEnd/>
            <a:tailEnd/>
          </a:ln>
          <a:effectLst/>
        </p:spPr>
        <p:txBody>
          <a:bodyPr wrap="none">
            <a:spAutoFit/>
          </a:bodyPr>
          <a:lstStyle/>
          <a:p>
            <a:pPr algn="ctr" defTabSz="914400" eaLnBrk="0" fontAlgn="base" hangingPunct="0">
              <a:spcBef>
                <a:spcPct val="0"/>
              </a:spcBef>
              <a:spcAft>
                <a:spcPct val="0"/>
              </a:spcAft>
            </a:pPr>
            <a:r>
              <a:rPr lang="en-US" sz="1200" i="1" smtClean="0">
                <a:solidFill>
                  <a:srgbClr val="000000"/>
                </a:solidFill>
              </a:rPr>
              <a:t>http://users.tamuk.edu/kfjab02/Biology/Vertebrate%20Zoology/b3405_ch01.htm</a:t>
            </a:r>
          </a:p>
        </p:txBody>
      </p:sp>
      <p:sp>
        <p:nvSpPr>
          <p:cNvPr id="70666" name="Text Box 10"/>
          <p:cNvSpPr txBox="1">
            <a:spLocks noChangeArrowheads="1"/>
          </p:cNvSpPr>
          <p:nvPr/>
        </p:nvSpPr>
        <p:spPr bwMode="auto">
          <a:xfrm>
            <a:off x="1600200" y="4572000"/>
            <a:ext cx="5867400" cy="396875"/>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000" i="1" smtClean="0">
                <a:solidFill>
                  <a:srgbClr val="000080"/>
                </a:solidFill>
                <a:effectLst>
                  <a:outerShdw blurRad="38100" dist="38100" dir="2700000" algn="tl">
                    <a:srgbClr val="C0C0C0"/>
                  </a:outerShdw>
                </a:effectLst>
                <a:latin typeface="Arial" charset="0"/>
              </a:rPr>
              <a:t>Modern global tetrapod diversity = 25,654</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193" name="Rectangle 9"/>
          <p:cNvSpPr>
            <a:spLocks noChangeArrowheads="1"/>
          </p:cNvSpPr>
          <p:nvPr/>
        </p:nvSpPr>
        <p:spPr bwMode="auto">
          <a:xfrm>
            <a:off x="131763" y="63500"/>
            <a:ext cx="8880475" cy="6737350"/>
          </a:xfrm>
          <a:prstGeom prst="rect">
            <a:avLst/>
          </a:prstGeom>
          <a:gradFill rotWithShape="1">
            <a:gsLst>
              <a:gs pos="0">
                <a:schemeClr val="accent1">
                  <a:alpha val="58000"/>
                </a:schemeClr>
              </a:gs>
              <a:gs pos="50000">
                <a:schemeClr val="accent1">
                  <a:gamma/>
                  <a:tint val="56078"/>
                  <a:invGamma/>
                  <a:alpha val="42000"/>
                </a:schemeClr>
              </a:gs>
              <a:gs pos="100000">
                <a:schemeClr val="accent1">
                  <a:alpha val="58000"/>
                </a:schemeClr>
              </a:gs>
            </a:gsLst>
            <a:lin ang="18900000" scaled="1"/>
          </a:gra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endParaRPr>
          </a:p>
        </p:txBody>
      </p:sp>
      <p:pic>
        <p:nvPicPr>
          <p:cNvPr id="93194" name="Picture 10" descr="untitled"/>
          <p:cNvPicPr>
            <a:picLocks noChangeAspect="1" noChangeArrowheads="1"/>
          </p:cNvPicPr>
          <p:nvPr/>
        </p:nvPicPr>
        <p:blipFill>
          <a:blip r:embed="rId3"/>
          <a:srcRect t="17180"/>
          <a:stretch>
            <a:fillRect/>
          </a:stretch>
        </p:blipFill>
        <p:spPr bwMode="auto">
          <a:xfrm>
            <a:off x="1447800" y="2667000"/>
            <a:ext cx="6096000" cy="3886200"/>
          </a:xfrm>
          <a:prstGeom prst="rect">
            <a:avLst/>
          </a:prstGeom>
          <a:noFill/>
          <a:ln w="9525">
            <a:solidFill>
              <a:schemeClr val="bg2"/>
            </a:solidFill>
            <a:miter lim="800000"/>
            <a:headEnd/>
            <a:tailEnd/>
          </a:ln>
        </p:spPr>
      </p:pic>
      <p:sp>
        <p:nvSpPr>
          <p:cNvPr id="93189" name="AutoShape 5"/>
          <p:cNvSpPr>
            <a:spLocks noChangeArrowheads="1"/>
          </p:cNvSpPr>
          <p:nvPr/>
        </p:nvSpPr>
        <p:spPr bwMode="auto">
          <a:xfrm>
            <a:off x="228600" y="228600"/>
            <a:ext cx="8591550" cy="2292350"/>
          </a:xfrm>
          <a:prstGeom prst="roundRect">
            <a:avLst>
              <a:gd name="adj" fmla="val 7472"/>
            </a:avLst>
          </a:prstGeom>
          <a:solidFill>
            <a:schemeClr val="bg1">
              <a:alpha val="83000"/>
            </a:schemeClr>
          </a:solidFill>
          <a:ln w="9525">
            <a:noFill/>
            <a:round/>
            <a:headEnd/>
            <a:tailEnd/>
          </a:ln>
          <a:effectLst/>
        </p:spPr>
        <p:txBody>
          <a:bodyPr>
            <a:spAutoFit/>
          </a:bodyPr>
          <a:lstStyle/>
          <a:p>
            <a:pPr defTabSz="914400" fontAlgn="base">
              <a:spcBef>
                <a:spcPct val="50000"/>
              </a:spcBef>
              <a:spcAft>
                <a:spcPct val="0"/>
              </a:spcAft>
            </a:pPr>
            <a:r>
              <a:rPr lang="en-US" sz="2400" smtClean="0">
                <a:solidFill>
                  <a:srgbClr val="333399"/>
                </a:solidFill>
              </a:rPr>
              <a:t>Diversity tends to </a:t>
            </a:r>
            <a:r>
              <a:rPr lang="en-US" sz="2400" i="1" smtClean="0">
                <a:solidFill>
                  <a:srgbClr val="333399"/>
                </a:solidFill>
              </a:rPr>
              <a:t>decrease</a:t>
            </a:r>
            <a:r>
              <a:rPr lang="en-US" sz="2400" smtClean="0">
                <a:solidFill>
                  <a:srgbClr val="333399"/>
                </a:solidFill>
              </a:rPr>
              <a:t> with </a:t>
            </a:r>
            <a:r>
              <a:rPr lang="en-US" sz="2400" i="1" smtClean="0">
                <a:solidFill>
                  <a:srgbClr val="333399"/>
                </a:solidFill>
              </a:rPr>
              <a:t>increasing</a:t>
            </a:r>
            <a:r>
              <a:rPr lang="en-US" sz="2400" smtClean="0">
                <a:solidFill>
                  <a:srgbClr val="333399"/>
                </a:solidFill>
              </a:rPr>
              <a:t> environmental stress (more stressful environment = lower diversity), e.g.,:</a:t>
            </a:r>
            <a:endParaRPr lang="en-US" smtClean="0">
              <a:solidFill>
                <a:srgbClr val="000000"/>
              </a:solidFill>
            </a:endParaRPr>
          </a:p>
          <a:p>
            <a:pPr lvl="1" defTabSz="914400" fontAlgn="base">
              <a:spcBef>
                <a:spcPct val="50000"/>
              </a:spcBef>
              <a:spcAft>
                <a:spcPct val="0"/>
              </a:spcAft>
              <a:buFontTx/>
              <a:buBlip>
                <a:blip r:embed="rId4"/>
              </a:buBlip>
            </a:pPr>
            <a:r>
              <a:rPr lang="en-US" sz="2000" smtClean="0">
                <a:solidFill>
                  <a:srgbClr val="000000"/>
                </a:solidFill>
              </a:rPr>
              <a:t> Environmental variability </a:t>
            </a:r>
          </a:p>
          <a:p>
            <a:pPr lvl="1" defTabSz="914400" fontAlgn="base">
              <a:spcBef>
                <a:spcPct val="50000"/>
              </a:spcBef>
              <a:spcAft>
                <a:spcPct val="0"/>
              </a:spcAft>
              <a:buFontTx/>
              <a:buBlip>
                <a:blip r:embed="rId4"/>
              </a:buBlip>
            </a:pPr>
            <a:r>
              <a:rPr lang="en-US" sz="2000" smtClean="0">
                <a:solidFill>
                  <a:srgbClr val="000000"/>
                </a:solidFill>
              </a:rPr>
              <a:t> Higher latitudes (toward poles)</a:t>
            </a:r>
          </a:p>
          <a:p>
            <a:pPr lvl="1" defTabSz="914400" fontAlgn="base">
              <a:spcBef>
                <a:spcPct val="50000"/>
              </a:spcBef>
              <a:spcAft>
                <a:spcPct val="0"/>
              </a:spcAft>
              <a:buFontTx/>
              <a:buBlip>
                <a:blip r:embed="rId4"/>
              </a:buBlip>
            </a:pPr>
            <a:r>
              <a:rPr lang="en-US" sz="2000" smtClean="0">
                <a:solidFill>
                  <a:srgbClr val="000000"/>
                </a:solidFill>
              </a:rPr>
              <a:t> Increasing altitude</a:t>
            </a:r>
          </a:p>
        </p:txBody>
      </p:sp>
      <p:sp>
        <p:nvSpPr>
          <p:cNvPr id="93195" name="Text Box 11"/>
          <p:cNvSpPr txBox="1">
            <a:spLocks noChangeArrowheads="1"/>
          </p:cNvSpPr>
          <p:nvPr/>
        </p:nvSpPr>
        <p:spPr bwMode="auto">
          <a:xfrm>
            <a:off x="4572000" y="2743200"/>
            <a:ext cx="2895600" cy="396875"/>
          </a:xfrm>
          <a:prstGeom prst="rect">
            <a:avLst/>
          </a:prstGeom>
          <a:noFill/>
          <a:ln w="9525">
            <a:noFill/>
            <a:miter lim="800000"/>
            <a:headEnd/>
            <a:tailEnd/>
          </a:ln>
          <a:effectLst/>
        </p:spPr>
        <p:txBody>
          <a:bodyPr>
            <a:spAutoFit/>
          </a:bodyPr>
          <a:lstStyle/>
          <a:p>
            <a:pPr defTabSz="914400" fontAlgn="base">
              <a:spcBef>
                <a:spcPct val="50000"/>
              </a:spcBef>
              <a:spcAft>
                <a:spcPct val="0"/>
              </a:spcAft>
            </a:pPr>
            <a:r>
              <a:rPr lang="en-US" sz="2000" smtClean="0">
                <a:solidFill>
                  <a:srgbClr val="333399"/>
                </a:solidFill>
                <a:effectLst>
                  <a:outerShdw blurRad="38100" dist="38100" dir="2700000" algn="tl">
                    <a:srgbClr val="000000"/>
                  </a:outerShdw>
                </a:effectLst>
              </a:rPr>
              <a:t>Rocky Intertidal Zone</a:t>
            </a:r>
          </a:p>
        </p:txBody>
      </p:sp>
      <p:sp>
        <p:nvSpPr>
          <p:cNvPr id="93196" name="Rectangle 12"/>
          <p:cNvSpPr>
            <a:spLocks noChangeArrowheads="1"/>
          </p:cNvSpPr>
          <p:nvPr/>
        </p:nvSpPr>
        <p:spPr bwMode="auto">
          <a:xfrm>
            <a:off x="2790825" y="6591300"/>
            <a:ext cx="3562350" cy="274638"/>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1200" i="1" smtClean="0">
                <a:solidFill>
                  <a:srgbClr val="000000"/>
                </a:solidFill>
              </a:rPr>
              <a:t>http://home.earthlink.net/~huskertomkat/zone.html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93189">
                                            <p:txEl>
                                              <p:pRg st="0" end="0"/>
                                            </p:txEl>
                                          </p:spTgt>
                                        </p:tgtEl>
                                        <p:attrNameLst>
                                          <p:attrName>style.visibility</p:attrName>
                                        </p:attrNameLst>
                                      </p:cBhvr>
                                      <p:to>
                                        <p:strVal val="visible"/>
                                      </p:to>
                                    </p:set>
                                    <p:animEffect transition="in" filter="strips(downRight)">
                                      <p:cBhvr>
                                        <p:cTn id="7" dur="500"/>
                                        <p:tgtEl>
                                          <p:spTgt spid="93189">
                                            <p:txEl>
                                              <p:pRg st="0" end="0"/>
                                            </p:txEl>
                                          </p:spTgt>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93189">
                                            <p:txEl>
                                              <p:pRg st="1" end="1"/>
                                            </p:txEl>
                                          </p:spTgt>
                                        </p:tgtEl>
                                        <p:attrNameLst>
                                          <p:attrName>style.visibility</p:attrName>
                                        </p:attrNameLst>
                                      </p:cBhvr>
                                      <p:to>
                                        <p:strVal val="visible"/>
                                      </p:to>
                                    </p:set>
                                    <p:anim calcmode="lin" valueType="num">
                                      <p:cBhvr>
                                        <p:cTn id="11" dur="500" fill="hold"/>
                                        <p:tgtEl>
                                          <p:spTgt spid="9318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9318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9318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93189">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39" presetClass="entr" presetSubtype="0" accel="100000" fill="hold" nodeType="afterEffect">
                                  <p:stCondLst>
                                    <p:cond delay="0"/>
                                  </p:stCondLst>
                                  <p:childTnLst>
                                    <p:set>
                                      <p:cBhvr>
                                        <p:cTn id="17" dur="1" fill="hold">
                                          <p:stCondLst>
                                            <p:cond delay="0"/>
                                          </p:stCondLst>
                                        </p:cTn>
                                        <p:tgtEl>
                                          <p:spTgt spid="93189">
                                            <p:txEl>
                                              <p:pRg st="2" end="2"/>
                                            </p:txEl>
                                          </p:spTgt>
                                        </p:tgtEl>
                                        <p:attrNameLst>
                                          <p:attrName>style.visibility</p:attrName>
                                        </p:attrNameLst>
                                      </p:cBhvr>
                                      <p:to>
                                        <p:strVal val="visible"/>
                                      </p:to>
                                    </p:set>
                                    <p:anim calcmode="lin" valueType="num">
                                      <p:cBhvr>
                                        <p:cTn id="18" dur="500" fill="hold"/>
                                        <p:tgtEl>
                                          <p:spTgt spid="9318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9318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9318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93189">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39" presetClass="entr" presetSubtype="0" accel="100000" fill="hold" nodeType="afterEffect">
                                  <p:stCondLst>
                                    <p:cond delay="0"/>
                                  </p:stCondLst>
                                  <p:childTnLst>
                                    <p:set>
                                      <p:cBhvr>
                                        <p:cTn id="24" dur="1" fill="hold">
                                          <p:stCondLst>
                                            <p:cond delay="0"/>
                                          </p:stCondLst>
                                        </p:cTn>
                                        <p:tgtEl>
                                          <p:spTgt spid="93189">
                                            <p:txEl>
                                              <p:pRg st="3" end="3"/>
                                            </p:txEl>
                                          </p:spTgt>
                                        </p:tgtEl>
                                        <p:attrNameLst>
                                          <p:attrName>style.visibility</p:attrName>
                                        </p:attrNameLst>
                                      </p:cBhvr>
                                      <p:to>
                                        <p:strVal val="visible"/>
                                      </p:to>
                                    </p:set>
                                    <p:anim calcmode="lin" valueType="num">
                                      <p:cBhvr>
                                        <p:cTn id="25" dur="500" fill="hold"/>
                                        <p:tgtEl>
                                          <p:spTgt spid="9318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9318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9318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9318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66675" y="63500"/>
            <a:ext cx="9012238" cy="6737350"/>
          </a:xfrm>
          <a:prstGeom prst="rect">
            <a:avLst/>
          </a:prstGeom>
          <a:gradFill rotWithShape="1">
            <a:gsLst>
              <a:gs pos="0">
                <a:schemeClr val="accent1">
                  <a:alpha val="58000"/>
                </a:schemeClr>
              </a:gs>
              <a:gs pos="50000">
                <a:schemeClr val="accent1">
                  <a:gamma/>
                  <a:tint val="56078"/>
                  <a:invGamma/>
                  <a:alpha val="42000"/>
                </a:schemeClr>
              </a:gs>
              <a:gs pos="100000">
                <a:schemeClr val="accent1">
                  <a:alpha val="58000"/>
                </a:schemeClr>
              </a:gs>
            </a:gsLst>
            <a:lin ang="18900000" scaled="1"/>
          </a:gra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endParaRPr>
          </a:p>
        </p:txBody>
      </p:sp>
      <p:pic>
        <p:nvPicPr>
          <p:cNvPr id="94211" name="Picture 3" descr="untitled"/>
          <p:cNvPicPr>
            <a:picLocks noChangeAspect="1" noChangeArrowheads="1"/>
          </p:cNvPicPr>
          <p:nvPr/>
        </p:nvPicPr>
        <p:blipFill>
          <a:blip r:embed="rId3"/>
          <a:srcRect t="17180"/>
          <a:stretch>
            <a:fillRect/>
          </a:stretch>
        </p:blipFill>
        <p:spPr bwMode="auto">
          <a:xfrm>
            <a:off x="1524000" y="2819400"/>
            <a:ext cx="6096000" cy="3886200"/>
          </a:xfrm>
          <a:prstGeom prst="rect">
            <a:avLst/>
          </a:prstGeom>
          <a:noFill/>
          <a:ln w="9525">
            <a:solidFill>
              <a:schemeClr val="bg2"/>
            </a:solidFill>
            <a:miter lim="800000"/>
            <a:headEnd/>
            <a:tailEnd/>
          </a:ln>
        </p:spPr>
      </p:pic>
      <p:sp>
        <p:nvSpPr>
          <p:cNvPr id="94212" name="AutoShape 4"/>
          <p:cNvSpPr>
            <a:spLocks noChangeArrowheads="1"/>
          </p:cNvSpPr>
          <p:nvPr/>
        </p:nvSpPr>
        <p:spPr bwMode="auto">
          <a:xfrm>
            <a:off x="1714500" y="152400"/>
            <a:ext cx="5715000" cy="857250"/>
          </a:xfrm>
          <a:prstGeom prst="roundRect">
            <a:avLst>
              <a:gd name="adj" fmla="val 7472"/>
            </a:avLst>
          </a:prstGeom>
          <a:solidFill>
            <a:schemeClr val="bg1">
              <a:alpha val="83000"/>
            </a:schemeClr>
          </a:solidFill>
          <a:ln w="9525">
            <a:noFill/>
            <a:round/>
            <a:headEnd/>
            <a:tailEnd/>
          </a:ln>
          <a:effectLst/>
        </p:spPr>
        <p:txBody>
          <a:bodyPr>
            <a:spAutoFit/>
          </a:bodyPr>
          <a:lstStyle/>
          <a:p>
            <a:pPr algn="ctr" defTabSz="914400" fontAlgn="base">
              <a:spcBef>
                <a:spcPct val="50000"/>
              </a:spcBef>
              <a:spcAft>
                <a:spcPct val="0"/>
              </a:spcAft>
            </a:pPr>
            <a:r>
              <a:rPr lang="en-US" sz="2400" smtClean="0">
                <a:solidFill>
                  <a:srgbClr val="333399"/>
                </a:solidFill>
              </a:rPr>
              <a:t>Environmental variability is found at all scales from tiny to global.</a:t>
            </a:r>
            <a:endParaRPr lang="en-US" sz="2400" smtClean="0">
              <a:solidFill>
                <a:srgbClr val="000000"/>
              </a:solidFill>
            </a:endParaRPr>
          </a:p>
        </p:txBody>
      </p:sp>
      <p:sp>
        <p:nvSpPr>
          <p:cNvPr id="94213" name="Text Box 5"/>
          <p:cNvSpPr txBox="1">
            <a:spLocks noChangeArrowheads="1"/>
          </p:cNvSpPr>
          <p:nvPr/>
        </p:nvSpPr>
        <p:spPr bwMode="auto">
          <a:xfrm>
            <a:off x="4572000" y="2895600"/>
            <a:ext cx="2895600" cy="396875"/>
          </a:xfrm>
          <a:prstGeom prst="rect">
            <a:avLst/>
          </a:prstGeom>
          <a:noFill/>
          <a:ln w="9525">
            <a:noFill/>
            <a:miter lim="800000"/>
            <a:headEnd/>
            <a:tailEnd/>
          </a:ln>
          <a:effectLst/>
        </p:spPr>
        <p:txBody>
          <a:bodyPr>
            <a:spAutoFit/>
          </a:bodyPr>
          <a:lstStyle/>
          <a:p>
            <a:pPr defTabSz="914400" fontAlgn="base">
              <a:spcBef>
                <a:spcPct val="50000"/>
              </a:spcBef>
              <a:spcAft>
                <a:spcPct val="0"/>
              </a:spcAft>
            </a:pPr>
            <a:r>
              <a:rPr lang="en-US" sz="2000" smtClean="0">
                <a:solidFill>
                  <a:srgbClr val="333399"/>
                </a:solidFill>
                <a:effectLst>
                  <a:outerShdw blurRad="38100" dist="38100" dir="2700000" algn="tl">
                    <a:srgbClr val="000000"/>
                  </a:outerShdw>
                </a:effectLst>
              </a:rPr>
              <a:t>Rocky Intertidal Zone</a:t>
            </a:r>
          </a:p>
        </p:txBody>
      </p:sp>
      <p:sp>
        <p:nvSpPr>
          <p:cNvPr id="94214" name="Rectangle 6"/>
          <p:cNvSpPr>
            <a:spLocks noChangeArrowheads="1"/>
          </p:cNvSpPr>
          <p:nvPr/>
        </p:nvSpPr>
        <p:spPr bwMode="auto">
          <a:xfrm>
            <a:off x="2790825" y="6591300"/>
            <a:ext cx="3562350" cy="274638"/>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1200" i="1" smtClean="0">
                <a:solidFill>
                  <a:srgbClr val="000000"/>
                </a:solidFill>
              </a:rPr>
              <a:t>http://home.earthlink.net/~huskertomkat/zone.html</a:t>
            </a:r>
          </a:p>
        </p:txBody>
      </p:sp>
      <p:sp>
        <p:nvSpPr>
          <p:cNvPr id="94215" name="AutoShape 7"/>
          <p:cNvSpPr>
            <a:spLocks noChangeArrowheads="1"/>
          </p:cNvSpPr>
          <p:nvPr/>
        </p:nvSpPr>
        <p:spPr bwMode="auto">
          <a:xfrm>
            <a:off x="95250" y="1219200"/>
            <a:ext cx="2743200" cy="2667000"/>
          </a:xfrm>
          <a:prstGeom prst="wedgeRoundRectCallout">
            <a:avLst>
              <a:gd name="adj1" fmla="val 70949"/>
              <a:gd name="adj2" fmla="val 56727"/>
              <a:gd name="adj3" fmla="val 16667"/>
            </a:avLst>
          </a:prstGeom>
          <a:solidFill>
            <a:srgbClr val="FFFF99">
              <a:alpha val="94000"/>
            </a:srgbClr>
          </a:solidFill>
          <a:ln w="9525">
            <a:solidFill>
              <a:schemeClr val="bg2"/>
            </a:solidFill>
            <a:miter lim="800000"/>
            <a:headEnd/>
            <a:tailEnd/>
          </a:ln>
          <a:effectLst/>
        </p:spPr>
        <p:txBody>
          <a:bodyPr/>
          <a:lstStyle/>
          <a:p>
            <a:pPr defTabSz="914400" fontAlgn="base">
              <a:spcBef>
                <a:spcPct val="0"/>
              </a:spcBef>
              <a:spcAft>
                <a:spcPct val="0"/>
              </a:spcAft>
            </a:pPr>
            <a:r>
              <a:rPr lang="en-US" sz="2000" smtClean="0">
                <a:solidFill>
                  <a:srgbClr val="333399"/>
                </a:solidFill>
                <a:effectLst>
                  <a:outerShdw blurRad="38100" dist="38100" dir="2700000" algn="tl">
                    <a:srgbClr val="000000"/>
                  </a:outerShdw>
                </a:effectLst>
              </a:rPr>
              <a:t>High Intertidal Zone</a:t>
            </a:r>
            <a:r>
              <a:rPr lang="en-US" smtClean="0">
                <a:solidFill>
                  <a:srgbClr val="000000"/>
                </a:solidFill>
              </a:rPr>
              <a:t> </a:t>
            </a:r>
          </a:p>
          <a:p>
            <a:pPr defTabSz="914400" fontAlgn="base">
              <a:spcBef>
                <a:spcPct val="0"/>
              </a:spcBef>
              <a:spcAft>
                <a:spcPct val="0"/>
              </a:spcAft>
            </a:pPr>
            <a:r>
              <a:rPr lang="en-US" smtClean="0">
                <a:solidFill>
                  <a:srgbClr val="000000"/>
                </a:solidFill>
                <a:effectLst>
                  <a:outerShdw blurRad="38100" dist="38100" dir="2700000" algn="tl">
                    <a:srgbClr val="FFFFFF"/>
                  </a:outerShdw>
                </a:effectLst>
              </a:rPr>
              <a:t>Gooseneck Barnacles </a:t>
            </a:r>
          </a:p>
          <a:p>
            <a:pPr defTabSz="914400" fontAlgn="base">
              <a:spcBef>
                <a:spcPct val="0"/>
              </a:spcBef>
              <a:spcAft>
                <a:spcPct val="0"/>
              </a:spcAft>
            </a:pPr>
            <a:r>
              <a:rPr lang="en-US" smtClean="0">
                <a:solidFill>
                  <a:srgbClr val="000000"/>
                </a:solidFill>
                <a:effectLst>
                  <a:outerShdw blurRad="38100" dist="38100" dir="2700000" algn="tl">
                    <a:srgbClr val="FFFFFF"/>
                  </a:outerShdw>
                </a:effectLst>
              </a:rPr>
              <a:t>Acorn Barnacles </a:t>
            </a:r>
          </a:p>
          <a:p>
            <a:pPr defTabSz="914400" fontAlgn="base">
              <a:spcBef>
                <a:spcPct val="0"/>
              </a:spcBef>
              <a:spcAft>
                <a:spcPct val="0"/>
              </a:spcAft>
            </a:pPr>
            <a:r>
              <a:rPr lang="en-US" smtClean="0">
                <a:solidFill>
                  <a:srgbClr val="000000"/>
                </a:solidFill>
                <a:effectLst>
                  <a:outerShdw blurRad="38100" dist="38100" dir="2700000" algn="tl">
                    <a:srgbClr val="FFFFFF"/>
                  </a:outerShdw>
                </a:effectLst>
              </a:rPr>
              <a:t>Limpets </a:t>
            </a:r>
          </a:p>
          <a:p>
            <a:pPr defTabSz="914400" fontAlgn="base">
              <a:spcBef>
                <a:spcPct val="0"/>
              </a:spcBef>
              <a:spcAft>
                <a:spcPct val="0"/>
              </a:spcAft>
            </a:pPr>
            <a:r>
              <a:rPr lang="en-US" smtClean="0">
                <a:solidFill>
                  <a:srgbClr val="000000"/>
                </a:solidFill>
                <a:effectLst>
                  <a:outerShdw blurRad="38100" dist="38100" dir="2700000" algn="tl">
                    <a:srgbClr val="FFFFFF"/>
                  </a:outerShdw>
                </a:effectLst>
              </a:rPr>
              <a:t>Mussels </a:t>
            </a:r>
          </a:p>
          <a:p>
            <a:pPr defTabSz="914400" fontAlgn="base">
              <a:spcBef>
                <a:spcPct val="0"/>
              </a:spcBef>
              <a:spcAft>
                <a:spcPct val="0"/>
              </a:spcAft>
            </a:pPr>
            <a:r>
              <a:rPr lang="en-US" smtClean="0">
                <a:solidFill>
                  <a:srgbClr val="000000"/>
                </a:solidFill>
                <a:effectLst>
                  <a:outerShdw blurRad="38100" dist="38100" dir="2700000" algn="tl">
                    <a:srgbClr val="FFFFFF"/>
                  </a:outerShdw>
                </a:effectLst>
              </a:rPr>
              <a:t>Perwinkles </a:t>
            </a:r>
          </a:p>
          <a:p>
            <a:pPr defTabSz="914400" fontAlgn="base">
              <a:spcBef>
                <a:spcPct val="0"/>
              </a:spcBef>
              <a:spcAft>
                <a:spcPct val="0"/>
              </a:spcAft>
            </a:pPr>
            <a:r>
              <a:rPr lang="en-US" smtClean="0">
                <a:solidFill>
                  <a:srgbClr val="000000"/>
                </a:solidFill>
                <a:effectLst>
                  <a:outerShdw blurRad="38100" dist="38100" dir="2700000" algn="tl">
                    <a:srgbClr val="FFFFFF"/>
                  </a:outerShdw>
                </a:effectLst>
              </a:rPr>
              <a:t>Snails </a:t>
            </a:r>
          </a:p>
          <a:p>
            <a:pPr defTabSz="914400" fontAlgn="base">
              <a:spcBef>
                <a:spcPct val="0"/>
              </a:spcBef>
              <a:spcAft>
                <a:spcPct val="0"/>
              </a:spcAft>
            </a:pPr>
            <a:r>
              <a:rPr lang="en-US" smtClean="0">
                <a:solidFill>
                  <a:srgbClr val="000000"/>
                </a:solidFill>
                <a:effectLst>
                  <a:outerShdw blurRad="38100" dist="38100" dir="2700000" algn="tl">
                    <a:srgbClr val="FFFFFF"/>
                  </a:outerShdw>
                </a:effectLst>
              </a:rPr>
              <a:t>Brown Algae </a:t>
            </a:r>
            <a:endParaRPr lang="en-US" smtClean="0">
              <a:solidFill>
                <a:srgbClr val="000000"/>
              </a:solidFill>
            </a:endParaRPr>
          </a:p>
        </p:txBody>
      </p:sp>
      <p:sp>
        <p:nvSpPr>
          <p:cNvPr id="94216" name="AutoShape 8"/>
          <p:cNvSpPr>
            <a:spLocks noChangeArrowheads="1"/>
          </p:cNvSpPr>
          <p:nvPr/>
        </p:nvSpPr>
        <p:spPr bwMode="auto">
          <a:xfrm>
            <a:off x="2933700" y="1219200"/>
            <a:ext cx="2743200" cy="4724400"/>
          </a:xfrm>
          <a:prstGeom prst="wedgeRoundRectCallout">
            <a:avLst>
              <a:gd name="adj1" fmla="val 13949"/>
              <a:gd name="adj2" fmla="val 34074"/>
              <a:gd name="adj3" fmla="val 16667"/>
            </a:avLst>
          </a:prstGeom>
          <a:solidFill>
            <a:srgbClr val="CCFFCC">
              <a:alpha val="94000"/>
            </a:srgbClr>
          </a:solidFill>
          <a:ln w="9525">
            <a:solidFill>
              <a:schemeClr val="bg2"/>
            </a:solidFill>
            <a:miter lim="800000"/>
            <a:headEnd/>
            <a:tailEnd/>
          </a:ln>
          <a:effectLst/>
        </p:spPr>
        <p:txBody>
          <a:bodyPr/>
          <a:lstStyle/>
          <a:p>
            <a:pPr defTabSz="914400" fontAlgn="base">
              <a:spcBef>
                <a:spcPct val="0"/>
              </a:spcBef>
              <a:spcAft>
                <a:spcPct val="0"/>
              </a:spcAft>
            </a:pPr>
            <a:r>
              <a:rPr lang="en-US" sz="2000" smtClean="0">
                <a:solidFill>
                  <a:srgbClr val="333399"/>
                </a:solidFill>
                <a:effectLst>
                  <a:outerShdw blurRad="38100" dist="38100" dir="2700000" algn="tl">
                    <a:srgbClr val="000000"/>
                  </a:outerShdw>
                </a:effectLst>
              </a:rPr>
              <a:t>Mid Intertidal Zone</a:t>
            </a:r>
            <a:r>
              <a:rPr lang="en-US" smtClean="0">
                <a:solidFill>
                  <a:srgbClr val="000000"/>
                </a:solidFill>
              </a:rPr>
              <a:t> </a:t>
            </a:r>
          </a:p>
          <a:p>
            <a:pPr defTabSz="914400" fontAlgn="base">
              <a:spcBef>
                <a:spcPct val="0"/>
              </a:spcBef>
              <a:spcAft>
                <a:spcPct val="0"/>
              </a:spcAft>
            </a:pPr>
            <a:endParaRPr lang="en-US" smtClean="0">
              <a:solidFill>
                <a:srgbClr val="000000"/>
              </a:solidFill>
            </a:endParaRPr>
          </a:p>
          <a:p>
            <a:pPr defTabSz="914400" fontAlgn="base">
              <a:spcBef>
                <a:spcPct val="0"/>
              </a:spcBef>
              <a:spcAft>
                <a:spcPct val="0"/>
              </a:spcAft>
            </a:pPr>
            <a:endParaRPr lang="en-US" smtClean="0">
              <a:solidFill>
                <a:srgbClr val="000000"/>
              </a:solidFill>
            </a:endParaRPr>
          </a:p>
          <a:p>
            <a:pPr defTabSz="914400" fontAlgn="base">
              <a:spcBef>
                <a:spcPct val="0"/>
              </a:spcBef>
              <a:spcAft>
                <a:spcPct val="0"/>
              </a:spcAft>
            </a:pPr>
            <a:endParaRPr lang="en-US" smtClean="0">
              <a:solidFill>
                <a:srgbClr val="000000"/>
              </a:solidFill>
            </a:endParaRPr>
          </a:p>
          <a:p>
            <a:pPr defTabSz="914400" fontAlgn="base">
              <a:spcBef>
                <a:spcPct val="0"/>
              </a:spcBef>
              <a:spcAft>
                <a:spcPct val="0"/>
              </a:spcAft>
            </a:pPr>
            <a:endParaRPr lang="en-US" smtClean="0">
              <a:solidFill>
                <a:srgbClr val="000000"/>
              </a:solidFill>
            </a:endParaRPr>
          </a:p>
          <a:p>
            <a:pPr defTabSz="914400" fontAlgn="base">
              <a:spcBef>
                <a:spcPct val="0"/>
              </a:spcBef>
              <a:spcAft>
                <a:spcPct val="0"/>
              </a:spcAft>
            </a:pPr>
            <a:endParaRPr lang="en-US" smtClean="0">
              <a:solidFill>
                <a:srgbClr val="000000"/>
              </a:solidFill>
            </a:endParaRPr>
          </a:p>
          <a:p>
            <a:pPr defTabSz="914400" fontAlgn="base">
              <a:spcBef>
                <a:spcPct val="0"/>
              </a:spcBef>
              <a:spcAft>
                <a:spcPct val="0"/>
              </a:spcAft>
            </a:pPr>
            <a:endParaRPr lang="en-US" smtClean="0">
              <a:solidFill>
                <a:srgbClr val="000000"/>
              </a:solidFill>
            </a:endParaRPr>
          </a:p>
          <a:p>
            <a:pPr defTabSz="914400" fontAlgn="base">
              <a:spcBef>
                <a:spcPct val="0"/>
              </a:spcBef>
              <a:spcAft>
                <a:spcPct val="0"/>
              </a:spcAft>
            </a:pPr>
            <a:r>
              <a:rPr lang="en-US" smtClean="0">
                <a:solidFill>
                  <a:srgbClr val="000000"/>
                </a:solidFill>
              </a:rPr>
              <a:t>Purple Sea Urchin </a:t>
            </a:r>
          </a:p>
          <a:p>
            <a:pPr defTabSz="914400" fontAlgn="base">
              <a:spcBef>
                <a:spcPct val="0"/>
              </a:spcBef>
              <a:spcAft>
                <a:spcPct val="0"/>
              </a:spcAft>
            </a:pPr>
            <a:r>
              <a:rPr lang="en-US" smtClean="0">
                <a:solidFill>
                  <a:srgbClr val="000000"/>
                </a:solidFill>
              </a:rPr>
              <a:t>Red Sea Urchin </a:t>
            </a:r>
          </a:p>
          <a:p>
            <a:pPr defTabSz="914400" fontAlgn="base">
              <a:spcBef>
                <a:spcPct val="0"/>
              </a:spcBef>
              <a:spcAft>
                <a:spcPct val="0"/>
              </a:spcAft>
            </a:pPr>
            <a:r>
              <a:rPr lang="en-US" smtClean="0">
                <a:solidFill>
                  <a:srgbClr val="000000"/>
                </a:solidFill>
              </a:rPr>
              <a:t>Ochre Sea Star </a:t>
            </a:r>
          </a:p>
          <a:p>
            <a:pPr defTabSz="914400" fontAlgn="base">
              <a:spcBef>
                <a:spcPct val="0"/>
              </a:spcBef>
              <a:spcAft>
                <a:spcPct val="0"/>
              </a:spcAft>
            </a:pPr>
            <a:r>
              <a:rPr lang="en-US" smtClean="0">
                <a:solidFill>
                  <a:srgbClr val="000000"/>
                </a:solidFill>
              </a:rPr>
              <a:t>Anemone </a:t>
            </a:r>
          </a:p>
          <a:p>
            <a:pPr defTabSz="914400" fontAlgn="base">
              <a:spcBef>
                <a:spcPct val="0"/>
              </a:spcBef>
              <a:spcAft>
                <a:spcPct val="0"/>
              </a:spcAft>
            </a:pPr>
            <a:r>
              <a:rPr lang="en-US" smtClean="0">
                <a:solidFill>
                  <a:srgbClr val="000000"/>
                </a:solidFill>
              </a:rPr>
              <a:t>Crabs </a:t>
            </a:r>
          </a:p>
          <a:p>
            <a:pPr defTabSz="914400" fontAlgn="base">
              <a:spcBef>
                <a:spcPct val="0"/>
              </a:spcBef>
              <a:spcAft>
                <a:spcPct val="0"/>
              </a:spcAft>
            </a:pPr>
            <a:r>
              <a:rPr lang="en-US" smtClean="0">
                <a:solidFill>
                  <a:srgbClr val="000000"/>
                </a:solidFill>
              </a:rPr>
              <a:t>Chitons </a:t>
            </a:r>
          </a:p>
          <a:p>
            <a:pPr defTabSz="914400" fontAlgn="base">
              <a:spcBef>
                <a:spcPct val="0"/>
              </a:spcBef>
              <a:spcAft>
                <a:spcPct val="0"/>
              </a:spcAft>
            </a:pPr>
            <a:r>
              <a:rPr lang="en-US" smtClean="0">
                <a:solidFill>
                  <a:srgbClr val="000000"/>
                </a:solidFill>
              </a:rPr>
              <a:t>Tunicate </a:t>
            </a:r>
          </a:p>
          <a:p>
            <a:pPr defTabSz="914400" fontAlgn="base">
              <a:spcBef>
                <a:spcPct val="0"/>
              </a:spcBef>
              <a:spcAft>
                <a:spcPct val="0"/>
              </a:spcAft>
            </a:pPr>
            <a:r>
              <a:rPr lang="en-US" smtClean="0">
                <a:solidFill>
                  <a:srgbClr val="000000"/>
                </a:solidFill>
              </a:rPr>
              <a:t>Sea Lettuce </a:t>
            </a:r>
          </a:p>
          <a:p>
            <a:pPr defTabSz="914400" fontAlgn="base">
              <a:spcBef>
                <a:spcPct val="0"/>
              </a:spcBef>
              <a:spcAft>
                <a:spcPct val="0"/>
              </a:spcAft>
            </a:pPr>
            <a:r>
              <a:rPr lang="en-US" smtClean="0">
                <a:solidFill>
                  <a:srgbClr val="000000"/>
                </a:solidFill>
              </a:rPr>
              <a:t>Algae</a:t>
            </a:r>
          </a:p>
        </p:txBody>
      </p:sp>
      <p:sp>
        <p:nvSpPr>
          <p:cNvPr id="94217" name="AutoShape 9"/>
          <p:cNvSpPr>
            <a:spLocks noChangeArrowheads="1"/>
          </p:cNvSpPr>
          <p:nvPr/>
        </p:nvSpPr>
        <p:spPr bwMode="auto">
          <a:xfrm>
            <a:off x="5772150" y="1219200"/>
            <a:ext cx="3276600" cy="5562600"/>
          </a:xfrm>
          <a:prstGeom prst="wedgeRoundRectCallout">
            <a:avLst>
              <a:gd name="adj1" fmla="val -72190"/>
              <a:gd name="adj2" fmla="val 38986"/>
              <a:gd name="adj3" fmla="val 16667"/>
            </a:avLst>
          </a:prstGeom>
          <a:solidFill>
            <a:srgbClr val="CCFFFF">
              <a:alpha val="94000"/>
            </a:srgbClr>
          </a:solidFill>
          <a:ln w="9525">
            <a:solidFill>
              <a:schemeClr val="bg2"/>
            </a:solidFill>
            <a:miter lim="800000"/>
            <a:headEnd/>
            <a:tailEnd/>
          </a:ln>
          <a:effectLst/>
        </p:spPr>
        <p:txBody>
          <a:bodyPr/>
          <a:lstStyle/>
          <a:p>
            <a:pPr defTabSz="914400" fontAlgn="base">
              <a:spcBef>
                <a:spcPct val="0"/>
              </a:spcBef>
              <a:spcAft>
                <a:spcPct val="0"/>
              </a:spcAft>
            </a:pPr>
            <a:r>
              <a:rPr lang="en-US" sz="2000" smtClean="0">
                <a:solidFill>
                  <a:srgbClr val="333399"/>
                </a:solidFill>
                <a:effectLst>
                  <a:outerShdw blurRad="38100" dist="38100" dir="2700000" algn="tl">
                    <a:srgbClr val="000000"/>
                  </a:outerShdw>
                </a:effectLst>
              </a:rPr>
              <a:t>Sub-tidal Zone</a:t>
            </a:r>
            <a:r>
              <a:rPr lang="en-US" smtClean="0">
                <a:solidFill>
                  <a:srgbClr val="000000"/>
                </a:solidFill>
              </a:rPr>
              <a:t> </a:t>
            </a:r>
          </a:p>
          <a:p>
            <a:pPr defTabSz="914400" fontAlgn="base">
              <a:spcBef>
                <a:spcPct val="0"/>
              </a:spcBef>
              <a:spcAft>
                <a:spcPct val="0"/>
              </a:spcAft>
            </a:pPr>
            <a:endParaRPr lang="en-US" smtClean="0">
              <a:solidFill>
                <a:srgbClr val="000000"/>
              </a:solidFill>
            </a:endParaRPr>
          </a:p>
          <a:p>
            <a:pPr defTabSz="914400" fontAlgn="base">
              <a:spcBef>
                <a:spcPct val="0"/>
              </a:spcBef>
              <a:spcAft>
                <a:spcPct val="0"/>
              </a:spcAft>
            </a:pPr>
            <a:endParaRPr lang="en-US" smtClean="0">
              <a:solidFill>
                <a:srgbClr val="000000"/>
              </a:solidFill>
            </a:endParaRPr>
          </a:p>
          <a:p>
            <a:pPr defTabSz="914400" fontAlgn="base">
              <a:spcBef>
                <a:spcPct val="0"/>
              </a:spcBef>
              <a:spcAft>
                <a:spcPct val="0"/>
              </a:spcAft>
            </a:pPr>
            <a:endParaRPr lang="en-US" smtClean="0">
              <a:solidFill>
                <a:srgbClr val="000000"/>
              </a:solidFill>
            </a:endParaRPr>
          </a:p>
          <a:p>
            <a:pPr defTabSz="914400" fontAlgn="base">
              <a:spcBef>
                <a:spcPct val="0"/>
              </a:spcBef>
              <a:spcAft>
                <a:spcPct val="0"/>
              </a:spcAft>
            </a:pPr>
            <a:endParaRPr lang="en-US" smtClean="0">
              <a:solidFill>
                <a:srgbClr val="000000"/>
              </a:solidFill>
            </a:endParaRPr>
          </a:p>
          <a:p>
            <a:pPr defTabSz="914400" fontAlgn="base">
              <a:spcBef>
                <a:spcPct val="0"/>
              </a:spcBef>
              <a:spcAft>
                <a:spcPct val="0"/>
              </a:spcAft>
            </a:pPr>
            <a:endParaRPr lang="en-US" smtClean="0">
              <a:solidFill>
                <a:srgbClr val="000000"/>
              </a:solidFill>
            </a:endParaRPr>
          </a:p>
          <a:p>
            <a:pPr defTabSz="914400" fontAlgn="base">
              <a:spcBef>
                <a:spcPct val="0"/>
              </a:spcBef>
              <a:spcAft>
                <a:spcPct val="0"/>
              </a:spcAft>
            </a:pPr>
            <a:endParaRPr lang="en-US" smtClean="0">
              <a:solidFill>
                <a:srgbClr val="000000"/>
              </a:solidFill>
            </a:endParaRPr>
          </a:p>
          <a:p>
            <a:pPr defTabSz="914400" fontAlgn="base">
              <a:spcBef>
                <a:spcPct val="0"/>
              </a:spcBef>
              <a:spcAft>
                <a:spcPct val="0"/>
              </a:spcAft>
            </a:pPr>
            <a:endParaRPr lang="en-US" smtClean="0">
              <a:solidFill>
                <a:srgbClr val="000000"/>
              </a:solidFill>
            </a:endParaRPr>
          </a:p>
          <a:p>
            <a:pPr defTabSz="914400" fontAlgn="base">
              <a:spcBef>
                <a:spcPct val="0"/>
              </a:spcBef>
              <a:spcAft>
                <a:spcPct val="0"/>
              </a:spcAft>
            </a:pPr>
            <a:r>
              <a:rPr lang="en-US" smtClean="0">
                <a:solidFill>
                  <a:srgbClr val="000000"/>
                </a:solidFill>
              </a:rPr>
              <a:t>Brittle Star </a:t>
            </a:r>
          </a:p>
          <a:p>
            <a:pPr defTabSz="914400" fontAlgn="base">
              <a:spcBef>
                <a:spcPct val="0"/>
              </a:spcBef>
              <a:spcAft>
                <a:spcPct val="0"/>
              </a:spcAft>
            </a:pPr>
            <a:r>
              <a:rPr lang="en-US" smtClean="0">
                <a:solidFill>
                  <a:srgbClr val="000000"/>
                </a:solidFill>
              </a:rPr>
              <a:t>Bat Star </a:t>
            </a:r>
          </a:p>
          <a:p>
            <a:pPr defTabSz="914400" fontAlgn="base">
              <a:spcBef>
                <a:spcPct val="0"/>
              </a:spcBef>
              <a:spcAft>
                <a:spcPct val="0"/>
              </a:spcAft>
            </a:pPr>
            <a:r>
              <a:rPr lang="en-US" smtClean="0">
                <a:solidFill>
                  <a:srgbClr val="000000"/>
                </a:solidFill>
              </a:rPr>
              <a:t>Green Anemone </a:t>
            </a:r>
          </a:p>
          <a:p>
            <a:pPr defTabSz="914400" fontAlgn="base">
              <a:spcBef>
                <a:spcPct val="0"/>
              </a:spcBef>
              <a:spcAft>
                <a:spcPct val="0"/>
              </a:spcAft>
            </a:pPr>
            <a:r>
              <a:rPr lang="en-US" smtClean="0">
                <a:solidFill>
                  <a:srgbClr val="000000"/>
                </a:solidFill>
              </a:rPr>
              <a:t>Aggregating Anemone </a:t>
            </a:r>
          </a:p>
          <a:p>
            <a:pPr defTabSz="914400" fontAlgn="base">
              <a:spcBef>
                <a:spcPct val="0"/>
              </a:spcBef>
              <a:spcAft>
                <a:spcPct val="0"/>
              </a:spcAft>
            </a:pPr>
            <a:r>
              <a:rPr lang="en-US" smtClean="0">
                <a:solidFill>
                  <a:srgbClr val="000000"/>
                </a:solidFill>
              </a:rPr>
              <a:t>Sea Hares </a:t>
            </a:r>
          </a:p>
          <a:p>
            <a:pPr defTabSz="914400" fontAlgn="base">
              <a:spcBef>
                <a:spcPct val="0"/>
              </a:spcBef>
              <a:spcAft>
                <a:spcPct val="0"/>
              </a:spcAft>
            </a:pPr>
            <a:r>
              <a:rPr lang="en-US" smtClean="0">
                <a:solidFill>
                  <a:srgbClr val="000000"/>
                </a:solidFill>
              </a:rPr>
              <a:t>Nudibranch </a:t>
            </a:r>
          </a:p>
          <a:p>
            <a:pPr defTabSz="914400" fontAlgn="base">
              <a:spcBef>
                <a:spcPct val="0"/>
              </a:spcBef>
              <a:spcAft>
                <a:spcPct val="0"/>
              </a:spcAft>
            </a:pPr>
            <a:r>
              <a:rPr lang="en-US" smtClean="0">
                <a:solidFill>
                  <a:srgbClr val="000000"/>
                </a:solidFill>
              </a:rPr>
              <a:t>Chitons </a:t>
            </a:r>
          </a:p>
          <a:p>
            <a:pPr defTabSz="914400" fontAlgn="base">
              <a:spcBef>
                <a:spcPct val="0"/>
              </a:spcBef>
              <a:spcAft>
                <a:spcPct val="0"/>
              </a:spcAft>
            </a:pPr>
            <a:r>
              <a:rPr lang="en-US" smtClean="0">
                <a:solidFill>
                  <a:srgbClr val="000000"/>
                </a:solidFill>
              </a:rPr>
              <a:t>Black Eyed Goby </a:t>
            </a:r>
          </a:p>
          <a:p>
            <a:pPr defTabSz="914400" fontAlgn="base">
              <a:spcBef>
                <a:spcPct val="0"/>
              </a:spcBef>
              <a:spcAft>
                <a:spcPct val="0"/>
              </a:spcAft>
            </a:pPr>
            <a:r>
              <a:rPr lang="en-US" smtClean="0">
                <a:solidFill>
                  <a:srgbClr val="000000"/>
                </a:solidFill>
              </a:rPr>
              <a:t>Kelp Fish </a:t>
            </a:r>
          </a:p>
          <a:p>
            <a:pPr defTabSz="914400" fontAlgn="base">
              <a:spcBef>
                <a:spcPct val="0"/>
              </a:spcBef>
              <a:spcAft>
                <a:spcPct val="0"/>
              </a:spcAft>
            </a:pPr>
            <a:r>
              <a:rPr lang="en-US" smtClean="0">
                <a:solidFill>
                  <a:srgbClr val="000000"/>
                </a:solidFill>
              </a:rPr>
              <a:t>Sponges </a:t>
            </a:r>
          </a:p>
          <a:p>
            <a:pPr defTabSz="914400" fontAlgn="base">
              <a:spcBef>
                <a:spcPct val="0"/>
              </a:spcBef>
              <a:spcAft>
                <a:spcPct val="0"/>
              </a:spcAft>
            </a:pPr>
            <a:r>
              <a:rPr lang="en-US" smtClean="0">
                <a:solidFill>
                  <a:srgbClr val="000000"/>
                </a:solidFill>
              </a:rPr>
              <a:t>Red Algae </a:t>
            </a:r>
          </a:p>
        </p:txBody>
      </p:sp>
      <p:sp>
        <p:nvSpPr>
          <p:cNvPr id="94218" name="AutoShape 10"/>
          <p:cNvSpPr>
            <a:spLocks noChangeArrowheads="1"/>
          </p:cNvSpPr>
          <p:nvPr/>
        </p:nvSpPr>
        <p:spPr bwMode="auto">
          <a:xfrm>
            <a:off x="3048000" y="1752600"/>
            <a:ext cx="2438400" cy="1600200"/>
          </a:xfrm>
          <a:prstGeom prst="wedgeRectCallout">
            <a:avLst>
              <a:gd name="adj1" fmla="val -71681"/>
              <a:gd name="adj2" fmla="val 2181"/>
            </a:avLst>
          </a:prstGeom>
          <a:solidFill>
            <a:srgbClr val="FFFF99">
              <a:alpha val="75999"/>
            </a:srgbClr>
          </a:solidFill>
          <a:ln w="9525">
            <a:solidFill>
              <a:schemeClr val="bg2"/>
            </a:solidFill>
            <a:miter lim="800000"/>
            <a:headEnd/>
            <a:tailEnd/>
          </a:ln>
          <a:effectLst/>
        </p:spPr>
        <p:txBody>
          <a:bodyPr wrap="none" anchor="ctr"/>
          <a:lstStyle/>
          <a:p>
            <a:pPr defTabSz="914400" fontAlgn="base">
              <a:spcBef>
                <a:spcPct val="0"/>
              </a:spcBef>
              <a:spcAft>
                <a:spcPct val="0"/>
              </a:spcAft>
            </a:pPr>
            <a:r>
              <a:rPr lang="en-US" smtClean="0">
                <a:solidFill>
                  <a:srgbClr val="000000"/>
                </a:solidFill>
                <a:effectLst>
                  <a:outerShdw blurRad="38100" dist="38100" dir="2700000" algn="tl">
                    <a:srgbClr val="FFFFFF"/>
                  </a:outerShdw>
                </a:effectLst>
              </a:rPr>
              <a:t>Gooseneck Barnacles </a:t>
            </a:r>
          </a:p>
          <a:p>
            <a:pPr defTabSz="914400" fontAlgn="base">
              <a:spcBef>
                <a:spcPct val="0"/>
              </a:spcBef>
              <a:spcAft>
                <a:spcPct val="0"/>
              </a:spcAft>
            </a:pPr>
            <a:r>
              <a:rPr lang="en-US" smtClean="0">
                <a:solidFill>
                  <a:srgbClr val="000000"/>
                </a:solidFill>
                <a:effectLst>
                  <a:outerShdw blurRad="38100" dist="38100" dir="2700000" algn="tl">
                    <a:srgbClr val="FFFFFF"/>
                  </a:outerShdw>
                </a:effectLst>
              </a:rPr>
              <a:t>Acorn Barnacles </a:t>
            </a:r>
          </a:p>
          <a:p>
            <a:pPr defTabSz="914400" fontAlgn="base">
              <a:spcBef>
                <a:spcPct val="0"/>
              </a:spcBef>
              <a:spcAft>
                <a:spcPct val="0"/>
              </a:spcAft>
            </a:pPr>
            <a:r>
              <a:rPr lang="en-US" smtClean="0">
                <a:solidFill>
                  <a:srgbClr val="000000"/>
                </a:solidFill>
                <a:effectLst>
                  <a:outerShdw blurRad="38100" dist="38100" dir="2700000" algn="tl">
                    <a:srgbClr val="FFFFFF"/>
                  </a:outerShdw>
                </a:effectLst>
              </a:rPr>
              <a:t>Keyhole Limpet</a:t>
            </a:r>
          </a:p>
          <a:p>
            <a:pPr defTabSz="914400" fontAlgn="base">
              <a:spcBef>
                <a:spcPct val="0"/>
              </a:spcBef>
              <a:spcAft>
                <a:spcPct val="0"/>
              </a:spcAft>
            </a:pPr>
            <a:r>
              <a:rPr lang="en-US" smtClean="0">
                <a:solidFill>
                  <a:srgbClr val="000000"/>
                </a:solidFill>
                <a:effectLst>
                  <a:outerShdw blurRad="38100" dist="38100" dir="2700000" algn="tl">
                    <a:srgbClr val="FFFFFF"/>
                  </a:outerShdw>
                </a:effectLst>
              </a:rPr>
              <a:t>Mussel </a:t>
            </a:r>
          </a:p>
          <a:p>
            <a:pPr defTabSz="914400" fontAlgn="base">
              <a:spcBef>
                <a:spcPct val="0"/>
              </a:spcBef>
              <a:spcAft>
                <a:spcPct val="0"/>
              </a:spcAft>
            </a:pPr>
            <a:r>
              <a:rPr lang="en-US" smtClean="0">
                <a:solidFill>
                  <a:srgbClr val="000000"/>
                </a:solidFill>
                <a:effectLst>
                  <a:outerShdw blurRad="38100" dist="38100" dir="2700000" algn="tl">
                    <a:srgbClr val="FFFFFF"/>
                  </a:outerShdw>
                </a:effectLst>
              </a:rPr>
              <a:t>Periwinkles </a:t>
            </a:r>
          </a:p>
          <a:p>
            <a:pPr defTabSz="914400" fontAlgn="base">
              <a:spcBef>
                <a:spcPct val="0"/>
              </a:spcBef>
              <a:spcAft>
                <a:spcPct val="0"/>
              </a:spcAft>
            </a:pPr>
            <a:r>
              <a:rPr lang="en-US" smtClean="0">
                <a:solidFill>
                  <a:srgbClr val="000000"/>
                </a:solidFill>
                <a:effectLst>
                  <a:outerShdw blurRad="38100" dist="38100" dir="2700000" algn="tl">
                    <a:srgbClr val="FFFFFF"/>
                  </a:outerShdw>
                </a:effectLst>
              </a:rPr>
              <a:t>Snails</a:t>
            </a:r>
            <a:r>
              <a:rPr lang="en-US" smtClean="0">
                <a:solidFill>
                  <a:srgbClr val="000000"/>
                </a:solidFill>
              </a:rPr>
              <a:t>  </a:t>
            </a:r>
          </a:p>
        </p:txBody>
      </p:sp>
      <p:sp>
        <p:nvSpPr>
          <p:cNvPr id="94219" name="AutoShape 11"/>
          <p:cNvSpPr>
            <a:spLocks noChangeArrowheads="1"/>
          </p:cNvSpPr>
          <p:nvPr/>
        </p:nvSpPr>
        <p:spPr bwMode="auto">
          <a:xfrm>
            <a:off x="5867400" y="2819400"/>
            <a:ext cx="2514600" cy="838200"/>
          </a:xfrm>
          <a:prstGeom prst="wedgeRectCallout">
            <a:avLst>
              <a:gd name="adj1" fmla="val -77083"/>
              <a:gd name="adj2" fmla="val 90718"/>
            </a:avLst>
          </a:prstGeom>
          <a:solidFill>
            <a:schemeClr val="folHlink">
              <a:alpha val="25999"/>
            </a:schemeClr>
          </a:solidFill>
          <a:ln w="9525">
            <a:solidFill>
              <a:schemeClr val="bg2"/>
            </a:solidFill>
            <a:miter lim="800000"/>
            <a:headEnd/>
            <a:tailEnd/>
          </a:ln>
          <a:effectLst/>
        </p:spPr>
        <p:txBody>
          <a:bodyPr wrap="none"/>
          <a:lstStyle/>
          <a:p>
            <a:pPr defTabSz="914400" fontAlgn="base">
              <a:spcBef>
                <a:spcPct val="0"/>
              </a:spcBef>
              <a:spcAft>
                <a:spcPct val="0"/>
              </a:spcAft>
            </a:pPr>
            <a:r>
              <a:rPr lang="en-US" smtClean="0">
                <a:solidFill>
                  <a:srgbClr val="000000"/>
                </a:solidFill>
              </a:rPr>
              <a:t>Purple Sea Urchin </a:t>
            </a:r>
          </a:p>
          <a:p>
            <a:pPr defTabSz="914400" fontAlgn="base">
              <a:spcBef>
                <a:spcPct val="0"/>
              </a:spcBef>
              <a:spcAft>
                <a:spcPct val="0"/>
              </a:spcAft>
            </a:pPr>
            <a:r>
              <a:rPr lang="en-US" smtClean="0">
                <a:solidFill>
                  <a:srgbClr val="000000"/>
                </a:solidFill>
              </a:rPr>
              <a:t>Red Sea Urchin </a:t>
            </a:r>
          </a:p>
          <a:p>
            <a:pPr defTabSz="914400" fontAlgn="base">
              <a:spcBef>
                <a:spcPct val="0"/>
              </a:spcBef>
              <a:spcAft>
                <a:spcPct val="0"/>
              </a:spcAft>
            </a:pPr>
            <a:r>
              <a:rPr lang="en-US" smtClean="0">
                <a:solidFill>
                  <a:srgbClr val="000000"/>
                </a:solidFill>
              </a:rPr>
              <a:t>Ochre Sea Star </a:t>
            </a:r>
          </a:p>
        </p:txBody>
      </p:sp>
      <p:sp>
        <p:nvSpPr>
          <p:cNvPr id="94220" name="AutoShape 12"/>
          <p:cNvSpPr>
            <a:spLocks noChangeArrowheads="1"/>
          </p:cNvSpPr>
          <p:nvPr/>
        </p:nvSpPr>
        <p:spPr bwMode="auto">
          <a:xfrm>
            <a:off x="5867400" y="1752600"/>
            <a:ext cx="2514600" cy="1066800"/>
          </a:xfrm>
          <a:prstGeom prst="wedgeRectCallout">
            <a:avLst>
              <a:gd name="adj1" fmla="val -70014"/>
              <a:gd name="adj2" fmla="val 27231"/>
            </a:avLst>
          </a:prstGeom>
          <a:solidFill>
            <a:srgbClr val="FFFF99">
              <a:alpha val="75000"/>
            </a:srgbClr>
          </a:solidFill>
          <a:ln w="9525">
            <a:solidFill>
              <a:schemeClr val="bg2"/>
            </a:solidFill>
            <a:miter lim="800000"/>
            <a:headEnd/>
            <a:tailEnd/>
          </a:ln>
          <a:effectLst/>
        </p:spPr>
        <p:txBody>
          <a:bodyPr wrap="none"/>
          <a:lstStyle/>
          <a:p>
            <a:pPr defTabSz="914400" fontAlgn="base">
              <a:spcBef>
                <a:spcPct val="0"/>
              </a:spcBef>
              <a:spcAft>
                <a:spcPct val="0"/>
              </a:spcAft>
            </a:pPr>
            <a:r>
              <a:rPr lang="en-US" smtClean="0">
                <a:solidFill>
                  <a:srgbClr val="000000"/>
                </a:solidFill>
              </a:rPr>
              <a:t>White Cap Limpet </a:t>
            </a:r>
          </a:p>
          <a:p>
            <a:pPr defTabSz="914400" fontAlgn="base">
              <a:spcBef>
                <a:spcPct val="0"/>
              </a:spcBef>
              <a:spcAft>
                <a:spcPct val="0"/>
              </a:spcAft>
            </a:pPr>
            <a:r>
              <a:rPr lang="en-US" smtClean="0">
                <a:solidFill>
                  <a:srgbClr val="000000"/>
                </a:solidFill>
              </a:rPr>
              <a:t>Keyhole Limpet </a:t>
            </a:r>
          </a:p>
          <a:p>
            <a:pPr defTabSz="914400" fontAlgn="base">
              <a:spcBef>
                <a:spcPct val="0"/>
              </a:spcBef>
              <a:spcAft>
                <a:spcPct val="0"/>
              </a:spcAft>
            </a:pPr>
            <a:r>
              <a:rPr lang="en-US" smtClean="0">
                <a:solidFill>
                  <a:srgbClr val="000000"/>
                </a:solidFill>
              </a:rPr>
              <a:t>Periwinkles </a:t>
            </a:r>
          </a:p>
          <a:p>
            <a:pPr defTabSz="914400" fontAlgn="base">
              <a:spcBef>
                <a:spcPct val="0"/>
              </a:spcBef>
              <a:spcAft>
                <a:spcPct val="0"/>
              </a:spcAft>
            </a:pPr>
            <a:r>
              <a:rPr lang="en-US" smtClean="0">
                <a:solidFill>
                  <a:srgbClr val="000000"/>
                </a:solidFill>
              </a:rPr>
              <a:t>Snails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box(in)">
                                      <p:cBhvr>
                                        <p:cTn id="7" dur="500"/>
                                        <p:tgtEl>
                                          <p:spTgt spid="942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94215"/>
                                        </p:tgtEl>
                                        <p:attrNameLst>
                                          <p:attrName>style.visibility</p:attrName>
                                        </p:attrNameLst>
                                      </p:cBhvr>
                                      <p:to>
                                        <p:strVal val="visible"/>
                                      </p:to>
                                    </p:set>
                                    <p:animEffect transition="in" filter="strips(upLeft)">
                                      <p:cBhvr>
                                        <p:cTn id="12" dur="500"/>
                                        <p:tgtEl>
                                          <p:spTgt spid="942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4218"/>
                                        </p:tgtEl>
                                        <p:attrNameLst>
                                          <p:attrName>style.visibility</p:attrName>
                                        </p:attrNameLst>
                                      </p:cBhvr>
                                      <p:to>
                                        <p:strVal val="visible"/>
                                      </p:to>
                                    </p:set>
                                    <p:animEffect transition="in" filter="box(out)">
                                      <p:cBhvr>
                                        <p:cTn id="17" dur="500"/>
                                        <p:tgtEl>
                                          <p:spTgt spid="942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94216"/>
                                        </p:tgtEl>
                                        <p:attrNameLst>
                                          <p:attrName>style.visibility</p:attrName>
                                        </p:attrNameLst>
                                      </p:cBhvr>
                                      <p:to>
                                        <p:strVal val="visible"/>
                                      </p:to>
                                    </p:set>
                                    <p:animEffect transition="in" filter="strips(upRight)">
                                      <p:cBhvr>
                                        <p:cTn id="20" dur="500"/>
                                        <p:tgtEl>
                                          <p:spTgt spid="9421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94219"/>
                                        </p:tgtEl>
                                        <p:attrNameLst>
                                          <p:attrName>style.visibility</p:attrName>
                                        </p:attrNameLst>
                                      </p:cBhvr>
                                      <p:to>
                                        <p:strVal val="visible"/>
                                      </p:to>
                                    </p:set>
                                    <p:animEffect transition="in" filter="box(out)">
                                      <p:cBhvr>
                                        <p:cTn id="25" dur="500"/>
                                        <p:tgtEl>
                                          <p:spTgt spid="94219"/>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94220"/>
                                        </p:tgtEl>
                                        <p:attrNameLst>
                                          <p:attrName>style.visibility</p:attrName>
                                        </p:attrNameLst>
                                      </p:cBhvr>
                                      <p:to>
                                        <p:strVal val="visible"/>
                                      </p:to>
                                    </p:set>
                                    <p:animEffect transition="in" filter="box(out)">
                                      <p:cBhvr>
                                        <p:cTn id="28" dur="500"/>
                                        <p:tgtEl>
                                          <p:spTgt spid="94220"/>
                                        </p:tgtEl>
                                      </p:cBhvr>
                                    </p:animEffect>
                                  </p:childTnLst>
                                </p:cTn>
                              </p:par>
                              <p:par>
                                <p:cTn id="29" presetID="18" presetClass="entr" presetSubtype="3" fill="hold" grpId="0" nodeType="withEffect">
                                  <p:stCondLst>
                                    <p:cond delay="0"/>
                                  </p:stCondLst>
                                  <p:childTnLst>
                                    <p:set>
                                      <p:cBhvr>
                                        <p:cTn id="30" dur="1" fill="hold">
                                          <p:stCondLst>
                                            <p:cond delay="0"/>
                                          </p:stCondLst>
                                        </p:cTn>
                                        <p:tgtEl>
                                          <p:spTgt spid="94217"/>
                                        </p:tgtEl>
                                        <p:attrNameLst>
                                          <p:attrName>style.visibility</p:attrName>
                                        </p:attrNameLst>
                                      </p:cBhvr>
                                      <p:to>
                                        <p:strVal val="visible"/>
                                      </p:to>
                                    </p:set>
                                    <p:animEffect transition="in" filter="strips(upRight)">
                                      <p:cBhvr>
                                        <p:cTn id="31" dur="500"/>
                                        <p:tgtEl>
                                          <p:spTgt spid="94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5" grpId="0" animBg="1"/>
      <p:bldP spid="94216" grpId="0" animBg="1"/>
      <p:bldP spid="94217" grpId="0" animBg="1"/>
      <p:bldP spid="94218" grpId="0" animBg="1"/>
      <p:bldP spid="94219" grpId="0" animBg="1"/>
      <p:bldP spid="942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311" name="Rectangle 23"/>
          <p:cNvSpPr>
            <a:spLocks noChangeArrowheads="1"/>
          </p:cNvSpPr>
          <p:nvPr/>
        </p:nvSpPr>
        <p:spPr bwMode="auto">
          <a:xfrm>
            <a:off x="225425" y="228600"/>
            <a:ext cx="8686800" cy="6248400"/>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endParaRPr>
          </a:p>
        </p:txBody>
      </p:sp>
      <p:sp>
        <p:nvSpPr>
          <p:cNvPr id="12290" name="Text Box 2"/>
          <p:cNvSpPr txBox="1">
            <a:spLocks noChangeArrowheads="1"/>
          </p:cNvSpPr>
          <p:nvPr/>
        </p:nvSpPr>
        <p:spPr bwMode="auto">
          <a:xfrm>
            <a:off x="228600" y="6553200"/>
            <a:ext cx="8610600" cy="304800"/>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z="1400" i="1" smtClean="0">
                <a:solidFill>
                  <a:srgbClr val="000000"/>
                </a:solidFill>
              </a:rPr>
              <a:t>Hallam, A. 1994. An outline of Phanerozoic biogeography. Oxford Univ. Press.</a:t>
            </a:r>
          </a:p>
        </p:txBody>
      </p:sp>
      <p:pic>
        <p:nvPicPr>
          <p:cNvPr id="12292" name="Picture 4" descr="bivalve"/>
          <p:cNvPicPr>
            <a:picLocks noChangeAspect="1" noChangeArrowheads="1"/>
          </p:cNvPicPr>
          <p:nvPr/>
        </p:nvPicPr>
        <p:blipFill>
          <a:blip r:embed="rId3"/>
          <a:srcRect/>
          <a:stretch>
            <a:fillRect/>
          </a:stretch>
        </p:blipFill>
        <p:spPr bwMode="auto">
          <a:xfrm>
            <a:off x="1066800" y="990600"/>
            <a:ext cx="6962775" cy="4641850"/>
          </a:xfrm>
          <a:prstGeom prst="rect">
            <a:avLst/>
          </a:prstGeom>
          <a:noFill/>
        </p:spPr>
      </p:pic>
      <p:grpSp>
        <p:nvGrpSpPr>
          <p:cNvPr id="2" name="Group 19"/>
          <p:cNvGrpSpPr>
            <a:grpSpLocks/>
          </p:cNvGrpSpPr>
          <p:nvPr/>
        </p:nvGrpSpPr>
        <p:grpSpPr bwMode="auto">
          <a:xfrm>
            <a:off x="381000" y="685800"/>
            <a:ext cx="8737600" cy="4940300"/>
            <a:chOff x="96" y="288"/>
            <a:chExt cx="5504" cy="3112"/>
          </a:xfrm>
        </p:grpSpPr>
        <p:sp>
          <p:nvSpPr>
            <p:cNvPr id="12295" name="Freeform 7"/>
            <p:cNvSpPr>
              <a:spLocks/>
            </p:cNvSpPr>
            <p:nvPr/>
          </p:nvSpPr>
          <p:spPr bwMode="auto">
            <a:xfrm>
              <a:off x="96" y="288"/>
              <a:ext cx="5504" cy="1388"/>
            </a:xfrm>
            <a:custGeom>
              <a:avLst/>
              <a:gdLst/>
              <a:ahLst/>
              <a:cxnLst>
                <a:cxn ang="0">
                  <a:pos x="520" y="1076"/>
                </a:cxn>
                <a:cxn ang="0">
                  <a:pos x="1024" y="1252"/>
                </a:cxn>
                <a:cxn ang="0">
                  <a:pos x="1792" y="1372"/>
                </a:cxn>
                <a:cxn ang="0">
                  <a:pos x="2464" y="1156"/>
                </a:cxn>
                <a:cxn ang="0">
                  <a:pos x="3136" y="748"/>
                </a:cxn>
                <a:cxn ang="0">
                  <a:pos x="3576" y="588"/>
                </a:cxn>
                <a:cxn ang="0">
                  <a:pos x="4136" y="636"/>
                </a:cxn>
                <a:cxn ang="0">
                  <a:pos x="4768" y="964"/>
                </a:cxn>
                <a:cxn ang="0">
                  <a:pos x="4864" y="1012"/>
                </a:cxn>
                <a:cxn ang="0">
                  <a:pos x="4816" y="148"/>
                </a:cxn>
                <a:cxn ang="0">
                  <a:pos x="736" y="124"/>
                </a:cxn>
                <a:cxn ang="0">
                  <a:pos x="400" y="676"/>
                </a:cxn>
                <a:cxn ang="0">
                  <a:pos x="448" y="1012"/>
                </a:cxn>
                <a:cxn ang="0">
                  <a:pos x="520" y="1076"/>
                </a:cxn>
              </a:cxnLst>
              <a:rect l="0" t="0" r="r" b="b"/>
              <a:pathLst>
                <a:path w="5504" h="1388">
                  <a:moveTo>
                    <a:pt x="520" y="1076"/>
                  </a:moveTo>
                  <a:cubicBezTo>
                    <a:pt x="616" y="1116"/>
                    <a:pt x="812" y="1203"/>
                    <a:pt x="1024" y="1252"/>
                  </a:cubicBezTo>
                  <a:cubicBezTo>
                    <a:pt x="1236" y="1301"/>
                    <a:pt x="1552" y="1388"/>
                    <a:pt x="1792" y="1372"/>
                  </a:cubicBezTo>
                  <a:cubicBezTo>
                    <a:pt x="2032" y="1356"/>
                    <a:pt x="2240" y="1260"/>
                    <a:pt x="2464" y="1156"/>
                  </a:cubicBezTo>
                  <a:cubicBezTo>
                    <a:pt x="2688" y="1052"/>
                    <a:pt x="2951" y="843"/>
                    <a:pt x="3136" y="748"/>
                  </a:cubicBezTo>
                  <a:cubicBezTo>
                    <a:pt x="3321" y="653"/>
                    <a:pt x="3409" y="607"/>
                    <a:pt x="3576" y="588"/>
                  </a:cubicBezTo>
                  <a:cubicBezTo>
                    <a:pt x="3743" y="569"/>
                    <a:pt x="3937" y="573"/>
                    <a:pt x="4136" y="636"/>
                  </a:cubicBezTo>
                  <a:cubicBezTo>
                    <a:pt x="4335" y="699"/>
                    <a:pt x="4647" y="901"/>
                    <a:pt x="4768" y="964"/>
                  </a:cubicBezTo>
                  <a:cubicBezTo>
                    <a:pt x="4889" y="1027"/>
                    <a:pt x="4856" y="1148"/>
                    <a:pt x="4864" y="1012"/>
                  </a:cubicBezTo>
                  <a:cubicBezTo>
                    <a:pt x="4872" y="876"/>
                    <a:pt x="5504" y="296"/>
                    <a:pt x="4816" y="148"/>
                  </a:cubicBezTo>
                  <a:cubicBezTo>
                    <a:pt x="4128" y="0"/>
                    <a:pt x="1472" y="36"/>
                    <a:pt x="736" y="124"/>
                  </a:cubicBezTo>
                  <a:cubicBezTo>
                    <a:pt x="0" y="212"/>
                    <a:pt x="448" y="528"/>
                    <a:pt x="400" y="676"/>
                  </a:cubicBezTo>
                  <a:cubicBezTo>
                    <a:pt x="352" y="824"/>
                    <a:pt x="428" y="945"/>
                    <a:pt x="448" y="1012"/>
                  </a:cubicBezTo>
                  <a:cubicBezTo>
                    <a:pt x="468" y="1079"/>
                    <a:pt x="424" y="1036"/>
                    <a:pt x="520" y="1076"/>
                  </a:cubicBezTo>
                  <a:close/>
                </a:path>
              </a:pathLst>
            </a:custGeom>
            <a:gradFill rotWithShape="1">
              <a:gsLst>
                <a:gs pos="0">
                  <a:schemeClr val="accent1">
                    <a:gamma/>
                    <a:tint val="31765"/>
                    <a:invGamma/>
                    <a:alpha val="49001"/>
                  </a:schemeClr>
                </a:gs>
                <a:gs pos="100000">
                  <a:schemeClr val="accent1">
                    <a:alpha val="67000"/>
                  </a:schemeClr>
                </a:gs>
              </a:gsLst>
              <a:lin ang="5400000" scaled="1"/>
            </a:gradFill>
            <a:ln w="9525">
              <a:noFill/>
              <a:round/>
              <a:headEnd/>
              <a:tailEnd/>
            </a:ln>
            <a:effectLst/>
          </p:spPr>
          <p:txBody>
            <a:bodyPr/>
            <a:lstStyle/>
            <a:p>
              <a:pPr defTabSz="914400" fontAlgn="base">
                <a:spcBef>
                  <a:spcPct val="0"/>
                </a:spcBef>
                <a:spcAft>
                  <a:spcPct val="0"/>
                </a:spcAft>
              </a:pPr>
              <a:endParaRPr lang="en-US" smtClean="0">
                <a:solidFill>
                  <a:srgbClr val="000000"/>
                </a:solidFill>
              </a:endParaRPr>
            </a:p>
          </p:txBody>
        </p:sp>
        <p:sp>
          <p:nvSpPr>
            <p:cNvPr id="12299" name="Freeform 11"/>
            <p:cNvSpPr>
              <a:spLocks/>
            </p:cNvSpPr>
            <p:nvPr/>
          </p:nvSpPr>
          <p:spPr bwMode="auto">
            <a:xfrm>
              <a:off x="983" y="2904"/>
              <a:ext cx="3685" cy="496"/>
            </a:xfrm>
            <a:custGeom>
              <a:avLst/>
              <a:gdLst/>
              <a:ahLst/>
              <a:cxnLst>
                <a:cxn ang="0">
                  <a:pos x="433" y="464"/>
                </a:cxn>
                <a:cxn ang="0">
                  <a:pos x="641" y="384"/>
                </a:cxn>
                <a:cxn ang="0">
                  <a:pos x="1513" y="72"/>
                </a:cxn>
                <a:cxn ang="0">
                  <a:pos x="1849" y="24"/>
                </a:cxn>
                <a:cxn ang="0">
                  <a:pos x="2425" y="216"/>
                </a:cxn>
                <a:cxn ang="0">
                  <a:pos x="3097" y="456"/>
                </a:cxn>
                <a:cxn ang="0">
                  <a:pos x="3241" y="456"/>
                </a:cxn>
                <a:cxn ang="0">
                  <a:pos x="433" y="464"/>
                </a:cxn>
              </a:cxnLst>
              <a:rect l="0" t="0" r="r" b="b"/>
              <a:pathLst>
                <a:path w="3685" h="496">
                  <a:moveTo>
                    <a:pt x="433" y="464"/>
                  </a:moveTo>
                  <a:cubicBezTo>
                    <a:pt x="0" y="452"/>
                    <a:pt x="461" y="449"/>
                    <a:pt x="641" y="384"/>
                  </a:cubicBezTo>
                  <a:cubicBezTo>
                    <a:pt x="821" y="319"/>
                    <a:pt x="1312" y="132"/>
                    <a:pt x="1513" y="72"/>
                  </a:cubicBezTo>
                  <a:cubicBezTo>
                    <a:pt x="1714" y="12"/>
                    <a:pt x="1697" y="0"/>
                    <a:pt x="1849" y="24"/>
                  </a:cubicBezTo>
                  <a:cubicBezTo>
                    <a:pt x="2001" y="48"/>
                    <a:pt x="2217" y="144"/>
                    <a:pt x="2425" y="216"/>
                  </a:cubicBezTo>
                  <a:cubicBezTo>
                    <a:pt x="2633" y="288"/>
                    <a:pt x="2961" y="416"/>
                    <a:pt x="3097" y="456"/>
                  </a:cubicBezTo>
                  <a:cubicBezTo>
                    <a:pt x="3233" y="496"/>
                    <a:pt x="3685" y="455"/>
                    <a:pt x="3241" y="456"/>
                  </a:cubicBezTo>
                  <a:cubicBezTo>
                    <a:pt x="2797" y="457"/>
                    <a:pt x="801" y="496"/>
                    <a:pt x="433" y="464"/>
                  </a:cubicBezTo>
                  <a:close/>
                </a:path>
              </a:pathLst>
            </a:custGeom>
            <a:gradFill rotWithShape="1">
              <a:gsLst>
                <a:gs pos="0">
                  <a:schemeClr val="accent1">
                    <a:alpha val="64999"/>
                  </a:schemeClr>
                </a:gs>
                <a:gs pos="100000">
                  <a:schemeClr val="accent1">
                    <a:gamma/>
                    <a:tint val="52549"/>
                    <a:invGamma/>
                    <a:alpha val="67000"/>
                  </a:schemeClr>
                </a:gs>
              </a:gsLst>
              <a:lin ang="5400000" scaled="1"/>
            </a:gradFill>
            <a:ln w="9525">
              <a:noFill/>
              <a:round/>
              <a:headEnd/>
              <a:tailEnd/>
            </a:ln>
            <a:effectLst/>
          </p:spPr>
          <p:txBody>
            <a:bodyPr/>
            <a:lstStyle/>
            <a:p>
              <a:pPr defTabSz="914400" fontAlgn="base">
                <a:spcBef>
                  <a:spcPct val="0"/>
                </a:spcBef>
                <a:spcAft>
                  <a:spcPct val="0"/>
                </a:spcAft>
              </a:pPr>
              <a:endParaRPr lang="en-US" smtClean="0">
                <a:solidFill>
                  <a:srgbClr val="000000"/>
                </a:solidFill>
              </a:endParaRPr>
            </a:p>
          </p:txBody>
        </p:sp>
      </p:grpSp>
      <p:grpSp>
        <p:nvGrpSpPr>
          <p:cNvPr id="3" name="Group 20"/>
          <p:cNvGrpSpPr>
            <a:grpSpLocks/>
          </p:cNvGrpSpPr>
          <p:nvPr/>
        </p:nvGrpSpPr>
        <p:grpSpPr bwMode="auto">
          <a:xfrm>
            <a:off x="863600" y="1582738"/>
            <a:ext cx="7264400" cy="4081462"/>
            <a:chOff x="400" y="853"/>
            <a:chExt cx="4576" cy="2571"/>
          </a:xfrm>
        </p:grpSpPr>
        <p:sp>
          <p:nvSpPr>
            <p:cNvPr id="12300" name="Freeform 12"/>
            <p:cNvSpPr>
              <a:spLocks/>
            </p:cNvSpPr>
            <p:nvPr/>
          </p:nvSpPr>
          <p:spPr bwMode="auto">
            <a:xfrm>
              <a:off x="408" y="853"/>
              <a:ext cx="4564" cy="1002"/>
            </a:xfrm>
            <a:custGeom>
              <a:avLst/>
              <a:gdLst/>
              <a:ahLst/>
              <a:cxnLst>
                <a:cxn ang="0">
                  <a:pos x="168" y="779"/>
                </a:cxn>
                <a:cxn ang="0">
                  <a:pos x="168" y="443"/>
                </a:cxn>
                <a:cxn ang="0">
                  <a:pos x="168" y="491"/>
                </a:cxn>
                <a:cxn ang="0">
                  <a:pos x="1176" y="779"/>
                </a:cxn>
                <a:cxn ang="0">
                  <a:pos x="1872" y="699"/>
                </a:cxn>
                <a:cxn ang="0">
                  <a:pos x="2568" y="299"/>
                </a:cxn>
                <a:cxn ang="0">
                  <a:pos x="3152" y="43"/>
                </a:cxn>
                <a:cxn ang="0">
                  <a:pos x="3768" y="59"/>
                </a:cxn>
                <a:cxn ang="0">
                  <a:pos x="4440" y="395"/>
                </a:cxn>
                <a:cxn ang="0">
                  <a:pos x="4464" y="699"/>
                </a:cxn>
                <a:cxn ang="0">
                  <a:pos x="3840" y="475"/>
                </a:cxn>
                <a:cxn ang="0">
                  <a:pos x="3152" y="411"/>
                </a:cxn>
                <a:cxn ang="0">
                  <a:pos x="2760" y="539"/>
                </a:cxn>
                <a:cxn ang="0">
                  <a:pos x="2328" y="827"/>
                </a:cxn>
                <a:cxn ang="0">
                  <a:pos x="1848" y="971"/>
                </a:cxn>
                <a:cxn ang="0">
                  <a:pos x="1248" y="995"/>
                </a:cxn>
                <a:cxn ang="0">
                  <a:pos x="680" y="931"/>
                </a:cxn>
                <a:cxn ang="0">
                  <a:pos x="168" y="779"/>
                </a:cxn>
              </a:cxnLst>
              <a:rect l="0" t="0" r="r" b="b"/>
              <a:pathLst>
                <a:path w="4564" h="1002">
                  <a:moveTo>
                    <a:pt x="168" y="779"/>
                  </a:moveTo>
                  <a:cubicBezTo>
                    <a:pt x="120" y="707"/>
                    <a:pt x="168" y="491"/>
                    <a:pt x="168" y="443"/>
                  </a:cubicBezTo>
                  <a:cubicBezTo>
                    <a:pt x="168" y="395"/>
                    <a:pt x="0" y="435"/>
                    <a:pt x="168" y="491"/>
                  </a:cubicBezTo>
                  <a:cubicBezTo>
                    <a:pt x="336" y="547"/>
                    <a:pt x="892" y="744"/>
                    <a:pt x="1176" y="779"/>
                  </a:cubicBezTo>
                  <a:cubicBezTo>
                    <a:pt x="1460" y="814"/>
                    <a:pt x="1640" y="779"/>
                    <a:pt x="1872" y="699"/>
                  </a:cubicBezTo>
                  <a:cubicBezTo>
                    <a:pt x="2104" y="619"/>
                    <a:pt x="2355" y="408"/>
                    <a:pt x="2568" y="299"/>
                  </a:cubicBezTo>
                  <a:cubicBezTo>
                    <a:pt x="2781" y="190"/>
                    <a:pt x="2952" y="83"/>
                    <a:pt x="3152" y="43"/>
                  </a:cubicBezTo>
                  <a:cubicBezTo>
                    <a:pt x="3352" y="3"/>
                    <a:pt x="3553" y="0"/>
                    <a:pt x="3768" y="59"/>
                  </a:cubicBezTo>
                  <a:cubicBezTo>
                    <a:pt x="3983" y="118"/>
                    <a:pt x="4324" y="288"/>
                    <a:pt x="4440" y="395"/>
                  </a:cubicBezTo>
                  <a:cubicBezTo>
                    <a:pt x="4556" y="502"/>
                    <a:pt x="4564" y="686"/>
                    <a:pt x="4464" y="699"/>
                  </a:cubicBezTo>
                  <a:cubicBezTo>
                    <a:pt x="4364" y="712"/>
                    <a:pt x="4059" y="523"/>
                    <a:pt x="3840" y="475"/>
                  </a:cubicBezTo>
                  <a:cubicBezTo>
                    <a:pt x="3621" y="427"/>
                    <a:pt x="3332" y="400"/>
                    <a:pt x="3152" y="411"/>
                  </a:cubicBezTo>
                  <a:cubicBezTo>
                    <a:pt x="2972" y="422"/>
                    <a:pt x="2897" y="470"/>
                    <a:pt x="2760" y="539"/>
                  </a:cubicBezTo>
                  <a:cubicBezTo>
                    <a:pt x="2623" y="608"/>
                    <a:pt x="2480" y="755"/>
                    <a:pt x="2328" y="827"/>
                  </a:cubicBezTo>
                  <a:cubicBezTo>
                    <a:pt x="2176" y="899"/>
                    <a:pt x="2028" y="943"/>
                    <a:pt x="1848" y="971"/>
                  </a:cubicBezTo>
                  <a:cubicBezTo>
                    <a:pt x="1668" y="999"/>
                    <a:pt x="1443" y="1002"/>
                    <a:pt x="1248" y="995"/>
                  </a:cubicBezTo>
                  <a:cubicBezTo>
                    <a:pt x="1053" y="988"/>
                    <a:pt x="860" y="967"/>
                    <a:pt x="680" y="931"/>
                  </a:cubicBezTo>
                  <a:cubicBezTo>
                    <a:pt x="500" y="895"/>
                    <a:pt x="275" y="811"/>
                    <a:pt x="168" y="779"/>
                  </a:cubicBezTo>
                  <a:close/>
                </a:path>
              </a:pathLst>
            </a:custGeom>
            <a:gradFill rotWithShape="1">
              <a:gsLst>
                <a:gs pos="0">
                  <a:srgbClr val="66FF33">
                    <a:gamma/>
                    <a:tint val="21176"/>
                    <a:invGamma/>
                    <a:alpha val="67000"/>
                  </a:srgbClr>
                </a:gs>
                <a:gs pos="100000">
                  <a:srgbClr val="66FF33">
                    <a:alpha val="75000"/>
                  </a:srgbClr>
                </a:gs>
              </a:gsLst>
              <a:lin ang="5400000" scaled="1"/>
            </a:gradFill>
            <a:ln w="9525">
              <a:noFill/>
              <a:round/>
              <a:headEnd/>
              <a:tailEnd/>
            </a:ln>
            <a:effectLst/>
          </p:spPr>
          <p:txBody>
            <a:bodyPr/>
            <a:lstStyle/>
            <a:p>
              <a:pPr defTabSz="914400" fontAlgn="base">
                <a:spcBef>
                  <a:spcPct val="0"/>
                </a:spcBef>
                <a:spcAft>
                  <a:spcPct val="0"/>
                </a:spcAft>
              </a:pPr>
              <a:endParaRPr lang="en-US" smtClean="0">
                <a:solidFill>
                  <a:srgbClr val="000000"/>
                </a:solidFill>
              </a:endParaRPr>
            </a:p>
          </p:txBody>
        </p:sp>
        <p:sp>
          <p:nvSpPr>
            <p:cNvPr id="12301" name="Freeform 13"/>
            <p:cNvSpPr>
              <a:spLocks/>
            </p:cNvSpPr>
            <p:nvPr/>
          </p:nvSpPr>
          <p:spPr bwMode="auto">
            <a:xfrm>
              <a:off x="400" y="2605"/>
              <a:ext cx="4576" cy="819"/>
            </a:xfrm>
            <a:custGeom>
              <a:avLst/>
              <a:gdLst/>
              <a:ahLst/>
              <a:cxnLst>
                <a:cxn ang="0">
                  <a:pos x="896" y="755"/>
                </a:cxn>
                <a:cxn ang="0">
                  <a:pos x="128" y="755"/>
                </a:cxn>
                <a:cxn ang="0">
                  <a:pos x="128" y="611"/>
                </a:cxn>
                <a:cxn ang="0">
                  <a:pos x="192" y="491"/>
                </a:cxn>
                <a:cxn ang="0">
                  <a:pos x="752" y="419"/>
                </a:cxn>
                <a:cxn ang="0">
                  <a:pos x="1360" y="291"/>
                </a:cxn>
                <a:cxn ang="0">
                  <a:pos x="1976" y="67"/>
                </a:cxn>
                <a:cxn ang="0">
                  <a:pos x="2384" y="35"/>
                </a:cxn>
                <a:cxn ang="0">
                  <a:pos x="3008" y="275"/>
                </a:cxn>
                <a:cxn ang="0">
                  <a:pos x="3760" y="459"/>
                </a:cxn>
                <a:cxn ang="0">
                  <a:pos x="4376" y="419"/>
                </a:cxn>
                <a:cxn ang="0">
                  <a:pos x="4496" y="371"/>
                </a:cxn>
                <a:cxn ang="0">
                  <a:pos x="4496" y="755"/>
                </a:cxn>
                <a:cxn ang="0">
                  <a:pos x="4448" y="755"/>
                </a:cxn>
                <a:cxn ang="0">
                  <a:pos x="3728" y="755"/>
                </a:cxn>
                <a:cxn ang="0">
                  <a:pos x="3104" y="563"/>
                </a:cxn>
                <a:cxn ang="0">
                  <a:pos x="2624" y="371"/>
                </a:cxn>
                <a:cxn ang="0">
                  <a:pos x="2240" y="323"/>
                </a:cxn>
                <a:cxn ang="0">
                  <a:pos x="1808" y="467"/>
                </a:cxn>
                <a:cxn ang="0">
                  <a:pos x="1280" y="659"/>
                </a:cxn>
                <a:cxn ang="0">
                  <a:pos x="896" y="755"/>
                </a:cxn>
              </a:cxnLst>
              <a:rect l="0" t="0" r="r" b="b"/>
              <a:pathLst>
                <a:path w="4576" h="819">
                  <a:moveTo>
                    <a:pt x="896" y="755"/>
                  </a:moveTo>
                  <a:cubicBezTo>
                    <a:pt x="704" y="771"/>
                    <a:pt x="256" y="779"/>
                    <a:pt x="128" y="755"/>
                  </a:cubicBezTo>
                  <a:cubicBezTo>
                    <a:pt x="0" y="731"/>
                    <a:pt x="117" y="655"/>
                    <a:pt x="128" y="611"/>
                  </a:cubicBezTo>
                  <a:cubicBezTo>
                    <a:pt x="139" y="567"/>
                    <a:pt x="88" y="523"/>
                    <a:pt x="192" y="491"/>
                  </a:cubicBezTo>
                  <a:cubicBezTo>
                    <a:pt x="296" y="459"/>
                    <a:pt x="557" y="452"/>
                    <a:pt x="752" y="419"/>
                  </a:cubicBezTo>
                  <a:cubicBezTo>
                    <a:pt x="947" y="386"/>
                    <a:pt x="1156" y="350"/>
                    <a:pt x="1360" y="291"/>
                  </a:cubicBezTo>
                  <a:cubicBezTo>
                    <a:pt x="1564" y="232"/>
                    <a:pt x="1805" y="110"/>
                    <a:pt x="1976" y="67"/>
                  </a:cubicBezTo>
                  <a:cubicBezTo>
                    <a:pt x="2147" y="24"/>
                    <a:pt x="2212" y="0"/>
                    <a:pt x="2384" y="35"/>
                  </a:cubicBezTo>
                  <a:cubicBezTo>
                    <a:pt x="2556" y="70"/>
                    <a:pt x="2779" y="204"/>
                    <a:pt x="3008" y="275"/>
                  </a:cubicBezTo>
                  <a:cubicBezTo>
                    <a:pt x="3237" y="346"/>
                    <a:pt x="3532" y="435"/>
                    <a:pt x="3760" y="459"/>
                  </a:cubicBezTo>
                  <a:cubicBezTo>
                    <a:pt x="3988" y="483"/>
                    <a:pt x="4253" y="434"/>
                    <a:pt x="4376" y="419"/>
                  </a:cubicBezTo>
                  <a:cubicBezTo>
                    <a:pt x="4499" y="404"/>
                    <a:pt x="4476" y="315"/>
                    <a:pt x="4496" y="371"/>
                  </a:cubicBezTo>
                  <a:cubicBezTo>
                    <a:pt x="4516" y="427"/>
                    <a:pt x="4504" y="691"/>
                    <a:pt x="4496" y="755"/>
                  </a:cubicBezTo>
                  <a:cubicBezTo>
                    <a:pt x="4488" y="819"/>
                    <a:pt x="4576" y="755"/>
                    <a:pt x="4448" y="755"/>
                  </a:cubicBezTo>
                  <a:cubicBezTo>
                    <a:pt x="4320" y="755"/>
                    <a:pt x="3952" y="787"/>
                    <a:pt x="3728" y="755"/>
                  </a:cubicBezTo>
                  <a:cubicBezTo>
                    <a:pt x="3504" y="723"/>
                    <a:pt x="3288" y="627"/>
                    <a:pt x="3104" y="563"/>
                  </a:cubicBezTo>
                  <a:cubicBezTo>
                    <a:pt x="2920" y="499"/>
                    <a:pt x="2768" y="411"/>
                    <a:pt x="2624" y="371"/>
                  </a:cubicBezTo>
                  <a:cubicBezTo>
                    <a:pt x="2480" y="331"/>
                    <a:pt x="2376" y="307"/>
                    <a:pt x="2240" y="323"/>
                  </a:cubicBezTo>
                  <a:cubicBezTo>
                    <a:pt x="2104" y="339"/>
                    <a:pt x="1968" y="411"/>
                    <a:pt x="1808" y="467"/>
                  </a:cubicBezTo>
                  <a:cubicBezTo>
                    <a:pt x="1648" y="523"/>
                    <a:pt x="1432" y="611"/>
                    <a:pt x="1280" y="659"/>
                  </a:cubicBezTo>
                  <a:cubicBezTo>
                    <a:pt x="1128" y="707"/>
                    <a:pt x="1088" y="739"/>
                    <a:pt x="896" y="755"/>
                  </a:cubicBezTo>
                  <a:close/>
                </a:path>
              </a:pathLst>
            </a:custGeom>
            <a:gradFill rotWithShape="1">
              <a:gsLst>
                <a:gs pos="0">
                  <a:srgbClr val="66FF33">
                    <a:gamma/>
                    <a:tint val="41961"/>
                    <a:invGamma/>
                    <a:alpha val="67000"/>
                  </a:srgbClr>
                </a:gs>
                <a:gs pos="100000">
                  <a:srgbClr val="66FF33">
                    <a:alpha val="64999"/>
                  </a:srgbClr>
                </a:gs>
              </a:gsLst>
              <a:lin ang="5400000" scaled="1"/>
            </a:gradFill>
            <a:ln w="9525">
              <a:noFill/>
              <a:round/>
              <a:headEnd/>
              <a:tailEnd/>
            </a:ln>
            <a:effectLst/>
          </p:spPr>
          <p:txBody>
            <a:bodyPr/>
            <a:lstStyle/>
            <a:p>
              <a:pPr defTabSz="914400" fontAlgn="base">
                <a:spcBef>
                  <a:spcPct val="0"/>
                </a:spcBef>
                <a:spcAft>
                  <a:spcPct val="0"/>
                </a:spcAft>
              </a:pPr>
              <a:endParaRPr lang="en-US" smtClean="0">
                <a:solidFill>
                  <a:srgbClr val="000000"/>
                </a:solidFill>
              </a:endParaRPr>
            </a:p>
          </p:txBody>
        </p:sp>
      </p:grpSp>
      <p:grpSp>
        <p:nvGrpSpPr>
          <p:cNvPr id="4" name="Group 21"/>
          <p:cNvGrpSpPr>
            <a:grpSpLocks/>
          </p:cNvGrpSpPr>
          <p:nvPr/>
        </p:nvGrpSpPr>
        <p:grpSpPr bwMode="auto">
          <a:xfrm>
            <a:off x="979488" y="2197100"/>
            <a:ext cx="7127875" cy="2957513"/>
            <a:chOff x="473" y="1240"/>
            <a:chExt cx="4490" cy="1863"/>
          </a:xfrm>
        </p:grpSpPr>
        <p:sp>
          <p:nvSpPr>
            <p:cNvPr id="12302" name="Freeform 14"/>
            <p:cNvSpPr>
              <a:spLocks/>
            </p:cNvSpPr>
            <p:nvPr/>
          </p:nvSpPr>
          <p:spPr bwMode="auto">
            <a:xfrm>
              <a:off x="500" y="2291"/>
              <a:ext cx="4463" cy="812"/>
            </a:xfrm>
            <a:custGeom>
              <a:avLst/>
              <a:gdLst/>
              <a:ahLst/>
              <a:cxnLst>
                <a:cxn ang="0">
                  <a:pos x="4380" y="643"/>
                </a:cxn>
                <a:cxn ang="0">
                  <a:pos x="4348" y="443"/>
                </a:cxn>
                <a:cxn ang="0">
                  <a:pos x="4252" y="491"/>
                </a:cxn>
                <a:cxn ang="0">
                  <a:pos x="4060" y="539"/>
                </a:cxn>
                <a:cxn ang="0">
                  <a:pos x="3484" y="539"/>
                </a:cxn>
                <a:cxn ang="0">
                  <a:pos x="2804" y="331"/>
                </a:cxn>
                <a:cxn ang="0">
                  <a:pos x="2284" y="59"/>
                </a:cxn>
                <a:cxn ang="0">
                  <a:pos x="1996" y="11"/>
                </a:cxn>
                <a:cxn ang="0">
                  <a:pos x="1660" y="123"/>
                </a:cxn>
                <a:cxn ang="0">
                  <a:pos x="1372" y="299"/>
                </a:cxn>
                <a:cxn ang="0">
                  <a:pos x="852" y="443"/>
                </a:cxn>
                <a:cxn ang="0">
                  <a:pos x="452" y="459"/>
                </a:cxn>
                <a:cxn ang="0">
                  <a:pos x="76" y="571"/>
                </a:cxn>
                <a:cxn ang="0">
                  <a:pos x="76" y="779"/>
                </a:cxn>
                <a:cxn ang="0">
                  <a:pos x="532" y="755"/>
                </a:cxn>
                <a:cxn ang="0">
                  <a:pos x="940" y="683"/>
                </a:cxn>
                <a:cxn ang="0">
                  <a:pos x="1444" y="531"/>
                </a:cxn>
                <a:cxn ang="0">
                  <a:pos x="2076" y="323"/>
                </a:cxn>
                <a:cxn ang="0">
                  <a:pos x="2652" y="483"/>
                </a:cxn>
                <a:cxn ang="0">
                  <a:pos x="3388" y="731"/>
                </a:cxn>
                <a:cxn ang="0">
                  <a:pos x="3964" y="779"/>
                </a:cxn>
                <a:cxn ang="0">
                  <a:pos x="4396" y="683"/>
                </a:cxn>
                <a:cxn ang="0">
                  <a:pos x="4380" y="643"/>
                </a:cxn>
              </a:cxnLst>
              <a:rect l="0" t="0" r="r" b="b"/>
              <a:pathLst>
                <a:path w="4465" h="810">
                  <a:moveTo>
                    <a:pt x="4380" y="643"/>
                  </a:moveTo>
                  <a:cubicBezTo>
                    <a:pt x="4372" y="603"/>
                    <a:pt x="4369" y="468"/>
                    <a:pt x="4348" y="443"/>
                  </a:cubicBezTo>
                  <a:cubicBezTo>
                    <a:pt x="4327" y="418"/>
                    <a:pt x="4300" y="475"/>
                    <a:pt x="4252" y="491"/>
                  </a:cubicBezTo>
                  <a:cubicBezTo>
                    <a:pt x="4204" y="507"/>
                    <a:pt x="4188" y="531"/>
                    <a:pt x="4060" y="539"/>
                  </a:cubicBezTo>
                  <a:cubicBezTo>
                    <a:pt x="3932" y="547"/>
                    <a:pt x="3693" y="574"/>
                    <a:pt x="3484" y="539"/>
                  </a:cubicBezTo>
                  <a:cubicBezTo>
                    <a:pt x="3275" y="504"/>
                    <a:pt x="3004" y="411"/>
                    <a:pt x="2804" y="331"/>
                  </a:cubicBezTo>
                  <a:cubicBezTo>
                    <a:pt x="2604" y="251"/>
                    <a:pt x="2419" y="112"/>
                    <a:pt x="2284" y="59"/>
                  </a:cubicBezTo>
                  <a:cubicBezTo>
                    <a:pt x="2149" y="6"/>
                    <a:pt x="2100" y="0"/>
                    <a:pt x="1996" y="11"/>
                  </a:cubicBezTo>
                  <a:cubicBezTo>
                    <a:pt x="1892" y="22"/>
                    <a:pt x="1764" y="75"/>
                    <a:pt x="1660" y="123"/>
                  </a:cubicBezTo>
                  <a:cubicBezTo>
                    <a:pt x="1556" y="171"/>
                    <a:pt x="1507" y="246"/>
                    <a:pt x="1372" y="299"/>
                  </a:cubicBezTo>
                  <a:cubicBezTo>
                    <a:pt x="1237" y="352"/>
                    <a:pt x="1005" y="416"/>
                    <a:pt x="852" y="443"/>
                  </a:cubicBezTo>
                  <a:cubicBezTo>
                    <a:pt x="699" y="470"/>
                    <a:pt x="581" y="438"/>
                    <a:pt x="452" y="459"/>
                  </a:cubicBezTo>
                  <a:cubicBezTo>
                    <a:pt x="323" y="480"/>
                    <a:pt x="139" y="518"/>
                    <a:pt x="76" y="571"/>
                  </a:cubicBezTo>
                  <a:cubicBezTo>
                    <a:pt x="13" y="624"/>
                    <a:pt x="0" y="748"/>
                    <a:pt x="76" y="779"/>
                  </a:cubicBezTo>
                  <a:cubicBezTo>
                    <a:pt x="152" y="810"/>
                    <a:pt x="388" y="771"/>
                    <a:pt x="532" y="755"/>
                  </a:cubicBezTo>
                  <a:cubicBezTo>
                    <a:pt x="676" y="739"/>
                    <a:pt x="788" y="720"/>
                    <a:pt x="940" y="683"/>
                  </a:cubicBezTo>
                  <a:cubicBezTo>
                    <a:pt x="1092" y="646"/>
                    <a:pt x="1255" y="591"/>
                    <a:pt x="1444" y="531"/>
                  </a:cubicBezTo>
                  <a:cubicBezTo>
                    <a:pt x="1633" y="471"/>
                    <a:pt x="1875" y="331"/>
                    <a:pt x="2076" y="323"/>
                  </a:cubicBezTo>
                  <a:cubicBezTo>
                    <a:pt x="2277" y="315"/>
                    <a:pt x="2433" y="415"/>
                    <a:pt x="2652" y="483"/>
                  </a:cubicBezTo>
                  <a:cubicBezTo>
                    <a:pt x="2871" y="551"/>
                    <a:pt x="3169" y="682"/>
                    <a:pt x="3388" y="731"/>
                  </a:cubicBezTo>
                  <a:cubicBezTo>
                    <a:pt x="3607" y="780"/>
                    <a:pt x="3796" y="787"/>
                    <a:pt x="3964" y="779"/>
                  </a:cubicBezTo>
                  <a:cubicBezTo>
                    <a:pt x="4132" y="771"/>
                    <a:pt x="4327" y="706"/>
                    <a:pt x="4396" y="683"/>
                  </a:cubicBezTo>
                  <a:cubicBezTo>
                    <a:pt x="4465" y="660"/>
                    <a:pt x="4388" y="683"/>
                    <a:pt x="4380" y="643"/>
                  </a:cubicBezTo>
                  <a:close/>
                </a:path>
              </a:pathLst>
            </a:custGeom>
            <a:gradFill rotWithShape="1">
              <a:gsLst>
                <a:gs pos="0">
                  <a:srgbClr val="FFFF00">
                    <a:gamma/>
                    <a:tint val="14118"/>
                    <a:invGamma/>
                    <a:alpha val="61000"/>
                  </a:srgbClr>
                </a:gs>
                <a:gs pos="100000">
                  <a:srgbClr val="FFFF00">
                    <a:alpha val="64999"/>
                  </a:srgbClr>
                </a:gs>
              </a:gsLst>
              <a:lin ang="5400000" scaled="1"/>
            </a:gradFill>
            <a:ln w="9525" cap="flat" cmpd="sng">
              <a:noFill/>
              <a:prstDash val="solid"/>
              <a:round/>
              <a:headEnd/>
              <a:tailEnd/>
            </a:ln>
            <a:effectLst/>
          </p:spPr>
          <p:txBody>
            <a:bodyPr/>
            <a:lstStyle/>
            <a:p>
              <a:pPr defTabSz="914400" fontAlgn="base">
                <a:spcBef>
                  <a:spcPct val="0"/>
                </a:spcBef>
                <a:spcAft>
                  <a:spcPct val="0"/>
                </a:spcAft>
              </a:pPr>
              <a:endParaRPr lang="en-US" smtClean="0">
                <a:solidFill>
                  <a:srgbClr val="000000"/>
                </a:solidFill>
              </a:endParaRPr>
            </a:p>
          </p:txBody>
        </p:sp>
        <p:sp>
          <p:nvSpPr>
            <p:cNvPr id="12303" name="Freeform 15"/>
            <p:cNvSpPr>
              <a:spLocks/>
            </p:cNvSpPr>
            <p:nvPr/>
          </p:nvSpPr>
          <p:spPr bwMode="auto">
            <a:xfrm>
              <a:off x="473" y="1240"/>
              <a:ext cx="4475" cy="964"/>
            </a:xfrm>
            <a:custGeom>
              <a:avLst/>
              <a:gdLst/>
              <a:ahLst/>
              <a:cxnLst>
                <a:cxn ang="0">
                  <a:pos x="103" y="392"/>
                </a:cxn>
                <a:cxn ang="0">
                  <a:pos x="103" y="632"/>
                </a:cxn>
                <a:cxn ang="0">
                  <a:pos x="343" y="728"/>
                </a:cxn>
                <a:cxn ang="0">
                  <a:pos x="727" y="776"/>
                </a:cxn>
                <a:cxn ang="0">
                  <a:pos x="1111" y="784"/>
                </a:cxn>
                <a:cxn ang="0">
                  <a:pos x="1591" y="896"/>
                </a:cxn>
                <a:cxn ang="0">
                  <a:pos x="1975" y="920"/>
                </a:cxn>
                <a:cxn ang="0">
                  <a:pos x="2407" y="632"/>
                </a:cxn>
                <a:cxn ang="0">
                  <a:pos x="2839" y="344"/>
                </a:cxn>
                <a:cxn ang="0">
                  <a:pos x="3319" y="248"/>
                </a:cxn>
                <a:cxn ang="0">
                  <a:pos x="3967" y="400"/>
                </a:cxn>
                <a:cxn ang="0">
                  <a:pos x="4407" y="640"/>
                </a:cxn>
                <a:cxn ang="0">
                  <a:pos x="4375" y="296"/>
                </a:cxn>
                <a:cxn ang="0">
                  <a:pos x="4375" y="344"/>
                </a:cxn>
                <a:cxn ang="0">
                  <a:pos x="3991" y="152"/>
                </a:cxn>
                <a:cxn ang="0">
                  <a:pos x="3415" y="8"/>
                </a:cxn>
                <a:cxn ang="0">
                  <a:pos x="2839" y="104"/>
                </a:cxn>
                <a:cxn ang="0">
                  <a:pos x="1903" y="592"/>
                </a:cxn>
                <a:cxn ang="0">
                  <a:pos x="1167" y="608"/>
                </a:cxn>
                <a:cxn ang="0">
                  <a:pos x="431" y="520"/>
                </a:cxn>
                <a:cxn ang="0">
                  <a:pos x="55" y="392"/>
                </a:cxn>
                <a:cxn ang="0">
                  <a:pos x="103" y="440"/>
                </a:cxn>
              </a:cxnLst>
              <a:rect l="0" t="0" r="r" b="b"/>
              <a:pathLst>
                <a:path w="4475" h="964">
                  <a:moveTo>
                    <a:pt x="103" y="392"/>
                  </a:moveTo>
                  <a:cubicBezTo>
                    <a:pt x="83" y="484"/>
                    <a:pt x="63" y="576"/>
                    <a:pt x="103" y="632"/>
                  </a:cubicBezTo>
                  <a:cubicBezTo>
                    <a:pt x="143" y="688"/>
                    <a:pt x="239" y="704"/>
                    <a:pt x="343" y="728"/>
                  </a:cubicBezTo>
                  <a:cubicBezTo>
                    <a:pt x="447" y="752"/>
                    <a:pt x="599" y="767"/>
                    <a:pt x="727" y="776"/>
                  </a:cubicBezTo>
                  <a:cubicBezTo>
                    <a:pt x="855" y="785"/>
                    <a:pt x="967" y="764"/>
                    <a:pt x="1111" y="784"/>
                  </a:cubicBezTo>
                  <a:cubicBezTo>
                    <a:pt x="1255" y="804"/>
                    <a:pt x="1447" y="873"/>
                    <a:pt x="1591" y="896"/>
                  </a:cubicBezTo>
                  <a:cubicBezTo>
                    <a:pt x="1735" y="919"/>
                    <a:pt x="1839" y="964"/>
                    <a:pt x="1975" y="920"/>
                  </a:cubicBezTo>
                  <a:cubicBezTo>
                    <a:pt x="2111" y="876"/>
                    <a:pt x="2263" y="728"/>
                    <a:pt x="2407" y="632"/>
                  </a:cubicBezTo>
                  <a:cubicBezTo>
                    <a:pt x="2551" y="536"/>
                    <a:pt x="2687" y="408"/>
                    <a:pt x="2839" y="344"/>
                  </a:cubicBezTo>
                  <a:cubicBezTo>
                    <a:pt x="2991" y="280"/>
                    <a:pt x="3131" y="239"/>
                    <a:pt x="3319" y="248"/>
                  </a:cubicBezTo>
                  <a:cubicBezTo>
                    <a:pt x="3507" y="257"/>
                    <a:pt x="3786" y="335"/>
                    <a:pt x="3967" y="400"/>
                  </a:cubicBezTo>
                  <a:cubicBezTo>
                    <a:pt x="4148" y="465"/>
                    <a:pt x="4339" y="657"/>
                    <a:pt x="4407" y="640"/>
                  </a:cubicBezTo>
                  <a:cubicBezTo>
                    <a:pt x="4475" y="623"/>
                    <a:pt x="4380" y="345"/>
                    <a:pt x="4375" y="296"/>
                  </a:cubicBezTo>
                  <a:cubicBezTo>
                    <a:pt x="4370" y="247"/>
                    <a:pt x="4439" y="368"/>
                    <a:pt x="4375" y="344"/>
                  </a:cubicBezTo>
                  <a:cubicBezTo>
                    <a:pt x="4311" y="320"/>
                    <a:pt x="4151" y="208"/>
                    <a:pt x="3991" y="152"/>
                  </a:cubicBezTo>
                  <a:cubicBezTo>
                    <a:pt x="3831" y="96"/>
                    <a:pt x="3607" y="16"/>
                    <a:pt x="3415" y="8"/>
                  </a:cubicBezTo>
                  <a:cubicBezTo>
                    <a:pt x="3223" y="0"/>
                    <a:pt x="3091" y="7"/>
                    <a:pt x="2839" y="104"/>
                  </a:cubicBezTo>
                  <a:cubicBezTo>
                    <a:pt x="2587" y="201"/>
                    <a:pt x="2182" y="508"/>
                    <a:pt x="1903" y="592"/>
                  </a:cubicBezTo>
                  <a:cubicBezTo>
                    <a:pt x="1624" y="676"/>
                    <a:pt x="1412" y="620"/>
                    <a:pt x="1167" y="608"/>
                  </a:cubicBezTo>
                  <a:cubicBezTo>
                    <a:pt x="922" y="596"/>
                    <a:pt x="616" y="556"/>
                    <a:pt x="431" y="520"/>
                  </a:cubicBezTo>
                  <a:cubicBezTo>
                    <a:pt x="246" y="484"/>
                    <a:pt x="110" y="405"/>
                    <a:pt x="55" y="392"/>
                  </a:cubicBezTo>
                  <a:cubicBezTo>
                    <a:pt x="0" y="379"/>
                    <a:pt x="19" y="404"/>
                    <a:pt x="103" y="440"/>
                  </a:cubicBezTo>
                </a:path>
              </a:pathLst>
            </a:custGeom>
            <a:gradFill rotWithShape="1">
              <a:gsLst>
                <a:gs pos="0">
                  <a:srgbClr val="FFFF00">
                    <a:alpha val="61000"/>
                  </a:srgbClr>
                </a:gs>
                <a:gs pos="100000">
                  <a:srgbClr val="FFFF00">
                    <a:gamma/>
                    <a:tint val="10588"/>
                    <a:invGamma/>
                    <a:alpha val="70000"/>
                  </a:srgbClr>
                </a:gs>
              </a:gsLst>
              <a:lin ang="5400000" scaled="1"/>
            </a:gradFill>
            <a:ln w="9525" cap="flat" cmpd="sng">
              <a:noFill/>
              <a:prstDash val="solid"/>
              <a:round/>
              <a:headEnd/>
              <a:tailEnd/>
            </a:ln>
            <a:effectLst/>
          </p:spPr>
          <p:txBody>
            <a:bodyPr/>
            <a:lstStyle/>
            <a:p>
              <a:pPr defTabSz="914400" fontAlgn="base">
                <a:spcBef>
                  <a:spcPct val="0"/>
                </a:spcBef>
                <a:spcAft>
                  <a:spcPct val="0"/>
                </a:spcAft>
              </a:pPr>
              <a:endParaRPr lang="en-US" smtClean="0">
                <a:solidFill>
                  <a:srgbClr val="000000"/>
                </a:solidFill>
              </a:endParaRPr>
            </a:p>
          </p:txBody>
        </p:sp>
      </p:grpSp>
      <p:sp>
        <p:nvSpPr>
          <p:cNvPr id="12304" name="Freeform 16"/>
          <p:cNvSpPr>
            <a:spLocks/>
          </p:cNvSpPr>
          <p:nvPr/>
        </p:nvSpPr>
        <p:spPr bwMode="auto">
          <a:xfrm>
            <a:off x="919163" y="2565400"/>
            <a:ext cx="7145337" cy="2208213"/>
          </a:xfrm>
          <a:custGeom>
            <a:avLst/>
            <a:gdLst/>
            <a:ahLst/>
            <a:cxnLst>
              <a:cxn ang="0">
                <a:pos x="637" y="872"/>
              </a:cxn>
              <a:cxn ang="0">
                <a:pos x="157" y="664"/>
              </a:cxn>
              <a:cxn ang="0">
                <a:pos x="77" y="424"/>
              </a:cxn>
              <a:cxn ang="0">
                <a:pos x="621" y="544"/>
              </a:cxn>
              <a:cxn ang="0">
                <a:pos x="1197" y="544"/>
              </a:cxn>
              <a:cxn ang="0">
                <a:pos x="1485" y="640"/>
              </a:cxn>
              <a:cxn ang="0">
                <a:pos x="1837" y="704"/>
              </a:cxn>
              <a:cxn ang="0">
                <a:pos x="2109" y="640"/>
              </a:cxn>
              <a:cxn ang="0">
                <a:pos x="2397" y="448"/>
              </a:cxn>
              <a:cxn ang="0">
                <a:pos x="2733" y="208"/>
              </a:cxn>
              <a:cxn ang="0">
                <a:pos x="3261" y="16"/>
              </a:cxn>
              <a:cxn ang="0">
                <a:pos x="3885" y="112"/>
              </a:cxn>
              <a:cxn ang="0">
                <a:pos x="4413" y="448"/>
              </a:cxn>
              <a:cxn ang="0">
                <a:pos x="4413" y="688"/>
              </a:cxn>
              <a:cxn ang="0">
                <a:pos x="4269" y="552"/>
              </a:cxn>
              <a:cxn ang="0">
                <a:pos x="3933" y="352"/>
              </a:cxn>
              <a:cxn ang="0">
                <a:pos x="3373" y="216"/>
              </a:cxn>
              <a:cxn ang="0">
                <a:pos x="2717" y="472"/>
              </a:cxn>
              <a:cxn ang="0">
                <a:pos x="2597" y="696"/>
              </a:cxn>
              <a:cxn ang="0">
                <a:pos x="2685" y="832"/>
              </a:cxn>
              <a:cxn ang="0">
                <a:pos x="3133" y="1080"/>
              </a:cxn>
              <a:cxn ang="0">
                <a:pos x="3589" y="1200"/>
              </a:cxn>
              <a:cxn ang="0">
                <a:pos x="4037" y="1136"/>
              </a:cxn>
              <a:cxn ang="0">
                <a:pos x="4237" y="1064"/>
              </a:cxn>
              <a:cxn ang="0">
                <a:pos x="4421" y="1008"/>
              </a:cxn>
              <a:cxn ang="0">
                <a:pos x="4413" y="1264"/>
              </a:cxn>
              <a:cxn ang="0">
                <a:pos x="4165" y="1352"/>
              </a:cxn>
              <a:cxn ang="0">
                <a:pos x="3717" y="1368"/>
              </a:cxn>
              <a:cxn ang="0">
                <a:pos x="3021" y="1216"/>
              </a:cxn>
              <a:cxn ang="0">
                <a:pos x="2285" y="872"/>
              </a:cxn>
              <a:cxn ang="0">
                <a:pos x="2061" y="832"/>
              </a:cxn>
              <a:cxn ang="0">
                <a:pos x="1533" y="1072"/>
              </a:cxn>
              <a:cxn ang="0">
                <a:pos x="1101" y="1264"/>
              </a:cxn>
              <a:cxn ang="0">
                <a:pos x="629" y="1272"/>
              </a:cxn>
              <a:cxn ang="0">
                <a:pos x="141" y="1344"/>
              </a:cxn>
              <a:cxn ang="0">
                <a:pos x="141" y="1056"/>
              </a:cxn>
              <a:cxn ang="0">
                <a:pos x="637" y="872"/>
              </a:cxn>
            </a:cxnLst>
            <a:rect l="0" t="0" r="r" b="b"/>
            <a:pathLst>
              <a:path w="4501" h="1391">
                <a:moveTo>
                  <a:pt x="637" y="872"/>
                </a:moveTo>
                <a:cubicBezTo>
                  <a:pt x="640" y="807"/>
                  <a:pt x="250" y="739"/>
                  <a:pt x="157" y="664"/>
                </a:cubicBezTo>
                <a:cubicBezTo>
                  <a:pt x="64" y="589"/>
                  <a:pt x="0" y="444"/>
                  <a:pt x="77" y="424"/>
                </a:cubicBezTo>
                <a:cubicBezTo>
                  <a:pt x="154" y="404"/>
                  <a:pt x="434" y="524"/>
                  <a:pt x="621" y="544"/>
                </a:cubicBezTo>
                <a:cubicBezTo>
                  <a:pt x="808" y="564"/>
                  <a:pt x="1053" y="528"/>
                  <a:pt x="1197" y="544"/>
                </a:cubicBezTo>
                <a:cubicBezTo>
                  <a:pt x="1341" y="560"/>
                  <a:pt x="1378" y="613"/>
                  <a:pt x="1485" y="640"/>
                </a:cubicBezTo>
                <a:cubicBezTo>
                  <a:pt x="1592" y="667"/>
                  <a:pt x="1733" y="704"/>
                  <a:pt x="1837" y="704"/>
                </a:cubicBezTo>
                <a:cubicBezTo>
                  <a:pt x="1941" y="704"/>
                  <a:pt x="2016" y="683"/>
                  <a:pt x="2109" y="640"/>
                </a:cubicBezTo>
                <a:cubicBezTo>
                  <a:pt x="2202" y="597"/>
                  <a:pt x="2293" y="520"/>
                  <a:pt x="2397" y="448"/>
                </a:cubicBezTo>
                <a:cubicBezTo>
                  <a:pt x="2501" y="376"/>
                  <a:pt x="2589" y="280"/>
                  <a:pt x="2733" y="208"/>
                </a:cubicBezTo>
                <a:cubicBezTo>
                  <a:pt x="2877" y="136"/>
                  <a:pt x="3069" y="32"/>
                  <a:pt x="3261" y="16"/>
                </a:cubicBezTo>
                <a:cubicBezTo>
                  <a:pt x="3453" y="0"/>
                  <a:pt x="3693" y="40"/>
                  <a:pt x="3885" y="112"/>
                </a:cubicBezTo>
                <a:cubicBezTo>
                  <a:pt x="4077" y="184"/>
                  <a:pt x="4325" y="352"/>
                  <a:pt x="4413" y="448"/>
                </a:cubicBezTo>
                <a:cubicBezTo>
                  <a:pt x="4501" y="544"/>
                  <a:pt x="4437" y="671"/>
                  <a:pt x="4413" y="688"/>
                </a:cubicBezTo>
                <a:cubicBezTo>
                  <a:pt x="4389" y="705"/>
                  <a:pt x="4349" y="608"/>
                  <a:pt x="4269" y="552"/>
                </a:cubicBezTo>
                <a:cubicBezTo>
                  <a:pt x="4189" y="496"/>
                  <a:pt x="4082" y="408"/>
                  <a:pt x="3933" y="352"/>
                </a:cubicBezTo>
                <a:cubicBezTo>
                  <a:pt x="3784" y="296"/>
                  <a:pt x="3576" y="196"/>
                  <a:pt x="3373" y="216"/>
                </a:cubicBezTo>
                <a:cubicBezTo>
                  <a:pt x="3170" y="236"/>
                  <a:pt x="2846" y="392"/>
                  <a:pt x="2717" y="472"/>
                </a:cubicBezTo>
                <a:cubicBezTo>
                  <a:pt x="2588" y="552"/>
                  <a:pt x="2602" y="636"/>
                  <a:pt x="2597" y="696"/>
                </a:cubicBezTo>
                <a:cubicBezTo>
                  <a:pt x="2592" y="756"/>
                  <a:pt x="2596" y="768"/>
                  <a:pt x="2685" y="832"/>
                </a:cubicBezTo>
                <a:cubicBezTo>
                  <a:pt x="2774" y="896"/>
                  <a:pt x="2982" y="1019"/>
                  <a:pt x="3133" y="1080"/>
                </a:cubicBezTo>
                <a:cubicBezTo>
                  <a:pt x="3284" y="1141"/>
                  <a:pt x="3438" y="1191"/>
                  <a:pt x="3589" y="1200"/>
                </a:cubicBezTo>
                <a:cubicBezTo>
                  <a:pt x="3740" y="1209"/>
                  <a:pt x="3929" y="1159"/>
                  <a:pt x="4037" y="1136"/>
                </a:cubicBezTo>
                <a:cubicBezTo>
                  <a:pt x="4145" y="1113"/>
                  <a:pt x="4173" y="1085"/>
                  <a:pt x="4237" y="1064"/>
                </a:cubicBezTo>
                <a:cubicBezTo>
                  <a:pt x="4301" y="1043"/>
                  <a:pt x="4392" y="975"/>
                  <a:pt x="4421" y="1008"/>
                </a:cubicBezTo>
                <a:cubicBezTo>
                  <a:pt x="4450" y="1041"/>
                  <a:pt x="4456" y="1207"/>
                  <a:pt x="4413" y="1264"/>
                </a:cubicBezTo>
                <a:cubicBezTo>
                  <a:pt x="4370" y="1321"/>
                  <a:pt x="4281" y="1335"/>
                  <a:pt x="4165" y="1352"/>
                </a:cubicBezTo>
                <a:cubicBezTo>
                  <a:pt x="4049" y="1369"/>
                  <a:pt x="3908" y="1391"/>
                  <a:pt x="3717" y="1368"/>
                </a:cubicBezTo>
                <a:cubicBezTo>
                  <a:pt x="3526" y="1345"/>
                  <a:pt x="3260" y="1299"/>
                  <a:pt x="3021" y="1216"/>
                </a:cubicBezTo>
                <a:cubicBezTo>
                  <a:pt x="2782" y="1133"/>
                  <a:pt x="2445" y="936"/>
                  <a:pt x="2285" y="872"/>
                </a:cubicBezTo>
                <a:cubicBezTo>
                  <a:pt x="2125" y="808"/>
                  <a:pt x="2186" y="799"/>
                  <a:pt x="2061" y="832"/>
                </a:cubicBezTo>
                <a:cubicBezTo>
                  <a:pt x="1936" y="865"/>
                  <a:pt x="1693" y="1000"/>
                  <a:pt x="1533" y="1072"/>
                </a:cubicBezTo>
                <a:cubicBezTo>
                  <a:pt x="1373" y="1144"/>
                  <a:pt x="1252" y="1231"/>
                  <a:pt x="1101" y="1264"/>
                </a:cubicBezTo>
                <a:cubicBezTo>
                  <a:pt x="950" y="1297"/>
                  <a:pt x="789" y="1259"/>
                  <a:pt x="629" y="1272"/>
                </a:cubicBezTo>
                <a:cubicBezTo>
                  <a:pt x="469" y="1285"/>
                  <a:pt x="222" y="1380"/>
                  <a:pt x="141" y="1344"/>
                </a:cubicBezTo>
                <a:cubicBezTo>
                  <a:pt x="60" y="1308"/>
                  <a:pt x="58" y="1135"/>
                  <a:pt x="141" y="1056"/>
                </a:cubicBezTo>
                <a:cubicBezTo>
                  <a:pt x="224" y="977"/>
                  <a:pt x="634" y="937"/>
                  <a:pt x="637" y="872"/>
                </a:cubicBezTo>
                <a:close/>
              </a:path>
            </a:pathLst>
          </a:custGeom>
          <a:gradFill rotWithShape="1">
            <a:gsLst>
              <a:gs pos="0">
                <a:srgbClr val="FF6600">
                  <a:alpha val="82001"/>
                </a:srgbClr>
              </a:gs>
              <a:gs pos="50000">
                <a:srgbClr val="FF6600">
                  <a:gamma/>
                  <a:tint val="38431"/>
                  <a:invGamma/>
                  <a:alpha val="78999"/>
                </a:srgbClr>
              </a:gs>
              <a:gs pos="100000">
                <a:srgbClr val="FF6600">
                  <a:alpha val="82001"/>
                </a:srgbClr>
              </a:gs>
            </a:gsLst>
            <a:lin ang="5400000" scaled="1"/>
          </a:gradFill>
          <a:ln w="9525" cap="flat" cmpd="sng">
            <a:noFill/>
            <a:prstDash val="solid"/>
            <a:round/>
            <a:headEnd/>
            <a:tailEnd/>
          </a:ln>
          <a:effectLst/>
        </p:spPr>
        <p:txBody>
          <a:bodyPr/>
          <a:lstStyle/>
          <a:p>
            <a:pPr defTabSz="914400" fontAlgn="base">
              <a:spcBef>
                <a:spcPct val="0"/>
              </a:spcBef>
              <a:spcAft>
                <a:spcPct val="0"/>
              </a:spcAft>
            </a:pPr>
            <a:endParaRPr lang="en-US" smtClean="0">
              <a:solidFill>
                <a:srgbClr val="000000"/>
              </a:solidFill>
            </a:endParaRPr>
          </a:p>
        </p:txBody>
      </p:sp>
      <p:grpSp>
        <p:nvGrpSpPr>
          <p:cNvPr id="5" name="Group 22"/>
          <p:cNvGrpSpPr>
            <a:grpSpLocks/>
          </p:cNvGrpSpPr>
          <p:nvPr/>
        </p:nvGrpSpPr>
        <p:grpSpPr bwMode="auto">
          <a:xfrm>
            <a:off x="1066800" y="2882900"/>
            <a:ext cx="6985000" cy="1625600"/>
            <a:chOff x="528" y="1672"/>
            <a:chExt cx="4400" cy="1024"/>
          </a:xfrm>
        </p:grpSpPr>
        <p:sp>
          <p:nvSpPr>
            <p:cNvPr id="12305" name="Freeform 17"/>
            <p:cNvSpPr>
              <a:spLocks/>
            </p:cNvSpPr>
            <p:nvPr/>
          </p:nvSpPr>
          <p:spPr bwMode="auto">
            <a:xfrm>
              <a:off x="528" y="2047"/>
              <a:ext cx="581" cy="497"/>
            </a:xfrm>
            <a:custGeom>
              <a:avLst/>
              <a:gdLst/>
              <a:ahLst/>
              <a:cxnLst>
                <a:cxn ang="0">
                  <a:pos x="48" y="497"/>
                </a:cxn>
                <a:cxn ang="0">
                  <a:pos x="48" y="65"/>
                </a:cxn>
                <a:cxn ang="0">
                  <a:pos x="64" y="105"/>
                </a:cxn>
                <a:cxn ang="0">
                  <a:pos x="256" y="169"/>
                </a:cxn>
                <a:cxn ang="0">
                  <a:pos x="544" y="257"/>
                </a:cxn>
                <a:cxn ang="0">
                  <a:pos x="480" y="353"/>
                </a:cxn>
                <a:cxn ang="0">
                  <a:pos x="240" y="401"/>
                </a:cxn>
                <a:cxn ang="0">
                  <a:pos x="0" y="497"/>
                </a:cxn>
              </a:cxnLst>
              <a:rect l="0" t="0" r="r" b="b"/>
              <a:pathLst>
                <a:path w="581" h="497">
                  <a:moveTo>
                    <a:pt x="48" y="497"/>
                  </a:moveTo>
                  <a:cubicBezTo>
                    <a:pt x="48" y="313"/>
                    <a:pt x="45" y="130"/>
                    <a:pt x="48" y="65"/>
                  </a:cubicBezTo>
                  <a:cubicBezTo>
                    <a:pt x="51" y="0"/>
                    <a:pt x="29" y="88"/>
                    <a:pt x="64" y="105"/>
                  </a:cubicBezTo>
                  <a:cubicBezTo>
                    <a:pt x="99" y="122"/>
                    <a:pt x="176" y="144"/>
                    <a:pt x="256" y="169"/>
                  </a:cubicBezTo>
                  <a:cubicBezTo>
                    <a:pt x="336" y="194"/>
                    <a:pt x="507" y="226"/>
                    <a:pt x="544" y="257"/>
                  </a:cubicBezTo>
                  <a:cubicBezTo>
                    <a:pt x="581" y="288"/>
                    <a:pt x="531" y="329"/>
                    <a:pt x="480" y="353"/>
                  </a:cubicBezTo>
                  <a:cubicBezTo>
                    <a:pt x="429" y="377"/>
                    <a:pt x="320" y="377"/>
                    <a:pt x="240" y="401"/>
                  </a:cubicBezTo>
                  <a:cubicBezTo>
                    <a:pt x="160" y="425"/>
                    <a:pt x="80" y="461"/>
                    <a:pt x="0" y="497"/>
                  </a:cubicBezTo>
                </a:path>
              </a:pathLst>
            </a:custGeom>
            <a:gradFill rotWithShape="1">
              <a:gsLst>
                <a:gs pos="0">
                  <a:srgbClr val="CC3300">
                    <a:alpha val="64999"/>
                  </a:srgbClr>
                </a:gs>
                <a:gs pos="50000">
                  <a:srgbClr val="CC3300">
                    <a:gamma/>
                    <a:tint val="31765"/>
                    <a:invGamma/>
                    <a:alpha val="67000"/>
                  </a:srgbClr>
                </a:gs>
                <a:gs pos="100000">
                  <a:srgbClr val="CC3300">
                    <a:alpha val="64999"/>
                  </a:srgbClr>
                </a:gs>
              </a:gsLst>
              <a:lin ang="5400000" scaled="1"/>
            </a:gradFill>
            <a:ln w="9525" cap="flat" cmpd="sng">
              <a:noFill/>
              <a:prstDash val="solid"/>
              <a:round/>
              <a:headEnd/>
              <a:tailEnd/>
            </a:ln>
            <a:effectLst/>
          </p:spPr>
          <p:txBody>
            <a:bodyPr/>
            <a:lstStyle/>
            <a:p>
              <a:pPr defTabSz="914400" fontAlgn="base">
                <a:spcBef>
                  <a:spcPct val="0"/>
                </a:spcBef>
                <a:spcAft>
                  <a:spcPct val="0"/>
                </a:spcAft>
              </a:pPr>
              <a:endParaRPr lang="en-US" smtClean="0">
                <a:solidFill>
                  <a:srgbClr val="000000"/>
                </a:solidFill>
              </a:endParaRPr>
            </a:p>
          </p:txBody>
        </p:sp>
        <p:sp>
          <p:nvSpPr>
            <p:cNvPr id="12306" name="Freeform 18"/>
            <p:cNvSpPr>
              <a:spLocks/>
            </p:cNvSpPr>
            <p:nvPr/>
          </p:nvSpPr>
          <p:spPr bwMode="auto">
            <a:xfrm>
              <a:off x="3000" y="1672"/>
              <a:ext cx="1928" cy="1024"/>
            </a:xfrm>
            <a:custGeom>
              <a:avLst/>
              <a:gdLst/>
              <a:ahLst/>
              <a:cxnLst>
                <a:cxn ang="0">
                  <a:pos x="120" y="632"/>
                </a:cxn>
                <a:cxn ang="0">
                  <a:pos x="408" y="824"/>
                </a:cxn>
                <a:cxn ang="0">
                  <a:pos x="1016" y="1008"/>
                </a:cxn>
                <a:cxn ang="0">
                  <a:pos x="1552" y="920"/>
                </a:cxn>
                <a:cxn ang="0">
                  <a:pos x="1848" y="776"/>
                </a:cxn>
                <a:cxn ang="0">
                  <a:pos x="1848" y="488"/>
                </a:cxn>
                <a:cxn ang="0">
                  <a:pos x="1368" y="152"/>
                </a:cxn>
                <a:cxn ang="0">
                  <a:pos x="848" y="8"/>
                </a:cxn>
                <a:cxn ang="0">
                  <a:pos x="264" y="200"/>
                </a:cxn>
                <a:cxn ang="0">
                  <a:pos x="24" y="440"/>
                </a:cxn>
                <a:cxn ang="0">
                  <a:pos x="120" y="632"/>
                </a:cxn>
              </a:cxnLst>
              <a:rect l="0" t="0" r="r" b="b"/>
              <a:pathLst>
                <a:path w="1928" h="1024">
                  <a:moveTo>
                    <a:pt x="120" y="632"/>
                  </a:moveTo>
                  <a:cubicBezTo>
                    <a:pt x="184" y="696"/>
                    <a:pt x="259" y="761"/>
                    <a:pt x="408" y="824"/>
                  </a:cubicBezTo>
                  <a:cubicBezTo>
                    <a:pt x="557" y="887"/>
                    <a:pt x="825" y="992"/>
                    <a:pt x="1016" y="1008"/>
                  </a:cubicBezTo>
                  <a:cubicBezTo>
                    <a:pt x="1207" y="1024"/>
                    <a:pt x="1413" y="959"/>
                    <a:pt x="1552" y="920"/>
                  </a:cubicBezTo>
                  <a:cubicBezTo>
                    <a:pt x="1691" y="881"/>
                    <a:pt x="1799" y="848"/>
                    <a:pt x="1848" y="776"/>
                  </a:cubicBezTo>
                  <a:cubicBezTo>
                    <a:pt x="1897" y="704"/>
                    <a:pt x="1928" y="592"/>
                    <a:pt x="1848" y="488"/>
                  </a:cubicBezTo>
                  <a:cubicBezTo>
                    <a:pt x="1768" y="384"/>
                    <a:pt x="1535" y="232"/>
                    <a:pt x="1368" y="152"/>
                  </a:cubicBezTo>
                  <a:cubicBezTo>
                    <a:pt x="1201" y="72"/>
                    <a:pt x="1032" y="0"/>
                    <a:pt x="848" y="8"/>
                  </a:cubicBezTo>
                  <a:cubicBezTo>
                    <a:pt x="664" y="16"/>
                    <a:pt x="401" y="128"/>
                    <a:pt x="264" y="200"/>
                  </a:cubicBezTo>
                  <a:cubicBezTo>
                    <a:pt x="127" y="272"/>
                    <a:pt x="48" y="368"/>
                    <a:pt x="24" y="440"/>
                  </a:cubicBezTo>
                  <a:cubicBezTo>
                    <a:pt x="0" y="512"/>
                    <a:pt x="56" y="568"/>
                    <a:pt x="120" y="632"/>
                  </a:cubicBezTo>
                  <a:close/>
                </a:path>
              </a:pathLst>
            </a:custGeom>
            <a:gradFill rotWithShape="1">
              <a:gsLst>
                <a:gs pos="0">
                  <a:srgbClr val="CC3300">
                    <a:alpha val="64999"/>
                  </a:srgbClr>
                </a:gs>
                <a:gs pos="50000">
                  <a:srgbClr val="CC3300">
                    <a:gamma/>
                    <a:tint val="14118"/>
                    <a:invGamma/>
                    <a:alpha val="61000"/>
                  </a:srgbClr>
                </a:gs>
                <a:gs pos="100000">
                  <a:srgbClr val="CC3300">
                    <a:alpha val="64999"/>
                  </a:srgbClr>
                </a:gs>
              </a:gsLst>
              <a:lin ang="5400000" scaled="1"/>
            </a:gradFill>
            <a:ln w="9525" cap="flat" cmpd="sng">
              <a:noFill/>
              <a:prstDash val="solid"/>
              <a:round/>
              <a:headEnd/>
              <a:tailEnd/>
            </a:ln>
            <a:effectLst/>
          </p:spPr>
          <p:txBody>
            <a:bodyPr/>
            <a:lstStyle/>
            <a:p>
              <a:pPr defTabSz="914400" fontAlgn="base">
                <a:spcBef>
                  <a:spcPct val="0"/>
                </a:spcBef>
                <a:spcAft>
                  <a:spcPct val="0"/>
                </a:spcAft>
              </a:pPr>
              <a:endParaRPr lang="en-US" smtClean="0">
                <a:solidFill>
                  <a:srgbClr val="000000"/>
                </a:solidFill>
              </a:endParaRPr>
            </a:p>
          </p:txBody>
        </p:sp>
      </p:grpSp>
      <p:sp>
        <p:nvSpPr>
          <p:cNvPr id="12294" name="Freeform 6"/>
          <p:cNvSpPr>
            <a:spLocks/>
          </p:cNvSpPr>
          <p:nvPr/>
        </p:nvSpPr>
        <p:spPr bwMode="auto">
          <a:xfrm>
            <a:off x="5461000" y="3276600"/>
            <a:ext cx="1968500" cy="863600"/>
          </a:xfrm>
          <a:custGeom>
            <a:avLst/>
            <a:gdLst/>
            <a:ahLst/>
            <a:cxnLst>
              <a:cxn ang="0">
                <a:pos x="520" y="0"/>
              </a:cxn>
              <a:cxn ang="0">
                <a:pos x="808" y="48"/>
              </a:cxn>
              <a:cxn ang="0">
                <a:pos x="1096" y="192"/>
              </a:cxn>
              <a:cxn ang="0">
                <a:pos x="1192" y="384"/>
              </a:cxn>
              <a:cxn ang="0">
                <a:pos x="808" y="528"/>
              </a:cxn>
              <a:cxn ang="0">
                <a:pos x="424" y="480"/>
              </a:cxn>
              <a:cxn ang="0">
                <a:pos x="88" y="288"/>
              </a:cxn>
              <a:cxn ang="0">
                <a:pos x="40" y="192"/>
              </a:cxn>
              <a:cxn ang="0">
                <a:pos x="328" y="48"/>
              </a:cxn>
              <a:cxn ang="0">
                <a:pos x="520" y="0"/>
              </a:cxn>
            </a:cxnLst>
            <a:rect l="0" t="0" r="r" b="b"/>
            <a:pathLst>
              <a:path w="1240" h="544">
                <a:moveTo>
                  <a:pt x="520" y="0"/>
                </a:moveTo>
                <a:cubicBezTo>
                  <a:pt x="600" y="0"/>
                  <a:pt x="712" y="16"/>
                  <a:pt x="808" y="48"/>
                </a:cubicBezTo>
                <a:cubicBezTo>
                  <a:pt x="904" y="80"/>
                  <a:pt x="1032" y="136"/>
                  <a:pt x="1096" y="192"/>
                </a:cubicBezTo>
                <a:cubicBezTo>
                  <a:pt x="1160" y="248"/>
                  <a:pt x="1240" y="328"/>
                  <a:pt x="1192" y="384"/>
                </a:cubicBezTo>
                <a:cubicBezTo>
                  <a:pt x="1144" y="440"/>
                  <a:pt x="936" y="512"/>
                  <a:pt x="808" y="528"/>
                </a:cubicBezTo>
                <a:cubicBezTo>
                  <a:pt x="680" y="544"/>
                  <a:pt x="544" y="520"/>
                  <a:pt x="424" y="480"/>
                </a:cubicBezTo>
                <a:cubicBezTo>
                  <a:pt x="304" y="440"/>
                  <a:pt x="152" y="336"/>
                  <a:pt x="88" y="288"/>
                </a:cubicBezTo>
                <a:cubicBezTo>
                  <a:pt x="24" y="240"/>
                  <a:pt x="0" y="232"/>
                  <a:pt x="40" y="192"/>
                </a:cubicBezTo>
                <a:cubicBezTo>
                  <a:pt x="80" y="152"/>
                  <a:pt x="248" y="80"/>
                  <a:pt x="328" y="48"/>
                </a:cubicBezTo>
                <a:cubicBezTo>
                  <a:pt x="408" y="16"/>
                  <a:pt x="440" y="0"/>
                  <a:pt x="520" y="0"/>
                </a:cubicBezTo>
                <a:close/>
              </a:path>
            </a:pathLst>
          </a:custGeom>
          <a:gradFill rotWithShape="1">
            <a:gsLst>
              <a:gs pos="0">
                <a:srgbClr val="FF0066">
                  <a:alpha val="50999"/>
                </a:srgbClr>
              </a:gs>
              <a:gs pos="100000">
                <a:srgbClr val="FF0066">
                  <a:gamma/>
                  <a:shade val="46275"/>
                  <a:invGamma/>
                  <a:alpha val="50999"/>
                </a:srgbClr>
              </a:gs>
            </a:gsLst>
            <a:path path="rect">
              <a:fillToRect l="50000" t="50000" r="50000" b="50000"/>
            </a:path>
          </a:gradFill>
          <a:ln w="9525">
            <a:noFill/>
            <a:round/>
            <a:headEnd/>
            <a:tailEnd/>
          </a:ln>
          <a:effectLst/>
        </p:spPr>
        <p:txBody>
          <a:bodyPr/>
          <a:lstStyle/>
          <a:p>
            <a:pPr defTabSz="914400" fontAlgn="base">
              <a:spcBef>
                <a:spcPct val="0"/>
              </a:spcBef>
              <a:spcAft>
                <a:spcPct val="0"/>
              </a:spcAft>
            </a:pPr>
            <a:endParaRPr lang="en-US" smtClean="0">
              <a:solidFill>
                <a:srgbClr val="000000"/>
              </a:solidFill>
            </a:endParaRPr>
          </a:p>
        </p:txBody>
      </p:sp>
      <p:grpSp>
        <p:nvGrpSpPr>
          <p:cNvPr id="6" name="Group 24"/>
          <p:cNvGrpSpPr>
            <a:grpSpLocks/>
          </p:cNvGrpSpPr>
          <p:nvPr/>
        </p:nvGrpSpPr>
        <p:grpSpPr bwMode="auto">
          <a:xfrm>
            <a:off x="558800" y="457200"/>
            <a:ext cx="7975600" cy="5334000"/>
            <a:chOff x="352" y="384"/>
            <a:chExt cx="5024" cy="3360"/>
          </a:xfrm>
        </p:grpSpPr>
        <p:sp>
          <p:nvSpPr>
            <p:cNvPr id="12296" name="Rectangle 8"/>
            <p:cNvSpPr>
              <a:spLocks noChangeArrowheads="1"/>
            </p:cNvSpPr>
            <p:nvPr/>
          </p:nvSpPr>
          <p:spPr bwMode="auto">
            <a:xfrm>
              <a:off x="352" y="480"/>
              <a:ext cx="336" cy="3264"/>
            </a:xfrm>
            <a:prstGeom prst="rect">
              <a:avLst/>
            </a:prstGeom>
            <a:solidFill>
              <a:schemeClr val="bg1"/>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endParaRPr>
            </a:p>
          </p:txBody>
        </p:sp>
        <p:sp>
          <p:nvSpPr>
            <p:cNvPr id="12298" name="Rectangle 10"/>
            <p:cNvSpPr>
              <a:spLocks noChangeArrowheads="1"/>
            </p:cNvSpPr>
            <p:nvPr/>
          </p:nvSpPr>
          <p:spPr bwMode="auto">
            <a:xfrm>
              <a:off x="5040" y="528"/>
              <a:ext cx="336" cy="3168"/>
            </a:xfrm>
            <a:prstGeom prst="rect">
              <a:avLst/>
            </a:prstGeom>
            <a:solidFill>
              <a:schemeClr val="bg1"/>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endParaRPr>
            </a:p>
          </p:txBody>
        </p:sp>
        <p:sp>
          <p:nvSpPr>
            <p:cNvPr id="12297" name="Rectangle 9"/>
            <p:cNvSpPr>
              <a:spLocks noChangeArrowheads="1"/>
            </p:cNvSpPr>
            <p:nvPr/>
          </p:nvSpPr>
          <p:spPr bwMode="auto">
            <a:xfrm>
              <a:off x="384" y="384"/>
              <a:ext cx="4752" cy="336"/>
            </a:xfrm>
            <a:prstGeom prst="rect">
              <a:avLst/>
            </a:prstGeom>
            <a:solidFill>
              <a:schemeClr val="bg1"/>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endParaRPr>
            </a:p>
          </p:txBody>
        </p:sp>
      </p:grpSp>
      <p:sp>
        <p:nvSpPr>
          <p:cNvPr id="12313" name="Text Box 25"/>
          <p:cNvSpPr txBox="1">
            <a:spLocks noChangeArrowheads="1"/>
          </p:cNvSpPr>
          <p:nvPr/>
        </p:nvSpPr>
        <p:spPr bwMode="auto">
          <a:xfrm>
            <a:off x="1295400" y="381000"/>
            <a:ext cx="6553200" cy="519113"/>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z="2800" u="sng" smtClean="0">
                <a:solidFill>
                  <a:srgbClr val="333399"/>
                </a:solidFill>
                <a:effectLst>
                  <a:outerShdw blurRad="38100" dist="38100" dir="2700000" algn="tl">
                    <a:srgbClr val="000000"/>
                  </a:outerShdw>
                </a:effectLst>
              </a:rPr>
              <a:t>Global Bivalve Diversity</a:t>
            </a:r>
          </a:p>
        </p:txBody>
      </p:sp>
      <p:sp>
        <p:nvSpPr>
          <p:cNvPr id="12314" name="Text Box 26"/>
          <p:cNvSpPr txBox="1">
            <a:spLocks noChangeArrowheads="1"/>
          </p:cNvSpPr>
          <p:nvPr/>
        </p:nvSpPr>
        <p:spPr bwMode="auto">
          <a:xfrm>
            <a:off x="454025" y="5943600"/>
            <a:ext cx="8229600" cy="366713"/>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i="1" smtClean="0">
                <a:solidFill>
                  <a:srgbClr val="000000"/>
                </a:solidFill>
              </a:rPr>
              <a:t>In general, diversity is highest at the equators and lowest at the poles.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2313"/>
                                        </p:tgtEl>
                                        <p:attrNameLst>
                                          <p:attrName>style.visibility</p:attrName>
                                        </p:attrNameLst>
                                      </p:cBhvr>
                                      <p:to>
                                        <p:strVal val="visible"/>
                                      </p:to>
                                    </p:set>
                                    <p:anim calcmode="discrete" valueType="clr">
                                      <p:cBhvr override="childStyle">
                                        <p:cTn id="7" dur="80"/>
                                        <p:tgtEl>
                                          <p:spTgt spid="123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13"/>
                                        </p:tgtEl>
                                        <p:attrNameLst>
                                          <p:attrName>fillcolor</p:attrName>
                                        </p:attrNameLst>
                                      </p:cBhvr>
                                      <p:tavLst>
                                        <p:tav tm="0">
                                          <p:val>
                                            <p:clrVal>
                                              <a:schemeClr val="accent2"/>
                                            </p:clrVal>
                                          </p:val>
                                        </p:tav>
                                        <p:tav tm="50000">
                                          <p:val>
                                            <p:clrVal>
                                              <a:schemeClr val="hlink"/>
                                            </p:clrVal>
                                          </p:val>
                                        </p:tav>
                                      </p:tavLst>
                                    </p:anim>
                                    <p:set>
                                      <p:cBhvr>
                                        <p:cTn id="9" dur="80"/>
                                        <p:tgtEl>
                                          <p:spTgt spid="12313"/>
                                        </p:tgtEl>
                                        <p:attrNameLst>
                                          <p:attrName>fill.type</p:attrName>
                                        </p:attrNameLst>
                                      </p:cBhvr>
                                      <p:to>
                                        <p:strVal val="solid"/>
                                      </p:to>
                                    </p:set>
                                  </p:childTnLst>
                                </p:cTn>
                              </p:par>
                            </p:childTnLst>
                          </p:cTn>
                        </p:par>
                        <p:par>
                          <p:cTn id="10" fill="hold">
                            <p:stCondLst>
                              <p:cond delay="92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42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192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2420"/>
                            </p:stCondLst>
                            <p:childTnLst>
                              <p:par>
                                <p:cTn id="23" presetID="10" presetClass="entr" presetSubtype="0" fill="hold" grpId="0" nodeType="afterEffect">
                                  <p:stCondLst>
                                    <p:cond delay="0"/>
                                  </p:stCondLst>
                                  <p:childTnLst>
                                    <p:set>
                                      <p:cBhvr>
                                        <p:cTn id="24" dur="1" fill="hold">
                                          <p:stCondLst>
                                            <p:cond delay="0"/>
                                          </p:stCondLst>
                                        </p:cTn>
                                        <p:tgtEl>
                                          <p:spTgt spid="12304"/>
                                        </p:tgtEl>
                                        <p:attrNameLst>
                                          <p:attrName>style.visibility</p:attrName>
                                        </p:attrNameLst>
                                      </p:cBhvr>
                                      <p:to>
                                        <p:strVal val="visible"/>
                                      </p:to>
                                    </p:set>
                                    <p:animEffect transition="in" filter="fade">
                                      <p:cBhvr>
                                        <p:cTn id="25" dur="500"/>
                                        <p:tgtEl>
                                          <p:spTgt spid="12304"/>
                                        </p:tgtEl>
                                      </p:cBhvr>
                                    </p:animEffect>
                                  </p:childTnLst>
                                </p:cTn>
                              </p:par>
                            </p:childTnLst>
                          </p:cTn>
                        </p:par>
                        <p:par>
                          <p:cTn id="26" fill="hold">
                            <p:stCondLst>
                              <p:cond delay="292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3420"/>
                            </p:stCondLst>
                            <p:childTnLst>
                              <p:par>
                                <p:cTn id="31" presetID="10" presetClass="entr" presetSubtype="0" fill="hold" grpId="0" nodeType="afterEffect">
                                  <p:stCondLst>
                                    <p:cond delay="0"/>
                                  </p:stCondLst>
                                  <p:childTnLst>
                                    <p:set>
                                      <p:cBhvr>
                                        <p:cTn id="32" dur="1" fill="hold">
                                          <p:stCondLst>
                                            <p:cond delay="0"/>
                                          </p:stCondLst>
                                        </p:cTn>
                                        <p:tgtEl>
                                          <p:spTgt spid="12294"/>
                                        </p:tgtEl>
                                        <p:attrNameLst>
                                          <p:attrName>style.visibility</p:attrName>
                                        </p:attrNameLst>
                                      </p:cBhvr>
                                      <p:to>
                                        <p:strVal val="visible"/>
                                      </p:to>
                                    </p:set>
                                    <p:animEffect transition="in" filter="fade">
                                      <p:cBhvr>
                                        <p:cTn id="33"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animBg="1"/>
      <p:bldP spid="12294" grpId="0" animBg="1"/>
      <p:bldP spid="1231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326" name="Rectangle 14"/>
          <p:cNvSpPr>
            <a:spLocks noChangeArrowheads="1"/>
          </p:cNvSpPr>
          <p:nvPr/>
        </p:nvSpPr>
        <p:spPr bwMode="auto">
          <a:xfrm>
            <a:off x="225425" y="228600"/>
            <a:ext cx="8686800" cy="6324600"/>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endParaRPr>
          </a:p>
        </p:txBody>
      </p:sp>
      <p:sp>
        <p:nvSpPr>
          <p:cNvPr id="13314" name="Text Box 2"/>
          <p:cNvSpPr txBox="1">
            <a:spLocks noChangeArrowheads="1"/>
          </p:cNvSpPr>
          <p:nvPr/>
        </p:nvSpPr>
        <p:spPr bwMode="auto">
          <a:xfrm>
            <a:off x="228600" y="6553200"/>
            <a:ext cx="8610600" cy="304800"/>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z="1400" i="1" smtClean="0">
                <a:solidFill>
                  <a:srgbClr val="000000"/>
                </a:solidFill>
              </a:rPr>
              <a:t>Cowan, R. 1995. History of Life. Blackwell Sci. Press.</a:t>
            </a:r>
          </a:p>
        </p:txBody>
      </p:sp>
      <p:pic>
        <p:nvPicPr>
          <p:cNvPr id="13316" name="Picture 4" descr="pacific"/>
          <p:cNvPicPr>
            <a:picLocks noChangeAspect="1" noChangeArrowheads="1"/>
          </p:cNvPicPr>
          <p:nvPr/>
        </p:nvPicPr>
        <p:blipFill>
          <a:blip r:embed="rId3"/>
          <a:srcRect/>
          <a:stretch>
            <a:fillRect/>
          </a:stretch>
        </p:blipFill>
        <p:spPr bwMode="auto">
          <a:xfrm>
            <a:off x="2743200" y="390525"/>
            <a:ext cx="4019550" cy="5449888"/>
          </a:xfrm>
          <a:prstGeom prst="rect">
            <a:avLst/>
          </a:prstGeom>
          <a:noFill/>
        </p:spPr>
      </p:pic>
      <p:sp>
        <p:nvSpPr>
          <p:cNvPr id="13318" name="Freeform 6"/>
          <p:cNvSpPr>
            <a:spLocks/>
          </p:cNvSpPr>
          <p:nvPr/>
        </p:nvSpPr>
        <p:spPr bwMode="auto">
          <a:xfrm>
            <a:off x="2679700" y="542925"/>
            <a:ext cx="2806700" cy="4914900"/>
          </a:xfrm>
          <a:custGeom>
            <a:avLst/>
            <a:gdLst/>
            <a:ahLst/>
            <a:cxnLst>
              <a:cxn ang="0">
                <a:pos x="1608" y="2968"/>
              </a:cxn>
              <a:cxn ang="0">
                <a:pos x="1032" y="2728"/>
              </a:cxn>
              <a:cxn ang="0">
                <a:pos x="744" y="2248"/>
              </a:cxn>
              <a:cxn ang="0">
                <a:pos x="600" y="1768"/>
              </a:cxn>
              <a:cxn ang="0">
                <a:pos x="744" y="1384"/>
              </a:cxn>
              <a:cxn ang="0">
                <a:pos x="648" y="856"/>
              </a:cxn>
              <a:cxn ang="0">
                <a:pos x="408" y="712"/>
              </a:cxn>
              <a:cxn ang="0">
                <a:pos x="120" y="664"/>
              </a:cxn>
              <a:cxn ang="0">
                <a:pos x="456" y="328"/>
              </a:cxn>
              <a:cxn ang="0">
                <a:pos x="792" y="136"/>
              </a:cxn>
              <a:cxn ang="0">
                <a:pos x="696" y="88"/>
              </a:cxn>
              <a:cxn ang="0">
                <a:pos x="24" y="664"/>
              </a:cxn>
              <a:cxn ang="0">
                <a:pos x="552" y="856"/>
              </a:cxn>
              <a:cxn ang="0">
                <a:pos x="696" y="1384"/>
              </a:cxn>
              <a:cxn ang="0">
                <a:pos x="504" y="1720"/>
              </a:cxn>
              <a:cxn ang="0">
                <a:pos x="744" y="2392"/>
              </a:cxn>
              <a:cxn ang="0">
                <a:pos x="936" y="2776"/>
              </a:cxn>
              <a:cxn ang="0">
                <a:pos x="1656" y="3064"/>
              </a:cxn>
              <a:cxn ang="0">
                <a:pos x="1608" y="2968"/>
              </a:cxn>
            </a:cxnLst>
            <a:rect l="0" t="0" r="r" b="b"/>
            <a:pathLst>
              <a:path w="1768" h="3096">
                <a:moveTo>
                  <a:pt x="1608" y="2968"/>
                </a:moveTo>
                <a:cubicBezTo>
                  <a:pt x="1504" y="2912"/>
                  <a:pt x="1176" y="2848"/>
                  <a:pt x="1032" y="2728"/>
                </a:cubicBezTo>
                <a:cubicBezTo>
                  <a:pt x="888" y="2608"/>
                  <a:pt x="816" y="2408"/>
                  <a:pt x="744" y="2248"/>
                </a:cubicBezTo>
                <a:cubicBezTo>
                  <a:pt x="672" y="2088"/>
                  <a:pt x="600" y="1912"/>
                  <a:pt x="600" y="1768"/>
                </a:cubicBezTo>
                <a:cubicBezTo>
                  <a:pt x="600" y="1624"/>
                  <a:pt x="736" y="1536"/>
                  <a:pt x="744" y="1384"/>
                </a:cubicBezTo>
                <a:cubicBezTo>
                  <a:pt x="752" y="1232"/>
                  <a:pt x="704" y="968"/>
                  <a:pt x="648" y="856"/>
                </a:cubicBezTo>
                <a:cubicBezTo>
                  <a:pt x="592" y="744"/>
                  <a:pt x="496" y="744"/>
                  <a:pt x="408" y="712"/>
                </a:cubicBezTo>
                <a:cubicBezTo>
                  <a:pt x="320" y="680"/>
                  <a:pt x="112" y="728"/>
                  <a:pt x="120" y="664"/>
                </a:cubicBezTo>
                <a:cubicBezTo>
                  <a:pt x="128" y="600"/>
                  <a:pt x="344" y="416"/>
                  <a:pt x="456" y="328"/>
                </a:cubicBezTo>
                <a:cubicBezTo>
                  <a:pt x="568" y="240"/>
                  <a:pt x="752" y="176"/>
                  <a:pt x="792" y="136"/>
                </a:cubicBezTo>
                <a:cubicBezTo>
                  <a:pt x="832" y="96"/>
                  <a:pt x="824" y="0"/>
                  <a:pt x="696" y="88"/>
                </a:cubicBezTo>
                <a:cubicBezTo>
                  <a:pt x="568" y="176"/>
                  <a:pt x="48" y="536"/>
                  <a:pt x="24" y="664"/>
                </a:cubicBezTo>
                <a:cubicBezTo>
                  <a:pt x="0" y="792"/>
                  <a:pt x="440" y="736"/>
                  <a:pt x="552" y="856"/>
                </a:cubicBezTo>
                <a:cubicBezTo>
                  <a:pt x="664" y="976"/>
                  <a:pt x="704" y="1240"/>
                  <a:pt x="696" y="1384"/>
                </a:cubicBezTo>
                <a:cubicBezTo>
                  <a:pt x="688" y="1528"/>
                  <a:pt x="496" y="1552"/>
                  <a:pt x="504" y="1720"/>
                </a:cubicBezTo>
                <a:cubicBezTo>
                  <a:pt x="512" y="1888"/>
                  <a:pt x="672" y="2216"/>
                  <a:pt x="744" y="2392"/>
                </a:cubicBezTo>
                <a:cubicBezTo>
                  <a:pt x="816" y="2568"/>
                  <a:pt x="784" y="2664"/>
                  <a:pt x="936" y="2776"/>
                </a:cubicBezTo>
                <a:cubicBezTo>
                  <a:pt x="1088" y="2888"/>
                  <a:pt x="1544" y="3032"/>
                  <a:pt x="1656" y="3064"/>
                </a:cubicBezTo>
                <a:cubicBezTo>
                  <a:pt x="1768" y="3096"/>
                  <a:pt x="1712" y="3024"/>
                  <a:pt x="1608" y="2968"/>
                </a:cubicBezTo>
                <a:close/>
              </a:path>
            </a:pathLst>
          </a:custGeom>
          <a:gradFill rotWithShape="1">
            <a:gsLst>
              <a:gs pos="0">
                <a:srgbClr val="3366FF">
                  <a:alpha val="47000"/>
                </a:srgbClr>
              </a:gs>
              <a:gs pos="25000">
                <a:srgbClr val="01A78F">
                  <a:alpha val="46750"/>
                </a:srgbClr>
              </a:gs>
              <a:gs pos="50000">
                <a:srgbClr val="FFFF00">
                  <a:alpha val="46500"/>
                </a:srgbClr>
              </a:gs>
              <a:gs pos="75000">
                <a:srgbClr val="FF6633">
                  <a:alpha val="46251"/>
                </a:srgbClr>
              </a:gs>
              <a:gs pos="100000">
                <a:srgbClr val="FF3399">
                  <a:alpha val="46001"/>
                </a:srgbClr>
              </a:gs>
            </a:gsLst>
            <a:lin ang="5400000" scaled="1"/>
          </a:gradFill>
          <a:ln w="9525">
            <a:solidFill>
              <a:schemeClr val="tx1"/>
            </a:solidFill>
            <a:round/>
            <a:headEnd/>
            <a:tailEnd/>
          </a:ln>
          <a:effectLst/>
        </p:spPr>
        <p:txBody>
          <a:bodyPr/>
          <a:lstStyle/>
          <a:p>
            <a:pPr defTabSz="914400" fontAlgn="base">
              <a:spcBef>
                <a:spcPct val="0"/>
              </a:spcBef>
              <a:spcAft>
                <a:spcPct val="0"/>
              </a:spcAft>
            </a:pPr>
            <a:endParaRPr lang="en-US" smtClean="0">
              <a:solidFill>
                <a:srgbClr val="000000"/>
              </a:solidFill>
            </a:endParaRPr>
          </a:p>
        </p:txBody>
      </p:sp>
      <p:sp>
        <p:nvSpPr>
          <p:cNvPr id="13321" name="AutoShape 9"/>
          <p:cNvSpPr>
            <a:spLocks noChangeArrowheads="1"/>
          </p:cNvSpPr>
          <p:nvPr/>
        </p:nvSpPr>
        <p:spPr bwMode="auto">
          <a:xfrm>
            <a:off x="7048500" y="923925"/>
            <a:ext cx="533400" cy="533400"/>
          </a:xfrm>
          <a:prstGeom prst="upArrow">
            <a:avLst>
              <a:gd name="adj1" fmla="val 26787"/>
              <a:gd name="adj2" fmla="val 29463"/>
            </a:avLst>
          </a:prstGeom>
          <a:gradFill rotWithShape="1">
            <a:gsLst>
              <a:gs pos="0">
                <a:schemeClr val="accent2">
                  <a:gamma/>
                  <a:shade val="46275"/>
                  <a:invGamma/>
                </a:schemeClr>
              </a:gs>
              <a:gs pos="100000">
                <a:schemeClr val="accent2"/>
              </a:gs>
            </a:gsLst>
            <a:lin ang="5400000" scaled="1"/>
          </a:gradFill>
          <a:ln w="9525">
            <a:solidFill>
              <a:schemeClr val="tx1"/>
            </a:solidFill>
            <a:miter lim="800000"/>
            <a:headEnd/>
            <a:tailEnd/>
          </a:ln>
          <a:effectLst/>
        </p:spPr>
        <p:txBody>
          <a:bodyPr vert="eaVert" wrap="none" anchor="ctr"/>
          <a:lstStyle/>
          <a:p>
            <a:pPr defTabSz="914400" fontAlgn="base">
              <a:spcBef>
                <a:spcPct val="0"/>
              </a:spcBef>
              <a:spcAft>
                <a:spcPct val="0"/>
              </a:spcAft>
            </a:pPr>
            <a:endParaRPr lang="en-US" smtClean="0">
              <a:solidFill>
                <a:srgbClr val="000000"/>
              </a:solidFill>
            </a:endParaRPr>
          </a:p>
        </p:txBody>
      </p:sp>
      <p:sp>
        <p:nvSpPr>
          <p:cNvPr id="13322" name="AutoShape 10"/>
          <p:cNvSpPr>
            <a:spLocks noChangeArrowheads="1"/>
          </p:cNvSpPr>
          <p:nvPr/>
        </p:nvSpPr>
        <p:spPr bwMode="auto">
          <a:xfrm flipV="1">
            <a:off x="7048500" y="4886325"/>
            <a:ext cx="533400" cy="533400"/>
          </a:xfrm>
          <a:prstGeom prst="upArrow">
            <a:avLst>
              <a:gd name="adj1" fmla="val 26787"/>
              <a:gd name="adj2" fmla="val 29463"/>
            </a:avLst>
          </a:prstGeom>
          <a:gradFill rotWithShape="1">
            <a:gsLst>
              <a:gs pos="0">
                <a:srgbClr val="FF0066"/>
              </a:gs>
              <a:gs pos="100000">
                <a:srgbClr val="FF0066">
                  <a:gamma/>
                  <a:shade val="46275"/>
                  <a:invGamma/>
                </a:srgbClr>
              </a:gs>
            </a:gsLst>
            <a:lin ang="5400000" scaled="1"/>
          </a:gradFill>
          <a:ln w="9525">
            <a:solidFill>
              <a:schemeClr val="tx1"/>
            </a:solidFill>
            <a:miter lim="800000"/>
            <a:headEnd/>
            <a:tailEnd/>
          </a:ln>
          <a:effectLst/>
        </p:spPr>
        <p:txBody>
          <a:bodyPr vert="eaVert" wrap="none" anchor="ctr"/>
          <a:lstStyle/>
          <a:p>
            <a:pPr defTabSz="914400" fontAlgn="base">
              <a:spcBef>
                <a:spcPct val="0"/>
              </a:spcBef>
              <a:spcAft>
                <a:spcPct val="0"/>
              </a:spcAft>
            </a:pPr>
            <a:endParaRPr lang="en-US" smtClean="0">
              <a:solidFill>
                <a:srgbClr val="000000"/>
              </a:solidFill>
            </a:endParaRPr>
          </a:p>
        </p:txBody>
      </p:sp>
      <p:sp>
        <p:nvSpPr>
          <p:cNvPr id="13323" name="Text Box 11"/>
          <p:cNvSpPr txBox="1">
            <a:spLocks noChangeArrowheads="1"/>
          </p:cNvSpPr>
          <p:nvPr/>
        </p:nvSpPr>
        <p:spPr bwMode="auto">
          <a:xfrm>
            <a:off x="6781800" y="542925"/>
            <a:ext cx="1066800" cy="457200"/>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z="2400" b="1" smtClean="0">
                <a:solidFill>
                  <a:srgbClr val="333399"/>
                </a:solidFill>
                <a:effectLst>
                  <a:outerShdw blurRad="38100" dist="38100" dir="2700000" algn="tl">
                    <a:srgbClr val="000000"/>
                  </a:outerShdw>
                </a:effectLst>
              </a:rPr>
              <a:t>Pole</a:t>
            </a:r>
          </a:p>
        </p:txBody>
      </p:sp>
      <p:sp>
        <p:nvSpPr>
          <p:cNvPr id="13324" name="Text Box 12"/>
          <p:cNvSpPr txBox="1">
            <a:spLocks noChangeArrowheads="1"/>
          </p:cNvSpPr>
          <p:nvPr/>
        </p:nvSpPr>
        <p:spPr bwMode="auto">
          <a:xfrm>
            <a:off x="6629400" y="5419725"/>
            <a:ext cx="1371600" cy="457200"/>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z="2400" b="1" smtClean="0">
                <a:solidFill>
                  <a:srgbClr val="CC3300"/>
                </a:solidFill>
                <a:effectLst>
                  <a:outerShdw blurRad="38100" dist="38100" dir="2700000" algn="tl">
                    <a:srgbClr val="000000"/>
                  </a:outerShdw>
                </a:effectLst>
              </a:rPr>
              <a:t>Equator</a:t>
            </a:r>
          </a:p>
        </p:txBody>
      </p:sp>
      <p:pic>
        <p:nvPicPr>
          <p:cNvPr id="13327" name="Picture 15"/>
          <p:cNvPicPr>
            <a:picLocks noChangeAspect="1" noChangeArrowheads="1"/>
          </p:cNvPicPr>
          <p:nvPr/>
        </p:nvPicPr>
        <p:blipFill>
          <a:blip r:embed="rId4"/>
          <a:srcRect/>
          <a:stretch>
            <a:fillRect/>
          </a:stretch>
        </p:blipFill>
        <p:spPr bwMode="auto">
          <a:xfrm>
            <a:off x="3810000" y="1905000"/>
            <a:ext cx="384175" cy="627063"/>
          </a:xfrm>
          <a:prstGeom prst="rect">
            <a:avLst/>
          </a:prstGeom>
          <a:noFill/>
        </p:spPr>
      </p:pic>
      <p:pic>
        <p:nvPicPr>
          <p:cNvPr id="13328" name="Picture 1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886200" y="762000"/>
            <a:ext cx="796925" cy="295275"/>
          </a:xfrm>
          <a:prstGeom prst="rect">
            <a:avLst/>
          </a:prstGeom>
          <a:noFill/>
        </p:spPr>
      </p:pic>
      <p:pic>
        <p:nvPicPr>
          <p:cNvPr id="13329" name="Picture 1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886200" y="3886200"/>
            <a:ext cx="519113" cy="422275"/>
          </a:xfrm>
          <a:prstGeom prst="rect">
            <a:avLst/>
          </a:prstGeom>
          <a:noFill/>
        </p:spPr>
      </p:pic>
      <p:pic>
        <p:nvPicPr>
          <p:cNvPr id="13330" name="Picture 18"/>
          <p:cNvPicPr>
            <a:picLocks noChangeAspect="1" noChangeArrowheads="1"/>
          </p:cNvPicPr>
          <p:nvPr/>
        </p:nvPicPr>
        <p:blipFill>
          <a:blip r:embed="rId7"/>
          <a:srcRect/>
          <a:stretch>
            <a:fillRect/>
          </a:stretch>
        </p:blipFill>
        <p:spPr bwMode="auto">
          <a:xfrm>
            <a:off x="4837113" y="4684713"/>
            <a:ext cx="1030287" cy="1030287"/>
          </a:xfrm>
          <a:prstGeom prst="rect">
            <a:avLst/>
          </a:prstGeom>
          <a:noFill/>
        </p:spPr>
      </p:pic>
      <p:sp>
        <p:nvSpPr>
          <p:cNvPr id="13332" name="Rectangle 20"/>
          <p:cNvSpPr>
            <a:spLocks noChangeArrowheads="1"/>
          </p:cNvSpPr>
          <p:nvPr/>
        </p:nvSpPr>
        <p:spPr bwMode="auto">
          <a:xfrm>
            <a:off x="457200" y="1219200"/>
            <a:ext cx="2286000" cy="990600"/>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defTabSz="914400" fontAlgn="base">
              <a:spcBef>
                <a:spcPct val="0"/>
              </a:spcBef>
              <a:spcAft>
                <a:spcPct val="0"/>
              </a:spcAft>
            </a:pPr>
            <a:r>
              <a:rPr lang="en-US" sz="2800" dirty="0" smtClean="0">
                <a:solidFill>
                  <a:schemeClr val="bg1"/>
                </a:solidFill>
              </a:rPr>
              <a:t>high latitude</a:t>
            </a:r>
          </a:p>
          <a:p>
            <a:pPr algn="ctr" defTabSz="914400" fontAlgn="base">
              <a:spcBef>
                <a:spcPct val="0"/>
              </a:spcBef>
              <a:spcAft>
                <a:spcPct val="0"/>
              </a:spcAft>
            </a:pPr>
            <a:r>
              <a:rPr lang="en-US" sz="2800" dirty="0" smtClean="0">
                <a:solidFill>
                  <a:schemeClr val="bg1"/>
                </a:solidFill>
              </a:rPr>
              <a:t>low diversity</a:t>
            </a:r>
          </a:p>
        </p:txBody>
      </p:sp>
      <p:sp>
        <p:nvSpPr>
          <p:cNvPr id="13333" name="Rectangle 21"/>
          <p:cNvSpPr>
            <a:spLocks noChangeArrowheads="1"/>
          </p:cNvSpPr>
          <p:nvPr/>
        </p:nvSpPr>
        <p:spPr bwMode="auto">
          <a:xfrm>
            <a:off x="1600200" y="5181600"/>
            <a:ext cx="2362200" cy="914400"/>
          </a:xfrm>
          <a:prstGeom prst="rect">
            <a:avLst/>
          </a:prstGeom>
          <a:solidFill>
            <a:srgbClr val="FF00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flatTx/>
          </a:bodyPr>
          <a:lstStyle/>
          <a:p>
            <a:pPr algn="ctr" defTabSz="914400" fontAlgn="base">
              <a:spcBef>
                <a:spcPct val="0"/>
              </a:spcBef>
              <a:spcAft>
                <a:spcPct val="0"/>
              </a:spcAft>
            </a:pPr>
            <a:r>
              <a:rPr lang="en-US" sz="2800" dirty="0" smtClean="0">
                <a:solidFill>
                  <a:schemeClr val="bg1"/>
                </a:solidFill>
              </a:rPr>
              <a:t>low latitude</a:t>
            </a:r>
          </a:p>
          <a:p>
            <a:pPr algn="ctr" defTabSz="914400" fontAlgn="base">
              <a:spcBef>
                <a:spcPct val="0"/>
              </a:spcBef>
              <a:spcAft>
                <a:spcPct val="0"/>
              </a:spcAft>
            </a:pPr>
            <a:r>
              <a:rPr lang="en-US" sz="2800" dirty="0" smtClean="0">
                <a:solidFill>
                  <a:schemeClr val="bg1"/>
                </a:solidFill>
              </a:rPr>
              <a:t>high diversity</a:t>
            </a:r>
          </a:p>
        </p:txBody>
      </p:sp>
      <p:sp>
        <p:nvSpPr>
          <p:cNvPr id="13334" name="Text Box 22"/>
          <p:cNvSpPr txBox="1">
            <a:spLocks noChangeArrowheads="1"/>
          </p:cNvSpPr>
          <p:nvPr/>
        </p:nvSpPr>
        <p:spPr bwMode="auto">
          <a:xfrm>
            <a:off x="6096000" y="2971800"/>
            <a:ext cx="2438400" cy="946150"/>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z="2800" smtClean="0">
                <a:solidFill>
                  <a:srgbClr val="000000"/>
                </a:solidFill>
              </a:rPr>
              <a:t>Total Bird Species</a:t>
            </a:r>
          </a:p>
        </p:txBody>
      </p:sp>
      <p:sp>
        <p:nvSpPr>
          <p:cNvPr id="13335" name="Text Box 23"/>
          <p:cNvSpPr txBox="1">
            <a:spLocks noChangeArrowheads="1"/>
          </p:cNvSpPr>
          <p:nvPr/>
        </p:nvSpPr>
        <p:spPr bwMode="auto">
          <a:xfrm>
            <a:off x="2286000" y="3128963"/>
            <a:ext cx="1447800" cy="366712"/>
          </a:xfrm>
          <a:prstGeom prst="rect">
            <a:avLst/>
          </a:prstGeom>
          <a:noFill/>
          <a:ln w="9525">
            <a:noFill/>
            <a:miter lim="800000"/>
            <a:headEnd/>
            <a:tailEnd/>
          </a:ln>
          <a:effectLst/>
        </p:spPr>
        <p:txBody>
          <a:bodyPr>
            <a:spAutoFit/>
          </a:bodyPr>
          <a:lstStyle/>
          <a:p>
            <a:pPr defTabSz="914400" fontAlgn="base">
              <a:spcBef>
                <a:spcPct val="50000"/>
              </a:spcBef>
              <a:spcAft>
                <a:spcPct val="0"/>
              </a:spcAft>
            </a:pPr>
            <a:r>
              <a:rPr lang="en-US" i="1" smtClean="0">
                <a:solidFill>
                  <a:srgbClr val="333399"/>
                </a:solidFill>
                <a:effectLst>
                  <a:outerShdw blurRad="38100" dist="38100" dir="2700000" algn="tl">
                    <a:srgbClr val="000000"/>
                  </a:outerShdw>
                </a:effectLst>
              </a:rPr>
              <a:t>marine</a:t>
            </a:r>
          </a:p>
        </p:txBody>
      </p:sp>
      <p:sp>
        <p:nvSpPr>
          <p:cNvPr id="13336" name="Text Box 24"/>
          <p:cNvSpPr txBox="1">
            <a:spLocks noChangeArrowheads="1"/>
          </p:cNvSpPr>
          <p:nvPr/>
        </p:nvSpPr>
        <p:spPr bwMode="auto">
          <a:xfrm>
            <a:off x="4267200" y="3352800"/>
            <a:ext cx="1447800" cy="366713"/>
          </a:xfrm>
          <a:prstGeom prst="rect">
            <a:avLst/>
          </a:prstGeom>
          <a:noFill/>
          <a:ln w="9525">
            <a:noFill/>
            <a:miter lim="800000"/>
            <a:headEnd/>
            <a:tailEnd/>
          </a:ln>
          <a:effectLst/>
        </p:spPr>
        <p:txBody>
          <a:bodyPr>
            <a:spAutoFit/>
          </a:bodyPr>
          <a:lstStyle/>
          <a:p>
            <a:pPr defTabSz="914400" fontAlgn="base">
              <a:spcBef>
                <a:spcPct val="50000"/>
              </a:spcBef>
              <a:spcAft>
                <a:spcPct val="0"/>
              </a:spcAft>
            </a:pPr>
            <a:r>
              <a:rPr lang="en-US" i="1" smtClean="0">
                <a:solidFill>
                  <a:srgbClr val="D45400"/>
                </a:solidFill>
                <a:effectLst>
                  <a:outerShdw blurRad="38100" dist="38100" dir="2700000" algn="tl">
                    <a:srgbClr val="000000"/>
                  </a:outerShdw>
                </a:effectLst>
              </a:rPr>
              <a:t>terrestrial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wipe(up)">
                                      <p:cBhvr>
                                        <p:cTn id="7" dur="500"/>
                                        <p:tgtEl>
                                          <p:spTgt spid="13318"/>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13332"/>
                                        </p:tgtEl>
                                        <p:attrNameLst>
                                          <p:attrName>style.visibility</p:attrName>
                                        </p:attrNameLst>
                                      </p:cBhvr>
                                      <p:to>
                                        <p:strVal val="visible"/>
                                      </p:to>
                                    </p:set>
                                    <p:animScale>
                                      <p:cBhvr>
                                        <p:cTn id="11" dur="1000" decel="50000" fill="hold">
                                          <p:stCondLst>
                                            <p:cond delay="0"/>
                                          </p:stCondLst>
                                        </p:cTn>
                                        <p:tgtEl>
                                          <p:spTgt spid="133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3332"/>
                                        </p:tgtEl>
                                        <p:attrNameLst>
                                          <p:attrName>ppt_x</p:attrName>
                                          <p:attrName>ppt_y</p:attrName>
                                        </p:attrNameLst>
                                      </p:cBhvr>
                                    </p:animMotion>
                                    <p:animEffect transition="in" filter="fade">
                                      <p:cBhvr>
                                        <p:cTn id="13" dur="1000"/>
                                        <p:tgtEl>
                                          <p:spTgt spid="13332"/>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3333"/>
                                        </p:tgtEl>
                                        <p:attrNameLst>
                                          <p:attrName>style.visibility</p:attrName>
                                        </p:attrNameLst>
                                      </p:cBhvr>
                                      <p:to>
                                        <p:strVal val="visible"/>
                                      </p:to>
                                    </p:set>
                                    <p:animScale>
                                      <p:cBhvr>
                                        <p:cTn id="16" dur="1000" decel="50000" fill="hold">
                                          <p:stCondLst>
                                            <p:cond delay="0"/>
                                          </p:stCondLst>
                                        </p:cTn>
                                        <p:tgtEl>
                                          <p:spTgt spid="133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3333"/>
                                        </p:tgtEl>
                                        <p:attrNameLst>
                                          <p:attrName>ppt_x</p:attrName>
                                          <p:attrName>ppt_y</p:attrName>
                                        </p:attrNameLst>
                                      </p:cBhvr>
                                    </p:animMotion>
                                    <p:animEffect transition="in" filter="fade">
                                      <p:cBhvr>
                                        <p:cTn id="18" dur="1000"/>
                                        <p:tgtEl>
                                          <p:spTgt spid="13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32" grpId="0" animBg="1"/>
      <p:bldP spid="133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06388" y="152400"/>
            <a:ext cx="8534400" cy="6477000"/>
          </a:xfrm>
          <a:prstGeom prst="rect">
            <a:avLst/>
          </a:prstGeom>
          <a:solidFill>
            <a:schemeClr val="bg1">
              <a:alpha val="92999"/>
            </a:schemeClr>
          </a:solidFill>
          <a:ln w="9525">
            <a:solidFill>
              <a:schemeClr val="tx1"/>
            </a:solidFill>
            <a:miter lim="800000"/>
            <a:headEnd/>
            <a:tailEnd/>
          </a:ln>
          <a:effectLst/>
        </p:spPr>
        <p:txBody>
          <a:bodyPr wrap="none" anchor="ctr"/>
          <a:lstStyle/>
          <a:p>
            <a:pPr algn="ctr" defTabSz="914400" eaLnBrk="0" fontAlgn="base" hangingPunct="0">
              <a:spcBef>
                <a:spcPct val="0"/>
              </a:spcBef>
              <a:spcAft>
                <a:spcPct val="0"/>
              </a:spcAft>
            </a:pPr>
            <a:endParaRPr lang="en-US" sz="2400" smtClean="0">
              <a:solidFill>
                <a:srgbClr val="000000"/>
              </a:solidFill>
              <a:latin typeface="Arial" charset="0"/>
            </a:endParaRPr>
          </a:p>
        </p:txBody>
      </p:sp>
      <p:sp>
        <p:nvSpPr>
          <p:cNvPr id="57347" name="Rectangle 3"/>
          <p:cNvSpPr>
            <a:spLocks noChangeArrowheads="1"/>
          </p:cNvSpPr>
          <p:nvPr/>
        </p:nvSpPr>
        <p:spPr bwMode="auto">
          <a:xfrm>
            <a:off x="1524000" y="4953000"/>
            <a:ext cx="685800" cy="762000"/>
          </a:xfrm>
          <a:prstGeom prst="rect">
            <a:avLst/>
          </a:prstGeom>
          <a:noFill/>
          <a:ln w="28575">
            <a:solidFill>
              <a:schemeClr val="tx1"/>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57348" name="Rectangle 4"/>
          <p:cNvSpPr>
            <a:spLocks noChangeArrowheads="1"/>
          </p:cNvSpPr>
          <p:nvPr/>
        </p:nvSpPr>
        <p:spPr bwMode="auto">
          <a:xfrm>
            <a:off x="2209800" y="4953000"/>
            <a:ext cx="838200" cy="762000"/>
          </a:xfrm>
          <a:prstGeom prst="rect">
            <a:avLst/>
          </a:prstGeom>
          <a:noFill/>
          <a:ln w="28575">
            <a:solidFill>
              <a:schemeClr val="tx1"/>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57349" name="Rectangle 5"/>
          <p:cNvSpPr>
            <a:spLocks noChangeArrowheads="1"/>
          </p:cNvSpPr>
          <p:nvPr/>
        </p:nvSpPr>
        <p:spPr bwMode="auto">
          <a:xfrm>
            <a:off x="3048000" y="4953000"/>
            <a:ext cx="304800" cy="762000"/>
          </a:xfrm>
          <a:prstGeom prst="rect">
            <a:avLst/>
          </a:prstGeom>
          <a:noFill/>
          <a:ln w="28575">
            <a:solidFill>
              <a:schemeClr val="tx1"/>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57350" name="Rectangle 6"/>
          <p:cNvSpPr>
            <a:spLocks noChangeArrowheads="1"/>
          </p:cNvSpPr>
          <p:nvPr/>
        </p:nvSpPr>
        <p:spPr bwMode="auto">
          <a:xfrm>
            <a:off x="3352800" y="4953000"/>
            <a:ext cx="609600" cy="762000"/>
          </a:xfrm>
          <a:prstGeom prst="rect">
            <a:avLst/>
          </a:prstGeom>
          <a:noFill/>
          <a:ln w="28575">
            <a:solidFill>
              <a:schemeClr val="tx1"/>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57351" name="Text Box 7"/>
          <p:cNvSpPr txBox="1">
            <a:spLocks noChangeArrowheads="1"/>
          </p:cNvSpPr>
          <p:nvPr/>
        </p:nvSpPr>
        <p:spPr bwMode="auto">
          <a:xfrm>
            <a:off x="1028700" y="406400"/>
            <a:ext cx="7092950" cy="519113"/>
          </a:xfrm>
          <a:prstGeom prst="rect">
            <a:avLst/>
          </a:prstGeom>
          <a:noFill/>
          <a:ln w="9525">
            <a:noFill/>
            <a:miter lim="800000"/>
            <a:headEnd/>
            <a:tailEnd/>
          </a:ln>
          <a:effectLst/>
        </p:spPr>
        <p:txBody>
          <a:bodyPr wrap="none">
            <a:spAutoFit/>
          </a:bodyPr>
          <a:lstStyle/>
          <a:p>
            <a:pPr algn="ctr" defTabSz="914400" eaLnBrk="0" fontAlgn="base" hangingPunct="0">
              <a:spcBef>
                <a:spcPct val="0"/>
              </a:spcBef>
              <a:spcAft>
                <a:spcPct val="0"/>
              </a:spcAft>
            </a:pPr>
            <a:r>
              <a:rPr lang="en-US" sz="2800" smtClean="0">
                <a:solidFill>
                  <a:srgbClr val="333399"/>
                </a:solidFill>
                <a:effectLst>
                  <a:outerShdw blurRad="38100" dist="38100" dir="2700000" algn="tl">
                    <a:srgbClr val="C0C0C0"/>
                  </a:outerShdw>
                </a:effectLst>
                <a:latin typeface="Arial" charset="0"/>
              </a:rPr>
              <a:t>Jack Sepkoski’s Three Evolutionary Faunas</a:t>
            </a:r>
          </a:p>
        </p:txBody>
      </p:sp>
      <p:sp>
        <p:nvSpPr>
          <p:cNvPr id="57352" name="Freeform 8"/>
          <p:cNvSpPr>
            <a:spLocks/>
          </p:cNvSpPr>
          <p:nvPr/>
        </p:nvSpPr>
        <p:spPr bwMode="auto">
          <a:xfrm>
            <a:off x="1752600" y="1447800"/>
            <a:ext cx="6489700" cy="3136900"/>
          </a:xfrm>
          <a:custGeom>
            <a:avLst/>
            <a:gdLst/>
            <a:ahLst/>
            <a:cxnLst>
              <a:cxn ang="0">
                <a:pos x="76" y="1824"/>
              </a:cxn>
              <a:cxn ang="0">
                <a:pos x="256" y="1736"/>
              </a:cxn>
              <a:cxn ang="0">
                <a:pos x="344" y="1672"/>
              </a:cxn>
              <a:cxn ang="0">
                <a:pos x="680" y="768"/>
              </a:cxn>
              <a:cxn ang="0">
                <a:pos x="824" y="1152"/>
              </a:cxn>
              <a:cxn ang="0">
                <a:pos x="952" y="808"/>
              </a:cxn>
              <a:cxn ang="0">
                <a:pos x="1008" y="792"/>
              </a:cxn>
              <a:cxn ang="0">
                <a:pos x="1128" y="776"/>
              </a:cxn>
              <a:cxn ang="0">
                <a:pos x="1224" y="736"/>
              </a:cxn>
              <a:cxn ang="0">
                <a:pos x="1304" y="1104"/>
              </a:cxn>
              <a:cxn ang="0">
                <a:pos x="1496" y="768"/>
              </a:cxn>
              <a:cxn ang="0">
                <a:pos x="1648" y="864"/>
              </a:cxn>
              <a:cxn ang="0">
                <a:pos x="1776" y="888"/>
              </a:cxn>
              <a:cxn ang="0">
                <a:pos x="1856" y="912"/>
              </a:cxn>
              <a:cxn ang="0">
                <a:pos x="2056" y="920"/>
              </a:cxn>
              <a:cxn ang="0">
                <a:pos x="2128" y="896"/>
              </a:cxn>
              <a:cxn ang="0">
                <a:pos x="2280" y="1664"/>
              </a:cxn>
              <a:cxn ang="0">
                <a:pos x="2456" y="1344"/>
              </a:cxn>
              <a:cxn ang="0">
                <a:pos x="2504" y="1488"/>
              </a:cxn>
              <a:cxn ang="0">
                <a:pos x="2804" y="1092"/>
              </a:cxn>
              <a:cxn ang="0">
                <a:pos x="2984" y="1008"/>
              </a:cxn>
              <a:cxn ang="0">
                <a:pos x="3256" y="832"/>
              </a:cxn>
              <a:cxn ang="0">
                <a:pos x="3512" y="432"/>
              </a:cxn>
              <a:cxn ang="0">
                <a:pos x="3656" y="528"/>
              </a:cxn>
              <a:cxn ang="0">
                <a:pos x="3800" y="192"/>
              </a:cxn>
              <a:cxn ang="0">
                <a:pos x="4088" y="0"/>
              </a:cxn>
              <a:cxn ang="0">
                <a:pos x="3800" y="1920"/>
              </a:cxn>
              <a:cxn ang="0">
                <a:pos x="3572" y="1804"/>
              </a:cxn>
              <a:cxn ang="0">
                <a:pos x="3076" y="1820"/>
              </a:cxn>
              <a:cxn ang="0">
                <a:pos x="2964" y="1820"/>
              </a:cxn>
              <a:cxn ang="0">
                <a:pos x="2796" y="1824"/>
              </a:cxn>
              <a:cxn ang="0">
                <a:pos x="2648" y="1944"/>
              </a:cxn>
              <a:cxn ang="0">
                <a:pos x="2552" y="1976"/>
              </a:cxn>
              <a:cxn ang="0">
                <a:pos x="2440" y="1824"/>
              </a:cxn>
              <a:cxn ang="0">
                <a:pos x="2244" y="1964"/>
              </a:cxn>
              <a:cxn ang="0">
                <a:pos x="2232" y="1520"/>
              </a:cxn>
              <a:cxn ang="0">
                <a:pos x="1996" y="1428"/>
              </a:cxn>
              <a:cxn ang="0">
                <a:pos x="1652" y="1376"/>
              </a:cxn>
              <a:cxn ang="0">
                <a:pos x="1528" y="1296"/>
              </a:cxn>
              <a:cxn ang="0">
                <a:pos x="1284" y="1444"/>
              </a:cxn>
              <a:cxn ang="0">
                <a:pos x="1148" y="1052"/>
              </a:cxn>
              <a:cxn ang="0">
                <a:pos x="1044" y="1144"/>
              </a:cxn>
              <a:cxn ang="0">
                <a:pos x="992" y="1060"/>
              </a:cxn>
              <a:cxn ang="0">
                <a:pos x="804" y="1348"/>
              </a:cxn>
              <a:cxn ang="0">
                <a:pos x="680" y="1008"/>
              </a:cxn>
              <a:cxn ang="0">
                <a:pos x="392" y="1680"/>
              </a:cxn>
              <a:cxn ang="0">
                <a:pos x="300" y="1756"/>
              </a:cxn>
              <a:cxn ang="0">
                <a:pos x="144" y="1824"/>
              </a:cxn>
            </a:cxnLst>
            <a:rect l="0" t="0" r="r" b="b"/>
            <a:pathLst>
              <a:path w="4088" h="1976">
                <a:moveTo>
                  <a:pt x="0" y="1896"/>
                </a:moveTo>
                <a:cubicBezTo>
                  <a:pt x="28" y="1876"/>
                  <a:pt x="43" y="1834"/>
                  <a:pt x="76" y="1824"/>
                </a:cubicBezTo>
                <a:cubicBezTo>
                  <a:pt x="93" y="1797"/>
                  <a:pt x="177" y="1762"/>
                  <a:pt x="208" y="1752"/>
                </a:cubicBezTo>
                <a:cubicBezTo>
                  <a:pt x="224" y="1746"/>
                  <a:pt x="241" y="1745"/>
                  <a:pt x="256" y="1736"/>
                </a:cubicBezTo>
                <a:cubicBezTo>
                  <a:pt x="272" y="1725"/>
                  <a:pt x="304" y="1704"/>
                  <a:pt x="304" y="1704"/>
                </a:cubicBezTo>
                <a:cubicBezTo>
                  <a:pt x="349" y="1635"/>
                  <a:pt x="288" y="1716"/>
                  <a:pt x="344" y="1672"/>
                </a:cubicBezTo>
                <a:cubicBezTo>
                  <a:pt x="367" y="1652"/>
                  <a:pt x="369" y="1614"/>
                  <a:pt x="392" y="1592"/>
                </a:cubicBezTo>
                <a:lnTo>
                  <a:pt x="680" y="768"/>
                </a:lnTo>
                <a:lnTo>
                  <a:pt x="824" y="768"/>
                </a:lnTo>
                <a:lnTo>
                  <a:pt x="824" y="1152"/>
                </a:lnTo>
                <a:cubicBezTo>
                  <a:pt x="856" y="1040"/>
                  <a:pt x="879" y="925"/>
                  <a:pt x="920" y="816"/>
                </a:cubicBezTo>
                <a:cubicBezTo>
                  <a:pt x="923" y="805"/>
                  <a:pt x="942" y="814"/>
                  <a:pt x="952" y="808"/>
                </a:cubicBezTo>
                <a:cubicBezTo>
                  <a:pt x="960" y="802"/>
                  <a:pt x="962" y="792"/>
                  <a:pt x="968" y="784"/>
                </a:cubicBezTo>
                <a:cubicBezTo>
                  <a:pt x="981" y="786"/>
                  <a:pt x="995" y="785"/>
                  <a:pt x="1008" y="792"/>
                </a:cubicBezTo>
                <a:cubicBezTo>
                  <a:pt x="1040" y="808"/>
                  <a:pt x="1027" y="831"/>
                  <a:pt x="1064" y="856"/>
                </a:cubicBezTo>
                <a:cubicBezTo>
                  <a:pt x="1111" y="840"/>
                  <a:pt x="1087" y="809"/>
                  <a:pt x="1128" y="776"/>
                </a:cubicBezTo>
                <a:cubicBezTo>
                  <a:pt x="1153" y="754"/>
                  <a:pt x="1165" y="755"/>
                  <a:pt x="1200" y="744"/>
                </a:cubicBezTo>
                <a:cubicBezTo>
                  <a:pt x="1208" y="741"/>
                  <a:pt x="1224" y="736"/>
                  <a:pt x="1224" y="736"/>
                </a:cubicBezTo>
                <a:cubicBezTo>
                  <a:pt x="1233" y="763"/>
                  <a:pt x="1226" y="754"/>
                  <a:pt x="1240" y="768"/>
                </a:cubicBezTo>
                <a:lnTo>
                  <a:pt x="1304" y="1104"/>
                </a:lnTo>
                <a:lnTo>
                  <a:pt x="1352" y="912"/>
                </a:lnTo>
                <a:lnTo>
                  <a:pt x="1496" y="768"/>
                </a:lnTo>
                <a:cubicBezTo>
                  <a:pt x="1532" y="813"/>
                  <a:pt x="1558" y="852"/>
                  <a:pt x="1616" y="872"/>
                </a:cubicBezTo>
                <a:cubicBezTo>
                  <a:pt x="1626" y="869"/>
                  <a:pt x="1637" y="867"/>
                  <a:pt x="1648" y="864"/>
                </a:cubicBezTo>
                <a:cubicBezTo>
                  <a:pt x="1664" y="859"/>
                  <a:pt x="1696" y="848"/>
                  <a:pt x="1696" y="848"/>
                </a:cubicBezTo>
                <a:lnTo>
                  <a:pt x="1776" y="888"/>
                </a:lnTo>
                <a:cubicBezTo>
                  <a:pt x="1776" y="888"/>
                  <a:pt x="1776" y="888"/>
                  <a:pt x="1776" y="888"/>
                </a:cubicBezTo>
                <a:cubicBezTo>
                  <a:pt x="1812" y="900"/>
                  <a:pt x="1822" y="904"/>
                  <a:pt x="1856" y="912"/>
                </a:cubicBezTo>
                <a:cubicBezTo>
                  <a:pt x="1882" y="917"/>
                  <a:pt x="1936" y="928"/>
                  <a:pt x="1936" y="928"/>
                </a:cubicBezTo>
                <a:cubicBezTo>
                  <a:pt x="1976" y="925"/>
                  <a:pt x="2016" y="925"/>
                  <a:pt x="2056" y="920"/>
                </a:cubicBezTo>
                <a:cubicBezTo>
                  <a:pt x="2072" y="917"/>
                  <a:pt x="2088" y="909"/>
                  <a:pt x="2104" y="904"/>
                </a:cubicBezTo>
                <a:cubicBezTo>
                  <a:pt x="2112" y="901"/>
                  <a:pt x="2128" y="896"/>
                  <a:pt x="2128" y="896"/>
                </a:cubicBezTo>
                <a:cubicBezTo>
                  <a:pt x="2154" y="898"/>
                  <a:pt x="2227" y="891"/>
                  <a:pt x="2256" y="920"/>
                </a:cubicBezTo>
                <a:lnTo>
                  <a:pt x="2280" y="1664"/>
                </a:lnTo>
                <a:lnTo>
                  <a:pt x="2360" y="1440"/>
                </a:lnTo>
                <a:lnTo>
                  <a:pt x="2456" y="1344"/>
                </a:lnTo>
                <a:lnTo>
                  <a:pt x="2496" y="1392"/>
                </a:lnTo>
                <a:lnTo>
                  <a:pt x="2504" y="1488"/>
                </a:lnTo>
                <a:lnTo>
                  <a:pt x="2648" y="1200"/>
                </a:lnTo>
                <a:lnTo>
                  <a:pt x="2804" y="1092"/>
                </a:lnTo>
                <a:lnTo>
                  <a:pt x="2872" y="1048"/>
                </a:lnTo>
                <a:lnTo>
                  <a:pt x="2984" y="1008"/>
                </a:lnTo>
                <a:cubicBezTo>
                  <a:pt x="3038" y="971"/>
                  <a:pt x="3097" y="940"/>
                  <a:pt x="3152" y="904"/>
                </a:cubicBezTo>
                <a:cubicBezTo>
                  <a:pt x="3193" y="876"/>
                  <a:pt x="3197" y="832"/>
                  <a:pt x="3256" y="832"/>
                </a:cubicBezTo>
                <a:lnTo>
                  <a:pt x="3320" y="576"/>
                </a:lnTo>
                <a:lnTo>
                  <a:pt x="3512" y="432"/>
                </a:lnTo>
                <a:lnTo>
                  <a:pt x="3560" y="720"/>
                </a:lnTo>
                <a:lnTo>
                  <a:pt x="3656" y="528"/>
                </a:lnTo>
                <a:lnTo>
                  <a:pt x="3704" y="288"/>
                </a:lnTo>
                <a:lnTo>
                  <a:pt x="3800" y="192"/>
                </a:lnTo>
                <a:lnTo>
                  <a:pt x="4040" y="48"/>
                </a:lnTo>
                <a:lnTo>
                  <a:pt x="4088" y="0"/>
                </a:lnTo>
                <a:lnTo>
                  <a:pt x="4088" y="1920"/>
                </a:lnTo>
                <a:cubicBezTo>
                  <a:pt x="3931" y="1904"/>
                  <a:pt x="3832" y="1916"/>
                  <a:pt x="3800" y="1920"/>
                </a:cubicBezTo>
                <a:cubicBezTo>
                  <a:pt x="3724" y="1913"/>
                  <a:pt x="3630" y="1899"/>
                  <a:pt x="3592" y="1880"/>
                </a:cubicBezTo>
                <a:cubicBezTo>
                  <a:pt x="3554" y="1861"/>
                  <a:pt x="3587" y="1821"/>
                  <a:pt x="3572" y="1804"/>
                </a:cubicBezTo>
                <a:cubicBezTo>
                  <a:pt x="3564" y="1792"/>
                  <a:pt x="3583" y="1777"/>
                  <a:pt x="3500" y="1780"/>
                </a:cubicBezTo>
                <a:lnTo>
                  <a:pt x="3076" y="1820"/>
                </a:lnTo>
                <a:lnTo>
                  <a:pt x="2972" y="1868"/>
                </a:lnTo>
                <a:lnTo>
                  <a:pt x="2964" y="1820"/>
                </a:lnTo>
                <a:lnTo>
                  <a:pt x="2840" y="1824"/>
                </a:lnTo>
                <a:cubicBezTo>
                  <a:pt x="2824" y="1840"/>
                  <a:pt x="2814" y="1811"/>
                  <a:pt x="2796" y="1824"/>
                </a:cubicBezTo>
                <a:cubicBezTo>
                  <a:pt x="2781" y="1833"/>
                  <a:pt x="2786" y="1818"/>
                  <a:pt x="2772" y="1828"/>
                </a:cubicBezTo>
                <a:cubicBezTo>
                  <a:pt x="2740" y="1848"/>
                  <a:pt x="2681" y="1928"/>
                  <a:pt x="2648" y="1944"/>
                </a:cubicBezTo>
                <a:cubicBezTo>
                  <a:pt x="2647" y="1944"/>
                  <a:pt x="2588" y="1963"/>
                  <a:pt x="2576" y="1968"/>
                </a:cubicBezTo>
                <a:cubicBezTo>
                  <a:pt x="2568" y="1970"/>
                  <a:pt x="2552" y="1976"/>
                  <a:pt x="2552" y="1976"/>
                </a:cubicBezTo>
                <a:cubicBezTo>
                  <a:pt x="2514" y="1938"/>
                  <a:pt x="2504" y="1944"/>
                  <a:pt x="2492" y="1876"/>
                </a:cubicBezTo>
                <a:cubicBezTo>
                  <a:pt x="2474" y="1849"/>
                  <a:pt x="2465" y="1836"/>
                  <a:pt x="2440" y="1824"/>
                </a:cubicBezTo>
                <a:lnTo>
                  <a:pt x="2344" y="1832"/>
                </a:lnTo>
                <a:lnTo>
                  <a:pt x="2244" y="1964"/>
                </a:lnTo>
                <a:lnTo>
                  <a:pt x="2236" y="1588"/>
                </a:lnTo>
                <a:cubicBezTo>
                  <a:pt x="2232" y="1550"/>
                  <a:pt x="2258" y="1546"/>
                  <a:pt x="2232" y="1520"/>
                </a:cubicBezTo>
                <a:cubicBezTo>
                  <a:pt x="2226" y="1514"/>
                  <a:pt x="2207" y="1471"/>
                  <a:pt x="2200" y="1468"/>
                </a:cubicBezTo>
                <a:cubicBezTo>
                  <a:pt x="2122" y="1429"/>
                  <a:pt x="2085" y="1440"/>
                  <a:pt x="1996" y="1428"/>
                </a:cubicBezTo>
                <a:lnTo>
                  <a:pt x="1688" y="1392"/>
                </a:lnTo>
                <a:cubicBezTo>
                  <a:pt x="1672" y="1376"/>
                  <a:pt x="1672" y="1386"/>
                  <a:pt x="1652" y="1376"/>
                </a:cubicBezTo>
                <a:cubicBezTo>
                  <a:pt x="1642" y="1371"/>
                  <a:pt x="1618" y="1355"/>
                  <a:pt x="1608" y="1352"/>
                </a:cubicBezTo>
                <a:cubicBezTo>
                  <a:pt x="1581" y="1344"/>
                  <a:pt x="1554" y="1304"/>
                  <a:pt x="1528" y="1296"/>
                </a:cubicBezTo>
                <a:cubicBezTo>
                  <a:pt x="1473" y="1309"/>
                  <a:pt x="1378" y="1322"/>
                  <a:pt x="1336" y="1344"/>
                </a:cubicBezTo>
                <a:lnTo>
                  <a:pt x="1284" y="1444"/>
                </a:lnTo>
                <a:lnTo>
                  <a:pt x="1236" y="1144"/>
                </a:lnTo>
                <a:lnTo>
                  <a:pt x="1148" y="1052"/>
                </a:lnTo>
                <a:cubicBezTo>
                  <a:pt x="1116" y="1068"/>
                  <a:pt x="1140" y="1070"/>
                  <a:pt x="1112" y="1092"/>
                </a:cubicBezTo>
                <a:cubicBezTo>
                  <a:pt x="1027" y="1156"/>
                  <a:pt x="1135" y="1113"/>
                  <a:pt x="1044" y="1144"/>
                </a:cubicBezTo>
                <a:cubicBezTo>
                  <a:pt x="1030" y="1143"/>
                  <a:pt x="1013" y="1118"/>
                  <a:pt x="1004" y="1104"/>
                </a:cubicBezTo>
                <a:cubicBezTo>
                  <a:pt x="995" y="1090"/>
                  <a:pt x="1006" y="1068"/>
                  <a:pt x="992" y="1060"/>
                </a:cubicBezTo>
                <a:lnTo>
                  <a:pt x="920" y="1056"/>
                </a:lnTo>
                <a:lnTo>
                  <a:pt x="804" y="1348"/>
                </a:lnTo>
                <a:cubicBezTo>
                  <a:pt x="772" y="1100"/>
                  <a:pt x="764" y="1064"/>
                  <a:pt x="748" y="1008"/>
                </a:cubicBezTo>
                <a:lnTo>
                  <a:pt x="680" y="1008"/>
                </a:lnTo>
                <a:lnTo>
                  <a:pt x="516" y="1368"/>
                </a:lnTo>
                <a:lnTo>
                  <a:pt x="392" y="1680"/>
                </a:lnTo>
                <a:cubicBezTo>
                  <a:pt x="376" y="1712"/>
                  <a:pt x="370" y="1688"/>
                  <a:pt x="348" y="1716"/>
                </a:cubicBezTo>
                <a:cubicBezTo>
                  <a:pt x="342" y="1722"/>
                  <a:pt x="308" y="1756"/>
                  <a:pt x="300" y="1756"/>
                </a:cubicBezTo>
                <a:cubicBezTo>
                  <a:pt x="291" y="1756"/>
                  <a:pt x="240" y="1793"/>
                  <a:pt x="232" y="1796"/>
                </a:cubicBezTo>
                <a:cubicBezTo>
                  <a:pt x="178" y="1811"/>
                  <a:pt x="198" y="1814"/>
                  <a:pt x="144" y="1824"/>
                </a:cubicBezTo>
                <a:cubicBezTo>
                  <a:pt x="98" y="1854"/>
                  <a:pt x="50" y="1875"/>
                  <a:pt x="0" y="1896"/>
                </a:cubicBezTo>
                <a:close/>
              </a:path>
            </a:pathLst>
          </a:custGeom>
          <a:solidFill>
            <a:srgbClr val="CECEFF"/>
          </a:solidFill>
          <a:ln w="9525">
            <a:solidFill>
              <a:schemeClr val="tx1"/>
            </a:solidFill>
            <a:round/>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57353" name="Freeform 9"/>
          <p:cNvSpPr>
            <a:spLocks/>
          </p:cNvSpPr>
          <p:nvPr/>
        </p:nvSpPr>
        <p:spPr bwMode="auto">
          <a:xfrm>
            <a:off x="1524000" y="4394200"/>
            <a:ext cx="6629400" cy="444500"/>
          </a:xfrm>
          <a:custGeom>
            <a:avLst/>
            <a:gdLst/>
            <a:ahLst/>
            <a:cxnLst>
              <a:cxn ang="0">
                <a:pos x="0" y="256"/>
              </a:cxn>
              <a:cxn ang="0">
                <a:pos x="4176" y="280"/>
              </a:cxn>
              <a:cxn ang="0">
                <a:pos x="1028" y="180"/>
              </a:cxn>
              <a:cxn ang="0">
                <a:pos x="992" y="176"/>
              </a:cxn>
              <a:cxn ang="0">
                <a:pos x="960" y="144"/>
              </a:cxn>
              <a:cxn ang="0">
                <a:pos x="892" y="116"/>
              </a:cxn>
              <a:cxn ang="0">
                <a:pos x="824" y="120"/>
              </a:cxn>
              <a:cxn ang="0">
                <a:pos x="764" y="112"/>
              </a:cxn>
              <a:cxn ang="0">
                <a:pos x="676" y="92"/>
              </a:cxn>
              <a:cxn ang="0">
                <a:pos x="564" y="84"/>
              </a:cxn>
              <a:cxn ang="0">
                <a:pos x="512" y="80"/>
              </a:cxn>
              <a:cxn ang="0">
                <a:pos x="484" y="52"/>
              </a:cxn>
              <a:cxn ang="0">
                <a:pos x="448" y="28"/>
              </a:cxn>
              <a:cxn ang="0">
                <a:pos x="384" y="12"/>
              </a:cxn>
              <a:cxn ang="0">
                <a:pos x="360" y="32"/>
              </a:cxn>
              <a:cxn ang="0">
                <a:pos x="336" y="64"/>
              </a:cxn>
              <a:cxn ang="0">
                <a:pos x="284" y="44"/>
              </a:cxn>
              <a:cxn ang="0">
                <a:pos x="260" y="36"/>
              </a:cxn>
              <a:cxn ang="0">
                <a:pos x="240" y="0"/>
              </a:cxn>
              <a:cxn ang="0">
                <a:pos x="164" y="20"/>
              </a:cxn>
              <a:cxn ang="0">
                <a:pos x="132" y="52"/>
              </a:cxn>
              <a:cxn ang="0">
                <a:pos x="48" y="176"/>
              </a:cxn>
              <a:cxn ang="0">
                <a:pos x="12" y="236"/>
              </a:cxn>
              <a:cxn ang="0">
                <a:pos x="0" y="256"/>
              </a:cxn>
            </a:cxnLst>
            <a:rect l="0" t="0" r="r" b="b"/>
            <a:pathLst>
              <a:path w="4176" h="280">
                <a:moveTo>
                  <a:pt x="0" y="256"/>
                </a:moveTo>
                <a:lnTo>
                  <a:pt x="4176" y="280"/>
                </a:lnTo>
                <a:cubicBezTo>
                  <a:pt x="4078" y="231"/>
                  <a:pt x="1137" y="188"/>
                  <a:pt x="1028" y="180"/>
                </a:cubicBezTo>
                <a:cubicBezTo>
                  <a:pt x="1002" y="174"/>
                  <a:pt x="1014" y="176"/>
                  <a:pt x="992" y="176"/>
                </a:cubicBezTo>
                <a:lnTo>
                  <a:pt x="960" y="144"/>
                </a:lnTo>
                <a:cubicBezTo>
                  <a:pt x="940" y="137"/>
                  <a:pt x="910" y="114"/>
                  <a:pt x="892" y="116"/>
                </a:cubicBezTo>
                <a:cubicBezTo>
                  <a:pt x="854" y="128"/>
                  <a:pt x="876" y="124"/>
                  <a:pt x="824" y="120"/>
                </a:cubicBezTo>
                <a:cubicBezTo>
                  <a:pt x="793" y="109"/>
                  <a:pt x="829" y="120"/>
                  <a:pt x="764" y="112"/>
                </a:cubicBezTo>
                <a:cubicBezTo>
                  <a:pt x="732" y="107"/>
                  <a:pt x="709" y="93"/>
                  <a:pt x="676" y="92"/>
                </a:cubicBezTo>
                <a:cubicBezTo>
                  <a:pt x="636" y="90"/>
                  <a:pt x="604" y="85"/>
                  <a:pt x="564" y="84"/>
                </a:cubicBezTo>
                <a:cubicBezTo>
                  <a:pt x="549" y="81"/>
                  <a:pt x="526" y="83"/>
                  <a:pt x="512" y="80"/>
                </a:cubicBezTo>
                <a:cubicBezTo>
                  <a:pt x="503" y="77"/>
                  <a:pt x="484" y="52"/>
                  <a:pt x="484" y="52"/>
                </a:cubicBezTo>
                <a:cubicBezTo>
                  <a:pt x="504" y="64"/>
                  <a:pt x="461" y="33"/>
                  <a:pt x="448" y="28"/>
                </a:cubicBezTo>
                <a:cubicBezTo>
                  <a:pt x="418" y="15"/>
                  <a:pt x="414" y="22"/>
                  <a:pt x="384" y="12"/>
                </a:cubicBezTo>
                <a:cubicBezTo>
                  <a:pt x="363" y="16"/>
                  <a:pt x="368" y="23"/>
                  <a:pt x="360" y="32"/>
                </a:cubicBezTo>
                <a:lnTo>
                  <a:pt x="336" y="64"/>
                </a:lnTo>
                <a:cubicBezTo>
                  <a:pt x="318" y="57"/>
                  <a:pt x="301" y="50"/>
                  <a:pt x="284" y="44"/>
                </a:cubicBezTo>
                <a:cubicBezTo>
                  <a:pt x="276" y="41"/>
                  <a:pt x="260" y="36"/>
                  <a:pt x="260" y="36"/>
                </a:cubicBezTo>
                <a:cubicBezTo>
                  <a:pt x="241" y="8"/>
                  <a:pt x="247" y="21"/>
                  <a:pt x="240" y="0"/>
                </a:cubicBezTo>
                <a:cubicBezTo>
                  <a:pt x="210" y="2"/>
                  <a:pt x="188" y="3"/>
                  <a:pt x="164" y="20"/>
                </a:cubicBezTo>
                <a:cubicBezTo>
                  <a:pt x="154" y="33"/>
                  <a:pt x="145" y="42"/>
                  <a:pt x="132" y="52"/>
                </a:cubicBezTo>
                <a:cubicBezTo>
                  <a:pt x="104" y="93"/>
                  <a:pt x="75" y="134"/>
                  <a:pt x="48" y="176"/>
                </a:cubicBezTo>
                <a:cubicBezTo>
                  <a:pt x="34" y="196"/>
                  <a:pt x="28" y="219"/>
                  <a:pt x="12" y="236"/>
                </a:cubicBezTo>
                <a:cubicBezTo>
                  <a:pt x="6" y="251"/>
                  <a:pt x="10" y="245"/>
                  <a:pt x="0" y="256"/>
                </a:cubicBezTo>
                <a:close/>
              </a:path>
            </a:pathLst>
          </a:custGeom>
          <a:solidFill>
            <a:srgbClr val="FFFF66"/>
          </a:solidFill>
          <a:ln w="9525">
            <a:solidFill>
              <a:schemeClr val="tx1"/>
            </a:solidFill>
            <a:round/>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57354" name="Freeform 10"/>
          <p:cNvSpPr>
            <a:spLocks/>
          </p:cNvSpPr>
          <p:nvPr/>
        </p:nvSpPr>
        <p:spPr bwMode="auto">
          <a:xfrm>
            <a:off x="1765300" y="3048000"/>
            <a:ext cx="6470650" cy="1816100"/>
          </a:xfrm>
          <a:custGeom>
            <a:avLst/>
            <a:gdLst/>
            <a:ahLst/>
            <a:cxnLst>
              <a:cxn ang="0">
                <a:pos x="0" y="872"/>
              </a:cxn>
              <a:cxn ang="0">
                <a:pos x="184" y="808"/>
              </a:cxn>
              <a:cxn ang="0">
                <a:pos x="232" y="792"/>
              </a:cxn>
              <a:cxn ang="0">
                <a:pos x="256" y="784"/>
              </a:cxn>
              <a:cxn ang="0">
                <a:pos x="304" y="744"/>
              </a:cxn>
              <a:cxn ang="0">
                <a:pos x="344" y="704"/>
              </a:cxn>
              <a:cxn ang="0">
                <a:pos x="384" y="656"/>
              </a:cxn>
              <a:cxn ang="0">
                <a:pos x="416" y="584"/>
              </a:cxn>
              <a:cxn ang="0">
                <a:pos x="432" y="552"/>
              </a:cxn>
              <a:cxn ang="0">
                <a:pos x="656" y="0"/>
              </a:cxn>
              <a:cxn ang="0">
                <a:pos x="752" y="0"/>
              </a:cxn>
              <a:cxn ang="0">
                <a:pos x="800" y="336"/>
              </a:cxn>
              <a:cxn ang="0">
                <a:pos x="896" y="48"/>
              </a:cxn>
              <a:cxn ang="0">
                <a:pos x="992" y="48"/>
              </a:cxn>
              <a:cxn ang="0">
                <a:pos x="992" y="96"/>
              </a:cxn>
              <a:cxn ang="0">
                <a:pos x="1040" y="144"/>
              </a:cxn>
              <a:cxn ang="0">
                <a:pos x="1136" y="48"/>
              </a:cxn>
              <a:cxn ang="0">
                <a:pos x="1232" y="144"/>
              </a:cxn>
              <a:cxn ang="0">
                <a:pos x="1280" y="432"/>
              </a:cxn>
              <a:cxn ang="0">
                <a:pos x="1328" y="336"/>
              </a:cxn>
              <a:cxn ang="0">
                <a:pos x="1520" y="288"/>
              </a:cxn>
              <a:cxn ang="0">
                <a:pos x="1664" y="384"/>
              </a:cxn>
              <a:cxn ang="0">
                <a:pos x="2048" y="432"/>
              </a:cxn>
              <a:cxn ang="0">
                <a:pos x="2192" y="456"/>
              </a:cxn>
              <a:cxn ang="0">
                <a:pos x="2220" y="512"/>
              </a:cxn>
              <a:cxn ang="0">
                <a:pos x="2224" y="560"/>
              </a:cxn>
              <a:cxn ang="0">
                <a:pos x="2240" y="960"/>
              </a:cxn>
              <a:cxn ang="0">
                <a:pos x="2336" y="816"/>
              </a:cxn>
              <a:cxn ang="0">
                <a:pos x="2432" y="816"/>
              </a:cxn>
              <a:cxn ang="0">
                <a:pos x="2480" y="864"/>
              </a:cxn>
              <a:cxn ang="0">
                <a:pos x="2508" y="940"/>
              </a:cxn>
              <a:cxn ang="0">
                <a:pos x="2536" y="968"/>
              </a:cxn>
              <a:cxn ang="0">
                <a:pos x="2632" y="944"/>
              </a:cxn>
              <a:cxn ang="0">
                <a:pos x="2656" y="928"/>
              </a:cxn>
              <a:cxn ang="0">
                <a:pos x="2768" y="816"/>
              </a:cxn>
              <a:cxn ang="0">
                <a:pos x="2960" y="816"/>
              </a:cxn>
              <a:cxn ang="0">
                <a:pos x="2960" y="864"/>
              </a:cxn>
              <a:cxn ang="0">
                <a:pos x="3056" y="816"/>
              </a:cxn>
              <a:cxn ang="0">
                <a:pos x="3536" y="768"/>
              </a:cxn>
              <a:cxn ang="0">
                <a:pos x="3584" y="816"/>
              </a:cxn>
              <a:cxn ang="0">
                <a:pos x="3576" y="856"/>
              </a:cxn>
              <a:cxn ang="0">
                <a:pos x="3648" y="888"/>
              </a:cxn>
              <a:cxn ang="0">
                <a:pos x="3876" y="904"/>
              </a:cxn>
              <a:cxn ang="0">
                <a:pos x="4076" y="916"/>
              </a:cxn>
              <a:cxn ang="0">
                <a:pos x="4076" y="1144"/>
              </a:cxn>
              <a:cxn ang="0">
                <a:pos x="1280" y="1104"/>
              </a:cxn>
              <a:cxn ang="0">
                <a:pos x="1128" y="1080"/>
              </a:cxn>
              <a:cxn ang="0">
                <a:pos x="1024" y="1048"/>
              </a:cxn>
              <a:cxn ang="0">
                <a:pos x="824" y="1032"/>
              </a:cxn>
              <a:cxn ang="0">
                <a:pos x="664" y="968"/>
              </a:cxn>
              <a:cxn ang="0">
                <a:pos x="344" y="928"/>
              </a:cxn>
              <a:cxn ang="0">
                <a:pos x="288" y="920"/>
              </a:cxn>
              <a:cxn ang="0">
                <a:pos x="272" y="896"/>
              </a:cxn>
              <a:cxn ang="0">
                <a:pos x="224" y="880"/>
              </a:cxn>
              <a:cxn ang="0">
                <a:pos x="200" y="888"/>
              </a:cxn>
              <a:cxn ang="0">
                <a:pos x="192" y="912"/>
              </a:cxn>
              <a:cxn ang="0">
                <a:pos x="136" y="904"/>
              </a:cxn>
              <a:cxn ang="0">
                <a:pos x="80" y="856"/>
              </a:cxn>
              <a:cxn ang="0">
                <a:pos x="0" y="872"/>
              </a:cxn>
            </a:cxnLst>
            <a:rect l="0" t="0" r="r" b="b"/>
            <a:pathLst>
              <a:path w="4076" h="1144">
                <a:moveTo>
                  <a:pt x="0" y="872"/>
                </a:moveTo>
                <a:cubicBezTo>
                  <a:pt x="54" y="835"/>
                  <a:pt x="122" y="828"/>
                  <a:pt x="184" y="808"/>
                </a:cubicBezTo>
                <a:cubicBezTo>
                  <a:pt x="200" y="802"/>
                  <a:pt x="216" y="797"/>
                  <a:pt x="232" y="792"/>
                </a:cubicBezTo>
                <a:cubicBezTo>
                  <a:pt x="240" y="789"/>
                  <a:pt x="256" y="784"/>
                  <a:pt x="256" y="784"/>
                </a:cubicBezTo>
                <a:cubicBezTo>
                  <a:pt x="270" y="769"/>
                  <a:pt x="289" y="758"/>
                  <a:pt x="304" y="744"/>
                </a:cubicBezTo>
                <a:cubicBezTo>
                  <a:pt x="357" y="690"/>
                  <a:pt x="280" y="746"/>
                  <a:pt x="344" y="704"/>
                </a:cubicBezTo>
                <a:cubicBezTo>
                  <a:pt x="355" y="686"/>
                  <a:pt x="372" y="673"/>
                  <a:pt x="384" y="656"/>
                </a:cubicBezTo>
                <a:cubicBezTo>
                  <a:pt x="397" y="635"/>
                  <a:pt x="404" y="606"/>
                  <a:pt x="416" y="584"/>
                </a:cubicBezTo>
                <a:cubicBezTo>
                  <a:pt x="433" y="549"/>
                  <a:pt x="432" y="572"/>
                  <a:pt x="432" y="552"/>
                </a:cubicBezTo>
                <a:lnTo>
                  <a:pt x="656" y="0"/>
                </a:lnTo>
                <a:lnTo>
                  <a:pt x="752" y="0"/>
                </a:lnTo>
                <a:lnTo>
                  <a:pt x="800" y="336"/>
                </a:lnTo>
                <a:lnTo>
                  <a:pt x="896" y="48"/>
                </a:lnTo>
                <a:lnTo>
                  <a:pt x="992" y="48"/>
                </a:lnTo>
                <a:lnTo>
                  <a:pt x="992" y="96"/>
                </a:lnTo>
                <a:lnTo>
                  <a:pt x="1040" y="144"/>
                </a:lnTo>
                <a:lnTo>
                  <a:pt x="1136" y="48"/>
                </a:lnTo>
                <a:lnTo>
                  <a:pt x="1232" y="144"/>
                </a:lnTo>
                <a:lnTo>
                  <a:pt x="1280" y="432"/>
                </a:lnTo>
                <a:lnTo>
                  <a:pt x="1328" y="336"/>
                </a:lnTo>
                <a:lnTo>
                  <a:pt x="1520" y="288"/>
                </a:lnTo>
                <a:lnTo>
                  <a:pt x="1664" y="384"/>
                </a:lnTo>
                <a:lnTo>
                  <a:pt x="2048" y="432"/>
                </a:lnTo>
                <a:cubicBezTo>
                  <a:pt x="2096" y="440"/>
                  <a:pt x="2145" y="441"/>
                  <a:pt x="2192" y="456"/>
                </a:cubicBezTo>
                <a:cubicBezTo>
                  <a:pt x="2200" y="458"/>
                  <a:pt x="2216" y="504"/>
                  <a:pt x="2220" y="512"/>
                </a:cubicBezTo>
                <a:cubicBezTo>
                  <a:pt x="2236" y="545"/>
                  <a:pt x="2224" y="520"/>
                  <a:pt x="2224" y="560"/>
                </a:cubicBezTo>
                <a:lnTo>
                  <a:pt x="2240" y="960"/>
                </a:lnTo>
                <a:lnTo>
                  <a:pt x="2336" y="816"/>
                </a:lnTo>
                <a:lnTo>
                  <a:pt x="2432" y="816"/>
                </a:lnTo>
                <a:cubicBezTo>
                  <a:pt x="2448" y="832"/>
                  <a:pt x="2470" y="843"/>
                  <a:pt x="2480" y="864"/>
                </a:cubicBezTo>
                <a:cubicBezTo>
                  <a:pt x="2488" y="883"/>
                  <a:pt x="2488" y="932"/>
                  <a:pt x="2508" y="940"/>
                </a:cubicBezTo>
                <a:cubicBezTo>
                  <a:pt x="2524" y="945"/>
                  <a:pt x="2536" y="968"/>
                  <a:pt x="2536" y="968"/>
                </a:cubicBezTo>
                <a:cubicBezTo>
                  <a:pt x="2559" y="964"/>
                  <a:pt x="2610" y="958"/>
                  <a:pt x="2632" y="944"/>
                </a:cubicBezTo>
                <a:cubicBezTo>
                  <a:pt x="2640" y="938"/>
                  <a:pt x="2656" y="928"/>
                  <a:pt x="2656" y="928"/>
                </a:cubicBezTo>
                <a:lnTo>
                  <a:pt x="2768" y="816"/>
                </a:lnTo>
                <a:lnTo>
                  <a:pt x="2960" y="816"/>
                </a:lnTo>
                <a:lnTo>
                  <a:pt x="2960" y="864"/>
                </a:lnTo>
                <a:lnTo>
                  <a:pt x="3056" y="816"/>
                </a:lnTo>
                <a:lnTo>
                  <a:pt x="3536" y="768"/>
                </a:lnTo>
                <a:cubicBezTo>
                  <a:pt x="3552" y="784"/>
                  <a:pt x="3574" y="795"/>
                  <a:pt x="3584" y="816"/>
                </a:cubicBezTo>
                <a:cubicBezTo>
                  <a:pt x="3589" y="828"/>
                  <a:pt x="3572" y="842"/>
                  <a:pt x="3576" y="856"/>
                </a:cubicBezTo>
                <a:cubicBezTo>
                  <a:pt x="3583" y="881"/>
                  <a:pt x="3623" y="879"/>
                  <a:pt x="3648" y="888"/>
                </a:cubicBezTo>
                <a:cubicBezTo>
                  <a:pt x="3709" y="908"/>
                  <a:pt x="3792" y="912"/>
                  <a:pt x="3876" y="904"/>
                </a:cubicBezTo>
                <a:cubicBezTo>
                  <a:pt x="3972" y="904"/>
                  <a:pt x="4030" y="877"/>
                  <a:pt x="4076" y="916"/>
                </a:cubicBezTo>
                <a:lnTo>
                  <a:pt x="4076" y="1144"/>
                </a:lnTo>
                <a:lnTo>
                  <a:pt x="1280" y="1104"/>
                </a:lnTo>
                <a:cubicBezTo>
                  <a:pt x="1229" y="1096"/>
                  <a:pt x="1176" y="1096"/>
                  <a:pt x="1128" y="1080"/>
                </a:cubicBezTo>
                <a:cubicBezTo>
                  <a:pt x="1095" y="1069"/>
                  <a:pt x="1058" y="1052"/>
                  <a:pt x="1024" y="1048"/>
                </a:cubicBezTo>
                <a:cubicBezTo>
                  <a:pt x="971" y="1040"/>
                  <a:pt x="869" y="1035"/>
                  <a:pt x="824" y="1032"/>
                </a:cubicBezTo>
                <a:cubicBezTo>
                  <a:pt x="804" y="955"/>
                  <a:pt x="734" y="973"/>
                  <a:pt x="664" y="968"/>
                </a:cubicBezTo>
                <a:cubicBezTo>
                  <a:pt x="559" y="941"/>
                  <a:pt x="451" y="934"/>
                  <a:pt x="344" y="928"/>
                </a:cubicBezTo>
                <a:cubicBezTo>
                  <a:pt x="325" y="925"/>
                  <a:pt x="305" y="927"/>
                  <a:pt x="288" y="920"/>
                </a:cubicBezTo>
                <a:cubicBezTo>
                  <a:pt x="279" y="916"/>
                  <a:pt x="280" y="901"/>
                  <a:pt x="272" y="896"/>
                </a:cubicBezTo>
                <a:cubicBezTo>
                  <a:pt x="257" y="887"/>
                  <a:pt x="224" y="880"/>
                  <a:pt x="224" y="880"/>
                </a:cubicBezTo>
                <a:cubicBezTo>
                  <a:pt x="216" y="882"/>
                  <a:pt x="205" y="882"/>
                  <a:pt x="200" y="888"/>
                </a:cubicBezTo>
                <a:cubicBezTo>
                  <a:pt x="194" y="893"/>
                  <a:pt x="200" y="909"/>
                  <a:pt x="192" y="912"/>
                </a:cubicBezTo>
                <a:cubicBezTo>
                  <a:pt x="173" y="916"/>
                  <a:pt x="154" y="906"/>
                  <a:pt x="136" y="904"/>
                </a:cubicBezTo>
                <a:cubicBezTo>
                  <a:pt x="96" y="877"/>
                  <a:pt x="122" y="870"/>
                  <a:pt x="80" y="856"/>
                </a:cubicBezTo>
                <a:cubicBezTo>
                  <a:pt x="51" y="863"/>
                  <a:pt x="26" y="885"/>
                  <a:pt x="0" y="872"/>
                </a:cubicBezTo>
                <a:close/>
              </a:path>
            </a:pathLst>
          </a:custGeom>
          <a:solidFill>
            <a:srgbClr val="FFBDCE"/>
          </a:solidFill>
          <a:ln w="9525">
            <a:solidFill>
              <a:schemeClr val="tx1"/>
            </a:solidFill>
            <a:round/>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57355" name="Line 11"/>
          <p:cNvSpPr>
            <a:spLocks noChangeShapeType="1"/>
          </p:cNvSpPr>
          <p:nvPr/>
        </p:nvSpPr>
        <p:spPr bwMode="auto">
          <a:xfrm>
            <a:off x="1524000" y="1524000"/>
            <a:ext cx="0" cy="3352800"/>
          </a:xfrm>
          <a:prstGeom prst="line">
            <a:avLst/>
          </a:prstGeom>
          <a:noFill/>
          <a:ln w="9525">
            <a:solidFill>
              <a:schemeClr val="tx1"/>
            </a:solidFill>
            <a:round/>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57356" name="Text Box 12"/>
          <p:cNvSpPr txBox="1">
            <a:spLocks noChangeArrowheads="1"/>
          </p:cNvSpPr>
          <p:nvPr/>
        </p:nvSpPr>
        <p:spPr bwMode="auto">
          <a:xfrm>
            <a:off x="685800" y="1981200"/>
            <a:ext cx="838200" cy="366713"/>
          </a:xfrm>
          <a:prstGeom prst="rect">
            <a:avLst/>
          </a:prstGeom>
          <a:noFill/>
          <a:ln w="9525">
            <a:noFill/>
            <a:miter lim="800000"/>
            <a:headEnd/>
            <a:tailEnd/>
          </a:ln>
          <a:effectLst/>
        </p:spPr>
        <p:txBody>
          <a:bodyPr>
            <a:spAutoFit/>
          </a:bodyPr>
          <a:lstStyle/>
          <a:p>
            <a:pPr algn="r" defTabSz="914400" eaLnBrk="0" fontAlgn="base" hangingPunct="0">
              <a:spcBef>
                <a:spcPct val="50000"/>
              </a:spcBef>
              <a:spcAft>
                <a:spcPct val="0"/>
              </a:spcAft>
            </a:pPr>
            <a:r>
              <a:rPr lang="en-US" b="1" smtClean="0">
                <a:solidFill>
                  <a:srgbClr val="000000"/>
                </a:solidFill>
                <a:latin typeface="Arial" charset="0"/>
              </a:rPr>
              <a:t>600</a:t>
            </a:r>
          </a:p>
        </p:txBody>
      </p:sp>
      <p:sp>
        <p:nvSpPr>
          <p:cNvPr id="57357" name="Text Box 13"/>
          <p:cNvSpPr txBox="1">
            <a:spLocks noChangeArrowheads="1"/>
          </p:cNvSpPr>
          <p:nvPr/>
        </p:nvSpPr>
        <p:spPr bwMode="auto">
          <a:xfrm>
            <a:off x="685800" y="2895600"/>
            <a:ext cx="838200" cy="366713"/>
          </a:xfrm>
          <a:prstGeom prst="rect">
            <a:avLst/>
          </a:prstGeom>
          <a:noFill/>
          <a:ln w="9525">
            <a:noFill/>
            <a:miter lim="800000"/>
            <a:headEnd/>
            <a:tailEnd/>
          </a:ln>
          <a:effectLst/>
        </p:spPr>
        <p:txBody>
          <a:bodyPr>
            <a:spAutoFit/>
          </a:bodyPr>
          <a:lstStyle/>
          <a:p>
            <a:pPr algn="r" defTabSz="914400" eaLnBrk="0" fontAlgn="base" hangingPunct="0">
              <a:spcBef>
                <a:spcPct val="50000"/>
              </a:spcBef>
              <a:spcAft>
                <a:spcPct val="0"/>
              </a:spcAft>
            </a:pPr>
            <a:r>
              <a:rPr lang="en-US" b="1" smtClean="0">
                <a:solidFill>
                  <a:srgbClr val="000000"/>
                </a:solidFill>
                <a:latin typeface="Arial" charset="0"/>
              </a:rPr>
              <a:t>400</a:t>
            </a:r>
          </a:p>
        </p:txBody>
      </p:sp>
      <p:sp>
        <p:nvSpPr>
          <p:cNvPr id="57358" name="Text Box 14"/>
          <p:cNvSpPr txBox="1">
            <a:spLocks noChangeArrowheads="1"/>
          </p:cNvSpPr>
          <p:nvPr/>
        </p:nvSpPr>
        <p:spPr bwMode="auto">
          <a:xfrm>
            <a:off x="685800" y="3810000"/>
            <a:ext cx="838200" cy="366713"/>
          </a:xfrm>
          <a:prstGeom prst="rect">
            <a:avLst/>
          </a:prstGeom>
          <a:noFill/>
          <a:ln w="9525">
            <a:noFill/>
            <a:miter lim="800000"/>
            <a:headEnd/>
            <a:tailEnd/>
          </a:ln>
          <a:effectLst/>
        </p:spPr>
        <p:txBody>
          <a:bodyPr>
            <a:spAutoFit/>
          </a:bodyPr>
          <a:lstStyle/>
          <a:p>
            <a:pPr algn="r" defTabSz="914400" eaLnBrk="0" fontAlgn="base" hangingPunct="0">
              <a:spcBef>
                <a:spcPct val="50000"/>
              </a:spcBef>
              <a:spcAft>
                <a:spcPct val="0"/>
              </a:spcAft>
            </a:pPr>
            <a:r>
              <a:rPr lang="en-US" b="1" smtClean="0">
                <a:solidFill>
                  <a:srgbClr val="000000"/>
                </a:solidFill>
                <a:latin typeface="Arial" charset="0"/>
              </a:rPr>
              <a:t>200</a:t>
            </a:r>
          </a:p>
        </p:txBody>
      </p:sp>
      <p:grpSp>
        <p:nvGrpSpPr>
          <p:cNvPr id="2" name="Group 15"/>
          <p:cNvGrpSpPr>
            <a:grpSpLocks/>
          </p:cNvGrpSpPr>
          <p:nvPr/>
        </p:nvGrpSpPr>
        <p:grpSpPr bwMode="auto">
          <a:xfrm>
            <a:off x="1676400" y="5105400"/>
            <a:ext cx="381000" cy="457200"/>
            <a:chOff x="168" y="672"/>
            <a:chExt cx="240" cy="288"/>
          </a:xfrm>
        </p:grpSpPr>
        <p:sp>
          <p:nvSpPr>
            <p:cNvPr id="57360" name="Text Box 16"/>
            <p:cNvSpPr txBox="1">
              <a:spLocks noChangeArrowheads="1"/>
            </p:cNvSpPr>
            <p:nvPr/>
          </p:nvSpPr>
          <p:spPr bwMode="auto">
            <a:xfrm>
              <a:off x="168" y="672"/>
              <a:ext cx="240" cy="288"/>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C</a:t>
              </a:r>
            </a:p>
          </p:txBody>
        </p:sp>
        <p:sp>
          <p:nvSpPr>
            <p:cNvPr id="57361" name="Line 17"/>
            <p:cNvSpPr>
              <a:spLocks noChangeShapeType="1"/>
            </p:cNvSpPr>
            <p:nvPr/>
          </p:nvSpPr>
          <p:spPr bwMode="auto">
            <a:xfrm>
              <a:off x="192" y="816"/>
              <a:ext cx="96" cy="0"/>
            </a:xfrm>
            <a:prstGeom prst="line">
              <a:avLst/>
            </a:prstGeom>
            <a:noFill/>
            <a:ln w="28575">
              <a:solidFill>
                <a:schemeClr val="tx1"/>
              </a:solidFill>
              <a:round/>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grpSp>
      <p:grpSp>
        <p:nvGrpSpPr>
          <p:cNvPr id="3" name="Group 18"/>
          <p:cNvGrpSpPr>
            <a:grpSpLocks/>
          </p:cNvGrpSpPr>
          <p:nvPr/>
        </p:nvGrpSpPr>
        <p:grpSpPr bwMode="auto">
          <a:xfrm>
            <a:off x="2438400" y="5105400"/>
            <a:ext cx="381000" cy="457200"/>
            <a:chOff x="336" y="2496"/>
            <a:chExt cx="240" cy="288"/>
          </a:xfrm>
        </p:grpSpPr>
        <p:sp>
          <p:nvSpPr>
            <p:cNvPr id="57363" name="Text Box 19"/>
            <p:cNvSpPr txBox="1">
              <a:spLocks noChangeArrowheads="1"/>
            </p:cNvSpPr>
            <p:nvPr/>
          </p:nvSpPr>
          <p:spPr bwMode="auto">
            <a:xfrm>
              <a:off x="336" y="2496"/>
              <a:ext cx="240" cy="288"/>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O</a:t>
              </a:r>
            </a:p>
          </p:txBody>
        </p:sp>
        <p:sp>
          <p:nvSpPr>
            <p:cNvPr id="57364" name="Line 20"/>
            <p:cNvSpPr>
              <a:spLocks noChangeShapeType="1"/>
            </p:cNvSpPr>
            <p:nvPr/>
          </p:nvSpPr>
          <p:spPr bwMode="auto">
            <a:xfrm>
              <a:off x="412" y="2640"/>
              <a:ext cx="72" cy="0"/>
            </a:xfrm>
            <a:prstGeom prst="line">
              <a:avLst/>
            </a:prstGeom>
            <a:noFill/>
            <a:ln w="28575">
              <a:solidFill>
                <a:schemeClr val="tx1"/>
              </a:solidFill>
              <a:round/>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grpSp>
      <p:sp>
        <p:nvSpPr>
          <p:cNvPr id="57365" name="Text Box 21"/>
          <p:cNvSpPr txBox="1">
            <a:spLocks noChangeArrowheads="1"/>
          </p:cNvSpPr>
          <p:nvPr/>
        </p:nvSpPr>
        <p:spPr bwMode="auto">
          <a:xfrm>
            <a:off x="3009900" y="5105400"/>
            <a:ext cx="381000" cy="45720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S</a:t>
            </a:r>
          </a:p>
        </p:txBody>
      </p:sp>
      <p:sp>
        <p:nvSpPr>
          <p:cNvPr id="57366" name="Text Box 22"/>
          <p:cNvSpPr txBox="1">
            <a:spLocks noChangeArrowheads="1"/>
          </p:cNvSpPr>
          <p:nvPr/>
        </p:nvSpPr>
        <p:spPr bwMode="auto">
          <a:xfrm>
            <a:off x="3467100" y="5105400"/>
            <a:ext cx="381000" cy="45720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D</a:t>
            </a:r>
          </a:p>
        </p:txBody>
      </p:sp>
      <p:sp>
        <p:nvSpPr>
          <p:cNvPr id="57367" name="Rectangle 23"/>
          <p:cNvSpPr>
            <a:spLocks noChangeArrowheads="1"/>
          </p:cNvSpPr>
          <p:nvPr/>
        </p:nvSpPr>
        <p:spPr bwMode="auto">
          <a:xfrm>
            <a:off x="3962400" y="4953000"/>
            <a:ext cx="762000" cy="762000"/>
          </a:xfrm>
          <a:prstGeom prst="rect">
            <a:avLst/>
          </a:prstGeom>
          <a:noFill/>
          <a:ln w="28575">
            <a:solidFill>
              <a:schemeClr val="tx1"/>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57368" name="Rectangle 24"/>
          <p:cNvSpPr>
            <a:spLocks noChangeArrowheads="1"/>
          </p:cNvSpPr>
          <p:nvPr/>
        </p:nvSpPr>
        <p:spPr bwMode="auto">
          <a:xfrm>
            <a:off x="4724400" y="4953000"/>
            <a:ext cx="533400" cy="762000"/>
          </a:xfrm>
          <a:prstGeom prst="rect">
            <a:avLst/>
          </a:prstGeom>
          <a:noFill/>
          <a:ln w="28575">
            <a:solidFill>
              <a:schemeClr val="tx1"/>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57369" name="Rectangle 25"/>
          <p:cNvSpPr>
            <a:spLocks noChangeArrowheads="1"/>
          </p:cNvSpPr>
          <p:nvPr/>
        </p:nvSpPr>
        <p:spPr bwMode="auto">
          <a:xfrm>
            <a:off x="5257800" y="4953000"/>
            <a:ext cx="381000" cy="762000"/>
          </a:xfrm>
          <a:prstGeom prst="rect">
            <a:avLst/>
          </a:prstGeom>
          <a:noFill/>
          <a:ln w="28575">
            <a:solidFill>
              <a:schemeClr val="tx1"/>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57370" name="Rectangle 26"/>
          <p:cNvSpPr>
            <a:spLocks noChangeArrowheads="1"/>
          </p:cNvSpPr>
          <p:nvPr/>
        </p:nvSpPr>
        <p:spPr bwMode="auto">
          <a:xfrm>
            <a:off x="5638800" y="4953000"/>
            <a:ext cx="762000" cy="762000"/>
          </a:xfrm>
          <a:prstGeom prst="rect">
            <a:avLst/>
          </a:prstGeom>
          <a:noFill/>
          <a:ln w="28575">
            <a:solidFill>
              <a:schemeClr val="tx1"/>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57371" name="Rectangle 27"/>
          <p:cNvSpPr>
            <a:spLocks noChangeArrowheads="1"/>
          </p:cNvSpPr>
          <p:nvPr/>
        </p:nvSpPr>
        <p:spPr bwMode="auto">
          <a:xfrm>
            <a:off x="6400800" y="4953000"/>
            <a:ext cx="914400" cy="762000"/>
          </a:xfrm>
          <a:prstGeom prst="rect">
            <a:avLst/>
          </a:prstGeom>
          <a:noFill/>
          <a:ln w="28575">
            <a:solidFill>
              <a:schemeClr val="tx1"/>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57372" name="Rectangle 28"/>
          <p:cNvSpPr>
            <a:spLocks noChangeArrowheads="1"/>
          </p:cNvSpPr>
          <p:nvPr/>
        </p:nvSpPr>
        <p:spPr bwMode="auto">
          <a:xfrm>
            <a:off x="7315200" y="4953000"/>
            <a:ext cx="838200" cy="762000"/>
          </a:xfrm>
          <a:prstGeom prst="rect">
            <a:avLst/>
          </a:prstGeom>
          <a:noFill/>
          <a:ln w="28575">
            <a:solidFill>
              <a:schemeClr val="tx1"/>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57373" name="Text Box 29"/>
          <p:cNvSpPr txBox="1">
            <a:spLocks noChangeArrowheads="1"/>
          </p:cNvSpPr>
          <p:nvPr/>
        </p:nvSpPr>
        <p:spPr bwMode="auto">
          <a:xfrm>
            <a:off x="5181600" y="5105400"/>
            <a:ext cx="533400" cy="45720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Tr</a:t>
            </a:r>
          </a:p>
        </p:txBody>
      </p:sp>
      <p:sp>
        <p:nvSpPr>
          <p:cNvPr id="57374" name="Text Box 30"/>
          <p:cNvSpPr txBox="1">
            <a:spLocks noChangeArrowheads="1"/>
          </p:cNvSpPr>
          <p:nvPr/>
        </p:nvSpPr>
        <p:spPr bwMode="auto">
          <a:xfrm>
            <a:off x="5829300" y="5105400"/>
            <a:ext cx="381000" cy="45720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J</a:t>
            </a:r>
          </a:p>
        </p:txBody>
      </p:sp>
      <p:sp>
        <p:nvSpPr>
          <p:cNvPr id="57375" name="Text Box 31"/>
          <p:cNvSpPr txBox="1">
            <a:spLocks noChangeArrowheads="1"/>
          </p:cNvSpPr>
          <p:nvPr/>
        </p:nvSpPr>
        <p:spPr bwMode="auto">
          <a:xfrm>
            <a:off x="6667500" y="5105400"/>
            <a:ext cx="381000" cy="45720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K</a:t>
            </a:r>
          </a:p>
        </p:txBody>
      </p:sp>
      <p:sp>
        <p:nvSpPr>
          <p:cNvPr id="57376" name="Text Box 32"/>
          <p:cNvSpPr txBox="1">
            <a:spLocks noChangeArrowheads="1"/>
          </p:cNvSpPr>
          <p:nvPr/>
        </p:nvSpPr>
        <p:spPr bwMode="auto">
          <a:xfrm>
            <a:off x="7543800" y="5105400"/>
            <a:ext cx="381000" cy="45720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T</a:t>
            </a:r>
          </a:p>
        </p:txBody>
      </p:sp>
      <p:sp>
        <p:nvSpPr>
          <p:cNvPr id="57377" name="Text Box 33"/>
          <p:cNvSpPr txBox="1">
            <a:spLocks noChangeArrowheads="1"/>
          </p:cNvSpPr>
          <p:nvPr/>
        </p:nvSpPr>
        <p:spPr bwMode="auto">
          <a:xfrm rot="-5400000">
            <a:off x="-1371600" y="3352800"/>
            <a:ext cx="4114800" cy="457200"/>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pPr>
            <a:r>
              <a:rPr lang="en-US" sz="2400" smtClean="0">
                <a:solidFill>
                  <a:srgbClr val="000000"/>
                </a:solidFill>
                <a:effectLst>
                  <a:outerShdw blurRad="38100" dist="38100" dir="2700000" algn="tl">
                    <a:srgbClr val="C0C0C0"/>
                  </a:outerShdw>
                </a:effectLst>
                <a:latin typeface="Arial" charset="0"/>
              </a:rPr>
              <a:t>Number of Families (Marine)</a:t>
            </a:r>
          </a:p>
        </p:txBody>
      </p:sp>
      <p:sp>
        <p:nvSpPr>
          <p:cNvPr id="57378" name="AutoShape 34"/>
          <p:cNvSpPr>
            <a:spLocks noChangeArrowheads="1"/>
          </p:cNvSpPr>
          <p:nvPr/>
        </p:nvSpPr>
        <p:spPr bwMode="auto">
          <a:xfrm>
            <a:off x="6061075" y="3413125"/>
            <a:ext cx="2016125" cy="398463"/>
          </a:xfrm>
          <a:prstGeom prst="roundRect">
            <a:avLst>
              <a:gd name="adj" fmla="val 16667"/>
            </a:avLst>
          </a:prstGeom>
          <a:gradFill rotWithShape="0">
            <a:gsLst>
              <a:gs pos="0">
                <a:schemeClr val="bg1"/>
              </a:gs>
              <a:gs pos="100000">
                <a:schemeClr val="bg1">
                  <a:gamma/>
                  <a:shade val="85882"/>
                  <a:invGamma/>
                  <a:alpha val="63000"/>
                </a:schemeClr>
              </a:gs>
            </a:gsLst>
            <a:lin ang="5400000" scaled="1"/>
          </a:gradFill>
          <a:ln w="9525">
            <a:noFill/>
            <a:round/>
            <a:headEnd/>
            <a:tailEnd/>
          </a:ln>
          <a:effectLst/>
        </p:spPr>
        <p:txBody>
          <a:bodyPr>
            <a:spAutoFit/>
          </a:bodyPr>
          <a:lstStyle/>
          <a:p>
            <a:pPr algn="ctr" defTabSz="914400" eaLnBrk="0" fontAlgn="base" hangingPunct="0">
              <a:spcBef>
                <a:spcPct val="50000"/>
              </a:spcBef>
              <a:spcAft>
                <a:spcPct val="0"/>
              </a:spcAft>
            </a:pPr>
            <a:r>
              <a:rPr lang="en-US" smtClean="0">
                <a:solidFill>
                  <a:srgbClr val="000000"/>
                </a:solidFill>
                <a:latin typeface="Arial" charset="0"/>
              </a:rPr>
              <a:t>Modern Fauna</a:t>
            </a:r>
          </a:p>
        </p:txBody>
      </p:sp>
      <p:sp>
        <p:nvSpPr>
          <p:cNvPr id="57379" name="AutoShape 35"/>
          <p:cNvSpPr>
            <a:spLocks noChangeArrowheads="1"/>
          </p:cNvSpPr>
          <p:nvPr/>
        </p:nvSpPr>
        <p:spPr bwMode="auto">
          <a:xfrm>
            <a:off x="2725738" y="3946525"/>
            <a:ext cx="2016125" cy="398463"/>
          </a:xfrm>
          <a:prstGeom prst="roundRect">
            <a:avLst>
              <a:gd name="adj" fmla="val 16667"/>
            </a:avLst>
          </a:prstGeom>
          <a:gradFill rotWithShape="0">
            <a:gsLst>
              <a:gs pos="0">
                <a:schemeClr val="bg1"/>
              </a:gs>
              <a:gs pos="100000">
                <a:schemeClr val="bg1">
                  <a:gamma/>
                  <a:shade val="85882"/>
                  <a:invGamma/>
                  <a:alpha val="63000"/>
                </a:schemeClr>
              </a:gs>
            </a:gsLst>
            <a:lin ang="5400000" scaled="1"/>
          </a:gradFill>
          <a:ln w="9525">
            <a:noFill/>
            <a:round/>
            <a:headEnd/>
            <a:tailEnd/>
          </a:ln>
          <a:effectLst/>
        </p:spPr>
        <p:txBody>
          <a:bodyPr>
            <a:spAutoFit/>
          </a:bodyPr>
          <a:lstStyle/>
          <a:p>
            <a:pPr algn="ctr" defTabSz="914400" eaLnBrk="0" fontAlgn="base" hangingPunct="0">
              <a:spcBef>
                <a:spcPct val="50000"/>
              </a:spcBef>
              <a:spcAft>
                <a:spcPct val="0"/>
              </a:spcAft>
            </a:pPr>
            <a:r>
              <a:rPr lang="en-US" smtClean="0">
                <a:solidFill>
                  <a:srgbClr val="000000"/>
                </a:solidFill>
                <a:latin typeface="Arial" charset="0"/>
              </a:rPr>
              <a:t>Paleozoic Fauna</a:t>
            </a:r>
          </a:p>
        </p:txBody>
      </p:sp>
      <p:sp>
        <p:nvSpPr>
          <p:cNvPr id="57380" name="Rectangle 36"/>
          <p:cNvSpPr>
            <a:spLocks noChangeArrowheads="1"/>
          </p:cNvSpPr>
          <p:nvPr/>
        </p:nvSpPr>
        <p:spPr bwMode="auto">
          <a:xfrm>
            <a:off x="1504950" y="5715000"/>
            <a:ext cx="3752850" cy="304800"/>
          </a:xfrm>
          <a:prstGeom prst="rect">
            <a:avLst/>
          </a:prstGeom>
          <a:gradFill rotWithShape="0">
            <a:gsLst>
              <a:gs pos="0">
                <a:srgbClr val="7E72CC"/>
              </a:gs>
              <a:gs pos="50000">
                <a:srgbClr val="FFBDCE"/>
              </a:gs>
              <a:gs pos="100000">
                <a:srgbClr val="7E72CC"/>
              </a:gs>
            </a:gsLst>
            <a:lin ang="5400000" scaled="1"/>
          </a:gradFill>
          <a:ln w="9525">
            <a:solidFill>
              <a:schemeClr val="tx1"/>
            </a:solidFill>
            <a:miter lim="800000"/>
            <a:headEnd/>
            <a:tailEnd/>
          </a:ln>
          <a:effectLst/>
        </p:spPr>
        <p:txBody>
          <a:bodyPr wrap="none" anchor="ctr"/>
          <a:lstStyle/>
          <a:p>
            <a:pPr algn="ctr" defTabSz="914400" eaLnBrk="0" fontAlgn="base" hangingPunct="0">
              <a:spcBef>
                <a:spcPct val="0"/>
              </a:spcBef>
              <a:spcAft>
                <a:spcPct val="0"/>
              </a:spcAft>
            </a:pPr>
            <a:r>
              <a:rPr lang="en-US" b="1" smtClean="0">
                <a:solidFill>
                  <a:srgbClr val="000000"/>
                </a:solidFill>
                <a:latin typeface="Arial" charset="0"/>
              </a:rPr>
              <a:t>Paleozoic</a:t>
            </a:r>
          </a:p>
        </p:txBody>
      </p:sp>
      <p:sp>
        <p:nvSpPr>
          <p:cNvPr id="57381" name="Rectangle 37"/>
          <p:cNvSpPr>
            <a:spLocks noChangeArrowheads="1"/>
          </p:cNvSpPr>
          <p:nvPr/>
        </p:nvSpPr>
        <p:spPr bwMode="auto">
          <a:xfrm>
            <a:off x="5248275" y="5715000"/>
            <a:ext cx="2066925" cy="304800"/>
          </a:xfrm>
          <a:prstGeom prst="rect">
            <a:avLst/>
          </a:prstGeom>
          <a:gradFill rotWithShape="0">
            <a:gsLst>
              <a:gs pos="0">
                <a:srgbClr val="008000"/>
              </a:gs>
              <a:gs pos="50000">
                <a:srgbClr val="66CCFF"/>
              </a:gs>
              <a:gs pos="100000">
                <a:srgbClr val="008000"/>
              </a:gs>
            </a:gsLst>
            <a:lin ang="5400000" scaled="1"/>
          </a:gradFill>
          <a:ln w="9525">
            <a:solidFill>
              <a:schemeClr val="tx1"/>
            </a:solidFill>
            <a:miter lim="800000"/>
            <a:headEnd/>
            <a:tailEnd/>
          </a:ln>
          <a:effectLst/>
        </p:spPr>
        <p:txBody>
          <a:bodyPr wrap="none" anchor="ctr"/>
          <a:lstStyle/>
          <a:p>
            <a:pPr algn="ctr" defTabSz="914400" eaLnBrk="0" fontAlgn="base" hangingPunct="0">
              <a:spcBef>
                <a:spcPct val="0"/>
              </a:spcBef>
              <a:spcAft>
                <a:spcPct val="0"/>
              </a:spcAft>
            </a:pPr>
            <a:r>
              <a:rPr lang="en-US" b="1" smtClean="0">
                <a:solidFill>
                  <a:srgbClr val="000000"/>
                </a:solidFill>
                <a:latin typeface="Arial" charset="0"/>
              </a:rPr>
              <a:t>Mesozoic</a:t>
            </a:r>
          </a:p>
        </p:txBody>
      </p:sp>
      <p:sp>
        <p:nvSpPr>
          <p:cNvPr id="57382" name="Rectangle 38"/>
          <p:cNvSpPr>
            <a:spLocks noChangeArrowheads="1"/>
          </p:cNvSpPr>
          <p:nvPr/>
        </p:nvSpPr>
        <p:spPr bwMode="auto">
          <a:xfrm>
            <a:off x="7315200" y="5715000"/>
            <a:ext cx="838200" cy="304800"/>
          </a:xfrm>
          <a:prstGeom prst="rect">
            <a:avLst/>
          </a:prstGeom>
          <a:gradFill rotWithShape="0">
            <a:gsLst>
              <a:gs pos="0">
                <a:srgbClr val="FF6666"/>
              </a:gs>
              <a:gs pos="50000">
                <a:srgbClr val="FFFF66"/>
              </a:gs>
              <a:gs pos="100000">
                <a:srgbClr val="FF6666"/>
              </a:gs>
            </a:gsLst>
            <a:lin ang="5400000" scaled="1"/>
          </a:gradFill>
          <a:ln w="9525">
            <a:solidFill>
              <a:schemeClr val="tx1"/>
            </a:solidFill>
            <a:miter lim="800000"/>
            <a:headEnd/>
            <a:tailEnd/>
          </a:ln>
          <a:effectLst/>
        </p:spPr>
        <p:txBody>
          <a:bodyPr wrap="none" anchor="ctr"/>
          <a:lstStyle/>
          <a:p>
            <a:pPr algn="ctr" defTabSz="914400" eaLnBrk="0" fontAlgn="base" hangingPunct="0">
              <a:spcBef>
                <a:spcPct val="0"/>
              </a:spcBef>
              <a:spcAft>
                <a:spcPct val="0"/>
              </a:spcAft>
            </a:pPr>
            <a:r>
              <a:rPr lang="en-US" b="1" smtClean="0">
                <a:solidFill>
                  <a:srgbClr val="000000"/>
                </a:solidFill>
                <a:latin typeface="Arial Narrow" pitchFamily="34" charset="0"/>
              </a:rPr>
              <a:t>Cenozoic</a:t>
            </a:r>
          </a:p>
        </p:txBody>
      </p:sp>
      <p:sp>
        <p:nvSpPr>
          <p:cNvPr id="57384" name="Text Box 40"/>
          <p:cNvSpPr txBox="1">
            <a:spLocks noChangeArrowheads="1"/>
          </p:cNvSpPr>
          <p:nvPr/>
        </p:nvSpPr>
        <p:spPr bwMode="auto">
          <a:xfrm>
            <a:off x="4152900" y="5105400"/>
            <a:ext cx="381000" cy="45720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C</a:t>
            </a:r>
          </a:p>
        </p:txBody>
      </p:sp>
      <p:sp>
        <p:nvSpPr>
          <p:cNvPr id="57385" name="Text Box 41"/>
          <p:cNvSpPr txBox="1">
            <a:spLocks noChangeArrowheads="1"/>
          </p:cNvSpPr>
          <p:nvPr/>
        </p:nvSpPr>
        <p:spPr bwMode="auto">
          <a:xfrm>
            <a:off x="4800600" y="5105400"/>
            <a:ext cx="381000" cy="45720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P</a:t>
            </a:r>
          </a:p>
        </p:txBody>
      </p:sp>
      <p:grpSp>
        <p:nvGrpSpPr>
          <p:cNvPr id="4" name="Group 42"/>
          <p:cNvGrpSpPr>
            <a:grpSpLocks/>
          </p:cNvGrpSpPr>
          <p:nvPr/>
        </p:nvGrpSpPr>
        <p:grpSpPr bwMode="auto">
          <a:xfrm>
            <a:off x="2971800" y="1143000"/>
            <a:ext cx="381000" cy="1581150"/>
            <a:chOff x="1872" y="624"/>
            <a:chExt cx="240" cy="996"/>
          </a:xfrm>
        </p:grpSpPr>
        <p:sp>
          <p:nvSpPr>
            <p:cNvPr id="57387" name="AutoShape 43"/>
            <p:cNvSpPr>
              <a:spLocks noChangeArrowheads="1"/>
            </p:cNvSpPr>
            <p:nvPr/>
          </p:nvSpPr>
          <p:spPr bwMode="auto">
            <a:xfrm>
              <a:off x="1902" y="912"/>
              <a:ext cx="162" cy="708"/>
            </a:xfrm>
            <a:prstGeom prst="downArrow">
              <a:avLst>
                <a:gd name="adj1" fmla="val 50000"/>
                <a:gd name="adj2" fmla="val 109259"/>
              </a:avLst>
            </a:prstGeom>
            <a:gradFill rotWithShape="0">
              <a:gsLst>
                <a:gs pos="0">
                  <a:srgbClr val="800000"/>
                </a:gs>
                <a:gs pos="100000">
                  <a:srgbClr val="FF6666"/>
                </a:gs>
              </a:gsLst>
              <a:lin ang="5400000" scaled="1"/>
            </a:gradFill>
            <a:ln w="9525">
              <a:miter lim="800000"/>
              <a:headEnd/>
              <a:tailEnd/>
            </a:ln>
            <a:effectLst/>
            <a:scene3d>
              <a:camera prst="legacyPerspectiveTopRight"/>
              <a:lightRig rig="legacyFlat2" dir="t"/>
            </a:scene3d>
            <a:sp3d extrusionH="201600" prstMaterial="legacyPlastic">
              <a:bevelT w="13500" h="13500" prst="angle"/>
              <a:bevelB w="13500" h="13500" prst="angle"/>
              <a:extrusionClr>
                <a:srgbClr val="800000"/>
              </a:extrusionClr>
            </a:sp3d>
          </p:spPr>
          <p:txBody>
            <a:bodyPr wrap="none" anchor="ctr">
              <a:flatTx/>
            </a:bodyPr>
            <a:lstStyle/>
            <a:p>
              <a:pPr defTabSz="914400" fontAlgn="base">
                <a:spcBef>
                  <a:spcPct val="0"/>
                </a:spcBef>
                <a:spcAft>
                  <a:spcPct val="0"/>
                </a:spcAft>
              </a:pPr>
              <a:endParaRPr lang="en-US" smtClean="0">
                <a:solidFill>
                  <a:srgbClr val="000000"/>
                </a:solidFill>
                <a:latin typeface="Arial" charset="0"/>
              </a:endParaRPr>
            </a:p>
          </p:txBody>
        </p:sp>
        <p:grpSp>
          <p:nvGrpSpPr>
            <p:cNvPr id="5" name="Group 44"/>
            <p:cNvGrpSpPr>
              <a:grpSpLocks/>
            </p:cNvGrpSpPr>
            <p:nvPr/>
          </p:nvGrpSpPr>
          <p:grpSpPr bwMode="auto">
            <a:xfrm>
              <a:off x="1872" y="624"/>
              <a:ext cx="240" cy="288"/>
              <a:chOff x="336" y="2496"/>
              <a:chExt cx="240" cy="288"/>
            </a:xfrm>
          </p:grpSpPr>
          <p:sp>
            <p:nvSpPr>
              <p:cNvPr id="57389" name="Text Box 45"/>
              <p:cNvSpPr txBox="1">
                <a:spLocks noChangeArrowheads="1"/>
              </p:cNvSpPr>
              <p:nvPr/>
            </p:nvSpPr>
            <p:spPr bwMode="auto">
              <a:xfrm>
                <a:off x="336" y="2496"/>
                <a:ext cx="240" cy="288"/>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O</a:t>
                </a:r>
              </a:p>
            </p:txBody>
          </p:sp>
          <p:sp>
            <p:nvSpPr>
              <p:cNvPr id="57390" name="Line 46"/>
              <p:cNvSpPr>
                <a:spLocks noChangeShapeType="1"/>
              </p:cNvSpPr>
              <p:nvPr/>
            </p:nvSpPr>
            <p:spPr bwMode="auto">
              <a:xfrm>
                <a:off x="412" y="2640"/>
                <a:ext cx="72" cy="0"/>
              </a:xfrm>
              <a:prstGeom prst="line">
                <a:avLst/>
              </a:prstGeom>
              <a:noFill/>
              <a:ln w="28575">
                <a:solidFill>
                  <a:schemeClr val="tx1"/>
                </a:solidFill>
                <a:round/>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grpSp>
      </p:grpSp>
      <p:grpSp>
        <p:nvGrpSpPr>
          <p:cNvPr id="6" name="Group 47"/>
          <p:cNvGrpSpPr>
            <a:grpSpLocks/>
          </p:cNvGrpSpPr>
          <p:nvPr/>
        </p:nvGrpSpPr>
        <p:grpSpPr bwMode="auto">
          <a:xfrm>
            <a:off x="3657600" y="1143000"/>
            <a:ext cx="381000" cy="1676400"/>
            <a:chOff x="2304" y="624"/>
            <a:chExt cx="240" cy="1056"/>
          </a:xfrm>
        </p:grpSpPr>
        <p:sp>
          <p:nvSpPr>
            <p:cNvPr id="57392" name="AutoShape 48"/>
            <p:cNvSpPr>
              <a:spLocks noChangeArrowheads="1"/>
            </p:cNvSpPr>
            <p:nvPr/>
          </p:nvSpPr>
          <p:spPr bwMode="auto">
            <a:xfrm>
              <a:off x="2352" y="912"/>
              <a:ext cx="144" cy="768"/>
            </a:xfrm>
            <a:prstGeom prst="downArrow">
              <a:avLst>
                <a:gd name="adj1" fmla="val 50000"/>
                <a:gd name="adj2" fmla="val 133333"/>
              </a:avLst>
            </a:prstGeom>
            <a:gradFill rotWithShape="0">
              <a:gsLst>
                <a:gs pos="0">
                  <a:srgbClr val="800000"/>
                </a:gs>
                <a:gs pos="100000">
                  <a:srgbClr val="FF6666"/>
                </a:gs>
              </a:gsLst>
              <a:lin ang="5400000" scaled="1"/>
            </a:gradFill>
            <a:ln w="9525">
              <a:miter lim="800000"/>
              <a:headEnd/>
              <a:tailEnd/>
            </a:ln>
            <a:effectLst/>
            <a:scene3d>
              <a:camera prst="legacyPerspectiveTopRight"/>
              <a:lightRig rig="legacyFlat2" dir="t"/>
            </a:scene3d>
            <a:sp3d extrusionH="201600" prstMaterial="legacyPlastic">
              <a:bevelT w="13500" h="13500" prst="angle"/>
              <a:bevelB w="13500" h="13500" prst="angle"/>
              <a:extrusionClr>
                <a:srgbClr val="800000"/>
              </a:extrusionClr>
            </a:sp3d>
          </p:spPr>
          <p:txBody>
            <a:bodyPr wrap="none" anchor="ctr">
              <a:flatTx/>
            </a:bodyPr>
            <a:lstStyle/>
            <a:p>
              <a:pPr defTabSz="914400" fontAlgn="base">
                <a:spcBef>
                  <a:spcPct val="0"/>
                </a:spcBef>
                <a:spcAft>
                  <a:spcPct val="0"/>
                </a:spcAft>
              </a:pPr>
              <a:endParaRPr lang="en-US" smtClean="0">
                <a:solidFill>
                  <a:srgbClr val="000000"/>
                </a:solidFill>
                <a:latin typeface="Arial" charset="0"/>
              </a:endParaRPr>
            </a:p>
          </p:txBody>
        </p:sp>
        <p:sp>
          <p:nvSpPr>
            <p:cNvPr id="57393" name="Text Box 49"/>
            <p:cNvSpPr txBox="1">
              <a:spLocks noChangeArrowheads="1"/>
            </p:cNvSpPr>
            <p:nvPr/>
          </p:nvSpPr>
          <p:spPr bwMode="auto">
            <a:xfrm>
              <a:off x="2304" y="624"/>
              <a:ext cx="240" cy="288"/>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D</a:t>
              </a:r>
            </a:p>
          </p:txBody>
        </p:sp>
      </p:grpSp>
      <p:grpSp>
        <p:nvGrpSpPr>
          <p:cNvPr id="7" name="Group 50"/>
          <p:cNvGrpSpPr>
            <a:grpSpLocks/>
          </p:cNvGrpSpPr>
          <p:nvPr/>
        </p:nvGrpSpPr>
        <p:grpSpPr bwMode="auto">
          <a:xfrm>
            <a:off x="4876800" y="1143000"/>
            <a:ext cx="914400" cy="2667000"/>
            <a:chOff x="3072" y="624"/>
            <a:chExt cx="576" cy="1680"/>
          </a:xfrm>
        </p:grpSpPr>
        <p:sp>
          <p:nvSpPr>
            <p:cNvPr id="57395" name="AutoShape 51"/>
            <p:cNvSpPr>
              <a:spLocks noChangeArrowheads="1"/>
            </p:cNvSpPr>
            <p:nvPr/>
          </p:nvSpPr>
          <p:spPr bwMode="auto">
            <a:xfrm>
              <a:off x="3360" y="912"/>
              <a:ext cx="144" cy="1392"/>
            </a:xfrm>
            <a:prstGeom prst="downArrow">
              <a:avLst>
                <a:gd name="adj1" fmla="val 50000"/>
                <a:gd name="adj2" fmla="val 241667"/>
              </a:avLst>
            </a:prstGeom>
            <a:gradFill rotWithShape="0">
              <a:gsLst>
                <a:gs pos="0">
                  <a:srgbClr val="800000"/>
                </a:gs>
                <a:gs pos="100000">
                  <a:srgbClr val="FF6666"/>
                </a:gs>
              </a:gsLst>
              <a:lin ang="5400000" scaled="1"/>
            </a:gradFill>
            <a:ln w="9525">
              <a:miter lim="800000"/>
              <a:headEnd/>
              <a:tailEnd/>
            </a:ln>
            <a:effectLst/>
            <a:scene3d>
              <a:camera prst="legacyPerspectiveTopRight"/>
              <a:lightRig rig="legacyFlat2" dir="t"/>
            </a:scene3d>
            <a:sp3d extrusionH="201600" prstMaterial="legacyPlastic">
              <a:bevelT w="13500" h="13500" prst="angle"/>
              <a:bevelB w="13500" h="13500" prst="angle"/>
              <a:extrusionClr>
                <a:srgbClr val="800000"/>
              </a:extrusionClr>
            </a:sp3d>
          </p:spPr>
          <p:txBody>
            <a:bodyPr wrap="none" anchor="ctr">
              <a:flatTx/>
            </a:bodyPr>
            <a:lstStyle/>
            <a:p>
              <a:pPr defTabSz="914400" fontAlgn="base">
                <a:spcBef>
                  <a:spcPct val="0"/>
                </a:spcBef>
                <a:spcAft>
                  <a:spcPct val="0"/>
                </a:spcAft>
              </a:pPr>
              <a:endParaRPr lang="en-US" smtClean="0">
                <a:solidFill>
                  <a:srgbClr val="000000"/>
                </a:solidFill>
                <a:latin typeface="Arial" charset="0"/>
              </a:endParaRPr>
            </a:p>
          </p:txBody>
        </p:sp>
        <p:sp>
          <p:nvSpPr>
            <p:cNvPr id="57396" name="Text Box 52"/>
            <p:cNvSpPr txBox="1">
              <a:spLocks noChangeArrowheads="1"/>
            </p:cNvSpPr>
            <p:nvPr/>
          </p:nvSpPr>
          <p:spPr bwMode="auto">
            <a:xfrm>
              <a:off x="3312" y="624"/>
              <a:ext cx="336" cy="288"/>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Tr</a:t>
              </a:r>
            </a:p>
          </p:txBody>
        </p:sp>
        <p:sp>
          <p:nvSpPr>
            <p:cNvPr id="57397" name="Text Box 53"/>
            <p:cNvSpPr txBox="1">
              <a:spLocks noChangeArrowheads="1"/>
            </p:cNvSpPr>
            <p:nvPr/>
          </p:nvSpPr>
          <p:spPr bwMode="auto">
            <a:xfrm>
              <a:off x="3072" y="624"/>
              <a:ext cx="432" cy="288"/>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P/</a:t>
              </a:r>
            </a:p>
          </p:txBody>
        </p:sp>
      </p:grpSp>
      <p:grpSp>
        <p:nvGrpSpPr>
          <p:cNvPr id="8" name="Group 54"/>
          <p:cNvGrpSpPr>
            <a:grpSpLocks/>
          </p:cNvGrpSpPr>
          <p:nvPr/>
        </p:nvGrpSpPr>
        <p:grpSpPr bwMode="auto">
          <a:xfrm>
            <a:off x="5562600" y="1143000"/>
            <a:ext cx="533400" cy="2438400"/>
            <a:chOff x="3504" y="624"/>
            <a:chExt cx="336" cy="1536"/>
          </a:xfrm>
        </p:grpSpPr>
        <p:sp>
          <p:nvSpPr>
            <p:cNvPr id="57399" name="AutoShape 55"/>
            <p:cNvSpPr>
              <a:spLocks noChangeArrowheads="1"/>
            </p:cNvSpPr>
            <p:nvPr/>
          </p:nvSpPr>
          <p:spPr bwMode="auto">
            <a:xfrm>
              <a:off x="3552" y="912"/>
              <a:ext cx="144" cy="1248"/>
            </a:xfrm>
            <a:prstGeom prst="downArrow">
              <a:avLst>
                <a:gd name="adj1" fmla="val 50000"/>
                <a:gd name="adj2" fmla="val 216667"/>
              </a:avLst>
            </a:prstGeom>
            <a:gradFill rotWithShape="0">
              <a:gsLst>
                <a:gs pos="0">
                  <a:srgbClr val="800000"/>
                </a:gs>
                <a:gs pos="100000">
                  <a:srgbClr val="FF6666"/>
                </a:gs>
              </a:gsLst>
              <a:lin ang="5400000" scaled="1"/>
            </a:gradFill>
            <a:ln w="9525">
              <a:miter lim="800000"/>
              <a:headEnd/>
              <a:tailEnd/>
            </a:ln>
            <a:effectLst/>
            <a:scene3d>
              <a:camera prst="legacyPerspectiveTopRight"/>
              <a:lightRig rig="legacyFlat2" dir="t"/>
            </a:scene3d>
            <a:sp3d extrusionH="201600" prstMaterial="legacyPlastic">
              <a:bevelT w="13500" h="13500" prst="angle"/>
              <a:bevelB w="13500" h="13500" prst="angle"/>
              <a:extrusionClr>
                <a:srgbClr val="800000"/>
              </a:extrusionClr>
            </a:sp3d>
          </p:spPr>
          <p:txBody>
            <a:bodyPr wrap="none" anchor="ctr">
              <a:flatTx/>
            </a:bodyPr>
            <a:lstStyle/>
            <a:p>
              <a:pPr defTabSz="914400" fontAlgn="base">
                <a:spcBef>
                  <a:spcPct val="0"/>
                </a:spcBef>
                <a:spcAft>
                  <a:spcPct val="0"/>
                </a:spcAft>
              </a:pPr>
              <a:endParaRPr lang="en-US" smtClean="0">
                <a:solidFill>
                  <a:srgbClr val="000000"/>
                </a:solidFill>
                <a:latin typeface="Arial" charset="0"/>
              </a:endParaRPr>
            </a:p>
          </p:txBody>
        </p:sp>
        <p:sp>
          <p:nvSpPr>
            <p:cNvPr id="57400" name="Text Box 56"/>
            <p:cNvSpPr txBox="1">
              <a:spLocks noChangeArrowheads="1"/>
            </p:cNvSpPr>
            <p:nvPr/>
          </p:nvSpPr>
          <p:spPr bwMode="auto">
            <a:xfrm>
              <a:off x="3504" y="624"/>
              <a:ext cx="336" cy="288"/>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Tr</a:t>
              </a:r>
            </a:p>
          </p:txBody>
        </p:sp>
      </p:grpSp>
      <p:grpSp>
        <p:nvGrpSpPr>
          <p:cNvPr id="9" name="Group 57"/>
          <p:cNvGrpSpPr>
            <a:grpSpLocks/>
          </p:cNvGrpSpPr>
          <p:nvPr/>
        </p:nvGrpSpPr>
        <p:grpSpPr bwMode="auto">
          <a:xfrm>
            <a:off x="7086600" y="1143000"/>
            <a:ext cx="723900" cy="1295400"/>
            <a:chOff x="4464" y="624"/>
            <a:chExt cx="456" cy="816"/>
          </a:xfrm>
        </p:grpSpPr>
        <p:sp>
          <p:nvSpPr>
            <p:cNvPr id="57402" name="AutoShape 58"/>
            <p:cNvSpPr>
              <a:spLocks noChangeArrowheads="1"/>
            </p:cNvSpPr>
            <p:nvPr/>
          </p:nvSpPr>
          <p:spPr bwMode="auto">
            <a:xfrm>
              <a:off x="4608" y="912"/>
              <a:ext cx="144" cy="528"/>
            </a:xfrm>
            <a:prstGeom prst="downArrow">
              <a:avLst>
                <a:gd name="adj1" fmla="val 50000"/>
                <a:gd name="adj2" fmla="val 91667"/>
              </a:avLst>
            </a:prstGeom>
            <a:gradFill rotWithShape="0">
              <a:gsLst>
                <a:gs pos="0">
                  <a:srgbClr val="800000"/>
                </a:gs>
                <a:gs pos="100000">
                  <a:srgbClr val="FF6666"/>
                </a:gs>
              </a:gsLst>
              <a:lin ang="5400000" scaled="1"/>
            </a:gradFill>
            <a:ln w="9525">
              <a:miter lim="800000"/>
              <a:headEnd/>
              <a:tailEnd/>
            </a:ln>
            <a:effectLst/>
            <a:scene3d>
              <a:camera prst="legacyPerspectiveTopRight"/>
              <a:lightRig rig="legacyFlat2" dir="t"/>
            </a:scene3d>
            <a:sp3d extrusionH="201600" prstMaterial="legacyPlastic">
              <a:bevelT w="13500" h="13500" prst="angle"/>
              <a:bevelB w="13500" h="13500" prst="angle"/>
              <a:extrusionClr>
                <a:srgbClr val="800000"/>
              </a:extrusionClr>
            </a:sp3d>
          </p:spPr>
          <p:txBody>
            <a:bodyPr wrap="none" anchor="ctr">
              <a:flatTx/>
            </a:bodyPr>
            <a:lstStyle/>
            <a:p>
              <a:pPr defTabSz="914400" fontAlgn="base">
                <a:spcBef>
                  <a:spcPct val="0"/>
                </a:spcBef>
                <a:spcAft>
                  <a:spcPct val="0"/>
                </a:spcAft>
              </a:pPr>
              <a:endParaRPr lang="en-US" smtClean="0">
                <a:solidFill>
                  <a:srgbClr val="000000"/>
                </a:solidFill>
                <a:latin typeface="Arial" charset="0"/>
              </a:endParaRPr>
            </a:p>
          </p:txBody>
        </p:sp>
        <p:grpSp>
          <p:nvGrpSpPr>
            <p:cNvPr id="10" name="Group 59"/>
            <p:cNvGrpSpPr>
              <a:grpSpLocks/>
            </p:cNvGrpSpPr>
            <p:nvPr/>
          </p:nvGrpSpPr>
          <p:grpSpPr bwMode="auto">
            <a:xfrm>
              <a:off x="4464" y="624"/>
              <a:ext cx="456" cy="288"/>
              <a:chOff x="4248" y="528"/>
              <a:chExt cx="456" cy="288"/>
            </a:xfrm>
          </p:grpSpPr>
          <p:sp>
            <p:nvSpPr>
              <p:cNvPr id="57404" name="Text Box 60"/>
              <p:cNvSpPr txBox="1">
                <a:spLocks noChangeArrowheads="1"/>
              </p:cNvSpPr>
              <p:nvPr/>
            </p:nvSpPr>
            <p:spPr bwMode="auto">
              <a:xfrm>
                <a:off x="4248" y="528"/>
                <a:ext cx="360" cy="288"/>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K/</a:t>
                </a:r>
              </a:p>
            </p:txBody>
          </p:sp>
          <p:sp>
            <p:nvSpPr>
              <p:cNvPr id="57405" name="Text Box 61"/>
              <p:cNvSpPr txBox="1">
                <a:spLocks noChangeArrowheads="1"/>
              </p:cNvSpPr>
              <p:nvPr/>
            </p:nvSpPr>
            <p:spPr bwMode="auto">
              <a:xfrm>
                <a:off x="4464" y="528"/>
                <a:ext cx="240" cy="288"/>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T</a:t>
                </a:r>
              </a:p>
            </p:txBody>
          </p:sp>
        </p:grpSp>
      </p:grpSp>
      <p:sp>
        <p:nvSpPr>
          <p:cNvPr id="57406" name="AutoShape 62"/>
          <p:cNvSpPr>
            <a:spLocks noChangeArrowheads="1"/>
          </p:cNvSpPr>
          <p:nvPr/>
        </p:nvSpPr>
        <p:spPr bwMode="auto">
          <a:xfrm>
            <a:off x="484188" y="4881563"/>
            <a:ext cx="2022475" cy="388937"/>
          </a:xfrm>
          <a:prstGeom prst="wedgeRoundRectCallout">
            <a:avLst>
              <a:gd name="adj1" fmla="val 17917"/>
              <a:gd name="adj2" fmla="val -112856"/>
              <a:gd name="adj3" fmla="val 16667"/>
            </a:avLst>
          </a:prstGeom>
          <a:gradFill rotWithShape="1">
            <a:gsLst>
              <a:gs pos="0">
                <a:schemeClr val="bg1">
                  <a:alpha val="75000"/>
                </a:schemeClr>
              </a:gs>
              <a:gs pos="100000">
                <a:schemeClr val="bg1">
                  <a:gamma/>
                  <a:shade val="77255"/>
                  <a:invGamma/>
                </a:schemeClr>
              </a:gs>
            </a:gsLst>
            <a:lin ang="5400000" scaled="1"/>
          </a:gradFill>
          <a:ln w="9525">
            <a:noFill/>
            <a:miter lim="800000"/>
            <a:headEnd/>
            <a:tailEnd/>
          </a:ln>
          <a:effectLst/>
        </p:spPr>
        <p:txBody>
          <a:bodyPr wrap="none">
            <a:spAutoFit/>
          </a:bodyPr>
          <a:lstStyle/>
          <a:p>
            <a:pPr defTabSz="914400" fontAlgn="base">
              <a:spcBef>
                <a:spcPct val="0"/>
              </a:spcBef>
              <a:spcAft>
                <a:spcPct val="0"/>
              </a:spcAft>
            </a:pPr>
            <a:r>
              <a:rPr lang="en-US" smtClean="0">
                <a:solidFill>
                  <a:srgbClr val="000000"/>
                </a:solidFill>
                <a:effectLst>
                  <a:outerShdw blurRad="38100" dist="38100" dir="2700000" algn="tl">
                    <a:srgbClr val="C0C0C0"/>
                  </a:outerShdw>
                </a:effectLst>
                <a:latin typeface="Arial" charset="0"/>
              </a:rPr>
              <a:t>Cambrian Fauna</a:t>
            </a:r>
          </a:p>
        </p:txBody>
      </p:sp>
      <p:sp>
        <p:nvSpPr>
          <p:cNvPr id="57407" name="Text Box 63"/>
          <p:cNvSpPr txBox="1">
            <a:spLocks noChangeArrowheads="1"/>
          </p:cNvSpPr>
          <p:nvPr/>
        </p:nvSpPr>
        <p:spPr bwMode="auto">
          <a:xfrm>
            <a:off x="609600" y="1114425"/>
            <a:ext cx="2971800" cy="457200"/>
          </a:xfrm>
          <a:prstGeom prst="rect">
            <a:avLst/>
          </a:prstGeom>
          <a:noFill/>
          <a:ln w="9525">
            <a:noFill/>
            <a:miter lim="800000"/>
            <a:headEnd/>
            <a:tailEnd/>
          </a:ln>
          <a:effectLst/>
        </p:spPr>
        <p:txBody>
          <a:bodyPr>
            <a:spAutoFit/>
          </a:bodyPr>
          <a:lstStyle/>
          <a:p>
            <a:pPr defTabSz="914400" fontAlgn="base">
              <a:spcBef>
                <a:spcPct val="50000"/>
              </a:spcBef>
              <a:spcAft>
                <a:spcPct val="0"/>
              </a:spcAft>
            </a:pPr>
            <a:r>
              <a:rPr lang="en-US" sz="2400" smtClean="0">
                <a:solidFill>
                  <a:srgbClr val="000000"/>
                </a:solidFill>
                <a:effectLst>
                  <a:outerShdw blurRad="38100" dist="38100" dir="2700000" algn="tl">
                    <a:srgbClr val="C0C0C0"/>
                  </a:outerShdw>
                </a:effectLst>
                <a:latin typeface="Arial" charset="0"/>
              </a:rPr>
              <a:t>Mass Extinctions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7351"/>
                                        </p:tgtEl>
                                        <p:attrNameLst>
                                          <p:attrName>style.visibility</p:attrName>
                                        </p:attrNameLst>
                                      </p:cBhvr>
                                      <p:to>
                                        <p:strVal val="visible"/>
                                      </p:to>
                                    </p:set>
                                    <p:anim calcmode="discrete" valueType="clr">
                                      <p:cBhvr override="childStyle">
                                        <p:cTn id="7" dur="80"/>
                                        <p:tgtEl>
                                          <p:spTgt spid="573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351"/>
                                        </p:tgtEl>
                                        <p:attrNameLst>
                                          <p:attrName>fillcolor</p:attrName>
                                        </p:attrNameLst>
                                      </p:cBhvr>
                                      <p:tavLst>
                                        <p:tav tm="0">
                                          <p:val>
                                            <p:clrVal>
                                              <a:schemeClr val="accent2"/>
                                            </p:clrVal>
                                          </p:val>
                                        </p:tav>
                                        <p:tav tm="50000">
                                          <p:val>
                                            <p:clrVal>
                                              <a:schemeClr val="hlink"/>
                                            </p:clrVal>
                                          </p:val>
                                        </p:tav>
                                      </p:tavLst>
                                    </p:anim>
                                    <p:set>
                                      <p:cBhvr>
                                        <p:cTn id="9" dur="80"/>
                                        <p:tgtEl>
                                          <p:spTgt spid="5735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7407"/>
                                        </p:tgtEl>
                                        <p:attrNameLst>
                                          <p:attrName>style.visibility</p:attrName>
                                        </p:attrNameLst>
                                      </p:cBhvr>
                                      <p:to>
                                        <p:strVal val="visible"/>
                                      </p:to>
                                    </p:set>
                                    <p:animEffect transition="in" filter="fade">
                                      <p:cBhvr>
                                        <p:cTn id="14" dur="1000"/>
                                        <p:tgtEl>
                                          <p:spTgt spid="57407"/>
                                        </p:tgtEl>
                                      </p:cBhvr>
                                    </p:animEffect>
                                    <p:anim calcmode="lin" valueType="num">
                                      <p:cBhvr>
                                        <p:cTn id="15" dur="1000" fill="hold"/>
                                        <p:tgtEl>
                                          <p:spTgt spid="57407"/>
                                        </p:tgtEl>
                                        <p:attrNameLst>
                                          <p:attrName>ppt_x</p:attrName>
                                        </p:attrNameLst>
                                      </p:cBhvr>
                                      <p:tavLst>
                                        <p:tav tm="0">
                                          <p:val>
                                            <p:strVal val="#ppt_x"/>
                                          </p:val>
                                        </p:tav>
                                        <p:tav tm="100000">
                                          <p:val>
                                            <p:strVal val="#ppt_x"/>
                                          </p:val>
                                        </p:tav>
                                      </p:tavLst>
                                    </p:anim>
                                    <p:anim calcmode="lin" valueType="num">
                                      <p:cBhvr>
                                        <p:cTn id="16" dur="1000" fill="hold"/>
                                        <p:tgtEl>
                                          <p:spTgt spid="5740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57406"/>
                                        </p:tgtEl>
                                        <p:attrNameLst>
                                          <p:attrName>style.visibility</p:attrName>
                                        </p:attrNameLst>
                                      </p:cBhvr>
                                      <p:to>
                                        <p:strVal val="visible"/>
                                      </p:to>
                                    </p:set>
                                    <p:animEffect transition="in" filter="slide(fromBottom)">
                                      <p:cBhvr>
                                        <p:cTn id="47" dur="500"/>
                                        <p:tgtEl>
                                          <p:spTgt spid="57406"/>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57379"/>
                                        </p:tgtEl>
                                        <p:attrNameLst>
                                          <p:attrName>style.visibility</p:attrName>
                                        </p:attrNameLst>
                                      </p:cBhvr>
                                      <p:to>
                                        <p:strVal val="visible"/>
                                      </p:to>
                                    </p:set>
                                    <p:animEffect transition="in" filter="slide(fromBottom)">
                                      <p:cBhvr>
                                        <p:cTn id="50" dur="500"/>
                                        <p:tgtEl>
                                          <p:spTgt spid="57379"/>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57378"/>
                                        </p:tgtEl>
                                        <p:attrNameLst>
                                          <p:attrName>style.visibility</p:attrName>
                                        </p:attrNameLst>
                                      </p:cBhvr>
                                      <p:to>
                                        <p:strVal val="visible"/>
                                      </p:to>
                                    </p:set>
                                    <p:animEffect transition="in" filter="slide(fromBottom)">
                                      <p:cBhvr>
                                        <p:cTn id="53" dur="500"/>
                                        <p:tgtEl>
                                          <p:spTgt spid="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p:bldP spid="57378" grpId="0" animBg="1"/>
      <p:bldP spid="57379" grpId="0" animBg="1"/>
      <p:bldP spid="57406" grpId="0" animBg="1"/>
      <p:bldP spid="5740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2511425" y="6553200"/>
            <a:ext cx="4125913" cy="304800"/>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1400" i="1" smtClean="0">
                <a:solidFill>
                  <a:srgbClr val="000000"/>
                </a:solidFill>
                <a:latin typeface="Arial" charset="0"/>
              </a:rPr>
              <a:t>http://www.micro.utexas.edu/courses/levin/bio304/</a:t>
            </a:r>
          </a:p>
        </p:txBody>
      </p:sp>
      <p:pic>
        <p:nvPicPr>
          <p:cNvPr id="80899" name="Picture 3"/>
          <p:cNvPicPr>
            <a:picLocks noChangeAspect="1" noChangeArrowheads="1"/>
          </p:cNvPicPr>
          <p:nvPr/>
        </p:nvPicPr>
        <p:blipFill>
          <a:blip r:embed="rId3"/>
          <a:srcRect/>
          <a:stretch>
            <a:fillRect/>
          </a:stretch>
        </p:blipFill>
        <p:spPr bwMode="auto">
          <a:xfrm>
            <a:off x="228600" y="381000"/>
            <a:ext cx="8610600" cy="6075363"/>
          </a:xfrm>
          <a:prstGeom prst="rect">
            <a:avLst/>
          </a:prstGeom>
          <a:noFill/>
          <a:ln w="9525">
            <a:solidFill>
              <a:schemeClr val="tx2"/>
            </a:solidFill>
            <a:miter lim="800000"/>
            <a:headEnd/>
            <a:tailEnd/>
          </a:ln>
          <a:effectLst>
            <a:outerShdw dist="35921" dir="2700000" algn="ctr" rotWithShape="0">
              <a:srgbClr val="808080"/>
            </a:outerShdw>
          </a:effectLst>
        </p:spPr>
      </p:pic>
      <p:sp>
        <p:nvSpPr>
          <p:cNvPr id="80900" name="AutoShape 4"/>
          <p:cNvSpPr>
            <a:spLocks noChangeArrowheads="1"/>
          </p:cNvSpPr>
          <p:nvPr/>
        </p:nvSpPr>
        <p:spPr bwMode="auto">
          <a:xfrm>
            <a:off x="304800" y="304800"/>
            <a:ext cx="2012950" cy="398463"/>
          </a:xfrm>
          <a:prstGeom prst="roundRect">
            <a:avLst>
              <a:gd name="adj" fmla="val 16667"/>
            </a:avLst>
          </a:prstGeom>
          <a:solidFill>
            <a:srgbClr val="FFFF00">
              <a:alpha val="75000"/>
            </a:srgbClr>
          </a:solidFill>
          <a:ln w="9525">
            <a:noFill/>
            <a:round/>
            <a:headEnd/>
            <a:tailEnd/>
          </a:ln>
          <a:effectLst/>
        </p:spPr>
        <p:txBody>
          <a:bodyPr wrap="none">
            <a:spAutoFit/>
          </a:bodyPr>
          <a:lstStyle/>
          <a:p>
            <a:pPr defTabSz="914400" fontAlgn="base">
              <a:spcBef>
                <a:spcPct val="0"/>
              </a:spcBef>
              <a:spcAft>
                <a:spcPct val="0"/>
              </a:spcAft>
            </a:pPr>
            <a:r>
              <a:rPr lang="en-US" b="1" smtClean="0">
                <a:solidFill>
                  <a:srgbClr val="000000"/>
                </a:solidFill>
                <a:latin typeface="Arial" charset="0"/>
              </a:rPr>
              <a:t>Cambrian Fauna</a:t>
            </a:r>
          </a:p>
        </p:txBody>
      </p:sp>
      <p:sp>
        <p:nvSpPr>
          <p:cNvPr id="80901" name="AutoShape 5"/>
          <p:cNvSpPr>
            <a:spLocks noChangeArrowheads="1"/>
          </p:cNvSpPr>
          <p:nvPr/>
        </p:nvSpPr>
        <p:spPr bwMode="auto">
          <a:xfrm>
            <a:off x="304800" y="1679575"/>
            <a:ext cx="2012950" cy="398463"/>
          </a:xfrm>
          <a:prstGeom prst="roundRect">
            <a:avLst>
              <a:gd name="adj" fmla="val 16667"/>
            </a:avLst>
          </a:prstGeom>
          <a:solidFill>
            <a:srgbClr val="33CC33">
              <a:alpha val="75000"/>
            </a:srgbClr>
          </a:solidFill>
          <a:ln w="9525">
            <a:noFill/>
            <a:round/>
            <a:headEnd/>
            <a:tailEnd/>
          </a:ln>
          <a:effectLst/>
        </p:spPr>
        <p:txBody>
          <a:bodyPr wrap="none">
            <a:spAutoFit/>
          </a:bodyPr>
          <a:lstStyle/>
          <a:p>
            <a:pPr defTabSz="914400" fontAlgn="base">
              <a:spcBef>
                <a:spcPct val="0"/>
              </a:spcBef>
              <a:spcAft>
                <a:spcPct val="0"/>
              </a:spcAft>
            </a:pPr>
            <a:r>
              <a:rPr lang="en-US" b="1" smtClean="0">
                <a:solidFill>
                  <a:srgbClr val="000000"/>
                </a:solidFill>
                <a:latin typeface="Arial" charset="0"/>
              </a:rPr>
              <a:t>Paleozoic Fauna</a:t>
            </a:r>
          </a:p>
        </p:txBody>
      </p:sp>
      <p:sp>
        <p:nvSpPr>
          <p:cNvPr id="80902" name="AutoShape 6"/>
          <p:cNvSpPr>
            <a:spLocks noChangeArrowheads="1"/>
          </p:cNvSpPr>
          <p:nvPr/>
        </p:nvSpPr>
        <p:spPr bwMode="auto">
          <a:xfrm>
            <a:off x="304800" y="3508375"/>
            <a:ext cx="1781175" cy="398463"/>
          </a:xfrm>
          <a:prstGeom prst="roundRect">
            <a:avLst>
              <a:gd name="adj" fmla="val 16667"/>
            </a:avLst>
          </a:prstGeom>
          <a:solidFill>
            <a:srgbClr val="33CCFF">
              <a:alpha val="75000"/>
            </a:srgbClr>
          </a:solidFill>
          <a:ln w="9525">
            <a:noFill/>
            <a:round/>
            <a:headEnd/>
            <a:tailEnd/>
          </a:ln>
          <a:effectLst/>
        </p:spPr>
        <p:txBody>
          <a:bodyPr wrap="none">
            <a:spAutoFit/>
          </a:bodyPr>
          <a:lstStyle/>
          <a:p>
            <a:pPr defTabSz="914400" fontAlgn="base">
              <a:spcBef>
                <a:spcPct val="0"/>
              </a:spcBef>
              <a:spcAft>
                <a:spcPct val="0"/>
              </a:spcAft>
            </a:pPr>
            <a:r>
              <a:rPr lang="en-US" b="1" smtClean="0">
                <a:solidFill>
                  <a:srgbClr val="000000"/>
                </a:solidFill>
                <a:latin typeface="Arial" charset="0"/>
              </a:rPr>
              <a:t>Modern Fauna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6" name="Rectangle 14"/>
          <p:cNvSpPr>
            <a:spLocks noChangeArrowheads="1"/>
          </p:cNvSpPr>
          <p:nvPr/>
        </p:nvSpPr>
        <p:spPr bwMode="auto">
          <a:xfrm>
            <a:off x="457200" y="1295400"/>
            <a:ext cx="7924800" cy="5105400"/>
          </a:xfrm>
          <a:prstGeom prst="rect">
            <a:avLst/>
          </a:prstGeom>
          <a:solidFill>
            <a:srgbClr val="FFFF00">
              <a:alpha val="49001"/>
            </a:srgbClr>
          </a:solidFill>
          <a:ln w="9525">
            <a:no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84996" name="Picture 4" descr="lingulaburrowing"/>
          <p:cNvPicPr>
            <a:picLocks noChangeAspect="1" noChangeArrowheads="1" noCrop="1"/>
          </p:cNvPicPr>
          <p:nvPr/>
        </p:nvPicPr>
        <p:blipFill>
          <a:blip r:embed="rId2"/>
          <a:srcRect/>
          <a:stretch>
            <a:fillRect/>
          </a:stretch>
        </p:blipFill>
        <p:spPr bwMode="auto">
          <a:xfrm>
            <a:off x="1676400" y="4419600"/>
            <a:ext cx="3143250" cy="2200275"/>
          </a:xfrm>
          <a:prstGeom prst="rect">
            <a:avLst/>
          </a:prstGeom>
          <a:noFill/>
        </p:spPr>
      </p:pic>
      <p:sp>
        <p:nvSpPr>
          <p:cNvPr id="84997" name="Text Box 5"/>
          <p:cNvSpPr txBox="1">
            <a:spLocks noChangeArrowheads="1"/>
          </p:cNvSpPr>
          <p:nvPr/>
        </p:nvSpPr>
        <p:spPr bwMode="auto">
          <a:xfrm>
            <a:off x="609600" y="4648200"/>
            <a:ext cx="1981200" cy="1006475"/>
          </a:xfrm>
          <a:prstGeom prst="rect">
            <a:avLst/>
          </a:prstGeom>
          <a:noFill/>
          <a:ln w="9525">
            <a:noFill/>
            <a:miter lim="800000"/>
            <a:headEnd/>
            <a:tailEnd/>
          </a:ln>
          <a:effectLst/>
        </p:spPr>
        <p:txBody>
          <a:bodyPr>
            <a:spAutoFit/>
          </a:bodyPr>
          <a:lstStyle/>
          <a:p>
            <a:pPr defTabSz="914400" fontAlgn="base">
              <a:spcBef>
                <a:spcPct val="50000"/>
              </a:spcBef>
              <a:spcAft>
                <a:spcPct val="0"/>
              </a:spcAft>
            </a:pPr>
            <a:r>
              <a:rPr lang="en-US" sz="2000" smtClean="0">
                <a:solidFill>
                  <a:srgbClr val="000000"/>
                </a:solidFill>
                <a:latin typeface="Arial" charset="0"/>
              </a:rPr>
              <a:t>Lots of inarticulate brachiopods</a:t>
            </a:r>
          </a:p>
        </p:txBody>
      </p:sp>
      <p:pic>
        <p:nvPicPr>
          <p:cNvPr id="84998" name="Picture 6" descr="trilobite2"/>
          <p:cNvPicPr>
            <a:picLocks noChangeAspect="1" noChangeArrowheads="1"/>
          </p:cNvPicPr>
          <p:nvPr/>
        </p:nvPicPr>
        <p:blipFill>
          <a:blip r:embed="rId3"/>
          <a:srcRect/>
          <a:stretch>
            <a:fillRect/>
          </a:stretch>
        </p:blipFill>
        <p:spPr bwMode="auto">
          <a:xfrm>
            <a:off x="3733800" y="2209800"/>
            <a:ext cx="1066800" cy="1304925"/>
          </a:xfrm>
          <a:prstGeom prst="rect">
            <a:avLst/>
          </a:prstGeom>
          <a:noFill/>
          <a:ln w="9525">
            <a:solidFill>
              <a:schemeClr val="tx1"/>
            </a:solidFill>
            <a:miter lim="800000"/>
            <a:headEnd/>
            <a:tailEnd/>
          </a:ln>
        </p:spPr>
      </p:pic>
      <p:pic>
        <p:nvPicPr>
          <p:cNvPr id="84999" name="Picture 7" descr="trilobite3"/>
          <p:cNvPicPr>
            <a:picLocks noChangeAspect="1" noChangeArrowheads="1"/>
          </p:cNvPicPr>
          <p:nvPr/>
        </p:nvPicPr>
        <p:blipFill>
          <a:blip r:embed="rId4"/>
          <a:srcRect/>
          <a:stretch>
            <a:fillRect/>
          </a:stretch>
        </p:blipFill>
        <p:spPr bwMode="auto">
          <a:xfrm>
            <a:off x="2514600" y="1447800"/>
            <a:ext cx="1028700" cy="1295400"/>
          </a:xfrm>
          <a:prstGeom prst="rect">
            <a:avLst/>
          </a:prstGeom>
          <a:noFill/>
          <a:ln w="9525">
            <a:solidFill>
              <a:schemeClr val="tx1"/>
            </a:solidFill>
            <a:miter lim="800000"/>
            <a:headEnd/>
            <a:tailEnd/>
          </a:ln>
        </p:spPr>
      </p:pic>
      <p:pic>
        <p:nvPicPr>
          <p:cNvPr id="85000" name="Picture 8" descr="paraproetus"/>
          <p:cNvPicPr>
            <a:picLocks noChangeAspect="1" noChangeArrowheads="1"/>
          </p:cNvPicPr>
          <p:nvPr/>
        </p:nvPicPr>
        <p:blipFill>
          <a:blip r:embed="rId5"/>
          <a:srcRect/>
          <a:stretch>
            <a:fillRect/>
          </a:stretch>
        </p:blipFill>
        <p:spPr bwMode="auto">
          <a:xfrm>
            <a:off x="2514600" y="3048000"/>
            <a:ext cx="666750" cy="666750"/>
          </a:xfrm>
          <a:prstGeom prst="rect">
            <a:avLst/>
          </a:prstGeom>
          <a:noFill/>
        </p:spPr>
      </p:pic>
      <p:pic>
        <p:nvPicPr>
          <p:cNvPr id="85001" name="Picture 9" descr="dalmanites"/>
          <p:cNvPicPr>
            <a:picLocks noChangeAspect="1" noChangeArrowheads="1"/>
          </p:cNvPicPr>
          <p:nvPr/>
        </p:nvPicPr>
        <p:blipFill>
          <a:blip r:embed="rId6"/>
          <a:srcRect/>
          <a:stretch>
            <a:fillRect/>
          </a:stretch>
        </p:blipFill>
        <p:spPr bwMode="auto">
          <a:xfrm>
            <a:off x="609600" y="838200"/>
            <a:ext cx="1752600" cy="2533650"/>
          </a:xfrm>
          <a:prstGeom prst="rect">
            <a:avLst/>
          </a:prstGeom>
          <a:noFill/>
          <a:ln w="9525">
            <a:solidFill>
              <a:schemeClr val="tx1"/>
            </a:solidFill>
            <a:miter lim="800000"/>
            <a:headEnd/>
            <a:tailEnd/>
          </a:ln>
        </p:spPr>
      </p:pic>
      <p:sp>
        <p:nvSpPr>
          <p:cNvPr id="85002" name="Text Box 10"/>
          <p:cNvSpPr txBox="1">
            <a:spLocks noChangeArrowheads="1"/>
          </p:cNvSpPr>
          <p:nvPr/>
        </p:nvSpPr>
        <p:spPr bwMode="auto">
          <a:xfrm>
            <a:off x="3733800" y="1600200"/>
            <a:ext cx="2895600" cy="396875"/>
          </a:xfrm>
          <a:prstGeom prst="rect">
            <a:avLst/>
          </a:prstGeom>
          <a:noFill/>
          <a:ln w="9525">
            <a:noFill/>
            <a:miter lim="800000"/>
            <a:headEnd/>
            <a:tailEnd/>
          </a:ln>
          <a:effectLst/>
        </p:spPr>
        <p:txBody>
          <a:bodyPr>
            <a:spAutoFit/>
          </a:bodyPr>
          <a:lstStyle/>
          <a:p>
            <a:pPr defTabSz="914400" fontAlgn="base">
              <a:spcBef>
                <a:spcPct val="50000"/>
              </a:spcBef>
              <a:spcAft>
                <a:spcPct val="0"/>
              </a:spcAft>
            </a:pPr>
            <a:r>
              <a:rPr lang="en-US" sz="2000" smtClean="0">
                <a:solidFill>
                  <a:srgbClr val="000000"/>
                </a:solidFill>
                <a:latin typeface="Arial" charset="0"/>
              </a:rPr>
              <a:t>Tons of trilobites</a:t>
            </a:r>
          </a:p>
        </p:txBody>
      </p:sp>
      <p:pic>
        <p:nvPicPr>
          <p:cNvPr id="85003" name="Picture 11" descr="monoplac"/>
          <p:cNvPicPr>
            <a:picLocks noChangeAspect="1" noChangeArrowheads="1"/>
          </p:cNvPicPr>
          <p:nvPr/>
        </p:nvPicPr>
        <p:blipFill>
          <a:blip r:embed="rId7"/>
          <a:srcRect/>
          <a:stretch>
            <a:fillRect/>
          </a:stretch>
        </p:blipFill>
        <p:spPr bwMode="auto">
          <a:xfrm>
            <a:off x="6096000" y="3048000"/>
            <a:ext cx="2057400" cy="1543050"/>
          </a:xfrm>
          <a:prstGeom prst="rect">
            <a:avLst/>
          </a:prstGeom>
          <a:noFill/>
          <a:ln w="9525">
            <a:solidFill>
              <a:schemeClr val="tx1"/>
            </a:solidFill>
            <a:miter lim="800000"/>
            <a:headEnd/>
            <a:tailEnd/>
          </a:ln>
        </p:spPr>
      </p:pic>
      <p:sp>
        <p:nvSpPr>
          <p:cNvPr id="85004" name="Text Box 12"/>
          <p:cNvSpPr txBox="1">
            <a:spLocks noChangeArrowheads="1"/>
          </p:cNvSpPr>
          <p:nvPr/>
        </p:nvSpPr>
        <p:spPr bwMode="auto">
          <a:xfrm>
            <a:off x="5867400" y="2286000"/>
            <a:ext cx="2514600" cy="701675"/>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z="2000" smtClean="0">
                <a:solidFill>
                  <a:srgbClr val="000000"/>
                </a:solidFill>
                <a:latin typeface="Arial" charset="0"/>
              </a:rPr>
              <a:t>Many monoplacophorans</a:t>
            </a:r>
          </a:p>
        </p:txBody>
      </p:sp>
      <p:sp>
        <p:nvSpPr>
          <p:cNvPr id="85005" name="Text Box 13"/>
          <p:cNvSpPr txBox="1">
            <a:spLocks noChangeArrowheads="1"/>
          </p:cNvSpPr>
          <p:nvPr/>
        </p:nvSpPr>
        <p:spPr bwMode="auto">
          <a:xfrm>
            <a:off x="3276600" y="685800"/>
            <a:ext cx="5257800" cy="519113"/>
          </a:xfrm>
          <a:prstGeom prst="rect">
            <a:avLst/>
          </a:prstGeom>
          <a:noFill/>
          <a:ln w="9525">
            <a:noFill/>
            <a:miter lim="800000"/>
            <a:headEnd/>
            <a:tailEnd/>
          </a:ln>
          <a:effectLst/>
        </p:spPr>
        <p:txBody>
          <a:bodyPr>
            <a:spAutoFit/>
          </a:bodyPr>
          <a:lstStyle/>
          <a:p>
            <a:pPr defTabSz="914400" fontAlgn="base">
              <a:spcBef>
                <a:spcPct val="50000"/>
              </a:spcBef>
              <a:spcAft>
                <a:spcPct val="0"/>
              </a:spcAft>
            </a:pPr>
            <a:r>
              <a:rPr lang="en-US" sz="2800" smtClean="0">
                <a:solidFill>
                  <a:srgbClr val="FF8000"/>
                </a:solidFill>
                <a:effectLst>
                  <a:outerShdw blurRad="38100" dist="38100" dir="2700000" algn="tl">
                    <a:srgbClr val="C0C0C0"/>
                  </a:outerShdw>
                </a:effectLst>
                <a:latin typeface="Arial" charset="0"/>
              </a:rPr>
              <a:t>Group I: The “Cambrian” Fauna</a:t>
            </a:r>
          </a:p>
        </p:txBody>
      </p:sp>
      <p:sp>
        <p:nvSpPr>
          <p:cNvPr id="85008" name="Rectangle 16"/>
          <p:cNvSpPr>
            <a:spLocks noChangeArrowheads="1"/>
          </p:cNvSpPr>
          <p:nvPr/>
        </p:nvSpPr>
        <p:spPr bwMode="auto">
          <a:xfrm>
            <a:off x="4800600" y="6400800"/>
            <a:ext cx="3687763" cy="244475"/>
          </a:xfrm>
          <a:prstGeom prst="rect">
            <a:avLst/>
          </a:prstGeom>
          <a:noFill/>
          <a:ln w="9525">
            <a:noFill/>
            <a:miter lim="800000"/>
            <a:headEnd/>
            <a:tailEnd/>
          </a:ln>
          <a:effectLst/>
        </p:spPr>
        <p:txBody>
          <a:bodyPr wrap="none">
            <a:spAutoFit/>
          </a:bodyPr>
          <a:lstStyle/>
          <a:p>
            <a:pPr defTabSz="914400" fontAlgn="base">
              <a:spcBef>
                <a:spcPct val="0"/>
              </a:spcBef>
              <a:spcAft>
                <a:spcPct val="0"/>
              </a:spcAft>
            </a:pPr>
            <a:r>
              <a:rPr lang="en-US" sz="1000" i="1" smtClean="0">
                <a:solidFill>
                  <a:srgbClr val="000000"/>
                </a:solidFill>
                <a:latin typeface="Arial" charset="0"/>
              </a:rPr>
              <a:t>http://www.mcz.harvard.edu/Departments/InvertPaleo/Trenton/</a:t>
            </a:r>
          </a:p>
        </p:txBody>
      </p:sp>
      <p:pic>
        <p:nvPicPr>
          <p:cNvPr id="85009" name="Picture 17" descr="MCZ145367"/>
          <p:cNvPicPr>
            <a:picLocks noChangeAspect="1" noChangeArrowheads="1"/>
          </p:cNvPicPr>
          <p:nvPr/>
        </p:nvPicPr>
        <p:blipFill>
          <a:blip r:embed="rId8"/>
          <a:srcRect/>
          <a:stretch>
            <a:fillRect/>
          </a:stretch>
        </p:blipFill>
        <p:spPr bwMode="auto">
          <a:xfrm>
            <a:off x="5905500" y="4724400"/>
            <a:ext cx="2438400" cy="1600200"/>
          </a:xfrm>
          <a:prstGeom prst="rect">
            <a:avLst/>
          </a:prstGeom>
          <a:noFill/>
          <a:ln w="9525">
            <a:solidFill>
              <a:schemeClr val="tx1"/>
            </a:solidFill>
            <a:miter lim="800000"/>
            <a:headEnd/>
            <a:tailEnd/>
          </a:ln>
        </p:spPr>
      </p:pic>
      <p:sp>
        <p:nvSpPr>
          <p:cNvPr id="85010" name="AutoShape 18"/>
          <p:cNvSpPr>
            <a:spLocks noChangeArrowheads="1"/>
          </p:cNvSpPr>
          <p:nvPr/>
        </p:nvSpPr>
        <p:spPr bwMode="auto">
          <a:xfrm>
            <a:off x="381000" y="838200"/>
            <a:ext cx="3886200" cy="3429000"/>
          </a:xfrm>
          <a:custGeom>
            <a:avLst/>
            <a:gdLst>
              <a:gd name="G0" fmla="+- 8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147" y="17583"/>
                </a:moveTo>
                <a:cubicBezTo>
                  <a:pt x="19852" y="15736"/>
                  <a:pt x="20800" y="13314"/>
                  <a:pt x="20800" y="10800"/>
                </a:cubicBezTo>
                <a:cubicBezTo>
                  <a:pt x="20800" y="5277"/>
                  <a:pt x="16322" y="800"/>
                  <a:pt x="10800" y="800"/>
                </a:cubicBezTo>
                <a:cubicBezTo>
                  <a:pt x="8285" y="799"/>
                  <a:pt x="5863" y="1747"/>
                  <a:pt x="4016" y="3452"/>
                </a:cubicBezTo>
                <a:close/>
                <a:moveTo>
                  <a:pt x="3452" y="4016"/>
                </a:moveTo>
                <a:cubicBezTo>
                  <a:pt x="1747" y="5863"/>
                  <a:pt x="800" y="8285"/>
                  <a:pt x="800" y="10799"/>
                </a:cubicBezTo>
                <a:cubicBezTo>
                  <a:pt x="800" y="16322"/>
                  <a:pt x="5277" y="20800"/>
                  <a:pt x="10800" y="20800"/>
                </a:cubicBezTo>
                <a:cubicBezTo>
                  <a:pt x="13314" y="20800"/>
                  <a:pt x="15736" y="19852"/>
                  <a:pt x="17583" y="18147"/>
                </a:cubicBezTo>
                <a:close/>
              </a:path>
            </a:pathLst>
          </a:custGeom>
          <a:solidFill>
            <a:srgbClr val="FF0066">
              <a:alpha val="49001"/>
            </a:srgbClr>
          </a:solidFill>
          <a:ln w="9525">
            <a:no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85011" name="AutoShape 19"/>
          <p:cNvSpPr>
            <a:spLocks noChangeArrowheads="1"/>
          </p:cNvSpPr>
          <p:nvPr/>
        </p:nvSpPr>
        <p:spPr bwMode="auto">
          <a:xfrm>
            <a:off x="206375" y="2417763"/>
            <a:ext cx="4235450" cy="498475"/>
          </a:xfrm>
          <a:prstGeom prst="roundRect">
            <a:avLst>
              <a:gd name="adj" fmla="val 16667"/>
            </a:avLst>
          </a:prstGeom>
          <a:solidFill>
            <a:schemeClr val="tx1">
              <a:alpha val="75999"/>
            </a:schemeClr>
          </a:solidFill>
          <a:ln w="9525">
            <a:noFill/>
            <a:round/>
            <a:headEnd/>
            <a:tailEnd/>
          </a:ln>
          <a:effectLst/>
        </p:spPr>
        <p:txBody>
          <a:bodyPr>
            <a:spAutoFit/>
          </a:bodyPr>
          <a:lstStyle/>
          <a:p>
            <a:pPr algn="ctr" defTabSz="914400" fontAlgn="base">
              <a:spcBef>
                <a:spcPct val="50000"/>
              </a:spcBef>
              <a:spcAft>
                <a:spcPct val="0"/>
              </a:spcAft>
            </a:pPr>
            <a:r>
              <a:rPr lang="en-US" sz="2400" smtClean="0">
                <a:solidFill>
                  <a:srgbClr val="FFBD9C"/>
                </a:solidFill>
                <a:latin typeface="Arial" charset="0"/>
              </a:rPr>
              <a:t>Extinct – end of Permian</a:t>
            </a:r>
          </a:p>
        </p:txBody>
      </p:sp>
      <p:sp>
        <p:nvSpPr>
          <p:cNvPr id="85014" name="AutoShape 22"/>
          <p:cNvSpPr>
            <a:spLocks noChangeArrowheads="1"/>
          </p:cNvSpPr>
          <p:nvPr/>
        </p:nvSpPr>
        <p:spPr bwMode="auto">
          <a:xfrm>
            <a:off x="5715000" y="4170363"/>
            <a:ext cx="2714625" cy="1308100"/>
          </a:xfrm>
          <a:prstGeom prst="roundRect">
            <a:avLst>
              <a:gd name="adj" fmla="val 16667"/>
            </a:avLst>
          </a:prstGeom>
          <a:solidFill>
            <a:schemeClr val="tx1">
              <a:alpha val="75999"/>
            </a:schemeClr>
          </a:solidFill>
          <a:ln w="9525">
            <a:noFill/>
            <a:round/>
            <a:headEnd/>
            <a:tailEnd/>
          </a:ln>
          <a:effectLst/>
        </p:spPr>
        <p:txBody>
          <a:bodyPr>
            <a:spAutoFit/>
          </a:bodyPr>
          <a:lstStyle/>
          <a:p>
            <a:pPr algn="ctr" defTabSz="914400" fontAlgn="base">
              <a:spcBef>
                <a:spcPct val="50000"/>
              </a:spcBef>
              <a:spcAft>
                <a:spcPct val="0"/>
              </a:spcAft>
            </a:pPr>
            <a:r>
              <a:rPr lang="en-US" sz="2400" smtClean="0">
                <a:solidFill>
                  <a:srgbClr val="FFBD9C"/>
                </a:solidFill>
                <a:latin typeface="Arial" charset="0"/>
              </a:rPr>
              <a:t>Almost went extinct at end of Permian</a:t>
            </a:r>
          </a:p>
        </p:txBody>
      </p:sp>
      <p:sp>
        <p:nvSpPr>
          <p:cNvPr id="85017" name="AutoShape 25"/>
          <p:cNvSpPr>
            <a:spLocks noChangeArrowheads="1"/>
          </p:cNvSpPr>
          <p:nvPr/>
        </p:nvSpPr>
        <p:spPr bwMode="auto">
          <a:xfrm>
            <a:off x="609600" y="5715000"/>
            <a:ext cx="3257550" cy="901700"/>
          </a:xfrm>
          <a:prstGeom prst="roundRect">
            <a:avLst>
              <a:gd name="adj" fmla="val 16667"/>
            </a:avLst>
          </a:prstGeom>
          <a:solidFill>
            <a:schemeClr val="tx1">
              <a:alpha val="75999"/>
            </a:schemeClr>
          </a:solidFill>
          <a:ln w="9525">
            <a:noFill/>
            <a:round/>
            <a:headEnd/>
            <a:tailEnd/>
          </a:ln>
          <a:effectLst/>
        </p:spPr>
        <p:txBody>
          <a:bodyPr>
            <a:spAutoFit/>
          </a:bodyPr>
          <a:lstStyle/>
          <a:p>
            <a:pPr algn="ctr" defTabSz="914400" fontAlgn="base">
              <a:spcBef>
                <a:spcPct val="50000"/>
              </a:spcBef>
              <a:spcAft>
                <a:spcPct val="0"/>
              </a:spcAft>
            </a:pPr>
            <a:r>
              <a:rPr lang="en-US" sz="2400" smtClean="0">
                <a:solidFill>
                  <a:srgbClr val="FFBD9C"/>
                </a:solidFill>
                <a:latin typeface="Arial" charset="0"/>
              </a:rPr>
              <a:t>Huge diversity loss at end of Cambrian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5005"/>
                                        </p:tgtEl>
                                        <p:attrNameLst>
                                          <p:attrName>style.visibility</p:attrName>
                                        </p:attrNameLst>
                                      </p:cBhvr>
                                      <p:to>
                                        <p:strVal val="visible"/>
                                      </p:to>
                                    </p:set>
                                    <p:anim calcmode="discrete" valueType="clr">
                                      <p:cBhvr override="childStyle">
                                        <p:cTn id="7" dur="80"/>
                                        <p:tgtEl>
                                          <p:spTgt spid="850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5005"/>
                                        </p:tgtEl>
                                        <p:attrNameLst>
                                          <p:attrName>fillcolor</p:attrName>
                                        </p:attrNameLst>
                                      </p:cBhvr>
                                      <p:tavLst>
                                        <p:tav tm="0">
                                          <p:val>
                                            <p:clrVal>
                                              <a:schemeClr val="accent2"/>
                                            </p:clrVal>
                                          </p:val>
                                        </p:tav>
                                        <p:tav tm="50000">
                                          <p:val>
                                            <p:clrVal>
                                              <a:schemeClr val="hlink"/>
                                            </p:clrVal>
                                          </p:val>
                                        </p:tav>
                                      </p:tavLst>
                                    </p:anim>
                                    <p:set>
                                      <p:cBhvr>
                                        <p:cTn id="9" dur="80"/>
                                        <p:tgtEl>
                                          <p:spTgt spid="8500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32" fill="hold" grpId="0" nodeType="clickEffect">
                                  <p:stCondLst>
                                    <p:cond delay="0"/>
                                  </p:stCondLst>
                                  <p:childTnLst>
                                    <p:set>
                                      <p:cBhvr>
                                        <p:cTn id="13" dur="1" fill="hold">
                                          <p:stCondLst>
                                            <p:cond delay="0"/>
                                          </p:stCondLst>
                                        </p:cTn>
                                        <p:tgtEl>
                                          <p:spTgt spid="85011"/>
                                        </p:tgtEl>
                                        <p:attrNameLst>
                                          <p:attrName>style.visibility</p:attrName>
                                        </p:attrNameLst>
                                      </p:cBhvr>
                                      <p:to>
                                        <p:strVal val="visible"/>
                                      </p:to>
                                    </p:set>
                                    <p:animEffect transition="in" filter="box(out)">
                                      <p:cBhvr>
                                        <p:cTn id="14" dur="500"/>
                                        <p:tgtEl>
                                          <p:spTgt spid="85011"/>
                                        </p:tgtEl>
                                      </p:cBhvr>
                                    </p:animEffect>
                                  </p:childTnLst>
                                </p:cTn>
                              </p:par>
                              <p:par>
                                <p:cTn id="15" presetID="4" presetClass="entr" presetSubtype="32" fill="hold" grpId="0" nodeType="withEffect">
                                  <p:stCondLst>
                                    <p:cond delay="0"/>
                                  </p:stCondLst>
                                  <p:childTnLst>
                                    <p:set>
                                      <p:cBhvr>
                                        <p:cTn id="16" dur="1" fill="hold">
                                          <p:stCondLst>
                                            <p:cond delay="0"/>
                                          </p:stCondLst>
                                        </p:cTn>
                                        <p:tgtEl>
                                          <p:spTgt spid="85010"/>
                                        </p:tgtEl>
                                        <p:attrNameLst>
                                          <p:attrName>style.visibility</p:attrName>
                                        </p:attrNameLst>
                                      </p:cBhvr>
                                      <p:to>
                                        <p:strVal val="visible"/>
                                      </p:to>
                                    </p:set>
                                    <p:animEffect transition="in" filter="box(out)">
                                      <p:cBhvr>
                                        <p:cTn id="17" dur="500"/>
                                        <p:tgtEl>
                                          <p:spTgt spid="850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5014"/>
                                        </p:tgtEl>
                                        <p:attrNameLst>
                                          <p:attrName>style.visibility</p:attrName>
                                        </p:attrNameLst>
                                      </p:cBhvr>
                                      <p:to>
                                        <p:strVal val="visible"/>
                                      </p:to>
                                    </p:set>
                                    <p:animEffect transition="in" filter="box(in)">
                                      <p:cBhvr>
                                        <p:cTn id="22" dur="500"/>
                                        <p:tgtEl>
                                          <p:spTgt spid="850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5017"/>
                                        </p:tgtEl>
                                        <p:attrNameLst>
                                          <p:attrName>style.visibility</p:attrName>
                                        </p:attrNameLst>
                                      </p:cBhvr>
                                      <p:to>
                                        <p:strVal val="visible"/>
                                      </p:to>
                                    </p:set>
                                    <p:animEffect transition="in" filter="box(in)">
                                      <p:cBhvr>
                                        <p:cTn id="27" dur="500"/>
                                        <p:tgtEl>
                                          <p:spTgt spid="85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5" grpId="0"/>
      <p:bldP spid="85010" grpId="0" animBg="1"/>
      <p:bldP spid="85011" grpId="0" animBg="1"/>
      <p:bldP spid="85014" grpId="0" animBg="1"/>
      <p:bldP spid="850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457200" y="457200"/>
            <a:ext cx="8382000" cy="6172200"/>
          </a:xfrm>
          <a:prstGeom prst="rect">
            <a:avLst/>
          </a:prstGeom>
          <a:solidFill>
            <a:srgbClr val="FF00FF">
              <a:alpha val="49001"/>
            </a:srgbClr>
          </a:solidFill>
          <a:ln w="9525">
            <a:no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87052" name="Text Box 12"/>
          <p:cNvSpPr txBox="1">
            <a:spLocks noChangeArrowheads="1"/>
          </p:cNvSpPr>
          <p:nvPr/>
        </p:nvSpPr>
        <p:spPr bwMode="auto">
          <a:xfrm>
            <a:off x="3200400" y="0"/>
            <a:ext cx="5715000" cy="519113"/>
          </a:xfrm>
          <a:prstGeom prst="rect">
            <a:avLst/>
          </a:prstGeom>
          <a:noFill/>
          <a:ln w="9525">
            <a:noFill/>
            <a:miter lim="800000"/>
            <a:headEnd/>
            <a:tailEnd/>
          </a:ln>
          <a:effectLst/>
        </p:spPr>
        <p:txBody>
          <a:bodyPr>
            <a:spAutoFit/>
          </a:bodyPr>
          <a:lstStyle/>
          <a:p>
            <a:pPr algn="r" defTabSz="914400" fontAlgn="base">
              <a:spcBef>
                <a:spcPct val="50000"/>
              </a:spcBef>
              <a:spcAft>
                <a:spcPct val="0"/>
              </a:spcAft>
            </a:pPr>
            <a:r>
              <a:rPr lang="en-US" sz="2800" smtClean="0">
                <a:solidFill>
                  <a:srgbClr val="FF00FF"/>
                </a:solidFill>
                <a:effectLst>
                  <a:outerShdw blurRad="38100" dist="38100" dir="2700000" algn="tl">
                    <a:srgbClr val="C0C0C0"/>
                  </a:outerShdw>
                </a:effectLst>
                <a:latin typeface="Arial" charset="0"/>
              </a:rPr>
              <a:t>Group II: The “Paleozoic” Fauna</a:t>
            </a:r>
          </a:p>
        </p:txBody>
      </p:sp>
      <p:grpSp>
        <p:nvGrpSpPr>
          <p:cNvPr id="2" name="Group 68"/>
          <p:cNvGrpSpPr>
            <a:grpSpLocks/>
          </p:cNvGrpSpPr>
          <p:nvPr/>
        </p:nvGrpSpPr>
        <p:grpSpPr bwMode="auto">
          <a:xfrm>
            <a:off x="6096000" y="685800"/>
            <a:ext cx="2590800" cy="2005013"/>
            <a:chOff x="3888" y="1329"/>
            <a:chExt cx="1632" cy="1263"/>
          </a:xfrm>
        </p:grpSpPr>
        <p:grpSp>
          <p:nvGrpSpPr>
            <p:cNvPr id="3" name="Group 23"/>
            <p:cNvGrpSpPr>
              <a:grpSpLocks/>
            </p:cNvGrpSpPr>
            <p:nvPr/>
          </p:nvGrpSpPr>
          <p:grpSpPr bwMode="auto">
            <a:xfrm>
              <a:off x="3888" y="1329"/>
              <a:ext cx="1632" cy="1263"/>
              <a:chOff x="384" y="528"/>
              <a:chExt cx="1488" cy="1152"/>
            </a:xfrm>
          </p:grpSpPr>
          <p:sp>
            <p:nvSpPr>
              <p:cNvPr id="87061" name="Rectangle 21"/>
              <p:cNvSpPr>
                <a:spLocks noChangeArrowheads="1"/>
              </p:cNvSpPr>
              <p:nvPr/>
            </p:nvSpPr>
            <p:spPr bwMode="auto">
              <a:xfrm>
                <a:off x="384" y="528"/>
                <a:ext cx="1488" cy="1152"/>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87057" name="Picture 17" descr="spiriferid"/>
              <p:cNvPicPr>
                <a:picLocks noChangeAspect="1" noChangeArrowheads="1"/>
              </p:cNvPicPr>
              <p:nvPr/>
            </p:nvPicPr>
            <p:blipFill>
              <a:blip r:embed="rId2"/>
              <a:srcRect/>
              <a:stretch>
                <a:fillRect/>
              </a:stretch>
            </p:blipFill>
            <p:spPr bwMode="auto">
              <a:xfrm>
                <a:off x="1200" y="624"/>
                <a:ext cx="498" cy="318"/>
              </a:xfrm>
              <a:prstGeom prst="rect">
                <a:avLst/>
              </a:prstGeom>
              <a:noFill/>
            </p:spPr>
          </p:pic>
          <p:pic>
            <p:nvPicPr>
              <p:cNvPr id="87058" name="Picture 18" descr="stromphomenid"/>
              <p:cNvPicPr>
                <a:picLocks noChangeAspect="1" noChangeArrowheads="1"/>
              </p:cNvPicPr>
              <p:nvPr/>
            </p:nvPicPr>
            <p:blipFill>
              <a:blip r:embed="rId3"/>
              <a:srcRect/>
              <a:stretch>
                <a:fillRect/>
              </a:stretch>
            </p:blipFill>
            <p:spPr bwMode="auto">
              <a:xfrm>
                <a:off x="1152" y="1008"/>
                <a:ext cx="576" cy="375"/>
              </a:xfrm>
              <a:prstGeom prst="rect">
                <a:avLst/>
              </a:prstGeom>
              <a:noFill/>
            </p:spPr>
          </p:pic>
          <p:pic>
            <p:nvPicPr>
              <p:cNvPr id="87059" name="Picture 19" descr="stroph2"/>
              <p:cNvPicPr>
                <a:picLocks noChangeAspect="1" noChangeArrowheads="1"/>
              </p:cNvPicPr>
              <p:nvPr/>
            </p:nvPicPr>
            <p:blipFill>
              <a:blip r:embed="rId4"/>
              <a:srcRect/>
              <a:stretch>
                <a:fillRect/>
              </a:stretch>
            </p:blipFill>
            <p:spPr bwMode="auto">
              <a:xfrm>
                <a:off x="576" y="576"/>
                <a:ext cx="582" cy="354"/>
              </a:xfrm>
              <a:prstGeom prst="rect">
                <a:avLst/>
              </a:prstGeom>
              <a:noFill/>
            </p:spPr>
          </p:pic>
          <p:pic>
            <p:nvPicPr>
              <p:cNvPr id="87060" name="Picture 20" descr="terebratulid"/>
              <p:cNvPicPr>
                <a:picLocks noChangeAspect="1" noChangeArrowheads="1"/>
              </p:cNvPicPr>
              <p:nvPr/>
            </p:nvPicPr>
            <p:blipFill>
              <a:blip r:embed="rId5"/>
              <a:srcRect/>
              <a:stretch>
                <a:fillRect/>
              </a:stretch>
            </p:blipFill>
            <p:spPr bwMode="auto">
              <a:xfrm>
                <a:off x="624" y="960"/>
                <a:ext cx="489" cy="576"/>
              </a:xfrm>
              <a:prstGeom prst="rect">
                <a:avLst/>
              </a:prstGeom>
              <a:noFill/>
            </p:spPr>
          </p:pic>
        </p:grpSp>
        <p:sp>
          <p:nvSpPr>
            <p:cNvPr id="87062" name="Text Box 22"/>
            <p:cNvSpPr txBox="1">
              <a:spLocks noChangeArrowheads="1"/>
            </p:cNvSpPr>
            <p:nvPr/>
          </p:nvSpPr>
          <p:spPr bwMode="auto">
            <a:xfrm>
              <a:off x="3936" y="2361"/>
              <a:ext cx="1584" cy="231"/>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mtClean="0">
                  <a:solidFill>
                    <a:srgbClr val="000000"/>
                  </a:solidFill>
                  <a:latin typeface="Arial" charset="0"/>
                </a:rPr>
                <a:t>articulate brachiopods</a:t>
              </a:r>
            </a:p>
          </p:txBody>
        </p:sp>
      </p:grpSp>
      <p:grpSp>
        <p:nvGrpSpPr>
          <p:cNvPr id="4" name="Group 34"/>
          <p:cNvGrpSpPr>
            <a:grpSpLocks/>
          </p:cNvGrpSpPr>
          <p:nvPr/>
        </p:nvGrpSpPr>
        <p:grpSpPr bwMode="auto">
          <a:xfrm>
            <a:off x="304800" y="304800"/>
            <a:ext cx="2362200" cy="1828800"/>
            <a:chOff x="2592" y="912"/>
            <a:chExt cx="1488" cy="1152"/>
          </a:xfrm>
        </p:grpSpPr>
        <p:sp>
          <p:nvSpPr>
            <p:cNvPr id="87066" name="Rectangle 26"/>
            <p:cNvSpPr>
              <a:spLocks noChangeArrowheads="1"/>
            </p:cNvSpPr>
            <p:nvPr/>
          </p:nvSpPr>
          <p:spPr bwMode="auto">
            <a:xfrm>
              <a:off x="2592" y="912"/>
              <a:ext cx="1488" cy="1152"/>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87071" name="Picture 31" descr="isocastv"/>
            <p:cNvPicPr>
              <a:picLocks noChangeAspect="1" noChangeArrowheads="1"/>
            </p:cNvPicPr>
            <p:nvPr/>
          </p:nvPicPr>
          <p:blipFill>
            <a:blip r:embed="rId6"/>
            <a:srcRect/>
            <a:stretch>
              <a:fillRect/>
            </a:stretch>
          </p:blipFill>
          <p:spPr bwMode="auto">
            <a:xfrm>
              <a:off x="2640" y="960"/>
              <a:ext cx="505" cy="864"/>
            </a:xfrm>
            <a:prstGeom prst="rect">
              <a:avLst/>
            </a:prstGeom>
            <a:noFill/>
          </p:spPr>
        </p:pic>
        <p:pic>
          <p:nvPicPr>
            <p:cNvPr id="87072" name="Picture 32" descr="crinoid"/>
            <p:cNvPicPr>
              <a:picLocks noChangeAspect="1" noChangeArrowheads="1"/>
            </p:cNvPicPr>
            <p:nvPr/>
          </p:nvPicPr>
          <p:blipFill>
            <a:blip r:embed="rId7"/>
            <a:srcRect/>
            <a:stretch>
              <a:fillRect/>
            </a:stretch>
          </p:blipFill>
          <p:spPr bwMode="auto">
            <a:xfrm>
              <a:off x="3168" y="960"/>
              <a:ext cx="861" cy="912"/>
            </a:xfrm>
            <a:prstGeom prst="rect">
              <a:avLst/>
            </a:prstGeom>
            <a:noFill/>
          </p:spPr>
        </p:pic>
        <p:sp>
          <p:nvSpPr>
            <p:cNvPr id="87073" name="Text Box 33"/>
            <p:cNvSpPr txBox="1">
              <a:spLocks noChangeArrowheads="1"/>
            </p:cNvSpPr>
            <p:nvPr/>
          </p:nvSpPr>
          <p:spPr bwMode="auto">
            <a:xfrm>
              <a:off x="2640" y="1824"/>
              <a:ext cx="1392" cy="231"/>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mtClean="0">
                  <a:solidFill>
                    <a:srgbClr val="000000"/>
                  </a:solidFill>
                  <a:latin typeface="Arial" charset="0"/>
                </a:rPr>
                <a:t>crinoids</a:t>
              </a:r>
            </a:p>
          </p:txBody>
        </p:sp>
      </p:grpSp>
      <p:grpSp>
        <p:nvGrpSpPr>
          <p:cNvPr id="5" name="Group 47"/>
          <p:cNvGrpSpPr>
            <a:grpSpLocks/>
          </p:cNvGrpSpPr>
          <p:nvPr/>
        </p:nvGrpSpPr>
        <p:grpSpPr bwMode="auto">
          <a:xfrm>
            <a:off x="304800" y="4800600"/>
            <a:ext cx="2362200" cy="1447800"/>
            <a:chOff x="144" y="1392"/>
            <a:chExt cx="1488" cy="912"/>
          </a:xfrm>
        </p:grpSpPr>
        <p:sp>
          <p:nvSpPr>
            <p:cNvPr id="87083" name="Rectangle 43"/>
            <p:cNvSpPr>
              <a:spLocks noChangeArrowheads="1"/>
            </p:cNvSpPr>
            <p:nvPr/>
          </p:nvSpPr>
          <p:spPr bwMode="auto">
            <a:xfrm>
              <a:off x="144" y="1392"/>
              <a:ext cx="1488" cy="912"/>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87084" name="Text Box 44"/>
            <p:cNvSpPr txBox="1">
              <a:spLocks noChangeArrowheads="1"/>
            </p:cNvSpPr>
            <p:nvPr/>
          </p:nvSpPr>
          <p:spPr bwMode="auto">
            <a:xfrm>
              <a:off x="192" y="2064"/>
              <a:ext cx="1392" cy="231"/>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mtClean="0">
                  <a:solidFill>
                    <a:srgbClr val="000000"/>
                  </a:solidFill>
                  <a:latin typeface="Arial" charset="0"/>
                </a:rPr>
                <a:t>cephalopods</a:t>
              </a:r>
            </a:p>
          </p:txBody>
        </p:sp>
        <p:pic>
          <p:nvPicPr>
            <p:cNvPr id="87085" name="Picture 45" descr="ammonoid_anim1"/>
            <p:cNvPicPr>
              <a:picLocks noChangeAspect="1" noChangeArrowheads="1" noCrop="1"/>
            </p:cNvPicPr>
            <p:nvPr/>
          </p:nvPicPr>
          <p:blipFill>
            <a:blip r:embed="rId8"/>
            <a:srcRect/>
            <a:stretch>
              <a:fillRect/>
            </a:stretch>
          </p:blipFill>
          <p:spPr bwMode="auto">
            <a:xfrm>
              <a:off x="912" y="1488"/>
              <a:ext cx="600" cy="600"/>
            </a:xfrm>
            <a:prstGeom prst="rect">
              <a:avLst/>
            </a:prstGeom>
            <a:noFill/>
          </p:spPr>
        </p:pic>
        <p:pic>
          <p:nvPicPr>
            <p:cNvPr id="87086" name="Picture 46" descr="ammonite37"/>
            <p:cNvPicPr>
              <a:picLocks noChangeAspect="1" noChangeArrowheads="1"/>
            </p:cNvPicPr>
            <p:nvPr/>
          </p:nvPicPr>
          <p:blipFill>
            <a:blip r:embed="rId9"/>
            <a:srcRect/>
            <a:stretch>
              <a:fillRect/>
            </a:stretch>
          </p:blipFill>
          <p:spPr bwMode="auto">
            <a:xfrm>
              <a:off x="240" y="1440"/>
              <a:ext cx="618" cy="642"/>
            </a:xfrm>
            <a:prstGeom prst="rect">
              <a:avLst/>
            </a:prstGeom>
            <a:noFill/>
          </p:spPr>
        </p:pic>
      </p:grpSp>
      <p:grpSp>
        <p:nvGrpSpPr>
          <p:cNvPr id="6" name="Group 52"/>
          <p:cNvGrpSpPr>
            <a:grpSpLocks/>
          </p:cNvGrpSpPr>
          <p:nvPr/>
        </p:nvGrpSpPr>
        <p:grpSpPr bwMode="auto">
          <a:xfrm>
            <a:off x="3505200" y="3530600"/>
            <a:ext cx="2362200" cy="2209800"/>
            <a:chOff x="3168" y="2208"/>
            <a:chExt cx="1488" cy="1392"/>
          </a:xfrm>
        </p:grpSpPr>
        <p:sp>
          <p:nvSpPr>
            <p:cNvPr id="87089" name="Rectangle 49"/>
            <p:cNvSpPr>
              <a:spLocks noChangeArrowheads="1"/>
            </p:cNvSpPr>
            <p:nvPr/>
          </p:nvSpPr>
          <p:spPr bwMode="auto">
            <a:xfrm>
              <a:off x="3168" y="2208"/>
              <a:ext cx="1488" cy="1392"/>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87090" name="Text Box 50"/>
            <p:cNvSpPr txBox="1">
              <a:spLocks noChangeArrowheads="1"/>
            </p:cNvSpPr>
            <p:nvPr/>
          </p:nvSpPr>
          <p:spPr bwMode="auto">
            <a:xfrm>
              <a:off x="3216" y="3360"/>
              <a:ext cx="1392" cy="231"/>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mtClean="0">
                  <a:solidFill>
                    <a:srgbClr val="000000"/>
                  </a:solidFill>
                  <a:latin typeface="Arial" charset="0"/>
                </a:rPr>
                <a:t>tabulate corals</a:t>
              </a:r>
            </a:p>
          </p:txBody>
        </p:sp>
        <p:pic>
          <p:nvPicPr>
            <p:cNvPr id="87091" name="Picture 51" descr="tabulatecorals"/>
            <p:cNvPicPr>
              <a:picLocks noChangeAspect="1" noChangeArrowheads="1"/>
            </p:cNvPicPr>
            <p:nvPr/>
          </p:nvPicPr>
          <p:blipFill>
            <a:blip r:embed="rId10"/>
            <a:srcRect/>
            <a:stretch>
              <a:fillRect/>
            </a:stretch>
          </p:blipFill>
          <p:spPr bwMode="auto">
            <a:xfrm>
              <a:off x="3264" y="2304"/>
              <a:ext cx="1296" cy="1080"/>
            </a:xfrm>
            <a:prstGeom prst="rect">
              <a:avLst/>
            </a:prstGeom>
            <a:noFill/>
          </p:spPr>
        </p:pic>
      </p:grpSp>
      <p:grpSp>
        <p:nvGrpSpPr>
          <p:cNvPr id="7" name="Group 57"/>
          <p:cNvGrpSpPr>
            <a:grpSpLocks/>
          </p:cNvGrpSpPr>
          <p:nvPr/>
        </p:nvGrpSpPr>
        <p:grpSpPr bwMode="auto">
          <a:xfrm>
            <a:off x="3124200" y="1219200"/>
            <a:ext cx="2362200" cy="2209800"/>
            <a:chOff x="3168" y="2208"/>
            <a:chExt cx="1488" cy="1392"/>
          </a:xfrm>
        </p:grpSpPr>
        <p:sp>
          <p:nvSpPr>
            <p:cNvPr id="87094" name="Rectangle 54"/>
            <p:cNvSpPr>
              <a:spLocks noChangeArrowheads="1"/>
            </p:cNvSpPr>
            <p:nvPr/>
          </p:nvSpPr>
          <p:spPr bwMode="auto">
            <a:xfrm>
              <a:off x="3168" y="2208"/>
              <a:ext cx="1488" cy="1392"/>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87095" name="Text Box 55"/>
            <p:cNvSpPr txBox="1">
              <a:spLocks noChangeArrowheads="1"/>
            </p:cNvSpPr>
            <p:nvPr/>
          </p:nvSpPr>
          <p:spPr bwMode="auto">
            <a:xfrm>
              <a:off x="3216" y="3360"/>
              <a:ext cx="1392" cy="231"/>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mtClean="0">
                  <a:solidFill>
                    <a:srgbClr val="000000"/>
                  </a:solidFill>
                  <a:latin typeface="Arial" charset="0"/>
                </a:rPr>
                <a:t>rugose corals</a:t>
              </a:r>
            </a:p>
          </p:txBody>
        </p:sp>
        <p:pic>
          <p:nvPicPr>
            <p:cNvPr id="87096" name="Picture 56" descr="rugosecoral"/>
            <p:cNvPicPr>
              <a:picLocks noChangeAspect="1" noChangeArrowheads="1"/>
            </p:cNvPicPr>
            <p:nvPr/>
          </p:nvPicPr>
          <p:blipFill>
            <a:blip r:embed="rId11"/>
            <a:srcRect/>
            <a:stretch>
              <a:fillRect/>
            </a:stretch>
          </p:blipFill>
          <p:spPr bwMode="auto">
            <a:xfrm>
              <a:off x="3216" y="2241"/>
              <a:ext cx="1392" cy="1167"/>
            </a:xfrm>
            <a:prstGeom prst="rect">
              <a:avLst/>
            </a:prstGeom>
            <a:noFill/>
          </p:spPr>
        </p:pic>
      </p:grpSp>
      <p:grpSp>
        <p:nvGrpSpPr>
          <p:cNvPr id="8" name="Group 64"/>
          <p:cNvGrpSpPr>
            <a:grpSpLocks/>
          </p:cNvGrpSpPr>
          <p:nvPr/>
        </p:nvGrpSpPr>
        <p:grpSpPr bwMode="auto">
          <a:xfrm>
            <a:off x="609600" y="2590800"/>
            <a:ext cx="2286000" cy="1752600"/>
            <a:chOff x="144" y="2400"/>
            <a:chExt cx="1440" cy="1104"/>
          </a:xfrm>
        </p:grpSpPr>
        <p:sp>
          <p:nvSpPr>
            <p:cNvPr id="87100" name="Rectangle 60"/>
            <p:cNvSpPr>
              <a:spLocks noChangeArrowheads="1"/>
            </p:cNvSpPr>
            <p:nvPr/>
          </p:nvSpPr>
          <p:spPr bwMode="auto">
            <a:xfrm>
              <a:off x="192" y="2400"/>
              <a:ext cx="1392" cy="1104"/>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87101" name="Picture 61" descr="ophiannh"/>
            <p:cNvPicPr>
              <a:picLocks noChangeAspect="1" noChangeArrowheads="1"/>
            </p:cNvPicPr>
            <p:nvPr/>
          </p:nvPicPr>
          <p:blipFill>
            <a:blip r:embed="rId12"/>
            <a:srcRect/>
            <a:stretch>
              <a:fillRect/>
            </a:stretch>
          </p:blipFill>
          <p:spPr bwMode="auto">
            <a:xfrm>
              <a:off x="240" y="2448"/>
              <a:ext cx="768" cy="577"/>
            </a:xfrm>
            <a:prstGeom prst="rect">
              <a:avLst/>
            </a:prstGeom>
            <a:noFill/>
          </p:spPr>
        </p:pic>
        <p:pic>
          <p:nvPicPr>
            <p:cNvPr id="87102" name="Picture 62" descr="starfish01"/>
            <p:cNvPicPr>
              <a:picLocks noChangeAspect="1" noChangeArrowheads="1"/>
            </p:cNvPicPr>
            <p:nvPr/>
          </p:nvPicPr>
          <p:blipFill>
            <a:blip r:embed="rId13"/>
            <a:srcRect/>
            <a:stretch>
              <a:fillRect/>
            </a:stretch>
          </p:blipFill>
          <p:spPr bwMode="auto">
            <a:xfrm>
              <a:off x="768" y="2592"/>
              <a:ext cx="720" cy="720"/>
            </a:xfrm>
            <a:prstGeom prst="rect">
              <a:avLst/>
            </a:prstGeom>
            <a:noFill/>
          </p:spPr>
        </p:pic>
        <p:sp>
          <p:nvSpPr>
            <p:cNvPr id="87103" name="Text Box 63"/>
            <p:cNvSpPr txBox="1">
              <a:spLocks noChangeArrowheads="1"/>
            </p:cNvSpPr>
            <p:nvPr/>
          </p:nvSpPr>
          <p:spPr bwMode="auto">
            <a:xfrm>
              <a:off x="144" y="3216"/>
              <a:ext cx="1392" cy="231"/>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mtClean="0">
                  <a:solidFill>
                    <a:srgbClr val="000000"/>
                  </a:solidFill>
                  <a:latin typeface="Arial" charset="0"/>
                </a:rPr>
                <a:t>starfish</a:t>
              </a:r>
            </a:p>
          </p:txBody>
        </p:sp>
      </p:grpSp>
      <p:grpSp>
        <p:nvGrpSpPr>
          <p:cNvPr id="9" name="Group 67"/>
          <p:cNvGrpSpPr>
            <a:grpSpLocks/>
          </p:cNvGrpSpPr>
          <p:nvPr/>
        </p:nvGrpSpPr>
        <p:grpSpPr bwMode="auto">
          <a:xfrm>
            <a:off x="6019800" y="4343400"/>
            <a:ext cx="2971800" cy="2286000"/>
            <a:chOff x="3456" y="2064"/>
            <a:chExt cx="1872" cy="1440"/>
          </a:xfrm>
        </p:grpSpPr>
        <p:sp>
          <p:nvSpPr>
            <p:cNvPr id="87077" name="Rectangle 37"/>
            <p:cNvSpPr>
              <a:spLocks noChangeArrowheads="1"/>
            </p:cNvSpPr>
            <p:nvPr/>
          </p:nvSpPr>
          <p:spPr bwMode="auto">
            <a:xfrm>
              <a:off x="3456" y="2064"/>
              <a:ext cx="1872" cy="1440"/>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87080" name="Text Box 40"/>
            <p:cNvSpPr txBox="1">
              <a:spLocks noChangeArrowheads="1"/>
            </p:cNvSpPr>
            <p:nvPr/>
          </p:nvSpPr>
          <p:spPr bwMode="auto">
            <a:xfrm>
              <a:off x="3515" y="3234"/>
              <a:ext cx="1696" cy="231"/>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mtClean="0">
                  <a:solidFill>
                    <a:srgbClr val="000000"/>
                  </a:solidFill>
                  <a:latin typeface="Arial" charset="0"/>
                </a:rPr>
                <a:t>stenolaemate bryozoans</a:t>
              </a:r>
            </a:p>
          </p:txBody>
        </p:sp>
        <p:pic>
          <p:nvPicPr>
            <p:cNvPr id="87105" name="Picture 65" descr="bryozoan"/>
            <p:cNvPicPr>
              <a:picLocks noChangeAspect="1" noChangeArrowheads="1"/>
            </p:cNvPicPr>
            <p:nvPr/>
          </p:nvPicPr>
          <p:blipFill>
            <a:blip r:embed="rId14"/>
            <a:srcRect/>
            <a:stretch>
              <a:fillRect/>
            </a:stretch>
          </p:blipFill>
          <p:spPr bwMode="auto">
            <a:xfrm>
              <a:off x="3573" y="2123"/>
              <a:ext cx="1653" cy="1077"/>
            </a:xfrm>
            <a:prstGeom prst="rect">
              <a:avLst/>
            </a:prstGeom>
            <a:noFill/>
          </p:spPr>
        </p:pic>
      </p:grpSp>
      <p:grpSp>
        <p:nvGrpSpPr>
          <p:cNvPr id="10" name="Group 69"/>
          <p:cNvGrpSpPr>
            <a:grpSpLocks/>
          </p:cNvGrpSpPr>
          <p:nvPr/>
        </p:nvGrpSpPr>
        <p:grpSpPr bwMode="auto">
          <a:xfrm>
            <a:off x="3059113" y="1219200"/>
            <a:ext cx="2644775" cy="2209800"/>
            <a:chOff x="5661" y="1680"/>
            <a:chExt cx="2646" cy="2160"/>
          </a:xfrm>
        </p:grpSpPr>
        <p:sp>
          <p:nvSpPr>
            <p:cNvPr id="87055" name="AutoShape 15"/>
            <p:cNvSpPr>
              <a:spLocks noChangeArrowheads="1"/>
            </p:cNvSpPr>
            <p:nvPr/>
          </p:nvSpPr>
          <p:spPr bwMode="auto">
            <a:xfrm>
              <a:off x="5760" y="1680"/>
              <a:ext cx="2448" cy="2160"/>
            </a:xfrm>
            <a:custGeom>
              <a:avLst/>
              <a:gdLst>
                <a:gd name="G0" fmla="+- 8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147" y="17583"/>
                  </a:moveTo>
                  <a:cubicBezTo>
                    <a:pt x="19852" y="15736"/>
                    <a:pt x="20800" y="13314"/>
                    <a:pt x="20800" y="10800"/>
                  </a:cubicBezTo>
                  <a:cubicBezTo>
                    <a:pt x="20800" y="5277"/>
                    <a:pt x="16322" y="800"/>
                    <a:pt x="10800" y="800"/>
                  </a:cubicBezTo>
                  <a:cubicBezTo>
                    <a:pt x="8285" y="799"/>
                    <a:pt x="5863" y="1747"/>
                    <a:pt x="4016" y="3452"/>
                  </a:cubicBezTo>
                  <a:close/>
                  <a:moveTo>
                    <a:pt x="3452" y="4016"/>
                  </a:moveTo>
                  <a:cubicBezTo>
                    <a:pt x="1747" y="5863"/>
                    <a:pt x="800" y="8285"/>
                    <a:pt x="800" y="10799"/>
                  </a:cubicBezTo>
                  <a:cubicBezTo>
                    <a:pt x="800" y="16322"/>
                    <a:pt x="5277" y="20800"/>
                    <a:pt x="10800" y="20800"/>
                  </a:cubicBezTo>
                  <a:cubicBezTo>
                    <a:pt x="13314" y="20800"/>
                    <a:pt x="15736" y="19852"/>
                    <a:pt x="17583" y="18147"/>
                  </a:cubicBezTo>
                  <a:close/>
                </a:path>
              </a:pathLst>
            </a:custGeom>
            <a:solidFill>
              <a:srgbClr val="FF0066">
                <a:alpha val="49001"/>
              </a:srgbClr>
            </a:solidFill>
            <a:ln w="9525">
              <a:no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87056" name="AutoShape 16"/>
            <p:cNvSpPr>
              <a:spLocks noChangeArrowheads="1"/>
            </p:cNvSpPr>
            <p:nvPr/>
          </p:nvSpPr>
          <p:spPr bwMode="auto">
            <a:xfrm>
              <a:off x="5661" y="2648"/>
              <a:ext cx="2646" cy="882"/>
            </a:xfrm>
            <a:prstGeom prst="roundRect">
              <a:avLst>
                <a:gd name="adj" fmla="val 16667"/>
              </a:avLst>
            </a:prstGeom>
            <a:solidFill>
              <a:schemeClr val="tx1">
                <a:alpha val="75999"/>
              </a:schemeClr>
            </a:solidFill>
            <a:ln w="9525">
              <a:noFill/>
              <a:round/>
              <a:headEnd/>
              <a:tailEnd/>
            </a:ln>
            <a:effectLst/>
          </p:spPr>
          <p:txBody>
            <a:bodyPr>
              <a:spAutoFit/>
            </a:bodyPr>
            <a:lstStyle/>
            <a:p>
              <a:pPr algn="ctr" defTabSz="914400" fontAlgn="base">
                <a:spcBef>
                  <a:spcPct val="50000"/>
                </a:spcBef>
                <a:spcAft>
                  <a:spcPct val="0"/>
                </a:spcAft>
              </a:pPr>
              <a:r>
                <a:rPr lang="en-US" sz="2400" smtClean="0">
                  <a:solidFill>
                    <a:srgbClr val="FFBD9C"/>
                  </a:solidFill>
                  <a:latin typeface="Arial" charset="0"/>
                </a:rPr>
                <a:t>Extinct – end of Permian</a:t>
              </a:r>
            </a:p>
          </p:txBody>
        </p:sp>
      </p:grpSp>
      <p:grpSp>
        <p:nvGrpSpPr>
          <p:cNvPr id="11" name="Group 70"/>
          <p:cNvGrpSpPr>
            <a:grpSpLocks/>
          </p:cNvGrpSpPr>
          <p:nvPr/>
        </p:nvGrpSpPr>
        <p:grpSpPr bwMode="auto">
          <a:xfrm>
            <a:off x="3276600" y="3505200"/>
            <a:ext cx="2667000" cy="2209800"/>
            <a:chOff x="5650" y="1680"/>
            <a:chExt cx="2668" cy="2160"/>
          </a:xfrm>
        </p:grpSpPr>
        <p:sp>
          <p:nvSpPr>
            <p:cNvPr id="87111" name="AutoShape 71"/>
            <p:cNvSpPr>
              <a:spLocks noChangeArrowheads="1"/>
            </p:cNvSpPr>
            <p:nvPr/>
          </p:nvSpPr>
          <p:spPr bwMode="auto">
            <a:xfrm>
              <a:off x="5760" y="1680"/>
              <a:ext cx="2448" cy="2160"/>
            </a:xfrm>
            <a:custGeom>
              <a:avLst/>
              <a:gdLst>
                <a:gd name="G0" fmla="+- 8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147" y="17583"/>
                  </a:moveTo>
                  <a:cubicBezTo>
                    <a:pt x="19852" y="15736"/>
                    <a:pt x="20800" y="13314"/>
                    <a:pt x="20800" y="10800"/>
                  </a:cubicBezTo>
                  <a:cubicBezTo>
                    <a:pt x="20800" y="5277"/>
                    <a:pt x="16322" y="800"/>
                    <a:pt x="10800" y="800"/>
                  </a:cubicBezTo>
                  <a:cubicBezTo>
                    <a:pt x="8285" y="799"/>
                    <a:pt x="5863" y="1747"/>
                    <a:pt x="4016" y="3452"/>
                  </a:cubicBezTo>
                  <a:close/>
                  <a:moveTo>
                    <a:pt x="3452" y="4016"/>
                  </a:moveTo>
                  <a:cubicBezTo>
                    <a:pt x="1747" y="5863"/>
                    <a:pt x="800" y="8285"/>
                    <a:pt x="800" y="10799"/>
                  </a:cubicBezTo>
                  <a:cubicBezTo>
                    <a:pt x="800" y="16322"/>
                    <a:pt x="5277" y="20800"/>
                    <a:pt x="10800" y="20800"/>
                  </a:cubicBezTo>
                  <a:cubicBezTo>
                    <a:pt x="13314" y="20800"/>
                    <a:pt x="15736" y="19852"/>
                    <a:pt x="17583" y="18147"/>
                  </a:cubicBezTo>
                  <a:close/>
                </a:path>
              </a:pathLst>
            </a:custGeom>
            <a:solidFill>
              <a:srgbClr val="FF0066">
                <a:alpha val="49001"/>
              </a:srgbClr>
            </a:solidFill>
            <a:ln w="9525">
              <a:no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87112" name="AutoShape 72"/>
            <p:cNvSpPr>
              <a:spLocks noChangeArrowheads="1"/>
            </p:cNvSpPr>
            <p:nvPr/>
          </p:nvSpPr>
          <p:spPr bwMode="auto">
            <a:xfrm>
              <a:off x="5650" y="2648"/>
              <a:ext cx="2668" cy="882"/>
            </a:xfrm>
            <a:prstGeom prst="roundRect">
              <a:avLst>
                <a:gd name="adj" fmla="val 16667"/>
              </a:avLst>
            </a:prstGeom>
            <a:solidFill>
              <a:schemeClr val="tx1">
                <a:alpha val="75999"/>
              </a:schemeClr>
            </a:solidFill>
            <a:ln w="9525">
              <a:noFill/>
              <a:round/>
              <a:headEnd/>
              <a:tailEnd/>
            </a:ln>
            <a:effectLst/>
          </p:spPr>
          <p:txBody>
            <a:bodyPr>
              <a:spAutoFit/>
            </a:bodyPr>
            <a:lstStyle/>
            <a:p>
              <a:pPr algn="ctr" defTabSz="914400" fontAlgn="base">
                <a:spcBef>
                  <a:spcPct val="50000"/>
                </a:spcBef>
                <a:spcAft>
                  <a:spcPct val="0"/>
                </a:spcAft>
              </a:pPr>
              <a:r>
                <a:rPr lang="en-US" sz="2400" smtClean="0">
                  <a:solidFill>
                    <a:srgbClr val="FFBD9C"/>
                  </a:solidFill>
                  <a:latin typeface="Arial" charset="0"/>
                </a:rPr>
                <a:t>Extinct – end of Permian</a:t>
              </a:r>
            </a:p>
          </p:txBody>
        </p:sp>
      </p:grpSp>
      <p:sp>
        <p:nvSpPr>
          <p:cNvPr id="87115" name="AutoShape 75"/>
          <p:cNvSpPr>
            <a:spLocks noChangeArrowheads="1"/>
          </p:cNvSpPr>
          <p:nvPr/>
        </p:nvSpPr>
        <p:spPr bwMode="auto">
          <a:xfrm>
            <a:off x="149225" y="5486400"/>
            <a:ext cx="2670175" cy="901700"/>
          </a:xfrm>
          <a:prstGeom prst="roundRect">
            <a:avLst>
              <a:gd name="adj" fmla="val 16667"/>
            </a:avLst>
          </a:prstGeom>
          <a:solidFill>
            <a:schemeClr val="tx1">
              <a:alpha val="75999"/>
            </a:schemeClr>
          </a:solidFill>
          <a:ln w="9525">
            <a:noFill/>
            <a:round/>
            <a:headEnd/>
            <a:tailEnd/>
          </a:ln>
          <a:effectLst/>
        </p:spPr>
        <p:txBody>
          <a:bodyPr>
            <a:spAutoFit/>
          </a:bodyPr>
          <a:lstStyle/>
          <a:p>
            <a:pPr algn="ctr" defTabSz="914400" fontAlgn="base">
              <a:spcBef>
                <a:spcPct val="50000"/>
              </a:spcBef>
              <a:spcAft>
                <a:spcPct val="0"/>
              </a:spcAft>
            </a:pPr>
            <a:r>
              <a:rPr lang="en-US" sz="2400" smtClean="0">
                <a:solidFill>
                  <a:srgbClr val="FFBD9C"/>
                </a:solidFill>
                <a:latin typeface="Arial" charset="0"/>
              </a:rPr>
              <a:t>Slammed by two mass extinctions</a:t>
            </a:r>
          </a:p>
        </p:txBody>
      </p:sp>
      <p:sp>
        <p:nvSpPr>
          <p:cNvPr id="87118" name="AutoShape 78"/>
          <p:cNvSpPr>
            <a:spLocks noChangeArrowheads="1"/>
          </p:cNvSpPr>
          <p:nvPr/>
        </p:nvSpPr>
        <p:spPr bwMode="auto">
          <a:xfrm>
            <a:off x="5999163" y="1503363"/>
            <a:ext cx="2711450" cy="1308100"/>
          </a:xfrm>
          <a:prstGeom prst="roundRect">
            <a:avLst>
              <a:gd name="adj" fmla="val 16667"/>
            </a:avLst>
          </a:prstGeom>
          <a:solidFill>
            <a:schemeClr val="tx1">
              <a:alpha val="75999"/>
            </a:schemeClr>
          </a:solidFill>
          <a:ln w="9525">
            <a:noFill/>
            <a:round/>
            <a:headEnd/>
            <a:tailEnd/>
          </a:ln>
          <a:effectLst/>
        </p:spPr>
        <p:txBody>
          <a:bodyPr>
            <a:spAutoFit/>
          </a:bodyPr>
          <a:lstStyle/>
          <a:p>
            <a:pPr algn="ctr" defTabSz="914400" fontAlgn="base">
              <a:spcBef>
                <a:spcPct val="50000"/>
              </a:spcBef>
              <a:spcAft>
                <a:spcPct val="0"/>
              </a:spcAft>
            </a:pPr>
            <a:r>
              <a:rPr lang="en-US" sz="2400" smtClean="0">
                <a:solidFill>
                  <a:srgbClr val="FFBD9C"/>
                </a:solidFill>
                <a:latin typeface="Arial" charset="0"/>
              </a:rPr>
              <a:t>Almost went extinct at end of Permian</a:t>
            </a:r>
          </a:p>
        </p:txBody>
      </p:sp>
      <p:sp>
        <p:nvSpPr>
          <p:cNvPr id="87121" name="AutoShape 81"/>
          <p:cNvSpPr>
            <a:spLocks noChangeArrowheads="1"/>
          </p:cNvSpPr>
          <p:nvPr/>
        </p:nvSpPr>
        <p:spPr bwMode="auto">
          <a:xfrm>
            <a:off x="207963" y="969963"/>
            <a:ext cx="2714625" cy="1308100"/>
          </a:xfrm>
          <a:prstGeom prst="roundRect">
            <a:avLst>
              <a:gd name="adj" fmla="val 16667"/>
            </a:avLst>
          </a:prstGeom>
          <a:solidFill>
            <a:schemeClr val="tx1">
              <a:alpha val="75999"/>
            </a:schemeClr>
          </a:solidFill>
          <a:ln w="9525">
            <a:noFill/>
            <a:round/>
            <a:headEnd/>
            <a:tailEnd/>
          </a:ln>
          <a:effectLst/>
        </p:spPr>
        <p:txBody>
          <a:bodyPr>
            <a:spAutoFit/>
          </a:bodyPr>
          <a:lstStyle/>
          <a:p>
            <a:pPr algn="ctr" defTabSz="914400" fontAlgn="base">
              <a:spcBef>
                <a:spcPct val="50000"/>
              </a:spcBef>
              <a:spcAft>
                <a:spcPct val="0"/>
              </a:spcAft>
            </a:pPr>
            <a:r>
              <a:rPr lang="en-US" sz="2400" smtClean="0">
                <a:solidFill>
                  <a:srgbClr val="FFBD9C"/>
                </a:solidFill>
                <a:latin typeface="Arial" charset="0"/>
              </a:rPr>
              <a:t>Almost went extinct at end of Permian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7052"/>
                                        </p:tgtEl>
                                        <p:attrNameLst>
                                          <p:attrName>style.visibility</p:attrName>
                                        </p:attrNameLst>
                                      </p:cBhvr>
                                      <p:to>
                                        <p:strVal val="visible"/>
                                      </p:to>
                                    </p:set>
                                    <p:anim calcmode="discrete" valueType="clr">
                                      <p:cBhvr override="childStyle">
                                        <p:cTn id="7" dur="80"/>
                                        <p:tgtEl>
                                          <p:spTgt spid="870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7052"/>
                                        </p:tgtEl>
                                        <p:attrNameLst>
                                          <p:attrName>fillcolor</p:attrName>
                                        </p:attrNameLst>
                                      </p:cBhvr>
                                      <p:tavLst>
                                        <p:tav tm="0">
                                          <p:val>
                                            <p:clrVal>
                                              <a:schemeClr val="accent2"/>
                                            </p:clrVal>
                                          </p:val>
                                        </p:tav>
                                        <p:tav tm="50000">
                                          <p:val>
                                            <p:clrVal>
                                              <a:schemeClr val="hlink"/>
                                            </p:clrVal>
                                          </p:val>
                                        </p:tav>
                                      </p:tavLst>
                                    </p:anim>
                                    <p:set>
                                      <p:cBhvr>
                                        <p:cTn id="9" dur="80"/>
                                        <p:tgtEl>
                                          <p:spTgt spid="8705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ox(in)">
                                      <p:cBhvr>
                                        <p:cTn id="14" dur="500"/>
                                        <p:tgtEl>
                                          <p:spTgt spid="10"/>
                                        </p:tgtEl>
                                      </p:cBhvr>
                                    </p:animEffect>
                                  </p:childTnLst>
                                </p:cTn>
                              </p:par>
                              <p:par>
                                <p:cTn id="15" presetID="4"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7121"/>
                                        </p:tgtEl>
                                        <p:attrNameLst>
                                          <p:attrName>style.visibility</p:attrName>
                                        </p:attrNameLst>
                                      </p:cBhvr>
                                      <p:to>
                                        <p:strVal val="visible"/>
                                      </p:to>
                                    </p:set>
                                    <p:animEffect transition="in" filter="box(in)">
                                      <p:cBhvr>
                                        <p:cTn id="22" dur="500"/>
                                        <p:tgtEl>
                                          <p:spTgt spid="8712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7115"/>
                                        </p:tgtEl>
                                        <p:attrNameLst>
                                          <p:attrName>style.visibility</p:attrName>
                                        </p:attrNameLst>
                                      </p:cBhvr>
                                      <p:to>
                                        <p:strVal val="visible"/>
                                      </p:to>
                                    </p:set>
                                    <p:animEffect transition="in" filter="box(in)">
                                      <p:cBhvr>
                                        <p:cTn id="25" dur="500"/>
                                        <p:tgtEl>
                                          <p:spTgt spid="87115"/>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87118"/>
                                        </p:tgtEl>
                                        <p:attrNameLst>
                                          <p:attrName>style.visibility</p:attrName>
                                        </p:attrNameLst>
                                      </p:cBhvr>
                                      <p:to>
                                        <p:strVal val="visible"/>
                                      </p:to>
                                    </p:set>
                                    <p:animEffect transition="in" filter="box(in)">
                                      <p:cBhvr>
                                        <p:cTn id="28" dur="500"/>
                                        <p:tgtEl>
                                          <p:spTgt spid="87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2" grpId="0"/>
      <p:bldP spid="87115" grpId="0" animBg="1"/>
      <p:bldP spid="87118" grpId="0" animBg="1"/>
      <p:bldP spid="871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76200" y="152400"/>
            <a:ext cx="8839200" cy="6553200"/>
          </a:xfrm>
          <a:prstGeom prst="rect">
            <a:avLst/>
          </a:prstGeom>
          <a:solidFill>
            <a:schemeClr val="accent2">
              <a:alpha val="49001"/>
            </a:schemeClr>
          </a:solidFill>
          <a:ln w="9525">
            <a:no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88067" name="Text Box 3"/>
          <p:cNvSpPr txBox="1">
            <a:spLocks noChangeArrowheads="1"/>
          </p:cNvSpPr>
          <p:nvPr/>
        </p:nvSpPr>
        <p:spPr bwMode="auto">
          <a:xfrm>
            <a:off x="3124200" y="228600"/>
            <a:ext cx="5715000" cy="519113"/>
          </a:xfrm>
          <a:prstGeom prst="rect">
            <a:avLst/>
          </a:prstGeom>
          <a:noFill/>
          <a:ln w="9525">
            <a:noFill/>
            <a:miter lim="800000"/>
            <a:headEnd/>
            <a:tailEnd/>
          </a:ln>
          <a:effectLst/>
        </p:spPr>
        <p:txBody>
          <a:bodyPr>
            <a:spAutoFit/>
          </a:bodyPr>
          <a:lstStyle/>
          <a:p>
            <a:pPr algn="r" defTabSz="914400" fontAlgn="base">
              <a:spcBef>
                <a:spcPct val="50000"/>
              </a:spcBef>
              <a:spcAft>
                <a:spcPct val="0"/>
              </a:spcAft>
            </a:pPr>
            <a:r>
              <a:rPr lang="en-US" sz="2800" smtClean="0">
                <a:solidFill>
                  <a:srgbClr val="000000"/>
                </a:solidFill>
                <a:effectLst>
                  <a:outerShdw blurRad="38100" dist="38100" dir="2700000" algn="tl">
                    <a:srgbClr val="C0C0C0"/>
                  </a:outerShdw>
                </a:effectLst>
                <a:latin typeface="Arial" charset="0"/>
              </a:rPr>
              <a:t>Group III: The “Modern” Fauna</a:t>
            </a:r>
          </a:p>
        </p:txBody>
      </p:sp>
      <p:grpSp>
        <p:nvGrpSpPr>
          <p:cNvPr id="2" name="Group 71"/>
          <p:cNvGrpSpPr>
            <a:grpSpLocks/>
          </p:cNvGrpSpPr>
          <p:nvPr/>
        </p:nvGrpSpPr>
        <p:grpSpPr bwMode="auto">
          <a:xfrm>
            <a:off x="6477000" y="4119563"/>
            <a:ext cx="2667000" cy="2586037"/>
            <a:chOff x="4320" y="48"/>
            <a:chExt cx="1386" cy="1344"/>
          </a:xfrm>
        </p:grpSpPr>
        <p:sp>
          <p:nvSpPr>
            <p:cNvPr id="88115" name="Rectangle 51"/>
            <p:cNvSpPr>
              <a:spLocks noChangeArrowheads="1"/>
            </p:cNvSpPr>
            <p:nvPr/>
          </p:nvSpPr>
          <p:spPr bwMode="auto">
            <a:xfrm>
              <a:off x="4320" y="48"/>
              <a:ext cx="1296" cy="1344"/>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88116" name="Picture 52" descr="archaegastropod"/>
            <p:cNvPicPr>
              <a:picLocks noChangeAspect="1" noChangeArrowheads="1"/>
            </p:cNvPicPr>
            <p:nvPr/>
          </p:nvPicPr>
          <p:blipFill>
            <a:blip r:embed="rId2"/>
            <a:srcRect/>
            <a:stretch>
              <a:fillRect/>
            </a:stretch>
          </p:blipFill>
          <p:spPr bwMode="auto">
            <a:xfrm>
              <a:off x="4368" y="96"/>
              <a:ext cx="420" cy="420"/>
            </a:xfrm>
            <a:prstGeom prst="rect">
              <a:avLst/>
            </a:prstGeom>
            <a:noFill/>
          </p:spPr>
        </p:pic>
        <p:pic>
          <p:nvPicPr>
            <p:cNvPr id="88117" name="Picture 53" descr="strombus2"/>
            <p:cNvPicPr>
              <a:picLocks noChangeAspect="1" noChangeArrowheads="1"/>
            </p:cNvPicPr>
            <p:nvPr/>
          </p:nvPicPr>
          <p:blipFill>
            <a:blip r:embed="rId3"/>
            <a:srcRect/>
            <a:stretch>
              <a:fillRect/>
            </a:stretch>
          </p:blipFill>
          <p:spPr bwMode="auto">
            <a:xfrm>
              <a:off x="4896" y="288"/>
              <a:ext cx="666" cy="419"/>
            </a:xfrm>
            <a:prstGeom prst="rect">
              <a:avLst/>
            </a:prstGeom>
            <a:noFill/>
          </p:spPr>
        </p:pic>
        <p:pic>
          <p:nvPicPr>
            <p:cNvPr id="88118" name="Picture 54" descr="phos_color_variation"/>
            <p:cNvPicPr>
              <a:picLocks noChangeAspect="1" noChangeArrowheads="1"/>
            </p:cNvPicPr>
            <p:nvPr/>
          </p:nvPicPr>
          <p:blipFill>
            <a:blip r:embed="rId4"/>
            <a:srcRect/>
            <a:stretch>
              <a:fillRect/>
            </a:stretch>
          </p:blipFill>
          <p:spPr bwMode="auto">
            <a:xfrm>
              <a:off x="4464" y="528"/>
              <a:ext cx="864" cy="607"/>
            </a:xfrm>
            <a:prstGeom prst="rect">
              <a:avLst/>
            </a:prstGeom>
            <a:noFill/>
          </p:spPr>
        </p:pic>
        <p:sp>
          <p:nvSpPr>
            <p:cNvPr id="88119" name="Rectangle 55"/>
            <p:cNvSpPr>
              <a:spLocks noChangeArrowheads="1"/>
            </p:cNvSpPr>
            <p:nvPr/>
          </p:nvSpPr>
          <p:spPr bwMode="auto">
            <a:xfrm>
              <a:off x="4326" y="1152"/>
              <a:ext cx="1380" cy="190"/>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mtClean="0">
                  <a:solidFill>
                    <a:srgbClr val="000000"/>
                  </a:solidFill>
                  <a:latin typeface="Arial" charset="0"/>
                </a:rPr>
                <a:t>gastropods</a:t>
              </a:r>
            </a:p>
          </p:txBody>
        </p:sp>
      </p:grpSp>
      <p:grpSp>
        <p:nvGrpSpPr>
          <p:cNvPr id="3" name="Group 70"/>
          <p:cNvGrpSpPr>
            <a:grpSpLocks/>
          </p:cNvGrpSpPr>
          <p:nvPr/>
        </p:nvGrpSpPr>
        <p:grpSpPr bwMode="auto">
          <a:xfrm>
            <a:off x="76200" y="76200"/>
            <a:ext cx="2590800" cy="2417763"/>
            <a:chOff x="96" y="96"/>
            <a:chExt cx="1440" cy="1344"/>
          </a:xfrm>
        </p:grpSpPr>
        <p:sp>
          <p:nvSpPr>
            <p:cNvPr id="88125" name="Rectangle 61"/>
            <p:cNvSpPr>
              <a:spLocks noChangeArrowheads="1"/>
            </p:cNvSpPr>
            <p:nvPr/>
          </p:nvSpPr>
          <p:spPr bwMode="auto">
            <a:xfrm>
              <a:off x="144" y="96"/>
              <a:ext cx="1392" cy="1344"/>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88129" name="Rectangle 65"/>
            <p:cNvSpPr>
              <a:spLocks noChangeArrowheads="1"/>
            </p:cNvSpPr>
            <p:nvPr/>
          </p:nvSpPr>
          <p:spPr bwMode="auto">
            <a:xfrm>
              <a:off x="150" y="1200"/>
              <a:ext cx="1380" cy="204"/>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mtClean="0">
                  <a:solidFill>
                    <a:srgbClr val="000000"/>
                  </a:solidFill>
                  <a:latin typeface="Arial" charset="0"/>
                </a:rPr>
                <a:t>malacostracans</a:t>
              </a:r>
            </a:p>
          </p:txBody>
        </p:sp>
        <p:pic>
          <p:nvPicPr>
            <p:cNvPr id="88131" name="Picture 67" descr="shrimp"/>
            <p:cNvPicPr>
              <a:picLocks noChangeAspect="1" noChangeArrowheads="1"/>
            </p:cNvPicPr>
            <p:nvPr/>
          </p:nvPicPr>
          <p:blipFill>
            <a:blip r:embed="rId5"/>
            <a:srcRect/>
            <a:stretch>
              <a:fillRect/>
            </a:stretch>
          </p:blipFill>
          <p:spPr bwMode="auto">
            <a:xfrm flipH="1">
              <a:off x="624" y="144"/>
              <a:ext cx="849" cy="450"/>
            </a:xfrm>
            <a:prstGeom prst="rect">
              <a:avLst/>
            </a:prstGeom>
            <a:noFill/>
          </p:spPr>
        </p:pic>
        <p:pic>
          <p:nvPicPr>
            <p:cNvPr id="88132" name="Picture 68" descr="animated_crab_house"/>
            <p:cNvPicPr>
              <a:picLocks noChangeAspect="1" noChangeArrowheads="1" noCrop="1"/>
            </p:cNvPicPr>
            <p:nvPr/>
          </p:nvPicPr>
          <p:blipFill>
            <a:blip r:embed="rId6"/>
            <a:srcRect/>
            <a:stretch>
              <a:fillRect/>
            </a:stretch>
          </p:blipFill>
          <p:spPr bwMode="auto">
            <a:xfrm>
              <a:off x="624" y="768"/>
              <a:ext cx="900" cy="480"/>
            </a:xfrm>
            <a:prstGeom prst="rect">
              <a:avLst/>
            </a:prstGeom>
            <a:noFill/>
          </p:spPr>
        </p:pic>
        <p:pic>
          <p:nvPicPr>
            <p:cNvPr id="88133" name="Picture 69" descr="hermit_crab"/>
            <p:cNvPicPr>
              <a:picLocks noChangeAspect="1" noChangeArrowheads="1"/>
            </p:cNvPicPr>
            <p:nvPr/>
          </p:nvPicPr>
          <p:blipFill>
            <a:blip r:embed="rId7"/>
            <a:srcRect/>
            <a:stretch>
              <a:fillRect/>
            </a:stretch>
          </p:blipFill>
          <p:spPr bwMode="auto">
            <a:xfrm>
              <a:off x="96" y="384"/>
              <a:ext cx="648" cy="516"/>
            </a:xfrm>
            <a:prstGeom prst="rect">
              <a:avLst/>
            </a:prstGeom>
            <a:noFill/>
          </p:spPr>
        </p:pic>
      </p:grpSp>
      <p:grpSp>
        <p:nvGrpSpPr>
          <p:cNvPr id="4" name="Group 90"/>
          <p:cNvGrpSpPr>
            <a:grpSpLocks/>
          </p:cNvGrpSpPr>
          <p:nvPr/>
        </p:nvGrpSpPr>
        <p:grpSpPr bwMode="auto">
          <a:xfrm>
            <a:off x="76200" y="2514600"/>
            <a:ext cx="2133600" cy="1841500"/>
            <a:chOff x="1824" y="384"/>
            <a:chExt cx="1392" cy="1344"/>
          </a:xfrm>
        </p:grpSpPr>
        <p:sp>
          <p:nvSpPr>
            <p:cNvPr id="88146" name="Rectangle 82"/>
            <p:cNvSpPr>
              <a:spLocks noChangeArrowheads="1"/>
            </p:cNvSpPr>
            <p:nvPr/>
          </p:nvSpPr>
          <p:spPr bwMode="auto">
            <a:xfrm>
              <a:off x="1824" y="384"/>
              <a:ext cx="1392" cy="1344"/>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88151" name="Picture 87" descr="urchin"/>
            <p:cNvPicPr>
              <a:picLocks noChangeAspect="1" noChangeArrowheads="1"/>
            </p:cNvPicPr>
            <p:nvPr/>
          </p:nvPicPr>
          <p:blipFill>
            <a:blip r:embed="rId8"/>
            <a:srcRect/>
            <a:stretch>
              <a:fillRect/>
            </a:stretch>
          </p:blipFill>
          <p:spPr bwMode="auto">
            <a:xfrm>
              <a:off x="1872" y="720"/>
              <a:ext cx="720" cy="539"/>
            </a:xfrm>
            <a:prstGeom prst="rect">
              <a:avLst/>
            </a:prstGeom>
            <a:noFill/>
          </p:spPr>
        </p:pic>
        <p:pic>
          <p:nvPicPr>
            <p:cNvPr id="88152" name="Picture 88" descr="urchin4"/>
            <p:cNvPicPr>
              <a:picLocks noChangeAspect="1" noChangeArrowheads="1"/>
            </p:cNvPicPr>
            <p:nvPr/>
          </p:nvPicPr>
          <p:blipFill>
            <a:blip r:embed="rId9"/>
            <a:srcRect/>
            <a:stretch>
              <a:fillRect/>
            </a:stretch>
          </p:blipFill>
          <p:spPr bwMode="auto">
            <a:xfrm>
              <a:off x="2544" y="1152"/>
              <a:ext cx="582" cy="526"/>
            </a:xfrm>
            <a:prstGeom prst="rect">
              <a:avLst/>
            </a:prstGeom>
            <a:noFill/>
          </p:spPr>
        </p:pic>
        <p:pic>
          <p:nvPicPr>
            <p:cNvPr id="88153" name="Picture 89" descr="sanddollar2"/>
            <p:cNvPicPr>
              <a:picLocks noChangeAspect="1" noChangeArrowheads="1"/>
            </p:cNvPicPr>
            <p:nvPr/>
          </p:nvPicPr>
          <p:blipFill>
            <a:blip r:embed="rId10"/>
            <a:srcRect/>
            <a:stretch>
              <a:fillRect/>
            </a:stretch>
          </p:blipFill>
          <p:spPr bwMode="auto">
            <a:xfrm>
              <a:off x="2640" y="432"/>
              <a:ext cx="521" cy="537"/>
            </a:xfrm>
            <a:prstGeom prst="rect">
              <a:avLst/>
            </a:prstGeom>
            <a:noFill/>
          </p:spPr>
        </p:pic>
        <p:sp>
          <p:nvSpPr>
            <p:cNvPr id="88150" name="Rectangle 86"/>
            <p:cNvSpPr>
              <a:spLocks noChangeArrowheads="1"/>
            </p:cNvSpPr>
            <p:nvPr/>
          </p:nvSpPr>
          <p:spPr bwMode="auto">
            <a:xfrm>
              <a:off x="1824" y="1449"/>
              <a:ext cx="810" cy="267"/>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mtClean="0">
                  <a:solidFill>
                    <a:srgbClr val="000000"/>
                  </a:solidFill>
                  <a:latin typeface="Arial" charset="0"/>
                </a:rPr>
                <a:t>echinoids</a:t>
              </a:r>
            </a:p>
          </p:txBody>
        </p:sp>
      </p:grpSp>
      <p:grpSp>
        <p:nvGrpSpPr>
          <p:cNvPr id="5" name="Group 111"/>
          <p:cNvGrpSpPr>
            <a:grpSpLocks/>
          </p:cNvGrpSpPr>
          <p:nvPr/>
        </p:nvGrpSpPr>
        <p:grpSpPr bwMode="auto">
          <a:xfrm>
            <a:off x="914400" y="4267200"/>
            <a:ext cx="2895600" cy="2362200"/>
            <a:chOff x="1680" y="1584"/>
            <a:chExt cx="1668" cy="1344"/>
          </a:xfrm>
        </p:grpSpPr>
        <p:grpSp>
          <p:nvGrpSpPr>
            <p:cNvPr id="6" name="Group 108"/>
            <p:cNvGrpSpPr>
              <a:grpSpLocks/>
            </p:cNvGrpSpPr>
            <p:nvPr/>
          </p:nvGrpSpPr>
          <p:grpSpPr bwMode="auto">
            <a:xfrm>
              <a:off x="1680" y="1584"/>
              <a:ext cx="1440" cy="1344"/>
              <a:chOff x="1968" y="1776"/>
              <a:chExt cx="1440" cy="1344"/>
            </a:xfrm>
          </p:grpSpPr>
          <p:sp>
            <p:nvSpPr>
              <p:cNvPr id="88164" name="Rectangle 100"/>
              <p:cNvSpPr>
                <a:spLocks noChangeArrowheads="1"/>
              </p:cNvSpPr>
              <p:nvPr/>
            </p:nvSpPr>
            <p:spPr bwMode="auto">
              <a:xfrm>
                <a:off x="2016" y="1776"/>
                <a:ext cx="1392" cy="1344"/>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88166" name="Picture 102" descr="fish 72"/>
              <p:cNvPicPr>
                <a:picLocks noChangeAspect="1" noChangeArrowheads="1"/>
              </p:cNvPicPr>
              <p:nvPr/>
            </p:nvPicPr>
            <p:blipFill>
              <a:blip r:embed="rId11"/>
              <a:srcRect/>
              <a:stretch>
                <a:fillRect/>
              </a:stretch>
            </p:blipFill>
            <p:spPr bwMode="auto">
              <a:xfrm>
                <a:off x="2076" y="1810"/>
                <a:ext cx="756" cy="590"/>
              </a:xfrm>
              <a:prstGeom prst="rect">
                <a:avLst/>
              </a:prstGeom>
              <a:noFill/>
            </p:spPr>
          </p:pic>
          <p:pic>
            <p:nvPicPr>
              <p:cNvPr id="88170" name="Picture 106" descr="sea horse"/>
              <p:cNvPicPr>
                <a:picLocks noChangeAspect="1" noChangeArrowheads="1"/>
              </p:cNvPicPr>
              <p:nvPr/>
            </p:nvPicPr>
            <p:blipFill>
              <a:blip r:embed="rId12"/>
              <a:srcRect/>
              <a:stretch>
                <a:fillRect/>
              </a:stretch>
            </p:blipFill>
            <p:spPr bwMode="auto">
              <a:xfrm>
                <a:off x="2928" y="1920"/>
                <a:ext cx="423" cy="852"/>
              </a:xfrm>
              <a:prstGeom prst="rect">
                <a:avLst/>
              </a:prstGeom>
              <a:noFill/>
            </p:spPr>
          </p:pic>
          <p:pic>
            <p:nvPicPr>
              <p:cNvPr id="88171" name="Picture 107" descr="blue_trigger"/>
              <p:cNvPicPr>
                <a:picLocks noChangeAspect="1" noChangeArrowheads="1"/>
              </p:cNvPicPr>
              <p:nvPr/>
            </p:nvPicPr>
            <p:blipFill>
              <a:blip r:embed="rId13"/>
              <a:srcRect/>
              <a:stretch>
                <a:fillRect/>
              </a:stretch>
            </p:blipFill>
            <p:spPr bwMode="auto">
              <a:xfrm>
                <a:off x="1968" y="2352"/>
                <a:ext cx="738" cy="738"/>
              </a:xfrm>
              <a:prstGeom prst="rect">
                <a:avLst/>
              </a:prstGeom>
              <a:noFill/>
            </p:spPr>
          </p:pic>
        </p:grpSp>
        <p:sp>
          <p:nvSpPr>
            <p:cNvPr id="88165" name="Rectangle 101"/>
            <p:cNvSpPr>
              <a:spLocks noChangeArrowheads="1"/>
            </p:cNvSpPr>
            <p:nvPr/>
          </p:nvSpPr>
          <p:spPr bwMode="auto">
            <a:xfrm>
              <a:off x="1968" y="2688"/>
              <a:ext cx="1380" cy="208"/>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mtClean="0">
                  <a:solidFill>
                    <a:srgbClr val="000000"/>
                  </a:solidFill>
                  <a:latin typeface="Arial" charset="0"/>
                </a:rPr>
                <a:t>osteichthys </a:t>
              </a:r>
            </a:p>
          </p:txBody>
        </p:sp>
      </p:grpSp>
      <p:grpSp>
        <p:nvGrpSpPr>
          <p:cNvPr id="7" name="Group 115"/>
          <p:cNvGrpSpPr>
            <a:grpSpLocks/>
          </p:cNvGrpSpPr>
          <p:nvPr/>
        </p:nvGrpSpPr>
        <p:grpSpPr bwMode="auto">
          <a:xfrm>
            <a:off x="3124200" y="3657600"/>
            <a:ext cx="3276600" cy="2414588"/>
            <a:chOff x="3504" y="2544"/>
            <a:chExt cx="1824" cy="1344"/>
          </a:xfrm>
        </p:grpSpPr>
        <p:sp>
          <p:nvSpPr>
            <p:cNvPr id="88173" name="Rectangle 109"/>
            <p:cNvSpPr>
              <a:spLocks noChangeArrowheads="1"/>
            </p:cNvSpPr>
            <p:nvPr/>
          </p:nvSpPr>
          <p:spPr bwMode="auto">
            <a:xfrm>
              <a:off x="3936" y="2544"/>
              <a:ext cx="1392" cy="1344"/>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88174" name="Rectangle 110"/>
            <p:cNvSpPr>
              <a:spLocks noChangeArrowheads="1"/>
            </p:cNvSpPr>
            <p:nvPr/>
          </p:nvSpPr>
          <p:spPr bwMode="auto">
            <a:xfrm>
              <a:off x="3942" y="3648"/>
              <a:ext cx="1380" cy="204"/>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mtClean="0">
                  <a:solidFill>
                    <a:srgbClr val="000000"/>
                  </a:solidFill>
                  <a:latin typeface="Arial" charset="0"/>
                </a:rPr>
                <a:t>chondrichtys</a:t>
              </a:r>
            </a:p>
          </p:txBody>
        </p:sp>
        <p:pic>
          <p:nvPicPr>
            <p:cNvPr id="88176" name="Picture 112" descr="torpnarh"/>
            <p:cNvPicPr>
              <a:picLocks noChangeAspect="1" noChangeArrowheads="1"/>
            </p:cNvPicPr>
            <p:nvPr/>
          </p:nvPicPr>
          <p:blipFill>
            <a:blip r:embed="rId14"/>
            <a:srcRect/>
            <a:stretch>
              <a:fillRect/>
            </a:stretch>
          </p:blipFill>
          <p:spPr bwMode="auto">
            <a:xfrm>
              <a:off x="4656" y="2976"/>
              <a:ext cx="614" cy="461"/>
            </a:xfrm>
            <a:prstGeom prst="rect">
              <a:avLst/>
            </a:prstGeom>
            <a:noFill/>
          </p:spPr>
        </p:pic>
        <p:pic>
          <p:nvPicPr>
            <p:cNvPr id="88177" name="Picture 113" descr="hammerhead"/>
            <p:cNvPicPr>
              <a:picLocks noChangeAspect="1" noChangeArrowheads="1"/>
            </p:cNvPicPr>
            <p:nvPr/>
          </p:nvPicPr>
          <p:blipFill>
            <a:blip r:embed="rId15"/>
            <a:srcRect/>
            <a:stretch>
              <a:fillRect/>
            </a:stretch>
          </p:blipFill>
          <p:spPr bwMode="auto">
            <a:xfrm>
              <a:off x="3984" y="2592"/>
              <a:ext cx="762" cy="414"/>
            </a:xfrm>
            <a:prstGeom prst="rect">
              <a:avLst/>
            </a:prstGeom>
            <a:noFill/>
          </p:spPr>
        </p:pic>
        <p:pic>
          <p:nvPicPr>
            <p:cNvPr id="88178" name="Picture 114" descr="shark 5"/>
            <p:cNvPicPr>
              <a:picLocks noChangeAspect="1" noChangeArrowheads="1"/>
            </p:cNvPicPr>
            <p:nvPr/>
          </p:nvPicPr>
          <p:blipFill>
            <a:blip r:embed="rId16"/>
            <a:srcRect/>
            <a:stretch>
              <a:fillRect/>
            </a:stretch>
          </p:blipFill>
          <p:spPr bwMode="auto">
            <a:xfrm>
              <a:off x="3504" y="3216"/>
              <a:ext cx="1158" cy="540"/>
            </a:xfrm>
            <a:prstGeom prst="rect">
              <a:avLst/>
            </a:prstGeom>
            <a:noFill/>
          </p:spPr>
        </p:pic>
      </p:grpSp>
      <p:grpSp>
        <p:nvGrpSpPr>
          <p:cNvPr id="8" name="Group 99"/>
          <p:cNvGrpSpPr>
            <a:grpSpLocks/>
          </p:cNvGrpSpPr>
          <p:nvPr/>
        </p:nvGrpSpPr>
        <p:grpSpPr bwMode="auto">
          <a:xfrm>
            <a:off x="2971800" y="1066800"/>
            <a:ext cx="2800350" cy="2470150"/>
            <a:chOff x="1824" y="384"/>
            <a:chExt cx="1524" cy="1344"/>
          </a:xfrm>
        </p:grpSpPr>
        <p:sp>
          <p:nvSpPr>
            <p:cNvPr id="88159" name="Rectangle 95"/>
            <p:cNvSpPr>
              <a:spLocks noChangeArrowheads="1"/>
            </p:cNvSpPr>
            <p:nvPr/>
          </p:nvSpPr>
          <p:spPr bwMode="auto">
            <a:xfrm>
              <a:off x="1824" y="384"/>
              <a:ext cx="1392" cy="1344"/>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88160" name="Rectangle 96"/>
            <p:cNvSpPr>
              <a:spLocks noChangeArrowheads="1"/>
            </p:cNvSpPr>
            <p:nvPr/>
          </p:nvSpPr>
          <p:spPr bwMode="auto">
            <a:xfrm>
              <a:off x="1830" y="1488"/>
              <a:ext cx="1380" cy="199"/>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mtClean="0">
                  <a:solidFill>
                    <a:srgbClr val="000000"/>
                  </a:solidFill>
                  <a:latin typeface="Arial" charset="0"/>
                </a:rPr>
                <a:t>scleractinian coral</a:t>
              </a:r>
            </a:p>
          </p:txBody>
        </p:sp>
        <p:pic>
          <p:nvPicPr>
            <p:cNvPr id="88162" name="Picture 98" descr="Favia_sp"/>
            <p:cNvPicPr>
              <a:picLocks noChangeAspect="1" noChangeArrowheads="1"/>
            </p:cNvPicPr>
            <p:nvPr/>
          </p:nvPicPr>
          <p:blipFill>
            <a:blip r:embed="rId17"/>
            <a:srcRect/>
            <a:stretch>
              <a:fillRect/>
            </a:stretch>
          </p:blipFill>
          <p:spPr bwMode="auto">
            <a:xfrm>
              <a:off x="1872" y="480"/>
              <a:ext cx="1136" cy="852"/>
            </a:xfrm>
            <a:prstGeom prst="rect">
              <a:avLst/>
            </a:prstGeom>
            <a:noFill/>
          </p:spPr>
        </p:pic>
        <p:pic>
          <p:nvPicPr>
            <p:cNvPr id="88161" name="Picture 97" descr="coral"/>
            <p:cNvPicPr>
              <a:picLocks noChangeAspect="1" noChangeArrowheads="1"/>
            </p:cNvPicPr>
            <p:nvPr/>
          </p:nvPicPr>
          <p:blipFill>
            <a:blip r:embed="rId18"/>
            <a:srcRect/>
            <a:stretch>
              <a:fillRect/>
            </a:stretch>
          </p:blipFill>
          <p:spPr bwMode="auto">
            <a:xfrm>
              <a:off x="2736" y="1056"/>
              <a:ext cx="612" cy="455"/>
            </a:xfrm>
            <a:prstGeom prst="rect">
              <a:avLst/>
            </a:prstGeom>
            <a:noFill/>
          </p:spPr>
        </p:pic>
      </p:grpSp>
      <p:sp>
        <p:nvSpPr>
          <p:cNvPr id="88113" name="Rectangle 49"/>
          <p:cNvSpPr>
            <a:spLocks noChangeArrowheads="1"/>
          </p:cNvSpPr>
          <p:nvPr/>
        </p:nvSpPr>
        <p:spPr bwMode="auto">
          <a:xfrm>
            <a:off x="6400800" y="762000"/>
            <a:ext cx="2362200" cy="2335213"/>
          </a:xfrm>
          <a:prstGeom prst="rect">
            <a:avLst/>
          </a:prstGeom>
          <a:solidFill>
            <a:schemeClr val="bg1"/>
          </a:solidFill>
          <a:ln w="9525">
            <a:solidFill>
              <a:schemeClr val="bg2"/>
            </a:solidFill>
            <a:miter lim="800000"/>
            <a:headEnd/>
            <a:tailEnd/>
          </a:ln>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88114" name="Rectangle 50"/>
          <p:cNvSpPr>
            <a:spLocks noChangeArrowheads="1"/>
          </p:cNvSpPr>
          <p:nvPr/>
        </p:nvSpPr>
        <p:spPr bwMode="auto">
          <a:xfrm>
            <a:off x="7540625" y="2679700"/>
            <a:ext cx="1222375" cy="366713"/>
          </a:xfrm>
          <a:prstGeom prst="rect">
            <a:avLst/>
          </a:prstGeom>
          <a:noFill/>
          <a:ln w="9525">
            <a:noFill/>
            <a:miter lim="800000"/>
            <a:headEnd/>
            <a:tailEnd/>
          </a:ln>
          <a:effectLst/>
        </p:spPr>
        <p:txBody>
          <a:bodyPr>
            <a:spAutoFit/>
          </a:bodyPr>
          <a:lstStyle/>
          <a:p>
            <a:pPr algn="ctr" defTabSz="914400" fontAlgn="base">
              <a:spcBef>
                <a:spcPct val="50000"/>
              </a:spcBef>
              <a:spcAft>
                <a:spcPct val="0"/>
              </a:spcAft>
            </a:pPr>
            <a:r>
              <a:rPr lang="en-US" smtClean="0">
                <a:solidFill>
                  <a:srgbClr val="000000"/>
                </a:solidFill>
                <a:latin typeface="Arial" charset="0"/>
              </a:rPr>
              <a:t>bivalves</a:t>
            </a:r>
          </a:p>
        </p:txBody>
      </p:sp>
      <p:pic>
        <p:nvPicPr>
          <p:cNvPr id="88121" name="Picture 57" descr="pecten_color_variation"/>
          <p:cNvPicPr>
            <a:picLocks noChangeAspect="1" noChangeArrowheads="1"/>
          </p:cNvPicPr>
          <p:nvPr/>
        </p:nvPicPr>
        <p:blipFill>
          <a:blip r:embed="rId19"/>
          <a:srcRect/>
          <a:stretch>
            <a:fillRect/>
          </a:stretch>
        </p:blipFill>
        <p:spPr bwMode="auto">
          <a:xfrm>
            <a:off x="6564313" y="846138"/>
            <a:ext cx="1643062" cy="1338262"/>
          </a:xfrm>
          <a:prstGeom prst="rect">
            <a:avLst/>
          </a:prstGeom>
          <a:noFill/>
        </p:spPr>
      </p:pic>
      <p:pic>
        <p:nvPicPr>
          <p:cNvPr id="88123" name="Picture 59" descr="animated_scallop"/>
          <p:cNvPicPr>
            <a:picLocks noChangeAspect="1" noChangeArrowheads="1" noCrop="1"/>
          </p:cNvPicPr>
          <p:nvPr/>
        </p:nvPicPr>
        <p:blipFill>
          <a:blip r:embed="rId20"/>
          <a:srcRect/>
          <a:stretch>
            <a:fillRect/>
          </a:stretch>
        </p:blipFill>
        <p:spPr bwMode="auto">
          <a:xfrm>
            <a:off x="7704138" y="1846263"/>
            <a:ext cx="927100" cy="584200"/>
          </a:xfrm>
          <a:prstGeom prst="rect">
            <a:avLst/>
          </a:prstGeom>
          <a:noFill/>
        </p:spPr>
      </p:pic>
      <p:pic>
        <p:nvPicPr>
          <p:cNvPr id="88207" name="Picture 143" descr="mercenaria_color2"/>
          <p:cNvPicPr>
            <a:picLocks noChangeAspect="1" noChangeArrowheads="1"/>
          </p:cNvPicPr>
          <p:nvPr/>
        </p:nvPicPr>
        <p:blipFill>
          <a:blip r:embed="rId21"/>
          <a:srcRect/>
          <a:stretch>
            <a:fillRect/>
          </a:stretch>
        </p:blipFill>
        <p:spPr bwMode="auto">
          <a:xfrm>
            <a:off x="6705600" y="2286000"/>
            <a:ext cx="881063" cy="7096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8067"/>
                                        </p:tgtEl>
                                        <p:attrNameLst>
                                          <p:attrName>style.visibility</p:attrName>
                                        </p:attrNameLst>
                                      </p:cBhvr>
                                      <p:to>
                                        <p:strVal val="visible"/>
                                      </p:to>
                                    </p:set>
                                    <p:anim calcmode="discrete" valueType="clr">
                                      <p:cBhvr override="childStyle">
                                        <p:cTn id="7" dur="80"/>
                                        <p:tgtEl>
                                          <p:spTgt spid="880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8067"/>
                                        </p:tgtEl>
                                        <p:attrNameLst>
                                          <p:attrName>fillcolor</p:attrName>
                                        </p:attrNameLst>
                                      </p:cBhvr>
                                      <p:tavLst>
                                        <p:tav tm="0">
                                          <p:val>
                                            <p:clrVal>
                                              <a:schemeClr val="accent2"/>
                                            </p:clrVal>
                                          </p:val>
                                        </p:tav>
                                        <p:tav tm="50000">
                                          <p:val>
                                            <p:clrVal>
                                              <a:schemeClr val="hlink"/>
                                            </p:clrVal>
                                          </p:val>
                                        </p:tav>
                                      </p:tavLst>
                                    </p:anim>
                                    <p:set>
                                      <p:cBhvr>
                                        <p:cTn id="9" dur="80"/>
                                        <p:tgtEl>
                                          <p:spTgt spid="880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5"/>
          <p:cNvSpPr>
            <a:spLocks noChangeArrowheads="1"/>
          </p:cNvSpPr>
          <p:nvPr/>
        </p:nvSpPr>
        <p:spPr bwMode="auto">
          <a:xfrm>
            <a:off x="304800" y="114300"/>
            <a:ext cx="8534400" cy="6629400"/>
          </a:xfrm>
          <a:prstGeom prst="roundRect">
            <a:avLst>
              <a:gd name="adj" fmla="val 16667"/>
            </a:avLst>
          </a:prstGeom>
          <a:solidFill>
            <a:schemeClr val="bg1">
              <a:alpha val="59999"/>
            </a:schemeClr>
          </a:solidFill>
          <a:ln w="9525">
            <a:solidFill>
              <a:schemeClr val="bg1"/>
            </a:solidFill>
            <a:round/>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5123" name="Rectangle 3"/>
          <p:cNvSpPr>
            <a:spLocks noChangeArrowheads="1"/>
          </p:cNvSpPr>
          <p:nvPr/>
        </p:nvSpPr>
        <p:spPr bwMode="auto">
          <a:xfrm>
            <a:off x="2362200" y="1219200"/>
            <a:ext cx="6019800" cy="49530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400" smtClean="0">
              <a:solidFill>
                <a:srgbClr val="000000"/>
              </a:solidFill>
              <a:latin typeface="Arial" charset="0"/>
            </a:endParaRPr>
          </a:p>
        </p:txBody>
      </p:sp>
      <p:sp>
        <p:nvSpPr>
          <p:cNvPr id="58372" name="Text Box 4"/>
          <p:cNvSpPr txBox="1">
            <a:spLocks noChangeArrowheads="1"/>
          </p:cNvSpPr>
          <p:nvPr/>
        </p:nvSpPr>
        <p:spPr bwMode="auto">
          <a:xfrm>
            <a:off x="1371600" y="685800"/>
            <a:ext cx="6400800" cy="457200"/>
          </a:xfrm>
          <a:prstGeom prst="rect">
            <a:avLst/>
          </a:prstGeom>
          <a:noFill/>
          <a:ln w="9525">
            <a:noFill/>
            <a:miter lim="800000"/>
            <a:headEnd/>
            <a:tailEnd/>
          </a:ln>
          <a:effectLst>
            <a:outerShdw dist="35921" dir="2700000" algn="ctr" rotWithShape="0">
              <a:srgbClr val="B2B2B2"/>
            </a:outerShdw>
          </a:effectLst>
        </p:spPr>
        <p:txBody>
          <a:bodyPr>
            <a:spAutoFit/>
          </a:bodyPr>
          <a:lstStyle/>
          <a:p>
            <a:pPr algn="ctr" defTabSz="914400" eaLnBrk="0" fontAlgn="base" hangingPunct="0">
              <a:spcBef>
                <a:spcPct val="50000"/>
              </a:spcBef>
              <a:spcAft>
                <a:spcPct val="0"/>
              </a:spcAft>
              <a:defRPr/>
            </a:pPr>
            <a:r>
              <a:rPr lang="en-US" sz="2400" b="1">
                <a:solidFill>
                  <a:srgbClr val="000000"/>
                </a:solidFill>
                <a:effectLst>
                  <a:outerShdw blurRad="38100" dist="38100" dir="2700000" algn="tl">
                    <a:srgbClr val="FFFFFF"/>
                  </a:outerShdw>
                </a:effectLst>
                <a:latin typeface="Arial" charset="0"/>
              </a:rPr>
              <a:t>Chemical Composition of the Human Body</a:t>
            </a:r>
          </a:p>
        </p:txBody>
      </p:sp>
      <p:sp>
        <p:nvSpPr>
          <p:cNvPr id="5125" name="Text Box 5"/>
          <p:cNvSpPr txBox="1">
            <a:spLocks noChangeArrowheads="1"/>
          </p:cNvSpPr>
          <p:nvPr/>
        </p:nvSpPr>
        <p:spPr bwMode="auto">
          <a:xfrm rot="-5400000">
            <a:off x="1978025" y="5489575"/>
            <a:ext cx="1012825" cy="24447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000" i="1" smtClean="0">
                <a:solidFill>
                  <a:srgbClr val="000000"/>
                </a:solidFill>
                <a:latin typeface="Arial" charset="0"/>
              </a:rPr>
              <a:t>(Frieden 1972)</a:t>
            </a:r>
          </a:p>
        </p:txBody>
      </p:sp>
      <p:grpSp>
        <p:nvGrpSpPr>
          <p:cNvPr id="2" name="Group 6"/>
          <p:cNvGrpSpPr>
            <a:grpSpLocks/>
          </p:cNvGrpSpPr>
          <p:nvPr/>
        </p:nvGrpSpPr>
        <p:grpSpPr bwMode="auto">
          <a:xfrm>
            <a:off x="3352800" y="4724400"/>
            <a:ext cx="2286000" cy="1438275"/>
            <a:chOff x="3456" y="2976"/>
            <a:chExt cx="1440" cy="906"/>
          </a:xfrm>
        </p:grpSpPr>
        <p:sp>
          <p:nvSpPr>
            <p:cNvPr id="58375" name="Text Box 7"/>
            <p:cNvSpPr txBox="1">
              <a:spLocks noChangeArrowheads="1"/>
            </p:cNvSpPr>
            <p:nvPr/>
          </p:nvSpPr>
          <p:spPr bwMode="auto">
            <a:xfrm>
              <a:off x="3456" y="2976"/>
              <a:ext cx="1440" cy="889"/>
            </a:xfrm>
            <a:prstGeom prst="rect">
              <a:avLst/>
            </a:prstGeom>
            <a:noFill/>
            <a:ln w="9525">
              <a:noFill/>
              <a:miter lim="800000"/>
              <a:headEnd/>
              <a:tailEnd/>
            </a:ln>
            <a:effectLst/>
          </p:spPr>
          <p:txBody>
            <a:bodyPr>
              <a:spAutoFit/>
            </a:bodyPr>
            <a:lstStyle/>
            <a:p>
              <a:pPr defTabSz="914400" eaLnBrk="0" fontAlgn="base" hangingPunct="0">
                <a:lnSpc>
                  <a:spcPct val="60000"/>
                </a:lnSpc>
                <a:spcBef>
                  <a:spcPct val="50000"/>
                </a:spcBef>
                <a:spcAft>
                  <a:spcPct val="0"/>
                </a:spcAft>
                <a:defRPr/>
              </a:pPr>
              <a:r>
                <a:rPr lang="en-US" sz="1200" u="sng" dirty="0">
                  <a:solidFill>
                    <a:srgbClr val="00B050"/>
                  </a:solidFill>
                  <a:effectLst>
                    <a:outerShdw blurRad="38100" dist="38100" dir="2700000" algn="tl">
                      <a:srgbClr val="FFFFFF"/>
                    </a:outerShdw>
                  </a:effectLst>
                  <a:latin typeface="Arial" charset="0"/>
                </a:rPr>
                <a:t>TRACE ELEMENTS (&lt;0.01%)</a:t>
              </a:r>
              <a:endParaRPr lang="en-US" sz="1200" dirty="0">
                <a:solidFill>
                  <a:srgbClr val="00B050"/>
                </a:solidFill>
                <a:effectLst>
                  <a:outerShdw blurRad="38100" dist="38100" dir="2700000" algn="tl">
                    <a:srgbClr val="FFFFFF"/>
                  </a:outerShdw>
                </a:effectLst>
                <a:latin typeface="Arial" charset="0"/>
              </a:endParaRPr>
            </a:p>
            <a:p>
              <a:pPr defTabSz="914400" eaLnBrk="0" fontAlgn="base" hangingPunct="0">
                <a:lnSpc>
                  <a:spcPct val="60000"/>
                </a:lnSpc>
                <a:spcBef>
                  <a:spcPct val="50000"/>
                </a:spcBef>
                <a:spcAft>
                  <a:spcPct val="0"/>
                </a:spcAft>
                <a:defRPr/>
              </a:pPr>
              <a:r>
                <a:rPr lang="en-US" sz="1200" dirty="0">
                  <a:solidFill>
                    <a:srgbClr val="00B050"/>
                  </a:solidFill>
                  <a:effectLst>
                    <a:outerShdw blurRad="38100" dist="38100" dir="2700000" algn="tl">
                      <a:srgbClr val="FFFFFF"/>
                    </a:outerShdw>
                  </a:effectLst>
                  <a:latin typeface="Arial" charset="0"/>
                </a:rPr>
                <a:t>Cr</a:t>
              </a:r>
            </a:p>
            <a:p>
              <a:pPr defTabSz="914400" eaLnBrk="0" fontAlgn="base" hangingPunct="0">
                <a:lnSpc>
                  <a:spcPct val="60000"/>
                </a:lnSpc>
                <a:spcBef>
                  <a:spcPct val="50000"/>
                </a:spcBef>
                <a:spcAft>
                  <a:spcPct val="0"/>
                </a:spcAft>
                <a:defRPr/>
              </a:pPr>
              <a:r>
                <a:rPr lang="en-US" sz="1200" dirty="0">
                  <a:solidFill>
                    <a:srgbClr val="00B050"/>
                  </a:solidFill>
                  <a:effectLst>
                    <a:outerShdw blurRad="38100" dist="38100" dir="2700000" algn="tl">
                      <a:srgbClr val="FFFFFF"/>
                    </a:outerShdw>
                  </a:effectLst>
                  <a:latin typeface="Arial" charset="0"/>
                </a:rPr>
                <a:t>Co</a:t>
              </a:r>
            </a:p>
            <a:p>
              <a:pPr defTabSz="914400" eaLnBrk="0" fontAlgn="base" hangingPunct="0">
                <a:lnSpc>
                  <a:spcPct val="60000"/>
                </a:lnSpc>
                <a:spcBef>
                  <a:spcPct val="50000"/>
                </a:spcBef>
                <a:spcAft>
                  <a:spcPct val="0"/>
                </a:spcAft>
                <a:defRPr/>
              </a:pPr>
              <a:r>
                <a:rPr lang="en-US" sz="1200" dirty="0">
                  <a:solidFill>
                    <a:srgbClr val="00B050"/>
                  </a:solidFill>
                  <a:effectLst>
                    <a:outerShdw blurRad="38100" dist="38100" dir="2700000" algn="tl">
                      <a:srgbClr val="FFFFFF"/>
                    </a:outerShdw>
                  </a:effectLst>
                  <a:latin typeface="Arial" charset="0"/>
                </a:rPr>
                <a:t>Cu</a:t>
              </a:r>
            </a:p>
            <a:p>
              <a:pPr defTabSz="914400" eaLnBrk="0" fontAlgn="base" hangingPunct="0">
                <a:lnSpc>
                  <a:spcPct val="60000"/>
                </a:lnSpc>
                <a:spcBef>
                  <a:spcPct val="50000"/>
                </a:spcBef>
                <a:spcAft>
                  <a:spcPct val="0"/>
                </a:spcAft>
                <a:defRPr/>
              </a:pPr>
              <a:r>
                <a:rPr lang="en-US" sz="1200" dirty="0">
                  <a:solidFill>
                    <a:srgbClr val="00B050"/>
                  </a:solidFill>
                  <a:effectLst>
                    <a:outerShdw blurRad="38100" dist="38100" dir="2700000" algn="tl">
                      <a:srgbClr val="FFFFFF"/>
                    </a:outerShdw>
                  </a:effectLst>
                  <a:latin typeface="Arial" charset="0"/>
                </a:rPr>
                <a:t>F</a:t>
              </a:r>
            </a:p>
            <a:p>
              <a:pPr defTabSz="914400" eaLnBrk="0" fontAlgn="base" hangingPunct="0">
                <a:lnSpc>
                  <a:spcPct val="60000"/>
                </a:lnSpc>
                <a:spcBef>
                  <a:spcPct val="50000"/>
                </a:spcBef>
                <a:spcAft>
                  <a:spcPct val="0"/>
                </a:spcAft>
                <a:defRPr/>
              </a:pPr>
              <a:r>
                <a:rPr lang="en-US" sz="1200" dirty="0">
                  <a:solidFill>
                    <a:srgbClr val="00B050"/>
                  </a:solidFill>
                  <a:effectLst>
                    <a:outerShdw blurRad="38100" dist="38100" dir="2700000" algn="tl">
                      <a:srgbClr val="FFFFFF"/>
                    </a:outerShdw>
                  </a:effectLst>
                  <a:latin typeface="Arial" charset="0"/>
                </a:rPr>
                <a:t>I</a:t>
              </a:r>
            </a:p>
            <a:p>
              <a:pPr defTabSz="914400" eaLnBrk="0" fontAlgn="base" hangingPunct="0">
                <a:lnSpc>
                  <a:spcPct val="60000"/>
                </a:lnSpc>
                <a:spcBef>
                  <a:spcPct val="50000"/>
                </a:spcBef>
                <a:spcAft>
                  <a:spcPct val="0"/>
                </a:spcAft>
                <a:defRPr/>
              </a:pPr>
              <a:r>
                <a:rPr lang="en-US" sz="1200" dirty="0">
                  <a:solidFill>
                    <a:srgbClr val="00B050"/>
                  </a:solidFill>
                  <a:effectLst>
                    <a:outerShdw blurRad="38100" dist="38100" dir="2700000" algn="tl">
                      <a:srgbClr val="FFFFFF"/>
                    </a:outerShdw>
                  </a:effectLst>
                  <a:latin typeface="Arial" charset="0"/>
                </a:rPr>
                <a:t>Fe</a:t>
              </a:r>
            </a:p>
          </p:txBody>
        </p:sp>
        <p:sp>
          <p:nvSpPr>
            <p:cNvPr id="58376" name="Text Box 8"/>
            <p:cNvSpPr txBox="1">
              <a:spLocks noChangeArrowheads="1"/>
            </p:cNvSpPr>
            <p:nvPr/>
          </p:nvSpPr>
          <p:spPr bwMode="auto">
            <a:xfrm>
              <a:off x="4416" y="3120"/>
              <a:ext cx="384" cy="762"/>
            </a:xfrm>
            <a:prstGeom prst="rect">
              <a:avLst/>
            </a:prstGeom>
            <a:noFill/>
            <a:ln w="9525">
              <a:noFill/>
              <a:miter lim="800000"/>
              <a:headEnd/>
              <a:tailEnd/>
            </a:ln>
            <a:effectLst/>
          </p:spPr>
          <p:txBody>
            <a:bodyPr>
              <a:spAutoFit/>
            </a:bodyPr>
            <a:lstStyle/>
            <a:p>
              <a:pPr defTabSz="914400" eaLnBrk="0" fontAlgn="base" hangingPunct="0">
                <a:lnSpc>
                  <a:spcPct val="60000"/>
                </a:lnSpc>
                <a:spcBef>
                  <a:spcPct val="50000"/>
                </a:spcBef>
                <a:spcAft>
                  <a:spcPct val="0"/>
                </a:spcAft>
                <a:defRPr/>
              </a:pPr>
              <a:r>
                <a:rPr lang="en-US" sz="1200">
                  <a:solidFill>
                    <a:srgbClr val="00B050"/>
                  </a:solidFill>
                  <a:effectLst>
                    <a:outerShdw blurRad="38100" dist="38100" dir="2700000" algn="tl">
                      <a:srgbClr val="FFFFFF"/>
                    </a:outerShdw>
                  </a:effectLst>
                  <a:latin typeface="Arial" charset="0"/>
                </a:rPr>
                <a:t>Mn</a:t>
              </a:r>
            </a:p>
            <a:p>
              <a:pPr defTabSz="914400" eaLnBrk="0" fontAlgn="base" hangingPunct="0">
                <a:lnSpc>
                  <a:spcPct val="60000"/>
                </a:lnSpc>
                <a:spcBef>
                  <a:spcPct val="50000"/>
                </a:spcBef>
                <a:spcAft>
                  <a:spcPct val="0"/>
                </a:spcAft>
                <a:defRPr/>
              </a:pPr>
              <a:r>
                <a:rPr lang="en-US" sz="1200">
                  <a:solidFill>
                    <a:srgbClr val="00B050"/>
                  </a:solidFill>
                  <a:effectLst>
                    <a:outerShdw blurRad="38100" dist="38100" dir="2700000" algn="tl">
                      <a:srgbClr val="FFFFFF"/>
                    </a:outerShdw>
                  </a:effectLst>
                  <a:latin typeface="Arial" charset="0"/>
                </a:rPr>
                <a:t>Mo</a:t>
              </a:r>
            </a:p>
            <a:p>
              <a:pPr defTabSz="914400" eaLnBrk="0" fontAlgn="base" hangingPunct="0">
                <a:lnSpc>
                  <a:spcPct val="60000"/>
                </a:lnSpc>
                <a:spcBef>
                  <a:spcPct val="50000"/>
                </a:spcBef>
                <a:spcAft>
                  <a:spcPct val="0"/>
                </a:spcAft>
                <a:defRPr/>
              </a:pPr>
              <a:r>
                <a:rPr lang="en-US" sz="1200">
                  <a:solidFill>
                    <a:srgbClr val="00B050"/>
                  </a:solidFill>
                  <a:effectLst>
                    <a:outerShdw blurRad="38100" dist="38100" dir="2700000" algn="tl">
                      <a:srgbClr val="FFFFFF"/>
                    </a:outerShdw>
                  </a:effectLst>
                  <a:latin typeface="Arial" charset="0"/>
                </a:rPr>
                <a:t>Se</a:t>
              </a:r>
            </a:p>
            <a:p>
              <a:pPr defTabSz="914400" eaLnBrk="0" fontAlgn="base" hangingPunct="0">
                <a:lnSpc>
                  <a:spcPct val="60000"/>
                </a:lnSpc>
                <a:spcBef>
                  <a:spcPct val="50000"/>
                </a:spcBef>
                <a:spcAft>
                  <a:spcPct val="0"/>
                </a:spcAft>
                <a:defRPr/>
              </a:pPr>
              <a:r>
                <a:rPr lang="en-US" sz="1200">
                  <a:solidFill>
                    <a:srgbClr val="00B050"/>
                  </a:solidFill>
                  <a:effectLst>
                    <a:outerShdw blurRad="38100" dist="38100" dir="2700000" algn="tl">
                      <a:srgbClr val="FFFFFF"/>
                    </a:outerShdw>
                  </a:effectLst>
                  <a:latin typeface="Arial" charset="0"/>
                </a:rPr>
                <a:t>Si</a:t>
              </a:r>
            </a:p>
            <a:p>
              <a:pPr defTabSz="914400" eaLnBrk="0" fontAlgn="base" hangingPunct="0">
                <a:lnSpc>
                  <a:spcPct val="60000"/>
                </a:lnSpc>
                <a:spcBef>
                  <a:spcPct val="50000"/>
                </a:spcBef>
                <a:spcAft>
                  <a:spcPct val="0"/>
                </a:spcAft>
                <a:defRPr/>
              </a:pPr>
              <a:r>
                <a:rPr lang="en-US" sz="1200">
                  <a:solidFill>
                    <a:srgbClr val="00B050"/>
                  </a:solidFill>
                  <a:effectLst>
                    <a:outerShdw blurRad="38100" dist="38100" dir="2700000" algn="tl">
                      <a:srgbClr val="FFFFFF"/>
                    </a:outerShdw>
                  </a:effectLst>
                  <a:latin typeface="Arial" charset="0"/>
                </a:rPr>
                <a:t>Sn</a:t>
              </a:r>
            </a:p>
            <a:p>
              <a:pPr defTabSz="914400" eaLnBrk="0" fontAlgn="base" hangingPunct="0">
                <a:lnSpc>
                  <a:spcPct val="60000"/>
                </a:lnSpc>
                <a:spcBef>
                  <a:spcPct val="50000"/>
                </a:spcBef>
                <a:spcAft>
                  <a:spcPct val="0"/>
                </a:spcAft>
                <a:defRPr/>
              </a:pPr>
              <a:r>
                <a:rPr lang="en-US" sz="1200">
                  <a:solidFill>
                    <a:srgbClr val="00B050"/>
                  </a:solidFill>
                  <a:effectLst>
                    <a:outerShdw blurRad="38100" dist="38100" dir="2700000" algn="tl">
                      <a:srgbClr val="FFFFFF"/>
                    </a:outerShdw>
                  </a:effectLst>
                  <a:latin typeface="Arial" charset="0"/>
                </a:rPr>
                <a:t>Zn</a:t>
              </a:r>
              <a:endParaRPr lang="en-US" sz="2400">
                <a:solidFill>
                  <a:srgbClr val="00B050"/>
                </a:solidFill>
                <a:latin typeface="Arial" charset="0"/>
              </a:endParaRPr>
            </a:p>
          </p:txBody>
        </p:sp>
      </p:grpSp>
      <p:sp>
        <p:nvSpPr>
          <p:cNvPr id="58377" name="Rectangle 9"/>
          <p:cNvSpPr>
            <a:spLocks noChangeArrowheads="1"/>
          </p:cNvSpPr>
          <p:nvPr/>
        </p:nvSpPr>
        <p:spPr bwMode="auto">
          <a:xfrm>
            <a:off x="2590800" y="1447800"/>
            <a:ext cx="2667000" cy="1166813"/>
          </a:xfrm>
          <a:prstGeom prst="rect">
            <a:avLst/>
          </a:prstGeom>
          <a:noFill/>
          <a:ln w="9525">
            <a:noFill/>
            <a:miter lim="800000"/>
            <a:headEnd/>
            <a:tailEnd/>
          </a:ln>
          <a:effectLst/>
        </p:spPr>
        <p:txBody>
          <a:bodyPr>
            <a:spAutoFit/>
          </a:bodyPr>
          <a:lstStyle/>
          <a:p>
            <a:pPr defTabSz="914400" eaLnBrk="0" fontAlgn="base" hangingPunct="0">
              <a:lnSpc>
                <a:spcPct val="60000"/>
              </a:lnSpc>
              <a:spcBef>
                <a:spcPct val="50000"/>
              </a:spcBef>
              <a:spcAft>
                <a:spcPct val="0"/>
              </a:spcAft>
              <a:defRPr/>
            </a:pPr>
            <a:r>
              <a:rPr lang="en-US" u="sng">
                <a:solidFill>
                  <a:srgbClr val="FF0000"/>
                </a:solidFill>
                <a:effectLst>
                  <a:outerShdw blurRad="38100" dist="38100" dir="2700000" algn="tl">
                    <a:srgbClr val="000000"/>
                  </a:outerShdw>
                </a:effectLst>
                <a:latin typeface="Arial" charset="0"/>
              </a:rPr>
              <a:t>PRIMARY ELEMENTS</a:t>
            </a:r>
            <a:endParaRPr lang="en-US">
              <a:solidFill>
                <a:srgbClr val="FF0000"/>
              </a:solidFill>
              <a:effectLst>
                <a:outerShdw blurRad="38100" dist="38100" dir="2700000" algn="tl">
                  <a:srgbClr val="000000"/>
                </a:outerShdw>
              </a:effectLst>
              <a:latin typeface="Arial" charset="0"/>
            </a:endParaRPr>
          </a:p>
          <a:p>
            <a:pPr defTabSz="914400" eaLnBrk="0" fontAlgn="base" hangingPunct="0">
              <a:lnSpc>
                <a:spcPct val="60000"/>
              </a:lnSpc>
              <a:spcBef>
                <a:spcPct val="50000"/>
              </a:spcBef>
              <a:spcAft>
                <a:spcPct val="0"/>
              </a:spcAft>
              <a:defRPr/>
            </a:pPr>
            <a:r>
              <a:rPr lang="en-US">
                <a:solidFill>
                  <a:srgbClr val="FF0000"/>
                </a:solidFill>
                <a:latin typeface="Arial" charset="0"/>
              </a:rPr>
              <a:t>H	63.0%</a:t>
            </a:r>
          </a:p>
          <a:p>
            <a:pPr defTabSz="914400" eaLnBrk="0" fontAlgn="base" hangingPunct="0">
              <a:lnSpc>
                <a:spcPct val="60000"/>
              </a:lnSpc>
              <a:spcBef>
                <a:spcPct val="50000"/>
              </a:spcBef>
              <a:spcAft>
                <a:spcPct val="0"/>
              </a:spcAft>
              <a:defRPr/>
            </a:pPr>
            <a:r>
              <a:rPr lang="en-US">
                <a:solidFill>
                  <a:srgbClr val="FF0000"/>
                </a:solidFill>
                <a:latin typeface="Arial" charset="0"/>
              </a:rPr>
              <a:t>O	25.5%</a:t>
            </a:r>
          </a:p>
          <a:p>
            <a:pPr defTabSz="914400" eaLnBrk="0" fontAlgn="base" hangingPunct="0">
              <a:lnSpc>
                <a:spcPct val="60000"/>
              </a:lnSpc>
              <a:spcBef>
                <a:spcPct val="50000"/>
              </a:spcBef>
              <a:spcAft>
                <a:spcPct val="0"/>
              </a:spcAft>
              <a:defRPr/>
            </a:pPr>
            <a:r>
              <a:rPr lang="en-US">
                <a:solidFill>
                  <a:srgbClr val="FF0000"/>
                </a:solidFill>
                <a:latin typeface="Arial" charset="0"/>
              </a:rPr>
              <a:t>C	9.5%</a:t>
            </a:r>
          </a:p>
        </p:txBody>
      </p:sp>
      <p:sp>
        <p:nvSpPr>
          <p:cNvPr id="5128" name="Rectangle 10"/>
          <p:cNvSpPr>
            <a:spLocks noChangeArrowheads="1"/>
          </p:cNvSpPr>
          <p:nvPr/>
        </p:nvSpPr>
        <p:spPr bwMode="auto">
          <a:xfrm>
            <a:off x="2971800" y="2667000"/>
            <a:ext cx="2743200" cy="1881188"/>
          </a:xfrm>
          <a:prstGeom prst="rect">
            <a:avLst/>
          </a:prstGeom>
          <a:noFill/>
          <a:ln w="9525">
            <a:noFill/>
            <a:miter lim="800000"/>
            <a:headEnd/>
            <a:tailEnd/>
          </a:ln>
        </p:spPr>
        <p:txBody>
          <a:bodyPr>
            <a:spAutoFit/>
          </a:bodyPr>
          <a:lstStyle/>
          <a:p>
            <a:pPr defTabSz="914400" eaLnBrk="0" fontAlgn="base" hangingPunct="0">
              <a:lnSpc>
                <a:spcPct val="60000"/>
              </a:lnSpc>
              <a:spcBef>
                <a:spcPct val="50000"/>
              </a:spcBef>
              <a:spcAft>
                <a:spcPct val="0"/>
              </a:spcAft>
            </a:pPr>
            <a:r>
              <a:rPr lang="en-US" sz="1400" u="sng" smtClean="0">
                <a:solidFill>
                  <a:srgbClr val="7030A0"/>
                </a:solidFill>
                <a:latin typeface="Arial" charset="0"/>
              </a:rPr>
              <a:t>SECONDARY ELEMENTS</a:t>
            </a:r>
            <a:endParaRPr lang="en-US" sz="1400" smtClean="0">
              <a:solidFill>
                <a:srgbClr val="7030A0"/>
              </a:solidFill>
              <a:latin typeface="Arial" charset="0"/>
            </a:endParaRPr>
          </a:p>
          <a:p>
            <a:pPr defTabSz="914400" eaLnBrk="0" fontAlgn="base" hangingPunct="0">
              <a:lnSpc>
                <a:spcPct val="60000"/>
              </a:lnSpc>
              <a:spcBef>
                <a:spcPct val="50000"/>
              </a:spcBef>
              <a:spcAft>
                <a:spcPct val="0"/>
              </a:spcAft>
            </a:pPr>
            <a:r>
              <a:rPr lang="en-US" sz="1400" smtClean="0">
                <a:solidFill>
                  <a:srgbClr val="7030A0"/>
                </a:solidFill>
                <a:latin typeface="Arial" charset="0"/>
              </a:rPr>
              <a:t>Ca	0.31%</a:t>
            </a:r>
          </a:p>
          <a:p>
            <a:pPr defTabSz="914400" eaLnBrk="0" fontAlgn="base" hangingPunct="0">
              <a:lnSpc>
                <a:spcPct val="60000"/>
              </a:lnSpc>
              <a:spcBef>
                <a:spcPct val="50000"/>
              </a:spcBef>
              <a:spcAft>
                <a:spcPct val="0"/>
              </a:spcAft>
            </a:pPr>
            <a:r>
              <a:rPr lang="en-US" sz="1400" smtClean="0">
                <a:solidFill>
                  <a:srgbClr val="7030A0"/>
                </a:solidFill>
                <a:latin typeface="Arial" charset="0"/>
              </a:rPr>
              <a:t>P	0.22%</a:t>
            </a:r>
          </a:p>
          <a:p>
            <a:pPr defTabSz="914400" eaLnBrk="0" fontAlgn="base" hangingPunct="0">
              <a:lnSpc>
                <a:spcPct val="60000"/>
              </a:lnSpc>
              <a:spcBef>
                <a:spcPct val="50000"/>
              </a:spcBef>
              <a:spcAft>
                <a:spcPct val="0"/>
              </a:spcAft>
            </a:pPr>
            <a:r>
              <a:rPr lang="en-US" sz="1400" smtClean="0">
                <a:solidFill>
                  <a:srgbClr val="7030A0"/>
                </a:solidFill>
                <a:latin typeface="Arial" charset="0"/>
              </a:rPr>
              <a:t>K	0.06%</a:t>
            </a:r>
          </a:p>
          <a:p>
            <a:pPr defTabSz="914400" eaLnBrk="0" fontAlgn="base" hangingPunct="0">
              <a:lnSpc>
                <a:spcPct val="60000"/>
              </a:lnSpc>
              <a:spcBef>
                <a:spcPct val="50000"/>
              </a:spcBef>
              <a:spcAft>
                <a:spcPct val="0"/>
              </a:spcAft>
            </a:pPr>
            <a:r>
              <a:rPr lang="en-US" sz="1400" smtClean="0">
                <a:solidFill>
                  <a:srgbClr val="7030A0"/>
                </a:solidFill>
                <a:latin typeface="Arial" charset="0"/>
              </a:rPr>
              <a:t>S	0.05%</a:t>
            </a:r>
          </a:p>
          <a:p>
            <a:pPr defTabSz="914400" eaLnBrk="0" fontAlgn="base" hangingPunct="0">
              <a:lnSpc>
                <a:spcPct val="60000"/>
              </a:lnSpc>
              <a:spcBef>
                <a:spcPct val="50000"/>
              </a:spcBef>
              <a:spcAft>
                <a:spcPct val="0"/>
              </a:spcAft>
            </a:pPr>
            <a:r>
              <a:rPr lang="en-US" sz="1400" smtClean="0">
                <a:solidFill>
                  <a:srgbClr val="7030A0"/>
                </a:solidFill>
                <a:latin typeface="Arial" charset="0"/>
              </a:rPr>
              <a:t>Na	0.03%</a:t>
            </a:r>
          </a:p>
          <a:p>
            <a:pPr defTabSz="914400" eaLnBrk="0" fontAlgn="base" hangingPunct="0">
              <a:lnSpc>
                <a:spcPct val="60000"/>
              </a:lnSpc>
              <a:spcBef>
                <a:spcPct val="50000"/>
              </a:spcBef>
              <a:spcAft>
                <a:spcPct val="0"/>
              </a:spcAft>
            </a:pPr>
            <a:r>
              <a:rPr lang="en-US" sz="1400" smtClean="0">
                <a:solidFill>
                  <a:srgbClr val="7030A0"/>
                </a:solidFill>
                <a:latin typeface="Arial" charset="0"/>
              </a:rPr>
              <a:t>Cl	0.03%</a:t>
            </a:r>
          </a:p>
          <a:p>
            <a:pPr defTabSz="914400" eaLnBrk="0" fontAlgn="base" hangingPunct="0">
              <a:lnSpc>
                <a:spcPct val="60000"/>
              </a:lnSpc>
              <a:spcBef>
                <a:spcPct val="50000"/>
              </a:spcBef>
              <a:spcAft>
                <a:spcPct val="0"/>
              </a:spcAft>
            </a:pPr>
            <a:r>
              <a:rPr lang="en-US" sz="1400" smtClean="0">
                <a:solidFill>
                  <a:srgbClr val="7030A0"/>
                </a:solidFill>
                <a:latin typeface="Arial" charset="0"/>
              </a:rPr>
              <a:t>Mg	0.01%</a:t>
            </a:r>
          </a:p>
        </p:txBody>
      </p:sp>
      <p:pic>
        <p:nvPicPr>
          <p:cNvPr id="5129" name="Picture 12"/>
          <p:cNvPicPr>
            <a:picLocks noChangeAspect="1" noChangeArrowheads="1"/>
          </p:cNvPicPr>
          <p:nvPr/>
        </p:nvPicPr>
        <p:blipFill>
          <a:blip r:embed="rId3"/>
          <a:srcRect/>
          <a:stretch>
            <a:fillRect/>
          </a:stretch>
        </p:blipFill>
        <p:spPr bwMode="auto">
          <a:xfrm>
            <a:off x="533400" y="1676400"/>
            <a:ext cx="2095500" cy="4838700"/>
          </a:xfrm>
          <a:prstGeom prst="rect">
            <a:avLst/>
          </a:prstGeom>
          <a:noFill/>
          <a:ln w="9525">
            <a:noFill/>
            <a:miter lim="800000"/>
            <a:headEnd/>
            <a:tailEnd/>
          </a:ln>
        </p:spPr>
      </p:pic>
      <p:grpSp>
        <p:nvGrpSpPr>
          <p:cNvPr id="3" name="Group 22"/>
          <p:cNvGrpSpPr>
            <a:grpSpLocks/>
          </p:cNvGrpSpPr>
          <p:nvPr/>
        </p:nvGrpSpPr>
        <p:grpSpPr bwMode="auto">
          <a:xfrm>
            <a:off x="5600700" y="1676400"/>
            <a:ext cx="2286000" cy="838200"/>
            <a:chOff x="3528" y="1056"/>
            <a:chExt cx="1440" cy="528"/>
          </a:xfrm>
        </p:grpSpPr>
        <p:sp>
          <p:nvSpPr>
            <p:cNvPr id="5137" name="Text Box 13"/>
            <p:cNvSpPr txBox="1">
              <a:spLocks noChangeArrowheads="1"/>
            </p:cNvSpPr>
            <p:nvPr/>
          </p:nvSpPr>
          <p:spPr bwMode="auto">
            <a:xfrm>
              <a:off x="3824" y="1296"/>
              <a:ext cx="848" cy="288"/>
            </a:xfrm>
            <a:prstGeom prst="rect">
              <a:avLst/>
            </a:prstGeom>
            <a:noFill/>
            <a:ln w="9525">
              <a:noFill/>
              <a:miter lim="800000"/>
              <a:headEnd/>
              <a:tailEnd/>
            </a:ln>
          </p:spPr>
          <p:txBody>
            <a:bodyPr wrap="none">
              <a:spAutoFit/>
            </a:bodyPr>
            <a:lstStyle/>
            <a:p>
              <a:pPr algn="ctr" defTabSz="914400" eaLnBrk="0" fontAlgn="base" hangingPunct="0">
                <a:spcBef>
                  <a:spcPct val="0"/>
                </a:spcBef>
                <a:spcAft>
                  <a:spcPct val="0"/>
                </a:spcAft>
              </a:pPr>
              <a:r>
                <a:rPr lang="en-US" sz="2400" b="1" smtClean="0">
                  <a:solidFill>
                    <a:srgbClr val="FF0000"/>
                  </a:solidFill>
                  <a:latin typeface="Arial" charset="0"/>
                </a:rPr>
                <a:t>C</a:t>
              </a:r>
              <a:r>
                <a:rPr lang="en-US" sz="2400" b="1" baseline="-25000" smtClean="0">
                  <a:solidFill>
                    <a:srgbClr val="FF0000"/>
                  </a:solidFill>
                  <a:latin typeface="Arial" charset="0"/>
                </a:rPr>
                <a:t>n</a:t>
              </a:r>
              <a:r>
                <a:rPr lang="en-US" sz="2400" b="1" smtClean="0">
                  <a:solidFill>
                    <a:srgbClr val="FF0000"/>
                  </a:solidFill>
                  <a:latin typeface="Arial" charset="0"/>
                </a:rPr>
                <a:t>H</a:t>
              </a:r>
              <a:r>
                <a:rPr lang="en-US" sz="2400" b="1" baseline="-25000" smtClean="0">
                  <a:solidFill>
                    <a:srgbClr val="FF0000"/>
                  </a:solidFill>
                  <a:latin typeface="Arial" charset="0"/>
                </a:rPr>
                <a:t>2n</a:t>
              </a:r>
              <a:r>
                <a:rPr lang="en-US" sz="2400" b="1" smtClean="0">
                  <a:solidFill>
                    <a:srgbClr val="FF0000"/>
                  </a:solidFill>
                  <a:latin typeface="Arial" charset="0"/>
                </a:rPr>
                <a:t>O</a:t>
              </a:r>
              <a:r>
                <a:rPr lang="en-US" sz="2400" b="1" baseline="-25000" smtClean="0">
                  <a:solidFill>
                    <a:srgbClr val="FF0000"/>
                  </a:solidFill>
                  <a:latin typeface="Arial" charset="0"/>
                </a:rPr>
                <a:t>n</a:t>
              </a:r>
              <a:endParaRPr lang="en-US" sz="2400" b="1" smtClean="0">
                <a:solidFill>
                  <a:srgbClr val="FF0000"/>
                </a:solidFill>
                <a:latin typeface="Arial" charset="0"/>
              </a:endParaRPr>
            </a:p>
          </p:txBody>
        </p:sp>
        <p:sp>
          <p:nvSpPr>
            <p:cNvPr id="58386" name="Text Box 18"/>
            <p:cNvSpPr txBox="1">
              <a:spLocks noChangeArrowheads="1"/>
            </p:cNvSpPr>
            <p:nvPr/>
          </p:nvSpPr>
          <p:spPr bwMode="auto">
            <a:xfrm>
              <a:off x="3528" y="1056"/>
              <a:ext cx="1440" cy="25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2000" i="1" dirty="0">
                  <a:solidFill>
                    <a:srgbClr val="000000"/>
                  </a:solidFill>
                  <a:effectLst>
                    <a:outerShdw blurRad="38100" dist="38100" dir="2700000" algn="tl">
                      <a:srgbClr val="FFFFFF"/>
                    </a:outerShdw>
                  </a:effectLst>
                  <a:latin typeface="Arial" charset="0"/>
                </a:rPr>
                <a:t>carbohydrates</a:t>
              </a:r>
            </a:p>
          </p:txBody>
        </p:sp>
      </p:grpSp>
      <p:grpSp>
        <p:nvGrpSpPr>
          <p:cNvPr id="4" name="Group 23"/>
          <p:cNvGrpSpPr>
            <a:grpSpLocks/>
          </p:cNvGrpSpPr>
          <p:nvPr/>
        </p:nvGrpSpPr>
        <p:grpSpPr bwMode="auto">
          <a:xfrm>
            <a:off x="5410200" y="3352800"/>
            <a:ext cx="2587625" cy="762000"/>
            <a:chOff x="3433" y="1920"/>
            <a:chExt cx="1630" cy="480"/>
          </a:xfrm>
        </p:grpSpPr>
        <p:sp>
          <p:nvSpPr>
            <p:cNvPr id="5135" name="Rectangle 17"/>
            <p:cNvSpPr>
              <a:spLocks noChangeArrowheads="1"/>
            </p:cNvSpPr>
            <p:nvPr/>
          </p:nvSpPr>
          <p:spPr bwMode="auto">
            <a:xfrm>
              <a:off x="3433" y="2112"/>
              <a:ext cx="1630" cy="288"/>
            </a:xfrm>
            <a:prstGeom prst="rect">
              <a:avLst/>
            </a:prstGeom>
            <a:noFill/>
            <a:ln w="9525">
              <a:noFill/>
              <a:miter lim="800000"/>
              <a:headEnd/>
              <a:tailEnd/>
            </a:ln>
          </p:spPr>
          <p:txBody>
            <a:bodyPr wrap="none">
              <a:spAutoFit/>
            </a:bodyPr>
            <a:lstStyle/>
            <a:p>
              <a:pPr algn="ctr" defTabSz="914400" eaLnBrk="0" fontAlgn="base" hangingPunct="0">
                <a:spcBef>
                  <a:spcPct val="0"/>
                </a:spcBef>
                <a:spcAft>
                  <a:spcPct val="0"/>
                </a:spcAft>
              </a:pPr>
              <a:r>
                <a:rPr lang="en-US" sz="2400" b="1" smtClean="0">
                  <a:solidFill>
                    <a:srgbClr val="FF0000"/>
                  </a:solidFill>
                  <a:latin typeface="Arial" charset="0"/>
                </a:rPr>
                <a:t>C</a:t>
              </a:r>
              <a:r>
                <a:rPr lang="en-US" sz="2400" b="1" baseline="-25000" smtClean="0">
                  <a:solidFill>
                    <a:srgbClr val="FF0000"/>
                  </a:solidFill>
                  <a:latin typeface="Arial" charset="0"/>
                </a:rPr>
                <a:t>6</a:t>
              </a:r>
              <a:r>
                <a:rPr lang="en-US" sz="2400" b="1" smtClean="0">
                  <a:solidFill>
                    <a:srgbClr val="FF0000"/>
                  </a:solidFill>
                  <a:latin typeface="Arial" charset="0"/>
                </a:rPr>
                <a:t>H</a:t>
              </a:r>
              <a:r>
                <a:rPr lang="en-US" sz="2400" b="1" baseline="-25000" smtClean="0">
                  <a:solidFill>
                    <a:srgbClr val="FF0000"/>
                  </a:solidFill>
                  <a:latin typeface="Arial" charset="0"/>
                </a:rPr>
                <a:t>14</a:t>
              </a:r>
              <a:r>
                <a:rPr lang="en-US" sz="2400" b="1" smtClean="0">
                  <a:solidFill>
                    <a:srgbClr val="7030A0"/>
                  </a:solidFill>
                  <a:latin typeface="Arial" charset="0"/>
                </a:rPr>
                <a:t>N</a:t>
              </a:r>
              <a:r>
                <a:rPr lang="en-US" sz="2400" b="1" baseline="-25000" smtClean="0">
                  <a:solidFill>
                    <a:srgbClr val="7030A0"/>
                  </a:solidFill>
                  <a:latin typeface="Arial" charset="0"/>
                </a:rPr>
                <a:t>2</a:t>
              </a:r>
              <a:r>
                <a:rPr lang="en-US" sz="2400" b="1" smtClean="0">
                  <a:solidFill>
                    <a:srgbClr val="FF0000"/>
                  </a:solidFill>
                  <a:latin typeface="Arial" charset="0"/>
                </a:rPr>
                <a:t>O</a:t>
              </a:r>
              <a:r>
                <a:rPr lang="en-US" sz="2400" b="1" baseline="-25000" smtClean="0">
                  <a:solidFill>
                    <a:srgbClr val="FF0000"/>
                  </a:solidFill>
                  <a:latin typeface="Arial" charset="0"/>
                </a:rPr>
                <a:t>2 </a:t>
              </a:r>
              <a:r>
                <a:rPr lang="en-US" b="1" smtClean="0">
                  <a:solidFill>
                    <a:srgbClr val="000000"/>
                  </a:solidFill>
                  <a:latin typeface="Arial" charset="0"/>
                </a:rPr>
                <a:t>(lysine)</a:t>
              </a:r>
              <a:r>
                <a:rPr lang="en-US" sz="2400" smtClean="0">
                  <a:solidFill>
                    <a:srgbClr val="FF0000"/>
                  </a:solidFill>
                  <a:latin typeface="Arial" charset="0"/>
                </a:rPr>
                <a:t> </a:t>
              </a:r>
            </a:p>
          </p:txBody>
        </p:sp>
        <p:sp>
          <p:nvSpPr>
            <p:cNvPr id="58388" name="Text Box 20"/>
            <p:cNvSpPr txBox="1">
              <a:spLocks noChangeArrowheads="1"/>
            </p:cNvSpPr>
            <p:nvPr/>
          </p:nvSpPr>
          <p:spPr bwMode="auto">
            <a:xfrm>
              <a:off x="3504" y="1920"/>
              <a:ext cx="1440" cy="25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2000" i="1" dirty="0">
                  <a:solidFill>
                    <a:srgbClr val="000000"/>
                  </a:solidFill>
                  <a:effectLst>
                    <a:outerShdw blurRad="38100" dist="38100" dir="2700000" algn="tl">
                      <a:srgbClr val="FFFFFF"/>
                    </a:outerShdw>
                  </a:effectLst>
                  <a:latin typeface="Arial" charset="0"/>
                </a:rPr>
                <a:t>amino acids</a:t>
              </a:r>
            </a:p>
          </p:txBody>
        </p:sp>
      </p:grpSp>
      <p:grpSp>
        <p:nvGrpSpPr>
          <p:cNvPr id="5" name="Group 24"/>
          <p:cNvGrpSpPr>
            <a:grpSpLocks/>
          </p:cNvGrpSpPr>
          <p:nvPr/>
        </p:nvGrpSpPr>
        <p:grpSpPr bwMode="auto">
          <a:xfrm>
            <a:off x="5334000" y="4953000"/>
            <a:ext cx="2668588" cy="762000"/>
            <a:chOff x="3408" y="2976"/>
            <a:chExt cx="1681" cy="480"/>
          </a:xfrm>
        </p:grpSpPr>
        <p:sp>
          <p:nvSpPr>
            <p:cNvPr id="5133" name="Text Box 15"/>
            <p:cNvSpPr txBox="1">
              <a:spLocks noChangeArrowheads="1"/>
            </p:cNvSpPr>
            <p:nvPr/>
          </p:nvSpPr>
          <p:spPr bwMode="auto">
            <a:xfrm>
              <a:off x="3408" y="3168"/>
              <a:ext cx="1681" cy="288"/>
            </a:xfrm>
            <a:prstGeom prst="rect">
              <a:avLst/>
            </a:prstGeom>
            <a:noFill/>
            <a:ln w="9525">
              <a:noFill/>
              <a:miter lim="800000"/>
              <a:headEnd/>
              <a:tailEnd/>
            </a:ln>
          </p:spPr>
          <p:txBody>
            <a:bodyPr anchor="ctr">
              <a:spAutoFit/>
            </a:bodyPr>
            <a:lstStyle/>
            <a:p>
              <a:pPr algn="ctr" defTabSz="914400" eaLnBrk="0" fontAlgn="base" hangingPunct="0">
                <a:spcBef>
                  <a:spcPct val="0"/>
                </a:spcBef>
                <a:spcAft>
                  <a:spcPct val="0"/>
                </a:spcAft>
              </a:pPr>
              <a:r>
                <a:rPr lang="en-US" sz="2400" b="1" smtClean="0">
                  <a:solidFill>
                    <a:srgbClr val="FF0000"/>
                  </a:solidFill>
                  <a:latin typeface="Arial" charset="0"/>
                </a:rPr>
                <a:t>C</a:t>
              </a:r>
              <a:r>
                <a:rPr lang="en-US" sz="2400" b="1" baseline="-25000" smtClean="0">
                  <a:solidFill>
                    <a:srgbClr val="FF0000"/>
                  </a:solidFill>
                  <a:latin typeface="Arial" charset="0"/>
                </a:rPr>
                <a:t>49</a:t>
              </a:r>
              <a:r>
                <a:rPr lang="en-US" sz="2400" b="1" smtClean="0">
                  <a:solidFill>
                    <a:srgbClr val="FF0000"/>
                  </a:solidFill>
                  <a:latin typeface="Arial" charset="0"/>
                </a:rPr>
                <a:t>H</a:t>
              </a:r>
              <a:r>
                <a:rPr lang="en-US" sz="2400" b="1" baseline="-25000" smtClean="0">
                  <a:solidFill>
                    <a:srgbClr val="FF0000"/>
                  </a:solidFill>
                  <a:latin typeface="Arial" charset="0"/>
                </a:rPr>
                <a:t>56</a:t>
              </a:r>
              <a:r>
                <a:rPr lang="en-US" sz="2400" b="1" smtClean="0">
                  <a:solidFill>
                    <a:srgbClr val="FF0000"/>
                  </a:solidFill>
                  <a:latin typeface="Arial" charset="0"/>
                </a:rPr>
                <a:t>O</a:t>
              </a:r>
              <a:r>
                <a:rPr lang="en-US" sz="2400" b="1" baseline="-25000" smtClean="0">
                  <a:solidFill>
                    <a:srgbClr val="FF0000"/>
                  </a:solidFill>
                  <a:latin typeface="Arial" charset="0"/>
                </a:rPr>
                <a:t>6</a:t>
              </a:r>
              <a:r>
                <a:rPr lang="en-US" sz="2400" b="1" smtClean="0">
                  <a:solidFill>
                    <a:srgbClr val="7030A0"/>
                  </a:solidFill>
                  <a:latin typeface="Arial" charset="0"/>
                </a:rPr>
                <a:t>N</a:t>
              </a:r>
              <a:r>
                <a:rPr lang="en-US" sz="2400" b="1" baseline="-25000" smtClean="0">
                  <a:solidFill>
                    <a:srgbClr val="7030A0"/>
                  </a:solidFill>
                  <a:latin typeface="Arial" charset="0"/>
                </a:rPr>
                <a:t>4</a:t>
              </a:r>
              <a:r>
                <a:rPr lang="en-US" sz="2400" b="1" smtClean="0">
                  <a:solidFill>
                    <a:srgbClr val="00B050"/>
                  </a:solidFill>
                  <a:latin typeface="Arial" charset="0"/>
                </a:rPr>
                <a:t>Fe</a:t>
              </a:r>
            </a:p>
          </p:txBody>
        </p:sp>
        <p:sp>
          <p:nvSpPr>
            <p:cNvPr id="58389" name="Text Box 21"/>
            <p:cNvSpPr txBox="1">
              <a:spLocks noChangeArrowheads="1"/>
            </p:cNvSpPr>
            <p:nvPr/>
          </p:nvSpPr>
          <p:spPr bwMode="auto">
            <a:xfrm>
              <a:off x="3528" y="2976"/>
              <a:ext cx="1440" cy="25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2000" i="1" dirty="0" err="1">
                  <a:solidFill>
                    <a:srgbClr val="000000"/>
                  </a:solidFill>
                  <a:effectLst>
                    <a:outerShdw blurRad="38100" dist="38100" dir="2700000" algn="tl">
                      <a:srgbClr val="FFFFFF"/>
                    </a:outerShdw>
                  </a:effectLst>
                  <a:latin typeface="Arial" charset="0"/>
                </a:rPr>
                <a:t>Heme</a:t>
              </a:r>
              <a:r>
                <a:rPr lang="en-US" sz="2000" i="1" dirty="0">
                  <a:solidFill>
                    <a:srgbClr val="000000"/>
                  </a:solidFill>
                  <a:effectLst>
                    <a:outerShdw blurRad="38100" dist="38100" dir="2700000" algn="tl">
                      <a:srgbClr val="FFFFFF"/>
                    </a:outerShdw>
                  </a:effectLst>
                  <a:latin typeface="Arial" charset="0"/>
                </a:rPr>
                <a:t> 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8"/>
          <p:cNvSpPr>
            <a:spLocks noChangeArrowheads="1"/>
          </p:cNvSpPr>
          <p:nvPr/>
        </p:nvSpPr>
        <p:spPr bwMode="auto">
          <a:xfrm>
            <a:off x="304800" y="285750"/>
            <a:ext cx="8534400" cy="6286500"/>
          </a:xfrm>
          <a:custGeom>
            <a:avLst/>
            <a:gdLst>
              <a:gd name="T0" fmla="*/ 2147483647 w 21600"/>
              <a:gd name="T1" fmla="*/ 914816679 h 21600"/>
              <a:gd name="T2" fmla="*/ 1686018314 w 21600"/>
              <a:gd name="T3" fmla="*/ 1829633358 h 21600"/>
              <a:gd name="T4" fmla="*/ 238071842 w 21600"/>
              <a:gd name="T5" fmla="*/ 914816679 h 21600"/>
              <a:gd name="T6" fmla="*/ 1686018314 w 21600"/>
              <a:gd name="T7" fmla="*/ 0 h 21600"/>
              <a:gd name="T8" fmla="*/ 0 60000 65536"/>
              <a:gd name="T9" fmla="*/ 0 60000 65536"/>
              <a:gd name="T10" fmla="*/ 0 60000 65536"/>
              <a:gd name="T11" fmla="*/ 0 60000 65536"/>
              <a:gd name="T12" fmla="*/ 3325 w 21600"/>
              <a:gd name="T13" fmla="*/ 3325 h 21600"/>
              <a:gd name="T14" fmla="*/ 18275 w 21600"/>
              <a:gd name="T15" fmla="*/ 18275 h 21600"/>
            </a:gdLst>
            <a:ahLst/>
            <a:cxnLst>
              <a:cxn ang="T8">
                <a:pos x="T0" y="T1"/>
              </a:cxn>
              <a:cxn ang="T9">
                <a:pos x="T2" y="T3"/>
              </a:cxn>
              <a:cxn ang="T10">
                <a:pos x="T4" y="T5"/>
              </a:cxn>
              <a:cxn ang="T11">
                <a:pos x="T6" y="T7"/>
              </a:cxn>
            </a:cxnLst>
            <a:rect l="T12" t="T13" r="T14" b="T15"/>
            <a:pathLst>
              <a:path w="21600" h="21600">
                <a:moveTo>
                  <a:pt x="0" y="0"/>
                </a:moveTo>
                <a:lnTo>
                  <a:pt x="3050" y="21600"/>
                </a:lnTo>
                <a:lnTo>
                  <a:pt x="18550" y="21600"/>
                </a:lnTo>
                <a:lnTo>
                  <a:pt x="21600" y="0"/>
                </a:lnTo>
                <a:close/>
              </a:path>
            </a:pathLst>
          </a:custGeom>
          <a:solidFill>
            <a:schemeClr val="bg1">
              <a:alpha val="59999"/>
            </a:schemeClr>
          </a:solidFill>
          <a:ln w="9525">
            <a:solidFill>
              <a:schemeClr val="bg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26637" name="Text Box 13"/>
          <p:cNvSpPr txBox="1">
            <a:spLocks noChangeArrowheads="1"/>
          </p:cNvSpPr>
          <p:nvPr/>
        </p:nvSpPr>
        <p:spPr bwMode="auto">
          <a:xfrm>
            <a:off x="1511300" y="457200"/>
            <a:ext cx="6400800" cy="64135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3600">
                <a:solidFill>
                  <a:srgbClr val="000000"/>
                </a:solidFill>
                <a:effectLst>
                  <a:outerShdw blurRad="38100" dist="38100" dir="2700000" algn="tl">
                    <a:srgbClr val="FFFFFF"/>
                  </a:outerShdw>
                </a:effectLst>
                <a:latin typeface="Arial" charset="0"/>
              </a:rPr>
              <a:t>Soft Parts and Hard Parts</a:t>
            </a:r>
          </a:p>
        </p:txBody>
      </p:sp>
      <p:sp>
        <p:nvSpPr>
          <p:cNvPr id="26639" name="Text Box 15"/>
          <p:cNvSpPr txBox="1">
            <a:spLocks noChangeArrowheads="1"/>
          </p:cNvSpPr>
          <p:nvPr/>
        </p:nvSpPr>
        <p:spPr bwMode="auto">
          <a:xfrm>
            <a:off x="1679575" y="1295400"/>
            <a:ext cx="6064250" cy="457200"/>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400" b="1">
                <a:solidFill>
                  <a:srgbClr val="FF0000"/>
                </a:solidFill>
                <a:effectLst>
                  <a:outerShdw blurRad="38100" dist="38100" dir="2700000" algn="tl">
                    <a:srgbClr val="000000"/>
                  </a:outerShdw>
                </a:effectLst>
                <a:latin typeface="Arial" charset="0"/>
              </a:rPr>
              <a:t>Volatile</a:t>
            </a:r>
            <a:r>
              <a:rPr lang="en-US" sz="2400">
                <a:solidFill>
                  <a:srgbClr val="FF0000"/>
                </a:solidFill>
                <a:effectLst>
                  <a:outerShdw blurRad="38100" dist="38100" dir="2700000" algn="tl">
                    <a:srgbClr val="000000"/>
                  </a:outerShdw>
                </a:effectLst>
                <a:latin typeface="Arial" charset="0"/>
              </a:rPr>
              <a:t> (“soft”)- easily and quickly digested</a:t>
            </a:r>
          </a:p>
        </p:txBody>
      </p:sp>
      <p:sp>
        <p:nvSpPr>
          <p:cNvPr id="26640" name="Text Box 16"/>
          <p:cNvSpPr txBox="1">
            <a:spLocks noChangeArrowheads="1"/>
          </p:cNvSpPr>
          <p:nvPr/>
        </p:nvSpPr>
        <p:spPr bwMode="auto">
          <a:xfrm>
            <a:off x="1587500" y="3962400"/>
            <a:ext cx="6248400" cy="4572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en-US" sz="2400" b="1">
                <a:solidFill>
                  <a:srgbClr val="660066"/>
                </a:solidFill>
                <a:effectLst>
                  <a:outerShdw blurRad="38100" dist="38100" dir="2700000" algn="tl">
                    <a:srgbClr val="000000"/>
                  </a:outerShdw>
                </a:effectLst>
                <a:latin typeface="Arial" charset="0"/>
              </a:rPr>
              <a:t>Refractory</a:t>
            </a:r>
            <a:r>
              <a:rPr lang="en-US" sz="2400">
                <a:solidFill>
                  <a:srgbClr val="660066"/>
                </a:solidFill>
                <a:effectLst>
                  <a:outerShdw blurRad="38100" dist="38100" dir="2700000" algn="tl">
                    <a:srgbClr val="000000"/>
                  </a:outerShdw>
                </a:effectLst>
                <a:latin typeface="Arial" charset="0"/>
              </a:rPr>
              <a:t> (“hard”)- tough to break down</a:t>
            </a:r>
          </a:p>
        </p:txBody>
      </p:sp>
      <p:grpSp>
        <p:nvGrpSpPr>
          <p:cNvPr id="2" name="Group 25"/>
          <p:cNvGrpSpPr>
            <a:grpSpLocks/>
          </p:cNvGrpSpPr>
          <p:nvPr/>
        </p:nvGrpSpPr>
        <p:grpSpPr bwMode="auto">
          <a:xfrm>
            <a:off x="2057400" y="1828800"/>
            <a:ext cx="4953000" cy="1884363"/>
            <a:chOff x="2016" y="1248"/>
            <a:chExt cx="3120" cy="1187"/>
          </a:xfrm>
        </p:grpSpPr>
        <p:grpSp>
          <p:nvGrpSpPr>
            <p:cNvPr id="3" name="Group 24"/>
            <p:cNvGrpSpPr>
              <a:grpSpLocks/>
            </p:cNvGrpSpPr>
            <p:nvPr/>
          </p:nvGrpSpPr>
          <p:grpSpPr bwMode="auto">
            <a:xfrm>
              <a:off x="2016" y="1577"/>
              <a:ext cx="3120" cy="858"/>
              <a:chOff x="2016" y="1577"/>
              <a:chExt cx="3120" cy="858"/>
            </a:xfrm>
          </p:grpSpPr>
          <p:pic>
            <p:nvPicPr>
              <p:cNvPr id="6157" name="Picture 19"/>
              <p:cNvPicPr>
                <a:picLocks noChangeAspect="1" noChangeArrowheads="1"/>
              </p:cNvPicPr>
              <p:nvPr/>
            </p:nvPicPr>
            <p:blipFill>
              <a:blip r:embed="rId2"/>
              <a:srcRect/>
              <a:stretch>
                <a:fillRect/>
              </a:stretch>
            </p:blipFill>
            <p:spPr bwMode="auto">
              <a:xfrm>
                <a:off x="2016" y="1673"/>
                <a:ext cx="720" cy="720"/>
              </a:xfrm>
              <a:prstGeom prst="rect">
                <a:avLst/>
              </a:prstGeom>
              <a:noFill/>
              <a:ln w="9525">
                <a:noFill/>
                <a:miter lim="800000"/>
                <a:headEnd/>
                <a:tailEnd/>
              </a:ln>
            </p:spPr>
          </p:pic>
          <p:pic>
            <p:nvPicPr>
              <p:cNvPr id="6158" name="Picture 20"/>
              <p:cNvPicPr>
                <a:picLocks noChangeAspect="1" noChangeArrowheads="1"/>
              </p:cNvPicPr>
              <p:nvPr/>
            </p:nvPicPr>
            <p:blipFill>
              <a:blip r:embed="rId3"/>
              <a:srcRect/>
              <a:stretch>
                <a:fillRect/>
              </a:stretch>
            </p:blipFill>
            <p:spPr bwMode="auto">
              <a:xfrm>
                <a:off x="2784" y="1634"/>
                <a:ext cx="1152" cy="745"/>
              </a:xfrm>
              <a:prstGeom prst="rect">
                <a:avLst/>
              </a:prstGeom>
              <a:noFill/>
              <a:ln w="9525">
                <a:noFill/>
                <a:miter lim="800000"/>
                <a:headEnd/>
                <a:tailEnd/>
              </a:ln>
            </p:spPr>
          </p:pic>
          <p:pic>
            <p:nvPicPr>
              <p:cNvPr id="6159" name="Picture 21"/>
              <p:cNvPicPr>
                <a:picLocks noChangeAspect="1" noChangeArrowheads="1"/>
              </p:cNvPicPr>
              <p:nvPr/>
            </p:nvPicPr>
            <p:blipFill>
              <a:blip r:embed="rId4"/>
              <a:srcRect/>
              <a:stretch>
                <a:fillRect/>
              </a:stretch>
            </p:blipFill>
            <p:spPr bwMode="auto">
              <a:xfrm>
                <a:off x="3984" y="1577"/>
                <a:ext cx="1152" cy="858"/>
              </a:xfrm>
              <a:prstGeom prst="rect">
                <a:avLst/>
              </a:prstGeom>
              <a:noFill/>
              <a:ln w="9525">
                <a:noFill/>
                <a:miter lim="800000"/>
                <a:headEnd/>
                <a:tailEnd/>
              </a:ln>
            </p:spPr>
          </p:pic>
        </p:grpSp>
        <p:sp>
          <p:nvSpPr>
            <p:cNvPr id="26641" name="Text Box 17"/>
            <p:cNvSpPr txBox="1">
              <a:spLocks noChangeArrowheads="1"/>
            </p:cNvSpPr>
            <p:nvPr/>
          </p:nvSpPr>
          <p:spPr bwMode="auto">
            <a:xfrm>
              <a:off x="2184" y="1248"/>
              <a:ext cx="2832" cy="231"/>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a:solidFill>
                    <a:srgbClr val="000000"/>
                  </a:solidFill>
                  <a:effectLst>
                    <a:outerShdw blurRad="38100" dist="38100" dir="2700000" algn="tl">
                      <a:srgbClr val="FFFFFF"/>
                    </a:outerShdw>
                  </a:effectLst>
                  <a:latin typeface="Arial" charset="0"/>
                </a:rPr>
                <a:t>e.g, sugars, starches, fats, simple proteins</a:t>
              </a:r>
            </a:p>
          </p:txBody>
        </p:sp>
      </p:grpSp>
      <p:grpSp>
        <p:nvGrpSpPr>
          <p:cNvPr id="4" name="Group 26"/>
          <p:cNvGrpSpPr>
            <a:grpSpLocks/>
          </p:cNvGrpSpPr>
          <p:nvPr/>
        </p:nvGrpSpPr>
        <p:grpSpPr bwMode="auto">
          <a:xfrm>
            <a:off x="2438400" y="4419600"/>
            <a:ext cx="4114800" cy="1828800"/>
            <a:chOff x="2256" y="2880"/>
            <a:chExt cx="2592" cy="1152"/>
          </a:xfrm>
        </p:grpSpPr>
        <p:sp>
          <p:nvSpPr>
            <p:cNvPr id="26642" name="Text Box 18"/>
            <p:cNvSpPr txBox="1">
              <a:spLocks noChangeArrowheads="1"/>
            </p:cNvSpPr>
            <p:nvPr/>
          </p:nvSpPr>
          <p:spPr bwMode="auto">
            <a:xfrm>
              <a:off x="2376" y="2880"/>
              <a:ext cx="2400" cy="231"/>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a:solidFill>
                    <a:srgbClr val="000000"/>
                  </a:solidFill>
                  <a:effectLst>
                    <a:outerShdw blurRad="38100" dist="38100" dir="2700000" algn="tl">
                      <a:srgbClr val="FFFFFF"/>
                    </a:outerShdw>
                  </a:effectLst>
                  <a:latin typeface="Arial" charset="0"/>
                </a:rPr>
                <a:t>e.g., biominerals, wood</a:t>
              </a:r>
            </a:p>
          </p:txBody>
        </p:sp>
        <p:pic>
          <p:nvPicPr>
            <p:cNvPr id="6153" name="Picture 22"/>
            <p:cNvPicPr>
              <a:picLocks noChangeAspect="1" noChangeArrowheads="1"/>
            </p:cNvPicPr>
            <p:nvPr/>
          </p:nvPicPr>
          <p:blipFill>
            <a:blip r:embed="rId5"/>
            <a:srcRect/>
            <a:stretch>
              <a:fillRect/>
            </a:stretch>
          </p:blipFill>
          <p:spPr bwMode="auto">
            <a:xfrm>
              <a:off x="2256" y="3272"/>
              <a:ext cx="1332" cy="760"/>
            </a:xfrm>
            <a:prstGeom prst="rect">
              <a:avLst/>
            </a:prstGeom>
            <a:noFill/>
            <a:ln w="9525">
              <a:noFill/>
              <a:miter lim="800000"/>
              <a:headEnd/>
              <a:tailEnd/>
            </a:ln>
          </p:spPr>
        </p:pic>
        <p:pic>
          <p:nvPicPr>
            <p:cNvPr id="6154" name="Picture 23"/>
            <p:cNvPicPr>
              <a:picLocks noChangeAspect="1" noChangeArrowheads="1"/>
            </p:cNvPicPr>
            <p:nvPr/>
          </p:nvPicPr>
          <p:blipFill>
            <a:blip r:embed="rId6"/>
            <a:srcRect/>
            <a:stretch>
              <a:fillRect/>
            </a:stretch>
          </p:blipFill>
          <p:spPr bwMode="auto">
            <a:xfrm>
              <a:off x="3648" y="3224"/>
              <a:ext cx="1200" cy="78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6639"/>
                                        </p:tgtEl>
                                        <p:attrNameLst>
                                          <p:attrName>style.visibility</p:attrName>
                                        </p:attrNameLst>
                                      </p:cBhvr>
                                      <p:to>
                                        <p:strVal val="visible"/>
                                      </p:to>
                                    </p:set>
                                    <p:anim calcmode="lin" valueType="num">
                                      <p:cBhvr additive="base">
                                        <p:cTn id="7" dur="500" fill="hold"/>
                                        <p:tgtEl>
                                          <p:spTgt spid="26639"/>
                                        </p:tgtEl>
                                        <p:attrNameLst>
                                          <p:attrName>ppt_x</p:attrName>
                                        </p:attrNameLst>
                                      </p:cBhvr>
                                      <p:tavLst>
                                        <p:tav tm="0">
                                          <p:val>
                                            <p:strVal val="#ppt_x"/>
                                          </p:val>
                                        </p:tav>
                                        <p:tav tm="100000">
                                          <p:val>
                                            <p:strVal val="#ppt_x"/>
                                          </p:val>
                                        </p:tav>
                                      </p:tavLst>
                                    </p:anim>
                                    <p:anim calcmode="lin" valueType="num">
                                      <p:cBhvr additive="base">
                                        <p:cTn id="8" dur="500" fill="hold"/>
                                        <p:tgtEl>
                                          <p:spTgt spid="2663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6640"/>
                                        </p:tgtEl>
                                        <p:attrNameLst>
                                          <p:attrName>style.visibility</p:attrName>
                                        </p:attrNameLst>
                                      </p:cBhvr>
                                      <p:to>
                                        <p:strVal val="visible"/>
                                      </p:to>
                                    </p:set>
                                    <p:anim calcmode="lin" valueType="num">
                                      <p:cBhvr additive="base">
                                        <p:cTn id="17" dur="500" fill="hold"/>
                                        <p:tgtEl>
                                          <p:spTgt spid="26640"/>
                                        </p:tgtEl>
                                        <p:attrNameLst>
                                          <p:attrName>ppt_x</p:attrName>
                                        </p:attrNameLst>
                                      </p:cBhvr>
                                      <p:tavLst>
                                        <p:tav tm="0">
                                          <p:val>
                                            <p:strVal val="#ppt_x"/>
                                          </p:val>
                                        </p:tav>
                                        <p:tav tm="100000">
                                          <p:val>
                                            <p:strVal val="#ppt_x"/>
                                          </p:val>
                                        </p:tav>
                                      </p:tavLst>
                                    </p:anim>
                                    <p:anim calcmode="lin" valueType="num">
                                      <p:cBhvr additive="base">
                                        <p:cTn id="18" dur="500" fill="hold"/>
                                        <p:tgtEl>
                                          <p:spTgt spid="26640"/>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9"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9" grpId="0" autoUpdateAnimBg="0"/>
      <p:bldP spid="2664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074"/>
          <p:cNvSpPr>
            <a:spLocks noChangeArrowheads="1"/>
          </p:cNvSpPr>
          <p:nvPr/>
        </p:nvSpPr>
        <p:spPr bwMode="auto">
          <a:xfrm>
            <a:off x="304800" y="114300"/>
            <a:ext cx="8534400" cy="6629400"/>
          </a:xfrm>
          <a:prstGeom prst="roundRect">
            <a:avLst>
              <a:gd name="adj" fmla="val 16667"/>
            </a:avLst>
          </a:prstGeom>
          <a:solidFill>
            <a:schemeClr val="bg1">
              <a:alpha val="59999"/>
            </a:schemeClr>
          </a:solidFill>
          <a:ln w="9525">
            <a:solidFill>
              <a:schemeClr val="bg1"/>
            </a:solidFill>
            <a:round/>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7171" name="Rectangle 1026" descr="Parchment"/>
          <p:cNvSpPr>
            <a:spLocks noChangeArrowheads="1"/>
          </p:cNvSpPr>
          <p:nvPr/>
        </p:nvSpPr>
        <p:spPr bwMode="auto">
          <a:xfrm>
            <a:off x="742950" y="838200"/>
            <a:ext cx="7658100" cy="56388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400" smtClean="0">
              <a:solidFill>
                <a:srgbClr val="000000"/>
              </a:solidFill>
              <a:latin typeface="Arial" charset="0"/>
            </a:endParaRPr>
          </a:p>
        </p:txBody>
      </p:sp>
      <p:sp>
        <p:nvSpPr>
          <p:cNvPr id="23563" name="Text Box 1035"/>
          <p:cNvSpPr txBox="1">
            <a:spLocks noChangeArrowheads="1"/>
          </p:cNvSpPr>
          <p:nvPr/>
        </p:nvSpPr>
        <p:spPr bwMode="auto">
          <a:xfrm>
            <a:off x="958850" y="228600"/>
            <a:ext cx="7226300" cy="64135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3600">
                <a:solidFill>
                  <a:srgbClr val="000000"/>
                </a:solidFill>
                <a:effectLst>
                  <a:outerShdw blurRad="38100" dist="38100" dir="2700000" algn="tl">
                    <a:srgbClr val="FFFFFF"/>
                  </a:outerShdw>
                </a:effectLst>
                <a:latin typeface="Arial" charset="0"/>
              </a:rPr>
              <a:t>Common Refractory Biomolecules</a:t>
            </a:r>
          </a:p>
        </p:txBody>
      </p:sp>
      <p:sp>
        <p:nvSpPr>
          <p:cNvPr id="7173" name="Text Box 1036"/>
          <p:cNvSpPr txBox="1">
            <a:spLocks noChangeArrowheads="1"/>
          </p:cNvSpPr>
          <p:nvPr/>
        </p:nvSpPr>
        <p:spPr bwMode="auto">
          <a:xfrm>
            <a:off x="762000" y="6203950"/>
            <a:ext cx="1595438" cy="24447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000" i="1" smtClean="0">
                <a:solidFill>
                  <a:srgbClr val="000000"/>
                </a:solidFill>
                <a:latin typeface="Arial" charset="0"/>
              </a:rPr>
              <a:t>(Allison and Briggs 1991)</a:t>
            </a:r>
          </a:p>
        </p:txBody>
      </p:sp>
      <p:sp>
        <p:nvSpPr>
          <p:cNvPr id="7174" name="Text Box 1038"/>
          <p:cNvSpPr txBox="1">
            <a:spLocks noChangeArrowheads="1"/>
          </p:cNvSpPr>
          <p:nvPr/>
        </p:nvSpPr>
        <p:spPr bwMode="auto">
          <a:xfrm>
            <a:off x="2895600" y="4705350"/>
            <a:ext cx="3308350" cy="64135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i="1" smtClean="0">
                <a:solidFill>
                  <a:srgbClr val="000000"/>
                </a:solidFill>
                <a:latin typeface="Arial" charset="0"/>
              </a:rPr>
              <a:t>polysaccharide carbohydrate</a:t>
            </a:r>
          </a:p>
          <a:p>
            <a:pPr defTabSz="914400" eaLnBrk="0" fontAlgn="base" hangingPunct="0">
              <a:spcBef>
                <a:spcPct val="0"/>
              </a:spcBef>
              <a:spcAft>
                <a:spcPct val="0"/>
              </a:spcAft>
            </a:pPr>
            <a:r>
              <a:rPr lang="en-US" smtClean="0">
                <a:solidFill>
                  <a:srgbClr val="3333CC"/>
                </a:solidFill>
                <a:latin typeface="Arial" charset="0"/>
              </a:rPr>
              <a:t>arthropod cuticle</a:t>
            </a:r>
            <a:r>
              <a:rPr lang="en-US" smtClean="0">
                <a:solidFill>
                  <a:srgbClr val="000000"/>
                </a:solidFill>
                <a:latin typeface="Arial" charset="0"/>
              </a:rPr>
              <a:t>, </a:t>
            </a:r>
            <a:r>
              <a:rPr lang="en-US" smtClean="0">
                <a:solidFill>
                  <a:srgbClr val="996633"/>
                </a:solidFill>
                <a:latin typeface="Arial" charset="0"/>
              </a:rPr>
              <a:t>fungi hyphae</a:t>
            </a:r>
            <a:endParaRPr lang="en-US" i="1" smtClean="0">
              <a:solidFill>
                <a:srgbClr val="996633"/>
              </a:solidFill>
              <a:latin typeface="Arial" charset="0"/>
            </a:endParaRPr>
          </a:p>
        </p:txBody>
      </p:sp>
      <p:sp>
        <p:nvSpPr>
          <p:cNvPr id="23565" name="Text Box 1037"/>
          <p:cNvSpPr txBox="1">
            <a:spLocks noChangeArrowheads="1"/>
          </p:cNvSpPr>
          <p:nvPr/>
        </p:nvSpPr>
        <p:spPr bwMode="auto">
          <a:xfrm>
            <a:off x="1925638" y="4795838"/>
            <a:ext cx="965200" cy="457200"/>
          </a:xfrm>
          <a:prstGeom prst="rect">
            <a:avLst/>
          </a:prstGeom>
          <a:noFill/>
          <a:ln w="9525">
            <a:noFill/>
            <a:miter lim="800000"/>
            <a:headEnd/>
            <a:tailEnd/>
          </a:ln>
          <a:effectLst/>
        </p:spPr>
        <p:txBody>
          <a:bodyPr wrap="none">
            <a:spAutoFit/>
          </a:bodyPr>
          <a:lstStyle/>
          <a:p>
            <a:pPr algn="r" defTabSz="914400" eaLnBrk="0" fontAlgn="base" hangingPunct="0">
              <a:spcBef>
                <a:spcPct val="0"/>
              </a:spcBef>
              <a:spcAft>
                <a:spcPct val="0"/>
              </a:spcAft>
              <a:defRPr/>
            </a:pPr>
            <a:r>
              <a:rPr lang="en-US" sz="2400">
                <a:solidFill>
                  <a:srgbClr val="3333CC"/>
                </a:solidFill>
                <a:effectLst>
                  <a:outerShdw blurRad="38100" dist="38100" dir="2700000" algn="tl">
                    <a:srgbClr val="000000"/>
                  </a:outerShdw>
                </a:effectLst>
                <a:latin typeface="Arial" charset="0"/>
              </a:rPr>
              <a:t>Chitin</a:t>
            </a:r>
          </a:p>
        </p:txBody>
      </p:sp>
      <p:sp>
        <p:nvSpPr>
          <p:cNvPr id="7176" name="Text Box 1041"/>
          <p:cNvSpPr txBox="1">
            <a:spLocks noChangeArrowheads="1"/>
          </p:cNvSpPr>
          <p:nvPr/>
        </p:nvSpPr>
        <p:spPr bwMode="auto">
          <a:xfrm>
            <a:off x="2895600" y="1906588"/>
            <a:ext cx="3367088" cy="641350"/>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r>
              <a:rPr lang="en-US" i="1" smtClean="0">
                <a:solidFill>
                  <a:srgbClr val="000000"/>
                </a:solidFill>
                <a:latin typeface="Arial" charset="0"/>
              </a:rPr>
              <a:t>polysaccharide carbohydrate</a:t>
            </a:r>
          </a:p>
          <a:p>
            <a:pPr defTabSz="914400" eaLnBrk="0" fontAlgn="base" hangingPunct="0">
              <a:spcBef>
                <a:spcPct val="0"/>
              </a:spcBef>
              <a:spcAft>
                <a:spcPct val="0"/>
              </a:spcAft>
            </a:pPr>
            <a:r>
              <a:rPr lang="en-US" smtClean="0">
                <a:solidFill>
                  <a:srgbClr val="006600"/>
                </a:solidFill>
                <a:latin typeface="Arial" charset="0"/>
              </a:rPr>
              <a:t>plant cell walls</a:t>
            </a:r>
            <a:endParaRPr lang="en-US" i="1" smtClean="0">
              <a:solidFill>
                <a:srgbClr val="006600"/>
              </a:solidFill>
              <a:latin typeface="Arial" charset="0"/>
            </a:endParaRPr>
          </a:p>
        </p:txBody>
      </p:sp>
      <p:sp>
        <p:nvSpPr>
          <p:cNvPr id="23568" name="Text Box 1040"/>
          <p:cNvSpPr txBox="1">
            <a:spLocks noChangeArrowheads="1"/>
          </p:cNvSpPr>
          <p:nvPr/>
        </p:nvSpPr>
        <p:spPr bwMode="auto">
          <a:xfrm>
            <a:off x="1449388" y="1998663"/>
            <a:ext cx="1441450" cy="457200"/>
          </a:xfrm>
          <a:prstGeom prst="rect">
            <a:avLst/>
          </a:prstGeom>
          <a:noFill/>
          <a:ln w="9525">
            <a:noFill/>
            <a:miter lim="800000"/>
            <a:headEnd/>
            <a:tailEnd/>
          </a:ln>
          <a:effectLst/>
        </p:spPr>
        <p:txBody>
          <a:bodyPr wrap="none">
            <a:spAutoFit/>
          </a:bodyPr>
          <a:lstStyle/>
          <a:p>
            <a:pPr algn="r" defTabSz="914400" eaLnBrk="0" fontAlgn="base" hangingPunct="0">
              <a:spcBef>
                <a:spcPct val="0"/>
              </a:spcBef>
              <a:spcAft>
                <a:spcPct val="0"/>
              </a:spcAft>
              <a:defRPr/>
            </a:pPr>
            <a:r>
              <a:rPr lang="en-US" sz="2400">
                <a:solidFill>
                  <a:srgbClr val="3333CC"/>
                </a:solidFill>
                <a:effectLst>
                  <a:outerShdw blurRad="38100" dist="38100" dir="2700000" algn="tl">
                    <a:srgbClr val="000000"/>
                  </a:outerShdw>
                </a:effectLst>
                <a:latin typeface="Arial" charset="0"/>
              </a:rPr>
              <a:t>Cellulose</a:t>
            </a:r>
          </a:p>
        </p:txBody>
      </p:sp>
      <p:sp>
        <p:nvSpPr>
          <p:cNvPr id="7178" name="Text Box 1043"/>
          <p:cNvSpPr txBox="1">
            <a:spLocks noChangeArrowheads="1"/>
          </p:cNvSpPr>
          <p:nvPr/>
        </p:nvSpPr>
        <p:spPr bwMode="auto">
          <a:xfrm>
            <a:off x="2895600" y="2840038"/>
            <a:ext cx="1517650" cy="64135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i="1" smtClean="0">
                <a:solidFill>
                  <a:srgbClr val="000000"/>
                </a:solidFill>
                <a:latin typeface="Arial" charset="0"/>
              </a:rPr>
              <a:t>polyaromatic</a:t>
            </a:r>
          </a:p>
          <a:p>
            <a:pPr defTabSz="914400" eaLnBrk="0" fontAlgn="base" hangingPunct="0">
              <a:spcBef>
                <a:spcPct val="0"/>
              </a:spcBef>
              <a:spcAft>
                <a:spcPct val="0"/>
              </a:spcAft>
            </a:pPr>
            <a:r>
              <a:rPr lang="en-US" smtClean="0">
                <a:solidFill>
                  <a:srgbClr val="006600"/>
                </a:solidFill>
                <a:latin typeface="Arial" charset="0"/>
              </a:rPr>
              <a:t>woody plants</a:t>
            </a:r>
            <a:endParaRPr lang="en-US" i="1" smtClean="0">
              <a:solidFill>
                <a:srgbClr val="006600"/>
              </a:solidFill>
              <a:latin typeface="Arial" charset="0"/>
            </a:endParaRPr>
          </a:p>
        </p:txBody>
      </p:sp>
      <p:pic>
        <p:nvPicPr>
          <p:cNvPr id="23580" name="Picture 1052"/>
          <p:cNvPicPr>
            <a:picLocks noChangeAspect="1" noChangeArrowheads="1"/>
          </p:cNvPicPr>
          <p:nvPr/>
        </p:nvPicPr>
        <p:blipFill>
          <a:blip r:embed="rId3"/>
          <a:srcRect/>
          <a:stretch>
            <a:fillRect/>
          </a:stretch>
        </p:blipFill>
        <p:spPr bwMode="auto">
          <a:xfrm>
            <a:off x="4572000" y="2743200"/>
            <a:ext cx="1219200" cy="787400"/>
          </a:xfrm>
          <a:prstGeom prst="rect">
            <a:avLst/>
          </a:prstGeom>
          <a:noFill/>
          <a:ln w="9525">
            <a:noFill/>
            <a:miter lim="800000"/>
            <a:headEnd/>
            <a:tailEnd/>
          </a:ln>
        </p:spPr>
      </p:pic>
      <p:sp>
        <p:nvSpPr>
          <p:cNvPr id="23570" name="Text Box 1042"/>
          <p:cNvSpPr txBox="1">
            <a:spLocks noChangeArrowheads="1"/>
          </p:cNvSpPr>
          <p:nvPr/>
        </p:nvSpPr>
        <p:spPr bwMode="auto">
          <a:xfrm>
            <a:off x="1890713" y="2930525"/>
            <a:ext cx="1000125" cy="457200"/>
          </a:xfrm>
          <a:prstGeom prst="rect">
            <a:avLst/>
          </a:prstGeom>
          <a:noFill/>
          <a:ln w="9525">
            <a:noFill/>
            <a:miter lim="800000"/>
            <a:headEnd/>
            <a:tailEnd/>
          </a:ln>
          <a:effectLst/>
        </p:spPr>
        <p:txBody>
          <a:bodyPr wrap="none">
            <a:spAutoFit/>
          </a:bodyPr>
          <a:lstStyle/>
          <a:p>
            <a:pPr algn="r" defTabSz="914400" eaLnBrk="0" fontAlgn="base" hangingPunct="0">
              <a:spcBef>
                <a:spcPct val="0"/>
              </a:spcBef>
              <a:spcAft>
                <a:spcPct val="0"/>
              </a:spcAft>
              <a:defRPr/>
            </a:pPr>
            <a:r>
              <a:rPr lang="en-US" sz="2400">
                <a:solidFill>
                  <a:srgbClr val="3333CC"/>
                </a:solidFill>
                <a:effectLst>
                  <a:outerShdw blurRad="38100" dist="38100" dir="2700000" algn="tl">
                    <a:srgbClr val="000000"/>
                  </a:outerShdw>
                </a:effectLst>
                <a:latin typeface="Arial" charset="0"/>
              </a:rPr>
              <a:t>Lignin</a:t>
            </a:r>
          </a:p>
        </p:txBody>
      </p:sp>
      <p:pic>
        <p:nvPicPr>
          <p:cNvPr id="23578" name="Picture 1050"/>
          <p:cNvPicPr>
            <a:picLocks noChangeAspect="1" noChangeArrowheads="1"/>
          </p:cNvPicPr>
          <p:nvPr/>
        </p:nvPicPr>
        <p:blipFill>
          <a:blip r:embed="rId4"/>
          <a:srcRect/>
          <a:stretch>
            <a:fillRect/>
          </a:stretch>
        </p:blipFill>
        <p:spPr bwMode="auto">
          <a:xfrm>
            <a:off x="6546850" y="5105400"/>
            <a:ext cx="2520950" cy="1303338"/>
          </a:xfrm>
          <a:prstGeom prst="rect">
            <a:avLst/>
          </a:prstGeom>
          <a:noFill/>
          <a:ln w="9525">
            <a:noFill/>
            <a:miter lim="800000"/>
            <a:headEnd/>
            <a:tailEnd/>
          </a:ln>
        </p:spPr>
      </p:pic>
      <p:sp>
        <p:nvSpPr>
          <p:cNvPr id="7182" name="Text Box 1049"/>
          <p:cNvSpPr txBox="1">
            <a:spLocks noChangeArrowheads="1"/>
          </p:cNvSpPr>
          <p:nvPr/>
        </p:nvSpPr>
        <p:spPr bwMode="auto">
          <a:xfrm>
            <a:off x="2895600" y="5638800"/>
            <a:ext cx="5715000" cy="641350"/>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r>
              <a:rPr lang="en-US" i="1" smtClean="0">
                <a:solidFill>
                  <a:srgbClr val="000000"/>
                </a:solidFill>
                <a:latin typeface="Arial" charset="0"/>
              </a:rPr>
              <a:t>protein polymer</a:t>
            </a:r>
          </a:p>
          <a:p>
            <a:pPr defTabSz="914400" eaLnBrk="0" fontAlgn="base" hangingPunct="0">
              <a:spcBef>
                <a:spcPct val="0"/>
              </a:spcBef>
              <a:spcAft>
                <a:spcPct val="0"/>
              </a:spcAft>
            </a:pPr>
            <a:r>
              <a:rPr lang="en-US" smtClean="0">
                <a:solidFill>
                  <a:srgbClr val="3333CC"/>
                </a:solidFill>
                <a:latin typeface="Arial" charset="0"/>
              </a:rPr>
              <a:t>chordate bone</a:t>
            </a:r>
            <a:r>
              <a:rPr lang="en-US" smtClean="0">
                <a:solidFill>
                  <a:srgbClr val="000000"/>
                </a:solidFill>
                <a:latin typeface="Arial" charset="0"/>
              </a:rPr>
              <a:t> and </a:t>
            </a:r>
            <a:r>
              <a:rPr lang="en-US" smtClean="0">
                <a:solidFill>
                  <a:srgbClr val="3333CC"/>
                </a:solidFill>
                <a:latin typeface="Arial" charset="0"/>
              </a:rPr>
              <a:t>skin</a:t>
            </a:r>
            <a:r>
              <a:rPr lang="en-US" smtClean="0">
                <a:solidFill>
                  <a:srgbClr val="000000"/>
                </a:solidFill>
                <a:latin typeface="Arial" charset="0"/>
              </a:rPr>
              <a:t>, </a:t>
            </a:r>
            <a:r>
              <a:rPr lang="en-US" smtClean="0">
                <a:solidFill>
                  <a:srgbClr val="3333CC"/>
                </a:solidFill>
                <a:latin typeface="Arial" charset="0"/>
              </a:rPr>
              <a:t>graptolite periderm</a:t>
            </a:r>
            <a:endParaRPr lang="en-US" i="1" smtClean="0">
              <a:solidFill>
                <a:srgbClr val="3333CC"/>
              </a:solidFill>
              <a:latin typeface="Arial" charset="0"/>
            </a:endParaRPr>
          </a:p>
        </p:txBody>
      </p:sp>
      <p:sp>
        <p:nvSpPr>
          <p:cNvPr id="23576" name="Text Box 1048"/>
          <p:cNvSpPr txBox="1">
            <a:spLocks noChangeArrowheads="1"/>
          </p:cNvSpPr>
          <p:nvPr/>
        </p:nvSpPr>
        <p:spPr bwMode="auto">
          <a:xfrm>
            <a:off x="1500188" y="5729288"/>
            <a:ext cx="1390650" cy="457200"/>
          </a:xfrm>
          <a:prstGeom prst="rect">
            <a:avLst/>
          </a:prstGeom>
          <a:noFill/>
          <a:ln w="9525">
            <a:noFill/>
            <a:miter lim="800000"/>
            <a:headEnd/>
            <a:tailEnd/>
          </a:ln>
          <a:effectLst/>
        </p:spPr>
        <p:txBody>
          <a:bodyPr wrap="none">
            <a:spAutoFit/>
          </a:bodyPr>
          <a:lstStyle/>
          <a:p>
            <a:pPr algn="r" defTabSz="914400" eaLnBrk="0" fontAlgn="base" hangingPunct="0">
              <a:spcBef>
                <a:spcPct val="0"/>
              </a:spcBef>
              <a:spcAft>
                <a:spcPct val="0"/>
              </a:spcAft>
              <a:defRPr/>
            </a:pPr>
            <a:r>
              <a:rPr lang="en-US" sz="2400">
                <a:solidFill>
                  <a:srgbClr val="3333CC"/>
                </a:solidFill>
                <a:effectLst>
                  <a:outerShdw blurRad="38100" dist="38100" dir="2700000" algn="tl">
                    <a:srgbClr val="000000"/>
                  </a:outerShdw>
                </a:effectLst>
                <a:latin typeface="Arial" charset="0"/>
              </a:rPr>
              <a:t>Collagen</a:t>
            </a:r>
          </a:p>
        </p:txBody>
      </p:sp>
      <p:sp>
        <p:nvSpPr>
          <p:cNvPr id="7184" name="Text Box 1047"/>
          <p:cNvSpPr txBox="1">
            <a:spLocks noChangeArrowheads="1"/>
          </p:cNvSpPr>
          <p:nvPr/>
        </p:nvSpPr>
        <p:spPr bwMode="auto">
          <a:xfrm>
            <a:off x="2895600" y="974725"/>
            <a:ext cx="5486400" cy="641350"/>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r>
              <a:rPr lang="en-US" i="1" smtClean="0">
                <a:solidFill>
                  <a:srgbClr val="000000"/>
                </a:solidFill>
                <a:latin typeface="Arial" charset="0"/>
              </a:rPr>
              <a:t>oxidative polymer </a:t>
            </a:r>
            <a:r>
              <a:rPr lang="en-US" smtClean="0">
                <a:solidFill>
                  <a:srgbClr val="000000"/>
                </a:solidFill>
                <a:latin typeface="Arial" charset="0"/>
              </a:rPr>
              <a:t>of </a:t>
            </a:r>
            <a:r>
              <a:rPr lang="en-US" i="1" smtClean="0">
                <a:solidFill>
                  <a:srgbClr val="000000"/>
                </a:solidFill>
                <a:latin typeface="Arial" charset="0"/>
              </a:rPr>
              <a:t>carotenoid </a:t>
            </a:r>
            <a:r>
              <a:rPr lang="en-US" smtClean="0">
                <a:solidFill>
                  <a:srgbClr val="000000"/>
                </a:solidFill>
                <a:latin typeface="Arial" charset="0"/>
              </a:rPr>
              <a:t>or</a:t>
            </a:r>
            <a:r>
              <a:rPr lang="en-US" i="1" smtClean="0">
                <a:solidFill>
                  <a:srgbClr val="000000"/>
                </a:solidFill>
                <a:latin typeface="Arial" charset="0"/>
              </a:rPr>
              <a:t> carotenoid esters</a:t>
            </a:r>
          </a:p>
          <a:p>
            <a:pPr defTabSz="914400" eaLnBrk="0" fontAlgn="base" hangingPunct="0">
              <a:spcBef>
                <a:spcPct val="0"/>
              </a:spcBef>
              <a:spcAft>
                <a:spcPct val="0"/>
              </a:spcAft>
            </a:pPr>
            <a:r>
              <a:rPr lang="en-US" smtClean="0">
                <a:solidFill>
                  <a:srgbClr val="FF0000"/>
                </a:solidFill>
                <a:latin typeface="Arial" charset="0"/>
              </a:rPr>
              <a:t>dinoflagellates</a:t>
            </a:r>
            <a:r>
              <a:rPr lang="en-US" smtClean="0">
                <a:solidFill>
                  <a:srgbClr val="000000"/>
                </a:solidFill>
                <a:latin typeface="Arial" charset="0"/>
              </a:rPr>
              <a:t>, </a:t>
            </a:r>
            <a:r>
              <a:rPr lang="en-US" smtClean="0">
                <a:solidFill>
                  <a:srgbClr val="FF0000"/>
                </a:solidFill>
                <a:latin typeface="Arial" charset="0"/>
              </a:rPr>
              <a:t>acritarchs</a:t>
            </a:r>
            <a:r>
              <a:rPr lang="en-US" smtClean="0">
                <a:solidFill>
                  <a:srgbClr val="000000"/>
                </a:solidFill>
                <a:latin typeface="Arial" charset="0"/>
              </a:rPr>
              <a:t>, </a:t>
            </a:r>
            <a:r>
              <a:rPr lang="en-US" smtClean="0">
                <a:solidFill>
                  <a:srgbClr val="006600"/>
                </a:solidFill>
                <a:latin typeface="Arial" charset="0"/>
              </a:rPr>
              <a:t>plant spores </a:t>
            </a:r>
            <a:r>
              <a:rPr lang="en-US" smtClean="0">
                <a:solidFill>
                  <a:srgbClr val="000000"/>
                </a:solidFill>
                <a:latin typeface="Arial" charset="0"/>
              </a:rPr>
              <a:t>and</a:t>
            </a:r>
            <a:r>
              <a:rPr lang="en-US" smtClean="0">
                <a:solidFill>
                  <a:srgbClr val="006600"/>
                </a:solidFill>
                <a:latin typeface="Arial" charset="0"/>
              </a:rPr>
              <a:t> pollen</a:t>
            </a:r>
            <a:endParaRPr lang="en-US" i="1" smtClean="0">
              <a:solidFill>
                <a:srgbClr val="006600"/>
              </a:solidFill>
              <a:latin typeface="Arial" charset="0"/>
            </a:endParaRPr>
          </a:p>
        </p:txBody>
      </p:sp>
      <p:sp>
        <p:nvSpPr>
          <p:cNvPr id="23574" name="Text Box 1046"/>
          <p:cNvSpPr txBox="1">
            <a:spLocks noChangeArrowheads="1"/>
          </p:cNvSpPr>
          <p:nvPr/>
        </p:nvSpPr>
        <p:spPr bwMode="auto">
          <a:xfrm>
            <a:off x="838200" y="1066800"/>
            <a:ext cx="2052638" cy="457200"/>
          </a:xfrm>
          <a:prstGeom prst="rect">
            <a:avLst/>
          </a:prstGeom>
          <a:noFill/>
          <a:ln w="9525">
            <a:noFill/>
            <a:miter lim="800000"/>
            <a:headEnd/>
            <a:tailEnd/>
          </a:ln>
          <a:effectLst/>
        </p:spPr>
        <p:txBody>
          <a:bodyPr wrap="none">
            <a:spAutoFit/>
          </a:bodyPr>
          <a:lstStyle/>
          <a:p>
            <a:pPr algn="r" defTabSz="914400" eaLnBrk="0" fontAlgn="base" hangingPunct="0">
              <a:spcBef>
                <a:spcPct val="0"/>
              </a:spcBef>
              <a:spcAft>
                <a:spcPct val="0"/>
              </a:spcAft>
              <a:defRPr/>
            </a:pPr>
            <a:r>
              <a:rPr lang="en-US" sz="2400">
                <a:solidFill>
                  <a:srgbClr val="3333CC"/>
                </a:solidFill>
                <a:effectLst>
                  <a:outerShdw blurRad="38100" dist="38100" dir="2700000" algn="tl">
                    <a:srgbClr val="000000"/>
                  </a:outerShdw>
                </a:effectLst>
                <a:latin typeface="Arial" charset="0"/>
              </a:rPr>
              <a:t>Sporopollenin</a:t>
            </a:r>
          </a:p>
        </p:txBody>
      </p:sp>
      <p:sp>
        <p:nvSpPr>
          <p:cNvPr id="7186" name="Text Box 1045"/>
          <p:cNvSpPr txBox="1">
            <a:spLocks noChangeArrowheads="1"/>
          </p:cNvSpPr>
          <p:nvPr/>
        </p:nvSpPr>
        <p:spPr bwMode="auto">
          <a:xfrm>
            <a:off x="2895600" y="3771900"/>
            <a:ext cx="3219450" cy="64135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i="1" smtClean="0">
                <a:solidFill>
                  <a:srgbClr val="000000"/>
                </a:solidFill>
                <a:latin typeface="Arial" charset="0"/>
              </a:rPr>
              <a:t>polyaromatic</a:t>
            </a:r>
          </a:p>
          <a:p>
            <a:pPr defTabSz="914400" eaLnBrk="0" fontAlgn="base" hangingPunct="0">
              <a:spcBef>
                <a:spcPct val="0"/>
              </a:spcBef>
              <a:spcAft>
                <a:spcPct val="0"/>
              </a:spcAft>
            </a:pPr>
            <a:r>
              <a:rPr lang="en-US" smtClean="0">
                <a:solidFill>
                  <a:srgbClr val="3333CC"/>
                </a:solidFill>
                <a:latin typeface="Arial" charset="0"/>
              </a:rPr>
              <a:t>cephalopod ink</a:t>
            </a:r>
            <a:r>
              <a:rPr lang="en-US" smtClean="0">
                <a:solidFill>
                  <a:srgbClr val="000000"/>
                </a:solidFill>
                <a:latin typeface="Arial" charset="0"/>
              </a:rPr>
              <a:t>, </a:t>
            </a:r>
            <a:r>
              <a:rPr lang="en-US" smtClean="0">
                <a:solidFill>
                  <a:srgbClr val="996633"/>
                </a:solidFill>
                <a:latin typeface="Arial" charset="0"/>
              </a:rPr>
              <a:t>fungi pigment</a:t>
            </a:r>
            <a:endParaRPr lang="en-US" i="1" smtClean="0">
              <a:solidFill>
                <a:srgbClr val="996633"/>
              </a:solidFill>
              <a:latin typeface="Arial" charset="0"/>
            </a:endParaRPr>
          </a:p>
        </p:txBody>
      </p:sp>
      <p:sp>
        <p:nvSpPr>
          <p:cNvPr id="23572" name="Text Box 1044"/>
          <p:cNvSpPr txBox="1">
            <a:spLocks noChangeArrowheads="1"/>
          </p:cNvSpPr>
          <p:nvPr/>
        </p:nvSpPr>
        <p:spPr bwMode="auto">
          <a:xfrm>
            <a:off x="1636713" y="3863975"/>
            <a:ext cx="1254125" cy="457200"/>
          </a:xfrm>
          <a:prstGeom prst="rect">
            <a:avLst/>
          </a:prstGeom>
          <a:noFill/>
          <a:ln w="9525">
            <a:noFill/>
            <a:miter lim="800000"/>
            <a:headEnd/>
            <a:tailEnd/>
          </a:ln>
          <a:effectLst/>
        </p:spPr>
        <p:txBody>
          <a:bodyPr wrap="none">
            <a:spAutoFit/>
          </a:bodyPr>
          <a:lstStyle/>
          <a:p>
            <a:pPr algn="r" defTabSz="914400" eaLnBrk="0" fontAlgn="base" hangingPunct="0">
              <a:spcBef>
                <a:spcPct val="0"/>
              </a:spcBef>
              <a:spcAft>
                <a:spcPct val="0"/>
              </a:spcAft>
              <a:defRPr/>
            </a:pPr>
            <a:r>
              <a:rPr lang="en-US" sz="2400">
                <a:solidFill>
                  <a:srgbClr val="3333CC"/>
                </a:solidFill>
                <a:effectLst>
                  <a:outerShdw blurRad="38100" dist="38100" dir="2700000" algn="tl">
                    <a:srgbClr val="000000"/>
                  </a:outerShdw>
                </a:effectLst>
                <a:latin typeface="Arial" charset="0"/>
              </a:rPr>
              <a:t>Melanin</a:t>
            </a:r>
          </a:p>
        </p:txBody>
      </p:sp>
      <p:pic>
        <p:nvPicPr>
          <p:cNvPr id="23603" name="Picture 1075" descr="wasp_flying_hg_clr"/>
          <p:cNvPicPr>
            <a:picLocks noChangeAspect="1" noChangeArrowheads="1" noCrop="1"/>
          </p:cNvPicPr>
          <p:nvPr/>
        </p:nvPicPr>
        <p:blipFill>
          <a:blip r:embed="rId5"/>
          <a:srcRect/>
          <a:stretch>
            <a:fillRect/>
          </a:stretch>
        </p:blipFill>
        <p:spPr bwMode="auto">
          <a:xfrm>
            <a:off x="381000" y="4419600"/>
            <a:ext cx="1809750" cy="1084263"/>
          </a:xfrm>
          <a:prstGeom prst="rect">
            <a:avLst/>
          </a:prstGeom>
          <a:noFill/>
          <a:ln w="9525">
            <a:noFill/>
            <a:miter lim="800000"/>
            <a:headEnd/>
            <a:tailEnd/>
          </a:ln>
        </p:spPr>
      </p:pic>
      <p:pic>
        <p:nvPicPr>
          <p:cNvPr id="23604" name="Picture 1076" descr="maple_leaf_brown_falling_hg_clr"/>
          <p:cNvPicPr>
            <a:picLocks noChangeAspect="1" noChangeArrowheads="1" noCrop="1"/>
          </p:cNvPicPr>
          <p:nvPr/>
        </p:nvPicPr>
        <p:blipFill>
          <a:blip r:embed="rId6"/>
          <a:srcRect/>
          <a:stretch>
            <a:fillRect/>
          </a:stretch>
        </p:blipFill>
        <p:spPr bwMode="auto">
          <a:xfrm>
            <a:off x="6019800" y="1676400"/>
            <a:ext cx="904875" cy="904875"/>
          </a:xfrm>
          <a:prstGeom prst="rect">
            <a:avLst/>
          </a:prstGeom>
          <a:noFill/>
          <a:ln w="9525">
            <a:noFill/>
            <a:miter lim="800000"/>
            <a:headEnd/>
            <a:tailEnd/>
          </a:ln>
        </p:spPr>
      </p:pic>
      <p:pic>
        <p:nvPicPr>
          <p:cNvPr id="23607" name="Picture 1079" descr="oke_octopus_on_scuba_samantha_lg_clr"/>
          <p:cNvPicPr>
            <a:picLocks noChangeAspect="1" noChangeArrowheads="1" noCrop="1"/>
          </p:cNvPicPr>
          <p:nvPr/>
        </p:nvPicPr>
        <p:blipFill>
          <a:blip r:embed="rId7"/>
          <a:srcRect/>
          <a:stretch>
            <a:fillRect/>
          </a:stretch>
        </p:blipFill>
        <p:spPr bwMode="auto">
          <a:xfrm>
            <a:off x="6019800" y="3124200"/>
            <a:ext cx="1362075" cy="1857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23563">
                                            <p:txEl>
                                              <p:pRg st="0" end="0"/>
                                            </p:txEl>
                                          </p:spTgt>
                                        </p:tgtEl>
                                        <p:attrNameLst>
                                          <p:attrName>style.visibility</p:attrName>
                                        </p:attrNameLst>
                                      </p:cBhvr>
                                      <p:to>
                                        <p:strVal val="visible"/>
                                      </p:to>
                                    </p:set>
                                    <p:anim calcmode="discrete" valueType="clr">
                                      <p:cBhvr override="childStyle">
                                        <p:cTn id="7" dur="80"/>
                                        <p:tgtEl>
                                          <p:spTgt spid="235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6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3563">
                                            <p:txEl>
                                              <p:pRg st="0" end="0"/>
                                            </p:txEl>
                                          </p:spTgt>
                                        </p:tgtEl>
                                        <p:attrNameLst>
                                          <p:attrName>fill.type</p:attrName>
                                        </p:attrNameLst>
                                      </p:cBhvr>
                                      <p:to>
                                        <p:strVal val="solid"/>
                                      </p:to>
                                    </p:set>
                                  </p:childTnLst>
                                </p:cTn>
                              </p:par>
                            </p:childTnLst>
                          </p:cTn>
                        </p:par>
                        <p:par>
                          <p:cTn id="10" fill="hold">
                            <p:stCondLst>
                              <p:cond delay="1160"/>
                            </p:stCondLst>
                            <p:childTnLst>
                              <p:par>
                                <p:cTn id="11" presetID="30" presetClass="entr" presetSubtype="0" fill="hold" nodeType="afterEffect">
                                  <p:stCondLst>
                                    <p:cond delay="0"/>
                                  </p:stCondLst>
                                  <p:childTnLst>
                                    <p:set>
                                      <p:cBhvr>
                                        <p:cTn id="12" dur="1" fill="hold">
                                          <p:stCondLst>
                                            <p:cond delay="0"/>
                                          </p:stCondLst>
                                        </p:cTn>
                                        <p:tgtEl>
                                          <p:spTgt spid="23604"/>
                                        </p:tgtEl>
                                        <p:attrNameLst>
                                          <p:attrName>style.visibility</p:attrName>
                                        </p:attrNameLst>
                                      </p:cBhvr>
                                      <p:to>
                                        <p:strVal val="visible"/>
                                      </p:to>
                                    </p:set>
                                    <p:animEffect transition="in" filter="fade">
                                      <p:cBhvr>
                                        <p:cTn id="13" dur="800" decel="100000"/>
                                        <p:tgtEl>
                                          <p:spTgt spid="23604"/>
                                        </p:tgtEl>
                                      </p:cBhvr>
                                    </p:animEffect>
                                    <p:anim calcmode="lin" valueType="num">
                                      <p:cBhvr>
                                        <p:cTn id="14" dur="800" decel="100000" fill="hold"/>
                                        <p:tgtEl>
                                          <p:spTgt spid="23604"/>
                                        </p:tgtEl>
                                        <p:attrNameLst>
                                          <p:attrName>style.rotation</p:attrName>
                                        </p:attrNameLst>
                                      </p:cBhvr>
                                      <p:tavLst>
                                        <p:tav tm="0">
                                          <p:val>
                                            <p:fltVal val="-90"/>
                                          </p:val>
                                        </p:tav>
                                        <p:tav tm="100000">
                                          <p:val>
                                            <p:fltVal val="0"/>
                                          </p:val>
                                        </p:tav>
                                      </p:tavLst>
                                    </p:anim>
                                    <p:anim calcmode="lin" valueType="num">
                                      <p:cBhvr>
                                        <p:cTn id="15" dur="800" decel="100000" fill="hold"/>
                                        <p:tgtEl>
                                          <p:spTgt spid="23604"/>
                                        </p:tgtEl>
                                        <p:attrNameLst>
                                          <p:attrName>ppt_x</p:attrName>
                                        </p:attrNameLst>
                                      </p:cBhvr>
                                      <p:tavLst>
                                        <p:tav tm="0">
                                          <p:val>
                                            <p:strVal val="#ppt_x+0.4"/>
                                          </p:val>
                                        </p:tav>
                                        <p:tav tm="100000">
                                          <p:val>
                                            <p:strVal val="#ppt_x-0.05"/>
                                          </p:val>
                                        </p:tav>
                                      </p:tavLst>
                                    </p:anim>
                                    <p:anim calcmode="lin" valueType="num">
                                      <p:cBhvr>
                                        <p:cTn id="16" dur="800" decel="100000" fill="hold"/>
                                        <p:tgtEl>
                                          <p:spTgt spid="2360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360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3604"/>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23580"/>
                                        </p:tgtEl>
                                        <p:attrNameLst>
                                          <p:attrName>style.visibility</p:attrName>
                                        </p:attrNameLst>
                                      </p:cBhvr>
                                      <p:to>
                                        <p:strVal val="visible"/>
                                      </p:to>
                                    </p:set>
                                    <p:animEffect transition="in" filter="fade">
                                      <p:cBhvr>
                                        <p:cTn id="23" dur="500"/>
                                        <p:tgtEl>
                                          <p:spTgt spid="23580"/>
                                        </p:tgtEl>
                                      </p:cBhvr>
                                    </p:animEffect>
                                    <p:anim calcmode="lin" valueType="num">
                                      <p:cBhvr>
                                        <p:cTn id="24" dur="500" fill="hold"/>
                                        <p:tgtEl>
                                          <p:spTgt spid="23580"/>
                                        </p:tgtEl>
                                        <p:attrNameLst>
                                          <p:attrName>style.rotation</p:attrName>
                                        </p:attrNameLst>
                                      </p:cBhvr>
                                      <p:tavLst>
                                        <p:tav tm="0">
                                          <p:val>
                                            <p:fltVal val="720"/>
                                          </p:val>
                                        </p:tav>
                                        <p:tav tm="100000">
                                          <p:val>
                                            <p:fltVal val="0"/>
                                          </p:val>
                                        </p:tav>
                                      </p:tavLst>
                                    </p:anim>
                                    <p:anim calcmode="lin" valueType="num">
                                      <p:cBhvr>
                                        <p:cTn id="25" dur="500" fill="hold"/>
                                        <p:tgtEl>
                                          <p:spTgt spid="23580"/>
                                        </p:tgtEl>
                                        <p:attrNameLst>
                                          <p:attrName>ppt_h</p:attrName>
                                        </p:attrNameLst>
                                      </p:cBhvr>
                                      <p:tavLst>
                                        <p:tav tm="0">
                                          <p:val>
                                            <p:fltVal val="0"/>
                                          </p:val>
                                        </p:tav>
                                        <p:tav tm="100000">
                                          <p:val>
                                            <p:strVal val="#ppt_h"/>
                                          </p:val>
                                        </p:tav>
                                      </p:tavLst>
                                    </p:anim>
                                    <p:anim calcmode="lin" valueType="num">
                                      <p:cBhvr>
                                        <p:cTn id="26" dur="500" fill="hold"/>
                                        <p:tgtEl>
                                          <p:spTgt spid="23580"/>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23607"/>
                                        </p:tgtEl>
                                        <p:attrNameLst>
                                          <p:attrName>style.visibility</p:attrName>
                                        </p:attrNameLst>
                                      </p:cBhvr>
                                      <p:to>
                                        <p:strVal val="visible"/>
                                      </p:to>
                                    </p:set>
                                    <p:anim calcmode="lin" valueType="num">
                                      <p:cBhvr>
                                        <p:cTn id="31" dur="1000" fill="hold"/>
                                        <p:tgtEl>
                                          <p:spTgt spid="23607"/>
                                        </p:tgtEl>
                                        <p:attrNameLst>
                                          <p:attrName>ppt_w</p:attrName>
                                        </p:attrNameLst>
                                      </p:cBhvr>
                                      <p:tavLst>
                                        <p:tav tm="0">
                                          <p:val>
                                            <p:strVal val="#ppt_w*0.70"/>
                                          </p:val>
                                        </p:tav>
                                        <p:tav tm="100000">
                                          <p:val>
                                            <p:strVal val="#ppt_w"/>
                                          </p:val>
                                        </p:tav>
                                      </p:tavLst>
                                    </p:anim>
                                    <p:anim calcmode="lin" valueType="num">
                                      <p:cBhvr>
                                        <p:cTn id="32" dur="1000" fill="hold"/>
                                        <p:tgtEl>
                                          <p:spTgt spid="23607"/>
                                        </p:tgtEl>
                                        <p:attrNameLst>
                                          <p:attrName>ppt_h</p:attrName>
                                        </p:attrNameLst>
                                      </p:cBhvr>
                                      <p:tavLst>
                                        <p:tav tm="0">
                                          <p:val>
                                            <p:strVal val="#ppt_h"/>
                                          </p:val>
                                        </p:tav>
                                        <p:tav tm="100000">
                                          <p:val>
                                            <p:strVal val="#ppt_h"/>
                                          </p:val>
                                        </p:tav>
                                      </p:tavLst>
                                    </p:anim>
                                    <p:animEffect transition="in" filter="fade">
                                      <p:cBhvr>
                                        <p:cTn id="33" dur="1000"/>
                                        <p:tgtEl>
                                          <p:spTgt spid="2360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9" fill="hold" nodeType="clickEffect">
                                  <p:stCondLst>
                                    <p:cond delay="0"/>
                                  </p:stCondLst>
                                  <p:childTnLst>
                                    <p:set>
                                      <p:cBhvr>
                                        <p:cTn id="37" dur="1" fill="hold">
                                          <p:stCondLst>
                                            <p:cond delay="0"/>
                                          </p:stCondLst>
                                        </p:cTn>
                                        <p:tgtEl>
                                          <p:spTgt spid="23603"/>
                                        </p:tgtEl>
                                        <p:attrNameLst>
                                          <p:attrName>style.visibility</p:attrName>
                                        </p:attrNameLst>
                                      </p:cBhvr>
                                      <p:to>
                                        <p:strVal val="visible"/>
                                      </p:to>
                                    </p:set>
                                    <p:anim calcmode="lin" valueType="num">
                                      <p:cBhvr additive="base">
                                        <p:cTn id="38" dur="500" fill="hold"/>
                                        <p:tgtEl>
                                          <p:spTgt spid="23603"/>
                                        </p:tgtEl>
                                        <p:attrNameLst>
                                          <p:attrName>ppt_x</p:attrName>
                                        </p:attrNameLst>
                                      </p:cBhvr>
                                      <p:tavLst>
                                        <p:tav tm="0">
                                          <p:val>
                                            <p:strVal val="0-#ppt_w/2"/>
                                          </p:val>
                                        </p:tav>
                                        <p:tav tm="100000">
                                          <p:val>
                                            <p:strVal val="#ppt_x"/>
                                          </p:val>
                                        </p:tav>
                                      </p:tavLst>
                                    </p:anim>
                                    <p:anim calcmode="lin" valueType="num">
                                      <p:cBhvr additive="base">
                                        <p:cTn id="39" dur="500" fill="hold"/>
                                        <p:tgtEl>
                                          <p:spTgt spid="23603"/>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2" presetClass="entr" presetSubtype="2" fill="hold" nodeType="clickEffect">
                                  <p:stCondLst>
                                    <p:cond delay="0"/>
                                  </p:stCondLst>
                                  <p:childTnLst>
                                    <p:set>
                                      <p:cBhvr>
                                        <p:cTn id="43" dur="1" fill="hold">
                                          <p:stCondLst>
                                            <p:cond delay="0"/>
                                          </p:stCondLst>
                                        </p:cTn>
                                        <p:tgtEl>
                                          <p:spTgt spid="23578"/>
                                        </p:tgtEl>
                                        <p:attrNameLst>
                                          <p:attrName>style.visibility</p:attrName>
                                        </p:attrNameLst>
                                      </p:cBhvr>
                                      <p:to>
                                        <p:strVal val="visible"/>
                                      </p:to>
                                    </p:set>
                                    <p:animEffect transition="in" filter="slide(fromRight)">
                                      <p:cBhvr>
                                        <p:cTn id="44" dur="500"/>
                                        <p:tgtEl>
                                          <p:spTgt spid="23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41"/>
          <p:cNvSpPr>
            <a:spLocks noChangeArrowheads="1"/>
          </p:cNvSpPr>
          <p:nvPr/>
        </p:nvSpPr>
        <p:spPr bwMode="auto">
          <a:xfrm>
            <a:off x="304800" y="119063"/>
            <a:ext cx="8534400" cy="6629400"/>
          </a:xfrm>
          <a:prstGeom prst="roundRect">
            <a:avLst>
              <a:gd name="adj" fmla="val 16667"/>
            </a:avLst>
          </a:prstGeom>
          <a:solidFill>
            <a:schemeClr val="bg1">
              <a:alpha val="59999"/>
            </a:schemeClr>
          </a:solidFill>
          <a:ln w="9525">
            <a:solidFill>
              <a:schemeClr val="bg1"/>
            </a:solidFill>
            <a:round/>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8195" name="Rectangle 34"/>
          <p:cNvSpPr>
            <a:spLocks noChangeArrowheads="1"/>
          </p:cNvSpPr>
          <p:nvPr/>
        </p:nvSpPr>
        <p:spPr bwMode="auto">
          <a:xfrm>
            <a:off x="1352550" y="3657600"/>
            <a:ext cx="6438900" cy="2895600"/>
          </a:xfrm>
          <a:prstGeom prst="rect">
            <a:avLst/>
          </a:prstGeom>
          <a:solidFill>
            <a:schemeClr val="bg1">
              <a:alpha val="92940"/>
            </a:schemeClr>
          </a:solid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400" smtClean="0">
              <a:solidFill>
                <a:srgbClr val="000000"/>
              </a:solidFill>
              <a:latin typeface="Arial" charset="0"/>
            </a:endParaRPr>
          </a:p>
        </p:txBody>
      </p:sp>
      <p:sp>
        <p:nvSpPr>
          <p:cNvPr id="8196" name="Rectangle 2"/>
          <p:cNvSpPr>
            <a:spLocks noChangeArrowheads="1"/>
          </p:cNvSpPr>
          <p:nvPr/>
        </p:nvSpPr>
        <p:spPr bwMode="auto">
          <a:xfrm>
            <a:off x="1028700" y="577850"/>
            <a:ext cx="7086600" cy="3003550"/>
          </a:xfrm>
          <a:prstGeom prst="rect">
            <a:avLst/>
          </a:prstGeom>
          <a:solidFill>
            <a:schemeClr val="bg1">
              <a:alpha val="92940"/>
            </a:schemeClr>
          </a:solidFill>
          <a:ln w="9525">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400" smtClean="0">
              <a:solidFill>
                <a:srgbClr val="000000"/>
              </a:solidFill>
              <a:latin typeface="Arial" charset="0"/>
            </a:endParaRPr>
          </a:p>
        </p:txBody>
      </p:sp>
      <p:sp>
        <p:nvSpPr>
          <p:cNvPr id="25609" name="Text Box 9"/>
          <p:cNvSpPr txBox="1">
            <a:spLocks noChangeArrowheads="1"/>
          </p:cNvSpPr>
          <p:nvPr/>
        </p:nvSpPr>
        <p:spPr bwMode="auto">
          <a:xfrm>
            <a:off x="2324100" y="76200"/>
            <a:ext cx="4495800" cy="519113"/>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2800" b="1">
                <a:solidFill>
                  <a:srgbClr val="000000"/>
                </a:solidFill>
                <a:effectLst>
                  <a:outerShdw blurRad="38100" dist="38100" dir="2700000" algn="tl">
                    <a:srgbClr val="FFFFFF"/>
                  </a:outerShdw>
                </a:effectLst>
                <a:latin typeface="Arial" charset="0"/>
              </a:rPr>
              <a:t>Common Biominerals</a:t>
            </a:r>
          </a:p>
        </p:txBody>
      </p:sp>
      <p:sp>
        <p:nvSpPr>
          <p:cNvPr id="8198" name="Text Box 10"/>
          <p:cNvSpPr txBox="1">
            <a:spLocks noChangeArrowheads="1"/>
          </p:cNvSpPr>
          <p:nvPr/>
        </p:nvSpPr>
        <p:spPr bwMode="auto">
          <a:xfrm>
            <a:off x="6248400" y="6553200"/>
            <a:ext cx="1595438" cy="24447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000" i="1" smtClean="0">
                <a:solidFill>
                  <a:srgbClr val="000000"/>
                </a:solidFill>
                <a:latin typeface="Arial" charset="0"/>
              </a:rPr>
              <a:t>(Allison and Briggs 1991)</a:t>
            </a:r>
          </a:p>
        </p:txBody>
      </p:sp>
      <p:grpSp>
        <p:nvGrpSpPr>
          <p:cNvPr id="2" name="Group 35"/>
          <p:cNvGrpSpPr>
            <a:grpSpLocks/>
          </p:cNvGrpSpPr>
          <p:nvPr/>
        </p:nvGrpSpPr>
        <p:grpSpPr bwMode="auto">
          <a:xfrm>
            <a:off x="304800" y="752475"/>
            <a:ext cx="5334000" cy="962025"/>
            <a:chOff x="192" y="474"/>
            <a:chExt cx="3360" cy="606"/>
          </a:xfrm>
        </p:grpSpPr>
        <p:pic>
          <p:nvPicPr>
            <p:cNvPr id="8217" name="Picture 12"/>
            <p:cNvPicPr>
              <a:picLocks noChangeAspect="1" noChangeArrowheads="1"/>
            </p:cNvPicPr>
            <p:nvPr/>
          </p:nvPicPr>
          <p:blipFill>
            <a:blip r:embed="rId2"/>
            <a:srcRect/>
            <a:stretch>
              <a:fillRect/>
            </a:stretch>
          </p:blipFill>
          <p:spPr bwMode="auto">
            <a:xfrm>
              <a:off x="192" y="528"/>
              <a:ext cx="1504" cy="552"/>
            </a:xfrm>
            <a:prstGeom prst="rect">
              <a:avLst/>
            </a:prstGeom>
            <a:noFill/>
            <a:ln w="9525">
              <a:noFill/>
              <a:miter lim="800000"/>
              <a:headEnd/>
              <a:tailEnd/>
            </a:ln>
          </p:spPr>
        </p:pic>
        <p:sp>
          <p:nvSpPr>
            <p:cNvPr id="8218" name="Text Box 15"/>
            <p:cNvSpPr txBox="1">
              <a:spLocks noChangeArrowheads="1"/>
            </p:cNvSpPr>
            <p:nvPr/>
          </p:nvSpPr>
          <p:spPr bwMode="auto">
            <a:xfrm>
              <a:off x="2688" y="474"/>
              <a:ext cx="864" cy="288"/>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r>
                <a:rPr lang="en-US" sz="2400" smtClean="0">
                  <a:solidFill>
                    <a:srgbClr val="000000"/>
                  </a:solidFill>
                  <a:latin typeface="Arial" charset="0"/>
                </a:rPr>
                <a:t>CaCO</a:t>
              </a:r>
              <a:r>
                <a:rPr lang="en-US" sz="2400" baseline="-25000" smtClean="0">
                  <a:solidFill>
                    <a:srgbClr val="000000"/>
                  </a:solidFill>
                  <a:latin typeface="Arial" charset="0"/>
                </a:rPr>
                <a:t>3</a:t>
              </a:r>
              <a:endParaRPr lang="en-US" sz="2400" i="1" smtClean="0">
                <a:solidFill>
                  <a:srgbClr val="000000"/>
                </a:solidFill>
                <a:latin typeface="Arial" charset="0"/>
              </a:endParaRPr>
            </a:p>
          </p:txBody>
        </p:sp>
        <p:sp>
          <p:nvSpPr>
            <p:cNvPr id="25616" name="Text Box 16"/>
            <p:cNvSpPr txBox="1">
              <a:spLocks noChangeArrowheads="1"/>
            </p:cNvSpPr>
            <p:nvPr/>
          </p:nvSpPr>
          <p:spPr bwMode="auto">
            <a:xfrm>
              <a:off x="1728" y="475"/>
              <a:ext cx="939" cy="288"/>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400">
                  <a:solidFill>
                    <a:srgbClr val="000000"/>
                  </a:solidFill>
                  <a:effectLst>
                    <a:outerShdw blurRad="38100" dist="38100" dir="2700000" algn="tl">
                      <a:srgbClr val="FFFFFF"/>
                    </a:outerShdw>
                  </a:effectLst>
                  <a:latin typeface="Arial" charset="0"/>
                </a:rPr>
                <a:t>Aragonite</a:t>
              </a:r>
            </a:p>
          </p:txBody>
        </p:sp>
      </p:grpSp>
      <p:sp>
        <p:nvSpPr>
          <p:cNvPr id="25617" name="Text Box 17"/>
          <p:cNvSpPr txBox="1">
            <a:spLocks noChangeArrowheads="1"/>
          </p:cNvSpPr>
          <p:nvPr/>
        </p:nvSpPr>
        <p:spPr bwMode="auto">
          <a:xfrm>
            <a:off x="2743200" y="1233488"/>
            <a:ext cx="5410200" cy="366712"/>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mtClean="0">
                <a:solidFill>
                  <a:srgbClr val="3333CC"/>
                </a:solidFill>
                <a:latin typeface="Arial" charset="0"/>
              </a:rPr>
              <a:t>scleractinian corals</a:t>
            </a:r>
            <a:r>
              <a:rPr lang="en-US" smtClean="0">
                <a:solidFill>
                  <a:srgbClr val="000000"/>
                </a:solidFill>
                <a:latin typeface="Arial" charset="0"/>
              </a:rPr>
              <a:t>, some </a:t>
            </a:r>
            <a:r>
              <a:rPr lang="en-US" smtClean="0">
                <a:solidFill>
                  <a:srgbClr val="3333CC"/>
                </a:solidFill>
                <a:latin typeface="Arial" charset="0"/>
              </a:rPr>
              <a:t>mollusks</a:t>
            </a:r>
            <a:r>
              <a:rPr lang="en-US" smtClean="0">
                <a:solidFill>
                  <a:srgbClr val="000000"/>
                </a:solidFill>
                <a:latin typeface="Arial" charset="0"/>
              </a:rPr>
              <a:t>, some </a:t>
            </a:r>
            <a:r>
              <a:rPr lang="en-US" smtClean="0">
                <a:solidFill>
                  <a:srgbClr val="006600"/>
                </a:solidFill>
                <a:latin typeface="Arial" charset="0"/>
              </a:rPr>
              <a:t>algae</a:t>
            </a:r>
          </a:p>
        </p:txBody>
      </p:sp>
      <p:grpSp>
        <p:nvGrpSpPr>
          <p:cNvPr id="3" name="Group 36"/>
          <p:cNvGrpSpPr>
            <a:grpSpLocks/>
          </p:cNvGrpSpPr>
          <p:nvPr/>
        </p:nvGrpSpPr>
        <p:grpSpPr bwMode="auto">
          <a:xfrm>
            <a:off x="768350" y="1828800"/>
            <a:ext cx="4032250" cy="1384300"/>
            <a:chOff x="484" y="1152"/>
            <a:chExt cx="2540" cy="872"/>
          </a:xfrm>
        </p:grpSpPr>
        <p:pic>
          <p:nvPicPr>
            <p:cNvPr id="8214" name="Picture 13"/>
            <p:cNvPicPr>
              <a:picLocks noChangeAspect="1" noChangeArrowheads="1"/>
            </p:cNvPicPr>
            <p:nvPr/>
          </p:nvPicPr>
          <p:blipFill>
            <a:blip r:embed="rId3"/>
            <a:srcRect/>
            <a:stretch>
              <a:fillRect/>
            </a:stretch>
          </p:blipFill>
          <p:spPr bwMode="auto">
            <a:xfrm>
              <a:off x="484" y="1344"/>
              <a:ext cx="920" cy="680"/>
            </a:xfrm>
            <a:prstGeom prst="rect">
              <a:avLst/>
            </a:prstGeom>
            <a:noFill/>
            <a:ln w="9525">
              <a:noFill/>
              <a:miter lim="800000"/>
              <a:headEnd/>
              <a:tailEnd/>
            </a:ln>
          </p:spPr>
        </p:pic>
        <p:sp>
          <p:nvSpPr>
            <p:cNvPr id="8215" name="Text Box 18"/>
            <p:cNvSpPr txBox="1">
              <a:spLocks noChangeArrowheads="1"/>
            </p:cNvSpPr>
            <p:nvPr/>
          </p:nvSpPr>
          <p:spPr bwMode="auto">
            <a:xfrm>
              <a:off x="2160" y="1152"/>
              <a:ext cx="864" cy="288"/>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r>
                <a:rPr lang="en-US" sz="2400" smtClean="0">
                  <a:solidFill>
                    <a:srgbClr val="000000"/>
                  </a:solidFill>
                  <a:latin typeface="Arial" charset="0"/>
                </a:rPr>
                <a:t>CaCO</a:t>
              </a:r>
              <a:r>
                <a:rPr lang="en-US" sz="2400" baseline="-25000" smtClean="0">
                  <a:solidFill>
                    <a:srgbClr val="000000"/>
                  </a:solidFill>
                  <a:latin typeface="Arial" charset="0"/>
                </a:rPr>
                <a:t>3</a:t>
              </a:r>
              <a:endParaRPr lang="en-US" sz="2400" i="1" smtClean="0">
                <a:solidFill>
                  <a:srgbClr val="000000"/>
                </a:solidFill>
                <a:latin typeface="Arial" charset="0"/>
              </a:endParaRPr>
            </a:p>
          </p:txBody>
        </p:sp>
        <p:sp>
          <p:nvSpPr>
            <p:cNvPr id="25619" name="Text Box 19"/>
            <p:cNvSpPr txBox="1">
              <a:spLocks noChangeArrowheads="1"/>
            </p:cNvSpPr>
            <p:nvPr/>
          </p:nvSpPr>
          <p:spPr bwMode="auto">
            <a:xfrm>
              <a:off x="1488" y="1152"/>
              <a:ext cx="704" cy="288"/>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sz="2400">
                  <a:solidFill>
                    <a:srgbClr val="000000"/>
                  </a:solidFill>
                  <a:effectLst>
                    <a:outerShdw blurRad="38100" dist="38100" dir="2700000" algn="tl">
                      <a:srgbClr val="FFFFFF"/>
                    </a:outerShdw>
                  </a:effectLst>
                  <a:latin typeface="Arial" charset="0"/>
                </a:rPr>
                <a:t>Calcite</a:t>
              </a:r>
            </a:p>
          </p:txBody>
        </p:sp>
      </p:grpSp>
      <p:sp>
        <p:nvSpPr>
          <p:cNvPr id="25620" name="Text Box 20"/>
          <p:cNvSpPr txBox="1">
            <a:spLocks noChangeArrowheads="1"/>
          </p:cNvSpPr>
          <p:nvPr/>
        </p:nvSpPr>
        <p:spPr bwMode="auto">
          <a:xfrm>
            <a:off x="2362200" y="2286000"/>
            <a:ext cx="6019800" cy="915988"/>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mtClean="0">
                <a:solidFill>
                  <a:srgbClr val="3333CC"/>
                </a:solidFill>
                <a:latin typeface="Arial" charset="0"/>
              </a:rPr>
              <a:t>rugose</a:t>
            </a:r>
            <a:r>
              <a:rPr lang="en-US" smtClean="0">
                <a:solidFill>
                  <a:srgbClr val="000000"/>
                </a:solidFill>
                <a:latin typeface="Arial" charset="0"/>
              </a:rPr>
              <a:t> and </a:t>
            </a:r>
            <a:r>
              <a:rPr lang="en-US" smtClean="0">
                <a:solidFill>
                  <a:srgbClr val="3333CC"/>
                </a:solidFill>
                <a:latin typeface="Arial" charset="0"/>
              </a:rPr>
              <a:t>tabulate corals</a:t>
            </a:r>
            <a:r>
              <a:rPr lang="en-US" smtClean="0">
                <a:solidFill>
                  <a:srgbClr val="000000"/>
                </a:solidFill>
                <a:latin typeface="Arial" charset="0"/>
              </a:rPr>
              <a:t>, some </a:t>
            </a:r>
            <a:r>
              <a:rPr lang="en-US" smtClean="0">
                <a:solidFill>
                  <a:srgbClr val="3333CC"/>
                </a:solidFill>
                <a:latin typeface="Arial" charset="0"/>
              </a:rPr>
              <a:t>brachiopods</a:t>
            </a:r>
            <a:r>
              <a:rPr lang="en-US" smtClean="0">
                <a:solidFill>
                  <a:srgbClr val="000000"/>
                </a:solidFill>
                <a:latin typeface="Arial" charset="0"/>
              </a:rPr>
              <a:t>, </a:t>
            </a:r>
            <a:r>
              <a:rPr lang="en-US" smtClean="0">
                <a:solidFill>
                  <a:srgbClr val="3333CC"/>
                </a:solidFill>
                <a:latin typeface="Arial" charset="0"/>
              </a:rPr>
              <a:t>bryozoans</a:t>
            </a:r>
            <a:r>
              <a:rPr lang="en-US" smtClean="0">
                <a:solidFill>
                  <a:srgbClr val="000000"/>
                </a:solidFill>
                <a:latin typeface="Arial" charset="0"/>
              </a:rPr>
              <a:t>, some </a:t>
            </a:r>
            <a:r>
              <a:rPr lang="en-US" smtClean="0">
                <a:solidFill>
                  <a:srgbClr val="3333CC"/>
                </a:solidFill>
                <a:latin typeface="Arial" charset="0"/>
              </a:rPr>
              <a:t>mollusks</a:t>
            </a:r>
            <a:r>
              <a:rPr lang="en-US" smtClean="0">
                <a:solidFill>
                  <a:srgbClr val="000000"/>
                </a:solidFill>
                <a:latin typeface="Arial" charset="0"/>
              </a:rPr>
              <a:t>, </a:t>
            </a:r>
            <a:r>
              <a:rPr lang="en-US" smtClean="0">
                <a:solidFill>
                  <a:srgbClr val="3333CC"/>
                </a:solidFill>
                <a:latin typeface="Arial" charset="0"/>
              </a:rPr>
              <a:t>echinoderms</a:t>
            </a:r>
            <a:r>
              <a:rPr lang="en-US" smtClean="0">
                <a:solidFill>
                  <a:srgbClr val="000000"/>
                </a:solidFill>
                <a:latin typeface="Arial" charset="0"/>
              </a:rPr>
              <a:t>, </a:t>
            </a:r>
            <a:r>
              <a:rPr lang="en-US" smtClean="0">
                <a:solidFill>
                  <a:srgbClr val="FF0000"/>
                </a:solidFill>
                <a:latin typeface="Arial" charset="0"/>
              </a:rPr>
              <a:t>calcareous nannofossils</a:t>
            </a:r>
          </a:p>
        </p:txBody>
      </p:sp>
      <p:grpSp>
        <p:nvGrpSpPr>
          <p:cNvPr id="4" name="Group 37"/>
          <p:cNvGrpSpPr>
            <a:grpSpLocks/>
          </p:cNvGrpSpPr>
          <p:nvPr/>
        </p:nvGrpSpPr>
        <p:grpSpPr bwMode="auto">
          <a:xfrm>
            <a:off x="1485900" y="3810000"/>
            <a:ext cx="5410200" cy="673100"/>
            <a:chOff x="936" y="2400"/>
            <a:chExt cx="3408" cy="424"/>
          </a:xfrm>
        </p:grpSpPr>
        <p:pic>
          <p:nvPicPr>
            <p:cNvPr id="8211" name="Picture 14"/>
            <p:cNvPicPr>
              <a:picLocks noChangeAspect="1" noChangeArrowheads="1"/>
            </p:cNvPicPr>
            <p:nvPr/>
          </p:nvPicPr>
          <p:blipFill>
            <a:blip r:embed="rId4"/>
            <a:srcRect/>
            <a:stretch>
              <a:fillRect/>
            </a:stretch>
          </p:blipFill>
          <p:spPr bwMode="auto">
            <a:xfrm>
              <a:off x="936" y="2400"/>
              <a:ext cx="440" cy="424"/>
            </a:xfrm>
            <a:prstGeom prst="rect">
              <a:avLst/>
            </a:prstGeom>
            <a:noFill/>
            <a:ln w="9525">
              <a:noFill/>
              <a:miter lim="800000"/>
              <a:headEnd/>
              <a:tailEnd/>
            </a:ln>
          </p:spPr>
        </p:pic>
        <p:sp>
          <p:nvSpPr>
            <p:cNvPr id="8212" name="Text Box 21"/>
            <p:cNvSpPr txBox="1">
              <a:spLocks noChangeArrowheads="1"/>
            </p:cNvSpPr>
            <p:nvPr/>
          </p:nvSpPr>
          <p:spPr bwMode="auto">
            <a:xfrm>
              <a:off x="2856" y="2496"/>
              <a:ext cx="1488" cy="288"/>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r>
                <a:rPr lang="en-US" sz="2400" smtClean="0">
                  <a:solidFill>
                    <a:srgbClr val="000000"/>
                  </a:solidFill>
                  <a:latin typeface="Arial" charset="0"/>
                </a:rPr>
                <a:t>SiO</a:t>
              </a:r>
              <a:r>
                <a:rPr lang="en-US" sz="2400" baseline="-25000" smtClean="0">
                  <a:solidFill>
                    <a:srgbClr val="000000"/>
                  </a:solidFill>
                  <a:latin typeface="Arial" charset="0"/>
                </a:rPr>
                <a:t>2</a:t>
              </a:r>
              <a:r>
                <a:rPr lang="en-US" sz="2400" smtClean="0">
                  <a:solidFill>
                    <a:srgbClr val="000000"/>
                  </a:solidFill>
                  <a:latin typeface="Arial" charset="0"/>
                </a:rPr>
                <a:t>*(H</a:t>
              </a:r>
              <a:r>
                <a:rPr lang="en-US" sz="2400" baseline="-25000" smtClean="0">
                  <a:solidFill>
                    <a:srgbClr val="000000"/>
                  </a:solidFill>
                  <a:latin typeface="Arial" charset="0"/>
                </a:rPr>
                <a:t>2</a:t>
              </a:r>
              <a:r>
                <a:rPr lang="en-US" sz="2400" smtClean="0">
                  <a:solidFill>
                    <a:srgbClr val="000000"/>
                  </a:solidFill>
                  <a:latin typeface="Arial" charset="0"/>
                </a:rPr>
                <a:t>O)</a:t>
              </a:r>
              <a:endParaRPr lang="en-US" sz="2400" i="1" smtClean="0">
                <a:solidFill>
                  <a:srgbClr val="000000"/>
                </a:solidFill>
                <a:latin typeface="Arial" charset="0"/>
              </a:endParaRPr>
            </a:p>
          </p:txBody>
        </p:sp>
        <p:sp>
          <p:nvSpPr>
            <p:cNvPr id="25622" name="Text Box 22"/>
            <p:cNvSpPr txBox="1">
              <a:spLocks noChangeArrowheads="1"/>
            </p:cNvSpPr>
            <p:nvPr/>
          </p:nvSpPr>
          <p:spPr bwMode="auto">
            <a:xfrm>
              <a:off x="1512" y="2496"/>
              <a:ext cx="1488" cy="288"/>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en-US" sz="2400">
                  <a:solidFill>
                    <a:srgbClr val="000000"/>
                  </a:solidFill>
                  <a:effectLst>
                    <a:outerShdw blurRad="38100" dist="38100" dir="2700000" algn="tl">
                      <a:srgbClr val="FFFFFF"/>
                    </a:outerShdw>
                  </a:effectLst>
                  <a:latin typeface="Arial" charset="0"/>
                </a:rPr>
                <a:t>Opalline Silica</a:t>
              </a:r>
            </a:p>
          </p:txBody>
        </p:sp>
      </p:grpSp>
      <p:sp>
        <p:nvSpPr>
          <p:cNvPr id="25623" name="Text Box 23"/>
          <p:cNvSpPr txBox="1">
            <a:spLocks noChangeArrowheads="1"/>
          </p:cNvSpPr>
          <p:nvPr/>
        </p:nvSpPr>
        <p:spPr bwMode="auto">
          <a:xfrm>
            <a:off x="1676400" y="4495800"/>
            <a:ext cx="6019800" cy="366713"/>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mtClean="0">
                <a:solidFill>
                  <a:srgbClr val="FF0000"/>
                </a:solidFill>
                <a:latin typeface="Arial" charset="0"/>
              </a:rPr>
              <a:t>silicoflagellates</a:t>
            </a:r>
            <a:r>
              <a:rPr lang="en-US" smtClean="0">
                <a:solidFill>
                  <a:srgbClr val="000000"/>
                </a:solidFill>
                <a:latin typeface="Arial" charset="0"/>
              </a:rPr>
              <a:t>, </a:t>
            </a:r>
            <a:r>
              <a:rPr lang="en-US" smtClean="0">
                <a:solidFill>
                  <a:srgbClr val="FF0000"/>
                </a:solidFill>
                <a:latin typeface="Arial" charset="0"/>
              </a:rPr>
              <a:t>diatoms</a:t>
            </a:r>
            <a:r>
              <a:rPr lang="en-US" smtClean="0">
                <a:solidFill>
                  <a:srgbClr val="000000"/>
                </a:solidFill>
                <a:latin typeface="Arial" charset="0"/>
              </a:rPr>
              <a:t>, </a:t>
            </a:r>
            <a:r>
              <a:rPr lang="en-US" smtClean="0">
                <a:solidFill>
                  <a:srgbClr val="FF0000"/>
                </a:solidFill>
                <a:latin typeface="Arial" charset="0"/>
              </a:rPr>
              <a:t>radiolarians</a:t>
            </a:r>
            <a:r>
              <a:rPr lang="en-US" smtClean="0">
                <a:solidFill>
                  <a:srgbClr val="000000"/>
                </a:solidFill>
                <a:latin typeface="Arial" charset="0"/>
              </a:rPr>
              <a:t>, some </a:t>
            </a:r>
            <a:r>
              <a:rPr lang="en-US" smtClean="0">
                <a:solidFill>
                  <a:srgbClr val="3333CC"/>
                </a:solidFill>
                <a:latin typeface="Arial" charset="0"/>
              </a:rPr>
              <a:t>sponges</a:t>
            </a:r>
          </a:p>
        </p:txBody>
      </p:sp>
      <p:grpSp>
        <p:nvGrpSpPr>
          <p:cNvPr id="5" name="Group 38"/>
          <p:cNvGrpSpPr>
            <a:grpSpLocks/>
          </p:cNvGrpSpPr>
          <p:nvPr/>
        </p:nvGrpSpPr>
        <p:grpSpPr bwMode="auto">
          <a:xfrm>
            <a:off x="1600200" y="5029200"/>
            <a:ext cx="5778500" cy="1435100"/>
            <a:chOff x="1008" y="3168"/>
            <a:chExt cx="3640" cy="904"/>
          </a:xfrm>
        </p:grpSpPr>
        <p:pic>
          <p:nvPicPr>
            <p:cNvPr id="8208" name="Picture 11"/>
            <p:cNvPicPr>
              <a:picLocks noChangeAspect="1" noChangeArrowheads="1"/>
            </p:cNvPicPr>
            <p:nvPr/>
          </p:nvPicPr>
          <p:blipFill>
            <a:blip r:embed="rId5"/>
            <a:srcRect/>
            <a:stretch>
              <a:fillRect/>
            </a:stretch>
          </p:blipFill>
          <p:spPr bwMode="auto">
            <a:xfrm>
              <a:off x="3432" y="3168"/>
              <a:ext cx="1216" cy="904"/>
            </a:xfrm>
            <a:prstGeom prst="rect">
              <a:avLst/>
            </a:prstGeom>
            <a:noFill/>
            <a:ln w="9525">
              <a:noFill/>
              <a:miter lim="800000"/>
              <a:headEnd/>
              <a:tailEnd/>
            </a:ln>
          </p:spPr>
        </p:pic>
        <p:sp>
          <p:nvSpPr>
            <p:cNvPr id="8209" name="Text Box 24"/>
            <p:cNvSpPr txBox="1">
              <a:spLocks noChangeArrowheads="1"/>
            </p:cNvSpPr>
            <p:nvPr/>
          </p:nvSpPr>
          <p:spPr bwMode="auto">
            <a:xfrm>
              <a:off x="1776" y="3465"/>
              <a:ext cx="1872" cy="288"/>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r>
                <a:rPr lang="en-US" sz="2400" smtClean="0">
                  <a:solidFill>
                    <a:srgbClr val="000000"/>
                  </a:solidFill>
                  <a:latin typeface="Arial" charset="0"/>
                </a:rPr>
                <a:t>Ca</a:t>
              </a:r>
              <a:r>
                <a:rPr lang="en-US" sz="2400" baseline="-25000" smtClean="0">
                  <a:solidFill>
                    <a:srgbClr val="000000"/>
                  </a:solidFill>
                  <a:latin typeface="Arial" charset="0"/>
                </a:rPr>
                <a:t>5</a:t>
              </a:r>
              <a:r>
                <a:rPr lang="en-US" sz="2400" smtClean="0">
                  <a:solidFill>
                    <a:srgbClr val="000000"/>
                  </a:solidFill>
                  <a:latin typeface="Arial" charset="0"/>
                </a:rPr>
                <a:t>(PO</a:t>
              </a:r>
              <a:r>
                <a:rPr lang="en-US" sz="2400" baseline="-25000" smtClean="0">
                  <a:solidFill>
                    <a:srgbClr val="000000"/>
                  </a:solidFill>
                  <a:latin typeface="Arial" charset="0"/>
                </a:rPr>
                <a:t>4</a:t>
              </a:r>
              <a:r>
                <a:rPr lang="en-US" sz="2400" smtClean="0">
                  <a:solidFill>
                    <a:srgbClr val="000000"/>
                  </a:solidFill>
                  <a:latin typeface="Arial" charset="0"/>
                </a:rPr>
                <a:t>)</a:t>
              </a:r>
              <a:r>
                <a:rPr lang="en-US" sz="2400" baseline="-25000" smtClean="0">
                  <a:solidFill>
                    <a:srgbClr val="000000"/>
                  </a:solidFill>
                  <a:latin typeface="Arial" charset="0"/>
                </a:rPr>
                <a:t>3</a:t>
              </a:r>
              <a:r>
                <a:rPr lang="en-US" sz="2400" smtClean="0">
                  <a:solidFill>
                    <a:srgbClr val="000000"/>
                  </a:solidFill>
                  <a:latin typeface="Arial" charset="0"/>
                </a:rPr>
                <a:t>(OH, F)</a:t>
              </a:r>
              <a:endParaRPr lang="en-US" sz="2400" i="1" smtClean="0">
                <a:solidFill>
                  <a:srgbClr val="000000"/>
                </a:solidFill>
                <a:latin typeface="Arial" charset="0"/>
              </a:endParaRPr>
            </a:p>
          </p:txBody>
        </p:sp>
        <p:sp>
          <p:nvSpPr>
            <p:cNvPr id="25625" name="Text Box 25"/>
            <p:cNvSpPr txBox="1">
              <a:spLocks noChangeArrowheads="1"/>
            </p:cNvSpPr>
            <p:nvPr/>
          </p:nvSpPr>
          <p:spPr bwMode="auto">
            <a:xfrm>
              <a:off x="1008" y="3465"/>
              <a:ext cx="912" cy="288"/>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en-US" sz="2400">
                  <a:solidFill>
                    <a:srgbClr val="000000"/>
                  </a:solidFill>
                  <a:effectLst>
                    <a:outerShdw blurRad="38100" dist="38100" dir="2700000" algn="tl">
                      <a:srgbClr val="FFFFFF"/>
                    </a:outerShdw>
                  </a:effectLst>
                  <a:latin typeface="Arial" charset="0"/>
                </a:rPr>
                <a:t>Apatite</a:t>
              </a:r>
            </a:p>
          </p:txBody>
        </p:sp>
      </p:grpSp>
      <p:sp>
        <p:nvSpPr>
          <p:cNvPr id="25626" name="Text Box 26"/>
          <p:cNvSpPr txBox="1">
            <a:spLocks noChangeArrowheads="1"/>
          </p:cNvSpPr>
          <p:nvPr/>
        </p:nvSpPr>
        <p:spPr bwMode="auto">
          <a:xfrm>
            <a:off x="1600200" y="5957888"/>
            <a:ext cx="4724400" cy="366712"/>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mtClean="0">
                <a:solidFill>
                  <a:srgbClr val="3333CC"/>
                </a:solidFill>
                <a:latin typeface="Arial" charset="0"/>
              </a:rPr>
              <a:t>Chordates</a:t>
            </a:r>
            <a:r>
              <a:rPr lang="en-US" smtClean="0">
                <a:solidFill>
                  <a:srgbClr val="000000"/>
                </a:solidFill>
                <a:latin typeface="Arial" charset="0"/>
              </a:rPr>
              <a:t>, </a:t>
            </a:r>
            <a:r>
              <a:rPr lang="en-US" smtClean="0">
                <a:solidFill>
                  <a:srgbClr val="3333CC"/>
                </a:solidFill>
                <a:latin typeface="Arial" charset="0"/>
              </a:rPr>
              <a:t>conodonts</a:t>
            </a:r>
            <a:r>
              <a:rPr lang="en-US" smtClean="0">
                <a:solidFill>
                  <a:srgbClr val="000000"/>
                </a:solidFill>
                <a:latin typeface="Arial" charset="0"/>
              </a:rPr>
              <a:t>, some </a:t>
            </a:r>
            <a:r>
              <a:rPr lang="en-US" smtClean="0">
                <a:solidFill>
                  <a:srgbClr val="3333CC"/>
                </a:solidFill>
                <a:latin typeface="Arial" charset="0"/>
              </a:rPr>
              <a:t>brachiopods</a:t>
            </a:r>
          </a:p>
        </p:txBody>
      </p:sp>
      <p:sp>
        <p:nvSpPr>
          <p:cNvPr id="8207" name="Text Box 39"/>
          <p:cNvSpPr txBox="1">
            <a:spLocks noChangeArrowheads="1"/>
          </p:cNvSpPr>
          <p:nvPr/>
        </p:nvSpPr>
        <p:spPr bwMode="auto">
          <a:xfrm>
            <a:off x="4495800" y="3124200"/>
            <a:ext cx="3505200" cy="457200"/>
          </a:xfrm>
          <a:prstGeom prst="rect">
            <a:avLst/>
          </a:prstGeom>
          <a:noFill/>
          <a:ln w="9525">
            <a:noFill/>
            <a:miter lim="800000"/>
            <a:headEnd/>
            <a:tailEnd/>
          </a:ln>
        </p:spPr>
        <p:txBody>
          <a:bodyPr>
            <a:spAutoFit/>
          </a:bodyPr>
          <a:lstStyle/>
          <a:p>
            <a:pPr algn="r" defTabSz="914400" eaLnBrk="0" fontAlgn="base" hangingPunct="0">
              <a:spcBef>
                <a:spcPct val="50000"/>
              </a:spcBef>
              <a:spcAft>
                <a:spcPct val="0"/>
              </a:spcAft>
            </a:pPr>
            <a:r>
              <a:rPr lang="en-US" sz="2400" smtClean="0">
                <a:solidFill>
                  <a:srgbClr val="000000"/>
                </a:solidFill>
                <a:latin typeface="Arial" charset="0"/>
              </a:rPr>
              <a:t>Carbonates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5617"/>
                                        </p:tgtEl>
                                        <p:attrNameLst>
                                          <p:attrName>style.visibility</p:attrName>
                                        </p:attrNameLst>
                                      </p:cBhvr>
                                      <p:to>
                                        <p:strVal val="visible"/>
                                      </p:to>
                                    </p:set>
                                    <p:animEffect transition="in" filter="wipe(left)">
                                      <p:cBhvr>
                                        <p:cTn id="11" dur="500"/>
                                        <p:tgtEl>
                                          <p:spTgt spid="25617"/>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25620"/>
                                        </p:tgtEl>
                                        <p:attrNameLst>
                                          <p:attrName>style.visibility</p:attrName>
                                        </p:attrNameLst>
                                      </p:cBhvr>
                                      <p:to>
                                        <p:strVal val="visible"/>
                                      </p:to>
                                    </p:set>
                                    <p:animEffect transition="in" filter="wipe(left)">
                                      <p:cBhvr>
                                        <p:cTn id="19" dur="500"/>
                                        <p:tgtEl>
                                          <p:spTgt spid="256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5623"/>
                                        </p:tgtEl>
                                        <p:attrNameLst>
                                          <p:attrName>style.visibility</p:attrName>
                                        </p:attrNameLst>
                                      </p:cBhvr>
                                      <p:to>
                                        <p:strVal val="visible"/>
                                      </p:to>
                                    </p:set>
                                    <p:animEffect transition="in" filter="wipe(left)">
                                      <p:cBhvr>
                                        <p:cTn id="28" dur="500"/>
                                        <p:tgtEl>
                                          <p:spTgt spid="25623"/>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25626"/>
                                        </p:tgtEl>
                                        <p:attrNameLst>
                                          <p:attrName>style.visibility</p:attrName>
                                        </p:attrNameLst>
                                      </p:cBhvr>
                                      <p:to>
                                        <p:strVal val="visible"/>
                                      </p:to>
                                    </p:set>
                                    <p:animEffect transition="in" filter="wipe(left)">
                                      <p:cBhvr>
                                        <p:cTn id="36" dur="500"/>
                                        <p:tgtEl>
                                          <p:spTgt spid="25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7" grpId="0"/>
      <p:bldP spid="25620" grpId="0"/>
      <p:bldP spid="25623" grpId="0"/>
      <p:bldP spid="256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50"/>
          <p:cNvSpPr>
            <a:spLocks noChangeArrowheads="1"/>
          </p:cNvSpPr>
          <p:nvPr/>
        </p:nvSpPr>
        <p:spPr bwMode="auto">
          <a:xfrm flipV="1">
            <a:off x="304800" y="381000"/>
            <a:ext cx="8534400" cy="6172200"/>
          </a:xfrm>
          <a:prstGeom prst="roundRect">
            <a:avLst>
              <a:gd name="adj" fmla="val 16667"/>
            </a:avLst>
          </a:prstGeom>
          <a:solidFill>
            <a:schemeClr val="bg1">
              <a:alpha val="59999"/>
            </a:schemeClr>
          </a:solidFill>
          <a:ln w="9525">
            <a:solidFill>
              <a:schemeClr val="bg1"/>
            </a:solidFill>
            <a:round/>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pic>
        <p:nvPicPr>
          <p:cNvPr id="38926" name="Picture 14"/>
          <p:cNvPicPr>
            <a:picLocks noChangeAspect="1" noChangeArrowheads="1"/>
          </p:cNvPicPr>
          <p:nvPr/>
        </p:nvPicPr>
        <p:blipFill>
          <a:blip r:embed="rId2"/>
          <a:srcRect/>
          <a:stretch>
            <a:fillRect/>
          </a:stretch>
        </p:blipFill>
        <p:spPr bwMode="auto">
          <a:xfrm>
            <a:off x="0" y="2819400"/>
            <a:ext cx="1481138" cy="2565400"/>
          </a:xfrm>
          <a:prstGeom prst="rect">
            <a:avLst/>
          </a:prstGeom>
          <a:noFill/>
          <a:ln w="9525">
            <a:noFill/>
            <a:miter lim="800000"/>
            <a:headEnd/>
            <a:tailEnd/>
          </a:ln>
        </p:spPr>
      </p:pic>
      <p:grpSp>
        <p:nvGrpSpPr>
          <p:cNvPr id="2" name="Group 35"/>
          <p:cNvGrpSpPr>
            <a:grpSpLocks/>
          </p:cNvGrpSpPr>
          <p:nvPr/>
        </p:nvGrpSpPr>
        <p:grpSpPr bwMode="auto">
          <a:xfrm>
            <a:off x="203200" y="122238"/>
            <a:ext cx="6121400" cy="1554162"/>
            <a:chOff x="128" y="77"/>
            <a:chExt cx="3856" cy="979"/>
          </a:xfrm>
        </p:grpSpPr>
        <p:pic>
          <p:nvPicPr>
            <p:cNvPr id="9247" name="Picture 9"/>
            <p:cNvPicPr>
              <a:picLocks noChangeAspect="1" noChangeArrowheads="1"/>
            </p:cNvPicPr>
            <p:nvPr/>
          </p:nvPicPr>
          <p:blipFill>
            <a:blip r:embed="rId3"/>
            <a:srcRect/>
            <a:stretch>
              <a:fillRect/>
            </a:stretch>
          </p:blipFill>
          <p:spPr bwMode="auto">
            <a:xfrm>
              <a:off x="128" y="204"/>
              <a:ext cx="1264" cy="725"/>
            </a:xfrm>
            <a:prstGeom prst="rect">
              <a:avLst/>
            </a:prstGeom>
            <a:noFill/>
            <a:ln w="9525">
              <a:noFill/>
              <a:miter lim="800000"/>
              <a:headEnd/>
              <a:tailEnd/>
            </a:ln>
          </p:spPr>
        </p:pic>
        <p:pic>
          <p:nvPicPr>
            <p:cNvPr id="9248" name="Picture 10"/>
            <p:cNvPicPr>
              <a:picLocks noChangeAspect="1" noChangeArrowheads="1"/>
            </p:cNvPicPr>
            <p:nvPr/>
          </p:nvPicPr>
          <p:blipFill>
            <a:blip r:embed="rId4"/>
            <a:srcRect/>
            <a:stretch>
              <a:fillRect/>
            </a:stretch>
          </p:blipFill>
          <p:spPr bwMode="auto">
            <a:xfrm>
              <a:off x="2784" y="77"/>
              <a:ext cx="1200" cy="979"/>
            </a:xfrm>
            <a:prstGeom prst="rect">
              <a:avLst/>
            </a:prstGeom>
            <a:noFill/>
            <a:ln w="9525">
              <a:noFill/>
              <a:miter lim="800000"/>
              <a:headEnd/>
              <a:tailEnd/>
            </a:ln>
          </p:spPr>
        </p:pic>
        <p:pic>
          <p:nvPicPr>
            <p:cNvPr id="9249" name="Picture 12"/>
            <p:cNvPicPr>
              <a:picLocks noChangeAspect="1" noChangeArrowheads="1"/>
            </p:cNvPicPr>
            <p:nvPr/>
          </p:nvPicPr>
          <p:blipFill>
            <a:blip r:embed="rId5"/>
            <a:srcRect/>
            <a:stretch>
              <a:fillRect/>
            </a:stretch>
          </p:blipFill>
          <p:spPr bwMode="auto">
            <a:xfrm>
              <a:off x="1536" y="119"/>
              <a:ext cx="880" cy="896"/>
            </a:xfrm>
            <a:prstGeom prst="rect">
              <a:avLst/>
            </a:prstGeom>
            <a:noFill/>
            <a:ln w="9525">
              <a:noFill/>
              <a:miter lim="800000"/>
              <a:headEnd/>
              <a:tailEnd/>
            </a:ln>
          </p:spPr>
        </p:pic>
      </p:grpSp>
      <p:sp>
        <p:nvSpPr>
          <p:cNvPr id="38920" name="Text Box 8"/>
          <p:cNvSpPr txBox="1">
            <a:spLocks noChangeArrowheads="1"/>
          </p:cNvSpPr>
          <p:nvPr/>
        </p:nvSpPr>
        <p:spPr bwMode="auto">
          <a:xfrm>
            <a:off x="685800" y="1828800"/>
            <a:ext cx="8153400" cy="3565525"/>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400">
                <a:solidFill>
                  <a:srgbClr val="000000"/>
                </a:solidFill>
                <a:latin typeface="Arial" charset="0"/>
              </a:rPr>
              <a:t>Organisms with readily identifiable hard parts have good fossil records, e.g.</a:t>
            </a:r>
            <a:endParaRPr lang="en-US" sz="2000">
              <a:solidFill>
                <a:srgbClr val="000000"/>
              </a:solidFill>
              <a:latin typeface="Arial" charset="0"/>
            </a:endParaRPr>
          </a:p>
          <a:p>
            <a:pPr lvl="1" defTabSz="914400" eaLnBrk="0" fontAlgn="base" hangingPunct="0">
              <a:spcBef>
                <a:spcPct val="50000"/>
              </a:spcBef>
              <a:spcAft>
                <a:spcPct val="0"/>
              </a:spcAft>
              <a:buFontTx/>
              <a:buBlip>
                <a:blip r:embed="rId6"/>
              </a:buBlip>
              <a:defRPr/>
            </a:pPr>
            <a:r>
              <a:rPr lang="en-US" sz="2000">
                <a:solidFill>
                  <a:srgbClr val="000000"/>
                </a:solidFill>
                <a:latin typeface="Arial" charset="0"/>
              </a:rPr>
              <a:t> Clams, snails, and other creatures with </a:t>
            </a:r>
            <a:r>
              <a:rPr lang="en-US" sz="2000">
                <a:solidFill>
                  <a:srgbClr val="FF0000"/>
                </a:solidFill>
                <a:effectLst>
                  <a:outerShdw blurRad="38100" dist="38100" dir="2700000" algn="tl">
                    <a:srgbClr val="000000"/>
                  </a:outerShdw>
                </a:effectLst>
                <a:latin typeface="Arial" charset="0"/>
              </a:rPr>
              <a:t>shells</a:t>
            </a:r>
          </a:p>
          <a:p>
            <a:pPr lvl="1" defTabSz="914400" eaLnBrk="0" fontAlgn="base" hangingPunct="0">
              <a:spcBef>
                <a:spcPct val="50000"/>
              </a:spcBef>
              <a:spcAft>
                <a:spcPct val="0"/>
              </a:spcAft>
              <a:buFontTx/>
              <a:buBlip>
                <a:blip r:embed="rId6"/>
              </a:buBlip>
              <a:defRPr/>
            </a:pPr>
            <a:r>
              <a:rPr lang="en-US" sz="2000">
                <a:solidFill>
                  <a:srgbClr val="000000"/>
                </a:solidFill>
                <a:latin typeface="Arial" charset="0"/>
              </a:rPr>
              <a:t> Corals and other organisms that make </a:t>
            </a:r>
            <a:r>
              <a:rPr lang="en-US" sz="2000">
                <a:solidFill>
                  <a:srgbClr val="FF0000"/>
                </a:solidFill>
                <a:effectLst>
                  <a:outerShdw blurRad="38100" dist="38100" dir="2700000" algn="tl">
                    <a:srgbClr val="000000"/>
                  </a:outerShdw>
                </a:effectLst>
                <a:latin typeface="Arial" charset="0"/>
              </a:rPr>
              <a:t>rocky skeletons</a:t>
            </a:r>
            <a:r>
              <a:rPr lang="en-US">
                <a:solidFill>
                  <a:srgbClr val="FF0000"/>
                </a:solidFill>
                <a:effectLst>
                  <a:outerShdw blurRad="38100" dist="38100" dir="2700000" algn="tl">
                    <a:srgbClr val="000000"/>
                  </a:outerShdw>
                </a:effectLst>
                <a:latin typeface="Arial" charset="0"/>
              </a:rPr>
              <a:t> </a:t>
            </a:r>
          </a:p>
          <a:p>
            <a:pPr lvl="1" defTabSz="914400" eaLnBrk="0" fontAlgn="base" hangingPunct="0">
              <a:spcBef>
                <a:spcPct val="50000"/>
              </a:spcBef>
              <a:spcAft>
                <a:spcPct val="0"/>
              </a:spcAft>
              <a:buFontTx/>
              <a:buBlip>
                <a:blip r:embed="rId6"/>
              </a:buBlip>
              <a:defRPr/>
            </a:pPr>
            <a:r>
              <a:rPr lang="en-US">
                <a:solidFill>
                  <a:srgbClr val="FF0000"/>
                </a:solidFill>
                <a:effectLst>
                  <a:outerShdw blurRad="38100" dist="38100" dir="2700000" algn="tl">
                    <a:srgbClr val="000000"/>
                  </a:outerShdw>
                </a:effectLst>
                <a:latin typeface="Arial" charset="0"/>
              </a:rPr>
              <a:t> </a:t>
            </a:r>
            <a:r>
              <a:rPr lang="en-US" sz="2000">
                <a:solidFill>
                  <a:srgbClr val="000000"/>
                </a:solidFill>
                <a:latin typeface="Arial" charset="0"/>
              </a:rPr>
              <a:t>Animals with </a:t>
            </a:r>
            <a:r>
              <a:rPr lang="en-US" sz="2000">
                <a:solidFill>
                  <a:srgbClr val="FF0000"/>
                </a:solidFill>
                <a:effectLst>
                  <a:outerShdw blurRad="38100" dist="38100" dir="2700000" algn="tl">
                    <a:srgbClr val="000000"/>
                  </a:outerShdw>
                </a:effectLst>
                <a:latin typeface="Arial" charset="0"/>
              </a:rPr>
              <a:t>bones</a:t>
            </a:r>
            <a:endParaRPr lang="en-US" sz="2000">
              <a:solidFill>
                <a:srgbClr val="000000"/>
              </a:solidFill>
              <a:effectLst>
                <a:outerShdw blurRad="38100" dist="38100" dir="2700000" algn="tl">
                  <a:srgbClr val="FFFFFF"/>
                </a:outerShdw>
              </a:effectLst>
              <a:latin typeface="Arial" charset="0"/>
            </a:endParaRPr>
          </a:p>
          <a:p>
            <a:pPr lvl="1" defTabSz="914400" eaLnBrk="0" fontAlgn="base" hangingPunct="0">
              <a:spcBef>
                <a:spcPct val="50000"/>
              </a:spcBef>
              <a:spcAft>
                <a:spcPct val="0"/>
              </a:spcAft>
              <a:buFontTx/>
              <a:buBlip>
                <a:blip r:embed="rId6"/>
              </a:buBlip>
              <a:defRPr/>
            </a:pPr>
            <a:r>
              <a:rPr lang="en-US" sz="2000">
                <a:solidFill>
                  <a:srgbClr val="000000"/>
                </a:solidFill>
                <a:latin typeface="Arial" charset="0"/>
              </a:rPr>
              <a:t> Plants with </a:t>
            </a:r>
            <a:r>
              <a:rPr lang="en-US" sz="2000">
                <a:solidFill>
                  <a:srgbClr val="FF0000"/>
                </a:solidFill>
                <a:effectLst>
                  <a:outerShdw blurRad="38100" dist="38100" dir="2700000" algn="tl">
                    <a:srgbClr val="000000"/>
                  </a:outerShdw>
                </a:effectLst>
                <a:latin typeface="Arial" charset="0"/>
              </a:rPr>
              <a:t>wood</a:t>
            </a:r>
            <a:endParaRPr lang="en-US" sz="2000">
              <a:solidFill>
                <a:srgbClr val="000000"/>
              </a:solidFill>
              <a:effectLst>
                <a:outerShdw blurRad="38100" dist="38100" dir="2700000" algn="tl">
                  <a:srgbClr val="FFFFFF"/>
                </a:outerShdw>
              </a:effectLst>
              <a:latin typeface="Arial" charset="0"/>
            </a:endParaRPr>
          </a:p>
          <a:p>
            <a:pPr lvl="1" defTabSz="914400" eaLnBrk="0" fontAlgn="base" hangingPunct="0">
              <a:spcBef>
                <a:spcPct val="50000"/>
              </a:spcBef>
              <a:spcAft>
                <a:spcPct val="0"/>
              </a:spcAft>
              <a:buFontTx/>
              <a:buBlip>
                <a:blip r:embed="rId6"/>
              </a:buBlip>
              <a:defRPr/>
            </a:pPr>
            <a:r>
              <a:rPr lang="en-US" sz="2000">
                <a:solidFill>
                  <a:srgbClr val="000000"/>
                </a:solidFill>
                <a:latin typeface="Arial" charset="0"/>
              </a:rPr>
              <a:t> Plant </a:t>
            </a:r>
            <a:r>
              <a:rPr lang="en-US" sz="2000">
                <a:solidFill>
                  <a:srgbClr val="FF0000"/>
                </a:solidFill>
                <a:effectLst>
                  <a:outerShdw blurRad="38100" dist="38100" dir="2700000" algn="tl">
                    <a:srgbClr val="000000"/>
                  </a:outerShdw>
                </a:effectLst>
                <a:latin typeface="Arial" charset="0"/>
              </a:rPr>
              <a:t>spores</a:t>
            </a:r>
            <a:r>
              <a:rPr lang="en-US" sz="2000">
                <a:solidFill>
                  <a:srgbClr val="000000"/>
                </a:solidFill>
                <a:latin typeface="Arial" charset="0"/>
              </a:rPr>
              <a:t> and </a:t>
            </a:r>
            <a:r>
              <a:rPr lang="en-US" sz="2000">
                <a:solidFill>
                  <a:srgbClr val="FF0000"/>
                </a:solidFill>
                <a:effectLst>
                  <a:outerShdw blurRad="38100" dist="38100" dir="2700000" algn="tl">
                    <a:srgbClr val="000000"/>
                  </a:outerShdw>
                </a:effectLst>
                <a:latin typeface="Arial" charset="0"/>
              </a:rPr>
              <a:t>pollen</a:t>
            </a:r>
            <a:endParaRPr lang="en-US" sz="2000">
              <a:solidFill>
                <a:srgbClr val="000000"/>
              </a:solidFill>
              <a:effectLst>
                <a:outerShdw blurRad="38100" dist="38100" dir="2700000" algn="tl">
                  <a:srgbClr val="FFFFFF"/>
                </a:outerShdw>
              </a:effectLst>
              <a:latin typeface="Arial" charset="0"/>
            </a:endParaRPr>
          </a:p>
          <a:p>
            <a:pPr lvl="1" defTabSz="914400" eaLnBrk="0" fontAlgn="base" hangingPunct="0">
              <a:spcBef>
                <a:spcPct val="50000"/>
              </a:spcBef>
              <a:spcAft>
                <a:spcPct val="0"/>
              </a:spcAft>
              <a:buFontTx/>
              <a:buBlip>
                <a:blip r:embed="rId6"/>
              </a:buBlip>
              <a:defRPr/>
            </a:pPr>
            <a:r>
              <a:rPr lang="en-US" sz="2000">
                <a:solidFill>
                  <a:srgbClr val="000000"/>
                </a:solidFill>
                <a:latin typeface="Arial" charset="0"/>
              </a:rPr>
              <a:t> Many microscopic organisms with </a:t>
            </a:r>
            <a:r>
              <a:rPr lang="en-US" sz="2000">
                <a:solidFill>
                  <a:srgbClr val="FF0000"/>
                </a:solidFill>
                <a:effectLst>
                  <a:outerShdw blurRad="38100" dist="38100" dir="2700000" algn="tl">
                    <a:srgbClr val="000000"/>
                  </a:outerShdw>
                </a:effectLst>
                <a:latin typeface="Arial" charset="0"/>
              </a:rPr>
              <a:t>hard parts</a:t>
            </a:r>
          </a:p>
        </p:txBody>
      </p:sp>
      <p:pic>
        <p:nvPicPr>
          <p:cNvPr id="38925" name="Picture 13"/>
          <p:cNvPicPr>
            <a:picLocks noChangeAspect="1" noChangeArrowheads="1"/>
          </p:cNvPicPr>
          <p:nvPr/>
        </p:nvPicPr>
        <p:blipFill>
          <a:blip r:embed="rId7"/>
          <a:srcRect/>
          <a:stretch>
            <a:fillRect/>
          </a:stretch>
        </p:blipFill>
        <p:spPr bwMode="auto">
          <a:xfrm>
            <a:off x="6477000" y="196850"/>
            <a:ext cx="2355850" cy="1406525"/>
          </a:xfrm>
          <a:prstGeom prst="rect">
            <a:avLst/>
          </a:prstGeom>
          <a:noFill/>
          <a:ln w="9525">
            <a:noFill/>
            <a:miter lim="800000"/>
            <a:headEnd/>
            <a:tailEnd/>
          </a:ln>
        </p:spPr>
      </p:pic>
      <p:grpSp>
        <p:nvGrpSpPr>
          <p:cNvPr id="3" name="Group 41"/>
          <p:cNvGrpSpPr>
            <a:grpSpLocks/>
          </p:cNvGrpSpPr>
          <p:nvPr/>
        </p:nvGrpSpPr>
        <p:grpSpPr bwMode="auto">
          <a:xfrm>
            <a:off x="304800" y="5562600"/>
            <a:ext cx="8534400" cy="1295400"/>
            <a:chOff x="192" y="3504"/>
            <a:chExt cx="5376" cy="816"/>
          </a:xfrm>
        </p:grpSpPr>
        <p:sp>
          <p:nvSpPr>
            <p:cNvPr id="9233" name="Rectangle 25"/>
            <p:cNvSpPr>
              <a:spLocks noChangeArrowheads="1"/>
            </p:cNvSpPr>
            <p:nvPr/>
          </p:nvSpPr>
          <p:spPr bwMode="auto">
            <a:xfrm>
              <a:off x="192" y="3552"/>
              <a:ext cx="5376" cy="720"/>
            </a:xfrm>
            <a:prstGeom prst="rect">
              <a:avLst/>
            </a:prstGeom>
            <a:solidFill>
              <a:schemeClr val="bg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grpSp>
          <p:nvGrpSpPr>
            <p:cNvPr id="4" name="Group 38"/>
            <p:cNvGrpSpPr>
              <a:grpSpLocks/>
            </p:cNvGrpSpPr>
            <p:nvPr/>
          </p:nvGrpSpPr>
          <p:grpSpPr bwMode="auto">
            <a:xfrm>
              <a:off x="240" y="3600"/>
              <a:ext cx="476" cy="560"/>
              <a:chOff x="240" y="3600"/>
              <a:chExt cx="476" cy="560"/>
            </a:xfrm>
          </p:grpSpPr>
          <p:pic>
            <p:nvPicPr>
              <p:cNvPr id="9245" name="Picture 19"/>
              <p:cNvPicPr>
                <a:picLocks noChangeAspect="1" noChangeArrowheads="1"/>
              </p:cNvPicPr>
              <p:nvPr/>
            </p:nvPicPr>
            <p:blipFill>
              <a:blip r:embed="rId8"/>
              <a:srcRect/>
              <a:stretch>
                <a:fillRect/>
              </a:stretch>
            </p:blipFill>
            <p:spPr bwMode="auto">
              <a:xfrm>
                <a:off x="240" y="3600"/>
                <a:ext cx="240" cy="256"/>
              </a:xfrm>
              <a:prstGeom prst="rect">
                <a:avLst/>
              </a:prstGeom>
              <a:noFill/>
              <a:ln w="9525">
                <a:noFill/>
                <a:miter lim="800000"/>
                <a:headEnd/>
                <a:tailEnd/>
              </a:ln>
            </p:spPr>
          </p:pic>
          <p:pic>
            <p:nvPicPr>
              <p:cNvPr id="9246" name="Picture 20"/>
              <p:cNvPicPr>
                <a:picLocks noChangeAspect="1" noChangeArrowheads="1"/>
              </p:cNvPicPr>
              <p:nvPr/>
            </p:nvPicPr>
            <p:blipFill>
              <a:blip r:embed="rId9"/>
              <a:srcRect/>
              <a:stretch>
                <a:fillRect/>
              </a:stretch>
            </p:blipFill>
            <p:spPr bwMode="auto">
              <a:xfrm>
                <a:off x="528" y="3840"/>
                <a:ext cx="188" cy="320"/>
              </a:xfrm>
              <a:prstGeom prst="rect">
                <a:avLst/>
              </a:prstGeom>
              <a:noFill/>
              <a:ln w="9525">
                <a:noFill/>
                <a:miter lim="800000"/>
                <a:headEnd/>
                <a:tailEnd/>
              </a:ln>
            </p:spPr>
          </p:pic>
        </p:grpSp>
        <p:pic>
          <p:nvPicPr>
            <p:cNvPr id="9235" name="Picture 22"/>
            <p:cNvPicPr>
              <a:picLocks noChangeAspect="1" noChangeArrowheads="1"/>
            </p:cNvPicPr>
            <p:nvPr/>
          </p:nvPicPr>
          <p:blipFill>
            <a:blip r:embed="rId10"/>
            <a:srcRect/>
            <a:stretch>
              <a:fillRect/>
            </a:stretch>
          </p:blipFill>
          <p:spPr bwMode="auto">
            <a:xfrm>
              <a:off x="864" y="3600"/>
              <a:ext cx="325" cy="352"/>
            </a:xfrm>
            <a:prstGeom prst="rect">
              <a:avLst/>
            </a:prstGeom>
            <a:noFill/>
            <a:ln w="9525">
              <a:noFill/>
              <a:miter lim="800000"/>
              <a:headEnd/>
              <a:tailEnd/>
            </a:ln>
          </p:spPr>
        </p:pic>
        <p:pic>
          <p:nvPicPr>
            <p:cNvPr id="9236" name="Picture 23"/>
            <p:cNvPicPr>
              <a:picLocks noChangeAspect="1" noChangeArrowheads="1"/>
            </p:cNvPicPr>
            <p:nvPr/>
          </p:nvPicPr>
          <p:blipFill>
            <a:blip r:embed="rId11"/>
            <a:srcRect/>
            <a:stretch>
              <a:fillRect/>
            </a:stretch>
          </p:blipFill>
          <p:spPr bwMode="auto">
            <a:xfrm>
              <a:off x="1248" y="3648"/>
              <a:ext cx="373" cy="576"/>
            </a:xfrm>
            <a:prstGeom prst="rect">
              <a:avLst/>
            </a:prstGeom>
            <a:noFill/>
            <a:ln w="9525">
              <a:noFill/>
              <a:miter lim="800000"/>
              <a:headEnd/>
              <a:tailEnd/>
            </a:ln>
          </p:spPr>
        </p:pic>
        <p:pic>
          <p:nvPicPr>
            <p:cNvPr id="9237" name="Picture 24"/>
            <p:cNvPicPr>
              <a:picLocks noChangeAspect="1" noChangeArrowheads="1"/>
            </p:cNvPicPr>
            <p:nvPr/>
          </p:nvPicPr>
          <p:blipFill>
            <a:blip r:embed="rId12"/>
            <a:srcRect/>
            <a:stretch>
              <a:fillRect/>
            </a:stretch>
          </p:blipFill>
          <p:spPr bwMode="auto">
            <a:xfrm>
              <a:off x="1680" y="3600"/>
              <a:ext cx="288" cy="456"/>
            </a:xfrm>
            <a:prstGeom prst="rect">
              <a:avLst/>
            </a:prstGeom>
            <a:noFill/>
            <a:ln w="9525">
              <a:noFill/>
              <a:miter lim="800000"/>
              <a:headEnd/>
              <a:tailEnd/>
            </a:ln>
          </p:spPr>
        </p:pic>
        <p:pic>
          <p:nvPicPr>
            <p:cNvPr id="9238" name="Picture 26"/>
            <p:cNvPicPr>
              <a:picLocks noChangeAspect="1" noChangeArrowheads="1"/>
            </p:cNvPicPr>
            <p:nvPr/>
          </p:nvPicPr>
          <p:blipFill>
            <a:blip r:embed="rId13"/>
            <a:srcRect/>
            <a:stretch>
              <a:fillRect/>
            </a:stretch>
          </p:blipFill>
          <p:spPr bwMode="auto">
            <a:xfrm>
              <a:off x="2160" y="3792"/>
              <a:ext cx="341" cy="400"/>
            </a:xfrm>
            <a:prstGeom prst="rect">
              <a:avLst/>
            </a:prstGeom>
            <a:noFill/>
            <a:ln w="9525">
              <a:noFill/>
              <a:miter lim="800000"/>
              <a:headEnd/>
              <a:tailEnd/>
            </a:ln>
          </p:spPr>
        </p:pic>
        <p:pic>
          <p:nvPicPr>
            <p:cNvPr id="9239" name="Picture 27"/>
            <p:cNvPicPr>
              <a:picLocks noChangeAspect="1" noChangeArrowheads="1"/>
            </p:cNvPicPr>
            <p:nvPr/>
          </p:nvPicPr>
          <p:blipFill>
            <a:blip r:embed="rId14"/>
            <a:srcRect/>
            <a:stretch>
              <a:fillRect/>
            </a:stretch>
          </p:blipFill>
          <p:spPr bwMode="auto">
            <a:xfrm>
              <a:off x="2736" y="3504"/>
              <a:ext cx="791" cy="816"/>
            </a:xfrm>
            <a:prstGeom prst="rect">
              <a:avLst/>
            </a:prstGeom>
            <a:noFill/>
            <a:ln w="9525">
              <a:noFill/>
              <a:miter lim="800000"/>
              <a:headEnd/>
              <a:tailEnd/>
            </a:ln>
          </p:spPr>
        </p:pic>
        <p:pic>
          <p:nvPicPr>
            <p:cNvPr id="9240" name="Picture 28"/>
            <p:cNvPicPr>
              <a:picLocks noChangeAspect="1" noChangeArrowheads="1"/>
            </p:cNvPicPr>
            <p:nvPr/>
          </p:nvPicPr>
          <p:blipFill>
            <a:blip r:embed="rId15"/>
            <a:srcRect/>
            <a:stretch>
              <a:fillRect/>
            </a:stretch>
          </p:blipFill>
          <p:spPr bwMode="auto">
            <a:xfrm>
              <a:off x="3744" y="3696"/>
              <a:ext cx="528" cy="490"/>
            </a:xfrm>
            <a:prstGeom prst="rect">
              <a:avLst/>
            </a:prstGeom>
            <a:noFill/>
            <a:ln w="9525">
              <a:noFill/>
              <a:miter lim="800000"/>
              <a:headEnd/>
              <a:tailEnd/>
            </a:ln>
          </p:spPr>
        </p:pic>
        <p:pic>
          <p:nvPicPr>
            <p:cNvPr id="9241" name="Picture 30"/>
            <p:cNvPicPr>
              <a:picLocks noChangeAspect="1" noChangeArrowheads="1"/>
            </p:cNvPicPr>
            <p:nvPr/>
          </p:nvPicPr>
          <p:blipFill>
            <a:blip r:embed="rId16"/>
            <a:srcRect/>
            <a:stretch>
              <a:fillRect/>
            </a:stretch>
          </p:blipFill>
          <p:spPr bwMode="auto">
            <a:xfrm>
              <a:off x="4416" y="3696"/>
              <a:ext cx="240" cy="448"/>
            </a:xfrm>
            <a:prstGeom prst="rect">
              <a:avLst/>
            </a:prstGeom>
            <a:noFill/>
            <a:ln w="9525">
              <a:noFill/>
              <a:miter lim="800000"/>
              <a:headEnd/>
              <a:tailEnd/>
            </a:ln>
          </p:spPr>
        </p:pic>
        <p:pic>
          <p:nvPicPr>
            <p:cNvPr id="9242" name="Picture 31"/>
            <p:cNvPicPr>
              <a:picLocks noChangeAspect="1" noChangeArrowheads="1"/>
            </p:cNvPicPr>
            <p:nvPr/>
          </p:nvPicPr>
          <p:blipFill>
            <a:blip r:embed="rId17"/>
            <a:srcRect/>
            <a:stretch>
              <a:fillRect/>
            </a:stretch>
          </p:blipFill>
          <p:spPr bwMode="auto">
            <a:xfrm>
              <a:off x="4752" y="3936"/>
              <a:ext cx="240" cy="232"/>
            </a:xfrm>
            <a:prstGeom prst="rect">
              <a:avLst/>
            </a:prstGeom>
            <a:noFill/>
            <a:ln w="9525">
              <a:noFill/>
              <a:miter lim="800000"/>
              <a:headEnd/>
              <a:tailEnd/>
            </a:ln>
          </p:spPr>
        </p:pic>
        <p:pic>
          <p:nvPicPr>
            <p:cNvPr id="9243" name="Picture 32"/>
            <p:cNvPicPr>
              <a:picLocks noChangeAspect="1" noChangeArrowheads="1"/>
            </p:cNvPicPr>
            <p:nvPr/>
          </p:nvPicPr>
          <p:blipFill>
            <a:blip r:embed="rId18"/>
            <a:srcRect/>
            <a:stretch>
              <a:fillRect/>
            </a:stretch>
          </p:blipFill>
          <p:spPr bwMode="auto">
            <a:xfrm>
              <a:off x="5184" y="3744"/>
              <a:ext cx="274" cy="452"/>
            </a:xfrm>
            <a:prstGeom prst="rect">
              <a:avLst/>
            </a:prstGeom>
            <a:noFill/>
            <a:ln w="9525">
              <a:noFill/>
              <a:miter lim="800000"/>
              <a:headEnd/>
              <a:tailEnd/>
            </a:ln>
          </p:spPr>
        </p:pic>
        <p:sp>
          <p:nvSpPr>
            <p:cNvPr id="9244" name="Text Box 33"/>
            <p:cNvSpPr txBox="1">
              <a:spLocks noChangeArrowheads="1"/>
            </p:cNvSpPr>
            <p:nvPr/>
          </p:nvSpPr>
          <p:spPr bwMode="auto">
            <a:xfrm>
              <a:off x="4368" y="3552"/>
              <a:ext cx="1200" cy="231"/>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i="1" smtClean="0">
                  <a:solidFill>
                    <a:srgbClr val="000066"/>
                  </a:solidFill>
                  <a:latin typeface="Arial" charset="0"/>
                </a:rPr>
                <a:t>microfossils</a:t>
              </a:r>
            </a:p>
          </p:txBody>
        </p:sp>
      </p:grpSp>
      <p:grpSp>
        <p:nvGrpSpPr>
          <p:cNvPr id="5" name="Group 49"/>
          <p:cNvGrpSpPr>
            <a:grpSpLocks/>
          </p:cNvGrpSpPr>
          <p:nvPr/>
        </p:nvGrpSpPr>
        <p:grpSpPr bwMode="auto">
          <a:xfrm>
            <a:off x="4876800" y="3657600"/>
            <a:ext cx="3505200" cy="1441450"/>
            <a:chOff x="3072" y="2304"/>
            <a:chExt cx="2208" cy="908"/>
          </a:xfrm>
        </p:grpSpPr>
        <p:pic>
          <p:nvPicPr>
            <p:cNvPr id="9231" name="Picture 46" descr="young bobcat"/>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4224" y="2304"/>
              <a:ext cx="1056" cy="908"/>
            </a:xfrm>
            <a:prstGeom prst="rect">
              <a:avLst/>
            </a:prstGeom>
            <a:noFill/>
            <a:ln w="9525">
              <a:noFill/>
              <a:miter lim="800000"/>
              <a:headEnd/>
              <a:tailEnd/>
            </a:ln>
          </p:spPr>
        </p:pic>
        <p:pic>
          <p:nvPicPr>
            <p:cNvPr id="9232" name="Picture 48" descr="turtle 63"/>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flipH="1">
              <a:off x="3072" y="2352"/>
              <a:ext cx="1152" cy="576"/>
            </a:xfrm>
            <a:prstGeom prst="rect">
              <a:avLst/>
            </a:prstGeom>
            <a:noFill/>
            <a:ln w="9525">
              <a:noFill/>
              <a:miter lim="800000"/>
              <a:headEnd/>
              <a:tailEnd/>
            </a:ln>
          </p:spPr>
        </p:pic>
      </p:grpSp>
      <p:sp>
        <p:nvSpPr>
          <p:cNvPr id="38963" name="AutoShape 51"/>
          <p:cNvSpPr>
            <a:spLocks noChangeArrowheads="1"/>
          </p:cNvSpPr>
          <p:nvPr/>
        </p:nvSpPr>
        <p:spPr bwMode="auto">
          <a:xfrm>
            <a:off x="6858000" y="2362200"/>
            <a:ext cx="2209800" cy="914400"/>
          </a:xfrm>
          <a:prstGeom prst="wedgeRoundRectCallout">
            <a:avLst>
              <a:gd name="adj1" fmla="val -69898"/>
              <a:gd name="adj2" fmla="val 47398"/>
              <a:gd name="adj3" fmla="val 16667"/>
            </a:avLst>
          </a:prstGeom>
          <a:solidFill>
            <a:schemeClr val="bg1">
              <a:alpha val="83136"/>
            </a:schemeClr>
          </a:solidFill>
          <a:ln w="9525">
            <a:solidFill>
              <a:schemeClr val="tx1"/>
            </a:solidFill>
            <a:miter lim="800000"/>
            <a:headEnd/>
            <a:tailEnd/>
          </a:ln>
        </p:spPr>
        <p:txBody>
          <a:bodyPr/>
          <a:lstStyle/>
          <a:p>
            <a:pPr algn="ctr" defTabSz="914400" eaLnBrk="0" fontAlgn="base" hangingPunct="0">
              <a:spcBef>
                <a:spcPct val="0"/>
              </a:spcBef>
              <a:spcAft>
                <a:spcPct val="0"/>
              </a:spcAft>
            </a:pPr>
            <a:r>
              <a:rPr lang="en-US" sz="2400" smtClean="0">
                <a:solidFill>
                  <a:srgbClr val="000000"/>
                </a:solidFill>
                <a:latin typeface="Arial" charset="0"/>
              </a:rPr>
              <a:t>Calcite and Aragonite</a:t>
            </a:r>
          </a:p>
        </p:txBody>
      </p:sp>
      <p:sp>
        <p:nvSpPr>
          <p:cNvPr id="38964" name="AutoShape 52"/>
          <p:cNvSpPr>
            <a:spLocks noChangeArrowheads="1"/>
          </p:cNvSpPr>
          <p:nvPr/>
        </p:nvSpPr>
        <p:spPr bwMode="auto">
          <a:xfrm>
            <a:off x="3886200" y="2133600"/>
            <a:ext cx="3429000" cy="457200"/>
          </a:xfrm>
          <a:prstGeom prst="wedgeRoundRectCallout">
            <a:avLst>
              <a:gd name="adj1" fmla="val 19676"/>
              <a:gd name="adj2" fmla="val 93056"/>
              <a:gd name="adj3" fmla="val 16667"/>
            </a:avLst>
          </a:prstGeom>
          <a:solidFill>
            <a:schemeClr val="bg1">
              <a:alpha val="83136"/>
            </a:schemeClr>
          </a:solidFill>
          <a:ln w="9525">
            <a:solidFill>
              <a:schemeClr val="tx1"/>
            </a:solidFill>
            <a:miter lim="800000"/>
            <a:headEnd/>
            <a:tailEnd/>
          </a:ln>
        </p:spPr>
        <p:txBody>
          <a:bodyPr/>
          <a:lstStyle/>
          <a:p>
            <a:pPr algn="ctr" defTabSz="914400" eaLnBrk="0" fontAlgn="base" hangingPunct="0">
              <a:spcBef>
                <a:spcPct val="0"/>
              </a:spcBef>
              <a:spcAft>
                <a:spcPct val="0"/>
              </a:spcAft>
            </a:pPr>
            <a:r>
              <a:rPr lang="en-US" sz="2400" smtClean="0">
                <a:solidFill>
                  <a:srgbClr val="000000"/>
                </a:solidFill>
                <a:latin typeface="Arial" charset="0"/>
              </a:rPr>
              <a:t>Calcite and Aragonite</a:t>
            </a:r>
          </a:p>
        </p:txBody>
      </p:sp>
      <p:sp>
        <p:nvSpPr>
          <p:cNvPr id="38967" name="AutoShape 55"/>
          <p:cNvSpPr>
            <a:spLocks noChangeArrowheads="1"/>
          </p:cNvSpPr>
          <p:nvPr/>
        </p:nvSpPr>
        <p:spPr bwMode="auto">
          <a:xfrm>
            <a:off x="152400" y="1676400"/>
            <a:ext cx="3352800" cy="533400"/>
          </a:xfrm>
          <a:prstGeom prst="wedgeRoundRectCallout">
            <a:avLst>
              <a:gd name="adj1" fmla="val 44083"/>
              <a:gd name="adj2" fmla="val 331546"/>
              <a:gd name="adj3" fmla="val 16667"/>
            </a:avLst>
          </a:prstGeom>
          <a:solidFill>
            <a:srgbClr val="FFFF99">
              <a:alpha val="83136"/>
            </a:srgbClr>
          </a:solidFill>
          <a:ln w="9525">
            <a:solidFill>
              <a:schemeClr val="tx1"/>
            </a:solidFill>
            <a:miter lim="800000"/>
            <a:headEnd/>
            <a:tailEnd/>
          </a:ln>
        </p:spPr>
        <p:txBody>
          <a:bodyPr/>
          <a:lstStyle/>
          <a:p>
            <a:pPr algn="ctr" defTabSz="914400" eaLnBrk="0" fontAlgn="base" hangingPunct="0">
              <a:spcBef>
                <a:spcPct val="0"/>
              </a:spcBef>
              <a:spcAft>
                <a:spcPct val="0"/>
              </a:spcAft>
            </a:pPr>
            <a:r>
              <a:rPr lang="en-US" sz="2400" smtClean="0">
                <a:solidFill>
                  <a:srgbClr val="000000"/>
                </a:solidFill>
                <a:latin typeface="Arial" charset="0"/>
              </a:rPr>
              <a:t>Apatite and Collagen</a:t>
            </a:r>
          </a:p>
        </p:txBody>
      </p:sp>
      <p:sp>
        <p:nvSpPr>
          <p:cNvPr id="38968" name="AutoShape 56"/>
          <p:cNvSpPr>
            <a:spLocks noChangeArrowheads="1"/>
          </p:cNvSpPr>
          <p:nvPr/>
        </p:nvSpPr>
        <p:spPr bwMode="auto">
          <a:xfrm>
            <a:off x="3581400" y="152400"/>
            <a:ext cx="3505200" cy="457200"/>
          </a:xfrm>
          <a:prstGeom prst="wedgeRoundRectCallout">
            <a:avLst>
              <a:gd name="adj1" fmla="val -64491"/>
              <a:gd name="adj2" fmla="val 826736"/>
              <a:gd name="adj3" fmla="val 16667"/>
            </a:avLst>
          </a:prstGeom>
          <a:solidFill>
            <a:srgbClr val="CCFFCC">
              <a:alpha val="83136"/>
            </a:srgbClr>
          </a:solidFill>
          <a:ln w="9525">
            <a:solidFill>
              <a:schemeClr val="tx1"/>
            </a:solidFill>
            <a:miter lim="800000"/>
            <a:headEnd/>
            <a:tailEnd/>
          </a:ln>
        </p:spPr>
        <p:txBody>
          <a:bodyPr/>
          <a:lstStyle/>
          <a:p>
            <a:pPr algn="ctr" defTabSz="914400" eaLnBrk="0" fontAlgn="base" hangingPunct="0">
              <a:spcBef>
                <a:spcPct val="0"/>
              </a:spcBef>
              <a:spcAft>
                <a:spcPct val="0"/>
              </a:spcAft>
            </a:pPr>
            <a:r>
              <a:rPr lang="en-US" sz="2400" smtClean="0">
                <a:solidFill>
                  <a:srgbClr val="000000"/>
                </a:solidFill>
                <a:latin typeface="Arial" charset="0"/>
              </a:rPr>
              <a:t>Cellulose and Lignin</a:t>
            </a:r>
          </a:p>
        </p:txBody>
      </p:sp>
      <p:sp>
        <p:nvSpPr>
          <p:cNvPr id="38969" name="AutoShape 57"/>
          <p:cNvSpPr>
            <a:spLocks noChangeArrowheads="1"/>
          </p:cNvSpPr>
          <p:nvPr/>
        </p:nvSpPr>
        <p:spPr bwMode="auto">
          <a:xfrm>
            <a:off x="3048000" y="2819400"/>
            <a:ext cx="3048000" cy="533400"/>
          </a:xfrm>
          <a:prstGeom prst="wedgeRoundRectCallout">
            <a:avLst>
              <a:gd name="adj1" fmla="val -41667"/>
              <a:gd name="adj2" fmla="val 287204"/>
              <a:gd name="adj3" fmla="val 16667"/>
            </a:avLst>
          </a:prstGeom>
          <a:solidFill>
            <a:srgbClr val="CCFFFF">
              <a:alpha val="83136"/>
            </a:srgbClr>
          </a:solidFill>
          <a:ln w="9525">
            <a:solidFill>
              <a:schemeClr val="tx1"/>
            </a:solidFill>
            <a:miter lim="800000"/>
            <a:headEnd/>
            <a:tailEnd/>
          </a:ln>
        </p:spPr>
        <p:txBody>
          <a:bodyPr/>
          <a:lstStyle/>
          <a:p>
            <a:pPr algn="ctr" defTabSz="914400" eaLnBrk="0" fontAlgn="base" hangingPunct="0">
              <a:spcBef>
                <a:spcPct val="0"/>
              </a:spcBef>
              <a:spcAft>
                <a:spcPct val="0"/>
              </a:spcAft>
            </a:pPr>
            <a:r>
              <a:rPr lang="en-US" sz="2400" smtClean="0">
                <a:solidFill>
                  <a:srgbClr val="000000"/>
                </a:solidFill>
                <a:latin typeface="Arial" charset="0"/>
              </a:rPr>
              <a:t>Sporopollenin</a:t>
            </a:r>
          </a:p>
        </p:txBody>
      </p:sp>
      <p:sp>
        <p:nvSpPr>
          <p:cNvPr id="38970" name="AutoShape 58"/>
          <p:cNvSpPr>
            <a:spLocks noChangeArrowheads="1"/>
          </p:cNvSpPr>
          <p:nvPr/>
        </p:nvSpPr>
        <p:spPr bwMode="auto">
          <a:xfrm>
            <a:off x="4343400" y="3657600"/>
            <a:ext cx="4343400" cy="990600"/>
          </a:xfrm>
          <a:prstGeom prst="wedgeRoundRectCallout">
            <a:avLst>
              <a:gd name="adj1" fmla="val -16741"/>
              <a:gd name="adj2" fmla="val 91185"/>
              <a:gd name="adj3" fmla="val 16667"/>
            </a:avLst>
          </a:prstGeom>
          <a:solidFill>
            <a:srgbClr val="99CCFF">
              <a:alpha val="85881"/>
            </a:srgbClr>
          </a:solidFill>
          <a:ln w="9525">
            <a:solidFill>
              <a:schemeClr val="tx1"/>
            </a:solidFill>
            <a:miter lim="800000"/>
            <a:headEnd/>
            <a:tailEnd/>
          </a:ln>
        </p:spPr>
        <p:txBody>
          <a:bodyPr/>
          <a:lstStyle/>
          <a:p>
            <a:pPr algn="ctr" defTabSz="914400" eaLnBrk="0" fontAlgn="base" hangingPunct="0">
              <a:spcBef>
                <a:spcPct val="0"/>
              </a:spcBef>
              <a:spcAft>
                <a:spcPct val="0"/>
              </a:spcAft>
            </a:pPr>
            <a:r>
              <a:rPr lang="en-US" sz="2400" smtClean="0">
                <a:solidFill>
                  <a:srgbClr val="000000"/>
                </a:solidFill>
                <a:latin typeface="Arial" charset="0"/>
              </a:rPr>
              <a:t>Calcite, Aragonite, Silica, Sporopollenin, and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8920">
                                            <p:txEl>
                                              <p:pRg st="0" end="0"/>
                                            </p:txEl>
                                          </p:spTgt>
                                        </p:tgtEl>
                                        <p:attrNameLst>
                                          <p:attrName>style.visibility</p:attrName>
                                        </p:attrNameLst>
                                      </p:cBhvr>
                                      <p:to>
                                        <p:strVal val="visible"/>
                                      </p:to>
                                    </p:set>
                                    <p:animEffect transition="in" filter="fade">
                                      <p:cBhvr>
                                        <p:cTn id="7" dur="500"/>
                                        <p:tgtEl>
                                          <p:spTgt spid="38920">
                                            <p:txEl>
                                              <p:pRg st="0" end="0"/>
                                            </p:txEl>
                                          </p:spTgt>
                                        </p:tgtEl>
                                      </p:cBhvr>
                                    </p:animEffect>
                                    <p:anim calcmode="lin" valueType="num">
                                      <p:cBhvr>
                                        <p:cTn id="8" dur="500" fill="hold"/>
                                        <p:tgtEl>
                                          <p:spTgt spid="3892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892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8920">
                                            <p:txEl>
                                              <p:pRg st="1" end="1"/>
                                            </p:txEl>
                                          </p:spTgt>
                                        </p:tgtEl>
                                        <p:attrNameLst>
                                          <p:attrName>style.visibility</p:attrName>
                                        </p:attrNameLst>
                                      </p:cBhvr>
                                      <p:to>
                                        <p:strVal val="visible"/>
                                      </p:to>
                                    </p:set>
                                    <p:animEffect transition="in" filter="wipe(left)">
                                      <p:cBhvr>
                                        <p:cTn id="13" dur="500"/>
                                        <p:tgtEl>
                                          <p:spTgt spid="38920">
                                            <p:txEl>
                                              <p:pRg st="1" end="1"/>
                                            </p:txEl>
                                          </p:spTgt>
                                        </p:tgtEl>
                                      </p:cBhvr>
                                    </p:animEffect>
                                  </p:childTnLst>
                                </p:cTn>
                              </p:par>
                              <p:par>
                                <p:cTn id="14" presetID="53"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2000" fill="hold"/>
                                        <p:tgtEl>
                                          <p:spTgt spid="2"/>
                                        </p:tgtEl>
                                        <p:attrNameLst>
                                          <p:attrName>ppt_w</p:attrName>
                                        </p:attrNameLst>
                                      </p:cBhvr>
                                      <p:tavLst>
                                        <p:tav tm="0">
                                          <p:val>
                                            <p:fltVal val="0"/>
                                          </p:val>
                                        </p:tav>
                                        <p:tav tm="100000">
                                          <p:val>
                                            <p:strVal val="#ppt_w"/>
                                          </p:val>
                                        </p:tav>
                                      </p:tavLst>
                                    </p:anim>
                                    <p:anim calcmode="lin" valueType="num">
                                      <p:cBhvr>
                                        <p:cTn id="17" dur="2000" fill="hold"/>
                                        <p:tgtEl>
                                          <p:spTgt spid="2"/>
                                        </p:tgtEl>
                                        <p:attrNameLst>
                                          <p:attrName>ppt_h</p:attrName>
                                        </p:attrNameLst>
                                      </p:cBhvr>
                                      <p:tavLst>
                                        <p:tav tm="0">
                                          <p:val>
                                            <p:fltVal val="0"/>
                                          </p:val>
                                        </p:tav>
                                        <p:tav tm="100000">
                                          <p:val>
                                            <p:strVal val="#ppt_h"/>
                                          </p:val>
                                        </p:tav>
                                      </p:tavLst>
                                    </p:anim>
                                    <p:animEffect transition="in" filter="fade">
                                      <p:cBhvr>
                                        <p:cTn id="18" dur="2000"/>
                                        <p:tgtEl>
                                          <p:spTgt spid="2"/>
                                        </p:tgtEl>
                                      </p:cBhvr>
                                    </p:animEffect>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38920">
                                            <p:txEl>
                                              <p:pRg st="2" end="2"/>
                                            </p:txEl>
                                          </p:spTgt>
                                        </p:tgtEl>
                                        <p:attrNameLst>
                                          <p:attrName>style.visibility</p:attrName>
                                        </p:attrNameLst>
                                      </p:cBhvr>
                                      <p:to>
                                        <p:strVal val="visible"/>
                                      </p:to>
                                    </p:set>
                                    <p:animEffect transition="in" filter="wipe(left)">
                                      <p:cBhvr>
                                        <p:cTn id="22" dur="500"/>
                                        <p:tgtEl>
                                          <p:spTgt spid="38920">
                                            <p:txEl>
                                              <p:pRg st="2" end="2"/>
                                            </p:txEl>
                                          </p:spTgt>
                                        </p:tgtEl>
                                      </p:cBhvr>
                                    </p:animEffect>
                                  </p:childTnLst>
                                </p:cTn>
                              </p:par>
                              <p:par>
                                <p:cTn id="23" presetID="53" presetClass="entr" presetSubtype="0" fill="hold" nodeType="withEffect">
                                  <p:stCondLst>
                                    <p:cond delay="0"/>
                                  </p:stCondLst>
                                  <p:childTnLst>
                                    <p:set>
                                      <p:cBhvr>
                                        <p:cTn id="24" dur="1" fill="hold">
                                          <p:stCondLst>
                                            <p:cond delay="0"/>
                                          </p:stCondLst>
                                        </p:cTn>
                                        <p:tgtEl>
                                          <p:spTgt spid="38925"/>
                                        </p:tgtEl>
                                        <p:attrNameLst>
                                          <p:attrName>style.visibility</p:attrName>
                                        </p:attrNameLst>
                                      </p:cBhvr>
                                      <p:to>
                                        <p:strVal val="visible"/>
                                      </p:to>
                                    </p:set>
                                    <p:anim calcmode="lin" valueType="num">
                                      <p:cBhvr>
                                        <p:cTn id="25" dur="2000" fill="hold"/>
                                        <p:tgtEl>
                                          <p:spTgt spid="38925"/>
                                        </p:tgtEl>
                                        <p:attrNameLst>
                                          <p:attrName>ppt_w</p:attrName>
                                        </p:attrNameLst>
                                      </p:cBhvr>
                                      <p:tavLst>
                                        <p:tav tm="0">
                                          <p:val>
                                            <p:fltVal val="0"/>
                                          </p:val>
                                        </p:tav>
                                        <p:tav tm="100000">
                                          <p:val>
                                            <p:strVal val="#ppt_w"/>
                                          </p:val>
                                        </p:tav>
                                      </p:tavLst>
                                    </p:anim>
                                    <p:anim calcmode="lin" valueType="num">
                                      <p:cBhvr>
                                        <p:cTn id="26" dur="2000" fill="hold"/>
                                        <p:tgtEl>
                                          <p:spTgt spid="38925"/>
                                        </p:tgtEl>
                                        <p:attrNameLst>
                                          <p:attrName>ppt_h</p:attrName>
                                        </p:attrNameLst>
                                      </p:cBhvr>
                                      <p:tavLst>
                                        <p:tav tm="0">
                                          <p:val>
                                            <p:fltVal val="0"/>
                                          </p:val>
                                        </p:tav>
                                        <p:tav tm="100000">
                                          <p:val>
                                            <p:strVal val="#ppt_h"/>
                                          </p:val>
                                        </p:tav>
                                      </p:tavLst>
                                    </p:anim>
                                    <p:animEffect transition="in" filter="fade">
                                      <p:cBhvr>
                                        <p:cTn id="27" dur="2000"/>
                                        <p:tgtEl>
                                          <p:spTgt spid="38925"/>
                                        </p:tgtEl>
                                      </p:cBhvr>
                                    </p:animEffect>
                                  </p:childTnLst>
                                </p:cTn>
                              </p:par>
                            </p:childTnLst>
                          </p:cTn>
                        </p:par>
                        <p:par>
                          <p:cTn id="28" fill="hold">
                            <p:stCondLst>
                              <p:cond delay="4500"/>
                            </p:stCondLst>
                            <p:childTnLst>
                              <p:par>
                                <p:cTn id="29" presetID="22" presetClass="entr" presetSubtype="1" fill="hold" grpId="0" nodeType="afterEffect">
                                  <p:stCondLst>
                                    <p:cond delay="0"/>
                                  </p:stCondLst>
                                  <p:childTnLst>
                                    <p:set>
                                      <p:cBhvr>
                                        <p:cTn id="30" dur="1" fill="hold">
                                          <p:stCondLst>
                                            <p:cond delay="0"/>
                                          </p:stCondLst>
                                        </p:cTn>
                                        <p:tgtEl>
                                          <p:spTgt spid="38963"/>
                                        </p:tgtEl>
                                        <p:attrNameLst>
                                          <p:attrName>style.visibility</p:attrName>
                                        </p:attrNameLst>
                                      </p:cBhvr>
                                      <p:to>
                                        <p:strVal val="visible"/>
                                      </p:to>
                                    </p:set>
                                    <p:animEffect transition="in" filter="wipe(up)">
                                      <p:cBhvr>
                                        <p:cTn id="31" dur="500"/>
                                        <p:tgtEl>
                                          <p:spTgt spid="38963"/>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8964"/>
                                        </p:tgtEl>
                                        <p:attrNameLst>
                                          <p:attrName>style.visibility</p:attrName>
                                        </p:attrNameLst>
                                      </p:cBhvr>
                                      <p:to>
                                        <p:strVal val="visible"/>
                                      </p:to>
                                    </p:set>
                                    <p:animEffect transition="in" filter="wipe(up)">
                                      <p:cBhvr>
                                        <p:cTn id="34" dur="500"/>
                                        <p:tgtEl>
                                          <p:spTgt spid="3896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38964"/>
                                        </p:tgtEl>
                                        <p:attrNameLst>
                                          <p:attrName>ppt_x</p:attrName>
                                        </p:attrNameLst>
                                      </p:cBhvr>
                                      <p:tavLst>
                                        <p:tav tm="0">
                                          <p:val>
                                            <p:strVal val="ppt_x"/>
                                          </p:val>
                                        </p:tav>
                                        <p:tav tm="100000">
                                          <p:val>
                                            <p:strVal val="ppt_x"/>
                                          </p:val>
                                        </p:tav>
                                      </p:tavLst>
                                    </p:anim>
                                    <p:anim calcmode="lin" valueType="num">
                                      <p:cBhvr additive="base">
                                        <p:cTn id="39" dur="500"/>
                                        <p:tgtEl>
                                          <p:spTgt spid="38964"/>
                                        </p:tgtEl>
                                        <p:attrNameLst>
                                          <p:attrName>ppt_y</p:attrName>
                                        </p:attrNameLst>
                                      </p:cBhvr>
                                      <p:tavLst>
                                        <p:tav tm="0">
                                          <p:val>
                                            <p:strVal val="ppt_y"/>
                                          </p:val>
                                        </p:tav>
                                        <p:tav tm="100000">
                                          <p:val>
                                            <p:strVal val="1+ppt_h/2"/>
                                          </p:val>
                                        </p:tav>
                                      </p:tavLst>
                                    </p:anim>
                                    <p:set>
                                      <p:cBhvr>
                                        <p:cTn id="40" dur="1" fill="hold">
                                          <p:stCondLst>
                                            <p:cond delay="499"/>
                                          </p:stCondLst>
                                        </p:cTn>
                                        <p:tgtEl>
                                          <p:spTgt spid="38964"/>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38963"/>
                                        </p:tgtEl>
                                        <p:attrNameLst>
                                          <p:attrName>ppt_x</p:attrName>
                                        </p:attrNameLst>
                                      </p:cBhvr>
                                      <p:tavLst>
                                        <p:tav tm="0">
                                          <p:val>
                                            <p:strVal val="ppt_x"/>
                                          </p:val>
                                        </p:tav>
                                        <p:tav tm="100000">
                                          <p:val>
                                            <p:strVal val="ppt_x"/>
                                          </p:val>
                                        </p:tav>
                                      </p:tavLst>
                                    </p:anim>
                                    <p:anim calcmode="lin" valueType="num">
                                      <p:cBhvr additive="base">
                                        <p:cTn id="43" dur="500"/>
                                        <p:tgtEl>
                                          <p:spTgt spid="38963"/>
                                        </p:tgtEl>
                                        <p:attrNameLst>
                                          <p:attrName>ppt_y</p:attrName>
                                        </p:attrNameLst>
                                      </p:cBhvr>
                                      <p:tavLst>
                                        <p:tav tm="0">
                                          <p:val>
                                            <p:strVal val="ppt_y"/>
                                          </p:val>
                                        </p:tav>
                                        <p:tav tm="100000">
                                          <p:val>
                                            <p:strVal val="1+ppt_h/2"/>
                                          </p:val>
                                        </p:tav>
                                      </p:tavLst>
                                    </p:anim>
                                    <p:set>
                                      <p:cBhvr>
                                        <p:cTn id="44" dur="1" fill="hold">
                                          <p:stCondLst>
                                            <p:cond delay="499"/>
                                          </p:stCondLst>
                                        </p:cTn>
                                        <p:tgtEl>
                                          <p:spTgt spid="38963"/>
                                        </p:tgtEl>
                                        <p:attrNameLst>
                                          <p:attrName>style.visibility</p:attrName>
                                        </p:attrNameLst>
                                      </p:cBhvr>
                                      <p:to>
                                        <p:strVal val="hidden"/>
                                      </p:to>
                                    </p:se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38920">
                                            <p:txEl>
                                              <p:pRg st="3" end="3"/>
                                            </p:txEl>
                                          </p:spTgt>
                                        </p:tgtEl>
                                        <p:attrNameLst>
                                          <p:attrName>style.visibility</p:attrName>
                                        </p:attrNameLst>
                                      </p:cBhvr>
                                      <p:to>
                                        <p:strVal val="visible"/>
                                      </p:to>
                                    </p:set>
                                    <p:animEffect transition="in" filter="wipe(left)">
                                      <p:cBhvr>
                                        <p:cTn id="48" dur="500"/>
                                        <p:tgtEl>
                                          <p:spTgt spid="38920">
                                            <p:txEl>
                                              <p:pRg st="3" end="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38967"/>
                                        </p:tgtEl>
                                        <p:attrNameLst>
                                          <p:attrName>style.visibility</p:attrName>
                                        </p:attrNameLst>
                                      </p:cBhvr>
                                      <p:to>
                                        <p:strVal val="visible"/>
                                      </p:to>
                                    </p:set>
                                    <p:animEffect transition="in" filter="wipe(up)">
                                      <p:cBhvr>
                                        <p:cTn id="55" dur="500"/>
                                        <p:tgtEl>
                                          <p:spTgt spid="3896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1" nodeType="clickEffect">
                                  <p:stCondLst>
                                    <p:cond delay="0"/>
                                  </p:stCondLst>
                                  <p:childTnLst>
                                    <p:anim calcmode="lin" valueType="num">
                                      <p:cBhvr additive="base">
                                        <p:cTn id="59" dur="500"/>
                                        <p:tgtEl>
                                          <p:spTgt spid="38967"/>
                                        </p:tgtEl>
                                        <p:attrNameLst>
                                          <p:attrName>ppt_x</p:attrName>
                                        </p:attrNameLst>
                                      </p:cBhvr>
                                      <p:tavLst>
                                        <p:tav tm="0">
                                          <p:val>
                                            <p:strVal val="ppt_x"/>
                                          </p:val>
                                        </p:tav>
                                        <p:tav tm="100000">
                                          <p:val>
                                            <p:strVal val="ppt_x"/>
                                          </p:val>
                                        </p:tav>
                                      </p:tavLst>
                                    </p:anim>
                                    <p:anim calcmode="lin" valueType="num">
                                      <p:cBhvr additive="base">
                                        <p:cTn id="60" dur="500"/>
                                        <p:tgtEl>
                                          <p:spTgt spid="38967"/>
                                        </p:tgtEl>
                                        <p:attrNameLst>
                                          <p:attrName>ppt_y</p:attrName>
                                        </p:attrNameLst>
                                      </p:cBhvr>
                                      <p:tavLst>
                                        <p:tav tm="0">
                                          <p:val>
                                            <p:strVal val="ppt_y"/>
                                          </p:val>
                                        </p:tav>
                                        <p:tav tm="100000">
                                          <p:val>
                                            <p:strVal val="1+ppt_h/2"/>
                                          </p:val>
                                        </p:tav>
                                      </p:tavLst>
                                    </p:anim>
                                    <p:set>
                                      <p:cBhvr>
                                        <p:cTn id="61" dur="1" fill="hold">
                                          <p:stCondLst>
                                            <p:cond delay="499"/>
                                          </p:stCondLst>
                                        </p:cTn>
                                        <p:tgtEl>
                                          <p:spTgt spid="38967"/>
                                        </p:tgtEl>
                                        <p:attrNameLst>
                                          <p:attrName>style.visibility</p:attrName>
                                        </p:attrNameLst>
                                      </p:cBhvr>
                                      <p:to>
                                        <p:strVal val="hidden"/>
                                      </p:to>
                                    </p:se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38920">
                                            <p:txEl>
                                              <p:pRg st="4" end="4"/>
                                            </p:txEl>
                                          </p:spTgt>
                                        </p:tgtEl>
                                        <p:attrNameLst>
                                          <p:attrName>style.visibility</p:attrName>
                                        </p:attrNameLst>
                                      </p:cBhvr>
                                      <p:to>
                                        <p:strVal val="visible"/>
                                      </p:to>
                                    </p:set>
                                    <p:animEffect transition="in" filter="wipe(left)">
                                      <p:cBhvr>
                                        <p:cTn id="65" dur="500"/>
                                        <p:tgtEl>
                                          <p:spTgt spid="38920">
                                            <p:txEl>
                                              <p:pRg st="4" end="4"/>
                                            </p:txEl>
                                          </p:spTgt>
                                        </p:tgtEl>
                                      </p:cBhvr>
                                    </p:animEffect>
                                  </p:childTnLst>
                                </p:cTn>
                              </p:par>
                              <p:par>
                                <p:cTn id="66" presetID="53" presetClass="entr" presetSubtype="0" fill="hold" nodeType="withEffect">
                                  <p:stCondLst>
                                    <p:cond delay="0"/>
                                  </p:stCondLst>
                                  <p:childTnLst>
                                    <p:set>
                                      <p:cBhvr>
                                        <p:cTn id="67" dur="1" fill="hold">
                                          <p:stCondLst>
                                            <p:cond delay="0"/>
                                          </p:stCondLst>
                                        </p:cTn>
                                        <p:tgtEl>
                                          <p:spTgt spid="38926"/>
                                        </p:tgtEl>
                                        <p:attrNameLst>
                                          <p:attrName>style.visibility</p:attrName>
                                        </p:attrNameLst>
                                      </p:cBhvr>
                                      <p:to>
                                        <p:strVal val="visible"/>
                                      </p:to>
                                    </p:set>
                                    <p:anim calcmode="lin" valueType="num">
                                      <p:cBhvr>
                                        <p:cTn id="68" dur="2000" fill="hold"/>
                                        <p:tgtEl>
                                          <p:spTgt spid="38926"/>
                                        </p:tgtEl>
                                        <p:attrNameLst>
                                          <p:attrName>ppt_w</p:attrName>
                                        </p:attrNameLst>
                                      </p:cBhvr>
                                      <p:tavLst>
                                        <p:tav tm="0">
                                          <p:val>
                                            <p:fltVal val="0"/>
                                          </p:val>
                                        </p:tav>
                                        <p:tav tm="100000">
                                          <p:val>
                                            <p:strVal val="#ppt_w"/>
                                          </p:val>
                                        </p:tav>
                                      </p:tavLst>
                                    </p:anim>
                                    <p:anim calcmode="lin" valueType="num">
                                      <p:cBhvr>
                                        <p:cTn id="69" dur="2000" fill="hold"/>
                                        <p:tgtEl>
                                          <p:spTgt spid="38926"/>
                                        </p:tgtEl>
                                        <p:attrNameLst>
                                          <p:attrName>ppt_h</p:attrName>
                                        </p:attrNameLst>
                                      </p:cBhvr>
                                      <p:tavLst>
                                        <p:tav tm="0">
                                          <p:val>
                                            <p:fltVal val="0"/>
                                          </p:val>
                                        </p:tav>
                                        <p:tav tm="100000">
                                          <p:val>
                                            <p:strVal val="#ppt_h"/>
                                          </p:val>
                                        </p:tav>
                                      </p:tavLst>
                                    </p:anim>
                                    <p:animEffect transition="in" filter="fade">
                                      <p:cBhvr>
                                        <p:cTn id="70" dur="2000"/>
                                        <p:tgtEl>
                                          <p:spTgt spid="38926"/>
                                        </p:tgtEl>
                                      </p:cBhvr>
                                    </p:animEffect>
                                  </p:childTnLst>
                                </p:cTn>
                              </p:par>
                            </p:childTnLst>
                          </p:cTn>
                        </p:par>
                        <p:par>
                          <p:cTn id="71" fill="hold">
                            <p:stCondLst>
                              <p:cond delay="2500"/>
                            </p:stCondLst>
                            <p:childTnLst>
                              <p:par>
                                <p:cTn id="72" presetID="22" presetClass="entr" presetSubtype="1" fill="hold" grpId="0" nodeType="afterEffect">
                                  <p:stCondLst>
                                    <p:cond delay="0"/>
                                  </p:stCondLst>
                                  <p:childTnLst>
                                    <p:set>
                                      <p:cBhvr>
                                        <p:cTn id="73" dur="1" fill="hold">
                                          <p:stCondLst>
                                            <p:cond delay="0"/>
                                          </p:stCondLst>
                                        </p:cTn>
                                        <p:tgtEl>
                                          <p:spTgt spid="38968"/>
                                        </p:tgtEl>
                                        <p:attrNameLst>
                                          <p:attrName>style.visibility</p:attrName>
                                        </p:attrNameLst>
                                      </p:cBhvr>
                                      <p:to>
                                        <p:strVal val="visible"/>
                                      </p:to>
                                    </p:set>
                                    <p:animEffect transition="in" filter="wipe(up)">
                                      <p:cBhvr>
                                        <p:cTn id="74" dur="500"/>
                                        <p:tgtEl>
                                          <p:spTgt spid="38968"/>
                                        </p:tgtEl>
                                      </p:cBhvr>
                                    </p:animEffect>
                                  </p:childTnLst>
                                </p:cTn>
                              </p:par>
                            </p:childTnLst>
                          </p:cTn>
                        </p:par>
                        <p:par>
                          <p:cTn id="75" fill="hold">
                            <p:stCondLst>
                              <p:cond delay="3000"/>
                            </p:stCondLst>
                            <p:childTnLst>
                              <p:par>
                                <p:cTn id="76" presetID="22" presetClass="entr" presetSubtype="8" fill="hold" nodeType="afterEffect">
                                  <p:stCondLst>
                                    <p:cond delay="0"/>
                                  </p:stCondLst>
                                  <p:childTnLst>
                                    <p:set>
                                      <p:cBhvr>
                                        <p:cTn id="77" dur="1" fill="hold">
                                          <p:stCondLst>
                                            <p:cond delay="0"/>
                                          </p:stCondLst>
                                        </p:cTn>
                                        <p:tgtEl>
                                          <p:spTgt spid="38920">
                                            <p:txEl>
                                              <p:pRg st="5" end="5"/>
                                            </p:txEl>
                                          </p:spTgt>
                                        </p:tgtEl>
                                        <p:attrNameLst>
                                          <p:attrName>style.visibility</p:attrName>
                                        </p:attrNameLst>
                                      </p:cBhvr>
                                      <p:to>
                                        <p:strVal val="visible"/>
                                      </p:to>
                                    </p:set>
                                    <p:animEffect transition="in" filter="wipe(left)">
                                      <p:cBhvr>
                                        <p:cTn id="78" dur="500"/>
                                        <p:tgtEl>
                                          <p:spTgt spid="38920">
                                            <p:txEl>
                                              <p:pRg st="5" end="5"/>
                                            </p:txEl>
                                          </p:spTgt>
                                        </p:tgtEl>
                                      </p:cBhvr>
                                    </p:animEffect>
                                  </p:childTnLst>
                                </p:cTn>
                              </p:par>
                            </p:childTnLst>
                          </p:cTn>
                        </p:par>
                        <p:par>
                          <p:cTn id="79" fill="hold">
                            <p:stCondLst>
                              <p:cond delay="3500"/>
                            </p:stCondLst>
                            <p:childTnLst>
                              <p:par>
                                <p:cTn id="80" presetID="22" presetClass="entr" presetSubtype="1" fill="hold" grpId="0" nodeType="afterEffect">
                                  <p:stCondLst>
                                    <p:cond delay="0"/>
                                  </p:stCondLst>
                                  <p:childTnLst>
                                    <p:set>
                                      <p:cBhvr>
                                        <p:cTn id="81" dur="1" fill="hold">
                                          <p:stCondLst>
                                            <p:cond delay="0"/>
                                          </p:stCondLst>
                                        </p:cTn>
                                        <p:tgtEl>
                                          <p:spTgt spid="38969"/>
                                        </p:tgtEl>
                                        <p:attrNameLst>
                                          <p:attrName>style.visibility</p:attrName>
                                        </p:attrNameLst>
                                      </p:cBhvr>
                                      <p:to>
                                        <p:strVal val="visible"/>
                                      </p:to>
                                    </p:set>
                                    <p:animEffect transition="in" filter="wipe(up)">
                                      <p:cBhvr>
                                        <p:cTn id="82" dur="500"/>
                                        <p:tgtEl>
                                          <p:spTgt spid="38969"/>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grpId="1" nodeType="clickEffect">
                                  <p:stCondLst>
                                    <p:cond delay="0"/>
                                  </p:stCondLst>
                                  <p:childTnLst>
                                    <p:anim calcmode="lin" valueType="num">
                                      <p:cBhvr additive="base">
                                        <p:cTn id="86" dur="500"/>
                                        <p:tgtEl>
                                          <p:spTgt spid="38969"/>
                                        </p:tgtEl>
                                        <p:attrNameLst>
                                          <p:attrName>ppt_x</p:attrName>
                                        </p:attrNameLst>
                                      </p:cBhvr>
                                      <p:tavLst>
                                        <p:tav tm="0">
                                          <p:val>
                                            <p:strVal val="ppt_x"/>
                                          </p:val>
                                        </p:tav>
                                        <p:tav tm="100000">
                                          <p:val>
                                            <p:strVal val="ppt_x"/>
                                          </p:val>
                                        </p:tav>
                                      </p:tavLst>
                                    </p:anim>
                                    <p:anim calcmode="lin" valueType="num">
                                      <p:cBhvr additive="base">
                                        <p:cTn id="87" dur="500"/>
                                        <p:tgtEl>
                                          <p:spTgt spid="38969"/>
                                        </p:tgtEl>
                                        <p:attrNameLst>
                                          <p:attrName>ppt_y</p:attrName>
                                        </p:attrNameLst>
                                      </p:cBhvr>
                                      <p:tavLst>
                                        <p:tav tm="0">
                                          <p:val>
                                            <p:strVal val="ppt_y"/>
                                          </p:val>
                                        </p:tav>
                                        <p:tav tm="100000">
                                          <p:val>
                                            <p:strVal val="1+ppt_h/2"/>
                                          </p:val>
                                        </p:tav>
                                      </p:tavLst>
                                    </p:anim>
                                    <p:set>
                                      <p:cBhvr>
                                        <p:cTn id="88" dur="1" fill="hold">
                                          <p:stCondLst>
                                            <p:cond delay="499"/>
                                          </p:stCondLst>
                                        </p:cTn>
                                        <p:tgtEl>
                                          <p:spTgt spid="38969"/>
                                        </p:tgtEl>
                                        <p:attrNameLst>
                                          <p:attrName>style.visibility</p:attrName>
                                        </p:attrNameLst>
                                      </p:cBhvr>
                                      <p:to>
                                        <p:strVal val="hidden"/>
                                      </p:to>
                                    </p:set>
                                  </p:childTnLst>
                                </p:cTn>
                              </p:par>
                              <p:par>
                                <p:cTn id="89" presetID="2" presetClass="exit" presetSubtype="4" fill="hold" grpId="1" nodeType="withEffect">
                                  <p:stCondLst>
                                    <p:cond delay="0"/>
                                  </p:stCondLst>
                                  <p:childTnLst>
                                    <p:anim calcmode="lin" valueType="num">
                                      <p:cBhvr additive="base">
                                        <p:cTn id="90" dur="500"/>
                                        <p:tgtEl>
                                          <p:spTgt spid="38968"/>
                                        </p:tgtEl>
                                        <p:attrNameLst>
                                          <p:attrName>ppt_x</p:attrName>
                                        </p:attrNameLst>
                                      </p:cBhvr>
                                      <p:tavLst>
                                        <p:tav tm="0">
                                          <p:val>
                                            <p:strVal val="ppt_x"/>
                                          </p:val>
                                        </p:tav>
                                        <p:tav tm="100000">
                                          <p:val>
                                            <p:strVal val="ppt_x"/>
                                          </p:val>
                                        </p:tav>
                                      </p:tavLst>
                                    </p:anim>
                                    <p:anim calcmode="lin" valueType="num">
                                      <p:cBhvr additive="base">
                                        <p:cTn id="91" dur="500"/>
                                        <p:tgtEl>
                                          <p:spTgt spid="38968"/>
                                        </p:tgtEl>
                                        <p:attrNameLst>
                                          <p:attrName>ppt_y</p:attrName>
                                        </p:attrNameLst>
                                      </p:cBhvr>
                                      <p:tavLst>
                                        <p:tav tm="0">
                                          <p:val>
                                            <p:strVal val="ppt_y"/>
                                          </p:val>
                                        </p:tav>
                                        <p:tav tm="100000">
                                          <p:val>
                                            <p:strVal val="1+ppt_h/2"/>
                                          </p:val>
                                        </p:tav>
                                      </p:tavLst>
                                    </p:anim>
                                    <p:set>
                                      <p:cBhvr>
                                        <p:cTn id="92" dur="1" fill="hold">
                                          <p:stCondLst>
                                            <p:cond delay="499"/>
                                          </p:stCondLst>
                                        </p:cTn>
                                        <p:tgtEl>
                                          <p:spTgt spid="38968"/>
                                        </p:tgtEl>
                                        <p:attrNameLst>
                                          <p:attrName>style.visibility</p:attrName>
                                        </p:attrNameLst>
                                      </p:cBhvr>
                                      <p:to>
                                        <p:strVal val="hidden"/>
                                      </p:to>
                                    </p:se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38920">
                                            <p:txEl>
                                              <p:pRg st="6" end="6"/>
                                            </p:txEl>
                                          </p:spTgt>
                                        </p:tgtEl>
                                        <p:attrNameLst>
                                          <p:attrName>style.visibility</p:attrName>
                                        </p:attrNameLst>
                                      </p:cBhvr>
                                      <p:to>
                                        <p:strVal val="visible"/>
                                      </p:to>
                                    </p:set>
                                    <p:animEffect transition="in" filter="wipe(left)">
                                      <p:cBhvr>
                                        <p:cTn id="96" dur="500"/>
                                        <p:tgtEl>
                                          <p:spTgt spid="38920">
                                            <p:txEl>
                                              <p:pRg st="6" end="6"/>
                                            </p:txEl>
                                          </p:spTgt>
                                        </p:tgtEl>
                                      </p:cBhvr>
                                    </p:animEffect>
                                  </p:childTnLst>
                                </p:cTn>
                              </p:par>
                            </p:childTnLst>
                          </p:cTn>
                        </p:par>
                        <p:par>
                          <p:cTn id="97" fill="hold">
                            <p:stCondLst>
                              <p:cond delay="1000"/>
                            </p:stCondLst>
                            <p:childTnLst>
                              <p:par>
                                <p:cTn id="98" presetID="55" presetClass="entr" presetSubtype="0" fill="hold" nodeType="afterEffect">
                                  <p:stCondLst>
                                    <p:cond delay="0"/>
                                  </p:stCondLst>
                                  <p:childTnLst>
                                    <p:set>
                                      <p:cBhvr>
                                        <p:cTn id="99" dur="1" fill="hold">
                                          <p:stCondLst>
                                            <p:cond delay="0"/>
                                          </p:stCondLst>
                                        </p:cTn>
                                        <p:tgtEl>
                                          <p:spTgt spid="3"/>
                                        </p:tgtEl>
                                        <p:attrNameLst>
                                          <p:attrName>style.visibility</p:attrName>
                                        </p:attrNameLst>
                                      </p:cBhvr>
                                      <p:to>
                                        <p:strVal val="visible"/>
                                      </p:to>
                                    </p:set>
                                    <p:anim calcmode="lin" valueType="num">
                                      <p:cBhvr>
                                        <p:cTn id="100" dur="500" fill="hold"/>
                                        <p:tgtEl>
                                          <p:spTgt spid="3"/>
                                        </p:tgtEl>
                                        <p:attrNameLst>
                                          <p:attrName>ppt_w</p:attrName>
                                        </p:attrNameLst>
                                      </p:cBhvr>
                                      <p:tavLst>
                                        <p:tav tm="0">
                                          <p:val>
                                            <p:strVal val="#ppt_w*0.70"/>
                                          </p:val>
                                        </p:tav>
                                        <p:tav tm="100000">
                                          <p:val>
                                            <p:strVal val="#ppt_w"/>
                                          </p:val>
                                        </p:tav>
                                      </p:tavLst>
                                    </p:anim>
                                    <p:anim calcmode="lin" valueType="num">
                                      <p:cBhvr>
                                        <p:cTn id="101" dur="500" fill="hold"/>
                                        <p:tgtEl>
                                          <p:spTgt spid="3"/>
                                        </p:tgtEl>
                                        <p:attrNameLst>
                                          <p:attrName>ppt_h</p:attrName>
                                        </p:attrNameLst>
                                      </p:cBhvr>
                                      <p:tavLst>
                                        <p:tav tm="0">
                                          <p:val>
                                            <p:strVal val="#ppt_h"/>
                                          </p:val>
                                        </p:tav>
                                        <p:tav tm="100000">
                                          <p:val>
                                            <p:strVal val="#ppt_h"/>
                                          </p:val>
                                        </p:tav>
                                      </p:tavLst>
                                    </p:anim>
                                    <p:animEffect transition="in" filter="fade">
                                      <p:cBhvr>
                                        <p:cTn id="102" dur="500"/>
                                        <p:tgtEl>
                                          <p:spTgt spid="3"/>
                                        </p:tgtEl>
                                      </p:cBhvr>
                                    </p:animEffect>
                                  </p:childTnLst>
                                </p:cTn>
                              </p:par>
                            </p:childTnLst>
                          </p:cTn>
                        </p:par>
                        <p:par>
                          <p:cTn id="103" fill="hold">
                            <p:stCondLst>
                              <p:cond delay="1500"/>
                            </p:stCondLst>
                            <p:childTnLst>
                              <p:par>
                                <p:cTn id="104" presetID="22" presetClass="entr" presetSubtype="1" fill="hold" grpId="0" nodeType="afterEffect">
                                  <p:stCondLst>
                                    <p:cond delay="0"/>
                                  </p:stCondLst>
                                  <p:childTnLst>
                                    <p:set>
                                      <p:cBhvr>
                                        <p:cTn id="105" dur="1" fill="hold">
                                          <p:stCondLst>
                                            <p:cond delay="0"/>
                                          </p:stCondLst>
                                        </p:cTn>
                                        <p:tgtEl>
                                          <p:spTgt spid="38970"/>
                                        </p:tgtEl>
                                        <p:attrNameLst>
                                          <p:attrName>style.visibility</p:attrName>
                                        </p:attrNameLst>
                                      </p:cBhvr>
                                      <p:to>
                                        <p:strVal val="visible"/>
                                      </p:to>
                                    </p:set>
                                    <p:animEffect transition="in" filter="wipe(up)">
                                      <p:cBhvr>
                                        <p:cTn id="106" dur="500"/>
                                        <p:tgtEl>
                                          <p:spTgt spid="38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63" grpId="0" animBg="1"/>
      <p:bldP spid="38963" grpId="1" animBg="1"/>
      <p:bldP spid="38964" grpId="0" animBg="1"/>
      <p:bldP spid="38964" grpId="1" animBg="1"/>
      <p:bldP spid="38967" grpId="0" animBg="1"/>
      <p:bldP spid="38967" grpId="1" animBg="1"/>
      <p:bldP spid="38968" grpId="0" animBg="1"/>
      <p:bldP spid="38968" grpId="1" animBg="1"/>
      <p:bldP spid="38969" grpId="0" animBg="1"/>
      <p:bldP spid="38969" grpId="1" animBg="1"/>
      <p:bldP spid="389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0242" name="AutoShape 9"/>
          <p:cNvSpPr>
            <a:spLocks noChangeArrowheads="1"/>
          </p:cNvSpPr>
          <p:nvPr/>
        </p:nvSpPr>
        <p:spPr bwMode="auto">
          <a:xfrm>
            <a:off x="304800" y="119063"/>
            <a:ext cx="8534400" cy="6629400"/>
          </a:xfrm>
          <a:prstGeom prst="roundRect">
            <a:avLst>
              <a:gd name="adj" fmla="val 10870"/>
            </a:avLst>
          </a:prstGeom>
          <a:solidFill>
            <a:schemeClr val="bg1">
              <a:alpha val="59999"/>
            </a:schemeClr>
          </a:solidFill>
          <a:ln w="9525">
            <a:solidFill>
              <a:schemeClr val="bg1"/>
            </a:solidFill>
            <a:round/>
            <a:headEnd/>
            <a:tailEnd/>
          </a:ln>
        </p:spPr>
        <p:txBody>
          <a:bodyPr wrap="none" anchor="ctr"/>
          <a:lstStyle/>
          <a:p>
            <a:pPr defTabSz="914400" eaLnBrk="0" fontAlgn="base" hangingPunct="0">
              <a:spcBef>
                <a:spcPct val="0"/>
              </a:spcBef>
              <a:spcAft>
                <a:spcPct val="0"/>
              </a:spcAft>
            </a:pPr>
            <a:endParaRPr lang="en-US" sz="2400" smtClean="0">
              <a:solidFill>
                <a:srgbClr val="000000"/>
              </a:solidFill>
              <a:latin typeface="Arial" charset="0"/>
            </a:endParaRPr>
          </a:p>
        </p:txBody>
      </p:sp>
      <p:sp>
        <p:nvSpPr>
          <p:cNvPr id="10243" name="Text Box 3"/>
          <p:cNvSpPr txBox="1">
            <a:spLocks noChangeArrowheads="1"/>
          </p:cNvSpPr>
          <p:nvPr/>
        </p:nvSpPr>
        <p:spPr bwMode="auto">
          <a:xfrm>
            <a:off x="1524000" y="304800"/>
            <a:ext cx="6172200" cy="519113"/>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sz="2800" u="sng" smtClean="0">
                <a:solidFill>
                  <a:srgbClr val="000000"/>
                </a:solidFill>
                <a:latin typeface="Arial" charset="0"/>
              </a:rPr>
              <a:t>Post-Mortem Destruction</a:t>
            </a:r>
          </a:p>
        </p:txBody>
      </p:sp>
      <p:sp>
        <p:nvSpPr>
          <p:cNvPr id="65540" name="Text Box 4"/>
          <p:cNvSpPr txBox="1">
            <a:spLocks noChangeArrowheads="1"/>
          </p:cNvSpPr>
          <p:nvPr/>
        </p:nvSpPr>
        <p:spPr bwMode="auto">
          <a:xfrm>
            <a:off x="914400" y="4114800"/>
            <a:ext cx="7086600" cy="2465388"/>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z="2400" smtClean="0">
                <a:solidFill>
                  <a:srgbClr val="000000"/>
                </a:solidFill>
                <a:latin typeface="Arial" charset="0"/>
              </a:rPr>
              <a:t>In a typical shallow water marine environment, approximately 40% of bottom-dwelling species have hard parts. Almost all of those species have fossil records.</a:t>
            </a:r>
          </a:p>
          <a:p>
            <a:pPr defTabSz="914400" eaLnBrk="0" fontAlgn="base" hangingPunct="0">
              <a:spcBef>
                <a:spcPct val="50000"/>
              </a:spcBef>
              <a:spcAft>
                <a:spcPct val="0"/>
              </a:spcAft>
            </a:pPr>
            <a:r>
              <a:rPr lang="en-US" sz="2400" smtClean="0">
                <a:solidFill>
                  <a:srgbClr val="000000"/>
                </a:solidFill>
                <a:latin typeface="Arial" charset="0"/>
              </a:rPr>
              <a:t>Of the remaining 60% of species, almost none are found as fossils.</a:t>
            </a:r>
          </a:p>
        </p:txBody>
      </p:sp>
      <p:pic>
        <p:nvPicPr>
          <p:cNvPr id="65543" name="Picture 7" descr="cephs"/>
          <p:cNvPicPr>
            <a:picLocks noChangeAspect="1" noChangeArrowheads="1"/>
          </p:cNvPicPr>
          <p:nvPr/>
        </p:nvPicPr>
        <p:blipFill>
          <a:blip r:embed="rId3"/>
          <a:srcRect/>
          <a:stretch>
            <a:fillRect/>
          </a:stretch>
        </p:blipFill>
        <p:spPr bwMode="auto">
          <a:xfrm>
            <a:off x="228600" y="1066800"/>
            <a:ext cx="3429000" cy="2857500"/>
          </a:xfrm>
          <a:prstGeom prst="rect">
            <a:avLst/>
          </a:prstGeom>
          <a:noFill/>
          <a:ln w="9525">
            <a:solidFill>
              <a:schemeClr val="accent1"/>
            </a:solidFill>
            <a:miter lim="800000"/>
            <a:headEnd/>
            <a:tailEnd/>
          </a:ln>
          <a:effectLst>
            <a:outerShdw dist="71842" dir="2700000" algn="ctr" rotWithShape="0">
              <a:srgbClr val="969696">
                <a:alpha val="50000"/>
              </a:srgbClr>
            </a:outerShdw>
          </a:effectLst>
        </p:spPr>
      </p:pic>
      <p:sp>
        <p:nvSpPr>
          <p:cNvPr id="65544" name="Rectangle 8"/>
          <p:cNvSpPr>
            <a:spLocks noChangeArrowheads="1"/>
          </p:cNvSpPr>
          <p:nvPr/>
        </p:nvSpPr>
        <p:spPr bwMode="auto">
          <a:xfrm>
            <a:off x="3733800" y="1171575"/>
            <a:ext cx="5105400" cy="2647950"/>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r>
              <a:rPr lang="en-US" sz="2400" smtClean="0">
                <a:solidFill>
                  <a:srgbClr val="000000"/>
                </a:solidFill>
                <a:latin typeface="Arial" charset="0"/>
              </a:rPr>
              <a:t>The fossil record is biased specifically against organisms without hard parts. Preservation of these animals requires some kind of special conditions. The more robust remains are also more likely to be preserved than delicate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5544"/>
                                        </p:tgtEl>
                                        <p:attrNameLst>
                                          <p:attrName>style.visibility</p:attrName>
                                        </p:attrNameLst>
                                      </p:cBhvr>
                                      <p:to>
                                        <p:strVal val="visible"/>
                                      </p:to>
                                    </p:set>
                                    <p:anim calcmode="lin" valueType="num">
                                      <p:cBhvr>
                                        <p:cTn id="7" dur="500" fill="hold"/>
                                        <p:tgtEl>
                                          <p:spTgt spid="65544"/>
                                        </p:tgtEl>
                                        <p:attrNameLst>
                                          <p:attrName>ppt_x</p:attrName>
                                        </p:attrNameLst>
                                      </p:cBhvr>
                                      <p:tavLst>
                                        <p:tav tm="0">
                                          <p:val>
                                            <p:strVal val="#ppt_x-.2"/>
                                          </p:val>
                                        </p:tav>
                                        <p:tav tm="100000">
                                          <p:val>
                                            <p:strVal val="#ppt_x"/>
                                          </p:val>
                                        </p:tav>
                                      </p:tavLst>
                                    </p:anim>
                                    <p:anim calcmode="lin" valueType="num">
                                      <p:cBhvr>
                                        <p:cTn id="8" dur="500" fill="hold"/>
                                        <p:tgtEl>
                                          <p:spTgt spid="65544"/>
                                        </p:tgtEl>
                                        <p:attrNameLst>
                                          <p:attrName>ppt_y</p:attrName>
                                        </p:attrNameLst>
                                      </p:cBhvr>
                                      <p:tavLst>
                                        <p:tav tm="0">
                                          <p:val>
                                            <p:strVal val="#ppt_y"/>
                                          </p:val>
                                        </p:tav>
                                        <p:tav tm="100000">
                                          <p:val>
                                            <p:strVal val="#ppt_y"/>
                                          </p:val>
                                        </p:tav>
                                      </p:tavLst>
                                    </p:anim>
                                    <p:animEffect transition="in" filter="wipe(right)" prLst="gradientSize: 0.1">
                                      <p:cBhvr>
                                        <p:cTn id="9" dur="500"/>
                                        <p:tgtEl>
                                          <p:spTgt spid="6554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5540">
                                            <p:txEl>
                                              <p:pRg st="0" end="0"/>
                                            </p:txEl>
                                          </p:spTgt>
                                        </p:tgtEl>
                                        <p:attrNameLst>
                                          <p:attrName>style.visibility</p:attrName>
                                        </p:attrNameLst>
                                      </p:cBhvr>
                                      <p:to>
                                        <p:strVal val="visible"/>
                                      </p:to>
                                    </p:set>
                                    <p:animEffect transition="in" filter="fade">
                                      <p:cBhvr>
                                        <p:cTn id="14" dur="500"/>
                                        <p:tgtEl>
                                          <p:spTgt spid="6554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5540">
                                            <p:txEl>
                                              <p:pRg st="1" end="1"/>
                                            </p:txEl>
                                          </p:spTgt>
                                        </p:tgtEl>
                                        <p:attrNameLst>
                                          <p:attrName>style.visibility</p:attrName>
                                        </p:attrNameLst>
                                      </p:cBhvr>
                                      <p:to>
                                        <p:strVal val="visible"/>
                                      </p:to>
                                    </p:set>
                                    <p:animEffect transition="in" filter="fade">
                                      <p:cBhvr>
                                        <p:cTn id="19" dur="500"/>
                                        <p:tgtEl>
                                          <p:spTgt spid="655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p:bldP spid="655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
      <a:dk1>
        <a:srgbClr val="000000"/>
      </a:dk1>
      <a:lt1>
        <a:srgbClr val="FFFFFF"/>
      </a:lt1>
      <a:dk2>
        <a:srgbClr val="FFFF66"/>
      </a:dk2>
      <a:lt2>
        <a:srgbClr val="000000"/>
      </a:lt2>
      <a:accent1>
        <a:srgbClr val="CCFFFF"/>
      </a:accent1>
      <a:accent2>
        <a:srgbClr val="3333CC"/>
      </a:accent2>
      <a:accent3>
        <a:srgbClr val="FFFFFF"/>
      </a:accent3>
      <a:accent4>
        <a:srgbClr val="000000"/>
      </a:accent4>
      <a:accent5>
        <a:srgbClr val="E2FFFF"/>
      </a:accent5>
      <a:accent6>
        <a:srgbClr val="2D2DB9"/>
      </a:accent6>
      <a:hlink>
        <a:srgbClr val="CCCCFF"/>
      </a:hlink>
      <a:folHlink>
        <a:srgbClr val="B2B2B2"/>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49001"/>
          </a:scheme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49001"/>
          </a:scheme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49001"/>
          </a:scheme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49001"/>
          </a:scheme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40</TotalTime>
  <Words>1650</Words>
  <Application>Microsoft Office PowerPoint</Application>
  <PresentationFormat>On-screen Show (4:3)</PresentationFormat>
  <Paragraphs>384</Paragraphs>
  <Slides>39</Slides>
  <Notes>0</Notes>
  <HiddenSlides>0</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Office Theme</vt:lpstr>
      <vt:lpstr>Default Design</vt:lpstr>
      <vt:lpstr>1_Default Design</vt:lpstr>
      <vt:lpstr>Blank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Winthrop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Gwen Daley</dc:creator>
  <cp:lastModifiedBy>daleyg</cp:lastModifiedBy>
  <cp:revision>9</cp:revision>
  <dcterms:created xsi:type="dcterms:W3CDTF">2011-01-03T01:00:58Z</dcterms:created>
  <dcterms:modified xsi:type="dcterms:W3CDTF">2011-01-24T18:43:25Z</dcterms:modified>
</cp:coreProperties>
</file>