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theme/theme6.xml" ContentType="application/vnd.openxmlformats-officedocument.them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Masters/slideMaster7.xml" ContentType="application/vnd.openxmlformats-officedocument.presentationml.slideMaster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media/audio1.bin" ContentType="audio/unknown"/>
  <Override PartName="/ppt/slides/slide34.xml" ContentType="application/vnd.openxmlformats-officedocument.presentationml.slide+xml"/>
  <Override PartName="/ppt/theme/theme9.xml" ContentType="application/vnd.openxmlformats-officedocument.them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theme/theme8.xml" ContentType="application/vnd.openxmlformats-officedocument.them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9" r:id="rId6"/>
    <p:sldMasterId id="2147483671" r:id="rId7"/>
    <p:sldMasterId id="2147483674" r:id="rId8"/>
    <p:sldMasterId id="2147483676" r:id="rId9"/>
  </p:sldMasterIdLst>
  <p:sldIdLst>
    <p:sldId id="25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57" r:id="rId25"/>
    <p:sldId id="261" r:id="rId26"/>
    <p:sldId id="260" r:id="rId27"/>
    <p:sldId id="258" r:id="rId28"/>
    <p:sldId id="259" r:id="rId29"/>
    <p:sldId id="263" r:id="rId30"/>
    <p:sldId id="262" r:id="rId31"/>
    <p:sldId id="279" r:id="rId32"/>
    <p:sldId id="281" r:id="rId33"/>
    <p:sldId id="280" r:id="rId34"/>
    <p:sldId id="283" r:id="rId35"/>
    <p:sldId id="284" r:id="rId36"/>
    <p:sldId id="285" r:id="rId37"/>
    <p:sldId id="286" r:id="rId38"/>
    <p:sldId id="287" r:id="rId39"/>
    <p:sldId id="288" r:id="rId40"/>
    <p:sldId id="290" r:id="rId41"/>
    <p:sldId id="291" r:id="rId42"/>
    <p:sldId id="292" r:id="rId43"/>
    <p:sldId id="293" r:id="rId44"/>
    <p:sldId id="294" r:id="rId45"/>
    <p:sldId id="297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F6E"/>
    <a:srgbClr val="FFFFFF"/>
    <a:srgbClr val="3080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34.xml"/><Relationship Id="rId25" Type="http://schemas.openxmlformats.org/officeDocument/2006/relationships/slide" Target="slides/slide16.xml"/><Relationship Id="rId10" Type="http://schemas.openxmlformats.org/officeDocument/2006/relationships/slide" Target="slides/slide1.xml"/><Relationship Id="rId50" Type="http://schemas.openxmlformats.org/officeDocument/2006/relationships/viewProps" Target="viewProps.xml"/><Relationship Id="rId17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9.xml"/><Relationship Id="rId27" Type="http://schemas.openxmlformats.org/officeDocument/2006/relationships/slide" Target="slides/slide18.xml"/><Relationship Id="rId14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9.xml"/><Relationship Id="rId45" Type="http://schemas.openxmlformats.org/officeDocument/2006/relationships/slide" Target="slides/slide36.xml"/><Relationship Id="rId42" Type="http://schemas.openxmlformats.org/officeDocument/2006/relationships/slide" Target="slides/slide33.xml"/><Relationship Id="rId6" Type="http://schemas.openxmlformats.org/officeDocument/2006/relationships/slideMaster" Target="slideMasters/slideMaster6.xml"/><Relationship Id="rId49" Type="http://schemas.openxmlformats.org/officeDocument/2006/relationships/presProps" Target="presProps.xml"/><Relationship Id="rId44" Type="http://schemas.openxmlformats.org/officeDocument/2006/relationships/slide" Target="slides/slide35.xml"/><Relationship Id="rId19" Type="http://schemas.openxmlformats.org/officeDocument/2006/relationships/slide" Target="slides/slide1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37.xml"/><Relationship Id="rId35" Type="http://schemas.openxmlformats.org/officeDocument/2006/relationships/slide" Target="slides/slide26.xml"/><Relationship Id="rId51" Type="http://schemas.openxmlformats.org/officeDocument/2006/relationships/theme" Target="theme/theme1.xml"/><Relationship Id="rId31" Type="http://schemas.openxmlformats.org/officeDocument/2006/relationships/slide" Target="slides/slide22.xml"/><Relationship Id="rId34" Type="http://schemas.openxmlformats.org/officeDocument/2006/relationships/slide" Target="slides/slide25.xml"/><Relationship Id="rId40" Type="http://schemas.openxmlformats.org/officeDocument/2006/relationships/slide" Target="slides/slide31.xml"/><Relationship Id="rId36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5.xml"/><Relationship Id="rId47" Type="http://schemas.openxmlformats.org/officeDocument/2006/relationships/slide" Target="slides/slide38.xml"/><Relationship Id="rId48" Type="http://schemas.openxmlformats.org/officeDocument/2006/relationships/printerSettings" Target="printerSettings/printerSettings1.bin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2" Type="http://schemas.openxmlformats.org/officeDocument/2006/relationships/tableStyles" Target="tableStyles.xml"/><Relationship Id="rId12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29" Type="http://schemas.openxmlformats.org/officeDocument/2006/relationships/slide" Target="slides/slide20.xml"/><Relationship Id="rId16" Type="http://schemas.openxmlformats.org/officeDocument/2006/relationships/slide" Target="slides/slide7.xml"/><Relationship Id="rId33" Type="http://schemas.openxmlformats.org/officeDocument/2006/relationships/slide" Target="slides/slide24.xml"/><Relationship Id="rId41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2" Type="http://schemas.openxmlformats.org/officeDocument/2006/relationships/slide" Target="slides/slide13.xml"/><Relationship Id="rId21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52EC2D-141E-45AA-9D16-E454409D7E20}" type="slidenum">
              <a:rPr lang="en-US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7B298-AB7C-4F57-8D00-41064D65E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C98DA-131E-4FF7-8925-879B93760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9DB1-B51F-4AD1-8F78-B7FE5AC015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7D99-2D45-4B30-9240-3D9646E2F7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64D69-7EC7-4079-A8E0-D00573A3F3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9E549-29C1-490B-8C4A-6FA8ABD453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DAD58-B21E-4130-9669-43F2F6F83D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53CED-2054-4993-86AC-0CF5A9F75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F8AE-426F-432E-AFF4-638C09995B0F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77B8-67B1-46F2-9093-B9710EB1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AECDEE66-7E34-4CAF-9058-3FFAF34FD7A6}" type="slidenum">
              <a:rPr lang="en-US">
                <a:solidFill>
                  <a:srgbClr val="578963"/>
                </a:solidFill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12" charset="2"/>
        <a:buChar char="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112" charset="2"/>
        <a:buChar char="l"/>
        <a:defRPr kumimoji="1"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12" charset="0"/>
                <a:ea typeface="ＭＳ Ｐゴシック" pitchFamily="112" charset="-128"/>
                <a:cs typeface="ＭＳ Ｐゴシック" pitchFamily="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12" charset="0"/>
                <a:ea typeface="ＭＳ Ｐゴシック" pitchFamily="112" charset="-128"/>
                <a:cs typeface="ＭＳ Ｐゴシック" pitchFamily="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112" charset="0"/>
                <a:ea typeface="ＭＳ Ｐゴシック" pitchFamily="112" charset="-128"/>
                <a:cs typeface="ＭＳ Ｐゴシック" pitchFamily="112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7925114-7E5B-40F8-9673-4CE356E64352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  <a:ea typeface="ＭＳ Ｐゴシック" pitchFamily="36" charset="-128"/>
          <a:cs typeface="ＭＳ Ｐゴシック" pitchFamily="3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7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6A388D-E496-4F98-A8A9-3AB4B2E637FB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6D900BC-38C5-4DC4-99B6-FC4E318892A0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B277898-3695-4787-99E7-291C5735370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278A692-C12A-4ECE-95FD-F3A4BE830666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971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" pitchFamily="112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12E90F-306F-49DF-8EDB-AD007AF83EBD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7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bin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9.jpeg"/><Relationship Id="rId3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5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8.jpeg"/><Relationship Id="rId3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03" y="107206"/>
            <a:ext cx="3547396" cy="1401906"/>
          </a:xfrm>
          <a:prstGeom prst="rect">
            <a:avLst/>
          </a:prstGeom>
          <a:noFill/>
          <a:ln>
            <a:noFill/>
          </a:ln>
          <a:scene3d>
            <a:camera prst="perspectiveAbove" fov="2700000">
              <a:rot lat="20400000" lon="0" rev="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EBF1DE"/>
                </a:solidFill>
                <a:latin typeface="Arial"/>
                <a:cs typeface="Arial"/>
              </a:rPr>
              <a:t>Historical </a:t>
            </a:r>
            <a:r>
              <a:rPr lang="en-US" sz="3200" dirty="0" smtClean="0">
                <a:solidFill>
                  <a:srgbClr val="EBF1DE"/>
                </a:solidFill>
                <a:latin typeface="Arial"/>
                <a:cs typeface="Arial"/>
              </a:rPr>
              <a:t>Geology</a:t>
            </a:r>
            <a:endParaRPr lang="en-US" sz="3200" dirty="0" smtClean="0">
              <a:solidFill>
                <a:srgbClr val="EBF1DE"/>
              </a:solidFill>
              <a:latin typeface="Arial"/>
              <a:cs typeface="Arial"/>
            </a:endParaRPr>
          </a:p>
          <a:p>
            <a:pPr algn="ctr"/>
            <a:r>
              <a:rPr lang="en-US" sz="3200" dirty="0" smtClean="0">
                <a:solidFill>
                  <a:srgbClr val="EBF1DE"/>
                </a:solidFill>
                <a:latin typeface="Arial"/>
                <a:cs typeface="Arial"/>
              </a:rPr>
              <a:t>Geol </a:t>
            </a:r>
            <a:r>
              <a:rPr lang="en-US" sz="3200" dirty="0" smtClean="0">
                <a:solidFill>
                  <a:srgbClr val="EBF1DE"/>
                </a:solidFill>
                <a:latin typeface="Arial"/>
                <a:cs typeface="Arial"/>
              </a:rPr>
              <a:t>211</a:t>
            </a:r>
            <a:endParaRPr lang="en-US" sz="3200" dirty="0">
              <a:solidFill>
                <a:srgbClr val="EBF1DE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6" y="5731321"/>
            <a:ext cx="3530905" cy="1015663"/>
          </a:xfrm>
          <a:prstGeom prst="rect">
            <a:avLst/>
          </a:prstGeom>
          <a:solidFill>
            <a:srgbClr val="FFFFFF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Introduction and ground rules</a:t>
            </a:r>
          </a:p>
          <a:p>
            <a:r>
              <a:rPr lang="en-US" sz="2000" dirty="0" smtClean="0">
                <a:latin typeface="Arial"/>
                <a:cs typeface="Arial"/>
              </a:rPr>
              <a:t>Historical sciences</a:t>
            </a:r>
          </a:p>
          <a:p>
            <a:r>
              <a:rPr lang="en-US" sz="2000" dirty="0" smtClean="0">
                <a:latin typeface="Arial"/>
                <a:cs typeface="Arial"/>
              </a:rPr>
              <a:t>The Earth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Please review the Winthrop University student conduct code.</a:t>
            </a: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1447800"/>
            <a:ext cx="27924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AutoShape 1035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7046" name="Text Box 1030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5366" name="Text Box 1031"/>
          <p:cNvSpPr txBox="1">
            <a:spLocks noChangeArrowheads="1"/>
          </p:cNvSpPr>
          <p:nvPr/>
        </p:nvSpPr>
        <p:spPr bwMode="auto">
          <a:xfrm>
            <a:off x="1143000" y="5791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No late work will be accepted. Plan ahead!</a:t>
            </a:r>
          </a:p>
        </p:txBody>
      </p:sp>
      <p:pic>
        <p:nvPicPr>
          <p:cNvPr id="15367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19200"/>
            <a:ext cx="4572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76200" y="381000"/>
            <a:ext cx="6477000" cy="2182813"/>
          </a:xfrm>
          <a:prstGeom prst="rect">
            <a:avLst/>
          </a:prstGeom>
          <a:gradFill rotWithShape="0">
            <a:gsLst>
              <a:gs pos="0">
                <a:srgbClr val="FFF645"/>
              </a:gs>
              <a:gs pos="50000">
                <a:srgbClr val="FFC7F3"/>
              </a:gs>
              <a:gs pos="100000">
                <a:srgbClr val="FFF645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645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CC"/>
                </a:solidFill>
                <a:latin typeface="Arial" pitchFamily="112" charset="0"/>
              </a:rPr>
              <a:t>Grades</a:t>
            </a:r>
            <a:endParaRPr lang="en-US" sz="2800" u="sng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95300" y="1052513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Quizzes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(4)		5%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	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%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Exams (4)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20%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	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80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%</a:t>
            </a: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Total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:					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%</a:t>
            </a:r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533400" y="1867041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533400" y="976313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6391" name="Rectangle 38"/>
          <p:cNvSpPr>
            <a:spLocks noChangeArrowheads="1"/>
          </p:cNvSpPr>
          <p:nvPr/>
        </p:nvSpPr>
        <p:spPr bwMode="auto">
          <a:xfrm>
            <a:off x="6096000" y="1371600"/>
            <a:ext cx="23622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1">
              <a:schemeClr val="bg2">
                <a:alpha val="74997"/>
              </a:scheme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6248400" y="228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90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2484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80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248400" y="4114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70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248400" y="502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60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6400800" y="14620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Scale</a:t>
            </a:r>
            <a:endParaRPr lang="en-US" sz="2800" u="sng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81800" y="3046413"/>
            <a:ext cx="1143000" cy="3587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6781800" y="3960813"/>
            <a:ext cx="1143000" cy="358775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6781800" y="4416425"/>
            <a:ext cx="1143000" cy="819150"/>
          </a:xfrm>
          <a:prstGeom prst="rect">
            <a:avLst/>
          </a:prstGeom>
          <a:solidFill>
            <a:srgbClr val="CF75FF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CF75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6781800" y="5334000"/>
            <a:ext cx="1143000" cy="1200150"/>
          </a:xfrm>
          <a:prstGeom prst="rect">
            <a:avLst/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6781800" y="2133600"/>
            <a:ext cx="1143000" cy="358775"/>
          </a:xfrm>
          <a:prstGeom prst="rect">
            <a:avLst/>
          </a:prstGeom>
          <a:solidFill>
            <a:srgbClr val="FFF645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645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781800" y="2590800"/>
            <a:ext cx="1143000" cy="3587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6781800" y="3503613"/>
            <a:ext cx="1143000" cy="358775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048500" y="2057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A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7048500" y="29527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B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048500" y="38481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7048500" y="4572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D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048500" y="5638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F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6270625" y="2795588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87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270625" y="3709988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77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7048500" y="2563813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B+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048500" y="34925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C+</a:t>
            </a:r>
          </a:p>
        </p:txBody>
      </p:sp>
      <p:pic>
        <p:nvPicPr>
          <p:cNvPr id="16413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3625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42900" y="193675"/>
            <a:ext cx="8458200" cy="6477000"/>
          </a:xfrm>
          <a:prstGeom prst="rect">
            <a:avLst/>
          </a:prstGeom>
          <a:gradFill rotWithShape="1">
            <a:gsLst>
              <a:gs pos="0">
                <a:srgbClr val="FFFFFF">
                  <a:alpha val="49001"/>
                </a:srgbClr>
              </a:gs>
              <a:gs pos="7001">
                <a:srgbClr val="E6E6E6">
                  <a:alpha val="47880"/>
                </a:srgbClr>
              </a:gs>
              <a:gs pos="32001">
                <a:srgbClr val="7D8496">
                  <a:alpha val="43880"/>
                </a:srgbClr>
              </a:gs>
              <a:gs pos="47000">
                <a:srgbClr val="E6E6E6">
                  <a:alpha val="41480"/>
                </a:srgbClr>
              </a:gs>
              <a:gs pos="85001">
                <a:srgbClr val="7D8496">
                  <a:alpha val="35400"/>
                </a:srgbClr>
              </a:gs>
              <a:gs pos="100000">
                <a:srgbClr val="E6E6E6">
                  <a:alpha val="33000"/>
                </a:srgbClr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62150" y="381000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Quizzes</a:t>
            </a:r>
            <a:endParaRPr lang="en-US" sz="3600" dirty="0">
              <a:solidFill>
                <a:srgbClr val="16165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We will have a total of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 4 </a:t>
            </a: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scheduled 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quizzes. Quiz format will vary.</a:t>
            </a:r>
            <a:endParaRPr lang="en-US" sz="2400" dirty="0">
              <a:solidFill>
                <a:srgbClr val="000000"/>
              </a:solidFill>
              <a:latin typeface="Arial" pitchFamily="112" charset="0"/>
            </a:endParaRP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4191000"/>
            <a:ext cx="39893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00200"/>
            <a:ext cx="1701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42900" y="193675"/>
            <a:ext cx="8458200" cy="6477000"/>
          </a:xfrm>
          <a:prstGeom prst="rect">
            <a:avLst/>
          </a:prstGeom>
          <a:gradFill rotWithShape="1">
            <a:gsLst>
              <a:gs pos="0">
                <a:srgbClr val="FFFFFF">
                  <a:alpha val="49001"/>
                </a:srgbClr>
              </a:gs>
              <a:gs pos="7001">
                <a:srgbClr val="E6E6E6">
                  <a:alpha val="47880"/>
                </a:srgbClr>
              </a:gs>
              <a:gs pos="32001">
                <a:srgbClr val="7D8496">
                  <a:alpha val="43880"/>
                </a:srgbClr>
              </a:gs>
              <a:gs pos="47000">
                <a:srgbClr val="E6E6E6">
                  <a:alpha val="41480"/>
                </a:srgbClr>
              </a:gs>
              <a:gs pos="85001">
                <a:srgbClr val="7D8496">
                  <a:alpha val="35400"/>
                </a:srgbClr>
              </a:gs>
              <a:gs pos="100000">
                <a:srgbClr val="E6E6E6">
                  <a:alpha val="33000"/>
                </a:srgbClr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781300" y="3810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Exams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There are 4 scheduled exams, including a comprehensive final exam. The </a:t>
            </a: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final exam will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 </a:t>
            </a:r>
            <a:r>
              <a:rPr lang="en-US" sz="2400" i="1" u="sng" dirty="0" smtClean="0">
                <a:solidFill>
                  <a:srgbClr val="000000"/>
                </a:solidFill>
                <a:latin typeface="Arial" pitchFamily="112" charset="0"/>
              </a:rPr>
              <a:t>only 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be </a:t>
            </a: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given during the scheduled 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time, so plan accordingly!</a:t>
            </a:r>
            <a:endParaRPr lang="en-US" sz="2400" dirty="0">
              <a:solidFill>
                <a:srgbClr val="000000"/>
              </a:solidFill>
              <a:latin typeface="Arial" pitchFamily="112" charset="0"/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4191000"/>
            <a:ext cx="39893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00200"/>
            <a:ext cx="1701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42900" y="193675"/>
            <a:ext cx="8458200" cy="6477000"/>
          </a:xfrm>
          <a:prstGeom prst="rect">
            <a:avLst/>
          </a:prstGeom>
          <a:gradFill rotWithShape="1">
            <a:gsLst>
              <a:gs pos="0">
                <a:srgbClr val="FFFFFF">
                  <a:alpha val="49001"/>
                </a:srgbClr>
              </a:gs>
              <a:gs pos="7001">
                <a:srgbClr val="E6E6E6">
                  <a:alpha val="47880"/>
                </a:srgbClr>
              </a:gs>
              <a:gs pos="32001">
                <a:srgbClr val="7D8496">
                  <a:alpha val="43880"/>
                </a:srgbClr>
              </a:gs>
              <a:gs pos="47000">
                <a:srgbClr val="E6E6E6">
                  <a:alpha val="41480"/>
                </a:srgbClr>
              </a:gs>
              <a:gs pos="85001">
                <a:srgbClr val="7D8496">
                  <a:alpha val="35400"/>
                </a:srgbClr>
              </a:gs>
              <a:gs pos="100000">
                <a:srgbClr val="E6E6E6">
                  <a:alpha val="33000"/>
                </a:srgbClr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743200" y="1143000"/>
            <a:ext cx="468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Academic Integrity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8001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112" charset="0"/>
              </a:rPr>
              <a:t>Cheating will </a:t>
            </a:r>
            <a:r>
              <a:rPr lang="en-US" sz="2800" i="1" dirty="0">
                <a:solidFill>
                  <a:srgbClr val="000000"/>
                </a:solidFill>
                <a:latin typeface="Arial" pitchFamily="112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latin typeface="Arial" pitchFamily="112" charset="0"/>
              </a:rPr>
              <a:t> be tolerated. Cheating includes, but is not limited to: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 Plagiarism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 Using unauthorized material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</a:rPr>
              <a:t> (including material on electronic devices) on </a:t>
            </a: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quizzes and exams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Arial" pitchFamily="112" charset="0"/>
              </a:rPr>
              <a:t> Copying someone else’s work</a:t>
            </a:r>
          </a:p>
        </p:txBody>
      </p:sp>
      <p:pic>
        <p:nvPicPr>
          <p:cNvPr id="20487" name="Picture 7" descr="clipart_horror_06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1466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7599" y="203321"/>
            <a:ext cx="7193759" cy="584776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Historical Sciences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5718" y="2300775"/>
            <a:ext cx="4057594" cy="2862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 “scientific method” requires the scientist to formulate hypotheses to explain natural phenomena. These hypotheses are then tested using experimentation.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“Experimentation” in historical sciences is a little different than in lab sciences because the data used for testing the hypotheses already exists.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64" y="1269962"/>
            <a:ext cx="38100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624836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 err="1" smtClean="0">
                <a:latin typeface="Arial Narrow Italic"/>
                <a:cs typeface="Arial Narrow Italic"/>
              </a:rPr>
              <a:t>http://scifiles.larc.nasa.gov/text/kids/Research_Rack/tools/scientific_method.html</a:t>
            </a:r>
            <a:endParaRPr lang="en-US" sz="1000" dirty="0">
              <a:latin typeface="Arial Narrow Italic"/>
              <a:cs typeface="Arial Narrow Ital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 bwMode="auto">
          <a:xfrm>
            <a:off x="340573" y="2770991"/>
            <a:ext cx="5671582" cy="3108767"/>
          </a:xfrm>
          <a:prstGeom prst="snip2DiagRect">
            <a:avLst/>
          </a:prstGeom>
          <a:solidFill>
            <a:srgbClr val="FFFFFF">
              <a:alpha val="70000"/>
            </a:srgb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37" y="203321"/>
            <a:ext cx="7193759" cy="830997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Testing for Cope’s Law in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Ambonychia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from the Ordovician of Ohio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837" y="1352427"/>
            <a:ext cx="732571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Ambonychia </a:t>
            </a:r>
            <a:r>
              <a:rPr lang="en-US" dirty="0" smtClean="0">
                <a:latin typeface="Arial"/>
                <a:cs typeface="Arial"/>
              </a:rPr>
              <a:t>was a bivalve that lived ~440,000,000 years ago in what is now the U.S. Midwest. Its fossils are abundant in rocks of the Cincinnatian Series exposed in Ohio, Kentucky and Indiana.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color_ambo.gif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26" y="3674613"/>
            <a:ext cx="1227544" cy="147218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27" y="3207671"/>
            <a:ext cx="2746301" cy="20560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4327" y="5263725"/>
            <a:ext cx="30478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Arial Narrow Italic"/>
                <a:cs typeface="Arial Narrow Italic"/>
              </a:rPr>
              <a:t>http://</a:t>
            </a:r>
            <a:r>
              <a:rPr lang="en-US" sz="1000" dirty="0" err="1" smtClean="0">
                <a:latin typeface="Arial Narrow Italic"/>
                <a:cs typeface="Arial Narrow Italic"/>
              </a:rPr>
              <a:t>cincyevolution.com/invertpaleo/Bivalvia.html</a:t>
            </a:r>
            <a:endParaRPr lang="en-US" sz="1000" dirty="0">
              <a:latin typeface="Arial Narrow Italic"/>
              <a:cs typeface="Arial Narrow Ital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907" y="3076015"/>
            <a:ext cx="178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 Italic"/>
                <a:cs typeface="Arial Italic"/>
              </a:rPr>
              <a:t>Ambonycia</a:t>
            </a:r>
            <a:endParaRPr lang="en-US" sz="2400" i="1" dirty="0">
              <a:latin typeface="Arial Italic"/>
              <a:cs typeface="Arial Ital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685" y="3453880"/>
            <a:ext cx="298302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It had been reported that the body size within the taxon increased through the time it lived during the Ordovician – an evolutionary pattern named “Cope’s Law.”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 descr="Parchment"/>
          <p:cNvSpPr>
            <a:spLocks noChangeArrowheads="1"/>
          </p:cNvSpPr>
          <p:nvPr/>
        </p:nvSpPr>
        <p:spPr bwMode="auto">
          <a:xfrm>
            <a:off x="457200" y="206163"/>
            <a:ext cx="8305800" cy="63470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33"/>
              </a:solidFill>
              <a:latin typeface="Times" pitchFamily="112" charset="0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638800" y="838200"/>
            <a:ext cx="3048000" cy="5257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pic>
        <p:nvPicPr>
          <p:cNvPr id="79880" name="Picture 8" descr="strat_framework.jpg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4937125" cy="5284788"/>
          </a:xfrm>
          <a:prstGeom prst="rect">
            <a:avLst/>
          </a:prstGeom>
          <a:noFill/>
        </p:spPr>
      </p:pic>
      <p:pic>
        <p:nvPicPr>
          <p:cNvPr id="79881" name="Picture 9" descr="bw.gif  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181600"/>
            <a:ext cx="838200" cy="776288"/>
          </a:xfrm>
          <a:prstGeom prst="rect">
            <a:avLst/>
          </a:prstGeom>
          <a:noFill/>
        </p:spPr>
      </p:pic>
      <p:pic>
        <p:nvPicPr>
          <p:cNvPr id="79882" name="Picture 10" descr="bw.gif  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352800"/>
            <a:ext cx="1143000" cy="1058863"/>
          </a:xfrm>
          <a:prstGeom prst="rect">
            <a:avLst/>
          </a:prstGeom>
          <a:noFill/>
        </p:spPr>
      </p:pic>
      <p:pic>
        <p:nvPicPr>
          <p:cNvPr id="79883" name="Picture 11" descr="bw.gif  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1524000" cy="1411288"/>
          </a:xfrm>
          <a:prstGeom prst="rect">
            <a:avLst/>
          </a:prstGeom>
          <a:noFill/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400800" y="5410200"/>
            <a:ext cx="2286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33"/>
                </a:solidFill>
                <a:latin typeface="Arial" pitchFamily="112" charset="0"/>
              </a:rPr>
              <a:t>Cope’s Law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228" y="315925"/>
            <a:ext cx="7193759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First Hypothesis – Cope’s Law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 descr="Parchment"/>
          <p:cNvSpPr>
            <a:spLocks noChangeArrowheads="1"/>
          </p:cNvSpPr>
          <p:nvPr/>
        </p:nvSpPr>
        <p:spPr bwMode="auto">
          <a:xfrm>
            <a:off x="457200" y="214409"/>
            <a:ext cx="8305800" cy="633879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33"/>
              </a:solidFill>
              <a:latin typeface="Times" pitchFamily="112" charset="0"/>
            </a:endParaRPr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>
            <a:off x="5562600" y="3124200"/>
            <a:ext cx="3200400" cy="2971800"/>
          </a:xfrm>
          <a:custGeom>
            <a:avLst/>
            <a:gdLst/>
            <a:ahLst/>
            <a:cxnLst>
              <a:cxn ang="0">
                <a:pos x="384" y="1776"/>
              </a:cxn>
              <a:cxn ang="0">
                <a:pos x="1056" y="1296"/>
              </a:cxn>
              <a:cxn ang="0">
                <a:pos x="1728" y="912"/>
              </a:cxn>
              <a:cxn ang="0">
                <a:pos x="2016" y="672"/>
              </a:cxn>
              <a:cxn ang="0">
                <a:pos x="48" y="672"/>
              </a:cxn>
              <a:cxn ang="0">
                <a:pos x="480" y="624"/>
              </a:cxn>
              <a:cxn ang="0">
                <a:pos x="1344" y="480"/>
              </a:cxn>
              <a:cxn ang="0">
                <a:pos x="1680" y="384"/>
              </a:cxn>
              <a:cxn ang="0">
                <a:pos x="48" y="384"/>
              </a:cxn>
              <a:cxn ang="0">
                <a:pos x="432" y="288"/>
              </a:cxn>
              <a:cxn ang="0">
                <a:pos x="1584" y="96"/>
              </a:cxn>
              <a:cxn ang="0">
                <a:pos x="1968" y="0"/>
              </a:cxn>
              <a:cxn ang="0">
                <a:pos x="0" y="0"/>
              </a:cxn>
              <a:cxn ang="0">
                <a:pos x="0" y="1872"/>
              </a:cxn>
              <a:cxn ang="0">
                <a:pos x="240" y="1872"/>
              </a:cxn>
              <a:cxn ang="0">
                <a:pos x="384" y="1776"/>
              </a:cxn>
            </a:cxnLst>
            <a:rect l="0" t="0" r="r" b="b"/>
            <a:pathLst>
              <a:path w="2016" h="1872">
                <a:moveTo>
                  <a:pt x="384" y="1776"/>
                </a:moveTo>
                <a:lnTo>
                  <a:pt x="1056" y="1296"/>
                </a:lnTo>
                <a:lnTo>
                  <a:pt x="1728" y="912"/>
                </a:lnTo>
                <a:lnTo>
                  <a:pt x="2016" y="672"/>
                </a:lnTo>
                <a:lnTo>
                  <a:pt x="48" y="672"/>
                </a:lnTo>
                <a:lnTo>
                  <a:pt x="480" y="624"/>
                </a:lnTo>
                <a:lnTo>
                  <a:pt x="1344" y="480"/>
                </a:lnTo>
                <a:lnTo>
                  <a:pt x="1680" y="384"/>
                </a:lnTo>
                <a:lnTo>
                  <a:pt x="48" y="384"/>
                </a:lnTo>
                <a:lnTo>
                  <a:pt x="432" y="288"/>
                </a:lnTo>
                <a:lnTo>
                  <a:pt x="1584" y="96"/>
                </a:lnTo>
                <a:lnTo>
                  <a:pt x="1968" y="0"/>
                </a:lnTo>
                <a:lnTo>
                  <a:pt x="0" y="0"/>
                </a:lnTo>
                <a:lnTo>
                  <a:pt x="0" y="1872"/>
                </a:lnTo>
                <a:lnTo>
                  <a:pt x="240" y="1872"/>
                </a:lnTo>
                <a:lnTo>
                  <a:pt x="384" y="1776"/>
                </a:lnTo>
                <a:close/>
              </a:path>
            </a:pathLst>
          </a:custGeom>
          <a:gradFill rotWithShape="0">
            <a:gsLst>
              <a:gs pos="0">
                <a:srgbClr val="F8EBC9"/>
              </a:gs>
              <a:gs pos="50000">
                <a:schemeClr val="folHlink"/>
              </a:gs>
              <a:gs pos="100000">
                <a:srgbClr val="F8EBC9"/>
              </a:gs>
            </a:gsLst>
            <a:lin ang="2700000" scaled="1"/>
          </a:gra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pic>
        <p:nvPicPr>
          <p:cNvPr id="80899" name="Picture 3" descr="strat_framework.jpg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4937125" cy="5284788"/>
          </a:xfrm>
          <a:prstGeom prst="rect">
            <a:avLst/>
          </a:prstGeom>
          <a:noFill/>
        </p:spPr>
      </p:pic>
      <p:pic>
        <p:nvPicPr>
          <p:cNvPr id="80900" name="Picture 4" descr="bw.gif  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143000"/>
            <a:ext cx="1143000" cy="1058863"/>
          </a:xfrm>
          <a:prstGeom prst="rect">
            <a:avLst/>
          </a:prstGeom>
          <a:noFill/>
        </p:spPr>
      </p:pic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5638800" y="6096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248400" y="609600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33"/>
                </a:solidFill>
                <a:latin typeface="Arial" pitchFamily="112" charset="0"/>
              </a:rPr>
              <a:t>shell length</a:t>
            </a:r>
          </a:p>
        </p:txBody>
      </p:sp>
      <p:pic>
        <p:nvPicPr>
          <p:cNvPr id="80903" name="Picture 7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62600"/>
            <a:ext cx="571500" cy="495300"/>
          </a:xfrm>
          <a:prstGeom prst="rect">
            <a:avLst/>
          </a:prstGeom>
          <a:noFill/>
        </p:spPr>
      </p:pic>
      <p:pic>
        <p:nvPicPr>
          <p:cNvPr id="80904" name="Picture 8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76800"/>
            <a:ext cx="571500" cy="495300"/>
          </a:xfrm>
          <a:prstGeom prst="rect">
            <a:avLst/>
          </a:prstGeom>
          <a:noFill/>
        </p:spPr>
      </p:pic>
      <p:pic>
        <p:nvPicPr>
          <p:cNvPr id="80905" name="Picture 9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267200"/>
            <a:ext cx="571500" cy="495300"/>
          </a:xfrm>
          <a:prstGeom prst="rect">
            <a:avLst/>
          </a:prstGeom>
          <a:noFill/>
        </p:spPr>
      </p:pic>
      <p:pic>
        <p:nvPicPr>
          <p:cNvPr id="80906" name="Picture 10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571500" cy="495300"/>
          </a:xfrm>
          <a:prstGeom prst="rect">
            <a:avLst/>
          </a:prstGeom>
          <a:noFill/>
        </p:spPr>
      </p:pic>
      <p:pic>
        <p:nvPicPr>
          <p:cNvPr id="80907" name="Picture 11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543300"/>
            <a:ext cx="571500" cy="495300"/>
          </a:xfrm>
          <a:prstGeom prst="rect">
            <a:avLst/>
          </a:prstGeom>
          <a:noFill/>
        </p:spPr>
      </p:pic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5334000" y="4191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5334000" y="3733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pic>
        <p:nvPicPr>
          <p:cNvPr id="80910" name="Picture 14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00400"/>
            <a:ext cx="571500" cy="495300"/>
          </a:xfrm>
          <a:prstGeom prst="rect">
            <a:avLst/>
          </a:prstGeom>
          <a:noFill/>
        </p:spPr>
      </p:pic>
      <p:pic>
        <p:nvPicPr>
          <p:cNvPr id="80911" name="Picture 15" descr="dist.gif     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933700"/>
            <a:ext cx="571500" cy="495300"/>
          </a:xfrm>
          <a:prstGeom prst="rect">
            <a:avLst/>
          </a:prstGeom>
          <a:noFill/>
        </p:spPr>
      </p:pic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5334000" y="3124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333333"/>
              </a:solidFill>
              <a:latin typeface="Arial" pitchFamily="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228" y="315925"/>
            <a:ext cx="7193759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Initial Data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08" grpId="0" animBg="1"/>
      <p:bldP spid="80909" grpId="0" animBg="1"/>
      <p:bldP spid="809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8382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2781300" y="1638300"/>
            <a:ext cx="3581400" cy="358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3314700" y="2286000"/>
            <a:ext cx="2514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19400" y="609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1066800" y="58674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No food in Sims </a:t>
            </a:r>
            <a:r>
              <a:rPr lang="en-US" sz="2400" dirty="0" smtClean="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202 </a:t>
            </a:r>
            <a:r>
              <a:rPr lang="en-US" sz="2400" dirty="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at any time. Drinks are fine.</a:t>
            </a:r>
          </a:p>
        </p:txBody>
      </p:sp>
      <p:pic>
        <p:nvPicPr>
          <p:cNvPr id="6153" name="Picture 20" descr="325690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176212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descr="Parchment"/>
          <p:cNvSpPr>
            <a:spLocks noChangeArrowheads="1"/>
          </p:cNvSpPr>
          <p:nvPr/>
        </p:nvSpPr>
        <p:spPr bwMode="auto">
          <a:xfrm>
            <a:off x="457200" y="189670"/>
            <a:ext cx="8305800" cy="636353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33"/>
              </a:solidFill>
              <a:latin typeface="Times" pitchFamily="112" charset="0"/>
            </a:endParaRPr>
          </a:p>
        </p:txBody>
      </p:sp>
      <p:pic>
        <p:nvPicPr>
          <p:cNvPr id="81923" name="Picture 3" descr="&#10;paleoenvi.gif 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858000" cy="3832225"/>
          </a:xfrm>
          <a:prstGeom prst="rect">
            <a:avLst/>
          </a:prstGeom>
          <a:noFill/>
        </p:spPr>
      </p:pic>
      <p:pic>
        <p:nvPicPr>
          <p:cNvPr id="81924" name="Picture 4" descr="color_ambo.gif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60550"/>
            <a:ext cx="1473200" cy="1765300"/>
          </a:xfrm>
          <a:prstGeom prst="rect">
            <a:avLst/>
          </a:prstGeom>
          <a:noFill/>
        </p:spPr>
      </p:pic>
      <p:pic>
        <p:nvPicPr>
          <p:cNvPr id="81925" name="Picture 5" descr="color_ambo.gif                                                 000808A6 Gremlin 2                      ABA7491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32150"/>
            <a:ext cx="900113" cy="107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3722" y="497359"/>
            <a:ext cx="7193759" cy="830997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New Idea – Large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Ambonychia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lived in shallow water, small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Ambonychia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lived in deep water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247414" y="203321"/>
            <a:ext cx="8659481" cy="625909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12" charset="0"/>
            </a:endParaRPr>
          </a:p>
        </p:txBody>
      </p:sp>
      <p:pic>
        <p:nvPicPr>
          <p:cNvPr id="18" name="Picture 17" descr="hypothesis-[Converted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851399"/>
            <a:ext cx="6921500" cy="543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7228" y="315925"/>
            <a:ext cx="7193759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New Hypothesis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247414" y="203321"/>
            <a:ext cx="8659481" cy="625909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12" charset="0"/>
            </a:endParaRPr>
          </a:p>
        </p:txBody>
      </p:sp>
      <p:pic>
        <p:nvPicPr>
          <p:cNvPr id="18" name="Picture 17" descr="am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6" y="1196404"/>
            <a:ext cx="7861900" cy="49244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7228" y="414889"/>
            <a:ext cx="7193759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Results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01_13and15.jpg</a:t>
            </a:r>
          </a:p>
        </p:txBody>
      </p:sp>
      <p:pic>
        <p:nvPicPr>
          <p:cNvPr id="13315" name="Picture 3" descr="01_13and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288"/>
            <a:ext cx="9105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5330825" y="5486400"/>
            <a:ext cx="3355975" cy="498475"/>
          </a:xfrm>
          <a:prstGeom prst="wedgeRoundRectCallout">
            <a:avLst>
              <a:gd name="adj1" fmla="val -93898"/>
              <a:gd name="adj2" fmla="val -190444"/>
              <a:gd name="adj3" fmla="val 16667"/>
            </a:avLst>
          </a:prstGeom>
          <a:solidFill>
            <a:schemeClr val="tx1">
              <a:alpha val="20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latin typeface="Arial" pitchFamily="112" charset="0"/>
              </a:rPr>
              <a:t>You are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91200"/>
            <a:ext cx="12065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696200" y="228600"/>
            <a:ext cx="1154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srgbClr val="FFFF99"/>
                </a:solidFill>
                <a:latin typeface="Skia" pitchFamily="112" charset="0"/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754313" y="6591300"/>
            <a:ext cx="363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FFFFCC"/>
                </a:solidFill>
                <a:latin typeface="Arial" pitchFamily="112" charset="0"/>
              </a:rPr>
              <a:t>http://www.freemars.org/jeff/planets/Luna/Luna.htm</a:t>
            </a:r>
          </a:p>
        </p:txBody>
      </p:sp>
      <p:pic>
        <p:nvPicPr>
          <p:cNvPr id="14339" name="Picture 4" descr="earth_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earth_mo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3124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4572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000">
                <a:solidFill>
                  <a:srgbClr val="FFFFCC"/>
                </a:solidFill>
                <a:latin typeface="Arial" pitchFamily="112" charset="0"/>
              </a:rPr>
              <a:t>The Earth has an unusually large satellite – the Moon. The Moon is similar in size to the larger satellites of the gas giants like Jupiter.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sz="2000">
                <a:solidFill>
                  <a:srgbClr val="FFFFCC"/>
                </a:solidFill>
                <a:latin typeface="Arial" pitchFamily="112" charset="0"/>
              </a:rPr>
              <a:t>Earth’s Moon is in revolution-rotation synch with the Earth. It rotates on its axis once for every revolution around the Earth – i.e., the same side of the Moon always faces the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2497138"/>
            <a:ext cx="685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Arial" pitchFamily="11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CC"/>
                </a:solidFill>
                <a:latin typeface="Arial" pitchFamily="112" charset="0"/>
              </a:rPr>
              <a:t>Images copyright NASA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24200" y="1204913"/>
            <a:ext cx="2743200" cy="5348287"/>
            <a:chOff x="1968" y="759"/>
            <a:chExt cx="1728" cy="3369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312" y="759"/>
              <a:ext cx="192" cy="154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H="1">
              <a:off x="1968" y="768"/>
              <a:ext cx="1344" cy="19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3504" y="768"/>
              <a:ext cx="192" cy="19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1968" y="912"/>
              <a:ext cx="1344" cy="32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3504" y="912"/>
              <a:ext cx="192" cy="31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2688"/>
              <a:ext cx="1728" cy="141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02_05a.jpg</a:t>
            </a:r>
          </a:p>
        </p:txBody>
      </p:sp>
      <p:pic>
        <p:nvPicPr>
          <p:cNvPr id="18435" name="Picture 3" descr="02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288"/>
            <a:ext cx="9105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</a:rPr>
              <a:t>The Earth is covered by an atmosphere, a thin layer of gas above the surface. The atmosphere is the most dynamic of Earth’s layers, especially at low altitude.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990600" y="1143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38889E-6 0.0 C 0.00434 -0.00394 0.02517 -0.04537 0.0776 -0.04259 C 0.15764 -0.03866 0.18889 -0.00926 0.26285 -0.03866 C 0.30937 -0.05602 0.36354 -0.1 0.40364 -0.09861 C 0.49427 -0.09722 0.51285 -0.05208 0.51285 -0.01065 C 0.51545 0.04792 0.39739 0.09722 0.25451 0.10278 C 0.10955 0.10671 -0.01042 0.04398 1.38889E-6 0.0 Z " pathEditMode="relative" rAng="0" ptsTypes="fffffff">
                                      <p:cBhvr>
                                        <p:cTn id="23" dur="3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33333E-6 0.0 C 3.33333E-6 0.04398 0.06076 0.08009 0.13455 0.08009 C 0.22239 0.08009 0.25416 0.04005 0.26718 0.01597 L 0.28125 -0.01597 C 0.29427 -0.04005 0.32812 -0.08009 0.42691 -0.08009 C 0.4901 -0.08009 0.5625 -0.04398 0.5625 0.0 C 0.5625 0.04398 0.4901 0.08009 0.42691 0.08009 C 0.32812 0.08009 0.29427 0.04005 0.28125 0.01597 L 0.26718 -0.01597 C 0.25416 -0.04005 0.22239 -0.08009 0.13455 -0.08009 C 0.06076 -0.08009 3.33333E-6 -0.04398 3.33333E-6 0.0 Z " pathEditMode="relative" rAng="0" ptsTypes="ffFffffFfff">
                                      <p:cBhvr>
                                        <p:cTn id="26" dur="5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7" presetClass="exit" presetSubtype="10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10" grpId="0"/>
      <p:bldP spid="149510" grpId="1"/>
      <p:bldP spid="149510" grpId="2"/>
      <p:bldP spid="149510" grpId="3"/>
      <p:bldP spid="149510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02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4288"/>
            <a:ext cx="91059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32125" y="6553200"/>
            <a:ext cx="307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FFFFFF"/>
                </a:solidFill>
                <a:latin typeface="Arial" pitchFamily="112" charset="0"/>
              </a:rPr>
              <a:t>http://www.ucar.edu/learn/1_1_1.htm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4705350" y="457200"/>
            <a:ext cx="400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112" charset="0"/>
              </a:rPr>
              <a:t>Composition of Dry Air</a:t>
            </a: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101600" y="3124200"/>
            <a:ext cx="8940800" cy="3470275"/>
          </a:xfrm>
          <a:prstGeom prst="roundRect">
            <a:avLst>
              <a:gd name="adj" fmla="val 16667"/>
            </a:avLst>
          </a:prstGeom>
          <a:solidFill>
            <a:schemeClr val="bg1">
              <a:alpha val="5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The most abundant “trace gases” is the noble gas argon (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Ar</a:t>
            </a: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). Of the other gases, two of the most important are: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11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 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CO</a:t>
            </a:r>
            <a:r>
              <a:rPr lang="en-US" sz="2000" baseline="-25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2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(carbon dioxide)</a:t>
            </a: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 – the main “greenhouse gas” responsible for keeping the surface of the Earth warm, also essential for  photosynthesis and thus vital for life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US" sz="2000">
              <a:solidFill>
                <a:srgbClr val="000000"/>
              </a:solidFill>
              <a:latin typeface="Arial" pitchFamily="11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 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O</a:t>
            </a:r>
            <a:r>
              <a:rPr lang="en-US" sz="2000" baseline="-25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3</a:t>
            </a: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(ozone)</a:t>
            </a: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 – found primarily in the upper atmosphere, absorbs wavelengths of UV radiation that would be dangerous to surface life. When found at low altitude, it is a major pollutant.</a:t>
            </a:r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4668838" y="1298575"/>
            <a:ext cx="4073525" cy="1576388"/>
          </a:xfrm>
          <a:prstGeom prst="roundRect">
            <a:avLst>
              <a:gd name="adj" fmla="val 16667"/>
            </a:avLst>
          </a:prstGeom>
          <a:solidFill>
            <a:schemeClr val="bg1">
              <a:alpha val="6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</a:rPr>
              <a:t>The atmosphere contains primarily 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N</a:t>
            </a:r>
            <a:r>
              <a:rPr lang="en-US" sz="2400" baseline="-25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pitchFamily="112" charset="0"/>
              </a:rPr>
              <a:t> and 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O</a:t>
            </a:r>
            <a:r>
              <a:rPr lang="en-US" sz="2400" baseline="-250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pitchFamily="112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112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112" charset="0"/>
              </a:rPr>
              <a:t>(78%+21%=99% of total)</a:t>
            </a:r>
          </a:p>
        </p:txBody>
      </p:sp>
      <p:pic>
        <p:nvPicPr>
          <p:cNvPr id="20486" name="Picture 6" descr="gas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3962400" cy="2971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build="p" autoUpdateAnimBg="0"/>
      <p:bldP spid="1699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8382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2819400" y="1600200"/>
            <a:ext cx="3581400" cy="358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781300" y="609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143000" y="5638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If you have a question or comment, speak up!</a:t>
            </a:r>
          </a:p>
        </p:txBody>
      </p:sp>
      <p:pic>
        <p:nvPicPr>
          <p:cNvPr id="7176" name="Picture 14" descr="boy_raising_hand_des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3429000" y="2209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02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238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0" y="227013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surface of the Earth is either exposed directly to the atmosphere (i.e., land), or covered with water (primarily ocean).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2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201" y="1447800"/>
            <a:ext cx="7791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0" y="230898"/>
            <a:ext cx="9143999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 terms of surface area, oceans cover ~70% of the Earth’s surface. The “average” elevation on Earth is well below sea level.</a:t>
            </a: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5093695" y="4114800"/>
            <a:ext cx="0" cy="1295400"/>
          </a:xfrm>
          <a:prstGeom prst="line">
            <a:avLst/>
          </a:prstGeom>
          <a:noFill/>
          <a:ln w="57150">
            <a:solidFill>
              <a:srgbClr val="003366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H="1">
            <a:off x="1876801" y="4088082"/>
            <a:ext cx="3200400" cy="0"/>
          </a:xfrm>
          <a:prstGeom prst="line">
            <a:avLst/>
          </a:prstGeom>
          <a:noFill/>
          <a:ln w="57150">
            <a:solidFill>
              <a:srgbClr val="00336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3781801" y="56388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50%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200401" y="3657600"/>
            <a:ext cx="1371600" cy="838200"/>
          </a:xfrm>
          <a:prstGeom prst="rect">
            <a:avLst/>
          </a:prstGeom>
          <a:solidFill>
            <a:schemeClr val="bg1">
              <a:alpha val="71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-3,600 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-11,800 ft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3590" y="1170801"/>
            <a:ext cx="32642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Highest Elevation: 8,850 </a:t>
            </a:r>
            <a:r>
              <a:rPr lang="en-US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m</a:t>
            </a:r>
            <a:r>
              <a:rPr lang="en-US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(above sea level)</a:t>
            </a:r>
            <a:endParaRPr lang="en-US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69716" y="1170801"/>
            <a:ext cx="3488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Lowest Elevation: 10,924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m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(below sea level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)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5" grpId="0" animBg="1"/>
      <p:bldP spid="155656" grpId="0" animBg="1"/>
      <p:bldP spid="155657" grpId="0" animBg="1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02_0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2322500"/>
            <a:ext cx="53530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02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8897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857250" y="1450564"/>
            <a:ext cx="3162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Bulk Composition of the Earth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0" y="255650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The Earth is a chemically interesting place. There are a huge variety of environments both on the surface and within the bulk of the Earth in which chemicals interact to form different solid, liquid and gaseous substances. 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486275" y="155859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Bulk Composition of Earth’s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02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059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The Earth is primarily composed of minerals. In the outermost layer, the most abundant of these “major rock-forming” minerals contain the two most abundant elements on in that layer – silicon and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flipV="1">
            <a:off x="266700" y="419100"/>
            <a:ext cx="8610600" cy="6019800"/>
          </a:xfrm>
          <a:custGeom>
            <a:avLst/>
            <a:gdLst>
              <a:gd name="T0" fmla="*/ 2147483647 w 21600"/>
              <a:gd name="T1" fmla="*/ 838842384 h 21600"/>
              <a:gd name="T2" fmla="*/ 1716260185 w 21600"/>
              <a:gd name="T3" fmla="*/ 1677684767 h 21600"/>
              <a:gd name="T4" fmla="*/ 201501571 w 21600"/>
              <a:gd name="T5" fmla="*/ 838842384 h 21600"/>
              <a:gd name="T6" fmla="*/ 17162601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68 w 21600"/>
              <a:gd name="T13" fmla="*/ 3068 h 21600"/>
              <a:gd name="T14" fmla="*/ 18532 w 21600"/>
              <a:gd name="T15" fmla="*/ 18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36" y="21600"/>
                </a:lnTo>
                <a:lnTo>
                  <a:pt x="1906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>
              <a:alpha val="5882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  <a:latin typeface="Arial" pitchFamily="112" charset="0"/>
            </a:endParaRPr>
          </a:p>
        </p:txBody>
      </p:sp>
      <p:pic>
        <p:nvPicPr>
          <p:cNvPr id="26627" name="Picture 16" descr="clipart_construction_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58465">
            <a:off x="3341688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85800" y="3783013"/>
            <a:ext cx="77724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Studying the interior of the Earth is not easy. </a:t>
            </a:r>
            <a:r>
              <a:rPr lang="en-US" sz="2400" i="1" u="sng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All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materials on the Earth’s surface formed within the top 100 km of the Earth.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The radius of the Earth is 6,370 km, meaning we have no physical samples whatsoever from approximately 6,270 km thickness</a:t>
            </a:r>
            <a:r>
              <a:rPr lang="en-US" sz="2400">
                <a:solidFill>
                  <a:srgbClr val="FFFFCC"/>
                </a:solidFill>
                <a:latin typeface="Arial" pitchFamily="112" charset="0"/>
              </a:rPr>
              <a:t> 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of our home planet! </a:t>
            </a:r>
          </a:p>
        </p:txBody>
      </p:sp>
      <p:pic>
        <p:nvPicPr>
          <p:cNvPr id="26629" name="Picture 18" descr="329618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1143000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3588" y="6515100"/>
            <a:ext cx="4570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pitchFamily="112" charset="0"/>
              </a:rPr>
              <a:t>http://www.gi.alaska.edu/ScienceForum/ASF7/725.html/</a:t>
            </a:r>
          </a:p>
        </p:txBody>
      </p:sp>
      <p:sp>
        <p:nvSpPr>
          <p:cNvPr id="27651" name="Rectangle 3" descr="gold_marble"/>
          <p:cNvSpPr>
            <a:spLocks noChangeArrowheads="1"/>
          </p:cNvSpPr>
          <p:nvPr/>
        </p:nvSpPr>
        <p:spPr bwMode="auto">
          <a:xfrm>
            <a:off x="4648200" y="190500"/>
            <a:ext cx="4419600" cy="6324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724400" y="381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Kola Borehole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1970 - present</a:t>
            </a:r>
          </a:p>
        </p:txBody>
      </p:sp>
      <p:pic>
        <p:nvPicPr>
          <p:cNvPr id="181253" name="Picture 5" descr="deepest_h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79625"/>
            <a:ext cx="4114800" cy="279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784725" y="5181600"/>
            <a:ext cx="413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Russian drilling project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 now at ~40,000 ft</a:t>
            </a:r>
          </a:p>
        </p:txBody>
      </p:sp>
      <p:sp>
        <p:nvSpPr>
          <p:cNvPr id="27655" name="Rectangle 7" descr="gold_marble"/>
          <p:cNvSpPr>
            <a:spLocks noChangeArrowheads="1"/>
          </p:cNvSpPr>
          <p:nvPr/>
        </p:nvSpPr>
        <p:spPr bwMode="auto">
          <a:xfrm>
            <a:off x="76200" y="190500"/>
            <a:ext cx="4495800" cy="6324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419100" y="3810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Project Mohole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1958 - 1966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52488" y="6515100"/>
            <a:ext cx="294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  <a:latin typeface="Arial" pitchFamily="112" charset="0"/>
              </a:rPr>
              <a:t>http://www.nas.edu/history/mohole/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266700" y="1247775"/>
            <a:ext cx="411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112" charset="0"/>
              </a:rPr>
              <a:t>An attempt to retrieve a sample of material from the earth's mantle by drilling a hole through the earth's crust to the Mohorovicic Discontinuity.</a:t>
            </a: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0" y="3200400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Arial" pitchFamily="112" charset="0"/>
              </a:rPr>
              <a:t>Funded by the Office of Naval Research, National Science Foundation (NSF), and National Research Council (NRC)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152400" y="4695825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Drilled less than a kilometer of oceanic crust under 11,000 feet of ocean before U.S. Congress nixed funding. 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62000" y="1066800"/>
            <a:ext cx="7848600" cy="4419600"/>
            <a:chOff x="762000" y="1066800"/>
            <a:chExt cx="7848600" cy="4419600"/>
          </a:xfrm>
        </p:grpSpPr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762000" y="1066800"/>
              <a:ext cx="7696200" cy="441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CC"/>
                </a:solidFill>
                <a:latin typeface="Arial" pitchFamily="112" charset="0"/>
              </a:endParaRP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4724400" y="1295400"/>
              <a:ext cx="34290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pitchFamily="112" charset="0"/>
                </a:rPr>
                <a:t>Integrated Ocean Drilling Project</a:t>
              </a:r>
            </a:p>
          </p:txBody>
        </p:sp>
        <p:sp>
          <p:nvSpPr>
            <p:cNvPr id="27664" name="Text Box 19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35052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112" charset="0"/>
                </a:rPr>
                <a:t>International effort to drill to mantle where it is thinnest – near mid-ocean ridges.</a:t>
              </a:r>
            </a:p>
          </p:txBody>
        </p:sp>
        <p:sp>
          <p:nvSpPr>
            <p:cNvPr id="27665" name="Text Box 20"/>
            <p:cNvSpPr txBox="1">
              <a:spLocks noChangeArrowheads="1"/>
            </p:cNvSpPr>
            <p:nvPr/>
          </p:nvSpPr>
          <p:spPr bwMode="auto">
            <a:xfrm>
              <a:off x="838200" y="4403725"/>
              <a:ext cx="7772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pitchFamily="112" charset="0"/>
                </a:rPr>
                <a:t>After an initial season of data collection in 2005, Chikyu was damaged by a storm. It is back in action after extensive repairs, Chikyu is now involved in a wide variety of oceanographic projects</a:t>
              </a:r>
            </a:p>
          </p:txBody>
        </p:sp>
        <p:sp>
          <p:nvSpPr>
            <p:cNvPr id="27666" name="Rectangle 21"/>
            <p:cNvSpPr>
              <a:spLocks noChangeArrowheads="1"/>
            </p:cNvSpPr>
            <p:nvPr/>
          </p:nvSpPr>
          <p:spPr bwMode="auto">
            <a:xfrm>
              <a:off x="4724400" y="2133600"/>
              <a:ext cx="15287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112" charset="0"/>
                </a:rPr>
                <a:t>http://www.iodp.org/</a:t>
              </a:r>
            </a:p>
          </p:txBody>
        </p:sp>
        <p:pic>
          <p:nvPicPr>
            <p:cNvPr id="27667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1295400"/>
              <a:ext cx="3775676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24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3333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pitchFamily="112" charset="0"/>
                </a:rPr>
                <a:t>Chikyu – aka “Godzilla Maru”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4" grpId="0"/>
      <p:bldP spid="181256" grpId="0"/>
      <p:bldP spid="181258" grpId="0"/>
      <p:bldP spid="181259" grpId="0"/>
      <p:bldP spid="1812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02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50962"/>
            <a:ext cx="6629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0" y="280381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Most of our data about the structure of the Earth’s interior comes from observations of seismic waves (energy waves caused by earthquakes that move through the Earth).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02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28575"/>
            <a:ext cx="8077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181600" y="171926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discontinuities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>
            <a:off x="4114800" y="2238375"/>
            <a:ext cx="1371600" cy="27432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H="1">
            <a:off x="4572000" y="2085975"/>
            <a:ext cx="838200" cy="10668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H="1" flipV="1">
            <a:off x="5029200" y="1171575"/>
            <a:ext cx="457200" cy="6096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H="1" flipV="1">
            <a:off x="5181600" y="714375"/>
            <a:ext cx="381000" cy="9906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724400" y="42672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Each discontinuity marks the boundary between two layers with different physiochemical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 animBg="1"/>
      <p:bldP spid="160774" grpId="0" animBg="1"/>
      <p:bldP spid="160775" grpId="0" animBg="1"/>
      <p:bldP spid="160776" grpId="0" animBg="1"/>
      <p:bldP spid="1607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gold_marble"/>
          <p:cNvSpPr>
            <a:spLocks noChangeArrowheads="1"/>
          </p:cNvSpPr>
          <p:nvPr/>
        </p:nvSpPr>
        <p:spPr bwMode="auto">
          <a:xfrm>
            <a:off x="533400" y="990600"/>
            <a:ext cx="8534400" cy="5638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3048000" cy="30019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95600" y="1676400"/>
            <a:ext cx="6019800" cy="6096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Arial" pitchFamily="112" charset="0"/>
            </a:endParaRP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895600" y="2286000"/>
            <a:ext cx="6019800" cy="1752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Arial" pitchFamily="112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895600" y="4038600"/>
            <a:ext cx="6019800" cy="2438400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100000">
                <a:srgbClr val="351111"/>
              </a:gs>
            </a:gsLst>
            <a:lin ang="540000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Arial" pitchFamily="112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553200" y="6553200"/>
            <a:ext cx="253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http://pubs.usgs.gov/gip/interior/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95800" y="1066800"/>
            <a:ext cx="1176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Thickness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(km)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638800" y="1066800"/>
            <a:ext cx="974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Density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(g/cm</a:t>
            </a:r>
            <a:r>
              <a:rPr lang="en-US" sz="1600" b="1" baseline="30000">
                <a:solidFill>
                  <a:srgbClr val="000000"/>
                </a:solidFill>
                <a:latin typeface="Arial" pitchFamily="112" charset="0"/>
              </a:rPr>
              <a:t>3</a:t>
            </a: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)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324600" y="1676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FFFF"/>
                </a:solidFill>
                <a:latin typeface="Arial" pitchFamily="112" charset="0"/>
              </a:rPr>
              <a:t>silica rocks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FFFF"/>
                </a:solidFill>
                <a:latin typeface="Arial" pitchFamily="112" charset="0"/>
              </a:rPr>
              <a:t>andesite, basalt at base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324600" y="2438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CC"/>
                </a:solidFill>
                <a:latin typeface="Arial" pitchFamily="112" charset="0"/>
              </a:rPr>
              <a:t>peridodite, eclogite, olivine, spinel, garnet, pryoxene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6324600" y="33972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CC"/>
                </a:solidFill>
                <a:latin typeface="Arial" pitchFamily="112" charset="0"/>
              </a:rPr>
              <a:t>magnesium and silicon oxides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324600" y="4267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pitchFamily="112" charset="0"/>
              </a:rPr>
              <a:t>iron+oxygen, sulfur, nickel alloy (liquid)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6324600" y="5410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pitchFamily="112" charset="0"/>
              </a:rPr>
              <a:t>iron+oxygen, sulfur, nickel alloy (solid)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086600" y="1066800"/>
            <a:ext cx="884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Typical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itchFamily="112" charset="0"/>
              </a:rPr>
              <a:t>Rocks</a:t>
            </a: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2971800" y="16764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Crust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	30	2.2				2.9</a:t>
            </a: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2971800" y="2438400"/>
            <a:ext cx="525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Upper Mantle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720	3.4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	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Lower Mantle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2,171	4.4</a:t>
            </a: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2971800" y="4267200"/>
            <a:ext cx="4876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Outer Core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2,259	9.9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Inner Core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1,221	12.8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Arial" pitchFamily="11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</a:rPr>
              <a:t>Center</a:t>
            </a:r>
            <a:r>
              <a:rPr lang="en-US" b="1">
                <a:solidFill>
                  <a:srgbClr val="FFFF00"/>
                </a:solidFill>
                <a:latin typeface="Arial" pitchFamily="112" charset="0"/>
              </a:rPr>
              <a:t>	</a:t>
            </a:r>
            <a:r>
              <a:rPr lang="en-US" b="1">
                <a:solidFill>
                  <a:srgbClr val="FFFFFF"/>
                </a:solidFill>
                <a:latin typeface="Arial" pitchFamily="112" charset="0"/>
              </a:rPr>
              <a:t>		13.1</a:t>
            </a:r>
            <a:endParaRPr lang="en-US" sz="2400">
              <a:solidFill>
                <a:srgbClr val="000000"/>
              </a:solidFill>
              <a:latin typeface="Arial" pitchFamily="112" charset="0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00050" y="3048000"/>
            <a:ext cx="2398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</a:rPr>
              <a:t>http://www.glossary.oilfield.slb.com</a:t>
            </a:r>
          </a:p>
        </p:txBody>
      </p:sp>
      <p:sp>
        <p:nvSpPr>
          <p:cNvPr id="186388" name="AutoShape 20"/>
          <p:cNvSpPr>
            <a:spLocks noChangeArrowheads="1"/>
          </p:cNvSpPr>
          <p:nvPr/>
        </p:nvSpPr>
        <p:spPr bwMode="auto">
          <a:xfrm>
            <a:off x="3352800" y="228600"/>
            <a:ext cx="2743200" cy="533400"/>
          </a:xfrm>
          <a:prstGeom prst="wedgeRoundRectCallout">
            <a:avLst>
              <a:gd name="adj1" fmla="val -21352"/>
              <a:gd name="adj2" fmla="val 333037"/>
              <a:gd name="adj3" fmla="val 16667"/>
            </a:avLst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7059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112" charset="0"/>
              </a:rPr>
              <a:t>Moho Discontinuity</a:t>
            </a:r>
          </a:p>
        </p:txBody>
      </p:sp>
      <p:sp>
        <p:nvSpPr>
          <p:cNvPr id="186389" name="AutoShape 21"/>
          <p:cNvSpPr>
            <a:spLocks noChangeArrowheads="1"/>
          </p:cNvSpPr>
          <p:nvPr/>
        </p:nvSpPr>
        <p:spPr bwMode="auto">
          <a:xfrm>
            <a:off x="228600" y="4719638"/>
            <a:ext cx="2743200" cy="1585912"/>
          </a:xfrm>
          <a:prstGeom prst="wedgeRoundRectCallout">
            <a:avLst>
              <a:gd name="adj1" fmla="val 58218"/>
              <a:gd name="adj2" fmla="val -205056"/>
              <a:gd name="adj3" fmla="val 16667"/>
            </a:avLst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3529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112" charset="0"/>
              </a:rPr>
              <a:t>zone including uppermost mantle and lowermost crust is called the aethenosphere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8" grpId="0"/>
      <p:bldP spid="186379" grpId="0"/>
      <p:bldP spid="186380" grpId="0"/>
      <p:bldP spid="186381" grpId="0"/>
      <p:bldP spid="186382" grpId="0"/>
      <p:bldP spid="186384" grpId="0"/>
      <p:bldP spid="186385" grpId="0"/>
      <p:bldP spid="186386" grpId="0"/>
      <p:bldP spid="186388" grpId="0" animBg="1"/>
      <p:bldP spid="1863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8382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2781300" y="1295400"/>
            <a:ext cx="3581400" cy="358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52578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Attendance is mandatory and necessary. 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Please be on time (in your seat, ready to go)!</a:t>
            </a:r>
          </a:p>
        </p:txBody>
      </p:sp>
      <p:pic>
        <p:nvPicPr>
          <p:cNvPr id="8200" name="Picture 15" descr="3293709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300" y="1531938"/>
            <a:ext cx="28209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AutoShape 1035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u="sng" dirty="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9221" name="Rectangle 1038"/>
          <p:cNvSpPr>
            <a:spLocks noChangeArrowheads="1"/>
          </p:cNvSpPr>
          <p:nvPr/>
        </p:nvSpPr>
        <p:spPr bwMode="auto">
          <a:xfrm>
            <a:off x="2781300" y="1638300"/>
            <a:ext cx="3581400" cy="358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9222" name="Rectangle 1039"/>
          <p:cNvSpPr>
            <a:spLocks noChangeArrowheads="1"/>
          </p:cNvSpPr>
          <p:nvPr/>
        </p:nvSpPr>
        <p:spPr bwMode="auto">
          <a:xfrm>
            <a:off x="3390900" y="2247900"/>
            <a:ext cx="2362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8070" name="Text Box 1030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9224" name="Text Box 1031"/>
          <p:cNvSpPr txBox="1">
            <a:spLocks noChangeArrowheads="1"/>
          </p:cNvSpPr>
          <p:nvPr/>
        </p:nvSpPr>
        <p:spPr bwMode="auto">
          <a:xfrm>
            <a:off x="1485900" y="54102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Office hours are for students - take advantage of them!</a:t>
            </a:r>
          </a:p>
        </p:txBody>
      </p:sp>
      <p:pic>
        <p:nvPicPr>
          <p:cNvPr id="9225" name="Picture 1041" descr="324873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725" y="1838325"/>
            <a:ext cx="26225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143000" y="54102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During lecture please refrain from other conversations.</a:t>
            </a:r>
          </a:p>
        </p:txBody>
      </p:sp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0" y="1905000"/>
            <a:ext cx="38735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9" name="AutoShape 1035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9094" name="Text Box 1030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1270" name="Text Box 1031"/>
          <p:cNvSpPr txBox="1">
            <a:spLocks noChangeArrowheads="1"/>
          </p:cNvSpPr>
          <p:nvPr/>
        </p:nvSpPr>
        <p:spPr bwMode="auto">
          <a:xfrm>
            <a:off x="1143000" y="5791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When it is time for discussion, discuss!</a:t>
            </a:r>
          </a:p>
        </p:txBody>
      </p:sp>
      <p:pic>
        <p:nvPicPr>
          <p:cNvPr id="11271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295400"/>
            <a:ext cx="4465638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143000" y="52578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Please turn off cell phones and other electronic devices. If your cell phone goes off, you will be asked to leave.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676400"/>
            <a:ext cx="52578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800100" y="346075"/>
            <a:ext cx="7543800" cy="6172200"/>
          </a:xfrm>
          <a:prstGeom prst="parallelogram">
            <a:avLst>
              <a:gd name="adj" fmla="val 4912"/>
            </a:avLst>
          </a:prstGeom>
          <a:gradFill rotWithShape="1">
            <a:gsLst>
              <a:gs pos="0">
                <a:srgbClr val="A603AB">
                  <a:alpha val="39999"/>
                </a:srgbClr>
              </a:gs>
              <a:gs pos="12000">
                <a:srgbClr val="E81766">
                  <a:alpha val="40839"/>
                </a:srgbClr>
              </a:gs>
              <a:gs pos="27000">
                <a:srgbClr val="EE3F17">
                  <a:alpha val="41890"/>
                </a:srgbClr>
              </a:gs>
              <a:gs pos="48000">
                <a:srgbClr val="FFFF00">
                  <a:alpha val="43360"/>
                </a:srgbClr>
              </a:gs>
              <a:gs pos="64999">
                <a:srgbClr val="1A8D48">
                  <a:alpha val="44550"/>
                </a:srgbClr>
              </a:gs>
              <a:gs pos="78999">
                <a:srgbClr val="0819FB">
                  <a:alpha val="45530"/>
                </a:srgbClr>
              </a:gs>
              <a:gs pos="100000">
                <a:srgbClr val="A603AB">
                  <a:alpha val="47000"/>
                </a:srgbClr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2781300" y="1638300"/>
            <a:ext cx="3581400" cy="3581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112" charset="0"/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7813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Ground Rules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5410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If you fall asleep, we’ll be sure to wake you up…</a:t>
            </a:r>
          </a:p>
        </p:txBody>
      </p:sp>
      <p:pic>
        <p:nvPicPr>
          <p:cNvPr id="13320" name="Picture 10" descr="327123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0863" y="1947863"/>
            <a:ext cx="2962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rene">
  <a:themeElements>
    <a:clrScheme name="Serene 1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E1B7B7"/>
      </a:accent1>
      <a:accent2>
        <a:srgbClr val="B3E1B3"/>
      </a:accent2>
      <a:accent3>
        <a:srgbClr val="D1DBD1"/>
      </a:accent3>
      <a:accent4>
        <a:srgbClr val="2A2A2A"/>
      </a:accent4>
      <a:accent5>
        <a:srgbClr val="EED8D8"/>
      </a:accent5>
      <a:accent6>
        <a:srgbClr val="A2CCA2"/>
      </a:accent6>
      <a:hlink>
        <a:srgbClr val="4282A6"/>
      </a:hlink>
      <a:folHlink>
        <a:srgbClr val="DD6BCA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12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4282A6"/>
        </a:hlink>
        <a:folHlink>
          <a:srgbClr val="DD6B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3A7392"/>
        </a:hlink>
        <a:folHlink>
          <a:srgbClr val="EB69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8C8CE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737373"/>
        </a:accent6>
        <a:hlink>
          <a:srgbClr val="838383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Htemplate">
  <a:themeElements>
    <a:clrScheme name="MH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H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1375</Words>
  <Application>Microsoft Macintosh PowerPoint</Application>
  <PresentationFormat>On-screen Show (4:3)</PresentationFormat>
  <Paragraphs>151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Office Theme</vt:lpstr>
      <vt:lpstr>Serene</vt:lpstr>
      <vt:lpstr>1_Default Design</vt:lpstr>
      <vt:lpstr>Default Design</vt:lpstr>
      <vt:lpstr>Blank Presentation</vt:lpstr>
      <vt:lpstr>2_Default Design</vt:lpstr>
      <vt:lpstr>3_Default Design</vt:lpstr>
      <vt:lpstr>MHtemplate</vt:lpstr>
      <vt:lpstr>1_Blank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01_13and15.jpg</vt:lpstr>
      <vt:lpstr>Slide 24</vt:lpstr>
      <vt:lpstr>Slide 25</vt:lpstr>
      <vt:lpstr>Slide 26</vt:lpstr>
      <vt:lpstr>02_05a.jpg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 Daley</dc:creator>
  <cp:lastModifiedBy>Gwen Daley</cp:lastModifiedBy>
  <cp:revision>38</cp:revision>
  <dcterms:created xsi:type="dcterms:W3CDTF">2011-01-03T15:03:02Z</dcterms:created>
  <dcterms:modified xsi:type="dcterms:W3CDTF">2011-01-03T16:16:33Z</dcterms:modified>
</cp:coreProperties>
</file>