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4"/>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C2B5"/>
    <a:srgbClr val="3C7C6B"/>
    <a:srgbClr val="3080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9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1AC12-BCA5-4241-8142-462E28D3663E}" type="datetimeFigureOut">
              <a:rPr lang="en-US" smtClean="0"/>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7EA04-474E-4970-BDE3-14F142552DB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55B8D81-36E6-472A-8704-EEE903F1BC9A}" type="slidenum">
              <a:rPr lang="en-US" altLang="en-US">
                <a:solidFill>
                  <a:prstClr val="black"/>
                </a:solidFill>
              </a:rPr>
              <a:pPr/>
              <a:t>26</a:t>
            </a:fld>
            <a:endParaRPr lang="en-US" altLang="en-US">
              <a:solidFill>
                <a:prstClr val="black"/>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0C111-CC3E-445F-9536-B9457DB210A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E778E-FD19-4FB0-A39E-FDDE8FD46CE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FB1A9A-AB3E-4ED4-9C34-5E1FC7635B2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14D25B-BA14-453C-B344-EC4802EE28F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70600A-868F-410F-BB60-7F38E5DAC1C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02BA24-AAF5-4F36-878E-885C2CC4D3D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1DD052-CEEE-4B1B-9995-95E0A6A4C23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1B1673-8A0C-43EB-B839-7CBC27319F74}"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AAF40-DEAD-43CE-9351-AACB87659BF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ACD48F-ED3B-4F9C-873E-2FD9EF9CE33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08C0E9-A71A-41D0-850F-F79B63356120}"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5DC235-9F6E-4811-AFE2-E4FAAA3CB455}"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E1612-5D4D-4DCB-903B-75B090ADF98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9ECC7-72F3-4D46-9A57-61A6579C58D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AF5E5D-A9FD-41FA-96E9-64A3C2C0F3E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5DF726-9654-4BBF-B5B8-54E2510481F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4E67CF-45C3-4E1A-A33A-9A8F6C42F08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8A2D09-D0D2-41B1-838B-1861BBAB193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88785-1209-4EDE-9375-741704C5AA8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3FD92-B341-4908-A9ED-EB61A190F70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C51A3-9EED-4F75-B02B-E310B56B503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D9B6B-3C79-457B-9E49-A1247B5743AD}"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4F8AE-426F-432E-AFF4-638C09995B0F}"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4F8AE-426F-432E-AFF4-638C09995B0F}"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4F8AE-426F-432E-AFF4-638C09995B0F}"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4F8AE-426F-432E-AFF4-638C09995B0F}"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4F8AE-426F-432E-AFF4-638C09995B0F}"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F77B8-67B1-46F2-9093-B9710EB1BE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ACA547E-FEDD-49E6-A34F-2017C4C16F3C}"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8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defTabSz="914400" fontAlgn="base">
              <a:spcBef>
                <a:spcPct val="0"/>
              </a:spcBef>
              <a:spcAft>
                <a:spcPct val="0"/>
              </a:spcAft>
              <a:defRPr/>
            </a:pPr>
            <a:endParaRPr lang="en-US" altLang="en-US">
              <a:solidFill>
                <a:srgbClr val="000000"/>
              </a:solidFill>
            </a:endParaRPr>
          </a:p>
        </p:txBody>
      </p:sp>
      <p:sp>
        <p:nvSpPr>
          <p:cNvPr id="228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defTabSz="914400" fontAlgn="base">
              <a:spcBef>
                <a:spcPct val="0"/>
              </a:spcBef>
              <a:spcAft>
                <a:spcPct val="0"/>
              </a:spcAft>
              <a:defRPr/>
            </a:pPr>
            <a:endParaRPr lang="en-US" altLang="en-US">
              <a:solidFill>
                <a:srgbClr val="000000"/>
              </a:solidFill>
            </a:endParaRPr>
          </a:p>
        </p:txBody>
      </p:sp>
      <p:sp>
        <p:nvSpPr>
          <p:cNvPr id="228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defTabSz="914400" fontAlgn="base">
              <a:spcBef>
                <a:spcPct val="0"/>
              </a:spcBef>
              <a:spcAft>
                <a:spcPct val="0"/>
              </a:spcAft>
              <a:defRPr/>
            </a:pPr>
            <a:fld id="{3B6394B7-5B62-4F52-A216-92C9C0C97816}"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9.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jpe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29.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jpe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image" Target="../media/image48.jpeg"/><Relationship Id="rId1" Type="http://schemas.openxmlformats.org/officeDocument/2006/relationships/slideLayout" Target="../slideLayouts/slideLayout2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6.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3979" y="565512"/>
            <a:ext cx="7193759" cy="461665"/>
          </a:xfrm>
          <a:prstGeom prst="rect">
            <a:avLst/>
          </a:prstGeom>
          <a:solidFill>
            <a:schemeClr val="accent3">
              <a:lumMod val="20000"/>
              <a:lumOff val="80000"/>
              <a:alpha val="84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chemeClr val="accent4">
                    <a:lumMod val="50000"/>
                  </a:schemeClr>
                </a:solidFill>
                <a:latin typeface="Arial"/>
                <a:cs typeface="Arial"/>
              </a:rPr>
              <a:t>Relative Age Dating</a:t>
            </a:r>
            <a:endParaRPr lang="en-US" sz="2400" dirty="0">
              <a:solidFill>
                <a:schemeClr val="accent4">
                  <a:lumMod val="50000"/>
                </a:schemeClr>
              </a:solidFill>
              <a:latin typeface="Arial"/>
              <a:cs typeface="Arial"/>
            </a:endParaRPr>
          </a:p>
        </p:txBody>
      </p:sp>
      <p:sp>
        <p:nvSpPr>
          <p:cNvPr id="3" name="AutoShape 3"/>
          <p:cNvSpPr>
            <a:spLocks noChangeArrowheads="1"/>
          </p:cNvSpPr>
          <p:nvPr/>
        </p:nvSpPr>
        <p:spPr bwMode="auto">
          <a:xfrm>
            <a:off x="1922124" y="1931542"/>
            <a:ext cx="5752672" cy="3507343"/>
          </a:xfrm>
          <a:prstGeom prst="roundRect">
            <a:avLst>
              <a:gd name="adj" fmla="val 16667"/>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eaLnBrk="0" fontAlgn="base" hangingPunct="0">
              <a:spcBef>
                <a:spcPct val="50000"/>
              </a:spcBef>
              <a:spcAft>
                <a:spcPct val="0"/>
              </a:spcAft>
              <a:defRPr/>
            </a:pPr>
            <a:r>
              <a:rPr lang="en-US" sz="2000" dirty="0" smtClean="0">
                <a:solidFill>
                  <a:srgbClr val="000000"/>
                </a:solidFill>
                <a:effectLst>
                  <a:outerShdw blurRad="38100" dist="38100" dir="2700000" algn="tl">
                    <a:srgbClr val="000000">
                      <a:alpha val="43137"/>
                    </a:srgbClr>
                  </a:outerShdw>
                </a:effectLst>
              </a:rPr>
              <a:t>Uniformitarianism</a:t>
            </a:r>
            <a:endParaRPr lang="en-US" sz="2000" dirty="0">
              <a:solidFill>
                <a:srgbClr val="000000"/>
              </a:solidFill>
              <a:effectLst>
                <a:outerShdw blurRad="38100" dist="38100" dir="2700000" algn="tl">
                  <a:srgbClr val="000000">
                    <a:alpha val="43137"/>
                  </a:srgbClr>
                </a:outerShdw>
              </a:effectLst>
            </a:endParaRPr>
          </a:p>
          <a:p>
            <a:pPr defTabSz="914400" eaLnBrk="0" fontAlgn="base" hangingPunct="0">
              <a:spcBef>
                <a:spcPct val="50000"/>
              </a:spcBef>
              <a:spcAft>
                <a:spcPct val="0"/>
              </a:spcAft>
              <a:defRPr/>
            </a:pPr>
            <a:r>
              <a:rPr lang="en-US" sz="2000" dirty="0">
                <a:solidFill>
                  <a:srgbClr val="000000"/>
                </a:solidFill>
                <a:effectLst>
                  <a:outerShdw blurRad="38100" dist="38100" dir="2700000" algn="tl">
                    <a:srgbClr val="000000">
                      <a:alpha val="43137"/>
                    </a:srgbClr>
                  </a:outerShdw>
                </a:effectLst>
              </a:rPr>
              <a:t>Principles of correlation</a:t>
            </a:r>
          </a:p>
          <a:p>
            <a:pPr lvl="1" defTabSz="914400" eaLnBrk="0" fontAlgn="base" hangingPunct="0">
              <a:spcBef>
                <a:spcPct val="50000"/>
              </a:spcBef>
              <a:spcAft>
                <a:spcPct val="0"/>
              </a:spcAft>
              <a:buFontTx/>
              <a:buBlip>
                <a:blip r:embed="rId3"/>
              </a:buBlip>
              <a:defRPr/>
            </a:pPr>
            <a:r>
              <a:rPr lang="en-US" sz="2000" dirty="0">
                <a:solidFill>
                  <a:srgbClr val="000000"/>
                </a:solidFill>
                <a:effectLst>
                  <a:outerShdw blurRad="38100" dist="38100" dir="2700000" algn="tl">
                    <a:srgbClr val="000000">
                      <a:alpha val="43137"/>
                    </a:srgbClr>
                  </a:outerShdw>
                </a:effectLst>
              </a:rPr>
              <a:t> Original horizontality</a:t>
            </a:r>
          </a:p>
          <a:p>
            <a:pPr lvl="1" defTabSz="914400" eaLnBrk="0" fontAlgn="base" hangingPunct="0">
              <a:spcBef>
                <a:spcPct val="50000"/>
              </a:spcBef>
              <a:spcAft>
                <a:spcPct val="0"/>
              </a:spcAft>
              <a:buFontTx/>
              <a:buBlip>
                <a:blip r:embed="rId3"/>
              </a:buBlip>
              <a:defRPr/>
            </a:pPr>
            <a:r>
              <a:rPr lang="en-US" sz="2000" dirty="0">
                <a:solidFill>
                  <a:srgbClr val="000000"/>
                </a:solidFill>
                <a:effectLst>
                  <a:outerShdw blurRad="38100" dist="38100" dir="2700000" algn="tl">
                    <a:srgbClr val="000000">
                      <a:alpha val="43137"/>
                    </a:srgbClr>
                  </a:outerShdw>
                </a:effectLst>
              </a:rPr>
              <a:t> Superposition</a:t>
            </a:r>
          </a:p>
          <a:p>
            <a:pPr lvl="1" defTabSz="914400" eaLnBrk="0" fontAlgn="base" hangingPunct="0">
              <a:spcBef>
                <a:spcPct val="50000"/>
              </a:spcBef>
              <a:spcAft>
                <a:spcPct val="0"/>
              </a:spcAft>
              <a:buFontTx/>
              <a:buBlip>
                <a:blip r:embed="rId3"/>
              </a:buBlip>
              <a:defRPr/>
            </a:pPr>
            <a:r>
              <a:rPr lang="en-US" sz="2000" dirty="0">
                <a:solidFill>
                  <a:srgbClr val="000000"/>
                </a:solidFill>
                <a:effectLst>
                  <a:outerShdw blurRad="38100" dist="38100" dir="2700000" algn="tl">
                    <a:srgbClr val="000000">
                      <a:alpha val="43137"/>
                    </a:srgbClr>
                  </a:outerShdw>
                </a:effectLst>
              </a:rPr>
              <a:t> Inclusion</a:t>
            </a:r>
          </a:p>
          <a:p>
            <a:pPr lvl="1" defTabSz="914400" eaLnBrk="0" fontAlgn="base" hangingPunct="0">
              <a:spcBef>
                <a:spcPct val="50000"/>
              </a:spcBef>
              <a:spcAft>
                <a:spcPct val="0"/>
              </a:spcAft>
              <a:buFontTx/>
              <a:buBlip>
                <a:blip r:embed="rId3"/>
              </a:buBlip>
              <a:defRPr/>
            </a:pPr>
            <a:r>
              <a:rPr lang="en-US" sz="2000" dirty="0">
                <a:solidFill>
                  <a:srgbClr val="000000"/>
                </a:solidFill>
                <a:effectLst>
                  <a:outerShdw blurRad="38100" dist="38100" dir="2700000" algn="tl">
                    <a:srgbClr val="000000">
                      <a:alpha val="43137"/>
                    </a:srgbClr>
                  </a:outerShdw>
                </a:effectLst>
              </a:rPr>
              <a:t> Cross-cutting </a:t>
            </a:r>
            <a:r>
              <a:rPr lang="en-US" sz="2000" dirty="0" smtClean="0">
                <a:solidFill>
                  <a:srgbClr val="000000"/>
                </a:solidFill>
                <a:effectLst>
                  <a:outerShdw blurRad="38100" dist="38100" dir="2700000" algn="tl">
                    <a:srgbClr val="000000">
                      <a:alpha val="43137"/>
                    </a:srgbClr>
                  </a:outerShdw>
                </a:effectLst>
              </a:rPr>
              <a:t>relationships</a:t>
            </a:r>
          </a:p>
          <a:p>
            <a:pPr lvl="0" defTabSz="914400" eaLnBrk="0" fontAlgn="base" hangingPunct="0">
              <a:spcBef>
                <a:spcPct val="50000"/>
              </a:spcBef>
              <a:spcAft>
                <a:spcPct val="0"/>
              </a:spcAft>
              <a:defRPr/>
            </a:pPr>
            <a:r>
              <a:rPr lang="en-US" sz="2000" dirty="0" smtClean="0">
                <a:solidFill>
                  <a:srgbClr val="000000"/>
                </a:solidFill>
                <a:effectLst>
                  <a:outerShdw blurRad="38100" dist="38100" dir="2700000" algn="tl">
                    <a:srgbClr val="000000">
                      <a:alpha val="43137"/>
                    </a:srgbClr>
                  </a:outerShdw>
                </a:effectLst>
              </a:rPr>
              <a:t>Biostratigraphy</a:t>
            </a:r>
            <a:endParaRPr lang="en-US" sz="2000" dirty="0" smtClean="0">
              <a:solidFill>
                <a:srgbClr val="00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057400" y="4648200"/>
            <a:ext cx="4572000" cy="823913"/>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800">
                <a:solidFill>
                  <a:srgbClr val="FF0000"/>
                </a:solidFill>
                <a:effectLst>
                  <a:outerShdw blurRad="38100" dist="38100" dir="2700000" algn="tl">
                    <a:srgbClr val="000000"/>
                  </a:outerShdw>
                </a:effectLst>
              </a:rPr>
              <a:t>Inclusions</a:t>
            </a:r>
            <a:r>
              <a:rPr lang="en-US" altLang="en-US" sz="2000">
                <a:solidFill>
                  <a:srgbClr val="000000"/>
                </a:solidFill>
              </a:rPr>
              <a:t> - pieces of older rock (clasts) incorporated into younger rock</a:t>
            </a:r>
          </a:p>
        </p:txBody>
      </p:sp>
      <p:sp>
        <p:nvSpPr>
          <p:cNvPr id="12291" name="Rectangle 3" descr="Granite"/>
          <p:cNvSpPr>
            <a:spLocks noChangeArrowheads="1"/>
          </p:cNvSpPr>
          <p:nvPr/>
        </p:nvSpPr>
        <p:spPr bwMode="auto">
          <a:xfrm>
            <a:off x="990600" y="3505200"/>
            <a:ext cx="6858000" cy="762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2756" name="Rectangle 4" descr="beige102"/>
          <p:cNvSpPr>
            <a:spLocks noChangeArrowheads="1"/>
          </p:cNvSpPr>
          <p:nvPr/>
        </p:nvSpPr>
        <p:spPr bwMode="auto">
          <a:xfrm>
            <a:off x="990600" y="2743200"/>
            <a:ext cx="6858000" cy="7620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5"/>
          <p:cNvGrpSpPr>
            <a:grpSpLocks/>
          </p:cNvGrpSpPr>
          <p:nvPr/>
        </p:nvGrpSpPr>
        <p:grpSpPr bwMode="auto">
          <a:xfrm>
            <a:off x="1371600" y="3276600"/>
            <a:ext cx="3733800" cy="1371600"/>
            <a:chOff x="864" y="2064"/>
            <a:chExt cx="2352" cy="864"/>
          </a:xfrm>
        </p:grpSpPr>
        <p:sp>
          <p:nvSpPr>
            <p:cNvPr id="12295" name="Oval 6" descr="Granite"/>
            <p:cNvSpPr>
              <a:spLocks noChangeArrowheads="1"/>
            </p:cNvSpPr>
            <p:nvPr/>
          </p:nvSpPr>
          <p:spPr bwMode="auto">
            <a:xfrm>
              <a:off x="864"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6" name="Oval 7" descr="Granite"/>
            <p:cNvSpPr>
              <a:spLocks noChangeArrowheads="1"/>
            </p:cNvSpPr>
            <p:nvPr/>
          </p:nvSpPr>
          <p:spPr bwMode="auto">
            <a:xfrm>
              <a:off x="1440"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7" name="Oval 8" descr="Granite"/>
            <p:cNvSpPr>
              <a:spLocks noChangeArrowheads="1"/>
            </p:cNvSpPr>
            <p:nvPr/>
          </p:nvSpPr>
          <p:spPr bwMode="auto">
            <a:xfrm>
              <a:off x="2688" y="2064"/>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8" name="Oval 9" descr="Granite"/>
            <p:cNvSpPr>
              <a:spLocks noChangeArrowheads="1"/>
            </p:cNvSpPr>
            <p:nvPr/>
          </p:nvSpPr>
          <p:spPr bwMode="auto">
            <a:xfrm>
              <a:off x="3072"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9" name="Line 10"/>
            <p:cNvSpPr>
              <a:spLocks noChangeShapeType="1"/>
            </p:cNvSpPr>
            <p:nvPr/>
          </p:nvSpPr>
          <p:spPr bwMode="auto">
            <a:xfrm flipH="1" flipV="1">
              <a:off x="960" y="2208"/>
              <a:ext cx="672"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0" name="Line 11"/>
            <p:cNvSpPr>
              <a:spLocks noChangeShapeType="1"/>
            </p:cNvSpPr>
            <p:nvPr/>
          </p:nvSpPr>
          <p:spPr bwMode="auto">
            <a:xfrm flipH="1" flipV="1">
              <a:off x="1536" y="2208"/>
              <a:ext cx="144"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1" name="Line 12"/>
            <p:cNvSpPr>
              <a:spLocks noChangeShapeType="1"/>
            </p:cNvSpPr>
            <p:nvPr/>
          </p:nvSpPr>
          <p:spPr bwMode="auto">
            <a:xfrm flipV="1">
              <a:off x="1776" y="2160"/>
              <a:ext cx="960" cy="768"/>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2" name="Line 13"/>
            <p:cNvSpPr>
              <a:spLocks noChangeShapeType="1"/>
            </p:cNvSpPr>
            <p:nvPr/>
          </p:nvSpPr>
          <p:spPr bwMode="auto">
            <a:xfrm flipV="1">
              <a:off x="1872" y="2208"/>
              <a:ext cx="1248"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202766" name="Text Box 14"/>
          <p:cNvSpPr txBox="1">
            <a:spLocks noChangeArrowheads="1"/>
          </p:cNvSpPr>
          <p:nvPr/>
        </p:nvSpPr>
        <p:spPr bwMode="auto">
          <a:xfrm>
            <a:off x="762000" y="838200"/>
            <a:ext cx="7620000" cy="1433513"/>
          </a:xfrm>
          <a:prstGeom prst="rect">
            <a:avLst/>
          </a:prstGeom>
          <a:solidFill>
            <a:schemeClr val="bg1">
              <a:alpha val="49001"/>
            </a:schemeClr>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defRPr/>
            </a:pPr>
            <a:r>
              <a:rPr lang="en-US" altLang="en-US" sz="2800">
                <a:solidFill>
                  <a:srgbClr val="FF0000"/>
                </a:solidFill>
                <a:effectLst>
                  <a:outerShdw blurRad="38100" dist="38100" dir="2700000" algn="tl">
                    <a:srgbClr val="C0C0C0"/>
                  </a:outerShdw>
                </a:effectLst>
              </a:rPr>
              <a:t>Principle of Inclusion</a:t>
            </a:r>
          </a:p>
          <a:p>
            <a:pPr algn="ctr" defTabSz="914400" eaLnBrk="0" fontAlgn="base" hangingPunct="0">
              <a:spcBef>
                <a:spcPct val="0"/>
              </a:spcBef>
              <a:spcAft>
                <a:spcPct val="0"/>
              </a:spcAft>
              <a:defRPr/>
            </a:pPr>
            <a:r>
              <a:rPr lang="en-US" altLang="en-US" sz="2000">
                <a:solidFill>
                  <a:srgbClr val="000000"/>
                </a:solidFill>
              </a:rPr>
              <a:t>When clasts of one rock are found in another, the rock from which the clasts were derived is the older rock, since it must have already existed in order to be included in the new rock</a:t>
            </a:r>
            <a:endParaRPr lang="en-US" altLang="en-US" sz="2000" b="1">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slide(fromBottom)">
                                      <p:cBhvr>
                                        <p:cTn id="11"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2" descr="Stationery"/>
          <p:cNvSpPr>
            <a:spLocks noChangeArrowheads="1"/>
          </p:cNvSpPr>
          <p:nvPr/>
        </p:nvSpPr>
        <p:spPr bwMode="auto">
          <a:xfrm>
            <a:off x="304800" y="228600"/>
            <a:ext cx="8610600" cy="64008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15" name="Text Box 3"/>
          <p:cNvSpPr txBox="1">
            <a:spLocks noChangeArrowheads="1"/>
          </p:cNvSpPr>
          <p:nvPr/>
        </p:nvSpPr>
        <p:spPr bwMode="auto">
          <a:xfrm>
            <a:off x="0" y="5486400"/>
            <a:ext cx="4876800" cy="822325"/>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2400" b="1" smtClean="0">
                <a:solidFill>
                  <a:srgbClr val="000000"/>
                </a:solidFill>
              </a:rPr>
              <a:t>Principle of Cross-Cutting Relationships</a:t>
            </a:r>
          </a:p>
        </p:txBody>
      </p:sp>
      <p:grpSp>
        <p:nvGrpSpPr>
          <p:cNvPr id="2" name="Group 4"/>
          <p:cNvGrpSpPr>
            <a:grpSpLocks/>
          </p:cNvGrpSpPr>
          <p:nvPr/>
        </p:nvGrpSpPr>
        <p:grpSpPr bwMode="auto">
          <a:xfrm rot="1562075">
            <a:off x="3962400" y="4953000"/>
            <a:ext cx="3810000" cy="762000"/>
            <a:chOff x="1728" y="3168"/>
            <a:chExt cx="2400" cy="480"/>
          </a:xfrm>
        </p:grpSpPr>
        <p:sp>
          <p:nvSpPr>
            <p:cNvPr id="13384" name="Freeform 5"/>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5" name="Freeform 6"/>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6" name="Freeform 7"/>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7" name="Line 8"/>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8" name="Line 9"/>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3" name="Group 10"/>
          <p:cNvGrpSpPr>
            <a:grpSpLocks/>
          </p:cNvGrpSpPr>
          <p:nvPr/>
        </p:nvGrpSpPr>
        <p:grpSpPr bwMode="auto">
          <a:xfrm rot="1562075">
            <a:off x="533400" y="3276600"/>
            <a:ext cx="3810000" cy="762000"/>
            <a:chOff x="1728" y="3168"/>
            <a:chExt cx="2400" cy="480"/>
          </a:xfrm>
        </p:grpSpPr>
        <p:sp>
          <p:nvSpPr>
            <p:cNvPr id="13379" name="Freeform 11"/>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0" name="Freeform 12"/>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1" name="Freeform 13"/>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2" name="Line 14"/>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3" name="Line 15"/>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4" name="Group 16"/>
          <p:cNvGrpSpPr>
            <a:grpSpLocks/>
          </p:cNvGrpSpPr>
          <p:nvPr/>
        </p:nvGrpSpPr>
        <p:grpSpPr bwMode="auto">
          <a:xfrm rot="1562075">
            <a:off x="5029200" y="2971800"/>
            <a:ext cx="3810000" cy="762000"/>
            <a:chOff x="1728" y="3168"/>
            <a:chExt cx="2400" cy="480"/>
          </a:xfrm>
        </p:grpSpPr>
        <p:sp>
          <p:nvSpPr>
            <p:cNvPr id="13374" name="Freeform 17"/>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5" name="Freeform 18"/>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6" name="Freeform 19"/>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7" name="Line 20"/>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8" name="Line 21"/>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5" name="Group 22"/>
          <p:cNvGrpSpPr>
            <a:grpSpLocks/>
          </p:cNvGrpSpPr>
          <p:nvPr/>
        </p:nvGrpSpPr>
        <p:grpSpPr bwMode="auto">
          <a:xfrm rot="1562075">
            <a:off x="1600200" y="1295400"/>
            <a:ext cx="3810000" cy="762000"/>
            <a:chOff x="1728" y="3168"/>
            <a:chExt cx="2400" cy="480"/>
          </a:xfrm>
        </p:grpSpPr>
        <p:sp>
          <p:nvSpPr>
            <p:cNvPr id="13369" name="Freeform 23"/>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0" name="Freeform 24"/>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1" name="Freeform 25"/>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2" name="Line 26"/>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3" name="Line 27"/>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6" name="Group 28"/>
          <p:cNvGrpSpPr>
            <a:grpSpLocks/>
          </p:cNvGrpSpPr>
          <p:nvPr/>
        </p:nvGrpSpPr>
        <p:grpSpPr bwMode="auto">
          <a:xfrm rot="6117590">
            <a:off x="1921669" y="973931"/>
            <a:ext cx="1016000" cy="1201738"/>
            <a:chOff x="976" y="3167"/>
            <a:chExt cx="640" cy="757"/>
          </a:xfrm>
        </p:grpSpPr>
        <p:grpSp>
          <p:nvGrpSpPr>
            <p:cNvPr id="7" name="Group 29"/>
            <p:cNvGrpSpPr>
              <a:grpSpLocks/>
            </p:cNvGrpSpPr>
            <p:nvPr/>
          </p:nvGrpSpPr>
          <p:grpSpPr bwMode="auto">
            <a:xfrm>
              <a:off x="976" y="3167"/>
              <a:ext cx="640" cy="681"/>
              <a:chOff x="976" y="3167"/>
              <a:chExt cx="640" cy="681"/>
            </a:xfrm>
          </p:grpSpPr>
          <p:sp>
            <p:nvSpPr>
              <p:cNvPr id="13366" name="Freeform 30"/>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7" name="Freeform 31"/>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8" name="Freeform 32"/>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65" name="Freeform 33"/>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8" name="Group 34"/>
          <p:cNvGrpSpPr>
            <a:grpSpLocks/>
          </p:cNvGrpSpPr>
          <p:nvPr/>
        </p:nvGrpSpPr>
        <p:grpSpPr bwMode="auto">
          <a:xfrm rot="6221713" flipH="1">
            <a:off x="3064669" y="2878931"/>
            <a:ext cx="1016000" cy="1201738"/>
            <a:chOff x="976" y="3167"/>
            <a:chExt cx="640" cy="757"/>
          </a:xfrm>
        </p:grpSpPr>
        <p:grpSp>
          <p:nvGrpSpPr>
            <p:cNvPr id="9" name="Group 35"/>
            <p:cNvGrpSpPr>
              <a:grpSpLocks/>
            </p:cNvGrpSpPr>
            <p:nvPr/>
          </p:nvGrpSpPr>
          <p:grpSpPr bwMode="auto">
            <a:xfrm>
              <a:off x="976" y="3167"/>
              <a:ext cx="640" cy="681"/>
              <a:chOff x="976" y="3167"/>
              <a:chExt cx="640" cy="681"/>
            </a:xfrm>
          </p:grpSpPr>
          <p:sp>
            <p:nvSpPr>
              <p:cNvPr id="13361" name="Freeform 36"/>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2" name="Freeform 37"/>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3" name="Freeform 38"/>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60" name="Freeform 39"/>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0" name="Group 40"/>
          <p:cNvGrpSpPr>
            <a:grpSpLocks/>
          </p:cNvGrpSpPr>
          <p:nvPr/>
        </p:nvGrpSpPr>
        <p:grpSpPr bwMode="auto">
          <a:xfrm rot="6221713" flipH="1">
            <a:off x="6722269" y="4555331"/>
            <a:ext cx="1016000" cy="1201738"/>
            <a:chOff x="976" y="3167"/>
            <a:chExt cx="640" cy="757"/>
          </a:xfrm>
        </p:grpSpPr>
        <p:grpSp>
          <p:nvGrpSpPr>
            <p:cNvPr id="11" name="Group 41"/>
            <p:cNvGrpSpPr>
              <a:grpSpLocks/>
            </p:cNvGrpSpPr>
            <p:nvPr/>
          </p:nvGrpSpPr>
          <p:grpSpPr bwMode="auto">
            <a:xfrm>
              <a:off x="976" y="3167"/>
              <a:ext cx="640" cy="681"/>
              <a:chOff x="976" y="3167"/>
              <a:chExt cx="640" cy="681"/>
            </a:xfrm>
          </p:grpSpPr>
          <p:sp>
            <p:nvSpPr>
              <p:cNvPr id="13356" name="Freeform 42"/>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7" name="Freeform 43"/>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8" name="Freeform 44"/>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55" name="Freeform 45"/>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2" name="Group 46"/>
          <p:cNvGrpSpPr>
            <a:grpSpLocks/>
          </p:cNvGrpSpPr>
          <p:nvPr/>
        </p:nvGrpSpPr>
        <p:grpSpPr bwMode="auto">
          <a:xfrm rot="6117590">
            <a:off x="5122069" y="2269331"/>
            <a:ext cx="1016000" cy="1201738"/>
            <a:chOff x="976" y="3167"/>
            <a:chExt cx="640" cy="757"/>
          </a:xfrm>
        </p:grpSpPr>
        <p:grpSp>
          <p:nvGrpSpPr>
            <p:cNvPr id="13" name="Group 47"/>
            <p:cNvGrpSpPr>
              <a:grpSpLocks/>
            </p:cNvGrpSpPr>
            <p:nvPr/>
          </p:nvGrpSpPr>
          <p:grpSpPr bwMode="auto">
            <a:xfrm>
              <a:off x="976" y="3167"/>
              <a:ext cx="640" cy="681"/>
              <a:chOff x="976" y="3167"/>
              <a:chExt cx="640" cy="681"/>
            </a:xfrm>
          </p:grpSpPr>
          <p:sp>
            <p:nvSpPr>
              <p:cNvPr id="13351" name="Freeform 48"/>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2" name="Freeform 49"/>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3" name="Freeform 50"/>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50" name="Freeform 51"/>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4" name="Group 52"/>
          <p:cNvGrpSpPr>
            <a:grpSpLocks/>
          </p:cNvGrpSpPr>
          <p:nvPr/>
        </p:nvGrpSpPr>
        <p:grpSpPr bwMode="auto">
          <a:xfrm rot="1751141">
            <a:off x="4572000" y="6019800"/>
            <a:ext cx="249238" cy="469900"/>
            <a:chOff x="2995" y="3696"/>
            <a:chExt cx="157" cy="296"/>
          </a:xfrm>
        </p:grpSpPr>
        <p:sp>
          <p:nvSpPr>
            <p:cNvPr id="203829" name="Freeform 53"/>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0" name="Freeform 54"/>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5" name="Group 55"/>
          <p:cNvGrpSpPr>
            <a:grpSpLocks/>
          </p:cNvGrpSpPr>
          <p:nvPr/>
        </p:nvGrpSpPr>
        <p:grpSpPr bwMode="auto">
          <a:xfrm rot="2895012" flipH="1">
            <a:off x="5139531" y="5757069"/>
            <a:ext cx="249238" cy="469900"/>
            <a:chOff x="2995" y="3696"/>
            <a:chExt cx="157" cy="296"/>
          </a:xfrm>
        </p:grpSpPr>
        <p:sp>
          <p:nvSpPr>
            <p:cNvPr id="203832" name="Freeform 56"/>
            <p:cNvSpPr>
              <a:spLocks/>
            </p:cNvSpPr>
            <p:nvPr/>
          </p:nvSpPr>
          <p:spPr bwMode="auto">
            <a:xfrm>
              <a:off x="3028" y="3937"/>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3" name="Freeform 57"/>
            <p:cNvSpPr>
              <a:spLocks/>
            </p:cNvSpPr>
            <p:nvPr/>
          </p:nvSpPr>
          <p:spPr bwMode="auto">
            <a:xfrm>
              <a:off x="2998" y="3697"/>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6" name="Group 58"/>
          <p:cNvGrpSpPr>
            <a:grpSpLocks/>
          </p:cNvGrpSpPr>
          <p:nvPr/>
        </p:nvGrpSpPr>
        <p:grpSpPr bwMode="auto">
          <a:xfrm rot="1751141">
            <a:off x="5105400" y="5334000"/>
            <a:ext cx="249238" cy="469900"/>
            <a:chOff x="2995" y="3696"/>
            <a:chExt cx="157" cy="296"/>
          </a:xfrm>
        </p:grpSpPr>
        <p:sp>
          <p:nvSpPr>
            <p:cNvPr id="203835" name="Freeform 59"/>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6" name="Freeform 60"/>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7" name="Group 61"/>
          <p:cNvGrpSpPr>
            <a:grpSpLocks/>
          </p:cNvGrpSpPr>
          <p:nvPr/>
        </p:nvGrpSpPr>
        <p:grpSpPr bwMode="auto">
          <a:xfrm rot="1866062" flipH="1">
            <a:off x="5672138" y="5072063"/>
            <a:ext cx="249237" cy="469900"/>
            <a:chOff x="2995" y="3696"/>
            <a:chExt cx="157" cy="296"/>
          </a:xfrm>
        </p:grpSpPr>
        <p:sp>
          <p:nvSpPr>
            <p:cNvPr id="203838" name="Freeform 62"/>
            <p:cNvSpPr>
              <a:spLocks/>
            </p:cNvSpPr>
            <p:nvPr/>
          </p:nvSpPr>
          <p:spPr bwMode="auto">
            <a:xfrm>
              <a:off x="3027" y="3931"/>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9" name="Freeform 63"/>
            <p:cNvSpPr>
              <a:spLocks/>
            </p:cNvSpPr>
            <p:nvPr/>
          </p:nvSpPr>
          <p:spPr bwMode="auto">
            <a:xfrm>
              <a:off x="2998"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8" name="Group 64"/>
          <p:cNvGrpSpPr>
            <a:grpSpLocks/>
          </p:cNvGrpSpPr>
          <p:nvPr/>
        </p:nvGrpSpPr>
        <p:grpSpPr bwMode="auto">
          <a:xfrm rot="57160">
            <a:off x="5486400" y="4495800"/>
            <a:ext cx="249238" cy="469900"/>
            <a:chOff x="2995" y="3696"/>
            <a:chExt cx="157" cy="296"/>
          </a:xfrm>
        </p:grpSpPr>
        <p:sp>
          <p:nvSpPr>
            <p:cNvPr id="203841" name="Freeform 65"/>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42" name="Freeform 66"/>
            <p:cNvSpPr>
              <a:spLocks/>
            </p:cNvSpPr>
            <p:nvPr/>
          </p:nvSpPr>
          <p:spPr bwMode="auto">
            <a:xfrm>
              <a:off x="2992"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9" name="Group 67"/>
          <p:cNvGrpSpPr>
            <a:grpSpLocks/>
          </p:cNvGrpSpPr>
          <p:nvPr/>
        </p:nvGrpSpPr>
        <p:grpSpPr bwMode="auto">
          <a:xfrm rot="581531" flipH="1">
            <a:off x="6019800" y="4114800"/>
            <a:ext cx="249238" cy="469900"/>
            <a:chOff x="2995" y="3696"/>
            <a:chExt cx="157" cy="296"/>
          </a:xfrm>
        </p:grpSpPr>
        <p:sp>
          <p:nvSpPr>
            <p:cNvPr id="203844" name="Freeform 68"/>
            <p:cNvSpPr>
              <a:spLocks/>
            </p:cNvSpPr>
            <p:nvPr/>
          </p:nvSpPr>
          <p:spPr bwMode="auto">
            <a:xfrm>
              <a:off x="3027" y="3933"/>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45" name="Freeform 69"/>
            <p:cNvSpPr>
              <a:spLocks/>
            </p:cNvSpPr>
            <p:nvPr/>
          </p:nvSpPr>
          <p:spPr bwMode="auto">
            <a:xfrm>
              <a:off x="2995"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0" name="Group 70"/>
          <p:cNvGrpSpPr>
            <a:grpSpLocks/>
          </p:cNvGrpSpPr>
          <p:nvPr/>
        </p:nvGrpSpPr>
        <p:grpSpPr bwMode="auto">
          <a:xfrm rot="20487550" flipH="1">
            <a:off x="5943600" y="3124200"/>
            <a:ext cx="249238" cy="469900"/>
            <a:chOff x="2995" y="3696"/>
            <a:chExt cx="157" cy="296"/>
          </a:xfrm>
        </p:grpSpPr>
        <p:sp>
          <p:nvSpPr>
            <p:cNvPr id="203847" name="Freeform 71"/>
            <p:cNvSpPr>
              <a:spLocks/>
            </p:cNvSpPr>
            <p:nvPr/>
          </p:nvSpPr>
          <p:spPr bwMode="auto">
            <a:xfrm>
              <a:off x="3024"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48" name="Freeform 72"/>
            <p:cNvSpPr>
              <a:spLocks/>
            </p:cNvSpPr>
            <p:nvPr/>
          </p:nvSpPr>
          <p:spPr bwMode="auto">
            <a:xfrm>
              <a:off x="2996" y="3693"/>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1" name="Group 73"/>
          <p:cNvGrpSpPr>
            <a:grpSpLocks/>
          </p:cNvGrpSpPr>
          <p:nvPr/>
        </p:nvGrpSpPr>
        <p:grpSpPr bwMode="auto">
          <a:xfrm rot="-1698071">
            <a:off x="5715000" y="3276600"/>
            <a:ext cx="249238" cy="469900"/>
            <a:chOff x="2995" y="3696"/>
            <a:chExt cx="157" cy="296"/>
          </a:xfrm>
        </p:grpSpPr>
        <p:sp>
          <p:nvSpPr>
            <p:cNvPr id="203850" name="Freeform 74"/>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51" name="Freeform 75"/>
            <p:cNvSpPr>
              <a:spLocks/>
            </p:cNvSpPr>
            <p:nvPr/>
          </p:nvSpPr>
          <p:spPr bwMode="auto">
            <a:xfrm>
              <a:off x="2994"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sp>
        <p:nvSpPr>
          <p:cNvPr id="13332" name="Text Box 76"/>
          <p:cNvSpPr txBox="1">
            <a:spLocks noChangeArrowheads="1"/>
          </p:cNvSpPr>
          <p:nvPr/>
        </p:nvSpPr>
        <p:spPr bwMode="auto">
          <a:xfrm>
            <a:off x="6248400" y="304800"/>
            <a:ext cx="2598738"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b="1" smtClean="0">
                <a:solidFill>
                  <a:srgbClr val="000000"/>
                </a:solidFill>
              </a:rPr>
              <a:t>(a scene from Jurassic Park)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4338" name="Rectangle 2" descr="Stationery"/>
          <p:cNvSpPr>
            <a:spLocks noChangeArrowheads="1"/>
          </p:cNvSpPr>
          <p:nvPr/>
        </p:nvSpPr>
        <p:spPr bwMode="auto">
          <a:xfrm>
            <a:off x="304800" y="228600"/>
            <a:ext cx="8610600" cy="6400800"/>
          </a:xfrm>
          <a:prstGeom prst="rect">
            <a:avLst/>
          </a:prstGeom>
          <a:blipFill dpi="0" rotWithShape="0">
            <a:blip r:embed="rId6"/>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3"/>
          <p:cNvGrpSpPr>
            <a:grpSpLocks/>
          </p:cNvGrpSpPr>
          <p:nvPr/>
        </p:nvGrpSpPr>
        <p:grpSpPr bwMode="auto">
          <a:xfrm>
            <a:off x="533400" y="1295400"/>
            <a:ext cx="8305800" cy="4419600"/>
            <a:chOff x="336" y="816"/>
            <a:chExt cx="5232" cy="2784"/>
          </a:xfrm>
        </p:grpSpPr>
        <p:grpSp>
          <p:nvGrpSpPr>
            <p:cNvPr id="3" name="Group 4"/>
            <p:cNvGrpSpPr>
              <a:grpSpLocks/>
            </p:cNvGrpSpPr>
            <p:nvPr/>
          </p:nvGrpSpPr>
          <p:grpSpPr bwMode="auto">
            <a:xfrm rot="1562075">
              <a:off x="2496" y="3120"/>
              <a:ext cx="2400" cy="480"/>
              <a:chOff x="1728" y="3168"/>
              <a:chExt cx="2400" cy="480"/>
            </a:xfrm>
          </p:grpSpPr>
          <p:sp>
            <p:nvSpPr>
              <p:cNvPr id="14408" name="Freeform 5"/>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9" name="Freeform 6"/>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0" name="Freeform 7"/>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1" name="Line 8"/>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2" name="Line 9"/>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4" name="Group 10"/>
            <p:cNvGrpSpPr>
              <a:grpSpLocks/>
            </p:cNvGrpSpPr>
            <p:nvPr/>
          </p:nvGrpSpPr>
          <p:grpSpPr bwMode="auto">
            <a:xfrm rot="1562075">
              <a:off x="336" y="2064"/>
              <a:ext cx="2400" cy="480"/>
              <a:chOff x="1728" y="3168"/>
              <a:chExt cx="2400" cy="480"/>
            </a:xfrm>
          </p:grpSpPr>
          <p:sp>
            <p:nvSpPr>
              <p:cNvPr id="14403" name="Freeform 11"/>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4" name="Freeform 12"/>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5" name="Freeform 13"/>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6" name="Line 14"/>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7" name="Line 15"/>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5" name="Group 16"/>
            <p:cNvGrpSpPr>
              <a:grpSpLocks/>
            </p:cNvGrpSpPr>
            <p:nvPr/>
          </p:nvGrpSpPr>
          <p:grpSpPr bwMode="auto">
            <a:xfrm rot="1562075">
              <a:off x="3168" y="1872"/>
              <a:ext cx="2400" cy="480"/>
              <a:chOff x="1728" y="3168"/>
              <a:chExt cx="2400" cy="480"/>
            </a:xfrm>
          </p:grpSpPr>
          <p:sp>
            <p:nvSpPr>
              <p:cNvPr id="14398" name="Freeform 17"/>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9" name="Freeform 18"/>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0" name="Freeform 19"/>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1" name="Line 20"/>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2" name="Line 21"/>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6" name="Group 22"/>
            <p:cNvGrpSpPr>
              <a:grpSpLocks/>
            </p:cNvGrpSpPr>
            <p:nvPr/>
          </p:nvGrpSpPr>
          <p:grpSpPr bwMode="auto">
            <a:xfrm rot="1562075">
              <a:off x="1008" y="816"/>
              <a:ext cx="2400" cy="480"/>
              <a:chOff x="1728" y="3168"/>
              <a:chExt cx="2400" cy="480"/>
            </a:xfrm>
          </p:grpSpPr>
          <p:sp>
            <p:nvSpPr>
              <p:cNvPr id="14393" name="Freeform 23"/>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4" name="Freeform 24"/>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5" name="Freeform 25"/>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6" name="Line 26"/>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7" name="Line 27"/>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grpSp>
        <p:nvGrpSpPr>
          <p:cNvPr id="7" name="Group 28"/>
          <p:cNvGrpSpPr>
            <a:grpSpLocks/>
          </p:cNvGrpSpPr>
          <p:nvPr/>
        </p:nvGrpSpPr>
        <p:grpSpPr bwMode="auto">
          <a:xfrm rot="6117590">
            <a:off x="1921669" y="973931"/>
            <a:ext cx="1016000" cy="1201738"/>
            <a:chOff x="976" y="3167"/>
            <a:chExt cx="640" cy="757"/>
          </a:xfrm>
        </p:grpSpPr>
        <p:grpSp>
          <p:nvGrpSpPr>
            <p:cNvPr id="8" name="Group 29"/>
            <p:cNvGrpSpPr>
              <a:grpSpLocks/>
            </p:cNvGrpSpPr>
            <p:nvPr/>
          </p:nvGrpSpPr>
          <p:grpSpPr bwMode="auto">
            <a:xfrm>
              <a:off x="976" y="3167"/>
              <a:ext cx="640" cy="681"/>
              <a:chOff x="976" y="3167"/>
              <a:chExt cx="640" cy="681"/>
            </a:xfrm>
          </p:grpSpPr>
          <p:sp>
            <p:nvSpPr>
              <p:cNvPr id="14386" name="Freeform 30"/>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7" name="Freeform 31"/>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8" name="Freeform 32"/>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85" name="Freeform 33"/>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9" name="Group 34"/>
          <p:cNvGrpSpPr>
            <a:grpSpLocks/>
          </p:cNvGrpSpPr>
          <p:nvPr/>
        </p:nvGrpSpPr>
        <p:grpSpPr bwMode="auto">
          <a:xfrm rot="6221713" flipH="1">
            <a:off x="3064669" y="2878931"/>
            <a:ext cx="1016000" cy="1201738"/>
            <a:chOff x="976" y="3167"/>
            <a:chExt cx="640" cy="757"/>
          </a:xfrm>
        </p:grpSpPr>
        <p:grpSp>
          <p:nvGrpSpPr>
            <p:cNvPr id="10" name="Group 35"/>
            <p:cNvGrpSpPr>
              <a:grpSpLocks/>
            </p:cNvGrpSpPr>
            <p:nvPr/>
          </p:nvGrpSpPr>
          <p:grpSpPr bwMode="auto">
            <a:xfrm>
              <a:off x="976" y="3167"/>
              <a:ext cx="640" cy="681"/>
              <a:chOff x="976" y="3167"/>
              <a:chExt cx="640" cy="681"/>
            </a:xfrm>
          </p:grpSpPr>
          <p:sp>
            <p:nvSpPr>
              <p:cNvPr id="14381" name="Freeform 36"/>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2" name="Freeform 37"/>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3" name="Freeform 38"/>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80" name="Freeform 39"/>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1" name="Group 40"/>
          <p:cNvGrpSpPr>
            <a:grpSpLocks/>
          </p:cNvGrpSpPr>
          <p:nvPr/>
        </p:nvGrpSpPr>
        <p:grpSpPr bwMode="auto">
          <a:xfrm rot="6221713" flipH="1">
            <a:off x="6722269" y="4555331"/>
            <a:ext cx="1016000" cy="1201738"/>
            <a:chOff x="976" y="3167"/>
            <a:chExt cx="640" cy="757"/>
          </a:xfrm>
        </p:grpSpPr>
        <p:grpSp>
          <p:nvGrpSpPr>
            <p:cNvPr id="12" name="Group 41"/>
            <p:cNvGrpSpPr>
              <a:grpSpLocks/>
            </p:cNvGrpSpPr>
            <p:nvPr/>
          </p:nvGrpSpPr>
          <p:grpSpPr bwMode="auto">
            <a:xfrm>
              <a:off x="976" y="3167"/>
              <a:ext cx="640" cy="681"/>
              <a:chOff x="976" y="3167"/>
              <a:chExt cx="640" cy="681"/>
            </a:xfrm>
          </p:grpSpPr>
          <p:sp>
            <p:nvSpPr>
              <p:cNvPr id="14376" name="Freeform 42"/>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7" name="Freeform 43"/>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8" name="Freeform 44"/>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75" name="Freeform 45"/>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3" name="Group 46"/>
          <p:cNvGrpSpPr>
            <a:grpSpLocks/>
          </p:cNvGrpSpPr>
          <p:nvPr/>
        </p:nvGrpSpPr>
        <p:grpSpPr bwMode="auto">
          <a:xfrm rot="6117590">
            <a:off x="5122069" y="2269331"/>
            <a:ext cx="1016000" cy="1201738"/>
            <a:chOff x="976" y="3167"/>
            <a:chExt cx="640" cy="757"/>
          </a:xfrm>
        </p:grpSpPr>
        <p:grpSp>
          <p:nvGrpSpPr>
            <p:cNvPr id="14" name="Group 47"/>
            <p:cNvGrpSpPr>
              <a:grpSpLocks/>
            </p:cNvGrpSpPr>
            <p:nvPr/>
          </p:nvGrpSpPr>
          <p:grpSpPr bwMode="auto">
            <a:xfrm>
              <a:off x="976" y="3167"/>
              <a:ext cx="640" cy="681"/>
              <a:chOff x="976" y="3167"/>
              <a:chExt cx="640" cy="681"/>
            </a:xfrm>
          </p:grpSpPr>
          <p:sp>
            <p:nvSpPr>
              <p:cNvPr id="14371" name="Freeform 48"/>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2" name="Freeform 49"/>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3" name="Freeform 50"/>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70" name="Freeform 51"/>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5" name="Group 52"/>
          <p:cNvGrpSpPr>
            <a:grpSpLocks/>
          </p:cNvGrpSpPr>
          <p:nvPr/>
        </p:nvGrpSpPr>
        <p:grpSpPr bwMode="auto">
          <a:xfrm rot="1751141">
            <a:off x="4572000" y="6019800"/>
            <a:ext cx="249238" cy="469900"/>
            <a:chOff x="2995" y="3696"/>
            <a:chExt cx="157" cy="296"/>
          </a:xfrm>
        </p:grpSpPr>
        <p:sp>
          <p:nvSpPr>
            <p:cNvPr id="204853" name="Freeform 53"/>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54" name="Freeform 54"/>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6" name="Group 55"/>
          <p:cNvGrpSpPr>
            <a:grpSpLocks/>
          </p:cNvGrpSpPr>
          <p:nvPr/>
        </p:nvGrpSpPr>
        <p:grpSpPr bwMode="auto">
          <a:xfrm rot="2895012" flipH="1">
            <a:off x="5139531" y="5757069"/>
            <a:ext cx="249238" cy="469900"/>
            <a:chOff x="2995" y="3696"/>
            <a:chExt cx="157" cy="296"/>
          </a:xfrm>
        </p:grpSpPr>
        <p:sp>
          <p:nvSpPr>
            <p:cNvPr id="204856" name="Freeform 56"/>
            <p:cNvSpPr>
              <a:spLocks/>
            </p:cNvSpPr>
            <p:nvPr/>
          </p:nvSpPr>
          <p:spPr bwMode="auto">
            <a:xfrm>
              <a:off x="3028" y="3937"/>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57" name="Freeform 57"/>
            <p:cNvSpPr>
              <a:spLocks/>
            </p:cNvSpPr>
            <p:nvPr/>
          </p:nvSpPr>
          <p:spPr bwMode="auto">
            <a:xfrm>
              <a:off x="2998" y="3697"/>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7" name="Group 58"/>
          <p:cNvGrpSpPr>
            <a:grpSpLocks/>
          </p:cNvGrpSpPr>
          <p:nvPr/>
        </p:nvGrpSpPr>
        <p:grpSpPr bwMode="auto">
          <a:xfrm rot="1751141">
            <a:off x="5105400" y="5334000"/>
            <a:ext cx="249238" cy="469900"/>
            <a:chOff x="2995" y="3696"/>
            <a:chExt cx="157" cy="296"/>
          </a:xfrm>
        </p:grpSpPr>
        <p:sp>
          <p:nvSpPr>
            <p:cNvPr id="204859" name="Freeform 59"/>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0" name="Freeform 60"/>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8" name="Group 61"/>
          <p:cNvGrpSpPr>
            <a:grpSpLocks/>
          </p:cNvGrpSpPr>
          <p:nvPr/>
        </p:nvGrpSpPr>
        <p:grpSpPr bwMode="auto">
          <a:xfrm rot="1866062" flipH="1">
            <a:off x="5672138" y="5072063"/>
            <a:ext cx="249237" cy="469900"/>
            <a:chOff x="2995" y="3696"/>
            <a:chExt cx="157" cy="296"/>
          </a:xfrm>
        </p:grpSpPr>
        <p:sp>
          <p:nvSpPr>
            <p:cNvPr id="204862" name="Freeform 62"/>
            <p:cNvSpPr>
              <a:spLocks/>
            </p:cNvSpPr>
            <p:nvPr/>
          </p:nvSpPr>
          <p:spPr bwMode="auto">
            <a:xfrm>
              <a:off x="3027" y="3931"/>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3" name="Freeform 63"/>
            <p:cNvSpPr>
              <a:spLocks/>
            </p:cNvSpPr>
            <p:nvPr/>
          </p:nvSpPr>
          <p:spPr bwMode="auto">
            <a:xfrm>
              <a:off x="2998"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9" name="Group 64"/>
          <p:cNvGrpSpPr>
            <a:grpSpLocks/>
          </p:cNvGrpSpPr>
          <p:nvPr/>
        </p:nvGrpSpPr>
        <p:grpSpPr bwMode="auto">
          <a:xfrm rot="57160">
            <a:off x="5486400" y="4495800"/>
            <a:ext cx="249238" cy="469900"/>
            <a:chOff x="2995" y="3696"/>
            <a:chExt cx="157" cy="296"/>
          </a:xfrm>
        </p:grpSpPr>
        <p:sp>
          <p:nvSpPr>
            <p:cNvPr id="204865" name="Freeform 65"/>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6" name="Freeform 66"/>
            <p:cNvSpPr>
              <a:spLocks/>
            </p:cNvSpPr>
            <p:nvPr/>
          </p:nvSpPr>
          <p:spPr bwMode="auto">
            <a:xfrm>
              <a:off x="2992"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0" name="Group 67"/>
          <p:cNvGrpSpPr>
            <a:grpSpLocks/>
          </p:cNvGrpSpPr>
          <p:nvPr/>
        </p:nvGrpSpPr>
        <p:grpSpPr bwMode="auto">
          <a:xfrm rot="581531" flipH="1">
            <a:off x="6019800" y="4114800"/>
            <a:ext cx="249238" cy="469900"/>
            <a:chOff x="2995" y="3696"/>
            <a:chExt cx="157" cy="296"/>
          </a:xfrm>
        </p:grpSpPr>
        <p:sp>
          <p:nvSpPr>
            <p:cNvPr id="204868" name="Freeform 68"/>
            <p:cNvSpPr>
              <a:spLocks/>
            </p:cNvSpPr>
            <p:nvPr/>
          </p:nvSpPr>
          <p:spPr bwMode="auto">
            <a:xfrm>
              <a:off x="3027" y="3933"/>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9" name="Freeform 69"/>
            <p:cNvSpPr>
              <a:spLocks/>
            </p:cNvSpPr>
            <p:nvPr/>
          </p:nvSpPr>
          <p:spPr bwMode="auto">
            <a:xfrm>
              <a:off x="2995"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1" name="Group 70"/>
          <p:cNvGrpSpPr>
            <a:grpSpLocks/>
          </p:cNvGrpSpPr>
          <p:nvPr/>
        </p:nvGrpSpPr>
        <p:grpSpPr bwMode="auto">
          <a:xfrm rot="20487550" flipH="1">
            <a:off x="5943600" y="3124200"/>
            <a:ext cx="249238" cy="469900"/>
            <a:chOff x="2995" y="3696"/>
            <a:chExt cx="157" cy="296"/>
          </a:xfrm>
        </p:grpSpPr>
        <p:sp>
          <p:nvSpPr>
            <p:cNvPr id="204871" name="Freeform 71"/>
            <p:cNvSpPr>
              <a:spLocks/>
            </p:cNvSpPr>
            <p:nvPr/>
          </p:nvSpPr>
          <p:spPr bwMode="auto">
            <a:xfrm>
              <a:off x="3024"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72" name="Freeform 72"/>
            <p:cNvSpPr>
              <a:spLocks/>
            </p:cNvSpPr>
            <p:nvPr/>
          </p:nvSpPr>
          <p:spPr bwMode="auto">
            <a:xfrm>
              <a:off x="2996" y="3693"/>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2" name="Group 73"/>
          <p:cNvGrpSpPr>
            <a:grpSpLocks/>
          </p:cNvGrpSpPr>
          <p:nvPr/>
        </p:nvGrpSpPr>
        <p:grpSpPr bwMode="auto">
          <a:xfrm rot="-1698071">
            <a:off x="5715000" y="3276600"/>
            <a:ext cx="249238" cy="469900"/>
            <a:chOff x="2995" y="3696"/>
            <a:chExt cx="157" cy="296"/>
          </a:xfrm>
        </p:grpSpPr>
        <p:sp>
          <p:nvSpPr>
            <p:cNvPr id="204874" name="Freeform 74"/>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75" name="Freeform 75"/>
            <p:cNvSpPr>
              <a:spLocks/>
            </p:cNvSpPr>
            <p:nvPr/>
          </p:nvSpPr>
          <p:spPr bwMode="auto">
            <a:xfrm>
              <a:off x="2994"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sp>
        <p:nvSpPr>
          <p:cNvPr id="14352" name="Text Box 76"/>
          <p:cNvSpPr txBox="1">
            <a:spLocks noChangeArrowheads="1"/>
          </p:cNvSpPr>
          <p:nvPr/>
        </p:nvSpPr>
        <p:spPr bwMode="auto">
          <a:xfrm>
            <a:off x="2743200" y="136525"/>
            <a:ext cx="6324600" cy="701675"/>
          </a:xfrm>
          <a:prstGeom prst="rect">
            <a:avLst/>
          </a:prstGeom>
          <a:solidFill>
            <a:schemeClr val="bg1">
              <a:alpha val="49019"/>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pPr>
            <a:r>
              <a:rPr lang="en-US" altLang="en-US" sz="2000" b="1" u="sng" smtClean="0">
                <a:solidFill>
                  <a:srgbClr val="FF0000"/>
                </a:solidFill>
              </a:rPr>
              <a:t>Principle of Cross-Cutting Relationships</a:t>
            </a:r>
            <a:endParaRPr lang="en-US" altLang="en-US" sz="2000" u="sng" smtClean="0">
              <a:solidFill>
                <a:srgbClr val="000000"/>
              </a:solidFill>
            </a:endParaRPr>
          </a:p>
          <a:p>
            <a:pPr algn="ctr" defTabSz="914400" eaLnBrk="0" fontAlgn="base" hangingPunct="0">
              <a:spcBef>
                <a:spcPct val="0"/>
              </a:spcBef>
              <a:spcAft>
                <a:spcPct val="0"/>
              </a:spcAft>
            </a:pPr>
            <a:r>
              <a:rPr lang="en-US" altLang="en-US" sz="2000" smtClean="0">
                <a:solidFill>
                  <a:srgbClr val="000000"/>
                </a:solidFill>
              </a:rPr>
              <a:t>Older features are cut or crossed by younger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nimClr>
                                      <p:cBhvr override="childStyle">
                                        <p:cTn dur="1" fill="hold" display="0" masterRel="nextClick" afterEffect="1"/>
                                        <p:tgtEl>
                                          <p:spTgt spid="2"/>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2" name="cars003.wav"/>
                                        </p:tgtEl>
                                      </p:cMediaNode>
                                    </p:audio>
                                  </p:sub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subTnLst>
                                    <p:animClr>
                                      <p:cBhvr override="childStyle">
                                        <p:cTn dur="1" fill="hold" display="0" masterRel="nextClick" afterEffect="1"/>
                                        <p:tgtEl>
                                          <p:spTgt spid="7"/>
                                        </p:tgtEl>
                                        <p:attrNameLst>
                                          <p:attrName>ppt_c</p:attrName>
                                        </p:attrNameLst>
                                      </p:cBhvr>
                                      <p:to>
                                        <a:srgbClr val="666633"/>
                                      </p:to>
                                    </p:animClr>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1" fill="hold">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subTnLst>
                                    <p:animClr>
                                      <p:cBhvr override="childStyle">
                                        <p:cTn dur="1" fill="hold" display="0" masterRel="nextClick" afterEffect="1"/>
                                        <p:tgtEl>
                                          <p:spTgt spid="9"/>
                                        </p:tgtEl>
                                        <p:attrNameLst>
                                          <p:attrName>ppt_c</p:attrName>
                                        </p:attrNameLst>
                                      </p:cBhvr>
                                      <p:to>
                                        <a:srgbClr val="666633"/>
                                      </p:to>
                                    </p:animClr>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13"/>
                                        </p:tgtEl>
                                        <p:attrNameLst>
                                          <p:attrName>style.visibility</p:attrName>
                                        </p:attrNameLst>
                                      </p:cBhvr>
                                      <p:to>
                                        <p:strVal val="visible"/>
                                      </p:to>
                                    </p:set>
                                  </p:childTnLst>
                                  <p:subTnLst>
                                    <p:animClr>
                                      <p:cBhvr override="childStyle">
                                        <p:cTn dur="1" fill="hold" display="0" masterRel="nextClick" afterEffect="1"/>
                                        <p:tgtEl>
                                          <p:spTgt spid="13"/>
                                        </p:tgtEl>
                                        <p:attrNameLst>
                                          <p:attrName>ppt_c</p:attrName>
                                        </p:attrNameLst>
                                      </p:cBhvr>
                                      <p:to>
                                        <a:srgbClr val="666633"/>
                                      </p:to>
                                    </p:animClr>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par>
                          <p:cTn id="17" fill="hold">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childTnLst>
                                  <p:subTnLst>
                                    <p:animClr>
                                      <p:cBhvr override="childStyle">
                                        <p:cTn dur="1" fill="hold" display="0" masterRel="nextClick" afterEffect="1"/>
                                        <p:tgtEl>
                                          <p:spTgt spid="11"/>
                                        </p:tgtEl>
                                        <p:attrNameLst>
                                          <p:attrName>ppt_c</p:attrName>
                                        </p:attrNameLst>
                                      </p:cBhvr>
                                      <p:to>
                                        <a:srgbClr val="666633"/>
                                      </p:to>
                                    </p:animClr>
                                    <p:audio>
                                      <p:cMediaNode>
                                        <p:cTn display="0" masterRel="sameClick">
                                          <p:stCondLst>
                                            <p:cond evt="begin" delay="0">
                                              <p:tn val="18"/>
                                            </p:cond>
                                          </p:stCondLst>
                                          <p:endCondLst>
                                            <p:cond evt="onStopAudio" delay="0">
                                              <p:tgtEl>
                                                <p:sldTgt/>
                                              </p:tgtEl>
                                            </p:cond>
                                          </p:endCondLst>
                                        </p:cTn>
                                        <p:tgtEl>
                                          <p:sndTgt r:embed="rId3" name="explode.wav"/>
                                        </p:tgtEl>
                                      </p:cMediaNode>
                                    </p:audio>
                                  </p:subTnLst>
                                </p:cTn>
                              </p:par>
                            </p:childTnLst>
                          </p:cTn>
                        </p:par>
                        <p:par>
                          <p:cTn id="20" fill="hold">
                            <p:stCondLst>
                              <p:cond delay="4000"/>
                            </p:stCondLst>
                            <p:childTnLst>
                              <p:par>
                                <p:cTn id="21" presetID="1" presetClass="entr" presetSubtype="0" fill="hold" nodeType="afterEffect">
                                  <p:stCondLst>
                                    <p:cond delay="2000"/>
                                  </p:stCondLst>
                                  <p:childTnLst>
                                    <p:set>
                                      <p:cBhvr>
                                        <p:cTn id="22" dur="1" fill="hold">
                                          <p:stCondLst>
                                            <p:cond delay="0"/>
                                          </p:stCondLst>
                                        </p:cTn>
                                        <p:tgtEl>
                                          <p:spTgt spid="15"/>
                                        </p:tgtEl>
                                        <p:attrNameLst>
                                          <p:attrName>style.visibility</p:attrName>
                                        </p:attrNameLst>
                                      </p:cBhvr>
                                      <p:to>
                                        <p:strVal val="visible"/>
                                      </p:to>
                                    </p:set>
                                  </p:childTnLst>
                                  <p:subTnLst>
                                    <p:animClr>
                                      <p:cBhvr override="childStyle">
                                        <p:cTn dur="1" fill="hold" display="0" masterRel="nextClick" afterEffect="1"/>
                                        <p:tgtEl>
                                          <p:spTgt spid="15"/>
                                        </p:tgtEl>
                                        <p:attrNameLst>
                                          <p:attrName>ppt_c</p:attrName>
                                        </p:attrNameLst>
                                      </p:cBhvr>
                                      <p:to>
                                        <a:srgbClr val="5F5F5F"/>
                                      </p:to>
                                    </p:animClr>
                                    <p:audio>
                                      <p:cMediaNode vol="62000">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3" fill="hold">
                            <p:stCondLst>
                              <p:cond delay="6000"/>
                            </p:stCondLst>
                            <p:childTnLst>
                              <p:par>
                                <p:cTn id="24" presetID="1" presetClass="entr" presetSubtype="0" fill="hold" nodeType="afterEffect">
                                  <p:stCondLst>
                                    <p:cond delay="500"/>
                                  </p:stCondLst>
                                  <p:childTnLst>
                                    <p:set>
                                      <p:cBhvr>
                                        <p:cTn id="25" dur="1" fill="hold">
                                          <p:stCondLst>
                                            <p:cond delay="0"/>
                                          </p:stCondLst>
                                        </p:cTn>
                                        <p:tgtEl>
                                          <p:spTgt spid="16"/>
                                        </p:tgtEl>
                                        <p:attrNameLst>
                                          <p:attrName>style.visibility</p:attrName>
                                        </p:attrNameLst>
                                      </p:cBhvr>
                                      <p:to>
                                        <p:strVal val="visible"/>
                                      </p:to>
                                    </p:set>
                                  </p:childTnLst>
                                  <p:subTnLst>
                                    <p:animClr>
                                      <p:cBhvr override="childStyle">
                                        <p:cTn dur="1" fill="hold" display="0" masterRel="nextClick" afterEffect="1"/>
                                        <p:tgtEl>
                                          <p:spTgt spid="16"/>
                                        </p:tgtEl>
                                        <p:attrNameLst>
                                          <p:attrName>ppt_c</p:attrName>
                                        </p:attrNameLst>
                                      </p:cBhvr>
                                      <p:to>
                                        <a:srgbClr val="5F5F5F"/>
                                      </p:to>
                                    </p:animClr>
                                    <p:audio>
                                      <p:cMediaNode vol="62000">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6" fill="hold">
                            <p:stCondLst>
                              <p:cond delay="6500"/>
                            </p:stCondLst>
                            <p:childTnLst>
                              <p:par>
                                <p:cTn id="27" presetID="1"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childTnLst>
                                  <p:subTnLst>
                                    <p:animClr>
                                      <p:cBhvr override="childStyle">
                                        <p:cTn dur="1" fill="hold" display="0" masterRel="nextClick" afterEffect="1"/>
                                        <p:tgtEl>
                                          <p:spTgt spid="17"/>
                                        </p:tgtEl>
                                        <p:attrNameLst>
                                          <p:attrName>ppt_c</p:attrName>
                                        </p:attrNameLst>
                                      </p:cBhvr>
                                      <p:to>
                                        <a:srgbClr val="5F5F5F"/>
                                      </p:to>
                                    </p:animClr>
                                    <p:audio>
                                      <p:cMediaNode vol="62000">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29" fill="hold">
                            <p:stCondLst>
                              <p:cond delay="7000"/>
                            </p:stCondLst>
                            <p:childTnLst>
                              <p:par>
                                <p:cTn id="30" presetID="1" presetClass="entr" presetSubtype="0" fill="hold" nodeType="afterEffect">
                                  <p:stCondLst>
                                    <p:cond delay="500"/>
                                  </p:stCondLst>
                                  <p:childTnLst>
                                    <p:set>
                                      <p:cBhvr>
                                        <p:cTn id="31" dur="1" fill="hold">
                                          <p:stCondLst>
                                            <p:cond delay="0"/>
                                          </p:stCondLst>
                                        </p:cTn>
                                        <p:tgtEl>
                                          <p:spTgt spid="18"/>
                                        </p:tgtEl>
                                        <p:attrNameLst>
                                          <p:attrName>style.visibility</p:attrName>
                                        </p:attrNameLst>
                                      </p:cBhvr>
                                      <p:to>
                                        <p:strVal val="visible"/>
                                      </p:to>
                                    </p:set>
                                  </p:childTnLst>
                                  <p:subTnLst>
                                    <p:animClr>
                                      <p:cBhvr override="childStyle">
                                        <p:cTn dur="1" fill="hold" display="0" masterRel="nextClick" afterEffect="1"/>
                                        <p:tgtEl>
                                          <p:spTgt spid="18"/>
                                        </p:tgtEl>
                                        <p:attrNameLst>
                                          <p:attrName>ppt_c</p:attrName>
                                        </p:attrNameLst>
                                      </p:cBhvr>
                                      <p:to>
                                        <a:srgbClr val="5F5F5F"/>
                                      </p:to>
                                    </p:animClr>
                                    <p:audio>
                                      <p:cMediaNode vol="62000">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7500"/>
                            </p:stCondLst>
                            <p:childTnLst>
                              <p:par>
                                <p:cTn id="33" presetID="1" presetClass="entr" presetSubtype="0" fill="hold" nodeType="afterEffect">
                                  <p:stCondLst>
                                    <p:cond delay="500"/>
                                  </p:stCondLst>
                                  <p:childTnLst>
                                    <p:set>
                                      <p:cBhvr>
                                        <p:cTn id="34" dur="1" fill="hold">
                                          <p:stCondLst>
                                            <p:cond delay="0"/>
                                          </p:stCondLst>
                                        </p:cTn>
                                        <p:tgtEl>
                                          <p:spTgt spid="19"/>
                                        </p:tgtEl>
                                        <p:attrNameLst>
                                          <p:attrName>style.visibility</p:attrName>
                                        </p:attrNameLst>
                                      </p:cBhvr>
                                      <p:to>
                                        <p:strVal val="visible"/>
                                      </p:to>
                                    </p:set>
                                  </p:childTnLst>
                                  <p:subTnLst>
                                    <p:animClr>
                                      <p:cBhvr override="childStyle">
                                        <p:cTn dur="1" fill="hold" display="0" masterRel="nextClick" afterEffect="1"/>
                                        <p:tgtEl>
                                          <p:spTgt spid="19"/>
                                        </p:tgtEl>
                                        <p:attrNameLst>
                                          <p:attrName>ppt_c</p:attrName>
                                        </p:attrNameLst>
                                      </p:cBhvr>
                                      <p:to>
                                        <a:srgbClr val="5F5F5F"/>
                                      </p:to>
                                    </p:animClr>
                                    <p:audio>
                                      <p:cMediaNode vol="6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8000"/>
                            </p:stCondLst>
                            <p:childTnLst>
                              <p:par>
                                <p:cTn id="36" presetID="1" presetClass="entr" presetSubtype="0" fill="hold" nodeType="afterEffect">
                                  <p:stCondLst>
                                    <p:cond delay="500"/>
                                  </p:stCondLst>
                                  <p:childTnLst>
                                    <p:set>
                                      <p:cBhvr>
                                        <p:cTn id="37" dur="1" fill="hold">
                                          <p:stCondLst>
                                            <p:cond delay="0"/>
                                          </p:stCondLst>
                                        </p:cTn>
                                        <p:tgtEl>
                                          <p:spTgt spid="20"/>
                                        </p:tgtEl>
                                        <p:attrNameLst>
                                          <p:attrName>style.visibility</p:attrName>
                                        </p:attrNameLst>
                                      </p:cBhvr>
                                      <p:to>
                                        <p:strVal val="visible"/>
                                      </p:to>
                                    </p:set>
                                  </p:childTnLst>
                                  <p:subTnLst>
                                    <p:animClr>
                                      <p:cBhvr override="childStyle">
                                        <p:cTn dur="1" fill="hold" display="0" masterRel="nextClick" afterEffect="1"/>
                                        <p:tgtEl>
                                          <p:spTgt spid="20"/>
                                        </p:tgtEl>
                                        <p:attrNameLst>
                                          <p:attrName>ppt_c</p:attrName>
                                        </p:attrNameLst>
                                      </p:cBhvr>
                                      <p:to>
                                        <a:srgbClr val="5F5F5F"/>
                                      </p:to>
                                    </p:animClr>
                                    <p:audio>
                                      <p:cMediaNode vol="62000">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8500"/>
                            </p:stCondLst>
                            <p:childTnLst>
                              <p:par>
                                <p:cTn id="39" presetID="1" presetClass="entr" presetSubtype="0" fill="hold" nodeType="afterEffect">
                                  <p:stCondLst>
                                    <p:cond delay="500"/>
                                  </p:stCondLst>
                                  <p:childTnLst>
                                    <p:set>
                                      <p:cBhvr>
                                        <p:cTn id="40" dur="1" fill="hold">
                                          <p:stCondLst>
                                            <p:cond delay="0"/>
                                          </p:stCondLst>
                                        </p:cTn>
                                        <p:tgtEl>
                                          <p:spTgt spid="22"/>
                                        </p:tgtEl>
                                        <p:attrNameLst>
                                          <p:attrName>style.visibility</p:attrName>
                                        </p:attrNameLst>
                                      </p:cBhvr>
                                      <p:to>
                                        <p:strVal val="visible"/>
                                      </p:to>
                                    </p:set>
                                  </p:childTnLst>
                                  <p:subTnLst>
                                    <p:animClr>
                                      <p:cBhvr override="childStyle">
                                        <p:cTn dur="1" fill="hold" display="0" masterRel="nextClick" afterEffect="1"/>
                                        <p:tgtEl>
                                          <p:spTgt spid="22"/>
                                        </p:tgtEl>
                                        <p:attrNameLst>
                                          <p:attrName>ppt_c</p:attrName>
                                        </p:attrNameLst>
                                      </p:cBhvr>
                                      <p:to>
                                        <a:srgbClr val="5F5F5F"/>
                                      </p:to>
                                    </p:animClr>
                                    <p:audio>
                                      <p:cMediaNode vol="62000">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9000"/>
                            </p:stCondLst>
                            <p:childTnLst>
                              <p:par>
                                <p:cTn id="42" presetID="1"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childTnLst>
                                  <p:subTnLst>
                                    <p:animClr>
                                      <p:cBhvr override="childStyle">
                                        <p:cTn dur="1" fill="hold" display="0" masterRel="nextClick" afterEffect="1"/>
                                        <p:tgtEl>
                                          <p:spTgt spid="21"/>
                                        </p:tgtEl>
                                        <p:attrNameLst>
                                          <p:attrName>ppt_c</p:attrName>
                                        </p:attrNameLst>
                                      </p:cBhvr>
                                      <p:to>
                                        <a:srgbClr val="5F5F5F"/>
                                      </p:to>
                                    </p:animClr>
                                    <p:audio>
                                      <p:cMediaNode vol="62000">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grand_canyon"/>
          <p:cNvPicPr>
            <a:picLocks noChangeAspect="1" noChangeArrowheads="1"/>
          </p:cNvPicPr>
          <p:nvPr/>
        </p:nvPicPr>
        <p:blipFill>
          <a:blip r:embed="rId2"/>
          <a:srcRect/>
          <a:stretch>
            <a:fillRect/>
          </a:stretch>
        </p:blipFill>
        <p:spPr bwMode="auto">
          <a:xfrm>
            <a:off x="2800350" y="228600"/>
            <a:ext cx="6343650" cy="6127750"/>
          </a:xfrm>
          <a:prstGeom prst="rect">
            <a:avLst/>
          </a:prstGeom>
          <a:noFill/>
          <a:ln w="9525">
            <a:noFill/>
            <a:miter lim="800000"/>
            <a:headEnd/>
            <a:tailEnd/>
          </a:ln>
        </p:spPr>
      </p:pic>
      <p:sp>
        <p:nvSpPr>
          <p:cNvPr id="229379" name="Text Box 3"/>
          <p:cNvSpPr txBox="1">
            <a:spLocks noChangeArrowheads="1"/>
          </p:cNvSpPr>
          <p:nvPr/>
        </p:nvSpPr>
        <p:spPr bwMode="auto">
          <a:xfrm rot="446099">
            <a:off x="2959100" y="3429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Bright Angel Shale</a:t>
            </a:r>
          </a:p>
        </p:txBody>
      </p:sp>
      <p:sp>
        <p:nvSpPr>
          <p:cNvPr id="229380" name="Text Box 4"/>
          <p:cNvSpPr txBox="1">
            <a:spLocks noChangeArrowheads="1"/>
          </p:cNvSpPr>
          <p:nvPr/>
        </p:nvSpPr>
        <p:spPr bwMode="auto">
          <a:xfrm rot="278228">
            <a:off x="2955925" y="2667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Redwall Limestone</a:t>
            </a:r>
          </a:p>
        </p:txBody>
      </p:sp>
      <p:sp>
        <p:nvSpPr>
          <p:cNvPr id="229381" name="Text Box 5"/>
          <p:cNvSpPr txBox="1">
            <a:spLocks noChangeArrowheads="1"/>
          </p:cNvSpPr>
          <p:nvPr/>
        </p:nvSpPr>
        <p:spPr bwMode="auto">
          <a:xfrm rot="446099">
            <a:off x="2959100" y="31242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Muav Limestone</a:t>
            </a:r>
          </a:p>
        </p:txBody>
      </p:sp>
      <p:sp>
        <p:nvSpPr>
          <p:cNvPr id="229382" name="Text Box 6"/>
          <p:cNvSpPr txBox="1">
            <a:spLocks noChangeArrowheads="1"/>
          </p:cNvSpPr>
          <p:nvPr/>
        </p:nvSpPr>
        <p:spPr bwMode="auto">
          <a:xfrm rot="446099">
            <a:off x="2959100" y="37338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Tapeats Sandstone</a:t>
            </a:r>
          </a:p>
        </p:txBody>
      </p:sp>
      <p:sp>
        <p:nvSpPr>
          <p:cNvPr id="229383" name="Text Box 7"/>
          <p:cNvSpPr txBox="1">
            <a:spLocks noChangeArrowheads="1"/>
          </p:cNvSpPr>
          <p:nvPr/>
        </p:nvSpPr>
        <p:spPr bwMode="auto">
          <a:xfrm rot="278228">
            <a:off x="2955925" y="1905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Supai Group</a:t>
            </a:r>
          </a:p>
        </p:txBody>
      </p:sp>
      <p:sp>
        <p:nvSpPr>
          <p:cNvPr id="229384" name="Text Box 8"/>
          <p:cNvSpPr txBox="1">
            <a:spLocks noChangeArrowheads="1"/>
          </p:cNvSpPr>
          <p:nvPr/>
        </p:nvSpPr>
        <p:spPr bwMode="auto">
          <a:xfrm rot="195201">
            <a:off x="2952750" y="12954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Hermit Shale</a:t>
            </a:r>
          </a:p>
        </p:txBody>
      </p:sp>
      <p:sp>
        <p:nvSpPr>
          <p:cNvPr id="229385" name="Freeform 9"/>
          <p:cNvSpPr>
            <a:spLocks/>
          </p:cNvSpPr>
          <p:nvPr/>
        </p:nvSpPr>
        <p:spPr bwMode="auto">
          <a:xfrm>
            <a:off x="2959100" y="1447800"/>
            <a:ext cx="2362200" cy="165100"/>
          </a:xfrm>
          <a:custGeom>
            <a:avLst/>
            <a:gdLst>
              <a:gd name="T0" fmla="*/ 0 w 1488"/>
              <a:gd name="T1" fmla="*/ 120967514 h 104"/>
              <a:gd name="T2" fmla="*/ 2147483647 w 1488"/>
              <a:gd name="T3" fmla="*/ 241935028 h 104"/>
              <a:gd name="T4" fmla="*/ 2147483647 w 1488"/>
              <a:gd name="T5" fmla="*/ 0 h 104"/>
              <a:gd name="T6" fmla="*/ 0 60000 65536"/>
              <a:gd name="T7" fmla="*/ 0 60000 65536"/>
              <a:gd name="T8" fmla="*/ 0 60000 65536"/>
              <a:gd name="T9" fmla="*/ 0 w 1488"/>
              <a:gd name="T10" fmla="*/ 0 h 104"/>
              <a:gd name="T11" fmla="*/ 1488 w 1488"/>
              <a:gd name="T12" fmla="*/ 104 h 104"/>
            </a:gdLst>
            <a:ahLst/>
            <a:cxnLst>
              <a:cxn ang="T6">
                <a:pos x="T0" y="T1"/>
              </a:cxn>
              <a:cxn ang="T7">
                <a:pos x="T2" y="T3"/>
              </a:cxn>
              <a:cxn ang="T8">
                <a:pos x="T4" y="T5"/>
              </a:cxn>
            </a:cxnLst>
            <a:rect l="T9" t="T10" r="T11" b="T12"/>
            <a:pathLst>
              <a:path w="1488" h="104">
                <a:moveTo>
                  <a:pt x="0" y="48"/>
                </a:moveTo>
                <a:cubicBezTo>
                  <a:pt x="380" y="76"/>
                  <a:pt x="760" y="104"/>
                  <a:pt x="1008" y="96"/>
                </a:cubicBezTo>
                <a:cubicBezTo>
                  <a:pt x="1256" y="88"/>
                  <a:pt x="1372" y="44"/>
                  <a:pt x="1488" y="0"/>
                </a:cubicBezTo>
              </a:path>
            </a:pathLst>
          </a:custGeom>
          <a:noFill/>
          <a:ln w="38100" cmpd="sng">
            <a:solidFill>
              <a:srgbClr val="FFFFFF"/>
            </a:solidFill>
            <a:round/>
            <a:headEnd/>
            <a:tailEnd/>
          </a:ln>
        </p:spPr>
        <p:txBody>
          <a:bodyPr/>
          <a:lstStyle/>
          <a:p>
            <a:pPr defTabSz="914400" fontAlgn="base">
              <a:spcBef>
                <a:spcPct val="0"/>
              </a:spcBef>
              <a:spcAft>
                <a:spcPct val="0"/>
              </a:spcAft>
            </a:pPr>
            <a:endParaRPr lang="en-US" smtClean="0">
              <a:solidFill>
                <a:srgbClr val="000000"/>
              </a:solidFill>
              <a:latin typeface="Arial" charset="0"/>
            </a:endParaRPr>
          </a:p>
        </p:txBody>
      </p:sp>
      <p:sp>
        <p:nvSpPr>
          <p:cNvPr id="229386" name="Text Box 10"/>
          <p:cNvSpPr txBox="1">
            <a:spLocks noChangeArrowheads="1"/>
          </p:cNvSpPr>
          <p:nvPr/>
        </p:nvSpPr>
        <p:spPr bwMode="auto">
          <a:xfrm>
            <a:off x="133350" y="2971800"/>
            <a:ext cx="2743200" cy="122078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FF0000"/>
                </a:solidFill>
                <a:effectLst>
                  <a:outerShdw blurRad="38100" dist="38100" dir="2700000" algn="tl">
                    <a:srgbClr val="C0C0C0"/>
                  </a:outerShdw>
                </a:effectLst>
                <a:latin typeface="Arial" charset="0"/>
              </a:rPr>
              <a:t>Formation</a:t>
            </a:r>
            <a:r>
              <a:rPr lang="en-US">
                <a:solidFill>
                  <a:srgbClr val="000000"/>
                </a:solidFill>
                <a:latin typeface="Arial" charset="0"/>
              </a:rPr>
              <a:t> – bodies of rock with recognizable characteristic that are thick enough to map</a:t>
            </a:r>
          </a:p>
        </p:txBody>
      </p:sp>
      <p:sp>
        <p:nvSpPr>
          <p:cNvPr id="229387" name="Text Box 11"/>
          <p:cNvSpPr txBox="1">
            <a:spLocks noChangeArrowheads="1"/>
          </p:cNvSpPr>
          <p:nvPr/>
        </p:nvSpPr>
        <p:spPr bwMode="auto">
          <a:xfrm>
            <a:off x="133350" y="1066800"/>
            <a:ext cx="2895600" cy="6715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FF0000"/>
                </a:solidFill>
                <a:effectLst>
                  <a:outerShdw blurRad="38100" dist="38100" dir="2700000" algn="tl">
                    <a:srgbClr val="C0C0C0"/>
                  </a:outerShdw>
                </a:effectLst>
                <a:latin typeface="Arial" charset="0"/>
              </a:rPr>
              <a:t>Contact</a:t>
            </a:r>
            <a:r>
              <a:rPr lang="en-US">
                <a:solidFill>
                  <a:srgbClr val="000000"/>
                </a:solidFill>
                <a:latin typeface="Arial" charset="0"/>
              </a:rPr>
              <a:t> – surface separating two 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29386"/>
                                        </p:tgtEl>
                                        <p:attrNameLst>
                                          <p:attrName>style.visibility</p:attrName>
                                        </p:attrNameLst>
                                      </p:cBhvr>
                                      <p:to>
                                        <p:strVal val="visible"/>
                                      </p:to>
                                    </p:set>
                                    <p:animEffect transition="in" filter="barn(inHorizontal)">
                                      <p:cBhvr>
                                        <p:cTn id="7" dur="500"/>
                                        <p:tgtEl>
                                          <p:spTgt spid="2293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9382"/>
                                        </p:tgtEl>
                                        <p:attrNameLst>
                                          <p:attrName>style.visibility</p:attrName>
                                        </p:attrNameLst>
                                      </p:cBhvr>
                                      <p:to>
                                        <p:strVal val="visible"/>
                                      </p:to>
                                    </p:set>
                                    <p:animEffect transition="in" filter="wipe(down)">
                                      <p:cBhvr>
                                        <p:cTn id="11" dur="500"/>
                                        <p:tgtEl>
                                          <p:spTgt spid="22938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29379"/>
                                        </p:tgtEl>
                                        <p:attrNameLst>
                                          <p:attrName>style.visibility</p:attrName>
                                        </p:attrNameLst>
                                      </p:cBhvr>
                                      <p:to>
                                        <p:strVal val="visible"/>
                                      </p:to>
                                    </p:set>
                                    <p:animEffect transition="in" filter="wipe(down)">
                                      <p:cBhvr>
                                        <p:cTn id="14" dur="500"/>
                                        <p:tgtEl>
                                          <p:spTgt spid="22937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wipe(down)">
                                      <p:cBhvr>
                                        <p:cTn id="17" dur="500"/>
                                        <p:tgtEl>
                                          <p:spTgt spid="22938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9380"/>
                                        </p:tgtEl>
                                        <p:attrNameLst>
                                          <p:attrName>style.visibility</p:attrName>
                                        </p:attrNameLst>
                                      </p:cBhvr>
                                      <p:to>
                                        <p:strVal val="visible"/>
                                      </p:to>
                                    </p:set>
                                    <p:animEffect transition="in" filter="wipe(down)">
                                      <p:cBhvr>
                                        <p:cTn id="20" dur="500"/>
                                        <p:tgtEl>
                                          <p:spTgt spid="22938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9383"/>
                                        </p:tgtEl>
                                        <p:attrNameLst>
                                          <p:attrName>style.visibility</p:attrName>
                                        </p:attrNameLst>
                                      </p:cBhvr>
                                      <p:to>
                                        <p:strVal val="visible"/>
                                      </p:to>
                                    </p:set>
                                    <p:animEffect transition="in" filter="wipe(down)">
                                      <p:cBhvr>
                                        <p:cTn id="23" dur="500"/>
                                        <p:tgtEl>
                                          <p:spTgt spid="22938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9384"/>
                                        </p:tgtEl>
                                        <p:attrNameLst>
                                          <p:attrName>style.visibility</p:attrName>
                                        </p:attrNameLst>
                                      </p:cBhvr>
                                      <p:to>
                                        <p:strVal val="visible"/>
                                      </p:to>
                                    </p:set>
                                    <p:animEffect transition="in" filter="wipe(down)">
                                      <p:cBhvr>
                                        <p:cTn id="26" dur="500"/>
                                        <p:tgtEl>
                                          <p:spTgt spid="22938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9387"/>
                                        </p:tgtEl>
                                        <p:attrNameLst>
                                          <p:attrName>style.visibility</p:attrName>
                                        </p:attrNameLst>
                                      </p:cBhvr>
                                      <p:to>
                                        <p:strVal val="visible"/>
                                      </p:to>
                                    </p:set>
                                    <p:animEffect transition="in" filter="barn(inHorizontal)">
                                      <p:cBhvr>
                                        <p:cTn id="31" dur="500"/>
                                        <p:tgtEl>
                                          <p:spTgt spid="229387"/>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down)">
                                      <p:cBhvr>
                                        <p:cTn id="35" dur="5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p:bldP spid="229380" grpId="0"/>
      <p:bldP spid="229381" grpId="0"/>
      <p:bldP spid="229382" grpId="0"/>
      <p:bldP spid="229383" grpId="0"/>
      <p:bldP spid="229384" grpId="0"/>
      <p:bldP spid="229385" grpId="0" animBg="1"/>
      <p:bldP spid="229386" grpId="0"/>
      <p:bldP spid="2293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blue_pastel"/>
          <p:cNvSpPr>
            <a:spLocks noChangeArrowheads="1"/>
          </p:cNvSpPr>
          <p:nvPr/>
        </p:nvSpPr>
        <p:spPr bwMode="auto">
          <a:xfrm>
            <a:off x="304800" y="838200"/>
            <a:ext cx="8534400" cy="5029200"/>
          </a:xfrm>
          <a:prstGeom prst="rect">
            <a:avLst/>
          </a:prstGeom>
          <a:blipFill dpi="0" rotWithShape="0">
            <a:blip r:embed="rId2"/>
            <a:srcRect/>
            <a:tile tx="0" ty="0" sx="100000" sy="100000" flip="none" algn="tl"/>
          </a:blipFill>
          <a:ln w="9525">
            <a:solidFill>
              <a:schemeClr val="bg2"/>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30403" name="Text Box 3"/>
          <p:cNvSpPr txBox="1">
            <a:spLocks noChangeArrowheads="1"/>
          </p:cNvSpPr>
          <p:nvPr/>
        </p:nvSpPr>
        <p:spPr bwMode="auto">
          <a:xfrm>
            <a:off x="457200" y="1524000"/>
            <a:ext cx="8229600" cy="191770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000000"/>
                </a:solidFill>
                <a:latin typeface="Arial" charset="0"/>
              </a:rPr>
              <a:t>The geologic history of an area can be divided into times during which:</a:t>
            </a:r>
          </a:p>
          <a:p>
            <a:pPr lvl="1" defTabSz="914400" eaLnBrk="0" fontAlgn="base" hangingPunct="0">
              <a:spcBef>
                <a:spcPct val="50000"/>
              </a:spcBef>
              <a:spcAft>
                <a:spcPct val="0"/>
              </a:spcAft>
              <a:buFontTx/>
              <a:buBlip>
                <a:blip r:embed="rId3"/>
              </a:buBlip>
              <a:defRPr/>
            </a:pPr>
            <a:r>
              <a:rPr lang="en-US" sz="2400">
                <a:solidFill>
                  <a:srgbClr val="3333CC"/>
                </a:solidFill>
                <a:latin typeface="Arial" charset="0"/>
              </a:rPr>
              <a:t> </a:t>
            </a:r>
            <a:r>
              <a:rPr lang="en-US" sz="2400">
                <a:solidFill>
                  <a:srgbClr val="000000"/>
                </a:solidFill>
                <a:effectLst>
                  <a:outerShdw blurRad="38100" dist="38100" dir="2700000" algn="tl">
                    <a:srgbClr val="FFFFFF"/>
                  </a:outerShdw>
                </a:effectLst>
                <a:latin typeface="Arial" charset="0"/>
              </a:rPr>
              <a:t>Rock is being formed or altered</a:t>
            </a:r>
            <a:r>
              <a:rPr lang="en-US" sz="2400">
                <a:solidFill>
                  <a:srgbClr val="3333CC"/>
                </a:solidFill>
                <a:effectLst>
                  <a:outerShdw blurRad="38100" dist="38100" dir="2700000" algn="tl">
                    <a:srgbClr val="000000"/>
                  </a:outerShdw>
                </a:effectLst>
                <a:latin typeface="Arial" charset="0"/>
              </a:rPr>
              <a:t> </a:t>
            </a:r>
          </a:p>
          <a:p>
            <a:pPr lvl="1" defTabSz="914400" eaLnBrk="0" fontAlgn="base" hangingPunct="0">
              <a:spcBef>
                <a:spcPct val="50000"/>
              </a:spcBef>
              <a:spcAft>
                <a:spcPct val="0"/>
              </a:spcAft>
              <a:buFontTx/>
              <a:buBlip>
                <a:blip r:embed="rId3"/>
              </a:buBlip>
              <a:defRPr/>
            </a:pPr>
            <a:r>
              <a:rPr lang="en-US" sz="2400">
                <a:solidFill>
                  <a:srgbClr val="3333CC"/>
                </a:solidFill>
                <a:effectLst>
                  <a:outerShdw blurRad="38100" dist="38100" dir="2700000" algn="tl">
                    <a:srgbClr val="000000"/>
                  </a:outerShdw>
                </a:effectLst>
                <a:latin typeface="Arial" charset="0"/>
              </a:rPr>
              <a:t> </a:t>
            </a:r>
            <a:r>
              <a:rPr lang="en-US" sz="2400">
                <a:solidFill>
                  <a:srgbClr val="000000"/>
                </a:solidFill>
                <a:effectLst>
                  <a:outerShdw blurRad="38100" dist="38100" dir="2700000" algn="tl">
                    <a:srgbClr val="FFFFFF"/>
                  </a:outerShdw>
                </a:effectLst>
                <a:latin typeface="Arial" charset="0"/>
              </a:rPr>
              <a:t>Rock is being eroded</a:t>
            </a:r>
          </a:p>
        </p:txBody>
      </p:sp>
      <p:sp>
        <p:nvSpPr>
          <p:cNvPr id="230404" name="Text Box 4"/>
          <p:cNvSpPr txBox="1">
            <a:spLocks noChangeArrowheads="1"/>
          </p:cNvSpPr>
          <p:nvPr/>
        </p:nvSpPr>
        <p:spPr bwMode="auto">
          <a:xfrm>
            <a:off x="457200" y="3657600"/>
            <a:ext cx="8229600" cy="13700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000000"/>
                </a:solidFill>
                <a:latin typeface="Arial" charset="0"/>
              </a:rPr>
              <a:t>Periods of rock formation leave positive evidence of what geologic processes were in effect at the time of formation.</a:t>
            </a:r>
          </a:p>
          <a:p>
            <a:pPr defTabSz="914400" eaLnBrk="0" fontAlgn="base" hangingPunct="0">
              <a:spcBef>
                <a:spcPct val="50000"/>
              </a:spcBef>
              <a:spcAft>
                <a:spcPct val="0"/>
              </a:spcAft>
              <a:defRPr/>
            </a:pPr>
            <a:r>
              <a:rPr lang="en-US" sz="2400">
                <a:solidFill>
                  <a:srgbClr val="000000"/>
                </a:solidFill>
                <a:latin typeface="Arial" charset="0"/>
              </a:rPr>
              <a:t>Periods of rock erosion leave </a:t>
            </a:r>
            <a:r>
              <a:rPr lang="en-US" sz="2400">
                <a:solidFill>
                  <a:srgbClr val="3333CC"/>
                </a:solidFill>
                <a:effectLst>
                  <a:outerShdw blurRad="38100" dist="38100" dir="2700000" algn="tl">
                    <a:srgbClr val="000000"/>
                  </a:outerShdw>
                </a:effectLst>
                <a:latin typeface="Arial" charset="0"/>
              </a:rPr>
              <a:t>unconformities</a:t>
            </a:r>
            <a:r>
              <a:rPr lang="en-US" sz="2400">
                <a:solidFill>
                  <a:srgbClr val="000000"/>
                </a:solidFill>
                <a:latin typeface="Arial" charset="0"/>
              </a:rPr>
              <a:t>.</a:t>
            </a:r>
          </a:p>
        </p:txBody>
      </p:sp>
      <p:sp>
        <p:nvSpPr>
          <p:cNvPr id="16389" name="Text Box 5"/>
          <p:cNvSpPr txBox="1">
            <a:spLocks noChangeArrowheads="1"/>
          </p:cNvSpPr>
          <p:nvPr/>
        </p:nvSpPr>
        <p:spPr bwMode="auto">
          <a:xfrm>
            <a:off x="1295400" y="381000"/>
            <a:ext cx="6400800" cy="457200"/>
          </a:xfrm>
          <a:prstGeom prst="rect">
            <a:avLst/>
          </a:prstGeom>
          <a:solidFill>
            <a:schemeClr val="bg1">
              <a:alpha val="49019"/>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pPr>
            <a:r>
              <a:rPr lang="en-US" altLang="en-US" sz="2400" b="1" smtClean="0">
                <a:solidFill>
                  <a:srgbClr val="3333CC"/>
                </a:solidFill>
                <a:latin typeface="Arial" charset="0"/>
              </a:rPr>
              <a:t>Reconstructing</a:t>
            </a:r>
            <a:r>
              <a:rPr lang="en-US" altLang="en-US" sz="2400" b="1" u="sng" smtClean="0">
                <a:solidFill>
                  <a:srgbClr val="3333CC"/>
                </a:solidFill>
                <a:latin typeface="Arial" charset="0"/>
              </a:rPr>
              <a:t> Geologic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0403"/>
                                        </p:tgtEl>
                                        <p:attrNameLst>
                                          <p:attrName>style.visibility</p:attrName>
                                        </p:attrNameLst>
                                      </p:cBhvr>
                                      <p:to>
                                        <p:strVal val="visible"/>
                                      </p:to>
                                    </p:set>
                                    <p:animEffect transition="in" filter="strips(downRight)">
                                      <p:cBhvr>
                                        <p:cTn id="7" dur="500"/>
                                        <p:tgtEl>
                                          <p:spTgt spid="23040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30404"/>
                                        </p:tgtEl>
                                        <p:attrNameLst>
                                          <p:attrName>style.visibility</p:attrName>
                                        </p:attrNameLst>
                                      </p:cBhvr>
                                      <p:to>
                                        <p:strVal val="visible"/>
                                      </p:to>
                                    </p:set>
                                    <p:animEffect transition="in" filter="fade">
                                      <p:cBhvr>
                                        <p:cTn id="12" dur="1000"/>
                                        <p:tgtEl>
                                          <p:spTgt spid="230404"/>
                                        </p:tgtEl>
                                      </p:cBhvr>
                                    </p:animEffect>
                                    <p:anim calcmode="lin" valueType="num">
                                      <p:cBhvr>
                                        <p:cTn id="13" dur="1000" fill="hold"/>
                                        <p:tgtEl>
                                          <p:spTgt spid="230404"/>
                                        </p:tgtEl>
                                        <p:attrNameLst>
                                          <p:attrName>ppt_x</p:attrName>
                                        </p:attrNameLst>
                                      </p:cBhvr>
                                      <p:tavLst>
                                        <p:tav tm="0">
                                          <p:val>
                                            <p:strVal val="#ppt_x"/>
                                          </p:val>
                                        </p:tav>
                                        <p:tav tm="100000">
                                          <p:val>
                                            <p:strVal val="#ppt_x"/>
                                          </p:val>
                                        </p:tav>
                                      </p:tavLst>
                                    </p:anim>
                                    <p:anim calcmode="lin" valueType="num">
                                      <p:cBhvr>
                                        <p:cTn id="14" dur="1000" fill="hold"/>
                                        <p:tgtEl>
                                          <p:spTgt spid="230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990600" y="287338"/>
            <a:ext cx="7239000" cy="6494462"/>
          </a:xfrm>
          <a:prstGeom prst="rect">
            <a:avLst/>
          </a:prstGeom>
          <a:noFill/>
          <a:ln w="9525">
            <a:noFill/>
            <a:miter lim="800000"/>
            <a:headEnd/>
            <a:tailEnd/>
          </a:ln>
        </p:spPr>
      </p:pic>
      <p:sp>
        <p:nvSpPr>
          <p:cNvPr id="17411" name="Text Box 3"/>
          <p:cNvSpPr txBox="1">
            <a:spLocks noChangeArrowheads="1"/>
          </p:cNvSpPr>
          <p:nvPr/>
        </p:nvSpPr>
        <p:spPr bwMode="auto">
          <a:xfrm>
            <a:off x="6324600" y="6019800"/>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Unconformities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blue_pastel"/>
          <p:cNvSpPr>
            <a:spLocks noChangeArrowheads="1"/>
          </p:cNvSpPr>
          <p:nvPr/>
        </p:nvSpPr>
        <p:spPr bwMode="auto">
          <a:xfrm>
            <a:off x="304800" y="838200"/>
            <a:ext cx="8534400" cy="5715000"/>
          </a:xfrm>
          <a:prstGeom prst="rect">
            <a:avLst/>
          </a:prstGeom>
          <a:blipFill dpi="0" rotWithShape="0">
            <a:blip r:embed="rId2"/>
            <a:srcRect/>
            <a:tile tx="0" ty="0" sx="100000" sy="100000" flip="none" algn="tl"/>
          </a:blipFill>
          <a:ln w="9525">
            <a:solidFill>
              <a:schemeClr val="bg2"/>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31427" name="Text Box 3"/>
          <p:cNvSpPr txBox="1">
            <a:spLocks noChangeArrowheads="1"/>
          </p:cNvSpPr>
          <p:nvPr/>
        </p:nvSpPr>
        <p:spPr bwMode="auto">
          <a:xfrm>
            <a:off x="457200" y="990600"/>
            <a:ext cx="8229600" cy="520382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3333CC"/>
                </a:solidFill>
                <a:effectLst>
                  <a:outerShdw blurRad="38100" dist="38100" dir="2700000" algn="tl">
                    <a:srgbClr val="000000"/>
                  </a:outerShdw>
                </a:effectLst>
                <a:latin typeface="Arial" charset="0"/>
              </a:rPr>
              <a:t>Unconformities</a:t>
            </a:r>
            <a:r>
              <a:rPr lang="en-US" sz="2400">
                <a:solidFill>
                  <a:srgbClr val="000000"/>
                </a:solidFill>
                <a:latin typeface="Arial" charset="0"/>
              </a:rPr>
              <a:t> represent missing time in the geological sequence, either due to no rock being formed or rock being removed.</a:t>
            </a:r>
          </a:p>
          <a:p>
            <a:pPr defTabSz="914400" eaLnBrk="0" fontAlgn="base" hangingPunct="0">
              <a:spcBef>
                <a:spcPct val="50000"/>
              </a:spcBef>
              <a:spcAft>
                <a:spcPct val="0"/>
              </a:spcAft>
              <a:defRPr/>
            </a:pPr>
            <a:r>
              <a:rPr lang="en-US" sz="2400">
                <a:solidFill>
                  <a:srgbClr val="000000"/>
                </a:solidFill>
                <a:latin typeface="Arial" charset="0"/>
              </a:rPr>
              <a:t>There are three kinds of unconformities:</a:t>
            </a:r>
          </a:p>
          <a:p>
            <a:pPr lvl="1" defTabSz="914400" eaLnBrk="0" fontAlgn="base" hangingPunct="0">
              <a:spcBef>
                <a:spcPct val="50000"/>
              </a:spcBef>
              <a:spcAft>
                <a:spcPct val="0"/>
              </a:spcAft>
              <a:buFontTx/>
              <a:buBlip>
                <a:blip r:embed="rId3"/>
              </a:buBlip>
              <a:defRPr/>
            </a:pPr>
            <a:r>
              <a:rPr lang="en-US" sz="2400">
                <a:solidFill>
                  <a:srgbClr val="3333CC"/>
                </a:solidFill>
                <a:latin typeface="Arial" charset="0"/>
              </a:rPr>
              <a:t> </a:t>
            </a:r>
            <a:r>
              <a:rPr lang="en-US" sz="2400">
                <a:solidFill>
                  <a:srgbClr val="3333CC"/>
                </a:solidFill>
                <a:effectLst>
                  <a:outerShdw blurRad="38100" dist="38100" dir="2700000" algn="tl">
                    <a:srgbClr val="000000"/>
                  </a:outerShdw>
                </a:effectLst>
                <a:latin typeface="Arial" charset="0"/>
              </a:rPr>
              <a:t> disconformity</a:t>
            </a:r>
            <a:r>
              <a:rPr lang="en-US" sz="2400">
                <a:solidFill>
                  <a:srgbClr val="FF0000"/>
                </a:solidFill>
                <a:latin typeface="Arial" charset="0"/>
              </a:rPr>
              <a:t> </a:t>
            </a:r>
            <a:r>
              <a:rPr lang="en-US" sz="2400">
                <a:solidFill>
                  <a:srgbClr val="000000"/>
                </a:solidFill>
                <a:latin typeface="Arial" charset="0"/>
              </a:rPr>
              <a:t>– unconformity between parallel strata. Represents a time of non-deposition or erosion without deformation of strata.</a:t>
            </a:r>
          </a:p>
          <a:p>
            <a:pPr lvl="1" defTabSz="914400" eaLnBrk="0" fontAlgn="base" hangingPunct="0">
              <a:spcBef>
                <a:spcPct val="50000"/>
              </a:spcBef>
              <a:spcAft>
                <a:spcPct val="0"/>
              </a:spcAft>
              <a:buFontTx/>
              <a:buBlip>
                <a:blip r:embed="rId3"/>
              </a:buBlip>
              <a:defRPr/>
            </a:pPr>
            <a:r>
              <a:rPr lang="en-US" sz="2400">
                <a:solidFill>
                  <a:srgbClr val="000000"/>
                </a:solidFill>
                <a:latin typeface="Arial" charset="0"/>
              </a:rPr>
              <a:t> </a:t>
            </a:r>
            <a:r>
              <a:rPr lang="en-US" sz="2400">
                <a:solidFill>
                  <a:srgbClr val="3333CC"/>
                </a:solidFill>
                <a:effectLst>
                  <a:outerShdw blurRad="38100" dist="38100" dir="2700000" algn="tl">
                    <a:srgbClr val="000000"/>
                  </a:outerShdw>
                </a:effectLst>
                <a:latin typeface="Arial" charset="0"/>
              </a:rPr>
              <a:t>angular unconformity</a:t>
            </a:r>
            <a:r>
              <a:rPr lang="en-US" sz="2400">
                <a:solidFill>
                  <a:srgbClr val="000000"/>
                </a:solidFill>
                <a:latin typeface="Arial" charset="0"/>
              </a:rPr>
              <a:t> – unconformity between non-parallel strata. Strata were deformed as well as eroded (not necessarily at the same time)</a:t>
            </a:r>
          </a:p>
          <a:p>
            <a:pPr lvl="1" defTabSz="914400" eaLnBrk="0" fontAlgn="base" hangingPunct="0">
              <a:spcBef>
                <a:spcPct val="50000"/>
              </a:spcBef>
              <a:spcAft>
                <a:spcPct val="0"/>
              </a:spcAft>
              <a:buFontTx/>
              <a:buBlip>
                <a:blip r:embed="rId3"/>
              </a:buBlip>
              <a:defRPr/>
            </a:pPr>
            <a:r>
              <a:rPr lang="en-US" sz="2400">
                <a:solidFill>
                  <a:srgbClr val="000000"/>
                </a:solidFill>
                <a:latin typeface="Arial" charset="0"/>
              </a:rPr>
              <a:t> </a:t>
            </a:r>
            <a:r>
              <a:rPr lang="en-US" sz="2400">
                <a:solidFill>
                  <a:srgbClr val="3333CC"/>
                </a:solidFill>
                <a:effectLst>
                  <a:outerShdw blurRad="38100" dist="38100" dir="2700000" algn="tl">
                    <a:srgbClr val="000000"/>
                  </a:outerShdw>
                </a:effectLst>
                <a:latin typeface="Arial" charset="0"/>
              </a:rPr>
              <a:t>nonconformity</a:t>
            </a:r>
            <a:r>
              <a:rPr lang="en-US" sz="2400">
                <a:solidFill>
                  <a:srgbClr val="000000"/>
                </a:solidFill>
                <a:latin typeface="Arial" charset="0"/>
              </a:rPr>
              <a:t> – unconformity representing erosion of a non-sedimentary rock</a:t>
            </a:r>
          </a:p>
        </p:txBody>
      </p:sp>
      <p:sp>
        <p:nvSpPr>
          <p:cNvPr id="18436" name="Text Box 4"/>
          <p:cNvSpPr txBox="1">
            <a:spLocks noChangeArrowheads="1"/>
          </p:cNvSpPr>
          <p:nvPr/>
        </p:nvSpPr>
        <p:spPr bwMode="auto">
          <a:xfrm>
            <a:off x="1295400" y="228600"/>
            <a:ext cx="6400800" cy="457200"/>
          </a:xfrm>
          <a:prstGeom prst="rect">
            <a:avLst/>
          </a:prstGeom>
          <a:solidFill>
            <a:schemeClr val="bg1">
              <a:alpha val="49019"/>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pPr>
            <a:r>
              <a:rPr lang="en-US" altLang="en-US" sz="2400" b="1" smtClean="0">
                <a:solidFill>
                  <a:srgbClr val="3333CC"/>
                </a:solidFill>
                <a:latin typeface="Arial" charset="0"/>
              </a:rPr>
              <a:t>Reconstructing Geologic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animEffect transition="in" filter="strips(downRight)">
                                      <p:cBhvr>
                                        <p:cTn id="7" dur="500"/>
                                        <p:tgtEl>
                                          <p:spTgt spid="231427">
                                            <p:txEl>
                                              <p:pRg st="1" end="1"/>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31427">
                                            <p:txEl>
                                              <p:pRg st="2" end="2"/>
                                            </p:txEl>
                                          </p:spTgt>
                                        </p:tgtEl>
                                        <p:attrNameLst>
                                          <p:attrName>style.visibility</p:attrName>
                                        </p:attrNameLst>
                                      </p:cBhvr>
                                      <p:to>
                                        <p:strVal val="visible"/>
                                      </p:to>
                                    </p:set>
                                    <p:animEffect transition="in" filter="strips(downRight)">
                                      <p:cBhvr>
                                        <p:cTn id="11" dur="500"/>
                                        <p:tgtEl>
                                          <p:spTgt spid="231427">
                                            <p:txEl>
                                              <p:pRg st="2" end="2"/>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animEffect transition="in" filter="strips(downRight)">
                                      <p:cBhvr>
                                        <p:cTn id="15" dur="500"/>
                                        <p:tgtEl>
                                          <p:spTgt spid="231427">
                                            <p:txEl>
                                              <p:pRg st="3" end="3"/>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231427">
                                            <p:txEl>
                                              <p:pRg st="4" end="4"/>
                                            </p:txEl>
                                          </p:spTgt>
                                        </p:tgtEl>
                                        <p:attrNameLst>
                                          <p:attrName>style.visibility</p:attrName>
                                        </p:attrNameLst>
                                      </p:cBhvr>
                                      <p:to>
                                        <p:strVal val="visible"/>
                                      </p:to>
                                    </p:set>
                                    <p:animEffect transition="in" filter="strips(downRight)">
                                      <p:cBhvr>
                                        <p:cTn id="19" dur="5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grand_canyon"/>
          <p:cNvPicPr>
            <a:picLocks noChangeAspect="1" noChangeArrowheads="1"/>
          </p:cNvPicPr>
          <p:nvPr/>
        </p:nvPicPr>
        <p:blipFill>
          <a:blip r:embed="rId2"/>
          <a:srcRect/>
          <a:stretch>
            <a:fillRect/>
          </a:stretch>
        </p:blipFill>
        <p:spPr bwMode="auto">
          <a:xfrm>
            <a:off x="2819400" y="685800"/>
            <a:ext cx="6343650" cy="6127750"/>
          </a:xfrm>
          <a:prstGeom prst="rect">
            <a:avLst/>
          </a:prstGeom>
          <a:noFill/>
          <a:ln w="9525">
            <a:noFill/>
            <a:miter lim="800000"/>
            <a:headEnd/>
            <a:tailEnd/>
          </a:ln>
        </p:spPr>
      </p:pic>
      <p:sp>
        <p:nvSpPr>
          <p:cNvPr id="19459" name="Text Box 3"/>
          <p:cNvSpPr txBox="1">
            <a:spLocks noChangeArrowheads="1"/>
          </p:cNvSpPr>
          <p:nvPr/>
        </p:nvSpPr>
        <p:spPr bwMode="auto">
          <a:xfrm>
            <a:off x="1295400" y="152400"/>
            <a:ext cx="6400800" cy="457200"/>
          </a:xfrm>
          <a:prstGeom prst="rect">
            <a:avLst/>
          </a:prstGeom>
          <a:solidFill>
            <a:schemeClr val="bg1">
              <a:alpha val="49019"/>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pPr>
            <a:r>
              <a:rPr lang="en-US" altLang="en-US" sz="2400" b="1" smtClean="0">
                <a:solidFill>
                  <a:srgbClr val="3333CC"/>
                </a:solidFill>
                <a:latin typeface="Arial" charset="0"/>
              </a:rPr>
              <a:t>Reconstructing Geologic History</a:t>
            </a:r>
          </a:p>
        </p:txBody>
      </p:sp>
      <p:grpSp>
        <p:nvGrpSpPr>
          <p:cNvPr id="2" name="Group 4"/>
          <p:cNvGrpSpPr>
            <a:grpSpLocks/>
          </p:cNvGrpSpPr>
          <p:nvPr/>
        </p:nvGrpSpPr>
        <p:grpSpPr bwMode="auto">
          <a:xfrm>
            <a:off x="76200" y="3124200"/>
            <a:ext cx="7315200" cy="1022350"/>
            <a:chOff x="48" y="1968"/>
            <a:chExt cx="4608" cy="644"/>
          </a:xfrm>
        </p:grpSpPr>
        <p:grpSp>
          <p:nvGrpSpPr>
            <p:cNvPr id="3" name="Group 5"/>
            <p:cNvGrpSpPr>
              <a:grpSpLocks/>
            </p:cNvGrpSpPr>
            <p:nvPr/>
          </p:nvGrpSpPr>
          <p:grpSpPr bwMode="auto">
            <a:xfrm>
              <a:off x="1920" y="1968"/>
              <a:ext cx="2736" cy="432"/>
              <a:chOff x="1920" y="2016"/>
              <a:chExt cx="2736" cy="432"/>
            </a:xfrm>
          </p:grpSpPr>
          <p:sp>
            <p:nvSpPr>
              <p:cNvPr id="19472" name="Line 6"/>
              <p:cNvSpPr>
                <a:spLocks noChangeShapeType="1"/>
              </p:cNvSpPr>
              <p:nvPr/>
            </p:nvSpPr>
            <p:spPr bwMode="auto">
              <a:xfrm>
                <a:off x="1920" y="2304"/>
                <a:ext cx="1584" cy="144"/>
              </a:xfrm>
              <a:prstGeom prst="line">
                <a:avLst/>
              </a:prstGeom>
              <a:noFill/>
              <a:ln w="76200">
                <a:pattFill prst="ltUpDiag">
                  <a:fgClr>
                    <a:schemeClr val="accent2"/>
                  </a:fgClr>
                  <a:bgClr>
                    <a:srgbClr val="FFFFFF"/>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sp>
            <p:nvSpPr>
              <p:cNvPr id="19473" name="Freeform 7"/>
              <p:cNvSpPr>
                <a:spLocks/>
              </p:cNvSpPr>
              <p:nvPr/>
            </p:nvSpPr>
            <p:spPr bwMode="auto">
              <a:xfrm>
                <a:off x="3504" y="2016"/>
                <a:ext cx="1152" cy="432"/>
              </a:xfrm>
              <a:custGeom>
                <a:avLst/>
                <a:gdLst>
                  <a:gd name="T0" fmla="*/ 0 w 1152"/>
                  <a:gd name="T1" fmla="*/ 432 h 432"/>
                  <a:gd name="T2" fmla="*/ 432 w 1152"/>
                  <a:gd name="T3" fmla="*/ 336 h 432"/>
                  <a:gd name="T4" fmla="*/ 960 w 1152"/>
                  <a:gd name="T5" fmla="*/ 144 h 432"/>
                  <a:gd name="T6" fmla="*/ 1152 w 1152"/>
                  <a:gd name="T7" fmla="*/ 0 h 432"/>
                  <a:gd name="T8" fmla="*/ 0 60000 65536"/>
                  <a:gd name="T9" fmla="*/ 0 60000 65536"/>
                  <a:gd name="T10" fmla="*/ 0 60000 65536"/>
                  <a:gd name="T11" fmla="*/ 0 60000 65536"/>
                  <a:gd name="T12" fmla="*/ 0 w 1152"/>
                  <a:gd name="T13" fmla="*/ 0 h 432"/>
                  <a:gd name="T14" fmla="*/ 1152 w 1152"/>
                  <a:gd name="T15" fmla="*/ 432 h 432"/>
                </a:gdLst>
                <a:ahLst/>
                <a:cxnLst>
                  <a:cxn ang="T8">
                    <a:pos x="T0" y="T1"/>
                  </a:cxn>
                  <a:cxn ang="T9">
                    <a:pos x="T2" y="T3"/>
                  </a:cxn>
                  <a:cxn ang="T10">
                    <a:pos x="T4" y="T5"/>
                  </a:cxn>
                  <a:cxn ang="T11">
                    <a:pos x="T6" y="T7"/>
                  </a:cxn>
                </a:cxnLst>
                <a:rect l="T12" t="T13" r="T14" b="T15"/>
                <a:pathLst>
                  <a:path w="1152" h="432">
                    <a:moveTo>
                      <a:pt x="0" y="432"/>
                    </a:moveTo>
                    <a:cubicBezTo>
                      <a:pt x="136" y="408"/>
                      <a:pt x="272" y="384"/>
                      <a:pt x="432" y="336"/>
                    </a:cubicBezTo>
                    <a:cubicBezTo>
                      <a:pt x="592" y="288"/>
                      <a:pt x="840" y="200"/>
                      <a:pt x="960" y="144"/>
                    </a:cubicBezTo>
                    <a:cubicBezTo>
                      <a:pt x="1080" y="88"/>
                      <a:pt x="1116" y="44"/>
                      <a:pt x="1152" y="0"/>
                    </a:cubicBezTo>
                  </a:path>
                </a:pathLst>
              </a:custGeom>
              <a:noFill/>
              <a:ln w="76200" cap="flat" cmpd="sng">
                <a:pattFill prst="ltUpDiag">
                  <a:fgClr>
                    <a:schemeClr val="accent2"/>
                  </a:fgClr>
                  <a:bgClr>
                    <a:srgbClr val="FFFFFF"/>
                  </a:bgClr>
                </a:pattFill>
                <a:prstDash val="solid"/>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sp>
          <p:nvSpPr>
            <p:cNvPr id="232456" name="Text Box 8"/>
            <p:cNvSpPr txBox="1">
              <a:spLocks noChangeArrowheads="1"/>
            </p:cNvSpPr>
            <p:nvPr/>
          </p:nvSpPr>
          <p:spPr bwMode="auto">
            <a:xfrm>
              <a:off x="48" y="1968"/>
              <a:ext cx="1824" cy="644"/>
            </a:xfrm>
            <a:prstGeom prst="rect">
              <a:avLst/>
            </a:prstGeom>
            <a:noFill/>
            <a:ln w="76200">
              <a:pattFill prst="ltUpDiag">
                <a:fgClr>
                  <a:schemeClr val="accent2"/>
                </a:fgClr>
                <a:bgClr>
                  <a:srgbClr val="FFFFFF"/>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disconformity</a:t>
              </a:r>
              <a:r>
                <a:rPr lang="en-US">
                  <a:solidFill>
                    <a:srgbClr val="000000"/>
                  </a:solidFill>
                  <a:latin typeface="Arial" charset="0"/>
                </a:rPr>
                <a:t> unconformity between parallel strata.</a:t>
              </a:r>
            </a:p>
          </p:txBody>
        </p:sp>
      </p:grpSp>
      <p:sp>
        <p:nvSpPr>
          <p:cNvPr id="19461" name="Line 9"/>
          <p:cNvSpPr>
            <a:spLocks noChangeShapeType="1"/>
          </p:cNvSpPr>
          <p:nvPr/>
        </p:nvSpPr>
        <p:spPr bwMode="auto">
          <a:xfrm>
            <a:off x="3048000" y="4267200"/>
            <a:ext cx="0" cy="0"/>
          </a:xfrm>
          <a:prstGeom prst="line">
            <a:avLst/>
          </a:prstGeom>
          <a:noFill/>
          <a:ln w="9525">
            <a:no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nvGrpSpPr>
          <p:cNvPr id="4" name="Group 10"/>
          <p:cNvGrpSpPr>
            <a:grpSpLocks/>
          </p:cNvGrpSpPr>
          <p:nvPr/>
        </p:nvGrpSpPr>
        <p:grpSpPr bwMode="auto">
          <a:xfrm>
            <a:off x="152400" y="4265613"/>
            <a:ext cx="5562600" cy="1296987"/>
            <a:chOff x="96" y="2687"/>
            <a:chExt cx="3504" cy="817"/>
          </a:xfrm>
        </p:grpSpPr>
        <p:sp>
          <p:nvSpPr>
            <p:cNvPr id="232459" name="Text Box 11"/>
            <p:cNvSpPr txBox="1">
              <a:spLocks noChangeArrowheads="1"/>
            </p:cNvSpPr>
            <p:nvPr/>
          </p:nvSpPr>
          <p:spPr bwMode="auto">
            <a:xfrm>
              <a:off x="96" y="2687"/>
              <a:ext cx="1728" cy="817"/>
            </a:xfrm>
            <a:prstGeom prst="rect">
              <a:avLst/>
            </a:prstGeom>
            <a:noFill/>
            <a:ln w="76200">
              <a:pattFill prst="narVert">
                <a:fgClr>
                  <a:srgbClr val="FF3399"/>
                </a:fgClr>
                <a:bgClr>
                  <a:srgbClr val="FFFFFF"/>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nonconformity</a:t>
              </a:r>
              <a:r>
                <a:rPr lang="en-US">
                  <a:solidFill>
                    <a:srgbClr val="000000"/>
                  </a:solidFill>
                  <a:latin typeface="Arial" charset="0"/>
                </a:rPr>
                <a:t> unconformity between non-sedimentary and sedimentary rocks</a:t>
              </a:r>
            </a:p>
          </p:txBody>
        </p:sp>
        <p:sp>
          <p:nvSpPr>
            <p:cNvPr id="19469" name="Line 12"/>
            <p:cNvSpPr>
              <a:spLocks noChangeShapeType="1"/>
            </p:cNvSpPr>
            <p:nvPr/>
          </p:nvSpPr>
          <p:spPr bwMode="auto">
            <a:xfrm>
              <a:off x="1920" y="2736"/>
              <a:ext cx="1680" cy="240"/>
            </a:xfrm>
            <a:prstGeom prst="line">
              <a:avLst/>
            </a:prstGeom>
            <a:noFill/>
            <a:ln w="76200">
              <a:pattFill prst="narVert">
                <a:fgClr>
                  <a:srgbClr val="FF3399"/>
                </a:fgClr>
                <a:bgClr>
                  <a:srgbClr val="FFFFFF"/>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grpSp>
        <p:nvGrpSpPr>
          <p:cNvPr id="5" name="Group 13"/>
          <p:cNvGrpSpPr>
            <a:grpSpLocks/>
          </p:cNvGrpSpPr>
          <p:nvPr/>
        </p:nvGrpSpPr>
        <p:grpSpPr bwMode="auto">
          <a:xfrm>
            <a:off x="762000" y="4114800"/>
            <a:ext cx="7772400" cy="2622550"/>
            <a:chOff x="480" y="2592"/>
            <a:chExt cx="4896" cy="1652"/>
          </a:xfrm>
        </p:grpSpPr>
        <p:grpSp>
          <p:nvGrpSpPr>
            <p:cNvPr id="6" name="Group 14"/>
            <p:cNvGrpSpPr>
              <a:grpSpLocks/>
            </p:cNvGrpSpPr>
            <p:nvPr/>
          </p:nvGrpSpPr>
          <p:grpSpPr bwMode="auto">
            <a:xfrm>
              <a:off x="3600" y="2592"/>
              <a:ext cx="1776" cy="528"/>
              <a:chOff x="3600" y="2592"/>
              <a:chExt cx="1776" cy="528"/>
            </a:xfrm>
          </p:grpSpPr>
          <p:sp>
            <p:nvSpPr>
              <p:cNvPr id="19466" name="Line 15"/>
              <p:cNvSpPr>
                <a:spLocks noChangeShapeType="1"/>
              </p:cNvSpPr>
              <p:nvPr/>
            </p:nvSpPr>
            <p:spPr bwMode="auto">
              <a:xfrm>
                <a:off x="3600" y="2976"/>
                <a:ext cx="768" cy="144"/>
              </a:xfrm>
              <a:prstGeom prst="line">
                <a:avLst/>
              </a:prstGeom>
              <a:noFill/>
              <a:ln w="76200">
                <a:pattFill prst="ltDnDiag">
                  <a:fgClr>
                    <a:srgbClr val="009900"/>
                  </a:fgClr>
                  <a:bgClr>
                    <a:srgbClr val="FFFF00"/>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sp>
            <p:nvSpPr>
              <p:cNvPr id="19467" name="Freeform 16"/>
              <p:cNvSpPr>
                <a:spLocks/>
              </p:cNvSpPr>
              <p:nvPr/>
            </p:nvSpPr>
            <p:spPr bwMode="auto">
              <a:xfrm>
                <a:off x="4368" y="2592"/>
                <a:ext cx="1008" cy="528"/>
              </a:xfrm>
              <a:custGeom>
                <a:avLst/>
                <a:gdLst>
                  <a:gd name="T0" fmla="*/ 0 w 1008"/>
                  <a:gd name="T1" fmla="*/ 528 h 528"/>
                  <a:gd name="T2" fmla="*/ 576 w 1008"/>
                  <a:gd name="T3" fmla="*/ 288 h 528"/>
                  <a:gd name="T4" fmla="*/ 1008 w 1008"/>
                  <a:gd name="T5" fmla="*/ 0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528"/>
                    </a:moveTo>
                    <a:cubicBezTo>
                      <a:pt x="204" y="452"/>
                      <a:pt x="408" y="376"/>
                      <a:pt x="576" y="288"/>
                    </a:cubicBezTo>
                    <a:cubicBezTo>
                      <a:pt x="744" y="200"/>
                      <a:pt x="936" y="56"/>
                      <a:pt x="1008" y="0"/>
                    </a:cubicBezTo>
                  </a:path>
                </a:pathLst>
              </a:custGeom>
              <a:noFill/>
              <a:ln w="76200" cap="flat" cmpd="sng">
                <a:pattFill prst="ltDnDiag">
                  <a:fgClr>
                    <a:srgbClr val="009900"/>
                  </a:fgClr>
                  <a:bgClr>
                    <a:srgbClr val="FFFF00"/>
                  </a:bgClr>
                </a:pattFill>
                <a:prstDash val="solid"/>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sp>
          <p:nvSpPr>
            <p:cNvPr id="232465" name="Text Box 17"/>
            <p:cNvSpPr txBox="1">
              <a:spLocks noChangeArrowheads="1"/>
            </p:cNvSpPr>
            <p:nvPr/>
          </p:nvSpPr>
          <p:spPr bwMode="auto">
            <a:xfrm>
              <a:off x="480" y="3600"/>
              <a:ext cx="2256" cy="644"/>
            </a:xfrm>
            <a:prstGeom prst="rect">
              <a:avLst/>
            </a:prstGeom>
            <a:solidFill>
              <a:schemeClr val="bg1">
                <a:alpha val="50999"/>
              </a:schemeClr>
            </a:solidFill>
            <a:ln w="76200">
              <a:pattFill prst="dkDnDiag">
                <a:fgClr>
                  <a:srgbClr val="009900"/>
                </a:fgClr>
                <a:bgClr>
                  <a:srgbClr val="FFFF00"/>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angular unconformity</a:t>
              </a:r>
              <a:r>
                <a:rPr lang="en-US">
                  <a:solidFill>
                    <a:srgbClr val="000000"/>
                  </a:solidFill>
                  <a:latin typeface="Arial" charset="0"/>
                </a:rPr>
                <a:t> unconformity between non-parallel strata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blue_pastel"/>
          <p:cNvSpPr>
            <a:spLocks noChangeArrowheads="1"/>
          </p:cNvSpPr>
          <p:nvPr/>
        </p:nvSpPr>
        <p:spPr bwMode="auto">
          <a:xfrm>
            <a:off x="304800" y="304800"/>
            <a:ext cx="8610600" cy="6400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2693" name="Text Box 5"/>
          <p:cNvSpPr txBox="1">
            <a:spLocks noChangeArrowheads="1"/>
          </p:cNvSpPr>
          <p:nvPr/>
        </p:nvSpPr>
        <p:spPr bwMode="auto">
          <a:xfrm>
            <a:off x="4424363" y="685800"/>
            <a:ext cx="3724275" cy="884238"/>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defRPr/>
            </a:pPr>
            <a:r>
              <a:rPr lang="en-US" altLang="en-US" sz="2800">
                <a:solidFill>
                  <a:srgbClr val="5F5F5F"/>
                </a:solidFill>
                <a:effectLst>
                  <a:outerShdw blurRad="38100" dist="38100" dir="2700000" algn="tl">
                    <a:srgbClr val="000000"/>
                  </a:outerShdw>
                </a:effectLst>
                <a:latin typeface="Arial" charset="0"/>
              </a:rPr>
              <a:t>William “Strata” Smith </a:t>
            </a:r>
          </a:p>
          <a:p>
            <a:pPr algn="ctr" defTabSz="914400" eaLnBrk="0" fontAlgn="base" hangingPunct="0">
              <a:spcBef>
                <a:spcPct val="0"/>
              </a:spcBef>
              <a:spcAft>
                <a:spcPct val="0"/>
              </a:spcAft>
              <a:defRPr/>
            </a:pPr>
            <a:r>
              <a:rPr lang="en-US" altLang="en-US" sz="2400">
                <a:solidFill>
                  <a:srgbClr val="5F5F5F"/>
                </a:solidFill>
                <a:effectLst>
                  <a:outerShdw blurRad="38100" dist="38100" dir="2700000" algn="tl">
                    <a:srgbClr val="000000"/>
                  </a:outerShdw>
                </a:effectLst>
                <a:latin typeface="Arial" charset="0"/>
              </a:rPr>
              <a:t>1769-1839</a:t>
            </a:r>
          </a:p>
        </p:txBody>
      </p:sp>
      <p:sp>
        <p:nvSpPr>
          <p:cNvPr id="242694" name="Text Box 6"/>
          <p:cNvSpPr txBox="1">
            <a:spLocks noChangeArrowheads="1"/>
          </p:cNvSpPr>
          <p:nvPr/>
        </p:nvSpPr>
        <p:spPr bwMode="auto">
          <a:xfrm>
            <a:off x="4038600" y="1976438"/>
            <a:ext cx="4724400" cy="35972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altLang="en-US" sz="2000" smtClean="0">
                <a:solidFill>
                  <a:srgbClr val="000000"/>
                </a:solidFill>
                <a:latin typeface="Arial" charset="0"/>
              </a:rPr>
              <a:t>A trained surveyor with an avid interest in fossils, Smith suffered from rare condition for naturalist of his time - lowly birth. He worked in both the coal industry and supervised the digging of the Somerset Canal in England, but still spent time in debtors’ prison. </a:t>
            </a:r>
          </a:p>
          <a:p>
            <a:pPr defTabSz="914400" eaLnBrk="0" fontAlgn="base" hangingPunct="0">
              <a:spcBef>
                <a:spcPct val="50000"/>
              </a:spcBef>
              <a:spcAft>
                <a:spcPct val="0"/>
              </a:spcAft>
            </a:pPr>
            <a:r>
              <a:rPr lang="en-US" altLang="en-US" sz="2000" smtClean="0">
                <a:solidFill>
                  <a:srgbClr val="000000"/>
                </a:solidFill>
                <a:latin typeface="Arial" charset="0"/>
              </a:rPr>
              <a:t>Smith formulated the </a:t>
            </a:r>
            <a:r>
              <a:rPr lang="en-US" altLang="en-US" sz="2000" i="1" smtClean="0">
                <a:solidFill>
                  <a:srgbClr val="000000"/>
                </a:solidFill>
                <a:latin typeface="Arial" charset="0"/>
              </a:rPr>
              <a:t>Principle of Faunal Succession</a:t>
            </a:r>
            <a:r>
              <a:rPr lang="en-US" altLang="en-US" sz="2000" smtClean="0">
                <a:solidFill>
                  <a:srgbClr val="000000"/>
                </a:solidFill>
                <a:latin typeface="Arial" charset="0"/>
              </a:rPr>
              <a:t>, which he then used to draft the first modern geologic map, which serves as a model to the present day.</a:t>
            </a:r>
          </a:p>
        </p:txBody>
      </p:sp>
      <p:sp>
        <p:nvSpPr>
          <p:cNvPr id="20485" name="Rectangle 7"/>
          <p:cNvSpPr>
            <a:spLocks noChangeArrowheads="1"/>
          </p:cNvSpPr>
          <p:nvPr/>
        </p:nvSpPr>
        <p:spPr bwMode="auto">
          <a:xfrm>
            <a:off x="574675" y="6400800"/>
            <a:ext cx="3165475"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http://en.wikipedia.org/wiki/Image:William_Smith.JPG</a:t>
            </a:r>
          </a:p>
        </p:txBody>
      </p:sp>
      <p:pic>
        <p:nvPicPr>
          <p:cNvPr id="242696" name="Picture 8" descr="373px-William_Smith"/>
          <p:cNvPicPr>
            <a:picLocks noChangeAspect="1" noChangeArrowheads="1"/>
          </p:cNvPicPr>
          <p:nvPr/>
        </p:nvPicPr>
        <p:blipFill>
          <a:blip r:embed="rId3"/>
          <a:srcRect/>
          <a:stretch>
            <a:fillRect/>
          </a:stretch>
        </p:blipFill>
        <p:spPr bwMode="auto">
          <a:xfrm>
            <a:off x="381000" y="609600"/>
            <a:ext cx="3552825" cy="5705475"/>
          </a:xfrm>
          <a:prstGeom prst="rect">
            <a:avLst/>
          </a:prstGeom>
          <a:noFill/>
          <a:ln w="9525">
            <a:solidFill>
              <a:schemeClr val="tx1"/>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42694"/>
                                        </p:tgtEl>
                                        <p:attrNameLst>
                                          <p:attrName>style.visibility</p:attrName>
                                        </p:attrNameLst>
                                      </p:cBhvr>
                                      <p:to>
                                        <p:strVal val="visible"/>
                                      </p:to>
                                    </p:set>
                                    <p:anim calcmode="lin" valueType="num">
                                      <p:cBhvr>
                                        <p:cTn id="7" dur="500" fill="hold"/>
                                        <p:tgtEl>
                                          <p:spTgt spid="242694"/>
                                        </p:tgtEl>
                                        <p:attrNameLst>
                                          <p:attrName>ppt_w</p:attrName>
                                        </p:attrNameLst>
                                      </p:cBhvr>
                                      <p:tavLst>
                                        <p:tav tm="0">
                                          <p:val>
                                            <p:strVal val="#ppt_w*2.5"/>
                                          </p:val>
                                        </p:tav>
                                        <p:tav tm="100000">
                                          <p:val>
                                            <p:strVal val="#ppt_w"/>
                                          </p:val>
                                        </p:tav>
                                      </p:tavLst>
                                    </p:anim>
                                    <p:anim calcmode="lin" valueType="num">
                                      <p:cBhvr>
                                        <p:cTn id="8" dur="500" fill="hold"/>
                                        <p:tgtEl>
                                          <p:spTgt spid="242694"/>
                                        </p:tgtEl>
                                        <p:attrNameLst>
                                          <p:attrName>ppt_h</p:attrName>
                                        </p:attrNameLst>
                                      </p:cBhvr>
                                      <p:tavLst>
                                        <p:tav tm="0">
                                          <p:val>
                                            <p:strVal val="#ppt_h*0.01"/>
                                          </p:val>
                                        </p:tav>
                                        <p:tav tm="100000">
                                          <p:val>
                                            <p:strVal val="#ppt_h"/>
                                          </p:val>
                                        </p:tav>
                                      </p:tavLst>
                                    </p:anim>
                                    <p:anim calcmode="lin" valueType="num">
                                      <p:cBhvr>
                                        <p:cTn id="9" dur="500" fill="hold"/>
                                        <p:tgtEl>
                                          <p:spTgt spid="242694"/>
                                        </p:tgtEl>
                                        <p:attrNameLst>
                                          <p:attrName>ppt_x</p:attrName>
                                        </p:attrNameLst>
                                      </p:cBhvr>
                                      <p:tavLst>
                                        <p:tav tm="0">
                                          <p:val>
                                            <p:strVal val="#ppt_x"/>
                                          </p:val>
                                        </p:tav>
                                        <p:tav tm="100000">
                                          <p:val>
                                            <p:strVal val="#ppt_x"/>
                                          </p:val>
                                        </p:tav>
                                      </p:tavLst>
                                    </p:anim>
                                    <p:anim calcmode="lin" valueType="num">
                                      <p:cBhvr>
                                        <p:cTn id="10" dur="500" fill="hold"/>
                                        <p:tgtEl>
                                          <p:spTgt spid="242694"/>
                                        </p:tgtEl>
                                        <p:attrNameLst>
                                          <p:attrName>ppt_y</p:attrName>
                                        </p:attrNameLst>
                                      </p:cBhvr>
                                      <p:tavLst>
                                        <p:tav tm="0">
                                          <p:val>
                                            <p:strVal val="#ppt_h+1"/>
                                          </p:val>
                                        </p:tav>
                                        <p:tav tm="100000">
                                          <p:val>
                                            <p:strVal val="#ppt_y"/>
                                          </p:val>
                                        </p:tav>
                                      </p:tavLst>
                                    </p:anim>
                                    <p:animEffect transition="in" filter="fade">
                                      <p:cBhvr>
                                        <p:cTn id="11" dur="500"/>
                                        <p:tgtEl>
                                          <p:spTgt spid="242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srcRect/>
          <a:stretch>
            <a:fillRect/>
          </a:stretch>
        </p:blipFill>
        <p:spPr bwMode="auto">
          <a:xfrm>
            <a:off x="4800600" y="3810000"/>
            <a:ext cx="3941763" cy="2741613"/>
          </a:xfrm>
          <a:prstGeom prst="rect">
            <a:avLst/>
          </a:prstGeom>
          <a:noFill/>
          <a:ln w="9525">
            <a:solidFill>
              <a:srgbClr val="009900"/>
            </a:solidFill>
            <a:miter lim="800000"/>
            <a:headEnd/>
            <a:tailEnd/>
          </a:ln>
        </p:spPr>
      </p:pic>
      <p:pic>
        <p:nvPicPr>
          <p:cNvPr id="21507" name="Picture 4"/>
          <p:cNvPicPr>
            <a:picLocks noChangeAspect="1" noChangeArrowheads="1"/>
          </p:cNvPicPr>
          <p:nvPr/>
        </p:nvPicPr>
        <p:blipFill>
          <a:blip r:embed="rId3"/>
          <a:srcRect/>
          <a:stretch>
            <a:fillRect/>
          </a:stretch>
        </p:blipFill>
        <p:spPr bwMode="auto">
          <a:xfrm>
            <a:off x="457200" y="3810000"/>
            <a:ext cx="4046538" cy="2741613"/>
          </a:xfrm>
          <a:prstGeom prst="rect">
            <a:avLst/>
          </a:prstGeom>
          <a:noFill/>
          <a:ln w="9525">
            <a:solidFill>
              <a:srgbClr val="FF9900"/>
            </a:solidFill>
            <a:miter lim="800000"/>
            <a:headEnd/>
            <a:tailEnd/>
          </a:ln>
        </p:spPr>
      </p:pic>
      <p:sp>
        <p:nvSpPr>
          <p:cNvPr id="21508" name="Rectangle 2"/>
          <p:cNvSpPr>
            <a:spLocks noChangeArrowheads="1"/>
          </p:cNvSpPr>
          <p:nvPr/>
        </p:nvSpPr>
        <p:spPr bwMode="auto">
          <a:xfrm>
            <a:off x="3124200" y="6553200"/>
            <a:ext cx="295751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rPr>
              <a:t>http://www.unh.edu/esci/wmsmith.html</a:t>
            </a:r>
          </a:p>
        </p:txBody>
      </p:sp>
      <p:pic>
        <p:nvPicPr>
          <p:cNvPr id="21509" name="Picture 3"/>
          <p:cNvPicPr>
            <a:picLocks noChangeAspect="1" noChangeArrowheads="1"/>
          </p:cNvPicPr>
          <p:nvPr/>
        </p:nvPicPr>
        <p:blipFill>
          <a:blip r:embed="rId4"/>
          <a:srcRect/>
          <a:stretch>
            <a:fillRect/>
          </a:stretch>
        </p:blipFill>
        <p:spPr bwMode="auto">
          <a:xfrm>
            <a:off x="536575" y="304800"/>
            <a:ext cx="3887788" cy="2741613"/>
          </a:xfrm>
          <a:prstGeom prst="rect">
            <a:avLst/>
          </a:prstGeom>
          <a:noFill/>
          <a:ln w="9525">
            <a:solidFill>
              <a:srgbClr val="33CCFF"/>
            </a:solidFill>
            <a:miter lim="800000"/>
            <a:headEnd/>
            <a:tailEnd/>
          </a:ln>
        </p:spPr>
      </p:pic>
      <p:pic>
        <p:nvPicPr>
          <p:cNvPr id="21510" name="Picture 6"/>
          <p:cNvPicPr>
            <a:picLocks noChangeAspect="1" noChangeArrowheads="1"/>
          </p:cNvPicPr>
          <p:nvPr/>
        </p:nvPicPr>
        <p:blipFill>
          <a:blip r:embed="rId5"/>
          <a:srcRect/>
          <a:stretch>
            <a:fillRect/>
          </a:stretch>
        </p:blipFill>
        <p:spPr bwMode="auto">
          <a:xfrm>
            <a:off x="4878388" y="304800"/>
            <a:ext cx="3787775" cy="2741613"/>
          </a:xfrm>
          <a:prstGeom prst="rect">
            <a:avLst/>
          </a:prstGeom>
          <a:noFill/>
          <a:ln w="9525">
            <a:solidFill>
              <a:srgbClr val="666633"/>
            </a:solidFill>
            <a:miter lim="800000"/>
            <a:headEnd/>
            <a:tailEnd/>
          </a:ln>
        </p:spPr>
      </p:pic>
      <p:pic>
        <p:nvPicPr>
          <p:cNvPr id="244743" name="Picture 7"/>
          <p:cNvPicPr>
            <a:picLocks noChangeAspect="1" noChangeArrowheads="1"/>
          </p:cNvPicPr>
          <p:nvPr/>
        </p:nvPicPr>
        <p:blipFill>
          <a:blip r:embed="rId6"/>
          <a:srcRect/>
          <a:stretch>
            <a:fillRect/>
          </a:stretch>
        </p:blipFill>
        <p:spPr bwMode="auto">
          <a:xfrm>
            <a:off x="1600200" y="762000"/>
            <a:ext cx="5943600" cy="5254625"/>
          </a:xfrm>
          <a:prstGeom prst="rect">
            <a:avLst/>
          </a:prstGeom>
          <a:noFill/>
          <a:ln w="9525">
            <a:solidFill>
              <a:schemeClr val="tx1"/>
            </a:solidFill>
            <a:miter lim="800000"/>
            <a:headEnd/>
            <a:tailEnd/>
          </a:ln>
        </p:spPr>
      </p:pic>
      <p:sp>
        <p:nvSpPr>
          <p:cNvPr id="244744" name="Text Box 8"/>
          <p:cNvSpPr txBox="1">
            <a:spLocks noChangeArrowheads="1"/>
          </p:cNvSpPr>
          <p:nvPr/>
        </p:nvSpPr>
        <p:spPr bwMode="auto">
          <a:xfrm>
            <a:off x="1490663" y="304800"/>
            <a:ext cx="1981200" cy="457200"/>
          </a:xfrm>
          <a:prstGeom prst="rect">
            <a:avLst/>
          </a:prstGeom>
          <a:solidFill>
            <a:schemeClr val="bg1">
              <a:alpha val="67999"/>
            </a:schemeClr>
          </a:solidFill>
          <a:ln w="9525">
            <a:noFill/>
            <a:miter lim="800000"/>
            <a:headEnd/>
            <a:tailEnd/>
          </a:ln>
          <a:effectLst/>
        </p:spPr>
        <p:txBody>
          <a:bodyPr>
            <a:spAutoFit/>
          </a:bodyPr>
          <a:lstStyle/>
          <a:p>
            <a:pPr algn="ctr" defTabSz="914400" fontAlgn="base">
              <a:spcBef>
                <a:spcPct val="50000"/>
              </a:spcBef>
              <a:spcAft>
                <a:spcPct val="0"/>
              </a:spcAft>
              <a:defRPr/>
            </a:pPr>
            <a:r>
              <a:rPr lang="en-US" sz="2400">
                <a:solidFill>
                  <a:srgbClr val="3333CC"/>
                </a:solidFill>
                <a:effectLst>
                  <a:outerShdw blurRad="38100" dist="38100" dir="2700000" algn="tl">
                    <a:srgbClr val="C0C0C0"/>
                  </a:outerShdw>
                </a:effectLst>
                <a:latin typeface="Arial" charset="0"/>
              </a:rPr>
              <a:t>London Clay</a:t>
            </a:r>
          </a:p>
        </p:txBody>
      </p:sp>
      <p:sp>
        <p:nvSpPr>
          <p:cNvPr id="244745" name="Text Box 9"/>
          <p:cNvSpPr txBox="1">
            <a:spLocks noChangeArrowheads="1"/>
          </p:cNvSpPr>
          <p:nvPr/>
        </p:nvSpPr>
        <p:spPr bwMode="auto">
          <a:xfrm>
            <a:off x="5780088" y="304800"/>
            <a:ext cx="1981200" cy="457200"/>
          </a:xfrm>
          <a:prstGeom prst="rect">
            <a:avLst/>
          </a:prstGeom>
          <a:solidFill>
            <a:schemeClr val="bg1">
              <a:alpha val="67999"/>
            </a:schemeClr>
          </a:solidFill>
          <a:ln w="9525">
            <a:noFill/>
            <a:miter lim="800000"/>
            <a:headEnd/>
            <a:tailEnd/>
          </a:ln>
          <a:effectLst/>
        </p:spPr>
        <p:txBody>
          <a:bodyPr>
            <a:spAutoFit/>
          </a:bodyPr>
          <a:lstStyle/>
          <a:p>
            <a:pPr algn="ctr" defTabSz="914400" fontAlgn="base">
              <a:spcBef>
                <a:spcPct val="50000"/>
              </a:spcBef>
              <a:spcAft>
                <a:spcPct val="0"/>
              </a:spcAft>
              <a:defRPr/>
            </a:pPr>
            <a:r>
              <a:rPr lang="en-US" sz="2400">
                <a:solidFill>
                  <a:srgbClr val="666633"/>
                </a:solidFill>
                <a:effectLst>
                  <a:outerShdw blurRad="38100" dist="38100" dir="2700000" algn="tl">
                    <a:srgbClr val="C0C0C0"/>
                  </a:outerShdw>
                </a:effectLst>
                <a:latin typeface="Arial" charset="0"/>
              </a:rPr>
              <a:t>Craig</a:t>
            </a:r>
          </a:p>
        </p:txBody>
      </p:sp>
      <p:sp>
        <p:nvSpPr>
          <p:cNvPr id="244746" name="Text Box 10"/>
          <p:cNvSpPr txBox="1">
            <a:spLocks noChangeArrowheads="1"/>
          </p:cNvSpPr>
          <p:nvPr/>
        </p:nvSpPr>
        <p:spPr bwMode="auto">
          <a:xfrm>
            <a:off x="2133600" y="1524000"/>
            <a:ext cx="13716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3333CC"/>
                </a:solidFill>
                <a:effectLst>
                  <a:outerShdw blurRad="38100" dist="38100" dir="2700000" algn="tl">
                    <a:srgbClr val="C0C0C0"/>
                  </a:outerShdw>
                </a:effectLst>
                <a:latin typeface="Arial" charset="0"/>
              </a:rPr>
              <a:t>London Clay</a:t>
            </a:r>
          </a:p>
        </p:txBody>
      </p:sp>
      <p:sp>
        <p:nvSpPr>
          <p:cNvPr id="244747" name="Text Box 11"/>
          <p:cNvSpPr txBox="1">
            <a:spLocks noChangeArrowheads="1"/>
          </p:cNvSpPr>
          <p:nvPr/>
        </p:nvSpPr>
        <p:spPr bwMode="auto">
          <a:xfrm>
            <a:off x="2819400" y="1752600"/>
            <a:ext cx="6858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666633"/>
                </a:solidFill>
                <a:effectLst>
                  <a:outerShdw blurRad="38100" dist="38100" dir="2700000" algn="tl">
                    <a:srgbClr val="C0C0C0"/>
                  </a:outerShdw>
                </a:effectLst>
                <a:latin typeface="Arial" charset="0"/>
              </a:rPr>
              <a:t>Craig</a:t>
            </a:r>
          </a:p>
        </p:txBody>
      </p:sp>
      <p:sp>
        <p:nvSpPr>
          <p:cNvPr id="244748" name="Text Box 12"/>
          <p:cNvSpPr txBox="1">
            <a:spLocks noChangeArrowheads="1"/>
          </p:cNvSpPr>
          <p:nvPr/>
        </p:nvSpPr>
        <p:spPr bwMode="auto">
          <a:xfrm>
            <a:off x="2133600" y="2514600"/>
            <a:ext cx="13716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CC6600"/>
                </a:solidFill>
                <a:effectLst>
                  <a:outerShdw blurRad="38100" dist="38100" dir="2700000" algn="tl">
                    <a:srgbClr val="C0C0C0"/>
                  </a:outerShdw>
                </a:effectLst>
                <a:latin typeface="Arial" charset="0"/>
              </a:rPr>
              <a:t>Oak Tree Clay</a:t>
            </a:r>
          </a:p>
        </p:txBody>
      </p:sp>
      <p:sp>
        <p:nvSpPr>
          <p:cNvPr id="244749" name="Text Box 13"/>
          <p:cNvSpPr txBox="1">
            <a:spLocks noChangeArrowheads="1"/>
          </p:cNvSpPr>
          <p:nvPr/>
        </p:nvSpPr>
        <p:spPr bwMode="auto">
          <a:xfrm>
            <a:off x="1222375" y="6096000"/>
            <a:ext cx="2514600" cy="365125"/>
          </a:xfrm>
          <a:prstGeom prst="rect">
            <a:avLst/>
          </a:prstGeom>
          <a:solidFill>
            <a:schemeClr val="bg1">
              <a:alpha val="67999"/>
            </a:schemeClr>
          </a:solidFill>
          <a:ln w="9525">
            <a:noFill/>
            <a:miter lim="800000"/>
            <a:headEnd/>
            <a:tailEnd/>
          </a:ln>
          <a:effectLst/>
        </p:spPr>
        <p:txBody>
          <a:bodyPr lIns="0" tIns="0" rIns="0" bIns="0">
            <a:spAutoFit/>
          </a:bodyPr>
          <a:lstStyle/>
          <a:p>
            <a:pPr algn="ctr" defTabSz="914400" fontAlgn="base">
              <a:spcBef>
                <a:spcPct val="50000"/>
              </a:spcBef>
              <a:spcAft>
                <a:spcPct val="0"/>
              </a:spcAft>
              <a:defRPr/>
            </a:pPr>
            <a:r>
              <a:rPr lang="en-US" sz="2400">
                <a:solidFill>
                  <a:srgbClr val="FF9900"/>
                </a:solidFill>
                <a:effectLst>
                  <a:outerShdw blurRad="38100" dist="38100" dir="2700000" algn="tl">
                    <a:srgbClr val="C0C0C0"/>
                  </a:outerShdw>
                </a:effectLst>
                <a:latin typeface="Arial" charset="0"/>
              </a:rPr>
              <a:t>Oak Tree Clay</a:t>
            </a:r>
          </a:p>
        </p:txBody>
      </p:sp>
      <p:sp>
        <p:nvSpPr>
          <p:cNvPr id="244750" name="Text Box 14"/>
          <p:cNvSpPr txBox="1">
            <a:spLocks noChangeArrowheads="1"/>
          </p:cNvSpPr>
          <p:nvPr/>
        </p:nvSpPr>
        <p:spPr bwMode="auto">
          <a:xfrm>
            <a:off x="2133600" y="1981200"/>
            <a:ext cx="13716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009900"/>
                </a:solidFill>
                <a:effectLst>
                  <a:outerShdw blurRad="38100" dist="38100" dir="2700000" algn="tl">
                    <a:srgbClr val="C0C0C0"/>
                  </a:outerShdw>
                </a:effectLst>
                <a:latin typeface="Arial" charset="0"/>
              </a:rPr>
              <a:t>Upper Chalk</a:t>
            </a:r>
          </a:p>
        </p:txBody>
      </p:sp>
      <p:sp>
        <p:nvSpPr>
          <p:cNvPr id="244751" name="Text Box 15"/>
          <p:cNvSpPr txBox="1">
            <a:spLocks noChangeArrowheads="1"/>
          </p:cNvSpPr>
          <p:nvPr/>
        </p:nvSpPr>
        <p:spPr bwMode="auto">
          <a:xfrm>
            <a:off x="5513388" y="6096000"/>
            <a:ext cx="2514600" cy="365125"/>
          </a:xfrm>
          <a:prstGeom prst="rect">
            <a:avLst/>
          </a:prstGeom>
          <a:solidFill>
            <a:schemeClr val="bg1">
              <a:alpha val="67999"/>
            </a:schemeClr>
          </a:solidFill>
          <a:ln w="9525">
            <a:noFill/>
            <a:miter lim="800000"/>
            <a:headEnd/>
            <a:tailEnd/>
          </a:ln>
          <a:effectLst/>
        </p:spPr>
        <p:txBody>
          <a:bodyPr lIns="0" tIns="0" rIns="0" bIns="0">
            <a:spAutoFit/>
          </a:bodyPr>
          <a:lstStyle/>
          <a:p>
            <a:pPr algn="ctr" defTabSz="914400" fontAlgn="base">
              <a:spcBef>
                <a:spcPct val="50000"/>
              </a:spcBef>
              <a:spcAft>
                <a:spcPct val="0"/>
              </a:spcAft>
              <a:defRPr/>
            </a:pPr>
            <a:r>
              <a:rPr lang="en-US" sz="2400">
                <a:solidFill>
                  <a:srgbClr val="009900"/>
                </a:solidFill>
                <a:effectLst>
                  <a:outerShdw blurRad="38100" dist="38100" dir="2700000" algn="tl">
                    <a:srgbClr val="C0C0C0"/>
                  </a:outerShdw>
                </a:effectLst>
                <a:latin typeface="Arial" charset="0"/>
              </a:rPr>
              <a:t>Upper Chalk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4744"/>
                                        </p:tgtEl>
                                        <p:attrNameLst>
                                          <p:attrName>style.visibility</p:attrName>
                                        </p:attrNameLst>
                                      </p:cBhvr>
                                      <p:to>
                                        <p:strVal val="visible"/>
                                      </p:to>
                                    </p:set>
                                    <p:anim calcmode="lin" valueType="num">
                                      <p:cBhvr>
                                        <p:cTn id="7" dur="500" fill="hold"/>
                                        <p:tgtEl>
                                          <p:spTgt spid="244744"/>
                                        </p:tgtEl>
                                        <p:attrNameLst>
                                          <p:attrName>ppt_w</p:attrName>
                                        </p:attrNameLst>
                                      </p:cBhvr>
                                      <p:tavLst>
                                        <p:tav tm="0">
                                          <p:val>
                                            <p:fltVal val="0"/>
                                          </p:val>
                                        </p:tav>
                                        <p:tav tm="100000">
                                          <p:val>
                                            <p:strVal val="#ppt_w"/>
                                          </p:val>
                                        </p:tav>
                                      </p:tavLst>
                                    </p:anim>
                                    <p:anim calcmode="lin" valueType="num">
                                      <p:cBhvr>
                                        <p:cTn id="8" dur="500" fill="hold"/>
                                        <p:tgtEl>
                                          <p:spTgt spid="244744"/>
                                        </p:tgtEl>
                                        <p:attrNameLst>
                                          <p:attrName>ppt_h</p:attrName>
                                        </p:attrNameLst>
                                      </p:cBhvr>
                                      <p:tavLst>
                                        <p:tav tm="0">
                                          <p:val>
                                            <p:fltVal val="0"/>
                                          </p:val>
                                        </p:tav>
                                        <p:tav tm="100000">
                                          <p:val>
                                            <p:strVal val="#ppt_h"/>
                                          </p:val>
                                        </p:tav>
                                      </p:tavLst>
                                    </p:anim>
                                    <p:animEffect transition="in" filter="fade">
                                      <p:cBhvr>
                                        <p:cTn id="9" dur="500"/>
                                        <p:tgtEl>
                                          <p:spTgt spid="24474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44745"/>
                                        </p:tgtEl>
                                        <p:attrNameLst>
                                          <p:attrName>style.visibility</p:attrName>
                                        </p:attrNameLst>
                                      </p:cBhvr>
                                      <p:to>
                                        <p:strVal val="visible"/>
                                      </p:to>
                                    </p:set>
                                    <p:anim calcmode="lin" valueType="num">
                                      <p:cBhvr>
                                        <p:cTn id="13" dur="500" fill="hold"/>
                                        <p:tgtEl>
                                          <p:spTgt spid="244745"/>
                                        </p:tgtEl>
                                        <p:attrNameLst>
                                          <p:attrName>ppt_w</p:attrName>
                                        </p:attrNameLst>
                                      </p:cBhvr>
                                      <p:tavLst>
                                        <p:tav tm="0">
                                          <p:val>
                                            <p:fltVal val="0"/>
                                          </p:val>
                                        </p:tav>
                                        <p:tav tm="100000">
                                          <p:val>
                                            <p:strVal val="#ppt_w"/>
                                          </p:val>
                                        </p:tav>
                                      </p:tavLst>
                                    </p:anim>
                                    <p:anim calcmode="lin" valueType="num">
                                      <p:cBhvr>
                                        <p:cTn id="14" dur="500" fill="hold"/>
                                        <p:tgtEl>
                                          <p:spTgt spid="244745"/>
                                        </p:tgtEl>
                                        <p:attrNameLst>
                                          <p:attrName>ppt_h</p:attrName>
                                        </p:attrNameLst>
                                      </p:cBhvr>
                                      <p:tavLst>
                                        <p:tav tm="0">
                                          <p:val>
                                            <p:fltVal val="0"/>
                                          </p:val>
                                        </p:tav>
                                        <p:tav tm="100000">
                                          <p:val>
                                            <p:strVal val="#ppt_h"/>
                                          </p:val>
                                        </p:tav>
                                      </p:tavLst>
                                    </p:anim>
                                    <p:animEffect transition="in" filter="fade">
                                      <p:cBhvr>
                                        <p:cTn id="15" dur="500"/>
                                        <p:tgtEl>
                                          <p:spTgt spid="24474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44749"/>
                                        </p:tgtEl>
                                        <p:attrNameLst>
                                          <p:attrName>style.visibility</p:attrName>
                                        </p:attrNameLst>
                                      </p:cBhvr>
                                      <p:to>
                                        <p:strVal val="visible"/>
                                      </p:to>
                                    </p:set>
                                    <p:anim calcmode="lin" valueType="num">
                                      <p:cBhvr>
                                        <p:cTn id="19" dur="500" fill="hold"/>
                                        <p:tgtEl>
                                          <p:spTgt spid="244749"/>
                                        </p:tgtEl>
                                        <p:attrNameLst>
                                          <p:attrName>ppt_w</p:attrName>
                                        </p:attrNameLst>
                                      </p:cBhvr>
                                      <p:tavLst>
                                        <p:tav tm="0">
                                          <p:val>
                                            <p:fltVal val="0"/>
                                          </p:val>
                                        </p:tav>
                                        <p:tav tm="100000">
                                          <p:val>
                                            <p:strVal val="#ppt_w"/>
                                          </p:val>
                                        </p:tav>
                                      </p:tavLst>
                                    </p:anim>
                                    <p:anim calcmode="lin" valueType="num">
                                      <p:cBhvr>
                                        <p:cTn id="20" dur="500" fill="hold"/>
                                        <p:tgtEl>
                                          <p:spTgt spid="244749"/>
                                        </p:tgtEl>
                                        <p:attrNameLst>
                                          <p:attrName>ppt_h</p:attrName>
                                        </p:attrNameLst>
                                      </p:cBhvr>
                                      <p:tavLst>
                                        <p:tav tm="0">
                                          <p:val>
                                            <p:fltVal val="0"/>
                                          </p:val>
                                        </p:tav>
                                        <p:tav tm="100000">
                                          <p:val>
                                            <p:strVal val="#ppt_h"/>
                                          </p:val>
                                        </p:tav>
                                      </p:tavLst>
                                    </p:anim>
                                    <p:animEffect transition="in" filter="fade">
                                      <p:cBhvr>
                                        <p:cTn id="21" dur="500"/>
                                        <p:tgtEl>
                                          <p:spTgt spid="24474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44751"/>
                                        </p:tgtEl>
                                        <p:attrNameLst>
                                          <p:attrName>style.visibility</p:attrName>
                                        </p:attrNameLst>
                                      </p:cBhvr>
                                      <p:to>
                                        <p:strVal val="visible"/>
                                      </p:to>
                                    </p:set>
                                    <p:anim calcmode="lin" valueType="num">
                                      <p:cBhvr>
                                        <p:cTn id="25" dur="500" fill="hold"/>
                                        <p:tgtEl>
                                          <p:spTgt spid="244751"/>
                                        </p:tgtEl>
                                        <p:attrNameLst>
                                          <p:attrName>ppt_w</p:attrName>
                                        </p:attrNameLst>
                                      </p:cBhvr>
                                      <p:tavLst>
                                        <p:tav tm="0">
                                          <p:val>
                                            <p:fltVal val="0"/>
                                          </p:val>
                                        </p:tav>
                                        <p:tav tm="100000">
                                          <p:val>
                                            <p:strVal val="#ppt_w"/>
                                          </p:val>
                                        </p:tav>
                                      </p:tavLst>
                                    </p:anim>
                                    <p:anim calcmode="lin" valueType="num">
                                      <p:cBhvr>
                                        <p:cTn id="26" dur="500" fill="hold"/>
                                        <p:tgtEl>
                                          <p:spTgt spid="244751"/>
                                        </p:tgtEl>
                                        <p:attrNameLst>
                                          <p:attrName>ppt_h</p:attrName>
                                        </p:attrNameLst>
                                      </p:cBhvr>
                                      <p:tavLst>
                                        <p:tav tm="0">
                                          <p:val>
                                            <p:fltVal val="0"/>
                                          </p:val>
                                        </p:tav>
                                        <p:tav tm="100000">
                                          <p:val>
                                            <p:strVal val="#ppt_h"/>
                                          </p:val>
                                        </p:tav>
                                      </p:tavLst>
                                    </p:anim>
                                    <p:animEffect transition="in" filter="fade">
                                      <p:cBhvr>
                                        <p:cTn id="27" dur="500"/>
                                        <p:tgtEl>
                                          <p:spTgt spid="244751"/>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244743"/>
                                        </p:tgtEl>
                                        <p:attrNameLst>
                                          <p:attrName>style.visibility</p:attrName>
                                        </p:attrNameLst>
                                      </p:cBhvr>
                                      <p:to>
                                        <p:strVal val="visible"/>
                                      </p:to>
                                    </p:set>
                                    <p:anim calcmode="lin" valueType="num">
                                      <p:cBhvr>
                                        <p:cTn id="32" dur="500" fill="hold"/>
                                        <p:tgtEl>
                                          <p:spTgt spid="244743"/>
                                        </p:tgtEl>
                                        <p:attrNameLst>
                                          <p:attrName>ppt_w</p:attrName>
                                        </p:attrNameLst>
                                      </p:cBhvr>
                                      <p:tavLst>
                                        <p:tav tm="0">
                                          <p:val>
                                            <p:fltVal val="0"/>
                                          </p:val>
                                        </p:tav>
                                        <p:tav tm="100000">
                                          <p:val>
                                            <p:strVal val="#ppt_w"/>
                                          </p:val>
                                        </p:tav>
                                      </p:tavLst>
                                    </p:anim>
                                    <p:anim calcmode="lin" valueType="num">
                                      <p:cBhvr>
                                        <p:cTn id="33" dur="500" fill="hold"/>
                                        <p:tgtEl>
                                          <p:spTgt spid="244743"/>
                                        </p:tgtEl>
                                        <p:attrNameLst>
                                          <p:attrName>ppt_h</p:attrName>
                                        </p:attrNameLst>
                                      </p:cBhvr>
                                      <p:tavLst>
                                        <p:tav tm="0">
                                          <p:val>
                                            <p:fltVal val="0"/>
                                          </p:val>
                                        </p:tav>
                                        <p:tav tm="100000">
                                          <p:val>
                                            <p:strVal val="#ppt_h"/>
                                          </p:val>
                                        </p:tav>
                                      </p:tavLst>
                                    </p:anim>
                                    <p:anim calcmode="lin" valueType="num">
                                      <p:cBhvr>
                                        <p:cTn id="34" dur="500" fill="hold"/>
                                        <p:tgtEl>
                                          <p:spTgt spid="244743"/>
                                        </p:tgtEl>
                                        <p:attrNameLst>
                                          <p:attrName>style.rotation</p:attrName>
                                        </p:attrNameLst>
                                      </p:cBhvr>
                                      <p:tavLst>
                                        <p:tav tm="0">
                                          <p:val>
                                            <p:fltVal val="360"/>
                                          </p:val>
                                        </p:tav>
                                        <p:tav tm="100000">
                                          <p:val>
                                            <p:fltVal val="0"/>
                                          </p:val>
                                        </p:tav>
                                      </p:tavLst>
                                    </p:anim>
                                    <p:animEffect transition="in" filter="fade">
                                      <p:cBhvr>
                                        <p:cTn id="35" dur="500"/>
                                        <p:tgtEl>
                                          <p:spTgt spid="24474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500" tmFilter="0, 0; .2, .5; .8, .5; 1, 0"/>
                                        <p:tgtEl>
                                          <p:spTgt spid="244744"/>
                                        </p:tgtEl>
                                      </p:cBhvr>
                                    </p:animEffect>
                                    <p:animScale>
                                      <p:cBhvr>
                                        <p:cTn id="40" dur="250" autoRev="1" fill="hold"/>
                                        <p:tgtEl>
                                          <p:spTgt spid="244744"/>
                                        </p:tgtEl>
                                      </p:cBhvr>
                                      <p:by x="105000" y="105000"/>
                                    </p:animScale>
                                  </p:childTnLst>
                                </p:cTn>
                              </p:par>
                            </p:childTnLst>
                          </p:cTn>
                        </p:par>
                        <p:par>
                          <p:cTn id="41" fill="hold">
                            <p:stCondLst>
                              <p:cond delay="500"/>
                            </p:stCondLst>
                            <p:childTnLst>
                              <p:par>
                                <p:cTn id="42" presetID="29" presetClass="entr" presetSubtype="0" fill="hold" grpId="0" nodeType="afterEffect">
                                  <p:stCondLst>
                                    <p:cond delay="0"/>
                                  </p:stCondLst>
                                  <p:childTnLst>
                                    <p:set>
                                      <p:cBhvr>
                                        <p:cTn id="43" dur="1" fill="hold">
                                          <p:stCondLst>
                                            <p:cond delay="0"/>
                                          </p:stCondLst>
                                        </p:cTn>
                                        <p:tgtEl>
                                          <p:spTgt spid="244746"/>
                                        </p:tgtEl>
                                        <p:attrNameLst>
                                          <p:attrName>style.visibility</p:attrName>
                                        </p:attrNameLst>
                                      </p:cBhvr>
                                      <p:to>
                                        <p:strVal val="visible"/>
                                      </p:to>
                                    </p:set>
                                    <p:anim calcmode="lin" valueType="num">
                                      <p:cBhvr>
                                        <p:cTn id="44" dur="1000" fill="hold"/>
                                        <p:tgtEl>
                                          <p:spTgt spid="244746"/>
                                        </p:tgtEl>
                                        <p:attrNameLst>
                                          <p:attrName>ppt_x</p:attrName>
                                        </p:attrNameLst>
                                      </p:cBhvr>
                                      <p:tavLst>
                                        <p:tav tm="0">
                                          <p:val>
                                            <p:strVal val="#ppt_x-.2"/>
                                          </p:val>
                                        </p:tav>
                                        <p:tav tm="100000">
                                          <p:val>
                                            <p:strVal val="#ppt_x"/>
                                          </p:val>
                                        </p:tav>
                                      </p:tavLst>
                                    </p:anim>
                                    <p:anim calcmode="lin" valueType="num">
                                      <p:cBhvr>
                                        <p:cTn id="45" dur="1000" fill="hold"/>
                                        <p:tgtEl>
                                          <p:spTgt spid="24474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4746"/>
                                        </p:tgtEl>
                                      </p:cBhvr>
                                    </p:animEffect>
                                  </p:childTnLst>
                                </p:cTn>
                              </p:par>
                            </p:childTnLst>
                          </p:cTn>
                        </p:par>
                        <p:par>
                          <p:cTn id="47" fill="hold">
                            <p:stCondLst>
                              <p:cond delay="1500"/>
                            </p:stCondLst>
                            <p:childTnLst>
                              <p:par>
                                <p:cTn id="48" presetID="26" presetClass="emph" presetSubtype="0" fill="hold" grpId="1" nodeType="afterEffect">
                                  <p:stCondLst>
                                    <p:cond delay="0"/>
                                  </p:stCondLst>
                                  <p:childTnLst>
                                    <p:animEffect transition="out" filter="fade">
                                      <p:cBhvr>
                                        <p:cTn id="49" dur="500" tmFilter="0, 0; .2, .5; .8, .5; 1, 0"/>
                                        <p:tgtEl>
                                          <p:spTgt spid="244745"/>
                                        </p:tgtEl>
                                      </p:cBhvr>
                                    </p:animEffect>
                                    <p:animScale>
                                      <p:cBhvr>
                                        <p:cTn id="50" dur="250" autoRev="1" fill="hold"/>
                                        <p:tgtEl>
                                          <p:spTgt spid="244745"/>
                                        </p:tgtEl>
                                      </p:cBhvr>
                                      <p:by x="105000" y="105000"/>
                                    </p:animScale>
                                  </p:childTnLst>
                                </p:cTn>
                              </p:par>
                            </p:childTnLst>
                          </p:cTn>
                        </p:par>
                        <p:par>
                          <p:cTn id="51" fill="hold">
                            <p:stCondLst>
                              <p:cond delay="2000"/>
                            </p:stCondLst>
                            <p:childTnLst>
                              <p:par>
                                <p:cTn id="52" presetID="29" presetClass="entr" presetSubtype="0" fill="hold" grpId="0" nodeType="afterEffect">
                                  <p:stCondLst>
                                    <p:cond delay="0"/>
                                  </p:stCondLst>
                                  <p:childTnLst>
                                    <p:set>
                                      <p:cBhvr>
                                        <p:cTn id="53" dur="1" fill="hold">
                                          <p:stCondLst>
                                            <p:cond delay="0"/>
                                          </p:stCondLst>
                                        </p:cTn>
                                        <p:tgtEl>
                                          <p:spTgt spid="244747"/>
                                        </p:tgtEl>
                                        <p:attrNameLst>
                                          <p:attrName>style.visibility</p:attrName>
                                        </p:attrNameLst>
                                      </p:cBhvr>
                                      <p:to>
                                        <p:strVal val="visible"/>
                                      </p:to>
                                    </p:set>
                                    <p:anim calcmode="lin" valueType="num">
                                      <p:cBhvr>
                                        <p:cTn id="54" dur="1000" fill="hold"/>
                                        <p:tgtEl>
                                          <p:spTgt spid="244747"/>
                                        </p:tgtEl>
                                        <p:attrNameLst>
                                          <p:attrName>ppt_x</p:attrName>
                                        </p:attrNameLst>
                                      </p:cBhvr>
                                      <p:tavLst>
                                        <p:tav tm="0">
                                          <p:val>
                                            <p:strVal val="#ppt_x-.2"/>
                                          </p:val>
                                        </p:tav>
                                        <p:tav tm="100000">
                                          <p:val>
                                            <p:strVal val="#ppt_x"/>
                                          </p:val>
                                        </p:tav>
                                      </p:tavLst>
                                    </p:anim>
                                    <p:anim calcmode="lin" valueType="num">
                                      <p:cBhvr>
                                        <p:cTn id="55" dur="1000" fill="hold"/>
                                        <p:tgtEl>
                                          <p:spTgt spid="24474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44747"/>
                                        </p:tgtEl>
                                      </p:cBhvr>
                                    </p:animEffect>
                                  </p:childTnLst>
                                </p:cTn>
                              </p:par>
                            </p:childTnLst>
                          </p:cTn>
                        </p:par>
                        <p:par>
                          <p:cTn id="57" fill="hold">
                            <p:stCondLst>
                              <p:cond delay="3000"/>
                            </p:stCondLst>
                            <p:childTnLst>
                              <p:par>
                                <p:cTn id="58" presetID="26" presetClass="emph" presetSubtype="0" fill="hold" grpId="1" nodeType="afterEffect">
                                  <p:stCondLst>
                                    <p:cond delay="0"/>
                                  </p:stCondLst>
                                  <p:childTnLst>
                                    <p:animEffect transition="out" filter="fade">
                                      <p:cBhvr>
                                        <p:cTn id="59" dur="500" tmFilter="0, 0; .2, .5; .8, .5; 1, 0"/>
                                        <p:tgtEl>
                                          <p:spTgt spid="244751"/>
                                        </p:tgtEl>
                                      </p:cBhvr>
                                    </p:animEffect>
                                    <p:animScale>
                                      <p:cBhvr>
                                        <p:cTn id="60" dur="250" autoRev="1" fill="hold"/>
                                        <p:tgtEl>
                                          <p:spTgt spid="244751"/>
                                        </p:tgtEl>
                                      </p:cBhvr>
                                      <p:by x="105000" y="105000"/>
                                    </p:animScale>
                                  </p:childTnLst>
                                </p:cTn>
                              </p:par>
                            </p:childTnLst>
                          </p:cTn>
                        </p:par>
                        <p:par>
                          <p:cTn id="61" fill="hold">
                            <p:stCondLst>
                              <p:cond delay="3500"/>
                            </p:stCondLst>
                            <p:childTnLst>
                              <p:par>
                                <p:cTn id="62" presetID="29" presetClass="entr" presetSubtype="0" fill="hold" grpId="0" nodeType="afterEffect">
                                  <p:stCondLst>
                                    <p:cond delay="0"/>
                                  </p:stCondLst>
                                  <p:childTnLst>
                                    <p:set>
                                      <p:cBhvr>
                                        <p:cTn id="63" dur="1" fill="hold">
                                          <p:stCondLst>
                                            <p:cond delay="0"/>
                                          </p:stCondLst>
                                        </p:cTn>
                                        <p:tgtEl>
                                          <p:spTgt spid="244750"/>
                                        </p:tgtEl>
                                        <p:attrNameLst>
                                          <p:attrName>style.visibility</p:attrName>
                                        </p:attrNameLst>
                                      </p:cBhvr>
                                      <p:to>
                                        <p:strVal val="visible"/>
                                      </p:to>
                                    </p:set>
                                    <p:anim calcmode="lin" valueType="num">
                                      <p:cBhvr>
                                        <p:cTn id="64" dur="1000" fill="hold"/>
                                        <p:tgtEl>
                                          <p:spTgt spid="244750"/>
                                        </p:tgtEl>
                                        <p:attrNameLst>
                                          <p:attrName>ppt_x</p:attrName>
                                        </p:attrNameLst>
                                      </p:cBhvr>
                                      <p:tavLst>
                                        <p:tav tm="0">
                                          <p:val>
                                            <p:strVal val="#ppt_x-.2"/>
                                          </p:val>
                                        </p:tav>
                                        <p:tav tm="100000">
                                          <p:val>
                                            <p:strVal val="#ppt_x"/>
                                          </p:val>
                                        </p:tav>
                                      </p:tavLst>
                                    </p:anim>
                                    <p:anim calcmode="lin" valueType="num">
                                      <p:cBhvr>
                                        <p:cTn id="65" dur="1000" fill="hold"/>
                                        <p:tgtEl>
                                          <p:spTgt spid="24475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44750"/>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244749"/>
                                        </p:tgtEl>
                                      </p:cBhvr>
                                    </p:animEffect>
                                    <p:animScale>
                                      <p:cBhvr>
                                        <p:cTn id="70" dur="250" autoRev="1" fill="hold"/>
                                        <p:tgtEl>
                                          <p:spTgt spid="244749"/>
                                        </p:tgtEl>
                                      </p:cBhvr>
                                      <p:by x="105000" y="105000"/>
                                    </p:animScale>
                                  </p:childTnLst>
                                </p:cTn>
                              </p:par>
                            </p:childTnLst>
                          </p:cTn>
                        </p:par>
                        <p:par>
                          <p:cTn id="71" fill="hold">
                            <p:stCondLst>
                              <p:cond delay="5000"/>
                            </p:stCondLst>
                            <p:childTnLst>
                              <p:par>
                                <p:cTn id="72" presetID="29" presetClass="entr" presetSubtype="0" fill="hold" grpId="0" nodeType="afterEffect">
                                  <p:stCondLst>
                                    <p:cond delay="0"/>
                                  </p:stCondLst>
                                  <p:childTnLst>
                                    <p:set>
                                      <p:cBhvr>
                                        <p:cTn id="73" dur="1" fill="hold">
                                          <p:stCondLst>
                                            <p:cond delay="0"/>
                                          </p:stCondLst>
                                        </p:cTn>
                                        <p:tgtEl>
                                          <p:spTgt spid="244748"/>
                                        </p:tgtEl>
                                        <p:attrNameLst>
                                          <p:attrName>style.visibility</p:attrName>
                                        </p:attrNameLst>
                                      </p:cBhvr>
                                      <p:to>
                                        <p:strVal val="visible"/>
                                      </p:to>
                                    </p:set>
                                    <p:anim calcmode="lin" valueType="num">
                                      <p:cBhvr>
                                        <p:cTn id="74" dur="1000" fill="hold"/>
                                        <p:tgtEl>
                                          <p:spTgt spid="244748"/>
                                        </p:tgtEl>
                                        <p:attrNameLst>
                                          <p:attrName>ppt_x</p:attrName>
                                        </p:attrNameLst>
                                      </p:cBhvr>
                                      <p:tavLst>
                                        <p:tav tm="0">
                                          <p:val>
                                            <p:strVal val="#ppt_x-.2"/>
                                          </p:val>
                                        </p:tav>
                                        <p:tav tm="100000">
                                          <p:val>
                                            <p:strVal val="#ppt_x"/>
                                          </p:val>
                                        </p:tav>
                                      </p:tavLst>
                                    </p:anim>
                                    <p:anim calcmode="lin" valueType="num">
                                      <p:cBhvr>
                                        <p:cTn id="75" dur="1000" fill="hold"/>
                                        <p:tgtEl>
                                          <p:spTgt spid="24474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44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4" grpId="0" animBg="1"/>
      <p:bldP spid="244744" grpId="1" animBg="1"/>
      <p:bldP spid="244745" grpId="0" animBg="1"/>
      <p:bldP spid="244745" grpId="1" animBg="1"/>
      <p:bldP spid="244746" grpId="0" animBg="1"/>
      <p:bldP spid="244747" grpId="0" animBg="1"/>
      <p:bldP spid="244748" grpId="0" animBg="1"/>
      <p:bldP spid="244749" grpId="0" animBg="1"/>
      <p:bldP spid="244749" grpId="1" animBg="1"/>
      <p:bldP spid="244750" grpId="0" animBg="1"/>
      <p:bldP spid="244751" grpId="0" animBg="1"/>
      <p:bldP spid="24475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0276" name="Text Box 4"/>
          <p:cNvSpPr txBox="1">
            <a:spLocks noChangeArrowheads="1"/>
          </p:cNvSpPr>
          <p:nvPr/>
        </p:nvSpPr>
        <p:spPr bwMode="auto">
          <a:xfrm>
            <a:off x="2811463" y="276225"/>
            <a:ext cx="60198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i="1">
                <a:solidFill>
                  <a:srgbClr val="000000"/>
                </a:solidFill>
                <a:effectLst>
                  <a:outerShdw blurRad="38100" dist="38100" dir="2700000" algn="tl">
                    <a:srgbClr val="FFFFFF"/>
                  </a:outerShdw>
                </a:effectLst>
              </a:rPr>
              <a:t>James Hutton, Scottish Geologist</a:t>
            </a:r>
          </a:p>
        </p:txBody>
      </p:sp>
      <p:sp>
        <p:nvSpPr>
          <p:cNvPr id="310277" name="AutoShape 5"/>
          <p:cNvSpPr>
            <a:spLocks noChangeArrowheads="1"/>
          </p:cNvSpPr>
          <p:nvPr/>
        </p:nvSpPr>
        <p:spPr bwMode="auto">
          <a:xfrm>
            <a:off x="2573338" y="830263"/>
            <a:ext cx="6494462" cy="1912937"/>
          </a:xfrm>
          <a:prstGeom prst="roundRect">
            <a:avLst>
              <a:gd name="adj" fmla="val 16667"/>
            </a:avLst>
          </a:prstGeom>
          <a:solidFill>
            <a:schemeClr val="bg1">
              <a:alpha val="38000"/>
            </a:schemeClr>
          </a:solidFill>
          <a:ln w="9525">
            <a:noFill/>
            <a:round/>
            <a:headEnd/>
            <a:tailEnd/>
          </a:ln>
          <a:effectLst/>
        </p:spPr>
        <p:txBody>
          <a:bodyPr>
            <a:spAutoFit/>
          </a:bodyPr>
          <a:lstStyle/>
          <a:p>
            <a:pPr algn="ctr" defTabSz="914400" eaLnBrk="0" fontAlgn="base" hangingPunct="0">
              <a:spcBef>
                <a:spcPct val="50000"/>
              </a:spcBef>
              <a:spcAft>
                <a:spcPct val="0"/>
              </a:spcAft>
              <a:defRPr/>
            </a:pPr>
            <a:r>
              <a:rPr lang="en-US" sz="2400">
                <a:solidFill>
                  <a:srgbClr val="333399"/>
                </a:solidFill>
                <a:effectLst>
                  <a:outerShdw blurRad="38100" dist="38100" dir="2700000" algn="tl">
                    <a:srgbClr val="C0C0C0"/>
                  </a:outerShdw>
                </a:effectLst>
              </a:rPr>
              <a:t>Royal Society of Edinburgh meetings - 1785</a:t>
            </a:r>
          </a:p>
          <a:p>
            <a:pPr defTabSz="914400" eaLnBrk="0" fontAlgn="base" hangingPunct="0">
              <a:spcBef>
                <a:spcPct val="50000"/>
              </a:spcBef>
              <a:spcAft>
                <a:spcPct val="0"/>
              </a:spcAft>
              <a:defRPr/>
            </a:pPr>
            <a:r>
              <a:rPr lang="en-US" sz="2400">
                <a:solidFill>
                  <a:srgbClr val="000000"/>
                </a:solidFill>
              </a:rPr>
              <a:t>Formations of rocks and soils on the Earth’s surface formed over long periods of time via processes observable on the modern Earth</a:t>
            </a:r>
          </a:p>
        </p:txBody>
      </p:sp>
      <p:sp>
        <p:nvSpPr>
          <p:cNvPr id="310278" name="Text Box 6"/>
          <p:cNvSpPr txBox="1">
            <a:spLocks noChangeArrowheads="1"/>
          </p:cNvSpPr>
          <p:nvPr/>
        </p:nvSpPr>
        <p:spPr bwMode="auto">
          <a:xfrm>
            <a:off x="228600" y="3584575"/>
            <a:ext cx="8763000" cy="1368425"/>
          </a:xfrm>
          <a:prstGeom prst="rect">
            <a:avLst/>
          </a:prstGeom>
          <a:solidFill>
            <a:schemeClr val="bg1">
              <a:alpha val="62000"/>
            </a:schemeClr>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lIns="182880" tIns="137160" rIns="182880" bIns="137160">
            <a:spAutoFit/>
            <a:flatTx/>
          </a:bodyPr>
          <a:lstStyle/>
          <a:p>
            <a:pPr algn="ctr" defTabSz="914400" eaLnBrk="0" fontAlgn="base" hangingPunct="0">
              <a:spcBef>
                <a:spcPct val="50000"/>
              </a:spcBef>
              <a:spcAft>
                <a:spcPct val="0"/>
              </a:spcAft>
              <a:defRPr/>
            </a:pPr>
            <a:r>
              <a:rPr lang="en-US" sz="2400">
                <a:solidFill>
                  <a:srgbClr val="000000"/>
                </a:solidFill>
              </a:rPr>
              <a:t>This worldview became known as the </a:t>
            </a:r>
            <a:r>
              <a:rPr lang="en-US" sz="2400">
                <a:solidFill>
                  <a:srgbClr val="FF3300"/>
                </a:solidFill>
                <a:effectLst>
                  <a:outerShdw blurRad="38100" dist="38100" dir="2700000" algn="tl">
                    <a:srgbClr val="C0C0C0"/>
                  </a:outerShdw>
                </a:effectLst>
              </a:rPr>
              <a:t>Principle of Uniformitarianism</a:t>
            </a:r>
            <a:r>
              <a:rPr lang="en-US" sz="2400">
                <a:solidFill>
                  <a:srgbClr val="000000"/>
                </a:solidFill>
              </a:rPr>
              <a:t>, and specifically rejected supernatural causation to explain natural processes and formations.</a:t>
            </a:r>
          </a:p>
        </p:txBody>
      </p:sp>
      <p:sp>
        <p:nvSpPr>
          <p:cNvPr id="4101" name="Rectangle 7"/>
          <p:cNvSpPr>
            <a:spLocks noChangeArrowheads="1"/>
          </p:cNvSpPr>
          <p:nvPr/>
        </p:nvSpPr>
        <p:spPr bwMode="auto">
          <a:xfrm>
            <a:off x="0" y="3149600"/>
            <a:ext cx="2508250"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rPr>
              <a:t>http://de.wikipedia.org/wiki/James_Hutton</a:t>
            </a:r>
          </a:p>
        </p:txBody>
      </p:sp>
      <p:pic>
        <p:nvPicPr>
          <p:cNvPr id="4102" name="Picture 8" descr="180px-James_Hutton"/>
          <p:cNvPicPr>
            <a:picLocks noChangeAspect="1" noChangeArrowheads="1"/>
          </p:cNvPicPr>
          <p:nvPr/>
        </p:nvPicPr>
        <p:blipFill>
          <a:blip r:embed="rId3"/>
          <a:srcRect/>
          <a:stretch>
            <a:fillRect/>
          </a:stretch>
        </p:blipFill>
        <p:spPr bwMode="auto">
          <a:xfrm>
            <a:off x="228600" y="228600"/>
            <a:ext cx="2227263" cy="2895600"/>
          </a:xfrm>
          <a:prstGeom prst="rect">
            <a:avLst/>
          </a:prstGeom>
          <a:noFill/>
          <a:ln w="9525">
            <a:noFill/>
            <a:miter lim="800000"/>
            <a:headEnd/>
            <a:tailEnd/>
          </a:ln>
        </p:spPr>
      </p:pic>
      <p:sp>
        <p:nvSpPr>
          <p:cNvPr id="4103" name="Text Box 9"/>
          <p:cNvSpPr txBox="1">
            <a:spLocks noChangeArrowheads="1"/>
          </p:cNvSpPr>
          <p:nvPr/>
        </p:nvSpPr>
        <p:spPr bwMode="auto">
          <a:xfrm>
            <a:off x="152400" y="5164138"/>
            <a:ext cx="8839200" cy="1465262"/>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mtClean="0">
                <a:solidFill>
                  <a:srgbClr val="333399"/>
                </a:solidFill>
              </a:rPr>
              <a:t>Coal gas first used for illumination; </a:t>
            </a:r>
            <a:r>
              <a:rPr lang="en-US" smtClean="0">
                <a:solidFill>
                  <a:srgbClr val="000000"/>
                </a:solidFill>
              </a:rPr>
              <a:t>Louis XVI of France signs to a law that a handkerchief must be square;</a:t>
            </a:r>
            <a:r>
              <a:rPr lang="en-US" smtClean="0">
                <a:solidFill>
                  <a:srgbClr val="333399"/>
                </a:solidFill>
              </a:rPr>
              <a:t> British government establishes a permanent land force in the Eastern Caribbean, based in Barbados;</a:t>
            </a:r>
            <a:r>
              <a:rPr lang="en-US" smtClean="0">
                <a:solidFill>
                  <a:srgbClr val="000000"/>
                </a:solidFill>
              </a:rPr>
              <a:t> The North Carolina General Assembly incorporates Lincolnton, North Carolina (named for American General Benjamin Lincoln) as the new county seat for Lincoln County.</a:t>
            </a:r>
            <a:r>
              <a:rPr lang="en-US" smtClean="0">
                <a:solidFill>
                  <a:srgbClr val="333399"/>
                </a:solidFill>
              </a:rPr>
              <a:t> (http://en.wikipedia.org/wiki/1785)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10277"/>
                                        </p:tgtEl>
                                        <p:attrNameLst>
                                          <p:attrName>style.visibility</p:attrName>
                                        </p:attrNameLst>
                                      </p:cBhvr>
                                      <p:to>
                                        <p:strVal val="visible"/>
                                      </p:to>
                                    </p:set>
                                    <p:animEffect transition="in" filter="box(out)">
                                      <p:cBhvr>
                                        <p:cTn id="7" dur="500"/>
                                        <p:tgtEl>
                                          <p:spTgt spid="3102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10278"/>
                                        </p:tgtEl>
                                        <p:attrNameLst>
                                          <p:attrName>style.visibility</p:attrName>
                                        </p:attrNameLst>
                                      </p:cBhvr>
                                      <p:to>
                                        <p:strVal val="visible"/>
                                      </p:to>
                                    </p:set>
                                    <p:animEffect transition="in" filter="wipe(right)">
                                      <p:cBhvr>
                                        <p:cTn id="12" dur="500"/>
                                        <p:tgtEl>
                                          <p:spTgt spid="31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638800" y="6324600"/>
            <a:ext cx="295751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rPr>
              <a:t>http://www.unh.edu/esci/wmsmith.html</a:t>
            </a:r>
          </a:p>
        </p:txBody>
      </p:sp>
      <p:pic>
        <p:nvPicPr>
          <p:cNvPr id="22531" name="Picture 3"/>
          <p:cNvPicPr>
            <a:picLocks noChangeAspect="1" noChangeArrowheads="1"/>
          </p:cNvPicPr>
          <p:nvPr/>
        </p:nvPicPr>
        <p:blipFill>
          <a:blip r:embed="rId2"/>
          <a:srcRect/>
          <a:stretch>
            <a:fillRect/>
          </a:stretch>
        </p:blipFill>
        <p:spPr bwMode="auto">
          <a:xfrm>
            <a:off x="152400" y="152400"/>
            <a:ext cx="4632325" cy="6629400"/>
          </a:xfrm>
          <a:prstGeom prst="rect">
            <a:avLst/>
          </a:prstGeom>
          <a:noFill/>
          <a:ln w="9525">
            <a:noFill/>
            <a:miter lim="800000"/>
            <a:headEnd/>
            <a:tailEnd/>
          </a:ln>
        </p:spPr>
      </p:pic>
      <p:sp>
        <p:nvSpPr>
          <p:cNvPr id="22532" name="Text Box 4"/>
          <p:cNvSpPr txBox="1">
            <a:spLocks noChangeArrowheads="1"/>
          </p:cNvSpPr>
          <p:nvPr/>
        </p:nvSpPr>
        <p:spPr bwMode="auto">
          <a:xfrm>
            <a:off x="304800" y="6172200"/>
            <a:ext cx="928688"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latin typeface="Arial" charset="0"/>
              </a:rPr>
              <a:t>6x9 ft</a:t>
            </a:r>
          </a:p>
        </p:txBody>
      </p:sp>
      <p:sp>
        <p:nvSpPr>
          <p:cNvPr id="22533" name="Text Box 5"/>
          <p:cNvSpPr txBox="1">
            <a:spLocks noChangeArrowheads="1"/>
          </p:cNvSpPr>
          <p:nvPr/>
        </p:nvSpPr>
        <p:spPr bwMode="auto">
          <a:xfrm>
            <a:off x="4876800" y="1295400"/>
            <a:ext cx="3810000" cy="701675"/>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z="2000" smtClean="0">
                <a:solidFill>
                  <a:srgbClr val="000000"/>
                </a:solidFill>
                <a:latin typeface="Arial" charset="0"/>
              </a:rPr>
              <a:t>William Smith’s geologic map of England, Wales ,and Scotland.</a:t>
            </a:r>
          </a:p>
        </p:txBody>
      </p:sp>
      <p:pic>
        <p:nvPicPr>
          <p:cNvPr id="248838" name="Picture 6"/>
          <p:cNvPicPr>
            <a:picLocks noChangeAspect="1" noChangeArrowheads="1"/>
          </p:cNvPicPr>
          <p:nvPr/>
        </p:nvPicPr>
        <p:blipFill>
          <a:blip r:embed="rId3"/>
          <a:srcRect/>
          <a:stretch>
            <a:fillRect/>
          </a:stretch>
        </p:blipFill>
        <p:spPr bwMode="auto">
          <a:xfrm>
            <a:off x="4876800" y="2743200"/>
            <a:ext cx="3962400" cy="3481388"/>
          </a:xfrm>
          <a:prstGeom prst="rect">
            <a:avLst/>
          </a:prstGeom>
          <a:noFill/>
          <a:ln w="9525">
            <a:solidFill>
              <a:schemeClr val="tx1"/>
            </a:solidFill>
            <a:miter lim="800000"/>
            <a:headEnd/>
            <a:tailEnd/>
          </a:ln>
        </p:spPr>
      </p:pic>
      <p:sp>
        <p:nvSpPr>
          <p:cNvPr id="248839" name="Rectangle 7"/>
          <p:cNvSpPr>
            <a:spLocks noChangeArrowheads="1"/>
          </p:cNvSpPr>
          <p:nvPr/>
        </p:nvSpPr>
        <p:spPr bwMode="auto">
          <a:xfrm>
            <a:off x="1676400" y="4191000"/>
            <a:ext cx="1447800" cy="1371600"/>
          </a:xfrm>
          <a:prstGeom prst="rect">
            <a:avLst/>
          </a:prstGeom>
          <a:solidFill>
            <a:srgbClr val="FFFFFF">
              <a:alpha val="36862"/>
            </a:srgbClr>
          </a:solidFill>
          <a:ln w="9525">
            <a:miter lim="800000"/>
            <a:headEnd/>
            <a:tailEnd/>
          </a:ln>
          <a:scene3d>
            <a:camera prst="legacyPerspectiveBottom"/>
            <a:lightRig rig="legacyFlat3" dir="b"/>
          </a:scene3d>
          <a:sp3d extrusionH="430200" prstMaterial="legacyMatte">
            <a:bevelT w="13500" h="13500" prst="angle"/>
            <a:bevelB w="13500" h="13500" prst="angle"/>
            <a:extrusionClr>
              <a:srgbClr val="FFFFFF"/>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8839"/>
                                        </p:tgtEl>
                                        <p:attrNameLst>
                                          <p:attrName>style.visibility</p:attrName>
                                        </p:attrNameLst>
                                      </p:cBhvr>
                                      <p:to>
                                        <p:strVal val="visible"/>
                                      </p:to>
                                    </p:set>
                                    <p:anim calcmode="lin" valueType="num">
                                      <p:cBhvr>
                                        <p:cTn id="7" dur="500" fill="hold"/>
                                        <p:tgtEl>
                                          <p:spTgt spid="248839"/>
                                        </p:tgtEl>
                                        <p:attrNameLst>
                                          <p:attrName>ppt_w</p:attrName>
                                        </p:attrNameLst>
                                      </p:cBhvr>
                                      <p:tavLst>
                                        <p:tav tm="0">
                                          <p:val>
                                            <p:fltVal val="0"/>
                                          </p:val>
                                        </p:tav>
                                        <p:tav tm="100000">
                                          <p:val>
                                            <p:strVal val="#ppt_w"/>
                                          </p:val>
                                        </p:tav>
                                      </p:tavLst>
                                    </p:anim>
                                    <p:anim calcmode="lin" valueType="num">
                                      <p:cBhvr>
                                        <p:cTn id="8" dur="500" fill="hold"/>
                                        <p:tgtEl>
                                          <p:spTgt spid="248839"/>
                                        </p:tgtEl>
                                        <p:attrNameLst>
                                          <p:attrName>ppt_h</p:attrName>
                                        </p:attrNameLst>
                                      </p:cBhvr>
                                      <p:tavLst>
                                        <p:tav tm="0">
                                          <p:val>
                                            <p:fltVal val="0"/>
                                          </p:val>
                                        </p:tav>
                                        <p:tav tm="100000">
                                          <p:val>
                                            <p:strVal val="#ppt_h"/>
                                          </p:val>
                                        </p:tav>
                                      </p:tavLst>
                                    </p:anim>
                                    <p:animEffect transition="in" filter="fade">
                                      <p:cBhvr>
                                        <p:cTn id="9" dur="500"/>
                                        <p:tgtEl>
                                          <p:spTgt spid="24883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48838"/>
                                        </p:tgtEl>
                                        <p:attrNameLst>
                                          <p:attrName>style.visibility</p:attrName>
                                        </p:attrNameLst>
                                      </p:cBhvr>
                                      <p:to>
                                        <p:strVal val="visible"/>
                                      </p:to>
                                    </p:set>
                                    <p:anim calcmode="lin" valueType="num">
                                      <p:cBhvr>
                                        <p:cTn id="13" dur="500" fill="hold"/>
                                        <p:tgtEl>
                                          <p:spTgt spid="248838"/>
                                        </p:tgtEl>
                                        <p:attrNameLst>
                                          <p:attrName>ppt_w</p:attrName>
                                        </p:attrNameLst>
                                      </p:cBhvr>
                                      <p:tavLst>
                                        <p:tav tm="0">
                                          <p:val>
                                            <p:fltVal val="0"/>
                                          </p:val>
                                        </p:tav>
                                        <p:tav tm="100000">
                                          <p:val>
                                            <p:strVal val="#ppt_w"/>
                                          </p:val>
                                        </p:tav>
                                      </p:tavLst>
                                    </p:anim>
                                    <p:anim calcmode="lin" valueType="num">
                                      <p:cBhvr>
                                        <p:cTn id="14" dur="500" fill="hold"/>
                                        <p:tgtEl>
                                          <p:spTgt spid="248838"/>
                                        </p:tgtEl>
                                        <p:attrNameLst>
                                          <p:attrName>ppt_h</p:attrName>
                                        </p:attrNameLst>
                                      </p:cBhvr>
                                      <p:tavLst>
                                        <p:tav tm="0">
                                          <p:val>
                                            <p:fltVal val="0"/>
                                          </p:val>
                                        </p:tav>
                                        <p:tav tm="100000">
                                          <p:val>
                                            <p:strVal val="#ppt_h"/>
                                          </p:val>
                                        </p:tav>
                                      </p:tavLst>
                                    </p:anim>
                                    <p:animEffect transition="in" filter="fade">
                                      <p:cBhvr>
                                        <p:cTn id="15" dur="500"/>
                                        <p:tgtEl>
                                          <p:spTgt spid="248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Rectangle 16"/>
          <p:cNvSpPr>
            <a:spLocks noChangeArrowheads="1"/>
          </p:cNvSpPr>
          <p:nvPr/>
        </p:nvSpPr>
        <p:spPr bwMode="auto">
          <a:xfrm>
            <a:off x="266700" y="381000"/>
            <a:ext cx="8610600" cy="6172200"/>
          </a:xfrm>
          <a:prstGeom prst="rect">
            <a:avLst/>
          </a:prstGeom>
          <a:solidFill>
            <a:schemeClr val="bg1">
              <a:alpha val="67058"/>
            </a:schemeClr>
          </a:solidFill>
          <a:ln w="9525">
            <a:solidFill>
              <a:schemeClr val="bg2"/>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23555" name="Picture 2"/>
          <p:cNvPicPr>
            <a:picLocks noChangeAspect="1" noChangeArrowheads="1"/>
          </p:cNvPicPr>
          <p:nvPr/>
        </p:nvPicPr>
        <p:blipFill>
          <a:blip r:embed="rId3"/>
          <a:srcRect/>
          <a:stretch>
            <a:fillRect/>
          </a:stretch>
        </p:blipFill>
        <p:spPr bwMode="auto">
          <a:xfrm>
            <a:off x="4294188" y="3276600"/>
            <a:ext cx="1147762" cy="1403350"/>
          </a:xfrm>
          <a:prstGeom prst="rect">
            <a:avLst/>
          </a:prstGeom>
          <a:noFill/>
          <a:ln w="9525">
            <a:noFill/>
            <a:miter lim="800000"/>
            <a:headEnd/>
            <a:tailEnd/>
          </a:ln>
        </p:spPr>
      </p:pic>
      <p:sp>
        <p:nvSpPr>
          <p:cNvPr id="251907" name="Rectangle 3" descr="Green marble"/>
          <p:cNvSpPr>
            <a:spLocks noChangeArrowheads="1"/>
          </p:cNvSpPr>
          <p:nvPr/>
        </p:nvSpPr>
        <p:spPr bwMode="auto">
          <a:xfrm>
            <a:off x="4033838" y="2286000"/>
            <a:ext cx="76200" cy="29718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51908" name="AutoShape 4"/>
          <p:cNvSpPr>
            <a:spLocks noChangeArrowheads="1"/>
          </p:cNvSpPr>
          <p:nvPr/>
        </p:nvSpPr>
        <p:spPr bwMode="auto">
          <a:xfrm>
            <a:off x="2819400" y="1447800"/>
            <a:ext cx="381000" cy="4953000"/>
          </a:xfrm>
          <a:prstGeom prst="upArrow">
            <a:avLst>
              <a:gd name="adj1" fmla="val 63333"/>
              <a:gd name="adj2" fmla="val 142519"/>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a:solidFill>
                <a:srgbClr val="000000"/>
              </a:solidFill>
              <a:latin typeface="Arial" charset="0"/>
            </a:endParaRPr>
          </a:p>
        </p:txBody>
      </p:sp>
      <p:sp>
        <p:nvSpPr>
          <p:cNvPr id="23558" name="Text Box 5"/>
          <p:cNvSpPr txBox="1">
            <a:spLocks noChangeArrowheads="1"/>
          </p:cNvSpPr>
          <p:nvPr/>
        </p:nvSpPr>
        <p:spPr bwMode="auto">
          <a:xfrm rot="-5400000">
            <a:off x="2235993" y="3783807"/>
            <a:ext cx="8620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latin typeface="Arial" charset="0"/>
              </a:rPr>
              <a:t>Time</a:t>
            </a:r>
          </a:p>
        </p:txBody>
      </p:sp>
      <p:sp>
        <p:nvSpPr>
          <p:cNvPr id="251910" name="Text Box 6"/>
          <p:cNvSpPr txBox="1">
            <a:spLocks noChangeArrowheads="1"/>
          </p:cNvSpPr>
          <p:nvPr/>
        </p:nvSpPr>
        <p:spPr bwMode="auto">
          <a:xfrm>
            <a:off x="812800" y="1600200"/>
            <a:ext cx="193040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altLang="en-US" sz="2400">
                <a:solidFill>
                  <a:srgbClr val="000000"/>
                </a:solidFill>
                <a:effectLst>
                  <a:outerShdw blurRad="38100" dist="38100" dir="2700000" algn="tl">
                    <a:srgbClr val="FFFFFF"/>
                  </a:outerShdw>
                </a:effectLst>
                <a:latin typeface="Arial" charset="0"/>
              </a:rPr>
              <a:t>More Recent</a:t>
            </a:r>
          </a:p>
        </p:txBody>
      </p:sp>
      <p:grpSp>
        <p:nvGrpSpPr>
          <p:cNvPr id="2" name="Group 7"/>
          <p:cNvGrpSpPr>
            <a:grpSpLocks/>
          </p:cNvGrpSpPr>
          <p:nvPr/>
        </p:nvGrpSpPr>
        <p:grpSpPr bwMode="auto">
          <a:xfrm>
            <a:off x="3810000" y="5059363"/>
            <a:ext cx="4992688" cy="579437"/>
            <a:chOff x="2423" y="3235"/>
            <a:chExt cx="3145" cy="365"/>
          </a:xfrm>
        </p:grpSpPr>
        <p:sp>
          <p:nvSpPr>
            <p:cNvPr id="23567" name="Text Box 8"/>
            <p:cNvSpPr txBox="1">
              <a:spLocks noChangeArrowheads="1"/>
            </p:cNvSpPr>
            <p:nvPr/>
          </p:nvSpPr>
          <p:spPr bwMode="auto">
            <a:xfrm>
              <a:off x="2423" y="3235"/>
              <a:ext cx="265" cy="365"/>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altLang="en-US" sz="3200" b="1" smtClean="0">
                  <a:solidFill>
                    <a:srgbClr val="000000"/>
                  </a:solidFill>
                  <a:latin typeface="Arial" charset="0"/>
                </a:rPr>
                <a:t>O</a:t>
              </a:r>
            </a:p>
          </p:txBody>
        </p:sp>
        <p:sp>
          <p:nvSpPr>
            <p:cNvPr id="251913" name="Text Box 9"/>
            <p:cNvSpPr txBox="1">
              <a:spLocks noChangeArrowheads="1"/>
            </p:cNvSpPr>
            <p:nvPr/>
          </p:nvSpPr>
          <p:spPr bwMode="auto">
            <a:xfrm>
              <a:off x="3072" y="3321"/>
              <a:ext cx="2496" cy="25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000" i="1">
                  <a:solidFill>
                    <a:srgbClr val="3333CC"/>
                  </a:solidFill>
                  <a:effectLst>
                    <a:outerShdw blurRad="38100" dist="38100" dir="2700000" algn="tl">
                      <a:srgbClr val="000000"/>
                    </a:outerShdw>
                  </a:effectLst>
                  <a:latin typeface="Arial" charset="0"/>
                </a:rPr>
                <a:t>Origination</a:t>
              </a:r>
              <a:r>
                <a:rPr lang="en-US" altLang="en-US" sz="2000" i="1">
                  <a:solidFill>
                    <a:srgbClr val="000000"/>
                  </a:solidFill>
                  <a:latin typeface="Arial" charset="0"/>
                </a:rPr>
                <a:t> - evolution of species</a:t>
              </a:r>
            </a:p>
          </p:txBody>
        </p:sp>
      </p:grpSp>
      <p:grpSp>
        <p:nvGrpSpPr>
          <p:cNvPr id="3" name="Group 10"/>
          <p:cNvGrpSpPr>
            <a:grpSpLocks/>
          </p:cNvGrpSpPr>
          <p:nvPr/>
        </p:nvGrpSpPr>
        <p:grpSpPr bwMode="auto">
          <a:xfrm>
            <a:off x="3843338" y="1828800"/>
            <a:ext cx="5148262" cy="701675"/>
            <a:chOff x="2421" y="1152"/>
            <a:chExt cx="3243" cy="442"/>
          </a:xfrm>
        </p:grpSpPr>
        <p:sp>
          <p:nvSpPr>
            <p:cNvPr id="23565" name="Text Box 11"/>
            <p:cNvSpPr txBox="1">
              <a:spLocks noChangeArrowheads="1"/>
            </p:cNvSpPr>
            <p:nvPr/>
          </p:nvSpPr>
          <p:spPr bwMode="auto">
            <a:xfrm>
              <a:off x="2421" y="1200"/>
              <a:ext cx="287" cy="3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b="1" smtClean="0">
                  <a:solidFill>
                    <a:srgbClr val="000000"/>
                  </a:solidFill>
                  <a:latin typeface="Arial" charset="0"/>
                </a:rPr>
                <a:t>X</a:t>
              </a:r>
            </a:p>
          </p:txBody>
        </p:sp>
        <p:sp>
          <p:nvSpPr>
            <p:cNvPr id="251916" name="Text Box 12"/>
            <p:cNvSpPr txBox="1">
              <a:spLocks noChangeArrowheads="1"/>
            </p:cNvSpPr>
            <p:nvPr/>
          </p:nvSpPr>
          <p:spPr bwMode="auto">
            <a:xfrm>
              <a:off x="2976" y="1152"/>
              <a:ext cx="2688" cy="442"/>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000" i="1">
                  <a:solidFill>
                    <a:srgbClr val="3333CC"/>
                  </a:solidFill>
                  <a:effectLst>
                    <a:outerShdw blurRad="38100" dist="38100" dir="2700000" algn="tl">
                      <a:srgbClr val="000000"/>
                    </a:outerShdw>
                  </a:effectLst>
                  <a:latin typeface="Arial" charset="0"/>
                </a:rPr>
                <a:t>Extinction</a:t>
              </a:r>
              <a:r>
                <a:rPr lang="en-US" altLang="en-US" sz="2000" i="1">
                  <a:solidFill>
                    <a:srgbClr val="000000"/>
                  </a:solidFill>
                  <a:latin typeface="Arial" charset="0"/>
                </a:rPr>
                <a:t> - last appearance of species in fossil record</a:t>
              </a:r>
            </a:p>
          </p:txBody>
        </p:sp>
      </p:grpSp>
      <p:sp>
        <p:nvSpPr>
          <p:cNvPr id="23562" name="Text Box 13"/>
          <p:cNvSpPr txBox="1">
            <a:spLocks noChangeArrowheads="1"/>
          </p:cNvSpPr>
          <p:nvPr/>
        </p:nvSpPr>
        <p:spPr bwMode="auto">
          <a:xfrm>
            <a:off x="5437188" y="3733800"/>
            <a:ext cx="1268412"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i="1" smtClean="0">
                <a:solidFill>
                  <a:srgbClr val="006600"/>
                </a:solidFill>
                <a:latin typeface="Arial" charset="0"/>
              </a:rPr>
              <a:t>Fossil A</a:t>
            </a:r>
          </a:p>
        </p:txBody>
      </p:sp>
      <p:sp>
        <p:nvSpPr>
          <p:cNvPr id="251918" name="Text Box 14"/>
          <p:cNvSpPr txBox="1">
            <a:spLocks noChangeArrowheads="1"/>
          </p:cNvSpPr>
          <p:nvPr/>
        </p:nvSpPr>
        <p:spPr bwMode="auto">
          <a:xfrm>
            <a:off x="762000" y="5943600"/>
            <a:ext cx="198120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altLang="en-US" sz="2400">
                <a:solidFill>
                  <a:srgbClr val="000000"/>
                </a:solidFill>
                <a:effectLst>
                  <a:outerShdw blurRad="38100" dist="38100" dir="2700000" algn="tl">
                    <a:srgbClr val="FFFFFF"/>
                  </a:outerShdw>
                </a:effectLst>
                <a:latin typeface="Arial" charset="0"/>
              </a:rPr>
              <a:t>More Ancient</a:t>
            </a:r>
          </a:p>
        </p:txBody>
      </p:sp>
      <p:sp>
        <p:nvSpPr>
          <p:cNvPr id="23564" name="Text Box 15"/>
          <p:cNvSpPr txBox="1">
            <a:spLocks noChangeArrowheads="1"/>
          </p:cNvSpPr>
          <p:nvPr/>
        </p:nvSpPr>
        <p:spPr bwMode="auto">
          <a:xfrm>
            <a:off x="3124200" y="457200"/>
            <a:ext cx="2890838" cy="5794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u="sng" smtClean="0">
                <a:solidFill>
                  <a:srgbClr val="3333CC"/>
                </a:solidFill>
                <a:latin typeface="Arial" charset="0"/>
              </a:rPr>
              <a:t>Biostratigraphy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1907"/>
                                        </p:tgtEl>
                                        <p:attrNameLst>
                                          <p:attrName>style.visibility</p:attrName>
                                        </p:attrNameLst>
                                      </p:cBhvr>
                                      <p:to>
                                        <p:strVal val="visible"/>
                                      </p:to>
                                    </p:set>
                                    <p:animEffect transition="in" filter="wipe(down)">
                                      <p:cBhvr>
                                        <p:cTn id="11" dur="5000"/>
                                        <p:tgtEl>
                                          <p:spTgt spid="251907"/>
                                        </p:tgtEl>
                                      </p:cBhvr>
                                    </p:animEffect>
                                  </p:childTnLst>
                                </p:cTn>
                              </p:par>
                            </p:childTnLst>
                          </p:cTn>
                        </p:par>
                        <p:par>
                          <p:cTn id="12" fill="hold">
                            <p:stCondLst>
                              <p:cond delay="55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29"/>
          <p:cNvSpPr>
            <a:spLocks noChangeArrowheads="1"/>
          </p:cNvSpPr>
          <p:nvPr/>
        </p:nvSpPr>
        <p:spPr bwMode="auto">
          <a:xfrm>
            <a:off x="266700" y="381000"/>
            <a:ext cx="8610600" cy="6172200"/>
          </a:xfrm>
          <a:prstGeom prst="rect">
            <a:avLst/>
          </a:prstGeom>
          <a:solidFill>
            <a:schemeClr val="bg1">
              <a:alpha val="67058"/>
            </a:schemeClr>
          </a:solidFill>
          <a:ln w="9525">
            <a:solidFill>
              <a:schemeClr val="bg2"/>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52930" name="AutoShape 2"/>
          <p:cNvSpPr>
            <a:spLocks noChangeArrowheads="1"/>
          </p:cNvSpPr>
          <p:nvPr/>
        </p:nvSpPr>
        <p:spPr bwMode="auto">
          <a:xfrm>
            <a:off x="2362200" y="990600"/>
            <a:ext cx="381000" cy="4953000"/>
          </a:xfrm>
          <a:prstGeom prst="upArrow">
            <a:avLst>
              <a:gd name="adj1" fmla="val 63333"/>
              <a:gd name="adj2" fmla="val 142519"/>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a:solidFill>
                <a:srgbClr val="000000"/>
              </a:solidFill>
              <a:latin typeface="Arial" charset="0"/>
            </a:endParaRPr>
          </a:p>
        </p:txBody>
      </p:sp>
      <p:sp>
        <p:nvSpPr>
          <p:cNvPr id="24580" name="Text Box 3"/>
          <p:cNvSpPr txBox="1">
            <a:spLocks noChangeArrowheads="1"/>
          </p:cNvSpPr>
          <p:nvPr/>
        </p:nvSpPr>
        <p:spPr bwMode="auto">
          <a:xfrm rot="-5400000">
            <a:off x="1777206" y="3326607"/>
            <a:ext cx="8620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latin typeface="Arial" charset="0"/>
              </a:rPr>
              <a:t>Time</a:t>
            </a:r>
          </a:p>
        </p:txBody>
      </p:sp>
      <p:pic>
        <p:nvPicPr>
          <p:cNvPr id="24581" name="Picture 4"/>
          <p:cNvPicPr preferRelativeResize="0">
            <a:picLocks noChangeAspect="1" noChangeArrowheads="1"/>
          </p:cNvPicPr>
          <p:nvPr/>
        </p:nvPicPr>
        <p:blipFill>
          <a:blip r:embed="rId3"/>
          <a:srcRect/>
          <a:stretch>
            <a:fillRect/>
          </a:stretch>
        </p:blipFill>
        <p:spPr bwMode="auto">
          <a:xfrm>
            <a:off x="4572000" y="2057400"/>
            <a:ext cx="4229100" cy="2498725"/>
          </a:xfrm>
          <a:prstGeom prst="rect">
            <a:avLst/>
          </a:prstGeom>
          <a:noFill/>
          <a:ln w="38100">
            <a:noFill/>
            <a:miter lim="800000"/>
            <a:headEnd/>
            <a:tailEnd/>
          </a:ln>
        </p:spPr>
      </p:pic>
      <p:sp>
        <p:nvSpPr>
          <p:cNvPr id="24582" name="Text Box 5"/>
          <p:cNvSpPr txBox="1">
            <a:spLocks noChangeArrowheads="1"/>
          </p:cNvSpPr>
          <p:nvPr/>
        </p:nvSpPr>
        <p:spPr bwMode="auto">
          <a:xfrm>
            <a:off x="5448300" y="4022725"/>
            <a:ext cx="4048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CC3399"/>
                </a:solidFill>
                <a:latin typeface="Arial" charset="0"/>
              </a:rPr>
              <a:t>A</a:t>
            </a:r>
          </a:p>
        </p:txBody>
      </p:sp>
      <p:sp>
        <p:nvSpPr>
          <p:cNvPr id="24583" name="Text Box 6"/>
          <p:cNvSpPr txBox="1">
            <a:spLocks noChangeArrowheads="1"/>
          </p:cNvSpPr>
          <p:nvPr/>
        </p:nvSpPr>
        <p:spPr bwMode="auto">
          <a:xfrm>
            <a:off x="6743700" y="4022725"/>
            <a:ext cx="4048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006600"/>
                </a:solidFill>
                <a:latin typeface="Arial" charset="0"/>
              </a:rPr>
              <a:t>B</a:t>
            </a:r>
          </a:p>
        </p:txBody>
      </p:sp>
      <p:sp>
        <p:nvSpPr>
          <p:cNvPr id="24584" name="Text Box 7"/>
          <p:cNvSpPr txBox="1">
            <a:spLocks noChangeArrowheads="1"/>
          </p:cNvSpPr>
          <p:nvPr/>
        </p:nvSpPr>
        <p:spPr bwMode="auto">
          <a:xfrm>
            <a:off x="8191500" y="4022725"/>
            <a:ext cx="4048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FF9900"/>
                </a:solidFill>
                <a:latin typeface="Arial" charset="0"/>
              </a:rPr>
              <a:t>C</a:t>
            </a:r>
          </a:p>
        </p:txBody>
      </p:sp>
      <p:grpSp>
        <p:nvGrpSpPr>
          <p:cNvPr id="2" name="Group 8"/>
          <p:cNvGrpSpPr>
            <a:grpSpLocks/>
          </p:cNvGrpSpPr>
          <p:nvPr/>
        </p:nvGrpSpPr>
        <p:grpSpPr bwMode="auto">
          <a:xfrm>
            <a:off x="3124200" y="1295400"/>
            <a:ext cx="2705100" cy="4343400"/>
            <a:chOff x="1968" y="816"/>
            <a:chExt cx="1704" cy="2736"/>
          </a:xfrm>
        </p:grpSpPr>
        <p:sp>
          <p:nvSpPr>
            <p:cNvPr id="24602" name="Rectangle 9"/>
            <p:cNvSpPr>
              <a:spLocks noChangeArrowheads="1"/>
            </p:cNvSpPr>
            <p:nvPr/>
          </p:nvSpPr>
          <p:spPr bwMode="auto">
            <a:xfrm>
              <a:off x="2856" y="1195"/>
              <a:ext cx="816" cy="1632"/>
            </a:xfrm>
            <a:prstGeom prst="rect">
              <a:avLst/>
            </a:prstGeom>
            <a:noFill/>
            <a:ln w="38100">
              <a:solidFill>
                <a:srgbClr val="CC3399"/>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nvGrpSpPr>
            <p:cNvPr id="3" name="Group 10"/>
            <p:cNvGrpSpPr>
              <a:grpSpLocks/>
            </p:cNvGrpSpPr>
            <p:nvPr/>
          </p:nvGrpSpPr>
          <p:grpSpPr bwMode="auto">
            <a:xfrm>
              <a:off x="1968" y="816"/>
              <a:ext cx="255" cy="2736"/>
              <a:chOff x="2016" y="1104"/>
              <a:chExt cx="255" cy="2736"/>
            </a:xfrm>
          </p:grpSpPr>
          <p:sp>
            <p:nvSpPr>
              <p:cNvPr id="24604" name="Rectangle 11"/>
              <p:cNvSpPr>
                <a:spLocks noChangeArrowheads="1"/>
              </p:cNvSpPr>
              <p:nvPr/>
            </p:nvSpPr>
            <p:spPr bwMode="auto">
              <a:xfrm>
                <a:off x="2119" y="1344"/>
                <a:ext cx="48" cy="2496"/>
              </a:xfrm>
              <a:prstGeom prst="rect">
                <a:avLst/>
              </a:prstGeom>
              <a:solidFill>
                <a:srgbClr val="CC3399"/>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605" name="Text Box 12"/>
              <p:cNvSpPr txBox="1">
                <a:spLocks noChangeArrowheads="1"/>
              </p:cNvSpPr>
              <p:nvPr/>
            </p:nvSpPr>
            <p:spPr bwMode="auto">
              <a:xfrm>
                <a:off x="2016" y="1104"/>
                <a:ext cx="25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CC3399"/>
                    </a:solidFill>
                    <a:latin typeface="Arial" charset="0"/>
                  </a:rPr>
                  <a:t>A</a:t>
                </a:r>
              </a:p>
            </p:txBody>
          </p:sp>
        </p:grpSp>
      </p:grpSp>
      <p:grpSp>
        <p:nvGrpSpPr>
          <p:cNvPr id="4" name="Group 13"/>
          <p:cNvGrpSpPr>
            <a:grpSpLocks/>
          </p:cNvGrpSpPr>
          <p:nvPr/>
        </p:nvGrpSpPr>
        <p:grpSpPr bwMode="auto">
          <a:xfrm>
            <a:off x="3429000" y="1897063"/>
            <a:ext cx="3695700" cy="3208337"/>
            <a:chOff x="2160" y="1195"/>
            <a:chExt cx="2328" cy="2021"/>
          </a:xfrm>
        </p:grpSpPr>
        <p:sp>
          <p:nvSpPr>
            <p:cNvPr id="24598" name="Rectangle 14"/>
            <p:cNvSpPr>
              <a:spLocks noChangeArrowheads="1"/>
            </p:cNvSpPr>
            <p:nvPr/>
          </p:nvSpPr>
          <p:spPr bwMode="auto">
            <a:xfrm>
              <a:off x="3720" y="1195"/>
              <a:ext cx="768" cy="1632"/>
            </a:xfrm>
            <a:prstGeom prst="rect">
              <a:avLst/>
            </a:prstGeom>
            <a:noFill/>
            <a:ln w="38100">
              <a:solidFill>
                <a:srgbClr val="006600"/>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nvGrpSpPr>
            <p:cNvPr id="5" name="Group 15"/>
            <p:cNvGrpSpPr>
              <a:grpSpLocks/>
            </p:cNvGrpSpPr>
            <p:nvPr/>
          </p:nvGrpSpPr>
          <p:grpSpPr bwMode="auto">
            <a:xfrm>
              <a:off x="2160" y="1392"/>
              <a:ext cx="255" cy="1824"/>
              <a:chOff x="2208" y="1680"/>
              <a:chExt cx="255" cy="1824"/>
            </a:xfrm>
          </p:grpSpPr>
          <p:sp>
            <p:nvSpPr>
              <p:cNvPr id="24600" name="Rectangle 16"/>
              <p:cNvSpPr>
                <a:spLocks noChangeArrowheads="1"/>
              </p:cNvSpPr>
              <p:nvPr/>
            </p:nvSpPr>
            <p:spPr bwMode="auto">
              <a:xfrm>
                <a:off x="2304" y="1968"/>
                <a:ext cx="48" cy="1536"/>
              </a:xfrm>
              <a:prstGeom prst="rect">
                <a:avLst/>
              </a:prstGeom>
              <a:solidFill>
                <a:srgbClr val="339933"/>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601" name="Text Box 17"/>
              <p:cNvSpPr txBox="1">
                <a:spLocks noChangeArrowheads="1"/>
              </p:cNvSpPr>
              <p:nvPr/>
            </p:nvSpPr>
            <p:spPr bwMode="auto">
              <a:xfrm>
                <a:off x="2208" y="1680"/>
                <a:ext cx="25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006600"/>
                    </a:solidFill>
                    <a:latin typeface="Arial" charset="0"/>
                  </a:rPr>
                  <a:t>B</a:t>
                </a:r>
              </a:p>
            </p:txBody>
          </p:sp>
        </p:grpSp>
      </p:grpSp>
      <p:grpSp>
        <p:nvGrpSpPr>
          <p:cNvPr id="6" name="Group 18"/>
          <p:cNvGrpSpPr>
            <a:grpSpLocks/>
          </p:cNvGrpSpPr>
          <p:nvPr/>
        </p:nvGrpSpPr>
        <p:grpSpPr bwMode="auto">
          <a:xfrm>
            <a:off x="3733800" y="1897063"/>
            <a:ext cx="4991100" cy="3589337"/>
            <a:chOff x="2352" y="1195"/>
            <a:chExt cx="3144" cy="2261"/>
          </a:xfrm>
        </p:grpSpPr>
        <p:sp>
          <p:nvSpPr>
            <p:cNvPr id="24594" name="Rectangle 19"/>
            <p:cNvSpPr>
              <a:spLocks noChangeArrowheads="1"/>
            </p:cNvSpPr>
            <p:nvPr/>
          </p:nvSpPr>
          <p:spPr bwMode="auto">
            <a:xfrm>
              <a:off x="4536" y="1195"/>
              <a:ext cx="960" cy="1632"/>
            </a:xfrm>
            <a:prstGeom prst="rect">
              <a:avLst/>
            </a:prstGeom>
            <a:noFill/>
            <a:ln w="38100">
              <a:solidFill>
                <a:srgbClr val="FF9900"/>
              </a:solidFill>
              <a:miter lim="800000"/>
              <a:headEnd/>
              <a:tailEnd/>
            </a:ln>
          </p:spPr>
          <p:txBody>
            <a:bodyPr wrap="none" anchor="ctr"/>
            <a:lstStyle/>
            <a:p>
              <a:pPr algn="ctr" defTabSz="914400" eaLnBrk="0" fontAlgn="base" hangingPunct="0">
                <a:spcBef>
                  <a:spcPct val="0"/>
                </a:spcBef>
                <a:spcAft>
                  <a:spcPct val="0"/>
                </a:spcAft>
              </a:pPr>
              <a:endParaRPr lang="en-US" altLang="en-US" sz="2400" smtClean="0">
                <a:solidFill>
                  <a:srgbClr val="000000"/>
                </a:solidFill>
                <a:latin typeface="Arial" charset="0"/>
              </a:endParaRPr>
            </a:p>
          </p:txBody>
        </p:sp>
        <p:grpSp>
          <p:nvGrpSpPr>
            <p:cNvPr id="7" name="Group 20"/>
            <p:cNvGrpSpPr>
              <a:grpSpLocks/>
            </p:cNvGrpSpPr>
            <p:nvPr/>
          </p:nvGrpSpPr>
          <p:grpSpPr bwMode="auto">
            <a:xfrm>
              <a:off x="2352" y="2256"/>
              <a:ext cx="255" cy="1200"/>
              <a:chOff x="2400" y="2544"/>
              <a:chExt cx="255" cy="1200"/>
            </a:xfrm>
          </p:grpSpPr>
          <p:sp>
            <p:nvSpPr>
              <p:cNvPr id="24596" name="Rectangle 21"/>
              <p:cNvSpPr>
                <a:spLocks noChangeArrowheads="1"/>
              </p:cNvSpPr>
              <p:nvPr/>
            </p:nvSpPr>
            <p:spPr bwMode="auto">
              <a:xfrm>
                <a:off x="2496" y="2832"/>
                <a:ext cx="48" cy="912"/>
              </a:xfrm>
              <a:prstGeom prst="rect">
                <a:avLst/>
              </a:prstGeom>
              <a:solidFill>
                <a:srgbClr val="FF9900"/>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7" name="Text Box 22"/>
              <p:cNvSpPr txBox="1">
                <a:spLocks noChangeArrowheads="1"/>
              </p:cNvSpPr>
              <p:nvPr/>
            </p:nvSpPr>
            <p:spPr bwMode="auto">
              <a:xfrm>
                <a:off x="2400" y="2544"/>
                <a:ext cx="25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FF9900"/>
                    </a:solidFill>
                    <a:latin typeface="Arial" charset="0"/>
                  </a:rPr>
                  <a:t>C</a:t>
                </a:r>
              </a:p>
            </p:txBody>
          </p:sp>
        </p:grpSp>
      </p:grpSp>
      <p:grpSp>
        <p:nvGrpSpPr>
          <p:cNvPr id="8" name="Group 23"/>
          <p:cNvGrpSpPr>
            <a:grpSpLocks/>
          </p:cNvGrpSpPr>
          <p:nvPr/>
        </p:nvGrpSpPr>
        <p:grpSpPr bwMode="auto">
          <a:xfrm>
            <a:off x="152400" y="4038600"/>
            <a:ext cx="3810000" cy="1066800"/>
            <a:chOff x="96" y="2544"/>
            <a:chExt cx="2400" cy="672"/>
          </a:xfrm>
        </p:grpSpPr>
        <p:sp>
          <p:nvSpPr>
            <p:cNvPr id="24590" name="Line 24"/>
            <p:cNvSpPr>
              <a:spLocks noChangeShapeType="1"/>
            </p:cNvSpPr>
            <p:nvPr/>
          </p:nvSpPr>
          <p:spPr bwMode="auto">
            <a:xfrm flipH="1">
              <a:off x="912" y="3216"/>
              <a:ext cx="1584" cy="0"/>
            </a:xfrm>
            <a:prstGeom prst="line">
              <a:avLst/>
            </a:prstGeom>
            <a:noFill/>
            <a:ln w="9525">
              <a:solidFill>
                <a:schemeClr val="tx1"/>
              </a:solidFill>
              <a:prstDash val="dash"/>
              <a:round/>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1" name="Line 25"/>
            <p:cNvSpPr>
              <a:spLocks noChangeShapeType="1"/>
            </p:cNvSpPr>
            <p:nvPr/>
          </p:nvSpPr>
          <p:spPr bwMode="auto">
            <a:xfrm flipH="1">
              <a:off x="912" y="2544"/>
              <a:ext cx="1584" cy="0"/>
            </a:xfrm>
            <a:prstGeom prst="line">
              <a:avLst/>
            </a:prstGeom>
            <a:noFill/>
            <a:ln w="9525">
              <a:solidFill>
                <a:schemeClr val="tx1"/>
              </a:solidFill>
              <a:prstDash val="dash"/>
              <a:round/>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2" name="Rectangle 26"/>
            <p:cNvSpPr>
              <a:spLocks noChangeArrowheads="1"/>
            </p:cNvSpPr>
            <p:nvPr/>
          </p:nvSpPr>
          <p:spPr bwMode="auto">
            <a:xfrm>
              <a:off x="912" y="2544"/>
              <a:ext cx="96" cy="672"/>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3" name="Text Box 27"/>
            <p:cNvSpPr txBox="1">
              <a:spLocks noChangeArrowheads="1"/>
            </p:cNvSpPr>
            <p:nvPr/>
          </p:nvSpPr>
          <p:spPr bwMode="auto">
            <a:xfrm>
              <a:off x="96" y="2640"/>
              <a:ext cx="768" cy="44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2000" smtClean="0">
                  <a:solidFill>
                    <a:srgbClr val="000000"/>
                  </a:solidFill>
                  <a:latin typeface="Arial" charset="0"/>
                </a:rPr>
                <a:t>Overlap zone</a:t>
              </a:r>
            </a:p>
          </p:txBody>
        </p:sp>
      </p:grpSp>
      <p:sp>
        <p:nvSpPr>
          <p:cNvPr id="24589" name="Text Box 28"/>
          <p:cNvSpPr txBox="1">
            <a:spLocks noChangeArrowheads="1"/>
          </p:cNvSpPr>
          <p:nvPr/>
        </p:nvSpPr>
        <p:spPr bwMode="auto">
          <a:xfrm>
            <a:off x="3124200" y="609600"/>
            <a:ext cx="2890838" cy="5794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smtClean="0">
                <a:solidFill>
                  <a:srgbClr val="3333CC"/>
                </a:solidFill>
                <a:latin typeface="Arial" charset="0"/>
              </a:rPr>
              <a:t>Biostratigraphy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28600" y="381000"/>
            <a:ext cx="3636963" cy="62484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4179888" y="1600200"/>
            <a:ext cx="4659312" cy="3927475"/>
          </a:xfrm>
          <a:prstGeom prst="rect">
            <a:avLst/>
          </a:prstGeom>
          <a:noFill/>
          <a:ln w="9525">
            <a:noFill/>
            <a:miter lim="800000"/>
            <a:headEnd/>
            <a:tailEnd/>
          </a:ln>
        </p:spPr>
      </p:pic>
      <p:sp>
        <p:nvSpPr>
          <p:cNvPr id="25604" name="Text Box 4"/>
          <p:cNvSpPr txBox="1">
            <a:spLocks noChangeArrowheads="1"/>
          </p:cNvSpPr>
          <p:nvPr/>
        </p:nvSpPr>
        <p:spPr bwMode="auto">
          <a:xfrm>
            <a:off x="5410200" y="762000"/>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Biostratigraphy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01_f12"/>
          <p:cNvPicPr>
            <a:picLocks noChangeAspect="1" noChangeArrowheads="1"/>
          </p:cNvPicPr>
          <p:nvPr/>
        </p:nvPicPr>
        <p:blipFill>
          <a:blip r:embed="rId2"/>
          <a:srcRect/>
          <a:stretch>
            <a:fillRect/>
          </a:stretch>
        </p:blipFill>
        <p:spPr bwMode="auto">
          <a:xfrm>
            <a:off x="0" y="0"/>
            <a:ext cx="8001000" cy="4302125"/>
          </a:xfrm>
          <a:prstGeom prst="rect">
            <a:avLst/>
          </a:prstGeom>
          <a:noFill/>
          <a:ln w="9525">
            <a:noFill/>
            <a:miter lim="800000"/>
            <a:headEnd/>
            <a:tailEnd/>
          </a:ln>
        </p:spPr>
      </p:pic>
      <p:sp>
        <p:nvSpPr>
          <p:cNvPr id="26627" name="Rectangle 3"/>
          <p:cNvSpPr>
            <a:spLocks noChangeArrowheads="1"/>
          </p:cNvSpPr>
          <p:nvPr/>
        </p:nvSpPr>
        <p:spPr bwMode="auto">
          <a:xfrm rot="5400000">
            <a:off x="7255669" y="1050131"/>
            <a:ext cx="1917700"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http://www-odp.tamu.edu/</a:t>
            </a:r>
          </a:p>
        </p:txBody>
      </p:sp>
      <p:sp>
        <p:nvSpPr>
          <p:cNvPr id="26628" name="Text Box 4"/>
          <p:cNvSpPr txBox="1">
            <a:spLocks noChangeArrowheads="1"/>
          </p:cNvSpPr>
          <p:nvPr/>
        </p:nvSpPr>
        <p:spPr bwMode="auto">
          <a:xfrm>
            <a:off x="228600" y="3124200"/>
            <a:ext cx="5791200" cy="1463675"/>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z="2000" smtClean="0">
                <a:solidFill>
                  <a:srgbClr val="000000"/>
                </a:solidFill>
                <a:latin typeface="Arial" charset="0"/>
              </a:rPr>
              <a:t>Biostratigraphy for several wells off the coast of Suriname, South America.</a:t>
            </a:r>
          </a:p>
          <a:p>
            <a:pPr defTabSz="914400" fontAlgn="base">
              <a:spcBef>
                <a:spcPct val="50000"/>
              </a:spcBef>
              <a:spcAft>
                <a:spcPct val="0"/>
              </a:spcAft>
            </a:pPr>
            <a:r>
              <a:rPr lang="en-US" sz="2000" smtClean="0">
                <a:solidFill>
                  <a:srgbClr val="000000"/>
                </a:solidFill>
                <a:latin typeface="Arial" charset="0"/>
              </a:rPr>
              <a:t>Correlation based on foraminifera, calcareous nannofossils and radiolarians.</a:t>
            </a:r>
          </a:p>
        </p:txBody>
      </p:sp>
      <p:pic>
        <p:nvPicPr>
          <p:cNvPr id="26629" name="Picture 5" descr="Radiolarian3"/>
          <p:cNvPicPr>
            <a:picLocks noChangeAspect="1" noChangeArrowheads="1"/>
          </p:cNvPicPr>
          <p:nvPr/>
        </p:nvPicPr>
        <p:blipFill>
          <a:blip r:embed="rId3"/>
          <a:srcRect/>
          <a:stretch>
            <a:fillRect/>
          </a:stretch>
        </p:blipFill>
        <p:spPr bwMode="auto">
          <a:xfrm>
            <a:off x="6689725" y="4876800"/>
            <a:ext cx="1482725" cy="1676400"/>
          </a:xfrm>
          <a:prstGeom prst="rect">
            <a:avLst/>
          </a:prstGeom>
          <a:noFill/>
          <a:ln w="9525">
            <a:noFill/>
            <a:miter lim="800000"/>
            <a:headEnd/>
            <a:tailEnd/>
          </a:ln>
        </p:spPr>
      </p:pic>
      <p:pic>
        <p:nvPicPr>
          <p:cNvPr id="26630" name="Picture 6" descr="Discoaster3"/>
          <p:cNvPicPr>
            <a:picLocks noChangeAspect="1" noChangeArrowheads="1"/>
          </p:cNvPicPr>
          <p:nvPr/>
        </p:nvPicPr>
        <p:blipFill>
          <a:blip r:embed="rId4"/>
          <a:srcRect/>
          <a:stretch>
            <a:fillRect/>
          </a:stretch>
        </p:blipFill>
        <p:spPr bwMode="auto">
          <a:xfrm>
            <a:off x="3392488" y="4800600"/>
            <a:ext cx="2324100" cy="1828800"/>
          </a:xfrm>
          <a:prstGeom prst="rect">
            <a:avLst/>
          </a:prstGeom>
          <a:noFill/>
          <a:ln w="9525">
            <a:noFill/>
            <a:miter lim="800000"/>
            <a:headEnd/>
            <a:tailEnd/>
          </a:ln>
        </p:spPr>
      </p:pic>
      <p:pic>
        <p:nvPicPr>
          <p:cNvPr id="26631" name="Picture 7" descr="Globigerina"/>
          <p:cNvPicPr>
            <a:picLocks noChangeAspect="1" noChangeArrowheads="1"/>
          </p:cNvPicPr>
          <p:nvPr/>
        </p:nvPicPr>
        <p:blipFill>
          <a:blip r:embed="rId5"/>
          <a:srcRect/>
          <a:stretch>
            <a:fillRect/>
          </a:stretch>
        </p:blipFill>
        <p:spPr bwMode="auto">
          <a:xfrm>
            <a:off x="971550" y="4800600"/>
            <a:ext cx="144938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191000" y="838200"/>
            <a:ext cx="4800600" cy="4191000"/>
            <a:chOff x="3264" y="240"/>
            <a:chExt cx="2160" cy="1920"/>
          </a:xfrm>
        </p:grpSpPr>
        <p:sp>
          <p:nvSpPr>
            <p:cNvPr id="27656" name="Rectangle 3"/>
            <p:cNvSpPr>
              <a:spLocks noChangeArrowheads="1"/>
            </p:cNvSpPr>
            <p:nvPr/>
          </p:nvSpPr>
          <p:spPr bwMode="auto">
            <a:xfrm>
              <a:off x="3264" y="240"/>
              <a:ext cx="2160" cy="1920"/>
            </a:xfrm>
            <a:prstGeom prst="rect">
              <a:avLst/>
            </a:prstGeom>
            <a:solidFill>
              <a:schemeClr val="bg1"/>
            </a:solidFill>
            <a:ln w="57150" cmpd="thickThin">
              <a:no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27657" name="Picture 4"/>
            <p:cNvPicPr>
              <a:picLocks noChangeAspect="1" noChangeArrowheads="1"/>
            </p:cNvPicPr>
            <p:nvPr/>
          </p:nvPicPr>
          <p:blipFill>
            <a:blip r:embed="rId2"/>
            <a:srcRect/>
            <a:stretch>
              <a:fillRect/>
            </a:stretch>
          </p:blipFill>
          <p:spPr bwMode="auto">
            <a:xfrm>
              <a:off x="3312" y="288"/>
              <a:ext cx="2082" cy="1846"/>
            </a:xfrm>
            <a:prstGeom prst="rect">
              <a:avLst/>
            </a:prstGeom>
            <a:noFill/>
            <a:ln w="9525">
              <a:noFill/>
              <a:miter lim="800000"/>
              <a:headEnd/>
              <a:tailEnd/>
            </a:ln>
          </p:spPr>
        </p:pic>
      </p:grpSp>
      <p:sp>
        <p:nvSpPr>
          <p:cNvPr id="27651" name="Rectangle 5"/>
          <p:cNvSpPr>
            <a:spLocks noChangeArrowheads="1"/>
          </p:cNvSpPr>
          <p:nvPr/>
        </p:nvSpPr>
        <p:spPr bwMode="auto">
          <a:xfrm>
            <a:off x="609600" y="6583363"/>
            <a:ext cx="4541838"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http://3dparks.wr.usgs.gov/coloradoplateau/images/timescale.jpg</a:t>
            </a:r>
          </a:p>
        </p:txBody>
      </p:sp>
      <p:pic>
        <p:nvPicPr>
          <p:cNvPr id="27652" name="Picture 6" descr="timescale"/>
          <p:cNvPicPr>
            <a:picLocks noChangeAspect="1" noChangeArrowheads="1"/>
          </p:cNvPicPr>
          <p:nvPr/>
        </p:nvPicPr>
        <p:blipFill>
          <a:blip r:embed="rId3"/>
          <a:srcRect/>
          <a:stretch>
            <a:fillRect/>
          </a:stretch>
        </p:blipFill>
        <p:spPr bwMode="auto">
          <a:xfrm>
            <a:off x="533400" y="228600"/>
            <a:ext cx="3657600" cy="6210300"/>
          </a:xfrm>
          <a:prstGeom prst="rect">
            <a:avLst/>
          </a:prstGeom>
          <a:noFill/>
          <a:ln w="9525">
            <a:noFill/>
            <a:miter lim="800000"/>
            <a:headEnd/>
            <a:tailEnd/>
          </a:ln>
        </p:spPr>
      </p:pic>
      <p:sp>
        <p:nvSpPr>
          <p:cNvPr id="27653" name="Rectangle 7"/>
          <p:cNvSpPr>
            <a:spLocks noChangeArrowheads="1"/>
          </p:cNvSpPr>
          <p:nvPr/>
        </p:nvSpPr>
        <p:spPr bwMode="auto">
          <a:xfrm>
            <a:off x="6019800" y="6553200"/>
            <a:ext cx="25558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rPr>
              <a:t>http://pubs.usgs.gov/gip/geotime/</a:t>
            </a:r>
          </a:p>
        </p:txBody>
      </p:sp>
      <p:sp>
        <p:nvSpPr>
          <p:cNvPr id="318472" name="AutoShape 8"/>
          <p:cNvSpPr>
            <a:spLocks/>
          </p:cNvSpPr>
          <p:nvPr/>
        </p:nvSpPr>
        <p:spPr bwMode="auto">
          <a:xfrm>
            <a:off x="1219200" y="3673475"/>
            <a:ext cx="2509838" cy="441325"/>
          </a:xfrm>
          <a:prstGeom prst="borderCallout1">
            <a:avLst>
              <a:gd name="adj1" fmla="val 25898"/>
              <a:gd name="adj2" fmla="val 103037"/>
              <a:gd name="adj3" fmla="val 191366"/>
              <a:gd name="adj4" fmla="val 212713"/>
            </a:avLst>
          </a:prstGeom>
          <a:gradFill rotWithShape="1">
            <a:gsLst>
              <a:gs pos="0">
                <a:srgbClr val="333399"/>
              </a:gs>
              <a:gs pos="100000">
                <a:schemeClr val="accent2"/>
              </a:gs>
            </a:gsLst>
            <a:lin ang="0" scaled="1"/>
          </a:gradFill>
          <a:ln w="57150">
            <a:solidFill>
              <a:schemeClr val="tx1"/>
            </a:solidFill>
            <a:miter lim="800000"/>
            <a:headEnd/>
            <a:tailEnd type="triangle" w="med" len="med"/>
          </a:ln>
          <a:effectLst/>
        </p:spPr>
        <p:txBody>
          <a:bodyPr/>
          <a:lstStyle/>
          <a:p>
            <a:pPr defTabSz="914400" fontAlgn="base">
              <a:spcBef>
                <a:spcPct val="0"/>
              </a:spcBef>
              <a:spcAft>
                <a:spcPct val="0"/>
              </a:spcAft>
              <a:defRPr/>
            </a:pPr>
            <a:r>
              <a:rPr lang="en-US" sz="2000" b="1">
                <a:solidFill>
                  <a:srgbClr val="FFFFFF"/>
                </a:solidFill>
                <a:effectLst>
                  <a:outerShdw blurRad="38100" dist="38100" dir="2700000" algn="tl">
                    <a:srgbClr val="000000"/>
                  </a:outerShdw>
                </a:effectLst>
                <a:latin typeface="Arial" charset="0"/>
              </a:rPr>
              <a:t>Devonian</a:t>
            </a:r>
          </a:p>
        </p:txBody>
      </p:sp>
      <p:sp>
        <p:nvSpPr>
          <p:cNvPr id="27655" name="Text Box 9"/>
          <p:cNvSpPr txBox="1">
            <a:spLocks noChangeArrowheads="1"/>
          </p:cNvSpPr>
          <p:nvPr/>
        </p:nvSpPr>
        <p:spPr bwMode="auto">
          <a:xfrm rot="-5400000">
            <a:off x="-2674143" y="3131343"/>
            <a:ext cx="5867400" cy="51911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800" smtClean="0">
                <a:solidFill>
                  <a:srgbClr val="000000"/>
                </a:solidFill>
                <a:latin typeface="Arial" charset="0"/>
              </a:rPr>
              <a:t>Geologic Time Scale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72"/>
                                        </p:tgtEl>
                                        <p:attrNameLst>
                                          <p:attrName>style.visibility</p:attrName>
                                        </p:attrNameLst>
                                      </p:cBhvr>
                                      <p:to>
                                        <p:strVal val="visible"/>
                                      </p:to>
                                    </p:set>
                                    <p:animEffect transition="in" filter="wipe(left)">
                                      <p:cBhvr>
                                        <p:cTn id="7" dur="500"/>
                                        <p:tgtEl>
                                          <p:spTgt spid="318472"/>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strVal val="#ppt_w*0.70"/>
                                          </p:val>
                                        </p:tav>
                                        <p:tav tm="100000">
                                          <p:val>
                                            <p:strVal val="#ppt_w"/>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9498" name="Picture 10" descr="devonian"/>
          <p:cNvPicPr>
            <a:picLocks noChangeAspect="1" noChangeArrowheads="1"/>
          </p:cNvPicPr>
          <p:nvPr/>
        </p:nvPicPr>
        <p:blipFill>
          <a:blip r:embed="rId3"/>
          <a:srcRect/>
          <a:stretch>
            <a:fillRect/>
          </a:stretch>
        </p:blipFill>
        <p:spPr bwMode="auto">
          <a:xfrm>
            <a:off x="3124200" y="136525"/>
            <a:ext cx="5943600" cy="3673475"/>
          </a:xfrm>
          <a:prstGeom prst="rect">
            <a:avLst/>
          </a:prstGeom>
          <a:noFill/>
          <a:ln w="9525">
            <a:solidFill>
              <a:schemeClr val="tx1"/>
            </a:solidFill>
            <a:miter lim="800000"/>
            <a:headEnd/>
            <a:tailEnd/>
          </a:ln>
          <a:effectLst>
            <a:outerShdw dist="35921" dir="2700000" algn="ctr" rotWithShape="0">
              <a:srgbClr val="808080"/>
            </a:outerShdw>
          </a:effectLst>
        </p:spPr>
      </p:pic>
      <p:sp>
        <p:nvSpPr>
          <p:cNvPr id="319496" name="Rectangle 8"/>
          <p:cNvSpPr>
            <a:spLocks noChangeArrowheads="1"/>
          </p:cNvSpPr>
          <p:nvPr/>
        </p:nvSpPr>
        <p:spPr bwMode="auto">
          <a:xfrm>
            <a:off x="304800" y="533400"/>
            <a:ext cx="2509838" cy="609600"/>
          </a:xfrm>
          <a:prstGeom prst="rect">
            <a:avLst/>
          </a:prstGeom>
          <a:gradFill rotWithShape="1">
            <a:gsLst>
              <a:gs pos="0">
                <a:srgbClr val="333399"/>
              </a:gs>
              <a:gs pos="100000">
                <a:schemeClr val="accent2"/>
              </a:gs>
            </a:gsLst>
            <a:lin ang="0" scaled="1"/>
          </a:gradFill>
          <a:ln w="57150">
            <a:solidFill>
              <a:schemeClr val="tx1"/>
            </a:solidFill>
            <a:miter lim="800000"/>
            <a:headEnd/>
            <a:tailEnd/>
          </a:ln>
          <a:effectLst/>
        </p:spPr>
        <p:txBody>
          <a:bodyPr/>
          <a:lstStyle/>
          <a:p>
            <a:pPr algn="ctr" defTabSz="914400" fontAlgn="base">
              <a:spcBef>
                <a:spcPct val="0"/>
              </a:spcBef>
              <a:spcAft>
                <a:spcPct val="0"/>
              </a:spcAft>
              <a:defRPr/>
            </a:pPr>
            <a:r>
              <a:rPr lang="en-US" sz="2800">
                <a:solidFill>
                  <a:srgbClr val="FFFFFF"/>
                </a:solidFill>
                <a:effectLst>
                  <a:outerShdw blurRad="38100" dist="38100" dir="2700000" algn="tl">
                    <a:srgbClr val="000000"/>
                  </a:outerShdw>
                </a:effectLst>
                <a:latin typeface="Arial" charset="0"/>
              </a:rPr>
              <a:t>Devonian Life</a:t>
            </a:r>
          </a:p>
        </p:txBody>
      </p:sp>
      <p:sp>
        <p:nvSpPr>
          <p:cNvPr id="28676" name="Rectangle 11"/>
          <p:cNvSpPr>
            <a:spLocks noChangeArrowheads="1"/>
          </p:cNvSpPr>
          <p:nvPr/>
        </p:nvSpPr>
        <p:spPr bwMode="auto">
          <a:xfrm>
            <a:off x="5897563" y="266700"/>
            <a:ext cx="3094037"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FFFFFF"/>
                </a:solidFill>
                <a:latin typeface="Arial" charset="0"/>
              </a:rPr>
              <a:t>http://thunderlizard.gn.apc.org/image_devonian.html</a:t>
            </a:r>
          </a:p>
        </p:txBody>
      </p:sp>
      <p:pic>
        <p:nvPicPr>
          <p:cNvPr id="319501" name="Picture 13" descr="IMG_0907%20Dunkleosteus%20-%20Palaeozoic%20Era%20-%20Devonian%20Period"/>
          <p:cNvPicPr>
            <a:picLocks noChangeAspect="1" noChangeArrowheads="1"/>
          </p:cNvPicPr>
          <p:nvPr/>
        </p:nvPicPr>
        <p:blipFill>
          <a:blip r:embed="rId4"/>
          <a:srcRect/>
          <a:stretch>
            <a:fillRect/>
          </a:stretch>
        </p:blipFill>
        <p:spPr bwMode="auto">
          <a:xfrm>
            <a:off x="5715000" y="4343400"/>
            <a:ext cx="3251200" cy="2438400"/>
          </a:xfrm>
          <a:prstGeom prst="rect">
            <a:avLst/>
          </a:prstGeom>
          <a:noFill/>
          <a:ln w="9525">
            <a:solidFill>
              <a:schemeClr val="tx1"/>
            </a:solidFill>
            <a:miter lim="800000"/>
            <a:headEnd/>
            <a:tailEnd/>
          </a:ln>
          <a:effectLst>
            <a:outerShdw dist="35921" dir="2700000" algn="ctr" rotWithShape="0">
              <a:srgbClr val="808080"/>
            </a:outerShdw>
          </a:effectLst>
        </p:spPr>
      </p:pic>
      <p:sp>
        <p:nvSpPr>
          <p:cNvPr id="28678" name="Rectangle 12"/>
          <p:cNvSpPr>
            <a:spLocks noChangeArrowheads="1"/>
          </p:cNvSpPr>
          <p:nvPr/>
        </p:nvSpPr>
        <p:spPr bwMode="auto">
          <a:xfrm>
            <a:off x="5899150" y="6613525"/>
            <a:ext cx="3016250"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FFFFFF"/>
                </a:solidFill>
                <a:latin typeface="Arial" charset="0"/>
              </a:rPr>
              <a:t>http://www.globaltrekkers.ca/wp-photo.php?id=152</a:t>
            </a:r>
          </a:p>
        </p:txBody>
      </p:sp>
      <p:sp>
        <p:nvSpPr>
          <p:cNvPr id="28679" name="Rectangle 14"/>
          <p:cNvSpPr>
            <a:spLocks noChangeArrowheads="1"/>
          </p:cNvSpPr>
          <p:nvPr/>
        </p:nvSpPr>
        <p:spPr bwMode="auto">
          <a:xfrm rot="-5400000">
            <a:off x="-1564481" y="3739356"/>
            <a:ext cx="3494088"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http://www.mgs.md.gov/esic/brochures/fossils/devofos.html</a:t>
            </a:r>
          </a:p>
        </p:txBody>
      </p:sp>
      <p:pic>
        <p:nvPicPr>
          <p:cNvPr id="28680" name="Picture 15" descr="platexvii"/>
          <p:cNvPicPr>
            <a:picLocks noChangeAspect="1" noChangeArrowheads="1"/>
          </p:cNvPicPr>
          <p:nvPr/>
        </p:nvPicPr>
        <p:blipFill>
          <a:blip r:embed="rId5"/>
          <a:srcRect/>
          <a:stretch>
            <a:fillRect/>
          </a:stretch>
        </p:blipFill>
        <p:spPr bwMode="auto">
          <a:xfrm>
            <a:off x="328613" y="1809750"/>
            <a:ext cx="2705100" cy="4057650"/>
          </a:xfrm>
          <a:prstGeom prst="rect">
            <a:avLst/>
          </a:prstGeom>
          <a:noFill/>
          <a:ln w="9525">
            <a:solidFill>
              <a:schemeClr val="tx1"/>
            </a:solidFill>
            <a:miter lim="800000"/>
            <a:headEnd/>
            <a:tailEnd/>
          </a:ln>
        </p:spPr>
      </p:pic>
      <p:pic>
        <p:nvPicPr>
          <p:cNvPr id="319504" name="Picture 16" descr="Phacops2"/>
          <p:cNvPicPr>
            <a:picLocks noChangeAspect="1" noChangeArrowheads="1"/>
          </p:cNvPicPr>
          <p:nvPr/>
        </p:nvPicPr>
        <p:blipFill>
          <a:blip r:embed="rId6"/>
          <a:srcRect/>
          <a:stretch>
            <a:fillRect/>
          </a:stretch>
        </p:blipFill>
        <p:spPr bwMode="auto">
          <a:xfrm>
            <a:off x="3200400" y="4495800"/>
            <a:ext cx="2235200" cy="1951038"/>
          </a:xfrm>
          <a:prstGeom prst="rect">
            <a:avLst/>
          </a:prstGeom>
          <a:noFill/>
          <a:ln w="9525">
            <a:solidFill>
              <a:schemeClr val="tx1"/>
            </a:solidFill>
            <a:miter lim="800000"/>
            <a:headEnd/>
            <a:tailEnd/>
          </a:ln>
          <a:effectLst>
            <a:outerShdw dist="35921" dir="2700000" algn="ctr" rotWithShape="0">
              <a:srgbClr val="808080"/>
            </a:outerShdw>
          </a:effectLst>
        </p:spPr>
      </p:pic>
      <p:sp>
        <p:nvSpPr>
          <p:cNvPr id="28682" name="Rectangle 17"/>
          <p:cNvSpPr>
            <a:spLocks noChangeArrowheads="1"/>
          </p:cNvSpPr>
          <p:nvPr/>
        </p:nvSpPr>
        <p:spPr bwMode="auto">
          <a:xfrm>
            <a:off x="3733800" y="6537325"/>
            <a:ext cx="1368425"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http://paleoprep.com/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496"/>
                                        </p:tgtEl>
                                        <p:attrNameLst>
                                          <p:attrName>style.visibility</p:attrName>
                                        </p:attrNameLst>
                                      </p:cBhvr>
                                      <p:to>
                                        <p:strVal val="visible"/>
                                      </p:to>
                                    </p:set>
                                    <p:animEffect transition="in" filter="wipe(left)">
                                      <p:cBhvr>
                                        <p:cTn id="7" dur="500"/>
                                        <p:tgtEl>
                                          <p:spTgt spid="319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Rectangle 24"/>
          <p:cNvSpPr>
            <a:spLocks noChangeArrowheads="1"/>
          </p:cNvSpPr>
          <p:nvPr/>
        </p:nvSpPr>
        <p:spPr bwMode="auto">
          <a:xfrm>
            <a:off x="114300" y="228600"/>
            <a:ext cx="8915400" cy="6324600"/>
          </a:xfrm>
          <a:prstGeom prst="rect">
            <a:avLst/>
          </a:prstGeom>
          <a:solidFill>
            <a:schemeClr val="bg1">
              <a:alpha val="76862"/>
            </a:schemeClr>
          </a:solidFill>
          <a:ln w="9525">
            <a:solidFill>
              <a:schemeClr val="bg2"/>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29699" name="Picture 2"/>
          <p:cNvPicPr>
            <a:picLocks noChangeAspect="1" noChangeArrowheads="1"/>
          </p:cNvPicPr>
          <p:nvPr/>
        </p:nvPicPr>
        <p:blipFill>
          <a:blip r:embed="rId3"/>
          <a:srcRect/>
          <a:stretch>
            <a:fillRect/>
          </a:stretch>
        </p:blipFill>
        <p:spPr bwMode="auto">
          <a:xfrm>
            <a:off x="7848600" y="228600"/>
            <a:ext cx="1030288" cy="1479550"/>
          </a:xfrm>
          <a:prstGeom prst="rect">
            <a:avLst/>
          </a:prstGeom>
          <a:noFill/>
          <a:ln w="9525">
            <a:solidFill>
              <a:schemeClr val="tx1"/>
            </a:solidFill>
            <a:miter lim="800000"/>
            <a:headEnd/>
            <a:tailEnd/>
          </a:ln>
        </p:spPr>
      </p:pic>
      <p:pic>
        <p:nvPicPr>
          <p:cNvPr id="29700" name="Picture 3"/>
          <p:cNvPicPr>
            <a:picLocks noChangeAspect="1" noChangeArrowheads="1"/>
          </p:cNvPicPr>
          <p:nvPr/>
        </p:nvPicPr>
        <p:blipFill>
          <a:blip r:embed="rId4"/>
          <a:srcRect/>
          <a:stretch>
            <a:fillRect/>
          </a:stretch>
        </p:blipFill>
        <p:spPr bwMode="auto">
          <a:xfrm>
            <a:off x="8001000" y="1828800"/>
            <a:ext cx="858838" cy="1416050"/>
          </a:xfrm>
          <a:prstGeom prst="rect">
            <a:avLst/>
          </a:prstGeom>
          <a:noFill/>
          <a:ln w="9525">
            <a:solidFill>
              <a:schemeClr val="tx1"/>
            </a:solidFill>
            <a:miter lim="800000"/>
            <a:headEnd/>
            <a:tailEnd/>
          </a:ln>
        </p:spPr>
      </p:pic>
      <p:pic>
        <p:nvPicPr>
          <p:cNvPr id="29701" name="Picture 4"/>
          <p:cNvPicPr>
            <a:picLocks noChangeAspect="1" noChangeArrowheads="1"/>
          </p:cNvPicPr>
          <p:nvPr/>
        </p:nvPicPr>
        <p:blipFill>
          <a:blip r:embed="rId5"/>
          <a:srcRect/>
          <a:stretch>
            <a:fillRect/>
          </a:stretch>
        </p:blipFill>
        <p:spPr bwMode="auto">
          <a:xfrm>
            <a:off x="6629400" y="381000"/>
            <a:ext cx="1076325" cy="1314450"/>
          </a:xfrm>
          <a:prstGeom prst="rect">
            <a:avLst/>
          </a:prstGeom>
          <a:noFill/>
          <a:ln w="9525">
            <a:solidFill>
              <a:schemeClr val="tx1"/>
            </a:solidFill>
            <a:miter lim="800000"/>
            <a:headEnd/>
            <a:tailEnd/>
          </a:ln>
        </p:spPr>
      </p:pic>
      <p:pic>
        <p:nvPicPr>
          <p:cNvPr id="29702" name="Picture 5"/>
          <p:cNvPicPr>
            <a:picLocks noChangeAspect="1" noChangeArrowheads="1"/>
          </p:cNvPicPr>
          <p:nvPr/>
        </p:nvPicPr>
        <p:blipFill>
          <a:blip r:embed="rId6"/>
          <a:srcRect/>
          <a:stretch>
            <a:fillRect/>
          </a:stretch>
        </p:blipFill>
        <p:spPr bwMode="auto">
          <a:xfrm>
            <a:off x="6172200" y="1828800"/>
            <a:ext cx="677863" cy="1327150"/>
          </a:xfrm>
          <a:prstGeom prst="rect">
            <a:avLst/>
          </a:prstGeom>
          <a:noFill/>
          <a:ln w="9525">
            <a:solidFill>
              <a:schemeClr val="tx1"/>
            </a:solidFill>
            <a:miter lim="800000"/>
            <a:headEnd/>
            <a:tailEnd/>
          </a:ln>
        </p:spPr>
      </p:pic>
      <p:pic>
        <p:nvPicPr>
          <p:cNvPr id="29703" name="Picture 6"/>
          <p:cNvPicPr>
            <a:picLocks noChangeAspect="1" noChangeArrowheads="1"/>
          </p:cNvPicPr>
          <p:nvPr/>
        </p:nvPicPr>
        <p:blipFill>
          <a:blip r:embed="rId7"/>
          <a:srcRect/>
          <a:stretch>
            <a:fillRect/>
          </a:stretch>
        </p:blipFill>
        <p:spPr bwMode="auto">
          <a:xfrm>
            <a:off x="5638800" y="533400"/>
            <a:ext cx="903288" cy="1162050"/>
          </a:xfrm>
          <a:prstGeom prst="rect">
            <a:avLst/>
          </a:prstGeom>
          <a:noFill/>
          <a:ln w="9525">
            <a:solidFill>
              <a:schemeClr val="tx1"/>
            </a:solidFill>
            <a:miter lim="800000"/>
            <a:headEnd/>
            <a:tailEnd/>
          </a:ln>
        </p:spPr>
      </p:pic>
      <p:pic>
        <p:nvPicPr>
          <p:cNvPr id="29704" name="Picture 7"/>
          <p:cNvPicPr>
            <a:picLocks noChangeAspect="1" noChangeArrowheads="1"/>
          </p:cNvPicPr>
          <p:nvPr/>
        </p:nvPicPr>
        <p:blipFill>
          <a:blip r:embed="rId8"/>
          <a:srcRect/>
          <a:stretch>
            <a:fillRect/>
          </a:stretch>
        </p:blipFill>
        <p:spPr bwMode="auto">
          <a:xfrm>
            <a:off x="6934200" y="1828800"/>
            <a:ext cx="955675" cy="1371600"/>
          </a:xfrm>
          <a:prstGeom prst="rect">
            <a:avLst/>
          </a:prstGeom>
          <a:noFill/>
          <a:ln w="9525">
            <a:solidFill>
              <a:schemeClr val="tx1"/>
            </a:solidFill>
            <a:miter lim="800000"/>
            <a:headEnd/>
            <a:tailEnd/>
          </a:ln>
        </p:spPr>
      </p:pic>
      <p:pic>
        <p:nvPicPr>
          <p:cNvPr id="29705" name="Picture 8"/>
          <p:cNvPicPr>
            <a:picLocks noChangeAspect="1" noChangeArrowheads="1"/>
          </p:cNvPicPr>
          <p:nvPr/>
        </p:nvPicPr>
        <p:blipFill>
          <a:blip r:embed="rId9"/>
          <a:srcRect/>
          <a:stretch>
            <a:fillRect/>
          </a:stretch>
        </p:blipFill>
        <p:spPr bwMode="auto">
          <a:xfrm>
            <a:off x="228600" y="228600"/>
            <a:ext cx="1358900" cy="1543050"/>
          </a:xfrm>
          <a:prstGeom prst="rect">
            <a:avLst/>
          </a:prstGeom>
          <a:noFill/>
          <a:ln w="9525">
            <a:solidFill>
              <a:schemeClr val="tx1"/>
            </a:solidFill>
            <a:miter lim="800000"/>
            <a:headEnd/>
            <a:tailEnd/>
          </a:ln>
        </p:spPr>
      </p:pic>
      <p:pic>
        <p:nvPicPr>
          <p:cNvPr id="29706" name="Picture 9"/>
          <p:cNvPicPr>
            <a:picLocks noChangeAspect="1" noChangeArrowheads="1"/>
          </p:cNvPicPr>
          <p:nvPr/>
        </p:nvPicPr>
        <p:blipFill>
          <a:blip r:embed="rId10"/>
          <a:srcRect/>
          <a:stretch>
            <a:fillRect/>
          </a:stretch>
        </p:blipFill>
        <p:spPr bwMode="auto">
          <a:xfrm>
            <a:off x="228600" y="1905000"/>
            <a:ext cx="1492250" cy="1117600"/>
          </a:xfrm>
          <a:prstGeom prst="rect">
            <a:avLst/>
          </a:prstGeom>
          <a:noFill/>
          <a:ln w="9525">
            <a:solidFill>
              <a:schemeClr val="tx1"/>
            </a:solidFill>
            <a:miter lim="800000"/>
            <a:headEnd/>
            <a:tailEnd/>
          </a:ln>
        </p:spPr>
      </p:pic>
      <p:pic>
        <p:nvPicPr>
          <p:cNvPr id="29707" name="Picture 10"/>
          <p:cNvPicPr>
            <a:picLocks noChangeAspect="1" noChangeArrowheads="1"/>
          </p:cNvPicPr>
          <p:nvPr/>
        </p:nvPicPr>
        <p:blipFill>
          <a:blip r:embed="rId11"/>
          <a:srcRect/>
          <a:stretch>
            <a:fillRect/>
          </a:stretch>
        </p:blipFill>
        <p:spPr bwMode="auto">
          <a:xfrm>
            <a:off x="304800" y="3276600"/>
            <a:ext cx="1479550" cy="1365250"/>
          </a:xfrm>
          <a:prstGeom prst="rect">
            <a:avLst/>
          </a:prstGeom>
          <a:noFill/>
          <a:ln w="9525">
            <a:solidFill>
              <a:schemeClr val="tx1"/>
            </a:solidFill>
            <a:miter lim="800000"/>
            <a:headEnd/>
            <a:tailEnd/>
          </a:ln>
        </p:spPr>
      </p:pic>
      <p:pic>
        <p:nvPicPr>
          <p:cNvPr id="29708" name="Picture 11"/>
          <p:cNvPicPr>
            <a:picLocks noChangeAspect="1" noChangeArrowheads="1"/>
          </p:cNvPicPr>
          <p:nvPr/>
        </p:nvPicPr>
        <p:blipFill>
          <a:blip r:embed="rId12"/>
          <a:srcRect/>
          <a:stretch>
            <a:fillRect/>
          </a:stretch>
        </p:blipFill>
        <p:spPr bwMode="auto">
          <a:xfrm>
            <a:off x="228600" y="4800600"/>
            <a:ext cx="1150938" cy="1301750"/>
          </a:xfrm>
          <a:prstGeom prst="rect">
            <a:avLst/>
          </a:prstGeom>
          <a:noFill/>
          <a:ln w="9525">
            <a:solidFill>
              <a:schemeClr val="tx1"/>
            </a:solidFill>
            <a:miter lim="800000"/>
            <a:headEnd/>
            <a:tailEnd/>
          </a:ln>
        </p:spPr>
      </p:pic>
      <p:pic>
        <p:nvPicPr>
          <p:cNvPr id="29709" name="Picture 12"/>
          <p:cNvPicPr>
            <a:picLocks noChangeAspect="1" noChangeArrowheads="1"/>
          </p:cNvPicPr>
          <p:nvPr/>
        </p:nvPicPr>
        <p:blipFill>
          <a:blip r:embed="rId13"/>
          <a:srcRect/>
          <a:stretch>
            <a:fillRect/>
          </a:stretch>
        </p:blipFill>
        <p:spPr bwMode="auto">
          <a:xfrm>
            <a:off x="1905000" y="304800"/>
            <a:ext cx="982663" cy="1625600"/>
          </a:xfrm>
          <a:prstGeom prst="rect">
            <a:avLst/>
          </a:prstGeom>
          <a:noFill/>
          <a:ln w="9525">
            <a:solidFill>
              <a:schemeClr val="tx1"/>
            </a:solidFill>
            <a:miter lim="800000"/>
            <a:headEnd/>
            <a:tailEnd/>
          </a:ln>
        </p:spPr>
      </p:pic>
      <p:pic>
        <p:nvPicPr>
          <p:cNvPr id="29710" name="Picture 13"/>
          <p:cNvPicPr>
            <a:picLocks noChangeAspect="1" noChangeArrowheads="1"/>
          </p:cNvPicPr>
          <p:nvPr/>
        </p:nvPicPr>
        <p:blipFill>
          <a:blip r:embed="rId14"/>
          <a:srcRect/>
          <a:stretch>
            <a:fillRect/>
          </a:stretch>
        </p:blipFill>
        <p:spPr bwMode="auto">
          <a:xfrm>
            <a:off x="1981200" y="2133600"/>
            <a:ext cx="1447800" cy="1265238"/>
          </a:xfrm>
          <a:prstGeom prst="rect">
            <a:avLst/>
          </a:prstGeom>
          <a:noFill/>
          <a:ln w="9525">
            <a:solidFill>
              <a:schemeClr val="tx1"/>
            </a:solidFill>
            <a:miter lim="800000"/>
            <a:headEnd/>
            <a:tailEnd/>
          </a:ln>
        </p:spPr>
      </p:pic>
      <p:pic>
        <p:nvPicPr>
          <p:cNvPr id="29711" name="Picture 14"/>
          <p:cNvPicPr>
            <a:picLocks noChangeAspect="1" noChangeArrowheads="1"/>
          </p:cNvPicPr>
          <p:nvPr/>
        </p:nvPicPr>
        <p:blipFill>
          <a:blip r:embed="rId15"/>
          <a:srcRect/>
          <a:stretch>
            <a:fillRect/>
          </a:stretch>
        </p:blipFill>
        <p:spPr bwMode="auto">
          <a:xfrm>
            <a:off x="1981200" y="3657600"/>
            <a:ext cx="1581150" cy="1057275"/>
          </a:xfrm>
          <a:prstGeom prst="rect">
            <a:avLst/>
          </a:prstGeom>
          <a:noFill/>
          <a:ln w="9525">
            <a:solidFill>
              <a:schemeClr val="tx1"/>
            </a:solidFill>
            <a:miter lim="800000"/>
            <a:headEnd/>
            <a:tailEnd/>
          </a:ln>
        </p:spPr>
      </p:pic>
      <p:pic>
        <p:nvPicPr>
          <p:cNvPr id="29712" name="Picture 15"/>
          <p:cNvPicPr>
            <a:picLocks noChangeAspect="1" noChangeArrowheads="1"/>
          </p:cNvPicPr>
          <p:nvPr/>
        </p:nvPicPr>
        <p:blipFill>
          <a:blip r:embed="rId16"/>
          <a:srcRect/>
          <a:stretch>
            <a:fillRect/>
          </a:stretch>
        </p:blipFill>
        <p:spPr bwMode="auto">
          <a:xfrm>
            <a:off x="1676400" y="4953000"/>
            <a:ext cx="1263650" cy="1071563"/>
          </a:xfrm>
          <a:prstGeom prst="rect">
            <a:avLst/>
          </a:prstGeom>
          <a:noFill/>
          <a:ln w="9525">
            <a:solidFill>
              <a:schemeClr val="tx1"/>
            </a:solidFill>
            <a:miter lim="800000"/>
            <a:headEnd/>
            <a:tailEnd/>
          </a:ln>
        </p:spPr>
      </p:pic>
      <p:pic>
        <p:nvPicPr>
          <p:cNvPr id="29713" name="Picture 16"/>
          <p:cNvPicPr>
            <a:picLocks noChangeAspect="1" noChangeArrowheads="1"/>
          </p:cNvPicPr>
          <p:nvPr/>
        </p:nvPicPr>
        <p:blipFill>
          <a:blip r:embed="rId17"/>
          <a:srcRect/>
          <a:stretch>
            <a:fillRect/>
          </a:stretch>
        </p:blipFill>
        <p:spPr bwMode="auto">
          <a:xfrm>
            <a:off x="3200400" y="4876800"/>
            <a:ext cx="1092200" cy="1238250"/>
          </a:xfrm>
          <a:prstGeom prst="rect">
            <a:avLst/>
          </a:prstGeom>
          <a:noFill/>
          <a:ln w="9525">
            <a:solidFill>
              <a:schemeClr val="tx1"/>
            </a:solidFill>
            <a:miter lim="800000"/>
            <a:headEnd/>
            <a:tailEnd/>
          </a:ln>
        </p:spPr>
      </p:pic>
      <p:pic>
        <p:nvPicPr>
          <p:cNvPr id="29714" name="Picture 17"/>
          <p:cNvPicPr>
            <a:picLocks noChangeAspect="1" noChangeArrowheads="1"/>
          </p:cNvPicPr>
          <p:nvPr/>
        </p:nvPicPr>
        <p:blipFill>
          <a:blip r:embed="rId18"/>
          <a:srcRect/>
          <a:stretch>
            <a:fillRect/>
          </a:stretch>
        </p:blipFill>
        <p:spPr bwMode="auto">
          <a:xfrm>
            <a:off x="3124200" y="381000"/>
            <a:ext cx="1276350" cy="1184275"/>
          </a:xfrm>
          <a:prstGeom prst="rect">
            <a:avLst/>
          </a:prstGeom>
          <a:noFill/>
          <a:ln w="9525">
            <a:solidFill>
              <a:schemeClr val="tx1"/>
            </a:solidFill>
            <a:miter lim="800000"/>
            <a:headEnd/>
            <a:tailEnd/>
          </a:ln>
        </p:spPr>
      </p:pic>
      <p:pic>
        <p:nvPicPr>
          <p:cNvPr id="29715" name="Picture 18"/>
          <p:cNvPicPr>
            <a:picLocks noChangeAspect="1" noChangeArrowheads="1"/>
          </p:cNvPicPr>
          <p:nvPr/>
        </p:nvPicPr>
        <p:blipFill>
          <a:blip r:embed="rId19"/>
          <a:srcRect/>
          <a:stretch>
            <a:fillRect/>
          </a:stretch>
        </p:blipFill>
        <p:spPr bwMode="auto">
          <a:xfrm>
            <a:off x="3581400" y="1905000"/>
            <a:ext cx="1123950" cy="958850"/>
          </a:xfrm>
          <a:prstGeom prst="rect">
            <a:avLst/>
          </a:prstGeom>
          <a:noFill/>
          <a:ln w="9525">
            <a:solidFill>
              <a:schemeClr val="tx1"/>
            </a:solidFill>
            <a:miter lim="800000"/>
            <a:headEnd/>
            <a:tailEnd/>
          </a:ln>
        </p:spPr>
      </p:pic>
      <p:pic>
        <p:nvPicPr>
          <p:cNvPr id="29716" name="Picture 19"/>
          <p:cNvPicPr>
            <a:picLocks noChangeAspect="1" noChangeArrowheads="1"/>
          </p:cNvPicPr>
          <p:nvPr/>
        </p:nvPicPr>
        <p:blipFill>
          <a:blip r:embed="rId20"/>
          <a:srcRect/>
          <a:stretch>
            <a:fillRect/>
          </a:stretch>
        </p:blipFill>
        <p:spPr bwMode="auto">
          <a:xfrm>
            <a:off x="7162800" y="3352800"/>
            <a:ext cx="641350" cy="1568450"/>
          </a:xfrm>
          <a:prstGeom prst="rect">
            <a:avLst/>
          </a:prstGeom>
          <a:noFill/>
          <a:ln w="9525">
            <a:solidFill>
              <a:schemeClr val="tx1"/>
            </a:solidFill>
            <a:miter lim="800000"/>
            <a:headEnd/>
            <a:tailEnd/>
          </a:ln>
        </p:spPr>
      </p:pic>
      <p:pic>
        <p:nvPicPr>
          <p:cNvPr id="29717" name="Picture 20"/>
          <p:cNvPicPr>
            <a:picLocks noChangeAspect="1" noChangeArrowheads="1"/>
          </p:cNvPicPr>
          <p:nvPr/>
        </p:nvPicPr>
        <p:blipFill>
          <a:blip r:embed="rId21"/>
          <a:srcRect/>
          <a:stretch>
            <a:fillRect/>
          </a:stretch>
        </p:blipFill>
        <p:spPr bwMode="auto">
          <a:xfrm>
            <a:off x="6248400" y="3429000"/>
            <a:ext cx="744538" cy="1295400"/>
          </a:xfrm>
          <a:prstGeom prst="rect">
            <a:avLst/>
          </a:prstGeom>
          <a:noFill/>
          <a:ln w="9525">
            <a:solidFill>
              <a:schemeClr val="tx1"/>
            </a:solidFill>
            <a:miter lim="800000"/>
            <a:headEnd/>
            <a:tailEnd/>
          </a:ln>
        </p:spPr>
      </p:pic>
      <p:pic>
        <p:nvPicPr>
          <p:cNvPr id="29718" name="Picture 21"/>
          <p:cNvPicPr>
            <a:picLocks noChangeAspect="1" noChangeArrowheads="1"/>
          </p:cNvPicPr>
          <p:nvPr/>
        </p:nvPicPr>
        <p:blipFill>
          <a:blip r:embed="rId22"/>
          <a:srcRect/>
          <a:stretch>
            <a:fillRect/>
          </a:stretch>
        </p:blipFill>
        <p:spPr bwMode="auto">
          <a:xfrm>
            <a:off x="5029200" y="3429000"/>
            <a:ext cx="1065213" cy="1403350"/>
          </a:xfrm>
          <a:prstGeom prst="rect">
            <a:avLst/>
          </a:prstGeom>
          <a:noFill/>
          <a:ln w="9525">
            <a:solidFill>
              <a:schemeClr val="tx1"/>
            </a:solidFill>
            <a:miter lim="800000"/>
            <a:headEnd/>
            <a:tailEnd/>
          </a:ln>
        </p:spPr>
      </p:pic>
      <p:pic>
        <p:nvPicPr>
          <p:cNvPr id="29719" name="Picture 22"/>
          <p:cNvPicPr>
            <a:picLocks noChangeAspect="1" noChangeArrowheads="1"/>
          </p:cNvPicPr>
          <p:nvPr/>
        </p:nvPicPr>
        <p:blipFill>
          <a:blip r:embed="rId23"/>
          <a:srcRect/>
          <a:stretch>
            <a:fillRect/>
          </a:stretch>
        </p:blipFill>
        <p:spPr bwMode="auto">
          <a:xfrm>
            <a:off x="7870825" y="3352800"/>
            <a:ext cx="1044575" cy="1479550"/>
          </a:xfrm>
          <a:prstGeom prst="rect">
            <a:avLst/>
          </a:prstGeom>
          <a:noFill/>
          <a:ln w="9525">
            <a:solidFill>
              <a:schemeClr val="tx1"/>
            </a:solidFill>
            <a:miter lim="800000"/>
            <a:headEnd/>
            <a:tailEnd/>
          </a:ln>
        </p:spPr>
      </p:pic>
      <p:sp>
        <p:nvSpPr>
          <p:cNvPr id="29720" name="Text Box 23"/>
          <p:cNvSpPr txBox="1">
            <a:spLocks noChangeArrowheads="1"/>
          </p:cNvSpPr>
          <p:nvPr/>
        </p:nvSpPr>
        <p:spPr bwMode="auto">
          <a:xfrm>
            <a:off x="4953000" y="5105400"/>
            <a:ext cx="3505200" cy="954088"/>
          </a:xfrm>
          <a:prstGeom prst="rect">
            <a:avLst/>
          </a:prstGeom>
          <a:blipFill dpi="0" rotWithShape="0">
            <a:blip r:embed="rId24"/>
            <a:srcRect/>
            <a:tile tx="0" ty="0" sx="100000" sy="100000" flip="none" algn="tl"/>
          </a:blipFill>
          <a:ln w="9525">
            <a:solidFill>
              <a:schemeClr val="bg2"/>
            </a:solidFill>
            <a:miter lim="800000"/>
            <a:headEnd/>
            <a:tailEnd/>
          </a:ln>
        </p:spPr>
        <p:txBody>
          <a:bodyPr>
            <a:spAutoFit/>
          </a:bodyPr>
          <a:lstStyle/>
          <a:p>
            <a:pPr defTabSz="914400" eaLnBrk="0" fontAlgn="base" hangingPunct="0">
              <a:spcBef>
                <a:spcPct val="0"/>
              </a:spcBef>
              <a:spcAft>
                <a:spcPct val="0"/>
              </a:spcAft>
            </a:pPr>
            <a:r>
              <a:rPr lang="en-US" altLang="en-US" sz="3200" b="1" smtClean="0">
                <a:solidFill>
                  <a:srgbClr val="3333CC"/>
                </a:solidFill>
                <a:latin typeface="Arial" charset="0"/>
              </a:rPr>
              <a:t>Pleistocene</a:t>
            </a:r>
            <a:r>
              <a:rPr lang="en-US" altLang="en-US" sz="3200" smtClean="0">
                <a:solidFill>
                  <a:srgbClr val="3333CC"/>
                </a:solidFill>
                <a:latin typeface="Arial" charset="0"/>
              </a:rPr>
              <a:t> </a:t>
            </a:r>
          </a:p>
          <a:p>
            <a:pPr defTabSz="914400" eaLnBrk="0" fontAlgn="base" hangingPunct="0">
              <a:spcBef>
                <a:spcPct val="0"/>
              </a:spcBef>
              <a:spcAft>
                <a:spcPct val="0"/>
              </a:spcAft>
            </a:pPr>
            <a:r>
              <a:rPr lang="en-US" altLang="en-US" sz="2400" i="1" smtClean="0">
                <a:solidFill>
                  <a:srgbClr val="000000"/>
                </a:solidFill>
                <a:latin typeface="Arial" charset="0"/>
              </a:rPr>
              <a:t>Molluscan Assemblage</a:t>
            </a:r>
            <a:endParaRPr lang="en-US" altLang="en-US" sz="3200"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2" name="Rectangle 16"/>
          <p:cNvSpPr>
            <a:spLocks noChangeArrowheads="1"/>
          </p:cNvSpPr>
          <p:nvPr/>
        </p:nvSpPr>
        <p:spPr bwMode="auto">
          <a:xfrm>
            <a:off x="533400" y="152400"/>
            <a:ext cx="8229600" cy="6248400"/>
          </a:xfrm>
          <a:prstGeom prst="rect">
            <a:avLst/>
          </a:prstGeom>
          <a:solidFill>
            <a:srgbClr val="D6EFE7">
              <a:alpha val="69019"/>
            </a:srgbClr>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316419" name="Text Box 3"/>
          <p:cNvSpPr txBox="1">
            <a:spLocks noChangeArrowheads="1"/>
          </p:cNvSpPr>
          <p:nvPr/>
        </p:nvSpPr>
        <p:spPr bwMode="auto">
          <a:xfrm>
            <a:off x="4914900" y="228600"/>
            <a:ext cx="3581400" cy="641350"/>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3600">
                <a:solidFill>
                  <a:srgbClr val="3333CC"/>
                </a:solidFill>
                <a:effectLst>
                  <a:outerShdw blurRad="38100" dist="38100" dir="2700000" algn="tl">
                    <a:srgbClr val="000000"/>
                  </a:outerShdw>
                </a:effectLst>
                <a:latin typeface="Arial" charset="0"/>
              </a:rPr>
              <a:t>Foraminifera</a:t>
            </a:r>
          </a:p>
        </p:txBody>
      </p:sp>
      <p:sp>
        <p:nvSpPr>
          <p:cNvPr id="30724" name="Rectangle 4"/>
          <p:cNvSpPr>
            <a:spLocks noChangeArrowheads="1"/>
          </p:cNvSpPr>
          <p:nvPr/>
        </p:nvSpPr>
        <p:spPr bwMode="auto">
          <a:xfrm>
            <a:off x="4983163" y="6537325"/>
            <a:ext cx="3444875"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http://www.ucmp.berkeley.edu/people/klf/MicroGallery.htm</a:t>
            </a:r>
          </a:p>
        </p:txBody>
      </p:sp>
      <p:grpSp>
        <p:nvGrpSpPr>
          <p:cNvPr id="2" name="Group 8"/>
          <p:cNvGrpSpPr>
            <a:grpSpLocks/>
          </p:cNvGrpSpPr>
          <p:nvPr/>
        </p:nvGrpSpPr>
        <p:grpSpPr bwMode="auto">
          <a:xfrm>
            <a:off x="4419600" y="3794125"/>
            <a:ext cx="4572000" cy="2659063"/>
            <a:chOff x="528" y="816"/>
            <a:chExt cx="4704" cy="2736"/>
          </a:xfrm>
        </p:grpSpPr>
        <p:sp>
          <p:nvSpPr>
            <p:cNvPr id="30733" name="Rectangle 2"/>
            <p:cNvSpPr>
              <a:spLocks noChangeArrowheads="1"/>
            </p:cNvSpPr>
            <p:nvPr/>
          </p:nvSpPr>
          <p:spPr bwMode="auto">
            <a:xfrm>
              <a:off x="528" y="816"/>
              <a:ext cx="4704" cy="2736"/>
            </a:xfrm>
            <a:prstGeom prst="rect">
              <a:avLst/>
            </a:prstGeom>
            <a:solidFill>
              <a:schemeClr val="tx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1"/>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pic>
          <p:nvPicPr>
            <p:cNvPr id="30734" name="Picture 5" descr="Needle-Foram"/>
            <p:cNvPicPr>
              <a:picLocks noChangeAspect="1" noChangeArrowheads="1"/>
            </p:cNvPicPr>
            <p:nvPr/>
          </p:nvPicPr>
          <p:blipFill>
            <a:blip r:embed="rId3"/>
            <a:srcRect/>
            <a:stretch>
              <a:fillRect/>
            </a:stretch>
          </p:blipFill>
          <p:spPr bwMode="auto">
            <a:xfrm>
              <a:off x="528" y="890"/>
              <a:ext cx="2003" cy="2544"/>
            </a:xfrm>
            <a:prstGeom prst="rect">
              <a:avLst/>
            </a:prstGeom>
            <a:noFill/>
            <a:ln w="9525">
              <a:noFill/>
              <a:miter lim="800000"/>
              <a:headEnd/>
              <a:tailEnd/>
            </a:ln>
          </p:spPr>
        </p:pic>
        <p:pic>
          <p:nvPicPr>
            <p:cNvPr id="30735" name="Picture 6" descr="Forams1"/>
            <p:cNvPicPr>
              <a:picLocks noChangeAspect="1" noChangeArrowheads="1"/>
            </p:cNvPicPr>
            <p:nvPr/>
          </p:nvPicPr>
          <p:blipFill>
            <a:blip r:embed="rId4"/>
            <a:srcRect/>
            <a:stretch>
              <a:fillRect/>
            </a:stretch>
          </p:blipFill>
          <p:spPr bwMode="auto">
            <a:xfrm>
              <a:off x="2572" y="899"/>
              <a:ext cx="2544" cy="2526"/>
            </a:xfrm>
            <a:prstGeom prst="rect">
              <a:avLst/>
            </a:prstGeom>
            <a:noFill/>
            <a:ln w="9525">
              <a:noFill/>
              <a:miter lim="800000"/>
              <a:headEnd/>
              <a:tailEnd/>
            </a:ln>
          </p:spPr>
        </p:pic>
      </p:grpSp>
      <p:sp>
        <p:nvSpPr>
          <p:cNvPr id="30726" name="Rectangle 7"/>
          <p:cNvSpPr>
            <a:spLocks noChangeArrowheads="1"/>
          </p:cNvSpPr>
          <p:nvPr/>
        </p:nvSpPr>
        <p:spPr bwMode="auto">
          <a:xfrm>
            <a:off x="381000" y="6613525"/>
            <a:ext cx="3160713"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http://services.chronos.org/foramatlas/pages/rcfo.htm</a:t>
            </a:r>
          </a:p>
        </p:txBody>
      </p:sp>
      <p:pic>
        <p:nvPicPr>
          <p:cNvPr id="30727" name="Picture 9" descr="rcfo"/>
          <p:cNvPicPr>
            <a:picLocks noChangeAspect="1" noChangeArrowheads="1"/>
          </p:cNvPicPr>
          <p:nvPr/>
        </p:nvPicPr>
        <p:blipFill>
          <a:blip r:embed="rId5"/>
          <a:srcRect/>
          <a:stretch>
            <a:fillRect/>
          </a:stretch>
        </p:blipFill>
        <p:spPr bwMode="auto">
          <a:xfrm>
            <a:off x="57150" y="76200"/>
            <a:ext cx="4075113" cy="6553200"/>
          </a:xfrm>
          <a:prstGeom prst="rect">
            <a:avLst/>
          </a:prstGeom>
          <a:noFill/>
          <a:ln w="9525">
            <a:solidFill>
              <a:schemeClr val="tx1"/>
            </a:solidFill>
            <a:miter lim="800000"/>
            <a:headEnd/>
            <a:tailEnd/>
          </a:ln>
        </p:spPr>
      </p:pic>
      <p:grpSp>
        <p:nvGrpSpPr>
          <p:cNvPr id="3" name="Group 13"/>
          <p:cNvGrpSpPr>
            <a:grpSpLocks/>
          </p:cNvGrpSpPr>
          <p:nvPr/>
        </p:nvGrpSpPr>
        <p:grpSpPr bwMode="auto">
          <a:xfrm>
            <a:off x="4914900" y="990600"/>
            <a:ext cx="3581400" cy="2667000"/>
            <a:chOff x="2736" y="624"/>
            <a:chExt cx="2256" cy="1680"/>
          </a:xfrm>
        </p:grpSpPr>
        <p:sp>
          <p:nvSpPr>
            <p:cNvPr id="30730" name="Rectangle 12"/>
            <p:cNvSpPr>
              <a:spLocks noChangeArrowheads="1"/>
            </p:cNvSpPr>
            <p:nvPr/>
          </p:nvSpPr>
          <p:spPr bwMode="auto">
            <a:xfrm>
              <a:off x="2736" y="624"/>
              <a:ext cx="2256" cy="168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30731" name="Picture 10" descr="3012"/>
            <p:cNvPicPr>
              <a:picLocks noChangeAspect="1" noChangeArrowheads="1"/>
            </p:cNvPicPr>
            <p:nvPr/>
          </p:nvPicPr>
          <p:blipFill>
            <a:blip r:embed="rId6"/>
            <a:srcRect/>
            <a:stretch>
              <a:fillRect/>
            </a:stretch>
          </p:blipFill>
          <p:spPr bwMode="auto">
            <a:xfrm>
              <a:off x="2832" y="672"/>
              <a:ext cx="848" cy="1566"/>
            </a:xfrm>
            <a:prstGeom prst="rect">
              <a:avLst/>
            </a:prstGeom>
            <a:noFill/>
            <a:ln w="9525">
              <a:noFill/>
              <a:miter lim="800000"/>
              <a:headEnd/>
              <a:tailEnd/>
            </a:ln>
          </p:spPr>
        </p:pic>
        <p:pic>
          <p:nvPicPr>
            <p:cNvPr id="30732" name="Picture 11" descr="3001"/>
            <p:cNvPicPr>
              <a:picLocks noChangeAspect="1" noChangeArrowheads="1"/>
            </p:cNvPicPr>
            <p:nvPr/>
          </p:nvPicPr>
          <p:blipFill>
            <a:blip r:embed="rId7"/>
            <a:srcRect/>
            <a:stretch>
              <a:fillRect/>
            </a:stretch>
          </p:blipFill>
          <p:spPr bwMode="auto">
            <a:xfrm>
              <a:off x="3744" y="768"/>
              <a:ext cx="1165" cy="1392"/>
            </a:xfrm>
            <a:prstGeom prst="rect">
              <a:avLst/>
            </a:prstGeom>
            <a:noFill/>
            <a:ln w="9525">
              <a:noFill/>
              <a:miter lim="800000"/>
              <a:headEnd/>
              <a:tailEnd/>
            </a:ln>
          </p:spPr>
        </p:pic>
      </p:grpSp>
      <p:sp>
        <p:nvSpPr>
          <p:cNvPr id="30729" name="Line 15"/>
          <p:cNvSpPr>
            <a:spLocks noChangeShapeType="1"/>
          </p:cNvSpPr>
          <p:nvPr/>
        </p:nvSpPr>
        <p:spPr bwMode="auto">
          <a:xfrm>
            <a:off x="3733800" y="609600"/>
            <a:ext cx="1295400" cy="1143000"/>
          </a:xfrm>
          <a:prstGeom prst="line">
            <a:avLst/>
          </a:prstGeom>
          <a:noFill/>
          <a:ln w="57150">
            <a:solidFill>
              <a:schemeClr val="tx1"/>
            </a:solidFill>
            <a:round/>
            <a:headEnd/>
            <a:tailEnd/>
          </a:ln>
        </p:spPr>
        <p:txBody>
          <a:bodyPr/>
          <a:lstStyle/>
          <a:p>
            <a:pPr defTabSz="914400" fontAlgn="base">
              <a:spcBef>
                <a:spcPct val="0"/>
              </a:spcBef>
              <a:spcAft>
                <a:spcPct val="0"/>
              </a:spcAft>
            </a:pPr>
            <a:endParaRPr lang="en-US"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609600" y="6583363"/>
            <a:ext cx="4541838"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http://3dparks.wr.usgs.gov/coloradoplateau/images/timescale.jpg</a:t>
            </a:r>
          </a:p>
        </p:txBody>
      </p:sp>
      <p:pic>
        <p:nvPicPr>
          <p:cNvPr id="31747" name="Picture 6" descr="timescale"/>
          <p:cNvPicPr>
            <a:picLocks noChangeAspect="1" noChangeArrowheads="1"/>
          </p:cNvPicPr>
          <p:nvPr/>
        </p:nvPicPr>
        <p:blipFill>
          <a:blip r:embed="rId2"/>
          <a:srcRect/>
          <a:stretch>
            <a:fillRect/>
          </a:stretch>
        </p:blipFill>
        <p:spPr bwMode="auto">
          <a:xfrm>
            <a:off x="533400" y="228600"/>
            <a:ext cx="3657600" cy="6210300"/>
          </a:xfrm>
          <a:prstGeom prst="rect">
            <a:avLst/>
          </a:prstGeom>
          <a:noFill/>
          <a:ln w="9525">
            <a:noFill/>
            <a:miter lim="800000"/>
            <a:headEnd/>
            <a:tailEnd/>
          </a:ln>
        </p:spPr>
      </p:pic>
      <p:sp>
        <p:nvSpPr>
          <p:cNvPr id="31748" name="Text Box 9"/>
          <p:cNvSpPr txBox="1">
            <a:spLocks noChangeArrowheads="1"/>
          </p:cNvSpPr>
          <p:nvPr/>
        </p:nvSpPr>
        <p:spPr bwMode="auto">
          <a:xfrm rot="-5400000">
            <a:off x="-2674143" y="3131343"/>
            <a:ext cx="5867400" cy="51911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800" smtClean="0">
                <a:solidFill>
                  <a:srgbClr val="000000"/>
                </a:solidFill>
                <a:latin typeface="Arial" charset="0"/>
              </a:rPr>
              <a:t>Geologic Time Scale</a:t>
            </a:r>
          </a:p>
        </p:txBody>
      </p:sp>
      <p:sp>
        <p:nvSpPr>
          <p:cNvPr id="321546" name="Text Box 10"/>
          <p:cNvSpPr txBox="1">
            <a:spLocks noChangeArrowheads="1"/>
          </p:cNvSpPr>
          <p:nvPr/>
        </p:nvSpPr>
        <p:spPr bwMode="auto">
          <a:xfrm>
            <a:off x="4267200" y="1066800"/>
            <a:ext cx="4648200" cy="3690938"/>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a:solidFill>
                  <a:srgbClr val="000000"/>
                </a:solidFill>
                <a:latin typeface="Arial" charset="0"/>
              </a:rPr>
              <a:t>The Geologic Time Scale subdivides the history of the Earth based on biostratigraphy and other dating techniques into:</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4 Eons</a:t>
            </a:r>
            <a:r>
              <a:rPr lang="en-US">
                <a:solidFill>
                  <a:srgbClr val="000000"/>
                </a:solidFill>
                <a:latin typeface="Arial" charset="0"/>
              </a:rPr>
              <a:t> (Hadean, Archean, Proterozoic, Phanerozoic), each of which contains</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Eras</a:t>
            </a:r>
            <a:r>
              <a:rPr lang="en-US" sz="2000">
                <a:solidFill>
                  <a:srgbClr val="3333CC"/>
                </a:solidFill>
                <a:latin typeface="Arial" charset="0"/>
              </a:rPr>
              <a:t> </a:t>
            </a:r>
            <a:r>
              <a:rPr lang="en-US">
                <a:solidFill>
                  <a:srgbClr val="000000"/>
                </a:solidFill>
                <a:latin typeface="Arial" charset="0"/>
              </a:rPr>
              <a:t>(e.g., Paleozoic, Mesozoic, Cenozoic) which are further subdivided into </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Periods</a:t>
            </a:r>
            <a:r>
              <a:rPr lang="en-US">
                <a:solidFill>
                  <a:srgbClr val="000000"/>
                </a:solidFill>
                <a:latin typeface="Arial" charset="0"/>
              </a:rPr>
              <a:t> (e.g., Triassic, Jurassic and Cretaceous), </a:t>
            </a:r>
            <a:r>
              <a:rPr lang="en-US" sz="2000">
                <a:solidFill>
                  <a:srgbClr val="3333CC"/>
                </a:solidFill>
                <a:effectLst>
                  <a:outerShdw blurRad="38100" dist="38100" dir="2700000" algn="tl">
                    <a:srgbClr val="C0C0C0"/>
                  </a:outerShdw>
                </a:effectLst>
                <a:latin typeface="Arial" charset="0"/>
              </a:rPr>
              <a:t>Epochs</a:t>
            </a:r>
            <a:r>
              <a:rPr lang="en-US">
                <a:solidFill>
                  <a:srgbClr val="000000"/>
                </a:solidFill>
                <a:latin typeface="Arial" charset="0"/>
              </a:rPr>
              <a:t> and smaller time divisions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00" name="AutoShape 4"/>
          <p:cNvSpPr>
            <a:spLocks noChangeArrowheads="1"/>
          </p:cNvSpPr>
          <p:nvPr/>
        </p:nvSpPr>
        <p:spPr bwMode="auto">
          <a:xfrm>
            <a:off x="571500" y="1289050"/>
            <a:ext cx="8002588" cy="4654550"/>
          </a:xfrm>
          <a:prstGeom prst="roundRect">
            <a:avLst>
              <a:gd name="adj" fmla="val 6769"/>
            </a:avLst>
          </a:prstGeom>
          <a:solidFill>
            <a:schemeClr val="bg1">
              <a:alpha val="78038"/>
            </a:schemeClr>
          </a:solidFill>
          <a:ln w="9525">
            <a:noFill/>
            <a:round/>
            <a:headEnd/>
            <a:tailEnd/>
          </a:ln>
        </p:spPr>
        <p:txBody>
          <a:bodyPr>
            <a:spAutoFit/>
          </a:bodyPr>
          <a:lstStyle/>
          <a:p>
            <a:pPr defTabSz="914400" eaLnBrk="0" fontAlgn="base" hangingPunct="0">
              <a:spcBef>
                <a:spcPct val="50000"/>
              </a:spcBef>
              <a:spcAft>
                <a:spcPct val="0"/>
              </a:spcAft>
            </a:pPr>
            <a:r>
              <a:rPr lang="en-US" sz="2400" smtClean="0">
                <a:solidFill>
                  <a:srgbClr val="000000"/>
                </a:solidFill>
              </a:rPr>
              <a:t>Hutton’s work did not gain much acceptance for a long time – probably because the writing was dry. Later, Charles Lyell published a three volume set of books about interpreting geologic history.</a:t>
            </a:r>
          </a:p>
          <a:p>
            <a:pPr defTabSz="914400" eaLnBrk="0" fontAlgn="base" hangingPunct="0">
              <a:spcBef>
                <a:spcPct val="50000"/>
              </a:spcBef>
              <a:spcAft>
                <a:spcPct val="0"/>
              </a:spcAft>
            </a:pPr>
            <a:r>
              <a:rPr lang="en-US" sz="2400" smtClean="0">
                <a:solidFill>
                  <a:srgbClr val="000000"/>
                </a:solidFill>
              </a:rPr>
              <a:t>Unlike Hutton’s indigestible prose, Lyell’s books became required reading for the “natural philosophers” of the day. </a:t>
            </a:r>
          </a:p>
          <a:p>
            <a:pPr defTabSz="914400" eaLnBrk="0" fontAlgn="base" hangingPunct="0">
              <a:spcBef>
                <a:spcPct val="50000"/>
              </a:spcBef>
              <a:spcAft>
                <a:spcPct val="0"/>
              </a:spcAft>
            </a:pPr>
            <a:r>
              <a:rPr lang="en-US" sz="2400" smtClean="0">
                <a:solidFill>
                  <a:srgbClr val="000000"/>
                </a:solidFill>
              </a:rPr>
              <a:t>Charles Darwin brought the first volume with him to South America on the Beagle, and arranged to have the second and third volumes sent when they were published</a:t>
            </a:r>
          </a:p>
        </p:txBody>
      </p:sp>
      <p:sp>
        <p:nvSpPr>
          <p:cNvPr id="311301" name="Text Box 5"/>
          <p:cNvSpPr txBox="1">
            <a:spLocks noChangeArrowheads="1"/>
          </p:cNvSpPr>
          <p:nvPr/>
        </p:nvSpPr>
        <p:spPr bwMode="auto">
          <a:xfrm>
            <a:off x="1371600" y="228600"/>
            <a:ext cx="6400800" cy="700088"/>
          </a:xfrm>
          <a:prstGeom prst="rect">
            <a:avLst/>
          </a:prstGeom>
          <a:solidFill>
            <a:schemeClr val="bg1">
              <a:alpha val="62000"/>
            </a:schemeClr>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chemeClr val="bg1"/>
            </a:extrusionClr>
          </a:sp3d>
        </p:spPr>
        <p:txBody>
          <a:bodyPr lIns="182880" tIns="137160" rIns="182880" bIns="137160">
            <a:spAutoFit/>
            <a:flatTx/>
          </a:bodyPr>
          <a:lstStyle/>
          <a:p>
            <a:pPr algn="ctr" defTabSz="914400" eaLnBrk="0" fontAlgn="base" hangingPunct="0">
              <a:spcBef>
                <a:spcPct val="50000"/>
              </a:spcBef>
              <a:spcAft>
                <a:spcPct val="0"/>
              </a:spcAft>
              <a:defRPr/>
            </a:pPr>
            <a:r>
              <a:rPr lang="en-US" sz="2800">
                <a:solidFill>
                  <a:srgbClr val="333399"/>
                </a:solidFill>
                <a:effectLst>
                  <a:outerShdw blurRad="38100" dist="38100" dir="2700000" algn="tl">
                    <a:srgbClr val="C0C0C0"/>
                  </a:outerShdw>
                </a:effectLst>
              </a:rPr>
              <a:t>Principle of Uniformitarianism</a:t>
            </a:r>
            <a:endParaRPr lang="en-US" sz="2800">
              <a:solidFill>
                <a:srgbClr val="333399"/>
              </a:solidFill>
            </a:endParaRPr>
          </a:p>
        </p:txBody>
      </p:sp>
      <p:sp>
        <p:nvSpPr>
          <p:cNvPr id="5124" name="Rectangle 6"/>
          <p:cNvSpPr>
            <a:spLocks noChangeArrowheads="1"/>
          </p:cNvSpPr>
          <p:nvPr/>
        </p:nvSpPr>
        <p:spPr bwMode="auto">
          <a:xfrm>
            <a:off x="2770188" y="6375400"/>
            <a:ext cx="3603625"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rPr>
              <a:t>http://en.wikipedia.org/wiki/Image:HMSBeagle.jpeg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1300">
                                            <p:txEl>
                                              <p:pRg st="1" end="1"/>
                                            </p:txEl>
                                          </p:spTgt>
                                        </p:tgtEl>
                                        <p:attrNameLst>
                                          <p:attrName>style.visibility</p:attrName>
                                        </p:attrNameLst>
                                      </p:cBhvr>
                                      <p:to>
                                        <p:strVal val="visible"/>
                                      </p:to>
                                    </p:set>
                                    <p:animEffect transition="in" filter="wipe(left)">
                                      <p:cBhvr>
                                        <p:cTn id="7" dur="500"/>
                                        <p:tgtEl>
                                          <p:spTgt spid="3113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1300">
                                            <p:txEl>
                                              <p:pRg st="2" end="2"/>
                                            </p:txEl>
                                          </p:spTgt>
                                        </p:tgtEl>
                                        <p:attrNameLst>
                                          <p:attrName>style.visibility</p:attrName>
                                        </p:attrNameLst>
                                      </p:cBhvr>
                                      <p:to>
                                        <p:strVal val="visible"/>
                                      </p:to>
                                    </p:set>
                                    <p:animEffect transition="in" filter="wipe(left)">
                                      <p:cBhvr>
                                        <p:cTn id="12" dur="500"/>
                                        <p:tgtEl>
                                          <p:spTgt spid="3113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10"/>
          <p:cNvSpPr>
            <a:spLocks noChangeArrowheads="1"/>
          </p:cNvSpPr>
          <p:nvPr/>
        </p:nvSpPr>
        <p:spPr bwMode="auto">
          <a:xfrm>
            <a:off x="4648200" y="2360613"/>
            <a:ext cx="3810000" cy="2362200"/>
          </a:xfrm>
          <a:prstGeom prst="rect">
            <a:avLst/>
          </a:prstGeom>
          <a:solidFill>
            <a:srgbClr val="FDC9FD"/>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32771" name="Rectangle 2"/>
          <p:cNvSpPr>
            <a:spLocks noChangeArrowheads="1"/>
          </p:cNvSpPr>
          <p:nvPr/>
        </p:nvSpPr>
        <p:spPr bwMode="auto">
          <a:xfrm>
            <a:off x="609600" y="6583363"/>
            <a:ext cx="4541838"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http://3dparks.wr.usgs.gov/coloradoplateau/images/timescale.jpg</a:t>
            </a:r>
          </a:p>
        </p:txBody>
      </p:sp>
      <p:pic>
        <p:nvPicPr>
          <p:cNvPr id="32772" name="Picture 3" descr="timescale"/>
          <p:cNvPicPr>
            <a:picLocks noChangeAspect="1" noChangeArrowheads="1"/>
          </p:cNvPicPr>
          <p:nvPr/>
        </p:nvPicPr>
        <p:blipFill>
          <a:blip r:embed="rId2"/>
          <a:srcRect/>
          <a:stretch>
            <a:fillRect/>
          </a:stretch>
        </p:blipFill>
        <p:spPr bwMode="auto">
          <a:xfrm>
            <a:off x="533400" y="228600"/>
            <a:ext cx="3657600" cy="6210300"/>
          </a:xfrm>
          <a:prstGeom prst="rect">
            <a:avLst/>
          </a:prstGeom>
          <a:noFill/>
          <a:ln w="9525">
            <a:noFill/>
            <a:miter lim="800000"/>
            <a:headEnd/>
            <a:tailEnd/>
          </a:ln>
        </p:spPr>
      </p:pic>
      <p:sp>
        <p:nvSpPr>
          <p:cNvPr id="32773" name="Text Box 4"/>
          <p:cNvSpPr txBox="1">
            <a:spLocks noChangeArrowheads="1"/>
          </p:cNvSpPr>
          <p:nvPr/>
        </p:nvSpPr>
        <p:spPr bwMode="auto">
          <a:xfrm rot="-5400000">
            <a:off x="-2674143" y="3131343"/>
            <a:ext cx="5867400" cy="51911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800" smtClean="0">
                <a:solidFill>
                  <a:srgbClr val="000000"/>
                </a:solidFill>
                <a:latin typeface="Arial" charset="0"/>
              </a:rPr>
              <a:t>Geologic Time Scale</a:t>
            </a:r>
          </a:p>
        </p:txBody>
      </p:sp>
      <p:sp>
        <p:nvSpPr>
          <p:cNvPr id="32774" name="Text Box 5"/>
          <p:cNvSpPr txBox="1">
            <a:spLocks noChangeArrowheads="1"/>
          </p:cNvSpPr>
          <p:nvPr/>
        </p:nvSpPr>
        <p:spPr bwMode="auto">
          <a:xfrm>
            <a:off x="4267200" y="684213"/>
            <a:ext cx="4648200" cy="1465262"/>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mtClean="0">
                <a:solidFill>
                  <a:srgbClr val="000000"/>
                </a:solidFill>
                <a:latin typeface="Arial" charset="0"/>
              </a:rPr>
              <a:t>Most people think of time in terms of blocks of seconds, minutes, years, etc. Geologists also use a concept called “rock time” which is time designations assigned to physical rock bodies. </a:t>
            </a:r>
          </a:p>
        </p:txBody>
      </p:sp>
      <p:sp>
        <p:nvSpPr>
          <p:cNvPr id="32775" name="Text Box 6"/>
          <p:cNvSpPr txBox="1">
            <a:spLocks noChangeArrowheads="1"/>
          </p:cNvSpPr>
          <p:nvPr/>
        </p:nvSpPr>
        <p:spPr bwMode="auto">
          <a:xfrm>
            <a:off x="4495800" y="2513013"/>
            <a:ext cx="2057400" cy="396875"/>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000" u="sng" smtClean="0">
                <a:solidFill>
                  <a:srgbClr val="3333CC"/>
                </a:solidFill>
                <a:latin typeface="Arial" charset="0"/>
              </a:rPr>
              <a:t>“Time”-Time</a:t>
            </a:r>
          </a:p>
        </p:txBody>
      </p:sp>
      <p:sp>
        <p:nvSpPr>
          <p:cNvPr id="32776" name="Text Box 7"/>
          <p:cNvSpPr txBox="1">
            <a:spLocks noChangeArrowheads="1"/>
          </p:cNvSpPr>
          <p:nvPr/>
        </p:nvSpPr>
        <p:spPr bwMode="auto">
          <a:xfrm>
            <a:off x="6553200" y="2513013"/>
            <a:ext cx="2057400" cy="396875"/>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000" u="sng" smtClean="0">
                <a:solidFill>
                  <a:srgbClr val="3333CC"/>
                </a:solidFill>
                <a:latin typeface="Arial" charset="0"/>
              </a:rPr>
              <a:t>“Rock”-Time</a:t>
            </a:r>
          </a:p>
        </p:txBody>
      </p:sp>
      <p:sp>
        <p:nvSpPr>
          <p:cNvPr id="32777" name="Text Box 8"/>
          <p:cNvSpPr txBox="1">
            <a:spLocks noChangeArrowheads="1"/>
          </p:cNvSpPr>
          <p:nvPr/>
        </p:nvSpPr>
        <p:spPr bwMode="auto">
          <a:xfrm>
            <a:off x="5029200" y="2965450"/>
            <a:ext cx="990600" cy="160496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mtClean="0">
                <a:solidFill>
                  <a:srgbClr val="000000"/>
                </a:solidFill>
                <a:latin typeface="Arial" charset="0"/>
              </a:rPr>
              <a:t>Eon</a:t>
            </a:r>
          </a:p>
          <a:p>
            <a:pPr algn="ctr" defTabSz="914400" fontAlgn="base">
              <a:spcBef>
                <a:spcPct val="50000"/>
              </a:spcBef>
              <a:spcAft>
                <a:spcPct val="0"/>
              </a:spcAft>
            </a:pPr>
            <a:r>
              <a:rPr lang="en-US" smtClean="0">
                <a:solidFill>
                  <a:srgbClr val="000000"/>
                </a:solidFill>
                <a:latin typeface="Arial" charset="0"/>
              </a:rPr>
              <a:t>Era</a:t>
            </a:r>
          </a:p>
          <a:p>
            <a:pPr algn="ctr" defTabSz="914400" fontAlgn="base">
              <a:spcBef>
                <a:spcPct val="50000"/>
              </a:spcBef>
              <a:spcAft>
                <a:spcPct val="0"/>
              </a:spcAft>
            </a:pPr>
            <a:r>
              <a:rPr lang="en-US" smtClean="0">
                <a:solidFill>
                  <a:srgbClr val="000000"/>
                </a:solidFill>
                <a:latin typeface="Arial" charset="0"/>
              </a:rPr>
              <a:t>Period</a:t>
            </a:r>
          </a:p>
          <a:p>
            <a:pPr algn="ctr" defTabSz="914400" fontAlgn="base">
              <a:spcBef>
                <a:spcPct val="50000"/>
              </a:spcBef>
              <a:spcAft>
                <a:spcPct val="0"/>
              </a:spcAft>
            </a:pPr>
            <a:r>
              <a:rPr lang="en-US" smtClean="0">
                <a:solidFill>
                  <a:srgbClr val="000000"/>
                </a:solidFill>
                <a:latin typeface="Arial" charset="0"/>
              </a:rPr>
              <a:t>Epoch</a:t>
            </a:r>
          </a:p>
        </p:txBody>
      </p:sp>
      <p:sp>
        <p:nvSpPr>
          <p:cNvPr id="32778" name="Text Box 9"/>
          <p:cNvSpPr txBox="1">
            <a:spLocks noChangeArrowheads="1"/>
          </p:cNvSpPr>
          <p:nvPr/>
        </p:nvSpPr>
        <p:spPr bwMode="auto">
          <a:xfrm>
            <a:off x="6781800" y="2965450"/>
            <a:ext cx="1600200" cy="160496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mtClean="0">
                <a:solidFill>
                  <a:srgbClr val="000000"/>
                </a:solidFill>
                <a:latin typeface="Arial" charset="0"/>
              </a:rPr>
              <a:t>Eonothem</a:t>
            </a:r>
          </a:p>
          <a:p>
            <a:pPr algn="ctr" defTabSz="914400" fontAlgn="base">
              <a:spcBef>
                <a:spcPct val="50000"/>
              </a:spcBef>
              <a:spcAft>
                <a:spcPct val="0"/>
              </a:spcAft>
            </a:pPr>
            <a:r>
              <a:rPr lang="en-US" smtClean="0">
                <a:solidFill>
                  <a:srgbClr val="000000"/>
                </a:solidFill>
                <a:latin typeface="Arial" charset="0"/>
              </a:rPr>
              <a:t>Erathem</a:t>
            </a:r>
          </a:p>
          <a:p>
            <a:pPr algn="ctr" defTabSz="914400" fontAlgn="base">
              <a:spcBef>
                <a:spcPct val="50000"/>
              </a:spcBef>
              <a:spcAft>
                <a:spcPct val="0"/>
              </a:spcAft>
            </a:pPr>
            <a:r>
              <a:rPr lang="en-US" smtClean="0">
                <a:solidFill>
                  <a:srgbClr val="000000"/>
                </a:solidFill>
                <a:latin typeface="Arial" charset="0"/>
              </a:rPr>
              <a:t>System</a:t>
            </a:r>
          </a:p>
          <a:p>
            <a:pPr algn="ctr" defTabSz="914400" fontAlgn="base">
              <a:spcBef>
                <a:spcPct val="50000"/>
              </a:spcBef>
              <a:spcAft>
                <a:spcPct val="0"/>
              </a:spcAft>
            </a:pPr>
            <a:r>
              <a:rPr lang="en-US" smtClean="0">
                <a:solidFill>
                  <a:srgbClr val="000000"/>
                </a:solidFill>
                <a:latin typeface="Arial" charset="0"/>
              </a:rPr>
              <a:t>Stage</a:t>
            </a:r>
          </a:p>
        </p:txBody>
      </p:sp>
      <p:sp>
        <p:nvSpPr>
          <p:cNvPr id="32779" name="Text Box 11"/>
          <p:cNvSpPr txBox="1">
            <a:spLocks noChangeArrowheads="1"/>
          </p:cNvSpPr>
          <p:nvPr/>
        </p:nvSpPr>
        <p:spPr bwMode="auto">
          <a:xfrm>
            <a:off x="4343400" y="5027613"/>
            <a:ext cx="4648200" cy="915987"/>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mtClean="0">
                <a:solidFill>
                  <a:srgbClr val="000000"/>
                </a:solidFill>
                <a:latin typeface="Arial" charset="0"/>
              </a:rPr>
              <a:t>A sedimentary rock deposited during the Devonian </a:t>
            </a:r>
            <a:r>
              <a:rPr lang="en-US" i="1" smtClean="0">
                <a:solidFill>
                  <a:srgbClr val="000000"/>
                </a:solidFill>
                <a:latin typeface="Arial" charset="0"/>
              </a:rPr>
              <a:t>Period</a:t>
            </a:r>
            <a:r>
              <a:rPr lang="en-US" smtClean="0">
                <a:solidFill>
                  <a:srgbClr val="000000"/>
                </a:solidFill>
                <a:latin typeface="Arial" charset="0"/>
              </a:rPr>
              <a:t> would be a member of the Devonian </a:t>
            </a:r>
            <a:r>
              <a:rPr lang="en-US" i="1" smtClean="0">
                <a:solidFill>
                  <a:srgbClr val="000000"/>
                </a:solidFill>
                <a:latin typeface="Arial" charset="0"/>
              </a:rPr>
              <a:t>System</a:t>
            </a:r>
            <a:r>
              <a:rPr lang="en-US" smtClean="0">
                <a:solidFill>
                  <a:srgbClr val="000000"/>
                </a:solidFill>
                <a:latin typeface="Arial" charset="0"/>
              </a:rPr>
              <a:t>. </a:t>
            </a:r>
          </a:p>
        </p:txBody>
      </p:sp>
      <p:sp>
        <p:nvSpPr>
          <p:cNvPr id="32780" name="Line 12"/>
          <p:cNvSpPr>
            <a:spLocks noChangeShapeType="1"/>
          </p:cNvSpPr>
          <p:nvPr/>
        </p:nvSpPr>
        <p:spPr bwMode="auto">
          <a:xfrm>
            <a:off x="6096000" y="3124200"/>
            <a:ext cx="838200" cy="0"/>
          </a:xfrm>
          <a:prstGeom prst="line">
            <a:avLst/>
          </a:prstGeom>
          <a:noFill/>
          <a:ln w="19050">
            <a:solidFill>
              <a:schemeClr val="tx1"/>
            </a:solidFill>
            <a:round/>
            <a:headEnd/>
            <a:tailEnd type="triangle" w="med" len="med"/>
          </a:ln>
        </p:spPr>
        <p:txBody>
          <a:bodyPr/>
          <a:lstStyle/>
          <a:p>
            <a:pPr defTabSz="914400" fontAlgn="base">
              <a:spcBef>
                <a:spcPct val="0"/>
              </a:spcBef>
              <a:spcAft>
                <a:spcPct val="0"/>
              </a:spcAft>
            </a:pPr>
            <a:endParaRPr lang="en-US" smtClean="0">
              <a:solidFill>
                <a:srgbClr val="000000"/>
              </a:solidFill>
              <a:latin typeface="Arial" charset="0"/>
            </a:endParaRPr>
          </a:p>
        </p:txBody>
      </p:sp>
      <p:sp>
        <p:nvSpPr>
          <p:cNvPr id="32781" name="Line 13"/>
          <p:cNvSpPr>
            <a:spLocks noChangeShapeType="1"/>
          </p:cNvSpPr>
          <p:nvPr/>
        </p:nvSpPr>
        <p:spPr bwMode="auto">
          <a:xfrm>
            <a:off x="6096000" y="3581400"/>
            <a:ext cx="838200" cy="0"/>
          </a:xfrm>
          <a:prstGeom prst="line">
            <a:avLst/>
          </a:prstGeom>
          <a:noFill/>
          <a:ln w="19050">
            <a:solidFill>
              <a:schemeClr val="tx1"/>
            </a:solidFill>
            <a:round/>
            <a:headEnd/>
            <a:tailEnd type="triangle" w="med" len="med"/>
          </a:ln>
        </p:spPr>
        <p:txBody>
          <a:bodyPr/>
          <a:lstStyle/>
          <a:p>
            <a:pPr defTabSz="914400" fontAlgn="base">
              <a:spcBef>
                <a:spcPct val="0"/>
              </a:spcBef>
              <a:spcAft>
                <a:spcPct val="0"/>
              </a:spcAft>
            </a:pPr>
            <a:endParaRPr lang="en-US" smtClean="0">
              <a:solidFill>
                <a:srgbClr val="000000"/>
              </a:solidFill>
              <a:latin typeface="Arial" charset="0"/>
            </a:endParaRPr>
          </a:p>
        </p:txBody>
      </p:sp>
      <p:sp>
        <p:nvSpPr>
          <p:cNvPr id="32782" name="Line 14"/>
          <p:cNvSpPr>
            <a:spLocks noChangeShapeType="1"/>
          </p:cNvSpPr>
          <p:nvPr/>
        </p:nvSpPr>
        <p:spPr bwMode="auto">
          <a:xfrm>
            <a:off x="6096000" y="3962400"/>
            <a:ext cx="838200" cy="0"/>
          </a:xfrm>
          <a:prstGeom prst="line">
            <a:avLst/>
          </a:prstGeom>
          <a:noFill/>
          <a:ln w="19050">
            <a:solidFill>
              <a:schemeClr val="tx1"/>
            </a:solidFill>
            <a:round/>
            <a:headEnd/>
            <a:tailEnd type="triangle" w="med" len="med"/>
          </a:ln>
        </p:spPr>
        <p:txBody>
          <a:bodyPr/>
          <a:lstStyle/>
          <a:p>
            <a:pPr defTabSz="914400" fontAlgn="base">
              <a:spcBef>
                <a:spcPct val="0"/>
              </a:spcBef>
              <a:spcAft>
                <a:spcPct val="0"/>
              </a:spcAft>
            </a:pPr>
            <a:endParaRPr lang="en-US" smtClean="0">
              <a:solidFill>
                <a:srgbClr val="000000"/>
              </a:solidFill>
              <a:latin typeface="Arial" charset="0"/>
            </a:endParaRPr>
          </a:p>
        </p:txBody>
      </p:sp>
      <p:sp>
        <p:nvSpPr>
          <p:cNvPr id="32783" name="Line 15"/>
          <p:cNvSpPr>
            <a:spLocks noChangeShapeType="1"/>
          </p:cNvSpPr>
          <p:nvPr/>
        </p:nvSpPr>
        <p:spPr bwMode="auto">
          <a:xfrm>
            <a:off x="6096000" y="4419600"/>
            <a:ext cx="838200" cy="0"/>
          </a:xfrm>
          <a:prstGeom prst="line">
            <a:avLst/>
          </a:prstGeom>
          <a:noFill/>
          <a:ln w="19050">
            <a:solidFill>
              <a:schemeClr val="tx1"/>
            </a:solidFill>
            <a:round/>
            <a:headEnd/>
            <a:tailEnd type="triangle" w="med" len="med"/>
          </a:ln>
        </p:spPr>
        <p:txBody>
          <a:bodyPr/>
          <a:lstStyle/>
          <a:p>
            <a:pPr defTabSz="914400" fontAlgn="base">
              <a:spcBef>
                <a:spcPct val="0"/>
              </a:spcBef>
              <a:spcAft>
                <a:spcPct val="0"/>
              </a:spcAft>
            </a:pPr>
            <a:endParaRPr lang="en-US"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6146" name="Picture 2" descr="hutton"/>
          <p:cNvPicPr>
            <a:picLocks noChangeAspect="1" noChangeArrowheads="1"/>
          </p:cNvPicPr>
          <p:nvPr/>
        </p:nvPicPr>
        <p:blipFill>
          <a:blip r:embed="rId3"/>
          <a:srcRect/>
          <a:stretch>
            <a:fillRect/>
          </a:stretch>
        </p:blipFill>
        <p:spPr bwMode="auto">
          <a:xfrm>
            <a:off x="47625" y="85725"/>
            <a:ext cx="4524375" cy="3952875"/>
          </a:xfrm>
          <a:prstGeom prst="rect">
            <a:avLst/>
          </a:prstGeom>
          <a:noFill/>
          <a:ln w="9525">
            <a:solidFill>
              <a:srgbClr val="5F5F5F"/>
            </a:solidFill>
            <a:miter lim="800000"/>
            <a:headEnd/>
            <a:tailEnd/>
          </a:ln>
        </p:spPr>
      </p:pic>
      <p:pic>
        <p:nvPicPr>
          <p:cNvPr id="6147" name="Picture 3" descr="hutton2"/>
          <p:cNvPicPr>
            <a:picLocks noChangeAspect="1" noChangeArrowheads="1"/>
          </p:cNvPicPr>
          <p:nvPr/>
        </p:nvPicPr>
        <p:blipFill>
          <a:blip r:embed="rId4"/>
          <a:srcRect/>
          <a:stretch>
            <a:fillRect/>
          </a:stretch>
        </p:blipFill>
        <p:spPr bwMode="auto">
          <a:xfrm>
            <a:off x="4743450" y="2590800"/>
            <a:ext cx="4324350" cy="3867150"/>
          </a:xfrm>
          <a:prstGeom prst="rect">
            <a:avLst/>
          </a:prstGeom>
          <a:noFill/>
          <a:ln w="9525">
            <a:solidFill>
              <a:srgbClr val="5F5F5F"/>
            </a:solidFill>
            <a:miter lim="800000"/>
            <a:headEnd/>
            <a:tailEnd/>
          </a:ln>
        </p:spPr>
      </p:pic>
      <p:sp>
        <p:nvSpPr>
          <p:cNvPr id="6148" name="Rectangle 4"/>
          <p:cNvSpPr>
            <a:spLocks noChangeArrowheads="1"/>
          </p:cNvSpPr>
          <p:nvPr/>
        </p:nvSpPr>
        <p:spPr bwMode="auto">
          <a:xfrm>
            <a:off x="4876800" y="6553200"/>
            <a:ext cx="3929063"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rPr>
              <a:t>http://www.uwmc.uwc.edu/geography/hutton/hutton.htm</a:t>
            </a:r>
          </a:p>
        </p:txBody>
      </p:sp>
      <p:sp>
        <p:nvSpPr>
          <p:cNvPr id="312325" name="Text Box 5"/>
          <p:cNvSpPr txBox="1">
            <a:spLocks noChangeArrowheads="1"/>
          </p:cNvSpPr>
          <p:nvPr/>
        </p:nvSpPr>
        <p:spPr bwMode="auto">
          <a:xfrm>
            <a:off x="4876800" y="304800"/>
            <a:ext cx="4038600" cy="2014538"/>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a:solidFill>
                  <a:srgbClr val="333399"/>
                </a:solidFill>
                <a:effectLst>
                  <a:outerShdw blurRad="38100" dist="38100" dir="2700000" algn="tl">
                    <a:srgbClr val="000000"/>
                  </a:outerShdw>
                </a:effectLst>
              </a:rPr>
              <a:t>Hutton, James, 1788. </a:t>
            </a:r>
            <a:r>
              <a:rPr lang="en-US">
                <a:solidFill>
                  <a:srgbClr val="333399"/>
                </a:solidFill>
              </a:rPr>
              <a:t>Theory of the Earth; or an Investigation of the Laws observable in the Composition, Dissolution, and Restoration of Land upon the Globe. </a:t>
            </a:r>
            <a:r>
              <a:rPr lang="en-US" i="1">
                <a:solidFill>
                  <a:srgbClr val="333399"/>
                </a:solidFill>
              </a:rPr>
              <a:t>Transactions of the Royal Society of Edinburgh</a:t>
            </a:r>
            <a:r>
              <a:rPr lang="en-US">
                <a:solidFill>
                  <a:srgbClr val="333399"/>
                </a:solidFill>
              </a:rPr>
              <a:t>, vol. I, Part II, pp.209-304, plates I and II.</a:t>
            </a:r>
          </a:p>
        </p:txBody>
      </p:sp>
      <p:sp>
        <p:nvSpPr>
          <p:cNvPr id="312326" name="Rectangle 6"/>
          <p:cNvSpPr>
            <a:spLocks noChangeArrowheads="1"/>
          </p:cNvSpPr>
          <p:nvPr/>
        </p:nvSpPr>
        <p:spPr bwMode="auto">
          <a:xfrm>
            <a:off x="76200" y="685800"/>
            <a:ext cx="2209800" cy="3063875"/>
          </a:xfrm>
          <a:prstGeom prst="rect">
            <a:avLst/>
          </a:prstGeom>
          <a:solidFill>
            <a:srgbClr val="CC99FF">
              <a:alpha val="23921"/>
            </a:srgbClr>
          </a:solidFill>
          <a:ln w="9525">
            <a:solidFill>
              <a:srgbClr val="5F5F5F"/>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312327" name="Text Box 7"/>
          <p:cNvSpPr txBox="1">
            <a:spLocks noChangeArrowheads="1"/>
          </p:cNvSpPr>
          <p:nvPr/>
        </p:nvSpPr>
        <p:spPr bwMode="auto">
          <a:xfrm>
            <a:off x="304800" y="2805113"/>
            <a:ext cx="4343400" cy="3671887"/>
          </a:xfrm>
          <a:prstGeom prst="rect">
            <a:avLst/>
          </a:prstGeom>
          <a:solidFill>
            <a:schemeClr val="bg1">
              <a:alpha val="92940"/>
            </a:schemeClr>
          </a:solidFill>
          <a:ln w="9525">
            <a:solidFill>
              <a:srgbClr val="5F5F5F"/>
            </a:solidFill>
            <a:miter lim="800000"/>
            <a:headEnd/>
            <a:tailEnd/>
          </a:ln>
        </p:spPr>
        <p:txBody>
          <a:bodyPr>
            <a:spAutoFit/>
          </a:bodyPr>
          <a:lstStyle/>
          <a:p>
            <a:pPr defTabSz="914400" fontAlgn="base">
              <a:spcBef>
                <a:spcPct val="50000"/>
              </a:spcBef>
              <a:spcAft>
                <a:spcPct val="0"/>
              </a:spcAft>
            </a:pPr>
            <a:r>
              <a:rPr lang="en-US" smtClean="0">
                <a:solidFill>
                  <a:srgbClr val="000000"/>
                </a:solidFill>
              </a:rPr>
              <a:t>As it is not in the human record, but in natural history, that we are to look for the means of ascertaining what has already been, it is here proposed to examine the appearances of the earth, in order to be informed of operations which have been transacted in time past. It is thus that, from principles of natural philosophy, we may arrive at some knowledge of order and system in the economy of this globe, and may form a rational opinion with regard to the course of nature or to events which in time to happen.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2327"/>
                                        </p:tgtEl>
                                        <p:attrNameLst>
                                          <p:attrName>style.visibility</p:attrName>
                                        </p:attrNameLst>
                                      </p:cBhvr>
                                      <p:to>
                                        <p:strVal val="visible"/>
                                      </p:to>
                                    </p:set>
                                    <p:animEffect transition="in" filter="fade">
                                      <p:cBhvr>
                                        <p:cTn id="7" dur="800" decel="100000"/>
                                        <p:tgtEl>
                                          <p:spTgt spid="312327"/>
                                        </p:tgtEl>
                                      </p:cBhvr>
                                    </p:animEffect>
                                    <p:anim calcmode="lin" valueType="num">
                                      <p:cBhvr>
                                        <p:cTn id="8" dur="800" decel="100000" fill="hold"/>
                                        <p:tgtEl>
                                          <p:spTgt spid="312327"/>
                                        </p:tgtEl>
                                        <p:attrNameLst>
                                          <p:attrName>style.rotation</p:attrName>
                                        </p:attrNameLst>
                                      </p:cBhvr>
                                      <p:tavLst>
                                        <p:tav tm="0">
                                          <p:val>
                                            <p:fltVal val="-90"/>
                                          </p:val>
                                        </p:tav>
                                        <p:tav tm="100000">
                                          <p:val>
                                            <p:fltVal val="0"/>
                                          </p:val>
                                        </p:tav>
                                      </p:tavLst>
                                    </p:anim>
                                    <p:anim calcmode="lin" valueType="num">
                                      <p:cBhvr>
                                        <p:cTn id="9" dur="800" decel="100000" fill="hold"/>
                                        <p:tgtEl>
                                          <p:spTgt spid="312327"/>
                                        </p:tgtEl>
                                        <p:attrNameLst>
                                          <p:attrName>ppt_x</p:attrName>
                                        </p:attrNameLst>
                                      </p:cBhvr>
                                      <p:tavLst>
                                        <p:tav tm="0">
                                          <p:val>
                                            <p:strVal val="#ppt_x+0.4"/>
                                          </p:val>
                                        </p:tav>
                                        <p:tav tm="100000">
                                          <p:val>
                                            <p:strVal val="#ppt_x-0.05"/>
                                          </p:val>
                                        </p:tav>
                                      </p:tavLst>
                                    </p:anim>
                                    <p:anim calcmode="lin" valueType="num">
                                      <p:cBhvr>
                                        <p:cTn id="10" dur="800" decel="100000" fill="hold"/>
                                        <p:tgtEl>
                                          <p:spTgt spid="3123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23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232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12326"/>
                                        </p:tgtEl>
                                        <p:attrNameLst>
                                          <p:attrName>style.visibility</p:attrName>
                                        </p:attrNameLst>
                                      </p:cBhvr>
                                      <p:to>
                                        <p:strVal val="visible"/>
                                      </p:to>
                                    </p:set>
                                    <p:animEffect transition="in" filter="fade">
                                      <p:cBhvr>
                                        <p:cTn id="15" dur="800" decel="100000"/>
                                        <p:tgtEl>
                                          <p:spTgt spid="312326"/>
                                        </p:tgtEl>
                                      </p:cBhvr>
                                    </p:animEffect>
                                    <p:anim calcmode="lin" valueType="num">
                                      <p:cBhvr>
                                        <p:cTn id="16" dur="800" decel="100000" fill="hold"/>
                                        <p:tgtEl>
                                          <p:spTgt spid="312326"/>
                                        </p:tgtEl>
                                        <p:attrNameLst>
                                          <p:attrName>style.rotation</p:attrName>
                                        </p:attrNameLst>
                                      </p:cBhvr>
                                      <p:tavLst>
                                        <p:tav tm="0">
                                          <p:val>
                                            <p:fltVal val="-90"/>
                                          </p:val>
                                        </p:tav>
                                        <p:tav tm="100000">
                                          <p:val>
                                            <p:fltVal val="0"/>
                                          </p:val>
                                        </p:tav>
                                      </p:tavLst>
                                    </p:anim>
                                    <p:anim calcmode="lin" valueType="num">
                                      <p:cBhvr>
                                        <p:cTn id="17" dur="800" decel="100000" fill="hold"/>
                                        <p:tgtEl>
                                          <p:spTgt spid="312326"/>
                                        </p:tgtEl>
                                        <p:attrNameLst>
                                          <p:attrName>ppt_x</p:attrName>
                                        </p:attrNameLst>
                                      </p:cBhvr>
                                      <p:tavLst>
                                        <p:tav tm="0">
                                          <p:val>
                                            <p:strVal val="#ppt_x+0.4"/>
                                          </p:val>
                                        </p:tav>
                                        <p:tav tm="100000">
                                          <p:val>
                                            <p:strVal val="#ppt_x-0.05"/>
                                          </p:val>
                                        </p:tav>
                                      </p:tavLst>
                                    </p:anim>
                                    <p:anim calcmode="lin" valueType="num">
                                      <p:cBhvr>
                                        <p:cTn id="18" dur="800" decel="100000" fill="hold"/>
                                        <p:tgtEl>
                                          <p:spTgt spid="31232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1232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123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6" grpId="0" animBg="1"/>
      <p:bldP spid="3123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3886200" y="5943600"/>
            <a:ext cx="5029200" cy="517525"/>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1400">
                <a:solidFill>
                  <a:srgbClr val="333399"/>
                </a:solidFill>
                <a:effectLst>
                  <a:outerShdw blurRad="38100" dist="38100" dir="2700000" algn="tl">
                    <a:srgbClr val="000000"/>
                  </a:outerShdw>
                </a:effectLst>
              </a:rPr>
              <a:t>Lyell, Charles, 1830. </a:t>
            </a:r>
            <a:r>
              <a:rPr lang="en-US" sz="1400">
                <a:solidFill>
                  <a:srgbClr val="333399"/>
                </a:solidFill>
              </a:rPr>
              <a:t>Principles of Geology. [Fascimile 1990, University of Chicago Press.]</a:t>
            </a:r>
          </a:p>
        </p:txBody>
      </p:sp>
      <p:sp>
        <p:nvSpPr>
          <p:cNvPr id="313347" name="AutoShape 3"/>
          <p:cNvSpPr>
            <a:spLocks noChangeArrowheads="1"/>
          </p:cNvSpPr>
          <p:nvPr/>
        </p:nvSpPr>
        <p:spPr bwMode="auto">
          <a:xfrm>
            <a:off x="3810000" y="609600"/>
            <a:ext cx="5138738" cy="5132388"/>
          </a:xfrm>
          <a:prstGeom prst="roundRect">
            <a:avLst>
              <a:gd name="adj" fmla="val 4509"/>
            </a:avLst>
          </a:prstGeom>
          <a:solidFill>
            <a:schemeClr val="bg1">
              <a:alpha val="63921"/>
            </a:schemeClr>
          </a:solidFill>
          <a:ln w="9525">
            <a:solidFill>
              <a:srgbClr val="5F5F5F"/>
            </a:solidFill>
            <a:round/>
            <a:headEnd/>
            <a:tailEnd/>
          </a:ln>
        </p:spPr>
        <p:txBody>
          <a:bodyPr lIns="182880" tIns="137160" rIns="182880" bIns="137160">
            <a:spAutoFit/>
          </a:bodyPr>
          <a:lstStyle/>
          <a:p>
            <a:pPr defTabSz="914400" fontAlgn="base">
              <a:spcBef>
                <a:spcPct val="50000"/>
              </a:spcBef>
              <a:spcAft>
                <a:spcPct val="0"/>
              </a:spcAft>
            </a:pPr>
            <a:r>
              <a:rPr lang="en-US" sz="2000" smtClean="0">
                <a:solidFill>
                  <a:srgbClr val="000000"/>
                </a:solidFill>
              </a:rPr>
              <a:t>Geology is the science which investigates the successive changes that have taken place in the organic and inorganic kingdoms of nature; it enquires into the causes of these changes, and the influence which they have exerted in modifying the surface and external structure of our planet.</a:t>
            </a:r>
          </a:p>
          <a:p>
            <a:pPr defTabSz="914400" fontAlgn="base">
              <a:spcBef>
                <a:spcPct val="50000"/>
              </a:spcBef>
              <a:spcAft>
                <a:spcPct val="0"/>
              </a:spcAft>
            </a:pPr>
            <a:r>
              <a:rPr lang="en-US" sz="2000" smtClean="0">
                <a:solidFill>
                  <a:srgbClr val="000000"/>
                </a:solidFill>
              </a:rPr>
              <a:t>By these researches in the state of the earth and its inhabitants at former periods, we acquire a more perfect knowledge of its </a:t>
            </a:r>
            <a:r>
              <a:rPr lang="en-US" sz="2000" i="1" smtClean="0">
                <a:solidFill>
                  <a:srgbClr val="000000"/>
                </a:solidFill>
              </a:rPr>
              <a:t>present</a:t>
            </a:r>
            <a:r>
              <a:rPr lang="en-US" sz="2000" smtClean="0">
                <a:solidFill>
                  <a:srgbClr val="000000"/>
                </a:solidFill>
              </a:rPr>
              <a:t> condition, and more comprehensive views concerning the laws </a:t>
            </a:r>
            <a:r>
              <a:rPr lang="en-US" sz="2000" i="1" smtClean="0">
                <a:solidFill>
                  <a:srgbClr val="000000"/>
                </a:solidFill>
              </a:rPr>
              <a:t>now</a:t>
            </a:r>
            <a:r>
              <a:rPr lang="en-US" sz="2000" smtClean="0">
                <a:solidFill>
                  <a:srgbClr val="000000"/>
                </a:solidFill>
              </a:rPr>
              <a:t> governing its animate and inanimate productions.</a:t>
            </a:r>
          </a:p>
        </p:txBody>
      </p:sp>
      <p:sp>
        <p:nvSpPr>
          <p:cNvPr id="313348" name="Text Box 4"/>
          <p:cNvSpPr txBox="1">
            <a:spLocks noChangeArrowheads="1"/>
          </p:cNvSpPr>
          <p:nvPr/>
        </p:nvSpPr>
        <p:spPr bwMode="auto">
          <a:xfrm>
            <a:off x="152400" y="152400"/>
            <a:ext cx="4191000" cy="1127125"/>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3200">
                <a:solidFill>
                  <a:srgbClr val="333399"/>
                </a:solidFill>
                <a:effectLst>
                  <a:outerShdw blurRad="38100" dist="38100" dir="2700000" algn="tl">
                    <a:srgbClr val="000000"/>
                  </a:outerShdw>
                </a:effectLst>
              </a:rPr>
              <a:t>Charles Lyell</a:t>
            </a:r>
          </a:p>
          <a:p>
            <a:pPr defTabSz="914400" fontAlgn="base">
              <a:spcBef>
                <a:spcPct val="50000"/>
              </a:spcBef>
              <a:spcAft>
                <a:spcPct val="0"/>
              </a:spcAft>
              <a:defRPr/>
            </a:pPr>
            <a:r>
              <a:rPr lang="en-US" sz="2400">
                <a:solidFill>
                  <a:srgbClr val="000000"/>
                </a:solidFill>
              </a:rPr>
              <a:t>Principles of Geology</a:t>
            </a:r>
          </a:p>
        </p:txBody>
      </p:sp>
      <p:sp>
        <p:nvSpPr>
          <p:cNvPr id="7173" name="Rectangle 5"/>
          <p:cNvSpPr>
            <a:spLocks noChangeArrowheads="1"/>
          </p:cNvSpPr>
          <p:nvPr/>
        </p:nvSpPr>
        <p:spPr bwMode="auto">
          <a:xfrm>
            <a:off x="76200" y="6096000"/>
            <a:ext cx="3657600"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rPr>
              <a:t>http://www.kcl.ac.uk/depsta/iss/archives//london/going09a.htm</a:t>
            </a:r>
          </a:p>
        </p:txBody>
      </p:sp>
      <p:pic>
        <p:nvPicPr>
          <p:cNvPr id="313350" name="Picture 6" descr="lyell"/>
          <p:cNvPicPr>
            <a:picLocks noChangeAspect="1" noChangeArrowheads="1"/>
          </p:cNvPicPr>
          <p:nvPr/>
        </p:nvPicPr>
        <p:blipFill>
          <a:blip r:embed="rId3"/>
          <a:srcRect/>
          <a:stretch>
            <a:fillRect/>
          </a:stretch>
        </p:blipFill>
        <p:spPr bwMode="auto">
          <a:xfrm>
            <a:off x="381000" y="1447800"/>
            <a:ext cx="3084513" cy="4038600"/>
          </a:xfrm>
          <a:prstGeom prst="rect">
            <a:avLst/>
          </a:prstGeom>
          <a:noFill/>
          <a:ln w="9525">
            <a:solidFill>
              <a:schemeClr val="tx1"/>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13347"/>
                                        </p:tgtEl>
                                        <p:attrNameLst>
                                          <p:attrName>style.visibility</p:attrName>
                                        </p:attrNameLst>
                                      </p:cBhvr>
                                      <p:to>
                                        <p:strVal val="visible"/>
                                      </p:to>
                                    </p:set>
                                    <p:animEffect transition="in" filter="fade">
                                      <p:cBhvr>
                                        <p:cTn id="7" dur="800" decel="100000"/>
                                        <p:tgtEl>
                                          <p:spTgt spid="313347"/>
                                        </p:tgtEl>
                                      </p:cBhvr>
                                    </p:animEffect>
                                    <p:anim calcmode="lin" valueType="num">
                                      <p:cBhvr>
                                        <p:cTn id="8" dur="800" decel="100000" fill="hold"/>
                                        <p:tgtEl>
                                          <p:spTgt spid="313347"/>
                                        </p:tgtEl>
                                        <p:attrNameLst>
                                          <p:attrName>style.rotation</p:attrName>
                                        </p:attrNameLst>
                                      </p:cBhvr>
                                      <p:tavLst>
                                        <p:tav tm="0">
                                          <p:val>
                                            <p:fltVal val="-90"/>
                                          </p:val>
                                        </p:tav>
                                        <p:tav tm="100000">
                                          <p:val>
                                            <p:fltVal val="0"/>
                                          </p:val>
                                        </p:tav>
                                      </p:tavLst>
                                    </p:anim>
                                    <p:anim calcmode="lin" valueType="num">
                                      <p:cBhvr>
                                        <p:cTn id="9" dur="800" decel="100000" fill="hold"/>
                                        <p:tgtEl>
                                          <p:spTgt spid="313347"/>
                                        </p:tgtEl>
                                        <p:attrNameLst>
                                          <p:attrName>ppt_x</p:attrName>
                                        </p:attrNameLst>
                                      </p:cBhvr>
                                      <p:tavLst>
                                        <p:tav tm="0">
                                          <p:val>
                                            <p:strVal val="#ppt_x+0.4"/>
                                          </p:val>
                                        </p:tav>
                                        <p:tav tm="100000">
                                          <p:val>
                                            <p:strVal val="#ppt_x-0.05"/>
                                          </p:val>
                                        </p:tav>
                                      </p:tavLst>
                                    </p:anim>
                                    <p:anim calcmode="lin" valueType="num">
                                      <p:cBhvr>
                                        <p:cTn id="10" dur="800" decel="100000" fill="hold"/>
                                        <p:tgtEl>
                                          <p:spTgt spid="3133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33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33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AutoShape 2" descr="Pink tissue paper"/>
          <p:cNvSpPr>
            <a:spLocks noChangeArrowheads="1"/>
          </p:cNvSpPr>
          <p:nvPr/>
        </p:nvSpPr>
        <p:spPr bwMode="auto">
          <a:xfrm>
            <a:off x="304800" y="685800"/>
            <a:ext cx="8534400" cy="5181600"/>
          </a:xfrm>
          <a:prstGeom prst="flowChartManualInpu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8195" name="Rectangle 3"/>
          <p:cNvSpPr>
            <a:spLocks noChangeArrowheads="1"/>
          </p:cNvSpPr>
          <p:nvPr/>
        </p:nvSpPr>
        <p:spPr bwMode="auto">
          <a:xfrm>
            <a:off x="2728913" y="6553200"/>
            <a:ext cx="36861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latin typeface="Times" charset="0"/>
              </a:rPr>
              <a:t>http://www.ucmp.berkeley.edu/history/steno.html</a:t>
            </a:r>
          </a:p>
        </p:txBody>
      </p:sp>
      <p:sp>
        <p:nvSpPr>
          <p:cNvPr id="8196" name="Rectangle 4"/>
          <p:cNvSpPr>
            <a:spLocks noChangeArrowheads="1"/>
          </p:cNvSpPr>
          <p:nvPr/>
        </p:nvSpPr>
        <p:spPr bwMode="auto">
          <a:xfrm>
            <a:off x="3030538" y="6346825"/>
            <a:ext cx="3082925"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i="1" smtClean="0">
                <a:solidFill>
                  <a:srgbClr val="000000"/>
                </a:solidFill>
              </a:rPr>
              <a:t>http://www.rjsmith.com/san_juan_river.html</a:t>
            </a:r>
          </a:p>
        </p:txBody>
      </p:sp>
      <p:pic>
        <p:nvPicPr>
          <p:cNvPr id="198661" name="Picture 5" descr="r02-strata-near-mexican-hat"/>
          <p:cNvPicPr>
            <a:picLocks noChangeAspect="1" noChangeArrowheads="1"/>
          </p:cNvPicPr>
          <p:nvPr/>
        </p:nvPicPr>
        <p:blipFill>
          <a:blip r:embed="rId4"/>
          <a:srcRect/>
          <a:stretch>
            <a:fillRect/>
          </a:stretch>
        </p:blipFill>
        <p:spPr bwMode="auto">
          <a:xfrm>
            <a:off x="2514600" y="1752600"/>
            <a:ext cx="6096000" cy="3983038"/>
          </a:xfrm>
          <a:prstGeom prst="rect">
            <a:avLst/>
          </a:prstGeom>
          <a:noFill/>
          <a:ln w="9525">
            <a:solidFill>
              <a:schemeClr val="folHlink"/>
            </a:solidFill>
            <a:miter lim="800000"/>
            <a:headEnd/>
            <a:tailEnd/>
          </a:ln>
          <a:effectLst>
            <a:outerShdw dist="35921" dir="2700000" algn="ctr" rotWithShape="0">
              <a:srgbClr val="808080"/>
            </a:outerShdw>
          </a:effectLst>
        </p:spPr>
      </p:pic>
      <p:pic>
        <p:nvPicPr>
          <p:cNvPr id="198663" name="Picture 7"/>
          <p:cNvPicPr>
            <a:picLocks noChangeAspect="1" noChangeArrowheads="1"/>
          </p:cNvPicPr>
          <p:nvPr/>
        </p:nvPicPr>
        <p:blipFill>
          <a:blip r:embed="rId5"/>
          <a:srcRect/>
          <a:stretch>
            <a:fillRect/>
          </a:stretch>
        </p:blipFill>
        <p:spPr bwMode="auto">
          <a:xfrm>
            <a:off x="0" y="1295400"/>
            <a:ext cx="3290888" cy="4330700"/>
          </a:xfrm>
          <a:prstGeom prst="rect">
            <a:avLst/>
          </a:prstGeom>
          <a:noFill/>
          <a:effectLst>
            <a:outerShdw dist="35921" dir="2700000" algn="ctr" rotWithShape="0">
              <a:srgbClr val="808080"/>
            </a:outerShdw>
          </a:effectLst>
        </p:spPr>
      </p:pic>
      <p:sp>
        <p:nvSpPr>
          <p:cNvPr id="198662" name="Text Box 6"/>
          <p:cNvSpPr txBox="1">
            <a:spLocks noChangeArrowheads="1"/>
          </p:cNvSpPr>
          <p:nvPr/>
        </p:nvSpPr>
        <p:spPr bwMode="auto">
          <a:xfrm>
            <a:off x="3124200" y="4816475"/>
            <a:ext cx="5334000" cy="822325"/>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altLang="en-US" sz="2400">
                <a:solidFill>
                  <a:srgbClr val="000000"/>
                </a:solidFill>
                <a:effectLst>
                  <a:outerShdw blurRad="38100" dist="38100" dir="2700000" algn="tl">
                    <a:srgbClr val="FFFFFF"/>
                  </a:outerShdw>
                </a:effectLst>
              </a:rPr>
              <a:t>Formulated logical principles for determining the relative ages of rocks</a:t>
            </a:r>
          </a:p>
        </p:txBody>
      </p:sp>
      <p:sp>
        <p:nvSpPr>
          <p:cNvPr id="198664" name="Rectangle 8"/>
          <p:cNvSpPr>
            <a:spLocks noChangeArrowheads="1"/>
          </p:cNvSpPr>
          <p:nvPr/>
        </p:nvSpPr>
        <p:spPr bwMode="auto">
          <a:xfrm>
            <a:off x="4572000" y="1219200"/>
            <a:ext cx="4132263" cy="45720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altLang="en-US" sz="2400" b="1">
                <a:solidFill>
                  <a:srgbClr val="333399"/>
                </a:solidFill>
                <a:effectLst>
                  <a:outerShdw blurRad="38100" dist="38100" dir="2700000" algn="tl">
                    <a:srgbClr val="000000"/>
                  </a:outerShdw>
                </a:effectLst>
              </a:rPr>
              <a:t>Nicholas Steno</a:t>
            </a:r>
            <a:r>
              <a:rPr lang="en-US" altLang="en-US" sz="2400">
                <a:solidFill>
                  <a:srgbClr val="333399"/>
                </a:solidFill>
                <a:effectLst>
                  <a:outerShdw blurRad="38100" dist="38100" dir="2700000" algn="tl">
                    <a:srgbClr val="000000"/>
                  </a:outerShdw>
                </a:effectLst>
              </a:rPr>
              <a:t> (1638-1686)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98664"/>
                                        </p:tgtEl>
                                        <p:attrNameLst>
                                          <p:attrName>style.visibility</p:attrName>
                                        </p:attrNameLst>
                                      </p:cBhvr>
                                      <p:to>
                                        <p:strVal val="visible"/>
                                      </p:to>
                                    </p:set>
                                    <p:anim calcmode="lin" valueType="num">
                                      <p:cBhvr>
                                        <p:cTn id="7" dur="500" fill="hold"/>
                                        <p:tgtEl>
                                          <p:spTgt spid="198664"/>
                                        </p:tgtEl>
                                        <p:attrNameLst>
                                          <p:attrName>ppt_w</p:attrName>
                                        </p:attrNameLst>
                                      </p:cBhvr>
                                      <p:tavLst>
                                        <p:tav tm="0">
                                          <p:val>
                                            <p:strVal val="#ppt_w*0.05"/>
                                          </p:val>
                                        </p:tav>
                                        <p:tav tm="100000">
                                          <p:val>
                                            <p:strVal val="#ppt_w"/>
                                          </p:val>
                                        </p:tav>
                                      </p:tavLst>
                                    </p:anim>
                                    <p:anim calcmode="lin" valueType="num">
                                      <p:cBhvr>
                                        <p:cTn id="8" dur="500" fill="hold"/>
                                        <p:tgtEl>
                                          <p:spTgt spid="198664"/>
                                        </p:tgtEl>
                                        <p:attrNameLst>
                                          <p:attrName>ppt_h</p:attrName>
                                        </p:attrNameLst>
                                      </p:cBhvr>
                                      <p:tavLst>
                                        <p:tav tm="0">
                                          <p:val>
                                            <p:strVal val="#ppt_h"/>
                                          </p:val>
                                        </p:tav>
                                        <p:tav tm="100000">
                                          <p:val>
                                            <p:strVal val="#ppt_h"/>
                                          </p:val>
                                        </p:tav>
                                      </p:tavLst>
                                    </p:anim>
                                    <p:anim calcmode="lin" valueType="num">
                                      <p:cBhvr>
                                        <p:cTn id="9" dur="500" fill="hold"/>
                                        <p:tgtEl>
                                          <p:spTgt spid="198664"/>
                                        </p:tgtEl>
                                        <p:attrNameLst>
                                          <p:attrName>ppt_x</p:attrName>
                                        </p:attrNameLst>
                                      </p:cBhvr>
                                      <p:tavLst>
                                        <p:tav tm="0">
                                          <p:val>
                                            <p:strVal val="#ppt_x-.2"/>
                                          </p:val>
                                        </p:tav>
                                        <p:tav tm="100000">
                                          <p:val>
                                            <p:strVal val="#ppt_x"/>
                                          </p:val>
                                        </p:tav>
                                      </p:tavLst>
                                    </p:anim>
                                    <p:anim calcmode="lin" valueType="num">
                                      <p:cBhvr>
                                        <p:cTn id="10" dur="500" fill="hold"/>
                                        <p:tgtEl>
                                          <p:spTgt spid="198664"/>
                                        </p:tgtEl>
                                        <p:attrNameLst>
                                          <p:attrName>ppt_y</p:attrName>
                                        </p:attrNameLst>
                                      </p:cBhvr>
                                      <p:tavLst>
                                        <p:tav tm="0">
                                          <p:val>
                                            <p:strVal val="#ppt_y"/>
                                          </p:val>
                                        </p:tav>
                                        <p:tav tm="100000">
                                          <p:val>
                                            <p:strVal val="#ppt_y"/>
                                          </p:val>
                                        </p:tav>
                                      </p:tavLst>
                                    </p:anim>
                                    <p:animEffect transition="in" filter="fade">
                                      <p:cBhvr>
                                        <p:cTn id="11" dur="500"/>
                                        <p:tgtEl>
                                          <p:spTgt spid="198664"/>
                                        </p:tgtEl>
                                      </p:cBhvr>
                                    </p:animEffect>
                                  </p:childTnLst>
                                </p:cTn>
                              </p:par>
                            </p:childTnLst>
                          </p:cTn>
                        </p:par>
                        <p:par>
                          <p:cTn id="12" fill="hold">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198662"/>
                                        </p:tgtEl>
                                        <p:attrNameLst>
                                          <p:attrName>style.visibility</p:attrName>
                                        </p:attrNameLst>
                                      </p:cBhvr>
                                      <p:to>
                                        <p:strVal val="visible"/>
                                      </p:to>
                                    </p:set>
                                    <p:anim calcmode="lin" valueType="num">
                                      <p:cBhvr>
                                        <p:cTn id="15" dur="500" fill="hold"/>
                                        <p:tgtEl>
                                          <p:spTgt spid="198662"/>
                                        </p:tgtEl>
                                        <p:attrNameLst>
                                          <p:attrName>ppt_w</p:attrName>
                                        </p:attrNameLst>
                                      </p:cBhvr>
                                      <p:tavLst>
                                        <p:tav tm="0">
                                          <p:val>
                                            <p:fltVal val="0"/>
                                          </p:val>
                                        </p:tav>
                                        <p:tav tm="100000">
                                          <p:val>
                                            <p:strVal val="#ppt_w"/>
                                          </p:val>
                                        </p:tav>
                                      </p:tavLst>
                                    </p:anim>
                                    <p:anim calcmode="lin" valueType="num">
                                      <p:cBhvr>
                                        <p:cTn id="16" dur="500" fill="hold"/>
                                        <p:tgtEl>
                                          <p:spTgt spid="198662"/>
                                        </p:tgtEl>
                                        <p:attrNameLst>
                                          <p:attrName>ppt_h</p:attrName>
                                        </p:attrNameLst>
                                      </p:cBhvr>
                                      <p:tavLst>
                                        <p:tav tm="0">
                                          <p:val>
                                            <p:fltVal val="0"/>
                                          </p:val>
                                        </p:tav>
                                        <p:tav tm="100000">
                                          <p:val>
                                            <p:strVal val="#ppt_h"/>
                                          </p:val>
                                        </p:tav>
                                      </p:tavLst>
                                    </p:anim>
                                    <p:animEffect transition="in" filter="fade">
                                      <p:cBhvr>
                                        <p:cTn id="17" dur="5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p:bldP spid="1986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2" descr="Blue tissue paper"/>
          <p:cNvSpPr>
            <a:spLocks noChangeArrowheads="1"/>
          </p:cNvSpPr>
          <p:nvPr/>
        </p:nvSpPr>
        <p:spPr bwMode="auto">
          <a:xfrm>
            <a:off x="1219200" y="1371600"/>
            <a:ext cx="7086600" cy="3962400"/>
          </a:xfrm>
          <a:prstGeom prst="rect">
            <a:avLst/>
          </a:prstGeom>
          <a:gradFill rotWithShape="0">
            <a:gsLst>
              <a:gs pos="0">
                <a:srgbClr val="6666FF"/>
              </a:gs>
              <a:gs pos="100000">
                <a:srgbClr val="2F2F76"/>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3" name="Freeform 3" descr="Sand"/>
          <p:cNvSpPr>
            <a:spLocks/>
          </p:cNvSpPr>
          <p:nvPr/>
        </p:nvSpPr>
        <p:spPr bwMode="auto">
          <a:xfrm flipH="1">
            <a:off x="1219200" y="2514600"/>
            <a:ext cx="7086600" cy="1295400"/>
          </a:xfrm>
          <a:custGeom>
            <a:avLst/>
            <a:gdLst>
              <a:gd name="T0" fmla="*/ 2147483647 w 4464"/>
              <a:gd name="T1" fmla="*/ 2147483647 h 503"/>
              <a:gd name="T2" fmla="*/ 2147483647 w 4464"/>
              <a:gd name="T3" fmla="*/ 152545586 h 503"/>
              <a:gd name="T4" fmla="*/ 2147483647 w 4464"/>
              <a:gd name="T5" fmla="*/ 13265619 h 503"/>
              <a:gd name="T6" fmla="*/ 2147483647 w 4464"/>
              <a:gd name="T7" fmla="*/ 66322939 h 503"/>
              <a:gd name="T8" fmla="*/ 2147483647 w 4464"/>
              <a:gd name="T9" fmla="*/ 232134159 h 503"/>
              <a:gd name="T10" fmla="*/ 2147483647 w 4464"/>
              <a:gd name="T11" fmla="*/ 504062584 h 503"/>
              <a:gd name="T12" fmla="*/ 2147483647 w 4464"/>
              <a:gd name="T13" fmla="*/ 451005279 h 503"/>
              <a:gd name="T14" fmla="*/ 2147483647 w 4464"/>
              <a:gd name="T15" fmla="*/ 835685065 h 503"/>
              <a:gd name="T16" fmla="*/ 2147483647 w 4464"/>
              <a:gd name="T17" fmla="*/ 782625184 h 503"/>
              <a:gd name="T18" fmla="*/ 2147483647 w 4464"/>
              <a:gd name="T19" fmla="*/ 1054553529 h 503"/>
              <a:gd name="T20" fmla="*/ 2147483647 w 4464"/>
              <a:gd name="T21" fmla="*/ 616813864 h 503"/>
              <a:gd name="T22" fmla="*/ 2147483647 w 4464"/>
              <a:gd name="T23" fmla="*/ 504062584 h 503"/>
              <a:gd name="T24" fmla="*/ 2147483647 w 4464"/>
              <a:gd name="T25" fmla="*/ 835685065 h 503"/>
              <a:gd name="T26" fmla="*/ 2147483647 w 4464"/>
              <a:gd name="T27" fmla="*/ 1107613409 h 503"/>
              <a:gd name="T28" fmla="*/ 2147483647 w 4464"/>
              <a:gd name="T29" fmla="*/ 835685065 h 503"/>
              <a:gd name="T30" fmla="*/ 1086186472 w 4464"/>
              <a:gd name="T31" fmla="*/ 888744945 h 503"/>
              <a:gd name="T32" fmla="*/ 877014388 w 4464"/>
              <a:gd name="T33" fmla="*/ 1107613409 h 503"/>
              <a:gd name="T34" fmla="*/ 191531841 w 4464"/>
              <a:gd name="T35" fmla="*/ 1160673290 h 503"/>
              <a:gd name="T36" fmla="*/ 128527168 w 4464"/>
              <a:gd name="T37" fmla="*/ 1379542076 h 503"/>
              <a:gd name="T38" fmla="*/ 0 w 4464"/>
              <a:gd name="T39" fmla="*/ 2147483647 h 503"/>
              <a:gd name="T40" fmla="*/ 0 w 4464"/>
              <a:gd name="T41" fmla="*/ 2147483647 h 503"/>
              <a:gd name="T42" fmla="*/ 2147483647 w 4464"/>
              <a:gd name="T43" fmla="*/ 2147483647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4" name="Freeform 4" descr="Cork"/>
          <p:cNvSpPr>
            <a:spLocks/>
          </p:cNvSpPr>
          <p:nvPr/>
        </p:nvSpPr>
        <p:spPr bwMode="auto">
          <a:xfrm>
            <a:off x="1219200" y="3468688"/>
            <a:ext cx="7086600" cy="798512"/>
          </a:xfrm>
          <a:custGeom>
            <a:avLst/>
            <a:gdLst>
              <a:gd name="T0" fmla="*/ 2147483647 w 4464"/>
              <a:gd name="T1" fmla="*/ 1267637095 h 503"/>
              <a:gd name="T2" fmla="*/ 2147483647 w 4464"/>
              <a:gd name="T3" fmla="*/ 57962774 h 503"/>
              <a:gd name="T4" fmla="*/ 2147483647 w 4464"/>
              <a:gd name="T5" fmla="*/ 5040310 h 503"/>
              <a:gd name="T6" fmla="*/ 2147483647 w 4464"/>
              <a:gd name="T7" fmla="*/ 25201547 h 503"/>
              <a:gd name="T8" fmla="*/ 2147483647 w 4464"/>
              <a:gd name="T9" fmla="*/ 88204623 h 503"/>
              <a:gd name="T10" fmla="*/ 2147483647 w 4464"/>
              <a:gd name="T11" fmla="*/ 191531758 h 503"/>
              <a:gd name="T12" fmla="*/ 2147483647 w 4464"/>
              <a:gd name="T13" fmla="*/ 171370526 h 503"/>
              <a:gd name="T14" fmla="*/ 2147483647 w 4464"/>
              <a:gd name="T15" fmla="*/ 317539511 h 503"/>
              <a:gd name="T16" fmla="*/ 2147483647 w 4464"/>
              <a:gd name="T17" fmla="*/ 297378278 h 503"/>
              <a:gd name="T18" fmla="*/ 2147483647 w 4464"/>
              <a:gd name="T19" fmla="*/ 400703801 h 503"/>
              <a:gd name="T20" fmla="*/ 2147483647 w 4464"/>
              <a:gd name="T21" fmla="*/ 234373633 h 503"/>
              <a:gd name="T22" fmla="*/ 2147483647 w 4464"/>
              <a:gd name="T23" fmla="*/ 191531758 h 503"/>
              <a:gd name="T24" fmla="*/ 2147483647 w 4464"/>
              <a:gd name="T25" fmla="*/ 317539511 h 503"/>
              <a:gd name="T26" fmla="*/ 2147483647 w 4464"/>
              <a:gd name="T27" fmla="*/ 420865133 h 503"/>
              <a:gd name="T28" fmla="*/ 2147483647 w 4464"/>
              <a:gd name="T29" fmla="*/ 317539511 h 503"/>
              <a:gd name="T30" fmla="*/ 1086186472 w 4464"/>
              <a:gd name="T31" fmla="*/ 337700743 h 503"/>
              <a:gd name="T32" fmla="*/ 877014388 w 4464"/>
              <a:gd name="T33" fmla="*/ 420865133 h 503"/>
              <a:gd name="T34" fmla="*/ 191531841 w 4464"/>
              <a:gd name="T35" fmla="*/ 441026365 h 503"/>
              <a:gd name="T36" fmla="*/ 128527168 w 4464"/>
              <a:gd name="T37" fmla="*/ 524192243 h 503"/>
              <a:gd name="T38" fmla="*/ 0 w 4464"/>
              <a:gd name="T39" fmla="*/ 1025702306 h 503"/>
              <a:gd name="T40" fmla="*/ 0 w 4464"/>
              <a:gd name="T41" fmla="*/ 1267637095 h 503"/>
              <a:gd name="T42" fmla="*/ 2147483647 w 4464"/>
              <a:gd name="T43" fmla="*/ 1267637095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4"/>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21" name="Rectangle 5" descr="Granite"/>
          <p:cNvSpPr>
            <a:spLocks noChangeArrowheads="1"/>
          </p:cNvSpPr>
          <p:nvPr/>
        </p:nvSpPr>
        <p:spPr bwMode="auto">
          <a:xfrm>
            <a:off x="1219200" y="4724400"/>
            <a:ext cx="7086600" cy="6096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6" name="Freeform 6" descr="Stationery"/>
          <p:cNvSpPr>
            <a:spLocks/>
          </p:cNvSpPr>
          <p:nvPr/>
        </p:nvSpPr>
        <p:spPr bwMode="auto">
          <a:xfrm>
            <a:off x="1219200" y="3962400"/>
            <a:ext cx="7086600" cy="798513"/>
          </a:xfrm>
          <a:custGeom>
            <a:avLst/>
            <a:gdLst>
              <a:gd name="T0" fmla="*/ 2147483647 w 4464"/>
              <a:gd name="T1" fmla="*/ 1267640270 h 503"/>
              <a:gd name="T2" fmla="*/ 2147483647 w 4464"/>
              <a:gd name="T3" fmla="*/ 57964435 h 503"/>
              <a:gd name="T4" fmla="*/ 2147483647 w 4464"/>
              <a:gd name="T5" fmla="*/ 5040316 h 503"/>
              <a:gd name="T6" fmla="*/ 2147483647 w 4464"/>
              <a:gd name="T7" fmla="*/ 25201578 h 503"/>
              <a:gd name="T8" fmla="*/ 2147483647 w 4464"/>
              <a:gd name="T9" fmla="*/ 88206321 h 503"/>
              <a:gd name="T10" fmla="*/ 2147483647 w 4464"/>
              <a:gd name="T11" fmla="*/ 191531998 h 503"/>
              <a:gd name="T12" fmla="*/ 2147483647 w 4464"/>
              <a:gd name="T13" fmla="*/ 171370740 h 503"/>
              <a:gd name="T14" fmla="*/ 2147483647 w 4464"/>
              <a:gd name="T15" fmla="*/ 317539908 h 503"/>
              <a:gd name="T16" fmla="*/ 2147483647 w 4464"/>
              <a:gd name="T17" fmla="*/ 297378651 h 503"/>
              <a:gd name="T18" fmla="*/ 2147483647 w 4464"/>
              <a:gd name="T19" fmla="*/ 400705890 h 503"/>
              <a:gd name="T20" fmla="*/ 2147483647 w 4464"/>
              <a:gd name="T21" fmla="*/ 234375514 h 503"/>
              <a:gd name="T22" fmla="*/ 2147483647 w 4464"/>
              <a:gd name="T23" fmla="*/ 191531998 h 503"/>
              <a:gd name="T24" fmla="*/ 2147483647 w 4464"/>
              <a:gd name="T25" fmla="*/ 317539908 h 503"/>
              <a:gd name="T26" fmla="*/ 2147483647 w 4464"/>
              <a:gd name="T27" fmla="*/ 420867247 h 503"/>
              <a:gd name="T28" fmla="*/ 2147483647 w 4464"/>
              <a:gd name="T29" fmla="*/ 317539908 h 503"/>
              <a:gd name="T30" fmla="*/ 1086186472 w 4464"/>
              <a:gd name="T31" fmla="*/ 337701166 h 503"/>
              <a:gd name="T32" fmla="*/ 877014388 w 4464"/>
              <a:gd name="T33" fmla="*/ 420867247 h 503"/>
              <a:gd name="T34" fmla="*/ 191531841 w 4464"/>
              <a:gd name="T35" fmla="*/ 441028505 h 503"/>
              <a:gd name="T36" fmla="*/ 128527168 w 4464"/>
              <a:gd name="T37" fmla="*/ 524192899 h 503"/>
              <a:gd name="T38" fmla="*/ 0 w 4464"/>
              <a:gd name="T39" fmla="*/ 1025705178 h 503"/>
              <a:gd name="T40" fmla="*/ 0 w 4464"/>
              <a:gd name="T41" fmla="*/ 1267640270 h 503"/>
              <a:gd name="T42" fmla="*/ 2147483647 w 4464"/>
              <a:gd name="T43" fmla="*/ 1267640270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7" name="AutoShape 7" descr="Cork"/>
          <p:cNvSpPr>
            <a:spLocks noChangeArrowheads="1"/>
          </p:cNvSpPr>
          <p:nvPr/>
        </p:nvSpPr>
        <p:spPr bwMode="auto">
          <a:xfrm>
            <a:off x="69342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8" name="AutoShape 8" descr="Cork"/>
          <p:cNvSpPr>
            <a:spLocks noChangeArrowheads="1"/>
          </p:cNvSpPr>
          <p:nvPr/>
        </p:nvSpPr>
        <p:spPr bwMode="auto">
          <a:xfrm>
            <a:off x="70866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9" name="AutoShape 9" descr="Cork"/>
          <p:cNvSpPr>
            <a:spLocks noChangeArrowheads="1"/>
          </p:cNvSpPr>
          <p:nvPr/>
        </p:nvSpPr>
        <p:spPr bwMode="auto">
          <a:xfrm>
            <a:off x="73914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0" name="AutoShape 10" descr="Cork"/>
          <p:cNvSpPr>
            <a:spLocks noChangeArrowheads="1"/>
          </p:cNvSpPr>
          <p:nvPr/>
        </p:nvSpPr>
        <p:spPr bwMode="auto">
          <a:xfrm>
            <a:off x="67056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1" name="AutoShape 11" descr="Cork"/>
          <p:cNvSpPr>
            <a:spLocks noChangeArrowheads="1"/>
          </p:cNvSpPr>
          <p:nvPr/>
        </p:nvSpPr>
        <p:spPr bwMode="auto">
          <a:xfrm>
            <a:off x="7543800" y="38862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2" name="AutoShape 12" descr="Cork"/>
          <p:cNvSpPr>
            <a:spLocks noChangeArrowheads="1"/>
          </p:cNvSpPr>
          <p:nvPr/>
        </p:nvSpPr>
        <p:spPr bwMode="auto">
          <a:xfrm>
            <a:off x="6400800" y="40386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29" name="AutoShape 13"/>
          <p:cNvSpPr>
            <a:spLocks noChangeArrowheads="1"/>
          </p:cNvSpPr>
          <p:nvPr/>
        </p:nvSpPr>
        <p:spPr bwMode="auto">
          <a:xfrm>
            <a:off x="533400" y="2819400"/>
            <a:ext cx="457200" cy="1905000"/>
          </a:xfrm>
          <a:prstGeom prst="downArrow">
            <a:avLst>
              <a:gd name="adj1" fmla="val 50000"/>
              <a:gd name="adj2" fmla="val 104167"/>
            </a:avLst>
          </a:prstGeom>
          <a:gradFill rotWithShape="0">
            <a:gsLst>
              <a:gs pos="0">
                <a:srgbClr val="5E1847"/>
              </a:gs>
              <a:gs pos="100000">
                <a:srgbClr val="CC3399"/>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30" name="Text Box 14"/>
          <p:cNvSpPr txBox="1">
            <a:spLocks noChangeArrowheads="1"/>
          </p:cNvSpPr>
          <p:nvPr/>
        </p:nvSpPr>
        <p:spPr bwMode="auto">
          <a:xfrm rot="-5400000">
            <a:off x="-160338" y="3435351"/>
            <a:ext cx="1082675"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gravity</a:t>
            </a:r>
          </a:p>
        </p:txBody>
      </p:sp>
      <p:sp>
        <p:nvSpPr>
          <p:cNvPr id="199695" name="Text Box 15" descr="Oak"/>
          <p:cNvSpPr txBox="1">
            <a:spLocks noChangeArrowheads="1"/>
          </p:cNvSpPr>
          <p:nvPr/>
        </p:nvSpPr>
        <p:spPr bwMode="auto">
          <a:xfrm>
            <a:off x="3429000" y="4800600"/>
            <a:ext cx="3176588" cy="466725"/>
          </a:xfrm>
          <a:prstGeom prst="rect">
            <a:avLst/>
          </a:prstGeom>
          <a:gradFill rotWithShape="0">
            <a:gsLst>
              <a:gs pos="0">
                <a:srgbClr val="FFFF99"/>
              </a:gs>
              <a:gs pos="50000">
                <a:srgbClr val="FFFFD7"/>
              </a:gs>
              <a:gs pos="100000">
                <a:srgbClr val="FFFF99"/>
              </a:gs>
            </a:gsLst>
            <a:lin ang="5400000" scaled="1"/>
          </a:gradFill>
          <a:ln w="9525">
            <a:solidFill>
              <a:schemeClr val="bg2"/>
            </a:solid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deposited first - oldest</a:t>
            </a:r>
          </a:p>
        </p:txBody>
      </p:sp>
      <p:sp>
        <p:nvSpPr>
          <p:cNvPr id="199696" name="Text Box 16" descr="Oak"/>
          <p:cNvSpPr txBox="1">
            <a:spLocks noChangeArrowheads="1"/>
          </p:cNvSpPr>
          <p:nvPr/>
        </p:nvSpPr>
        <p:spPr bwMode="auto">
          <a:xfrm>
            <a:off x="3200400" y="3114675"/>
            <a:ext cx="3584575" cy="466725"/>
          </a:xfrm>
          <a:prstGeom prst="rect">
            <a:avLst/>
          </a:prstGeom>
          <a:gradFill rotWithShape="0">
            <a:gsLst>
              <a:gs pos="0">
                <a:srgbClr val="FFFF99"/>
              </a:gs>
              <a:gs pos="50000">
                <a:srgbClr val="FFFFD7"/>
              </a:gs>
              <a:gs pos="100000">
                <a:srgbClr val="FFFF99"/>
              </a:gs>
            </a:gsLst>
            <a:lin ang="5400000" scaled="1"/>
          </a:gradFill>
          <a:ln w="9525">
            <a:solidFill>
              <a:schemeClr val="bg2"/>
            </a:solid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deposited last - youngest</a:t>
            </a:r>
          </a:p>
        </p:txBody>
      </p:sp>
      <p:sp>
        <p:nvSpPr>
          <p:cNvPr id="9233" name="Rectangle 17"/>
          <p:cNvSpPr>
            <a:spLocks noChangeArrowheads="1"/>
          </p:cNvSpPr>
          <p:nvPr/>
        </p:nvSpPr>
        <p:spPr bwMode="auto">
          <a:xfrm>
            <a:off x="1219200" y="1371600"/>
            <a:ext cx="76200" cy="39624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8" name="Text Box 18"/>
          <p:cNvSpPr txBox="1">
            <a:spLocks noChangeArrowheads="1"/>
          </p:cNvSpPr>
          <p:nvPr/>
        </p:nvSpPr>
        <p:spPr bwMode="auto">
          <a:xfrm>
            <a:off x="1219200" y="5562600"/>
            <a:ext cx="7162800" cy="1128713"/>
          </a:xfrm>
          <a:prstGeom prst="rect">
            <a:avLst/>
          </a:prstGeom>
          <a:solidFill>
            <a:schemeClr val="bg1">
              <a:alpha val="53000"/>
            </a:schemeClr>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defRPr/>
            </a:pPr>
            <a:r>
              <a:rPr lang="en-US" altLang="en-US" sz="2800">
                <a:solidFill>
                  <a:srgbClr val="FF0000"/>
                </a:solidFill>
                <a:effectLst>
                  <a:outerShdw blurRad="38100" dist="38100" dir="2700000" algn="tl">
                    <a:srgbClr val="C0C0C0"/>
                  </a:outerShdw>
                </a:effectLst>
              </a:rPr>
              <a:t>Principle of Superposition</a:t>
            </a:r>
          </a:p>
          <a:p>
            <a:pPr algn="ctr" defTabSz="914400" eaLnBrk="0" fontAlgn="base" hangingPunct="0">
              <a:spcBef>
                <a:spcPct val="0"/>
              </a:spcBef>
              <a:spcAft>
                <a:spcPct val="0"/>
              </a:spcAft>
              <a:defRPr/>
            </a:pPr>
            <a:r>
              <a:rPr lang="en-US" altLang="en-US" sz="2000">
                <a:solidFill>
                  <a:srgbClr val="000000"/>
                </a:solidFill>
                <a:effectLst>
                  <a:outerShdw blurRad="38100" dist="38100" dir="2700000" algn="tl">
                    <a:srgbClr val="C0C0C0"/>
                  </a:outerShdw>
                </a:effectLst>
              </a:rPr>
              <a:t>In an undisturbed sedimentary sequence, the oldest rocks are on the bottom of the stack</a:t>
            </a:r>
          </a:p>
        </p:txBody>
      </p:sp>
      <p:sp>
        <p:nvSpPr>
          <p:cNvPr id="199699" name="Text Box 19"/>
          <p:cNvSpPr txBox="1">
            <a:spLocks noChangeArrowheads="1"/>
          </p:cNvSpPr>
          <p:nvPr/>
        </p:nvSpPr>
        <p:spPr bwMode="auto">
          <a:xfrm>
            <a:off x="1216025" y="319088"/>
            <a:ext cx="7169150" cy="823912"/>
          </a:xfrm>
          <a:prstGeom prst="rect">
            <a:avLst/>
          </a:prstGeom>
          <a:solidFill>
            <a:schemeClr val="bg1">
              <a:alpha val="50999"/>
            </a:schemeClr>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chemeClr val="bg1"/>
            </a:extrusionClr>
          </a:sp3d>
        </p:spPr>
        <p:txBody>
          <a:bodyPr wrap="none">
            <a:spAutoFit/>
            <a:flatTx/>
          </a:bodyPr>
          <a:lstStyle/>
          <a:p>
            <a:pPr algn="ctr" defTabSz="914400" eaLnBrk="0" fontAlgn="base" hangingPunct="0">
              <a:spcBef>
                <a:spcPct val="0"/>
              </a:spcBef>
              <a:spcAft>
                <a:spcPct val="0"/>
              </a:spcAft>
              <a:defRPr/>
            </a:pPr>
            <a:r>
              <a:rPr lang="en-US" altLang="en-US" sz="2800">
                <a:solidFill>
                  <a:srgbClr val="FF0000"/>
                </a:solidFill>
                <a:effectLst>
                  <a:outerShdw blurRad="38100" dist="38100" dir="2700000" algn="tl">
                    <a:srgbClr val="C0C0C0"/>
                  </a:outerShdw>
                </a:effectLst>
              </a:rPr>
              <a:t>Principle of Original Horizontality</a:t>
            </a:r>
          </a:p>
          <a:p>
            <a:pPr algn="ctr" defTabSz="914400" eaLnBrk="0" fontAlgn="base" hangingPunct="0">
              <a:spcBef>
                <a:spcPct val="0"/>
              </a:spcBef>
              <a:spcAft>
                <a:spcPct val="0"/>
              </a:spcAft>
              <a:defRPr/>
            </a:pPr>
            <a:r>
              <a:rPr lang="en-US" altLang="en-US" sz="2000">
                <a:solidFill>
                  <a:srgbClr val="000000"/>
                </a:solidFill>
              </a:rPr>
              <a:t>Sedimentary rocks were deposited in primarily horizontal beds</a:t>
            </a:r>
          </a:p>
        </p:txBody>
      </p:sp>
      <p:sp>
        <p:nvSpPr>
          <p:cNvPr id="199700" name="Oval 20" descr="Stationery"/>
          <p:cNvSpPr>
            <a:spLocks noChangeArrowheads="1"/>
          </p:cNvSpPr>
          <p:nvPr/>
        </p:nvSpPr>
        <p:spPr bwMode="auto">
          <a:xfrm>
            <a:off x="6019800" y="4648200"/>
            <a:ext cx="2286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1" name="Oval 21" descr="Stationery"/>
          <p:cNvSpPr>
            <a:spLocks noChangeArrowheads="1"/>
          </p:cNvSpPr>
          <p:nvPr/>
        </p:nvSpPr>
        <p:spPr bwMode="auto">
          <a:xfrm>
            <a:off x="7505700" y="4648200"/>
            <a:ext cx="1524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2" name="Oval 22" descr="Stationery"/>
          <p:cNvSpPr>
            <a:spLocks noChangeArrowheads="1"/>
          </p:cNvSpPr>
          <p:nvPr/>
        </p:nvSpPr>
        <p:spPr bwMode="auto">
          <a:xfrm>
            <a:off x="7962900" y="4648200"/>
            <a:ext cx="762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3" name="Oval 23" descr="Stationery"/>
          <p:cNvSpPr>
            <a:spLocks noChangeArrowheads="1"/>
          </p:cNvSpPr>
          <p:nvPr/>
        </p:nvSpPr>
        <p:spPr bwMode="auto">
          <a:xfrm>
            <a:off x="6743700" y="4648200"/>
            <a:ext cx="2286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4" name="Oval 24" descr="Stationery"/>
          <p:cNvSpPr>
            <a:spLocks noChangeArrowheads="1"/>
          </p:cNvSpPr>
          <p:nvPr/>
        </p:nvSpPr>
        <p:spPr bwMode="auto">
          <a:xfrm>
            <a:off x="7200900" y="4648200"/>
            <a:ext cx="228600" cy="2286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9700"/>
                                        </p:tgtEl>
                                        <p:attrNameLst>
                                          <p:attrName>style.visibility</p:attrName>
                                        </p:attrNameLst>
                                      </p:cBhvr>
                                      <p:to>
                                        <p:strVal val="visible"/>
                                      </p:to>
                                    </p:set>
                                    <p:animEffect transition="in" filter="fade">
                                      <p:cBhvr>
                                        <p:cTn id="7" dur="1000"/>
                                        <p:tgtEl>
                                          <p:spTgt spid="199700"/>
                                        </p:tgtEl>
                                      </p:cBhvr>
                                    </p:animEffect>
                                    <p:anim calcmode="lin" valueType="num">
                                      <p:cBhvr>
                                        <p:cTn id="8" dur="1000" fill="hold"/>
                                        <p:tgtEl>
                                          <p:spTgt spid="199700"/>
                                        </p:tgtEl>
                                        <p:attrNameLst>
                                          <p:attrName>ppt_x</p:attrName>
                                        </p:attrNameLst>
                                      </p:cBhvr>
                                      <p:tavLst>
                                        <p:tav tm="0">
                                          <p:val>
                                            <p:strVal val="#ppt_x"/>
                                          </p:val>
                                        </p:tav>
                                        <p:tav tm="100000">
                                          <p:val>
                                            <p:strVal val="#ppt_x"/>
                                          </p:val>
                                        </p:tav>
                                      </p:tavLst>
                                    </p:anim>
                                    <p:anim calcmode="lin" valueType="num">
                                      <p:cBhvr>
                                        <p:cTn id="9" dur="1000" fill="hold"/>
                                        <p:tgtEl>
                                          <p:spTgt spid="19970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9701"/>
                                        </p:tgtEl>
                                        <p:attrNameLst>
                                          <p:attrName>style.visibility</p:attrName>
                                        </p:attrNameLst>
                                      </p:cBhvr>
                                      <p:to>
                                        <p:strVal val="visible"/>
                                      </p:to>
                                    </p:set>
                                    <p:animEffect transition="in" filter="fade">
                                      <p:cBhvr>
                                        <p:cTn id="12" dur="1000"/>
                                        <p:tgtEl>
                                          <p:spTgt spid="199701"/>
                                        </p:tgtEl>
                                      </p:cBhvr>
                                    </p:animEffect>
                                    <p:anim calcmode="lin" valueType="num">
                                      <p:cBhvr>
                                        <p:cTn id="13" dur="1000" fill="hold"/>
                                        <p:tgtEl>
                                          <p:spTgt spid="199701"/>
                                        </p:tgtEl>
                                        <p:attrNameLst>
                                          <p:attrName>ppt_x</p:attrName>
                                        </p:attrNameLst>
                                      </p:cBhvr>
                                      <p:tavLst>
                                        <p:tav tm="0">
                                          <p:val>
                                            <p:strVal val="#ppt_x"/>
                                          </p:val>
                                        </p:tav>
                                        <p:tav tm="100000">
                                          <p:val>
                                            <p:strVal val="#ppt_x"/>
                                          </p:val>
                                        </p:tav>
                                      </p:tavLst>
                                    </p:anim>
                                    <p:anim calcmode="lin" valueType="num">
                                      <p:cBhvr>
                                        <p:cTn id="14" dur="1000" fill="hold"/>
                                        <p:tgtEl>
                                          <p:spTgt spid="19970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9702"/>
                                        </p:tgtEl>
                                        <p:attrNameLst>
                                          <p:attrName>style.visibility</p:attrName>
                                        </p:attrNameLst>
                                      </p:cBhvr>
                                      <p:to>
                                        <p:strVal val="visible"/>
                                      </p:to>
                                    </p:set>
                                    <p:animEffect transition="in" filter="fade">
                                      <p:cBhvr>
                                        <p:cTn id="17" dur="500"/>
                                        <p:tgtEl>
                                          <p:spTgt spid="199702"/>
                                        </p:tgtEl>
                                      </p:cBhvr>
                                    </p:animEffect>
                                    <p:anim calcmode="lin" valueType="num">
                                      <p:cBhvr>
                                        <p:cTn id="18" dur="500" fill="hold"/>
                                        <p:tgtEl>
                                          <p:spTgt spid="199702"/>
                                        </p:tgtEl>
                                        <p:attrNameLst>
                                          <p:attrName>ppt_x</p:attrName>
                                        </p:attrNameLst>
                                      </p:cBhvr>
                                      <p:tavLst>
                                        <p:tav tm="0">
                                          <p:val>
                                            <p:strVal val="#ppt_x"/>
                                          </p:val>
                                        </p:tav>
                                        <p:tav tm="100000">
                                          <p:val>
                                            <p:strVal val="#ppt_x"/>
                                          </p:val>
                                        </p:tav>
                                      </p:tavLst>
                                    </p:anim>
                                    <p:anim calcmode="lin" valueType="num">
                                      <p:cBhvr>
                                        <p:cTn id="19" dur="500" fill="hold"/>
                                        <p:tgtEl>
                                          <p:spTgt spid="19970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9703"/>
                                        </p:tgtEl>
                                        <p:attrNameLst>
                                          <p:attrName>style.visibility</p:attrName>
                                        </p:attrNameLst>
                                      </p:cBhvr>
                                      <p:to>
                                        <p:strVal val="visible"/>
                                      </p:to>
                                    </p:set>
                                    <p:animEffect transition="in" filter="fade">
                                      <p:cBhvr>
                                        <p:cTn id="22" dur="3000"/>
                                        <p:tgtEl>
                                          <p:spTgt spid="199703"/>
                                        </p:tgtEl>
                                      </p:cBhvr>
                                    </p:animEffect>
                                    <p:anim calcmode="lin" valueType="num">
                                      <p:cBhvr>
                                        <p:cTn id="23" dur="3000" fill="hold"/>
                                        <p:tgtEl>
                                          <p:spTgt spid="199703"/>
                                        </p:tgtEl>
                                        <p:attrNameLst>
                                          <p:attrName>ppt_x</p:attrName>
                                        </p:attrNameLst>
                                      </p:cBhvr>
                                      <p:tavLst>
                                        <p:tav tm="0">
                                          <p:val>
                                            <p:strVal val="#ppt_x"/>
                                          </p:val>
                                        </p:tav>
                                        <p:tav tm="100000">
                                          <p:val>
                                            <p:strVal val="#ppt_x"/>
                                          </p:val>
                                        </p:tav>
                                      </p:tavLst>
                                    </p:anim>
                                    <p:anim calcmode="lin" valueType="num">
                                      <p:cBhvr>
                                        <p:cTn id="24" dur="3000" fill="hold"/>
                                        <p:tgtEl>
                                          <p:spTgt spid="19970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9704"/>
                                        </p:tgtEl>
                                        <p:attrNameLst>
                                          <p:attrName>style.visibility</p:attrName>
                                        </p:attrNameLst>
                                      </p:cBhvr>
                                      <p:to>
                                        <p:strVal val="visible"/>
                                      </p:to>
                                    </p:set>
                                    <p:animEffect transition="in" filter="fade">
                                      <p:cBhvr>
                                        <p:cTn id="27" dur="3000"/>
                                        <p:tgtEl>
                                          <p:spTgt spid="199704"/>
                                        </p:tgtEl>
                                      </p:cBhvr>
                                    </p:animEffect>
                                    <p:anim calcmode="lin" valueType="num">
                                      <p:cBhvr>
                                        <p:cTn id="28" dur="3000" fill="hold"/>
                                        <p:tgtEl>
                                          <p:spTgt spid="199704"/>
                                        </p:tgtEl>
                                        <p:attrNameLst>
                                          <p:attrName>ppt_x</p:attrName>
                                        </p:attrNameLst>
                                      </p:cBhvr>
                                      <p:tavLst>
                                        <p:tav tm="0">
                                          <p:val>
                                            <p:strVal val="#ppt_x"/>
                                          </p:val>
                                        </p:tav>
                                        <p:tav tm="100000">
                                          <p:val>
                                            <p:strVal val="#ppt_x"/>
                                          </p:val>
                                        </p:tav>
                                      </p:tavLst>
                                    </p:anim>
                                    <p:anim calcmode="lin" valueType="num">
                                      <p:cBhvr>
                                        <p:cTn id="29" dur="3000" fill="hold"/>
                                        <p:tgtEl>
                                          <p:spTgt spid="19970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99686"/>
                                        </p:tgtEl>
                                        <p:attrNameLst>
                                          <p:attrName>style.visibility</p:attrName>
                                        </p:attrNameLst>
                                      </p:cBhvr>
                                      <p:to>
                                        <p:strVal val="visible"/>
                                      </p:to>
                                    </p:set>
                                    <p:animEffect transition="in" filter="slide(fromBottom)">
                                      <p:cBhvr>
                                        <p:cTn id="33" dur="500"/>
                                        <p:tgtEl>
                                          <p:spTgt spid="199686"/>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99687"/>
                                        </p:tgtEl>
                                        <p:attrNameLst>
                                          <p:attrName>style.visibility</p:attrName>
                                        </p:attrNameLst>
                                      </p:cBhvr>
                                      <p:to>
                                        <p:strVal val="visible"/>
                                      </p:to>
                                    </p:set>
                                    <p:animEffect transition="in" filter="fade">
                                      <p:cBhvr>
                                        <p:cTn id="37" dur="500"/>
                                        <p:tgtEl>
                                          <p:spTgt spid="199687"/>
                                        </p:tgtEl>
                                      </p:cBhvr>
                                    </p:animEffect>
                                    <p:anim calcmode="lin" valueType="num">
                                      <p:cBhvr>
                                        <p:cTn id="38" dur="500" fill="hold"/>
                                        <p:tgtEl>
                                          <p:spTgt spid="199687"/>
                                        </p:tgtEl>
                                        <p:attrNameLst>
                                          <p:attrName>ppt_x</p:attrName>
                                        </p:attrNameLst>
                                      </p:cBhvr>
                                      <p:tavLst>
                                        <p:tav tm="0">
                                          <p:val>
                                            <p:strVal val="#ppt_x"/>
                                          </p:val>
                                        </p:tav>
                                        <p:tav tm="100000">
                                          <p:val>
                                            <p:strVal val="#ppt_x"/>
                                          </p:val>
                                        </p:tav>
                                      </p:tavLst>
                                    </p:anim>
                                    <p:anim calcmode="lin" valueType="num">
                                      <p:cBhvr>
                                        <p:cTn id="39" dur="500" fill="hold"/>
                                        <p:tgtEl>
                                          <p:spTgt spid="19968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99688"/>
                                        </p:tgtEl>
                                        <p:attrNameLst>
                                          <p:attrName>style.visibility</p:attrName>
                                        </p:attrNameLst>
                                      </p:cBhvr>
                                      <p:to>
                                        <p:strVal val="visible"/>
                                      </p:to>
                                    </p:set>
                                    <p:animEffect transition="in" filter="fade">
                                      <p:cBhvr>
                                        <p:cTn id="42" dur="5000"/>
                                        <p:tgtEl>
                                          <p:spTgt spid="199688"/>
                                        </p:tgtEl>
                                      </p:cBhvr>
                                    </p:animEffect>
                                    <p:anim calcmode="lin" valueType="num">
                                      <p:cBhvr>
                                        <p:cTn id="43" dur="5000" fill="hold"/>
                                        <p:tgtEl>
                                          <p:spTgt spid="199688"/>
                                        </p:tgtEl>
                                        <p:attrNameLst>
                                          <p:attrName>ppt_x</p:attrName>
                                        </p:attrNameLst>
                                      </p:cBhvr>
                                      <p:tavLst>
                                        <p:tav tm="0">
                                          <p:val>
                                            <p:strVal val="#ppt_x"/>
                                          </p:val>
                                        </p:tav>
                                        <p:tav tm="100000">
                                          <p:val>
                                            <p:strVal val="#ppt_x"/>
                                          </p:val>
                                        </p:tav>
                                      </p:tavLst>
                                    </p:anim>
                                    <p:anim calcmode="lin" valueType="num">
                                      <p:cBhvr>
                                        <p:cTn id="44" dur="5000" fill="hold"/>
                                        <p:tgtEl>
                                          <p:spTgt spid="19968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9689"/>
                                        </p:tgtEl>
                                        <p:attrNameLst>
                                          <p:attrName>style.visibility</p:attrName>
                                        </p:attrNameLst>
                                      </p:cBhvr>
                                      <p:to>
                                        <p:strVal val="visible"/>
                                      </p:to>
                                    </p:set>
                                    <p:animEffect transition="in" filter="fade">
                                      <p:cBhvr>
                                        <p:cTn id="47" dur="2000"/>
                                        <p:tgtEl>
                                          <p:spTgt spid="199689"/>
                                        </p:tgtEl>
                                      </p:cBhvr>
                                    </p:animEffect>
                                    <p:anim calcmode="lin" valueType="num">
                                      <p:cBhvr>
                                        <p:cTn id="48" dur="2000" fill="hold"/>
                                        <p:tgtEl>
                                          <p:spTgt spid="199689"/>
                                        </p:tgtEl>
                                        <p:attrNameLst>
                                          <p:attrName>ppt_x</p:attrName>
                                        </p:attrNameLst>
                                      </p:cBhvr>
                                      <p:tavLst>
                                        <p:tav tm="0">
                                          <p:val>
                                            <p:strVal val="#ppt_x"/>
                                          </p:val>
                                        </p:tav>
                                        <p:tav tm="100000">
                                          <p:val>
                                            <p:strVal val="#ppt_x"/>
                                          </p:val>
                                        </p:tav>
                                      </p:tavLst>
                                    </p:anim>
                                    <p:anim calcmode="lin" valueType="num">
                                      <p:cBhvr>
                                        <p:cTn id="49" dur="2000" fill="hold"/>
                                        <p:tgtEl>
                                          <p:spTgt spid="19968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99690"/>
                                        </p:tgtEl>
                                        <p:attrNameLst>
                                          <p:attrName>style.visibility</p:attrName>
                                        </p:attrNameLst>
                                      </p:cBhvr>
                                      <p:to>
                                        <p:strVal val="visible"/>
                                      </p:to>
                                    </p:set>
                                    <p:animEffect transition="in" filter="fade">
                                      <p:cBhvr>
                                        <p:cTn id="52" dur="3000"/>
                                        <p:tgtEl>
                                          <p:spTgt spid="199690"/>
                                        </p:tgtEl>
                                      </p:cBhvr>
                                    </p:animEffect>
                                    <p:anim calcmode="lin" valueType="num">
                                      <p:cBhvr>
                                        <p:cTn id="53" dur="3000" fill="hold"/>
                                        <p:tgtEl>
                                          <p:spTgt spid="199690"/>
                                        </p:tgtEl>
                                        <p:attrNameLst>
                                          <p:attrName>ppt_x</p:attrName>
                                        </p:attrNameLst>
                                      </p:cBhvr>
                                      <p:tavLst>
                                        <p:tav tm="0">
                                          <p:val>
                                            <p:strVal val="#ppt_x"/>
                                          </p:val>
                                        </p:tav>
                                        <p:tav tm="100000">
                                          <p:val>
                                            <p:strVal val="#ppt_x"/>
                                          </p:val>
                                        </p:tav>
                                      </p:tavLst>
                                    </p:anim>
                                    <p:anim calcmode="lin" valueType="num">
                                      <p:cBhvr>
                                        <p:cTn id="54" dur="3000" fill="hold"/>
                                        <p:tgtEl>
                                          <p:spTgt spid="19969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99691"/>
                                        </p:tgtEl>
                                        <p:attrNameLst>
                                          <p:attrName>style.visibility</p:attrName>
                                        </p:attrNameLst>
                                      </p:cBhvr>
                                      <p:to>
                                        <p:strVal val="visible"/>
                                      </p:to>
                                    </p:set>
                                    <p:animEffect transition="in" filter="fade">
                                      <p:cBhvr>
                                        <p:cTn id="57" dur="500"/>
                                        <p:tgtEl>
                                          <p:spTgt spid="199691"/>
                                        </p:tgtEl>
                                      </p:cBhvr>
                                    </p:animEffect>
                                    <p:anim calcmode="lin" valueType="num">
                                      <p:cBhvr>
                                        <p:cTn id="58" dur="500" fill="hold"/>
                                        <p:tgtEl>
                                          <p:spTgt spid="199691"/>
                                        </p:tgtEl>
                                        <p:attrNameLst>
                                          <p:attrName>ppt_x</p:attrName>
                                        </p:attrNameLst>
                                      </p:cBhvr>
                                      <p:tavLst>
                                        <p:tav tm="0">
                                          <p:val>
                                            <p:strVal val="#ppt_x"/>
                                          </p:val>
                                        </p:tav>
                                        <p:tav tm="100000">
                                          <p:val>
                                            <p:strVal val="#ppt_x"/>
                                          </p:val>
                                        </p:tav>
                                      </p:tavLst>
                                    </p:anim>
                                    <p:anim calcmode="lin" valueType="num">
                                      <p:cBhvr>
                                        <p:cTn id="59" dur="500" fill="hold"/>
                                        <p:tgtEl>
                                          <p:spTgt spid="19969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99692"/>
                                        </p:tgtEl>
                                        <p:attrNameLst>
                                          <p:attrName>style.visibility</p:attrName>
                                        </p:attrNameLst>
                                      </p:cBhvr>
                                      <p:to>
                                        <p:strVal val="visible"/>
                                      </p:to>
                                    </p:set>
                                    <p:animEffect transition="in" filter="fade">
                                      <p:cBhvr>
                                        <p:cTn id="62" dur="2000"/>
                                        <p:tgtEl>
                                          <p:spTgt spid="199692"/>
                                        </p:tgtEl>
                                      </p:cBhvr>
                                    </p:animEffect>
                                    <p:anim calcmode="lin" valueType="num">
                                      <p:cBhvr>
                                        <p:cTn id="63" dur="2000" fill="hold"/>
                                        <p:tgtEl>
                                          <p:spTgt spid="199692"/>
                                        </p:tgtEl>
                                        <p:attrNameLst>
                                          <p:attrName>ppt_x</p:attrName>
                                        </p:attrNameLst>
                                      </p:cBhvr>
                                      <p:tavLst>
                                        <p:tav tm="0">
                                          <p:val>
                                            <p:strVal val="#ppt_x"/>
                                          </p:val>
                                        </p:tav>
                                        <p:tav tm="100000">
                                          <p:val>
                                            <p:strVal val="#ppt_x"/>
                                          </p:val>
                                        </p:tav>
                                      </p:tavLst>
                                    </p:anim>
                                    <p:anim calcmode="lin" valueType="num">
                                      <p:cBhvr>
                                        <p:cTn id="64" dur="2000" fill="hold"/>
                                        <p:tgtEl>
                                          <p:spTgt spid="199692"/>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12" presetClass="entr" presetSubtype="4" fill="hold" grpId="0" nodeType="afterEffect">
                                  <p:stCondLst>
                                    <p:cond delay="0"/>
                                  </p:stCondLst>
                                  <p:childTnLst>
                                    <p:set>
                                      <p:cBhvr>
                                        <p:cTn id="67" dur="1" fill="hold">
                                          <p:stCondLst>
                                            <p:cond delay="0"/>
                                          </p:stCondLst>
                                        </p:cTn>
                                        <p:tgtEl>
                                          <p:spTgt spid="199684"/>
                                        </p:tgtEl>
                                        <p:attrNameLst>
                                          <p:attrName>style.visibility</p:attrName>
                                        </p:attrNameLst>
                                      </p:cBhvr>
                                      <p:to>
                                        <p:strVal val="visible"/>
                                      </p:to>
                                    </p:set>
                                    <p:animEffect transition="in" filter="slide(fromBottom)">
                                      <p:cBhvr>
                                        <p:cTn id="68" dur="500"/>
                                        <p:tgtEl>
                                          <p:spTgt spid="199684"/>
                                        </p:tgtEl>
                                      </p:cBhvr>
                                    </p:animEffect>
                                  </p:childTnLst>
                                </p:cTn>
                              </p:par>
                            </p:childTnLst>
                          </p:cTn>
                        </p:par>
                        <p:par>
                          <p:cTn id="69" fill="hold">
                            <p:stCondLst>
                              <p:cond delay="9000"/>
                            </p:stCondLst>
                            <p:childTnLst>
                              <p:par>
                                <p:cTn id="70" presetID="9" presetClass="entr" presetSubtype="0" fill="hold" grpId="0" nodeType="afterEffect">
                                  <p:stCondLst>
                                    <p:cond delay="0"/>
                                  </p:stCondLst>
                                  <p:childTnLst>
                                    <p:set>
                                      <p:cBhvr>
                                        <p:cTn id="71" dur="1" fill="hold">
                                          <p:stCondLst>
                                            <p:cond delay="0"/>
                                          </p:stCondLst>
                                        </p:cTn>
                                        <p:tgtEl>
                                          <p:spTgt spid="199683"/>
                                        </p:tgtEl>
                                        <p:attrNameLst>
                                          <p:attrName>style.visibility</p:attrName>
                                        </p:attrNameLst>
                                      </p:cBhvr>
                                      <p:to>
                                        <p:strVal val="visible"/>
                                      </p:to>
                                    </p:set>
                                    <p:animEffect transition="in" filter="dissolve">
                                      <p:cBhvr>
                                        <p:cTn id="72" dur="500"/>
                                        <p:tgtEl>
                                          <p:spTgt spid="199683"/>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199698"/>
                                        </p:tgtEl>
                                        <p:attrNameLst>
                                          <p:attrName>style.visibility</p:attrName>
                                        </p:attrNameLst>
                                      </p:cBhvr>
                                      <p:to>
                                        <p:strVal val="visible"/>
                                      </p:to>
                                    </p:set>
                                    <p:anim calcmode="lin" valueType="num">
                                      <p:cBhvr>
                                        <p:cTn id="77" dur="500" fill="hold"/>
                                        <p:tgtEl>
                                          <p:spTgt spid="199698"/>
                                        </p:tgtEl>
                                        <p:attrNameLst>
                                          <p:attrName>ppt_w</p:attrName>
                                        </p:attrNameLst>
                                      </p:cBhvr>
                                      <p:tavLst>
                                        <p:tav tm="0">
                                          <p:val>
                                            <p:fltVal val="0"/>
                                          </p:val>
                                        </p:tav>
                                        <p:tav tm="100000">
                                          <p:val>
                                            <p:strVal val="#ppt_w"/>
                                          </p:val>
                                        </p:tav>
                                      </p:tavLst>
                                    </p:anim>
                                    <p:anim calcmode="lin" valueType="num">
                                      <p:cBhvr>
                                        <p:cTn id="78" dur="500" fill="hold"/>
                                        <p:tgtEl>
                                          <p:spTgt spid="199698"/>
                                        </p:tgtEl>
                                        <p:attrNameLst>
                                          <p:attrName>ppt_h</p:attrName>
                                        </p:attrNameLst>
                                      </p:cBhvr>
                                      <p:tavLst>
                                        <p:tav tm="0">
                                          <p:val>
                                            <p:strVal val="#ppt_h"/>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199695"/>
                                        </p:tgtEl>
                                        <p:attrNameLst>
                                          <p:attrName>style.visibility</p:attrName>
                                        </p:attrNameLst>
                                      </p:cBhvr>
                                      <p:to>
                                        <p:strVal val="visible"/>
                                      </p:to>
                                    </p:set>
                                    <p:anim calcmode="lin" valueType="num">
                                      <p:cBhvr>
                                        <p:cTn id="81" dur="500" fill="hold"/>
                                        <p:tgtEl>
                                          <p:spTgt spid="199695"/>
                                        </p:tgtEl>
                                        <p:attrNameLst>
                                          <p:attrName>ppt_w</p:attrName>
                                        </p:attrNameLst>
                                      </p:cBhvr>
                                      <p:tavLst>
                                        <p:tav tm="0">
                                          <p:val>
                                            <p:fltVal val="0"/>
                                          </p:val>
                                        </p:tav>
                                        <p:tav tm="100000">
                                          <p:val>
                                            <p:strVal val="#ppt_w"/>
                                          </p:val>
                                        </p:tav>
                                      </p:tavLst>
                                    </p:anim>
                                    <p:anim calcmode="lin" valueType="num">
                                      <p:cBhvr>
                                        <p:cTn id="82" dur="500" fill="hold"/>
                                        <p:tgtEl>
                                          <p:spTgt spid="199695"/>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99696"/>
                                        </p:tgtEl>
                                        <p:attrNameLst>
                                          <p:attrName>style.visibility</p:attrName>
                                        </p:attrNameLst>
                                      </p:cBhvr>
                                      <p:to>
                                        <p:strVal val="visible"/>
                                      </p:to>
                                    </p:set>
                                    <p:anim calcmode="lin" valueType="num">
                                      <p:cBhvr>
                                        <p:cTn id="85" dur="500" fill="hold"/>
                                        <p:tgtEl>
                                          <p:spTgt spid="199696"/>
                                        </p:tgtEl>
                                        <p:attrNameLst>
                                          <p:attrName>ppt_w</p:attrName>
                                        </p:attrNameLst>
                                      </p:cBhvr>
                                      <p:tavLst>
                                        <p:tav tm="0">
                                          <p:val>
                                            <p:fltVal val="0"/>
                                          </p:val>
                                        </p:tav>
                                        <p:tav tm="100000">
                                          <p:val>
                                            <p:strVal val="#ppt_w"/>
                                          </p:val>
                                        </p:tav>
                                      </p:tavLst>
                                    </p:anim>
                                    <p:anim calcmode="lin" valueType="num">
                                      <p:cBhvr>
                                        <p:cTn id="86" dur="500" fill="hold"/>
                                        <p:tgtEl>
                                          <p:spTgt spid="1996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P spid="199686" grpId="0" animBg="1"/>
      <p:bldP spid="199687" grpId="0" animBg="1"/>
      <p:bldP spid="199688" grpId="0" animBg="1"/>
      <p:bldP spid="199689" grpId="0" animBg="1"/>
      <p:bldP spid="199690" grpId="0" animBg="1"/>
      <p:bldP spid="199691" grpId="0" animBg="1"/>
      <p:bldP spid="199692" grpId="0" animBg="1"/>
      <p:bldP spid="199695" grpId="0" animBg="1" autoUpdateAnimBg="0"/>
      <p:bldP spid="199696" grpId="0" animBg="1" autoUpdateAnimBg="0"/>
      <p:bldP spid="199698" grpId="0" animBg="1"/>
      <p:bldP spid="199700" grpId="0" animBg="1"/>
      <p:bldP spid="199701" grpId="0" animBg="1"/>
      <p:bldP spid="199702" grpId="0" animBg="1"/>
      <p:bldP spid="199703" grpId="0" animBg="1"/>
      <p:bldP spid="1997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AutoShape 2" descr="Parchment"/>
          <p:cNvSpPr>
            <a:spLocks noChangeArrowheads="1"/>
          </p:cNvSpPr>
          <p:nvPr/>
        </p:nvSpPr>
        <p:spPr bwMode="auto">
          <a:xfrm>
            <a:off x="2286000" y="2667000"/>
            <a:ext cx="5486400" cy="990600"/>
          </a:xfrm>
          <a:prstGeom prst="cube">
            <a:avLst>
              <a:gd name="adj" fmla="val 87019"/>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0243" name="AutoShape 3"/>
          <p:cNvSpPr>
            <a:spLocks noChangeArrowheads="1"/>
          </p:cNvSpPr>
          <p:nvPr/>
        </p:nvSpPr>
        <p:spPr bwMode="auto">
          <a:xfrm>
            <a:off x="762000" y="1981200"/>
            <a:ext cx="457200" cy="1905000"/>
          </a:xfrm>
          <a:prstGeom prst="downArrow">
            <a:avLst>
              <a:gd name="adj1" fmla="val 50000"/>
              <a:gd name="adj2" fmla="val 104167"/>
            </a:avLst>
          </a:prstGeom>
          <a:gradFill rotWithShape="0">
            <a:gsLst>
              <a:gs pos="0">
                <a:srgbClr val="5E1847"/>
              </a:gs>
              <a:gs pos="100000">
                <a:srgbClr val="CC3399"/>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0244" name="Text Box 4"/>
          <p:cNvSpPr txBox="1">
            <a:spLocks noChangeArrowheads="1"/>
          </p:cNvSpPr>
          <p:nvPr/>
        </p:nvSpPr>
        <p:spPr bwMode="auto">
          <a:xfrm rot="-5400000">
            <a:off x="68262" y="2598738"/>
            <a:ext cx="1082675"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gravity</a:t>
            </a:r>
          </a:p>
        </p:txBody>
      </p:sp>
      <p:sp>
        <p:nvSpPr>
          <p:cNvPr id="200709" name="AutoShape 5" descr="Newsprint"/>
          <p:cNvSpPr>
            <a:spLocks noChangeArrowheads="1"/>
          </p:cNvSpPr>
          <p:nvPr/>
        </p:nvSpPr>
        <p:spPr bwMode="auto">
          <a:xfrm>
            <a:off x="2286000" y="2514600"/>
            <a:ext cx="5486400" cy="990600"/>
          </a:xfrm>
          <a:prstGeom prst="cube">
            <a:avLst>
              <a:gd name="adj" fmla="val 87019"/>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0" name="AutoShape 6" descr="Granite"/>
          <p:cNvSpPr>
            <a:spLocks noChangeArrowheads="1"/>
          </p:cNvSpPr>
          <p:nvPr/>
        </p:nvSpPr>
        <p:spPr bwMode="auto">
          <a:xfrm>
            <a:off x="2286000" y="2362200"/>
            <a:ext cx="5486400" cy="990600"/>
          </a:xfrm>
          <a:prstGeom prst="cube">
            <a:avLst>
              <a:gd name="adj" fmla="val 87019"/>
            </a:avLst>
          </a:prstGeom>
          <a:blipFill dpi="0" rotWithShape="0">
            <a:blip r:embed="rId5"/>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1" name="AutoShape 7" descr="Sand"/>
          <p:cNvSpPr>
            <a:spLocks noChangeArrowheads="1"/>
          </p:cNvSpPr>
          <p:nvPr/>
        </p:nvSpPr>
        <p:spPr bwMode="auto">
          <a:xfrm>
            <a:off x="2286000" y="2209800"/>
            <a:ext cx="5486400" cy="990600"/>
          </a:xfrm>
          <a:prstGeom prst="cube">
            <a:avLst>
              <a:gd name="adj" fmla="val 87019"/>
            </a:avLst>
          </a:prstGeom>
          <a:blipFill dpi="0" rotWithShape="0">
            <a:blip r:embed="rId6"/>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2" name="AutoShape 8" descr="Cork"/>
          <p:cNvSpPr>
            <a:spLocks noChangeArrowheads="1"/>
          </p:cNvSpPr>
          <p:nvPr/>
        </p:nvSpPr>
        <p:spPr bwMode="auto">
          <a:xfrm>
            <a:off x="2286000" y="2057400"/>
            <a:ext cx="5486400" cy="990600"/>
          </a:xfrm>
          <a:prstGeom prst="cube">
            <a:avLst>
              <a:gd name="adj" fmla="val 87019"/>
            </a:avLst>
          </a:prstGeom>
          <a:blipFill dpi="0" rotWithShape="0">
            <a:blip r:embed="rId7"/>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3" name="Text Box 9"/>
          <p:cNvSpPr txBox="1">
            <a:spLocks noChangeArrowheads="1"/>
          </p:cNvSpPr>
          <p:nvPr/>
        </p:nvSpPr>
        <p:spPr bwMode="auto">
          <a:xfrm>
            <a:off x="1143000" y="4114800"/>
            <a:ext cx="7620000" cy="1309688"/>
          </a:xfrm>
          <a:prstGeom prst="rect">
            <a:avLst/>
          </a:prstGeom>
          <a:solidFill>
            <a:schemeClr val="bg1">
              <a:alpha val="50999"/>
            </a:schemeClr>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defRPr/>
            </a:pPr>
            <a:r>
              <a:rPr lang="en-US" altLang="en-US" sz="3200">
                <a:solidFill>
                  <a:srgbClr val="FF0000"/>
                </a:solidFill>
                <a:effectLst>
                  <a:outerShdw blurRad="38100" dist="38100" dir="2700000" algn="tl">
                    <a:srgbClr val="C0C0C0"/>
                  </a:outerShdw>
                </a:effectLst>
              </a:rPr>
              <a:t>Principle of Superposition</a:t>
            </a:r>
          </a:p>
          <a:p>
            <a:pPr algn="ctr" defTabSz="914400" eaLnBrk="0" fontAlgn="base" hangingPunct="0">
              <a:spcBef>
                <a:spcPct val="0"/>
              </a:spcBef>
              <a:spcAft>
                <a:spcPct val="0"/>
              </a:spcAft>
              <a:defRPr/>
            </a:pPr>
            <a:r>
              <a:rPr lang="en-US" altLang="en-US" sz="2400">
                <a:solidFill>
                  <a:srgbClr val="000000"/>
                </a:solidFill>
              </a:rPr>
              <a:t>In an undisturbed sedimentary sequence, the oldest rocks are on the bottom of the stack</a:t>
            </a:r>
            <a:endParaRPr lang="en-US" altLang="en-US" sz="2400" b="1">
              <a:solidFill>
                <a:srgbClr val="000000"/>
              </a:solidFill>
            </a:endParaRPr>
          </a:p>
        </p:txBody>
      </p:sp>
      <p:sp>
        <p:nvSpPr>
          <p:cNvPr id="200714" name="Text Box 10"/>
          <p:cNvSpPr txBox="1">
            <a:spLocks noChangeArrowheads="1"/>
          </p:cNvSpPr>
          <p:nvPr/>
        </p:nvSpPr>
        <p:spPr bwMode="auto">
          <a:xfrm>
            <a:off x="6934200" y="3429000"/>
            <a:ext cx="844550" cy="366713"/>
          </a:xfrm>
          <a:prstGeom prst="rect">
            <a:avLst/>
          </a:prstGeom>
          <a:solidFill>
            <a:srgbClr val="CCFFFF">
              <a:alpha val="45882"/>
            </a:srgbClr>
          </a:solidFill>
          <a:ln w="9525">
            <a:noFill/>
            <a:miter lim="800000"/>
            <a:headEnd/>
            <a:tailEnd/>
          </a:ln>
        </p:spPr>
        <p:txBody>
          <a:bodyPr wrap="none">
            <a:spAutoFit/>
          </a:bodyPr>
          <a:lstStyle/>
          <a:p>
            <a:pPr defTabSz="914400" eaLnBrk="0" fontAlgn="base" hangingPunct="0">
              <a:spcBef>
                <a:spcPct val="0"/>
              </a:spcBef>
              <a:spcAft>
                <a:spcPct val="0"/>
              </a:spcAft>
            </a:pPr>
            <a:r>
              <a:rPr lang="en-US" altLang="en-US" smtClean="0">
                <a:solidFill>
                  <a:srgbClr val="D60093"/>
                </a:solidFill>
              </a:rPr>
              <a:t>Oldest</a:t>
            </a:r>
          </a:p>
        </p:txBody>
      </p:sp>
      <p:sp>
        <p:nvSpPr>
          <p:cNvPr id="200715" name="Text Box 11"/>
          <p:cNvSpPr txBox="1">
            <a:spLocks noChangeArrowheads="1"/>
          </p:cNvSpPr>
          <p:nvPr/>
        </p:nvSpPr>
        <p:spPr bwMode="auto">
          <a:xfrm>
            <a:off x="6934200" y="2209800"/>
            <a:ext cx="1149350" cy="366713"/>
          </a:xfrm>
          <a:prstGeom prst="rect">
            <a:avLst/>
          </a:prstGeom>
          <a:solidFill>
            <a:srgbClr val="CCFFFF">
              <a:alpha val="45882"/>
            </a:srgbClr>
          </a:solidFill>
          <a:ln w="9525">
            <a:noFill/>
            <a:miter lim="800000"/>
            <a:headEnd/>
            <a:tailEnd/>
          </a:ln>
        </p:spPr>
        <p:txBody>
          <a:bodyPr wrap="none">
            <a:spAutoFit/>
          </a:bodyPr>
          <a:lstStyle/>
          <a:p>
            <a:pPr defTabSz="914400" eaLnBrk="0" fontAlgn="base" hangingPunct="0">
              <a:spcBef>
                <a:spcPct val="0"/>
              </a:spcBef>
              <a:spcAft>
                <a:spcPct val="0"/>
              </a:spcAft>
            </a:pPr>
            <a:r>
              <a:rPr lang="en-US" altLang="en-US" smtClean="0">
                <a:solidFill>
                  <a:srgbClr val="D60093"/>
                </a:solidFill>
              </a:rPr>
              <a:t>Youngest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0709"/>
                                        </p:tgtEl>
                                        <p:attrNameLst>
                                          <p:attrName>style.visibility</p:attrName>
                                        </p:attrNameLst>
                                      </p:cBhvr>
                                      <p:to>
                                        <p:strVal val="visible"/>
                                      </p:to>
                                    </p:set>
                                    <p:anim calcmode="lin" valueType="num">
                                      <p:cBhvr additive="base">
                                        <p:cTn id="7" dur="500" fill="hold"/>
                                        <p:tgtEl>
                                          <p:spTgt spid="200709"/>
                                        </p:tgtEl>
                                        <p:attrNameLst>
                                          <p:attrName>ppt_x</p:attrName>
                                        </p:attrNameLst>
                                      </p:cBhvr>
                                      <p:tavLst>
                                        <p:tav tm="0">
                                          <p:val>
                                            <p:strVal val="#ppt_x"/>
                                          </p:val>
                                        </p:tav>
                                        <p:tav tm="100000">
                                          <p:val>
                                            <p:strVal val="#ppt_x"/>
                                          </p:val>
                                        </p:tav>
                                      </p:tavLst>
                                    </p:anim>
                                    <p:anim calcmode="lin" valueType="num">
                                      <p:cBhvr additive="base">
                                        <p:cTn id="8" dur="500" fill="hold"/>
                                        <p:tgtEl>
                                          <p:spTgt spid="20070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0710"/>
                                        </p:tgtEl>
                                        <p:attrNameLst>
                                          <p:attrName>style.visibility</p:attrName>
                                        </p:attrNameLst>
                                      </p:cBhvr>
                                      <p:to>
                                        <p:strVal val="visible"/>
                                      </p:to>
                                    </p:set>
                                    <p:anim calcmode="lin" valueType="num">
                                      <p:cBhvr additive="base">
                                        <p:cTn id="12" dur="500" fill="hold"/>
                                        <p:tgtEl>
                                          <p:spTgt spid="200710"/>
                                        </p:tgtEl>
                                        <p:attrNameLst>
                                          <p:attrName>ppt_x</p:attrName>
                                        </p:attrNameLst>
                                      </p:cBhvr>
                                      <p:tavLst>
                                        <p:tav tm="0">
                                          <p:val>
                                            <p:strVal val="#ppt_x"/>
                                          </p:val>
                                        </p:tav>
                                        <p:tav tm="100000">
                                          <p:val>
                                            <p:strVal val="#ppt_x"/>
                                          </p:val>
                                        </p:tav>
                                      </p:tavLst>
                                    </p:anim>
                                    <p:anim calcmode="lin" valueType="num">
                                      <p:cBhvr additive="base">
                                        <p:cTn id="13" dur="500" fill="hold"/>
                                        <p:tgtEl>
                                          <p:spTgt spid="2007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00711"/>
                                        </p:tgtEl>
                                        <p:attrNameLst>
                                          <p:attrName>style.visibility</p:attrName>
                                        </p:attrNameLst>
                                      </p:cBhvr>
                                      <p:to>
                                        <p:strVal val="visible"/>
                                      </p:to>
                                    </p:set>
                                    <p:anim calcmode="lin" valueType="num">
                                      <p:cBhvr additive="base">
                                        <p:cTn id="17" dur="500" fill="hold"/>
                                        <p:tgtEl>
                                          <p:spTgt spid="200711"/>
                                        </p:tgtEl>
                                        <p:attrNameLst>
                                          <p:attrName>ppt_x</p:attrName>
                                        </p:attrNameLst>
                                      </p:cBhvr>
                                      <p:tavLst>
                                        <p:tav tm="0">
                                          <p:val>
                                            <p:strVal val="#ppt_x"/>
                                          </p:val>
                                        </p:tav>
                                        <p:tav tm="100000">
                                          <p:val>
                                            <p:strVal val="#ppt_x"/>
                                          </p:val>
                                        </p:tav>
                                      </p:tavLst>
                                    </p:anim>
                                    <p:anim calcmode="lin" valueType="num">
                                      <p:cBhvr additive="base">
                                        <p:cTn id="18" dur="500" fill="hold"/>
                                        <p:tgtEl>
                                          <p:spTgt spid="2007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00712"/>
                                        </p:tgtEl>
                                        <p:attrNameLst>
                                          <p:attrName>style.visibility</p:attrName>
                                        </p:attrNameLst>
                                      </p:cBhvr>
                                      <p:to>
                                        <p:strVal val="visible"/>
                                      </p:to>
                                    </p:set>
                                    <p:anim calcmode="lin" valueType="num">
                                      <p:cBhvr additive="base">
                                        <p:cTn id="22" dur="500" fill="hold"/>
                                        <p:tgtEl>
                                          <p:spTgt spid="200712"/>
                                        </p:tgtEl>
                                        <p:attrNameLst>
                                          <p:attrName>ppt_x</p:attrName>
                                        </p:attrNameLst>
                                      </p:cBhvr>
                                      <p:tavLst>
                                        <p:tav tm="0">
                                          <p:val>
                                            <p:strVal val="#ppt_x"/>
                                          </p:val>
                                        </p:tav>
                                        <p:tav tm="100000">
                                          <p:val>
                                            <p:strVal val="#ppt_x"/>
                                          </p:val>
                                        </p:tav>
                                      </p:tavLst>
                                    </p:anim>
                                    <p:anim calcmode="lin" valueType="num">
                                      <p:cBhvr additive="base">
                                        <p:cTn id="23" dur="500" fill="hold"/>
                                        <p:tgtEl>
                                          <p:spTgt spid="2007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0714"/>
                                        </p:tgtEl>
                                        <p:attrNameLst>
                                          <p:attrName>style.visibility</p:attrName>
                                        </p:attrNameLst>
                                      </p:cBhvr>
                                      <p:to>
                                        <p:strVal val="visible"/>
                                      </p:to>
                                    </p:set>
                                    <p:anim calcmode="lin" valueType="num">
                                      <p:cBhvr additive="base">
                                        <p:cTn id="27" dur="1000" fill="hold"/>
                                        <p:tgtEl>
                                          <p:spTgt spid="200714"/>
                                        </p:tgtEl>
                                        <p:attrNameLst>
                                          <p:attrName>ppt_x</p:attrName>
                                        </p:attrNameLst>
                                      </p:cBhvr>
                                      <p:tavLst>
                                        <p:tav tm="0">
                                          <p:val>
                                            <p:strVal val="#ppt_x"/>
                                          </p:val>
                                        </p:tav>
                                        <p:tav tm="100000">
                                          <p:val>
                                            <p:strVal val="#ppt_x"/>
                                          </p:val>
                                        </p:tav>
                                      </p:tavLst>
                                    </p:anim>
                                    <p:anim calcmode="lin" valueType="num">
                                      <p:cBhvr additive="base">
                                        <p:cTn id="28" dur="1000" fill="hold"/>
                                        <p:tgtEl>
                                          <p:spTgt spid="20071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00715"/>
                                        </p:tgtEl>
                                        <p:attrNameLst>
                                          <p:attrName>style.visibility</p:attrName>
                                        </p:attrNameLst>
                                      </p:cBhvr>
                                      <p:to>
                                        <p:strVal val="visible"/>
                                      </p:to>
                                    </p:set>
                                    <p:anim calcmode="lin" valueType="num">
                                      <p:cBhvr additive="base">
                                        <p:cTn id="32" dur="1000" fill="hold"/>
                                        <p:tgtEl>
                                          <p:spTgt spid="200715"/>
                                        </p:tgtEl>
                                        <p:attrNameLst>
                                          <p:attrName>ppt_x</p:attrName>
                                        </p:attrNameLst>
                                      </p:cBhvr>
                                      <p:tavLst>
                                        <p:tav tm="0">
                                          <p:val>
                                            <p:strVal val="#ppt_x"/>
                                          </p:val>
                                        </p:tav>
                                        <p:tav tm="100000">
                                          <p:val>
                                            <p:strVal val="#ppt_x"/>
                                          </p:val>
                                        </p:tav>
                                      </p:tavLst>
                                    </p:anim>
                                    <p:anim calcmode="lin" valueType="num">
                                      <p:cBhvr additive="base">
                                        <p:cTn id="33" dur="1000" fill="hold"/>
                                        <p:tgtEl>
                                          <p:spTgt spid="200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animBg="1"/>
      <p:bldP spid="200710" grpId="0" animBg="1"/>
      <p:bldP spid="200711" grpId="0" animBg="1"/>
      <p:bldP spid="200712" grpId="0" animBg="1"/>
      <p:bldP spid="200714" grpId="0" animBg="1"/>
      <p:bldP spid="2007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762000" y="228600"/>
            <a:ext cx="7924800" cy="1433513"/>
          </a:xfrm>
          <a:prstGeom prst="rect">
            <a:avLst/>
          </a:prstGeom>
          <a:solidFill>
            <a:schemeClr val="bg1">
              <a:alpha val="49001"/>
            </a:schemeClr>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chemeClr val="bg1"/>
            </a:extrusionClr>
          </a:sp3d>
        </p:spPr>
        <p:txBody>
          <a:bodyPr>
            <a:spAutoFit/>
            <a:flatTx/>
          </a:bodyPr>
          <a:lstStyle/>
          <a:p>
            <a:pPr algn="ctr" defTabSz="914400" eaLnBrk="0" fontAlgn="base" hangingPunct="0">
              <a:spcBef>
                <a:spcPct val="0"/>
              </a:spcBef>
              <a:spcAft>
                <a:spcPct val="0"/>
              </a:spcAft>
              <a:defRPr/>
            </a:pPr>
            <a:r>
              <a:rPr lang="en-US" altLang="en-US" sz="2800">
                <a:solidFill>
                  <a:srgbClr val="FF0000"/>
                </a:solidFill>
                <a:effectLst>
                  <a:outerShdw blurRad="38100" dist="38100" dir="2700000" algn="tl">
                    <a:srgbClr val="C0C0C0"/>
                  </a:outerShdw>
                </a:effectLst>
              </a:rPr>
              <a:t>Principle of Inclusion</a:t>
            </a:r>
          </a:p>
          <a:p>
            <a:pPr algn="ctr" defTabSz="914400" eaLnBrk="0" fontAlgn="base" hangingPunct="0">
              <a:spcBef>
                <a:spcPct val="0"/>
              </a:spcBef>
              <a:spcAft>
                <a:spcPct val="0"/>
              </a:spcAft>
              <a:defRPr/>
            </a:pPr>
            <a:r>
              <a:rPr lang="en-US" altLang="en-US" sz="2000">
                <a:solidFill>
                  <a:srgbClr val="000000"/>
                </a:solidFill>
              </a:rPr>
              <a:t>When clasts of one rock are found in another, the rock from which the clasts were derived is the older rock, since it must have already existed in order to be included in the new rock</a:t>
            </a:r>
            <a:endParaRPr lang="en-US" altLang="en-US" sz="2000" b="1">
              <a:solidFill>
                <a:srgbClr val="333399"/>
              </a:solidFill>
            </a:endParaRPr>
          </a:p>
        </p:txBody>
      </p:sp>
      <p:sp>
        <p:nvSpPr>
          <p:cNvPr id="11267" name="Rectangle 3" descr="Green marble"/>
          <p:cNvSpPr>
            <a:spLocks noChangeArrowheads="1"/>
          </p:cNvSpPr>
          <p:nvPr/>
        </p:nvSpPr>
        <p:spPr bwMode="auto">
          <a:xfrm>
            <a:off x="1371600" y="3810000"/>
            <a:ext cx="6553200" cy="19812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68" name="Rectangle 4" descr="White marble"/>
          <p:cNvSpPr>
            <a:spLocks noChangeArrowheads="1"/>
          </p:cNvSpPr>
          <p:nvPr/>
        </p:nvSpPr>
        <p:spPr bwMode="auto">
          <a:xfrm>
            <a:off x="1371600" y="1828800"/>
            <a:ext cx="6553200" cy="19812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33" name="Freeform 5"/>
          <p:cNvSpPr>
            <a:spLocks/>
          </p:cNvSpPr>
          <p:nvPr/>
        </p:nvSpPr>
        <p:spPr bwMode="auto">
          <a:xfrm>
            <a:off x="3219450" y="2355850"/>
            <a:ext cx="3775075" cy="3444875"/>
          </a:xfrm>
          <a:custGeom>
            <a:avLst/>
            <a:gdLst>
              <a:gd name="T0" fmla="*/ 2147483647 w 2378"/>
              <a:gd name="T1" fmla="*/ 2147483647 h 2170"/>
              <a:gd name="T2" fmla="*/ 2147483647 w 2378"/>
              <a:gd name="T3" fmla="*/ 2147483647 h 2170"/>
              <a:gd name="T4" fmla="*/ 2147483647 w 2378"/>
              <a:gd name="T5" fmla="*/ 2147483647 h 2170"/>
              <a:gd name="T6" fmla="*/ 2147483647 w 2378"/>
              <a:gd name="T7" fmla="*/ 2147483647 h 2170"/>
              <a:gd name="T8" fmla="*/ 2147483647 w 2378"/>
              <a:gd name="T9" fmla="*/ 2147483647 h 2170"/>
              <a:gd name="T10" fmla="*/ 2147483647 w 2378"/>
              <a:gd name="T11" fmla="*/ 2147483647 h 2170"/>
              <a:gd name="T12" fmla="*/ 2147483647 w 2378"/>
              <a:gd name="T13" fmla="*/ 2147483647 h 2170"/>
              <a:gd name="T14" fmla="*/ 2147483647 w 2378"/>
              <a:gd name="T15" fmla="*/ 2147483647 h 2170"/>
              <a:gd name="T16" fmla="*/ 2147483647 w 2378"/>
              <a:gd name="T17" fmla="*/ 2147483647 h 2170"/>
              <a:gd name="T18" fmla="*/ 2147483647 w 2378"/>
              <a:gd name="T19" fmla="*/ 1693545032 h 2170"/>
              <a:gd name="T20" fmla="*/ 2147483647 w 2378"/>
              <a:gd name="T21" fmla="*/ 1527214397 h 2170"/>
              <a:gd name="T22" fmla="*/ 2147483647 w 2378"/>
              <a:gd name="T23" fmla="*/ 1068546166 h 2170"/>
              <a:gd name="T24" fmla="*/ 2147483647 w 2378"/>
              <a:gd name="T25" fmla="*/ 10080624 h 2170"/>
              <a:gd name="T26" fmla="*/ 2147483647 w 2378"/>
              <a:gd name="T27" fmla="*/ 342741195 h 2170"/>
              <a:gd name="T28" fmla="*/ 2147483647 w 2378"/>
              <a:gd name="T29" fmla="*/ 652721167 h 2170"/>
              <a:gd name="T30" fmla="*/ 2147483647 w 2378"/>
              <a:gd name="T31" fmla="*/ 882054687 h 2170"/>
              <a:gd name="T32" fmla="*/ 2147483647 w 2378"/>
              <a:gd name="T33" fmla="*/ 1318042316 h 2170"/>
              <a:gd name="T34" fmla="*/ 2147483647 w 2378"/>
              <a:gd name="T35" fmla="*/ 1381045400 h 2170"/>
              <a:gd name="T36" fmla="*/ 2147483647 w 2378"/>
              <a:gd name="T37" fmla="*/ 1547375638 h 2170"/>
              <a:gd name="T38" fmla="*/ 2147483647 w 2378"/>
              <a:gd name="T39" fmla="*/ 1028223684 h 2170"/>
              <a:gd name="T40" fmla="*/ 1869955963 w 2378"/>
              <a:gd name="T41" fmla="*/ 798888576 h 2170"/>
              <a:gd name="T42" fmla="*/ 1454130750 w 2378"/>
              <a:gd name="T43" fmla="*/ 279736523 h 2170"/>
              <a:gd name="T44" fmla="*/ 1559975681 w 2378"/>
              <a:gd name="T45" fmla="*/ 945057772 h 2170"/>
              <a:gd name="T46" fmla="*/ 1975802482 w 2378"/>
              <a:gd name="T47" fmla="*/ 1381045400 h 2170"/>
              <a:gd name="T48" fmla="*/ 791328936 w 2378"/>
              <a:gd name="T49" fmla="*/ 1900197751 h 2170"/>
              <a:gd name="T50" fmla="*/ 1350803592 w 2378"/>
              <a:gd name="T51" fmla="*/ 2147483647 h 2170"/>
              <a:gd name="T52" fmla="*/ 874493463 w 2378"/>
              <a:gd name="T53" fmla="*/ 2147483647 h 2170"/>
              <a:gd name="T54" fmla="*/ 561994018 w 2378"/>
              <a:gd name="T55" fmla="*/ 2147483647 h 2170"/>
              <a:gd name="T56" fmla="*/ 166330294 w 2378"/>
              <a:gd name="T57" fmla="*/ 2147483647 h 2170"/>
              <a:gd name="T58" fmla="*/ 126007810 w 2378"/>
              <a:gd name="T59" fmla="*/ 2147483647 h 2170"/>
              <a:gd name="T60" fmla="*/ 20161248 w 2378"/>
              <a:gd name="T61" fmla="*/ 2147483647 h 2170"/>
              <a:gd name="T62" fmla="*/ 63003111 w 2378"/>
              <a:gd name="T63" fmla="*/ 2147483647 h 2170"/>
              <a:gd name="T64" fmla="*/ 561994018 w 2378"/>
              <a:gd name="T65" fmla="*/ 2147483647 h 2170"/>
              <a:gd name="T66" fmla="*/ 458668448 w 2378"/>
              <a:gd name="T67" fmla="*/ 2147483647 h 2170"/>
              <a:gd name="T68" fmla="*/ 103325595 w 2378"/>
              <a:gd name="T69" fmla="*/ 2147483647 h 2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8"/>
              <a:gd name="T106" fmla="*/ 0 h 2170"/>
              <a:gd name="T107" fmla="*/ 2378 w 2378"/>
              <a:gd name="T108" fmla="*/ 2170 h 21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8" h="2170">
                <a:moveTo>
                  <a:pt x="84" y="2164"/>
                </a:moveTo>
                <a:lnTo>
                  <a:pt x="1476" y="2164"/>
                </a:lnTo>
                <a:cubicBezTo>
                  <a:pt x="1458" y="2111"/>
                  <a:pt x="1482" y="2170"/>
                  <a:pt x="1443" y="2115"/>
                </a:cubicBezTo>
                <a:cubicBezTo>
                  <a:pt x="1411" y="2071"/>
                  <a:pt x="1391" y="2024"/>
                  <a:pt x="1345" y="1991"/>
                </a:cubicBezTo>
                <a:cubicBezTo>
                  <a:pt x="1325" y="1977"/>
                  <a:pt x="1309" y="1957"/>
                  <a:pt x="1287" y="1950"/>
                </a:cubicBezTo>
                <a:cubicBezTo>
                  <a:pt x="1270" y="1944"/>
                  <a:pt x="1237" y="1934"/>
                  <a:pt x="1237" y="1934"/>
                </a:cubicBezTo>
                <a:cubicBezTo>
                  <a:pt x="1223" y="1914"/>
                  <a:pt x="1198" y="1899"/>
                  <a:pt x="1196" y="1876"/>
                </a:cubicBezTo>
                <a:cubicBezTo>
                  <a:pt x="1191" y="1841"/>
                  <a:pt x="1185" y="1767"/>
                  <a:pt x="1171" y="1736"/>
                </a:cubicBezTo>
                <a:cubicBezTo>
                  <a:pt x="1159" y="1711"/>
                  <a:pt x="1071" y="1677"/>
                  <a:pt x="1048" y="1670"/>
                </a:cubicBezTo>
                <a:cubicBezTo>
                  <a:pt x="1034" y="1656"/>
                  <a:pt x="1002" y="1648"/>
                  <a:pt x="1006" y="1629"/>
                </a:cubicBezTo>
                <a:cubicBezTo>
                  <a:pt x="1009" y="1607"/>
                  <a:pt x="1009" y="1570"/>
                  <a:pt x="1031" y="1554"/>
                </a:cubicBezTo>
                <a:cubicBezTo>
                  <a:pt x="1037" y="1548"/>
                  <a:pt x="1048" y="1549"/>
                  <a:pt x="1056" y="1546"/>
                </a:cubicBezTo>
                <a:cubicBezTo>
                  <a:pt x="1083" y="1532"/>
                  <a:pt x="1100" y="1514"/>
                  <a:pt x="1130" y="1505"/>
                </a:cubicBezTo>
                <a:cubicBezTo>
                  <a:pt x="1148" y="1450"/>
                  <a:pt x="1163" y="1412"/>
                  <a:pt x="1196" y="1365"/>
                </a:cubicBezTo>
                <a:cubicBezTo>
                  <a:pt x="1219" y="1290"/>
                  <a:pt x="1181" y="1407"/>
                  <a:pt x="1221" y="1299"/>
                </a:cubicBezTo>
                <a:cubicBezTo>
                  <a:pt x="1226" y="1282"/>
                  <a:pt x="1237" y="1249"/>
                  <a:pt x="1237" y="1249"/>
                </a:cubicBezTo>
                <a:cubicBezTo>
                  <a:pt x="1223" y="1181"/>
                  <a:pt x="1176" y="1158"/>
                  <a:pt x="1155" y="1092"/>
                </a:cubicBezTo>
                <a:cubicBezTo>
                  <a:pt x="1196" y="878"/>
                  <a:pt x="1430" y="877"/>
                  <a:pt x="1600" y="870"/>
                </a:cubicBezTo>
                <a:cubicBezTo>
                  <a:pt x="1685" y="854"/>
                  <a:pt x="1772" y="863"/>
                  <a:pt x="1856" y="837"/>
                </a:cubicBezTo>
                <a:cubicBezTo>
                  <a:pt x="1935" y="782"/>
                  <a:pt x="2034" y="701"/>
                  <a:pt x="2128" y="672"/>
                </a:cubicBezTo>
                <a:cubicBezTo>
                  <a:pt x="2144" y="655"/>
                  <a:pt x="2146" y="651"/>
                  <a:pt x="2169" y="639"/>
                </a:cubicBezTo>
                <a:cubicBezTo>
                  <a:pt x="2190" y="627"/>
                  <a:pt x="2235" y="606"/>
                  <a:pt x="2235" y="606"/>
                </a:cubicBezTo>
                <a:cubicBezTo>
                  <a:pt x="2270" y="570"/>
                  <a:pt x="2324" y="513"/>
                  <a:pt x="2342" y="466"/>
                </a:cubicBezTo>
                <a:cubicBezTo>
                  <a:pt x="2353" y="433"/>
                  <a:pt x="2344" y="447"/>
                  <a:pt x="2367" y="424"/>
                </a:cubicBezTo>
                <a:cubicBezTo>
                  <a:pt x="2369" y="416"/>
                  <a:pt x="2375" y="408"/>
                  <a:pt x="2375" y="400"/>
                </a:cubicBezTo>
                <a:cubicBezTo>
                  <a:pt x="2375" y="267"/>
                  <a:pt x="2378" y="135"/>
                  <a:pt x="2367" y="4"/>
                </a:cubicBezTo>
                <a:cubicBezTo>
                  <a:pt x="2366" y="0"/>
                  <a:pt x="2329" y="41"/>
                  <a:pt x="2326" y="45"/>
                </a:cubicBezTo>
                <a:cubicBezTo>
                  <a:pt x="2298" y="72"/>
                  <a:pt x="2289" y="104"/>
                  <a:pt x="2268" y="136"/>
                </a:cubicBezTo>
                <a:cubicBezTo>
                  <a:pt x="2245" y="203"/>
                  <a:pt x="2251" y="185"/>
                  <a:pt x="2202" y="235"/>
                </a:cubicBezTo>
                <a:cubicBezTo>
                  <a:pt x="2195" y="241"/>
                  <a:pt x="2193" y="252"/>
                  <a:pt x="2186" y="259"/>
                </a:cubicBezTo>
                <a:cubicBezTo>
                  <a:pt x="2176" y="266"/>
                  <a:pt x="2162" y="267"/>
                  <a:pt x="2153" y="276"/>
                </a:cubicBezTo>
                <a:cubicBezTo>
                  <a:pt x="2126" y="298"/>
                  <a:pt x="2108" y="331"/>
                  <a:pt x="2079" y="350"/>
                </a:cubicBezTo>
                <a:cubicBezTo>
                  <a:pt x="1996" y="401"/>
                  <a:pt x="2031" y="372"/>
                  <a:pt x="1971" y="433"/>
                </a:cubicBezTo>
                <a:cubicBezTo>
                  <a:pt x="1946" y="457"/>
                  <a:pt x="1900" y="505"/>
                  <a:pt x="1872" y="523"/>
                </a:cubicBezTo>
                <a:cubicBezTo>
                  <a:pt x="1849" y="536"/>
                  <a:pt x="1798" y="548"/>
                  <a:pt x="1798" y="548"/>
                </a:cubicBezTo>
                <a:cubicBezTo>
                  <a:pt x="1661" y="542"/>
                  <a:pt x="1608" y="532"/>
                  <a:pt x="1493" y="548"/>
                </a:cubicBezTo>
                <a:cubicBezTo>
                  <a:pt x="1401" y="560"/>
                  <a:pt x="1333" y="625"/>
                  <a:pt x="1246" y="647"/>
                </a:cubicBezTo>
                <a:cubicBezTo>
                  <a:pt x="1212" y="638"/>
                  <a:pt x="1202" y="623"/>
                  <a:pt x="1171" y="614"/>
                </a:cubicBezTo>
                <a:cubicBezTo>
                  <a:pt x="1140" y="583"/>
                  <a:pt x="1100" y="560"/>
                  <a:pt x="1081" y="523"/>
                </a:cubicBezTo>
                <a:cubicBezTo>
                  <a:pt x="1057" y="477"/>
                  <a:pt x="1023" y="438"/>
                  <a:pt x="982" y="408"/>
                </a:cubicBezTo>
                <a:cubicBezTo>
                  <a:pt x="959" y="391"/>
                  <a:pt x="943" y="363"/>
                  <a:pt x="916" y="358"/>
                </a:cubicBezTo>
                <a:cubicBezTo>
                  <a:pt x="857" y="346"/>
                  <a:pt x="800" y="329"/>
                  <a:pt x="742" y="317"/>
                </a:cubicBezTo>
                <a:cubicBezTo>
                  <a:pt x="692" y="306"/>
                  <a:pt x="652" y="303"/>
                  <a:pt x="610" y="276"/>
                </a:cubicBezTo>
                <a:cubicBezTo>
                  <a:pt x="581" y="217"/>
                  <a:pt x="583" y="180"/>
                  <a:pt x="577" y="111"/>
                </a:cubicBezTo>
                <a:cubicBezTo>
                  <a:pt x="545" y="149"/>
                  <a:pt x="542" y="165"/>
                  <a:pt x="528" y="210"/>
                </a:cubicBezTo>
                <a:cubicBezTo>
                  <a:pt x="547" y="301"/>
                  <a:pt x="558" y="314"/>
                  <a:pt x="619" y="375"/>
                </a:cubicBezTo>
                <a:cubicBezTo>
                  <a:pt x="625" y="381"/>
                  <a:pt x="660" y="418"/>
                  <a:pt x="668" y="424"/>
                </a:cubicBezTo>
                <a:cubicBezTo>
                  <a:pt x="719" y="457"/>
                  <a:pt x="762" y="488"/>
                  <a:pt x="784" y="548"/>
                </a:cubicBezTo>
                <a:cubicBezTo>
                  <a:pt x="750" y="669"/>
                  <a:pt x="653" y="625"/>
                  <a:pt x="536" y="631"/>
                </a:cubicBezTo>
                <a:cubicBezTo>
                  <a:pt x="465" y="676"/>
                  <a:pt x="385" y="709"/>
                  <a:pt x="314" y="754"/>
                </a:cubicBezTo>
                <a:cubicBezTo>
                  <a:pt x="336" y="845"/>
                  <a:pt x="412" y="777"/>
                  <a:pt x="487" y="804"/>
                </a:cubicBezTo>
                <a:cubicBezTo>
                  <a:pt x="534" y="851"/>
                  <a:pt x="522" y="826"/>
                  <a:pt x="536" y="870"/>
                </a:cubicBezTo>
                <a:cubicBezTo>
                  <a:pt x="528" y="958"/>
                  <a:pt x="536" y="989"/>
                  <a:pt x="462" y="1026"/>
                </a:cubicBezTo>
                <a:cubicBezTo>
                  <a:pt x="427" y="1060"/>
                  <a:pt x="393" y="1064"/>
                  <a:pt x="347" y="1076"/>
                </a:cubicBezTo>
                <a:cubicBezTo>
                  <a:pt x="321" y="1100"/>
                  <a:pt x="295" y="1117"/>
                  <a:pt x="264" y="1134"/>
                </a:cubicBezTo>
                <a:cubicBezTo>
                  <a:pt x="242" y="1177"/>
                  <a:pt x="234" y="1218"/>
                  <a:pt x="223" y="1266"/>
                </a:cubicBezTo>
                <a:cubicBezTo>
                  <a:pt x="178" y="1249"/>
                  <a:pt x="143" y="1222"/>
                  <a:pt x="107" y="1191"/>
                </a:cubicBezTo>
                <a:cubicBezTo>
                  <a:pt x="92" y="1178"/>
                  <a:pt x="66" y="1150"/>
                  <a:pt x="66" y="1150"/>
                </a:cubicBezTo>
                <a:cubicBezTo>
                  <a:pt x="63" y="1141"/>
                  <a:pt x="63" y="1118"/>
                  <a:pt x="58" y="1125"/>
                </a:cubicBezTo>
                <a:cubicBezTo>
                  <a:pt x="48" y="1135"/>
                  <a:pt x="53" y="1153"/>
                  <a:pt x="50" y="1167"/>
                </a:cubicBezTo>
                <a:cubicBezTo>
                  <a:pt x="40" y="1208"/>
                  <a:pt x="28" y="1249"/>
                  <a:pt x="17" y="1290"/>
                </a:cubicBezTo>
                <a:cubicBezTo>
                  <a:pt x="14" y="1315"/>
                  <a:pt x="12" y="1340"/>
                  <a:pt x="8" y="1365"/>
                </a:cubicBezTo>
                <a:cubicBezTo>
                  <a:pt x="6" y="1373"/>
                  <a:pt x="0" y="1380"/>
                  <a:pt x="0" y="1389"/>
                </a:cubicBezTo>
                <a:cubicBezTo>
                  <a:pt x="0" y="1426"/>
                  <a:pt x="6" y="1416"/>
                  <a:pt x="25" y="1439"/>
                </a:cubicBezTo>
                <a:cubicBezTo>
                  <a:pt x="38" y="1455"/>
                  <a:pt x="53" y="1486"/>
                  <a:pt x="74" y="1497"/>
                </a:cubicBezTo>
                <a:cubicBezTo>
                  <a:pt x="115" y="1518"/>
                  <a:pt x="177" y="1526"/>
                  <a:pt x="223" y="1538"/>
                </a:cubicBezTo>
                <a:cubicBezTo>
                  <a:pt x="279" y="1574"/>
                  <a:pt x="286" y="1616"/>
                  <a:pt x="256" y="1695"/>
                </a:cubicBezTo>
                <a:cubicBezTo>
                  <a:pt x="247" y="1716"/>
                  <a:pt x="204" y="1728"/>
                  <a:pt x="182" y="1736"/>
                </a:cubicBezTo>
                <a:cubicBezTo>
                  <a:pt x="141" y="1774"/>
                  <a:pt x="98" y="1805"/>
                  <a:pt x="66" y="1851"/>
                </a:cubicBezTo>
                <a:cubicBezTo>
                  <a:pt x="47" y="1909"/>
                  <a:pt x="56" y="1884"/>
                  <a:pt x="41" y="1925"/>
                </a:cubicBezTo>
                <a:cubicBezTo>
                  <a:pt x="49" y="2007"/>
                  <a:pt x="68" y="2082"/>
                  <a:pt x="84" y="2164"/>
                </a:cubicBezTo>
                <a:close/>
              </a:path>
            </a:pathLst>
          </a:custGeom>
          <a:gradFill rotWithShape="0">
            <a:gsLst>
              <a:gs pos="0">
                <a:srgbClr val="724400"/>
              </a:gs>
              <a:gs pos="100000">
                <a:srgbClr val="FF9900"/>
              </a:gs>
            </a:gsLst>
            <a:lin ang="5400000" scaled="1"/>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6"/>
          <p:cNvGrpSpPr>
            <a:grpSpLocks/>
          </p:cNvGrpSpPr>
          <p:nvPr/>
        </p:nvGrpSpPr>
        <p:grpSpPr bwMode="auto">
          <a:xfrm>
            <a:off x="2362200" y="3475038"/>
            <a:ext cx="4421188" cy="3322637"/>
            <a:chOff x="1728" y="2179"/>
            <a:chExt cx="2785" cy="2093"/>
          </a:xfrm>
        </p:grpSpPr>
        <p:sp>
          <p:nvSpPr>
            <p:cNvPr id="201735" name="Text Box 7"/>
            <p:cNvSpPr txBox="1">
              <a:spLocks noChangeArrowheads="1"/>
            </p:cNvSpPr>
            <p:nvPr/>
          </p:nvSpPr>
          <p:spPr bwMode="auto">
            <a:xfrm>
              <a:off x="1728" y="3811"/>
              <a:ext cx="2785" cy="461"/>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400">
                  <a:solidFill>
                    <a:srgbClr val="FF0000"/>
                  </a:solidFill>
                  <a:effectLst>
                    <a:outerShdw blurRad="38100" dist="38100" dir="2700000" algn="tl">
                      <a:srgbClr val="000000"/>
                    </a:outerShdw>
                  </a:effectLst>
                </a:rPr>
                <a:t>Inclusions</a:t>
              </a:r>
              <a:r>
                <a:rPr lang="en-US" altLang="en-US" sz="2400">
                  <a:solidFill>
                    <a:srgbClr val="000000"/>
                  </a:solidFill>
                </a:rPr>
                <a:t> - </a:t>
              </a:r>
              <a:r>
                <a:rPr lang="en-US" altLang="en-US">
                  <a:solidFill>
                    <a:srgbClr val="000000"/>
                  </a:solidFill>
                </a:rPr>
                <a:t>pieces of older rock incorporated into younger rock</a:t>
              </a:r>
              <a:endParaRPr lang="en-US" altLang="en-US" sz="2400">
                <a:solidFill>
                  <a:srgbClr val="000000"/>
                </a:solidFill>
              </a:endParaRPr>
            </a:p>
          </p:txBody>
        </p:sp>
        <p:sp>
          <p:nvSpPr>
            <p:cNvPr id="11277" name="Line 8"/>
            <p:cNvSpPr>
              <a:spLocks noChangeShapeType="1"/>
            </p:cNvSpPr>
            <p:nvPr/>
          </p:nvSpPr>
          <p:spPr bwMode="auto">
            <a:xfrm flipV="1">
              <a:off x="2352" y="2851"/>
              <a:ext cx="96" cy="96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78" name="Line 9"/>
            <p:cNvSpPr>
              <a:spLocks noChangeShapeType="1"/>
            </p:cNvSpPr>
            <p:nvPr/>
          </p:nvSpPr>
          <p:spPr bwMode="auto">
            <a:xfrm flipV="1">
              <a:off x="2352" y="3523"/>
              <a:ext cx="1104" cy="288"/>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79" name="Line 10"/>
            <p:cNvSpPr>
              <a:spLocks noChangeShapeType="1"/>
            </p:cNvSpPr>
            <p:nvPr/>
          </p:nvSpPr>
          <p:spPr bwMode="auto">
            <a:xfrm flipV="1">
              <a:off x="2352" y="2179"/>
              <a:ext cx="432" cy="1632"/>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80" name="Line 11"/>
            <p:cNvSpPr>
              <a:spLocks noChangeShapeType="1"/>
            </p:cNvSpPr>
            <p:nvPr/>
          </p:nvSpPr>
          <p:spPr bwMode="auto">
            <a:xfrm flipV="1">
              <a:off x="2352" y="2227"/>
              <a:ext cx="1632" cy="1584"/>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201740" name="Freeform 12" descr="Green marble"/>
          <p:cNvSpPr>
            <a:spLocks/>
          </p:cNvSpPr>
          <p:nvPr/>
        </p:nvSpPr>
        <p:spPr bwMode="auto">
          <a:xfrm>
            <a:off x="4953000" y="5486400"/>
            <a:ext cx="304800" cy="228600"/>
          </a:xfrm>
          <a:custGeom>
            <a:avLst/>
            <a:gdLst>
              <a:gd name="T0" fmla="*/ 0 w 157"/>
              <a:gd name="T1" fmla="*/ 220378811 h 136"/>
              <a:gd name="T2" fmla="*/ 64074013 w 157"/>
              <a:gd name="T3" fmla="*/ 268410002 h 136"/>
              <a:gd name="T4" fmla="*/ 94225905 w 157"/>
              <a:gd name="T5" fmla="*/ 336218447 h 136"/>
              <a:gd name="T6" fmla="*/ 278909486 w 157"/>
              <a:gd name="T7" fmla="*/ 384249638 h 136"/>
              <a:gd name="T8" fmla="*/ 591739121 w 157"/>
              <a:gd name="T9" fmla="*/ 220378811 h 136"/>
              <a:gd name="T10" fmla="*/ 561587229 w 157"/>
              <a:gd name="T11" fmla="*/ 81936281 h 136"/>
              <a:gd name="T12" fmla="*/ 278909486 w 157"/>
              <a:gd name="T13" fmla="*/ 127141937 h 136"/>
              <a:gd name="T14" fmla="*/ 0 w 157"/>
              <a:gd name="T15" fmla="*/ 220378811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1" name="Freeform 13" descr="Green marble"/>
          <p:cNvSpPr>
            <a:spLocks/>
          </p:cNvSpPr>
          <p:nvPr/>
        </p:nvSpPr>
        <p:spPr bwMode="auto">
          <a:xfrm>
            <a:off x="3352800" y="4495800"/>
            <a:ext cx="249238" cy="139700"/>
          </a:xfrm>
          <a:custGeom>
            <a:avLst/>
            <a:gdLst>
              <a:gd name="T0" fmla="*/ 0 w 157"/>
              <a:gd name="T1" fmla="*/ 82301785 h 136"/>
              <a:gd name="T2" fmla="*/ 42843532 w 157"/>
              <a:gd name="T3" fmla="*/ 100239873 h 136"/>
              <a:gd name="T4" fmla="*/ 63004827 w 157"/>
              <a:gd name="T5" fmla="*/ 125562541 h 136"/>
              <a:gd name="T6" fmla="*/ 186491914 w 157"/>
              <a:gd name="T7" fmla="*/ 143500662 h 136"/>
              <a:gd name="T8" fmla="*/ 395666064 w 157"/>
              <a:gd name="T9" fmla="*/ 82301785 h 136"/>
              <a:gd name="T10" fmla="*/ 375504782 w 157"/>
              <a:gd name="T11" fmla="*/ 30599430 h 136"/>
              <a:gd name="T12" fmla="*/ 186491914 w 157"/>
              <a:gd name="T13" fmla="*/ 47481559 h 136"/>
              <a:gd name="T14" fmla="*/ 0 w 157"/>
              <a:gd name="T15" fmla="*/ 82301785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2" name="Freeform 14" descr="White marble"/>
          <p:cNvSpPr>
            <a:spLocks/>
          </p:cNvSpPr>
          <p:nvPr/>
        </p:nvSpPr>
        <p:spPr bwMode="auto">
          <a:xfrm rot="10800000">
            <a:off x="5791200" y="3505200"/>
            <a:ext cx="249238" cy="215900"/>
          </a:xfrm>
          <a:custGeom>
            <a:avLst/>
            <a:gdLst>
              <a:gd name="T0" fmla="*/ 0 w 157"/>
              <a:gd name="T1" fmla="*/ 196572149 h 136"/>
              <a:gd name="T2" fmla="*/ 42843532 w 157"/>
              <a:gd name="T3" fmla="*/ 239414042 h 136"/>
              <a:gd name="T4" fmla="*/ 63004827 w 157"/>
              <a:gd name="T5" fmla="*/ 299897765 h 136"/>
              <a:gd name="T6" fmla="*/ 186491914 w 157"/>
              <a:gd name="T7" fmla="*/ 342741195 h 136"/>
              <a:gd name="T8" fmla="*/ 395666064 w 157"/>
              <a:gd name="T9" fmla="*/ 196572149 h 136"/>
              <a:gd name="T10" fmla="*/ 375504782 w 157"/>
              <a:gd name="T11" fmla="*/ 73083730 h 136"/>
              <a:gd name="T12" fmla="*/ 186491914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3" name="Freeform 15" descr="White marble"/>
          <p:cNvSpPr>
            <a:spLocks/>
          </p:cNvSpPr>
          <p:nvPr/>
        </p:nvSpPr>
        <p:spPr bwMode="auto">
          <a:xfrm>
            <a:off x="3941763" y="3365500"/>
            <a:ext cx="249237" cy="215900"/>
          </a:xfrm>
          <a:custGeom>
            <a:avLst/>
            <a:gdLst>
              <a:gd name="T0" fmla="*/ 0 w 157"/>
              <a:gd name="T1" fmla="*/ 196572149 h 136"/>
              <a:gd name="T2" fmla="*/ 42841772 w 157"/>
              <a:gd name="T3" fmla="*/ 239414042 h 136"/>
              <a:gd name="T4" fmla="*/ 63002986 w 157"/>
              <a:gd name="T5" fmla="*/ 299897765 h 136"/>
              <a:gd name="T6" fmla="*/ 186491165 w 157"/>
              <a:gd name="T7" fmla="*/ 342741195 h 136"/>
              <a:gd name="T8" fmla="*/ 395662889 w 157"/>
              <a:gd name="T9" fmla="*/ 196572149 h 136"/>
              <a:gd name="T10" fmla="*/ 375501687 w 157"/>
              <a:gd name="T11" fmla="*/ 73083730 h 136"/>
              <a:gd name="T12" fmla="*/ 186491165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4" name="Text Box 16"/>
          <p:cNvSpPr txBox="1">
            <a:spLocks noChangeArrowheads="1"/>
          </p:cNvSpPr>
          <p:nvPr/>
        </p:nvSpPr>
        <p:spPr bwMode="auto">
          <a:xfrm>
            <a:off x="3733800" y="4038600"/>
            <a:ext cx="1311275" cy="64135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b="1" smtClean="0">
                <a:solidFill>
                  <a:srgbClr val="FFFF99"/>
                </a:solidFill>
              </a:rPr>
              <a:t>igneous intrusion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slide(fromBottom)">
                                      <p:cBhvr>
                                        <p:cTn id="7" dur="500"/>
                                        <p:tgtEl>
                                          <p:spTgt spid="2017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1744"/>
                                        </p:tgtEl>
                                        <p:attrNameLst>
                                          <p:attrName>style.visibility</p:attrName>
                                        </p:attrNameLst>
                                      </p:cBhvr>
                                      <p:to>
                                        <p:strVal val="visible"/>
                                      </p:to>
                                    </p:set>
                                    <p:animEffect transition="in" filter="slide(fromBottom)">
                                      <p:cBhvr>
                                        <p:cTn id="11" dur="500"/>
                                        <p:tgtEl>
                                          <p:spTgt spid="2017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01741"/>
                                        </p:tgtEl>
                                        <p:attrNameLst>
                                          <p:attrName>style.visibility</p:attrName>
                                        </p:attrNameLst>
                                      </p:cBhvr>
                                      <p:to>
                                        <p:strVal val="visible"/>
                                      </p:to>
                                    </p:set>
                                    <p:animEffect transition="in" filter="slide(fromLeft)">
                                      <p:cBhvr>
                                        <p:cTn id="15" dur="500"/>
                                        <p:tgtEl>
                                          <p:spTgt spid="201741"/>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01743"/>
                                        </p:tgtEl>
                                        <p:attrNameLst>
                                          <p:attrName>style.visibility</p:attrName>
                                        </p:attrNameLst>
                                      </p:cBhvr>
                                      <p:to>
                                        <p:strVal val="visible"/>
                                      </p:to>
                                    </p:set>
                                    <p:animEffect transition="in" filter="slide(fromLeft)">
                                      <p:cBhvr>
                                        <p:cTn id="19" dur="500"/>
                                        <p:tgtEl>
                                          <p:spTgt spid="201743"/>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01742"/>
                                        </p:tgtEl>
                                        <p:attrNameLst>
                                          <p:attrName>style.visibility</p:attrName>
                                        </p:attrNameLst>
                                      </p:cBhvr>
                                      <p:to>
                                        <p:strVal val="visible"/>
                                      </p:to>
                                    </p:set>
                                    <p:animEffect transition="in" filter="slide(fromRight)">
                                      <p:cBhvr>
                                        <p:cTn id="23" dur="500"/>
                                        <p:tgtEl>
                                          <p:spTgt spid="201742"/>
                                        </p:tgtEl>
                                      </p:cBhvr>
                                    </p:animEffect>
                                  </p:childTnLst>
                                </p:cTn>
                              </p:par>
                            </p:childTnLst>
                          </p:cTn>
                        </p:par>
                        <p:par>
                          <p:cTn id="24" fill="hold">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201740"/>
                                        </p:tgtEl>
                                        <p:attrNameLst>
                                          <p:attrName>style.visibility</p:attrName>
                                        </p:attrNameLst>
                                      </p:cBhvr>
                                      <p:to>
                                        <p:strVal val="visible"/>
                                      </p:to>
                                    </p:set>
                                    <p:animEffect transition="in" filter="slide(fromTop)">
                                      <p:cBhvr>
                                        <p:cTn id="27" dur="500"/>
                                        <p:tgtEl>
                                          <p:spTgt spid="201740"/>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P spid="201740" grpId="0" animBg="1"/>
      <p:bldP spid="201741" grpId="0" animBg="1"/>
      <p:bldP spid="201742" grpId="0" animBg="1"/>
      <p:bldP spid="201743" grpId="0" animBg="1"/>
      <p:bldP spid="20174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1304</Words>
  <Application>Microsoft Office PowerPoint</Application>
  <PresentationFormat>On-screen Show (4:3)</PresentationFormat>
  <Paragraphs>154</Paragraphs>
  <Slides>30</Slides>
  <Notes>1</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Default Design</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 Daley</dc:creator>
  <cp:lastModifiedBy>daleyg</cp:lastModifiedBy>
  <cp:revision>23</cp:revision>
  <dcterms:created xsi:type="dcterms:W3CDTF">2011-01-03T01:00:58Z</dcterms:created>
  <dcterms:modified xsi:type="dcterms:W3CDTF">2011-01-24T18:08:54Z</dcterms:modified>
</cp:coreProperties>
</file>