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4"/>
  </p:notesMasterIdLst>
  <p:sldIdLst>
    <p:sldId id="339" r:id="rId2"/>
    <p:sldId id="480" r:id="rId3"/>
    <p:sldId id="481" r:id="rId4"/>
    <p:sldId id="482" r:id="rId5"/>
    <p:sldId id="296" r:id="rId6"/>
    <p:sldId id="301" r:id="rId7"/>
    <p:sldId id="302" r:id="rId8"/>
    <p:sldId id="303" r:id="rId9"/>
    <p:sldId id="305" r:id="rId10"/>
    <p:sldId id="306" r:id="rId11"/>
    <p:sldId id="307" r:id="rId12"/>
    <p:sldId id="308" r:id="rId13"/>
    <p:sldId id="309" r:id="rId14"/>
    <p:sldId id="333" r:id="rId15"/>
    <p:sldId id="312" r:id="rId16"/>
    <p:sldId id="340" r:id="rId17"/>
    <p:sldId id="485" r:id="rId18"/>
    <p:sldId id="486" r:id="rId19"/>
    <p:sldId id="483" r:id="rId20"/>
    <p:sldId id="322" r:id="rId21"/>
    <p:sldId id="484" r:id="rId22"/>
    <p:sldId id="313" r:id="rId23"/>
    <p:sldId id="314" r:id="rId24"/>
    <p:sldId id="462" r:id="rId25"/>
    <p:sldId id="463" r:id="rId26"/>
    <p:sldId id="464" r:id="rId27"/>
    <p:sldId id="459" r:id="rId28"/>
    <p:sldId id="479" r:id="rId29"/>
    <p:sldId id="476" r:id="rId30"/>
    <p:sldId id="488" r:id="rId31"/>
    <p:sldId id="460" r:id="rId32"/>
    <p:sldId id="487" r:id="rId33"/>
    <p:sldId id="315" r:id="rId34"/>
    <p:sldId id="316" r:id="rId35"/>
    <p:sldId id="337" r:id="rId36"/>
    <p:sldId id="338" r:id="rId37"/>
    <p:sldId id="324" r:id="rId38"/>
    <p:sldId id="325" r:id="rId39"/>
    <p:sldId id="334" r:id="rId40"/>
    <p:sldId id="328" r:id="rId41"/>
    <p:sldId id="329" r:id="rId42"/>
    <p:sldId id="327" r:id="rId4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14"/>
      </p:cViewPr>
      <p:guideLst>
        <p:guide orient="horz" pos="2160"/>
        <p:guide pos="3840"/>
      </p:guideLst>
    </p:cSldViewPr>
  </p:slideViewPr>
  <p:notesTextViewPr>
    <p:cViewPr>
      <p:scale>
        <a:sx n="1" d="1"/>
        <a:sy n="1" d="1"/>
      </p:scale>
      <p:origin x="0" y="0"/>
    </p:cViewPr>
  </p:notesTextViewPr>
  <p:sorterViewPr>
    <p:cViewPr>
      <p:scale>
        <a:sx n="100" d="100"/>
        <a:sy n="100" d="100"/>
      </p:scale>
      <p:origin x="0" y="-41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41B6FB2-D92E-497E-A9E8-3078E487181D}" type="datetimeFigureOut">
              <a:rPr lang="en-US" smtClean="0"/>
              <a:t>9/2/2025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21A7A15-8C24-4377-8B43-4647030E4615}" type="slidenum">
              <a:rPr lang="en-US" smtClean="0"/>
              <a:t>‹#›</a:t>
            </a:fld>
            <a:endParaRPr lang="en-US"/>
          </a:p>
        </p:txBody>
      </p:sp>
    </p:spTree>
    <p:extLst>
      <p:ext uri="{BB962C8B-B14F-4D97-AF65-F5344CB8AC3E}">
        <p14:creationId xmlns:p14="http://schemas.microsoft.com/office/powerpoint/2010/main" val="230303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2.1 </a:t>
            </a:r>
            <a:r>
              <a:rPr lang="en-US" dirty="0"/>
              <a:t>Forms of energy.</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2.3 </a:t>
            </a:r>
            <a:r>
              <a:rPr lang="en-US" dirty="0"/>
              <a:t>Illustration of conversions between different forms of energy. Here, solar energy is converted into electrical energy by a solar cell, which is used to run a motor.</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2.4 </a:t>
            </a:r>
            <a:r>
              <a:rPr lang="en-US" dirty="0"/>
              <a:t>Two examples illustrating the conversion of kinetic energy (KE) of water or air into the motion of a waterwheel or a blade, which can be used to grind grain or generate electricity, respectively. (a) An undershot waterwheel. (b) A horizontal-axis, three-bladed, wind-powered generator.</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2.12 </a:t>
            </a:r>
            <a:r>
              <a:rPr lang="en-US" dirty="0"/>
              <a:t>A freely falling object. (a) Positions of a ball at equally spaced time intervals after being dropped from a tabletop. (b) Graph of the ball’s velocity versus time. Even though the velocity is changing, the rate of change of velocity (the acceleration) remains constant. (Air resistance is assumed to be zero.)</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73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2.6 </a:t>
            </a:r>
            <a:r>
              <a:rPr lang="en-US" dirty="0"/>
              <a:t>Friction enters into almost every situation in the real world. To accelerate the object, the force of the person’s push must exceed the force of friction.</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C0E686C-558E-4DD0-9A46-5A1920E746D9}" type="datetimeFigureOut">
              <a:rPr lang="en-US" smtClean="0"/>
              <a:t>9/2/2025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0B35597-8F93-401B-8462-C6836C531D2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92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0E686C-558E-4DD0-9A46-5A1920E746D9}"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5597-8F93-401B-8462-C6836C531D21}" type="slidenum">
              <a:rPr lang="en-US" smtClean="0"/>
              <a:t>‹#›</a:t>
            </a:fld>
            <a:endParaRPr lang="en-US"/>
          </a:p>
        </p:txBody>
      </p:sp>
    </p:spTree>
    <p:extLst>
      <p:ext uri="{BB962C8B-B14F-4D97-AF65-F5344CB8AC3E}">
        <p14:creationId xmlns:p14="http://schemas.microsoft.com/office/powerpoint/2010/main" val="260397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E686C-558E-4DD0-9A46-5A1920E746D9}"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5597-8F93-401B-8462-C6836C531D2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4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E686C-558E-4DD0-9A46-5A1920E746D9}"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5597-8F93-401B-8462-C6836C531D2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989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E686C-558E-4DD0-9A46-5A1920E746D9}"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5597-8F93-401B-8462-C6836C531D21}" type="slidenum">
              <a:rPr lang="en-US" smtClean="0"/>
              <a:t>‹#›</a:t>
            </a:fld>
            <a:endParaRPr lang="en-US"/>
          </a:p>
        </p:txBody>
      </p:sp>
    </p:spTree>
    <p:extLst>
      <p:ext uri="{BB962C8B-B14F-4D97-AF65-F5344CB8AC3E}">
        <p14:creationId xmlns:p14="http://schemas.microsoft.com/office/powerpoint/2010/main" val="291146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E686C-558E-4DD0-9A46-5A1920E746D9}"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5597-8F93-401B-8462-C6836C531D2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569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E686C-558E-4DD0-9A46-5A1920E746D9}"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5597-8F93-401B-8462-C6836C531D2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34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0E686C-558E-4DD0-9A46-5A1920E746D9}"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5597-8F93-401B-8462-C6836C531D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201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0E686C-558E-4DD0-9A46-5A1920E746D9}"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5597-8F93-401B-8462-C6836C531D2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4359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5"/>
            <a:ext cx="11241915" cy="1217447"/>
          </a:xfrm>
        </p:spPr>
        <p:txBody>
          <a:bodyPr/>
          <a:lstStyle>
            <a:lvl1pPr>
              <a:defRPr/>
            </a:lvl1pPr>
          </a:lstStyle>
          <a:p>
            <a:r>
              <a:rPr lang="en-US"/>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a:t>First Level</a:t>
            </a:r>
          </a:p>
          <a:p>
            <a:pPr lvl="1"/>
            <a:r>
              <a:rPr lang="en-US"/>
              <a:t>Second level</a:t>
            </a:r>
          </a:p>
          <a:p>
            <a:pPr lvl="2"/>
            <a:r>
              <a:rPr lang="en-US"/>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a:t>Fourth Level</a:t>
            </a:r>
          </a:p>
          <a:p>
            <a:pPr lvl="3"/>
            <a:endParaRPr lang="en-US"/>
          </a:p>
        </p:txBody>
      </p:sp>
      <p:sp>
        <p:nvSpPr>
          <p:cNvPr id="4" name="Content Placeholder Middle"/>
          <p:cNvSpPr>
            <a:spLocks noGrp="1"/>
          </p:cNvSpPr>
          <p:nvPr>
            <p:ph sz="half" idx="2" hasCustomPrompt="1"/>
          </p:nvPr>
        </p:nvSpPr>
        <p:spPr>
          <a:xfrm>
            <a:off x="442553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
        <p:nvSpPr>
          <p:cNvPr id="5" name="Content Placeholder Right">
            <a:extLst>
              <a:ext uri="{FF2B5EF4-FFF2-40B4-BE49-F238E27FC236}">
                <a16:creationId xmlns:a16="http://schemas.microsoft.com/office/drawing/2014/main" id="{1D13BCCE-AB68-426C-9401-BABA201385F3}"/>
              </a:ext>
            </a:extLst>
          </p:cNvPr>
          <p:cNvSpPr>
            <a:spLocks noGrp="1"/>
          </p:cNvSpPr>
          <p:nvPr>
            <p:ph sz="half" idx="10" hasCustomPrompt="1"/>
          </p:nvPr>
        </p:nvSpPr>
        <p:spPr>
          <a:xfrm>
            <a:off x="8374228"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337935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a:t>Insert here 8</a:t>
            </a:r>
          </a:p>
        </p:txBody>
      </p:sp>
    </p:spTree>
    <p:custDataLst>
      <p:tags r:id="rId1"/>
    </p:custDataLst>
    <p:extLst>
      <p:ext uri="{BB962C8B-B14F-4D97-AF65-F5344CB8AC3E}">
        <p14:creationId xmlns:p14="http://schemas.microsoft.com/office/powerpoint/2010/main" val="214264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0E686C-558E-4DD0-9A46-5A1920E746D9}"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5597-8F93-401B-8462-C6836C531D21}" type="slidenum">
              <a:rPr lang="en-US" smtClean="0"/>
              <a:t>‹#›</a:t>
            </a:fld>
            <a:endParaRPr lang="en-US"/>
          </a:p>
        </p:txBody>
      </p:sp>
    </p:spTree>
    <p:extLst>
      <p:ext uri="{BB962C8B-B14F-4D97-AF65-F5344CB8AC3E}">
        <p14:creationId xmlns:p14="http://schemas.microsoft.com/office/powerpoint/2010/main" val="4152890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a:t>First Level</a:t>
            </a:r>
          </a:p>
          <a:p>
            <a:pPr lvl="1"/>
            <a:r>
              <a:rPr lang="en-US"/>
              <a:t>Second level</a:t>
            </a:r>
          </a:p>
          <a:p>
            <a:pPr lvl="2"/>
            <a:r>
              <a:rPr lang="en-US"/>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a:t>First Level</a:t>
            </a:r>
          </a:p>
          <a:p>
            <a:pPr lvl="1"/>
            <a:r>
              <a:rPr lang="en-US"/>
              <a:t>Second level</a:t>
            </a:r>
          </a:p>
          <a:p>
            <a:pPr lvl="2"/>
            <a:r>
              <a:rPr lang="en-US"/>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a:t>First Level</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177540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E686C-558E-4DD0-9A46-5A1920E746D9}"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5597-8F93-401B-8462-C6836C531D2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69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0E686C-558E-4DD0-9A46-5A1920E746D9}"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5597-8F93-401B-8462-C6836C531D21}" type="slidenum">
              <a:rPr lang="en-US" smtClean="0"/>
              <a:t>‹#›</a:t>
            </a:fld>
            <a:endParaRPr lang="en-US"/>
          </a:p>
        </p:txBody>
      </p:sp>
    </p:spTree>
    <p:extLst>
      <p:ext uri="{BB962C8B-B14F-4D97-AF65-F5344CB8AC3E}">
        <p14:creationId xmlns:p14="http://schemas.microsoft.com/office/powerpoint/2010/main" val="115844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0E686C-558E-4DD0-9A46-5A1920E746D9}" type="datetimeFigureOut">
              <a:rPr lang="en-US" smtClean="0"/>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35597-8F93-401B-8462-C6836C531D2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51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0E686C-558E-4DD0-9A46-5A1920E746D9}" type="datetimeFigureOut">
              <a:rPr lang="en-US" smtClean="0"/>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35597-8F93-401B-8462-C6836C531D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29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E686C-558E-4DD0-9A46-5A1920E746D9}" type="datetimeFigureOut">
              <a:rPr lang="en-US" smtClean="0"/>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35597-8F93-401B-8462-C6836C531D21}" type="slidenum">
              <a:rPr lang="en-US" smtClean="0"/>
              <a:t>‹#›</a:t>
            </a:fld>
            <a:endParaRPr lang="en-US"/>
          </a:p>
        </p:txBody>
      </p:sp>
    </p:spTree>
    <p:extLst>
      <p:ext uri="{BB962C8B-B14F-4D97-AF65-F5344CB8AC3E}">
        <p14:creationId xmlns:p14="http://schemas.microsoft.com/office/powerpoint/2010/main" val="190247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0E686C-558E-4DD0-9A46-5A1920E746D9}"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5597-8F93-401B-8462-C6836C531D2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8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0E686C-558E-4DD0-9A46-5A1920E746D9}"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5597-8F93-401B-8462-C6836C531D21}" type="slidenum">
              <a:rPr lang="en-US" smtClean="0"/>
              <a:t>‹#›</a:t>
            </a:fld>
            <a:endParaRPr lang="en-US"/>
          </a:p>
        </p:txBody>
      </p:sp>
    </p:spTree>
    <p:extLst>
      <p:ext uri="{BB962C8B-B14F-4D97-AF65-F5344CB8AC3E}">
        <p14:creationId xmlns:p14="http://schemas.microsoft.com/office/powerpoint/2010/main" val="190643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0E686C-558E-4DD0-9A46-5A1920E746D9}" type="datetimeFigureOut">
              <a:rPr lang="en-US" smtClean="0"/>
              <a:t>9/2/2025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B35597-8F93-401B-8462-C6836C531D21}" type="slidenum">
              <a:rPr lang="en-US" smtClean="0"/>
              <a:t>‹#›</a:t>
            </a:fld>
            <a:endParaRPr lang="en-US"/>
          </a:p>
        </p:txBody>
      </p:sp>
    </p:spTree>
    <p:extLst>
      <p:ext uri="{BB962C8B-B14F-4D97-AF65-F5344CB8AC3E}">
        <p14:creationId xmlns:p14="http://schemas.microsoft.com/office/powerpoint/2010/main" val="34483587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4" r:id="rId18"/>
    <p:sldLayoutId id="2147483685" r:id="rId19"/>
    <p:sldLayoutId id="2147483686"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7.vml"/><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1.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8.bin"/><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4.png"/><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6.png"/><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11.vml"/><Relationship Id="rId4" Type="http://schemas.openxmlformats.org/officeDocument/2006/relationships/image" Target="../media/image39.wmf"/></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image" Target="../media/image11.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A2C55C-B610-41E3-8720-CB2511FDC4FD}"/>
              </a:ext>
            </a:extLst>
          </p:cNvPr>
          <p:cNvSpPr>
            <a:spLocks noGrp="1"/>
          </p:cNvSpPr>
          <p:nvPr>
            <p:ph type="ctrTitle"/>
          </p:nvPr>
        </p:nvSpPr>
        <p:spPr>
          <a:xfrm>
            <a:off x="2692398" y="1871132"/>
            <a:ext cx="6815669" cy="964348"/>
          </a:xfrm>
        </p:spPr>
        <p:txBody>
          <a:bodyPr/>
          <a:lstStyle/>
          <a:p>
            <a:r>
              <a:rPr lang="en-US" dirty="0"/>
              <a:t>Energy Mechanics</a:t>
            </a:r>
          </a:p>
        </p:txBody>
      </p:sp>
      <p:sp>
        <p:nvSpPr>
          <p:cNvPr id="7" name="Subtitle 6">
            <a:extLst>
              <a:ext uri="{FF2B5EF4-FFF2-40B4-BE49-F238E27FC236}">
                <a16:creationId xmlns:a16="http://schemas.microsoft.com/office/drawing/2014/main" id="{D3D543EA-8267-4867-B499-286DB63A2EF0}"/>
              </a:ext>
            </a:extLst>
          </p:cNvPr>
          <p:cNvSpPr>
            <a:spLocks noGrp="1"/>
          </p:cNvSpPr>
          <p:nvPr>
            <p:ph type="subTitle" idx="1"/>
          </p:nvPr>
        </p:nvSpPr>
        <p:spPr>
          <a:xfrm>
            <a:off x="2541864" y="3573711"/>
            <a:ext cx="3554136" cy="1320802"/>
          </a:xfrm>
        </p:spPr>
        <p:txBody>
          <a:bodyPr>
            <a:normAutofit fontScale="25000" lnSpcReduction="20000"/>
          </a:bodyPr>
          <a:lstStyle/>
          <a:p>
            <a:r>
              <a:rPr lang="en-US" sz="11200" b="1" u="sng" dirty="0">
                <a:solidFill>
                  <a:srgbClr val="FF0000"/>
                </a:solidFill>
              </a:rPr>
              <a:t>Exam dates:</a:t>
            </a:r>
            <a:r>
              <a:rPr lang="en-US" sz="11200" dirty="0"/>
              <a:t> </a:t>
            </a:r>
          </a:p>
          <a:p>
            <a:pPr>
              <a:lnSpc>
                <a:spcPct val="120000"/>
              </a:lnSpc>
            </a:pPr>
            <a:r>
              <a:rPr lang="en-US" dirty="0"/>
              <a:t> </a:t>
            </a:r>
            <a:r>
              <a:rPr lang="en-US" sz="8000" b="1" dirty="0">
                <a:solidFill>
                  <a:srgbClr val="FF0000"/>
                </a:solidFill>
              </a:rPr>
              <a:t>Sept. 16</a:t>
            </a:r>
          </a:p>
          <a:p>
            <a:pPr>
              <a:lnSpc>
                <a:spcPct val="120000"/>
              </a:lnSpc>
            </a:pPr>
            <a:r>
              <a:rPr lang="en-US" sz="8000" b="1" dirty="0">
                <a:solidFill>
                  <a:srgbClr val="FF0000"/>
                </a:solidFill>
              </a:rPr>
              <a:t>Oct. 21</a:t>
            </a:r>
          </a:p>
          <a:p>
            <a:pPr>
              <a:lnSpc>
                <a:spcPct val="120000"/>
              </a:lnSpc>
            </a:pPr>
            <a:r>
              <a:rPr lang="en-US" sz="8000" b="1" dirty="0">
                <a:solidFill>
                  <a:srgbClr val="FF0000"/>
                </a:solidFill>
              </a:rPr>
              <a:t>Dec. 2</a:t>
            </a:r>
          </a:p>
        </p:txBody>
      </p:sp>
      <p:sp>
        <p:nvSpPr>
          <p:cNvPr id="2" name="TextBox 1">
            <a:extLst>
              <a:ext uri="{FF2B5EF4-FFF2-40B4-BE49-F238E27FC236}">
                <a16:creationId xmlns:a16="http://schemas.microsoft.com/office/drawing/2014/main" id="{ED5EC976-4A92-4C16-BED6-966C3A361F71}"/>
              </a:ext>
            </a:extLst>
          </p:cNvPr>
          <p:cNvSpPr txBox="1"/>
          <p:nvPr/>
        </p:nvSpPr>
        <p:spPr>
          <a:xfrm>
            <a:off x="6702803" y="3598877"/>
            <a:ext cx="3129093" cy="830997"/>
          </a:xfrm>
          <a:prstGeom prst="rect">
            <a:avLst/>
          </a:prstGeom>
          <a:noFill/>
        </p:spPr>
        <p:txBody>
          <a:bodyPr wrap="square" rtlCol="0">
            <a:spAutoFit/>
          </a:bodyPr>
          <a:lstStyle/>
          <a:p>
            <a:r>
              <a:rPr lang="en-US" sz="2400" b="1" dirty="0">
                <a:solidFill>
                  <a:srgbClr val="FF0000"/>
                </a:solidFill>
              </a:rPr>
              <a:t>HW1 posted due on </a:t>
            </a:r>
            <a:r>
              <a:rPr lang="en-US" sz="2400" b="1" dirty="0" err="1">
                <a:solidFill>
                  <a:srgbClr val="FF0000"/>
                </a:solidFill>
              </a:rPr>
              <a:t>Tueday</a:t>
            </a:r>
            <a:r>
              <a:rPr lang="en-US" sz="2400" b="1" dirty="0">
                <a:solidFill>
                  <a:srgbClr val="FF0000"/>
                </a:solidFill>
              </a:rPr>
              <a:t>, Sept. 9</a:t>
            </a:r>
          </a:p>
        </p:txBody>
      </p:sp>
    </p:spTree>
    <p:extLst>
      <p:ext uri="{BB962C8B-B14F-4D97-AF65-F5344CB8AC3E}">
        <p14:creationId xmlns:p14="http://schemas.microsoft.com/office/powerpoint/2010/main" val="39632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Energy Conversion Processes</a:t>
            </a:r>
          </a:p>
        </p:txBody>
      </p:sp>
      <p:sp>
        <p:nvSpPr>
          <p:cNvPr id="3" name="Content Placeholder 2"/>
          <p:cNvSpPr>
            <a:spLocks noGrp="1"/>
          </p:cNvSpPr>
          <p:nvPr>
            <p:ph idx="1"/>
          </p:nvPr>
        </p:nvSpPr>
        <p:spPr/>
        <p:txBody>
          <a:bodyPr>
            <a:normAutofit lnSpcReduction="10000"/>
          </a:bodyPr>
          <a:lstStyle/>
          <a:p>
            <a:pPr>
              <a:spcBef>
                <a:spcPts val="800"/>
              </a:spcBef>
            </a:pPr>
            <a:r>
              <a:rPr lang="en-US" dirty="0">
                <a:latin typeface="+mj-lt"/>
              </a:rPr>
              <a:t>Electrical energy is not a primary energy </a:t>
            </a:r>
            <a:r>
              <a:rPr lang="en-US" b="1" dirty="0">
                <a:latin typeface="+mj-lt"/>
              </a:rPr>
              <a:t>source but is the result of a conversion process that began with chemical, nuclear, or solar energy sources.</a:t>
            </a:r>
          </a:p>
          <a:p>
            <a:pPr>
              <a:spcBef>
                <a:spcPts val="800"/>
              </a:spcBef>
            </a:pPr>
            <a:r>
              <a:rPr lang="en-US" b="1" dirty="0">
                <a:latin typeface="+mj-lt"/>
              </a:rPr>
              <a:t>The thermal energy</a:t>
            </a:r>
            <a:r>
              <a:rPr lang="en-US" dirty="0">
                <a:latin typeface="+mj-lt"/>
              </a:rPr>
              <a:t> released by burning coal in a boiler turns water into steam, which drives a turbine connected to a generator to produce electrical energy.</a:t>
            </a:r>
          </a:p>
          <a:p>
            <a:pPr>
              <a:spcBef>
                <a:spcPts val="800"/>
              </a:spcBef>
            </a:pPr>
            <a:r>
              <a:rPr lang="en-US" b="1" dirty="0">
                <a:latin typeface="+mj-lt"/>
              </a:rPr>
              <a:t>The wind’s kinetic energy is converted into the kinetic energy </a:t>
            </a:r>
            <a:r>
              <a:rPr lang="en-US" dirty="0">
                <a:latin typeface="+mj-lt"/>
              </a:rPr>
              <a:t>of the shaft and then into electrical energy through a generator.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Energy Conversion Processes</a:t>
            </a:r>
          </a:p>
        </p:txBody>
      </p:sp>
      <p:pic>
        <p:nvPicPr>
          <p:cNvPr id="2051" name="Picture 2" descr="An illustration shows light, represented by wave-like arrows, from the sun pointing toward solar cells. Electrical energy, represented by a rightward arrow from the solar cells, points toward a motor. An anticlockwise arrow around the motor represents the direction of its movement, which results in mechanical energy."/>
          <p:cNvPicPr>
            <a:picLocks noGrp="1" noChangeAspect="1" noChangeArrowheads="1"/>
          </p:cNvPicPr>
          <p:nvPr>
            <p:ph sz="half" idx="1"/>
          </p:nvPr>
        </p:nvPicPr>
        <p:blipFill>
          <a:blip r:embed="rId3"/>
          <a:stretch>
            <a:fillRect/>
          </a:stretch>
        </p:blipFill>
        <p:spPr bwMode="auto">
          <a:xfrm>
            <a:off x="680775" y="2125504"/>
            <a:ext cx="10830451" cy="2011680"/>
          </a:xfrm>
          <a:prstGeom prst="rect">
            <a:avLst/>
          </a:prstGeom>
          <a:noFill/>
          <a:ln w="9525">
            <a:noFill/>
            <a:miter lim="800000"/>
            <a:headEnd/>
            <a:tailEnd/>
          </a:ln>
          <a:effectLst/>
        </p:spPr>
      </p:pic>
      <p:sp>
        <p:nvSpPr>
          <p:cNvPr id="4" name="Content Placeholder 3">
            <a:extLst>
              <a:ext uri="{FF2B5EF4-FFF2-40B4-BE49-F238E27FC236}">
                <a16:creationId xmlns:a16="http://schemas.microsoft.com/office/drawing/2014/main" id="{BB16B073-8391-4D48-B092-A89068649897}"/>
              </a:ext>
            </a:extLst>
          </p:cNvPr>
          <p:cNvSpPr>
            <a:spLocks noGrp="1"/>
          </p:cNvSpPr>
          <p:nvPr>
            <p:ph sz="half" idx="2"/>
          </p:nvPr>
        </p:nvSpPr>
        <p:spPr>
          <a:xfrm>
            <a:off x="1879600" y="4254468"/>
            <a:ext cx="9344870" cy="1621399"/>
          </a:xfrm>
        </p:spPr>
        <p:txBody>
          <a:bodyPr>
            <a:noAutofit/>
          </a:bodyPr>
          <a:lstStyle/>
          <a:p>
            <a:pPr marL="0" indent="0">
              <a:buNone/>
            </a:pPr>
            <a:r>
              <a:rPr lang="en-US" sz="2800" dirty="0">
                <a:latin typeface="+mj-lt"/>
              </a:rPr>
              <a:t>Illustration of conversions between different forms of energy. Here, solar energy is converted into electrical energy by a solar cell, which is used to run a motor.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83130"/>
            <a:ext cx="9601196" cy="846668"/>
          </a:xfrm>
        </p:spPr>
        <p:txBody>
          <a:bodyPr/>
          <a:lstStyle/>
          <a:p>
            <a:r>
              <a:rPr lang="en-US" dirty="0">
                <a:latin typeface="+mj-lt"/>
              </a:rPr>
              <a:t>Energy Conversion Processes</a:t>
            </a:r>
          </a:p>
        </p:txBody>
      </p:sp>
      <p:pic>
        <p:nvPicPr>
          <p:cNvPr id="3074" name="Picture 2" descr="Two illustrations, (a) and (b), show an undershot waterwheel moving in an anticlockwise direction, represented by an arrow above it, and a three-bladed, wind-powered generator."/>
          <p:cNvPicPr>
            <a:picLocks noGrp="1" noChangeAspect="1" noChangeArrowheads="1"/>
          </p:cNvPicPr>
          <p:nvPr>
            <p:ph sz="half" idx="1"/>
          </p:nvPr>
        </p:nvPicPr>
        <p:blipFill>
          <a:blip r:embed="rId3"/>
          <a:stretch>
            <a:fillRect/>
          </a:stretch>
        </p:blipFill>
        <p:spPr bwMode="auto">
          <a:xfrm>
            <a:off x="2695262" y="1437519"/>
            <a:ext cx="6935698" cy="3683149"/>
          </a:xfrm>
          <a:prstGeom prst="rect">
            <a:avLst/>
          </a:prstGeom>
          <a:noFill/>
          <a:ln w="9525">
            <a:noFill/>
            <a:miter lim="800000"/>
            <a:headEnd/>
            <a:tailEnd/>
          </a:ln>
          <a:effectLst/>
        </p:spPr>
      </p:pic>
      <p:sp>
        <p:nvSpPr>
          <p:cNvPr id="4" name="Content Placeholder 3">
            <a:extLst>
              <a:ext uri="{FF2B5EF4-FFF2-40B4-BE49-F238E27FC236}">
                <a16:creationId xmlns:a16="http://schemas.microsoft.com/office/drawing/2014/main" id="{10CD53CE-C390-449C-9DE1-F64783E43A78}"/>
              </a:ext>
            </a:extLst>
          </p:cNvPr>
          <p:cNvSpPr>
            <a:spLocks noGrp="1"/>
          </p:cNvSpPr>
          <p:nvPr>
            <p:ph sz="half" idx="2"/>
          </p:nvPr>
        </p:nvSpPr>
        <p:spPr>
          <a:xfrm>
            <a:off x="1175856" y="5212947"/>
            <a:ext cx="9974511" cy="961923"/>
          </a:xfrm>
        </p:spPr>
        <p:txBody>
          <a:bodyPr/>
          <a:lstStyle/>
          <a:p>
            <a:pPr marL="0" indent="0">
              <a:spcBef>
                <a:spcPts val="600"/>
              </a:spcBef>
              <a:spcAft>
                <a:spcPts val="600"/>
              </a:spcAft>
              <a:buNone/>
            </a:pPr>
            <a:r>
              <a:rPr lang="en-US" sz="1800" dirty="0">
                <a:latin typeface="+mj-lt"/>
              </a:rPr>
              <a:t>Two examples illustrating the conversion of kinetic energy (KE) of water or air into the motion of a waterwheel or a blade, which can be used to grind grain or generate electricity, respectively. </a:t>
            </a:r>
            <a:r>
              <a:rPr lang="en-US" sz="1800" b="1" dirty="0">
                <a:latin typeface="+mj-lt"/>
              </a:rPr>
              <a:t>(a) An undershot waterwheel. (b) A horizontal-axis, three-bladed, wind-powered generator.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Knowledge Check 2</a:t>
            </a:r>
          </a:p>
        </p:txBody>
      </p:sp>
      <p:sp>
        <p:nvSpPr>
          <p:cNvPr id="3" name="Content Placeholder 2"/>
          <p:cNvSpPr>
            <a:spLocks noGrp="1"/>
          </p:cNvSpPr>
          <p:nvPr>
            <p:ph idx="1"/>
          </p:nvPr>
        </p:nvSpPr>
        <p:spPr/>
        <p:txBody>
          <a:bodyPr/>
          <a:lstStyle/>
          <a:p>
            <a:pPr marL="0" indent="0">
              <a:buNone/>
            </a:pPr>
            <a:r>
              <a:rPr lang="en-US" dirty="0">
                <a:latin typeface="+mj-lt"/>
              </a:rPr>
              <a:t>What are the examples associated with the kinetic energy of the motion of an object?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Knowledge Check 2: Answer</a:t>
            </a:r>
          </a:p>
        </p:txBody>
      </p:sp>
      <p:sp>
        <p:nvSpPr>
          <p:cNvPr id="3" name="Content Placeholder 2"/>
          <p:cNvSpPr>
            <a:spLocks noGrp="1"/>
          </p:cNvSpPr>
          <p:nvPr>
            <p:ph idx="1"/>
          </p:nvPr>
        </p:nvSpPr>
        <p:spPr/>
        <p:txBody>
          <a:bodyPr/>
          <a:lstStyle/>
          <a:p>
            <a:pPr marL="0" indent="0">
              <a:buNone/>
            </a:pPr>
            <a:r>
              <a:rPr lang="en-US" dirty="0">
                <a:latin typeface="+mj-lt"/>
              </a:rPr>
              <a:t>What are the examples associated with the kinetic energy of the motion of an object?</a:t>
            </a:r>
          </a:p>
          <a:p>
            <a:pPr marL="0" indent="0">
              <a:spcBef>
                <a:spcPts val="2400"/>
              </a:spcBef>
              <a:buNone/>
            </a:pPr>
            <a:r>
              <a:rPr lang="en-US" b="1" dirty="0">
                <a:latin typeface="+mj-lt"/>
              </a:rPr>
              <a:t>Answer: </a:t>
            </a:r>
            <a:r>
              <a:rPr lang="en-US" dirty="0">
                <a:latin typeface="+mj-lt"/>
              </a:rPr>
              <a:t>Examples of kinetic energy objects include a moving stream of water, a bug flying through the air, a spinning flywheel, and the wind.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48004"/>
          </a:xfrm>
        </p:spPr>
        <p:txBody>
          <a:bodyPr/>
          <a:lstStyle/>
          <a:p>
            <a:r>
              <a:rPr lang="en-US" dirty="0">
                <a:latin typeface="+mj-lt"/>
              </a:rPr>
              <a:t>Motion </a:t>
            </a:r>
          </a:p>
        </p:txBody>
      </p:sp>
      <p:sp>
        <p:nvSpPr>
          <p:cNvPr id="3" name="Content Placeholder 2"/>
          <p:cNvSpPr>
            <a:spLocks noGrp="1"/>
          </p:cNvSpPr>
          <p:nvPr>
            <p:ph idx="1"/>
          </p:nvPr>
        </p:nvSpPr>
        <p:spPr>
          <a:xfrm>
            <a:off x="1295401" y="2030137"/>
            <a:ext cx="9601196" cy="3845731"/>
          </a:xfrm>
        </p:spPr>
        <p:txBody>
          <a:bodyPr>
            <a:normAutofit/>
          </a:bodyPr>
          <a:lstStyle/>
          <a:p>
            <a:pPr marL="0" indent="0">
              <a:spcBef>
                <a:spcPts val="400"/>
              </a:spcBef>
              <a:spcAft>
                <a:spcPts val="100"/>
              </a:spcAft>
              <a:buNone/>
            </a:pPr>
            <a:r>
              <a:rPr lang="en-US" dirty="0">
                <a:latin typeface="+mj-lt"/>
              </a:rPr>
              <a:t>The objective of this section is to be familiar with motion and its causes. Along with a brief discussion of the Special Topic “Newton’s Laws of Motion.” </a:t>
            </a:r>
          </a:p>
          <a:p>
            <a:pPr>
              <a:spcBef>
                <a:spcPts val="400"/>
              </a:spcBef>
              <a:spcAft>
                <a:spcPts val="100"/>
              </a:spcAft>
            </a:pPr>
            <a:r>
              <a:rPr lang="en-US" b="1" dirty="0">
                <a:latin typeface="+mj-lt"/>
              </a:rPr>
              <a:t>The speed of an object is equal to the distance it has traveled divided by the time taken to travel that distance</a:t>
            </a:r>
            <a:r>
              <a:rPr lang="en-US" dirty="0">
                <a:latin typeface="+mj-lt"/>
              </a:rPr>
              <a:t>.</a:t>
            </a:r>
          </a:p>
          <a:p>
            <a:pPr>
              <a:spcBef>
                <a:spcPts val="400"/>
              </a:spcBef>
              <a:spcAft>
                <a:spcPts val="100"/>
              </a:spcAft>
            </a:pPr>
            <a:r>
              <a:rPr lang="en-US" dirty="0">
                <a:latin typeface="+mj-lt"/>
              </a:rPr>
              <a:t>Commonly used units for speed are </a:t>
            </a:r>
            <a:r>
              <a:rPr lang="en-US" b="1" dirty="0">
                <a:latin typeface="+mj-lt"/>
              </a:rPr>
              <a:t>meters per second (m/s), </a:t>
            </a:r>
            <a:r>
              <a:rPr lang="en-US" dirty="0">
                <a:latin typeface="+mj-lt"/>
              </a:rPr>
              <a:t>kilometers per hour (km/h), feet per second (ft/s), and miles per hour (mph).</a:t>
            </a:r>
          </a:p>
          <a:p>
            <a:pPr>
              <a:spcBef>
                <a:spcPts val="400"/>
              </a:spcBef>
              <a:spcAft>
                <a:spcPts val="100"/>
              </a:spcAft>
            </a:pPr>
            <a:r>
              <a:rPr lang="en-US" b="1" dirty="0">
                <a:latin typeface="+mj-lt"/>
              </a:rPr>
              <a:t>Velocity </a:t>
            </a:r>
            <a:r>
              <a:rPr lang="en-US" b="1" u="sng" dirty="0">
                <a:latin typeface="+mj-lt"/>
              </a:rPr>
              <a:t>is displacement (change in position) </a:t>
            </a:r>
            <a:r>
              <a:rPr lang="en-US" b="1" dirty="0">
                <a:latin typeface="+mj-lt"/>
              </a:rPr>
              <a:t>divided by travel time</a:t>
            </a:r>
            <a:r>
              <a:rPr lang="en-US" dirty="0">
                <a:latin typeface="+mj-lt"/>
              </a:rPr>
              <a:t>.</a:t>
            </a:r>
          </a:p>
          <a:p>
            <a:pPr>
              <a:spcBef>
                <a:spcPts val="400"/>
              </a:spcBef>
              <a:spcAft>
                <a:spcPts val="100"/>
              </a:spcAft>
            </a:pPr>
            <a:r>
              <a:rPr lang="en-US" b="1" dirty="0">
                <a:latin typeface="+mj-lt"/>
              </a:rPr>
              <a:t>Acceleration </a:t>
            </a:r>
            <a:r>
              <a:rPr lang="en-US" b="1" u="sng" dirty="0">
                <a:latin typeface="+mj-lt"/>
              </a:rPr>
              <a:t>is the change in velocity divided by </a:t>
            </a:r>
            <a:r>
              <a:rPr lang="en-US" b="1" dirty="0">
                <a:latin typeface="+mj-lt"/>
              </a:rPr>
              <a:t>the time elapsed during that change.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123C-B156-41C4-B2CD-DF38D76BE6CA}"/>
              </a:ext>
            </a:extLst>
          </p:cNvPr>
          <p:cNvSpPr>
            <a:spLocks noGrp="1"/>
          </p:cNvSpPr>
          <p:nvPr>
            <p:ph type="title"/>
          </p:nvPr>
        </p:nvSpPr>
        <p:spPr>
          <a:xfrm>
            <a:off x="1396070" y="2500539"/>
            <a:ext cx="9601196" cy="1303867"/>
          </a:xfrm>
        </p:spPr>
        <p:txBody>
          <a:bodyPr/>
          <a:lstStyle/>
          <a:p>
            <a:r>
              <a:rPr lang="en-US" dirty="0"/>
              <a:t>Newton’s Law of Motion</a:t>
            </a:r>
          </a:p>
        </p:txBody>
      </p:sp>
    </p:spTree>
    <p:extLst>
      <p:ext uri="{BB962C8B-B14F-4D97-AF65-F5344CB8AC3E}">
        <p14:creationId xmlns:p14="http://schemas.microsoft.com/office/powerpoint/2010/main" val="930342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Speed, Velocity, and Acceleration (1 of 3)</a:t>
            </a:r>
          </a:p>
        </p:txBody>
      </p:sp>
      <p:sp>
        <p:nvSpPr>
          <p:cNvPr id="3" name="Content Placeholder 2"/>
          <p:cNvSpPr>
            <a:spLocks noGrp="1"/>
          </p:cNvSpPr>
          <p:nvPr>
            <p:ph sz="half" idx="1"/>
          </p:nvPr>
        </p:nvSpPr>
        <p:spPr>
          <a:xfrm>
            <a:off x="1040235" y="1540399"/>
            <a:ext cx="9429226" cy="1135689"/>
          </a:xfrm>
        </p:spPr>
        <p:txBody>
          <a:bodyPr/>
          <a:lstStyle/>
          <a:p>
            <a:r>
              <a:rPr lang="en-US" dirty="0">
                <a:latin typeface="+mj-lt"/>
              </a:rPr>
              <a:t>Speed is equal to the ratio of distance traveled to the time taken to travel that distance.</a:t>
            </a:r>
          </a:p>
        </p:txBody>
      </p:sp>
      <p:graphicFrame>
        <p:nvGraphicFramePr>
          <p:cNvPr id="8" name="Object 3">
            <a:extLst>
              <a:ext uri="{FF2B5EF4-FFF2-40B4-BE49-F238E27FC236}">
                <a16:creationId xmlns:a16="http://schemas.microsoft.com/office/drawing/2014/main" id="{0E83AC03-7A06-4D91-A016-63F87058F533}"/>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755176270"/>
              </p:ext>
            </p:extLst>
          </p:nvPr>
        </p:nvGraphicFramePr>
        <p:xfrm>
          <a:off x="3344701" y="2708177"/>
          <a:ext cx="3500716" cy="892895"/>
        </p:xfrm>
        <a:graphic>
          <a:graphicData uri="http://schemas.openxmlformats.org/presentationml/2006/ole">
            <mc:AlternateContent xmlns:mc="http://schemas.openxmlformats.org/markup-compatibility/2006">
              <mc:Choice xmlns:v="urn:schemas-microsoft-com:vml" Requires="v">
                <p:oleObj spid="_x0000_s12303" name="Equation" r:id="rId3" imgW="3136680" imgH="799920" progId="Equation.DSMT4">
                  <p:embed/>
                </p:oleObj>
              </mc:Choice>
              <mc:Fallback>
                <p:oleObj name="Equation" r:id="rId3" imgW="3136680" imgH="799920" progId="Equation.DSMT4">
                  <p:embed/>
                  <p:pic>
                    <p:nvPicPr>
                      <p:cNvPr id="8" name="Object 3">
                        <a:extLst>
                          <a:ext uri="{FF2B5EF4-FFF2-40B4-BE49-F238E27FC236}">
                            <a16:creationId xmlns:a16="http://schemas.microsoft.com/office/drawing/2014/main" id="{0E83AC03-7A06-4D91-A016-63F87058F533}"/>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3344701" y="2708177"/>
                        <a:ext cx="3500716" cy="892895"/>
                      </a:xfrm>
                      <a:prstGeom prst="rect">
                        <a:avLst/>
                      </a:prstGeom>
                      <a:noFill/>
                    </p:spPr>
                  </p:pic>
                </p:oleObj>
              </mc:Fallback>
            </mc:AlternateContent>
          </a:graphicData>
        </a:graphic>
      </p:graphicFrame>
      <p:sp>
        <p:nvSpPr>
          <p:cNvPr id="7" name="Content Placeholder 4">
            <a:extLst>
              <a:ext uri="{FF2B5EF4-FFF2-40B4-BE49-F238E27FC236}">
                <a16:creationId xmlns:a16="http://schemas.microsoft.com/office/drawing/2014/main" id="{5EF32785-91DA-401A-A831-3A4423B6B666}"/>
              </a:ext>
            </a:extLst>
          </p:cNvPr>
          <p:cNvSpPr>
            <a:spLocks noGrp="1"/>
          </p:cNvSpPr>
          <p:nvPr>
            <p:ph sz="half" idx="10"/>
          </p:nvPr>
        </p:nvSpPr>
        <p:spPr>
          <a:xfrm>
            <a:off x="988286" y="4100890"/>
            <a:ext cx="10215427" cy="822960"/>
          </a:xfrm>
        </p:spPr>
        <p:txBody>
          <a:bodyPr/>
          <a:lstStyle/>
          <a:p>
            <a:r>
              <a:rPr lang="en-US" dirty="0">
                <a:latin typeface="+mj-lt"/>
              </a:rPr>
              <a:t>Velocity provides additional information about the motion of an object, namely its direction.</a:t>
            </a:r>
          </a:p>
        </p:txBody>
      </p:sp>
    </p:spTree>
    <p:extLst>
      <p:ext uri="{BB962C8B-B14F-4D97-AF65-F5344CB8AC3E}">
        <p14:creationId xmlns:p14="http://schemas.microsoft.com/office/powerpoint/2010/main" val="91319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Speed, Velocity, and Acceleration (2 of 3)</a:t>
            </a:r>
          </a:p>
        </p:txBody>
      </p:sp>
      <p:sp>
        <p:nvSpPr>
          <p:cNvPr id="3" name="Content Placeholder 2"/>
          <p:cNvSpPr>
            <a:spLocks noGrp="1"/>
          </p:cNvSpPr>
          <p:nvPr>
            <p:ph sz="half" idx="1"/>
          </p:nvPr>
        </p:nvSpPr>
        <p:spPr>
          <a:xfrm>
            <a:off x="476844" y="1825626"/>
            <a:ext cx="11395842" cy="1494360"/>
          </a:xfrm>
        </p:spPr>
        <p:txBody>
          <a:bodyPr/>
          <a:lstStyle/>
          <a:p>
            <a:r>
              <a:rPr lang="en-US" dirty="0">
                <a:latin typeface="+mj-lt"/>
              </a:rPr>
              <a:t>Average velocity is precisely defined as displacement (change in  position) divided by the time of travel.</a:t>
            </a:r>
          </a:p>
          <a:p>
            <a:r>
              <a:rPr lang="en-US" dirty="0">
                <a:latin typeface="+mj-lt"/>
              </a:rPr>
              <a:t>The change in velocity in a certain amount of time is acceleration.</a:t>
            </a:r>
          </a:p>
        </p:txBody>
      </p:sp>
      <p:graphicFrame>
        <p:nvGraphicFramePr>
          <p:cNvPr id="7" name="Object 3">
            <a:extLst>
              <a:ext uri="{FF2B5EF4-FFF2-40B4-BE49-F238E27FC236}">
                <a16:creationId xmlns:a16="http://schemas.microsoft.com/office/drawing/2014/main" id="{B4AE396B-054F-4482-AE76-0F2FB337D8A1}"/>
              </a:ext>
              <a:ext uri="{C183D7F6-B498-43B3-948B-1728B52AA6E4}">
                <adec:decorative xmlns:adec="http://schemas.microsoft.com/office/drawing/2017/decorative" val="1"/>
              </a:ext>
            </a:extLst>
          </p:cNvPr>
          <p:cNvGraphicFramePr>
            <a:graphicFrameLocks noGrp="1" noChangeAspect="1"/>
          </p:cNvGraphicFramePr>
          <p:nvPr>
            <p:ph sz="half" idx="2"/>
          </p:nvPr>
        </p:nvGraphicFramePr>
        <p:xfrm>
          <a:off x="2743200" y="3406775"/>
          <a:ext cx="4965700" cy="889000"/>
        </p:xfrm>
        <a:graphic>
          <a:graphicData uri="http://schemas.openxmlformats.org/presentationml/2006/ole">
            <mc:AlternateContent xmlns:mc="http://schemas.openxmlformats.org/markup-compatibility/2006">
              <mc:Choice xmlns:v="urn:schemas-microsoft-com:vml" Requires="v">
                <p:oleObj spid="_x0000_s13326" name="Equation" r:id="rId3" imgW="4965480" imgH="888840" progId="Equation.DSMT4">
                  <p:embed/>
                </p:oleObj>
              </mc:Choice>
              <mc:Fallback>
                <p:oleObj name="Equation" r:id="rId3" imgW="4965480" imgH="888840" progId="Equation.DSMT4">
                  <p:embed/>
                  <p:pic>
                    <p:nvPicPr>
                      <p:cNvPr id="7" name="Object 3">
                        <a:extLst>
                          <a:ext uri="{FF2B5EF4-FFF2-40B4-BE49-F238E27FC236}">
                            <a16:creationId xmlns:a16="http://schemas.microsoft.com/office/drawing/2014/main" id="{B4AE396B-054F-4482-AE76-0F2FB337D8A1}"/>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2743200" y="3406775"/>
                        <a:ext cx="49657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4">
            <a:extLst>
              <a:ext uri="{FF2B5EF4-FFF2-40B4-BE49-F238E27FC236}">
                <a16:creationId xmlns:a16="http://schemas.microsoft.com/office/drawing/2014/main" id="{24748FA7-206C-4F74-B25B-C228B9D1E09E}"/>
              </a:ext>
            </a:extLst>
          </p:cNvPr>
          <p:cNvSpPr>
            <a:spLocks noGrp="1"/>
          </p:cNvSpPr>
          <p:nvPr>
            <p:ph sz="half" idx="10"/>
          </p:nvPr>
        </p:nvSpPr>
        <p:spPr>
          <a:xfrm>
            <a:off x="476843" y="4426855"/>
            <a:ext cx="11395842" cy="1737360"/>
          </a:xfrm>
        </p:spPr>
        <p:txBody>
          <a:bodyPr/>
          <a:lstStyle/>
          <a:p>
            <a:r>
              <a:rPr lang="en-US" dirty="0">
                <a:latin typeface="+mj-lt"/>
              </a:rPr>
              <a:t>Acceleration is the rate of change in an object’s speed, direction, or both.</a:t>
            </a:r>
          </a:p>
          <a:p>
            <a:r>
              <a:rPr lang="en-US" dirty="0">
                <a:latin typeface="+mj-lt"/>
              </a:rPr>
              <a:t>If an object’s velocity changes at a constant rate, its acceleration is constant.</a:t>
            </a:r>
          </a:p>
        </p:txBody>
      </p:sp>
    </p:spTree>
    <p:extLst>
      <p:ext uri="{BB962C8B-B14F-4D97-AF65-F5344CB8AC3E}">
        <p14:creationId xmlns:p14="http://schemas.microsoft.com/office/powerpoint/2010/main" val="29581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791A-5596-4E9B-B03C-1A4D03E211E2}"/>
              </a:ext>
            </a:extLst>
          </p:cNvPr>
          <p:cNvSpPr>
            <a:spLocks noGrp="1"/>
          </p:cNvSpPr>
          <p:nvPr>
            <p:ph type="title"/>
          </p:nvPr>
        </p:nvSpPr>
        <p:spPr>
          <a:xfrm>
            <a:off x="1295402" y="982132"/>
            <a:ext cx="9601196" cy="787945"/>
          </a:xfrm>
        </p:spPr>
        <p:txBody>
          <a:bodyPr/>
          <a:lstStyle/>
          <a:p>
            <a:r>
              <a:rPr lang="en-US" dirty="0"/>
              <a:t>Velocity</a:t>
            </a:r>
          </a:p>
        </p:txBody>
      </p:sp>
      <p:graphicFrame>
        <p:nvGraphicFramePr>
          <p:cNvPr id="4" name="Object 2">
            <a:extLst>
              <a:ext uri="{FF2B5EF4-FFF2-40B4-BE49-F238E27FC236}">
                <a16:creationId xmlns:a16="http://schemas.microsoft.com/office/drawing/2014/main" id="{9426A6E4-9EF2-43C4-81FF-2A3C2D16DF98}"/>
              </a:ext>
            </a:extLst>
          </p:cNvPr>
          <p:cNvGraphicFramePr>
            <a:graphicFrameLocks noChangeAspect="1"/>
          </p:cNvGraphicFramePr>
          <p:nvPr>
            <p:extLst>
              <p:ext uri="{D42A27DB-BD31-4B8C-83A1-F6EECF244321}">
                <p14:modId xmlns:p14="http://schemas.microsoft.com/office/powerpoint/2010/main" val="3275175007"/>
              </p:ext>
            </p:extLst>
          </p:nvPr>
        </p:nvGraphicFramePr>
        <p:xfrm>
          <a:off x="1799017" y="2435497"/>
          <a:ext cx="4146550" cy="1387475"/>
        </p:xfrm>
        <a:graphic>
          <a:graphicData uri="http://schemas.openxmlformats.org/presentationml/2006/ole">
            <mc:AlternateContent xmlns:mc="http://schemas.openxmlformats.org/markup-compatibility/2006">
              <mc:Choice xmlns:v="urn:schemas-microsoft-com:vml" Requires="v">
                <p:oleObj spid="_x0000_s11283" name="Equation" r:id="rId3" imgW="1323922" imgH="400140" progId="Equation.3">
                  <p:embed/>
                </p:oleObj>
              </mc:Choice>
              <mc:Fallback>
                <p:oleObj name="Equation" r:id="rId3" imgW="1323922" imgH="400140" progId="Equation.3">
                  <p:embed/>
                  <p:pic>
                    <p:nvPicPr>
                      <p:cNvPr id="79876" name="Object 2">
                        <a:extLst>
                          <a:ext uri="{FF2B5EF4-FFF2-40B4-BE49-F238E27FC236}">
                            <a16:creationId xmlns:a16="http://schemas.microsoft.com/office/drawing/2014/main" id="{CE763ECA-8F78-4D3F-A356-F6C471489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017" y="2435497"/>
                        <a:ext cx="41465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14AE86C-1809-49F4-AC69-81EA9D3EC964}"/>
                  </a:ext>
                </a:extLst>
              </p:cNvPr>
              <p:cNvSpPr txBox="1"/>
              <p:nvPr/>
            </p:nvSpPr>
            <p:spPr>
              <a:xfrm>
                <a:off x="6762922" y="2650953"/>
                <a:ext cx="3194810" cy="1077218"/>
              </a:xfrm>
              <a:prstGeom prst="rect">
                <a:avLst/>
              </a:prstGeom>
              <a:noFill/>
            </p:spPr>
            <p:txBody>
              <a:bodyPr wrap="square" rtlCol="0">
                <a:spAutoFit/>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rPr>
                      <m:t>∆</m:t>
                    </m:r>
                    <m:acc>
                      <m:accPr>
                        <m:chr m:val="⃗"/>
                        <m:ctrlPr>
                          <a:rPr lang="en-US" sz="320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 </m:t>
                        </m:r>
                      </m:e>
                    </m:acc>
                  </m:oMath>
                </a14:m>
                <a:r>
                  <a:rPr lang="en-US" sz="3200" dirty="0"/>
                  <a:t> is the displacement</a:t>
                </a:r>
              </a:p>
            </p:txBody>
          </p:sp>
        </mc:Choice>
        <mc:Fallback xmlns="">
          <p:sp>
            <p:nvSpPr>
              <p:cNvPr id="5" name="TextBox 4">
                <a:extLst>
                  <a:ext uri="{FF2B5EF4-FFF2-40B4-BE49-F238E27FC236}">
                    <a16:creationId xmlns:a16="http://schemas.microsoft.com/office/drawing/2014/main" id="{814AE86C-1809-49F4-AC69-81EA9D3EC964}"/>
                  </a:ext>
                </a:extLst>
              </p:cNvPr>
              <p:cNvSpPr txBox="1">
                <a:spLocks noRot="1" noChangeAspect="1" noMove="1" noResize="1" noEditPoints="1" noAdjustHandles="1" noChangeArrowheads="1" noChangeShapeType="1" noTextEdit="1"/>
              </p:cNvSpPr>
              <p:nvPr/>
            </p:nvSpPr>
            <p:spPr>
              <a:xfrm>
                <a:off x="6762922" y="2650953"/>
                <a:ext cx="3194810" cy="1077218"/>
              </a:xfrm>
              <a:prstGeom prst="rect">
                <a:avLst/>
              </a:prstGeom>
              <a:blipFill>
                <a:blip r:embed="rId5"/>
                <a:stretch>
                  <a:fillRect l="-4771" t="-6780" b="-17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35F802-DF4D-40A3-997C-ACDBA4FD661A}"/>
                  </a:ext>
                </a:extLst>
              </p:cNvPr>
              <p:cNvSpPr txBox="1"/>
              <p:nvPr/>
            </p:nvSpPr>
            <p:spPr>
              <a:xfrm>
                <a:off x="1762098" y="4153717"/>
                <a:ext cx="3472632" cy="1126399"/>
              </a:xfrm>
              <a:prstGeom prst="rect">
                <a:avLst/>
              </a:prstGeom>
              <a:noFill/>
            </p:spPr>
            <p:txBody>
              <a:bodyPr wrap="square" rtlCol="0">
                <a:spAutoFit/>
              </a:bodyPr>
              <a:lstStyle/>
              <a:p>
                <a14:m>
                  <m:oMath xmlns:m="http://schemas.openxmlformats.org/officeDocument/2006/math">
                    <m:sSub>
                      <m:sSubPr>
                        <m:ctrlPr>
                          <a:rPr lang="en-US" sz="4400" i="1" smtClean="0">
                            <a:latin typeface="Cambria Math" panose="02040503050406030204" pitchFamily="18" charset="0"/>
                          </a:rPr>
                        </m:ctrlPr>
                      </m:sSubPr>
                      <m:e>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𝑣</m:t>
                            </m:r>
                          </m:e>
                        </m:acc>
                      </m:e>
                      <m:sub>
                        <m:r>
                          <a:rPr lang="en-US" sz="4400" b="0" i="1" smtClean="0">
                            <a:latin typeface="Cambria Math" panose="02040503050406030204" pitchFamily="18" charset="0"/>
                          </a:rPr>
                          <m:t>𝑖𝑛</m:t>
                        </m:r>
                      </m:sub>
                    </m:sSub>
                  </m:oMath>
                </a14:m>
                <a:r>
                  <a:rPr lang="en-US" sz="4400" dirty="0"/>
                  <a:t>=</a:t>
                </a:r>
                <a14:m>
                  <m:oMath xmlns:m="http://schemas.openxmlformats.org/officeDocument/2006/math">
                    <m:f>
                      <m:fPr>
                        <m:ctrlPr>
                          <a:rPr lang="en-US" sz="4400" i="1" dirty="0" smtClean="0">
                            <a:latin typeface="Cambria Math" panose="02040503050406030204" pitchFamily="18" charset="0"/>
                          </a:rPr>
                        </m:ctrlPr>
                      </m:fPr>
                      <m:num>
                        <m:r>
                          <a:rPr lang="en-US" sz="4400" b="0" i="1" dirty="0" smtClean="0">
                            <a:latin typeface="Cambria Math" panose="02040503050406030204" pitchFamily="18" charset="0"/>
                          </a:rPr>
                          <m:t>𝑑</m:t>
                        </m:r>
                        <m:acc>
                          <m:accPr>
                            <m:chr m:val="⃗"/>
                            <m:ctrlPr>
                              <a:rPr lang="en-US" sz="4400" b="0" i="1" dirty="0" smtClean="0">
                                <a:latin typeface="Cambria Math" panose="02040503050406030204" pitchFamily="18" charset="0"/>
                              </a:rPr>
                            </m:ctrlPr>
                          </m:accPr>
                          <m:e>
                            <m:r>
                              <a:rPr lang="en-US" sz="4400" b="0" i="1" dirty="0" smtClean="0">
                                <a:latin typeface="Cambria Math" panose="02040503050406030204" pitchFamily="18" charset="0"/>
                              </a:rPr>
                              <m:t>𝑥</m:t>
                            </m:r>
                          </m:e>
                        </m:acc>
                      </m:num>
                      <m:den>
                        <m:r>
                          <a:rPr lang="en-US" sz="4400" b="0" i="1" dirty="0" smtClean="0">
                            <a:latin typeface="Cambria Math" panose="02040503050406030204" pitchFamily="18" charset="0"/>
                          </a:rPr>
                          <m:t>𝑑𝑡</m:t>
                        </m:r>
                      </m:den>
                    </m:f>
                  </m:oMath>
                </a14:m>
                <a:endParaRPr lang="en-US" sz="4400" dirty="0"/>
              </a:p>
            </p:txBody>
          </p:sp>
        </mc:Choice>
        <mc:Fallback xmlns="">
          <p:sp>
            <p:nvSpPr>
              <p:cNvPr id="6" name="TextBox 5">
                <a:extLst>
                  <a:ext uri="{FF2B5EF4-FFF2-40B4-BE49-F238E27FC236}">
                    <a16:creationId xmlns:a16="http://schemas.microsoft.com/office/drawing/2014/main" id="{2135F802-DF4D-40A3-997C-ACDBA4FD661A}"/>
                  </a:ext>
                </a:extLst>
              </p:cNvPr>
              <p:cNvSpPr txBox="1">
                <a:spLocks noRot="1" noChangeAspect="1" noMove="1" noResize="1" noEditPoints="1" noAdjustHandles="1" noChangeArrowheads="1" noChangeShapeType="1" noTextEdit="1"/>
              </p:cNvSpPr>
              <p:nvPr/>
            </p:nvSpPr>
            <p:spPr>
              <a:xfrm>
                <a:off x="1762098" y="4153717"/>
                <a:ext cx="3472632" cy="1126399"/>
              </a:xfrm>
              <a:prstGeom prst="rect">
                <a:avLst/>
              </a:prstGeom>
              <a:blipFill>
                <a:blip r:embed="rId6"/>
                <a:stretch>
                  <a:fillRect b="-1351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AB973A9-7131-4F8E-B260-8992C08CFC9A}"/>
              </a:ext>
            </a:extLst>
          </p:cNvPr>
          <p:cNvSpPr txBox="1"/>
          <p:nvPr/>
        </p:nvSpPr>
        <p:spPr>
          <a:xfrm>
            <a:off x="4303552" y="4361372"/>
            <a:ext cx="2365696" cy="954107"/>
          </a:xfrm>
          <a:prstGeom prst="rect">
            <a:avLst/>
          </a:prstGeom>
          <a:noFill/>
        </p:spPr>
        <p:txBody>
          <a:bodyPr wrap="square" rtlCol="0">
            <a:spAutoFit/>
          </a:bodyPr>
          <a:lstStyle/>
          <a:p>
            <a:r>
              <a:rPr lang="en-US" sz="2800" dirty="0"/>
              <a:t>Instantaneous Velocity</a:t>
            </a:r>
          </a:p>
        </p:txBody>
      </p:sp>
    </p:spTree>
    <p:extLst>
      <p:ext uri="{BB962C8B-B14F-4D97-AF65-F5344CB8AC3E}">
        <p14:creationId xmlns:p14="http://schemas.microsoft.com/office/powerpoint/2010/main" val="324428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286" y="522214"/>
            <a:ext cx="8534400" cy="1143000"/>
          </a:xfrm>
        </p:spPr>
        <p:txBody>
          <a:bodyPr>
            <a:normAutofit/>
          </a:bodyPr>
          <a:lstStyle/>
          <a:p>
            <a:r>
              <a:rPr lang="en-US" dirty="0"/>
              <a:t>Worked example: unit conversion</a:t>
            </a:r>
          </a:p>
        </p:txBody>
      </p:sp>
      <p:sp>
        <p:nvSpPr>
          <p:cNvPr id="7" name="Content Placeholder 6"/>
          <p:cNvSpPr>
            <a:spLocks noGrp="1"/>
          </p:cNvSpPr>
          <p:nvPr>
            <p:ph idx="1"/>
          </p:nvPr>
        </p:nvSpPr>
        <p:spPr>
          <a:xfrm>
            <a:off x="2133600" y="1600201"/>
            <a:ext cx="8077200" cy="4525963"/>
          </a:xfrm>
        </p:spPr>
        <p:txBody>
          <a:bodyPr/>
          <a:lstStyle/>
          <a:p>
            <a:pPr lvl="0">
              <a:buNone/>
            </a:pPr>
            <a:r>
              <a:rPr lang="en-US" dirty="0"/>
              <a:t>	World energy consumption is about 500Quad/yr. Human population is about 6.5billion. What is the average per capita rate of energy consumption, in units of food calories (=kilocalories=kcal) per day?</a:t>
            </a:r>
          </a:p>
          <a:p>
            <a:endParaRPr lang="en-US" dirty="0"/>
          </a:p>
        </p:txBody>
      </p:sp>
      <p:sp>
        <p:nvSpPr>
          <p:cNvPr id="5" name="Content Placeholder 2"/>
          <p:cNvSpPr txBox="1">
            <a:spLocks/>
          </p:cNvSpPr>
          <p:nvPr/>
        </p:nvSpPr>
        <p:spPr bwMode="auto">
          <a:xfrm>
            <a:off x="1359017" y="1600201"/>
            <a:ext cx="980673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fontAlgn="base">
              <a:spcBef>
                <a:spcPct val="20000"/>
              </a:spcBef>
              <a:spcAft>
                <a:spcPct val="0"/>
              </a:spcAft>
              <a:buFontTx/>
              <a:buChar char="•"/>
              <a:defRPr/>
            </a:pPr>
            <a:endParaRPr lang="en-US" sz="1400" kern="0" dirty="0">
              <a:solidFill>
                <a:schemeClr val="accent1"/>
              </a:solidFill>
            </a:endParaRPr>
          </a:p>
        </p:txBody>
      </p:sp>
      <p:pic>
        <p:nvPicPr>
          <p:cNvPr id="2050" name="Picture 2" descr="C:\Documents and Settings\Daniel Koon\Local Settings\Temporary Internet Files\Content.IE5\S729KFO1\MC900413328[1].wmf"/>
          <p:cNvPicPr>
            <a:picLocks noChangeAspect="1" noChangeArrowheads="1"/>
          </p:cNvPicPr>
          <p:nvPr/>
        </p:nvPicPr>
        <p:blipFill>
          <a:blip r:embed="rId3" cstate="print"/>
          <a:srcRect/>
          <a:stretch>
            <a:fillRect/>
          </a:stretch>
        </p:blipFill>
        <p:spPr bwMode="auto">
          <a:xfrm>
            <a:off x="7176380" y="4038600"/>
            <a:ext cx="3491620" cy="2122562"/>
          </a:xfrm>
          <a:prstGeom prst="rect">
            <a:avLst/>
          </a:prstGeom>
          <a:noFill/>
        </p:spPr>
      </p:pic>
      <p:graphicFrame>
        <p:nvGraphicFramePr>
          <p:cNvPr id="6" name="Object 5"/>
          <p:cNvGraphicFramePr>
            <a:graphicFrameLocks noChangeAspect="1"/>
          </p:cNvGraphicFramePr>
          <p:nvPr/>
        </p:nvGraphicFramePr>
        <p:xfrm>
          <a:off x="1882775" y="3962400"/>
          <a:ext cx="4286250" cy="2057400"/>
        </p:xfrm>
        <a:graphic>
          <a:graphicData uri="http://schemas.openxmlformats.org/presentationml/2006/ole">
            <mc:AlternateContent xmlns:mc="http://schemas.openxmlformats.org/markup-compatibility/2006">
              <mc:Choice xmlns:v="urn:schemas-microsoft-com:vml" Requires="v">
                <p:oleObj spid="_x0000_s5141" name="Equation" r:id="rId4" imgW="2806560" imgH="1346040" progId="Equation.3">
                  <p:embed/>
                </p:oleObj>
              </mc:Choice>
              <mc:Fallback>
                <p:oleObj name="Equation" r:id="rId4" imgW="2806560" imgH="1346040"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775" y="3962400"/>
                        <a:ext cx="4286250"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ounded Rectangle 7"/>
          <p:cNvSpPr/>
          <p:nvPr/>
        </p:nvSpPr>
        <p:spPr>
          <a:xfrm>
            <a:off x="2209800" y="5638800"/>
            <a:ext cx="411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7326"/>
            <a:ext cx="9601196" cy="1025639"/>
          </a:xfrm>
        </p:spPr>
        <p:txBody>
          <a:bodyPr/>
          <a:lstStyle/>
          <a:p>
            <a:r>
              <a:rPr lang="en-US" dirty="0">
                <a:latin typeface="+mj-lt"/>
              </a:rPr>
              <a:t>Speed, Velocity, and Acceleration (3 of 3)</a:t>
            </a:r>
          </a:p>
        </p:txBody>
      </p:sp>
      <p:pic>
        <p:nvPicPr>
          <p:cNvPr id="9218" name="Picture 2" descr="An illustration and a graph show data related to a freely falling object. Illustration (a) shows the positions of a ball at equally spaced time intervals after being dropped from a tabletop. Circles represent the ball position at 0 and 1 and intersect, whereas from 2 to 7, the space between each position increases drastically. Graph (b) shows Time (in seconds) on the horizontal axis and Velocity (in meters per second) on the vertical axis. Nine dots are plotted at equal distances from each other, forming a line that runs from the origin to the top right portion of the graph."/>
          <p:cNvPicPr>
            <a:picLocks noGrp="1" noChangeAspect="1" noChangeArrowheads="1"/>
          </p:cNvPicPr>
          <p:nvPr>
            <p:ph sz="half" idx="1"/>
          </p:nvPr>
        </p:nvPicPr>
        <p:blipFill>
          <a:blip r:embed="rId3"/>
          <a:stretch>
            <a:fillRect/>
          </a:stretch>
        </p:blipFill>
        <p:spPr bwMode="auto">
          <a:xfrm>
            <a:off x="2485553" y="1807828"/>
            <a:ext cx="6432331" cy="3108960"/>
          </a:xfrm>
          <a:prstGeom prst="rect">
            <a:avLst/>
          </a:prstGeom>
          <a:noFill/>
          <a:ln w="9525">
            <a:noFill/>
            <a:miter lim="800000"/>
            <a:headEnd/>
            <a:tailEnd/>
          </a:ln>
          <a:effectLst/>
        </p:spPr>
      </p:pic>
      <p:sp>
        <p:nvSpPr>
          <p:cNvPr id="4" name="Content Placeholder 3">
            <a:extLst>
              <a:ext uri="{FF2B5EF4-FFF2-40B4-BE49-F238E27FC236}">
                <a16:creationId xmlns:a16="http://schemas.microsoft.com/office/drawing/2014/main" id="{35DB6FFD-760E-47F1-82A1-6207C4B35061}"/>
              </a:ext>
            </a:extLst>
          </p:cNvPr>
          <p:cNvSpPr>
            <a:spLocks noGrp="1"/>
          </p:cNvSpPr>
          <p:nvPr>
            <p:ph sz="half" idx="2"/>
          </p:nvPr>
        </p:nvSpPr>
        <p:spPr>
          <a:xfrm>
            <a:off x="540354" y="5090153"/>
            <a:ext cx="10625394" cy="1280160"/>
          </a:xfrm>
        </p:spPr>
        <p:txBody>
          <a:bodyPr/>
          <a:lstStyle/>
          <a:p>
            <a:pPr marL="0" indent="0">
              <a:buNone/>
            </a:pPr>
            <a:r>
              <a:rPr lang="en-US" sz="2000" dirty="0">
                <a:latin typeface="+mj-lt"/>
              </a:rPr>
              <a:t>A freely falling object. (a) Positions of a ball at equally spaced time intervals after being dropped from a tabletop. (b) Graph of the ball’s velocity versus time. Even though the velocity is changing, the rate of change of velocity (the acceleration) remains constant. </a:t>
            </a:r>
            <a:r>
              <a:rPr lang="en-US" sz="2000" b="1" dirty="0">
                <a:latin typeface="+mj-lt"/>
              </a:rPr>
              <a:t>(Air resistance is assumed to be zero.)</a:t>
            </a:r>
          </a:p>
        </p:txBody>
      </p:sp>
    </p:spTree>
    <p:extLst>
      <p:ext uri="{BB962C8B-B14F-4D97-AF65-F5344CB8AC3E}">
        <p14:creationId xmlns:p14="http://schemas.microsoft.com/office/powerpoint/2010/main" val="411657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4015-55A3-45F1-9210-8A838793B76F}"/>
              </a:ext>
            </a:extLst>
          </p:cNvPr>
          <p:cNvSpPr>
            <a:spLocks noGrp="1"/>
          </p:cNvSpPr>
          <p:nvPr>
            <p:ph type="title"/>
          </p:nvPr>
        </p:nvSpPr>
        <p:spPr>
          <a:xfrm>
            <a:off x="1295402" y="982133"/>
            <a:ext cx="9601196" cy="796334"/>
          </a:xfrm>
        </p:spPr>
        <p:txBody>
          <a:bodyPr/>
          <a:lstStyle/>
          <a:p>
            <a:r>
              <a:rPr lang="en-US" dirty="0"/>
              <a:t>Acceleration,  Equations of Motion</a:t>
            </a:r>
          </a:p>
        </p:txBody>
      </p:sp>
      <p:pic>
        <p:nvPicPr>
          <p:cNvPr id="4" name="Picture 7" descr="eq_page_28_1">
            <a:extLst>
              <a:ext uri="{FF2B5EF4-FFF2-40B4-BE49-F238E27FC236}">
                <a16:creationId xmlns:a16="http://schemas.microsoft.com/office/drawing/2014/main" id="{7CE056B2-CBF1-46E7-85BC-1CCA66767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122" y="2461717"/>
            <a:ext cx="3709988"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42DB8339-98E6-4D04-AEB0-869267377A02}"/>
              </a:ext>
            </a:extLst>
          </p:cNvPr>
          <p:cNvPicPr>
            <a:picLocks noChangeAspect="1" noChangeArrowheads="1"/>
          </p:cNvPicPr>
          <p:nvPr/>
        </p:nvPicPr>
        <p:blipFill>
          <a:blip r:embed="rId3"/>
          <a:srcRect/>
          <a:stretch>
            <a:fillRect/>
          </a:stretch>
        </p:blipFill>
        <p:spPr bwMode="auto">
          <a:xfrm>
            <a:off x="6574938" y="2524009"/>
            <a:ext cx="4019655" cy="2776808"/>
          </a:xfrm>
          <a:prstGeom prst="rect">
            <a:avLst/>
          </a:prstGeom>
          <a:solidFill>
            <a:srgbClr val="FFC000"/>
          </a:solidFill>
          <a:ln>
            <a:noFill/>
          </a:ln>
          <a:effectLst>
            <a:glow rad="127000">
              <a:srgbClr val="FFFF00"/>
            </a:glow>
            <a:outerShdw blurRad="63500" dist="38099" dir="2700000" algn="ctr" rotWithShape="0">
              <a:srgbClr val="EAE8CF">
                <a:alpha val="74998"/>
              </a:srgbClr>
            </a:outerShdw>
          </a:effectLst>
        </p:spPr>
      </p:pic>
      <p:sp>
        <p:nvSpPr>
          <p:cNvPr id="6" name="TextBox 5">
            <a:extLst>
              <a:ext uri="{FF2B5EF4-FFF2-40B4-BE49-F238E27FC236}">
                <a16:creationId xmlns:a16="http://schemas.microsoft.com/office/drawing/2014/main" id="{39A4B1E4-89DD-4CD9-A81E-3C29AAF8663A}"/>
              </a:ext>
            </a:extLst>
          </p:cNvPr>
          <p:cNvSpPr txBox="1"/>
          <p:nvPr/>
        </p:nvSpPr>
        <p:spPr>
          <a:xfrm>
            <a:off x="1597407" y="3895635"/>
            <a:ext cx="3598877" cy="584775"/>
          </a:xfrm>
          <a:prstGeom prst="rect">
            <a:avLst/>
          </a:prstGeom>
          <a:noFill/>
        </p:spPr>
        <p:txBody>
          <a:bodyPr wrap="square" rtlCol="0">
            <a:spAutoFit/>
          </a:bodyPr>
          <a:lstStyle/>
          <a:p>
            <a:r>
              <a:rPr lang="en-US" sz="3200" b="1" dirty="0"/>
              <a:t>Average velocity</a:t>
            </a:r>
          </a:p>
        </p:txBody>
      </p:sp>
    </p:spTree>
    <p:extLst>
      <p:ext uri="{BB962C8B-B14F-4D97-AF65-F5344CB8AC3E}">
        <p14:creationId xmlns:p14="http://schemas.microsoft.com/office/powerpoint/2010/main" val="21231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Motion</a:t>
            </a:r>
          </a:p>
        </p:txBody>
      </p:sp>
      <p:sp>
        <p:nvSpPr>
          <p:cNvPr id="3" name="Content Placeholder 2"/>
          <p:cNvSpPr>
            <a:spLocks noGrp="1"/>
          </p:cNvSpPr>
          <p:nvPr>
            <p:ph idx="1"/>
          </p:nvPr>
        </p:nvSpPr>
        <p:spPr/>
        <p:txBody>
          <a:bodyPr/>
          <a:lstStyle/>
          <a:p>
            <a:r>
              <a:rPr lang="en-US" dirty="0">
                <a:latin typeface="+mj-lt"/>
              </a:rPr>
              <a:t>Humans can sense acceleration, but not necessarily speed.</a:t>
            </a:r>
          </a:p>
          <a:p>
            <a:r>
              <a:rPr lang="en-US" dirty="0">
                <a:latin typeface="+mj-lt"/>
              </a:rPr>
              <a:t>A force causes the velocity of an object to change (i.e., for the object to accelerate).</a:t>
            </a:r>
          </a:p>
          <a:p>
            <a:r>
              <a:rPr lang="en-US" dirty="0">
                <a:latin typeface="+mj-lt"/>
              </a:rPr>
              <a:t>A force can be defined as the interaction of an object with other objects in its environment, usually a push or a pull.</a:t>
            </a:r>
          </a:p>
          <a:p>
            <a:r>
              <a:rPr lang="en-US" b="1" dirty="0">
                <a:latin typeface="+mj-lt"/>
              </a:rPr>
              <a:t>The net force is the (vector) sum of all the forces acting on the object.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Newton’s Second Law of Motion</a:t>
            </a:r>
          </a:p>
        </p:txBody>
      </p:sp>
      <p:sp>
        <p:nvSpPr>
          <p:cNvPr id="3" name="Content Placeholder 2"/>
          <p:cNvSpPr>
            <a:spLocks noGrp="1"/>
          </p:cNvSpPr>
          <p:nvPr>
            <p:ph sz="half" idx="1"/>
          </p:nvPr>
        </p:nvSpPr>
        <p:spPr>
          <a:xfrm>
            <a:off x="473242" y="1825625"/>
            <a:ext cx="11241914" cy="1217447"/>
          </a:xfrm>
        </p:spPr>
        <p:txBody>
          <a:bodyPr/>
          <a:lstStyle/>
          <a:p>
            <a:r>
              <a:rPr lang="en-US" dirty="0">
                <a:latin typeface="+mj-lt"/>
              </a:rPr>
              <a:t>Newton’s second law of motion states that the acceleration (</a:t>
            </a:r>
            <a:r>
              <a:rPr lang="en-US" i="1" dirty="0">
                <a:latin typeface="+mj-lt"/>
              </a:rPr>
              <a:t>a</a:t>
            </a:r>
            <a:r>
              <a:rPr lang="en-US" dirty="0">
                <a:latin typeface="+mj-lt"/>
              </a:rPr>
              <a:t>) of an object is directly proportional to the net force acting on it and inversely proportional to the object’s mass (</a:t>
            </a:r>
            <a:r>
              <a:rPr lang="en-US" i="1" dirty="0">
                <a:latin typeface="+mj-lt"/>
              </a:rPr>
              <a:t>m</a:t>
            </a:r>
            <a:r>
              <a:rPr lang="en-US" dirty="0">
                <a:latin typeface="+mj-lt"/>
              </a:rPr>
              <a:t>).</a:t>
            </a:r>
          </a:p>
        </p:txBody>
      </p:sp>
      <p:graphicFrame>
        <p:nvGraphicFramePr>
          <p:cNvPr id="7" name="Object 3">
            <a:extLst>
              <a:ext uri="{FF2B5EF4-FFF2-40B4-BE49-F238E27FC236}">
                <a16:creationId xmlns:a16="http://schemas.microsoft.com/office/drawing/2014/main" id="{B7E71A31-CB14-4ADB-A339-E2C85A7B8570}"/>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1233887136"/>
              </p:ext>
            </p:extLst>
          </p:nvPr>
        </p:nvGraphicFramePr>
        <p:xfrm>
          <a:off x="4798270" y="2895415"/>
          <a:ext cx="2242800" cy="672840"/>
        </p:xfrm>
        <a:graphic>
          <a:graphicData uri="http://schemas.openxmlformats.org/presentationml/2006/ole">
            <mc:AlternateContent xmlns:mc="http://schemas.openxmlformats.org/markup-compatibility/2006">
              <mc:Choice xmlns:v="urn:schemas-microsoft-com:vml" Requires="v">
                <p:oleObj spid="_x0000_s1049" name="Equation" r:id="rId3" imgW="1269720" imgH="380880" progId="Equation.DSMT4">
                  <p:embed/>
                </p:oleObj>
              </mc:Choice>
              <mc:Fallback>
                <p:oleObj name="Equation" r:id="rId3" imgW="1269720" imgH="380880" progId="Equation.DSMT4">
                  <p:embed/>
                  <p:pic>
                    <p:nvPicPr>
                      <p:cNvPr id="7" name="Object 3">
                        <a:extLst>
                          <a:ext uri="{FF2B5EF4-FFF2-40B4-BE49-F238E27FC236}">
                            <a16:creationId xmlns:a16="http://schemas.microsoft.com/office/drawing/2014/main" id="{B7E71A31-CB14-4ADB-A339-E2C85A7B8570}"/>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4798270" y="2895415"/>
                        <a:ext cx="2242800" cy="672840"/>
                      </a:xfrm>
                      <a:prstGeom prst="rect">
                        <a:avLst/>
                      </a:prstGeom>
                      <a:noFill/>
                    </p:spPr>
                  </p:pic>
                </p:oleObj>
              </mc:Fallback>
            </mc:AlternateContent>
          </a:graphicData>
        </a:graphic>
      </p:graphicFrame>
      <p:sp>
        <p:nvSpPr>
          <p:cNvPr id="6" name="Content Placeholder 4">
            <a:extLst>
              <a:ext uri="{FF2B5EF4-FFF2-40B4-BE49-F238E27FC236}">
                <a16:creationId xmlns:a16="http://schemas.microsoft.com/office/drawing/2014/main" id="{DDDA858E-0A30-4A69-BB95-55D2C24E0EF6}"/>
              </a:ext>
            </a:extLst>
          </p:cNvPr>
          <p:cNvSpPr>
            <a:spLocks noGrp="1"/>
          </p:cNvSpPr>
          <p:nvPr>
            <p:ph sz="half" idx="10"/>
          </p:nvPr>
        </p:nvSpPr>
        <p:spPr>
          <a:xfrm>
            <a:off x="473242" y="4003107"/>
            <a:ext cx="11245516" cy="1802607"/>
          </a:xfrm>
        </p:spPr>
        <p:txBody>
          <a:bodyPr/>
          <a:lstStyle/>
          <a:p>
            <a:r>
              <a:rPr lang="en-US" b="1" dirty="0">
                <a:latin typeface="+mj-lt"/>
              </a:rPr>
              <a:t>Acceleration only occurs if a net force acts on the object, that is if the sum of all the forces acting on an object is unbalanced or nonzero.</a:t>
            </a:r>
          </a:p>
          <a:p>
            <a:r>
              <a:rPr lang="en-US" b="1" dirty="0">
                <a:latin typeface="+mj-lt"/>
              </a:rPr>
              <a:t>One of the most common forces in nature is the force of friction, which always opposes motion.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autolife.umd.umich.edu/Environment/E_Overview/ID38009_speedlimit.jpg"/>
          <p:cNvPicPr>
            <a:picLocks noChangeAspect="1" noChangeArrowheads="1"/>
          </p:cNvPicPr>
          <p:nvPr/>
        </p:nvPicPr>
        <p:blipFill>
          <a:blip r:embed="rId2" cstate="print">
            <a:lum bright="47000" contrast="-77000"/>
          </a:blip>
          <a:srcRect/>
          <a:stretch>
            <a:fillRect/>
          </a:stretch>
        </p:blipFill>
        <p:spPr bwMode="auto">
          <a:xfrm>
            <a:off x="5905500" y="1676400"/>
            <a:ext cx="4762500" cy="4762500"/>
          </a:xfrm>
          <a:prstGeom prst="rect">
            <a:avLst/>
          </a:prstGeom>
          <a:noFill/>
        </p:spPr>
      </p:pic>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1295400" y="2013358"/>
            <a:ext cx="9979403" cy="3862510"/>
          </a:xfrm>
        </p:spPr>
        <p:txBody>
          <a:bodyPr>
            <a:normAutofit lnSpcReduction="10000"/>
          </a:bodyPr>
          <a:lstStyle/>
          <a:p>
            <a:pPr>
              <a:buNone/>
            </a:pPr>
            <a:r>
              <a:rPr lang="en-US" dirty="0"/>
              <a:t>NEWTON #2</a:t>
            </a:r>
          </a:p>
          <a:p>
            <a:pPr>
              <a:buNone/>
            </a:pPr>
            <a:r>
              <a:rPr lang="en-US" dirty="0"/>
              <a:t>If, while traveling due north on an interstate highway, your speed changed from 50 miles per hour to 55 miles per hour in five seconds, you could say (correctly) </a:t>
            </a:r>
          </a:p>
          <a:p>
            <a:pPr marL="457200" indent="-457200">
              <a:buFont typeface="+mj-lt"/>
              <a:buAutoNum type="alphaLcParenR"/>
            </a:pPr>
            <a:r>
              <a:rPr lang="en-US" dirty="0"/>
              <a:t>the acceleration of the car is one mile per hour per second.</a:t>
            </a:r>
          </a:p>
          <a:p>
            <a:pPr marL="457200" indent="-457200">
              <a:buFont typeface="+mj-lt"/>
              <a:buAutoNum type="alphaLcParenR"/>
            </a:pPr>
            <a:r>
              <a:rPr lang="en-US" dirty="0"/>
              <a:t>the velocity of the car is five miles per hour.</a:t>
            </a:r>
          </a:p>
          <a:p>
            <a:pPr marL="457200" indent="-457200">
              <a:buFont typeface="+mj-lt"/>
              <a:buAutoNum type="alphaLcParenR"/>
            </a:pPr>
            <a:r>
              <a:rPr lang="en-US" dirty="0"/>
              <a:t>the acceleration of the car is -25 miles per hour per second.</a:t>
            </a:r>
          </a:p>
          <a:p>
            <a:pPr marL="457200" indent="-457200">
              <a:buFont typeface="+mj-lt"/>
              <a:buAutoNum type="alphaLcParenR"/>
            </a:pPr>
            <a:r>
              <a:rPr lang="en-US" dirty="0"/>
              <a:t>the speed is unchanged.</a:t>
            </a:r>
          </a:p>
          <a:p>
            <a:pPr marL="457200" indent="-457200">
              <a:buFont typeface="+mj-lt"/>
              <a:buAutoNum type="alphaLcParenR"/>
            </a:pPr>
            <a:r>
              <a:rPr lang="en-US" dirty="0"/>
              <a:t>there is no net force on the car.</a:t>
            </a:r>
          </a:p>
          <a:p>
            <a:pPr marL="457200" indent="-457200">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38184"/>
            <a:ext cx="9601196" cy="1031226"/>
          </a:xfrm>
        </p:spPr>
        <p:txBody>
          <a:bodyPr/>
          <a:lstStyle/>
          <a:p>
            <a:r>
              <a:rPr lang="en-US" dirty="0"/>
              <a:t>Questions</a:t>
            </a:r>
          </a:p>
        </p:txBody>
      </p:sp>
      <p:sp>
        <p:nvSpPr>
          <p:cNvPr id="3" name="Content Placeholder 2"/>
          <p:cNvSpPr>
            <a:spLocks noGrp="1"/>
          </p:cNvSpPr>
          <p:nvPr>
            <p:ph idx="1"/>
          </p:nvPr>
        </p:nvSpPr>
        <p:spPr>
          <a:xfrm>
            <a:off x="956344" y="1560662"/>
            <a:ext cx="10050011" cy="3736675"/>
          </a:xfrm>
        </p:spPr>
        <p:txBody>
          <a:bodyPr>
            <a:normAutofit/>
          </a:bodyPr>
          <a:lstStyle/>
          <a:p>
            <a:pPr>
              <a:buNone/>
            </a:pPr>
            <a:r>
              <a:rPr lang="en-US" sz="2000" dirty="0"/>
              <a:t> </a:t>
            </a:r>
            <a:r>
              <a:rPr lang="en-US" dirty="0"/>
              <a:t>Equal net forces are applied to a Cadillac and a Volkswagen Beetle. We would expect the Volkswagen to experience the larger acceleration because</a:t>
            </a:r>
          </a:p>
          <a:p>
            <a:pPr marL="457200" indent="-457200">
              <a:buFont typeface="+mj-lt"/>
              <a:buAutoNum type="alphaLcParenR"/>
            </a:pPr>
            <a:r>
              <a:rPr lang="en-US" dirty="0"/>
              <a:t>it is less expensive.</a:t>
            </a:r>
          </a:p>
          <a:p>
            <a:pPr marL="457200" indent="-457200">
              <a:buFont typeface="+mj-lt"/>
              <a:buAutoNum type="alphaLcParenR"/>
            </a:pPr>
            <a:r>
              <a:rPr lang="en-US" dirty="0"/>
              <a:t>German engineers design more efficient cars.</a:t>
            </a:r>
          </a:p>
          <a:p>
            <a:pPr marL="457200" indent="-457200">
              <a:buFont typeface="+mj-lt"/>
              <a:buAutoNum type="alphaLcParenR"/>
            </a:pPr>
            <a:r>
              <a:rPr lang="en-US" dirty="0"/>
              <a:t>it has less mass.</a:t>
            </a:r>
          </a:p>
          <a:p>
            <a:pPr marL="457200" indent="-457200">
              <a:buFont typeface="+mj-lt"/>
              <a:buAutoNum type="alphaLcParenR"/>
            </a:pPr>
            <a:r>
              <a:rPr lang="en-US" dirty="0"/>
              <a:t>it has smaller wheels.</a:t>
            </a:r>
          </a:p>
          <a:p>
            <a:pPr marL="457200" indent="-457200">
              <a:buFont typeface="+mj-lt"/>
              <a:buAutoNum type="alphaLcParenR"/>
            </a:pPr>
            <a:r>
              <a:rPr lang="en-US" dirty="0"/>
              <a:t>it has more weight.</a:t>
            </a:r>
          </a:p>
        </p:txBody>
      </p:sp>
      <p:pic>
        <p:nvPicPr>
          <p:cNvPr id="11265" name="Picture 1" descr="C:\Documents and Settings\Daniel Koon\Local Settings\Temporary Internet Files\Content.IE5\U9GH2REV\MP900443902[1].jpg"/>
          <p:cNvPicPr>
            <a:picLocks noChangeAspect="1" noChangeArrowheads="1"/>
          </p:cNvPicPr>
          <p:nvPr/>
        </p:nvPicPr>
        <p:blipFill>
          <a:blip r:embed="rId2" cstate="print">
            <a:lum bright="37000" contrast="-54000"/>
          </a:blip>
          <a:srcRect/>
          <a:stretch>
            <a:fillRect/>
          </a:stretch>
        </p:blipFill>
        <p:spPr bwMode="auto">
          <a:xfrm>
            <a:off x="7070748" y="2912816"/>
            <a:ext cx="3935607" cy="261910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71166"/>
          </a:xfrm>
        </p:spPr>
        <p:txBody>
          <a:bodyPr/>
          <a:lstStyle/>
          <a:p>
            <a:r>
              <a:rPr lang="en-US" dirty="0"/>
              <a:t>Questions</a:t>
            </a:r>
          </a:p>
        </p:txBody>
      </p:sp>
      <p:sp>
        <p:nvSpPr>
          <p:cNvPr id="3" name="Content Placeholder 2"/>
          <p:cNvSpPr>
            <a:spLocks noGrp="1"/>
          </p:cNvSpPr>
          <p:nvPr>
            <p:ph idx="1"/>
          </p:nvPr>
        </p:nvSpPr>
        <p:spPr>
          <a:xfrm>
            <a:off x="961937" y="1820410"/>
            <a:ext cx="10268126" cy="4173525"/>
          </a:xfrm>
        </p:spPr>
        <p:txBody>
          <a:bodyPr>
            <a:normAutofit fontScale="92500" lnSpcReduction="20000"/>
          </a:bodyPr>
          <a:lstStyle/>
          <a:p>
            <a:pPr>
              <a:buNone/>
            </a:pPr>
            <a:r>
              <a:rPr lang="en-US" sz="2000" dirty="0"/>
              <a:t> </a:t>
            </a:r>
            <a:r>
              <a:rPr lang="en-US" dirty="0"/>
              <a:t>A 1000-kilogram car undergoes an acceleration of 0.4 meters per second per second. According to Newton’s second law of motion, we would say</a:t>
            </a:r>
          </a:p>
          <a:p>
            <a:pPr marL="457200" indent="-457200">
              <a:buFont typeface="+mj-lt"/>
              <a:buAutoNum type="alphaLcParenR"/>
            </a:pPr>
            <a:r>
              <a:rPr lang="en-US" dirty="0"/>
              <a:t>the net force on the car is 400 N.</a:t>
            </a:r>
          </a:p>
          <a:p>
            <a:pPr marL="457200" indent="-457200">
              <a:buFont typeface="+mj-lt"/>
              <a:buAutoNum type="alphaLcParenR"/>
            </a:pPr>
            <a:r>
              <a:rPr lang="en-US" dirty="0"/>
              <a:t>the kinetic energy of the car is constant.</a:t>
            </a:r>
          </a:p>
          <a:p>
            <a:pPr marL="457200" indent="-457200">
              <a:buFont typeface="+mj-lt"/>
              <a:buAutoNum type="alphaLcParenR"/>
            </a:pPr>
            <a:r>
              <a:rPr lang="en-US" dirty="0"/>
              <a:t>there is no work done on the car.</a:t>
            </a:r>
          </a:p>
          <a:p>
            <a:pPr marL="457200" indent="-457200">
              <a:buFont typeface="+mj-lt"/>
              <a:buAutoNum type="alphaLcParenR"/>
            </a:pPr>
            <a:r>
              <a:rPr lang="en-US" dirty="0"/>
              <a:t>the reaction force is 1000 kilograms.</a:t>
            </a:r>
          </a:p>
          <a:p>
            <a:pPr marL="457200" indent="-457200">
              <a:buFont typeface="+mj-lt"/>
              <a:buAutoNum type="alphaLcParenR"/>
            </a:pPr>
            <a:r>
              <a:rPr lang="en-US" dirty="0"/>
              <a:t>the net force on the car is 2500 N.</a:t>
            </a:r>
          </a:p>
          <a:p>
            <a:pPr>
              <a:buNone/>
            </a:pPr>
            <a:r>
              <a:rPr lang="en-US" dirty="0"/>
              <a:t> </a:t>
            </a:r>
          </a:p>
          <a:p>
            <a:pPr>
              <a:buNone/>
            </a:pPr>
            <a:endParaRPr lang="en-US" dirty="0"/>
          </a:p>
          <a:p>
            <a:pPr>
              <a:buNone/>
            </a:pPr>
            <a:r>
              <a:rPr lang="en-US" sz="2000" dirty="0"/>
              <a:t> </a:t>
            </a:r>
          </a:p>
          <a:p>
            <a:pPr>
              <a:buNone/>
            </a:pPr>
            <a:endParaRPr lang="en-US" sz="2000" dirty="0"/>
          </a:p>
        </p:txBody>
      </p:sp>
      <p:pic>
        <p:nvPicPr>
          <p:cNvPr id="51203" name="Picture 3" descr="C:\Users\dkoon\AppData\Local\Microsoft\Windows\Temporary Internet Files\Content.IE5\Q2AXBMYG\MC900090133[1].wmf"/>
          <p:cNvPicPr>
            <a:picLocks noChangeAspect="1" noChangeArrowheads="1"/>
          </p:cNvPicPr>
          <p:nvPr/>
        </p:nvPicPr>
        <p:blipFill>
          <a:blip r:embed="rId2" cstate="print"/>
          <a:srcRect/>
          <a:stretch>
            <a:fillRect/>
          </a:stretch>
        </p:blipFill>
        <p:spPr bwMode="auto">
          <a:xfrm>
            <a:off x="8729802" y="3278698"/>
            <a:ext cx="2166796" cy="280506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e:Mika Hakkinen 1999 Canada.jpg"/>
          <p:cNvPicPr>
            <a:picLocks noChangeAspect="1" noChangeArrowheads="1"/>
          </p:cNvPicPr>
          <p:nvPr/>
        </p:nvPicPr>
        <p:blipFill>
          <a:blip r:embed="rId2" cstate="print">
            <a:lum bright="48000" contrast="-66000"/>
          </a:blip>
          <a:srcRect/>
          <a:stretch>
            <a:fillRect/>
          </a:stretch>
        </p:blipFill>
        <p:spPr bwMode="auto">
          <a:xfrm>
            <a:off x="4572000" y="1600200"/>
            <a:ext cx="6096000" cy="4057650"/>
          </a:xfrm>
          <a:prstGeom prst="rect">
            <a:avLst/>
          </a:prstGeom>
          <a:noFill/>
        </p:spPr>
      </p:pic>
      <p:sp>
        <p:nvSpPr>
          <p:cNvPr id="2" name="Title 1"/>
          <p:cNvSpPr>
            <a:spLocks noGrp="1"/>
          </p:cNvSpPr>
          <p:nvPr>
            <p:ph type="title"/>
          </p:nvPr>
        </p:nvSpPr>
        <p:spPr>
          <a:xfrm>
            <a:off x="1695974" y="655638"/>
            <a:ext cx="8229600" cy="944562"/>
          </a:xfrm>
        </p:spPr>
        <p:txBody>
          <a:bodyPr/>
          <a:lstStyle/>
          <a:p>
            <a:r>
              <a:rPr lang="en-US" dirty="0"/>
              <a:t>Worked example: acceleration</a:t>
            </a:r>
          </a:p>
        </p:txBody>
      </p:sp>
      <p:sp>
        <p:nvSpPr>
          <p:cNvPr id="7" name="Content Placeholder 6"/>
          <p:cNvSpPr>
            <a:spLocks noGrp="1"/>
          </p:cNvSpPr>
          <p:nvPr>
            <p:ph idx="1"/>
          </p:nvPr>
        </p:nvSpPr>
        <p:spPr>
          <a:xfrm>
            <a:off x="1523999" y="1981202"/>
            <a:ext cx="9859861" cy="4525963"/>
          </a:xfrm>
        </p:spPr>
        <p:txBody>
          <a:bodyPr>
            <a:normAutofit/>
          </a:bodyPr>
          <a:lstStyle/>
          <a:p>
            <a:pPr lvl="0">
              <a:buNone/>
              <a:defRPr/>
            </a:pPr>
            <a:r>
              <a:rPr lang="en-US" sz="2800" dirty="0"/>
              <a:t>	A McLaren Formula 1 racer accelerates “from 0 to 60” [60mph=27m/s] in 3.1s.</a:t>
            </a:r>
          </a:p>
          <a:p>
            <a:pPr marL="457200" indent="-457200">
              <a:buFont typeface="+mj-lt"/>
              <a:buAutoNum type="alphaLcParenR"/>
              <a:defRPr/>
            </a:pPr>
            <a:r>
              <a:rPr lang="en-US" sz="2800" dirty="0"/>
              <a:t>What is its acceleration in m/s</a:t>
            </a:r>
            <a:r>
              <a:rPr lang="en-US" sz="2800" baseline="30000" dirty="0"/>
              <a:t>2</a:t>
            </a:r>
            <a:r>
              <a:rPr lang="en-US" sz="2800" dirty="0"/>
              <a:t>? In gees [1 gee =9.8m/s</a:t>
            </a:r>
            <a:r>
              <a:rPr lang="en-US" sz="2800" baseline="30000" dirty="0"/>
              <a:t>2</a:t>
            </a:r>
            <a:r>
              <a:rPr lang="en-US" sz="2800" dirty="0"/>
              <a:t>]?</a:t>
            </a:r>
          </a:p>
          <a:p>
            <a:pPr marL="457200" indent="-457200">
              <a:buFont typeface="+mj-lt"/>
              <a:buAutoNum type="alphaLcParenR"/>
              <a:defRPr/>
            </a:pPr>
            <a:r>
              <a:rPr lang="en-US" sz="2800" dirty="0"/>
              <a:t>If the car is 1290kg, what is the average net force on it?</a:t>
            </a:r>
          </a:p>
          <a:p>
            <a:pPr marL="457200" indent="-457200">
              <a:buFont typeface="+mj-lt"/>
              <a:buAutoNum type="alphaLcParenR"/>
              <a:defRPr/>
            </a:pPr>
            <a:r>
              <a:rPr lang="en-US" sz="2800" dirty="0"/>
              <a:t>What force must you exert on your 165lb, 75kg professor to get him to go from 0 to 60 in 3.1s? Would dropping him out the window do it?</a:t>
            </a:r>
          </a:p>
          <a:p>
            <a:endParaRPr lang="en-US" sz="1200" dirty="0"/>
          </a:p>
          <a:p>
            <a:endParaRPr lang="en-US" sz="2800" dirty="0"/>
          </a:p>
        </p:txBody>
      </p:sp>
      <p:sp>
        <p:nvSpPr>
          <p:cNvPr id="6" name="Content Placeholder 2"/>
          <p:cNvSpPr txBox="1">
            <a:spLocks/>
          </p:cNvSpPr>
          <p:nvPr/>
        </p:nvSpPr>
        <p:spPr bwMode="auto">
          <a:xfrm>
            <a:off x="1124125" y="1600201"/>
            <a:ext cx="10066789"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fontAlgn="base">
              <a:spcBef>
                <a:spcPct val="20000"/>
              </a:spcBef>
              <a:spcAft>
                <a:spcPct val="0"/>
              </a:spcAft>
              <a:defRPr/>
            </a:pPr>
            <a:endParaRPr lang="en-US" sz="1400" kern="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88188"/>
          </a:xfrm>
        </p:spPr>
        <p:txBody>
          <a:bodyPr>
            <a:normAutofit fontScale="90000"/>
          </a:bodyPr>
          <a:lstStyle/>
          <a:p>
            <a:r>
              <a:rPr lang="en-US" dirty="0"/>
              <a:t>Worked example</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914400" y="685802"/>
                <a:ext cx="10888910" cy="5488496"/>
              </a:xfrm>
            </p:spPr>
            <p:txBody>
              <a:bodyPr>
                <a:normAutofit fontScale="85000" lnSpcReduction="20000"/>
              </a:bodyPr>
              <a:lstStyle/>
              <a:p>
                <a:pPr>
                  <a:buNone/>
                </a:pPr>
                <a:r>
                  <a:rPr lang="en-US" sz="2000" b="1" dirty="0"/>
                  <a:t>Start by drawing a diagram and labeling it with EVERYTHING</a:t>
                </a:r>
                <a:r>
                  <a:rPr lang="en-US" sz="2000" dirty="0"/>
                  <a:t>.</a:t>
                </a:r>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r>
                  <a:rPr lang="en-US" sz="2000" i="1" dirty="0"/>
                  <a:t>b) </a:t>
                </a:r>
                <a14:m>
                  <m:oMath xmlns:m="http://schemas.openxmlformats.org/officeDocument/2006/math">
                    <m:r>
                      <a:rPr lang="en-US" sz="2000" i="1">
                        <a:latin typeface="Cambria Math"/>
                      </a:rPr>
                      <m:t>𝐹</m:t>
                    </m:r>
                    <m:r>
                      <a:rPr lang="en-US" sz="2000" i="1">
                        <a:latin typeface="Cambria Math"/>
                      </a:rPr>
                      <m:t>=</m:t>
                    </m:r>
                    <m:r>
                      <a:rPr lang="en-US" sz="2000" i="1">
                        <a:latin typeface="Cambria Math"/>
                      </a:rPr>
                      <m:t>𝑚𝑎</m:t>
                    </m:r>
                    <m:r>
                      <a:rPr lang="en-US" sz="2000" i="1">
                        <a:latin typeface="Cambria Math"/>
                      </a:rPr>
                      <m:t>=1290</m:t>
                    </m:r>
                    <m:r>
                      <a:rPr lang="en-US" sz="2000" i="1">
                        <a:latin typeface="Cambria Math"/>
                      </a:rPr>
                      <m:t>𝑘𝑔</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8.7</m:t>
                            </m:r>
                            <m:r>
                              <a:rPr lang="en-US" sz="2000" i="1">
                                <a:latin typeface="Cambria Math"/>
                              </a:rPr>
                              <m:t>𝑚</m:t>
                            </m:r>
                          </m:num>
                          <m:den>
                            <m:r>
                              <a:rPr lang="en-US" sz="2000" i="1">
                                <a:latin typeface="Cambria Math"/>
                              </a:rPr>
                              <m:t>𝑠</m:t>
                            </m:r>
                            <m:r>
                              <a:rPr lang="en-US" sz="2000" b="0" i="1" baseline="30000" smtClean="0">
                                <a:latin typeface="Cambria Math" panose="02040503050406030204" pitchFamily="18" charset="0"/>
                              </a:rPr>
                              <m:t>2</m:t>
                            </m:r>
                          </m:den>
                        </m:f>
                      </m:e>
                    </m:d>
                    <m:r>
                      <a:rPr lang="en-US" sz="2000" i="1">
                        <a:latin typeface="Cambria Math"/>
                      </a:rPr>
                      <m:t>=11,223 </m:t>
                    </m:r>
                    <m:r>
                      <a:rPr lang="en-US" sz="2000" i="1">
                        <a:latin typeface="Cambria Math"/>
                      </a:rPr>
                      <m:t>𝑁</m:t>
                    </m:r>
                  </m:oMath>
                </a14:m>
                <a:endParaRPr lang="en-US" sz="2000" dirty="0"/>
              </a:p>
              <a:p>
                <a:pPr>
                  <a:buNone/>
                </a:pPr>
                <a:r>
                  <a:rPr lang="en-US" sz="2000" dirty="0"/>
                  <a:t>The only difference for your prof is his mass, so </a:t>
                </a:r>
              </a:p>
              <a:p>
                <a:pPr>
                  <a:buNone/>
                </a:pPr>
                <a:endParaRPr lang="en-US" sz="2000" dirty="0"/>
              </a:p>
              <a:p>
                <a:pPr>
                  <a:buNone/>
                </a:pPr>
                <a:endParaRPr lang="en-US" sz="2000" dirty="0"/>
              </a:p>
              <a:p>
                <a:pPr>
                  <a:buNone/>
                </a:pPr>
                <a:endParaRPr lang="en-US" sz="2000" dirty="0"/>
              </a:p>
              <a:p>
                <a:pPr>
                  <a:buNone/>
                </a:pPr>
                <a:r>
                  <a:rPr lang="en-US" sz="2000" dirty="0"/>
                  <a:t>	</a:t>
                </a:r>
              </a:p>
              <a:p>
                <a:pPr>
                  <a:buNone/>
                </a:pPr>
                <a:r>
                  <a:rPr lang="en-US" sz="2000" dirty="0"/>
                  <a:t>which happens to be 0.89x his weight. So, yes, dropping him out the window will make him go “from 0 to 60” in under 3.1s, UNLESS....</a:t>
                </a:r>
              </a:p>
              <a:p>
                <a:pPr marL="457200" indent="-457200">
                  <a:buFont typeface="+mj-lt"/>
                  <a:buAutoNum type="arabicPeriod"/>
                </a:pPr>
                <a:r>
                  <a:rPr lang="en-US" sz="2000" dirty="0"/>
                  <a:t>air resistance is significant, or</a:t>
                </a:r>
              </a:p>
              <a:p>
                <a:pPr marL="457200" indent="-457200">
                  <a:buFont typeface="+mj-lt"/>
                  <a:buAutoNum type="arabicPeriod"/>
                </a:pPr>
                <a:r>
                  <a:rPr lang="en-US" sz="2000" dirty="0"/>
                  <a:t>he hits the ground first. (Ouch!)</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914400" y="685802"/>
                <a:ext cx="10888910" cy="5488496"/>
              </a:xfrm>
              <a:blipFill>
                <a:blip r:embed="rId3"/>
                <a:stretch>
                  <a:fillRect l="-448" t="-1111"/>
                </a:stretch>
              </a:blipFill>
            </p:spPr>
            <p:txBody>
              <a:bodyPr/>
              <a:lstStyle/>
              <a:p>
                <a:r>
                  <a:rPr lang="en-US">
                    <a:noFill/>
                  </a:rPr>
                  <a:t> </a:t>
                </a:r>
              </a:p>
            </p:txBody>
          </p:sp>
        </mc:Fallback>
      </mc:AlternateContent>
      <p:sp>
        <p:nvSpPr>
          <p:cNvPr id="6" name="Content Placeholder 2"/>
          <p:cNvSpPr txBox="1">
            <a:spLocks/>
          </p:cNvSpPr>
          <p:nvPr/>
        </p:nvSpPr>
        <p:spPr bwMode="auto">
          <a:xfrm>
            <a:off x="1600200" y="960437"/>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fontAlgn="base">
              <a:spcBef>
                <a:spcPct val="20000"/>
              </a:spcBef>
              <a:spcAft>
                <a:spcPct val="0"/>
              </a:spcAft>
              <a:buFontTx/>
              <a:buChar char="•"/>
              <a:defRPr/>
            </a:pPr>
            <a:endParaRPr lang="en-US" sz="3200" kern="0" dirty="0">
              <a:solidFill>
                <a:schemeClr val="accent1"/>
              </a:solidFill>
            </a:endParaRPr>
          </a:p>
        </p:txBody>
      </p:sp>
      <p:pic>
        <p:nvPicPr>
          <p:cNvPr id="49154" name="Picture 2"/>
          <p:cNvPicPr>
            <a:picLocks noChangeAspect="1" noChangeArrowheads="1"/>
          </p:cNvPicPr>
          <p:nvPr/>
        </p:nvPicPr>
        <p:blipFill>
          <a:blip r:embed="rId4" cstate="print"/>
          <a:srcRect/>
          <a:stretch>
            <a:fillRect/>
          </a:stretch>
        </p:blipFill>
        <p:spPr bwMode="auto">
          <a:xfrm>
            <a:off x="2133600" y="1052085"/>
            <a:ext cx="4566082" cy="1614487"/>
          </a:xfrm>
          <a:prstGeom prst="rect">
            <a:avLst/>
          </a:prstGeom>
          <a:noFill/>
          <a:ln w="9525">
            <a:noFill/>
            <a:miter lim="800000"/>
            <a:headEnd/>
            <a:tailEnd/>
          </a:ln>
        </p:spPr>
      </p:pic>
      <p:graphicFrame>
        <p:nvGraphicFramePr>
          <p:cNvPr id="11" name="Object 10"/>
          <p:cNvGraphicFramePr>
            <a:graphicFrameLocks noChangeAspect="1"/>
          </p:cNvGraphicFramePr>
          <p:nvPr>
            <p:extLst>
              <p:ext uri="{D42A27DB-BD31-4B8C-83A1-F6EECF244321}">
                <p14:modId xmlns:p14="http://schemas.microsoft.com/office/powerpoint/2010/main" val="3321741263"/>
              </p:ext>
            </p:extLst>
          </p:nvPr>
        </p:nvGraphicFramePr>
        <p:xfrm>
          <a:off x="7021512" y="960437"/>
          <a:ext cx="2416175" cy="1676400"/>
        </p:xfrm>
        <a:graphic>
          <a:graphicData uri="http://schemas.openxmlformats.org/presentationml/2006/ole">
            <mc:AlternateContent xmlns:mc="http://schemas.openxmlformats.org/markup-compatibility/2006">
              <mc:Choice xmlns:v="urn:schemas-microsoft-com:vml" Requires="v">
                <p:oleObj spid="_x0000_s8232" name="Equation" r:id="rId5" imgW="1904760" imgH="1320480" progId="Equation.3">
                  <p:embed/>
                </p:oleObj>
              </mc:Choice>
              <mc:Fallback>
                <p:oleObj name="Equation" r:id="rId5" imgW="1904760" imgH="1320480" progId="Equation.3">
                  <p:embed/>
                  <p:pic>
                    <p:nvPicPr>
                      <p:cNvPr id="11" name="Object 10"/>
                      <p:cNvPicPr>
                        <a:picLocks noChangeAspect="1" noChangeArrowheads="1"/>
                      </p:cNvPicPr>
                      <p:nvPr/>
                    </p:nvPicPr>
                    <p:blipFill>
                      <a:blip r:embed="rId6"/>
                      <a:srcRect/>
                      <a:stretch>
                        <a:fillRect/>
                      </a:stretch>
                    </p:blipFill>
                    <p:spPr bwMode="auto">
                      <a:xfrm>
                        <a:off x="7021512" y="960437"/>
                        <a:ext cx="2416175"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7239000" y="1554528"/>
            <a:ext cx="9906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31279" y="2310623"/>
            <a:ext cx="9906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231985302"/>
              </p:ext>
            </p:extLst>
          </p:nvPr>
        </p:nvGraphicFramePr>
        <p:xfrm>
          <a:off x="1600200" y="3476670"/>
          <a:ext cx="2562225" cy="1219200"/>
        </p:xfrm>
        <a:graphic>
          <a:graphicData uri="http://schemas.openxmlformats.org/presentationml/2006/ole">
            <mc:AlternateContent xmlns:mc="http://schemas.openxmlformats.org/markup-compatibility/2006">
              <mc:Choice xmlns:v="urn:schemas-microsoft-com:vml" Requires="v">
                <p:oleObj spid="_x0000_s8233" name="Equation" r:id="rId7" imgW="1841400" imgH="876240" progId="Equation.3">
                  <p:embed/>
                </p:oleObj>
              </mc:Choice>
              <mc:Fallback>
                <p:oleObj name="Equation" r:id="rId7" imgW="1841400" imgH="876240" progId="Equation.3">
                  <p:embed/>
                  <p:pic>
                    <p:nvPicPr>
                      <p:cNvPr id="14" name="Object 13"/>
                      <p:cNvPicPr>
                        <a:picLocks noChangeAspect="1" noChangeArrowheads="1"/>
                      </p:cNvPicPr>
                      <p:nvPr/>
                    </p:nvPicPr>
                    <p:blipFill>
                      <a:blip r:embed="rId8"/>
                      <a:srcRect/>
                      <a:stretch>
                        <a:fillRect/>
                      </a:stretch>
                    </p:blipFill>
                    <p:spPr bwMode="auto">
                      <a:xfrm>
                        <a:off x="1600200" y="3476670"/>
                        <a:ext cx="25622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ounded Rectangle 14"/>
          <p:cNvSpPr/>
          <p:nvPr/>
        </p:nvSpPr>
        <p:spPr>
          <a:xfrm>
            <a:off x="3590433" y="4268035"/>
            <a:ext cx="9906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Worked example: Newton’s 1st</a:t>
            </a:r>
          </a:p>
        </p:txBody>
      </p:sp>
      <p:sp>
        <p:nvSpPr>
          <p:cNvPr id="7" name="Content Placeholder 2"/>
          <p:cNvSpPr txBox="1">
            <a:spLocks/>
          </p:cNvSpPr>
          <p:nvPr/>
        </p:nvSpPr>
        <p:spPr bwMode="auto">
          <a:xfrm>
            <a:off x="1295402" y="2690770"/>
            <a:ext cx="978855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fontAlgn="base">
              <a:spcBef>
                <a:spcPct val="20000"/>
              </a:spcBef>
              <a:spcAft>
                <a:spcPct val="0"/>
              </a:spcAft>
              <a:defRPr/>
            </a:pPr>
            <a:r>
              <a:rPr lang="en-US" sz="2400" b="1" kern="0" dirty="0">
                <a:solidFill>
                  <a:schemeClr val="accent2">
                    <a:lumMod val="50000"/>
                  </a:schemeClr>
                </a:solidFill>
              </a:rPr>
              <a:t>You exert a 40N force on a 2kg box, which experiences 15N of friction. What is its acceleration if there are no other forces affecting its motion?</a:t>
            </a:r>
          </a:p>
          <a:p>
            <a:pPr marL="342900" indent="-342900" defTabSz="914400" fontAlgn="base">
              <a:spcBef>
                <a:spcPct val="20000"/>
              </a:spcBef>
              <a:spcAft>
                <a:spcPct val="0"/>
              </a:spcAft>
              <a:defRPr/>
            </a:pPr>
            <a:endParaRPr lang="en-US" sz="2400" b="1" kern="0" dirty="0">
              <a:solidFill>
                <a:schemeClr val="accent2">
                  <a:lumMod val="50000"/>
                </a:schemeClr>
              </a:solidFill>
            </a:endParaRPr>
          </a:p>
          <a:p>
            <a:pPr marL="342900" indent="-342900" defTabSz="914400" fontAlgn="base">
              <a:spcBef>
                <a:spcPct val="20000"/>
              </a:spcBef>
              <a:spcAft>
                <a:spcPct val="0"/>
              </a:spcAft>
              <a:defRPr/>
            </a:pPr>
            <a:endParaRPr lang="en-US" sz="2400" b="1" kern="0" dirty="0">
              <a:solidFill>
                <a:schemeClr val="accent2">
                  <a:lumMod val="50000"/>
                </a:schemeClr>
              </a:solidFill>
            </a:endParaRPr>
          </a:p>
          <a:p>
            <a:pPr marL="342900" indent="-342900" defTabSz="914400" fontAlgn="base">
              <a:spcBef>
                <a:spcPct val="20000"/>
              </a:spcBef>
              <a:spcAft>
                <a:spcPct val="0"/>
              </a:spcAft>
              <a:buFontTx/>
              <a:buChar char="•"/>
              <a:defRPr/>
            </a:pPr>
            <a:endParaRPr lang="en-US" sz="2400" kern="0"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60353" y="1600201"/>
            <a:ext cx="930339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20000"/>
              </a:spcBef>
              <a:spcAft>
                <a:spcPct val="0"/>
              </a:spcAft>
              <a:defRPr/>
            </a:pPr>
            <a:r>
              <a:rPr lang="en-US" sz="2400" b="1" kern="0" dirty="0">
                <a:solidFill>
                  <a:schemeClr val="accent2">
                    <a:lumMod val="50000"/>
                  </a:schemeClr>
                </a:solidFill>
              </a:rPr>
              <a:t>If humans eat an average of 2500 food calories (kcal) per day, how many quads of food are consumed by humanity in one year?</a:t>
            </a:r>
          </a:p>
        </p:txBody>
      </p:sp>
      <p:sp>
        <p:nvSpPr>
          <p:cNvPr id="6" name="Title 1"/>
          <p:cNvSpPr>
            <a:spLocks noGrp="1"/>
          </p:cNvSpPr>
          <p:nvPr>
            <p:ph type="title"/>
          </p:nvPr>
        </p:nvSpPr>
        <p:spPr>
          <a:xfrm>
            <a:off x="1169567" y="452968"/>
            <a:ext cx="9601196" cy="1303867"/>
          </a:xfrm>
        </p:spPr>
        <p:txBody>
          <a:bodyPr>
            <a:normAutofit/>
          </a:bodyPr>
          <a:lstStyle/>
          <a:p>
            <a:r>
              <a:rPr lang="en-US" dirty="0"/>
              <a:t>Worked example: unit conversion</a:t>
            </a:r>
          </a:p>
        </p:txBody>
      </p:sp>
      <p:pic>
        <p:nvPicPr>
          <p:cNvPr id="1026" name="Picture 2" descr="C:\Documents and Settings\Daniel Koon\Local Settings\Temporary Internet Files\Content.IE5\U9GH2REV\MC900445390[1].wmf"/>
          <p:cNvPicPr>
            <a:picLocks noChangeAspect="1" noChangeArrowheads="1"/>
          </p:cNvPicPr>
          <p:nvPr/>
        </p:nvPicPr>
        <p:blipFill>
          <a:blip r:embed="rId3" cstate="print"/>
          <a:srcRect/>
          <a:stretch>
            <a:fillRect/>
          </a:stretch>
        </p:blipFill>
        <p:spPr bwMode="auto">
          <a:xfrm>
            <a:off x="2286001" y="3657600"/>
            <a:ext cx="2570325" cy="1905000"/>
          </a:xfrm>
          <a:prstGeom prst="rect">
            <a:avLst/>
          </a:prstGeom>
          <a:noFill/>
        </p:spPr>
      </p:pic>
      <p:graphicFrame>
        <p:nvGraphicFramePr>
          <p:cNvPr id="7" name="Object 6"/>
          <p:cNvGraphicFramePr>
            <a:graphicFrameLocks noChangeAspect="1"/>
          </p:cNvGraphicFramePr>
          <p:nvPr/>
        </p:nvGraphicFramePr>
        <p:xfrm>
          <a:off x="5410201" y="2971800"/>
          <a:ext cx="4367213" cy="2159000"/>
        </p:xfrm>
        <a:graphic>
          <a:graphicData uri="http://schemas.openxmlformats.org/presentationml/2006/ole">
            <mc:AlternateContent xmlns:mc="http://schemas.openxmlformats.org/markup-compatibility/2006">
              <mc:Choice xmlns:v="urn:schemas-microsoft-com:vml" Requires="v">
                <p:oleObj spid="_x0000_s6166" name="Equation" r:id="rId4" imgW="2679480" imgH="1320480" progId="Equation.3">
                  <p:embed/>
                </p:oleObj>
              </mc:Choice>
              <mc:Fallback>
                <p:oleObj name="Equation" r:id="rId4" imgW="2679480" imgH="132048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1" y="2971800"/>
                        <a:ext cx="4367213"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5479991" y="4648200"/>
            <a:ext cx="16764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6964-A689-4D28-9DBC-92CC1F60423E}"/>
              </a:ext>
            </a:extLst>
          </p:cNvPr>
          <p:cNvSpPr>
            <a:spLocks noGrp="1"/>
          </p:cNvSpPr>
          <p:nvPr>
            <p:ph type="title"/>
          </p:nvPr>
        </p:nvSpPr>
        <p:spPr/>
        <p:txBody>
          <a:bodyPr/>
          <a:lstStyle/>
          <a:p>
            <a:r>
              <a:rPr lang="en-US" dirty="0">
                <a:solidFill>
                  <a:prstClr val="black">
                    <a:lumMod val="85000"/>
                    <a:lumOff val="15000"/>
                  </a:prstClr>
                </a:solidFill>
              </a:rPr>
              <a:t>Worked example: Newton’s 1st</a:t>
            </a:r>
            <a:endParaRPr lang="en-US" dirty="0"/>
          </a:p>
        </p:txBody>
      </p:sp>
      <p:graphicFrame>
        <p:nvGraphicFramePr>
          <p:cNvPr id="4" name="Content Placeholder 3">
            <a:extLst>
              <a:ext uri="{FF2B5EF4-FFF2-40B4-BE49-F238E27FC236}">
                <a16:creationId xmlns:a16="http://schemas.microsoft.com/office/drawing/2014/main" id="{16DE0E68-43F4-45EE-8EAA-B9BC61A0721A}"/>
              </a:ext>
            </a:extLst>
          </p:cNvPr>
          <p:cNvGraphicFramePr>
            <a:graphicFrameLocks noGrp="1" noChangeAspect="1"/>
          </p:cNvGraphicFramePr>
          <p:nvPr>
            <p:ph idx="1"/>
            <p:extLst>
              <p:ext uri="{D42A27DB-BD31-4B8C-83A1-F6EECF244321}">
                <p14:modId xmlns:p14="http://schemas.microsoft.com/office/powerpoint/2010/main" val="3802527010"/>
              </p:ext>
            </p:extLst>
          </p:nvPr>
        </p:nvGraphicFramePr>
        <p:xfrm>
          <a:off x="7044887" y="3010046"/>
          <a:ext cx="3411045" cy="2291796"/>
        </p:xfrm>
        <a:graphic>
          <a:graphicData uri="http://schemas.openxmlformats.org/presentationml/2006/ole">
            <mc:AlternateContent xmlns:mc="http://schemas.openxmlformats.org/markup-compatibility/2006">
              <mc:Choice xmlns:v="urn:schemas-microsoft-com:vml" Requires="v">
                <p:oleObj spid="_x0000_s14339" name="Equation" r:id="rId3" imgW="1625600" imgH="1092200" progId="Equation.3">
                  <p:embed/>
                </p:oleObj>
              </mc:Choice>
              <mc:Fallback>
                <p:oleObj name="Equation" r:id="rId3" imgW="1625600" imgH="1092200" progId="Equation.3">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887" y="3010046"/>
                        <a:ext cx="3411045" cy="2291796"/>
                      </a:xfrm>
                      <a:prstGeom prst="rect">
                        <a:avLst/>
                      </a:prstGeom>
                      <a:noFill/>
                    </p:spPr>
                  </p:pic>
                </p:oleObj>
              </mc:Fallback>
            </mc:AlternateContent>
          </a:graphicData>
        </a:graphic>
      </p:graphicFrame>
      <p:pic>
        <p:nvPicPr>
          <p:cNvPr id="5" name="Picture 4">
            <a:extLst>
              <a:ext uri="{FF2B5EF4-FFF2-40B4-BE49-F238E27FC236}">
                <a16:creationId xmlns:a16="http://schemas.microsoft.com/office/drawing/2014/main" id="{231BE09A-7DA9-449D-8690-0093D6869C67}"/>
              </a:ext>
            </a:extLst>
          </p:cNvPr>
          <p:cNvPicPr>
            <a:picLocks noChangeAspect="1" noChangeArrowheads="1"/>
          </p:cNvPicPr>
          <p:nvPr/>
        </p:nvPicPr>
        <p:blipFill>
          <a:blip r:embed="rId5" cstate="print"/>
          <a:srcRect t="5839" r="4729" b="15329"/>
          <a:stretch>
            <a:fillRect/>
          </a:stretch>
        </p:blipFill>
        <p:spPr bwMode="auto">
          <a:xfrm>
            <a:off x="1295402" y="3010046"/>
            <a:ext cx="5181600" cy="2057400"/>
          </a:xfrm>
          <a:prstGeom prst="rect">
            <a:avLst/>
          </a:prstGeom>
          <a:noFill/>
          <a:ln w="9525">
            <a:noFill/>
            <a:miter lim="800000"/>
            <a:headEnd/>
            <a:tailEnd/>
          </a:ln>
        </p:spPr>
      </p:pic>
      <p:sp>
        <p:nvSpPr>
          <p:cNvPr id="6" name="Rectangle 5">
            <a:extLst>
              <a:ext uri="{FF2B5EF4-FFF2-40B4-BE49-F238E27FC236}">
                <a16:creationId xmlns:a16="http://schemas.microsoft.com/office/drawing/2014/main" id="{7214B7E7-09EB-4BF9-A138-7D666F50C1A9}"/>
              </a:ext>
            </a:extLst>
          </p:cNvPr>
          <p:cNvSpPr/>
          <p:nvPr/>
        </p:nvSpPr>
        <p:spPr>
          <a:xfrm>
            <a:off x="1484851" y="2463356"/>
            <a:ext cx="6172200" cy="369332"/>
          </a:xfrm>
          <a:prstGeom prst="rect">
            <a:avLst/>
          </a:prstGeom>
        </p:spPr>
        <p:txBody>
          <a:bodyPr wrap="square">
            <a:spAutoFit/>
          </a:bodyPr>
          <a:lstStyle/>
          <a:p>
            <a:pPr marL="342900" indent="-342900">
              <a:spcBef>
                <a:spcPct val="20000"/>
              </a:spcBef>
              <a:defRPr/>
            </a:pPr>
            <a:r>
              <a:rPr lang="en-US" kern="0" dirty="0">
                <a:solidFill>
                  <a:schemeClr val="accent2">
                    <a:lumMod val="50000"/>
                  </a:schemeClr>
                </a:solidFill>
              </a:rPr>
              <a:t>Draw a figure. Label it with all the </a:t>
            </a:r>
            <a:r>
              <a:rPr lang="en-US" kern="0" dirty="0" err="1">
                <a:solidFill>
                  <a:schemeClr val="accent2">
                    <a:lumMod val="50000"/>
                  </a:schemeClr>
                </a:solidFill>
              </a:rPr>
              <a:t>knowns</a:t>
            </a:r>
            <a:r>
              <a:rPr lang="en-US" kern="0" dirty="0">
                <a:solidFill>
                  <a:schemeClr val="accent2">
                    <a:lumMod val="50000"/>
                  </a:schemeClr>
                </a:solidFill>
              </a:rPr>
              <a:t> and unknowns.</a:t>
            </a:r>
          </a:p>
        </p:txBody>
      </p:sp>
    </p:spTree>
    <p:extLst>
      <p:ext uri="{BB962C8B-B14F-4D97-AF65-F5344CB8AC3E}">
        <p14:creationId xmlns:p14="http://schemas.microsoft.com/office/powerpoint/2010/main" val="322578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example: freefall</a:t>
            </a:r>
          </a:p>
        </p:txBody>
      </p:sp>
      <p:sp>
        <p:nvSpPr>
          <p:cNvPr id="7" name="Content Placeholder 2"/>
          <p:cNvSpPr txBox="1">
            <a:spLocks/>
          </p:cNvSpPr>
          <p:nvPr/>
        </p:nvSpPr>
        <p:spPr bwMode="auto">
          <a:xfrm>
            <a:off x="1451382" y="2019651"/>
            <a:ext cx="905591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fontAlgn="base">
              <a:spcBef>
                <a:spcPct val="20000"/>
              </a:spcBef>
              <a:spcAft>
                <a:spcPct val="0"/>
              </a:spcAft>
              <a:defRPr/>
            </a:pPr>
            <a:r>
              <a:rPr lang="en-US" sz="2400" b="1" kern="0" dirty="0">
                <a:solidFill>
                  <a:schemeClr val="accent2">
                    <a:lumMod val="50000"/>
                  </a:schemeClr>
                </a:solidFill>
              </a:rPr>
              <a:t>In freefall, one accelerates at a constant a=-g=-9.8m/s/s downward. Show that one’s weight is equal to W=mg</a:t>
            </a:r>
            <a:r>
              <a:rPr lang="en-US" sz="2400" kern="0" dirty="0">
                <a:solidFill>
                  <a:schemeClr val="accent1"/>
                </a:solidFill>
              </a:rPr>
              <a:t>.</a:t>
            </a:r>
          </a:p>
          <a:p>
            <a:pPr>
              <a:spcBef>
                <a:spcPct val="20000"/>
              </a:spcBef>
              <a:defRPr/>
            </a:pPr>
            <a:r>
              <a:rPr lang="en-US" sz="1400" dirty="0">
                <a:solidFill>
                  <a:schemeClr val="accent1"/>
                </a:solidFill>
              </a:rPr>
              <a:t>.</a:t>
            </a:r>
            <a:endParaRPr lang="en-US" sz="1400" kern="0" dirty="0">
              <a:solidFill>
                <a:schemeClr val="accent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880156565"/>
              </p:ext>
            </p:extLst>
          </p:nvPr>
        </p:nvGraphicFramePr>
        <p:xfrm>
          <a:off x="5979340" y="3191311"/>
          <a:ext cx="5057776" cy="2514600"/>
        </p:xfrm>
        <a:graphic>
          <a:graphicData uri="http://schemas.openxmlformats.org/presentationml/2006/ole">
            <mc:AlternateContent xmlns:mc="http://schemas.openxmlformats.org/markup-compatibility/2006">
              <mc:Choice xmlns:v="urn:schemas-microsoft-com:vml" Requires="v">
                <p:oleObj spid="_x0000_s10260" name="Equation" r:id="rId3" imgW="2247900" imgH="1117600" progId="Equation.3">
                  <p:embed/>
                </p:oleObj>
              </mc:Choice>
              <mc:Fallback>
                <p:oleObj name="Equation" r:id="rId3" imgW="2247900" imgH="1117600" progId="Equation.3">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9340" y="3191311"/>
                        <a:ext cx="5057776"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8131" name="Picture 3"/>
          <p:cNvPicPr>
            <a:picLocks noChangeAspect="1" noChangeArrowheads="1"/>
          </p:cNvPicPr>
          <p:nvPr/>
        </p:nvPicPr>
        <p:blipFill>
          <a:blip r:embed="rId5" cstate="print"/>
          <a:srcRect/>
          <a:stretch>
            <a:fillRect/>
          </a:stretch>
        </p:blipFill>
        <p:spPr bwMode="auto">
          <a:xfrm>
            <a:off x="1828800" y="3124201"/>
            <a:ext cx="3733800" cy="27908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3B2F-4610-42E4-8650-E7646AFA6DA1}"/>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CCCDA951-2029-4566-AA96-AC3861ACA49F}"/>
              </a:ext>
            </a:extLst>
          </p:cNvPr>
          <p:cNvSpPr>
            <a:spLocks noGrp="1"/>
          </p:cNvSpPr>
          <p:nvPr>
            <p:ph idx="1"/>
          </p:nvPr>
        </p:nvSpPr>
        <p:spPr/>
        <p:txBody>
          <a:bodyPr/>
          <a:lstStyle/>
          <a:p>
            <a:r>
              <a:rPr lang="en-US" dirty="0"/>
              <a:t> A baseball is seen to pass upward by a window 23 m above the street with a vertical speed of 14 m/s. If the ball was thrown from the street, (a) what was its initial speed, (b) what altitude does it reach, (c) when was it thrown?</a:t>
            </a:r>
          </a:p>
        </p:txBody>
      </p:sp>
    </p:spTree>
    <p:extLst>
      <p:ext uri="{BB962C8B-B14F-4D97-AF65-F5344CB8AC3E}">
        <p14:creationId xmlns:p14="http://schemas.microsoft.com/office/powerpoint/2010/main" val="549910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5176"/>
            <a:ext cx="9601196" cy="1303867"/>
          </a:xfrm>
        </p:spPr>
        <p:txBody>
          <a:bodyPr/>
          <a:lstStyle/>
          <a:p>
            <a:r>
              <a:rPr lang="en-US" dirty="0">
                <a:latin typeface="+mj-lt"/>
              </a:rPr>
              <a:t>Newton’s Second Law of Motion (2 of 3)</a:t>
            </a:r>
          </a:p>
        </p:txBody>
      </p:sp>
      <p:pic>
        <p:nvPicPr>
          <p:cNvPr id="5122" name="Picture 2" descr="An illustration shows a person on the right pushing a large box to the left. A rightward arrow below the box is labeled Force of Friction. A leftward arrow above the box reads, Pushing Force. A leftward arrow to the left of the box reads, Motion. The text above the illustration reads, Frictional Force."/>
          <p:cNvPicPr>
            <a:picLocks noGrp="1" noChangeAspect="1" noChangeArrowheads="1"/>
          </p:cNvPicPr>
          <p:nvPr>
            <p:ph sz="half" idx="1"/>
          </p:nvPr>
        </p:nvPicPr>
        <p:blipFill>
          <a:blip r:embed="rId3"/>
          <a:stretch>
            <a:fillRect/>
          </a:stretch>
        </p:blipFill>
        <p:spPr bwMode="auto">
          <a:xfrm>
            <a:off x="3896618" y="1919043"/>
            <a:ext cx="4710176" cy="3474720"/>
          </a:xfrm>
          <a:prstGeom prst="rect">
            <a:avLst/>
          </a:prstGeom>
          <a:noFill/>
          <a:ln w="9525">
            <a:noFill/>
            <a:miter lim="800000"/>
            <a:headEnd/>
            <a:tailEnd/>
          </a:ln>
          <a:effectLst/>
        </p:spPr>
      </p:pic>
      <p:sp>
        <p:nvSpPr>
          <p:cNvPr id="4" name="Content Placeholder 3">
            <a:extLst>
              <a:ext uri="{FF2B5EF4-FFF2-40B4-BE49-F238E27FC236}">
                <a16:creationId xmlns:a16="http://schemas.microsoft.com/office/drawing/2014/main" id="{BFB6AC57-50CF-41C5-8990-1B99AD1391D0}"/>
              </a:ext>
            </a:extLst>
          </p:cNvPr>
          <p:cNvSpPr>
            <a:spLocks noGrp="1"/>
          </p:cNvSpPr>
          <p:nvPr>
            <p:ph sz="half" idx="2"/>
          </p:nvPr>
        </p:nvSpPr>
        <p:spPr>
          <a:xfrm>
            <a:off x="1295402" y="5393763"/>
            <a:ext cx="9853567" cy="754171"/>
          </a:xfrm>
        </p:spPr>
        <p:txBody>
          <a:bodyPr/>
          <a:lstStyle/>
          <a:p>
            <a:pPr marL="0" indent="0">
              <a:buNone/>
            </a:pPr>
            <a:r>
              <a:rPr lang="en-US" sz="2000" dirty="0">
                <a:latin typeface="+mj-lt"/>
              </a:rPr>
              <a:t>Friction enters into almost every situation in the real world. To accelerate the object, the force of the person’s push must exceed the force of friction.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Newton’s Second Law of Motion (3 of 3)</a:t>
            </a:r>
          </a:p>
        </p:txBody>
      </p:sp>
      <p:sp>
        <p:nvSpPr>
          <p:cNvPr id="3" name="Content Placeholder 2"/>
          <p:cNvSpPr>
            <a:spLocks noGrp="1"/>
          </p:cNvSpPr>
          <p:nvPr>
            <p:ph idx="1"/>
          </p:nvPr>
        </p:nvSpPr>
        <p:spPr/>
        <p:txBody>
          <a:bodyPr/>
          <a:lstStyle/>
          <a:p>
            <a:pPr lvl="0"/>
            <a:r>
              <a:rPr lang="en-US" dirty="0">
                <a:latin typeface="+mj-lt"/>
              </a:rPr>
              <a:t>Driving in a city with stop-and-go traffic, </a:t>
            </a:r>
            <a:r>
              <a:rPr lang="en-US" b="1" dirty="0">
                <a:latin typeface="+mj-lt"/>
              </a:rPr>
              <a:t>people burn more fuel </a:t>
            </a:r>
            <a:r>
              <a:rPr lang="en-US" dirty="0">
                <a:latin typeface="+mj-lt"/>
              </a:rPr>
              <a:t>than they do while driving at comparable distances in the country.</a:t>
            </a:r>
          </a:p>
          <a:p>
            <a:pPr lvl="0"/>
            <a:r>
              <a:rPr lang="en-US" b="1" dirty="0">
                <a:latin typeface="+mj-lt"/>
              </a:rPr>
              <a:t>We burn more because, </a:t>
            </a:r>
            <a:r>
              <a:rPr lang="en-US" dirty="0">
                <a:latin typeface="+mj-lt"/>
              </a:rPr>
              <a:t>in the city, we accelerate from rest, which requires a net force acting on the car.</a:t>
            </a:r>
          </a:p>
          <a:p>
            <a:pPr lvl="0"/>
            <a:r>
              <a:rPr lang="en-US" dirty="0">
                <a:latin typeface="+mj-lt"/>
              </a:rPr>
              <a:t>One of the reasons for </a:t>
            </a:r>
            <a:r>
              <a:rPr lang="en-US" b="1" dirty="0">
                <a:latin typeface="+mj-lt"/>
              </a:rPr>
              <a:t>the greater use of gasoline per person in the United States than in other countries is that fuel prices are comparatively low.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9A9E-0FA1-4542-ACD7-BBB178FA0BB7}"/>
              </a:ext>
            </a:extLst>
          </p:cNvPr>
          <p:cNvSpPr>
            <a:spLocks noGrp="1"/>
          </p:cNvSpPr>
          <p:nvPr>
            <p:ph type="title"/>
          </p:nvPr>
        </p:nvSpPr>
        <p:spPr>
          <a:xfrm>
            <a:off x="1354125" y="749123"/>
            <a:ext cx="9601196" cy="677006"/>
          </a:xfrm>
        </p:spPr>
        <p:txBody>
          <a:bodyPr>
            <a:normAutofit fontScale="90000"/>
          </a:bodyPr>
          <a:lstStyle/>
          <a:p>
            <a:r>
              <a:rPr lang="en-US" dirty="0">
                <a:latin typeface="+mj-lt"/>
              </a:rPr>
              <a:t>Self-Assessment 1</a:t>
            </a:r>
          </a:p>
        </p:txBody>
      </p:sp>
      <p:sp>
        <p:nvSpPr>
          <p:cNvPr id="3" name="Content Placeholder 2">
            <a:extLst>
              <a:ext uri="{FF2B5EF4-FFF2-40B4-BE49-F238E27FC236}">
                <a16:creationId xmlns:a16="http://schemas.microsoft.com/office/drawing/2014/main" id="{BB0B2A3A-0CA6-43DE-AD74-9050CB57B92F}"/>
              </a:ext>
            </a:extLst>
          </p:cNvPr>
          <p:cNvSpPr>
            <a:spLocks noGrp="1"/>
          </p:cNvSpPr>
          <p:nvPr>
            <p:ph idx="1"/>
          </p:nvPr>
        </p:nvSpPr>
        <p:spPr>
          <a:xfrm>
            <a:off x="862738" y="1476831"/>
            <a:ext cx="11241914" cy="418924"/>
          </a:xfrm>
        </p:spPr>
        <p:txBody>
          <a:bodyPr>
            <a:normAutofit fontScale="92500" lnSpcReduction="10000"/>
          </a:bodyPr>
          <a:lstStyle/>
          <a:p>
            <a:pPr algn="l"/>
            <a:r>
              <a:rPr lang="en-US" dirty="0">
                <a:latin typeface="+mj-lt"/>
              </a:rPr>
              <a:t>Explain the process happening in the diagram.</a:t>
            </a:r>
          </a:p>
        </p:txBody>
      </p:sp>
      <p:pic>
        <p:nvPicPr>
          <p:cNvPr id="11" name="Picture 3" descr="An illustration shows smoke billowing out of an industrial chimney next to some buildings. A particulate is next to the chimney, with an upward arrow above it with text &quot;Buoyant force&quot; to its left and &quot;Air resistance&quot; to its right, and a downward arrow below it pointing to text &quot;Gravity.&quot;&#10;Smoke billows out of three industrial chimneys against a clear blue sky.">
            <a:extLst>
              <a:ext uri="{FF2B5EF4-FFF2-40B4-BE49-F238E27FC236}">
                <a16:creationId xmlns:a16="http://schemas.microsoft.com/office/drawing/2014/main" id="{A601A786-C51A-4808-AA05-A209DBBE094A}"/>
              </a:ext>
            </a:extLst>
          </p:cNvPr>
          <p:cNvPicPr>
            <a:picLocks noGrp="1" noChangeAspect="1" noChangeArrowheads="1"/>
          </p:cNvPicPr>
          <p:nvPr>
            <p:ph idx="10"/>
          </p:nvPr>
        </p:nvPicPr>
        <p:blipFill rotWithShape="1">
          <a:blip r:embed="rId2"/>
          <a:stretch/>
        </p:blipFill>
        <p:spPr bwMode="auto">
          <a:xfrm>
            <a:off x="2841945" y="1946457"/>
            <a:ext cx="5613386" cy="2184822"/>
          </a:xfrm>
          <a:prstGeom prst="rect">
            <a:avLst/>
          </a:prstGeom>
          <a:noFill/>
          <a:ln w="9525">
            <a:noFill/>
            <a:miter lim="800000"/>
            <a:headEnd/>
            <a:tailEnd/>
          </a:ln>
          <a:effectLst/>
        </p:spPr>
      </p:pic>
      <p:sp>
        <p:nvSpPr>
          <p:cNvPr id="13" name="Content Placeholder 5">
            <a:extLst>
              <a:ext uri="{FF2B5EF4-FFF2-40B4-BE49-F238E27FC236}">
                <a16:creationId xmlns:a16="http://schemas.microsoft.com/office/drawing/2014/main" id="{16406F7E-7199-4CFD-845C-40E12A4D8074}"/>
              </a:ext>
            </a:extLst>
          </p:cNvPr>
          <p:cNvSpPr>
            <a:spLocks noGrp="1"/>
          </p:cNvSpPr>
          <p:nvPr>
            <p:ph idx="12"/>
          </p:nvPr>
        </p:nvSpPr>
        <p:spPr>
          <a:xfrm>
            <a:off x="1131187" y="4529107"/>
            <a:ext cx="9262774" cy="1141884"/>
          </a:xfrm>
        </p:spPr>
        <p:txBody>
          <a:bodyPr/>
          <a:lstStyle/>
          <a:p>
            <a:pPr algn="l"/>
            <a:r>
              <a:rPr lang="en-US" sz="1800" dirty="0">
                <a:latin typeface="+mj-lt"/>
              </a:rPr>
              <a:t>Very small particles (particulates or sulfates) emitted from the tall smokestacks of industrial smelters and electric power </a:t>
            </a:r>
            <a:r>
              <a:rPr lang="en-US" sz="1800" b="1" dirty="0">
                <a:latin typeface="+mj-lt"/>
              </a:rPr>
              <a:t>plants can experience net vertical forces of zero. </a:t>
            </a:r>
            <a:r>
              <a:rPr lang="en-US" sz="1800" dirty="0">
                <a:latin typeface="+mj-lt"/>
              </a:rPr>
              <a:t>They thus remain aloft a long time and can contribute to pollution hundreds of kilometers downwind.</a:t>
            </a:r>
          </a:p>
        </p:txBody>
      </p:sp>
    </p:spTree>
    <p:extLst>
      <p:ext uri="{BB962C8B-B14F-4D97-AF65-F5344CB8AC3E}">
        <p14:creationId xmlns:p14="http://schemas.microsoft.com/office/powerpoint/2010/main" val="3640538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9A9E-0FA1-4542-ACD7-BBB178FA0BB7}"/>
              </a:ext>
            </a:extLst>
          </p:cNvPr>
          <p:cNvSpPr>
            <a:spLocks noGrp="1"/>
          </p:cNvSpPr>
          <p:nvPr>
            <p:ph type="title"/>
          </p:nvPr>
        </p:nvSpPr>
        <p:spPr>
          <a:xfrm>
            <a:off x="476843" y="473245"/>
            <a:ext cx="11241915" cy="1217447"/>
          </a:xfrm>
        </p:spPr>
        <p:txBody>
          <a:bodyPr/>
          <a:lstStyle/>
          <a:p>
            <a:r>
              <a:rPr lang="en-US" dirty="0">
                <a:latin typeface="+mj-lt"/>
              </a:rPr>
              <a:t>Self-Assessment 1: Answer</a:t>
            </a:r>
          </a:p>
        </p:txBody>
      </p:sp>
      <p:sp>
        <p:nvSpPr>
          <p:cNvPr id="3" name="Content Placeholder 2">
            <a:extLst>
              <a:ext uri="{FF2B5EF4-FFF2-40B4-BE49-F238E27FC236}">
                <a16:creationId xmlns:a16="http://schemas.microsoft.com/office/drawing/2014/main" id="{BB0B2A3A-0CA6-43DE-AD74-9050CB57B92F}"/>
              </a:ext>
            </a:extLst>
          </p:cNvPr>
          <p:cNvSpPr>
            <a:spLocks noGrp="1"/>
          </p:cNvSpPr>
          <p:nvPr>
            <p:ph idx="1"/>
          </p:nvPr>
        </p:nvSpPr>
        <p:spPr>
          <a:xfrm>
            <a:off x="938238" y="1564182"/>
            <a:ext cx="4207771" cy="4157459"/>
          </a:xfrm>
        </p:spPr>
        <p:txBody>
          <a:bodyPr/>
          <a:lstStyle/>
          <a:p>
            <a:pPr algn="l"/>
            <a:r>
              <a:rPr lang="en-US" sz="2200" dirty="0">
                <a:latin typeface="+mj-lt"/>
              </a:rPr>
              <a:t>As an example of Newton’s laws of motion, consider the following: One of the environmental problems </a:t>
            </a:r>
            <a:r>
              <a:rPr lang="en-US" sz="2200" b="1" dirty="0">
                <a:latin typeface="+mj-lt"/>
              </a:rPr>
              <a:t>associated with burning fossil fuels is the emission of particulates from the stack. </a:t>
            </a:r>
            <a:r>
              <a:rPr lang="en-US" sz="2200" dirty="0">
                <a:latin typeface="+mj-lt"/>
              </a:rPr>
              <a:t>These particles (from about one millionth to a hundred millionth of a meter in size) </a:t>
            </a:r>
            <a:r>
              <a:rPr lang="en-US" sz="2200" b="1" dirty="0">
                <a:latin typeface="+mj-lt"/>
              </a:rPr>
              <a:t>have been known to travel many hundreds of kilometers before landing, depending on wind velocity</a:t>
            </a:r>
          </a:p>
        </p:txBody>
      </p:sp>
      <p:sp>
        <p:nvSpPr>
          <p:cNvPr id="12" name="Content Placeholder 4">
            <a:extLst>
              <a:ext uri="{FF2B5EF4-FFF2-40B4-BE49-F238E27FC236}">
                <a16:creationId xmlns:a16="http://schemas.microsoft.com/office/drawing/2014/main" id="{BA8102F1-DAAA-4395-A859-B4C56E0DE72F}"/>
              </a:ext>
            </a:extLst>
          </p:cNvPr>
          <p:cNvSpPr>
            <a:spLocks noGrp="1"/>
          </p:cNvSpPr>
          <p:nvPr>
            <p:ph idx="11"/>
          </p:nvPr>
        </p:nvSpPr>
        <p:spPr>
          <a:xfrm>
            <a:off x="8270937" y="3866350"/>
            <a:ext cx="1871085" cy="219442"/>
          </a:xfrm>
        </p:spPr>
        <p:txBody>
          <a:bodyPr/>
          <a:lstStyle/>
          <a:p>
            <a:r>
              <a:rPr lang="en-US" sz="800" dirty="0">
                <a:latin typeface="+mj-lt"/>
              </a:rPr>
              <a:t>Mazur Travel/Shutterstock.com</a:t>
            </a:r>
          </a:p>
        </p:txBody>
      </p:sp>
      <p:pic>
        <p:nvPicPr>
          <p:cNvPr id="11" name="Picture 3" descr="An illustration shows smoke billowing out of an industrial chimney next to some buildings. A particulate is next to the chimney, with an upward arrow above it with text &quot;Buoyant force&quot; to its left and &quot;Air resistance&quot; to its right, and a downward arrow below it pointing to text &quot;Gravity.&quot;&#10;Smoke billows out of three industrial chimneys against a clear blue sky.">
            <a:extLst>
              <a:ext uri="{FF2B5EF4-FFF2-40B4-BE49-F238E27FC236}">
                <a16:creationId xmlns:a16="http://schemas.microsoft.com/office/drawing/2014/main" id="{A601A786-C51A-4808-AA05-A209DBBE094A}"/>
              </a:ext>
            </a:extLst>
          </p:cNvPr>
          <p:cNvPicPr>
            <a:picLocks noGrp="1" noChangeAspect="1" noChangeArrowheads="1"/>
          </p:cNvPicPr>
          <p:nvPr>
            <p:ph idx="10"/>
          </p:nvPr>
        </p:nvPicPr>
        <p:blipFill rotWithShape="1">
          <a:blip r:embed="rId2"/>
          <a:srcRect r="2024"/>
          <a:stretch/>
        </p:blipFill>
        <p:spPr bwMode="auto">
          <a:xfrm>
            <a:off x="5038933" y="1397470"/>
            <a:ext cx="6214828" cy="2468880"/>
          </a:xfrm>
          <a:prstGeom prst="rect">
            <a:avLst/>
          </a:prstGeom>
          <a:noFill/>
          <a:ln w="9525">
            <a:noFill/>
            <a:miter lim="800000"/>
            <a:headEnd/>
            <a:tailEnd/>
          </a:ln>
          <a:effectLst/>
        </p:spPr>
      </p:pic>
      <p:sp>
        <p:nvSpPr>
          <p:cNvPr id="13" name="Content Placeholder 5">
            <a:extLst>
              <a:ext uri="{FF2B5EF4-FFF2-40B4-BE49-F238E27FC236}">
                <a16:creationId xmlns:a16="http://schemas.microsoft.com/office/drawing/2014/main" id="{16406F7E-7199-4CFD-845C-40E12A4D8074}"/>
              </a:ext>
            </a:extLst>
          </p:cNvPr>
          <p:cNvSpPr>
            <a:spLocks noGrp="1"/>
          </p:cNvSpPr>
          <p:nvPr>
            <p:ph idx="12"/>
          </p:nvPr>
        </p:nvSpPr>
        <p:spPr>
          <a:xfrm>
            <a:off x="6257749" y="4345925"/>
            <a:ext cx="5151279" cy="1696083"/>
          </a:xfrm>
        </p:spPr>
        <p:txBody>
          <a:bodyPr>
            <a:normAutofit lnSpcReduction="10000"/>
          </a:bodyPr>
          <a:lstStyle/>
          <a:p>
            <a:pPr algn="l"/>
            <a:r>
              <a:rPr lang="en-US" sz="1800" dirty="0">
                <a:latin typeface="+mj-lt"/>
              </a:rPr>
              <a:t>Very small particles (particulates or sulfates) emitted from the tall smokestacks of industrial smelters and </a:t>
            </a:r>
            <a:r>
              <a:rPr lang="en-US" sz="1800" b="1" u="sng" dirty="0">
                <a:latin typeface="+mj-lt"/>
              </a:rPr>
              <a:t>electric power plants can experience net vertical forces of zero. </a:t>
            </a:r>
            <a:r>
              <a:rPr lang="en-US" sz="1800" dirty="0">
                <a:latin typeface="+mj-lt"/>
              </a:rPr>
              <a:t>They thus remain aloft a long time and can contribute to pollution hundreds of kilometers downwind.</a:t>
            </a:r>
          </a:p>
        </p:txBody>
      </p:sp>
    </p:spTree>
    <p:extLst>
      <p:ext uri="{BB962C8B-B14F-4D97-AF65-F5344CB8AC3E}">
        <p14:creationId xmlns:p14="http://schemas.microsoft.com/office/powerpoint/2010/main" val="3490577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46000"/>
          </a:xfrm>
        </p:spPr>
        <p:txBody>
          <a:bodyPr>
            <a:normAutofit fontScale="90000"/>
          </a:bodyPr>
          <a:lstStyle/>
          <a:p>
            <a:r>
              <a:rPr lang="en-US" dirty="0">
                <a:latin typeface="+mj-lt"/>
              </a:rPr>
              <a:t>Force and Newton’s Laws of Motion (1 of 3)</a:t>
            </a:r>
          </a:p>
        </p:txBody>
      </p:sp>
      <p:sp>
        <p:nvSpPr>
          <p:cNvPr id="3" name="Content Placeholder 2"/>
          <p:cNvSpPr>
            <a:spLocks noGrp="1"/>
          </p:cNvSpPr>
          <p:nvPr>
            <p:ph idx="1"/>
          </p:nvPr>
        </p:nvSpPr>
        <p:spPr>
          <a:xfrm>
            <a:off x="476843" y="1825625"/>
            <a:ext cx="11074797" cy="4297680"/>
          </a:xfrm>
        </p:spPr>
        <p:txBody>
          <a:bodyPr/>
          <a:lstStyle/>
          <a:p>
            <a:pPr marL="0" lvl="0" indent="0">
              <a:spcBef>
                <a:spcPts val="600"/>
              </a:spcBef>
              <a:spcAft>
                <a:spcPts val="600"/>
              </a:spcAft>
              <a:buNone/>
            </a:pPr>
            <a:r>
              <a:rPr lang="en-US" b="1" dirty="0">
                <a:latin typeface="+mj-lt"/>
              </a:rPr>
              <a:t>   Newton’s First Law: </a:t>
            </a:r>
          </a:p>
          <a:p>
            <a:pPr lvl="0">
              <a:spcBef>
                <a:spcPts val="600"/>
              </a:spcBef>
              <a:spcAft>
                <a:spcPts val="600"/>
              </a:spcAft>
            </a:pPr>
            <a:r>
              <a:rPr lang="en-US" dirty="0">
                <a:latin typeface="+mj-lt"/>
              </a:rPr>
              <a:t>The part of mechanics that deals with the causes of motion is called dynamics, and it is based on three laws called Newton’s laws of motion.</a:t>
            </a:r>
          </a:p>
          <a:p>
            <a:pPr lvl="0">
              <a:spcBef>
                <a:spcPts val="600"/>
              </a:spcBef>
              <a:spcAft>
                <a:spcPts val="600"/>
              </a:spcAft>
            </a:pPr>
            <a:r>
              <a:rPr lang="en-US" dirty="0">
                <a:latin typeface="+mj-lt"/>
              </a:rPr>
              <a:t>The first law of Newton’s laws of motion says that “A body continues in a state of rest, or motion with a constant velocity (i.e., with a constant speed in a straight line), unless compelled to change by an unbalanced (net) outside force.”</a:t>
            </a:r>
          </a:p>
          <a:p>
            <a:pPr lvl="0">
              <a:spcBef>
                <a:spcPts val="600"/>
              </a:spcBef>
              <a:spcAft>
                <a:spcPts val="600"/>
              </a:spcAft>
            </a:pPr>
            <a:r>
              <a:rPr lang="en-US" dirty="0">
                <a:latin typeface="+mj-lt"/>
              </a:rPr>
              <a:t>It is also called the law of inertia.</a:t>
            </a:r>
          </a:p>
          <a:p>
            <a:pPr lvl="0">
              <a:spcBef>
                <a:spcPts val="600"/>
              </a:spcBef>
              <a:spcAft>
                <a:spcPts val="600"/>
              </a:spcAft>
            </a:pPr>
            <a:r>
              <a:rPr lang="en-US" dirty="0">
                <a:latin typeface="+mj-lt"/>
              </a:rPr>
              <a:t>Inertia is the tendency of all objects to resist changes in their motion.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Force and Newton’s Laws of Motion (2 of 3)</a:t>
            </a:r>
            <a:endParaRPr lang="en-US" sz="2400" dirty="0">
              <a:solidFill>
                <a:srgbClr val="FF0000"/>
              </a:solidFill>
              <a:latin typeface="+mj-lt"/>
            </a:endParaRPr>
          </a:p>
        </p:txBody>
      </p:sp>
      <p:sp>
        <p:nvSpPr>
          <p:cNvPr id="3" name="Content Placeholder 2"/>
          <p:cNvSpPr>
            <a:spLocks noGrp="1"/>
          </p:cNvSpPr>
          <p:nvPr>
            <p:ph sz="half" idx="1"/>
          </p:nvPr>
        </p:nvSpPr>
        <p:spPr>
          <a:xfrm>
            <a:off x="473242" y="1825625"/>
            <a:ext cx="11241914" cy="3167289"/>
          </a:xfrm>
        </p:spPr>
        <p:txBody>
          <a:bodyPr/>
          <a:lstStyle/>
          <a:p>
            <a:pPr lvl="0">
              <a:buNone/>
            </a:pPr>
            <a:r>
              <a:rPr lang="en-US" b="1" dirty="0">
                <a:latin typeface="+mj-lt"/>
              </a:rPr>
              <a:t>  Newton’s Second Law:</a:t>
            </a:r>
          </a:p>
          <a:p>
            <a:pPr lvl="0"/>
            <a:r>
              <a:rPr lang="en-US" dirty="0">
                <a:latin typeface="+mj-lt"/>
              </a:rPr>
              <a:t>The second law of motion quantifies this relationship between net force and acceleration.</a:t>
            </a:r>
          </a:p>
          <a:p>
            <a:pPr lvl="0"/>
            <a:r>
              <a:rPr lang="en-US" dirty="0">
                <a:latin typeface="+mj-lt"/>
              </a:rPr>
              <a:t>The second law of Newton’s laws of motion says, “The acceleration of an object is directly proportional to the net force acting upon it and inversely proportional to its mass. The direction of the acceleration will be the same as the net force.”</a:t>
            </a:r>
          </a:p>
        </p:txBody>
      </p:sp>
      <p:graphicFrame>
        <p:nvGraphicFramePr>
          <p:cNvPr id="7" name="Object 3">
            <a:extLst>
              <a:ext uri="{FF2B5EF4-FFF2-40B4-BE49-F238E27FC236}">
                <a16:creationId xmlns:a16="http://schemas.microsoft.com/office/drawing/2014/main" id="{C6D03FF6-9E12-4C37-AEC8-FC76865D42A4}"/>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921739290"/>
              </p:ext>
            </p:extLst>
          </p:nvPr>
        </p:nvGraphicFramePr>
        <p:xfrm>
          <a:off x="5427448" y="4244829"/>
          <a:ext cx="2138207" cy="672008"/>
        </p:xfrm>
        <a:graphic>
          <a:graphicData uri="http://schemas.openxmlformats.org/presentationml/2006/ole">
            <mc:AlternateContent xmlns:mc="http://schemas.openxmlformats.org/markup-compatibility/2006">
              <mc:Choice xmlns:v="urn:schemas-microsoft-com:vml" Requires="v">
                <p:oleObj spid="_x0000_s4119" name="Equation" r:id="rId3" imgW="1333440" imgH="419040" progId="Equation.DSMT4">
                  <p:embed/>
                </p:oleObj>
              </mc:Choice>
              <mc:Fallback>
                <p:oleObj name="Equation" r:id="rId3" imgW="1333440" imgH="419040" progId="Equation.DSMT4">
                  <p:embed/>
                  <p:pic>
                    <p:nvPicPr>
                      <p:cNvPr id="7" name="Object 3">
                        <a:extLst>
                          <a:ext uri="{FF2B5EF4-FFF2-40B4-BE49-F238E27FC236}">
                            <a16:creationId xmlns:a16="http://schemas.microsoft.com/office/drawing/2014/main" id="{C6D03FF6-9E12-4C37-AEC8-FC76865D42A4}"/>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427448" y="4244829"/>
                        <a:ext cx="2138207" cy="672008"/>
                      </a:xfrm>
                      <a:prstGeom prst="rect">
                        <a:avLst/>
                      </a:prstGeom>
                      <a:noFill/>
                    </p:spPr>
                  </p:pic>
                </p:oleObj>
              </mc:Fallback>
            </mc:AlternateContent>
          </a:graphicData>
        </a:graphic>
      </p:graphicFrame>
      <p:sp>
        <p:nvSpPr>
          <p:cNvPr id="6" name="Content Placeholder 4">
            <a:extLst>
              <a:ext uri="{FF2B5EF4-FFF2-40B4-BE49-F238E27FC236}">
                <a16:creationId xmlns:a16="http://schemas.microsoft.com/office/drawing/2014/main" id="{A219EE22-F87E-41E4-940E-B9C15E1BFD53}"/>
              </a:ext>
            </a:extLst>
          </p:cNvPr>
          <p:cNvSpPr>
            <a:spLocks noGrp="1"/>
          </p:cNvSpPr>
          <p:nvPr>
            <p:ph sz="half" idx="10"/>
          </p:nvPr>
        </p:nvSpPr>
        <p:spPr>
          <a:xfrm>
            <a:off x="473242" y="5558973"/>
            <a:ext cx="11245516" cy="548832"/>
          </a:xfrm>
        </p:spPr>
        <p:txBody>
          <a:bodyPr/>
          <a:lstStyle/>
          <a:p>
            <a:pPr lvl="0"/>
            <a:r>
              <a:rPr lang="en-US" dirty="0">
                <a:latin typeface="+mj-lt"/>
              </a:rPr>
              <a:t>A force can cause deceleration as well as acceleration.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5BBEAA6-1FBB-4F40-B497-B79D4695D22C}"/>
              </a:ext>
            </a:extLst>
          </p:cNvPr>
          <p:cNvSpPr>
            <a:spLocks noGrp="1"/>
          </p:cNvSpPr>
          <p:nvPr>
            <p:ph type="title"/>
          </p:nvPr>
        </p:nvSpPr>
        <p:spPr>
          <a:xfrm>
            <a:off x="1362514" y="521758"/>
            <a:ext cx="9601196" cy="1303867"/>
          </a:xfrm>
        </p:spPr>
        <p:txBody>
          <a:bodyPr>
            <a:normAutofit fontScale="90000"/>
          </a:bodyPr>
          <a:lstStyle/>
          <a:p>
            <a:r>
              <a:rPr lang="en-US" dirty="0">
                <a:latin typeface="+mj-lt"/>
              </a:rPr>
              <a:t>Force and Newton’s Laws of Motion (3 of 3) </a:t>
            </a:r>
          </a:p>
        </p:txBody>
      </p:sp>
      <p:sp>
        <p:nvSpPr>
          <p:cNvPr id="19" name="Content Placeholder 2">
            <a:extLst>
              <a:ext uri="{FF2B5EF4-FFF2-40B4-BE49-F238E27FC236}">
                <a16:creationId xmlns:a16="http://schemas.microsoft.com/office/drawing/2014/main" id="{37727E28-BFEA-45FA-AAFB-595AD295383A}"/>
              </a:ext>
            </a:extLst>
          </p:cNvPr>
          <p:cNvSpPr>
            <a:spLocks noGrp="1"/>
          </p:cNvSpPr>
          <p:nvPr>
            <p:ph sz="half" idx="13"/>
          </p:nvPr>
        </p:nvSpPr>
        <p:spPr>
          <a:xfrm>
            <a:off x="476843" y="1825628"/>
            <a:ext cx="6809327" cy="4328429"/>
          </a:xfrm>
        </p:spPr>
        <p:txBody>
          <a:bodyPr/>
          <a:lstStyle/>
          <a:p>
            <a:pPr lvl="0">
              <a:spcBef>
                <a:spcPts val="600"/>
              </a:spcBef>
            </a:pPr>
            <a:r>
              <a:rPr lang="en-US" sz="2200" b="1" dirty="0">
                <a:latin typeface="+mj-lt"/>
              </a:rPr>
              <a:t>Newton’s Third Law:</a:t>
            </a:r>
          </a:p>
          <a:p>
            <a:pPr marL="228600" lvl="0" indent="-228600">
              <a:spcBef>
                <a:spcPts val="600"/>
              </a:spcBef>
              <a:buFont typeface="Arial" panose="020B0604020202020204" pitchFamily="34" charset="0"/>
              <a:buChar char="•"/>
            </a:pPr>
            <a:r>
              <a:rPr lang="en-US" sz="2200" dirty="0">
                <a:latin typeface="+mj-lt"/>
              </a:rPr>
              <a:t>Newton’s third law says, “For every action force, there is an equal and opposite reaction force.”</a:t>
            </a:r>
          </a:p>
          <a:p>
            <a:pPr marL="228600" lvl="0" indent="-228600">
              <a:spcBef>
                <a:spcPts val="600"/>
              </a:spcBef>
              <a:buFont typeface="Arial" panose="020B0604020202020204" pitchFamily="34" charset="0"/>
              <a:buChar char="•"/>
            </a:pPr>
            <a:r>
              <a:rPr lang="en-US" sz="2200" dirty="0">
                <a:latin typeface="+mj-lt"/>
              </a:rPr>
              <a:t>The action and reaction forces always act on different objects.</a:t>
            </a:r>
          </a:p>
          <a:p>
            <a:pPr marL="228600" lvl="0" indent="-228600">
              <a:spcBef>
                <a:spcPts val="600"/>
              </a:spcBef>
              <a:buFont typeface="Arial" panose="020B0604020202020204" pitchFamily="34" charset="0"/>
              <a:buChar char="•"/>
            </a:pPr>
            <a:r>
              <a:rPr lang="en-US" sz="2200" dirty="0">
                <a:latin typeface="+mj-lt"/>
              </a:rPr>
              <a:t>In the acceleration of a space shuttle into outer space, the rockets force the gas out of the ship (action force); the reaction force is the force of the exiting gas on the rocket, thus propelling the ship forward.</a:t>
            </a:r>
          </a:p>
        </p:txBody>
      </p:sp>
      <p:pic>
        <p:nvPicPr>
          <p:cNvPr id="24" name="Picture 3" descr="A rocket is launched from a launch pad next to a launch tower. Fire emerges from the boosters, and smoke shrouds the nearby region.">
            <a:extLst>
              <a:ext uri="{FF2B5EF4-FFF2-40B4-BE49-F238E27FC236}">
                <a16:creationId xmlns:a16="http://schemas.microsoft.com/office/drawing/2014/main" id="{B1092BE7-EB05-4DC1-B88C-6E1867143225}"/>
              </a:ext>
            </a:extLst>
          </p:cNvPr>
          <p:cNvPicPr>
            <a:picLocks noGrp="1" noChangeAspect="1" noChangeArrowheads="1"/>
          </p:cNvPicPr>
          <p:nvPr>
            <p:ph sz="half" idx="2"/>
          </p:nvPr>
        </p:nvPicPr>
        <p:blipFill rotWithShape="1">
          <a:blip r:embed="rId2"/>
          <a:stretch/>
        </p:blipFill>
        <p:spPr bwMode="auto">
          <a:xfrm>
            <a:off x="7911686" y="2290194"/>
            <a:ext cx="2775887" cy="2742182"/>
          </a:xfrm>
          <a:prstGeom prst="rect">
            <a:avLst/>
          </a:prstGeom>
          <a:noFill/>
          <a:ln w="9525">
            <a:noFill/>
            <a:miter lim="800000"/>
            <a:headEnd/>
            <a:tailEnd/>
          </a:ln>
          <a:effectLst/>
        </p:spPr>
      </p:pic>
      <p:sp>
        <p:nvSpPr>
          <p:cNvPr id="20" name="Content Placeholder 4">
            <a:extLst>
              <a:ext uri="{FF2B5EF4-FFF2-40B4-BE49-F238E27FC236}">
                <a16:creationId xmlns:a16="http://schemas.microsoft.com/office/drawing/2014/main" id="{A746FCAB-FB6A-4597-AAD5-F004CD74736A}"/>
              </a:ext>
            </a:extLst>
          </p:cNvPr>
          <p:cNvSpPr>
            <a:spLocks noGrp="1"/>
          </p:cNvSpPr>
          <p:nvPr>
            <p:ph sz="half" idx="14"/>
          </p:nvPr>
        </p:nvSpPr>
        <p:spPr>
          <a:xfrm>
            <a:off x="8531431" y="5162575"/>
            <a:ext cx="2089686" cy="221781"/>
          </a:xfrm>
        </p:spPr>
        <p:txBody>
          <a:bodyPr/>
          <a:lstStyle/>
          <a:p>
            <a:r>
              <a:rPr lang="en-US" sz="800" dirty="0">
                <a:latin typeface="+mj-lt"/>
              </a:rPr>
              <a:t>Everett Historical/Shutterstock.com</a:t>
            </a:r>
          </a:p>
        </p:txBody>
      </p:sp>
      <p:sp>
        <p:nvSpPr>
          <p:cNvPr id="21" name="Content Placeholder 5">
            <a:extLst>
              <a:ext uri="{FF2B5EF4-FFF2-40B4-BE49-F238E27FC236}">
                <a16:creationId xmlns:a16="http://schemas.microsoft.com/office/drawing/2014/main" id="{128BB72F-63FA-4921-ACEB-A2C4E27BBCE2}"/>
              </a:ext>
            </a:extLst>
          </p:cNvPr>
          <p:cNvSpPr>
            <a:spLocks noGrp="1"/>
          </p:cNvSpPr>
          <p:nvPr>
            <p:ph sz="half" idx="15"/>
          </p:nvPr>
        </p:nvSpPr>
        <p:spPr>
          <a:xfrm>
            <a:off x="7402541" y="5427898"/>
            <a:ext cx="3561169" cy="640080"/>
          </a:xfrm>
        </p:spPr>
        <p:txBody>
          <a:bodyPr>
            <a:normAutofit fontScale="92500" lnSpcReduction="10000"/>
          </a:bodyPr>
          <a:lstStyle/>
          <a:p>
            <a:pPr marL="0" indent="0">
              <a:buNone/>
            </a:pPr>
            <a:r>
              <a:rPr lang="en-US" sz="2000" dirty="0">
                <a:latin typeface="+mj-lt"/>
              </a:rPr>
              <a:t>The reaction force of the exiting gases on the rocket accelerates it.</a:t>
            </a:r>
          </a:p>
        </p:txBody>
      </p:sp>
    </p:spTree>
    <p:extLst>
      <p:ext uri="{BB962C8B-B14F-4D97-AF65-F5344CB8AC3E}">
        <p14:creationId xmlns:p14="http://schemas.microsoft.com/office/powerpoint/2010/main" val="171284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95306" y="1409700"/>
            <a:ext cx="83820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fontAlgn="base">
              <a:spcBef>
                <a:spcPct val="20000"/>
              </a:spcBef>
              <a:spcAft>
                <a:spcPct val="0"/>
              </a:spcAft>
              <a:buFontTx/>
              <a:buChar char="•"/>
              <a:defRPr/>
            </a:pPr>
            <a:r>
              <a:rPr lang="en-US" sz="2400" b="1" kern="0" dirty="0">
                <a:solidFill>
                  <a:schemeClr val="accent2">
                    <a:lumMod val="50000"/>
                  </a:schemeClr>
                </a:solidFill>
              </a:rPr>
              <a:t>Again with the 2500kcal/day: Convert this rate of energy usage into Watts=Joules/second.</a:t>
            </a:r>
            <a:endParaRPr lang="en-US" sz="3200" b="1" kern="0" dirty="0">
              <a:solidFill>
                <a:schemeClr val="accent2">
                  <a:lumMod val="50000"/>
                </a:schemeClr>
              </a:solidFill>
            </a:endParaRPr>
          </a:p>
          <a:p>
            <a:pPr marL="342900" indent="-342900" defTabSz="914400" fontAlgn="base">
              <a:spcBef>
                <a:spcPct val="20000"/>
              </a:spcBef>
              <a:spcAft>
                <a:spcPct val="0"/>
              </a:spcAft>
              <a:buFontTx/>
              <a:buChar char="•"/>
              <a:defRPr/>
            </a:pPr>
            <a:endParaRPr lang="en-US" sz="3200" kern="0" dirty="0">
              <a:solidFill>
                <a:schemeClr val="accent1"/>
              </a:solidFill>
            </a:endParaRPr>
          </a:p>
          <a:p>
            <a:pPr marL="342900" indent="-342900" defTabSz="914400" fontAlgn="base">
              <a:spcBef>
                <a:spcPct val="20000"/>
              </a:spcBef>
              <a:spcAft>
                <a:spcPct val="0"/>
              </a:spcAft>
              <a:buFontTx/>
              <a:buChar char="•"/>
              <a:defRPr/>
            </a:pPr>
            <a:endParaRPr lang="en-US" sz="3200" kern="0" dirty="0">
              <a:solidFill>
                <a:schemeClr val="accent1"/>
              </a:solidFill>
            </a:endParaRPr>
          </a:p>
        </p:txBody>
      </p:sp>
      <p:sp>
        <p:nvSpPr>
          <p:cNvPr id="6" name="Title 1"/>
          <p:cNvSpPr>
            <a:spLocks noGrp="1"/>
          </p:cNvSpPr>
          <p:nvPr>
            <p:ph type="title"/>
          </p:nvPr>
        </p:nvSpPr>
        <p:spPr>
          <a:xfrm>
            <a:off x="1110844" y="350823"/>
            <a:ext cx="9601196" cy="1303867"/>
          </a:xfrm>
        </p:spPr>
        <p:txBody>
          <a:bodyPr>
            <a:normAutofit/>
          </a:bodyPr>
          <a:lstStyle/>
          <a:p>
            <a:r>
              <a:rPr lang="en-US" dirty="0"/>
              <a:t>Worked example: unit conversion</a:t>
            </a:r>
          </a:p>
        </p:txBody>
      </p:sp>
      <p:graphicFrame>
        <p:nvGraphicFramePr>
          <p:cNvPr id="7" name="Object 6"/>
          <p:cNvGraphicFramePr>
            <a:graphicFrameLocks noChangeAspect="1"/>
          </p:cNvGraphicFramePr>
          <p:nvPr>
            <p:extLst>
              <p:ext uri="{D42A27DB-BD31-4B8C-83A1-F6EECF244321}">
                <p14:modId xmlns:p14="http://schemas.microsoft.com/office/powerpoint/2010/main" val="175286091"/>
              </p:ext>
            </p:extLst>
          </p:nvPr>
        </p:nvGraphicFramePr>
        <p:xfrm>
          <a:off x="5127625" y="2568575"/>
          <a:ext cx="5227638" cy="3009900"/>
        </p:xfrm>
        <a:graphic>
          <a:graphicData uri="http://schemas.openxmlformats.org/presentationml/2006/ole">
            <mc:AlternateContent xmlns:mc="http://schemas.openxmlformats.org/markup-compatibility/2006">
              <mc:Choice xmlns:v="urn:schemas-microsoft-com:vml" Requires="v">
                <p:oleObj spid="_x0000_s7190" name="Equation" r:id="rId3" imgW="2514600" imgH="1447800" progId="Equation.3">
                  <p:embed/>
                </p:oleObj>
              </mc:Choice>
              <mc:Fallback>
                <p:oleObj name="Equation" r:id="rId3" imgW="2514600" imgH="1447800" progId="Equation.3">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2568575"/>
                        <a:ext cx="5227638" cy="300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6979468" y="5143500"/>
            <a:ext cx="1371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C:\Users\dkoon\AppData\Local\Microsoft\Windows\Temporary Internet Files\Content.IE5\FJF25G6V\MC900215783[1].wmf"/>
          <p:cNvPicPr>
            <a:picLocks noChangeAspect="1" noChangeArrowheads="1"/>
          </p:cNvPicPr>
          <p:nvPr/>
        </p:nvPicPr>
        <p:blipFill>
          <a:blip r:embed="rId5" cstate="print"/>
          <a:srcRect/>
          <a:stretch>
            <a:fillRect/>
          </a:stretch>
        </p:blipFill>
        <p:spPr bwMode="auto">
          <a:xfrm>
            <a:off x="1905000" y="2971800"/>
            <a:ext cx="3223034" cy="262097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Knowledge Check 3</a:t>
            </a:r>
          </a:p>
        </p:txBody>
      </p:sp>
      <p:sp>
        <p:nvSpPr>
          <p:cNvPr id="3" name="Content Placeholder 2"/>
          <p:cNvSpPr>
            <a:spLocks noGrp="1"/>
          </p:cNvSpPr>
          <p:nvPr>
            <p:ph idx="1"/>
          </p:nvPr>
        </p:nvSpPr>
        <p:spPr/>
        <p:txBody>
          <a:bodyPr/>
          <a:lstStyle/>
          <a:p>
            <a:pPr marL="0" indent="0">
              <a:buNone/>
            </a:pPr>
            <a:r>
              <a:rPr lang="en-US" dirty="0">
                <a:latin typeface="+mj-lt"/>
              </a:rPr>
              <a:t>What is an example of Newton's first law of motion in everyday life?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Knowledge Check 3: Answer</a:t>
            </a:r>
          </a:p>
        </p:txBody>
      </p:sp>
      <p:sp>
        <p:nvSpPr>
          <p:cNvPr id="3" name="Content Placeholder 2"/>
          <p:cNvSpPr>
            <a:spLocks noGrp="1"/>
          </p:cNvSpPr>
          <p:nvPr>
            <p:ph idx="1"/>
          </p:nvPr>
        </p:nvSpPr>
        <p:spPr/>
        <p:txBody>
          <a:bodyPr/>
          <a:lstStyle/>
          <a:p>
            <a:pPr marL="0" indent="0">
              <a:buNone/>
            </a:pPr>
            <a:r>
              <a:rPr lang="en-US" dirty="0">
                <a:latin typeface="+mj-lt"/>
              </a:rPr>
              <a:t>What is an example of Newton's first law of motion in everyday life?</a:t>
            </a:r>
          </a:p>
          <a:p>
            <a:pPr marL="0" indent="0">
              <a:spcBef>
                <a:spcPts val="2400"/>
              </a:spcBef>
              <a:buNone/>
            </a:pPr>
            <a:r>
              <a:rPr lang="en-US" b="1" dirty="0">
                <a:latin typeface="+mj-lt"/>
              </a:rPr>
              <a:t>When an accident occurs or the car is suddenly braked, the body tends to continue its inertia and move forward, which is likely to be fatal.</a:t>
            </a:r>
            <a:r>
              <a:rPr lang="en-US" dirty="0">
                <a:latin typeface="+mj-lt"/>
              </a:rPr>
              <a:t> To prevent such accidents, seat belts are used to prevent your body from moving forward in its inertia and avoid danger.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Weight versus Mass</a:t>
            </a:r>
          </a:p>
        </p:txBody>
      </p:sp>
      <p:sp>
        <p:nvSpPr>
          <p:cNvPr id="3" name="Content Placeholder 2"/>
          <p:cNvSpPr>
            <a:spLocks noGrp="1"/>
          </p:cNvSpPr>
          <p:nvPr>
            <p:ph idx="1"/>
          </p:nvPr>
        </p:nvSpPr>
        <p:spPr/>
        <p:txBody>
          <a:bodyPr/>
          <a:lstStyle/>
          <a:p>
            <a:r>
              <a:rPr lang="en-US" dirty="0">
                <a:latin typeface="+mj-lt"/>
              </a:rPr>
              <a:t>Weight is a force and a measure of the force of gravity on an object.</a:t>
            </a:r>
          </a:p>
          <a:p>
            <a:r>
              <a:rPr lang="en-US" b="1" dirty="0">
                <a:latin typeface="+mj-lt"/>
              </a:rPr>
              <a:t>Mass is an intrinsic property of a substance.</a:t>
            </a:r>
          </a:p>
          <a:p>
            <a:r>
              <a:rPr lang="en-US" dirty="0">
                <a:latin typeface="+mj-lt"/>
              </a:rPr>
              <a:t>Mass is a measure of the “inertia” of an object; it never changes.</a:t>
            </a:r>
          </a:p>
          <a:p>
            <a:r>
              <a:rPr lang="en-US" dirty="0">
                <a:latin typeface="+mj-lt"/>
              </a:rPr>
              <a:t>An object’s weight depends on its position in a gravitational field.</a:t>
            </a:r>
          </a:p>
          <a:p>
            <a:r>
              <a:rPr lang="en-US" dirty="0">
                <a:latin typeface="+mj-lt"/>
              </a:rPr>
              <a:t>On the moon, the weight of an object is one-sixth of what it is on earth, but its mass is the same.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Introduction of Energy Mechanics</a:t>
            </a:r>
          </a:p>
        </p:txBody>
      </p:sp>
      <p:sp>
        <p:nvSpPr>
          <p:cNvPr id="3" name="Content Placeholder 2"/>
          <p:cNvSpPr>
            <a:spLocks noGrp="1"/>
          </p:cNvSpPr>
          <p:nvPr>
            <p:ph idx="1"/>
          </p:nvPr>
        </p:nvSpPr>
        <p:spPr/>
        <p:txBody>
          <a:bodyPr>
            <a:normAutofit/>
          </a:bodyPr>
          <a:lstStyle/>
          <a:p>
            <a:pPr>
              <a:spcBef>
                <a:spcPts val="600"/>
              </a:spcBef>
              <a:spcAft>
                <a:spcPts val="600"/>
              </a:spcAft>
            </a:pPr>
            <a:r>
              <a:rPr lang="en-US" dirty="0">
                <a:latin typeface="+mj-lt"/>
              </a:rPr>
              <a:t>The term “physics” is derived from the Greek word </a:t>
            </a:r>
            <a:r>
              <a:rPr lang="en-US" b="1" dirty="0">
                <a:latin typeface="+mj-lt"/>
              </a:rPr>
              <a:t>physike</a:t>
            </a:r>
            <a:r>
              <a:rPr lang="en-US" dirty="0">
                <a:latin typeface="+mj-lt"/>
              </a:rPr>
              <a:t>, meaning science or knowledge of nature.</a:t>
            </a:r>
          </a:p>
          <a:p>
            <a:pPr>
              <a:spcBef>
                <a:spcPts val="600"/>
              </a:spcBef>
              <a:spcAft>
                <a:spcPts val="600"/>
              </a:spcAft>
            </a:pPr>
            <a:r>
              <a:rPr lang="en-US" dirty="0">
                <a:latin typeface="+mj-lt"/>
              </a:rPr>
              <a:t>Physics is the branch of science concerned with the nature and properties of matter and energy.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30558"/>
          </a:xfrm>
        </p:spPr>
        <p:txBody>
          <a:bodyPr/>
          <a:lstStyle/>
          <a:p>
            <a:r>
              <a:rPr lang="en-US" dirty="0">
                <a:latin typeface="+mj-lt"/>
              </a:rPr>
              <a:t>Forms of Energy (1 of 3)</a:t>
            </a:r>
          </a:p>
        </p:txBody>
      </p:sp>
      <p:sp>
        <p:nvSpPr>
          <p:cNvPr id="3" name="Content Placeholder 2"/>
          <p:cNvSpPr>
            <a:spLocks noGrp="1"/>
          </p:cNvSpPr>
          <p:nvPr>
            <p:ph idx="1"/>
          </p:nvPr>
        </p:nvSpPr>
        <p:spPr>
          <a:xfrm>
            <a:off x="1295402" y="2129094"/>
            <a:ext cx="9601196" cy="3318936"/>
          </a:xfrm>
        </p:spPr>
        <p:txBody>
          <a:bodyPr>
            <a:normAutofit fontScale="77500" lnSpcReduction="20000"/>
          </a:bodyPr>
          <a:lstStyle/>
          <a:p>
            <a:pPr marL="0" indent="0">
              <a:spcBef>
                <a:spcPts val="600"/>
              </a:spcBef>
              <a:spcAft>
                <a:spcPts val="400"/>
              </a:spcAft>
              <a:buNone/>
            </a:pPr>
            <a:endParaRPr lang="en-US" dirty="0">
              <a:latin typeface="+mj-lt"/>
            </a:endParaRPr>
          </a:p>
          <a:p>
            <a:pPr lvl="0">
              <a:spcBef>
                <a:spcPts val="600"/>
              </a:spcBef>
              <a:spcAft>
                <a:spcPts val="400"/>
              </a:spcAft>
            </a:pPr>
            <a:r>
              <a:rPr lang="en-US" sz="3000" b="1" dirty="0">
                <a:latin typeface="+mj-lt"/>
              </a:rPr>
              <a:t>Energy is the capacity to do work.</a:t>
            </a:r>
          </a:p>
          <a:p>
            <a:pPr lvl="0">
              <a:spcBef>
                <a:spcPts val="600"/>
              </a:spcBef>
              <a:spcAft>
                <a:spcPts val="400"/>
              </a:spcAft>
            </a:pPr>
            <a:r>
              <a:rPr lang="en-US" sz="3000" dirty="0">
                <a:latin typeface="+mj-lt"/>
              </a:rPr>
              <a:t>One of the basic types of </a:t>
            </a:r>
            <a:r>
              <a:rPr lang="en-US" sz="3000" b="1" u="sng" dirty="0">
                <a:latin typeface="+mj-lt"/>
              </a:rPr>
              <a:t>energy is associated with the motion </a:t>
            </a:r>
            <a:r>
              <a:rPr lang="en-US" sz="3000" dirty="0">
                <a:latin typeface="+mj-lt"/>
              </a:rPr>
              <a:t>of the object is </a:t>
            </a:r>
            <a:r>
              <a:rPr lang="en-US" sz="3000" b="1" u="sng" dirty="0">
                <a:latin typeface="+mj-lt"/>
              </a:rPr>
              <a:t>the kinetic energy.</a:t>
            </a:r>
          </a:p>
          <a:p>
            <a:pPr lvl="0">
              <a:spcBef>
                <a:spcPts val="600"/>
              </a:spcBef>
              <a:spcAft>
                <a:spcPts val="400"/>
              </a:spcAft>
            </a:pPr>
            <a:r>
              <a:rPr lang="en-US" sz="3000" dirty="0">
                <a:latin typeface="+mj-lt"/>
              </a:rPr>
              <a:t>Examples of kinetic energy include a moving car or a rotating turbine.</a:t>
            </a:r>
          </a:p>
          <a:p>
            <a:pPr lvl="0">
              <a:spcBef>
                <a:spcPts val="600"/>
              </a:spcBef>
              <a:spcAft>
                <a:spcPts val="400"/>
              </a:spcAft>
            </a:pPr>
            <a:r>
              <a:rPr lang="en-US" sz="3000" dirty="0">
                <a:latin typeface="+mj-lt"/>
              </a:rPr>
              <a:t>The energy associated with </a:t>
            </a:r>
            <a:r>
              <a:rPr lang="en-US" sz="3000" b="1" u="sng" dirty="0">
                <a:latin typeface="+mj-lt"/>
              </a:rPr>
              <a:t>an object’s position is gravitational potential energy</a:t>
            </a:r>
            <a:r>
              <a:rPr lang="en-US" sz="3000" dirty="0">
                <a:latin typeface="+mj-lt"/>
              </a:rPr>
              <a:t>.</a:t>
            </a:r>
          </a:p>
          <a:p>
            <a:pPr lvl="0">
              <a:spcBef>
                <a:spcPts val="600"/>
              </a:spcBef>
              <a:spcAft>
                <a:spcPts val="400"/>
              </a:spcAft>
            </a:pPr>
            <a:r>
              <a:rPr lang="en-US" sz="3000" dirty="0">
                <a:latin typeface="+mj-lt"/>
              </a:rPr>
              <a:t>Kinetic and potential energy can be classified as forms of mechanical energy.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11" y="462014"/>
            <a:ext cx="9601196" cy="1303867"/>
          </a:xfrm>
        </p:spPr>
        <p:txBody>
          <a:bodyPr/>
          <a:lstStyle/>
          <a:p>
            <a:r>
              <a:rPr lang="en-US" dirty="0">
                <a:latin typeface="+mj-lt"/>
              </a:rPr>
              <a:t>Forms of Energy</a:t>
            </a:r>
          </a:p>
        </p:txBody>
      </p:sp>
      <p:pic>
        <p:nvPicPr>
          <p:cNvPr id="1026" name="Picture 2" descr="An illustration shows the different forms of energy. Arrows from a component labeled Forms of Energy point to the following components: Nuclear (represented by an atom), Chemical (represented by a chemical structure), Electromagnetic (represented by some waves with peaks and troughs), Electrical (represented by lightning bolt), Thermal (represented by a thermometer), and Mechanical (represented by two cogwheels). Arrows from the following components point to the following components: Nuclear: Nuclear Fusion (Sun) (represented by the core of a sun), Nuclear Fission Earth's Core (represented by the core of the earth); Mechanical: Hammering a nail (represented by a hammer over a nail piercing a block), Moving Car (represented by a car); Thermal: Melting Ice, Heating food (represented by a turkey within a stove); Electrical: Lightning (represented by lightning from a cloud), Power Lines (represented by a plug over two sockets); Electromagnetic: Visible Light (represented by a lit bulb), Radio Waves (represented by a radio); Chemical: Food people eat (represented by a drink, a burger, two candies), and Battery."/>
          <p:cNvPicPr>
            <a:picLocks noGrp="1" noChangeAspect="1" noChangeArrowheads="1"/>
          </p:cNvPicPr>
          <p:nvPr>
            <p:ph sz="half" idx="1"/>
          </p:nvPr>
        </p:nvPicPr>
        <p:blipFill>
          <a:blip r:embed="rId3"/>
          <a:stretch>
            <a:fillRect/>
          </a:stretch>
        </p:blipFill>
        <p:spPr bwMode="auto">
          <a:xfrm>
            <a:off x="1228909" y="1634065"/>
            <a:ext cx="4433660" cy="4351338"/>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CFD69312-6050-4AD9-B445-18931E1EA24A}"/>
              </a:ext>
            </a:extLst>
          </p:cNvPr>
          <p:cNvSpPr>
            <a:spLocks noGrp="1"/>
          </p:cNvSpPr>
          <p:nvPr>
            <p:ph sz="half" idx="2"/>
          </p:nvPr>
        </p:nvSpPr>
        <p:spPr>
          <a:xfrm>
            <a:off x="6270471" y="1884618"/>
            <a:ext cx="2899229" cy="453118"/>
          </a:xfrm>
        </p:spPr>
        <p:txBody>
          <a:bodyPr/>
          <a:lstStyle/>
          <a:p>
            <a:pPr marL="0" indent="0">
              <a:buNone/>
            </a:pPr>
            <a:r>
              <a:rPr lang="en-US" sz="2000" dirty="0">
                <a:latin typeface="+mj-lt"/>
              </a:rPr>
              <a:t>Forms of energy.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Forms of Energy</a:t>
            </a:r>
          </a:p>
        </p:txBody>
      </p:sp>
      <p:sp>
        <p:nvSpPr>
          <p:cNvPr id="3" name="Content Placeholder 2"/>
          <p:cNvSpPr>
            <a:spLocks noGrp="1"/>
          </p:cNvSpPr>
          <p:nvPr>
            <p:ph idx="1"/>
          </p:nvPr>
        </p:nvSpPr>
        <p:spPr/>
        <p:txBody>
          <a:bodyPr>
            <a:normAutofit fontScale="92500"/>
          </a:bodyPr>
          <a:lstStyle/>
          <a:p>
            <a:pPr>
              <a:spcBef>
                <a:spcPts val="200"/>
              </a:spcBef>
              <a:spcAft>
                <a:spcPts val="200"/>
              </a:spcAft>
            </a:pPr>
            <a:r>
              <a:rPr lang="en-US" b="1" dirty="0">
                <a:latin typeface="+mj-lt"/>
              </a:rPr>
              <a:t>Chemical energy: </a:t>
            </a:r>
            <a:r>
              <a:rPr lang="en-US" dirty="0">
                <a:latin typeface="+mj-lt"/>
              </a:rPr>
              <a:t>Fossil fuels, as well as food, are sources of stored chemical potential energy.</a:t>
            </a:r>
          </a:p>
          <a:p>
            <a:pPr>
              <a:spcBef>
                <a:spcPts val="200"/>
              </a:spcBef>
              <a:spcAft>
                <a:spcPts val="200"/>
              </a:spcAft>
            </a:pPr>
            <a:r>
              <a:rPr lang="en-US" b="1" dirty="0">
                <a:latin typeface="+mj-lt"/>
              </a:rPr>
              <a:t>Nuclear energy: </a:t>
            </a:r>
            <a:r>
              <a:rPr lang="en-US" dirty="0">
                <a:latin typeface="+mj-lt"/>
              </a:rPr>
              <a:t>The energy found within the atomic nucleus is nuclear energy.</a:t>
            </a:r>
          </a:p>
          <a:p>
            <a:pPr>
              <a:spcBef>
                <a:spcPts val="200"/>
              </a:spcBef>
              <a:spcAft>
                <a:spcPts val="200"/>
              </a:spcAft>
            </a:pPr>
            <a:r>
              <a:rPr lang="en-US" b="1" dirty="0">
                <a:latin typeface="+mj-lt"/>
              </a:rPr>
              <a:t>Thermal energy</a:t>
            </a:r>
            <a:r>
              <a:rPr lang="en-US" dirty="0">
                <a:latin typeface="+mj-lt"/>
              </a:rPr>
              <a:t>: A hot object possesses thermal energy (a function of its mass and temperature).</a:t>
            </a:r>
          </a:p>
          <a:p>
            <a:pPr>
              <a:spcBef>
                <a:spcPts val="200"/>
              </a:spcBef>
              <a:spcAft>
                <a:spcPts val="200"/>
              </a:spcAft>
            </a:pPr>
            <a:r>
              <a:rPr lang="en-US" b="1" dirty="0">
                <a:latin typeface="+mj-lt"/>
              </a:rPr>
              <a:t>Electrical energy: </a:t>
            </a:r>
            <a:r>
              <a:rPr lang="en-US" dirty="0">
                <a:latin typeface="+mj-lt"/>
              </a:rPr>
              <a:t>Electrical energy is produced at an electrical power plant.</a:t>
            </a:r>
          </a:p>
          <a:p>
            <a:pPr>
              <a:spcBef>
                <a:spcPts val="200"/>
              </a:spcBef>
              <a:spcAft>
                <a:spcPts val="200"/>
              </a:spcAft>
            </a:pPr>
            <a:r>
              <a:rPr lang="en-US" b="1" dirty="0">
                <a:latin typeface="+mj-lt"/>
              </a:rPr>
              <a:t>Electromagnetic or light energy: </a:t>
            </a:r>
            <a:r>
              <a:rPr lang="en-US" dirty="0">
                <a:latin typeface="+mj-lt"/>
              </a:rPr>
              <a:t>Electromagnetic energy is also called radiant and covers everything from radio waves to infrared radiation to visible light to X-rays.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lumMod val="85000"/>
                    <a:lumOff val="15000"/>
                  </a:prstClr>
                </a:solidFill>
              </a:rPr>
              <a:t>Forms of Energy</a:t>
            </a:r>
            <a:endParaRPr lang="en-US" dirty="0">
              <a:latin typeface="+mj-lt"/>
            </a:endParaRPr>
          </a:p>
        </p:txBody>
      </p:sp>
      <p:sp>
        <p:nvSpPr>
          <p:cNvPr id="3" name="Content Placeholder 2"/>
          <p:cNvSpPr>
            <a:spLocks noGrp="1"/>
          </p:cNvSpPr>
          <p:nvPr>
            <p:ph idx="1"/>
          </p:nvPr>
        </p:nvSpPr>
        <p:spPr/>
        <p:txBody>
          <a:bodyPr>
            <a:normAutofit/>
          </a:bodyPr>
          <a:lstStyle/>
          <a:p>
            <a:pPr marL="0">
              <a:buNone/>
            </a:pPr>
            <a:r>
              <a:rPr lang="en-US" b="1" dirty="0">
                <a:latin typeface="+mj-lt"/>
              </a:rPr>
              <a:t>Sources of chemical energy.</a:t>
            </a:r>
          </a:p>
          <a:p>
            <a:pPr marL="0">
              <a:spcBef>
                <a:spcPts val="2400"/>
              </a:spcBef>
              <a:buNone/>
            </a:pPr>
            <a:r>
              <a:rPr lang="en-US" b="1" dirty="0">
                <a:latin typeface="+mj-lt"/>
              </a:rPr>
              <a:t>Wood: </a:t>
            </a:r>
            <a:r>
              <a:rPr lang="en-US" dirty="0">
                <a:latin typeface="+mj-lt"/>
              </a:rPr>
              <a:t>A readily accessible source of chemical energy is wood.</a:t>
            </a:r>
          </a:p>
          <a:p>
            <a:pPr marL="0">
              <a:buNone/>
            </a:pPr>
            <a:r>
              <a:rPr lang="en-US" b="1" dirty="0">
                <a:latin typeface="+mj-lt"/>
              </a:rPr>
              <a:t>Coal: </a:t>
            </a:r>
            <a:r>
              <a:rPr lang="en-US" dirty="0">
                <a:latin typeface="+mj-lt"/>
              </a:rPr>
              <a:t>Coal is the most fundamental type of chemical energy.</a:t>
            </a:r>
          </a:p>
          <a:p>
            <a:pPr marL="0">
              <a:buNone/>
            </a:pPr>
            <a:r>
              <a:rPr lang="en-US" b="1" dirty="0">
                <a:latin typeface="+mj-lt"/>
              </a:rPr>
              <a:t>Gasoline: </a:t>
            </a:r>
            <a:r>
              <a:rPr lang="en-US" dirty="0">
                <a:latin typeface="+mj-lt"/>
              </a:rPr>
              <a:t>The gasoline in cars is a source of chemical energy as well.</a:t>
            </a:r>
          </a:p>
          <a:p>
            <a:pPr marL="0">
              <a:buNone/>
            </a:pPr>
            <a:r>
              <a:rPr lang="en-US" b="1" dirty="0">
                <a:latin typeface="+mj-lt"/>
              </a:rPr>
              <a:t>Electrolysis: </a:t>
            </a:r>
            <a:r>
              <a:rPr lang="en-US" dirty="0">
                <a:latin typeface="+mj-lt"/>
              </a:rPr>
              <a:t>Electrolysis is the process of breaking down an electrolyte using electricity to create various compounds.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473</TotalTime>
  <Words>2678</Words>
  <Application>Microsoft Office PowerPoint</Application>
  <PresentationFormat>Widescreen</PresentationFormat>
  <Paragraphs>189</Paragraphs>
  <Slides>42</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Cambria Math</vt:lpstr>
      <vt:lpstr>Garamond</vt:lpstr>
      <vt:lpstr>Organic</vt:lpstr>
      <vt:lpstr>Equation</vt:lpstr>
      <vt:lpstr>Energy Mechanics</vt:lpstr>
      <vt:lpstr>Worked example: unit conversion</vt:lpstr>
      <vt:lpstr>Worked example: unit conversion</vt:lpstr>
      <vt:lpstr>Worked example: unit conversion</vt:lpstr>
      <vt:lpstr>Introduction of Energy Mechanics</vt:lpstr>
      <vt:lpstr>Forms of Energy (1 of 3)</vt:lpstr>
      <vt:lpstr>Forms of Energy</vt:lpstr>
      <vt:lpstr>Forms of Energy</vt:lpstr>
      <vt:lpstr>Forms of Energy</vt:lpstr>
      <vt:lpstr>Energy Conversion Processes</vt:lpstr>
      <vt:lpstr>Energy Conversion Processes</vt:lpstr>
      <vt:lpstr>Energy Conversion Processes</vt:lpstr>
      <vt:lpstr>Knowledge Check 2</vt:lpstr>
      <vt:lpstr>Knowledge Check 2: Answer</vt:lpstr>
      <vt:lpstr>Motion </vt:lpstr>
      <vt:lpstr>Newton’s Law of Motion</vt:lpstr>
      <vt:lpstr>Speed, Velocity, and Acceleration (1 of 3)</vt:lpstr>
      <vt:lpstr>Speed, Velocity, and Acceleration (2 of 3)</vt:lpstr>
      <vt:lpstr>Velocity</vt:lpstr>
      <vt:lpstr>Speed, Velocity, and Acceleration (3 of 3)</vt:lpstr>
      <vt:lpstr>Acceleration,  Equations of Motion</vt:lpstr>
      <vt:lpstr>Motion</vt:lpstr>
      <vt:lpstr>Newton’s Second Law of Motion</vt:lpstr>
      <vt:lpstr>Questions</vt:lpstr>
      <vt:lpstr>Questions</vt:lpstr>
      <vt:lpstr>Questions</vt:lpstr>
      <vt:lpstr>Worked example: acceleration</vt:lpstr>
      <vt:lpstr>Worked example</vt:lpstr>
      <vt:lpstr>Worked example: Newton’s 1st</vt:lpstr>
      <vt:lpstr>Worked example: Newton’s 1st</vt:lpstr>
      <vt:lpstr>Worked example: freefall</vt:lpstr>
      <vt:lpstr>Problem</vt:lpstr>
      <vt:lpstr>Newton’s Second Law of Motion (2 of 3)</vt:lpstr>
      <vt:lpstr>Newton’s Second Law of Motion (3 of 3)</vt:lpstr>
      <vt:lpstr>Self-Assessment 1</vt:lpstr>
      <vt:lpstr>Self-Assessment 1: Answer</vt:lpstr>
      <vt:lpstr>Force and Newton’s Laws of Motion (1 of 3)</vt:lpstr>
      <vt:lpstr>Force and Newton’s Laws of Motion (2 of 3)</vt:lpstr>
      <vt:lpstr>Force and Newton’s Laws of Motion (3 of 3) </vt:lpstr>
      <vt:lpstr>Knowledge Check 3</vt:lpstr>
      <vt:lpstr>Knowledge Check 3: Answer</vt:lpstr>
      <vt:lpstr>Weight versus Mass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Mechanics</dc:title>
  <dc:creator>Fatima</dc:creator>
  <cp:lastModifiedBy>Fatima</cp:lastModifiedBy>
  <cp:revision>33</cp:revision>
  <cp:lastPrinted>2025-09-02T12:11:11Z</cp:lastPrinted>
  <dcterms:created xsi:type="dcterms:W3CDTF">2025-08-28T20:37:29Z</dcterms:created>
  <dcterms:modified xsi:type="dcterms:W3CDTF">2025-09-02T12:20:55Z</dcterms:modified>
</cp:coreProperties>
</file>