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0"/>
  </p:notesMasterIdLst>
  <p:sldIdLst>
    <p:sldId id="341" r:id="rId2"/>
    <p:sldId id="343" r:id="rId3"/>
    <p:sldId id="342" r:id="rId4"/>
    <p:sldId id="344" r:id="rId5"/>
    <p:sldId id="345" r:id="rId6"/>
    <p:sldId id="346" r:id="rId7"/>
    <p:sldId id="347" r:id="rId8"/>
    <p:sldId id="348" r:id="rId9"/>
    <p:sldId id="349" r:id="rId10"/>
    <p:sldId id="256" r:id="rId11"/>
    <p:sldId id="259" r:id="rId12"/>
    <p:sldId id="427" r:id="rId13"/>
    <p:sldId id="428" r:id="rId14"/>
    <p:sldId id="429" r:id="rId15"/>
    <p:sldId id="426" r:id="rId16"/>
    <p:sldId id="398" r:id="rId17"/>
    <p:sldId id="402" r:id="rId18"/>
    <p:sldId id="294" r:id="rId19"/>
    <p:sldId id="340" r:id="rId20"/>
    <p:sldId id="296" r:id="rId21"/>
    <p:sldId id="297" r:id="rId22"/>
    <p:sldId id="332" r:id="rId23"/>
    <p:sldId id="333" r:id="rId24"/>
    <p:sldId id="403" r:id="rId25"/>
    <p:sldId id="301" r:id="rId26"/>
    <p:sldId id="302" r:id="rId27"/>
    <p:sldId id="303" r:id="rId28"/>
    <p:sldId id="304" r:id="rId29"/>
    <p:sldId id="404" r:id="rId30"/>
    <p:sldId id="306" r:id="rId31"/>
    <p:sldId id="307" r:id="rId32"/>
    <p:sldId id="308" r:id="rId33"/>
    <p:sldId id="309" r:id="rId34"/>
    <p:sldId id="334" r:id="rId35"/>
    <p:sldId id="335" r:id="rId36"/>
    <p:sldId id="405" r:id="rId37"/>
    <p:sldId id="313" r:id="rId38"/>
    <p:sldId id="314" r:id="rId39"/>
    <p:sldId id="336" r:id="rId40"/>
    <p:sldId id="316" r:id="rId41"/>
    <p:sldId id="337" r:id="rId42"/>
    <p:sldId id="318" r:id="rId43"/>
    <p:sldId id="338" r:id="rId44"/>
    <p:sldId id="406" r:id="rId45"/>
    <p:sldId id="321" r:id="rId46"/>
    <p:sldId id="339" r:id="rId47"/>
    <p:sldId id="323" r:id="rId48"/>
    <p:sldId id="324" r:id="rId49"/>
    <p:sldId id="325" r:id="rId50"/>
    <p:sldId id="407" r:id="rId51"/>
    <p:sldId id="327" r:id="rId52"/>
    <p:sldId id="328" r:id="rId53"/>
    <p:sldId id="329" r:id="rId54"/>
    <p:sldId id="330" r:id="rId55"/>
    <p:sldId id="420" r:id="rId56"/>
    <p:sldId id="421" r:id="rId57"/>
    <p:sldId id="422" r:id="rId58"/>
    <p:sldId id="418" r:id="rId5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FFCDC0F-47D9-40D4-B092-51A1508CDEC9}" type="datetimeFigureOut">
              <a:rPr lang="en-US" smtClean="0"/>
              <a:t>8/26/2025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1EEC842-29A9-425F-AADD-1F8D6477F82F}" type="slidenum">
              <a:rPr lang="en-US" smtClean="0"/>
              <a:t>‹#›</a:t>
            </a:fld>
            <a:endParaRPr lang="en-US"/>
          </a:p>
        </p:txBody>
      </p:sp>
    </p:spTree>
    <p:extLst>
      <p:ext uri="{BB962C8B-B14F-4D97-AF65-F5344CB8AC3E}">
        <p14:creationId xmlns:p14="http://schemas.microsoft.com/office/powerpoint/2010/main" val="27150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1.1 </a:t>
            </a:r>
            <a:r>
              <a:rPr lang="en-US" dirty="0"/>
              <a:t>(a) The global mean temperature anomaly compared to the pre-industrial average (1850–1900). From 1900 to 2020, the global temperature is 1.27 °C (2.29 °F) warmer (source: http://berkeleyearth.org/). (b) Global average concentrations of carbon dioxide and methane (greenhouse gases) in the atmosphere over the past 1,000 years (source: NOAA).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1.5 </a:t>
            </a:r>
            <a:r>
              <a:rPr lang="en-US" dirty="0"/>
              <a:t>Energy consumption in the United States over the past 200 years by fuel use. A quadrillion Btu (or Quad) is 1015 Btu. (Source: United States Energy Information Administration,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1.6 </a:t>
            </a:r>
            <a:r>
              <a:rPr lang="en-US" dirty="0"/>
              <a:t>(a) World energy consumption, 1970–2050, for highly developed and developing economies. (b) Regional shares of total final consumption for 2020. (Source: United States Energy Information Administration,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10438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1.8 </a:t>
            </a:r>
            <a:r>
              <a:rPr lang="en-US" dirty="0"/>
              <a:t>Energy consumption by source for the world and for the United States. (Source: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41</a:t>
            </a:fld>
            <a:endParaRPr lang="en-US" dirty="0"/>
          </a:p>
        </p:txBody>
      </p:sp>
    </p:spTree>
    <p:extLst>
      <p:ext uri="{BB962C8B-B14F-4D97-AF65-F5344CB8AC3E}">
        <p14:creationId xmlns:p14="http://schemas.microsoft.com/office/powerpoint/2010/main" val="254009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1.11 </a:t>
            </a:r>
            <a:r>
              <a:rPr lang="en-US" dirty="0"/>
              <a:t>U.S. end uses of energy by sector: 2020. (Source: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43</a:t>
            </a:fld>
            <a:endParaRPr lang="en-US" dirty="0"/>
          </a:p>
        </p:txBody>
      </p:sp>
    </p:spTree>
    <p:extLst>
      <p:ext uri="{BB962C8B-B14F-4D97-AF65-F5344CB8AC3E}">
        <p14:creationId xmlns:p14="http://schemas.microsoft.com/office/powerpoint/2010/main" val="85375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1.12 </a:t>
            </a:r>
            <a:r>
              <a:rPr lang="en-US" dirty="0"/>
              <a:t>Map of natural gas reserves in the United States. (Source: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46</a:t>
            </a:fld>
            <a:endParaRPr lang="en-US" dirty="0"/>
          </a:p>
        </p:txBody>
      </p:sp>
    </p:spTree>
    <p:extLst>
      <p:ext uri="{BB962C8B-B14F-4D97-AF65-F5344CB8AC3E}">
        <p14:creationId xmlns:p14="http://schemas.microsoft.com/office/powerpoint/2010/main" val="383947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312352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3107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5EA61C-985D-472B-859E-14452F1C53B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5463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68434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5EA61C-985D-472B-859E-14452F1C53B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712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165163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20692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2394589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a:t>First Level</a:t>
            </a:r>
          </a:p>
          <a:p>
            <a:pPr lvl="1"/>
            <a:r>
              <a:rPr lang="en-US"/>
              <a:t>Second level</a:t>
            </a:r>
          </a:p>
          <a:p>
            <a:pPr lvl="2"/>
            <a:r>
              <a:rPr lang="en-US"/>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a:t>Insert here 4</a:t>
            </a:r>
          </a:p>
        </p:txBody>
      </p:sp>
    </p:spTree>
    <p:custDataLst>
      <p:tags r:id="rId1"/>
    </p:custDataLst>
    <p:extLst>
      <p:ext uri="{BB962C8B-B14F-4D97-AF65-F5344CB8AC3E}">
        <p14:creationId xmlns:p14="http://schemas.microsoft.com/office/powerpoint/2010/main" val="69194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a:solidFill>
                <a:schemeClr val="bg1"/>
              </a:solidFill>
              <a:latin typeface="+mn-lt"/>
            </a:endParaRPr>
          </a:p>
        </p:txBody>
      </p:sp>
      <p:sp>
        <p:nvSpPr>
          <p:cNvPr id="8" name="Copyright">
            <a:extLst>
              <a:ext uri="{FF2B5EF4-FFF2-40B4-BE49-F238E27FC236}">
                <a16:creationId xmlns:a16="http://schemas.microsoft.com/office/drawing/2014/main" id="{CE000915-E7A0-467D-A334-3ED7D19005A6}"/>
              </a:ext>
              <a:ext uri="{C183D7F6-B498-43B3-948B-1728B52AA6E4}">
                <adec:decorative xmlns:adec="http://schemas.microsoft.com/office/drawing/2017/decorative" val="1"/>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mn-lt"/>
              </a:rPr>
              <a:t>Roger A. Hinrichs, Energy: Its Use and the Environment, 6</a:t>
            </a:r>
            <a:r>
              <a:rPr lang="en-US" sz="1100" baseline="30000" dirty="0">
                <a:solidFill>
                  <a:schemeClr val="bg1"/>
                </a:solidFill>
                <a:latin typeface="+mn-lt"/>
              </a:rPr>
              <a:t>th</a:t>
            </a:r>
            <a:r>
              <a:rPr lang="en-US" sz="1100" dirty="0">
                <a:solidFill>
                  <a:schemeClr val="bg1"/>
                </a:solidFill>
                <a:latin typeface="+mn-lt"/>
              </a:rPr>
              <a:t> Edition. © 2024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36702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a:t>First Level</a:t>
            </a:r>
          </a:p>
          <a:p>
            <a:pPr lvl="1"/>
            <a:r>
              <a:rPr lang="en-US"/>
              <a:t>Second level</a:t>
            </a:r>
          </a:p>
          <a:p>
            <a:pPr lvl="2"/>
            <a:r>
              <a:rPr lang="en-US"/>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a:t>Insert here 4</a:t>
            </a:r>
          </a:p>
        </p:txBody>
      </p:sp>
    </p:spTree>
    <p:custDataLst>
      <p:tags r:id="rId1"/>
    </p:custDataLst>
    <p:extLst>
      <p:ext uri="{BB962C8B-B14F-4D97-AF65-F5344CB8AC3E}">
        <p14:creationId xmlns:p14="http://schemas.microsoft.com/office/powerpoint/2010/main" val="32138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206399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B474F-6CDB-4934-91EB-5BFA3FB6B50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291650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332190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B474F-6CDB-4934-91EB-5BFA3FB6B50D}"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400082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0B474F-6CDB-4934-91EB-5BFA3FB6B50D}"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185735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B474F-6CDB-4934-91EB-5BFA3FB6B50D}"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290242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420613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B474F-6CDB-4934-91EB-5BFA3FB6B50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5EA61C-985D-472B-859E-14452F1C53BB}" type="slidenum">
              <a:rPr lang="en-US" smtClean="0"/>
              <a:t>‹#›</a:t>
            </a:fld>
            <a:endParaRPr lang="en-US"/>
          </a:p>
        </p:txBody>
      </p:sp>
    </p:spTree>
    <p:extLst>
      <p:ext uri="{BB962C8B-B14F-4D97-AF65-F5344CB8AC3E}">
        <p14:creationId xmlns:p14="http://schemas.microsoft.com/office/powerpoint/2010/main" val="306813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0B474F-6CDB-4934-91EB-5BFA3FB6B50D}" type="datetimeFigureOut">
              <a:rPr lang="en-US" smtClean="0"/>
              <a:t>8/26/2025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5EA61C-985D-472B-859E-14452F1C53BB}" type="slidenum">
              <a:rPr lang="en-US" smtClean="0"/>
              <a:t>‹#›</a:t>
            </a:fld>
            <a:endParaRPr lang="en-US"/>
          </a:p>
        </p:txBody>
      </p:sp>
    </p:spTree>
    <p:extLst>
      <p:ext uri="{BB962C8B-B14F-4D97-AF65-F5344CB8AC3E}">
        <p14:creationId xmlns:p14="http://schemas.microsoft.com/office/powerpoint/2010/main" val="19841500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0" r:id="rId17"/>
    <p:sldLayoutId id="2147483660" r:id="rId18"/>
    <p:sldLayoutId id="2147483661"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2AC5-EEA8-4ADA-B235-FEEC6AA689D7}"/>
              </a:ext>
            </a:extLst>
          </p:cNvPr>
          <p:cNvSpPr>
            <a:spLocks noGrp="1"/>
          </p:cNvSpPr>
          <p:nvPr>
            <p:ph type="ctrTitle"/>
          </p:nvPr>
        </p:nvSpPr>
        <p:spPr/>
        <p:txBody>
          <a:bodyPr>
            <a:normAutofit fontScale="90000"/>
          </a:bodyPr>
          <a:lstStyle/>
          <a:p>
            <a:r>
              <a:rPr lang="en-US" dirty="0"/>
              <a:t>Energy Sources: their uses and effect on the Environment</a:t>
            </a:r>
          </a:p>
        </p:txBody>
      </p:sp>
      <p:sp>
        <p:nvSpPr>
          <p:cNvPr id="3" name="Subtitle 2">
            <a:extLst>
              <a:ext uri="{FF2B5EF4-FFF2-40B4-BE49-F238E27FC236}">
                <a16:creationId xmlns:a16="http://schemas.microsoft.com/office/drawing/2014/main" id="{08E7BB16-650E-4F23-BBFD-CE8F6E6B71B6}"/>
              </a:ext>
            </a:extLst>
          </p:cNvPr>
          <p:cNvSpPr>
            <a:spLocks noGrp="1"/>
          </p:cNvSpPr>
          <p:nvPr>
            <p:ph type="subTitle" idx="1"/>
          </p:nvPr>
        </p:nvSpPr>
        <p:spPr/>
        <p:txBody>
          <a:bodyPr>
            <a:normAutofit/>
          </a:bodyPr>
          <a:lstStyle/>
          <a:p>
            <a:r>
              <a:rPr lang="en-US" sz="4000" b="1" dirty="0"/>
              <a:t>PHYS305</a:t>
            </a:r>
          </a:p>
        </p:txBody>
      </p:sp>
    </p:spTree>
    <p:extLst>
      <p:ext uri="{BB962C8B-B14F-4D97-AF65-F5344CB8AC3E}">
        <p14:creationId xmlns:p14="http://schemas.microsoft.com/office/powerpoint/2010/main" val="276719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4676E-8451-4976-8EF0-37B8034F4524}"/>
              </a:ext>
            </a:extLst>
          </p:cNvPr>
          <p:cNvSpPr>
            <a:spLocks noGrp="1"/>
          </p:cNvSpPr>
          <p:nvPr>
            <p:ph type="ctrTitle"/>
          </p:nvPr>
        </p:nvSpPr>
        <p:spPr>
          <a:xfrm>
            <a:off x="1921080" y="1533088"/>
            <a:ext cx="9793258" cy="2262781"/>
          </a:xfrm>
        </p:spPr>
        <p:txBody>
          <a:bodyPr>
            <a:normAutofit fontScale="90000"/>
          </a:bodyPr>
          <a:lstStyle/>
          <a:p>
            <a:r>
              <a:rPr lang="en-US" b="1" dirty="0">
                <a:solidFill>
                  <a:schemeClr val="accent1">
                    <a:lumMod val="75000"/>
                  </a:schemeClr>
                </a:solidFill>
                <a:latin typeface="Century Gothic" panose="020B0502020202020204" pitchFamily="34" charset="0"/>
                <a:ea typeface="MS Mincho" panose="02020609040205080304" pitchFamily="49" charset="-128"/>
              </a:rPr>
              <a:t>Introduction to energy, energy production, impact of energy use on the environment</a:t>
            </a:r>
            <a:endParaRPr lang="en-US" b="1" dirty="0">
              <a:solidFill>
                <a:schemeClr val="accent1">
                  <a:lumMod val="75000"/>
                </a:schemeClr>
              </a:solidFill>
              <a:latin typeface="Century Gothic" panose="020B0502020202020204" pitchFamily="34" charset="0"/>
            </a:endParaRPr>
          </a:p>
        </p:txBody>
      </p:sp>
      <p:sp>
        <p:nvSpPr>
          <p:cNvPr id="5" name="Subtitle 4">
            <a:extLst>
              <a:ext uri="{FF2B5EF4-FFF2-40B4-BE49-F238E27FC236}">
                <a16:creationId xmlns:a16="http://schemas.microsoft.com/office/drawing/2014/main" id="{ADAF74D3-AC78-40DB-A212-1B5791FA9A24}"/>
              </a:ext>
            </a:extLst>
          </p:cNvPr>
          <p:cNvSpPr>
            <a:spLocks noGrp="1"/>
          </p:cNvSpPr>
          <p:nvPr>
            <p:ph type="subTitle" idx="1"/>
          </p:nvPr>
        </p:nvSpPr>
        <p:spPr>
          <a:xfrm>
            <a:off x="2043929" y="4357929"/>
            <a:ext cx="8915399" cy="1126283"/>
          </a:xfrm>
        </p:spPr>
        <p:txBody>
          <a:bodyPr>
            <a:normAutofit/>
          </a:bodyPr>
          <a:lstStyle/>
          <a:p>
            <a:r>
              <a:rPr lang="en-US" sz="3200" b="1" dirty="0"/>
              <a:t>Chapter 1</a:t>
            </a:r>
          </a:p>
        </p:txBody>
      </p:sp>
    </p:spTree>
    <p:extLst>
      <p:ext uri="{BB962C8B-B14F-4D97-AF65-F5344CB8AC3E}">
        <p14:creationId xmlns:p14="http://schemas.microsoft.com/office/powerpoint/2010/main" val="147253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latin typeface="+mn-lt"/>
                <a:cs typeface="Arial" pitchFamily="34" charset="0"/>
                <a:sym typeface="Arial"/>
              </a:rPr>
              <a:t>Icebreaker: Introduction to </a:t>
            </a:r>
            <a:r>
              <a:rPr lang="en-US" dirty="0">
                <a:latin typeface="+mn-lt"/>
              </a:rPr>
              <a:t>Energy</a:t>
            </a:r>
            <a:endParaRPr lang="en-US" noProof="0" dirty="0">
              <a:latin typeface="+mn-lt"/>
            </a:endParaRPr>
          </a:p>
        </p:txBody>
      </p:sp>
      <p:sp>
        <p:nvSpPr>
          <p:cNvPr id="10" name="Content Placeholder 2">
            <a:extLst>
              <a:ext uri="{FF2B5EF4-FFF2-40B4-BE49-F238E27FC236}">
                <a16:creationId xmlns:a16="http://schemas.microsoft.com/office/drawing/2014/main" id="{DDAE1AFE-9B48-43B4-983D-10FCC8293ABC}"/>
              </a:ext>
            </a:extLst>
          </p:cNvPr>
          <p:cNvSpPr>
            <a:spLocks noGrp="1"/>
          </p:cNvSpPr>
          <p:nvPr>
            <p:ph idx="1"/>
          </p:nvPr>
        </p:nvSpPr>
        <p:spPr>
          <a:xfrm>
            <a:off x="2052316" y="2091655"/>
            <a:ext cx="8915400" cy="3777622"/>
          </a:xfrm>
        </p:spPr>
        <p:txBody>
          <a:bodyPr vert="horz" lIns="91440" tIns="45720" rIns="91440" bIns="45720" rtlCol="0" anchor="t">
            <a:noAutofit/>
          </a:bodyPr>
          <a:lstStyle/>
          <a:p>
            <a:r>
              <a:rPr lang="en-US" sz="3200" dirty="0">
                <a:latin typeface="+mn-lt"/>
                <a:cs typeface="Arial" pitchFamily="34" charset="0"/>
                <a:sym typeface="Arial"/>
              </a:rPr>
              <a:t>What do you think about when you hear: “</a:t>
            </a:r>
            <a:r>
              <a:rPr lang="en-US" sz="3200" dirty="0">
                <a:latin typeface="+mn-lt"/>
                <a:sym typeface="Arial"/>
              </a:rPr>
              <a:t>Energy use</a:t>
            </a:r>
            <a:r>
              <a:rPr lang="en-US" sz="3200" dirty="0">
                <a:latin typeface="+mn-lt"/>
                <a:cs typeface="Arial" pitchFamily="34" charset="0"/>
                <a:sym typeface="Arial"/>
              </a:rPr>
              <a:t>”. </a:t>
            </a:r>
            <a:endParaRPr lang="en-US" sz="3200" dirty="0">
              <a:latin typeface="+mn-lt"/>
              <a:cs typeface="Arial" pitchFamily="34" charset="0"/>
            </a:endParaRPr>
          </a:p>
          <a:p>
            <a:r>
              <a:rPr lang="en-US" sz="3200" dirty="0">
                <a:latin typeface="+mn-lt"/>
                <a:cs typeface="Arial" pitchFamily="34" charset="0"/>
              </a:rPr>
              <a:t>Describe the importance of energy conservation.</a:t>
            </a:r>
          </a:p>
        </p:txBody>
      </p:sp>
    </p:spTree>
    <p:custDataLst>
      <p:tags r:id="rId1"/>
    </p:custDataLst>
    <p:extLst>
      <p:ext uri="{BB962C8B-B14F-4D97-AF65-F5344CB8AC3E}">
        <p14:creationId xmlns:p14="http://schemas.microsoft.com/office/powerpoint/2010/main" val="243385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a:solidFill>
                  <a:schemeClr val="tx2"/>
                </a:solidFill>
              </a:rPr>
              <a:t>Energy, Introduction</a:t>
            </a:r>
          </a:p>
        </p:txBody>
      </p:sp>
      <p:sp>
        <p:nvSpPr>
          <p:cNvPr id="3" name="Content Placeholder 2"/>
          <p:cNvSpPr>
            <a:spLocks noGrp="1"/>
          </p:cNvSpPr>
          <p:nvPr>
            <p:ph idx="1"/>
          </p:nvPr>
        </p:nvSpPr>
        <p:spPr>
          <a:xfrm>
            <a:off x="1981200" y="1219201"/>
            <a:ext cx="8229600" cy="4906963"/>
          </a:xfrm>
        </p:spPr>
        <p:txBody>
          <a:bodyPr/>
          <a:lstStyle/>
          <a:p>
            <a:r>
              <a:rPr lang="en-US" sz="2400" dirty="0"/>
              <a:t>Energy is the major building of a modern society</a:t>
            </a:r>
          </a:p>
          <a:p>
            <a:r>
              <a:rPr lang="en-US" sz="2400" dirty="0"/>
              <a:t>It is needed to create goods and provide services</a:t>
            </a:r>
          </a:p>
          <a:p>
            <a:r>
              <a:rPr lang="en-US" sz="2400" dirty="0"/>
              <a:t>Economic development needs an adequate and reliable supply of energy.</a:t>
            </a:r>
          </a:p>
          <a:p>
            <a:r>
              <a:rPr lang="en-US" sz="2400" dirty="0"/>
              <a:t>Energy pervades all sectors of Society: economics, labor, environment and international relations. </a:t>
            </a:r>
          </a:p>
          <a:p>
            <a:endParaRPr lang="en-US" dirty="0"/>
          </a:p>
        </p:txBody>
      </p:sp>
      <p:sp>
        <p:nvSpPr>
          <p:cNvPr id="4" name="Date Placeholder 3"/>
          <p:cNvSpPr>
            <a:spLocks noGrp="1"/>
          </p:cNvSpPr>
          <p:nvPr>
            <p:ph type="dt" sz="half" idx="10"/>
          </p:nvPr>
        </p:nvSpPr>
        <p:spPr/>
        <p:txBody>
          <a:bodyPr/>
          <a:lstStyle/>
          <a:p>
            <a:fld id="{BC3030BC-EDF9-486C-9BC1-4E3743722CC8}" type="datetime1">
              <a:rPr lang="en-US" smtClean="0"/>
              <a:t>8/26/2025</a:t>
            </a:fld>
            <a:endParaRPr lang="en-US"/>
          </a:p>
        </p:txBody>
      </p:sp>
    </p:spTree>
    <p:extLst>
      <p:ext uri="{BB962C8B-B14F-4D97-AF65-F5344CB8AC3E}">
        <p14:creationId xmlns:p14="http://schemas.microsoft.com/office/powerpoint/2010/main" val="90674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lstStyle/>
          <a:p>
            <a:r>
              <a:rPr lang="en-US" dirty="0">
                <a:solidFill>
                  <a:srgbClr val="1F497D"/>
                </a:solidFill>
              </a:rPr>
              <a:t>Energy, Introduction</a:t>
            </a:r>
            <a:endParaRPr lang="en-US" dirty="0"/>
          </a:p>
        </p:txBody>
      </p:sp>
      <p:sp>
        <p:nvSpPr>
          <p:cNvPr id="3" name="Content Placeholder 2"/>
          <p:cNvSpPr>
            <a:spLocks noGrp="1"/>
          </p:cNvSpPr>
          <p:nvPr>
            <p:ph idx="1"/>
          </p:nvPr>
        </p:nvSpPr>
        <p:spPr>
          <a:xfrm>
            <a:off x="1981200" y="1066801"/>
            <a:ext cx="8229600" cy="5059363"/>
          </a:xfrm>
        </p:spPr>
        <p:txBody>
          <a:bodyPr>
            <a:normAutofit/>
          </a:bodyPr>
          <a:lstStyle/>
          <a:p>
            <a:r>
              <a:rPr lang="en-US" sz="2800" dirty="0"/>
              <a:t>Energy is found in many forms, and we will in this class identify and study how they can be used.</a:t>
            </a:r>
          </a:p>
          <a:p>
            <a:r>
              <a:rPr lang="en-US" sz="2800" dirty="0"/>
              <a:t>It can be in the form of wind, flowing water, stored in matter such as fossil fuels, oil, coal, and natural gas.</a:t>
            </a:r>
          </a:p>
          <a:p>
            <a:r>
              <a:rPr lang="en-US" sz="2800" dirty="0"/>
              <a:t>Energy can be best described in terms of what we can do with it. We cannot see energy , we can only see its effects</a:t>
            </a:r>
          </a:p>
        </p:txBody>
      </p:sp>
      <p:sp>
        <p:nvSpPr>
          <p:cNvPr id="4" name="Date Placeholder 3"/>
          <p:cNvSpPr>
            <a:spLocks noGrp="1"/>
          </p:cNvSpPr>
          <p:nvPr>
            <p:ph type="dt" sz="half" idx="10"/>
          </p:nvPr>
        </p:nvSpPr>
        <p:spPr/>
        <p:txBody>
          <a:bodyPr/>
          <a:lstStyle/>
          <a:p>
            <a:fld id="{1CA2B65D-1B16-4E60-8B65-8D5D6FDF96CC}" type="datetime1">
              <a:rPr lang="en-US" smtClean="0"/>
              <a:t>8/26/2025</a:t>
            </a:fld>
            <a:endParaRPr lang="en-US"/>
          </a:p>
        </p:txBody>
      </p:sp>
    </p:spTree>
    <p:extLst>
      <p:ext uri="{BB962C8B-B14F-4D97-AF65-F5344CB8AC3E}">
        <p14:creationId xmlns:p14="http://schemas.microsoft.com/office/powerpoint/2010/main" val="86075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b="1" dirty="0">
                <a:solidFill>
                  <a:srgbClr val="C00000"/>
                </a:solidFill>
              </a:rPr>
              <a:t>Energy, Introduction</a:t>
            </a:r>
          </a:p>
        </p:txBody>
      </p:sp>
      <p:sp>
        <p:nvSpPr>
          <p:cNvPr id="3" name="Content Placeholder 2"/>
          <p:cNvSpPr>
            <a:spLocks noGrp="1"/>
          </p:cNvSpPr>
          <p:nvPr>
            <p:ph idx="1"/>
          </p:nvPr>
        </p:nvSpPr>
        <p:spPr>
          <a:xfrm>
            <a:off x="1981200" y="1600201"/>
            <a:ext cx="8610600" cy="4525963"/>
          </a:xfrm>
        </p:spPr>
        <p:txBody>
          <a:bodyPr>
            <a:normAutofit/>
          </a:bodyPr>
          <a:lstStyle/>
          <a:p>
            <a:r>
              <a:rPr lang="en-US" sz="2400" dirty="0"/>
              <a:t>We cannot make energy, we can only use it</a:t>
            </a:r>
          </a:p>
          <a:p>
            <a:r>
              <a:rPr lang="en-US" sz="2400" dirty="0"/>
              <a:t>We cannot destroy energy, only waste it (i.e. use it inefficiently).</a:t>
            </a:r>
          </a:p>
          <a:p>
            <a:r>
              <a:rPr lang="en-US" sz="2400" dirty="0"/>
              <a:t>Energy is a conserved quantity, that is , the total amount of energy in the universe is constant.</a:t>
            </a:r>
          </a:p>
          <a:p>
            <a:r>
              <a:rPr lang="en-US" sz="2400" b="1" i="1" dirty="0">
                <a:solidFill>
                  <a:schemeClr val="accent2"/>
                </a:solidFill>
              </a:rPr>
              <a:t>Energy is not created or destroyed  but converted from one form to another.</a:t>
            </a:r>
          </a:p>
        </p:txBody>
      </p:sp>
      <p:sp>
        <p:nvSpPr>
          <p:cNvPr id="4" name="Date Placeholder 3"/>
          <p:cNvSpPr>
            <a:spLocks noGrp="1"/>
          </p:cNvSpPr>
          <p:nvPr>
            <p:ph type="dt" sz="half" idx="10"/>
          </p:nvPr>
        </p:nvSpPr>
        <p:spPr/>
        <p:txBody>
          <a:bodyPr/>
          <a:lstStyle/>
          <a:p>
            <a:fld id="{4C7124EE-AA11-4593-8B08-37A278BF26E9}" type="datetime1">
              <a:rPr lang="en-US" smtClean="0"/>
              <a:t>8/26/2025</a:t>
            </a:fld>
            <a:endParaRPr lang="en-US"/>
          </a:p>
        </p:txBody>
      </p:sp>
    </p:spTree>
    <p:extLst>
      <p:ext uri="{BB962C8B-B14F-4D97-AF65-F5344CB8AC3E}">
        <p14:creationId xmlns:p14="http://schemas.microsoft.com/office/powerpoint/2010/main" val="342887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tx2"/>
                </a:solidFill>
              </a:rPr>
              <a:t>Energy </a:t>
            </a:r>
            <a:r>
              <a:rPr lang="en-US" b="1" dirty="0">
                <a:solidFill>
                  <a:schemeClr val="tx2"/>
                </a:solidFill>
              </a:rPr>
              <a:t>as a field of Physics, Science</a:t>
            </a:r>
          </a:p>
        </p:txBody>
      </p:sp>
      <p:sp>
        <p:nvSpPr>
          <p:cNvPr id="3" name="Content Placeholder 2"/>
          <p:cNvSpPr>
            <a:spLocks noGrp="1"/>
          </p:cNvSpPr>
          <p:nvPr>
            <p:ph idx="1"/>
          </p:nvPr>
        </p:nvSpPr>
        <p:spPr>
          <a:xfrm>
            <a:off x="1518407" y="2133600"/>
            <a:ext cx="9986205" cy="3777622"/>
          </a:xfrm>
        </p:spPr>
        <p:txBody>
          <a:bodyPr>
            <a:normAutofit fontScale="92500" lnSpcReduction="10000"/>
          </a:bodyPr>
          <a:lstStyle/>
          <a:p>
            <a:pPr lvl="0"/>
            <a:r>
              <a:rPr lang="en-US" sz="2800" dirty="0">
                <a:solidFill>
                  <a:prstClr val="black"/>
                </a:solidFill>
              </a:rPr>
              <a:t>Physics= The User’s Guide to the universe</a:t>
            </a:r>
          </a:p>
          <a:p>
            <a:pPr lvl="0">
              <a:buNone/>
            </a:pPr>
            <a:r>
              <a:rPr lang="en-US" sz="2800" dirty="0">
                <a:solidFill>
                  <a:prstClr val="black"/>
                </a:solidFill>
              </a:rPr>
              <a:t>   		</a:t>
            </a:r>
            <a:r>
              <a:rPr lang="en-US" sz="2800" baseline="30000" dirty="0">
                <a:solidFill>
                  <a:prstClr val="black"/>
                </a:solidFill>
                <a:sym typeface="Symbol"/>
              </a:rPr>
              <a:t>  </a:t>
            </a:r>
            <a:r>
              <a:rPr lang="en-US" sz="2800" dirty="0">
                <a:solidFill>
                  <a:prstClr val="black"/>
                </a:solidFill>
              </a:rPr>
              <a:t>Quantitative</a:t>
            </a:r>
          </a:p>
          <a:p>
            <a:pPr lvl="0">
              <a:buNone/>
            </a:pPr>
            <a:r>
              <a:rPr lang="en-US" sz="2800" dirty="0">
                <a:solidFill>
                  <a:prstClr val="black"/>
                </a:solidFill>
              </a:rPr>
              <a:t>		</a:t>
            </a:r>
            <a:r>
              <a:rPr lang="en-US" sz="2800" baseline="30000" dirty="0">
                <a:solidFill>
                  <a:prstClr val="black"/>
                </a:solidFill>
                <a:sym typeface="Symbol"/>
              </a:rPr>
              <a:t>  </a:t>
            </a:r>
            <a:r>
              <a:rPr lang="en-US" sz="2800" dirty="0">
                <a:solidFill>
                  <a:prstClr val="black"/>
                </a:solidFill>
              </a:rPr>
              <a:t>Observation-based</a:t>
            </a:r>
          </a:p>
          <a:p>
            <a:pPr lvl="0"/>
            <a:r>
              <a:rPr lang="en-US" sz="2800" dirty="0">
                <a:solidFill>
                  <a:prstClr val="black"/>
                </a:solidFill>
              </a:rPr>
              <a:t>Observation disagrees with theory? </a:t>
            </a:r>
          </a:p>
          <a:p>
            <a:pPr lvl="0">
              <a:buNone/>
            </a:pPr>
            <a:r>
              <a:rPr lang="en-US" sz="2800" dirty="0">
                <a:solidFill>
                  <a:prstClr val="black"/>
                </a:solidFill>
              </a:rPr>
              <a:t> 		</a:t>
            </a:r>
            <a:r>
              <a:rPr lang="en-US" sz="2800" baseline="30000" dirty="0">
                <a:solidFill>
                  <a:prstClr val="black"/>
                </a:solidFill>
                <a:sym typeface="Symbol"/>
              </a:rPr>
              <a:t> </a:t>
            </a:r>
            <a:r>
              <a:rPr lang="en-US" sz="2800" dirty="0">
                <a:solidFill>
                  <a:prstClr val="black"/>
                </a:solidFill>
              </a:rPr>
              <a:t>Throw out the </a:t>
            </a:r>
            <a:r>
              <a:rPr lang="en-US" sz="2800" i="1" dirty="0">
                <a:solidFill>
                  <a:prstClr val="black"/>
                </a:solidFill>
              </a:rPr>
              <a:t>theory.</a:t>
            </a:r>
            <a:endParaRPr lang="en-US" sz="2800" dirty="0">
              <a:solidFill>
                <a:prstClr val="black"/>
              </a:solidFill>
            </a:endParaRPr>
          </a:p>
          <a:p>
            <a:pPr lvl="0"/>
            <a:r>
              <a:rPr lang="en-US" sz="2800" dirty="0">
                <a:solidFill>
                  <a:prstClr val="black"/>
                </a:solidFill>
              </a:rPr>
              <a:t>Physicists focus first on the essentials (blowing off the details for now).</a:t>
            </a:r>
          </a:p>
          <a:p>
            <a:pPr lvl="0"/>
            <a:r>
              <a:rPr lang="en-US" sz="2800" dirty="0">
                <a:solidFill>
                  <a:prstClr val="black"/>
                </a:solidFill>
              </a:rPr>
              <a:t>Physicists focus on </a:t>
            </a:r>
            <a:r>
              <a:rPr lang="en-US" sz="2800" i="1" dirty="0">
                <a:solidFill>
                  <a:prstClr val="black"/>
                </a:solidFill>
              </a:rPr>
              <a:t>context</a:t>
            </a:r>
            <a:r>
              <a:rPr lang="en-US" sz="2800" dirty="0">
                <a:solidFill>
                  <a:prstClr val="black"/>
                </a:solidFill>
              </a:rPr>
              <a:t>, the big picture.</a:t>
            </a:r>
          </a:p>
          <a:p>
            <a:endParaRPr lang="en-US" dirty="0"/>
          </a:p>
        </p:txBody>
      </p:sp>
      <p:sp>
        <p:nvSpPr>
          <p:cNvPr id="4" name="Date Placeholder 3"/>
          <p:cNvSpPr>
            <a:spLocks noGrp="1"/>
          </p:cNvSpPr>
          <p:nvPr>
            <p:ph type="dt" sz="half" idx="10"/>
          </p:nvPr>
        </p:nvSpPr>
        <p:spPr/>
        <p:txBody>
          <a:bodyPr/>
          <a:lstStyle/>
          <a:p>
            <a:fld id="{1B39AD7D-B7BC-40E5-A4B6-F0783293D153}" type="datetime1">
              <a:rPr lang="en-US" smtClean="0"/>
              <a:t>8/26/2025</a:t>
            </a:fld>
            <a:endParaRPr lang="en-US"/>
          </a:p>
        </p:txBody>
      </p:sp>
    </p:spTree>
    <p:extLst>
      <p:ext uri="{BB962C8B-B14F-4D97-AF65-F5344CB8AC3E}">
        <p14:creationId xmlns:p14="http://schemas.microsoft.com/office/powerpoint/2010/main" val="429116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Oil in the Gulf of Mexico from the Deepwater Horizon oil rig disaster by 60 Minutes"/>
          <p:cNvPicPr>
            <a:picLocks noChangeAspect="1" noChangeArrowheads="1"/>
          </p:cNvPicPr>
          <p:nvPr/>
        </p:nvPicPr>
        <p:blipFill>
          <a:blip r:embed="rId2" cstate="print">
            <a:lum bright="44000" contrast="-54000"/>
          </a:blip>
          <a:srcRect/>
          <a:stretch>
            <a:fillRect/>
          </a:stretch>
        </p:blipFill>
        <p:spPr bwMode="auto">
          <a:xfrm>
            <a:off x="4683040" y="1219201"/>
            <a:ext cx="5984960" cy="4476751"/>
          </a:xfrm>
          <a:prstGeom prst="rect">
            <a:avLst/>
          </a:prstGeom>
          <a:noFill/>
        </p:spPr>
      </p:pic>
      <p:sp>
        <p:nvSpPr>
          <p:cNvPr id="2" name="Title 1"/>
          <p:cNvSpPr>
            <a:spLocks noGrp="1"/>
          </p:cNvSpPr>
          <p:nvPr>
            <p:ph type="title"/>
          </p:nvPr>
        </p:nvSpPr>
        <p:spPr>
          <a:xfrm>
            <a:off x="2057400" y="228600"/>
            <a:ext cx="8229600" cy="1143000"/>
          </a:xfrm>
        </p:spPr>
        <p:txBody>
          <a:bodyPr/>
          <a:lstStyle/>
          <a:p>
            <a:r>
              <a:rPr lang="en-US" b="1" dirty="0">
                <a:solidFill>
                  <a:schemeClr val="tx2"/>
                </a:solidFill>
              </a:rPr>
              <a:t>The Importance of Context</a:t>
            </a:r>
          </a:p>
        </p:txBody>
      </p:sp>
      <p:sp>
        <p:nvSpPr>
          <p:cNvPr id="3" name="Content Placeholder 2"/>
          <p:cNvSpPr>
            <a:spLocks noGrp="1"/>
          </p:cNvSpPr>
          <p:nvPr>
            <p:ph idx="1"/>
          </p:nvPr>
        </p:nvSpPr>
        <p:spPr>
          <a:xfrm>
            <a:off x="1523999" y="1806085"/>
            <a:ext cx="9983895" cy="3777622"/>
          </a:xfrm>
        </p:spPr>
        <p:txBody>
          <a:bodyPr>
            <a:normAutofit fontScale="85000" lnSpcReduction="20000"/>
          </a:bodyPr>
          <a:lstStyle/>
          <a:p>
            <a:pPr>
              <a:buNone/>
            </a:pPr>
            <a:r>
              <a:rPr lang="en-US" sz="2800" u="sng" dirty="0">
                <a:solidFill>
                  <a:schemeClr val="tx1">
                    <a:lumMod val="95000"/>
                    <a:lumOff val="5000"/>
                  </a:schemeClr>
                </a:solidFill>
              </a:rPr>
              <a:t>Proper units help keep things in context.</a:t>
            </a:r>
          </a:p>
          <a:p>
            <a:pPr>
              <a:buNone/>
            </a:pPr>
            <a:r>
              <a:rPr lang="en-US" sz="2800" dirty="0">
                <a:solidFill>
                  <a:schemeClr val="tx1">
                    <a:lumMod val="95000"/>
                    <a:lumOff val="5000"/>
                  </a:schemeClr>
                </a:solidFill>
              </a:rPr>
              <a:t>2010 BP oil spill:</a:t>
            </a:r>
          </a:p>
          <a:p>
            <a:r>
              <a:rPr lang="en-US" sz="2800" dirty="0">
                <a:solidFill>
                  <a:schemeClr val="tx1">
                    <a:lumMod val="95000"/>
                    <a:lumOff val="5000"/>
                  </a:schemeClr>
                </a:solidFill>
              </a:rPr>
              <a:t>Up to 4.9 million barrels of oil. Is that a lot?</a:t>
            </a:r>
          </a:p>
          <a:p>
            <a:r>
              <a:rPr lang="en-US" sz="2800" dirty="0">
                <a:solidFill>
                  <a:schemeClr val="tx1">
                    <a:lumMod val="95000"/>
                    <a:lumOff val="5000"/>
                  </a:schemeClr>
                </a:solidFill>
              </a:rPr>
              <a:t>0.03 Quads vs 100 Quads/yr US use.</a:t>
            </a:r>
          </a:p>
          <a:p>
            <a:pPr>
              <a:buNone/>
            </a:pPr>
            <a:r>
              <a:rPr lang="en-US" sz="2800" dirty="0">
                <a:solidFill>
                  <a:schemeClr val="tx1">
                    <a:lumMod val="95000"/>
                    <a:lumOff val="5000"/>
                  </a:schemeClr>
                </a:solidFill>
              </a:rPr>
              <a:t>(Quad = quadrillion BTUs =10</a:t>
            </a:r>
            <a:r>
              <a:rPr lang="en-US" sz="2800" baseline="30000" dirty="0">
                <a:solidFill>
                  <a:schemeClr val="tx1">
                    <a:lumMod val="95000"/>
                    <a:lumOff val="5000"/>
                  </a:schemeClr>
                </a:solidFill>
              </a:rPr>
              <a:t>15</a:t>
            </a:r>
            <a:r>
              <a:rPr lang="en-US" sz="2800" dirty="0">
                <a:solidFill>
                  <a:schemeClr val="tx1">
                    <a:lumMod val="95000"/>
                    <a:lumOff val="5000"/>
                  </a:schemeClr>
                </a:solidFill>
              </a:rPr>
              <a:t> BTU = 1,000,000,000,000,000 BTU)</a:t>
            </a:r>
          </a:p>
          <a:p>
            <a:r>
              <a:rPr lang="en-US" sz="2800" dirty="0">
                <a:solidFill>
                  <a:schemeClr val="tx1">
                    <a:lumMod val="95000"/>
                    <a:lumOff val="5000"/>
                  </a:schemeClr>
                </a:solidFill>
              </a:rPr>
              <a:t>equivalent to 2.5 of total US energy use</a:t>
            </a:r>
          </a:p>
          <a:p>
            <a:pPr>
              <a:buNone/>
            </a:pPr>
            <a:endParaRPr lang="en-US" sz="2800" dirty="0">
              <a:solidFill>
                <a:schemeClr val="tx1">
                  <a:lumMod val="95000"/>
                  <a:lumOff val="5000"/>
                </a:schemeClr>
              </a:solidFill>
            </a:endParaRPr>
          </a:p>
          <a:p>
            <a:pPr>
              <a:buNone/>
            </a:pPr>
            <a:r>
              <a:rPr lang="en-US" sz="2800" dirty="0">
                <a:solidFill>
                  <a:schemeClr val="tx1">
                    <a:lumMod val="95000"/>
                    <a:lumOff val="5000"/>
                  </a:schemeClr>
                </a:solidFill>
              </a:rPr>
              <a:t>Image: http://www.burdr.com/2010/05/deepwater-horizon-oil-spill-on-60-minutes</a:t>
            </a:r>
          </a:p>
          <a:p>
            <a:endParaRPr lang="en-US" dirty="0"/>
          </a:p>
        </p:txBody>
      </p:sp>
      <p:sp>
        <p:nvSpPr>
          <p:cNvPr id="4" name="Date Placeholder 3"/>
          <p:cNvSpPr>
            <a:spLocks noGrp="1"/>
          </p:cNvSpPr>
          <p:nvPr>
            <p:ph type="dt" sz="half" idx="10"/>
          </p:nvPr>
        </p:nvSpPr>
        <p:spPr/>
        <p:txBody>
          <a:bodyPr/>
          <a:lstStyle/>
          <a:p>
            <a:fld id="{96507258-7FBF-48D6-93D6-3C49CCAAE256}" type="datetime1">
              <a:rPr lang="en-US" smtClean="0"/>
              <a:t>8/26/2025</a:t>
            </a:fld>
            <a:endParaRPr lang="en-US"/>
          </a:p>
        </p:txBody>
      </p:sp>
    </p:spTree>
    <p:extLst>
      <p:ext uri="{BB962C8B-B14F-4D97-AF65-F5344CB8AC3E}">
        <p14:creationId xmlns:p14="http://schemas.microsoft.com/office/powerpoint/2010/main" val="7180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dkoon\AppData\Local\Microsoft\Windows\Temporary Internet Files\Content.IE5\USRTX6IG\MC900149889[1].wmf"/>
          <p:cNvPicPr/>
          <p:nvPr/>
        </p:nvPicPr>
        <p:blipFill>
          <a:blip r:embed="rId2" cstate="print">
            <a:lum bright="61000" contrast="-82000"/>
          </a:blip>
          <a:srcRect/>
          <a:stretch>
            <a:fillRect/>
          </a:stretch>
        </p:blipFill>
        <p:spPr bwMode="auto">
          <a:xfrm>
            <a:off x="4876800" y="5105400"/>
            <a:ext cx="1828800" cy="1379220"/>
          </a:xfrm>
          <a:prstGeom prst="rect">
            <a:avLst/>
          </a:prstGeom>
          <a:noFill/>
          <a:ln w="9525">
            <a:noFill/>
            <a:miter lim="800000"/>
            <a:headEnd/>
            <a:tailEnd/>
          </a:ln>
        </p:spPr>
      </p:pic>
      <p:pic>
        <p:nvPicPr>
          <p:cNvPr id="9" name="Picture 8" descr="C:\Users\dkoon\AppData\Local\Microsoft\Windows\Temporary Internet Files\Content.IE5\USRTX6IG\MC900383694[1].wmf"/>
          <p:cNvPicPr/>
          <p:nvPr/>
        </p:nvPicPr>
        <p:blipFill>
          <a:blip r:embed="rId3" cstate="print">
            <a:lum bright="45000" contrast="-55000"/>
          </a:blip>
          <a:srcRect/>
          <a:stretch>
            <a:fillRect/>
          </a:stretch>
        </p:blipFill>
        <p:spPr bwMode="auto">
          <a:xfrm>
            <a:off x="1981200" y="1447800"/>
            <a:ext cx="1376680" cy="1828800"/>
          </a:xfrm>
          <a:prstGeom prst="rect">
            <a:avLst/>
          </a:prstGeom>
          <a:noFill/>
          <a:ln w="9525">
            <a:noFill/>
            <a:miter lim="800000"/>
            <a:headEnd/>
            <a:tailEnd/>
          </a:ln>
        </p:spPr>
      </p:pic>
      <p:pic>
        <p:nvPicPr>
          <p:cNvPr id="8" name="Picture 7" descr="C:\Users\dkoon\AppData\Local\Microsoft\Windows\Temporary Internet Files\Content.IE5\DYDCPV3M\MC900211963[1].wmf"/>
          <p:cNvPicPr/>
          <p:nvPr/>
        </p:nvPicPr>
        <p:blipFill>
          <a:blip r:embed="rId4" cstate="print">
            <a:lum bright="55000" contrast="-75000"/>
          </a:blip>
          <a:srcRect/>
          <a:stretch>
            <a:fillRect/>
          </a:stretch>
        </p:blipFill>
        <p:spPr bwMode="auto">
          <a:xfrm>
            <a:off x="1524001" y="4038600"/>
            <a:ext cx="1839595" cy="1629410"/>
          </a:xfrm>
          <a:prstGeom prst="rect">
            <a:avLst/>
          </a:prstGeom>
          <a:noFill/>
          <a:ln w="9525">
            <a:noFill/>
            <a:miter lim="800000"/>
            <a:headEnd/>
            <a:tailEnd/>
          </a:ln>
        </p:spPr>
      </p:pic>
      <p:pic>
        <p:nvPicPr>
          <p:cNvPr id="7" name="Picture 6" descr="C:\Users\dkoon\AppData\Local\Microsoft\Windows\Temporary Internet Files\Content.IE5\8XW12AG6\MC900198665[1].wmf"/>
          <p:cNvPicPr/>
          <p:nvPr/>
        </p:nvPicPr>
        <p:blipFill>
          <a:blip r:embed="rId5" cstate="print">
            <a:lum bright="62000" contrast="-62000"/>
          </a:blip>
          <a:srcRect/>
          <a:stretch>
            <a:fillRect/>
          </a:stretch>
        </p:blipFill>
        <p:spPr bwMode="auto">
          <a:xfrm>
            <a:off x="5105400" y="1219201"/>
            <a:ext cx="1860550" cy="1471295"/>
          </a:xfrm>
          <a:prstGeom prst="rect">
            <a:avLst/>
          </a:prstGeom>
          <a:noFill/>
          <a:ln w="9525">
            <a:noFill/>
            <a:miter lim="800000"/>
            <a:headEnd/>
            <a:tailEnd/>
          </a:ln>
        </p:spPr>
      </p:pic>
      <p:pic>
        <p:nvPicPr>
          <p:cNvPr id="6" name="Picture 5" descr="C:\Users\dkoon\AppData\Local\Microsoft\Windows\Temporary Internet Files\Content.IE5\USRTX6IG\MC900330307[1].wmf"/>
          <p:cNvPicPr/>
          <p:nvPr/>
        </p:nvPicPr>
        <p:blipFill>
          <a:blip r:embed="rId6" cstate="print">
            <a:lum bright="100000"/>
          </a:blip>
          <a:srcRect/>
          <a:stretch>
            <a:fillRect/>
          </a:stretch>
        </p:blipFill>
        <p:spPr bwMode="auto">
          <a:xfrm>
            <a:off x="8534400" y="609600"/>
            <a:ext cx="1629410" cy="1786890"/>
          </a:xfrm>
          <a:prstGeom prst="rect">
            <a:avLst/>
          </a:prstGeom>
          <a:noFill/>
          <a:ln w="9525">
            <a:noFill/>
            <a:miter lim="800000"/>
            <a:headEnd/>
            <a:tailEnd/>
          </a:ln>
        </p:spPr>
      </p:pic>
      <p:pic>
        <p:nvPicPr>
          <p:cNvPr id="4" name="Picture 3" descr="C:\Users\dkoon\AppData\Local\Microsoft\Windows\Temporary Internet Files\Content.IE5\8KJU3184\MC900322679[1].wmf"/>
          <p:cNvPicPr/>
          <p:nvPr/>
        </p:nvPicPr>
        <p:blipFill>
          <a:blip r:embed="rId7" cstate="print">
            <a:lum bright="73000" contrast="-22000"/>
          </a:blip>
          <a:srcRect/>
          <a:stretch>
            <a:fillRect/>
          </a:stretch>
        </p:blipFill>
        <p:spPr bwMode="auto">
          <a:xfrm>
            <a:off x="7848600" y="3200400"/>
            <a:ext cx="2470150" cy="3048000"/>
          </a:xfrm>
          <a:prstGeom prst="rect">
            <a:avLst/>
          </a:prstGeom>
          <a:noFill/>
          <a:ln w="9525">
            <a:noFill/>
            <a:miter lim="800000"/>
            <a:headEnd/>
            <a:tailEnd/>
          </a:ln>
        </p:spPr>
      </p:pic>
      <p:sp>
        <p:nvSpPr>
          <p:cNvPr id="5122" name="Rectangle 2"/>
          <p:cNvSpPr>
            <a:spLocks noGrp="1" noChangeArrowheads="1"/>
          </p:cNvSpPr>
          <p:nvPr>
            <p:ph type="title"/>
          </p:nvPr>
        </p:nvSpPr>
        <p:spPr>
          <a:xfrm>
            <a:off x="1981200" y="1"/>
            <a:ext cx="8229600" cy="868363"/>
          </a:xfrm>
        </p:spPr>
        <p:txBody>
          <a:bodyPr/>
          <a:lstStyle/>
          <a:p>
            <a:pPr eaLnBrk="1" hangingPunct="1"/>
            <a:r>
              <a:rPr lang="es-CR" b="1" dirty="0"/>
              <a:t>Fuel energy content</a:t>
            </a:r>
          </a:p>
        </p:txBody>
      </p:sp>
      <p:sp>
        <p:nvSpPr>
          <p:cNvPr id="5123" name="Rectangle 3"/>
          <p:cNvSpPr>
            <a:spLocks noGrp="1" noChangeArrowheads="1"/>
          </p:cNvSpPr>
          <p:nvPr>
            <p:ph type="body" idx="1"/>
          </p:nvPr>
        </p:nvSpPr>
        <p:spPr>
          <a:xfrm>
            <a:off x="2028190" y="868364"/>
            <a:ext cx="10066789" cy="5638800"/>
          </a:xfrm>
        </p:spPr>
        <p:txBody>
          <a:bodyPr>
            <a:normAutofit lnSpcReduction="10000"/>
          </a:bodyPr>
          <a:lstStyle/>
          <a:p>
            <a:pPr>
              <a:lnSpc>
                <a:spcPct val="90000"/>
              </a:lnSpc>
              <a:tabLst>
                <a:tab pos="4511675" algn="l"/>
                <a:tab pos="5029200" algn="l"/>
              </a:tabLst>
            </a:pPr>
            <a:r>
              <a:rPr lang="en-US" sz="3200" b="1" dirty="0"/>
              <a:t>Food	 2 kWh/kg</a:t>
            </a:r>
          </a:p>
          <a:p>
            <a:pPr>
              <a:lnSpc>
                <a:spcPct val="90000"/>
              </a:lnSpc>
              <a:tabLst>
                <a:tab pos="4511675" algn="l"/>
                <a:tab pos="5029200" algn="l"/>
              </a:tabLst>
            </a:pPr>
            <a:r>
              <a:rPr lang="en-US" sz="3200" b="1" dirty="0"/>
              <a:t>Wood	 5</a:t>
            </a:r>
          </a:p>
          <a:p>
            <a:pPr>
              <a:lnSpc>
                <a:spcPct val="90000"/>
              </a:lnSpc>
              <a:tabLst>
                <a:tab pos="4511675" algn="l"/>
                <a:tab pos="5029200" algn="l"/>
              </a:tabLst>
            </a:pPr>
            <a:r>
              <a:rPr lang="en-US" sz="3200" b="1" dirty="0"/>
              <a:t>Coal	 7</a:t>
            </a:r>
          </a:p>
          <a:p>
            <a:pPr>
              <a:lnSpc>
                <a:spcPct val="90000"/>
              </a:lnSpc>
              <a:tabLst>
                <a:tab pos="4511675" algn="l"/>
                <a:tab pos="5029200" algn="l"/>
              </a:tabLst>
            </a:pPr>
            <a:r>
              <a:rPr lang="en-US" sz="3200" b="1" dirty="0"/>
              <a:t>Anthracite	10</a:t>
            </a:r>
          </a:p>
          <a:p>
            <a:pPr>
              <a:lnSpc>
                <a:spcPct val="90000"/>
              </a:lnSpc>
              <a:tabLst>
                <a:tab pos="4511675" algn="l"/>
                <a:tab pos="5029200" algn="l"/>
              </a:tabLst>
            </a:pPr>
            <a:r>
              <a:rPr lang="en-US" sz="3200" b="1" dirty="0"/>
              <a:t>Petroleum	12</a:t>
            </a:r>
          </a:p>
          <a:p>
            <a:pPr>
              <a:lnSpc>
                <a:spcPct val="90000"/>
              </a:lnSpc>
              <a:tabLst>
                <a:tab pos="4511675" algn="l"/>
                <a:tab pos="5029200" algn="l"/>
              </a:tabLst>
            </a:pPr>
            <a:r>
              <a:rPr lang="en-US" sz="3200" b="1" dirty="0"/>
              <a:t>Methane (Natl. gas)	15</a:t>
            </a:r>
          </a:p>
          <a:p>
            <a:pPr>
              <a:lnSpc>
                <a:spcPct val="90000"/>
              </a:lnSpc>
              <a:tabLst>
                <a:tab pos="4511675" algn="l"/>
                <a:tab pos="5029200" algn="l"/>
              </a:tabLst>
            </a:pPr>
            <a:r>
              <a:rPr lang="en-US" sz="3200" b="1" dirty="0"/>
              <a:t>Hydrogen	40</a:t>
            </a:r>
          </a:p>
          <a:p>
            <a:pPr>
              <a:tabLst>
                <a:tab pos="4511675" algn="l"/>
                <a:tab pos="5029200" algn="l"/>
              </a:tabLst>
            </a:pPr>
            <a:r>
              <a:rPr lang="en-US" sz="3200" b="1" dirty="0"/>
              <a:t>Uranium fission        2×10</a:t>
            </a:r>
            <a:r>
              <a:rPr lang="en-US" sz="3200" b="1" baseline="30000" dirty="0"/>
              <a:t>7</a:t>
            </a:r>
          </a:p>
          <a:p>
            <a:pPr>
              <a:tabLst>
                <a:tab pos="4511675" algn="l"/>
                <a:tab pos="5029200" algn="l"/>
              </a:tabLst>
            </a:pPr>
            <a:r>
              <a:rPr lang="en-US" sz="3200" b="1" dirty="0"/>
              <a:t>Hydrogen fusion     15×10</a:t>
            </a:r>
            <a:r>
              <a:rPr lang="en-US" sz="3200" b="1" baseline="30000" dirty="0"/>
              <a:t>7</a:t>
            </a:r>
          </a:p>
          <a:p>
            <a:pPr>
              <a:tabLst>
                <a:tab pos="4511675" algn="l"/>
                <a:tab pos="5029200" algn="l"/>
              </a:tabLst>
            </a:pPr>
            <a:r>
              <a:rPr lang="en-US" sz="3200" b="1" dirty="0"/>
              <a:t>Solar, wind              infinite</a:t>
            </a:r>
          </a:p>
          <a:p>
            <a:pPr>
              <a:lnSpc>
                <a:spcPct val="90000"/>
              </a:lnSpc>
              <a:buNone/>
              <a:tabLst>
                <a:tab pos="4511675" algn="l"/>
                <a:tab pos="5029200" algn="l"/>
              </a:tabLst>
            </a:pPr>
            <a:endParaRPr lang="es-CR" i="1" dirty="0"/>
          </a:p>
        </p:txBody>
      </p:sp>
    </p:spTree>
    <p:extLst>
      <p:ext uri="{BB962C8B-B14F-4D97-AF65-F5344CB8AC3E}">
        <p14:creationId xmlns:p14="http://schemas.microsoft.com/office/powerpoint/2010/main" val="20299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2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Chapter Objectives</a:t>
            </a:r>
          </a:p>
        </p:txBody>
      </p:sp>
      <p:sp>
        <p:nvSpPr>
          <p:cNvPr id="3" name="Content Placeholder 2"/>
          <p:cNvSpPr>
            <a:spLocks noGrp="1"/>
          </p:cNvSpPr>
          <p:nvPr>
            <p:ph idx="1"/>
          </p:nvPr>
        </p:nvSpPr>
        <p:spPr/>
        <p:txBody>
          <a:bodyPr>
            <a:normAutofit/>
          </a:bodyPr>
          <a:lstStyle/>
          <a:p>
            <a:pPr>
              <a:spcAft>
                <a:spcPts val="600"/>
              </a:spcAft>
              <a:buNone/>
            </a:pPr>
            <a:r>
              <a:rPr lang="en-US" dirty="0">
                <a:latin typeface="+mn-lt"/>
                <a:cs typeface="Arial" pitchFamily="34" charset="0"/>
              </a:rPr>
              <a:t>By the end of this chapter, you should be able to: </a:t>
            </a:r>
          </a:p>
          <a:p>
            <a:pPr>
              <a:spcAft>
                <a:spcPts val="600"/>
              </a:spcAft>
            </a:pPr>
            <a:r>
              <a:rPr lang="en-US" dirty="0">
                <a:latin typeface="+mn-lt"/>
              </a:rPr>
              <a:t>Explain the basic concept of energy.</a:t>
            </a:r>
          </a:p>
          <a:p>
            <a:pPr>
              <a:spcAft>
                <a:spcPts val="600"/>
              </a:spcAft>
            </a:pPr>
            <a:r>
              <a:rPr lang="en-US" dirty="0">
                <a:latin typeface="+mn-lt"/>
              </a:rPr>
              <a:t>Describe the conservation of energy and technical, lifestyle changes.</a:t>
            </a:r>
          </a:p>
          <a:p>
            <a:pPr>
              <a:spcAft>
                <a:spcPts val="600"/>
              </a:spcAft>
            </a:pPr>
            <a:r>
              <a:rPr lang="en-US" dirty="0">
                <a:latin typeface="+mn-lt"/>
              </a:rPr>
              <a:t>Explain the uses of energy and major factors affecting the environment.</a:t>
            </a:r>
          </a:p>
          <a:p>
            <a:pPr>
              <a:spcAft>
                <a:spcPts val="600"/>
              </a:spcAft>
            </a:pPr>
            <a:r>
              <a:rPr lang="en-US" dirty="0">
                <a:latin typeface="+mn-lt"/>
              </a:rPr>
              <a:t>Use diagrams to illustrate energy consumption in the world.</a:t>
            </a:r>
          </a:p>
          <a:p>
            <a:pPr>
              <a:spcAft>
                <a:spcPts val="600"/>
              </a:spcAft>
            </a:pPr>
            <a:r>
              <a:rPr lang="en-US" dirty="0">
                <a:latin typeface="+mn-lt"/>
              </a:rPr>
              <a:t>List the different types of energy resources.</a:t>
            </a:r>
          </a:p>
          <a:p>
            <a:pPr>
              <a:spcAft>
                <a:spcPts val="600"/>
              </a:spcAft>
            </a:pPr>
            <a:r>
              <a:rPr lang="en-US" dirty="0">
                <a:latin typeface="+mn-lt"/>
              </a:rPr>
              <a:t>Discuss the scope of energy in the future.</a:t>
            </a:r>
            <a:endParaRPr lang="en-US" b="1"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11417-A662-48D1-8A19-CD84DB12E240}"/>
              </a:ext>
            </a:extLst>
          </p:cNvPr>
          <p:cNvSpPr>
            <a:spLocks noGrp="1"/>
          </p:cNvSpPr>
          <p:nvPr>
            <p:ph idx="1"/>
          </p:nvPr>
        </p:nvSpPr>
        <p:spPr/>
        <p:txBody>
          <a:bodyPr/>
          <a:lstStyle/>
          <a:p>
            <a:r>
              <a:rPr lang="en-US" sz="5400" dirty="0">
                <a:solidFill>
                  <a:schemeClr val="tx1"/>
                </a:solidFill>
                <a:ea typeface="+mj-ea"/>
                <a:cs typeface="+mj-cs"/>
              </a:rPr>
              <a:t>Energy: An Introduction</a:t>
            </a:r>
            <a:endParaRPr lang="en-US" dirty="0">
              <a:solidFill>
                <a:schemeClr val="tx1"/>
              </a:solidFill>
            </a:endParaRPr>
          </a:p>
        </p:txBody>
      </p:sp>
    </p:spTree>
    <p:extLst>
      <p:ext uri="{BB962C8B-B14F-4D97-AF65-F5344CB8AC3E}">
        <p14:creationId xmlns:p14="http://schemas.microsoft.com/office/powerpoint/2010/main" val="175471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619C-5DAC-4F83-B7FF-EE2CB24F8714}"/>
              </a:ext>
            </a:extLst>
          </p:cNvPr>
          <p:cNvSpPr>
            <a:spLocks noGrp="1"/>
          </p:cNvSpPr>
          <p:nvPr>
            <p:ph type="title"/>
          </p:nvPr>
        </p:nvSpPr>
        <p:spPr/>
        <p:txBody>
          <a:bodyPr>
            <a:normAutofit/>
          </a:bodyPr>
          <a:lstStyle/>
          <a:p>
            <a:r>
              <a:rPr lang="en-US" sz="4800" dirty="0"/>
              <a:t>Syllabus</a:t>
            </a:r>
          </a:p>
        </p:txBody>
      </p:sp>
      <p:sp>
        <p:nvSpPr>
          <p:cNvPr id="3" name="Content Placeholder 2">
            <a:extLst>
              <a:ext uri="{FF2B5EF4-FFF2-40B4-BE49-F238E27FC236}">
                <a16:creationId xmlns:a16="http://schemas.microsoft.com/office/drawing/2014/main" id="{71D92E83-8541-4A0D-B506-7C32295A497E}"/>
              </a:ext>
            </a:extLst>
          </p:cNvPr>
          <p:cNvSpPr>
            <a:spLocks noGrp="1"/>
          </p:cNvSpPr>
          <p:nvPr>
            <p:ph idx="1"/>
          </p:nvPr>
        </p:nvSpPr>
        <p:spPr/>
        <p:txBody>
          <a:bodyPr>
            <a:normAutofit/>
          </a:bodyPr>
          <a:lstStyle/>
          <a:p>
            <a:r>
              <a:rPr lang="en-US" sz="2800" dirty="0"/>
              <a:t>Class will meet in  SIMS 205 once to twice a week</a:t>
            </a:r>
          </a:p>
          <a:p>
            <a:r>
              <a:rPr lang="en-US" sz="2800" dirty="0"/>
              <a:t>Office Hours: T 1-2 and W 1-2, or by appointment</a:t>
            </a:r>
          </a:p>
          <a:p>
            <a:pPr marL="0">
              <a:lnSpc>
                <a:spcPct val="115000"/>
              </a:lnSpc>
              <a:spcBef>
                <a:spcPts val="0"/>
              </a:spcBef>
            </a:pPr>
            <a:r>
              <a:rPr lang="en-US"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Cell phones, tablets, and computers are not allowed in class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8206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(1 of 2)</a:t>
            </a:r>
          </a:p>
        </p:txBody>
      </p:sp>
      <p:sp>
        <p:nvSpPr>
          <p:cNvPr id="3" name="Content Placeholder 2"/>
          <p:cNvSpPr>
            <a:spLocks noGrp="1"/>
          </p:cNvSpPr>
          <p:nvPr>
            <p:ph idx="1"/>
          </p:nvPr>
        </p:nvSpPr>
        <p:spPr>
          <a:xfrm>
            <a:off x="1879134" y="1744911"/>
            <a:ext cx="9625478" cy="4166312"/>
          </a:xfrm>
        </p:spPr>
        <p:txBody>
          <a:bodyPr/>
          <a:lstStyle/>
          <a:p>
            <a:pPr>
              <a:spcBef>
                <a:spcPts val="600"/>
              </a:spcBef>
            </a:pPr>
            <a:r>
              <a:rPr lang="en-US" dirty="0">
                <a:latin typeface="+mn-lt"/>
              </a:rPr>
              <a:t>According to </a:t>
            </a:r>
            <a:r>
              <a:rPr lang="en-US" dirty="0"/>
              <a:t>the ex </a:t>
            </a:r>
            <a:r>
              <a:rPr lang="en-US" dirty="0">
                <a:latin typeface="+mn-lt"/>
              </a:rPr>
              <a:t>Director-General of the International Renewable Energy Agency (IRENA), “</a:t>
            </a:r>
            <a:r>
              <a:rPr lang="en-US" b="1" dirty="0">
                <a:latin typeface="+mn-lt"/>
              </a:rPr>
              <a:t>Energy is fundamental to our civilization and to the prosperity of nations. Its production, distribution, and utilization are deeply embedded in the fabric of our economies and central to the relations between states</a:t>
            </a:r>
            <a:r>
              <a:rPr lang="en-US" dirty="0">
                <a:latin typeface="+mn-lt"/>
              </a:rPr>
              <a:t>.”</a:t>
            </a:r>
          </a:p>
          <a:p>
            <a:pPr>
              <a:spcBef>
                <a:spcPts val="600"/>
              </a:spcBef>
            </a:pPr>
            <a:r>
              <a:rPr lang="en-US" dirty="0">
                <a:latin typeface="+mn-lt"/>
              </a:rPr>
              <a:t>Energy provide services from your morning latte to emergency medical care.</a:t>
            </a:r>
          </a:p>
          <a:p>
            <a:pPr>
              <a:spcBef>
                <a:spcPts val="600"/>
              </a:spcBef>
            </a:pPr>
            <a:r>
              <a:rPr lang="en-US" dirty="0">
                <a:latin typeface="+mn-lt"/>
              </a:rPr>
              <a:t>Energy pervades all sectors of society—economics, labor, environment, and international relations.</a:t>
            </a:r>
          </a:p>
          <a:p>
            <a:pPr>
              <a:spcBef>
                <a:spcPts val="600"/>
              </a:spcBef>
            </a:pPr>
            <a:r>
              <a:rPr lang="en-US" dirty="0">
                <a:latin typeface="+mn-lt"/>
              </a:rPr>
              <a:t>Using energy resources has made our efforts more productive.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(2 of 2)</a:t>
            </a:r>
          </a:p>
        </p:txBody>
      </p:sp>
      <p:sp>
        <p:nvSpPr>
          <p:cNvPr id="3" name="Content Placeholder 2"/>
          <p:cNvSpPr>
            <a:spLocks noGrp="1"/>
          </p:cNvSpPr>
          <p:nvPr>
            <p:ph idx="1"/>
          </p:nvPr>
        </p:nvSpPr>
        <p:spPr>
          <a:xfrm>
            <a:off x="2265028" y="1845578"/>
            <a:ext cx="9239584" cy="4065644"/>
          </a:xfrm>
        </p:spPr>
        <p:txBody>
          <a:bodyPr/>
          <a:lstStyle/>
          <a:p>
            <a:r>
              <a:rPr lang="en-US" u="sng" dirty="0">
                <a:latin typeface="+mn-lt"/>
              </a:rPr>
              <a:t>About 80% of the world’s energy comes from fossil fuels, about 30% from oil, 25% from coal, and 25% from natural gas.</a:t>
            </a:r>
          </a:p>
          <a:p>
            <a:r>
              <a:rPr lang="en-US" dirty="0">
                <a:latin typeface="+mn-lt"/>
              </a:rPr>
              <a:t>Countries such as Morocco, Japan, Lebanon, and Luxembourg import more than 90% of their energy resources.</a:t>
            </a:r>
          </a:p>
          <a:p>
            <a:r>
              <a:rPr lang="en-US" dirty="0">
                <a:latin typeface="+mn-lt"/>
              </a:rPr>
              <a:t>Energy is a basic concept in all science and engineering disciplines.</a:t>
            </a:r>
          </a:p>
          <a:p>
            <a:r>
              <a:rPr lang="en-US" dirty="0">
                <a:latin typeface="+mn-lt"/>
              </a:rPr>
              <a:t>Sustained energy </a:t>
            </a:r>
            <a:r>
              <a:rPr lang="en-US" u="sng" dirty="0">
                <a:latin typeface="+mn-lt"/>
              </a:rPr>
              <a:t>growth in this century presents an opportunity to transform lives and economies and improve the quality of everyone’s lives through the expanded use of renewable energy sources.</a:t>
            </a:r>
          </a:p>
          <a:p>
            <a:r>
              <a:rPr lang="en-US" dirty="0">
                <a:latin typeface="+mn-lt"/>
              </a:rPr>
              <a:t>Renewable energy sources, such as water, wind, solar, and biomass are important </a:t>
            </a:r>
            <a:r>
              <a:rPr lang="en-US" b="1" dirty="0">
                <a:latin typeface="+mn-lt"/>
              </a:rPr>
              <a:t>especially right now with the climate change</a:t>
            </a:r>
            <a:r>
              <a:rPr lang="en-US" dirty="0">
                <a:latin typeface="+mn-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Knowledge Check 1</a:t>
            </a:r>
          </a:p>
        </p:txBody>
      </p:sp>
      <p:sp>
        <p:nvSpPr>
          <p:cNvPr id="3" name="Content Placeholder 2"/>
          <p:cNvSpPr>
            <a:spLocks noGrp="1"/>
          </p:cNvSpPr>
          <p:nvPr>
            <p:ph idx="1"/>
          </p:nvPr>
        </p:nvSpPr>
        <p:spPr/>
        <p:txBody>
          <a:bodyPr/>
          <a:lstStyle/>
          <a:p>
            <a:pPr marL="0">
              <a:buNone/>
            </a:pPr>
            <a:r>
              <a:rPr lang="en-US" dirty="0">
                <a:latin typeface="+mn-lt"/>
              </a:rPr>
              <a:t>What provides 80% of the world's energy today? And what is the main energy supply for our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Knowledge Check 1: Answer</a:t>
            </a:r>
          </a:p>
        </p:txBody>
      </p:sp>
      <p:sp>
        <p:nvSpPr>
          <p:cNvPr id="3" name="Content Placeholder 2"/>
          <p:cNvSpPr>
            <a:spLocks noGrp="1"/>
          </p:cNvSpPr>
          <p:nvPr>
            <p:ph idx="1"/>
          </p:nvPr>
        </p:nvSpPr>
        <p:spPr/>
        <p:txBody>
          <a:bodyPr/>
          <a:lstStyle/>
          <a:p>
            <a:pPr marL="0">
              <a:spcBef>
                <a:spcPts val="1800"/>
              </a:spcBef>
              <a:spcAft>
                <a:spcPts val="1800"/>
              </a:spcAft>
              <a:buNone/>
            </a:pPr>
            <a:r>
              <a:rPr lang="en-US" dirty="0">
                <a:latin typeface="+mn-lt"/>
              </a:rPr>
              <a:t>What provides 80% of the world's energy today? And what is the main energy supply for our world?</a:t>
            </a:r>
          </a:p>
          <a:p>
            <a:pPr marL="0">
              <a:spcBef>
                <a:spcPts val="1800"/>
              </a:spcBef>
              <a:spcAft>
                <a:spcPts val="1800"/>
              </a:spcAft>
              <a:buNone/>
            </a:pPr>
            <a:r>
              <a:rPr lang="en-US" b="1" dirty="0">
                <a:latin typeface="+mn-lt"/>
              </a:rPr>
              <a:t>Answer: </a:t>
            </a:r>
            <a:r>
              <a:rPr lang="en-US" dirty="0">
                <a:latin typeface="+mn-lt"/>
              </a:rPr>
              <a:t>About 80% of the world’s energy comes from fossil fuels, about 30% from oil, 25% from coal, and 25% from natural gas. Globally we get the largest amount of our energy from oil, followed by coal, gas, then hydroelectric power.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701E9-8797-4FCC-AB61-F8D723C85431}"/>
              </a:ext>
            </a:extLst>
          </p:cNvPr>
          <p:cNvSpPr>
            <a:spLocks noGrp="1"/>
          </p:cNvSpPr>
          <p:nvPr>
            <p:ph type="ctrTitle"/>
          </p:nvPr>
        </p:nvSpPr>
        <p:spPr>
          <a:xfrm>
            <a:off x="2161374" y="2866938"/>
            <a:ext cx="8915399" cy="2262781"/>
          </a:xfrm>
        </p:spPr>
        <p:txBody>
          <a:bodyPr>
            <a:normAutofit/>
          </a:bodyPr>
          <a:lstStyle/>
          <a:p>
            <a:r>
              <a:rPr lang="en-US" dirty="0">
                <a:solidFill>
                  <a:srgbClr val="C00000"/>
                </a:solidFill>
              </a:rPr>
              <a:t>Energy Conservation</a:t>
            </a:r>
            <a:endParaRPr lang="en-US" dirty="0"/>
          </a:p>
        </p:txBody>
      </p:sp>
    </p:spTree>
    <p:extLst>
      <p:ext uri="{BB962C8B-B14F-4D97-AF65-F5344CB8AC3E}">
        <p14:creationId xmlns:p14="http://schemas.microsoft.com/office/powerpoint/2010/main" val="171684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Conservation (1 of 2)</a:t>
            </a:r>
          </a:p>
        </p:txBody>
      </p:sp>
      <p:sp>
        <p:nvSpPr>
          <p:cNvPr id="3" name="Content Placeholder 2"/>
          <p:cNvSpPr>
            <a:spLocks noGrp="1"/>
          </p:cNvSpPr>
          <p:nvPr>
            <p:ph idx="1"/>
          </p:nvPr>
        </p:nvSpPr>
        <p:spPr>
          <a:xfrm>
            <a:off x="476843" y="1825625"/>
            <a:ext cx="11485308" cy="4351338"/>
          </a:xfrm>
        </p:spPr>
        <p:txBody>
          <a:bodyPr/>
          <a:lstStyle/>
          <a:p>
            <a:pPr>
              <a:spcBef>
                <a:spcPts val="600"/>
              </a:spcBef>
              <a:spcAft>
                <a:spcPts val="600"/>
              </a:spcAft>
            </a:pPr>
            <a:r>
              <a:rPr lang="en-US" dirty="0">
                <a:latin typeface="+mn-lt"/>
              </a:rPr>
              <a:t>The total energy consumed in any activity can be thought of as consisting of two factors:</a:t>
            </a:r>
          </a:p>
          <a:p>
            <a:pPr lvl="1">
              <a:spcBef>
                <a:spcPts val="600"/>
              </a:spcBef>
              <a:spcAft>
                <a:spcPts val="600"/>
              </a:spcAft>
            </a:pPr>
            <a:r>
              <a:rPr lang="en-US" dirty="0">
                <a:latin typeface="+mn-lt"/>
              </a:rPr>
              <a:t>The efficiency of the activity and the length/amount of the activity that input provides</a:t>
            </a:r>
          </a:p>
          <a:p>
            <a:pPr>
              <a:spcBef>
                <a:spcPts val="600"/>
              </a:spcBef>
              <a:spcAft>
                <a:spcPts val="600"/>
              </a:spcAft>
            </a:pPr>
            <a:r>
              <a:rPr lang="en-US" u="sng" dirty="0">
                <a:latin typeface="+mn-lt"/>
              </a:rPr>
              <a:t>Efforts of energy conservation usually concentrate on either changes to technology or lifestyle</a:t>
            </a:r>
            <a:r>
              <a:rPr lang="en-US" dirty="0">
                <a:latin typeface="+mn-lt"/>
              </a:rPr>
              <a:t>.</a:t>
            </a:r>
          </a:p>
          <a:p>
            <a:pPr lvl="1">
              <a:spcBef>
                <a:spcPts val="600"/>
              </a:spcBef>
              <a:spcAft>
                <a:spcPts val="600"/>
              </a:spcAft>
            </a:pPr>
            <a:r>
              <a:rPr lang="en-US" b="1" dirty="0">
                <a:latin typeface="+mn-lt"/>
              </a:rPr>
              <a:t>Technical change: </a:t>
            </a:r>
            <a:r>
              <a:rPr lang="en-US" dirty="0">
                <a:latin typeface="+mn-lt"/>
              </a:rPr>
              <a:t>This change consists of using fuel more efficiently to perform the same task.</a:t>
            </a:r>
          </a:p>
          <a:p>
            <a:pPr lvl="1">
              <a:spcBef>
                <a:spcPts val="600"/>
              </a:spcBef>
              <a:spcAft>
                <a:spcPts val="600"/>
              </a:spcAft>
            </a:pPr>
            <a:r>
              <a:rPr lang="en-US" b="1" dirty="0">
                <a:latin typeface="+mn-lt"/>
              </a:rPr>
              <a:t>Lifestyle change: </a:t>
            </a:r>
            <a:r>
              <a:rPr lang="en-US" dirty="0">
                <a:latin typeface="+mn-lt"/>
              </a:rPr>
              <a:t>This change means consciously using less fuel by such behaviors as turning down the thermostat or driving fewer miles.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Conservation (2 of 2)</a:t>
            </a:r>
          </a:p>
        </p:txBody>
      </p:sp>
      <p:sp>
        <p:nvSpPr>
          <p:cNvPr id="3" name="Content Placeholder 2"/>
          <p:cNvSpPr>
            <a:spLocks noGrp="1"/>
          </p:cNvSpPr>
          <p:nvPr>
            <p:ph idx="1"/>
          </p:nvPr>
        </p:nvSpPr>
        <p:spPr>
          <a:xfrm>
            <a:off x="1719743" y="2133600"/>
            <a:ext cx="9784869" cy="3777622"/>
          </a:xfrm>
        </p:spPr>
        <p:txBody>
          <a:bodyPr>
            <a:normAutofit fontScale="92500" lnSpcReduction="10000"/>
          </a:bodyPr>
          <a:lstStyle/>
          <a:p>
            <a:r>
              <a:rPr lang="en-US" sz="2800" dirty="0">
                <a:latin typeface="+mn-lt"/>
              </a:rPr>
              <a:t>The maximum possible success of technical fixes for energy conservation </a:t>
            </a:r>
            <a:r>
              <a:rPr lang="en-US" sz="2800" u="sng" dirty="0">
                <a:latin typeface="+mn-lt"/>
              </a:rPr>
              <a:t>is limited by the laws of physics.</a:t>
            </a:r>
          </a:p>
          <a:p>
            <a:r>
              <a:rPr lang="en-US" sz="2800" dirty="0">
                <a:latin typeface="+mn-lt"/>
              </a:rPr>
              <a:t>Conservation measures can be readily practiced by each individual with the incentive of saving money and energy.</a:t>
            </a:r>
          </a:p>
          <a:p>
            <a:r>
              <a:rPr lang="en-US" sz="2800" dirty="0">
                <a:latin typeface="+mn-lt"/>
              </a:rPr>
              <a:t>Turning down the thermostat leads to lower household energy bills.</a:t>
            </a:r>
          </a:p>
          <a:p>
            <a:r>
              <a:rPr lang="en-US" sz="2800" dirty="0">
                <a:latin typeface="+mn-lt"/>
              </a:rPr>
              <a:t>Walking or biking short distances, rather than driving, lowers spending on gasoline</a:t>
            </a:r>
            <a:r>
              <a:rPr lang="en-US" dirty="0">
                <a:latin typeface="+mn-lt"/>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1</a:t>
            </a:r>
          </a:p>
        </p:txBody>
      </p:sp>
      <p:sp>
        <p:nvSpPr>
          <p:cNvPr id="3" name="Content Placeholder 2"/>
          <p:cNvSpPr>
            <a:spLocks noGrp="1"/>
          </p:cNvSpPr>
          <p:nvPr>
            <p:ph idx="1"/>
          </p:nvPr>
        </p:nvSpPr>
        <p:spPr/>
        <p:txBody>
          <a:bodyPr>
            <a:normAutofit/>
          </a:bodyPr>
          <a:lstStyle/>
          <a:p>
            <a:pPr>
              <a:buNone/>
            </a:pPr>
            <a:r>
              <a:rPr lang="en-US" sz="2800" dirty="0">
                <a:latin typeface="+mn-lt"/>
              </a:rPr>
              <a:t>Discuss five ways to conserve energy.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1 Debrief</a:t>
            </a:r>
          </a:p>
        </p:txBody>
      </p:sp>
      <p:sp>
        <p:nvSpPr>
          <p:cNvPr id="3" name="Content Placeholder 2"/>
          <p:cNvSpPr>
            <a:spLocks noGrp="1"/>
          </p:cNvSpPr>
          <p:nvPr>
            <p:ph idx="1"/>
          </p:nvPr>
        </p:nvSpPr>
        <p:spPr/>
        <p:txBody>
          <a:bodyPr/>
          <a:lstStyle/>
          <a:p>
            <a:pPr>
              <a:buNone/>
            </a:pPr>
            <a:r>
              <a:rPr lang="en-US" dirty="0">
                <a:latin typeface="+mn-lt"/>
              </a:rPr>
              <a:t>Discuss the five ways to conserve energy.</a:t>
            </a:r>
          </a:p>
          <a:p>
            <a:pPr marL="457200" indent="-457200">
              <a:buFont typeface="+mj-lt"/>
              <a:buAutoNum type="arabicPeriod"/>
            </a:pPr>
            <a:r>
              <a:rPr lang="en-US" dirty="0">
                <a:latin typeface="+mn-lt"/>
              </a:rPr>
              <a:t>Get a smart thermostat.</a:t>
            </a:r>
          </a:p>
          <a:p>
            <a:pPr marL="457200" indent="-457200">
              <a:buFont typeface="+mj-lt"/>
              <a:buAutoNum type="arabicPeriod"/>
            </a:pPr>
            <a:r>
              <a:rPr lang="en-US" dirty="0">
                <a:latin typeface="+mn-lt"/>
              </a:rPr>
              <a:t>Reduce the uses of electric</a:t>
            </a:r>
            <a:r>
              <a:rPr lang="en-US" dirty="0">
                <a:solidFill>
                  <a:srgbClr val="FF0000"/>
                </a:solidFill>
                <a:latin typeface="+mn-lt"/>
              </a:rPr>
              <a:t> </a:t>
            </a:r>
            <a:r>
              <a:rPr lang="en-US" dirty="0">
                <a:latin typeface="+mn-lt"/>
              </a:rPr>
              <a:t>appliances.</a:t>
            </a:r>
          </a:p>
          <a:p>
            <a:pPr marL="457200" indent="-457200">
              <a:buFont typeface="+mj-lt"/>
              <a:buAutoNum type="arabicPeriod"/>
            </a:pPr>
            <a:r>
              <a:rPr lang="en-US" dirty="0">
                <a:latin typeface="+mn-lt"/>
              </a:rPr>
              <a:t>Replace the traditional light bulbs with LEDs.</a:t>
            </a:r>
          </a:p>
          <a:p>
            <a:pPr marL="457200" indent="-457200">
              <a:buFont typeface="+mj-lt"/>
              <a:buAutoNum type="arabicPeriod"/>
            </a:pPr>
            <a:r>
              <a:rPr lang="en-US" dirty="0">
                <a:latin typeface="+mn-lt"/>
              </a:rPr>
              <a:t>Use natural lights.</a:t>
            </a:r>
          </a:p>
          <a:p>
            <a:pPr marL="457200" indent="-457200">
              <a:buFont typeface="+mj-lt"/>
              <a:buAutoNum type="arabicPeriod"/>
            </a:pPr>
            <a:r>
              <a:rPr lang="en-US" dirty="0">
                <a:latin typeface="+mn-lt"/>
              </a:rPr>
              <a:t>Insulate home properly.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ACEB5-7272-443B-8CC1-62A904F63EA2}"/>
              </a:ext>
            </a:extLst>
          </p:cNvPr>
          <p:cNvSpPr>
            <a:spLocks noGrp="1"/>
          </p:cNvSpPr>
          <p:nvPr>
            <p:ph idx="1"/>
          </p:nvPr>
        </p:nvSpPr>
        <p:spPr>
          <a:xfrm>
            <a:off x="1501629" y="2133600"/>
            <a:ext cx="10690371" cy="3777622"/>
          </a:xfrm>
        </p:spPr>
        <p:txBody>
          <a:bodyPr/>
          <a:lstStyle/>
          <a:p>
            <a:r>
              <a:rPr lang="en-US" sz="5400" dirty="0">
                <a:solidFill>
                  <a:srgbClr val="C00000"/>
                </a:solidFill>
                <a:ea typeface="+mj-ea"/>
                <a:cs typeface="+mj-cs"/>
              </a:rPr>
              <a:t>Energy Use and the    Environment</a:t>
            </a:r>
            <a:endParaRPr lang="en-US" dirty="0">
              <a:solidFill>
                <a:srgbClr val="C00000"/>
              </a:solidFill>
            </a:endParaRPr>
          </a:p>
        </p:txBody>
      </p:sp>
    </p:spTree>
    <p:extLst>
      <p:ext uri="{BB962C8B-B14F-4D97-AF65-F5344CB8AC3E}">
        <p14:creationId xmlns:p14="http://schemas.microsoft.com/office/powerpoint/2010/main" val="159759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57B6-E5E9-404E-A634-39B00CDA62E6}"/>
              </a:ext>
            </a:extLst>
          </p:cNvPr>
          <p:cNvSpPr>
            <a:spLocks noGrp="1"/>
          </p:cNvSpPr>
          <p:nvPr>
            <p:ph type="title"/>
          </p:nvPr>
        </p:nvSpPr>
        <p:spPr/>
        <p:txBody>
          <a:bodyPr/>
          <a:lstStyle/>
          <a:p>
            <a:r>
              <a:rPr lang="en-US" b="1" dirty="0"/>
              <a:t>Attendance: </a:t>
            </a:r>
          </a:p>
        </p:txBody>
      </p:sp>
      <p:sp>
        <p:nvSpPr>
          <p:cNvPr id="3" name="Content Placeholder 2">
            <a:extLst>
              <a:ext uri="{FF2B5EF4-FFF2-40B4-BE49-F238E27FC236}">
                <a16:creationId xmlns:a16="http://schemas.microsoft.com/office/drawing/2014/main" id="{B6B2AD1B-F8F8-4602-B8D2-5E3855394939}"/>
              </a:ext>
            </a:extLst>
          </p:cNvPr>
          <p:cNvSpPr>
            <a:spLocks noGrp="1"/>
          </p:cNvSpPr>
          <p:nvPr>
            <p:ph idx="1"/>
          </p:nvPr>
        </p:nvSpPr>
        <p:spPr>
          <a:xfrm>
            <a:off x="1359017" y="2133600"/>
            <a:ext cx="10145595" cy="3777622"/>
          </a:xfrm>
        </p:spPr>
        <p:txBody>
          <a:bodyPr>
            <a:noAutofit/>
          </a:bodyPr>
          <a:lstStyle/>
          <a:p>
            <a:r>
              <a:rPr lang="en-US" sz="2800" dirty="0"/>
              <a:t>Although roll is not formally taken in class, I strongly recommend regular attendance. The course has a significant component of interactive learning, and the activities done in class reinforce the material discussed. If there is a reason that you must miss class, please talk with me to make arrangements to cover the material. The attendance policy described in the Winthrop University undergraduate catalog will be followed.</a:t>
            </a:r>
          </a:p>
        </p:txBody>
      </p:sp>
    </p:spTree>
    <p:extLst>
      <p:ext uri="{BB962C8B-B14F-4D97-AF65-F5344CB8AC3E}">
        <p14:creationId xmlns:p14="http://schemas.microsoft.com/office/powerpoint/2010/main" val="340236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31" y="624110"/>
            <a:ext cx="9927482" cy="1280890"/>
          </a:xfrm>
        </p:spPr>
        <p:txBody>
          <a:bodyPr/>
          <a:lstStyle/>
          <a:p>
            <a:r>
              <a:rPr lang="en-US" dirty="0">
                <a:latin typeface="+mn-lt"/>
              </a:rPr>
              <a:t>Energy Use and the Environment (1 of 4)</a:t>
            </a:r>
          </a:p>
        </p:txBody>
      </p:sp>
      <p:sp>
        <p:nvSpPr>
          <p:cNvPr id="3" name="Content Placeholder 2"/>
          <p:cNvSpPr>
            <a:spLocks noGrp="1"/>
          </p:cNvSpPr>
          <p:nvPr>
            <p:ph idx="1"/>
          </p:nvPr>
        </p:nvSpPr>
        <p:spPr>
          <a:xfrm>
            <a:off x="922789" y="1345035"/>
            <a:ext cx="10964411" cy="3777622"/>
          </a:xfrm>
        </p:spPr>
        <p:txBody>
          <a:bodyPr>
            <a:noAutofit/>
          </a:bodyPr>
          <a:lstStyle/>
          <a:p>
            <a:r>
              <a:rPr lang="en-US" sz="2800" dirty="0">
                <a:solidFill>
                  <a:schemeClr val="accent2">
                    <a:lumMod val="50000"/>
                  </a:schemeClr>
                </a:solidFill>
                <a:latin typeface="+mn-lt"/>
              </a:rPr>
              <a:t>The use of our energy resources is one of the major factors affecting the environment.</a:t>
            </a:r>
          </a:p>
          <a:p>
            <a:r>
              <a:rPr lang="en-US" sz="2800" dirty="0">
                <a:solidFill>
                  <a:schemeClr val="accent2">
                    <a:lumMod val="50000"/>
                  </a:schemeClr>
                </a:solidFill>
                <a:latin typeface="+mn-lt"/>
              </a:rPr>
              <a:t>The degradation of the environment and impacts to human health </a:t>
            </a:r>
            <a:r>
              <a:rPr lang="en-US" sz="2800" u="sng" dirty="0">
                <a:solidFill>
                  <a:schemeClr val="accent2">
                    <a:lumMod val="50000"/>
                  </a:schemeClr>
                </a:solidFill>
                <a:latin typeface="+mn-lt"/>
              </a:rPr>
              <a:t>inspired the first Earth Day, on April 22, 1970.</a:t>
            </a:r>
          </a:p>
          <a:p>
            <a:r>
              <a:rPr lang="en-US" sz="2800" dirty="0">
                <a:solidFill>
                  <a:schemeClr val="accent2">
                    <a:lumMod val="50000"/>
                  </a:schemeClr>
                </a:solidFill>
                <a:latin typeface="+mn-lt"/>
              </a:rPr>
              <a:t>The United States has made significant progress in reducing pollution in the years since the establishment of the Environmental Protection Agency (EPA).</a:t>
            </a:r>
            <a:r>
              <a:rPr lang="en-US" sz="2800" b="1" dirty="0">
                <a:solidFill>
                  <a:schemeClr val="accent2">
                    <a:lumMod val="50000"/>
                  </a:schemeClr>
                </a:solidFill>
                <a:latin typeface="+mn-lt"/>
              </a:rPr>
              <a:t>Now….</a:t>
            </a:r>
          </a:p>
          <a:p>
            <a:r>
              <a:rPr lang="en-US" sz="2800" dirty="0">
                <a:solidFill>
                  <a:schemeClr val="accent2">
                    <a:lumMod val="50000"/>
                  </a:schemeClr>
                </a:solidFill>
                <a:latin typeface="+mn-lt"/>
              </a:rPr>
              <a:t>Air pollution has declined nationally by two-thirds since 1970.</a:t>
            </a:r>
          </a:p>
          <a:p>
            <a:r>
              <a:rPr lang="en-US" sz="2800" dirty="0">
                <a:solidFill>
                  <a:schemeClr val="accent2">
                    <a:lumMod val="50000"/>
                  </a:schemeClr>
                </a:solidFill>
                <a:latin typeface="+mn-lt"/>
              </a:rPr>
              <a:t>New cars emitted about 1% of the pollution per mile in the 1970s</a:t>
            </a:r>
            <a:r>
              <a:rPr lang="en-US" sz="2800" dirty="0">
                <a:solidFill>
                  <a:srgbClr val="282F7C"/>
                </a:solidFill>
                <a:latin typeface="+mn-l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137" y="624110"/>
            <a:ext cx="9474476" cy="1280890"/>
          </a:xfrm>
        </p:spPr>
        <p:txBody>
          <a:bodyPr/>
          <a:lstStyle/>
          <a:p>
            <a:r>
              <a:rPr lang="en-US" dirty="0">
                <a:latin typeface="+mn-lt"/>
              </a:rPr>
              <a:t>Energy Use and the Environment (2 of 4)</a:t>
            </a:r>
          </a:p>
        </p:txBody>
      </p:sp>
      <p:sp>
        <p:nvSpPr>
          <p:cNvPr id="3" name="Content Placeholder 2"/>
          <p:cNvSpPr>
            <a:spLocks noGrp="1"/>
          </p:cNvSpPr>
          <p:nvPr>
            <p:ph idx="1"/>
          </p:nvPr>
        </p:nvSpPr>
        <p:spPr>
          <a:xfrm>
            <a:off x="1699978" y="1420535"/>
            <a:ext cx="9935551" cy="3777622"/>
          </a:xfrm>
        </p:spPr>
        <p:txBody>
          <a:bodyPr>
            <a:noAutofit/>
          </a:bodyPr>
          <a:lstStyle/>
          <a:p>
            <a:pPr>
              <a:spcBef>
                <a:spcPts val="300"/>
              </a:spcBef>
              <a:spcAft>
                <a:spcPts val="300"/>
              </a:spcAft>
            </a:pPr>
            <a:r>
              <a:rPr lang="en-US" sz="2400" dirty="0">
                <a:latin typeface="+mn-lt"/>
              </a:rPr>
              <a:t>Observed </a:t>
            </a:r>
            <a:r>
              <a:rPr lang="en-US" sz="2400" u="sng" dirty="0">
                <a:latin typeface="+mn-lt"/>
              </a:rPr>
              <a:t>increases in greenhouse gas concentrations are caused by human activities, primarily the burning of fossil fuels.</a:t>
            </a:r>
          </a:p>
          <a:p>
            <a:pPr>
              <a:spcBef>
                <a:spcPts val="300"/>
              </a:spcBef>
              <a:spcAft>
                <a:spcPts val="300"/>
              </a:spcAft>
            </a:pPr>
            <a:r>
              <a:rPr lang="en-US" sz="2400" dirty="0">
                <a:latin typeface="+mn-lt"/>
              </a:rPr>
              <a:t>Use of fossil fuels, since the beginning of the industrial age, </a:t>
            </a:r>
            <a:r>
              <a:rPr lang="en-US" sz="2400" u="sng" dirty="0">
                <a:latin typeface="+mn-lt"/>
              </a:rPr>
              <a:t>has increased the carbon dioxide concentration in the atmosphere by 50% and has increased the earth’s temperature by more than 1°C.</a:t>
            </a:r>
          </a:p>
          <a:p>
            <a:pPr>
              <a:spcBef>
                <a:spcPts val="300"/>
              </a:spcBef>
              <a:spcAft>
                <a:spcPts val="300"/>
              </a:spcAft>
            </a:pPr>
            <a:r>
              <a:rPr lang="en-US" sz="2400" dirty="0">
                <a:latin typeface="+mn-lt"/>
              </a:rPr>
              <a:t>Achieving </a:t>
            </a:r>
            <a:r>
              <a:rPr lang="en-US" sz="2400" u="sng" dirty="0">
                <a:latin typeface="+mn-lt"/>
              </a:rPr>
              <a:t>the goal of net-zero emissions by 2050 has put renewable energy sources at the forefront of energy policy</a:t>
            </a:r>
            <a:r>
              <a:rPr lang="en-US" sz="2400" dirty="0">
                <a:latin typeface="+mn-lt"/>
              </a:rPr>
              <a:t>, research, and investment. </a:t>
            </a:r>
            <a:r>
              <a:rPr lang="en-US" sz="2400" b="1" dirty="0">
                <a:latin typeface="+mn-lt"/>
              </a:rPr>
              <a:t>Except that…..</a:t>
            </a:r>
          </a:p>
          <a:p>
            <a:pPr>
              <a:spcBef>
                <a:spcPts val="300"/>
              </a:spcBef>
              <a:spcAft>
                <a:spcPts val="300"/>
              </a:spcAft>
            </a:pPr>
            <a:r>
              <a:rPr lang="en-US" sz="2400" dirty="0">
                <a:latin typeface="+mn-lt"/>
              </a:rPr>
              <a:t>The technological advances of the past two decades have led </a:t>
            </a:r>
            <a:r>
              <a:rPr lang="en-US" sz="2400" u="sng" dirty="0">
                <a:latin typeface="+mn-lt"/>
              </a:rPr>
              <a:t>to falling costs, causing renewable energy sources to grow faster than fossil fuel energy sources</a:t>
            </a:r>
            <a:r>
              <a:rPr lang="en-US" sz="2400" b="1" dirty="0">
                <a:latin typeface="+mn-lt"/>
              </a:rPr>
              <a:t>. But…..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Use and the Environment (3 of 4)</a:t>
            </a:r>
            <a:endParaRPr lang="en-US" dirty="0">
              <a:solidFill>
                <a:srgbClr val="FF0000"/>
              </a:solidFill>
              <a:latin typeface="+mn-lt"/>
            </a:endParaRPr>
          </a:p>
        </p:txBody>
      </p:sp>
      <p:pic>
        <p:nvPicPr>
          <p:cNvPr id="47107" name="Picture 2" descr=" Graph (a) shows Years on the horizontal axis, ranging from 1860 to 2020, in increments of 20, and Departures in temperature in degrees Celsius (from the 1961 to 1990 average) on the vertical axis ranging from negative 0.8 to 1.2, in increments of 0.4. A horizontal line runs along the 0.0 mark on the vertical axis. A curve passes through the following points: (1840, negative 0.4), (1880, 0.2), (1920, negative 0.05), (1942, 0.38), (1962, negative 0.08), (2000, 0.45), and (2020, 1.19). "/>
          <p:cNvPicPr>
            <a:picLocks noGrp="1" noChangeAspect="1" noChangeArrowheads="1"/>
          </p:cNvPicPr>
          <p:nvPr>
            <p:ph sz="half" idx="1"/>
          </p:nvPr>
        </p:nvPicPr>
        <p:blipFill>
          <a:blip r:embed="rId3"/>
          <a:stretch>
            <a:fillRect/>
          </a:stretch>
        </p:blipFill>
        <p:spPr bwMode="auto">
          <a:xfrm>
            <a:off x="408694" y="1451144"/>
            <a:ext cx="5846968" cy="265176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5DC18DA2-C505-430D-A899-245AF62944BD}"/>
              </a:ext>
            </a:extLst>
          </p:cNvPr>
          <p:cNvSpPr>
            <a:spLocks noGrp="1"/>
          </p:cNvSpPr>
          <p:nvPr>
            <p:ph sz="half" idx="2"/>
          </p:nvPr>
        </p:nvSpPr>
        <p:spPr>
          <a:xfrm>
            <a:off x="680418" y="4521669"/>
            <a:ext cx="5303520" cy="1505492"/>
          </a:xfrm>
        </p:spPr>
        <p:txBody>
          <a:bodyPr/>
          <a:lstStyle/>
          <a:p>
            <a:pPr marL="0" indent="0">
              <a:buNone/>
            </a:pPr>
            <a:r>
              <a:rPr lang="en-US" sz="1800" dirty="0">
                <a:latin typeface="+mn-lt"/>
              </a:rPr>
              <a:t>(a) The global mean temperature anomaly compared to the pre-industrial average (1850–1900). From 1900 to 2020, the global temperature is 1.27 °C (2.29 °F) warmer (source: http://berkeleyearth.org/).</a:t>
            </a:r>
          </a:p>
        </p:txBody>
      </p:sp>
      <p:pic>
        <p:nvPicPr>
          <p:cNvPr id="12" name="Picture 4" descr="Graph (b) shows Years from 1000 to 2000 on the horizontal axis in increments of 200, Carbon Dioxide concentration (parts per million) on the left vertical axis, ranging from 260 to 420 in increments of 20, and the values, ranging from 0.0 to 2.0 in increments of 0.5 on the right vertical axis. Several dots are between 278 and 282 on the left vertical axis, and 0.0 to 0.2 on the right vertical axis, from 1000 to 1800 on the horizontal axis. The dots are aligned between 278 to 340 on the left vertical axis, and 0.0 to beyond 2.0 on the right vertical axis, from 1800 to 2000 on the horizontal axis. A line extends from about 1950 on the horizontal axis, corresponding to 310 on the left vertical axis, and 0.5 on the right vertical axis, and extends till about 2000 on the horizontal axis, 418 on the left vertical axis, and 2.4 on the right vertical axis, with the aforementioned dots for the region along this line. ">
            <a:extLst>
              <a:ext uri="{FF2B5EF4-FFF2-40B4-BE49-F238E27FC236}">
                <a16:creationId xmlns:a16="http://schemas.microsoft.com/office/drawing/2014/main" id="{0B30C93E-7C77-4BED-89A5-6ABB9888FBE1}"/>
              </a:ext>
            </a:extLst>
          </p:cNvPr>
          <p:cNvPicPr>
            <a:picLocks noGrp="1" noChangeAspect="1" noChangeArrowheads="1"/>
          </p:cNvPicPr>
          <p:nvPr>
            <p:ph idx="10"/>
          </p:nvPr>
        </p:nvPicPr>
        <p:blipFill>
          <a:blip r:embed="rId4"/>
          <a:srcRect/>
          <a:stretch>
            <a:fillRect/>
          </a:stretch>
        </p:blipFill>
        <p:spPr bwMode="auto">
          <a:xfrm>
            <a:off x="6667390" y="1451144"/>
            <a:ext cx="5160765" cy="2926080"/>
          </a:xfrm>
          <a:prstGeom prst="rect">
            <a:avLst/>
          </a:prstGeom>
          <a:noFill/>
          <a:ln w="9525">
            <a:noFill/>
            <a:miter lim="800000"/>
            <a:headEnd/>
            <a:tailEnd/>
          </a:ln>
          <a:effectLst/>
        </p:spPr>
      </p:pic>
      <p:sp>
        <p:nvSpPr>
          <p:cNvPr id="7" name="Content Placeholder 5">
            <a:extLst>
              <a:ext uri="{FF2B5EF4-FFF2-40B4-BE49-F238E27FC236}">
                <a16:creationId xmlns:a16="http://schemas.microsoft.com/office/drawing/2014/main" id="{9076AC62-4891-4A2A-BB0E-6B82A5307294}"/>
              </a:ext>
            </a:extLst>
          </p:cNvPr>
          <p:cNvSpPr>
            <a:spLocks noGrp="1"/>
          </p:cNvSpPr>
          <p:nvPr>
            <p:ph idx="11"/>
          </p:nvPr>
        </p:nvSpPr>
        <p:spPr>
          <a:xfrm>
            <a:off x="6596012" y="4521669"/>
            <a:ext cx="5303520" cy="1505492"/>
          </a:xfrm>
        </p:spPr>
        <p:txBody>
          <a:bodyPr/>
          <a:lstStyle/>
          <a:p>
            <a:pPr algn="l"/>
            <a:r>
              <a:rPr lang="en-US" sz="1800" dirty="0">
                <a:latin typeface="+mn-lt"/>
              </a:rPr>
              <a:t>(b) Global average concentrations of carbon dioxide and methane (greenhouse gases) in the atmosphere over the past 1,000 years (source: NOAA).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415" y="624110"/>
            <a:ext cx="9382197" cy="1280890"/>
          </a:xfrm>
        </p:spPr>
        <p:txBody>
          <a:bodyPr/>
          <a:lstStyle/>
          <a:p>
            <a:r>
              <a:rPr lang="en-US" dirty="0">
                <a:latin typeface="+mn-lt"/>
              </a:rPr>
              <a:t>Energy Use and the Environment (4 of 4)</a:t>
            </a:r>
          </a:p>
        </p:txBody>
      </p:sp>
      <p:sp>
        <p:nvSpPr>
          <p:cNvPr id="3" name="Content Placeholder 2"/>
          <p:cNvSpPr>
            <a:spLocks noGrp="1"/>
          </p:cNvSpPr>
          <p:nvPr>
            <p:ph idx="1"/>
          </p:nvPr>
        </p:nvSpPr>
        <p:spPr>
          <a:xfrm>
            <a:off x="1560353" y="1540189"/>
            <a:ext cx="10330153" cy="3777622"/>
          </a:xfrm>
        </p:spPr>
        <p:txBody>
          <a:bodyPr>
            <a:noAutofit/>
          </a:bodyPr>
          <a:lstStyle/>
          <a:p>
            <a:r>
              <a:rPr lang="en-US" sz="2400" dirty="0">
                <a:latin typeface="+mn-lt"/>
              </a:rPr>
              <a:t>The extraction and use of fossil fuels for energy production have caused widespread air pollution, environmental damage, and climate change.</a:t>
            </a:r>
          </a:p>
          <a:p>
            <a:r>
              <a:rPr lang="en-US" sz="2400" dirty="0">
                <a:latin typeface="+mn-lt"/>
              </a:rPr>
              <a:t>The World Health Organization estimates </a:t>
            </a:r>
            <a:r>
              <a:rPr lang="en-US" sz="2400" u="sng" dirty="0">
                <a:latin typeface="+mn-lt"/>
              </a:rPr>
              <a:t>that 7 million people die every year from exposure to polluted air, </a:t>
            </a:r>
            <a:r>
              <a:rPr lang="en-US" sz="2400" dirty="0">
                <a:latin typeface="+mn-lt"/>
              </a:rPr>
              <a:t>causing diseases including stroke, heart disease, lung cancer, chronic obstructive pulmonary diseases, and respiratory infections, including pneumonia.</a:t>
            </a:r>
          </a:p>
          <a:p>
            <a:r>
              <a:rPr lang="en-US" sz="2400" dirty="0">
                <a:latin typeface="+mn-lt"/>
              </a:rPr>
              <a:t>These impacts, and others, have led governments, businesses, and the public to recognize the need to find better options for global energy production.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Knowledge Check 2</a:t>
            </a:r>
          </a:p>
        </p:txBody>
      </p:sp>
      <p:sp>
        <p:nvSpPr>
          <p:cNvPr id="3" name="Content Placeholder 2"/>
          <p:cNvSpPr>
            <a:spLocks noGrp="1"/>
          </p:cNvSpPr>
          <p:nvPr>
            <p:ph idx="1"/>
          </p:nvPr>
        </p:nvSpPr>
        <p:spPr/>
        <p:txBody>
          <a:bodyPr>
            <a:normAutofit/>
          </a:bodyPr>
          <a:lstStyle/>
          <a:p>
            <a:pPr>
              <a:buNone/>
            </a:pPr>
            <a:r>
              <a:rPr lang="en-US" sz="2800" dirty="0">
                <a:latin typeface="+mn-lt"/>
              </a:rPr>
              <a:t>What is the role of the Environmental Protection Agency (EPA).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Knowledge Check 2: Answer</a:t>
            </a:r>
          </a:p>
        </p:txBody>
      </p:sp>
      <p:sp>
        <p:nvSpPr>
          <p:cNvPr id="3" name="Content Placeholder 2"/>
          <p:cNvSpPr>
            <a:spLocks noGrp="1"/>
          </p:cNvSpPr>
          <p:nvPr>
            <p:ph idx="1"/>
          </p:nvPr>
        </p:nvSpPr>
        <p:spPr>
          <a:xfrm>
            <a:off x="1510019" y="1990987"/>
            <a:ext cx="9924176" cy="3777622"/>
          </a:xfrm>
        </p:spPr>
        <p:txBody>
          <a:bodyPr>
            <a:noAutofit/>
          </a:bodyPr>
          <a:lstStyle/>
          <a:p>
            <a:pPr>
              <a:spcBef>
                <a:spcPts val="1800"/>
              </a:spcBef>
              <a:spcAft>
                <a:spcPts val="1800"/>
              </a:spcAft>
              <a:buNone/>
            </a:pPr>
            <a:r>
              <a:rPr lang="en-US" sz="2800" dirty="0">
                <a:latin typeface="+mn-lt"/>
              </a:rPr>
              <a:t>What is the role of the Environmental Protection Agency (EPA).</a:t>
            </a:r>
          </a:p>
          <a:p>
            <a:pPr marL="0">
              <a:spcBef>
                <a:spcPts val="1800"/>
              </a:spcBef>
              <a:spcAft>
                <a:spcPts val="1800"/>
              </a:spcAft>
              <a:buNone/>
            </a:pPr>
            <a:r>
              <a:rPr lang="en-US" sz="2800" dirty="0">
                <a:latin typeface="+mn-lt"/>
              </a:rPr>
              <a:t>The Environmental Protection Agency protects people and the environment from significant health risks, sponsors and conducts research, and develops and enforces environmental regulations. EPA works to insure that Americans have clean air, land and water.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3FAB9-1D11-49A4-9339-80F3C570F4EE}"/>
              </a:ext>
            </a:extLst>
          </p:cNvPr>
          <p:cNvSpPr>
            <a:spLocks noGrp="1"/>
          </p:cNvSpPr>
          <p:nvPr>
            <p:ph idx="1"/>
          </p:nvPr>
        </p:nvSpPr>
        <p:spPr/>
        <p:txBody>
          <a:bodyPr/>
          <a:lstStyle/>
          <a:p>
            <a:r>
              <a:rPr lang="en-US" sz="5400" dirty="0">
                <a:solidFill>
                  <a:srgbClr val="C00000"/>
                </a:solidFill>
                <a:ea typeface="+mj-ea"/>
                <a:cs typeface="+mj-cs"/>
              </a:rPr>
              <a:t> Energy Use Patterns</a:t>
            </a:r>
            <a:endParaRPr lang="en-US" dirty="0">
              <a:solidFill>
                <a:srgbClr val="C00000"/>
              </a:solidFill>
            </a:endParaRPr>
          </a:p>
        </p:txBody>
      </p:sp>
    </p:spTree>
    <p:extLst>
      <p:ext uri="{BB962C8B-B14F-4D97-AF65-F5344CB8AC3E}">
        <p14:creationId xmlns:p14="http://schemas.microsoft.com/office/powerpoint/2010/main" val="342279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28" y="573776"/>
            <a:ext cx="8911687" cy="1280890"/>
          </a:xfrm>
        </p:spPr>
        <p:txBody>
          <a:bodyPr/>
          <a:lstStyle/>
          <a:p>
            <a:r>
              <a:rPr lang="en-US" dirty="0">
                <a:latin typeface="+mn-lt"/>
              </a:rPr>
              <a:t>Energy Use Patterns (1 of 7)</a:t>
            </a:r>
          </a:p>
        </p:txBody>
      </p:sp>
      <p:sp>
        <p:nvSpPr>
          <p:cNvPr id="3" name="Content Placeholder 2"/>
          <p:cNvSpPr>
            <a:spLocks noGrp="1"/>
          </p:cNvSpPr>
          <p:nvPr>
            <p:ph idx="1"/>
          </p:nvPr>
        </p:nvSpPr>
        <p:spPr>
          <a:xfrm>
            <a:off x="897367" y="1308683"/>
            <a:ext cx="10397265" cy="5050172"/>
          </a:xfrm>
        </p:spPr>
        <p:txBody>
          <a:bodyPr>
            <a:normAutofit/>
          </a:bodyPr>
          <a:lstStyle/>
          <a:p>
            <a:r>
              <a:rPr lang="en-US" sz="2400" u="sng" dirty="0">
                <a:latin typeface="+mn-lt"/>
              </a:rPr>
              <a:t>Until the 1980s, energy consumption in the world—especially the United States—had been increasing annually at a rapid rate.</a:t>
            </a:r>
          </a:p>
          <a:p>
            <a:r>
              <a:rPr lang="en-US" sz="2400" dirty="0">
                <a:latin typeface="+mn-lt"/>
              </a:rPr>
              <a:t>Between 1850 and 2000, the use of commercial fuels increased by a factor of 100.</a:t>
            </a:r>
          </a:p>
          <a:p>
            <a:r>
              <a:rPr lang="en-US" sz="2400" dirty="0">
                <a:latin typeface="+mn-lt"/>
              </a:rPr>
              <a:t>In the late 1940s and 1950s, post-WWII, energy use grew an average of 2.9% each year in the United States.</a:t>
            </a:r>
          </a:p>
          <a:p>
            <a:r>
              <a:rPr lang="en-US" sz="2400" dirty="0">
                <a:latin typeface="+mn-lt"/>
              </a:rPr>
              <a:t>In 1983, </a:t>
            </a:r>
            <a:r>
              <a:rPr lang="en-US" sz="2400" u="sng" dirty="0">
                <a:latin typeface="+mn-lt"/>
              </a:rPr>
              <a:t>the United States used 11% less energy than it did in 1979, even with an increase in population.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254" y="285579"/>
            <a:ext cx="8911687" cy="1280890"/>
          </a:xfrm>
        </p:spPr>
        <p:txBody>
          <a:bodyPr/>
          <a:lstStyle/>
          <a:p>
            <a:r>
              <a:rPr lang="en-US" dirty="0">
                <a:latin typeface="+mn-lt"/>
              </a:rPr>
              <a:t>Energy Use Patterns (2 of 7)</a:t>
            </a:r>
          </a:p>
        </p:txBody>
      </p:sp>
      <p:pic>
        <p:nvPicPr>
          <p:cNvPr id="48130" name="Picture 2" descr="A graph shows Energy consumption in the United States over the past 200 years by fuel use shows years on the horizontal axis ranging from 1776 to 2020, and Energy consumption in quadrillion British thermal units on the vertical axis, ranging from 0 to 100 in increments of 20. The curve representing Petroleum is at 0 in 1776, at about 6 in 1865, 39 in 1950, 81 in 1970, and 101 in 2020. Fossil fuel share is about 79 percent in 2020. The curve representing Natural gas is at 0 in 1776, 6 in 1865, 21 in 1950, 58 in 2008, and 61 in 2020. The curve representing Coal is at 0 in 1776, 6 in 1865, 19 in 1948, 32 in 2000, 38 in 2018, and 26 in 2021. Nonfossil fuel share 21 percent in 2020. The curve representing Nuclear is at 0 in 1776, 5 in 1860, 6 in 1950, and 19.5 in 2021. A curve representing Wind is at 0 in 1776, 4.5 in 1860, 5 in 1950, and 12 in 2021. The curve representing Biofuels is at 0 in 1776, 4.5 in 1860, 8 in 2000, and 18 in 2021. A curve representing Hydroelectricity follows a similar path to Biofuels but is at 9 in 2020, and 11 in 2021. A curve representing All other renewables is at 0 in 1776, 4.5 in 1860, and about 3 to 5 in 2021. All data presented are approximate."/>
          <p:cNvPicPr>
            <a:picLocks noGrp="1" noChangeAspect="1" noChangeArrowheads="1"/>
          </p:cNvPicPr>
          <p:nvPr>
            <p:ph sz="half" idx="1"/>
          </p:nvPr>
        </p:nvPicPr>
        <p:blipFill>
          <a:blip r:embed="rId3"/>
          <a:stretch>
            <a:fillRect/>
          </a:stretch>
        </p:blipFill>
        <p:spPr bwMode="auto">
          <a:xfrm>
            <a:off x="1540850" y="998290"/>
            <a:ext cx="9110300" cy="4513277"/>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A7CC3319-E909-4E20-B736-635239AE7FF5}"/>
              </a:ext>
            </a:extLst>
          </p:cNvPr>
          <p:cNvSpPr>
            <a:spLocks noGrp="1"/>
          </p:cNvSpPr>
          <p:nvPr>
            <p:ph sz="half" idx="2"/>
          </p:nvPr>
        </p:nvSpPr>
        <p:spPr>
          <a:xfrm>
            <a:off x="735214" y="5832073"/>
            <a:ext cx="11221765" cy="630602"/>
          </a:xfrm>
        </p:spPr>
        <p:txBody>
          <a:bodyPr>
            <a:normAutofit lnSpcReduction="10000"/>
          </a:bodyPr>
          <a:lstStyle/>
          <a:p>
            <a:pPr marL="0" indent="0">
              <a:buNone/>
            </a:pPr>
            <a:r>
              <a:rPr lang="en-US" sz="1800" dirty="0">
                <a:latin typeface="+mn-lt"/>
              </a:rPr>
              <a:t>Energy consumption in the United States over the past 200 years by fuel use. A quadrillion Btu (or Quad) is 1015 Btu. (Source: United States Energy Information Administration, USEIA)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090" y="151314"/>
            <a:ext cx="8911687" cy="771475"/>
          </a:xfrm>
        </p:spPr>
        <p:txBody>
          <a:bodyPr/>
          <a:lstStyle/>
          <a:p>
            <a:r>
              <a:rPr lang="en-US" dirty="0">
                <a:latin typeface="+mn-lt"/>
              </a:rPr>
              <a:t>Energy Use Patterns (3 of 7)</a:t>
            </a:r>
          </a:p>
        </p:txBody>
      </p:sp>
      <p:pic>
        <p:nvPicPr>
          <p:cNvPr id="7" name="Picture 2" descr="A graph titled World energy consumption quadrillion British Thermal units has years on the horizontal axis, ranging from 2010 to 2050 in increments of 10, and numbers, ranging from 0 to 1,000 in increments of 200 on the vertical axis. A dashed vertical line labeled History Projections runs on the 2020 mark on the horizontal axis, parallel to the vertical axis. The curve for Highly Developed economies is at 240 in 2010, 220 in 2020, and 260 in 2050. A curve representing Developing economies is at 520 in 2010, 600 in 2020, and 880 in 2050. All data are approximate.&#10;A bar graph for Regional shares of total final consumption for 2020 shows countries on the horizontal axis and percentage on the vertical axis, ranging from 0 to 50 in increments of 5. The data are as follows: North America: 19.36; South and Central America: 4.70; Europe: 13.84; Eastern Europe and Russia: 6.66; Middle East: 6.54; Africa: 3.33; and Asia Pacific: 45.54.">
            <a:extLst>
              <a:ext uri="{FF2B5EF4-FFF2-40B4-BE49-F238E27FC236}">
                <a16:creationId xmlns:a16="http://schemas.microsoft.com/office/drawing/2014/main" id="{D4C96E9B-6AB5-406C-BB93-B5C691F1C817}"/>
              </a:ext>
            </a:extLst>
          </p:cNvPr>
          <p:cNvPicPr>
            <a:picLocks noGrp="1" noChangeAspect="1" noChangeArrowheads="1"/>
          </p:cNvPicPr>
          <p:nvPr>
            <p:ph sz="half" idx="1"/>
          </p:nvPr>
        </p:nvPicPr>
        <p:blipFill>
          <a:blip r:embed="rId3"/>
          <a:srcRect/>
          <a:stretch>
            <a:fillRect/>
          </a:stretch>
        </p:blipFill>
        <p:spPr bwMode="auto">
          <a:xfrm>
            <a:off x="3252734" y="853407"/>
            <a:ext cx="8688106" cy="4600057"/>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7CC3319-E909-4E20-B736-635239AE7FF5}"/>
              </a:ext>
            </a:extLst>
          </p:cNvPr>
          <p:cNvSpPr>
            <a:spLocks noGrp="1"/>
          </p:cNvSpPr>
          <p:nvPr>
            <p:ph sz="half" idx="2"/>
          </p:nvPr>
        </p:nvSpPr>
        <p:spPr>
          <a:xfrm>
            <a:off x="1247734" y="5678522"/>
            <a:ext cx="10944266" cy="915417"/>
          </a:xfrm>
        </p:spPr>
        <p:txBody>
          <a:bodyPr>
            <a:normAutofit fontScale="92500" lnSpcReduction="20000"/>
          </a:bodyPr>
          <a:lstStyle/>
          <a:p>
            <a:pPr marL="0" indent="0">
              <a:buNone/>
            </a:pPr>
            <a:r>
              <a:rPr lang="en-US" sz="1800" b="1" dirty="0">
                <a:solidFill>
                  <a:schemeClr val="accent1"/>
                </a:solidFill>
                <a:latin typeface="+mn-lt"/>
              </a:rPr>
              <a:t>(a) </a:t>
            </a:r>
            <a:r>
              <a:rPr lang="en-US" sz="1800" dirty="0">
                <a:latin typeface="+mn-lt"/>
              </a:rPr>
              <a:t>World energy consumption, 1970–2050, for highly developed and developing economies. </a:t>
            </a:r>
          </a:p>
          <a:p>
            <a:pPr marL="0" indent="0">
              <a:buNone/>
            </a:pPr>
            <a:r>
              <a:rPr lang="en-US" b="1" dirty="0">
                <a:solidFill>
                  <a:schemeClr val="accent1"/>
                </a:solidFill>
              </a:rPr>
              <a:t>(b)</a:t>
            </a:r>
            <a:r>
              <a:rPr lang="en-US" sz="1800" b="1" dirty="0">
                <a:solidFill>
                  <a:schemeClr val="accent1"/>
                </a:solidFill>
                <a:latin typeface="+mn-lt"/>
              </a:rPr>
              <a:t> </a:t>
            </a:r>
            <a:r>
              <a:rPr lang="en-US" sz="1800" dirty="0">
                <a:latin typeface="+mn-lt"/>
              </a:rPr>
              <a:t>Regional shares of total final consumption for 2020. (Source: United States Energy Information Administration, USEIA.)</a:t>
            </a:r>
          </a:p>
        </p:txBody>
      </p:sp>
      <p:sp>
        <p:nvSpPr>
          <p:cNvPr id="5" name="TextBox 4">
            <a:extLst>
              <a:ext uri="{FF2B5EF4-FFF2-40B4-BE49-F238E27FC236}">
                <a16:creationId xmlns:a16="http://schemas.microsoft.com/office/drawing/2014/main" id="{F8F15D67-5693-4286-AD2A-ECCCA552700D}"/>
              </a:ext>
            </a:extLst>
          </p:cNvPr>
          <p:cNvSpPr txBox="1"/>
          <p:nvPr/>
        </p:nvSpPr>
        <p:spPr>
          <a:xfrm>
            <a:off x="366381" y="1530354"/>
            <a:ext cx="277949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Energy consumption in industrialized countries remain the same.</a:t>
            </a:r>
          </a:p>
          <a:p>
            <a:pPr marL="285750" indent="-285750">
              <a:buFont typeface="Arial" panose="020B0604020202020204" pitchFamily="34" charset="0"/>
              <a:buChar char="•"/>
            </a:pPr>
            <a:r>
              <a:rPr lang="en-US" sz="1600" dirty="0"/>
              <a:t>In the developing economies will grow by 2.5% per year</a:t>
            </a:r>
          </a:p>
        </p:txBody>
      </p:sp>
    </p:spTree>
    <p:extLst>
      <p:ext uri="{BB962C8B-B14F-4D97-AF65-F5344CB8AC3E}">
        <p14:creationId xmlns:p14="http://schemas.microsoft.com/office/powerpoint/2010/main" val="421430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93D7-B30A-4B16-B67C-F8391AD87D38}"/>
              </a:ext>
            </a:extLst>
          </p:cNvPr>
          <p:cNvSpPr>
            <a:spLocks noGrp="1"/>
          </p:cNvSpPr>
          <p:nvPr>
            <p:ph type="title"/>
          </p:nvPr>
        </p:nvSpPr>
        <p:spPr/>
        <p:txBody>
          <a:bodyPr/>
          <a:lstStyle/>
          <a:p>
            <a:r>
              <a:rPr lang="en-US" b="1" dirty="0"/>
              <a:t>Class</a:t>
            </a:r>
          </a:p>
        </p:txBody>
      </p:sp>
      <p:sp>
        <p:nvSpPr>
          <p:cNvPr id="3" name="Content Placeholder 2">
            <a:extLst>
              <a:ext uri="{FF2B5EF4-FFF2-40B4-BE49-F238E27FC236}">
                <a16:creationId xmlns:a16="http://schemas.microsoft.com/office/drawing/2014/main" id="{353CDFBC-A649-4AA3-AD91-D17D9C246966}"/>
              </a:ext>
            </a:extLst>
          </p:cNvPr>
          <p:cNvSpPr>
            <a:spLocks noGrp="1"/>
          </p:cNvSpPr>
          <p:nvPr>
            <p:ph idx="1"/>
          </p:nvPr>
        </p:nvSpPr>
        <p:spPr>
          <a:xfrm>
            <a:off x="1456698" y="2108433"/>
            <a:ext cx="8915400" cy="3777622"/>
          </a:xfrm>
        </p:spPr>
        <p:txBody>
          <a:bodyPr>
            <a:normAutofit/>
          </a:bodyPr>
          <a:lstStyle/>
          <a:p>
            <a:r>
              <a:rPr lang="en-US" sz="3200" dirty="0"/>
              <a:t>This class is an independent study, which means I will post the slides before the class meetings, you will read the slides and I will answer questions in class</a:t>
            </a:r>
          </a:p>
        </p:txBody>
      </p:sp>
    </p:spTree>
    <p:extLst>
      <p:ext uri="{BB962C8B-B14F-4D97-AF65-F5344CB8AC3E}">
        <p14:creationId xmlns:p14="http://schemas.microsoft.com/office/powerpoint/2010/main" val="389044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Use Patterns (4 of 7)</a:t>
            </a:r>
          </a:p>
        </p:txBody>
      </p:sp>
      <p:sp>
        <p:nvSpPr>
          <p:cNvPr id="3" name="Content Placeholder 2"/>
          <p:cNvSpPr>
            <a:spLocks noGrp="1"/>
          </p:cNvSpPr>
          <p:nvPr>
            <p:ph idx="1"/>
          </p:nvPr>
        </p:nvSpPr>
        <p:spPr>
          <a:xfrm>
            <a:off x="1023457" y="1772873"/>
            <a:ext cx="10914077" cy="4552426"/>
          </a:xfrm>
        </p:spPr>
        <p:txBody>
          <a:bodyPr>
            <a:noAutofit/>
          </a:bodyPr>
          <a:lstStyle/>
          <a:p>
            <a:r>
              <a:rPr lang="en-US" sz="2400" dirty="0">
                <a:latin typeface="+mn-lt"/>
              </a:rPr>
              <a:t>The fuel mix has changed over the years.</a:t>
            </a:r>
          </a:p>
          <a:p>
            <a:r>
              <a:rPr lang="en-US" sz="2400" dirty="0">
                <a:latin typeface="+mn-lt"/>
              </a:rPr>
              <a:t>A shift to nonrenewable resources began in the eighteenth century, as increasingly industrialized societies started to burn fossil fuels to make steam for steam engines (invented in 1763) and to smelt iron.</a:t>
            </a:r>
          </a:p>
          <a:p>
            <a:r>
              <a:rPr lang="en-US" sz="2400" dirty="0">
                <a:latin typeface="+mn-lt"/>
              </a:rPr>
              <a:t>More than three-quarters of the United States’ energy comes from fossil fuels, and more than 80% globally. </a:t>
            </a:r>
          </a:p>
          <a:p>
            <a:r>
              <a:rPr lang="en-US" sz="2400" dirty="0">
                <a:latin typeface="+mn-lt"/>
              </a:rPr>
              <a:t>The first modern oil well was drilled in Pennsylvania in 1859, and oil found increased use after the invention of the internal combustion engine in the 1870s.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334" y="160513"/>
            <a:ext cx="8911687" cy="921667"/>
          </a:xfrm>
        </p:spPr>
        <p:txBody>
          <a:bodyPr/>
          <a:lstStyle/>
          <a:p>
            <a:r>
              <a:rPr lang="en-US" dirty="0">
                <a:latin typeface="+mn-lt"/>
              </a:rPr>
              <a:t>Energy Use Patterns (5 of 7)</a:t>
            </a:r>
          </a:p>
        </p:txBody>
      </p:sp>
      <p:pic>
        <p:nvPicPr>
          <p:cNvPr id="8" name="Picture 2" descr="Two pie charts show data for energy consumption by source for the world and the United States. The data from the pie chart for the United States 2020 Energy Consumption by source are as follows: Petroleum Consumption (Excluding Biofuels): 34 percent; Natural Gas Consumption (Excluding Supplemental Gaseous Fuels): 33 percent; Total Renewable Energy Consumption: 10 percent; Coal Consumption: 10 percent; Nuclear Electric Power Consumption: 9 percent; and Hydroelectric Power Consumption: 3 percent. The data from the pie chart for the 2020 World Energy Consumption by source are as follows: Oil: 31 percent; Coal: 27 percent; Natural Gas: 25 percent; Hydro electric: 7 percent; Renewables: 6 percent; and Nuclear energy: 4 percent.">
            <a:extLst>
              <a:ext uri="{FF2B5EF4-FFF2-40B4-BE49-F238E27FC236}">
                <a16:creationId xmlns:a16="http://schemas.microsoft.com/office/drawing/2014/main" id="{518198F0-6216-4582-B8FC-87C3DD04A8E6}"/>
              </a:ext>
            </a:extLst>
          </p:cNvPr>
          <p:cNvPicPr>
            <a:picLocks noGrp="1" noChangeAspect="1" noChangeArrowheads="1"/>
          </p:cNvPicPr>
          <p:nvPr>
            <p:ph sz="half" idx="1"/>
          </p:nvPr>
        </p:nvPicPr>
        <p:blipFill>
          <a:blip r:embed="rId3"/>
          <a:srcRect/>
          <a:stretch>
            <a:fillRect/>
          </a:stretch>
        </p:blipFill>
        <p:spPr bwMode="auto">
          <a:xfrm>
            <a:off x="1560399" y="1259172"/>
            <a:ext cx="9071202" cy="429768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7CC3319-E909-4E20-B736-635239AE7FF5}"/>
              </a:ext>
            </a:extLst>
          </p:cNvPr>
          <p:cNvSpPr>
            <a:spLocks noGrp="1"/>
          </p:cNvSpPr>
          <p:nvPr>
            <p:ph sz="half" idx="2"/>
          </p:nvPr>
        </p:nvSpPr>
        <p:spPr>
          <a:xfrm>
            <a:off x="1003980" y="5666281"/>
            <a:ext cx="10184041" cy="390761"/>
          </a:xfrm>
        </p:spPr>
        <p:txBody>
          <a:bodyPr/>
          <a:lstStyle/>
          <a:p>
            <a:pPr marL="0" indent="0">
              <a:buNone/>
            </a:pPr>
            <a:r>
              <a:rPr lang="en-US" sz="1800" dirty="0">
                <a:latin typeface="+mn-lt"/>
              </a:rPr>
              <a:t>Energy consumption by source for the world and for the United States. (Source: USEIA)</a:t>
            </a:r>
          </a:p>
        </p:txBody>
      </p:sp>
    </p:spTree>
    <p:extLst>
      <p:ext uri="{BB962C8B-B14F-4D97-AF65-F5344CB8AC3E}">
        <p14:creationId xmlns:p14="http://schemas.microsoft.com/office/powerpoint/2010/main" val="323719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Use Patterns (6 of 7)</a:t>
            </a:r>
          </a:p>
        </p:txBody>
      </p:sp>
      <p:sp>
        <p:nvSpPr>
          <p:cNvPr id="3" name="Content Placeholder 2"/>
          <p:cNvSpPr>
            <a:spLocks noGrp="1"/>
          </p:cNvSpPr>
          <p:nvPr>
            <p:ph idx="1"/>
          </p:nvPr>
        </p:nvSpPr>
        <p:spPr>
          <a:xfrm>
            <a:off x="1015068" y="1540188"/>
            <a:ext cx="10774770" cy="4693701"/>
          </a:xfrm>
        </p:spPr>
        <p:txBody>
          <a:bodyPr>
            <a:noAutofit/>
          </a:bodyPr>
          <a:lstStyle/>
          <a:p>
            <a:r>
              <a:rPr lang="en-US" sz="2800" dirty="0">
                <a:latin typeface="+mn-lt"/>
              </a:rPr>
              <a:t>The downward trend in production continued for three decades until U.S. crude oil production began to increase in 2010.</a:t>
            </a:r>
          </a:p>
          <a:p>
            <a:r>
              <a:rPr lang="en-US" sz="2800" dirty="0">
                <a:latin typeface="+mn-lt"/>
              </a:rPr>
              <a:t>From 1995 through 2010, imports exceeded production, but in 2020, the United States exported more oil than it imported.</a:t>
            </a:r>
          </a:p>
          <a:p>
            <a:r>
              <a:rPr lang="en-US" sz="2800" dirty="0">
                <a:latin typeface="+mn-lt"/>
              </a:rPr>
              <a:t>The end uses of energy are traditionally broken down into four sectors: transportation, industrial, residential (single and multifamily dwellings), and commercial (offices, stores, schools, etc.).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Use Patterns (7 of 7)</a:t>
            </a:r>
          </a:p>
        </p:txBody>
      </p:sp>
      <p:pic>
        <p:nvPicPr>
          <p:cNvPr id="7" name="Picture 2" descr="A pie chart shows the following data for U.S. end uses of energy by sector: 2020. Industrial: 33 percent; Transportation: 28 percent; Residential: 21 percent; and Commercial: 18 percent.">
            <a:extLst>
              <a:ext uri="{FF2B5EF4-FFF2-40B4-BE49-F238E27FC236}">
                <a16:creationId xmlns:a16="http://schemas.microsoft.com/office/drawing/2014/main" id="{B0289EB9-E013-4D21-AF82-F5CE0291707A}"/>
              </a:ext>
            </a:extLst>
          </p:cNvPr>
          <p:cNvPicPr>
            <a:picLocks noGrp="1" noChangeAspect="1" noChangeArrowheads="1"/>
          </p:cNvPicPr>
          <p:nvPr>
            <p:ph sz="half" idx="1"/>
          </p:nvPr>
        </p:nvPicPr>
        <p:blipFill>
          <a:blip r:embed="rId3"/>
          <a:stretch>
            <a:fillRect/>
          </a:stretch>
        </p:blipFill>
        <p:spPr bwMode="auto">
          <a:xfrm>
            <a:off x="3110425" y="1284281"/>
            <a:ext cx="5971151" cy="4206240"/>
          </a:xfrm>
          <a:prstGeom prst="rect">
            <a:avLst/>
          </a:prstGeom>
        </p:spPr>
      </p:pic>
      <p:sp>
        <p:nvSpPr>
          <p:cNvPr id="3" name="Content Placeholder 3">
            <a:extLst>
              <a:ext uri="{FF2B5EF4-FFF2-40B4-BE49-F238E27FC236}">
                <a16:creationId xmlns:a16="http://schemas.microsoft.com/office/drawing/2014/main" id="{A7CC3319-E909-4E20-B736-635239AE7FF5}"/>
              </a:ext>
            </a:extLst>
          </p:cNvPr>
          <p:cNvSpPr>
            <a:spLocks noGrp="1"/>
          </p:cNvSpPr>
          <p:nvPr>
            <p:ph sz="half" idx="2"/>
          </p:nvPr>
        </p:nvSpPr>
        <p:spPr>
          <a:xfrm>
            <a:off x="2348279" y="5666281"/>
            <a:ext cx="7495443" cy="390761"/>
          </a:xfrm>
        </p:spPr>
        <p:txBody>
          <a:bodyPr>
            <a:normAutofit lnSpcReduction="10000"/>
          </a:bodyPr>
          <a:lstStyle/>
          <a:p>
            <a:pPr marL="0" indent="0">
              <a:buNone/>
            </a:pPr>
            <a:r>
              <a:rPr lang="en-US" sz="2000" dirty="0"/>
              <a:t>U.S. end uses of energy by sector: 2020. (Source: USEIA)</a:t>
            </a:r>
          </a:p>
        </p:txBody>
      </p:sp>
    </p:spTree>
    <p:extLst>
      <p:ext uri="{BB962C8B-B14F-4D97-AF65-F5344CB8AC3E}">
        <p14:creationId xmlns:p14="http://schemas.microsoft.com/office/powerpoint/2010/main" val="3264539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91BA28-1EA2-45A9-AFAF-96E88B77E3B2}"/>
              </a:ext>
            </a:extLst>
          </p:cNvPr>
          <p:cNvSpPr>
            <a:spLocks noGrp="1"/>
          </p:cNvSpPr>
          <p:nvPr>
            <p:ph type="title"/>
          </p:nvPr>
        </p:nvSpPr>
        <p:spPr>
          <a:xfrm>
            <a:off x="2085873" y="2419476"/>
            <a:ext cx="8915399" cy="1468800"/>
          </a:xfrm>
        </p:spPr>
        <p:txBody>
          <a:bodyPr/>
          <a:lstStyle/>
          <a:p>
            <a:r>
              <a:rPr lang="en-US" sz="5400" dirty="0">
                <a:solidFill>
                  <a:srgbClr val="C00000"/>
                </a:solidFill>
              </a:rPr>
              <a:t>Energy Resources</a:t>
            </a:r>
            <a:endParaRPr lang="en-US" dirty="0">
              <a:solidFill>
                <a:srgbClr val="C00000"/>
              </a:solidFill>
            </a:endParaRPr>
          </a:p>
        </p:txBody>
      </p:sp>
    </p:spTree>
    <p:extLst>
      <p:ext uri="{BB962C8B-B14F-4D97-AF65-F5344CB8AC3E}">
        <p14:creationId xmlns:p14="http://schemas.microsoft.com/office/powerpoint/2010/main" val="2048507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Resources (1 of 3)</a:t>
            </a:r>
          </a:p>
        </p:txBody>
      </p:sp>
      <p:sp>
        <p:nvSpPr>
          <p:cNvPr id="3" name="Content Placeholder 2"/>
          <p:cNvSpPr>
            <a:spLocks noGrp="1"/>
          </p:cNvSpPr>
          <p:nvPr>
            <p:ph idx="1"/>
          </p:nvPr>
        </p:nvSpPr>
        <p:spPr>
          <a:xfrm>
            <a:off x="1638299" y="1540189"/>
            <a:ext cx="9678449" cy="3777622"/>
          </a:xfrm>
        </p:spPr>
        <p:txBody>
          <a:bodyPr>
            <a:noAutofit/>
          </a:bodyPr>
          <a:lstStyle/>
          <a:p>
            <a:pPr>
              <a:spcBef>
                <a:spcPts val="800"/>
              </a:spcBef>
              <a:spcAft>
                <a:spcPts val="600"/>
              </a:spcAft>
            </a:pPr>
            <a:r>
              <a:rPr lang="en-US" sz="2400" dirty="0">
                <a:latin typeface="+mn-lt"/>
              </a:rPr>
              <a:t>Estimates of fossil fuel resources are easiest for coal because coal deposits occur in extensive seams over a large area and often crop out on the earth’s surface.</a:t>
            </a:r>
          </a:p>
          <a:p>
            <a:pPr>
              <a:spcBef>
                <a:spcPts val="800"/>
              </a:spcBef>
              <a:spcAft>
                <a:spcPts val="600"/>
              </a:spcAft>
            </a:pPr>
            <a:r>
              <a:rPr lang="en-US" sz="2400" dirty="0">
                <a:latin typeface="+mn-lt"/>
              </a:rPr>
              <a:t>Estimates of petroleum and natural gas resources are more difficult because deposits are not uniformly distributed.</a:t>
            </a:r>
          </a:p>
          <a:p>
            <a:pPr>
              <a:spcBef>
                <a:spcPts val="800"/>
              </a:spcBef>
              <a:spcAft>
                <a:spcPts val="600"/>
              </a:spcAft>
            </a:pPr>
            <a:r>
              <a:rPr lang="en-US" sz="2400" dirty="0">
                <a:latin typeface="+mn-lt"/>
              </a:rPr>
              <a:t>Estimates of U.S. and world fossil fuel resources that can be recovered profitably with present technology. These resources are called reserves.</a:t>
            </a:r>
          </a:p>
          <a:p>
            <a:pPr>
              <a:spcBef>
                <a:spcPts val="800"/>
              </a:spcBef>
              <a:spcAft>
                <a:spcPts val="600"/>
              </a:spcAft>
            </a:pPr>
            <a:r>
              <a:rPr lang="en-US" sz="2400" dirty="0">
                <a:latin typeface="+mn-lt"/>
              </a:rPr>
              <a:t>Reserves are not a static quantity—they grow every year through discovery and improved methods of economically extracting the particular resource.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60513"/>
            <a:ext cx="8911687" cy="1280890"/>
          </a:xfrm>
        </p:spPr>
        <p:txBody>
          <a:bodyPr/>
          <a:lstStyle/>
          <a:p>
            <a:r>
              <a:rPr lang="en-US" dirty="0">
                <a:latin typeface="+mn-lt"/>
              </a:rPr>
              <a:t>Energy Resources (2 of 3)</a:t>
            </a:r>
          </a:p>
        </p:txBody>
      </p:sp>
      <p:pic>
        <p:nvPicPr>
          <p:cNvPr id="8" name="Picture 2" descr="A map of the United States shows the natural gas reserves. The data are shown in billion cubic feet (state/area count) and are as follows: Greater than 15,000 to 114,732: Alaska (36,529), Colorado (20,412), New Mexico (26,129), Texas (114,732), Oklahoma (30,091), Louisiana (37,570), Ohio (28,100), Pennsylvania (97,802), and West Virginia (38,462); Greater than 5,000 to 15,000: Wyoming (13,128), and North Dakota (8,583); Greater than 1,000 to 5,000: California (1,122), Utah (2,381), Kansas (2,114), Arkansas (4,983), Alabama (1,530), Kentucky (1,249), Virginia (1,951), and Gulf of Mexico Federal Offshore (4,505) to the south east of the United States; Greater than 0 to 1,000: Pacific Federal Offshore (149) to the west of California), Oregon, Idaho, Nevada, Arizona, Montana (570), South Dakota, Nebraska (2), Missouri, Illinois, Indiana, Michigan (891), New York (115), Maryland, Tennessee, Mississippi (167), and Florida; and 0: Washington, Minnesota, Iowa, Wisconsin, Georgia, South Carolina, North Carolina, Delaware, New Jersey, Connecticut, Rhode Island, Maryland, New Hampshire, Vermont, Hawaii, and Maine. The regions where there are no volumes mentioned are regions where data is withheld to avoid disclosure of individual company data.">
            <a:extLst>
              <a:ext uri="{FF2B5EF4-FFF2-40B4-BE49-F238E27FC236}">
                <a16:creationId xmlns:a16="http://schemas.microsoft.com/office/drawing/2014/main" id="{B21E66C5-BAA5-4DD0-9F17-A13324AD3F4E}"/>
              </a:ext>
            </a:extLst>
          </p:cNvPr>
          <p:cNvPicPr>
            <a:picLocks noGrp="1" noChangeAspect="1" noChangeArrowheads="1"/>
          </p:cNvPicPr>
          <p:nvPr>
            <p:ph sz="half" idx="1"/>
          </p:nvPr>
        </p:nvPicPr>
        <p:blipFill>
          <a:blip r:embed="rId3"/>
          <a:srcRect/>
          <a:stretch>
            <a:fillRect/>
          </a:stretch>
        </p:blipFill>
        <p:spPr bwMode="auto">
          <a:xfrm>
            <a:off x="2382473" y="880844"/>
            <a:ext cx="6735334" cy="4667604"/>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7CC3319-E909-4E20-B736-635239AE7FF5}"/>
              </a:ext>
            </a:extLst>
          </p:cNvPr>
          <p:cNvSpPr>
            <a:spLocks noGrp="1"/>
          </p:cNvSpPr>
          <p:nvPr>
            <p:ph sz="half" idx="2"/>
          </p:nvPr>
        </p:nvSpPr>
        <p:spPr>
          <a:xfrm>
            <a:off x="2093446" y="5666281"/>
            <a:ext cx="8911687" cy="390761"/>
          </a:xfrm>
        </p:spPr>
        <p:txBody>
          <a:bodyPr/>
          <a:lstStyle/>
          <a:p>
            <a:pPr marL="0" indent="0">
              <a:buNone/>
            </a:pPr>
            <a:r>
              <a:rPr lang="en-US" sz="1800" dirty="0">
                <a:latin typeface="+mn-lt"/>
              </a:rPr>
              <a:t>Map of natural gas reserves in the United States. (Source: USEIA)</a:t>
            </a:r>
          </a:p>
        </p:txBody>
      </p:sp>
    </p:spTree>
    <p:extLst>
      <p:ext uri="{BB962C8B-B14F-4D97-AF65-F5344CB8AC3E}">
        <p14:creationId xmlns:p14="http://schemas.microsoft.com/office/powerpoint/2010/main" val="2482768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Resources (3 of 3)</a:t>
            </a:r>
          </a:p>
        </p:txBody>
      </p:sp>
      <p:sp>
        <p:nvSpPr>
          <p:cNvPr id="3" name="Content Placeholder 2"/>
          <p:cNvSpPr>
            <a:spLocks noGrp="1"/>
          </p:cNvSpPr>
          <p:nvPr>
            <p:ph idx="1"/>
          </p:nvPr>
        </p:nvSpPr>
        <p:spPr>
          <a:xfrm>
            <a:off x="1132513" y="1621871"/>
            <a:ext cx="10133902" cy="3777622"/>
          </a:xfrm>
        </p:spPr>
        <p:txBody>
          <a:bodyPr>
            <a:noAutofit/>
          </a:bodyPr>
          <a:lstStyle/>
          <a:p>
            <a:r>
              <a:rPr lang="en-US" sz="2800" dirty="0">
                <a:latin typeface="+mn-lt"/>
              </a:rPr>
              <a:t>Each type of energy resource is measured in units appropriate to its physical form:</a:t>
            </a:r>
          </a:p>
          <a:p>
            <a:pPr lvl="1"/>
            <a:r>
              <a:rPr lang="en-US" sz="2800" dirty="0">
                <a:latin typeface="+mn-lt"/>
              </a:rPr>
              <a:t>Tons of coal</a:t>
            </a:r>
          </a:p>
          <a:p>
            <a:pPr lvl="1"/>
            <a:r>
              <a:rPr lang="en-US" sz="2800" dirty="0">
                <a:latin typeface="+mn-lt"/>
              </a:rPr>
              <a:t>Barrels (bbl) of oil (where 1 barrel is equal to 42 U.S. gallons)</a:t>
            </a:r>
          </a:p>
          <a:p>
            <a:pPr lvl="1"/>
            <a:r>
              <a:rPr lang="en-US" sz="2800" dirty="0">
                <a:latin typeface="+mn-lt"/>
              </a:rPr>
              <a:t>Trillion cubic feet (</a:t>
            </a:r>
            <a:r>
              <a:rPr lang="en-US" sz="2800" dirty="0" err="1">
                <a:latin typeface="+mn-lt"/>
              </a:rPr>
              <a:t>tcf</a:t>
            </a:r>
            <a:r>
              <a:rPr lang="en-US" sz="2800" dirty="0">
                <a:latin typeface="+mn-lt"/>
              </a:rPr>
              <a:t>) of natural gas</a:t>
            </a:r>
          </a:p>
          <a:p>
            <a:pPr lvl="1"/>
            <a:r>
              <a:rPr lang="en-US" sz="2800" dirty="0">
                <a:latin typeface="+mn-lt"/>
              </a:rPr>
              <a:t>The speed of the wind (m/s)</a:t>
            </a:r>
          </a:p>
          <a:p>
            <a:pPr lvl="1"/>
            <a:r>
              <a:rPr lang="en-US" sz="2800" dirty="0">
                <a:latin typeface="+mn-lt"/>
              </a:rPr>
              <a:t>Total sunlight striking the earth’s surface each second (W/m</a:t>
            </a:r>
            <a:r>
              <a:rPr lang="en-US" sz="2800" baseline="30000" dirty="0">
                <a:latin typeface="+mn-lt"/>
              </a:rPr>
              <a:t>2</a:t>
            </a:r>
            <a:r>
              <a:rPr lang="en-US" sz="2800" dirty="0">
                <a:latin typeface="+mn-lt"/>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2</a:t>
            </a:r>
          </a:p>
        </p:txBody>
      </p:sp>
      <p:sp>
        <p:nvSpPr>
          <p:cNvPr id="3" name="Content Placeholder 2"/>
          <p:cNvSpPr>
            <a:spLocks noGrp="1"/>
          </p:cNvSpPr>
          <p:nvPr>
            <p:ph idx="1"/>
          </p:nvPr>
        </p:nvSpPr>
        <p:spPr/>
        <p:txBody>
          <a:bodyPr>
            <a:normAutofit/>
          </a:bodyPr>
          <a:lstStyle/>
          <a:p>
            <a:pPr>
              <a:buNone/>
            </a:pPr>
            <a:r>
              <a:rPr lang="en-US" sz="2800" dirty="0">
                <a:latin typeface="+mn-lt"/>
              </a:rPr>
              <a:t>Discuss the importance of energy resources in day to day life.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2 Debrief</a:t>
            </a:r>
          </a:p>
        </p:txBody>
      </p:sp>
      <p:sp>
        <p:nvSpPr>
          <p:cNvPr id="3" name="Content Placeholder 2"/>
          <p:cNvSpPr>
            <a:spLocks noGrp="1"/>
          </p:cNvSpPr>
          <p:nvPr>
            <p:ph idx="1"/>
          </p:nvPr>
        </p:nvSpPr>
        <p:spPr>
          <a:xfrm>
            <a:off x="1275127" y="2133600"/>
            <a:ext cx="10229485" cy="3777622"/>
          </a:xfrm>
        </p:spPr>
        <p:txBody>
          <a:bodyPr>
            <a:noAutofit/>
          </a:bodyPr>
          <a:lstStyle/>
          <a:p>
            <a:pPr>
              <a:spcBef>
                <a:spcPts val="1800"/>
              </a:spcBef>
              <a:spcAft>
                <a:spcPts val="1800"/>
              </a:spcAft>
              <a:buNone/>
            </a:pPr>
            <a:r>
              <a:rPr lang="en-US" sz="2400" dirty="0">
                <a:latin typeface="+mn-lt"/>
              </a:rPr>
              <a:t>Discuss the importance of energy resources in day to day life.</a:t>
            </a:r>
          </a:p>
          <a:p>
            <a:pPr marL="0">
              <a:spcBef>
                <a:spcPts val="1800"/>
              </a:spcBef>
              <a:spcAft>
                <a:spcPts val="1800"/>
              </a:spcAft>
              <a:buNone/>
            </a:pPr>
            <a:r>
              <a:rPr lang="en-US" sz="2400" dirty="0">
                <a:latin typeface="+mn-lt"/>
              </a:rPr>
              <a:t>Energy powers electronic devices, communications, medical devices, industrial devices, transportations, and many more. For the developed and developing nations the need for reliable energy is more fundamental. The growth of energy is directly proportional to prosperity and well-being across the globe. The examples include</a:t>
            </a:r>
            <a:r>
              <a:rPr lang="en-US" sz="2400" dirty="0">
                <a:solidFill>
                  <a:srgbClr val="FF0000"/>
                </a:solidFill>
                <a:latin typeface="+mn-lt"/>
              </a:rPr>
              <a:t> </a:t>
            </a:r>
            <a:r>
              <a:rPr lang="en-US" sz="2400" dirty="0">
                <a:latin typeface="+mn-lt"/>
              </a:rPr>
              <a:t>working from home on your laptop or computer, running appliances and cooking, watching television, and washing clothes etc.</a:t>
            </a:r>
            <a:endParaRPr lang="en-US" sz="2400" dirty="0">
              <a:solidFill>
                <a:srgbClr val="FF000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F16C-AC3F-4697-BFCA-144436828181}"/>
              </a:ext>
            </a:extLst>
          </p:cNvPr>
          <p:cNvSpPr>
            <a:spLocks noGrp="1"/>
          </p:cNvSpPr>
          <p:nvPr>
            <p:ph type="title"/>
          </p:nvPr>
        </p:nvSpPr>
        <p:spPr/>
        <p:txBody>
          <a:bodyPr/>
          <a:lstStyle/>
          <a:p>
            <a:r>
              <a:rPr lang="en-US" b="1" dirty="0"/>
              <a:t>Homework</a:t>
            </a:r>
          </a:p>
        </p:txBody>
      </p:sp>
      <p:sp>
        <p:nvSpPr>
          <p:cNvPr id="3" name="Content Placeholder 2">
            <a:extLst>
              <a:ext uri="{FF2B5EF4-FFF2-40B4-BE49-F238E27FC236}">
                <a16:creationId xmlns:a16="http://schemas.microsoft.com/office/drawing/2014/main" id="{22C9E9F7-D9BA-4AD3-AEAC-514745EEE641}"/>
              </a:ext>
            </a:extLst>
          </p:cNvPr>
          <p:cNvSpPr>
            <a:spLocks noGrp="1"/>
          </p:cNvSpPr>
          <p:nvPr>
            <p:ph idx="1"/>
          </p:nvPr>
        </p:nvSpPr>
        <p:spPr>
          <a:xfrm>
            <a:off x="1406364" y="1705761"/>
            <a:ext cx="8915400" cy="3777622"/>
          </a:xfrm>
        </p:spPr>
        <p:txBody>
          <a:bodyPr>
            <a:normAutofit/>
          </a:bodyPr>
          <a:lstStyle/>
          <a:p>
            <a:r>
              <a:rPr lang="en-US" sz="2400" b="1" u="sng" dirty="0"/>
              <a:t>Homework problems are due on the dates indicated on the class calendar. Your work is due on time, with the exception of reasonable documented excuses. Late work will be docked 50% of face value and 100% after solutions have been posted. </a:t>
            </a:r>
            <a:r>
              <a:rPr lang="en-US" sz="2400" dirty="0"/>
              <a:t>For any questions regarding assignment or any topics covered in class, you are encouraged to come for help during office hours. If you cannot make office hours, please email me, and I can meet you any time that works for you.</a:t>
            </a:r>
          </a:p>
        </p:txBody>
      </p:sp>
    </p:spTree>
    <p:extLst>
      <p:ext uri="{BB962C8B-B14F-4D97-AF65-F5344CB8AC3E}">
        <p14:creationId xmlns:p14="http://schemas.microsoft.com/office/powerpoint/2010/main" val="189744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3A363-279C-41C2-87E9-00E6C668C27C}"/>
              </a:ext>
            </a:extLst>
          </p:cNvPr>
          <p:cNvSpPr>
            <a:spLocks noGrp="1"/>
          </p:cNvSpPr>
          <p:nvPr>
            <p:ph type="title"/>
          </p:nvPr>
        </p:nvSpPr>
        <p:spPr>
          <a:xfrm>
            <a:off x="1867758" y="2411088"/>
            <a:ext cx="8915399" cy="1468800"/>
          </a:xfrm>
        </p:spPr>
        <p:txBody>
          <a:bodyPr/>
          <a:lstStyle/>
          <a:p>
            <a:r>
              <a:rPr lang="en-US" sz="5400" dirty="0">
                <a:solidFill>
                  <a:srgbClr val="C00000"/>
                </a:solidFill>
              </a:rPr>
              <a:t>Energy in the Future</a:t>
            </a:r>
            <a:endParaRPr lang="en-US" dirty="0">
              <a:solidFill>
                <a:srgbClr val="C00000"/>
              </a:solidFill>
            </a:endParaRPr>
          </a:p>
        </p:txBody>
      </p:sp>
    </p:spTree>
    <p:extLst>
      <p:ext uri="{BB962C8B-B14F-4D97-AF65-F5344CB8AC3E}">
        <p14:creationId xmlns:p14="http://schemas.microsoft.com/office/powerpoint/2010/main" val="1712088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in the Future (1 of 2)</a:t>
            </a:r>
          </a:p>
        </p:txBody>
      </p:sp>
      <p:sp>
        <p:nvSpPr>
          <p:cNvPr id="3" name="Content Placeholder 2"/>
          <p:cNvSpPr>
            <a:spLocks noGrp="1"/>
          </p:cNvSpPr>
          <p:nvPr>
            <p:ph idx="1"/>
          </p:nvPr>
        </p:nvSpPr>
        <p:spPr>
          <a:xfrm>
            <a:off x="1638300" y="1540189"/>
            <a:ext cx="8915400" cy="3777622"/>
          </a:xfrm>
        </p:spPr>
        <p:txBody>
          <a:bodyPr>
            <a:noAutofit/>
          </a:bodyPr>
          <a:lstStyle/>
          <a:p>
            <a:r>
              <a:rPr lang="en-US" sz="2400" dirty="0">
                <a:latin typeface="+mn-lt"/>
              </a:rPr>
              <a:t>Introduction of electricity in the twentieth century was one of key developments in world energy use. </a:t>
            </a:r>
          </a:p>
          <a:p>
            <a:r>
              <a:rPr lang="en-US" sz="2400" dirty="0">
                <a:latin typeface="+mn-lt"/>
              </a:rPr>
              <a:t>Electricity is efficient, flexible, and quiet.</a:t>
            </a:r>
          </a:p>
          <a:p>
            <a:r>
              <a:rPr lang="en-US" sz="2400" dirty="0">
                <a:latin typeface="+mn-lt"/>
              </a:rPr>
              <a:t>The introduction of electricity transformed energy systems from those in which fossil fuel energy was used directly to a system in which fossil fuels are used to generate electricity for distributed use.</a:t>
            </a:r>
          </a:p>
          <a:p>
            <a:r>
              <a:rPr lang="en-US" sz="2400" dirty="0">
                <a:latin typeface="+mn-lt"/>
              </a:rPr>
              <a:t>Oil supply and demand created power differentials between exporters and importers, generating the need for energy security.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Energy in the Future (2 of 2)</a:t>
            </a:r>
          </a:p>
        </p:txBody>
      </p:sp>
      <p:sp>
        <p:nvSpPr>
          <p:cNvPr id="3" name="Content Placeholder 2"/>
          <p:cNvSpPr>
            <a:spLocks noGrp="1"/>
          </p:cNvSpPr>
          <p:nvPr>
            <p:ph idx="1"/>
          </p:nvPr>
        </p:nvSpPr>
        <p:spPr/>
        <p:txBody>
          <a:bodyPr/>
          <a:lstStyle/>
          <a:p>
            <a:pPr>
              <a:spcBef>
                <a:spcPts val="600"/>
              </a:spcBef>
            </a:pPr>
            <a:r>
              <a:rPr lang="en-US" dirty="0">
                <a:latin typeface="+mn-lt"/>
              </a:rPr>
              <a:t>Highly developed economies like those in United States, Europe, Japan, and other parts of the wealthy world, are focusing on reducing the greenhouse gas emissions that result from their energy-intensive economies.</a:t>
            </a:r>
          </a:p>
          <a:p>
            <a:pPr>
              <a:spcBef>
                <a:spcPts val="600"/>
              </a:spcBef>
            </a:pPr>
            <a:r>
              <a:rPr lang="en-US" dirty="0">
                <a:latin typeface="+mn-lt"/>
              </a:rPr>
              <a:t>Growing economies and industrializing countries must follow a cleaner path than the United States.</a:t>
            </a:r>
          </a:p>
          <a:p>
            <a:pPr>
              <a:spcBef>
                <a:spcPts val="600"/>
              </a:spcBef>
            </a:pPr>
            <a:r>
              <a:rPr lang="en-US" dirty="0">
                <a:latin typeface="+mn-lt"/>
              </a:rPr>
              <a:t>The energy sector is the source of around three-quarters of greenhouse gas emissions.</a:t>
            </a:r>
          </a:p>
          <a:p>
            <a:pPr>
              <a:spcBef>
                <a:spcPts val="600"/>
              </a:spcBef>
            </a:pPr>
            <a:r>
              <a:rPr lang="en-US" dirty="0">
                <a:latin typeface="+mn-lt"/>
              </a:rPr>
              <a:t>To avoid the worst impacts of climate change, we must completely transform of how we produce, transport, and consume energy.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3</a:t>
            </a:r>
          </a:p>
        </p:txBody>
      </p:sp>
      <p:sp>
        <p:nvSpPr>
          <p:cNvPr id="3" name="Content Placeholder 2"/>
          <p:cNvSpPr>
            <a:spLocks noGrp="1"/>
          </p:cNvSpPr>
          <p:nvPr>
            <p:ph idx="1"/>
          </p:nvPr>
        </p:nvSpPr>
        <p:spPr/>
        <p:txBody>
          <a:bodyPr>
            <a:normAutofit/>
          </a:bodyPr>
          <a:lstStyle/>
          <a:p>
            <a:pPr>
              <a:buNone/>
            </a:pPr>
            <a:r>
              <a:rPr lang="en-US" sz="2800" dirty="0">
                <a:latin typeface="+mn-lt"/>
              </a:rPr>
              <a:t>Discuss different types of energies to be used in the future.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Discussion Activity 3 Debrief</a:t>
            </a:r>
          </a:p>
        </p:txBody>
      </p:sp>
      <p:sp>
        <p:nvSpPr>
          <p:cNvPr id="3" name="Content Placeholder 2"/>
          <p:cNvSpPr>
            <a:spLocks noGrp="1"/>
          </p:cNvSpPr>
          <p:nvPr>
            <p:ph idx="1"/>
          </p:nvPr>
        </p:nvSpPr>
        <p:spPr/>
        <p:txBody>
          <a:bodyPr/>
          <a:lstStyle/>
          <a:p>
            <a:pPr>
              <a:spcAft>
                <a:spcPts val="1200"/>
              </a:spcAft>
              <a:buNone/>
            </a:pPr>
            <a:r>
              <a:rPr lang="en-US" dirty="0">
                <a:latin typeface="+mn-lt"/>
              </a:rPr>
              <a:t>Discuss different types of energies to be used in the future.</a:t>
            </a:r>
          </a:p>
          <a:p>
            <a:pPr marL="0">
              <a:spcBef>
                <a:spcPts val="3000"/>
              </a:spcBef>
              <a:spcAft>
                <a:spcPts val="1200"/>
              </a:spcAft>
              <a:buNone/>
            </a:pPr>
            <a:r>
              <a:rPr lang="en-US" b="1" dirty="0">
                <a:latin typeface="+mn-lt"/>
              </a:rPr>
              <a:t>Solar energy: </a:t>
            </a:r>
            <a:r>
              <a:rPr lang="en-US" dirty="0">
                <a:latin typeface="+mn-lt"/>
              </a:rPr>
              <a:t>Solar energy is the heat and radiant light from the Sun that is collected using the technologies to generate electricity.</a:t>
            </a:r>
          </a:p>
          <a:p>
            <a:pPr marL="0">
              <a:spcAft>
                <a:spcPts val="1200"/>
              </a:spcAft>
              <a:buNone/>
            </a:pPr>
            <a:r>
              <a:rPr lang="en-US" b="1" dirty="0">
                <a:latin typeface="+mn-lt"/>
              </a:rPr>
              <a:t>Wind energy: </a:t>
            </a:r>
            <a:r>
              <a:rPr lang="en-US" dirty="0">
                <a:latin typeface="+mn-lt"/>
              </a:rPr>
              <a:t>Wind is used to generate electric energy by means of various wind turbines.</a:t>
            </a:r>
          </a:p>
          <a:p>
            <a:pPr marL="0">
              <a:spcAft>
                <a:spcPts val="1200"/>
              </a:spcAft>
              <a:buNone/>
            </a:pPr>
            <a:r>
              <a:rPr lang="en-US" b="1" dirty="0">
                <a:latin typeface="+mn-lt"/>
              </a:rPr>
              <a:t>Biomass energy: </a:t>
            </a:r>
            <a:r>
              <a:rPr lang="en-US" dirty="0">
                <a:latin typeface="+mn-lt"/>
              </a:rPr>
              <a:t>It can be generated by once-living or living organisms.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dkoon\AppData\Local\Microsoft\Windows\Temporary Internet Files\Content.IE5\ZR9OJXST\MC900437367[1].jpg"/>
          <p:cNvPicPr>
            <a:picLocks noChangeAspect="1" noChangeArrowheads="1"/>
          </p:cNvPicPr>
          <p:nvPr/>
        </p:nvPicPr>
        <p:blipFill>
          <a:blip r:embed="rId2" cstate="print">
            <a:lum bright="55000" contrast="-74000"/>
          </a:blip>
          <a:srcRect/>
          <a:stretch>
            <a:fillRect/>
          </a:stretch>
        </p:blipFill>
        <p:spPr bwMode="auto">
          <a:xfrm>
            <a:off x="3886200" y="533400"/>
            <a:ext cx="6400800" cy="5858256"/>
          </a:xfrm>
          <a:prstGeom prst="rect">
            <a:avLst/>
          </a:prstGeom>
          <a:noFill/>
        </p:spPr>
      </p:pic>
      <p:sp>
        <p:nvSpPr>
          <p:cNvPr id="2" name="Title 1"/>
          <p:cNvSpPr>
            <a:spLocks noGrp="1"/>
          </p:cNvSpPr>
          <p:nvPr>
            <p:ph type="title"/>
          </p:nvPr>
        </p:nvSpPr>
        <p:spPr>
          <a:xfrm>
            <a:off x="1981200" y="274638"/>
            <a:ext cx="8229600" cy="792162"/>
          </a:xfrm>
        </p:spPr>
        <p:txBody>
          <a:bodyPr/>
          <a:lstStyle/>
          <a:p>
            <a:r>
              <a:rPr lang="en-US" dirty="0"/>
              <a:t>Study questions</a:t>
            </a:r>
          </a:p>
        </p:txBody>
      </p:sp>
      <p:sp>
        <p:nvSpPr>
          <p:cNvPr id="3" name="Content Placeholder 2"/>
          <p:cNvSpPr>
            <a:spLocks noGrp="1"/>
          </p:cNvSpPr>
          <p:nvPr>
            <p:ph idx="1"/>
          </p:nvPr>
        </p:nvSpPr>
        <p:spPr>
          <a:xfrm>
            <a:off x="1308683" y="1219201"/>
            <a:ext cx="9840285" cy="4906963"/>
          </a:xfrm>
        </p:spPr>
        <p:txBody>
          <a:bodyPr/>
          <a:lstStyle/>
          <a:p>
            <a:pPr>
              <a:buNone/>
            </a:pPr>
            <a:r>
              <a:rPr lang="en-US" dirty="0"/>
              <a:t>	</a:t>
            </a:r>
            <a:r>
              <a:rPr lang="en-US" sz="2400" dirty="0"/>
              <a:t>A study of carbon dioxide content in the atmosphere and global temperatures shows</a:t>
            </a:r>
          </a:p>
          <a:p>
            <a:pPr>
              <a:buNone/>
            </a:pPr>
            <a:r>
              <a:rPr lang="en-US" sz="2400" dirty="0"/>
              <a:t>a) A modest correlation between the two.</a:t>
            </a:r>
          </a:p>
          <a:p>
            <a:pPr>
              <a:buNone/>
            </a:pPr>
            <a:r>
              <a:rPr lang="en-US" sz="2400" dirty="0"/>
              <a:t>b) A very strong correlation going back to about 1000AD.</a:t>
            </a:r>
          </a:p>
          <a:p>
            <a:pPr>
              <a:buNone/>
            </a:pPr>
            <a:r>
              <a:rPr lang="en-US" sz="2400" dirty="0"/>
              <a:t>c) A very strong correlation going back about 160,000 years.</a:t>
            </a:r>
          </a:p>
          <a:p>
            <a:pPr>
              <a:buNone/>
            </a:pPr>
            <a:r>
              <a:rPr lang="en-US" sz="2400" dirty="0"/>
              <a:t>d) A very strong correlation that breaks down over the last hundred years or so.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Program Files\Microsoft Office\MEDIA\CAGCAT10\j0285360.wmf"/>
          <p:cNvPicPr>
            <a:picLocks noChangeAspect="1" noChangeArrowheads="1"/>
          </p:cNvPicPr>
          <p:nvPr/>
        </p:nvPicPr>
        <p:blipFill>
          <a:blip r:embed="rId2" cstate="print"/>
          <a:srcRect/>
          <a:stretch>
            <a:fillRect/>
          </a:stretch>
        </p:blipFill>
        <p:spPr bwMode="auto">
          <a:xfrm>
            <a:off x="10395358" y="1219201"/>
            <a:ext cx="1474013" cy="1817827"/>
          </a:xfrm>
          <a:prstGeom prst="rect">
            <a:avLst/>
          </a:prstGeom>
          <a:noFill/>
        </p:spPr>
      </p:pic>
      <p:sp>
        <p:nvSpPr>
          <p:cNvPr id="2" name="Title 1"/>
          <p:cNvSpPr>
            <a:spLocks noGrp="1"/>
          </p:cNvSpPr>
          <p:nvPr>
            <p:ph type="title"/>
          </p:nvPr>
        </p:nvSpPr>
        <p:spPr>
          <a:xfrm>
            <a:off x="1981200" y="274638"/>
            <a:ext cx="8229600" cy="715962"/>
          </a:xfrm>
        </p:spPr>
        <p:txBody>
          <a:bodyPr/>
          <a:lstStyle/>
          <a:p>
            <a:r>
              <a:rPr lang="en-US" dirty="0"/>
              <a:t>Study questions</a:t>
            </a:r>
          </a:p>
        </p:txBody>
      </p:sp>
      <p:sp>
        <p:nvSpPr>
          <p:cNvPr id="3" name="Content Placeholder 2"/>
          <p:cNvSpPr>
            <a:spLocks noGrp="1"/>
          </p:cNvSpPr>
          <p:nvPr>
            <p:ph idx="1"/>
          </p:nvPr>
        </p:nvSpPr>
        <p:spPr>
          <a:xfrm>
            <a:off x="507187" y="1219201"/>
            <a:ext cx="9626714" cy="4906963"/>
          </a:xfrm>
        </p:spPr>
        <p:txBody>
          <a:bodyPr>
            <a:normAutofit/>
          </a:bodyPr>
          <a:lstStyle/>
          <a:p>
            <a:pPr>
              <a:buNone/>
            </a:pPr>
            <a:r>
              <a:rPr lang="en-US" dirty="0"/>
              <a:t>	</a:t>
            </a:r>
            <a:r>
              <a:rPr lang="en-US" sz="2600" dirty="0"/>
              <a:t>An increase in CO</a:t>
            </a:r>
            <a:r>
              <a:rPr lang="en-US" sz="2600" baseline="-25000" dirty="0"/>
              <a:t>2</a:t>
            </a:r>
            <a:r>
              <a:rPr lang="en-US" sz="2600" dirty="0"/>
              <a:t> in the atmosphere since the Industrial Revolution</a:t>
            </a:r>
          </a:p>
          <a:p>
            <a:pPr>
              <a:buNone/>
            </a:pPr>
            <a:r>
              <a:rPr lang="en-US" sz="2800" dirty="0"/>
              <a:t>a) Has not been observed yet.</a:t>
            </a:r>
          </a:p>
          <a:p>
            <a:pPr>
              <a:buNone/>
            </a:pPr>
            <a:r>
              <a:rPr lang="en-US" sz="2800" dirty="0"/>
              <a:t>b) Has been claimed by some but the evidence for an actual increase is controversial.</a:t>
            </a:r>
          </a:p>
          <a:p>
            <a:pPr>
              <a:buNone/>
            </a:pPr>
            <a:r>
              <a:rPr lang="en-US" sz="2800" dirty="0"/>
              <a:t>c) Has been definitively observed to be smaller than increases between the Ice Ages. </a:t>
            </a:r>
          </a:p>
          <a:p>
            <a:pPr>
              <a:buNone/>
            </a:pPr>
            <a:r>
              <a:rPr lang="en-US" sz="2800" dirty="0"/>
              <a:t>d) Has pushed CO</a:t>
            </a:r>
            <a:r>
              <a:rPr lang="en-US" sz="2800" baseline="-25000" dirty="0"/>
              <a:t>2</a:t>
            </a:r>
            <a:r>
              <a:rPr lang="en-US" sz="2800" dirty="0"/>
              <a:t> level in the atmosphere above its previous values during or between the Ice Ages.</a:t>
            </a:r>
          </a:p>
          <a:p>
            <a:pPr>
              <a:buNone/>
            </a:pPr>
            <a:r>
              <a:rPr lang="en-US"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koon\AppData\Local\Microsoft\Windows\Temporary Internet Files\Content.IE5\O2A56P85\MC900433201[1].jpg"/>
          <p:cNvPicPr>
            <a:picLocks noChangeAspect="1" noChangeArrowheads="1"/>
          </p:cNvPicPr>
          <p:nvPr/>
        </p:nvPicPr>
        <p:blipFill>
          <a:blip r:embed="rId2" cstate="print">
            <a:lum bright="15000" contrast="-67000"/>
          </a:blip>
          <a:srcRect r="33808"/>
          <a:stretch>
            <a:fillRect/>
          </a:stretch>
        </p:blipFill>
        <p:spPr bwMode="auto">
          <a:xfrm>
            <a:off x="7086600" y="2133600"/>
            <a:ext cx="3124200" cy="4724400"/>
          </a:xfrm>
          <a:prstGeom prst="rect">
            <a:avLst/>
          </a:prstGeom>
          <a:noFill/>
        </p:spPr>
      </p:pic>
      <p:sp>
        <p:nvSpPr>
          <p:cNvPr id="2" name="Title 1"/>
          <p:cNvSpPr>
            <a:spLocks noGrp="1"/>
          </p:cNvSpPr>
          <p:nvPr>
            <p:ph type="title"/>
          </p:nvPr>
        </p:nvSpPr>
        <p:spPr>
          <a:xfrm>
            <a:off x="1981200" y="274638"/>
            <a:ext cx="8229600" cy="715962"/>
          </a:xfrm>
        </p:spPr>
        <p:txBody>
          <a:bodyPr/>
          <a:lstStyle/>
          <a:p>
            <a:r>
              <a:rPr lang="en-US" dirty="0"/>
              <a:t>Study questions</a:t>
            </a:r>
          </a:p>
        </p:txBody>
      </p:sp>
      <p:sp>
        <p:nvSpPr>
          <p:cNvPr id="3" name="Content Placeholder 2"/>
          <p:cNvSpPr>
            <a:spLocks noGrp="1"/>
          </p:cNvSpPr>
          <p:nvPr>
            <p:ph idx="1"/>
          </p:nvPr>
        </p:nvSpPr>
        <p:spPr>
          <a:xfrm>
            <a:off x="1208015" y="1143001"/>
            <a:ext cx="9002785" cy="4983163"/>
          </a:xfrm>
        </p:spPr>
        <p:txBody>
          <a:bodyPr>
            <a:normAutofit fontScale="92500" lnSpcReduction="10000"/>
          </a:bodyPr>
          <a:lstStyle/>
          <a:p>
            <a:pPr>
              <a:buNone/>
            </a:pPr>
            <a:r>
              <a:rPr lang="en-US" dirty="0"/>
              <a:t>	</a:t>
            </a:r>
            <a:r>
              <a:rPr lang="en-US" sz="2800" dirty="0"/>
              <a:t>How many of the following statements about atmospheric methane levels are true?</a:t>
            </a:r>
          </a:p>
          <a:p>
            <a:pPr>
              <a:buNone/>
            </a:pPr>
            <a:r>
              <a:rPr lang="en-US" sz="2800" dirty="0"/>
              <a:t>	I. Methane is not a “greenhouse” gas.</a:t>
            </a:r>
          </a:p>
          <a:p>
            <a:pPr>
              <a:buNone/>
            </a:pPr>
            <a:r>
              <a:rPr lang="en-US" sz="2800" dirty="0"/>
              <a:t>	II. Changes in methane levels over the last 100 years are correlated to changes in CO</a:t>
            </a:r>
            <a:r>
              <a:rPr lang="en-US" sz="2800" baseline="-25000" dirty="0"/>
              <a:t>2</a:t>
            </a:r>
            <a:r>
              <a:rPr lang="en-US" sz="2800" dirty="0"/>
              <a:t> levels.</a:t>
            </a:r>
          </a:p>
          <a:p>
            <a:pPr>
              <a:buNone/>
            </a:pPr>
            <a:r>
              <a:rPr lang="en-US" sz="2800" dirty="0"/>
              <a:t>	III. The data shows that methane levels have already contributed to global warming.</a:t>
            </a:r>
          </a:p>
          <a:p>
            <a:pPr>
              <a:buNone/>
            </a:pPr>
            <a:r>
              <a:rPr lang="en-US" sz="2400" dirty="0"/>
              <a:t>			a) II only</a:t>
            </a:r>
          </a:p>
          <a:p>
            <a:pPr>
              <a:buNone/>
            </a:pPr>
            <a:r>
              <a:rPr lang="en-US" sz="2400" dirty="0"/>
              <a:t>			b) II and III only</a:t>
            </a:r>
          </a:p>
          <a:p>
            <a:pPr>
              <a:buNone/>
            </a:pPr>
            <a:r>
              <a:rPr lang="en-US" sz="2400" dirty="0"/>
              <a:t>			c) I and III only</a:t>
            </a:r>
          </a:p>
          <a:p>
            <a:pPr>
              <a:buNone/>
            </a:pPr>
            <a:r>
              <a:rPr lang="en-US" sz="2400" dirty="0"/>
              <a:t>			d) All of the above.</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have we learned?</a:t>
            </a:r>
            <a:br>
              <a:rPr lang="en-US" dirty="0"/>
            </a:b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US 5% of the world’s population; 20% of energy use.</a:t>
            </a:r>
          </a:p>
          <a:p>
            <a:r>
              <a:rPr lang="en-US" dirty="0"/>
              <a:t>US = 100Q, stable. World: 500Q &amp; increasing.</a:t>
            </a:r>
          </a:p>
          <a:p>
            <a:r>
              <a:rPr lang="en-US" dirty="0"/>
              <a:t>Cow toots (methane) and </a:t>
            </a:r>
            <a:r>
              <a:rPr lang="en-US" dirty="0" err="1"/>
              <a:t>doots</a:t>
            </a:r>
            <a:r>
              <a:rPr lang="en-US" dirty="0"/>
              <a:t> are </a:t>
            </a:r>
            <a:r>
              <a:rPr lang="en-US" i="1" dirty="0"/>
              <a:t>evil</a:t>
            </a:r>
            <a:r>
              <a:rPr lang="en-US" dirty="0"/>
              <a:t>.</a:t>
            </a:r>
          </a:p>
          <a:p>
            <a:r>
              <a:rPr lang="en-US" dirty="0"/>
              <a:t>Canada &amp; Mexico are our main energy suppliers. </a:t>
            </a:r>
          </a:p>
          <a:p>
            <a:r>
              <a:rPr lang="en-US" dirty="0" err="1"/>
              <a:t>Hubbert</a:t>
            </a:r>
            <a:r>
              <a:rPr lang="en-US" dirty="0"/>
              <a:t> curve predicts future history </a:t>
            </a:r>
          </a:p>
          <a:p>
            <a:r>
              <a:rPr lang="en-US" dirty="0"/>
              <a:t>There may be syllabus </a:t>
            </a:r>
            <a:r>
              <a:rPr lang="en-US"/>
              <a:t>quiz Friday!!</a:t>
            </a:r>
            <a:endParaRPr lang="en-US" dirty="0"/>
          </a:p>
        </p:txBody>
      </p:sp>
      <p:pic>
        <p:nvPicPr>
          <p:cNvPr id="2049" name="Picture 1" descr="C:\Users\dkoon\AppData\Local\Microsoft\Windows\Temporary Internet Files\Content.IE5\ZR9OJXST\MC900417464[1].wmf"/>
          <p:cNvPicPr>
            <a:picLocks noChangeAspect="1" noChangeArrowheads="1"/>
          </p:cNvPicPr>
          <p:nvPr/>
        </p:nvPicPr>
        <p:blipFill>
          <a:blip r:embed="rId2" cstate="print"/>
          <a:srcRect/>
          <a:stretch>
            <a:fillRect/>
          </a:stretch>
        </p:blipFill>
        <p:spPr bwMode="auto">
          <a:xfrm>
            <a:off x="9211362" y="4267200"/>
            <a:ext cx="1456639" cy="2358876"/>
          </a:xfrm>
          <a:prstGeom prst="rect">
            <a:avLst/>
          </a:prstGeom>
          <a:noFill/>
        </p:spPr>
      </p:pic>
    </p:spTree>
    <p:extLst>
      <p:ext uri="{BB962C8B-B14F-4D97-AF65-F5344CB8AC3E}">
        <p14:creationId xmlns:p14="http://schemas.microsoft.com/office/powerpoint/2010/main" val="1823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4DD6-41A9-44F5-B9B5-CD72E5A27259}"/>
              </a:ext>
            </a:extLst>
          </p:cNvPr>
          <p:cNvSpPr>
            <a:spLocks noGrp="1"/>
          </p:cNvSpPr>
          <p:nvPr>
            <p:ph type="title"/>
          </p:nvPr>
        </p:nvSpPr>
        <p:spPr>
          <a:xfrm>
            <a:off x="1728133" y="624110"/>
            <a:ext cx="9776480" cy="1280890"/>
          </a:xfrm>
        </p:spPr>
        <p:txBody>
          <a:bodyPr/>
          <a:lstStyle/>
          <a:p>
            <a:r>
              <a:rPr lang="en-US" b="1" dirty="0">
                <a:ea typeface="Times New Roman" panose="02020603050405020304" pitchFamily="18" charset="0"/>
                <a:cs typeface="Times New Roman" panose="02020603050405020304" pitchFamily="18" charset="0"/>
              </a:rPr>
              <a:t>No use of generative AI tools permitted: </a:t>
            </a:r>
            <a:endParaRPr lang="en-US" dirty="0"/>
          </a:p>
        </p:txBody>
      </p:sp>
      <p:sp>
        <p:nvSpPr>
          <p:cNvPr id="3" name="Content Placeholder 2">
            <a:extLst>
              <a:ext uri="{FF2B5EF4-FFF2-40B4-BE49-F238E27FC236}">
                <a16:creationId xmlns:a16="http://schemas.microsoft.com/office/drawing/2014/main" id="{1B8357B6-D5E0-4F54-BA10-1AF3BFF9FD40}"/>
              </a:ext>
            </a:extLst>
          </p:cNvPr>
          <p:cNvSpPr>
            <a:spLocks noGrp="1"/>
          </p:cNvSpPr>
          <p:nvPr>
            <p:ph idx="1"/>
          </p:nvPr>
        </p:nvSpPr>
        <p:spPr>
          <a:xfrm>
            <a:off x="2017457" y="1798040"/>
            <a:ext cx="8157085" cy="3777622"/>
          </a:xfrm>
        </p:spPr>
        <p:txBody>
          <a:bodyPr/>
          <a:lstStyle/>
          <a:p>
            <a:pPr marL="0" marR="0">
              <a:lnSpc>
                <a:spcPct val="115000"/>
              </a:lnSpc>
              <a:spcBef>
                <a:spcPts val="0"/>
              </a:spcBef>
              <a:spcAft>
                <a:spcPts val="1000"/>
              </a:spcAft>
            </a:pPr>
            <a:r>
              <a:rPr lang="en-US" sz="2800" dirty="0">
                <a:latin typeface="+mj-lt"/>
                <a:ea typeface="Times New Roman" panose="02020603050405020304" pitchFamily="18" charset="0"/>
                <a:cs typeface="Times New Roman" panose="02020603050405020304" pitchFamily="18" charset="0"/>
              </a:rPr>
              <a:t>In this course every element of the class assignments must be fully prepared by the student. The use of any generative AI tools for any part of your work will be treated as plagiarism. If you have questions, please contact me.</a:t>
            </a:r>
            <a:endParaRPr lang="en-US" sz="2800" dirty="0">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1901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7C71-293D-4642-A18C-79A1D81622D8}"/>
              </a:ext>
            </a:extLst>
          </p:cNvPr>
          <p:cNvSpPr>
            <a:spLocks noGrp="1"/>
          </p:cNvSpPr>
          <p:nvPr>
            <p:ph type="title"/>
          </p:nvPr>
        </p:nvSpPr>
        <p:spPr/>
        <p:txBody>
          <a:bodyPr/>
          <a:lstStyle/>
          <a:p>
            <a:r>
              <a:rPr lang="en-US" b="1" dirty="0"/>
              <a:t>Course Communication</a:t>
            </a:r>
            <a:br>
              <a:rPr lang="en-US" dirty="0"/>
            </a:br>
            <a:endParaRPr lang="en-US" dirty="0"/>
          </a:p>
        </p:txBody>
      </p:sp>
      <p:sp>
        <p:nvSpPr>
          <p:cNvPr id="3" name="Content Placeholder 2">
            <a:extLst>
              <a:ext uri="{FF2B5EF4-FFF2-40B4-BE49-F238E27FC236}">
                <a16:creationId xmlns:a16="http://schemas.microsoft.com/office/drawing/2014/main" id="{D43C29BB-4781-478B-B8F3-999F869F8832}"/>
              </a:ext>
            </a:extLst>
          </p:cNvPr>
          <p:cNvSpPr>
            <a:spLocks noGrp="1"/>
          </p:cNvSpPr>
          <p:nvPr>
            <p:ph idx="1"/>
          </p:nvPr>
        </p:nvSpPr>
        <p:spPr>
          <a:xfrm>
            <a:off x="1400961" y="1730928"/>
            <a:ext cx="9944260" cy="3777622"/>
          </a:xfrm>
        </p:spPr>
        <p:txBody>
          <a:bodyPr>
            <a:normAutofit/>
          </a:bodyPr>
          <a:lstStyle/>
          <a:p>
            <a:r>
              <a:rPr lang="en-US" sz="2800" dirty="0"/>
              <a:t>Be sure to check your Winthrop email account daily, as I may send out course related announcements that will come *only* to Winthrop email addresses. </a:t>
            </a:r>
          </a:p>
          <a:p>
            <a:r>
              <a:rPr lang="en-US" sz="2800" dirty="0"/>
              <a:t>If you email me, please be sure to use your Winthrop email account I will respond to email within 24 hours except from Saturday morning through Sunday afternoon when my response may be slower.</a:t>
            </a:r>
          </a:p>
          <a:p>
            <a:endParaRPr lang="en-US" dirty="0"/>
          </a:p>
        </p:txBody>
      </p:sp>
    </p:spTree>
    <p:extLst>
      <p:ext uri="{BB962C8B-B14F-4D97-AF65-F5344CB8AC3E}">
        <p14:creationId xmlns:p14="http://schemas.microsoft.com/office/powerpoint/2010/main" val="252441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FD7F-A3D4-4404-A219-F2C355AAD55D}"/>
              </a:ext>
            </a:extLst>
          </p:cNvPr>
          <p:cNvSpPr>
            <a:spLocks noGrp="1"/>
          </p:cNvSpPr>
          <p:nvPr>
            <p:ph type="title"/>
          </p:nvPr>
        </p:nvSpPr>
        <p:spPr/>
        <p:txBody>
          <a:bodyPr/>
          <a:lstStyle/>
          <a:p>
            <a:r>
              <a:rPr lang="en-US" b="1" dirty="0">
                <a:solidFill>
                  <a:srgbClr val="000000"/>
                </a:solidFill>
                <a:ea typeface="Times New Roman" panose="02020603050405020304" pitchFamily="18" charset="0"/>
                <a:cs typeface="Times New Roman" panose="02020603050405020304" pitchFamily="18" charset="0"/>
              </a:rPr>
              <a:t>Exam Policy: </a:t>
            </a:r>
            <a:endParaRPr lang="en-US" dirty="0"/>
          </a:p>
        </p:txBody>
      </p:sp>
      <p:sp>
        <p:nvSpPr>
          <p:cNvPr id="3" name="Content Placeholder 2">
            <a:extLst>
              <a:ext uri="{FF2B5EF4-FFF2-40B4-BE49-F238E27FC236}">
                <a16:creationId xmlns:a16="http://schemas.microsoft.com/office/drawing/2014/main" id="{EB0C299C-B673-48BF-B4ED-A64BDE115264}"/>
              </a:ext>
            </a:extLst>
          </p:cNvPr>
          <p:cNvSpPr>
            <a:spLocks noGrp="1"/>
          </p:cNvSpPr>
          <p:nvPr>
            <p:ph idx="1"/>
          </p:nvPr>
        </p:nvSpPr>
        <p:spPr>
          <a:xfrm>
            <a:off x="1741924" y="1433928"/>
            <a:ext cx="8915400" cy="4896154"/>
          </a:xfrm>
        </p:spPr>
        <p:txBody>
          <a:bodyPr/>
          <a:lstStyle/>
          <a:p>
            <a:pPr marL="0" algn="just">
              <a:lnSpc>
                <a:spcPct val="115000"/>
              </a:lnSpc>
              <a:spcBef>
                <a:spcPts val="0"/>
              </a:spcBef>
            </a:pPr>
            <a:r>
              <a:rPr lang="en-US" sz="2400" b="1" u="sng" dirty="0">
                <a:latin typeface="+mj-lt"/>
                <a:ea typeface="Times New Roman" panose="02020603050405020304" pitchFamily="18" charset="0"/>
                <a:cs typeface="Times New Roman" panose="02020603050405020304" pitchFamily="18" charset="0"/>
              </a:rPr>
              <a:t>There are three in class exams that are 75 minutes’ duration</a:t>
            </a:r>
            <a:r>
              <a:rPr lang="en-US" sz="2400" u="sng"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All relevant equations and physical constants will be provided. If you are going to miss a test, you </a:t>
            </a:r>
            <a:r>
              <a:rPr lang="en-US" sz="2400" b="1" u="sng" dirty="0">
                <a:latin typeface="+mj-lt"/>
                <a:ea typeface="Times New Roman" panose="02020603050405020304" pitchFamily="18" charset="0"/>
                <a:cs typeface="Times New Roman" panose="02020603050405020304" pitchFamily="18" charset="0"/>
              </a:rPr>
              <a:t>must notify me in advance</a:t>
            </a:r>
            <a:r>
              <a:rPr lang="en-US" sz="2400" u="sng" dirty="0">
                <a:latin typeface="+mj-lt"/>
                <a:ea typeface="Times New Roman" panose="02020603050405020304" pitchFamily="18" charset="0"/>
                <a:cs typeface="Times New Roman" panose="02020603050405020304" pitchFamily="18" charset="0"/>
              </a:rPr>
              <a:t> (</a:t>
            </a:r>
            <a:r>
              <a:rPr lang="en-US" sz="2400" b="1" u="sng" dirty="0">
                <a:latin typeface="+mj-lt"/>
                <a:ea typeface="Times New Roman" panose="02020603050405020304" pitchFamily="18" charset="0"/>
                <a:cs typeface="Times New Roman" panose="02020603050405020304" pitchFamily="18" charset="0"/>
              </a:rPr>
              <a:t>preferably one week) so alternate arrangements can be made. If you miss a test and your absence is not excused, a grade of zero points must be assessed for that particular piece of work.</a:t>
            </a:r>
            <a:r>
              <a:rPr lang="en-US" sz="2400" dirty="0">
                <a:latin typeface="+mj-lt"/>
                <a:ea typeface="Times New Roman" panose="02020603050405020304" pitchFamily="18" charset="0"/>
                <a:cs typeface="Times New Roman" panose="02020603050405020304" pitchFamily="18" charset="0"/>
              </a:rPr>
              <a:t> You must take all in-class exams in order to pass the course. </a:t>
            </a:r>
          </a:p>
          <a:p>
            <a:pPr marL="0">
              <a:lnSpc>
                <a:spcPct val="115000"/>
              </a:lnSpc>
              <a:spcBef>
                <a:spcPts val="1200"/>
              </a:spcBef>
            </a:pPr>
            <a:r>
              <a:rPr lang="x-none" sz="2400" b="1" dirty="0">
                <a:solidFill>
                  <a:srgbClr val="000000"/>
                </a:solidFill>
                <a:latin typeface="+mj-lt"/>
                <a:ea typeface="Calibri" panose="020F0502020204030204" pitchFamily="34" charset="0"/>
                <a:cs typeface="Times New Roman" panose="02020603050405020304" pitchFamily="18" charset="0"/>
              </a:rPr>
              <a:t>G</a:t>
            </a:r>
            <a:r>
              <a:rPr lang="en-US" sz="2400" b="1" dirty="0">
                <a:solidFill>
                  <a:srgbClr val="000000"/>
                </a:solidFill>
                <a:latin typeface="+mj-lt"/>
                <a:ea typeface="Calibri" panose="020F0502020204030204" pitchFamily="34" charset="0"/>
                <a:cs typeface="Times New Roman" panose="02020603050405020304" pitchFamily="18" charset="0"/>
              </a:rPr>
              <a:t>rading</a:t>
            </a:r>
            <a:r>
              <a:rPr lang="x-none" sz="2400" b="1" dirty="0">
                <a:solidFill>
                  <a:srgbClr val="000000"/>
                </a:solidFill>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0" indent="0">
              <a:lnSpc>
                <a:spcPct val="115000"/>
              </a:lnSpc>
              <a:spcBef>
                <a:spcPts val="0"/>
              </a:spcBef>
              <a:buNone/>
              <a:tabLst>
                <a:tab pos="2971800" algn="ctr"/>
                <a:tab pos="5943600" algn="r"/>
              </a:tabLst>
            </a:pPr>
            <a:r>
              <a:rPr lang="en-US" sz="2400" dirty="0">
                <a:latin typeface="+mj-lt"/>
                <a:ea typeface="Calibri" panose="020F0502020204030204" pitchFamily="34" charset="0"/>
                <a:cs typeface="Times New Roman" panose="02020603050405020304" pitchFamily="18" charset="0"/>
              </a:rPr>
              <a:t>Homework 10</a:t>
            </a:r>
            <a:r>
              <a:rPr lang="x-none" sz="24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0" indent="0">
              <a:lnSpc>
                <a:spcPct val="115000"/>
              </a:lnSpc>
              <a:spcBef>
                <a:spcPts val="0"/>
              </a:spcBef>
              <a:buNone/>
              <a:tabLst>
                <a:tab pos="2971800" algn="ctr"/>
                <a:tab pos="5943600" algn="r"/>
              </a:tabLst>
            </a:pPr>
            <a:r>
              <a:rPr lang="en-US" sz="2400" dirty="0">
                <a:latin typeface="+mj-lt"/>
                <a:ea typeface="Calibri" panose="020F0502020204030204" pitchFamily="34" charset="0"/>
                <a:cs typeface="Times New Roman" panose="02020603050405020304" pitchFamily="18" charset="0"/>
              </a:rPr>
              <a:t>Three </a:t>
            </a:r>
            <a:r>
              <a:rPr lang="x-none" sz="2400" dirty="0">
                <a:latin typeface="+mj-lt"/>
                <a:ea typeface="Calibri" panose="020F0502020204030204" pitchFamily="34" charset="0"/>
                <a:cs typeface="Times New Roman" panose="02020603050405020304" pitchFamily="18" charset="0"/>
              </a:rPr>
              <a:t>in Class exams 3</a:t>
            </a:r>
            <a:r>
              <a:rPr lang="en-US" sz="2400" dirty="0">
                <a:latin typeface="+mj-lt"/>
                <a:ea typeface="Calibri" panose="020F0502020204030204" pitchFamily="34" charset="0"/>
                <a:cs typeface="Times New Roman" panose="02020603050405020304" pitchFamily="18" charset="0"/>
              </a:rPr>
              <a:t>0</a:t>
            </a:r>
            <a:r>
              <a:rPr lang="x-none" sz="2400" dirty="0">
                <a:latin typeface="+mj-lt"/>
                <a:ea typeface="Calibri" panose="020F0502020204030204" pitchFamily="34" charset="0"/>
                <a:cs typeface="Times New Roman" panose="02020603050405020304" pitchFamily="18" charset="0"/>
              </a:rPr>
              <a:t>% </a:t>
            </a:r>
            <a:r>
              <a:rPr lang="en-US" sz="2400" dirty="0">
                <a:latin typeface="+mj-lt"/>
                <a:ea typeface="Calibri" panose="020F0502020204030204" pitchFamily="34" charset="0"/>
                <a:cs typeface="Times New Roman" panose="02020603050405020304" pitchFamily="18" charset="0"/>
              </a:rPr>
              <a:t>each</a:t>
            </a:r>
            <a:endParaRPr lang="en-US" sz="2000" dirty="0">
              <a:latin typeface="+mj-lt"/>
              <a:ea typeface="Calibri" panose="020F0502020204030204" pitchFamily="34" charset="0"/>
              <a:cs typeface="Times New Roman" panose="02020603050405020304" pitchFamily="18" charset="0"/>
            </a:endParaRPr>
          </a:p>
          <a:p>
            <a:pPr marL="0" algn="just">
              <a:lnSpc>
                <a:spcPct val="115000"/>
              </a:lnSpc>
              <a:spcBef>
                <a:spcPts val="0"/>
              </a:spcBef>
            </a:pPr>
            <a:endParaRPr lang="en-US" sz="2400" dirty="0">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499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3EBA-A041-4716-9ADE-F2DFF18F2EF4}"/>
              </a:ext>
            </a:extLst>
          </p:cNvPr>
          <p:cNvSpPr>
            <a:spLocks noGrp="1"/>
          </p:cNvSpPr>
          <p:nvPr>
            <p:ph type="title"/>
          </p:nvPr>
        </p:nvSpPr>
        <p:spPr/>
        <p:txBody>
          <a:bodyPr/>
          <a:lstStyle/>
          <a:p>
            <a:r>
              <a:rPr lang="en-US" b="1" dirty="0">
                <a:latin typeface="+mn-lt"/>
                <a:ea typeface="Times New Roman" panose="02020603050405020304" pitchFamily="18" charset="0"/>
                <a:cs typeface="Times New Roman" panose="02020603050405020304" pitchFamily="18" charset="0"/>
              </a:rPr>
              <a:t>Syllabus change policy: </a:t>
            </a:r>
            <a:endParaRPr lang="en-US" dirty="0">
              <a:latin typeface="+mn-lt"/>
            </a:endParaRPr>
          </a:p>
        </p:txBody>
      </p:sp>
      <p:sp>
        <p:nvSpPr>
          <p:cNvPr id="3" name="Content Placeholder 2">
            <a:extLst>
              <a:ext uri="{FF2B5EF4-FFF2-40B4-BE49-F238E27FC236}">
                <a16:creationId xmlns:a16="http://schemas.microsoft.com/office/drawing/2014/main" id="{A7A62BE0-40EB-4B86-AFBA-11DC7EB1D2D6}"/>
              </a:ext>
            </a:extLst>
          </p:cNvPr>
          <p:cNvSpPr>
            <a:spLocks noGrp="1"/>
          </p:cNvSpPr>
          <p:nvPr>
            <p:ph idx="1"/>
          </p:nvPr>
        </p:nvSpPr>
        <p:spPr>
          <a:xfrm>
            <a:off x="1456698" y="1982598"/>
            <a:ext cx="8915400" cy="3777622"/>
          </a:xfrm>
        </p:spPr>
        <p:txBody>
          <a:bodyPr/>
          <a:lstStyle/>
          <a:p>
            <a:pPr marL="0" marR="0" algn="just">
              <a:lnSpc>
                <a:spcPct val="115000"/>
              </a:lnSpc>
              <a:spcBef>
                <a:spcPts val="0"/>
              </a:spcBef>
              <a:spcAft>
                <a:spcPts val="1000"/>
              </a:spcAft>
            </a:pPr>
            <a:r>
              <a:rPr lang="en-US" sz="2800" dirty="0">
                <a:latin typeface="+mj-lt"/>
                <a:ea typeface="Times New Roman" panose="02020603050405020304" pitchFamily="18" charset="0"/>
                <a:cs typeface="Times New Roman" panose="02020603050405020304" pitchFamily="18" charset="0"/>
              </a:rPr>
              <a:t>I will make changes to this syllabus as deemed necessary for the progression of the course</a:t>
            </a:r>
            <a:endParaRPr lang="en-US" sz="2800" dirty="0">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6072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1866</TotalTime>
  <Words>3571</Words>
  <Application>Microsoft Office PowerPoint</Application>
  <PresentationFormat>Widescreen</PresentationFormat>
  <Paragraphs>251</Paragraphs>
  <Slides>58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Times New Roman</vt:lpstr>
      <vt:lpstr>Wingdings 3</vt:lpstr>
      <vt:lpstr>Wisp</vt:lpstr>
      <vt:lpstr>Energy Sources: their uses and effect on the Environment</vt:lpstr>
      <vt:lpstr>Syllabus</vt:lpstr>
      <vt:lpstr>Attendance: </vt:lpstr>
      <vt:lpstr>Class</vt:lpstr>
      <vt:lpstr>Homework</vt:lpstr>
      <vt:lpstr>No use of generative AI tools permitted: </vt:lpstr>
      <vt:lpstr>Course Communication </vt:lpstr>
      <vt:lpstr>Exam Policy: </vt:lpstr>
      <vt:lpstr>Syllabus change policy: </vt:lpstr>
      <vt:lpstr>Introduction to energy, energy production, impact of energy use on the environment</vt:lpstr>
      <vt:lpstr>Icebreaker: Introduction to Energy</vt:lpstr>
      <vt:lpstr>Energy, Introduction</vt:lpstr>
      <vt:lpstr>Energy, Introduction</vt:lpstr>
      <vt:lpstr>Energy, Introduction</vt:lpstr>
      <vt:lpstr>Energy as a field of Physics, Science</vt:lpstr>
      <vt:lpstr>The Importance of Context</vt:lpstr>
      <vt:lpstr>Fuel energy content</vt:lpstr>
      <vt:lpstr>Chapter Objectives</vt:lpstr>
      <vt:lpstr>PowerPoint Presentation</vt:lpstr>
      <vt:lpstr>Energy (1 of 2)</vt:lpstr>
      <vt:lpstr>Energy (2 of 2)</vt:lpstr>
      <vt:lpstr>Knowledge Check 1</vt:lpstr>
      <vt:lpstr>Knowledge Check 1: Answer</vt:lpstr>
      <vt:lpstr>Energy Conservation</vt:lpstr>
      <vt:lpstr>Energy Conservation (1 of 2)</vt:lpstr>
      <vt:lpstr>Energy Conservation (2 of 2)</vt:lpstr>
      <vt:lpstr>Discussion Activity 1</vt:lpstr>
      <vt:lpstr>Discussion Activity 1 Debrief</vt:lpstr>
      <vt:lpstr>PowerPoint Presentation</vt:lpstr>
      <vt:lpstr>Energy Use and the Environment (1 of 4)</vt:lpstr>
      <vt:lpstr>Energy Use and the Environment (2 of 4)</vt:lpstr>
      <vt:lpstr>Energy Use and the Environment (3 of 4)</vt:lpstr>
      <vt:lpstr>Energy Use and the Environment (4 of 4)</vt:lpstr>
      <vt:lpstr>Knowledge Check 2</vt:lpstr>
      <vt:lpstr>Knowledge Check 2: Answer</vt:lpstr>
      <vt:lpstr>PowerPoint Presentation</vt:lpstr>
      <vt:lpstr>Energy Use Patterns (1 of 7)</vt:lpstr>
      <vt:lpstr>Energy Use Patterns (2 of 7)</vt:lpstr>
      <vt:lpstr>Energy Use Patterns (3 of 7)</vt:lpstr>
      <vt:lpstr>Energy Use Patterns (4 of 7)</vt:lpstr>
      <vt:lpstr>Energy Use Patterns (5 of 7)</vt:lpstr>
      <vt:lpstr>Energy Use Patterns (6 of 7)</vt:lpstr>
      <vt:lpstr>Energy Use Patterns (7 of 7)</vt:lpstr>
      <vt:lpstr>Energy Resources</vt:lpstr>
      <vt:lpstr>Energy Resources (1 of 3)</vt:lpstr>
      <vt:lpstr>Energy Resources (2 of 3)</vt:lpstr>
      <vt:lpstr>Energy Resources (3 of 3)</vt:lpstr>
      <vt:lpstr>Discussion Activity 2</vt:lpstr>
      <vt:lpstr>Discussion Activity 2 Debrief</vt:lpstr>
      <vt:lpstr>Energy in the Future</vt:lpstr>
      <vt:lpstr>Energy in the Future (1 of 2)</vt:lpstr>
      <vt:lpstr>Energy in the Future (2 of 2)</vt:lpstr>
      <vt:lpstr>Discussion Activity 3</vt:lpstr>
      <vt:lpstr>Discussion Activity 3 Debrief</vt:lpstr>
      <vt:lpstr>Study questions</vt:lpstr>
      <vt:lpstr>Study questions</vt:lpstr>
      <vt:lpstr>Study questions</vt:lpstr>
      <vt:lpstr>What have we learned?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Sources: their uses and effect on the Environment</dc:title>
  <dc:creator>Fatima</dc:creator>
  <cp:lastModifiedBy>Fatima</cp:lastModifiedBy>
  <cp:revision>34</cp:revision>
  <cp:lastPrinted>2025-08-26T16:25:54Z</cp:lastPrinted>
  <dcterms:created xsi:type="dcterms:W3CDTF">2025-08-25T14:00:07Z</dcterms:created>
  <dcterms:modified xsi:type="dcterms:W3CDTF">2025-08-27T12:13:56Z</dcterms:modified>
</cp:coreProperties>
</file>