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94" r:id="rId4"/>
  </p:sldMasterIdLst>
  <p:notesMasterIdLst>
    <p:notesMasterId r:id="rId37"/>
  </p:notesMasterIdLst>
  <p:sldIdLst>
    <p:sldId id="256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94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95" r:id="rId28"/>
    <p:sldId id="296" r:id="rId29"/>
    <p:sldId id="297" r:id="rId30"/>
    <p:sldId id="298" r:id="rId31"/>
    <p:sldId id="324" r:id="rId32"/>
    <p:sldId id="325" r:id="rId33"/>
    <p:sldId id="326" r:id="rId34"/>
    <p:sldId id="327" r:id="rId35"/>
    <p:sldId id="328" r:id="rId36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7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6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1980D93-9FCD-48BD-9A39-A415F1A33BC4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466A2D18-3E88-428F-946C-B961E054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92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defTabSz="971486" fontAlgn="base">
              <a:spcBef>
                <a:spcPct val="0"/>
              </a:spcBef>
              <a:spcAft>
                <a:spcPct val="0"/>
              </a:spcAft>
              <a:defRPr/>
            </a:pPr>
            <a:fld id="{F9DD6B39-9223-47E3-820E-26C6ACC2B431}" type="slidenum">
              <a:rPr lang="en-US">
                <a:solidFill>
                  <a:srgbClr val="000000"/>
                </a:solidFill>
                <a:latin typeface="Arial" charset="0"/>
              </a:rPr>
              <a:pPr defTabSz="971486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39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1486" fontAlgn="base">
              <a:spcBef>
                <a:spcPct val="0"/>
              </a:spcBef>
              <a:spcAft>
                <a:spcPct val="0"/>
              </a:spcAft>
              <a:defRPr/>
            </a:pPr>
            <a:fld id="{E1C897D3-571B-2F48-B8F5-3C0D7423EB33}" type="slidenum">
              <a:rPr lang="en-US">
                <a:solidFill>
                  <a:srgbClr val="000000"/>
                </a:solidFill>
                <a:latin typeface="Arial" charset="0"/>
              </a:rPr>
              <a:pPr defTabSz="971486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8313" y="723900"/>
            <a:ext cx="6424612" cy="36131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0684" y="4580575"/>
            <a:ext cx="5398540" cy="4338231"/>
          </a:xfrm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26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397" indent="-296691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764" indent="-237354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470" indent="-237354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176" indent="-237354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0882" indent="-23735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587" indent="-23735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293" indent="-23735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4999" indent="-23735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42438"/>
            <a:fld id="{1D3A2AEC-C54E-4CAF-AA4B-49EC0330DE79}" type="slidenum">
              <a:rPr lang="en-US" altLang="en-US" sz="1200" b="0">
                <a:solidFill>
                  <a:prstClr val="black"/>
                </a:solidFill>
              </a:rPr>
              <a:pPr defTabSz="942438"/>
              <a:t>15</a:t>
            </a:fld>
            <a:endParaRPr lang="en-US" altLang="en-US" sz="1200" b="0">
              <a:solidFill>
                <a:prstClr val="black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Solution: Using equation 37-15 we find </a:t>
            </a: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= 4.10 x 10-7 nm (violet).</a:t>
            </a: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391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2604" fontAlgn="base">
              <a:spcBef>
                <a:spcPct val="0"/>
              </a:spcBef>
              <a:spcAft>
                <a:spcPct val="0"/>
              </a:spcAft>
              <a:defRPr/>
            </a:pPr>
            <a:fld id="{0EF94711-9980-4840-B67E-623DD3DD463C}" type="slidenum">
              <a:rPr lang="en-US">
                <a:solidFill>
                  <a:srgbClr val="000000"/>
                </a:solidFill>
                <a:latin typeface="Arial" charset="0"/>
              </a:rPr>
              <a:pPr defTabSz="982604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5775" y="731838"/>
            <a:ext cx="6488113" cy="3649662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850" y="4626698"/>
            <a:ext cx="5471020" cy="4381915"/>
          </a:xfrm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562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2604" fontAlgn="base">
              <a:spcBef>
                <a:spcPct val="0"/>
              </a:spcBef>
              <a:spcAft>
                <a:spcPct val="0"/>
              </a:spcAft>
              <a:defRPr/>
            </a:pPr>
            <a:fld id="{314713C4-4E47-C04F-99CB-2C0AA3422F3E}" type="slidenum">
              <a:rPr lang="en-US">
                <a:solidFill>
                  <a:srgbClr val="000000"/>
                </a:solidFill>
                <a:latin typeface="Arial" charset="0"/>
              </a:rPr>
              <a:pPr defTabSz="982604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5775" y="731838"/>
            <a:ext cx="6488113" cy="3649662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850" y="4626698"/>
            <a:ext cx="5471020" cy="4381915"/>
          </a:xfrm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942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2604" fontAlgn="base">
              <a:spcBef>
                <a:spcPct val="0"/>
              </a:spcBef>
              <a:spcAft>
                <a:spcPct val="0"/>
              </a:spcAft>
              <a:defRPr/>
            </a:pPr>
            <a:fld id="{B51E6668-EB5D-6A43-832B-DFD498507B70}" type="slidenum">
              <a:rPr lang="en-US">
                <a:solidFill>
                  <a:srgbClr val="000000"/>
                </a:solidFill>
                <a:latin typeface="Arial" charset="0"/>
              </a:rPr>
              <a:pPr defTabSz="982604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5775" y="731838"/>
            <a:ext cx="6488113" cy="3649662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850" y="4626698"/>
            <a:ext cx="5471020" cy="4381915"/>
          </a:xfrm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788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226" indent="-300087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346" indent="-24007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0485" indent="-24007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0624" indent="-24007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0762" indent="-24007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0900" indent="-24007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1039" indent="-24007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1177" indent="-24007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53222">
              <a:defRPr/>
            </a:pPr>
            <a:fld id="{A9A5CA94-FB47-4F9A-ABCF-43D867926842}" type="slidenum">
              <a:rPr lang="en-US" altLang="en-US" sz="1200" b="0">
                <a:solidFill>
                  <a:prstClr val="black"/>
                </a:solidFill>
              </a:rPr>
              <a:pPr defTabSz="953222">
                <a:defRPr/>
              </a:pPr>
              <a:t>19</a:t>
            </a:fld>
            <a:endParaRPr lang="en-US" altLang="en-US" sz="1200" b="0">
              <a:solidFill>
                <a:prstClr val="black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Solution: The energy is the difference between the two levels, 10.2 eV. Then </a:t>
            </a: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= hc/E = 1.22 x 10-7 m. This is an ultraviolet photon.</a:t>
            </a: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206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2604" fontAlgn="base">
              <a:spcBef>
                <a:spcPct val="0"/>
              </a:spcBef>
              <a:spcAft>
                <a:spcPct val="0"/>
              </a:spcAft>
              <a:defRPr/>
            </a:pPr>
            <a:fld id="{EB332174-A3F4-C149-BD94-90DD6AE69E77}" type="slidenum">
              <a:rPr lang="en-US">
                <a:solidFill>
                  <a:srgbClr val="000000"/>
                </a:solidFill>
                <a:latin typeface="Arial" charset="0"/>
              </a:rPr>
              <a:pPr defTabSz="982604"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5775" y="731838"/>
            <a:ext cx="6489700" cy="3649662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850" y="4626698"/>
            <a:ext cx="5471020" cy="4381915"/>
          </a:xfrm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27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2604" fontAlgn="base">
              <a:spcBef>
                <a:spcPct val="0"/>
              </a:spcBef>
              <a:spcAft>
                <a:spcPct val="0"/>
              </a:spcAft>
              <a:defRPr/>
            </a:pPr>
            <a:fld id="{31820EA6-4B68-1749-851C-9958E6A20787}" type="slidenum">
              <a:rPr lang="en-US">
                <a:solidFill>
                  <a:srgbClr val="000000"/>
                </a:solidFill>
                <a:latin typeface="Arial" charset="0"/>
              </a:rPr>
              <a:pPr defTabSz="982604"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5775" y="731838"/>
            <a:ext cx="6489700" cy="3649662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850" y="4626698"/>
            <a:ext cx="5471020" cy="4381915"/>
          </a:xfrm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880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226" indent="-300087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346" indent="-24007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0485" indent="-24007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0624" indent="-24007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0762" indent="-24007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0900" indent="-24007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1039" indent="-24007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1177" indent="-24007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53222">
              <a:defRPr/>
            </a:pPr>
            <a:fld id="{5EA0E73D-6AF7-49C2-8A6D-5C59477E23C4}" type="slidenum">
              <a:rPr lang="en-US" altLang="en-US" sz="1200" b="0">
                <a:solidFill>
                  <a:prstClr val="black"/>
                </a:solidFill>
              </a:rPr>
              <a:pPr defTabSz="953222">
                <a:defRPr/>
              </a:pPr>
              <a:t>23</a:t>
            </a:fld>
            <a:endParaRPr lang="en-US" altLang="en-US" sz="1200" b="0">
              <a:solidFill>
                <a:prstClr val="black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17147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226" indent="-300087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346" indent="-24007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0485" indent="-24007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0624" indent="-24007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0762" indent="-24007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0900" indent="-24007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1039" indent="-24007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1177" indent="-24007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53222">
              <a:defRPr/>
            </a:pPr>
            <a:fld id="{47BC6EF0-84BF-47D4-B953-4B58AC419367}" type="slidenum">
              <a:rPr lang="en-US" altLang="en-US" sz="1200" b="0">
                <a:solidFill>
                  <a:prstClr val="black"/>
                </a:solidFill>
              </a:rPr>
              <a:pPr defTabSz="953222">
                <a:defRPr/>
              </a:pPr>
              <a:t>24</a:t>
            </a:fld>
            <a:endParaRPr lang="en-US" altLang="en-US" sz="1200" b="0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Figure 37-24. Electric force (Coulomb’s law) keeps the negative electron in orbit around the positively charged nucleus.</a:t>
            </a:r>
          </a:p>
        </p:txBody>
      </p:sp>
    </p:spTree>
    <p:extLst>
      <p:ext uri="{BB962C8B-B14F-4D97-AF65-F5344CB8AC3E}">
        <p14:creationId xmlns:p14="http://schemas.microsoft.com/office/powerpoint/2010/main" val="772287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397" indent="-296691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764" indent="-237354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470" indent="-237354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176" indent="-237354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0882" indent="-23735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587" indent="-23735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293" indent="-23735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4999" indent="-23735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42438"/>
            <a:fld id="{9D599FD4-6516-48AF-B029-C90E680EF7AA}" type="slidenum">
              <a:rPr lang="en-US" altLang="en-US" sz="1200" b="0">
                <a:solidFill>
                  <a:prstClr val="black"/>
                </a:solidFill>
              </a:rPr>
              <a:pPr defTabSz="942438"/>
              <a:t>3</a:t>
            </a:fld>
            <a:endParaRPr lang="en-US" altLang="en-US" sz="1200" b="0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Figure 37-16. Plum-pudding model of the atom.</a:t>
            </a:r>
          </a:p>
        </p:txBody>
      </p:sp>
    </p:spTree>
    <p:extLst>
      <p:ext uri="{BB962C8B-B14F-4D97-AF65-F5344CB8AC3E}">
        <p14:creationId xmlns:p14="http://schemas.microsoft.com/office/powerpoint/2010/main" val="19559934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2604" fontAlgn="base">
              <a:spcBef>
                <a:spcPct val="0"/>
              </a:spcBef>
              <a:spcAft>
                <a:spcPct val="0"/>
              </a:spcAft>
              <a:defRPr/>
            </a:pPr>
            <a:fld id="{467E21DA-08CF-9A45-8936-7AF224788681}" type="slidenum">
              <a:rPr lang="en-US">
                <a:solidFill>
                  <a:srgbClr val="000000"/>
                </a:solidFill>
                <a:latin typeface="Arial" charset="0"/>
              </a:rPr>
              <a:pPr defTabSz="982604"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5775" y="731838"/>
            <a:ext cx="6489700" cy="3649662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850" y="4626698"/>
            <a:ext cx="5471020" cy="4381915"/>
          </a:xfrm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9870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2604" fontAlgn="base">
              <a:spcBef>
                <a:spcPct val="0"/>
              </a:spcBef>
              <a:spcAft>
                <a:spcPct val="0"/>
              </a:spcAft>
              <a:defRPr/>
            </a:pPr>
            <a:fld id="{86E027E6-49A3-974A-AEF8-30D8C5A9ABA3}" type="slidenum">
              <a:rPr lang="en-US">
                <a:solidFill>
                  <a:srgbClr val="000000"/>
                </a:solidFill>
                <a:latin typeface="Arial" charset="0"/>
              </a:rPr>
              <a:pPr defTabSz="982604"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5775" y="731838"/>
            <a:ext cx="6488113" cy="3649662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850" y="4626698"/>
            <a:ext cx="5471020" cy="4381915"/>
          </a:xfrm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289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2604" fontAlgn="base">
              <a:spcBef>
                <a:spcPct val="0"/>
              </a:spcBef>
              <a:spcAft>
                <a:spcPct val="0"/>
              </a:spcAft>
              <a:defRPr/>
            </a:pPr>
            <a:fld id="{9B8C7679-9CB7-EB44-AC48-1C9DA03F36C8}" type="slidenum">
              <a:rPr lang="en-US">
                <a:solidFill>
                  <a:srgbClr val="000000"/>
                </a:solidFill>
                <a:latin typeface="Arial" charset="0"/>
              </a:rPr>
              <a:pPr defTabSz="982604"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5775" y="731838"/>
            <a:ext cx="6488113" cy="3649662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850" y="4626698"/>
            <a:ext cx="5471020" cy="4381915"/>
          </a:xfrm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1817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933" indent="-286897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589" indent="-229517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625" indent="-229517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5660" indent="-229517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696" indent="-229517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3732" indent="-229517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2767" indent="-229517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1803" indent="-229517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24916"/>
            <a:fld id="{B7F250A5-BF26-490B-8EB6-140AC60A6BBC}" type="slidenum">
              <a:rPr lang="en-US" altLang="en-US" sz="1200" b="0">
                <a:solidFill>
                  <a:prstClr val="black"/>
                </a:solidFill>
              </a:rPr>
              <a:pPr defTabSz="924916"/>
              <a:t>28</a:t>
            </a:fld>
            <a:endParaRPr lang="en-US" altLang="en-US" sz="1200" b="0">
              <a:solidFill>
                <a:prstClr val="black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Energy-level diagram for the hydrogen atom, showing the transitions for the spectral lines of the Lyman, </a:t>
            </a:r>
            <a:r>
              <a:rPr lang="en-US" altLang="en-US" dirty="0" err="1"/>
              <a:t>Balmer</a:t>
            </a:r>
            <a:r>
              <a:rPr lang="en-US" altLang="en-US" dirty="0"/>
              <a:t>, and </a:t>
            </a:r>
            <a:r>
              <a:rPr lang="en-US" altLang="en-US" dirty="0" err="1"/>
              <a:t>Paschen</a:t>
            </a:r>
            <a:r>
              <a:rPr lang="en-US" altLang="en-US" dirty="0"/>
              <a:t> series (Fig. 37–22). Each vertical arrow represents an atomic transition that gives rise to the photons of one spectral line (a single wavelength or frequency).</a:t>
            </a:r>
          </a:p>
        </p:txBody>
      </p:sp>
    </p:spTree>
    <p:extLst>
      <p:ext uri="{BB962C8B-B14F-4D97-AF65-F5344CB8AC3E}">
        <p14:creationId xmlns:p14="http://schemas.microsoft.com/office/powerpoint/2010/main" val="23955004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2604" fontAlgn="base">
              <a:spcBef>
                <a:spcPct val="0"/>
              </a:spcBef>
              <a:spcAft>
                <a:spcPct val="0"/>
              </a:spcAft>
              <a:defRPr/>
            </a:pPr>
            <a:fld id="{58E00C91-6DCB-BD4E-A545-A4234F07E2BE}" type="slidenum">
              <a:rPr lang="en-US">
                <a:solidFill>
                  <a:srgbClr val="000000"/>
                </a:solidFill>
                <a:latin typeface="Arial" charset="0"/>
              </a:rPr>
              <a:pPr defTabSz="982604"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5775" y="731838"/>
            <a:ext cx="6488113" cy="3649662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850" y="4626698"/>
            <a:ext cx="5471020" cy="4381915"/>
          </a:xfrm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L = I </a:t>
            </a:r>
            <a:r>
              <a:rPr lang="en-US">
                <a:latin typeface="Symbol" charset="2"/>
              </a:rPr>
              <a:t></a:t>
            </a:r>
            <a:r>
              <a:rPr lang="en-US">
                <a:latin typeface="Arial" charset="0"/>
              </a:rPr>
              <a:t>=  mr^2 w  = mr^2 v/r = mvr</a:t>
            </a:r>
          </a:p>
        </p:txBody>
      </p:sp>
    </p:spTree>
    <p:extLst>
      <p:ext uri="{BB962C8B-B14F-4D97-AF65-F5344CB8AC3E}">
        <p14:creationId xmlns:p14="http://schemas.microsoft.com/office/powerpoint/2010/main" val="1027674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2604" fontAlgn="base">
              <a:spcBef>
                <a:spcPct val="0"/>
              </a:spcBef>
              <a:spcAft>
                <a:spcPct val="0"/>
              </a:spcAft>
              <a:defRPr/>
            </a:pPr>
            <a:fld id="{4C2F151E-5918-9C41-A781-7D709E38ACF4}" type="slidenum">
              <a:rPr lang="en-US">
                <a:solidFill>
                  <a:srgbClr val="000000"/>
                </a:solidFill>
                <a:latin typeface="Arial" charset="0"/>
              </a:rPr>
              <a:pPr defTabSz="982604"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5775" y="731838"/>
            <a:ext cx="6489700" cy="3649662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SKIP but leave in notes</a:t>
            </a:r>
          </a:p>
        </p:txBody>
      </p:sp>
    </p:spTree>
    <p:extLst>
      <p:ext uri="{BB962C8B-B14F-4D97-AF65-F5344CB8AC3E}">
        <p14:creationId xmlns:p14="http://schemas.microsoft.com/office/powerpoint/2010/main" val="12887320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226" indent="-300087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346" indent="-24007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0485" indent="-24007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0624" indent="-24007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0762" indent="-24007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0900" indent="-24007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1039" indent="-24007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1177" indent="-24007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53222">
              <a:defRPr/>
            </a:pPr>
            <a:fld id="{9D973E33-ED45-4FA2-A31B-6DF0A39BDD43}" type="slidenum">
              <a:rPr lang="en-US" altLang="en-US" sz="1200" b="0">
                <a:solidFill>
                  <a:prstClr val="black"/>
                </a:solidFill>
              </a:rPr>
              <a:pPr defTabSz="953222">
                <a:defRPr/>
              </a:pPr>
              <a:t>31</a:t>
            </a:fld>
            <a:endParaRPr lang="en-US" altLang="en-US" sz="1200" b="0">
              <a:solidFill>
                <a:prstClr val="black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Solution: The maximum wavelength corresponds to the minimum energy, which from the ground state would be to the first excited state. We already found this wavelength in Example 37-13; it is 122 nm. The next smaller wavelength would be for the difference between the ground state and the second excited state, an energy difference of 12.1 eV. This gives a wavelength of 103 nm.</a:t>
            </a:r>
          </a:p>
        </p:txBody>
      </p:sp>
    </p:spTree>
    <p:extLst>
      <p:ext uri="{BB962C8B-B14F-4D97-AF65-F5344CB8AC3E}">
        <p14:creationId xmlns:p14="http://schemas.microsoft.com/office/powerpoint/2010/main" val="4732453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226" indent="-300087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346" indent="-24007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0485" indent="-24007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0624" indent="-240070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0762" indent="-24007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0900" indent="-24007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1039" indent="-24007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1177" indent="-24007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53222">
              <a:defRPr/>
            </a:pPr>
            <a:fld id="{7CDDCD1D-22A3-4B16-B62F-3A64E1C65DE4}" type="slidenum">
              <a:rPr lang="en-US" altLang="en-US" sz="1200" b="0">
                <a:solidFill>
                  <a:prstClr val="black"/>
                </a:solidFill>
              </a:rPr>
              <a:pPr defTabSz="953222">
                <a:defRPr/>
              </a:pPr>
              <a:t>32</a:t>
            </a:fld>
            <a:endParaRPr lang="en-US" altLang="en-US" sz="1200" b="0">
              <a:solidFill>
                <a:prstClr val="black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Solution: a. The energy is Z</a:t>
            </a:r>
            <a:r>
              <a:rPr lang="en-US" altLang="en-US" baseline="30000"/>
              <a:t>2</a:t>
            </a:r>
            <a:r>
              <a:rPr lang="en-US" altLang="en-US"/>
              <a:t>, or 4, times the ionization energy of hydrogen: -54.4 eV.</a:t>
            </a:r>
          </a:p>
          <a:p>
            <a:pPr eaLnBrk="1" hangingPunct="1"/>
            <a:r>
              <a:rPr lang="en-US" altLang="en-US"/>
              <a:t>b. This is the minimum energy, and therefore the maximum wavelength that a photon could have to cause ionization (in an unexcited atom); it gives </a:t>
            </a: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= 22.8 nm.</a:t>
            </a:r>
            <a:endParaRPr lang="el-G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039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397" indent="-296691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764" indent="-237354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470" indent="-237354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176" indent="-237354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0882" indent="-23735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587" indent="-23735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293" indent="-23735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4999" indent="-23735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42438"/>
            <a:fld id="{EEFA1073-74A0-4520-81AD-BB56F1111BF8}" type="slidenum">
              <a:rPr lang="en-US" altLang="en-US" sz="1200" b="0">
                <a:solidFill>
                  <a:prstClr val="black"/>
                </a:solidFill>
              </a:rPr>
              <a:pPr defTabSz="942438"/>
              <a:t>5</a:t>
            </a:fld>
            <a:endParaRPr lang="en-US" altLang="en-US" sz="1200" b="0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Figure 37-17. (a) Experimental setup for Rutherford’s experiment: particles emitted by radon are deflected by a thin metallic foil and a few rebound backward; (b) backward rebound of particles explained as the repulsion from a heavy positively charged nucleus.</a:t>
            </a:r>
          </a:p>
        </p:txBody>
      </p:sp>
    </p:spTree>
    <p:extLst>
      <p:ext uri="{BB962C8B-B14F-4D97-AF65-F5344CB8AC3E}">
        <p14:creationId xmlns:p14="http://schemas.microsoft.com/office/powerpoint/2010/main" val="2000142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397" indent="-296691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764" indent="-237354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470" indent="-237354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176" indent="-237354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0882" indent="-23735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587" indent="-23735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293" indent="-23735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4999" indent="-23735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42438"/>
            <a:fld id="{C3952FF1-E18F-47A6-A21C-B13AFDD946A5}" type="slidenum">
              <a:rPr lang="en-US" altLang="en-US" sz="1200" b="0">
                <a:solidFill>
                  <a:prstClr val="black"/>
                </a:solidFill>
              </a:rPr>
              <a:pPr defTabSz="942438"/>
              <a:t>6</a:t>
            </a:fld>
            <a:endParaRPr lang="en-US" altLang="en-US" sz="1200" b="0">
              <a:solidFill>
                <a:prstClr val="black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Figure 37-18. Rutherford’s model of the atom, in which electrons orbit a tiny positive nucleus (not to scale). The atom is visualized as mostly empty space.</a:t>
            </a:r>
          </a:p>
        </p:txBody>
      </p:sp>
    </p:spTree>
    <p:extLst>
      <p:ext uri="{BB962C8B-B14F-4D97-AF65-F5344CB8AC3E}">
        <p14:creationId xmlns:p14="http://schemas.microsoft.com/office/powerpoint/2010/main" val="1993632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397" indent="-296691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764" indent="-237354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470" indent="-237354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176" indent="-237354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0882" indent="-23735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587" indent="-23735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293" indent="-23735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4999" indent="-23735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42438"/>
            <a:fld id="{C9CDBB04-6284-47B9-A6BA-F9A661E9C8EB}" type="slidenum">
              <a:rPr lang="en-US" altLang="en-US" sz="1200" b="0">
                <a:solidFill>
                  <a:prstClr val="black"/>
                </a:solidFill>
              </a:rPr>
              <a:pPr defTabSz="942438"/>
              <a:t>7</a:t>
            </a:fld>
            <a:endParaRPr lang="en-US" altLang="en-US" sz="1200" b="0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Figure 37-19. Gas-discharge tube: (a) diagram; (b) photo of an actual discharge tube for hydrogen.</a:t>
            </a:r>
          </a:p>
        </p:txBody>
      </p:sp>
    </p:spTree>
    <p:extLst>
      <p:ext uri="{BB962C8B-B14F-4D97-AF65-F5344CB8AC3E}">
        <p14:creationId xmlns:p14="http://schemas.microsoft.com/office/powerpoint/2010/main" val="1992523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397" indent="-296691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764" indent="-237354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470" indent="-237354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176" indent="-237354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0882" indent="-23735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587" indent="-23735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293" indent="-23735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4999" indent="-23735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42438"/>
            <a:fld id="{9B5D4659-2C0B-445E-A424-3D474F27D674}" type="slidenum">
              <a:rPr lang="en-US" altLang="en-US" sz="1200" b="0">
                <a:solidFill>
                  <a:prstClr val="black"/>
                </a:solidFill>
              </a:rPr>
              <a:pPr defTabSz="942438"/>
              <a:t>8</a:t>
            </a:fld>
            <a:endParaRPr lang="en-US" altLang="en-US" sz="1200" b="0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Figure 37-20. Emission spectra of the gases (a) atomic hydrogen, (b) helium, and (c) the </a:t>
            </a:r>
            <a:r>
              <a:rPr lang="en-US" altLang="en-US" i="1"/>
              <a:t>solar absorption </a:t>
            </a:r>
            <a:r>
              <a:rPr lang="en-US" altLang="en-US"/>
              <a:t>spectrum.</a:t>
            </a:r>
          </a:p>
        </p:txBody>
      </p:sp>
    </p:spTree>
    <p:extLst>
      <p:ext uri="{BB962C8B-B14F-4D97-AF65-F5344CB8AC3E}">
        <p14:creationId xmlns:p14="http://schemas.microsoft.com/office/powerpoint/2010/main" val="468550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397" indent="-296691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6764" indent="-237354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470" indent="-237354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176" indent="-237354"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0882" indent="-23735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5587" indent="-23735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60293" indent="-23735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4999" indent="-237354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42438"/>
            <a:fld id="{019515C1-CD2F-4846-9373-796FAFDB118C}" type="slidenum">
              <a:rPr lang="en-US" altLang="en-US" sz="1200" b="0">
                <a:solidFill>
                  <a:prstClr val="black"/>
                </a:solidFill>
              </a:rPr>
              <a:pPr defTabSz="942438"/>
              <a:t>10</a:t>
            </a:fld>
            <a:endParaRPr lang="en-US" altLang="en-US" sz="1200" b="0">
              <a:solidFill>
                <a:prstClr val="black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Figure 37-22. Line spectrum of atomic hydrogen. Each series fits the formula 1/</a:t>
            </a:r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R(1/n’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1/n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dirty="0"/>
              <a:t> where n’ = 1 for the Lyman series, n’ = 2 for the Balmer series, n’ = 3 for the </a:t>
            </a:r>
            <a:r>
              <a:rPr lang="en-US" altLang="en-US" dirty="0" err="1"/>
              <a:t>Paschen</a:t>
            </a:r>
            <a:r>
              <a:rPr lang="en-US" altLang="en-US" dirty="0"/>
              <a:t> series, and so on; </a:t>
            </a:r>
            <a:r>
              <a:rPr lang="en-US" altLang="en-US" i="1" dirty="0"/>
              <a:t>n </a:t>
            </a:r>
            <a:r>
              <a:rPr lang="en-US" altLang="en-US" dirty="0"/>
              <a:t>can take on all integer values from n = n’ + 1 up to infinity. The only lines in the visible region of the electromagnetic spectrum are part of the Balmer series.</a:t>
            </a:r>
          </a:p>
        </p:txBody>
      </p:sp>
    </p:spTree>
    <p:extLst>
      <p:ext uri="{BB962C8B-B14F-4D97-AF65-F5344CB8AC3E}">
        <p14:creationId xmlns:p14="http://schemas.microsoft.com/office/powerpoint/2010/main" val="3854414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1486" fontAlgn="base">
              <a:spcBef>
                <a:spcPct val="0"/>
              </a:spcBef>
              <a:spcAft>
                <a:spcPct val="0"/>
              </a:spcAft>
              <a:defRPr/>
            </a:pPr>
            <a:fld id="{10D052BA-05D0-C448-9A54-DADCD59F1CE2}" type="slidenum">
              <a:rPr lang="en-US">
                <a:solidFill>
                  <a:srgbClr val="000000"/>
                </a:solidFill>
                <a:latin typeface="Arial" charset="0"/>
              </a:rPr>
              <a:pPr defTabSz="971486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3900"/>
            <a:ext cx="6423025" cy="361315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Note increase in energy is increase in PE! (or energy INPUT into atom).</a:t>
            </a:r>
          </a:p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265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1486" fontAlgn="base">
              <a:spcBef>
                <a:spcPct val="0"/>
              </a:spcBef>
              <a:spcAft>
                <a:spcPct val="0"/>
              </a:spcAft>
              <a:defRPr/>
            </a:pPr>
            <a:fld id="{425FFBBF-B60D-F649-B205-D871BA3A1304}" type="slidenum">
              <a:rPr lang="en-US">
                <a:solidFill>
                  <a:srgbClr val="000000"/>
                </a:solidFill>
                <a:latin typeface="Arial" charset="0"/>
              </a:rPr>
              <a:pPr defTabSz="971486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8313" y="723900"/>
            <a:ext cx="6424612" cy="36131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0684" y="4580575"/>
            <a:ext cx="5398540" cy="4338231"/>
          </a:xfrm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49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9A406-7AB5-45B1-AC46-88F07B509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3A2259-BC5B-4197-BC19-449E095C03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0A380-03C9-47F3-A888-A2A1E2BE5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0DEC-5D31-4A19-B4DD-4709EF5C5DF2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84516-B925-4B26-B5A4-3E3508961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280A9-B7BC-4549-80D4-F0206B146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1BBAA-7704-4509-A777-956B5A333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38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5B6BB-43F7-4414-94A4-6B390AB66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DA198-F42E-4FEC-B8D8-EC56DBD2E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63779-A4A6-438D-8567-72DD5C552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0DEC-5D31-4A19-B4DD-4709EF5C5DF2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6EAC9-4D42-4749-A4AE-6E0D20C80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F3708-8952-4D1F-8D25-872CCC7C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1BBAA-7704-4509-A777-956B5A333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3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2FCED5-FD1A-42DC-87E2-EA85E67DA8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98A2A5-63E3-4309-88E1-8A53B5E41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3109D-95ED-453F-95EE-A064359AB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0DEC-5D31-4A19-B4DD-4709EF5C5DF2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B88A9-E5EE-4B54-B935-AF4E12BD6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16838-469E-4EE3-943A-81E2C918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1BBAA-7704-4509-A777-956B5A333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12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59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4529542"/>
            <a:ext cx="779971" cy="365125"/>
          </a:xfrm>
        </p:spPr>
        <p:txBody>
          <a:bodyPr/>
          <a:lstStyle/>
          <a:p>
            <a:fld id="{1C9387D1-5D61-E642-9B85-4B15F22FFD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89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D6BD-960C-3F4E-B688-42934482F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59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321ACBDC-687D-1E43-8662-DF4F46045F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47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0D1EBD86-E4E6-684F-B2BB-058A297AC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36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CF6A3761-1687-5A42-B9C6-3AA51542FB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23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013E-B57B-8C4F-9FB2-6DCEFFC749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17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8555-0640-2643-8795-3ACF19B242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59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4EB9-B1E4-334B-BD04-EB474D7BE5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1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A6931-66E3-4F68-8A9E-575551CC1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D7FFB-FC85-44A9-B346-3F1A96B20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C4258-F603-4CFC-A7F7-79A5E0FB5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0DEC-5D31-4A19-B4DD-4709EF5C5DF2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950C4-8332-4098-B4D6-910942DA3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99D6F-B0B5-4F16-8197-3973411F1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1BBAA-7704-4509-A777-956B5A333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41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559D475-C776-7F4A-A8B8-89471AAFA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10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66868B64-3FDF-AE4D-BC03-07D69B660C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38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66868B64-3FDF-AE4D-BC03-07D69B660C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03300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66868B64-3FDF-AE4D-BC03-07D69B660C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99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66868B64-3FDF-AE4D-BC03-07D69B660C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0420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66868B64-3FDF-AE4D-BC03-07D69B660C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14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5EDA-B474-754E-A0E9-88B711295E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56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EAAD-CB69-9F42-B4E3-E7746EDD1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17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59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4529542"/>
            <a:ext cx="77997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5172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65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A3BBE-5A5E-4D71-BE85-471B3EC20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6BA6C-4428-4FC9-AF07-9F0F5A0B3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E4621-06B9-496E-B22D-F72AE581B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0DEC-5D31-4A19-B4DD-4709EF5C5DF2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62601-9072-49D6-944B-384C29D34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E75C7-BD29-4273-85EB-534F5EA11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1BBAA-7704-4509-A777-956B5A333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138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6004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014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0102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7002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272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1335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2811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181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2174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00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DB39D-B032-40B9-84DE-056BD7D03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E0CB0-FF65-4350-8ADA-C396DA295D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A89F43-155B-47EA-B140-3A7E0F316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036118-8BC5-4E24-8194-11752FEF7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0DEC-5D31-4A19-B4DD-4709EF5C5DF2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1DB2F-9531-4C40-8A01-DA790A64B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95042-15EA-4CC0-921F-717BEC2AD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1BBAA-7704-4509-A777-956B5A333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132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34711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946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7840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Copyright © 2009 Pearson Education, Inc.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9997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59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4529542"/>
            <a:ext cx="77997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9387D1-5D61-E642-9B85-4B15F22FFD5A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7790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DD6BD-960C-3F4E-B688-42934482FF6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2865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ACBDC-687D-1E43-8662-DF4F46045FB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1839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1EBD86-E4E6-684F-B2BB-058A297AC9FE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431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A3761-1687-5A42-B9C6-3AA51542FBA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7850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6013E-B57B-8C4F-9FB2-6DCEFFC749B8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663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BE6AB-6853-4A9A-B2BE-B0DFC4BBF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AA992-D517-4A1D-B767-FECAAC3C8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23C1-8304-423A-B51E-FA0C4EC0D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5F7088-F476-4A33-B94B-E266B52A11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32085B-694E-410F-8226-6BE5C2ACB4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914A74-EA45-446E-B2D8-15DF60603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0DEC-5D31-4A19-B4DD-4709EF5C5DF2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FCA1A-7F25-4578-901C-557C4B580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15F5F7-625A-441D-85EE-7064168F3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1BBAA-7704-4509-A777-956B5A333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2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0E8555-0640-2643-8795-3ACF19B242A2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6844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D44EB9-B1E4-334B-BD04-EB474D7BE5CF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0991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9D475-C776-7F4A-A8B8-89471AAFAB1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2148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68B64-3FDF-AE4D-BC03-07D69B660CDE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1676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68B64-3FDF-AE4D-BC03-07D69B660CDE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04441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68B64-3FDF-AE4D-BC03-07D69B660CDE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5017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68B64-3FDF-AE4D-BC03-07D69B660CDE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34960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68B64-3FDF-AE4D-BC03-07D69B660CDE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3463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65EDA-B474-754E-A0E9-88B711295EA4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867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0CEAAD-CB69-9F42-B4E3-E7746EDD17B1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43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28A01-E4B7-4BE2-82CF-614021017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EA7C1A-D6F6-421A-9412-85D56795E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0DEC-5D31-4A19-B4DD-4709EF5C5DF2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29DD71-EBA0-47C0-833D-33D52FC60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305714-40B5-4130-B86C-8D76EC0A7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1BBAA-7704-4509-A777-956B5A333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0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6265C1-F672-4F90-B9B4-732F17983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0DEC-5D31-4A19-B4DD-4709EF5C5DF2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BE407D-0DCA-44DD-A61F-8BC91E499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8222F-962F-4E90-8ED1-EB117A1EB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1BBAA-7704-4509-A777-956B5A333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86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29D83-9542-4BC6-949E-6EFAA947E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37673-A30B-450C-A848-33EAB5A07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3DA476-5BDE-4426-B75B-EA2D89B32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19E07C-D173-42B8-9AEF-5E5BEC311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0DEC-5D31-4A19-B4DD-4709EF5C5DF2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70F4C-F6DF-4934-BA0D-A340773F5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ED295D-7386-4236-9B9A-E7CA1A07A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1BBAA-7704-4509-A777-956B5A333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1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B8E0C-1441-4ADC-B538-5907950ED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DD777B-C0FA-4F19-A809-CA244C2066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E06DE-6D01-49D7-8A72-90D8743D1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1FA10-0B4A-45D3-8EA8-AB93109CF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0DEC-5D31-4A19-B4DD-4709EF5C5DF2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335CD-0B4F-4D61-B815-1C72DF359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02A4E-C054-4CC1-BDFF-A1EF02058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1BBAA-7704-4509-A777-956B5A333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99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A32DC5-B6EE-40D9-801A-A76A99D8E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81EA6-CC6C-45B1-89BE-19D2E502D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3ABFD-3619-41B3-9B53-D11FD14002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40DEC-5D31-4A19-B4DD-4709EF5C5DF2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97E2B-82E5-4D76-9FF3-F5201F53AE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FA0F6-5806-4A3D-ACDA-25AA410BC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1BBAA-7704-4509-A777-956B5A333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5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6416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7228" y="285"/>
            <a:ext cx="2603029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4384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2133600"/>
            <a:ext cx="878931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637" y="787784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6868B64-3FDF-AE4D-BC03-07D69B660C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4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6416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7228" y="285"/>
            <a:ext cx="2603029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4384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2133600"/>
            <a:ext cx="878931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691C7-5AE8-4608-9F7B-C7CD8C777D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637" y="787784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5505597-910B-4914-84A1-A358D9899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3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6416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7228" y="285"/>
            <a:ext cx="2603029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4384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2133600"/>
            <a:ext cx="878931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637" y="787784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68B64-3FDF-AE4D-BC03-07D69B660CDE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08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4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png"/><Relationship Id="rId11" Type="http://schemas.openxmlformats.org/officeDocument/2006/relationships/oleObject" Target="../embeddings/oleObject9.bin"/><Relationship Id="rId5" Type="http://schemas.openxmlformats.org/officeDocument/2006/relationships/image" Target="../media/image17.wmf"/><Relationship Id="rId10" Type="http://schemas.openxmlformats.org/officeDocument/2006/relationships/image" Target="../media/image20.wmf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0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E3BFD-11A4-475D-914C-2D9861E454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670103-B6EA-4BD6-A169-84F5F5C9B5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28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7" descr="Figure_37_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0"/>
          <a:stretch>
            <a:fillRect/>
          </a:stretch>
        </p:blipFill>
        <p:spPr bwMode="auto">
          <a:xfrm>
            <a:off x="1817689" y="3200401"/>
            <a:ext cx="8555037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Text Box 3"/>
          <p:cNvSpPr txBox="1">
            <a:spLocks noChangeArrowheads="1"/>
          </p:cNvSpPr>
          <p:nvPr/>
        </p:nvSpPr>
        <p:spPr bwMode="auto">
          <a:xfrm>
            <a:off x="1828800" y="1524000"/>
            <a:ext cx="8458200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portion of the complete spectrum of hydrogen is shown here. The lines cannot be explained by the Rutherford theory.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spacing between the lines decreases in a regular way.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line spectra is a key to the structure of the atom.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DE7E18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2192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Atomic Spectra: Key to the Structure of the Atom</a:t>
            </a:r>
          </a:p>
        </p:txBody>
      </p:sp>
    </p:spTree>
    <p:extLst>
      <p:ext uri="{BB962C8B-B14F-4D97-AF65-F5344CB8AC3E}">
        <p14:creationId xmlns:p14="http://schemas.microsoft.com/office/powerpoint/2010/main" val="2002427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524000" y="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Summary of important Ideas</a:t>
            </a: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2416176" y="6302375"/>
            <a:ext cx="881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2314576" y="4048125"/>
            <a:ext cx="881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2314576" y="3857625"/>
            <a:ext cx="881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2314576" y="3768725"/>
            <a:ext cx="881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2314576" y="3735388"/>
            <a:ext cx="881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2314576" y="3690938"/>
            <a:ext cx="881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2314576" y="3633788"/>
            <a:ext cx="881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2314576" y="3648075"/>
            <a:ext cx="881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2760663" y="6224588"/>
            <a:ext cx="146050" cy="100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2011363" y="3094039"/>
            <a:ext cx="15648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Hydrogen</a:t>
            </a: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V="1">
            <a:off x="2125663" y="3635376"/>
            <a:ext cx="0" cy="294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 rot="-5400000">
            <a:off x="1296686" y="4641207"/>
            <a:ext cx="1178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Energy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273550" y="3181350"/>
            <a:ext cx="7539039" cy="3543301"/>
            <a:chOff x="1732" y="2004"/>
            <a:chExt cx="4749" cy="2232"/>
          </a:xfrm>
        </p:grpSpPr>
        <p:sp>
          <p:nvSpPr>
            <p:cNvPr id="17426" name="Line 16"/>
            <p:cNvSpPr>
              <a:spLocks noChangeShapeType="1"/>
            </p:cNvSpPr>
            <p:nvPr/>
          </p:nvSpPr>
          <p:spPr bwMode="auto">
            <a:xfrm>
              <a:off x="1805" y="4236"/>
              <a:ext cx="5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27" name="Line 17"/>
            <p:cNvSpPr>
              <a:spLocks noChangeShapeType="1"/>
            </p:cNvSpPr>
            <p:nvPr/>
          </p:nvSpPr>
          <p:spPr bwMode="auto">
            <a:xfrm>
              <a:off x="1811" y="2619"/>
              <a:ext cx="5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28" name="Line 18"/>
            <p:cNvSpPr>
              <a:spLocks noChangeShapeType="1"/>
            </p:cNvSpPr>
            <p:nvPr/>
          </p:nvSpPr>
          <p:spPr bwMode="auto">
            <a:xfrm>
              <a:off x="1811" y="2513"/>
              <a:ext cx="5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29" name="Line 19"/>
            <p:cNvSpPr>
              <a:spLocks noChangeShapeType="1"/>
            </p:cNvSpPr>
            <p:nvPr/>
          </p:nvSpPr>
          <p:spPr bwMode="auto">
            <a:xfrm>
              <a:off x="1811" y="2443"/>
              <a:ext cx="5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30" name="Line 20"/>
            <p:cNvSpPr>
              <a:spLocks noChangeShapeType="1"/>
            </p:cNvSpPr>
            <p:nvPr/>
          </p:nvSpPr>
          <p:spPr bwMode="auto">
            <a:xfrm>
              <a:off x="1811" y="2345"/>
              <a:ext cx="5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31" name="Line 21"/>
            <p:cNvSpPr>
              <a:spLocks noChangeShapeType="1"/>
            </p:cNvSpPr>
            <p:nvPr/>
          </p:nvSpPr>
          <p:spPr bwMode="auto">
            <a:xfrm>
              <a:off x="1811" y="2321"/>
              <a:ext cx="5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32" name="Line 22"/>
            <p:cNvSpPr>
              <a:spLocks noChangeShapeType="1"/>
            </p:cNvSpPr>
            <p:nvPr/>
          </p:nvSpPr>
          <p:spPr bwMode="auto">
            <a:xfrm>
              <a:off x="1811" y="2289"/>
              <a:ext cx="5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33" name="Line 23"/>
            <p:cNvSpPr>
              <a:spLocks noChangeShapeType="1"/>
            </p:cNvSpPr>
            <p:nvPr/>
          </p:nvSpPr>
          <p:spPr bwMode="auto">
            <a:xfrm>
              <a:off x="1811" y="2294"/>
              <a:ext cx="5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34" name="Oval 24"/>
            <p:cNvSpPr>
              <a:spLocks noChangeArrowheads="1"/>
            </p:cNvSpPr>
            <p:nvPr/>
          </p:nvSpPr>
          <p:spPr bwMode="auto">
            <a:xfrm>
              <a:off x="1973" y="4152"/>
              <a:ext cx="92" cy="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35" name="Text Box 25"/>
            <p:cNvSpPr txBox="1">
              <a:spLocks noChangeArrowheads="1"/>
            </p:cNvSpPr>
            <p:nvPr/>
          </p:nvSpPr>
          <p:spPr bwMode="auto">
            <a:xfrm>
              <a:off x="1732" y="2004"/>
              <a:ext cx="78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Lithium</a:t>
              </a:r>
            </a:p>
          </p:txBody>
        </p:sp>
        <p:sp>
          <p:nvSpPr>
            <p:cNvPr id="17436" name="Line 26"/>
            <p:cNvSpPr>
              <a:spLocks noChangeShapeType="1"/>
            </p:cNvSpPr>
            <p:nvPr/>
          </p:nvSpPr>
          <p:spPr bwMode="auto">
            <a:xfrm>
              <a:off x="1817" y="2809"/>
              <a:ext cx="5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37" name="Oval 27"/>
            <p:cNvSpPr>
              <a:spLocks noChangeArrowheads="1"/>
            </p:cNvSpPr>
            <p:nvPr/>
          </p:nvSpPr>
          <p:spPr bwMode="auto">
            <a:xfrm>
              <a:off x="2105" y="4157"/>
              <a:ext cx="92" cy="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38" name="Oval 28"/>
            <p:cNvSpPr>
              <a:spLocks noChangeArrowheads="1"/>
            </p:cNvSpPr>
            <p:nvPr/>
          </p:nvSpPr>
          <p:spPr bwMode="auto">
            <a:xfrm>
              <a:off x="2007" y="2753"/>
              <a:ext cx="92" cy="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39" name="Line 29"/>
            <p:cNvSpPr>
              <a:spLocks noChangeShapeType="1"/>
            </p:cNvSpPr>
            <p:nvPr/>
          </p:nvSpPr>
          <p:spPr bwMode="auto">
            <a:xfrm>
              <a:off x="1811" y="2470"/>
              <a:ext cx="5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40" name="Line 30"/>
            <p:cNvSpPr>
              <a:spLocks noChangeShapeType="1"/>
            </p:cNvSpPr>
            <p:nvPr/>
          </p:nvSpPr>
          <p:spPr bwMode="auto">
            <a:xfrm>
              <a:off x="1811" y="2406"/>
              <a:ext cx="5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41" name="Line 31"/>
            <p:cNvSpPr>
              <a:spLocks noChangeShapeType="1"/>
            </p:cNvSpPr>
            <p:nvPr/>
          </p:nvSpPr>
          <p:spPr bwMode="auto">
            <a:xfrm>
              <a:off x="1811" y="2393"/>
              <a:ext cx="5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42" name="Line 32"/>
            <p:cNvSpPr>
              <a:spLocks noChangeShapeType="1"/>
            </p:cNvSpPr>
            <p:nvPr/>
          </p:nvSpPr>
          <p:spPr bwMode="auto">
            <a:xfrm>
              <a:off x="1811" y="2363"/>
              <a:ext cx="5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43" name="Line 33"/>
            <p:cNvSpPr>
              <a:spLocks noChangeShapeType="1"/>
            </p:cNvSpPr>
            <p:nvPr/>
          </p:nvSpPr>
          <p:spPr bwMode="auto">
            <a:xfrm>
              <a:off x="1811" y="2306"/>
              <a:ext cx="5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44" name="Text Box 34"/>
            <p:cNvSpPr txBox="1">
              <a:spLocks noChangeArrowheads="1"/>
            </p:cNvSpPr>
            <p:nvPr/>
          </p:nvSpPr>
          <p:spPr bwMode="auto">
            <a:xfrm>
              <a:off x="2892" y="2094"/>
              <a:ext cx="3589" cy="1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Electron energy levels in 2 different atoms: </a:t>
              </a:r>
              <a:r>
                <a:rPr kumimoji="0" 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srgbClr val="DE7E18">
                      <a:lumMod val="50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Energy Levels have different spacing (explains unique colors for each type of atom.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Atoms with more than one electron … lower levels filled. </a:t>
              </a:r>
            </a:p>
          </p:txBody>
        </p:sp>
      </p:grpSp>
      <p:sp>
        <p:nvSpPr>
          <p:cNvPr id="17424" name="Text Box 35"/>
          <p:cNvSpPr txBox="1">
            <a:spLocks noChangeArrowheads="1"/>
          </p:cNvSpPr>
          <p:nvPr/>
        </p:nvSpPr>
        <p:spPr bwMode="auto">
          <a:xfrm>
            <a:off x="2628900" y="6491288"/>
            <a:ext cx="16129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(not to scale)</a:t>
            </a:r>
          </a:p>
        </p:txBody>
      </p:sp>
      <p:sp>
        <p:nvSpPr>
          <p:cNvPr id="825380" name="Text Box 36"/>
          <p:cNvSpPr txBox="1">
            <a:spLocks noChangeArrowheads="1"/>
          </p:cNvSpPr>
          <p:nvPr/>
        </p:nvSpPr>
        <p:spPr bwMode="auto">
          <a:xfrm>
            <a:off x="1752600" y="476250"/>
            <a:ext cx="8915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AutoNum type="arabicParenR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Electrons in atoms are found at specific energy levels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AutoNum type="arabicParenR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Different set of energy levels for different atoms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AutoNum type="arabicParenR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One photon emitted per electron jump 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down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between energy levels.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Photon color (wavelength) determined by energy difference.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4) If electron not bound to an atom: Cannot have any energy.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(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For instance free electrons in the Photoelectric effect.)</a:t>
            </a:r>
          </a:p>
        </p:txBody>
      </p:sp>
    </p:spTree>
    <p:extLst>
      <p:ext uri="{BB962C8B-B14F-4D97-AF65-F5344CB8AC3E}">
        <p14:creationId xmlns:p14="http://schemas.microsoft.com/office/powerpoint/2010/main" val="311214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80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201136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omic Sans MS" panose="030F0702030302020204" pitchFamily="66" charset="0"/>
              </a:rPr>
              <a:t>Now we know about the energy levels in atoms. But how can we </a:t>
            </a:r>
            <a:r>
              <a:rPr lang="en-US" sz="4000" b="1" i="1" dirty="0">
                <a:latin typeface="Comic Sans MS" panose="030F0702030302020204" pitchFamily="66" charset="0"/>
              </a:rPr>
              <a:t>calculate/predict</a:t>
            </a:r>
            <a:r>
              <a:rPr lang="en-US" sz="4000" b="1" dirty="0">
                <a:latin typeface="Comic Sans MS" panose="030F0702030302020204" pitchFamily="66" charset="0"/>
              </a:rPr>
              <a:t> them?</a:t>
            </a:r>
          </a:p>
        </p:txBody>
      </p:sp>
      <p:sp>
        <p:nvSpPr>
          <p:cNvPr id="2311172" name="Text Box 4"/>
          <p:cNvSpPr txBox="1">
            <a:spLocks noChangeArrowheads="1"/>
          </p:cNvSpPr>
          <p:nvPr/>
        </p:nvSpPr>
        <p:spPr bwMode="auto">
          <a:xfrm>
            <a:off x="2286000" y="3810001"/>
            <a:ext cx="8236550" cy="13849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Step 1: Make precise, quantitative observations!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Step 2: Be creative &amp; come up with a model.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Step 3: Put your model to the test.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0" y="3124201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charset="2"/>
              </a:rPr>
              <a:t>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charset="2"/>
              </a:rPr>
              <a:t>Need a model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99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1172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6096000" y="0"/>
            <a:ext cx="53607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Balmer series: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closer look at the spectrum of hydrogen</a:t>
            </a:r>
          </a:p>
        </p:txBody>
      </p:sp>
      <p:sp>
        <p:nvSpPr>
          <p:cNvPr id="2135047" name="Text Box 7"/>
          <p:cNvSpPr txBox="1">
            <a:spLocks noChangeArrowheads="1"/>
          </p:cNvSpPr>
          <p:nvPr/>
        </p:nvSpPr>
        <p:spPr bwMode="auto">
          <a:xfrm>
            <a:off x="1712874" y="5660827"/>
            <a:ext cx="97439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 n gets larger, what happens to wavelengths of emitted light?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charset="2"/>
              </a:rPr>
              <a:t>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λ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gets smaller and smaller, but it approaches a limit.</a:t>
            </a:r>
          </a:p>
        </p:txBody>
      </p:sp>
      <p:pic>
        <p:nvPicPr>
          <p:cNvPr id="1029" name="Picture 8" descr="Spectrum of the hydrogen la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0"/>
            <a:ext cx="4614863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9"/>
          <p:cNvSpPr>
            <a:spLocks noChangeArrowheads="1"/>
          </p:cNvSpPr>
          <p:nvPr/>
        </p:nvSpPr>
        <p:spPr bwMode="auto">
          <a:xfrm>
            <a:off x="1524001" y="1907997"/>
            <a:ext cx="4692650" cy="13287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3981342" y="1928902"/>
            <a:ext cx="117532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656.3 nm</a:t>
            </a:r>
          </a:p>
        </p:txBody>
      </p:sp>
      <p:sp>
        <p:nvSpPr>
          <p:cNvPr id="1032" name="Text Box 11"/>
          <p:cNvSpPr txBox="1">
            <a:spLocks noChangeArrowheads="1"/>
          </p:cNvSpPr>
          <p:nvPr/>
        </p:nvSpPr>
        <p:spPr bwMode="auto">
          <a:xfrm>
            <a:off x="2622677" y="1941128"/>
            <a:ext cx="769763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486.1</a:t>
            </a:r>
          </a:p>
        </p:txBody>
      </p:sp>
      <p:sp>
        <p:nvSpPr>
          <p:cNvPr id="1033" name="Text Box 12"/>
          <p:cNvSpPr txBox="1">
            <a:spLocks noChangeArrowheads="1"/>
          </p:cNvSpPr>
          <p:nvPr/>
        </p:nvSpPr>
        <p:spPr bwMode="auto">
          <a:xfrm>
            <a:off x="1935831" y="1941128"/>
            <a:ext cx="80663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434.0</a:t>
            </a:r>
          </a:p>
        </p:txBody>
      </p:sp>
      <p:sp>
        <p:nvSpPr>
          <p:cNvPr id="1034" name="Text Box 13"/>
          <p:cNvSpPr txBox="1">
            <a:spLocks noChangeArrowheads="1"/>
          </p:cNvSpPr>
          <p:nvPr/>
        </p:nvSpPr>
        <p:spPr bwMode="auto">
          <a:xfrm>
            <a:off x="1264012" y="1941128"/>
            <a:ext cx="769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410.3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12874" y="2420969"/>
            <a:ext cx="9297988" cy="2032370"/>
            <a:chOff x="-35" y="1821"/>
            <a:chExt cx="5857" cy="1148"/>
          </a:xfrm>
        </p:grpSpPr>
        <p:sp>
          <p:nvSpPr>
            <p:cNvPr id="1036" name="Rectangle 4"/>
            <p:cNvSpPr>
              <a:spLocks noChangeArrowheads="1"/>
            </p:cNvSpPr>
            <p:nvPr/>
          </p:nvSpPr>
          <p:spPr bwMode="auto">
            <a:xfrm>
              <a:off x="-35" y="1821"/>
              <a:ext cx="58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Balmer (1885) noticed wavelengths followed a progression  </a:t>
              </a:r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05" y="2066"/>
            <a:ext cx="1315" cy="9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Equation" r:id="rId5" imgW="850680" imgH="583920" progId="Equation.3">
                    <p:embed/>
                  </p:oleObj>
                </mc:Choice>
                <mc:Fallback>
                  <p:oleObj name="Equation" r:id="rId5" imgW="850680" imgH="583920" progId="Equation.3">
                    <p:embed/>
                    <p:pic>
                      <p:nvPicPr>
                        <p:cNvPr id="102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" y="2066"/>
                          <a:ext cx="1315" cy="90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3295" y="2283"/>
              <a:ext cx="20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  <a:sym typeface="Symbol" charset="2"/>
                </a:rPr>
                <a:t>where n = 3,4,5, 6, …. </a:t>
              </a:r>
            </a:p>
          </p:txBody>
        </p:sp>
      </p:grpSp>
      <p:pic>
        <p:nvPicPr>
          <p:cNvPr id="15" name="Picture 13" descr="37-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66"/>
          <a:stretch>
            <a:fillRect/>
          </a:stretch>
        </p:blipFill>
        <p:spPr bwMode="auto">
          <a:xfrm>
            <a:off x="1935831" y="4553843"/>
            <a:ext cx="521652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29497" y="486850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or</a:t>
            </a:r>
          </a:p>
        </p:txBody>
      </p:sp>
      <p:pic>
        <p:nvPicPr>
          <p:cNvPr id="17" name="Picture 14" descr="p10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447" y="4829333"/>
            <a:ext cx="337488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140617" y="5168761"/>
            <a:ext cx="3090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E7E1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 is the Rydberg constant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70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5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0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350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504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973638" y="3311526"/>
          <a:ext cx="2087562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4" imgW="850680" imgH="583920" progId="Equation.3">
                  <p:embed/>
                </p:oleObj>
              </mc:Choice>
              <mc:Fallback>
                <p:oleObj name="Equation" r:id="rId4" imgW="850680" imgH="583920" progId="Equation.3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638" y="3311526"/>
                        <a:ext cx="2087562" cy="1433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10"/>
          <p:cNvSpPr>
            <a:spLocks noChangeArrowheads="1"/>
          </p:cNvSpPr>
          <p:nvPr/>
        </p:nvSpPr>
        <p:spPr bwMode="auto">
          <a:xfrm>
            <a:off x="7265989" y="3624263"/>
            <a:ext cx="3190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charset="2"/>
              </a:rPr>
              <a:t>where n = 3,4,5,6, …. </a:t>
            </a:r>
          </a:p>
        </p:txBody>
      </p:sp>
      <p:sp>
        <p:nvSpPr>
          <p:cNvPr id="2053" name="Text Box 11"/>
          <p:cNvSpPr txBox="1">
            <a:spLocks noChangeArrowheads="1"/>
          </p:cNvSpPr>
          <p:nvPr/>
        </p:nvSpPr>
        <p:spPr bwMode="auto">
          <a:xfrm>
            <a:off x="1747839" y="6400801"/>
            <a:ext cx="7552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gets smaller and smaller, but it approaches a limit</a:t>
            </a:r>
          </a:p>
        </p:txBody>
      </p:sp>
      <p:sp>
        <p:nvSpPr>
          <p:cNvPr id="2137100" name="Text Box 12"/>
          <p:cNvSpPr txBox="1">
            <a:spLocks noChangeArrowheads="1"/>
          </p:cNvSpPr>
          <p:nvPr/>
        </p:nvSpPr>
        <p:spPr bwMode="auto">
          <a:xfrm>
            <a:off x="6851100" y="4477991"/>
            <a:ext cx="40206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gets smaller as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increases</a:t>
            </a:r>
          </a:p>
        </p:txBody>
      </p:sp>
      <p:sp>
        <p:nvSpPr>
          <p:cNvPr id="2137101" name="Oval 13"/>
          <p:cNvSpPr>
            <a:spLocks noChangeArrowheads="1"/>
          </p:cNvSpPr>
          <p:nvPr/>
        </p:nvSpPr>
        <p:spPr bwMode="auto">
          <a:xfrm>
            <a:off x="6432551" y="3843339"/>
            <a:ext cx="512763" cy="1044575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37102" name="Oval 14"/>
          <p:cNvSpPr>
            <a:spLocks noChangeArrowheads="1"/>
          </p:cNvSpPr>
          <p:nvPr/>
        </p:nvSpPr>
        <p:spPr bwMode="auto">
          <a:xfrm>
            <a:off x="5540375" y="3679825"/>
            <a:ext cx="1557338" cy="13604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37103" name="Text Box 15"/>
          <p:cNvSpPr txBox="1">
            <a:spLocks noChangeArrowheads="1"/>
          </p:cNvSpPr>
          <p:nvPr/>
        </p:nvSpPr>
        <p:spPr bwMode="auto">
          <a:xfrm>
            <a:off x="4665664" y="4978481"/>
            <a:ext cx="40350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gets larger as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increases,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but no larger than 1/4</a:t>
            </a:r>
          </a:p>
        </p:txBody>
      </p:sp>
      <p:graphicFrame>
        <p:nvGraphicFramePr>
          <p:cNvPr id="2137104" name="Object 3"/>
          <p:cNvGraphicFramePr>
            <a:graphicFrameLocks noChangeAspect="1"/>
          </p:cNvGraphicFramePr>
          <p:nvPr/>
        </p:nvGraphicFramePr>
        <p:xfrm>
          <a:off x="4179889" y="5837239"/>
          <a:ext cx="4611687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6" imgW="1879560" imgH="228600" progId="Equation.3">
                  <p:embed/>
                </p:oleObj>
              </mc:Choice>
              <mc:Fallback>
                <p:oleObj name="Equation" r:id="rId6" imgW="1879560" imgH="228600" progId="Equation.3">
                  <p:embed/>
                  <p:pic>
                    <p:nvPicPr>
                      <p:cNvPr id="213710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889" y="5837239"/>
                        <a:ext cx="4611687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7105" name="Text Box 17"/>
          <p:cNvSpPr txBox="1">
            <a:spLocks noChangeArrowheads="1"/>
          </p:cNvSpPr>
          <p:nvPr/>
        </p:nvSpPr>
        <p:spPr bwMode="auto">
          <a:xfrm>
            <a:off x="1706563" y="4252913"/>
            <a:ext cx="29527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E7E1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Balmer correctly predicted yet undiscovered spectral lines. </a:t>
            </a:r>
          </a:p>
        </p:txBody>
      </p:sp>
      <p:sp>
        <p:nvSpPr>
          <p:cNvPr id="2059" name="Text Box 19"/>
          <p:cNvSpPr txBox="1">
            <a:spLocks noChangeArrowheads="1"/>
          </p:cNvSpPr>
          <p:nvPr/>
        </p:nvSpPr>
        <p:spPr bwMode="auto">
          <a:xfrm>
            <a:off x="2079626" y="3568701"/>
            <a:ext cx="30476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So this gets smaller</a:t>
            </a:r>
          </a:p>
        </p:txBody>
      </p:sp>
      <p:sp>
        <p:nvSpPr>
          <p:cNvPr id="2060" name="Text Box 20"/>
          <p:cNvSpPr txBox="1">
            <a:spLocks noChangeArrowheads="1"/>
          </p:cNvSpPr>
          <p:nvPr/>
        </p:nvSpPr>
        <p:spPr bwMode="auto">
          <a:xfrm>
            <a:off x="6096000" y="0"/>
            <a:ext cx="457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Balmer series: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closer look at the spectrum of hydrogen</a:t>
            </a:r>
          </a:p>
        </p:txBody>
      </p:sp>
      <p:pic>
        <p:nvPicPr>
          <p:cNvPr id="2061" name="Picture 21" descr="Spectrum of the hydrogen lam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1" y="-61913"/>
            <a:ext cx="4614863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2" name="Rectangle 22"/>
          <p:cNvSpPr>
            <a:spLocks noChangeArrowheads="1"/>
          </p:cNvSpPr>
          <p:nvPr/>
        </p:nvSpPr>
        <p:spPr bwMode="auto">
          <a:xfrm>
            <a:off x="1524000" y="1871664"/>
            <a:ext cx="4692650" cy="13287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63" name="Text Box 23"/>
          <p:cNvSpPr txBox="1">
            <a:spLocks noChangeArrowheads="1"/>
          </p:cNvSpPr>
          <p:nvPr/>
        </p:nvSpPr>
        <p:spPr bwMode="auto">
          <a:xfrm>
            <a:off x="3843339" y="1925638"/>
            <a:ext cx="114646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656.3 nm</a:t>
            </a:r>
          </a:p>
        </p:txBody>
      </p:sp>
      <p:sp>
        <p:nvSpPr>
          <p:cNvPr id="2064" name="Text Box 24"/>
          <p:cNvSpPr txBox="1">
            <a:spLocks noChangeArrowheads="1"/>
          </p:cNvSpPr>
          <p:nvPr/>
        </p:nvSpPr>
        <p:spPr bwMode="auto">
          <a:xfrm>
            <a:off x="2706436" y="1925638"/>
            <a:ext cx="76174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486.1</a:t>
            </a:r>
          </a:p>
        </p:txBody>
      </p:sp>
      <p:sp>
        <p:nvSpPr>
          <p:cNvPr id="2065" name="Text Box 26"/>
          <p:cNvSpPr txBox="1">
            <a:spLocks noChangeArrowheads="1"/>
          </p:cNvSpPr>
          <p:nvPr/>
        </p:nvSpPr>
        <p:spPr bwMode="auto">
          <a:xfrm>
            <a:off x="1412543" y="1900341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410.3</a:t>
            </a:r>
          </a:p>
        </p:txBody>
      </p:sp>
      <p:sp>
        <p:nvSpPr>
          <p:cNvPr id="2066" name="Rectangle 8"/>
          <p:cNvSpPr>
            <a:spLocks noChangeArrowheads="1"/>
          </p:cNvSpPr>
          <p:nvPr/>
        </p:nvSpPr>
        <p:spPr bwMode="auto">
          <a:xfrm>
            <a:off x="1118394" y="2712392"/>
            <a:ext cx="101965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Balmer (1885) noticed wavelengths followed a progression  </a:t>
            </a:r>
          </a:p>
        </p:txBody>
      </p:sp>
      <p:sp>
        <p:nvSpPr>
          <p:cNvPr id="2067" name="Text Box 25"/>
          <p:cNvSpPr txBox="1">
            <a:spLocks noChangeArrowheads="1"/>
          </p:cNvSpPr>
          <p:nvPr/>
        </p:nvSpPr>
        <p:spPr bwMode="auto">
          <a:xfrm>
            <a:off x="2062832" y="1925638"/>
            <a:ext cx="76174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434.0</a:t>
            </a:r>
          </a:p>
        </p:txBody>
      </p:sp>
      <p:pic>
        <p:nvPicPr>
          <p:cNvPr id="2137115" name="Picture 27"/>
          <p:cNvPicPr>
            <a:picLocks noChangeAspect="1" noChangeArrowheads="1"/>
          </p:cNvPicPr>
          <p:nvPr/>
        </p:nvPicPr>
        <p:blipFill>
          <a:blip r:embed="rId9"/>
          <a:srcRect l="35550" r="17775"/>
          <a:stretch>
            <a:fillRect/>
          </a:stretch>
        </p:blipFill>
        <p:spPr bwMode="auto">
          <a:xfrm>
            <a:off x="9448801" y="5029201"/>
            <a:ext cx="530225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37116" name="Freeform 28"/>
          <p:cNvSpPr>
            <a:spLocks/>
          </p:cNvSpPr>
          <p:nvPr/>
        </p:nvSpPr>
        <p:spPr bwMode="auto">
          <a:xfrm>
            <a:off x="9906000" y="5524500"/>
            <a:ext cx="152400" cy="1066800"/>
          </a:xfrm>
          <a:custGeom>
            <a:avLst/>
            <a:gdLst>
              <a:gd name="T0" fmla="*/ 2147483647 w 144"/>
              <a:gd name="T1" fmla="*/ 2147483647 h 608"/>
              <a:gd name="T2" fmla="*/ 2147483647 w 144"/>
              <a:gd name="T3" fmla="*/ 2147483647 h 608"/>
              <a:gd name="T4" fmla="*/ 0 w 144"/>
              <a:gd name="T5" fmla="*/ 0 h 608"/>
              <a:gd name="T6" fmla="*/ 0 60000 65536"/>
              <a:gd name="T7" fmla="*/ 0 60000 65536"/>
              <a:gd name="T8" fmla="*/ 0 60000 65536"/>
              <a:gd name="T9" fmla="*/ 0 w 144"/>
              <a:gd name="T10" fmla="*/ 0 h 608"/>
              <a:gd name="T11" fmla="*/ 144 w 144"/>
              <a:gd name="T12" fmla="*/ 608 h 6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608">
                <a:moveTo>
                  <a:pt x="48" y="608"/>
                </a:moveTo>
                <a:cubicBezTo>
                  <a:pt x="96" y="522"/>
                  <a:pt x="144" y="437"/>
                  <a:pt x="136" y="336"/>
                </a:cubicBezTo>
                <a:cubicBezTo>
                  <a:pt x="128" y="235"/>
                  <a:pt x="23" y="5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37117" name="Freeform 29"/>
          <p:cNvSpPr>
            <a:spLocks/>
          </p:cNvSpPr>
          <p:nvPr/>
        </p:nvSpPr>
        <p:spPr bwMode="auto">
          <a:xfrm>
            <a:off x="9906000" y="5791200"/>
            <a:ext cx="76200" cy="800100"/>
          </a:xfrm>
          <a:custGeom>
            <a:avLst/>
            <a:gdLst>
              <a:gd name="T0" fmla="*/ 2147483647 w 144"/>
              <a:gd name="T1" fmla="*/ 2147483647 h 608"/>
              <a:gd name="T2" fmla="*/ 2147483647 w 144"/>
              <a:gd name="T3" fmla="*/ 2147483647 h 608"/>
              <a:gd name="T4" fmla="*/ 0 w 144"/>
              <a:gd name="T5" fmla="*/ 0 h 608"/>
              <a:gd name="T6" fmla="*/ 0 60000 65536"/>
              <a:gd name="T7" fmla="*/ 0 60000 65536"/>
              <a:gd name="T8" fmla="*/ 0 60000 65536"/>
              <a:gd name="T9" fmla="*/ 0 w 144"/>
              <a:gd name="T10" fmla="*/ 0 h 608"/>
              <a:gd name="T11" fmla="*/ 144 w 144"/>
              <a:gd name="T12" fmla="*/ 608 h 6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608">
                <a:moveTo>
                  <a:pt x="48" y="608"/>
                </a:moveTo>
                <a:cubicBezTo>
                  <a:pt x="96" y="522"/>
                  <a:pt x="144" y="437"/>
                  <a:pt x="136" y="336"/>
                </a:cubicBezTo>
                <a:cubicBezTo>
                  <a:pt x="128" y="235"/>
                  <a:pt x="23" y="5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37118" name="Freeform 30"/>
          <p:cNvSpPr>
            <a:spLocks/>
          </p:cNvSpPr>
          <p:nvPr/>
        </p:nvSpPr>
        <p:spPr bwMode="auto">
          <a:xfrm>
            <a:off x="9906000" y="5334001"/>
            <a:ext cx="228600" cy="1268413"/>
          </a:xfrm>
          <a:custGeom>
            <a:avLst/>
            <a:gdLst>
              <a:gd name="T0" fmla="*/ 2147483647 w 144"/>
              <a:gd name="T1" fmla="*/ 2147483647 h 608"/>
              <a:gd name="T2" fmla="*/ 2147483647 w 144"/>
              <a:gd name="T3" fmla="*/ 2147483647 h 608"/>
              <a:gd name="T4" fmla="*/ 0 w 144"/>
              <a:gd name="T5" fmla="*/ 0 h 608"/>
              <a:gd name="T6" fmla="*/ 0 60000 65536"/>
              <a:gd name="T7" fmla="*/ 0 60000 65536"/>
              <a:gd name="T8" fmla="*/ 0 60000 65536"/>
              <a:gd name="T9" fmla="*/ 0 w 144"/>
              <a:gd name="T10" fmla="*/ 0 h 608"/>
              <a:gd name="T11" fmla="*/ 144 w 144"/>
              <a:gd name="T12" fmla="*/ 608 h 6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608">
                <a:moveTo>
                  <a:pt x="48" y="608"/>
                </a:moveTo>
                <a:cubicBezTo>
                  <a:pt x="96" y="522"/>
                  <a:pt x="144" y="437"/>
                  <a:pt x="136" y="336"/>
                </a:cubicBezTo>
                <a:cubicBezTo>
                  <a:pt x="128" y="235"/>
                  <a:pt x="23" y="5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37119" name="Freeform 31"/>
          <p:cNvSpPr>
            <a:spLocks/>
          </p:cNvSpPr>
          <p:nvPr/>
        </p:nvSpPr>
        <p:spPr bwMode="auto">
          <a:xfrm>
            <a:off x="9906000" y="5257801"/>
            <a:ext cx="304800" cy="1344613"/>
          </a:xfrm>
          <a:custGeom>
            <a:avLst/>
            <a:gdLst>
              <a:gd name="T0" fmla="*/ 2147483647 w 144"/>
              <a:gd name="T1" fmla="*/ 2147483647 h 608"/>
              <a:gd name="T2" fmla="*/ 2147483647 w 144"/>
              <a:gd name="T3" fmla="*/ 2147483647 h 608"/>
              <a:gd name="T4" fmla="*/ 0 w 144"/>
              <a:gd name="T5" fmla="*/ 0 h 608"/>
              <a:gd name="T6" fmla="*/ 0 60000 65536"/>
              <a:gd name="T7" fmla="*/ 0 60000 65536"/>
              <a:gd name="T8" fmla="*/ 0 60000 65536"/>
              <a:gd name="T9" fmla="*/ 0 w 144"/>
              <a:gd name="T10" fmla="*/ 0 h 608"/>
              <a:gd name="T11" fmla="*/ 144 w 144"/>
              <a:gd name="T12" fmla="*/ 608 h 6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608">
                <a:moveTo>
                  <a:pt x="48" y="608"/>
                </a:moveTo>
                <a:cubicBezTo>
                  <a:pt x="96" y="522"/>
                  <a:pt x="144" y="437"/>
                  <a:pt x="136" y="336"/>
                </a:cubicBezTo>
                <a:cubicBezTo>
                  <a:pt x="128" y="235"/>
                  <a:pt x="23" y="5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37120" name="Freeform 32"/>
          <p:cNvSpPr>
            <a:spLocks/>
          </p:cNvSpPr>
          <p:nvPr/>
        </p:nvSpPr>
        <p:spPr bwMode="auto">
          <a:xfrm>
            <a:off x="9906000" y="5224464"/>
            <a:ext cx="381000" cy="1379537"/>
          </a:xfrm>
          <a:custGeom>
            <a:avLst/>
            <a:gdLst>
              <a:gd name="T0" fmla="*/ 2147483647 w 144"/>
              <a:gd name="T1" fmla="*/ 2147483647 h 608"/>
              <a:gd name="T2" fmla="*/ 2147483647 w 144"/>
              <a:gd name="T3" fmla="*/ 2147483647 h 608"/>
              <a:gd name="T4" fmla="*/ 0 w 144"/>
              <a:gd name="T5" fmla="*/ 0 h 608"/>
              <a:gd name="T6" fmla="*/ 0 60000 65536"/>
              <a:gd name="T7" fmla="*/ 0 60000 65536"/>
              <a:gd name="T8" fmla="*/ 0 60000 65536"/>
              <a:gd name="T9" fmla="*/ 0 w 144"/>
              <a:gd name="T10" fmla="*/ 0 h 608"/>
              <a:gd name="T11" fmla="*/ 144 w 144"/>
              <a:gd name="T12" fmla="*/ 608 h 6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608">
                <a:moveTo>
                  <a:pt x="48" y="608"/>
                </a:moveTo>
                <a:cubicBezTo>
                  <a:pt x="96" y="522"/>
                  <a:pt x="144" y="437"/>
                  <a:pt x="136" y="336"/>
                </a:cubicBezTo>
                <a:cubicBezTo>
                  <a:pt x="128" y="235"/>
                  <a:pt x="23" y="5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37121" name="Freeform 33"/>
          <p:cNvSpPr>
            <a:spLocks/>
          </p:cNvSpPr>
          <p:nvPr/>
        </p:nvSpPr>
        <p:spPr bwMode="auto">
          <a:xfrm>
            <a:off x="9906000" y="5181601"/>
            <a:ext cx="457200" cy="1427163"/>
          </a:xfrm>
          <a:custGeom>
            <a:avLst/>
            <a:gdLst>
              <a:gd name="T0" fmla="*/ 2147483647 w 144"/>
              <a:gd name="T1" fmla="*/ 2147483647 h 608"/>
              <a:gd name="T2" fmla="*/ 2147483647 w 144"/>
              <a:gd name="T3" fmla="*/ 2147483647 h 608"/>
              <a:gd name="T4" fmla="*/ 0 w 144"/>
              <a:gd name="T5" fmla="*/ 0 h 608"/>
              <a:gd name="T6" fmla="*/ 0 60000 65536"/>
              <a:gd name="T7" fmla="*/ 0 60000 65536"/>
              <a:gd name="T8" fmla="*/ 0 60000 65536"/>
              <a:gd name="T9" fmla="*/ 0 w 144"/>
              <a:gd name="T10" fmla="*/ 0 h 608"/>
              <a:gd name="T11" fmla="*/ 144 w 144"/>
              <a:gd name="T12" fmla="*/ 608 h 6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608">
                <a:moveTo>
                  <a:pt x="48" y="608"/>
                </a:moveTo>
                <a:cubicBezTo>
                  <a:pt x="96" y="522"/>
                  <a:pt x="144" y="437"/>
                  <a:pt x="136" y="336"/>
                </a:cubicBezTo>
                <a:cubicBezTo>
                  <a:pt x="128" y="235"/>
                  <a:pt x="23" y="5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37124" name="Freeform 36"/>
          <p:cNvSpPr>
            <a:spLocks/>
          </p:cNvSpPr>
          <p:nvPr/>
        </p:nvSpPr>
        <p:spPr bwMode="auto">
          <a:xfrm>
            <a:off x="9912350" y="5172076"/>
            <a:ext cx="533400" cy="1431925"/>
          </a:xfrm>
          <a:custGeom>
            <a:avLst/>
            <a:gdLst>
              <a:gd name="T0" fmla="*/ 2147483647 w 144"/>
              <a:gd name="T1" fmla="*/ 2147483647 h 608"/>
              <a:gd name="T2" fmla="*/ 2147483647 w 144"/>
              <a:gd name="T3" fmla="*/ 2147483647 h 608"/>
              <a:gd name="T4" fmla="*/ 0 w 144"/>
              <a:gd name="T5" fmla="*/ 0 h 608"/>
              <a:gd name="T6" fmla="*/ 0 60000 65536"/>
              <a:gd name="T7" fmla="*/ 0 60000 65536"/>
              <a:gd name="T8" fmla="*/ 0 60000 65536"/>
              <a:gd name="T9" fmla="*/ 0 w 144"/>
              <a:gd name="T10" fmla="*/ 0 h 608"/>
              <a:gd name="T11" fmla="*/ 144 w 144"/>
              <a:gd name="T12" fmla="*/ 608 h 6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608">
                <a:moveTo>
                  <a:pt x="48" y="608"/>
                </a:moveTo>
                <a:cubicBezTo>
                  <a:pt x="96" y="522"/>
                  <a:pt x="144" y="437"/>
                  <a:pt x="136" y="336"/>
                </a:cubicBezTo>
                <a:cubicBezTo>
                  <a:pt x="128" y="235"/>
                  <a:pt x="23" y="5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37125" name="Freeform 37"/>
          <p:cNvSpPr>
            <a:spLocks/>
          </p:cNvSpPr>
          <p:nvPr/>
        </p:nvSpPr>
        <p:spPr bwMode="auto">
          <a:xfrm>
            <a:off x="9918700" y="5162550"/>
            <a:ext cx="590550" cy="1447800"/>
          </a:xfrm>
          <a:custGeom>
            <a:avLst/>
            <a:gdLst>
              <a:gd name="T0" fmla="*/ 2147483647 w 144"/>
              <a:gd name="T1" fmla="*/ 2147483647 h 608"/>
              <a:gd name="T2" fmla="*/ 2147483647 w 144"/>
              <a:gd name="T3" fmla="*/ 2147483647 h 608"/>
              <a:gd name="T4" fmla="*/ 0 w 144"/>
              <a:gd name="T5" fmla="*/ 0 h 608"/>
              <a:gd name="T6" fmla="*/ 0 60000 65536"/>
              <a:gd name="T7" fmla="*/ 0 60000 65536"/>
              <a:gd name="T8" fmla="*/ 0 60000 65536"/>
              <a:gd name="T9" fmla="*/ 0 w 144"/>
              <a:gd name="T10" fmla="*/ 0 h 608"/>
              <a:gd name="T11" fmla="*/ 144 w 144"/>
              <a:gd name="T12" fmla="*/ 608 h 6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608">
                <a:moveTo>
                  <a:pt x="48" y="608"/>
                </a:moveTo>
                <a:cubicBezTo>
                  <a:pt x="96" y="522"/>
                  <a:pt x="144" y="437"/>
                  <a:pt x="136" y="336"/>
                </a:cubicBezTo>
                <a:cubicBezTo>
                  <a:pt x="128" y="235"/>
                  <a:pt x="23" y="5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19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3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3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3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3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3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3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3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3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3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137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7100" grpId="0"/>
      <p:bldP spid="2137101" grpId="0" animBg="1"/>
      <p:bldP spid="2137102" grpId="0" animBg="1"/>
      <p:bldP spid="2137103" grpId="0"/>
      <p:bldP spid="2137105" grpId="0"/>
      <p:bldP spid="2137116" grpId="0" animBg="1"/>
      <p:bldP spid="2137117" grpId="0" animBg="1"/>
      <p:bldP spid="2137118" grpId="0" animBg="1"/>
      <p:bldP spid="2137119" grpId="0" animBg="1"/>
      <p:bldP spid="2137120" grpId="0" animBg="1"/>
      <p:bldP spid="2137121" grpId="0" animBg="1"/>
      <p:bldP spid="2137124" grpId="0" animBg="1"/>
      <p:bldP spid="21371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>
          <a:xfrm>
            <a:off x="2599440" y="273955"/>
            <a:ext cx="8785600" cy="128089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The Balmer series</a:t>
            </a:r>
          </a:p>
        </p:txBody>
      </p:sp>
      <p:sp>
        <p:nvSpPr>
          <p:cNvPr id="92164" name="Text Box 3"/>
          <p:cNvSpPr txBox="1">
            <a:spLocks noChangeArrowheads="1"/>
          </p:cNvSpPr>
          <p:nvPr/>
        </p:nvSpPr>
        <p:spPr bwMode="auto">
          <a:xfrm>
            <a:off x="1554479" y="1105593"/>
            <a:ext cx="964482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Example 1: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Wavelength of a Balmer line.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Determine the wavelength of light emitted when a hydrogen atom makes a transition from the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= 6 to the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= 2 energy level according to the Bohr model.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968" y="3691832"/>
            <a:ext cx="4615072" cy="29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06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2690813" y="0"/>
            <a:ext cx="7270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Hydrogen atom –  Rydberg formula 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524000" y="449264"/>
            <a:ext cx="88773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charset="2"/>
              </a:rPr>
              <a:t>Does generalizing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charset="2"/>
              </a:rPr>
              <a:t>Balmer’s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charset="2"/>
              </a:rPr>
              <a:t> formula work?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charset="2"/>
              </a:rPr>
              <a:t> Yes!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charset="2"/>
              </a:rPr>
              <a:t> 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charset="2"/>
              </a:rPr>
              <a:t>t correctly predicts additional lines in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charset="2"/>
              </a:rPr>
              <a:t>HYDROGEN.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charset="2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charset="2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501901" y="1858963"/>
          <a:ext cx="2087563" cy="143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4" imgW="850680" imgH="583920" progId="Equation.3">
                  <p:embed/>
                </p:oleObj>
              </mc:Choice>
              <mc:Fallback>
                <p:oleObj name="Equation" r:id="rId4" imgW="850680" imgH="583920" progId="Equation.3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1" y="1858963"/>
                        <a:ext cx="2087563" cy="1433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41189" name="Picture 5" descr="hydrogen spectrum"/>
          <p:cNvPicPr>
            <a:picLocks noChangeAspect="1" noChangeArrowheads="1"/>
          </p:cNvPicPr>
          <p:nvPr/>
        </p:nvPicPr>
        <p:blipFill>
          <a:blip r:embed="rId6"/>
          <a:srcRect l="3397" t="2248" r="31386" b="17650"/>
          <a:stretch>
            <a:fillRect/>
          </a:stretch>
        </p:blipFill>
        <p:spPr bwMode="auto">
          <a:xfrm>
            <a:off x="5818188" y="1241425"/>
            <a:ext cx="442436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751013" y="1785938"/>
            <a:ext cx="4094162" cy="45847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878013" y="1330325"/>
            <a:ext cx="389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DE7E18"/>
                </a:solidFill>
                <a:effectLst/>
                <a:uLnTx/>
                <a:uFillTx/>
                <a:latin typeface="Comic Sans MS" charset="0"/>
                <a:ea typeface="+mn-ea"/>
                <a:cs typeface="+mn-cs"/>
              </a:rPr>
              <a:t>Rydberg’s general formula</a:t>
            </a:r>
          </a:p>
        </p:txBody>
      </p:sp>
      <p:sp>
        <p:nvSpPr>
          <p:cNvPr id="2141192" name="Text Box 8"/>
          <p:cNvSpPr txBox="1">
            <a:spLocks noChangeArrowheads="1"/>
          </p:cNvSpPr>
          <p:nvPr/>
        </p:nvSpPr>
        <p:spPr bwMode="auto">
          <a:xfrm>
            <a:off x="6461125" y="1406526"/>
            <a:ext cx="35221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+mn-ea"/>
                <a:cs typeface="+mn-cs"/>
              </a:rPr>
              <a:t>Hydrogen energy levels</a:t>
            </a:r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V="1">
            <a:off x="2286000" y="4713288"/>
            <a:ext cx="1631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V="1">
            <a:off x="2274888" y="5907088"/>
            <a:ext cx="1631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3101975" y="4724401"/>
            <a:ext cx="0" cy="1198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844676" y="44164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800225" y="5624513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</a:t>
            </a:r>
          </a:p>
        </p:txBody>
      </p:sp>
      <p:sp>
        <p:nvSpPr>
          <p:cNvPr id="3086" name="Oval 14"/>
          <p:cNvSpPr>
            <a:spLocks noChangeArrowheads="1"/>
          </p:cNvSpPr>
          <p:nvPr/>
        </p:nvSpPr>
        <p:spPr bwMode="auto">
          <a:xfrm>
            <a:off x="2992438" y="4605338"/>
            <a:ext cx="207962" cy="184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4173539" y="5657850"/>
            <a:ext cx="166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(m=1,2,3..)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4173538" y="4437063"/>
            <a:ext cx="989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(n&gt;m)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1727202" y="3569555"/>
            <a:ext cx="42989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Predicts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of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charset="2"/>
              </a:rPr>
              <a:t>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charset="2"/>
              </a:rPr>
              <a:t> transition: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026151" y="4027489"/>
            <a:ext cx="1401763" cy="2693988"/>
            <a:chOff x="2836" y="2537"/>
            <a:chExt cx="883" cy="1697"/>
          </a:xfrm>
        </p:grpSpPr>
        <p:sp>
          <p:nvSpPr>
            <p:cNvPr id="3093" name="Text Box 20"/>
            <p:cNvSpPr txBox="1">
              <a:spLocks noChangeArrowheads="1"/>
            </p:cNvSpPr>
            <p:nvPr/>
          </p:nvSpPr>
          <p:spPr bwMode="auto">
            <a:xfrm>
              <a:off x="2836" y="3943"/>
              <a:ext cx="88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m=1, n=2</a:t>
              </a:r>
            </a:p>
          </p:txBody>
        </p:sp>
        <p:sp>
          <p:nvSpPr>
            <p:cNvPr id="3094" name="Line 21"/>
            <p:cNvSpPr>
              <a:spLocks noChangeShapeType="1"/>
            </p:cNvSpPr>
            <p:nvPr/>
          </p:nvSpPr>
          <p:spPr bwMode="auto">
            <a:xfrm>
              <a:off x="3192" y="2537"/>
              <a:ext cx="7" cy="1324"/>
            </a:xfrm>
            <a:prstGeom prst="line">
              <a:avLst/>
            </a:prstGeom>
            <a:noFill/>
            <a:ln w="57150">
              <a:solidFill>
                <a:srgbClr val="CC0099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5D719FC-3666-4E25-BEA5-598E58B95FB6}"/>
              </a:ext>
            </a:extLst>
          </p:cNvPr>
          <p:cNvSpPr txBox="1"/>
          <p:nvPr/>
        </p:nvSpPr>
        <p:spPr>
          <a:xfrm>
            <a:off x="10332972" y="1637358"/>
            <a:ext cx="17129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Experiments showed later that there was similar lines in IR and UV regions and explain the transition in hydrogen with the wavelength equation</a:t>
            </a:r>
          </a:p>
        </p:txBody>
      </p:sp>
    </p:spTree>
    <p:extLst>
      <p:ext uri="{BB962C8B-B14F-4D97-AF65-F5344CB8AC3E}">
        <p14:creationId xmlns:p14="http://schemas.microsoft.com/office/powerpoint/2010/main" val="278373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11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2690813" y="0"/>
            <a:ext cx="7270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Hydrogen atom – Lyman Series</a:t>
            </a:r>
          </a:p>
        </p:txBody>
      </p:sp>
      <p:pic>
        <p:nvPicPr>
          <p:cNvPr id="4100" name="Picture 3" descr="hydrogen spectrum"/>
          <p:cNvPicPr>
            <a:picLocks noChangeAspect="1" noChangeArrowheads="1"/>
          </p:cNvPicPr>
          <p:nvPr/>
        </p:nvPicPr>
        <p:blipFill>
          <a:blip r:embed="rId4"/>
          <a:srcRect l="3397" t="2248" r="78725" b="17650"/>
          <a:stretch>
            <a:fillRect/>
          </a:stretch>
        </p:blipFill>
        <p:spPr bwMode="auto">
          <a:xfrm>
            <a:off x="5919218" y="1257391"/>
            <a:ext cx="121919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6559551" y="6191250"/>
            <a:ext cx="785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m=1</a:t>
            </a: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6208713" y="665164"/>
            <a:ext cx="18335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+mn-ea"/>
                <a:cs typeface="+mn-cs"/>
              </a:rPr>
              <a:t>Hydrogen energy levels</a:t>
            </a:r>
          </a:p>
        </p:txBody>
      </p:sp>
      <p:sp>
        <p:nvSpPr>
          <p:cNvPr id="4103" name="Line 6"/>
          <p:cNvSpPr>
            <a:spLocks noChangeShapeType="1"/>
          </p:cNvSpPr>
          <p:nvPr/>
        </p:nvSpPr>
        <p:spPr bwMode="auto">
          <a:xfrm flipV="1">
            <a:off x="7097713" y="1873250"/>
            <a:ext cx="608012" cy="206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7723189" y="1628775"/>
            <a:ext cx="72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0eV</a:t>
            </a:r>
          </a:p>
        </p:txBody>
      </p:sp>
      <p:sp>
        <p:nvSpPr>
          <p:cNvPr id="4105" name="Line 8"/>
          <p:cNvSpPr>
            <a:spLocks noChangeShapeType="1"/>
          </p:cNvSpPr>
          <p:nvPr/>
        </p:nvSpPr>
        <p:spPr bwMode="auto">
          <a:xfrm flipV="1">
            <a:off x="7054850" y="6161088"/>
            <a:ext cx="6413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6" name="Text Box 9"/>
          <p:cNvSpPr txBox="1">
            <a:spLocks noChangeArrowheads="1"/>
          </p:cNvSpPr>
          <p:nvPr/>
        </p:nvSpPr>
        <p:spPr bwMode="auto">
          <a:xfrm>
            <a:off x="7691439" y="5907088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-?? eV</a:t>
            </a:r>
          </a:p>
        </p:txBody>
      </p:sp>
      <p:sp>
        <p:nvSpPr>
          <p:cNvPr id="4107" name="Text Box 10"/>
          <p:cNvSpPr txBox="1">
            <a:spLocks noChangeArrowheads="1"/>
          </p:cNvSpPr>
          <p:nvPr/>
        </p:nvSpPr>
        <p:spPr bwMode="auto">
          <a:xfrm>
            <a:off x="8086726" y="2927027"/>
            <a:ext cx="3429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charset="0"/>
                <a:ea typeface="+mn-ea"/>
                <a:cs typeface="+mn-cs"/>
              </a:rPr>
              <a:t>Can Rydberg’s formula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charset="0"/>
                <a:ea typeface="+mn-ea"/>
                <a:cs typeface="+mn-cs"/>
              </a:rPr>
              <a:t>tell us what ground state energy is? 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501901" y="1162051"/>
          <a:ext cx="2087563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5" imgW="850680" imgH="583920" progId="Equation.3">
                  <p:embed/>
                </p:oleObj>
              </mc:Choice>
              <mc:Fallback>
                <p:oleObj name="Equation" r:id="rId5" imgW="850680" imgH="583920" progId="Equation.3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1" y="1162051"/>
                        <a:ext cx="2087563" cy="1433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1608139" y="1083946"/>
            <a:ext cx="4232275" cy="45847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465388" y="633413"/>
            <a:ext cx="2760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DE7E18"/>
                </a:solidFill>
                <a:effectLst/>
                <a:uLnTx/>
                <a:uFillTx/>
                <a:latin typeface="Comic Sans MS" charset="0"/>
                <a:ea typeface="+mn-ea"/>
                <a:cs typeface="+mn-cs"/>
              </a:rPr>
              <a:t>Rydberg’s formula</a:t>
            </a:r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V="1">
            <a:off x="2286000" y="4016375"/>
            <a:ext cx="1631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V="1">
            <a:off x="2274888" y="5210175"/>
            <a:ext cx="1631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3101975" y="4027488"/>
            <a:ext cx="0" cy="1198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1844676" y="37195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800225" y="4927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</a:t>
            </a:r>
          </a:p>
        </p:txBody>
      </p:sp>
      <p:sp>
        <p:nvSpPr>
          <p:cNvPr id="4115" name="Oval 19"/>
          <p:cNvSpPr>
            <a:spLocks noChangeArrowheads="1"/>
          </p:cNvSpPr>
          <p:nvPr/>
        </p:nvSpPr>
        <p:spPr bwMode="auto">
          <a:xfrm>
            <a:off x="2992438" y="3908425"/>
            <a:ext cx="207962" cy="184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4173539" y="4960938"/>
            <a:ext cx="166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(m=1,2,3..)</a:t>
            </a: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4173538" y="3740150"/>
            <a:ext cx="989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(n&gt;m)</a:t>
            </a: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1543627" y="3007639"/>
            <a:ext cx="44149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Predicts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charset="2"/>
                <a:ea typeface="+mn-ea"/>
                <a:cs typeface="+mn-cs"/>
              </a:rPr>
              <a:t>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of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charset="2"/>
              </a:rPr>
              <a:t>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charset="2"/>
              </a:rPr>
              <a:t> transition: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259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301" name="Rectangle 21"/>
          <p:cNvSpPr>
            <a:spLocks noChangeArrowheads="1"/>
          </p:cNvSpPr>
          <p:nvPr/>
        </p:nvSpPr>
        <p:spPr bwMode="auto">
          <a:xfrm>
            <a:off x="6572251" y="5865168"/>
            <a:ext cx="184731" cy="46166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557463" y="627063"/>
          <a:ext cx="2087562" cy="143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4" imgW="850680" imgH="583920" progId="Equation.3">
                  <p:embed/>
                </p:oleObj>
              </mc:Choice>
              <mc:Fallback>
                <p:oleObj name="Equation" r:id="rId4" imgW="850680" imgH="583920" progId="Equation.3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7463" y="627063"/>
                        <a:ext cx="2087562" cy="1433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7" name="Picture 3" descr="hydrogen spectrum"/>
          <p:cNvPicPr>
            <a:picLocks noChangeAspect="1" noChangeArrowheads="1"/>
          </p:cNvPicPr>
          <p:nvPr/>
        </p:nvPicPr>
        <p:blipFill>
          <a:blip r:embed="rId6"/>
          <a:srcRect l="3397" t="2248" r="78725" b="17650"/>
          <a:stretch>
            <a:fillRect/>
          </a:stretch>
        </p:blipFill>
        <p:spPr bwMode="auto">
          <a:xfrm>
            <a:off x="7712075" y="166688"/>
            <a:ext cx="12128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angle 4"/>
          <p:cNvSpPr>
            <a:spLocks noChangeArrowheads="1"/>
          </p:cNvSpPr>
          <p:nvPr/>
        </p:nvSpPr>
        <p:spPr bwMode="auto">
          <a:xfrm>
            <a:off x="1806576" y="554038"/>
            <a:ext cx="3832225" cy="156686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9" name="Text Box 5"/>
          <p:cNvSpPr txBox="1">
            <a:spLocks noChangeArrowheads="1"/>
          </p:cNvSpPr>
          <p:nvPr/>
        </p:nvSpPr>
        <p:spPr bwMode="auto">
          <a:xfrm>
            <a:off x="1752600" y="98425"/>
            <a:ext cx="3665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DE7E18"/>
                </a:solidFill>
                <a:effectLst/>
                <a:uLnTx/>
                <a:uFillTx/>
                <a:latin typeface="Comic Sans MS" charset="0"/>
                <a:ea typeface="+mn-ea"/>
                <a:cs typeface="+mn-cs"/>
              </a:rPr>
              <a:t>Balmer-Rydberg formula</a:t>
            </a:r>
          </a:p>
        </p:txBody>
      </p:sp>
      <p:sp>
        <p:nvSpPr>
          <p:cNvPr id="5130" name="Text Box 6"/>
          <p:cNvSpPr txBox="1">
            <a:spLocks noChangeArrowheads="1"/>
          </p:cNvSpPr>
          <p:nvPr/>
        </p:nvSpPr>
        <p:spPr bwMode="auto">
          <a:xfrm>
            <a:off x="7115176" y="-9525"/>
            <a:ext cx="3686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charset="0"/>
                <a:ea typeface="+mn-ea"/>
                <a:cs typeface="+mn-cs"/>
              </a:rPr>
              <a:t>Hydrogen energy levels</a:t>
            </a:r>
          </a:p>
        </p:txBody>
      </p:sp>
      <p:sp>
        <p:nvSpPr>
          <p:cNvPr id="5131" name="Line 7"/>
          <p:cNvSpPr>
            <a:spLocks noChangeShapeType="1"/>
          </p:cNvSpPr>
          <p:nvPr/>
        </p:nvSpPr>
        <p:spPr bwMode="auto">
          <a:xfrm flipV="1">
            <a:off x="8980488" y="787400"/>
            <a:ext cx="608012" cy="20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2" name="Text Box 8"/>
          <p:cNvSpPr txBox="1">
            <a:spLocks noChangeArrowheads="1"/>
          </p:cNvSpPr>
          <p:nvPr/>
        </p:nvSpPr>
        <p:spPr bwMode="auto">
          <a:xfrm>
            <a:off x="9617076" y="554038"/>
            <a:ext cx="72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0eV</a:t>
            </a:r>
          </a:p>
        </p:txBody>
      </p:sp>
      <p:sp>
        <p:nvSpPr>
          <p:cNvPr id="5133" name="Line 9"/>
          <p:cNvSpPr>
            <a:spLocks noChangeShapeType="1"/>
          </p:cNvSpPr>
          <p:nvPr/>
        </p:nvSpPr>
        <p:spPr bwMode="auto">
          <a:xfrm flipV="1">
            <a:off x="8991600" y="5075238"/>
            <a:ext cx="641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4" name="Text Box 10"/>
          <p:cNvSpPr txBox="1">
            <a:spLocks noChangeArrowheads="1"/>
          </p:cNvSpPr>
          <p:nvPr/>
        </p:nvSpPr>
        <p:spPr bwMode="auto">
          <a:xfrm>
            <a:off x="9585326" y="4832350"/>
            <a:ext cx="10826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-?? eV</a:t>
            </a:r>
          </a:p>
        </p:txBody>
      </p:sp>
      <p:sp>
        <p:nvSpPr>
          <p:cNvPr id="5135" name="Text Box 11"/>
          <p:cNvSpPr txBox="1">
            <a:spLocks noChangeArrowheads="1"/>
          </p:cNvSpPr>
          <p:nvPr/>
        </p:nvSpPr>
        <p:spPr bwMode="auto">
          <a:xfrm>
            <a:off x="1768475" y="2252664"/>
            <a:ext cx="45977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omic Sans MS" charset="0"/>
                <a:ea typeface="+mn-ea"/>
                <a:cs typeface="+mn-cs"/>
              </a:rPr>
              <a:t>Look at energy for a transition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omic Sans MS" charset="0"/>
                <a:ea typeface="+mn-ea"/>
                <a:cs typeface="+mn-cs"/>
              </a:rPr>
              <a:t>between n=infinity and m=1</a:t>
            </a:r>
          </a:p>
        </p:txBody>
      </p:sp>
      <p:graphicFrame>
        <p:nvGraphicFramePr>
          <p:cNvPr id="2145292" name="Object 3"/>
          <p:cNvGraphicFramePr>
            <a:graphicFrameLocks noChangeAspect="1"/>
          </p:cNvGraphicFramePr>
          <p:nvPr/>
        </p:nvGraphicFramePr>
        <p:xfrm>
          <a:off x="1477962" y="4233863"/>
          <a:ext cx="6262688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7" imgW="2552700" imgH="431800" progId="Equation.DSMT4">
                  <p:embed/>
                </p:oleObj>
              </mc:Choice>
              <mc:Fallback>
                <p:oleObj name="Equation" r:id="rId7" imgW="2552700" imgH="431800" progId="Equation.DSMT4">
                  <p:embed/>
                  <p:pic>
                    <p:nvPicPr>
                      <p:cNvPr id="214529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962" y="4233863"/>
                        <a:ext cx="6262688" cy="1058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590676" y="3817939"/>
            <a:ext cx="1116013" cy="1350963"/>
            <a:chOff x="676" y="2516"/>
            <a:chExt cx="703" cy="851"/>
          </a:xfrm>
        </p:grpSpPr>
        <p:sp>
          <p:nvSpPr>
            <p:cNvPr id="5140" name="Line 14"/>
            <p:cNvSpPr>
              <a:spLocks noChangeShapeType="1"/>
            </p:cNvSpPr>
            <p:nvPr/>
          </p:nvSpPr>
          <p:spPr bwMode="auto">
            <a:xfrm flipV="1">
              <a:off x="676" y="2757"/>
              <a:ext cx="418" cy="6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41" name="Text Box 15"/>
            <p:cNvSpPr txBox="1">
              <a:spLocks noChangeArrowheads="1"/>
            </p:cNvSpPr>
            <p:nvPr/>
          </p:nvSpPr>
          <p:spPr bwMode="auto">
            <a:xfrm>
              <a:off x="921" y="2516"/>
              <a:ext cx="4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0eV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7127876" y="3784600"/>
            <a:ext cx="468313" cy="1462088"/>
            <a:chOff x="3530" y="2384"/>
            <a:chExt cx="295" cy="921"/>
          </a:xfrm>
        </p:grpSpPr>
        <p:sp>
          <p:nvSpPr>
            <p:cNvPr id="5138" name="Line 17"/>
            <p:cNvSpPr>
              <a:spLocks noChangeShapeType="1"/>
            </p:cNvSpPr>
            <p:nvPr/>
          </p:nvSpPr>
          <p:spPr bwMode="auto">
            <a:xfrm flipV="1">
              <a:off x="3530" y="2586"/>
              <a:ext cx="164" cy="7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39" name="Text Box 18"/>
            <p:cNvSpPr txBox="1">
              <a:spLocks noChangeArrowheads="1"/>
            </p:cNvSpPr>
            <p:nvPr/>
          </p:nvSpPr>
          <p:spPr bwMode="auto">
            <a:xfrm>
              <a:off x="3602" y="238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0</a:t>
              </a:r>
            </a:p>
          </p:txBody>
        </p:sp>
      </p:grpSp>
      <p:graphicFrame>
        <p:nvGraphicFramePr>
          <p:cNvPr id="2145299" name="Object 4"/>
          <p:cNvGraphicFramePr>
            <a:graphicFrameLocks noChangeAspect="1"/>
          </p:cNvGraphicFramePr>
          <p:nvPr/>
        </p:nvGraphicFramePr>
        <p:xfrm>
          <a:off x="2490788" y="5619750"/>
          <a:ext cx="336391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9" imgW="1371600" imgH="393700" progId="Equation.DSMT4">
                  <p:embed/>
                </p:oleObj>
              </mc:Choice>
              <mc:Fallback>
                <p:oleObj name="Equation" r:id="rId9" imgW="1371600" imgH="393700" progId="Equation.DSMT4">
                  <p:embed/>
                  <p:pic>
                    <p:nvPicPr>
                      <p:cNvPr id="214529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788" y="5619750"/>
                        <a:ext cx="3363912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5300" name="Object 5"/>
          <p:cNvGraphicFramePr>
            <a:graphicFrameLocks noChangeAspect="1"/>
          </p:cNvGraphicFramePr>
          <p:nvPr/>
        </p:nvGraphicFramePr>
        <p:xfrm>
          <a:off x="6657976" y="5486401"/>
          <a:ext cx="3389313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11" imgW="1143000" imgH="393480" progId="Equation.3">
                  <p:embed/>
                </p:oleObj>
              </mc:Choice>
              <mc:Fallback>
                <p:oleObj name="Equation" r:id="rId11" imgW="1143000" imgH="393480" progId="Equation.3">
                  <p:embed/>
                  <p:pic>
                    <p:nvPicPr>
                      <p:cNvPr id="214530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7976" y="5486401"/>
                        <a:ext cx="3389313" cy="1166813"/>
                      </a:xfrm>
                      <a:prstGeom prst="rect">
                        <a:avLst/>
                      </a:prstGeom>
                      <a:noFill/>
                      <a:ln w="34925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59039B5-2600-44DC-8BC2-8448B83F5785}"/>
              </a:ext>
            </a:extLst>
          </p:cNvPr>
          <p:cNvSpPr txBox="1"/>
          <p:nvPr/>
        </p:nvSpPr>
        <p:spPr>
          <a:xfrm>
            <a:off x="9685338" y="3111105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Yes the Rydberg formula can and this is how we calculate the energy level</a:t>
            </a:r>
          </a:p>
        </p:txBody>
      </p:sp>
    </p:spTree>
    <p:extLst>
      <p:ext uri="{BB962C8B-B14F-4D97-AF65-F5344CB8AC3E}">
        <p14:creationId xmlns:p14="http://schemas.microsoft.com/office/powerpoint/2010/main" val="23304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4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530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4"/>
          <p:cNvSpPr>
            <a:spLocks noGrp="1" noChangeArrowheads="1"/>
          </p:cNvSpPr>
          <p:nvPr>
            <p:ph type="title"/>
          </p:nvPr>
        </p:nvSpPr>
        <p:spPr>
          <a:xfrm>
            <a:off x="2493847" y="130398"/>
            <a:ext cx="8785600" cy="128089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Lyman Series</a:t>
            </a: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731350" y="1862713"/>
            <a:ext cx="6766445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Example 2: Wavelength of a Lyman line.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Use this figure to determine the wavelength of the first Lyman line, the transition from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= 2 to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= 1. In what region of the electromagnetic spectrum does this lie?</a:t>
            </a:r>
          </a:p>
        </p:txBody>
      </p:sp>
      <p:grpSp>
        <p:nvGrpSpPr>
          <p:cNvPr id="90117" name="Group 12"/>
          <p:cNvGrpSpPr>
            <a:grpSpLocks/>
          </p:cNvGrpSpPr>
          <p:nvPr/>
        </p:nvGrpSpPr>
        <p:grpSpPr bwMode="auto">
          <a:xfrm>
            <a:off x="8042146" y="770843"/>
            <a:ext cx="2752725" cy="5956300"/>
            <a:chOff x="3718" y="480"/>
            <a:chExt cx="1734" cy="3752"/>
          </a:xfrm>
        </p:grpSpPr>
        <p:pic>
          <p:nvPicPr>
            <p:cNvPr id="90119" name="Picture 10" descr="Figure_37_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30" t="-1538" r="58691" b="-1538"/>
            <a:stretch>
              <a:fillRect/>
            </a:stretch>
          </p:blipFill>
          <p:spPr bwMode="auto">
            <a:xfrm>
              <a:off x="3718" y="480"/>
              <a:ext cx="1732" cy="3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20" name="Rectangle 11"/>
            <p:cNvSpPr>
              <a:spLocks noChangeArrowheads="1"/>
            </p:cNvSpPr>
            <p:nvPr/>
          </p:nvSpPr>
          <p:spPr bwMode="auto">
            <a:xfrm>
              <a:off x="5184" y="624"/>
              <a:ext cx="268" cy="265"/>
            </a:xfrm>
            <a:prstGeom prst="rect">
              <a:avLst/>
            </a:prstGeom>
            <a:solidFill>
              <a:srgbClr val="C7EB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0118" name="Rectangle 13"/>
          <p:cNvSpPr>
            <a:spLocks noChangeArrowheads="1"/>
          </p:cNvSpPr>
          <p:nvPr/>
        </p:nvSpPr>
        <p:spPr bwMode="auto">
          <a:xfrm>
            <a:off x="7429500" y="6451600"/>
            <a:ext cx="1422400" cy="20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349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905000" y="1495426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40630" y="107951"/>
            <a:ext cx="102996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Chapter 4-class 1:The Bohr Model  of the atom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676400" y="6084151"/>
            <a:ext cx="4419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431098" y="5125674"/>
            <a:ext cx="808450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Some people say, "How can you live without knowing?" I do not know what they mean. I always live without knowing. That is easy. How you get to know is what I want to know.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		- Richard Feynman</a:t>
            </a:r>
          </a:p>
        </p:txBody>
      </p:sp>
      <p:pic>
        <p:nvPicPr>
          <p:cNvPr id="9" name="Picture 8" descr="310px-Bohr-atom-PAR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00" y="1686759"/>
            <a:ext cx="3937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38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579418" y="642852"/>
            <a:ext cx="10158153" cy="5016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28653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Balmer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/Rydberg formula is a mathematical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representation of an empirical observation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28653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 doesn’t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explain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anything, really.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28653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can we calculate the energy levels in the hydrogen atom?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728653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MS PGothic" charset="0"/>
              <a:cs typeface="MS PGothic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MS PGothic" charset="0"/>
                <a:cs typeface="MS PGothic" charset="0"/>
                <a:sym typeface="Wingdings" charset="2"/>
              </a:rPr>
              <a:t> </a:t>
            </a:r>
            <a:r>
              <a:rPr kumimoji="0" lang="en-US" altLang="ja-JP" sz="3200" b="1" i="0" u="sng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MS PGothic" charset="0"/>
                <a:cs typeface="MS PGothic" charset="0"/>
              </a:rPr>
              <a:t>A semi-classical explanation of the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1" i="0" u="sng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MS PGothic" charset="0"/>
                <a:cs typeface="MS PGothic" charset="0"/>
              </a:rPr>
              <a:t>     atomic spectra (</a:t>
            </a:r>
            <a:r>
              <a:rPr kumimoji="0" lang="en-US" altLang="ja-JP" sz="3200" b="1" i="1" u="sng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MS PGothic" charset="0"/>
                <a:cs typeface="MS PGothic" charset="0"/>
              </a:rPr>
              <a:t>Bohr model</a:t>
            </a:r>
            <a:r>
              <a:rPr kumimoji="0" lang="en-US" altLang="ja-JP" sz="3200" b="1" i="0" u="sng" strike="noStrike" kern="1200" cap="none" spc="0" normalizeH="0" baseline="0" noProof="0" dirty="0">
                <a:ln>
                  <a:noFill/>
                </a:ln>
                <a:solidFill>
                  <a:srgbClr val="728653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MS PGothic" charset="0"/>
                <a:cs typeface="MS PGothic" charset="0"/>
              </a:rPr>
              <a:t>)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728653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87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838200"/>
          </a:xfrm>
        </p:spPr>
        <p:txBody>
          <a:bodyPr/>
          <a:lstStyle/>
          <a:p>
            <a:r>
              <a:rPr lang="en-US" b="1" dirty="0">
                <a:latin typeface="Comic Sans MS" panose="030F0702030302020204" pitchFamily="66" charset="0"/>
              </a:rPr>
              <a:t>Bohr Model</a:t>
            </a:r>
          </a:p>
        </p:txBody>
      </p:sp>
      <p:sp>
        <p:nvSpPr>
          <p:cNvPr id="2180099" name="Rectangle 3"/>
          <p:cNvSpPr>
            <a:spLocks noGrp="1" noChangeArrowheads="1"/>
          </p:cNvSpPr>
          <p:nvPr>
            <p:ph idx="1"/>
          </p:nvPr>
        </p:nvSpPr>
        <p:spPr>
          <a:xfrm>
            <a:off x="1005840" y="748983"/>
            <a:ext cx="11105804" cy="5054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Bohr studied in Rutherford’s laboratory for several months in 1912, and was convinced that the Rutherford’s planetary model of atom had validity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Bohr thought: Everybody’s using Planck’s constant these days to talk about energy and frequencies.  </a:t>
            </a:r>
            <a:r>
              <a:rPr lang="en-US" sz="2800" b="1" dirty="0">
                <a:latin typeface="Comic Sans MS" panose="030F0702030302020204" pitchFamily="66" charset="0"/>
              </a:rPr>
              <a:t>Why not use it inside the atoms themselves, since they interact with quantized light energy?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The Bohr model has some problems, but it's still useful.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Why </a:t>
            </a:r>
            <a:r>
              <a:rPr lang="en-US" sz="2800" b="1" dirty="0">
                <a:latin typeface="Comic Sans MS" panose="030F0702030302020204" pitchFamily="66" charset="0"/>
              </a:rPr>
              <a:t>doesn’t</a:t>
            </a:r>
            <a:r>
              <a:rPr lang="en-US" sz="2800" dirty="0">
                <a:latin typeface="Comic Sans MS" panose="030F0702030302020204" pitchFamily="66" charset="0"/>
              </a:rPr>
              <a:t> the electron fall into the nucleus?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According to classical physics, </a:t>
            </a:r>
            <a:r>
              <a:rPr lang="en-US" sz="2400" i="1" dirty="0">
                <a:latin typeface="Comic Sans MS" panose="030F0702030302020204" pitchFamily="66" charset="0"/>
              </a:rPr>
              <a:t>It should!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According to Bohr, </a:t>
            </a:r>
            <a:r>
              <a:rPr lang="en-US" sz="2400" i="1" dirty="0">
                <a:latin typeface="Comic Sans MS" panose="030F0702030302020204" pitchFamily="66" charset="0"/>
              </a:rPr>
              <a:t>It just doesn’t.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Modern QM give a satisfying answer , but this is for another class…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837111" y="5945737"/>
            <a:ext cx="9717579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Original paper: Niels Bohr: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 the Constitution of Atoms and Molecules,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Philosophical Magazine, Series 6, Volume 26, p. 1-25, July 1913.)</a:t>
            </a:r>
          </a:p>
        </p:txBody>
      </p:sp>
    </p:spTree>
    <p:extLst>
      <p:ext uri="{BB962C8B-B14F-4D97-AF65-F5344CB8AC3E}">
        <p14:creationId xmlns:p14="http://schemas.microsoft.com/office/powerpoint/2010/main" val="73643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009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838200"/>
          </a:xfrm>
        </p:spPr>
        <p:txBody>
          <a:bodyPr/>
          <a:lstStyle/>
          <a:p>
            <a:r>
              <a:rPr lang="en-US" b="1" dirty="0">
                <a:latin typeface="Comic Sans MS" panose="030F0702030302020204" pitchFamily="66" charset="0"/>
              </a:rPr>
              <a:t>Bohr's approach:</a:t>
            </a:r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2362200" y="2133601"/>
            <a:ext cx="83058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Newton's laws assumed to be valid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Coulomb forces provide centripetal acceleration.</a:t>
            </a:r>
          </a:p>
        </p:txBody>
      </p:sp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1981200" y="1143001"/>
            <a:ext cx="9988296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#1: Treat the classical mechanics case (electron spinning around a proton):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981200" y="3338980"/>
            <a:ext cx="8686800" cy="2484438"/>
            <a:chOff x="288" y="2486"/>
            <a:chExt cx="5472" cy="1565"/>
          </a:xfrm>
        </p:grpSpPr>
        <p:sp>
          <p:nvSpPr>
            <p:cNvPr id="25607" name="Text Box 8"/>
            <p:cNvSpPr txBox="1">
              <a:spLocks noChangeArrowheads="1"/>
            </p:cNvSpPr>
            <p:nvPr/>
          </p:nvSpPr>
          <p:spPr bwMode="auto">
            <a:xfrm>
              <a:off x="528" y="3110"/>
              <a:ext cx="5232" cy="9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282575" marR="0" lvl="0" indent="-28257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-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DE7E18">
                      <a:lumMod val="50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The angular momentum of the electrons is quantized in multiples of </a:t>
              </a:r>
              <a:r>
                <a:rPr kumimoji="0" lang="ru-RU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DE7E18">
                      <a:lumMod val="50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ћ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DE7E18">
                      <a:lumMod val="50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.  (L=n</a:t>
              </a:r>
              <a:r>
                <a:rPr kumimoji="0" lang="ru-RU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DE7E18">
                      <a:lumMod val="50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ћ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DE7E18">
                      <a:lumMod val="50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  <a:p>
              <a:pPr marL="282575" marR="0" lvl="0" indent="-28257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DE7E18">
                      <a:lumMod val="50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- The lowest angular momentum is </a:t>
              </a:r>
              <a:r>
                <a:rPr kumimoji="0" lang="ru-RU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DE7E18">
                      <a:lumMod val="50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ћ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DE7E18">
                      <a:lumMod val="50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.</a:t>
              </a:r>
            </a:p>
          </p:txBody>
        </p:sp>
        <p:sp>
          <p:nvSpPr>
            <p:cNvPr id="25608" name="Text Box 9"/>
            <p:cNvSpPr txBox="1">
              <a:spLocks noChangeArrowheads="1"/>
            </p:cNvSpPr>
            <p:nvPr/>
          </p:nvSpPr>
          <p:spPr bwMode="auto">
            <a:xfrm>
              <a:off x="288" y="2486"/>
              <a:ext cx="5328" cy="5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#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2: Bohr's hypothesis (Bohr had no proof for this; he just assumed it – leads to correct results!):</a:t>
              </a:r>
            </a:p>
          </p:txBody>
        </p:sp>
      </p:grpSp>
      <p:sp>
        <p:nvSpPr>
          <p:cNvPr id="2294795" name="Rectangle 11"/>
          <p:cNvSpPr>
            <a:spLocks noChangeArrowheads="1"/>
          </p:cNvSpPr>
          <p:nvPr/>
        </p:nvSpPr>
        <p:spPr bwMode="auto">
          <a:xfrm>
            <a:off x="7239000" y="5922422"/>
            <a:ext cx="1497526" cy="64633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ћ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= </a:t>
            </a:r>
            <a:r>
              <a:rPr kumimoji="0" lang="en-US" sz="36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/</a:t>
            </a:r>
            <a:r>
              <a:rPr kumimoji="0" lang="en-US" sz="36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l-GR" sz="36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π</a:t>
            </a:r>
            <a:endParaRPr kumimoji="0" lang="en-US" sz="3600" b="0" i="1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86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479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169718" y="864524"/>
            <a:ext cx="10293533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Bohr argued that the electrons in an atom lose energy and do it in quantum jumps. 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 postulated that the electrons move about the nucleus in circular orbits, but only certain orbits are allowed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 also postulated that an electron in each orbit would have a definite energy.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Bohr </a:t>
            </a:r>
            <a:r>
              <a:rPr kumimoji="0" lang="en-US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proposed that the possible energy states for atomic electrons were quantized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– </a:t>
            </a:r>
            <a:r>
              <a:rPr kumimoji="0" lang="en-US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only certain values were possible.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Then the atom spectrum could be explained as transitions from one level to another.</a:t>
            </a:r>
          </a:p>
        </p:txBody>
      </p:sp>
      <p:sp>
        <p:nvSpPr>
          <p:cNvPr id="81924" name="Rectangle 7"/>
          <p:cNvSpPr>
            <a:spLocks noGrp="1" noChangeArrowheads="1"/>
          </p:cNvSpPr>
          <p:nvPr>
            <p:ph type="title"/>
          </p:nvPr>
        </p:nvSpPr>
        <p:spPr>
          <a:xfrm>
            <a:off x="3777672" y="154445"/>
            <a:ext cx="6280728" cy="5019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The Bohr Model </a:t>
            </a:r>
          </a:p>
        </p:txBody>
      </p:sp>
      <p:pic>
        <p:nvPicPr>
          <p:cNvPr id="81925" name="Picture 9" descr="Figure_37_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0"/>
          <a:stretch>
            <a:fillRect/>
          </a:stretch>
        </p:blipFill>
        <p:spPr bwMode="auto">
          <a:xfrm>
            <a:off x="8005157" y="4080714"/>
            <a:ext cx="3560618" cy="270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7672" y="4719782"/>
            <a:ext cx="2621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hf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= E</a:t>
            </a:r>
            <a:r>
              <a:rPr kumimoji="0" lang="en-US" sz="4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-E</a:t>
            </a:r>
            <a:r>
              <a:rPr kumimoji="0" lang="en-US" sz="4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4058" y="5758884"/>
            <a:ext cx="6686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 atom emits a photon (energy 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hf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 when its energy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changes from upper energy level E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to a lower energy E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091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828800" y="1066800"/>
            <a:ext cx="985723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DE7E18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 electron is held in orbit by the Coulomb force:</a:t>
            </a:r>
          </a:p>
        </p:txBody>
      </p:sp>
      <p:sp>
        <p:nvSpPr>
          <p:cNvPr id="84996" name="Rectangle 5"/>
          <p:cNvSpPr>
            <a:spLocks noGrp="1" noChangeArrowheads="1"/>
          </p:cNvSpPr>
          <p:nvPr>
            <p:ph type="title"/>
          </p:nvPr>
        </p:nvSpPr>
        <p:spPr>
          <a:xfrm>
            <a:off x="2014224" y="664099"/>
            <a:ext cx="8785600" cy="506333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Comic Sans MS" panose="030F0702030302020204" pitchFamily="66" charset="0"/>
              </a:rPr>
              <a:t>The Bohr Model</a:t>
            </a:r>
            <a:br>
              <a:rPr lang="en-US" altLang="en-US" dirty="0">
                <a:latin typeface="Comic Sans MS" panose="030F0702030302020204" pitchFamily="66" charset="0"/>
              </a:rPr>
            </a:br>
            <a:br>
              <a:rPr lang="en-US" altLang="en-US" dirty="0">
                <a:latin typeface="Comic Sans MS" panose="030F0702030302020204" pitchFamily="66" charset="0"/>
              </a:rPr>
            </a:br>
            <a:br>
              <a:rPr lang="en-US" altLang="en-US" dirty="0">
                <a:latin typeface="Comic Sans MS" panose="030F0702030302020204" pitchFamily="66" charset="0"/>
              </a:rPr>
            </a:br>
            <a:r>
              <a:rPr lang="en-US" altLang="en-US" sz="27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Electric force (Coulomb’s law) keeps the negative electron in orbit around the positively charged nucleus.</a:t>
            </a:r>
            <a:br>
              <a:rPr lang="en-US" altLang="en-US" sz="27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endParaRPr lang="en-US" altLang="en-US" sz="27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4997" name="Picture 7" descr="Figure_37_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6"/>
          <a:stretch>
            <a:fillRect/>
          </a:stretch>
        </p:blipFill>
        <p:spPr bwMode="auto">
          <a:xfrm>
            <a:off x="649098" y="3292222"/>
            <a:ext cx="701357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6807B7-ACC3-4903-8DD3-55DFB0600FE4}"/>
              </a:ext>
            </a:extLst>
          </p:cNvPr>
          <p:cNvSpPr txBox="1"/>
          <p:nvPr/>
        </p:nvSpPr>
        <p:spPr>
          <a:xfrm>
            <a:off x="6335486" y="5309119"/>
            <a:ext cx="2911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 is the atomic number in the periodic table of elements</a:t>
            </a:r>
          </a:p>
        </p:txBody>
      </p:sp>
    </p:spTree>
    <p:extLst>
      <p:ext uri="{BB962C8B-B14F-4D97-AF65-F5344CB8AC3E}">
        <p14:creationId xmlns:p14="http://schemas.microsoft.com/office/powerpoint/2010/main" val="3475274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01749"/>
            <a:ext cx="9144000" cy="838200"/>
          </a:xfrm>
        </p:spPr>
        <p:txBody>
          <a:bodyPr/>
          <a:lstStyle/>
          <a:p>
            <a:pPr algn="l"/>
            <a:r>
              <a:rPr lang="en-US" b="1" dirty="0">
                <a:latin typeface="Comic Sans MS" panose="030F0702030302020204" pitchFamily="66" charset="0"/>
              </a:rPr>
              <a:t>Bohr Model. </a:t>
            </a:r>
            <a:r>
              <a:rPr lang="en-US" sz="2500" b="1" dirty="0">
                <a:latin typeface="Comic Sans MS" panose="030F0702030302020204" pitchFamily="66" charset="0"/>
              </a:rPr>
              <a:t># 1: Classical mechanics</a:t>
            </a:r>
          </a:p>
        </p:txBody>
      </p:sp>
      <p:sp>
        <p:nvSpPr>
          <p:cNvPr id="26627" name="Oval 5"/>
          <p:cNvSpPr>
            <a:spLocks noChangeArrowheads="1"/>
          </p:cNvSpPr>
          <p:nvPr/>
        </p:nvSpPr>
        <p:spPr bwMode="auto">
          <a:xfrm>
            <a:off x="7772400" y="2113806"/>
            <a:ext cx="1524000" cy="6491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28" name="Line 7"/>
          <p:cNvSpPr>
            <a:spLocks noChangeShapeType="1"/>
          </p:cNvSpPr>
          <p:nvPr/>
        </p:nvSpPr>
        <p:spPr bwMode="auto">
          <a:xfrm>
            <a:off x="9077326" y="1885951"/>
            <a:ext cx="390525" cy="371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9239250" y="1724026"/>
            <a:ext cx="32092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v</a:t>
            </a:r>
          </a:p>
        </p:txBody>
      </p:sp>
      <p:sp>
        <p:nvSpPr>
          <p:cNvPr id="26630" name="Oval 9"/>
          <p:cNvSpPr>
            <a:spLocks noChangeArrowheads="1"/>
          </p:cNvSpPr>
          <p:nvPr/>
        </p:nvSpPr>
        <p:spPr bwMode="auto">
          <a:xfrm>
            <a:off x="8496300" y="2094756"/>
            <a:ext cx="152400" cy="64918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1" name="Line 10"/>
          <p:cNvSpPr>
            <a:spLocks noChangeShapeType="1"/>
          </p:cNvSpPr>
          <p:nvPr/>
        </p:nvSpPr>
        <p:spPr bwMode="auto">
          <a:xfrm flipH="1">
            <a:off x="8763000" y="1857375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2" name="Text Box 11"/>
          <p:cNvSpPr txBox="1">
            <a:spLocks noChangeArrowheads="1"/>
          </p:cNvSpPr>
          <p:nvPr/>
        </p:nvSpPr>
        <p:spPr bwMode="auto">
          <a:xfrm>
            <a:off x="8029575" y="914401"/>
            <a:ext cx="15103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F=k e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/r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6633" name="Line 12"/>
          <p:cNvSpPr>
            <a:spLocks noChangeShapeType="1"/>
          </p:cNvSpPr>
          <p:nvPr/>
        </p:nvSpPr>
        <p:spPr bwMode="auto">
          <a:xfrm>
            <a:off x="8715375" y="1371600"/>
            <a:ext cx="152400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4" name="Text Box 13"/>
          <p:cNvSpPr txBox="1">
            <a:spLocks noChangeArrowheads="1"/>
          </p:cNvSpPr>
          <p:nvPr/>
        </p:nvSpPr>
        <p:spPr bwMode="auto">
          <a:xfrm>
            <a:off x="1163782" y="1066800"/>
            <a:ext cx="6694342" cy="12618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centripetal acceleration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= v</a:t>
            </a:r>
            <a:r>
              <a:rPr kumimoji="0" lang="en-US" sz="26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 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/ 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is provided by the coulomb force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 = k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·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</a:t>
            </a:r>
            <a:r>
              <a:rPr kumimoji="0" lang="en-US" sz="26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/r</a:t>
            </a:r>
            <a:r>
              <a:rPr kumimoji="0" lang="en-US" sz="26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( electrostatic force) with z=1</a:t>
            </a:r>
          </a:p>
        </p:txBody>
      </p:sp>
      <p:sp>
        <p:nvSpPr>
          <p:cNvPr id="26644" name="Text Box 14"/>
          <p:cNvSpPr txBox="1">
            <a:spLocks noChangeArrowheads="1"/>
          </p:cNvSpPr>
          <p:nvPr/>
        </p:nvSpPr>
        <p:spPr bwMode="auto">
          <a:xfrm>
            <a:off x="1981200" y="2990849"/>
            <a:ext cx="6484938" cy="1446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Newton's second law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charset="2"/>
              </a:rPr>
              <a:t>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mv</a:t>
            </a:r>
            <a:r>
              <a:rPr kumimoji="0" lang="en-US" sz="32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/r = k·e</a:t>
            </a:r>
            <a:r>
              <a:rPr kumimoji="0" lang="en-US" sz="32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/r</a:t>
            </a:r>
            <a:r>
              <a:rPr kumimoji="0" lang="en-US" sz="32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		     or: 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mv</a:t>
            </a:r>
            <a:r>
              <a:rPr kumimoji="0" lang="en-US" sz="32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= k·e</a:t>
            </a:r>
            <a:r>
              <a:rPr kumimoji="0" lang="en-US" sz="32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/r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 </a:t>
            </a:r>
          </a:p>
        </p:txBody>
      </p:sp>
      <p:sp>
        <p:nvSpPr>
          <p:cNvPr id="26636" name="Oval 6"/>
          <p:cNvSpPr>
            <a:spLocks noChangeArrowheads="1"/>
          </p:cNvSpPr>
          <p:nvPr/>
        </p:nvSpPr>
        <p:spPr bwMode="auto">
          <a:xfrm>
            <a:off x="8934450" y="1513731"/>
            <a:ext cx="152400" cy="649188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9985" name="Text Box 17"/>
          <p:cNvSpPr txBox="1">
            <a:spLocks noChangeArrowheads="1"/>
          </p:cNvSpPr>
          <p:nvPr/>
        </p:nvSpPr>
        <p:spPr bwMode="auto">
          <a:xfrm>
            <a:off x="2181225" y="4419601"/>
            <a:ext cx="6878806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electron's kinetic energy is  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KE = ½ m v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electron's potential energy is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PE = - ke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/r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charset="2"/>
              </a:rPr>
              <a:t>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Wingdings" charset="2"/>
              </a:rPr>
              <a:t>E= KE + PE = -½ ke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Wingdings" charset="2"/>
              </a:rPr>
              <a:t>2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Wingdings" charset="2"/>
              </a:rPr>
              <a:t>/r =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charset="2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  <a:sym typeface="Wingdings" charset="2"/>
              </a:rPr>
              <a:t>½ PE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9986" name="Rectangle 18"/>
          <p:cNvSpPr>
            <a:spLocks noChangeArrowheads="1"/>
          </p:cNvSpPr>
          <p:nvPr/>
        </p:nvSpPr>
        <p:spPr bwMode="auto">
          <a:xfrm>
            <a:off x="2563814" y="5178425"/>
            <a:ext cx="4217987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9988" name="Text Box 20"/>
          <p:cNvSpPr txBox="1">
            <a:spLocks noChangeArrowheads="1"/>
          </p:cNvSpPr>
          <p:nvPr/>
        </p:nvSpPr>
        <p:spPr bwMode="auto">
          <a:xfrm>
            <a:off x="2169154" y="5927247"/>
            <a:ext cx="701826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Therefore: If we know r, we know E and v,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etc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…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8610601" y="4648200"/>
            <a:ext cx="525463" cy="476250"/>
            <a:chOff x="5040" y="2964"/>
            <a:chExt cx="331" cy="300"/>
          </a:xfrm>
        </p:grpSpPr>
        <p:sp>
          <p:nvSpPr>
            <p:cNvPr id="26642" name="Freeform 21"/>
            <p:cNvSpPr>
              <a:spLocks/>
            </p:cNvSpPr>
            <p:nvPr/>
          </p:nvSpPr>
          <p:spPr bwMode="auto">
            <a:xfrm>
              <a:off x="5040" y="2976"/>
              <a:ext cx="96" cy="288"/>
            </a:xfrm>
            <a:custGeom>
              <a:avLst/>
              <a:gdLst>
                <a:gd name="T0" fmla="*/ 0 w 96"/>
                <a:gd name="T1" fmla="*/ 0 h 288"/>
                <a:gd name="T2" fmla="*/ 96 w 96"/>
                <a:gd name="T3" fmla="*/ 144 h 288"/>
                <a:gd name="T4" fmla="*/ 0 w 96"/>
                <a:gd name="T5" fmla="*/ 288 h 288"/>
                <a:gd name="T6" fmla="*/ 0 60000 65536"/>
                <a:gd name="T7" fmla="*/ 0 60000 65536"/>
                <a:gd name="T8" fmla="*/ 0 60000 65536"/>
                <a:gd name="T9" fmla="*/ 0 w 96"/>
                <a:gd name="T10" fmla="*/ 0 h 288"/>
                <a:gd name="T11" fmla="*/ 96 w 9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88">
                  <a:moveTo>
                    <a:pt x="0" y="0"/>
                  </a:moveTo>
                  <a:cubicBezTo>
                    <a:pt x="48" y="48"/>
                    <a:pt x="96" y="96"/>
                    <a:pt x="96" y="144"/>
                  </a:cubicBezTo>
                  <a:cubicBezTo>
                    <a:pt x="96" y="192"/>
                    <a:pt x="16" y="264"/>
                    <a:pt x="0" y="288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643" name="Text Box 23"/>
            <p:cNvSpPr txBox="1">
              <a:spLocks noChangeArrowheads="1"/>
            </p:cNvSpPr>
            <p:nvPr/>
          </p:nvSpPr>
          <p:spPr bwMode="auto">
            <a:xfrm>
              <a:off x="5088" y="2964"/>
              <a:ext cx="283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+</a:t>
              </a:r>
            </a:p>
          </p:txBody>
        </p:sp>
      </p:grpSp>
      <p:sp>
        <p:nvSpPr>
          <p:cNvPr id="2259992" name="Text Box 24"/>
          <p:cNvSpPr txBox="1">
            <a:spLocks noChangeArrowheads="1"/>
          </p:cNvSpPr>
          <p:nvPr/>
        </p:nvSpPr>
        <p:spPr bwMode="auto">
          <a:xfrm>
            <a:off x="9040813" y="4648201"/>
            <a:ext cx="64135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charset="2"/>
              </a:rPr>
              <a:t>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E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4235" y="2519778"/>
            <a:ext cx="5206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 is the Coulomb constant=8.99 10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-9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Nm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/c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5534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5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9985" grpId="0" build="p"/>
      <p:bldP spid="2259986" grpId="0" animBg="1"/>
      <p:bldP spid="2259988" grpId="0"/>
      <p:bldP spid="225999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38200"/>
          </a:xfrm>
        </p:spPr>
        <p:txBody>
          <a:bodyPr/>
          <a:lstStyle/>
          <a:p>
            <a:pPr algn="l"/>
            <a:r>
              <a:rPr lang="en-US" sz="4000" b="1" dirty="0">
                <a:latin typeface="Comic Sans MS" panose="030F0702030302020204" pitchFamily="66" charset="0"/>
              </a:rPr>
              <a:t>Bohr Model. </a:t>
            </a:r>
            <a:r>
              <a:rPr lang="en-US" sz="2500" b="1" dirty="0">
                <a:latin typeface="Comic Sans MS" panose="030F0702030302020204" pitchFamily="66" charset="0"/>
              </a:rPr>
              <a:t>#2: Quantized angular momentum</a:t>
            </a:r>
          </a:p>
        </p:txBody>
      </p:sp>
      <p:sp>
        <p:nvSpPr>
          <p:cNvPr id="10245" name="Oval 3"/>
          <p:cNvSpPr>
            <a:spLocks noChangeArrowheads="1"/>
          </p:cNvSpPr>
          <p:nvPr/>
        </p:nvSpPr>
        <p:spPr bwMode="auto">
          <a:xfrm>
            <a:off x="7772400" y="2113806"/>
            <a:ext cx="1524000" cy="6491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6" name="Line 4"/>
          <p:cNvSpPr>
            <a:spLocks noChangeShapeType="1"/>
          </p:cNvSpPr>
          <p:nvPr/>
        </p:nvSpPr>
        <p:spPr bwMode="auto">
          <a:xfrm>
            <a:off x="9077326" y="1885951"/>
            <a:ext cx="390525" cy="371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9239250" y="1724026"/>
            <a:ext cx="32092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v</a:t>
            </a:r>
          </a:p>
        </p:txBody>
      </p:sp>
      <p:sp>
        <p:nvSpPr>
          <p:cNvPr id="10248" name="Oval 6"/>
          <p:cNvSpPr>
            <a:spLocks noChangeArrowheads="1"/>
          </p:cNvSpPr>
          <p:nvPr/>
        </p:nvSpPr>
        <p:spPr bwMode="auto">
          <a:xfrm>
            <a:off x="8505825" y="2104281"/>
            <a:ext cx="152400" cy="64918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9" name="Line 7"/>
          <p:cNvSpPr>
            <a:spLocks noChangeShapeType="1"/>
          </p:cNvSpPr>
          <p:nvPr/>
        </p:nvSpPr>
        <p:spPr bwMode="auto">
          <a:xfrm flipH="1">
            <a:off x="8763000" y="1857375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0" name="Text Box 8"/>
          <p:cNvSpPr txBox="1">
            <a:spLocks noChangeArrowheads="1"/>
          </p:cNvSpPr>
          <p:nvPr/>
        </p:nvSpPr>
        <p:spPr bwMode="auto">
          <a:xfrm>
            <a:off x="8029575" y="914401"/>
            <a:ext cx="134043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F=k e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/r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2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0251" name="Line 9"/>
          <p:cNvSpPr>
            <a:spLocks noChangeShapeType="1"/>
          </p:cNvSpPr>
          <p:nvPr/>
        </p:nvSpPr>
        <p:spPr bwMode="auto">
          <a:xfrm>
            <a:off x="8715375" y="1371600"/>
            <a:ext cx="152400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05034" name="Text Box 10"/>
          <p:cNvSpPr txBox="1">
            <a:spLocks noChangeArrowheads="1"/>
          </p:cNvSpPr>
          <p:nvPr/>
        </p:nvSpPr>
        <p:spPr bwMode="auto">
          <a:xfrm>
            <a:off x="1981200" y="1066801"/>
            <a:ext cx="5867400" cy="23544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Bohr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assumed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that the angular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momentum of the electron could only have the quantized values of: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	  	L= n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ћ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DE7E18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Times New Roman" charset="0"/>
              <a:cs typeface="Times New Roman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And therefore: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mvr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charset="0"/>
                <a:cs typeface="Times New Roman" charset="0"/>
              </a:rPr>
              <a:t> = n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ћ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(n=1,2,3…)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	or:   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 = n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ћ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/(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mr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</p:txBody>
      </p:sp>
      <p:sp>
        <p:nvSpPr>
          <p:cNvPr id="10253" name="Oval 14"/>
          <p:cNvSpPr>
            <a:spLocks noChangeArrowheads="1"/>
          </p:cNvSpPr>
          <p:nvPr/>
        </p:nvSpPr>
        <p:spPr bwMode="auto">
          <a:xfrm>
            <a:off x="8934450" y="1513731"/>
            <a:ext cx="152400" cy="649188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05044" name="Text Box 20"/>
          <p:cNvSpPr txBox="1">
            <a:spLocks noChangeArrowheads="1"/>
          </p:cNvSpPr>
          <p:nvPr/>
        </p:nvSpPr>
        <p:spPr bwMode="auto">
          <a:xfrm>
            <a:off x="1981201" y="3657601"/>
            <a:ext cx="763587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Substituting this into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mv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= k·e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/r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leads to:</a:t>
            </a:r>
          </a:p>
        </p:txBody>
      </p:sp>
      <p:graphicFrame>
        <p:nvGraphicFramePr>
          <p:cNvPr id="2305045" name="Object 2"/>
          <p:cNvGraphicFramePr>
            <a:graphicFrameLocks noChangeAspect="1"/>
          </p:cNvGraphicFramePr>
          <p:nvPr/>
        </p:nvGraphicFramePr>
        <p:xfrm>
          <a:off x="2678113" y="4267200"/>
          <a:ext cx="4154487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4" imgW="1663560" imgH="419040" progId="Equation.3">
                  <p:embed/>
                </p:oleObj>
              </mc:Choice>
              <mc:Fallback>
                <p:oleObj name="Equation" r:id="rId4" imgW="1663560" imgH="419040" progId="Equation.3">
                  <p:embed/>
                  <p:pic>
                    <p:nvPicPr>
                      <p:cNvPr id="230504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113" y="4267200"/>
                        <a:ext cx="4154487" cy="1047750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5046" name="Text Box 22"/>
          <p:cNvSpPr txBox="1">
            <a:spLocks noChangeArrowheads="1"/>
          </p:cNvSpPr>
          <p:nvPr/>
        </p:nvSpPr>
        <p:spPr bwMode="auto">
          <a:xfrm>
            <a:off x="7535863" y="4495801"/>
            <a:ext cx="240803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,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r</a:t>
            </a:r>
            <a:r>
              <a:rPr kumimoji="0" 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Bohr radius</a:t>
            </a:r>
          </a:p>
        </p:txBody>
      </p:sp>
      <p:graphicFrame>
        <p:nvGraphicFramePr>
          <p:cNvPr id="2305047" name="Object 3"/>
          <p:cNvGraphicFramePr>
            <a:graphicFrameLocks noChangeAspect="1"/>
          </p:cNvGraphicFramePr>
          <p:nvPr/>
        </p:nvGraphicFramePr>
        <p:xfrm>
          <a:off x="1703388" y="5521325"/>
          <a:ext cx="6607175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6" imgW="2679700" imgH="419100" progId="Equation.DSMT4">
                  <p:embed/>
                </p:oleObj>
              </mc:Choice>
              <mc:Fallback>
                <p:oleObj name="Equation" r:id="rId6" imgW="2679700" imgH="419100" progId="Equation.DSMT4">
                  <p:embed/>
                  <p:pic>
                    <p:nvPicPr>
                      <p:cNvPr id="23050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5521325"/>
                        <a:ext cx="6607175" cy="10334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5048" name="Text Box 24"/>
          <p:cNvSpPr txBox="1">
            <a:spLocks noChangeArrowheads="1"/>
          </p:cNvSpPr>
          <p:nvPr/>
        </p:nvSpPr>
        <p:spPr bwMode="auto">
          <a:xfrm>
            <a:off x="8185150" y="5683251"/>
            <a:ext cx="23622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, E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Rydberg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  Energy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9C22765-C17C-4963-9729-9E448472F67B}"/>
              </a:ext>
            </a:extLst>
          </p:cNvPr>
          <p:cNvCxnSpPr>
            <a:cxnSpLocks/>
          </p:cNvCxnSpPr>
          <p:nvPr/>
        </p:nvCxnSpPr>
        <p:spPr>
          <a:xfrm>
            <a:off x="5946710" y="6232848"/>
            <a:ext cx="2985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49183EE-BB04-4F00-8397-9198C7C6B6B9}"/>
              </a:ext>
            </a:extLst>
          </p:cNvPr>
          <p:cNvSpPr txBox="1"/>
          <p:nvPr/>
        </p:nvSpPr>
        <p:spPr>
          <a:xfrm>
            <a:off x="429208" y="4667541"/>
            <a:ext cx="1274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is also called ionization energy</a:t>
            </a:r>
          </a:p>
        </p:txBody>
      </p:sp>
    </p:spTree>
    <p:extLst>
      <p:ext uri="{BB962C8B-B14F-4D97-AF65-F5344CB8AC3E}">
        <p14:creationId xmlns:p14="http://schemas.microsoft.com/office/powerpoint/2010/main" val="119188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0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0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0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0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5044" grpId="0"/>
      <p:bldP spid="2305046" grpId="0"/>
      <p:bldP spid="23050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8229600" cy="838200"/>
          </a:xfrm>
        </p:spPr>
        <p:txBody>
          <a:bodyPr/>
          <a:lstStyle/>
          <a:p>
            <a:pPr algn="l"/>
            <a:r>
              <a:rPr lang="en-US" b="1" dirty="0">
                <a:latin typeface="Comic Sans MS" panose="030F0702030302020204" pitchFamily="66" charset="0"/>
              </a:rPr>
              <a:t>Bohr Model. </a:t>
            </a:r>
            <a:r>
              <a:rPr lang="en-US" sz="2900" b="1" dirty="0">
                <a:latin typeface="Comic Sans MS" panose="030F0702030302020204" pitchFamily="66" charset="0"/>
              </a:rPr>
              <a:t>Results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3106738" y="803275"/>
          <a:ext cx="329882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4" imgW="1320480" imgH="419040" progId="Equation.3">
                  <p:embed/>
                </p:oleObj>
              </mc:Choice>
              <mc:Fallback>
                <p:oleObj name="Equation" r:id="rId4" imgW="1320480" imgH="419040" progId="Equation.3">
                  <p:embed/>
                  <p:pic>
                    <p:nvPicPr>
                      <p:cNvPr id="112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738" y="803275"/>
                        <a:ext cx="3298825" cy="10477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ext Box 14"/>
          <p:cNvSpPr txBox="1">
            <a:spLocks noChangeArrowheads="1"/>
          </p:cNvSpPr>
          <p:nvPr/>
        </p:nvSpPr>
        <p:spPr bwMode="auto">
          <a:xfrm>
            <a:off x="7535863" y="1031876"/>
            <a:ext cx="240803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,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r</a:t>
            </a:r>
            <a:r>
              <a:rPr kumimoji="0" 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Bohr radius</a:t>
            </a: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1703389" y="2057401"/>
          <a:ext cx="6607175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6" imgW="2679700" imgH="419100" progId="Equation.DSMT4">
                  <p:embed/>
                </p:oleObj>
              </mc:Choice>
              <mc:Fallback>
                <p:oleObj name="Equation" r:id="rId6" imgW="2679700" imgH="419100" progId="Equation.DSMT4">
                  <p:embed/>
                  <p:pic>
                    <p:nvPicPr>
                      <p:cNvPr id="112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9" y="2057401"/>
                        <a:ext cx="6607175" cy="10334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16"/>
          <p:cNvSpPr txBox="1">
            <a:spLocks noChangeArrowheads="1"/>
          </p:cNvSpPr>
          <p:nvPr/>
        </p:nvSpPr>
        <p:spPr bwMode="auto">
          <a:xfrm>
            <a:off x="8401423" y="2265452"/>
            <a:ext cx="23622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, E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Rydberg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  Energy</a:t>
            </a:r>
          </a:p>
        </p:txBody>
      </p:sp>
      <p:sp>
        <p:nvSpPr>
          <p:cNvPr id="11272" name="Text Box 17"/>
          <p:cNvSpPr txBox="1">
            <a:spLocks noChangeArrowheads="1"/>
          </p:cNvSpPr>
          <p:nvPr/>
        </p:nvSpPr>
        <p:spPr bwMode="auto">
          <a:xfrm>
            <a:off x="1459993" y="3308965"/>
            <a:ext cx="9851135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Bohr model not only predicts a reasonable atomic radius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</a:t>
            </a:r>
            <a:r>
              <a:rPr kumimoji="0" lang="en-US" sz="2400" b="1" i="1" u="none" strike="noStrike" kern="1200" cap="none" spc="0" normalizeH="0" baseline="-25000" noProof="0" dirty="0" err="1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but it also predicts the energy levels in hydrogen to 4 digits accuracy!</a:t>
            </a:r>
          </a:p>
        </p:txBody>
      </p:sp>
      <p:sp>
        <p:nvSpPr>
          <p:cNvPr id="2307090" name="Text Box 18"/>
          <p:cNvSpPr txBox="1">
            <a:spLocks noChangeArrowheads="1"/>
          </p:cNvSpPr>
          <p:nvPr/>
        </p:nvSpPr>
        <p:spPr bwMode="auto">
          <a:xfrm>
            <a:off x="1736725" y="4865689"/>
            <a:ext cx="387958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Possible photon energies: </a:t>
            </a:r>
          </a:p>
        </p:txBody>
      </p:sp>
      <p:graphicFrame>
        <p:nvGraphicFramePr>
          <p:cNvPr id="2307091" name="Object 4"/>
          <p:cNvGraphicFramePr>
            <a:graphicFrameLocks noChangeAspect="1"/>
          </p:cNvGraphicFramePr>
          <p:nvPr/>
        </p:nvGraphicFramePr>
        <p:xfrm>
          <a:off x="5981700" y="4627563"/>
          <a:ext cx="4572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8" imgW="1828800" imgH="431640" progId="Equation.3">
                  <p:embed/>
                </p:oleObj>
              </mc:Choice>
              <mc:Fallback>
                <p:oleObj name="Equation" r:id="rId8" imgW="1828800" imgH="431640" progId="Equation.3">
                  <p:embed/>
                  <p:pic>
                    <p:nvPicPr>
                      <p:cNvPr id="230709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4627563"/>
                        <a:ext cx="4572000" cy="10795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7092" name="Text Box 20"/>
          <p:cNvSpPr txBox="1">
            <a:spLocks noChangeArrowheads="1"/>
          </p:cNvSpPr>
          <p:nvPr/>
        </p:nvSpPr>
        <p:spPr bwMode="auto">
          <a:xfrm>
            <a:off x="1905001" y="5943601"/>
            <a:ext cx="752962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charset="2"/>
              </a:rPr>
              <a:t>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charset="2"/>
              </a:rPr>
              <a:t>The Bohr model 'explains' the Rydberg formula!!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307093" name="Text Box 21"/>
          <p:cNvSpPr txBox="1">
            <a:spLocks noChangeArrowheads="1"/>
          </p:cNvSpPr>
          <p:nvPr/>
        </p:nvSpPr>
        <p:spPr bwMode="auto">
          <a:xfrm>
            <a:off x="7011988" y="5426075"/>
            <a:ext cx="8064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n &gt; m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E75F21D-BC0B-42DA-93B3-2FA152629B48}"/>
              </a:ext>
            </a:extLst>
          </p:cNvPr>
          <p:cNvCxnSpPr>
            <a:cxnSpLocks/>
          </p:cNvCxnSpPr>
          <p:nvPr/>
        </p:nvCxnSpPr>
        <p:spPr>
          <a:xfrm flipH="1">
            <a:off x="6020112" y="2759123"/>
            <a:ext cx="1368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50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0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0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0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0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7090" grpId="0"/>
      <p:bldP spid="2307092" grpId="0"/>
      <p:bldP spid="230709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8" descr="Figure_37_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7"/>
          <a:stretch>
            <a:fillRect/>
          </a:stretch>
        </p:blipFill>
        <p:spPr bwMode="auto">
          <a:xfrm>
            <a:off x="607441" y="615331"/>
            <a:ext cx="65563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Text Box 3"/>
          <p:cNvSpPr txBox="1">
            <a:spLocks noChangeArrowheads="1"/>
          </p:cNvSpPr>
          <p:nvPr/>
        </p:nvSpPr>
        <p:spPr bwMode="auto">
          <a:xfrm>
            <a:off x="7772400" y="1853312"/>
            <a:ext cx="4419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lowest energy level is called the ground state; the others are excited states.</a:t>
            </a:r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title"/>
          </p:nvPr>
        </p:nvSpPr>
        <p:spPr>
          <a:xfrm>
            <a:off x="2599440" y="-70834"/>
            <a:ext cx="8785600" cy="128089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The Bohr Model</a:t>
            </a:r>
          </a:p>
        </p:txBody>
      </p:sp>
      <p:sp>
        <p:nvSpPr>
          <p:cNvPr id="2" name="Rectangle 1"/>
          <p:cNvSpPr/>
          <p:nvPr/>
        </p:nvSpPr>
        <p:spPr>
          <a:xfrm>
            <a:off x="7785672" y="517558"/>
            <a:ext cx="4053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Bohr found that the angular momentum was quantized: L=n</a:t>
            </a:r>
            <a:r>
              <a:rPr kumimoji="0" lang="az-Cyrl-AZ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ћ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992240" y="3053641"/>
                <a:ext cx="4750816" cy="3870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Energy level for the hydrogen atom, showing the transitions for the spectral lines.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The vertical lines are the electron transition that gives rise to the photons with a single </a:t>
                </a:r>
                <a: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λ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. 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Example when an electron jumps from n=3 to n=2 that gives to the 656nm line in the Balmer series.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Energy levels for other atoms can be written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𝑍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𝑅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240" y="3053641"/>
                <a:ext cx="4750816" cy="3870675"/>
              </a:xfrm>
              <a:prstGeom prst="rect">
                <a:avLst/>
              </a:prstGeom>
              <a:blipFill>
                <a:blip r:embed="rId4"/>
                <a:stretch>
                  <a:fillRect l="-770" t="-787" r="-2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265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Line 12"/>
          <p:cNvSpPr>
            <a:spLocks noChangeShapeType="1"/>
          </p:cNvSpPr>
          <p:nvPr/>
        </p:nvSpPr>
        <p:spPr bwMode="auto">
          <a:xfrm>
            <a:off x="3035300" y="4659314"/>
            <a:ext cx="65088" cy="31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2" name="Line 13"/>
          <p:cNvSpPr>
            <a:spLocks noChangeShapeType="1"/>
          </p:cNvSpPr>
          <p:nvPr/>
        </p:nvSpPr>
        <p:spPr bwMode="auto">
          <a:xfrm>
            <a:off x="3035300" y="4233864"/>
            <a:ext cx="65088" cy="31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3" name="Line 14"/>
          <p:cNvSpPr>
            <a:spLocks noChangeShapeType="1"/>
          </p:cNvSpPr>
          <p:nvPr/>
        </p:nvSpPr>
        <p:spPr bwMode="auto">
          <a:xfrm>
            <a:off x="3035300" y="2076451"/>
            <a:ext cx="65088" cy="31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4" name="Line 15"/>
          <p:cNvSpPr>
            <a:spLocks noChangeShapeType="1"/>
          </p:cNvSpPr>
          <p:nvPr/>
        </p:nvSpPr>
        <p:spPr bwMode="auto">
          <a:xfrm>
            <a:off x="3113089" y="2076451"/>
            <a:ext cx="3175" cy="258286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5" name="Line 16"/>
          <p:cNvSpPr>
            <a:spLocks noChangeShapeType="1"/>
          </p:cNvSpPr>
          <p:nvPr/>
        </p:nvSpPr>
        <p:spPr bwMode="auto">
          <a:xfrm>
            <a:off x="3078164" y="2076451"/>
            <a:ext cx="3044825" cy="31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6" name="Line 17"/>
          <p:cNvSpPr>
            <a:spLocks noChangeShapeType="1"/>
          </p:cNvSpPr>
          <p:nvPr/>
        </p:nvSpPr>
        <p:spPr bwMode="auto">
          <a:xfrm flipV="1">
            <a:off x="3113089" y="2076451"/>
            <a:ext cx="3175" cy="3016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Line 18"/>
          <p:cNvSpPr>
            <a:spLocks noChangeShapeType="1"/>
          </p:cNvSpPr>
          <p:nvPr/>
        </p:nvSpPr>
        <p:spPr bwMode="auto">
          <a:xfrm flipV="1">
            <a:off x="3706813" y="2076451"/>
            <a:ext cx="4762" cy="3016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Line 19"/>
          <p:cNvSpPr>
            <a:spLocks noChangeShapeType="1"/>
          </p:cNvSpPr>
          <p:nvPr/>
        </p:nvSpPr>
        <p:spPr bwMode="auto">
          <a:xfrm flipV="1">
            <a:off x="4324351" y="2076451"/>
            <a:ext cx="4763" cy="3016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Line 20"/>
          <p:cNvSpPr>
            <a:spLocks noChangeShapeType="1"/>
          </p:cNvSpPr>
          <p:nvPr/>
        </p:nvSpPr>
        <p:spPr bwMode="auto">
          <a:xfrm flipV="1">
            <a:off x="4914901" y="2076451"/>
            <a:ext cx="4763" cy="3016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Line 21"/>
          <p:cNvSpPr>
            <a:spLocks noChangeShapeType="1"/>
          </p:cNvSpPr>
          <p:nvPr/>
        </p:nvSpPr>
        <p:spPr bwMode="auto">
          <a:xfrm flipV="1">
            <a:off x="5529264" y="2076451"/>
            <a:ext cx="7937" cy="3016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Line 22"/>
          <p:cNvSpPr>
            <a:spLocks noChangeShapeType="1"/>
          </p:cNvSpPr>
          <p:nvPr/>
        </p:nvSpPr>
        <p:spPr bwMode="auto">
          <a:xfrm flipV="1">
            <a:off x="6122988" y="2076451"/>
            <a:ext cx="4762" cy="3016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Text Box 23"/>
          <p:cNvSpPr txBox="1">
            <a:spLocks noChangeArrowheads="1"/>
          </p:cNvSpPr>
          <p:nvPr/>
        </p:nvSpPr>
        <p:spPr bwMode="auto">
          <a:xfrm>
            <a:off x="3159126" y="1689100"/>
            <a:ext cx="27174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distance from proton</a:t>
            </a:r>
          </a:p>
        </p:txBody>
      </p:sp>
      <p:sp>
        <p:nvSpPr>
          <p:cNvPr id="12303" name="Text Box 24"/>
          <p:cNvSpPr txBox="1">
            <a:spLocks noChangeArrowheads="1"/>
          </p:cNvSpPr>
          <p:nvPr/>
        </p:nvSpPr>
        <p:spPr bwMode="auto">
          <a:xfrm>
            <a:off x="2936876" y="1600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12304" name="Text Box 25"/>
          <p:cNvSpPr txBox="1">
            <a:spLocks noChangeArrowheads="1"/>
          </p:cNvSpPr>
          <p:nvPr/>
        </p:nvSpPr>
        <p:spPr bwMode="auto">
          <a:xfrm>
            <a:off x="1598613" y="2528889"/>
            <a:ext cx="14590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potential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energy</a:t>
            </a:r>
          </a:p>
        </p:txBody>
      </p:sp>
      <p:sp>
        <p:nvSpPr>
          <p:cNvPr id="12305" name="Line 26"/>
          <p:cNvSpPr>
            <a:spLocks noChangeShapeType="1"/>
          </p:cNvSpPr>
          <p:nvPr/>
        </p:nvSpPr>
        <p:spPr bwMode="auto">
          <a:xfrm flipH="1" flipV="1">
            <a:off x="2895600" y="2057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Freeform 27"/>
          <p:cNvSpPr>
            <a:spLocks/>
          </p:cNvSpPr>
          <p:nvPr/>
        </p:nvSpPr>
        <p:spPr bwMode="auto">
          <a:xfrm>
            <a:off x="3167064" y="2147889"/>
            <a:ext cx="3614737" cy="2346325"/>
          </a:xfrm>
          <a:custGeom>
            <a:avLst/>
            <a:gdLst>
              <a:gd name="T0" fmla="*/ 0 w 2277"/>
              <a:gd name="T1" fmla="*/ 2147483647 h 1478"/>
              <a:gd name="T2" fmla="*/ 2147483647 w 2277"/>
              <a:gd name="T3" fmla="*/ 2147483647 h 1478"/>
              <a:gd name="T4" fmla="*/ 2147483647 w 2277"/>
              <a:gd name="T5" fmla="*/ 2147483647 h 1478"/>
              <a:gd name="T6" fmla="*/ 2147483647 w 2277"/>
              <a:gd name="T7" fmla="*/ 2147483647 h 1478"/>
              <a:gd name="T8" fmla="*/ 2147483647 w 2277"/>
              <a:gd name="T9" fmla="*/ 2147483647 h 1478"/>
              <a:gd name="T10" fmla="*/ 2147483647 w 2277"/>
              <a:gd name="T11" fmla="*/ 2147483647 h 1478"/>
              <a:gd name="T12" fmla="*/ 2147483647 w 2277"/>
              <a:gd name="T13" fmla="*/ 2147483647 h 1478"/>
              <a:gd name="T14" fmla="*/ 2147483647 w 2277"/>
              <a:gd name="T15" fmla="*/ 0 h 147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77"/>
              <a:gd name="T25" fmla="*/ 0 h 1478"/>
              <a:gd name="T26" fmla="*/ 2277 w 2277"/>
              <a:gd name="T27" fmla="*/ 1478 h 147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77" h="1478">
                <a:moveTo>
                  <a:pt x="0" y="1478"/>
                </a:moveTo>
                <a:cubicBezTo>
                  <a:pt x="5" y="1407"/>
                  <a:pt x="11" y="1337"/>
                  <a:pt x="28" y="1208"/>
                </a:cubicBezTo>
                <a:cubicBezTo>
                  <a:pt x="45" y="1079"/>
                  <a:pt x="76" y="835"/>
                  <a:pt x="105" y="701"/>
                </a:cubicBezTo>
                <a:cubicBezTo>
                  <a:pt x="134" y="567"/>
                  <a:pt x="156" y="485"/>
                  <a:pt x="202" y="403"/>
                </a:cubicBezTo>
                <a:cubicBezTo>
                  <a:pt x="248" y="321"/>
                  <a:pt x="277" y="261"/>
                  <a:pt x="382" y="208"/>
                </a:cubicBezTo>
                <a:cubicBezTo>
                  <a:pt x="487" y="155"/>
                  <a:pt x="621" y="114"/>
                  <a:pt x="833" y="84"/>
                </a:cubicBezTo>
                <a:cubicBezTo>
                  <a:pt x="1045" y="54"/>
                  <a:pt x="1411" y="42"/>
                  <a:pt x="1652" y="28"/>
                </a:cubicBezTo>
                <a:cubicBezTo>
                  <a:pt x="1893" y="14"/>
                  <a:pt x="2173" y="5"/>
                  <a:pt x="2277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Text Box 28"/>
          <p:cNvSpPr txBox="1">
            <a:spLocks noChangeArrowheads="1"/>
          </p:cNvSpPr>
          <p:nvPr/>
        </p:nvSpPr>
        <p:spPr bwMode="auto">
          <a:xfrm>
            <a:off x="1828800" y="152401"/>
            <a:ext cx="883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Only discrete energy levels possible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charset="2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charset="2"/>
              </a:rPr>
              <a:t>Electrons hop down towards lowest level, giving off photons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charset="2"/>
              </a:rPr>
              <a:t>during the jumps. Atoms are stable in lowest level.</a:t>
            </a:r>
          </a:p>
        </p:txBody>
      </p:sp>
      <p:sp>
        <p:nvSpPr>
          <p:cNvPr id="12308" name="Line 29"/>
          <p:cNvSpPr>
            <a:spLocks noChangeShapeType="1"/>
          </p:cNvSpPr>
          <p:nvPr/>
        </p:nvSpPr>
        <p:spPr bwMode="auto">
          <a:xfrm>
            <a:off x="4560889" y="2241550"/>
            <a:ext cx="1873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Line 30"/>
          <p:cNvSpPr>
            <a:spLocks noChangeShapeType="1"/>
          </p:cNvSpPr>
          <p:nvPr/>
        </p:nvSpPr>
        <p:spPr bwMode="auto">
          <a:xfrm>
            <a:off x="3902076" y="2371725"/>
            <a:ext cx="1873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Line 31"/>
          <p:cNvSpPr>
            <a:spLocks noChangeShapeType="1"/>
          </p:cNvSpPr>
          <p:nvPr/>
        </p:nvSpPr>
        <p:spPr bwMode="auto">
          <a:xfrm>
            <a:off x="3536951" y="2557463"/>
            <a:ext cx="1873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Line 32"/>
          <p:cNvSpPr>
            <a:spLocks noChangeShapeType="1"/>
          </p:cNvSpPr>
          <p:nvPr/>
        </p:nvSpPr>
        <p:spPr bwMode="auto">
          <a:xfrm>
            <a:off x="3270251" y="3117850"/>
            <a:ext cx="1873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Line 33"/>
          <p:cNvSpPr>
            <a:spLocks noChangeShapeType="1"/>
          </p:cNvSpPr>
          <p:nvPr/>
        </p:nvSpPr>
        <p:spPr bwMode="auto">
          <a:xfrm>
            <a:off x="3136901" y="3844925"/>
            <a:ext cx="1873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04706" name="Oval 34"/>
          <p:cNvSpPr>
            <a:spLocks noChangeArrowheads="1"/>
          </p:cNvSpPr>
          <p:nvPr/>
        </p:nvSpPr>
        <p:spPr bwMode="auto">
          <a:xfrm>
            <a:off x="4516438" y="2109788"/>
            <a:ext cx="131762" cy="131762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04708" name="Freeform 36"/>
          <p:cNvSpPr>
            <a:spLocks/>
          </p:cNvSpPr>
          <p:nvPr/>
        </p:nvSpPr>
        <p:spPr bwMode="auto">
          <a:xfrm>
            <a:off x="3656013" y="2720975"/>
            <a:ext cx="387350" cy="109538"/>
          </a:xfrm>
          <a:custGeom>
            <a:avLst/>
            <a:gdLst>
              <a:gd name="T0" fmla="*/ 0 w 459"/>
              <a:gd name="T1" fmla="*/ 2147483647 h 166"/>
              <a:gd name="T2" fmla="*/ 2147483647 w 459"/>
              <a:gd name="T3" fmla="*/ 2147483647 h 166"/>
              <a:gd name="T4" fmla="*/ 2147483647 w 459"/>
              <a:gd name="T5" fmla="*/ 2147483647 h 166"/>
              <a:gd name="T6" fmla="*/ 2147483647 w 459"/>
              <a:gd name="T7" fmla="*/ 2147483647 h 166"/>
              <a:gd name="T8" fmla="*/ 2147483647 w 459"/>
              <a:gd name="T9" fmla="*/ 2147483647 h 166"/>
              <a:gd name="T10" fmla="*/ 2147483647 w 459"/>
              <a:gd name="T11" fmla="*/ 2147483647 h 166"/>
              <a:gd name="T12" fmla="*/ 2147483647 w 459"/>
              <a:gd name="T13" fmla="*/ 2147483647 h 166"/>
              <a:gd name="T14" fmla="*/ 2147483647 w 459"/>
              <a:gd name="T15" fmla="*/ 2147483647 h 16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9"/>
              <a:gd name="T25" fmla="*/ 0 h 166"/>
              <a:gd name="T26" fmla="*/ 459 w 459"/>
              <a:gd name="T27" fmla="*/ 166 h 16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9" h="166">
                <a:moveTo>
                  <a:pt x="0" y="148"/>
                </a:moveTo>
                <a:cubicBezTo>
                  <a:pt x="14" y="74"/>
                  <a:pt x="29" y="0"/>
                  <a:pt x="51" y="2"/>
                </a:cubicBezTo>
                <a:cubicBezTo>
                  <a:pt x="73" y="4"/>
                  <a:pt x="109" y="160"/>
                  <a:pt x="131" y="163"/>
                </a:cubicBezTo>
                <a:cubicBezTo>
                  <a:pt x="153" y="166"/>
                  <a:pt x="161" y="18"/>
                  <a:pt x="182" y="17"/>
                </a:cubicBezTo>
                <a:cubicBezTo>
                  <a:pt x="203" y="16"/>
                  <a:pt x="233" y="154"/>
                  <a:pt x="255" y="155"/>
                </a:cubicBezTo>
                <a:cubicBezTo>
                  <a:pt x="277" y="156"/>
                  <a:pt x="295" y="32"/>
                  <a:pt x="314" y="24"/>
                </a:cubicBezTo>
                <a:cubicBezTo>
                  <a:pt x="333" y="16"/>
                  <a:pt x="348" y="89"/>
                  <a:pt x="372" y="104"/>
                </a:cubicBezTo>
                <a:cubicBezTo>
                  <a:pt x="396" y="119"/>
                  <a:pt x="446" y="111"/>
                  <a:pt x="459" y="112"/>
                </a:cubicBezTo>
              </a:path>
            </a:pathLst>
          </a:custGeom>
          <a:noFill/>
          <a:ln w="38100" cmpd="sng">
            <a:solidFill>
              <a:srgbClr val="1EC235"/>
            </a:solidFill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04709" name="Freeform 37"/>
          <p:cNvSpPr>
            <a:spLocks/>
          </p:cNvSpPr>
          <p:nvPr/>
        </p:nvSpPr>
        <p:spPr bwMode="auto">
          <a:xfrm>
            <a:off x="4359275" y="2333625"/>
            <a:ext cx="387350" cy="109538"/>
          </a:xfrm>
          <a:custGeom>
            <a:avLst/>
            <a:gdLst>
              <a:gd name="T0" fmla="*/ 0 w 459"/>
              <a:gd name="T1" fmla="*/ 2147483647 h 166"/>
              <a:gd name="T2" fmla="*/ 2147483647 w 459"/>
              <a:gd name="T3" fmla="*/ 2147483647 h 166"/>
              <a:gd name="T4" fmla="*/ 2147483647 w 459"/>
              <a:gd name="T5" fmla="*/ 2147483647 h 166"/>
              <a:gd name="T6" fmla="*/ 2147483647 w 459"/>
              <a:gd name="T7" fmla="*/ 2147483647 h 166"/>
              <a:gd name="T8" fmla="*/ 2147483647 w 459"/>
              <a:gd name="T9" fmla="*/ 2147483647 h 166"/>
              <a:gd name="T10" fmla="*/ 2147483647 w 459"/>
              <a:gd name="T11" fmla="*/ 2147483647 h 166"/>
              <a:gd name="T12" fmla="*/ 2147483647 w 459"/>
              <a:gd name="T13" fmla="*/ 2147483647 h 166"/>
              <a:gd name="T14" fmla="*/ 2147483647 w 459"/>
              <a:gd name="T15" fmla="*/ 2147483647 h 16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9"/>
              <a:gd name="T25" fmla="*/ 0 h 166"/>
              <a:gd name="T26" fmla="*/ 459 w 459"/>
              <a:gd name="T27" fmla="*/ 166 h 16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9" h="166">
                <a:moveTo>
                  <a:pt x="0" y="148"/>
                </a:moveTo>
                <a:cubicBezTo>
                  <a:pt x="14" y="74"/>
                  <a:pt x="29" y="0"/>
                  <a:pt x="51" y="2"/>
                </a:cubicBezTo>
                <a:cubicBezTo>
                  <a:pt x="73" y="4"/>
                  <a:pt x="109" y="160"/>
                  <a:pt x="131" y="163"/>
                </a:cubicBezTo>
                <a:cubicBezTo>
                  <a:pt x="153" y="166"/>
                  <a:pt x="161" y="18"/>
                  <a:pt x="182" y="17"/>
                </a:cubicBezTo>
                <a:cubicBezTo>
                  <a:pt x="203" y="16"/>
                  <a:pt x="233" y="154"/>
                  <a:pt x="255" y="155"/>
                </a:cubicBezTo>
                <a:cubicBezTo>
                  <a:pt x="277" y="156"/>
                  <a:pt x="295" y="32"/>
                  <a:pt x="314" y="24"/>
                </a:cubicBezTo>
                <a:cubicBezTo>
                  <a:pt x="333" y="16"/>
                  <a:pt x="348" y="89"/>
                  <a:pt x="372" y="104"/>
                </a:cubicBezTo>
                <a:cubicBezTo>
                  <a:pt x="396" y="119"/>
                  <a:pt x="446" y="111"/>
                  <a:pt x="459" y="112"/>
                </a:cubicBezTo>
              </a:path>
            </a:pathLst>
          </a:custGeom>
          <a:noFill/>
          <a:ln w="38100" cmpd="sng">
            <a:solidFill>
              <a:srgbClr val="990000"/>
            </a:solidFill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04710" name="Freeform 38"/>
          <p:cNvSpPr>
            <a:spLocks/>
          </p:cNvSpPr>
          <p:nvPr/>
        </p:nvSpPr>
        <p:spPr bwMode="auto">
          <a:xfrm>
            <a:off x="3368675" y="3490914"/>
            <a:ext cx="387350" cy="109537"/>
          </a:xfrm>
          <a:custGeom>
            <a:avLst/>
            <a:gdLst>
              <a:gd name="T0" fmla="*/ 0 w 459"/>
              <a:gd name="T1" fmla="*/ 2147483647 h 166"/>
              <a:gd name="T2" fmla="*/ 2147483647 w 459"/>
              <a:gd name="T3" fmla="*/ 2147483647 h 166"/>
              <a:gd name="T4" fmla="*/ 2147483647 w 459"/>
              <a:gd name="T5" fmla="*/ 2147483647 h 166"/>
              <a:gd name="T6" fmla="*/ 2147483647 w 459"/>
              <a:gd name="T7" fmla="*/ 2147483647 h 166"/>
              <a:gd name="T8" fmla="*/ 2147483647 w 459"/>
              <a:gd name="T9" fmla="*/ 2147483647 h 166"/>
              <a:gd name="T10" fmla="*/ 2147483647 w 459"/>
              <a:gd name="T11" fmla="*/ 2147483647 h 166"/>
              <a:gd name="T12" fmla="*/ 2147483647 w 459"/>
              <a:gd name="T13" fmla="*/ 2147483647 h 166"/>
              <a:gd name="T14" fmla="*/ 2147483647 w 459"/>
              <a:gd name="T15" fmla="*/ 2147483647 h 16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9"/>
              <a:gd name="T25" fmla="*/ 0 h 166"/>
              <a:gd name="T26" fmla="*/ 459 w 459"/>
              <a:gd name="T27" fmla="*/ 166 h 16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9" h="166">
                <a:moveTo>
                  <a:pt x="0" y="148"/>
                </a:moveTo>
                <a:cubicBezTo>
                  <a:pt x="14" y="74"/>
                  <a:pt x="29" y="0"/>
                  <a:pt x="51" y="2"/>
                </a:cubicBezTo>
                <a:cubicBezTo>
                  <a:pt x="73" y="4"/>
                  <a:pt x="109" y="160"/>
                  <a:pt x="131" y="163"/>
                </a:cubicBezTo>
                <a:cubicBezTo>
                  <a:pt x="153" y="166"/>
                  <a:pt x="161" y="18"/>
                  <a:pt x="182" y="17"/>
                </a:cubicBezTo>
                <a:cubicBezTo>
                  <a:pt x="203" y="16"/>
                  <a:pt x="233" y="154"/>
                  <a:pt x="255" y="155"/>
                </a:cubicBezTo>
                <a:cubicBezTo>
                  <a:pt x="277" y="156"/>
                  <a:pt x="295" y="32"/>
                  <a:pt x="314" y="24"/>
                </a:cubicBezTo>
                <a:cubicBezTo>
                  <a:pt x="333" y="16"/>
                  <a:pt x="348" y="89"/>
                  <a:pt x="372" y="104"/>
                </a:cubicBezTo>
                <a:cubicBezTo>
                  <a:pt x="396" y="119"/>
                  <a:pt x="446" y="111"/>
                  <a:pt x="459" y="112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04711" name="Freeform 39"/>
          <p:cNvSpPr>
            <a:spLocks/>
          </p:cNvSpPr>
          <p:nvPr/>
        </p:nvSpPr>
        <p:spPr bwMode="auto">
          <a:xfrm>
            <a:off x="3851275" y="2463800"/>
            <a:ext cx="387350" cy="109538"/>
          </a:xfrm>
          <a:custGeom>
            <a:avLst/>
            <a:gdLst>
              <a:gd name="T0" fmla="*/ 0 w 459"/>
              <a:gd name="T1" fmla="*/ 2147483647 h 166"/>
              <a:gd name="T2" fmla="*/ 2147483647 w 459"/>
              <a:gd name="T3" fmla="*/ 2147483647 h 166"/>
              <a:gd name="T4" fmla="*/ 2147483647 w 459"/>
              <a:gd name="T5" fmla="*/ 2147483647 h 166"/>
              <a:gd name="T6" fmla="*/ 2147483647 w 459"/>
              <a:gd name="T7" fmla="*/ 2147483647 h 166"/>
              <a:gd name="T8" fmla="*/ 2147483647 w 459"/>
              <a:gd name="T9" fmla="*/ 2147483647 h 166"/>
              <a:gd name="T10" fmla="*/ 2147483647 w 459"/>
              <a:gd name="T11" fmla="*/ 2147483647 h 166"/>
              <a:gd name="T12" fmla="*/ 2147483647 w 459"/>
              <a:gd name="T13" fmla="*/ 2147483647 h 166"/>
              <a:gd name="T14" fmla="*/ 2147483647 w 459"/>
              <a:gd name="T15" fmla="*/ 2147483647 h 16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9"/>
              <a:gd name="T25" fmla="*/ 0 h 166"/>
              <a:gd name="T26" fmla="*/ 459 w 459"/>
              <a:gd name="T27" fmla="*/ 166 h 16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9" h="166">
                <a:moveTo>
                  <a:pt x="0" y="148"/>
                </a:moveTo>
                <a:cubicBezTo>
                  <a:pt x="14" y="74"/>
                  <a:pt x="29" y="0"/>
                  <a:pt x="51" y="2"/>
                </a:cubicBezTo>
                <a:cubicBezTo>
                  <a:pt x="73" y="4"/>
                  <a:pt x="109" y="160"/>
                  <a:pt x="131" y="163"/>
                </a:cubicBezTo>
                <a:cubicBezTo>
                  <a:pt x="153" y="166"/>
                  <a:pt x="161" y="18"/>
                  <a:pt x="182" y="17"/>
                </a:cubicBezTo>
                <a:cubicBezTo>
                  <a:pt x="203" y="16"/>
                  <a:pt x="233" y="154"/>
                  <a:pt x="255" y="155"/>
                </a:cubicBezTo>
                <a:cubicBezTo>
                  <a:pt x="277" y="156"/>
                  <a:pt x="295" y="32"/>
                  <a:pt x="314" y="24"/>
                </a:cubicBezTo>
                <a:cubicBezTo>
                  <a:pt x="333" y="16"/>
                  <a:pt x="348" y="89"/>
                  <a:pt x="372" y="104"/>
                </a:cubicBezTo>
                <a:cubicBezTo>
                  <a:pt x="396" y="119"/>
                  <a:pt x="446" y="111"/>
                  <a:pt x="459" y="112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04712" name="Text Box 40"/>
          <p:cNvSpPr txBox="1">
            <a:spLocks noChangeArrowheads="1"/>
          </p:cNvSpPr>
          <p:nvPr/>
        </p:nvSpPr>
        <p:spPr bwMode="auto">
          <a:xfrm>
            <a:off x="5529264" y="2528889"/>
            <a:ext cx="57118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Bohr couldn't explain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the angular momentum is quantized but his model lead to the Rydberg-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Balmer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formula, which matched to the experimental observations very well!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276600" y="3886201"/>
            <a:ext cx="1143000" cy="1084263"/>
            <a:chOff x="1104" y="2448"/>
            <a:chExt cx="720" cy="683"/>
          </a:xfrm>
        </p:grpSpPr>
        <p:graphicFrame>
          <p:nvGraphicFramePr>
            <p:cNvPr id="12290" name="Object 2"/>
            <p:cNvGraphicFramePr>
              <a:graphicFrameLocks noChangeAspect="1"/>
            </p:cNvGraphicFramePr>
            <p:nvPr/>
          </p:nvGraphicFramePr>
          <p:xfrm>
            <a:off x="1104" y="2832"/>
            <a:ext cx="720" cy="2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8" name="Equation" r:id="rId4" imgW="520560" imgH="215640" progId="Equation.3">
                    <p:embed/>
                  </p:oleObj>
                </mc:Choice>
                <mc:Fallback>
                  <p:oleObj name="Equation" r:id="rId4" imgW="520560" imgH="215640" progId="Equation.3">
                    <p:embed/>
                    <p:pic>
                      <p:nvPicPr>
                        <p:cNvPr id="1229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2832"/>
                          <a:ext cx="720" cy="2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21" name="Line 43"/>
            <p:cNvSpPr>
              <a:spLocks noChangeShapeType="1"/>
            </p:cNvSpPr>
            <p:nvPr/>
          </p:nvSpPr>
          <p:spPr bwMode="auto">
            <a:xfrm flipH="1" flipV="1">
              <a:off x="1152" y="2448"/>
              <a:ext cx="43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204717" name="Text Box 45"/>
          <p:cNvSpPr txBox="1">
            <a:spLocks noChangeArrowheads="1"/>
          </p:cNvSpPr>
          <p:nvPr/>
        </p:nvSpPr>
        <p:spPr bwMode="auto">
          <a:xfrm>
            <a:off x="2803526" y="5454651"/>
            <a:ext cx="7559675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 also predicted the atomic radii reasonably well and was able to calculate the Rydberg constant.</a:t>
            </a:r>
          </a:p>
        </p:txBody>
      </p:sp>
    </p:spTree>
    <p:extLst>
      <p:ext uri="{BB962C8B-B14F-4D97-AF65-F5344CB8AC3E}">
        <p14:creationId xmlns:p14="http://schemas.microsoft.com/office/powerpoint/2010/main" val="123573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3116E-6 L -0.05781 0.0194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204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5781 0.01943 L -0.10468 0.05135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204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" y="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0" presetClass="path" presetSubtype="0" accel="50000" decel="5000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0468 0.05135 L -0.13124 0.13162 " pathEditMode="relative" ptsTypes="AA">
                                      <p:cBhvr>
                                        <p:cTn id="18" dur="500" fill="hold"/>
                                        <p:tgtEl>
                                          <p:spTgt spid="2204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0" presetClass="path" presetSubtype="0" accel="50000" decel="5000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3125 0.13162 L -0.14566 0.23595 " pathEditMode="relative" ptsTypes="AA">
                                      <p:cBhvr>
                                        <p:cTn id="24" dur="500" fill="hold"/>
                                        <p:tgtEl>
                                          <p:spTgt spid="2204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4706" grpId="0" animBg="1"/>
      <p:bldP spid="2204706" grpId="1" animBg="1"/>
      <p:bldP spid="2204706" grpId="2" animBg="1"/>
      <p:bldP spid="2204706" grpId="3" animBg="1"/>
      <p:bldP spid="2204708" grpId="0" animBg="1"/>
      <p:bldP spid="2204709" grpId="0" animBg="1"/>
      <p:bldP spid="2204710" grpId="0" animBg="1"/>
      <p:bldP spid="2204711" grpId="0" animBg="1"/>
      <p:bldP spid="2204712" grpId="0"/>
      <p:bldP spid="22047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752600" y="838201"/>
            <a:ext cx="86106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 was known that atoms were electrically neutral, but that they could become charged, implying that there were positive and negative charges and that some of them could be removed.</a:t>
            </a:r>
          </a:p>
        </p:txBody>
      </p:sp>
      <p:sp>
        <p:nvSpPr>
          <p:cNvPr id="66564" name="Text Box 5"/>
          <p:cNvSpPr txBox="1">
            <a:spLocks noChangeArrowheads="1"/>
          </p:cNvSpPr>
          <p:nvPr/>
        </p:nvSpPr>
        <p:spPr bwMode="auto">
          <a:xfrm>
            <a:off x="1752600" y="3657600"/>
            <a:ext cx="5029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One popular atomic model was the “plum-pudding” model:</a:t>
            </a:r>
          </a:p>
        </p:txBody>
      </p:sp>
      <p:sp>
        <p:nvSpPr>
          <p:cNvPr id="66565" name="Rectangle 6"/>
          <p:cNvSpPr>
            <a:spLocks noGrp="1" noChangeArrowheads="1"/>
          </p:cNvSpPr>
          <p:nvPr>
            <p:ph type="title"/>
          </p:nvPr>
        </p:nvSpPr>
        <p:spPr>
          <a:xfrm>
            <a:off x="2088520" y="145369"/>
            <a:ext cx="8785600" cy="128089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Early Models of the Atom</a:t>
            </a:r>
          </a:p>
        </p:txBody>
      </p:sp>
      <p:pic>
        <p:nvPicPr>
          <p:cNvPr id="66566" name="Picture 8" descr="Figure_37_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"/>
          <a:stretch>
            <a:fillRect/>
          </a:stretch>
        </p:blipFill>
        <p:spPr bwMode="auto">
          <a:xfrm>
            <a:off x="8222995" y="2926080"/>
            <a:ext cx="2651125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971AA4-3144-44AB-A3E2-7DEA2AD8382C}"/>
              </a:ext>
            </a:extLst>
          </p:cNvPr>
          <p:cNvSpPr txBox="1"/>
          <p:nvPr/>
        </p:nvSpPr>
        <p:spPr>
          <a:xfrm>
            <a:off x="10542442" y="5142451"/>
            <a:ext cx="1772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This is the first model of the atom in 1890</a:t>
            </a:r>
          </a:p>
        </p:txBody>
      </p:sp>
    </p:spTree>
    <p:extLst>
      <p:ext uri="{BB962C8B-B14F-4D97-AF65-F5344CB8AC3E}">
        <p14:creationId xmlns:p14="http://schemas.microsoft.com/office/powerpoint/2010/main" val="7925196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Which of the following principles of classical physics is violated in the Bohr model?</a:t>
            </a:r>
          </a:p>
        </p:txBody>
      </p:sp>
      <p:sp>
        <p:nvSpPr>
          <p:cNvPr id="221286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46482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sz="2400" dirty="0">
                <a:latin typeface="Comic Sans MS" panose="030F0702030302020204" pitchFamily="66" charset="0"/>
              </a:rPr>
              <a:t>Opposite charges attract with a force inversely proportional to the square of the distance between them.</a:t>
            </a: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sz="2400" dirty="0">
                <a:latin typeface="Comic Sans MS" panose="030F0702030302020204" pitchFamily="66" charset="0"/>
              </a:rPr>
              <a:t>The force on an object is equal to its mass times its acceleration.</a:t>
            </a: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sz="2400" dirty="0">
                <a:latin typeface="Comic Sans MS" panose="030F0702030302020204" pitchFamily="66" charset="0"/>
              </a:rPr>
              <a:t>Accelerating charges radiate energy.</a:t>
            </a: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sz="2400" dirty="0">
                <a:latin typeface="Comic Sans MS" panose="030F0702030302020204" pitchFamily="66" charset="0"/>
              </a:rPr>
              <a:t>Particles always have a well-defined position and momentum.</a:t>
            </a: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sz="2400" dirty="0">
                <a:latin typeface="Comic Sans MS" panose="030F0702030302020204" pitchFamily="66" charset="0"/>
              </a:rPr>
              <a:t>All of the above.</a:t>
            </a:r>
          </a:p>
          <a:p>
            <a:pPr marL="609600" indent="-609600">
              <a:lnSpc>
                <a:spcPct val="90000"/>
              </a:lnSpc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lang="en-US" sz="2400" dirty="0">
                <a:latin typeface="Comic Sans MS" panose="030F0702030302020204" pitchFamily="66" charset="0"/>
              </a:rPr>
              <a:t>Note that both A &amp; B are used in derivation of Bohr model.</a:t>
            </a:r>
          </a:p>
        </p:txBody>
      </p:sp>
      <p:sp>
        <p:nvSpPr>
          <p:cNvPr id="2212868" name="Rectangle 4"/>
          <p:cNvSpPr>
            <a:spLocks noChangeArrowheads="1"/>
          </p:cNvSpPr>
          <p:nvPr/>
        </p:nvSpPr>
        <p:spPr bwMode="auto">
          <a:xfrm>
            <a:off x="2063779" y="3300211"/>
            <a:ext cx="5991254" cy="415925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976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21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86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>
          <a:xfrm>
            <a:off x="2435658" y="200160"/>
            <a:ext cx="8785600" cy="128089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The Bohr Model</a:t>
            </a:r>
          </a:p>
        </p:txBody>
      </p:sp>
      <p:sp>
        <p:nvSpPr>
          <p:cNvPr id="94212" name="Text Box 3"/>
          <p:cNvSpPr txBox="1">
            <a:spLocks noChangeArrowheads="1"/>
          </p:cNvSpPr>
          <p:nvPr/>
        </p:nvSpPr>
        <p:spPr bwMode="auto">
          <a:xfrm>
            <a:off x="1123143" y="1878806"/>
            <a:ext cx="6300007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Example 3: Absorption wavelength.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Use this figure to determine the maximum wavelength that hydrogen in its ground state can absorb. What would be the next smaller wavelength that would work?</a:t>
            </a:r>
          </a:p>
        </p:txBody>
      </p:sp>
      <p:grpSp>
        <p:nvGrpSpPr>
          <p:cNvPr id="94213" name="Group 7"/>
          <p:cNvGrpSpPr>
            <a:grpSpLocks/>
          </p:cNvGrpSpPr>
          <p:nvPr/>
        </p:nvGrpSpPr>
        <p:grpSpPr bwMode="auto">
          <a:xfrm>
            <a:off x="8092902" y="609600"/>
            <a:ext cx="2752725" cy="5956300"/>
            <a:chOff x="3718" y="480"/>
            <a:chExt cx="1734" cy="3752"/>
          </a:xfrm>
        </p:grpSpPr>
        <p:pic>
          <p:nvPicPr>
            <p:cNvPr id="94215" name="Picture 8" descr="Figure_37_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30" t="-1538" r="58691" b="-1538"/>
            <a:stretch>
              <a:fillRect/>
            </a:stretch>
          </p:blipFill>
          <p:spPr bwMode="auto">
            <a:xfrm>
              <a:off x="3718" y="480"/>
              <a:ext cx="1732" cy="3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16" name="Rectangle 9"/>
            <p:cNvSpPr>
              <a:spLocks noChangeArrowheads="1"/>
            </p:cNvSpPr>
            <p:nvPr/>
          </p:nvSpPr>
          <p:spPr bwMode="auto">
            <a:xfrm>
              <a:off x="5184" y="624"/>
              <a:ext cx="268" cy="265"/>
            </a:xfrm>
            <a:prstGeom prst="rect">
              <a:avLst/>
            </a:prstGeom>
            <a:solidFill>
              <a:srgbClr val="C7EBF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4214" name="Rectangle 10"/>
          <p:cNvSpPr>
            <a:spLocks noChangeArrowheads="1"/>
          </p:cNvSpPr>
          <p:nvPr/>
        </p:nvSpPr>
        <p:spPr bwMode="auto">
          <a:xfrm>
            <a:off x="7442200" y="6451600"/>
            <a:ext cx="1371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84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The Bohr Model</a:t>
            </a:r>
          </a:p>
        </p:txBody>
      </p:sp>
      <p:sp>
        <p:nvSpPr>
          <p:cNvPr id="96260" name="Text Box 3"/>
          <p:cNvSpPr txBox="1">
            <a:spLocks noChangeArrowheads="1"/>
          </p:cNvSpPr>
          <p:nvPr/>
        </p:nvSpPr>
        <p:spPr bwMode="auto">
          <a:xfrm>
            <a:off x="1823257" y="2244438"/>
            <a:ext cx="9257607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Example 4: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+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ionization energy.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(a) Use the Bohr model to determine the ionization energy of the He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+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ion, which has a single electron. (b) Also calculate the maximum wavelength a photon can have to cause ionization.</a:t>
            </a:r>
          </a:p>
        </p:txBody>
      </p:sp>
    </p:spTree>
    <p:extLst>
      <p:ext uri="{BB962C8B-B14F-4D97-AF65-F5344CB8AC3E}">
        <p14:creationId xmlns:p14="http://schemas.microsoft.com/office/powerpoint/2010/main" val="1955901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030778" y="1364672"/>
            <a:ext cx="10354262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This model had the atom consisting of a bulk positive charge, with negative electrons buried throughout.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Rutherford did an experiment that showed that the positively charged nucleus must be extremely small compared to the rest of the atom. He scattered alpha particles – helium nuclei – from a metal foil and observed the scattering angle. He found that some of the angles were far larger than the plum-pudding model would allow.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2599440" y="241724"/>
            <a:ext cx="8785600" cy="1280890"/>
          </a:xfrm>
        </p:spPr>
        <p:txBody>
          <a:bodyPr/>
          <a:lstStyle/>
          <a:p>
            <a:pPr eaLnBrk="1" hangingPunct="1"/>
            <a:r>
              <a:rPr lang="en-US" altLang="en-US" dirty="0"/>
              <a:t> </a:t>
            </a: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Early Models of the Atom</a:t>
            </a:r>
          </a:p>
        </p:txBody>
      </p:sp>
    </p:spTree>
    <p:extLst>
      <p:ext uri="{BB962C8B-B14F-4D97-AF65-F5344CB8AC3E}">
        <p14:creationId xmlns:p14="http://schemas.microsoft.com/office/powerpoint/2010/main" val="2873463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8" descr="Figure_37_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2"/>
          <a:stretch>
            <a:fillRect/>
          </a:stretch>
        </p:blipFill>
        <p:spPr bwMode="auto">
          <a:xfrm>
            <a:off x="1828801" y="2408238"/>
            <a:ext cx="5635625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752600" y="762000"/>
            <a:ext cx="956009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only way to account for the large angles was to assume that all the positive charge was contained within a tiny volume – now we know 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8071947" y="1600201"/>
            <a:ext cx="2667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that the radius of the nucleus is 1/10,000 that of the atom.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title"/>
          </p:nvPr>
        </p:nvSpPr>
        <p:spPr>
          <a:xfrm>
            <a:off x="2527098" y="121555"/>
            <a:ext cx="8785600" cy="128089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Early Models of the Atom</a:t>
            </a:r>
          </a:p>
        </p:txBody>
      </p:sp>
      <p:sp>
        <p:nvSpPr>
          <p:cNvPr id="69639" name="Rectangle 9"/>
          <p:cNvSpPr>
            <a:spLocks noChangeArrowheads="1"/>
          </p:cNvSpPr>
          <p:nvPr/>
        </p:nvSpPr>
        <p:spPr bwMode="auto">
          <a:xfrm>
            <a:off x="4445000" y="4787900"/>
            <a:ext cx="3937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C9D4B3-C6BC-40FA-B344-17552C51CDD0}"/>
              </a:ext>
            </a:extLst>
          </p:cNvPr>
          <p:cNvSpPr txBox="1"/>
          <p:nvPr/>
        </p:nvSpPr>
        <p:spPr>
          <a:xfrm>
            <a:off x="7784983" y="4277857"/>
            <a:ext cx="3347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α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particles emitted by radon are deflected by a metallic foil, and few particles rebound</a:t>
            </a:r>
          </a:p>
        </p:txBody>
      </p:sp>
    </p:spTree>
    <p:extLst>
      <p:ext uri="{BB962C8B-B14F-4D97-AF65-F5344CB8AC3E}">
        <p14:creationId xmlns:p14="http://schemas.microsoft.com/office/powerpoint/2010/main" val="2151981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Copyright © 2009 Pearson Education, Inc.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822959" y="1685943"/>
            <a:ext cx="6025709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Therefore, Rutherford’s model of the atom is mostly empty space: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 hypothesized that the atom consists of a tiny massive nucleus with electrons orbiting about it, if not orbiting they fall into the nucleus.</a:t>
            </a:r>
          </a:p>
        </p:txBody>
      </p:sp>
      <p:sp>
        <p:nvSpPr>
          <p:cNvPr id="71684" name="Rectangle 6"/>
          <p:cNvSpPr>
            <a:spLocks noGrp="1" noChangeArrowheads="1"/>
          </p:cNvSpPr>
          <p:nvPr>
            <p:ph type="title"/>
          </p:nvPr>
        </p:nvSpPr>
        <p:spPr>
          <a:xfrm>
            <a:off x="1828800" y="75470"/>
            <a:ext cx="8785600" cy="128089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Early Models of the Atom</a:t>
            </a:r>
          </a:p>
        </p:txBody>
      </p:sp>
      <p:pic>
        <p:nvPicPr>
          <p:cNvPr id="71685" name="Picture 8" descr="Figure_37_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8"/>
          <a:stretch>
            <a:fillRect/>
          </a:stretch>
        </p:blipFill>
        <p:spPr bwMode="auto">
          <a:xfrm>
            <a:off x="6989926" y="1008875"/>
            <a:ext cx="4321175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214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1107347" y="1038105"/>
            <a:ext cx="10234569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very thin gas heated in a discharge tube emits light only at characteristic frequencies.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Rarefied gases emit light</a:t>
            </a:r>
          </a:p>
        </p:txBody>
      </p:sp>
      <p:sp>
        <p:nvSpPr>
          <p:cNvPr id="73732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2954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Atomic Spectra: Key to the Structure of the Atom</a:t>
            </a:r>
          </a:p>
        </p:txBody>
      </p:sp>
      <p:pic>
        <p:nvPicPr>
          <p:cNvPr id="73733" name="Picture 7" descr="Figure_37_1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07"/>
          <a:stretch>
            <a:fillRect/>
          </a:stretch>
        </p:blipFill>
        <p:spPr bwMode="auto">
          <a:xfrm>
            <a:off x="2478088" y="2657476"/>
            <a:ext cx="3097212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8" descr="Figure_37_19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31"/>
          <a:stretch>
            <a:fillRect/>
          </a:stretch>
        </p:blipFill>
        <p:spPr bwMode="auto">
          <a:xfrm>
            <a:off x="6002339" y="2673351"/>
            <a:ext cx="3724275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5506" y="2965508"/>
            <a:ext cx="462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Discharge tube with gas at low pressure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9F4983-1154-4873-9960-E70C6BD279AF}"/>
              </a:ext>
            </a:extLst>
          </p:cNvPr>
          <p:cNvSpPr txBox="1"/>
          <p:nvPr/>
        </p:nvSpPr>
        <p:spPr>
          <a:xfrm>
            <a:off x="9932565" y="2827090"/>
            <a:ext cx="14093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Radiations are due to atoms or molecules.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This was observed in the late 19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century.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163352-6AA3-4542-9CB1-5E70C1D9F97E}"/>
              </a:ext>
            </a:extLst>
          </p:cNvPr>
          <p:cNvSpPr txBox="1"/>
          <p:nvPr/>
        </p:nvSpPr>
        <p:spPr>
          <a:xfrm>
            <a:off x="562063" y="3523161"/>
            <a:ext cx="18130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Atoms will move and emit light at certain wavelengths (or frequencies) that consist of the atomic spectrum</a:t>
            </a:r>
          </a:p>
        </p:txBody>
      </p:sp>
    </p:spTree>
    <p:extLst>
      <p:ext uri="{BB962C8B-B14F-4D97-AF65-F5344CB8AC3E}">
        <p14:creationId xmlns:p14="http://schemas.microsoft.com/office/powerpoint/2010/main" val="7196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7" descr="Figure_37_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0"/>
          <a:stretch>
            <a:fillRect/>
          </a:stretch>
        </p:blipFill>
        <p:spPr bwMode="auto">
          <a:xfrm>
            <a:off x="1866900" y="3359602"/>
            <a:ext cx="838517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Text Box 3"/>
          <p:cNvSpPr txBox="1">
            <a:spLocks noChangeArrowheads="1"/>
          </p:cNvSpPr>
          <p:nvPr/>
        </p:nvSpPr>
        <p:spPr bwMode="auto">
          <a:xfrm>
            <a:off x="605812" y="1145546"/>
            <a:ext cx="1170432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 atomic spectrum is a line spectrum – only certain frequencies appear, it is discrete not continuous when analyzed through a spectrometer. If white light passes through such a gas, it absorbs at those same frequencies. (this is light emitted by individual atoms)- 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but this conflicts with Rutherford model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title"/>
          </p:nvPr>
        </p:nvSpPr>
        <p:spPr>
          <a:xfrm>
            <a:off x="1612669" y="0"/>
            <a:ext cx="10789920" cy="12192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Atomic Spectra: Key to the Structure of the Atom</a:t>
            </a:r>
          </a:p>
        </p:txBody>
      </p:sp>
      <p:sp>
        <p:nvSpPr>
          <p:cNvPr id="75782" name="Rectangle 8"/>
          <p:cNvSpPr>
            <a:spLocks noChangeArrowheads="1"/>
          </p:cNvSpPr>
          <p:nvPr/>
        </p:nvSpPr>
        <p:spPr bwMode="auto">
          <a:xfrm>
            <a:off x="1866900" y="3962400"/>
            <a:ext cx="406400" cy="33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5783" name="Rectangle 9"/>
          <p:cNvSpPr>
            <a:spLocks noChangeArrowheads="1"/>
          </p:cNvSpPr>
          <p:nvPr/>
        </p:nvSpPr>
        <p:spPr bwMode="auto">
          <a:xfrm>
            <a:off x="1866900" y="5156200"/>
            <a:ext cx="406400" cy="33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7934" y="4127500"/>
            <a:ext cx="293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(a) Emission of Hydrogen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77934" y="5136634"/>
            <a:ext cx="2589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(b) Emission of Helium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70100" y="6375852"/>
            <a:ext cx="348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(c) Solar absorption spectrum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DA3202-EB01-4114-B8D9-F6E9DB7E80A3}"/>
              </a:ext>
            </a:extLst>
          </p:cNvPr>
          <p:cNvSpPr txBox="1"/>
          <p:nvPr/>
        </p:nvSpPr>
        <p:spPr>
          <a:xfrm>
            <a:off x="10477850" y="3359602"/>
            <a:ext cx="18322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Hydrogen gives off 4 energies (or wavelengths)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This is the atom model</a:t>
            </a:r>
          </a:p>
        </p:txBody>
      </p:sp>
    </p:spTree>
    <p:extLst>
      <p:ext uri="{BB962C8B-B14F-4D97-AF65-F5344CB8AC3E}">
        <p14:creationId xmlns:p14="http://schemas.microsoft.com/office/powerpoint/2010/main" val="3898066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901" y="407979"/>
            <a:ext cx="9863484" cy="1280890"/>
          </a:xfrm>
        </p:spPr>
        <p:txBody>
          <a:bodyPr/>
          <a:lstStyle/>
          <a:p>
            <a:r>
              <a:rPr lang="en-US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Comic Sans MS" panose="030F0702030302020204" pitchFamily="66" charset="0"/>
              </a:rPr>
              <a:t>Atomic Spectra: Key to the Structure of the Atom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549" y="1309102"/>
            <a:ext cx="5805055" cy="47652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932" y="1688869"/>
            <a:ext cx="61960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Each energy state, or orbit, is designated by an integer, n as shown in the figure.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DE7E18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Spectral emission occurs when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 electron transitions, or jumps,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from a higher energy state to a lower energy state.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energy of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 emitted photon corresponds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 the energy difference between the two states.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Because the energy of each state is fixed, the energy difference between them is fixed, and the transition will always produce a photon with the same energy.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spectral lines are grouped into series,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lines are named sequentially starting from the       longest wavelength/lowest frequency of the series</a:t>
            </a:r>
          </a:p>
        </p:txBody>
      </p:sp>
    </p:spTree>
    <p:extLst>
      <p:ext uri="{BB962C8B-B14F-4D97-AF65-F5344CB8AC3E}">
        <p14:creationId xmlns:p14="http://schemas.microsoft.com/office/powerpoint/2010/main" val="2846707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2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2834</Words>
  <Application>Microsoft Office PowerPoint</Application>
  <PresentationFormat>Widescreen</PresentationFormat>
  <Paragraphs>275</Paragraphs>
  <Slides>32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Arial Unicode MS</vt:lpstr>
      <vt:lpstr>Arial</vt:lpstr>
      <vt:lpstr>Calibri</vt:lpstr>
      <vt:lpstr>Calibri Light</vt:lpstr>
      <vt:lpstr>Cambria Math</vt:lpstr>
      <vt:lpstr>Century Gothic</vt:lpstr>
      <vt:lpstr>Comic Sans MS</vt:lpstr>
      <vt:lpstr>Symbol</vt:lpstr>
      <vt:lpstr>Times New Roman</vt:lpstr>
      <vt:lpstr>Wingdings 3</vt:lpstr>
      <vt:lpstr>Office Theme</vt:lpstr>
      <vt:lpstr>1_Wisp</vt:lpstr>
      <vt:lpstr>Wisp</vt:lpstr>
      <vt:lpstr>2_Wisp</vt:lpstr>
      <vt:lpstr>Equation</vt:lpstr>
      <vt:lpstr>PowerPoint Presentation</vt:lpstr>
      <vt:lpstr>PowerPoint Presentation</vt:lpstr>
      <vt:lpstr>Early Models of the Atom</vt:lpstr>
      <vt:lpstr> Early Models of the Atom</vt:lpstr>
      <vt:lpstr>Early Models of the Atom</vt:lpstr>
      <vt:lpstr>Early Models of the Atom</vt:lpstr>
      <vt:lpstr>Atomic Spectra: Key to the Structure of the Atom</vt:lpstr>
      <vt:lpstr>Atomic Spectra: Key to the Structure of the Atom</vt:lpstr>
      <vt:lpstr>Atomic Spectra: Key to the Structure of the Atom</vt:lpstr>
      <vt:lpstr>Atomic Spectra: Key to the Structure of the Atom</vt:lpstr>
      <vt:lpstr>PowerPoint Presentation</vt:lpstr>
      <vt:lpstr>Now we know about the energy levels in atoms. But how can we calculate/predict them?</vt:lpstr>
      <vt:lpstr>PowerPoint Presentation</vt:lpstr>
      <vt:lpstr>PowerPoint Presentation</vt:lpstr>
      <vt:lpstr>The Balmer series</vt:lpstr>
      <vt:lpstr>PowerPoint Presentation</vt:lpstr>
      <vt:lpstr>PowerPoint Presentation</vt:lpstr>
      <vt:lpstr>PowerPoint Presentation</vt:lpstr>
      <vt:lpstr>Lyman Series</vt:lpstr>
      <vt:lpstr>PowerPoint Presentation</vt:lpstr>
      <vt:lpstr>Bohr Model</vt:lpstr>
      <vt:lpstr>Bohr's approach:</vt:lpstr>
      <vt:lpstr>The Bohr Model </vt:lpstr>
      <vt:lpstr>The Bohr Model   Electric force (Coulomb’s law) keeps the negative electron in orbit around the positively charged nucleus. </vt:lpstr>
      <vt:lpstr>Bohr Model. # 1: Classical mechanics</vt:lpstr>
      <vt:lpstr>Bohr Model. #2: Quantized angular momentum</vt:lpstr>
      <vt:lpstr>Bohr Model. Results</vt:lpstr>
      <vt:lpstr>The Bohr Model</vt:lpstr>
      <vt:lpstr>PowerPoint Presentation</vt:lpstr>
      <vt:lpstr>Which of the following principles of classical physics is violated in the Bohr model?</vt:lpstr>
      <vt:lpstr>The Bohr Model</vt:lpstr>
      <vt:lpstr>The Bohr Model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Fatima</dc:creator>
  <cp:lastModifiedBy>Fatima</cp:lastModifiedBy>
  <cp:revision>2</cp:revision>
  <cp:lastPrinted>2024-11-16T16:17:27Z</cp:lastPrinted>
  <dcterms:created xsi:type="dcterms:W3CDTF">2024-11-16T16:15:57Z</dcterms:created>
  <dcterms:modified xsi:type="dcterms:W3CDTF">2024-11-16T17:38:11Z</dcterms:modified>
</cp:coreProperties>
</file>