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5" r:id="rId3"/>
  </p:sldMasterIdLst>
  <p:notesMasterIdLst>
    <p:notesMasterId r:id="rId28"/>
  </p:notesMasterIdLst>
  <p:handoutMasterIdLst>
    <p:handoutMasterId r:id="rId29"/>
  </p:handoutMasterIdLst>
  <p:sldIdLst>
    <p:sldId id="303" r:id="rId4"/>
    <p:sldId id="263" r:id="rId5"/>
    <p:sldId id="264" r:id="rId6"/>
    <p:sldId id="302" r:id="rId7"/>
    <p:sldId id="304" r:id="rId8"/>
    <p:sldId id="301" r:id="rId9"/>
    <p:sldId id="297" r:id="rId10"/>
    <p:sldId id="298" r:id="rId11"/>
    <p:sldId id="299" r:id="rId12"/>
    <p:sldId id="311"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4"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58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F5FA7902-A139-48A3-A9BF-15ABBB618B7F}" type="datetimeFigureOut">
              <a:rPr lang="en-US" smtClean="0"/>
              <a:t>11/2/2023</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E8F7CC1A-5234-41EB-AC5D-2572ED0B0D9D}" type="slidenum">
              <a:rPr lang="en-US" smtClean="0"/>
              <a:t>‹#›</a:t>
            </a:fld>
            <a:endParaRPr lang="en-US"/>
          </a:p>
        </p:txBody>
      </p:sp>
    </p:spTree>
    <p:extLst>
      <p:ext uri="{BB962C8B-B14F-4D97-AF65-F5344CB8AC3E}">
        <p14:creationId xmlns:p14="http://schemas.microsoft.com/office/powerpoint/2010/main" val="1599011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242079CC-BEE4-4B07-AE5D-F99B89148465}" type="datetimeFigureOut">
              <a:rPr lang="en-US" smtClean="0"/>
              <a:t>11/2/2023</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0D7C107C-9955-4E47-83D4-475722AEBFFA}" type="slidenum">
              <a:rPr lang="en-US" smtClean="0"/>
              <a:t>‹#›</a:t>
            </a:fld>
            <a:endParaRPr lang="en-US"/>
          </a:p>
        </p:txBody>
      </p:sp>
    </p:spTree>
    <p:extLst>
      <p:ext uri="{BB962C8B-B14F-4D97-AF65-F5344CB8AC3E}">
        <p14:creationId xmlns:p14="http://schemas.microsoft.com/office/powerpoint/2010/main" val="194498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1464" indent="-289024">
              <a:defRPr sz="2900" b="1">
                <a:solidFill>
                  <a:schemeClr val="tx1"/>
                </a:solidFill>
                <a:latin typeface="Arial" panose="020B0604020202020204" pitchFamily="34" charset="0"/>
              </a:defRPr>
            </a:lvl2pPr>
            <a:lvl3pPr marL="1156098" indent="-231219">
              <a:defRPr sz="2900" b="1">
                <a:solidFill>
                  <a:schemeClr val="tx1"/>
                </a:solidFill>
                <a:latin typeface="Arial" panose="020B0604020202020204" pitchFamily="34" charset="0"/>
              </a:defRPr>
            </a:lvl3pPr>
            <a:lvl4pPr marL="1618538" indent="-231219">
              <a:defRPr sz="2900" b="1">
                <a:solidFill>
                  <a:schemeClr val="tx1"/>
                </a:solidFill>
                <a:latin typeface="Arial" panose="020B0604020202020204" pitchFamily="34" charset="0"/>
              </a:defRPr>
            </a:lvl4pPr>
            <a:lvl5pPr marL="2080977" indent="-231219">
              <a:defRPr sz="2900" b="1">
                <a:solidFill>
                  <a:schemeClr val="tx1"/>
                </a:solidFill>
                <a:latin typeface="Arial" panose="020B0604020202020204" pitchFamily="34" charset="0"/>
              </a:defRPr>
            </a:lvl5pPr>
            <a:lvl6pPr marL="2543415" indent="-231219" eaLnBrk="0" fontAlgn="base" hangingPunct="0">
              <a:spcBef>
                <a:spcPct val="0"/>
              </a:spcBef>
              <a:spcAft>
                <a:spcPct val="0"/>
              </a:spcAft>
              <a:defRPr sz="2900" b="1">
                <a:solidFill>
                  <a:schemeClr val="tx1"/>
                </a:solidFill>
                <a:latin typeface="Arial" panose="020B0604020202020204" pitchFamily="34" charset="0"/>
              </a:defRPr>
            </a:lvl6pPr>
            <a:lvl7pPr marL="3005855" indent="-231219" eaLnBrk="0" fontAlgn="base" hangingPunct="0">
              <a:spcBef>
                <a:spcPct val="0"/>
              </a:spcBef>
              <a:spcAft>
                <a:spcPct val="0"/>
              </a:spcAft>
              <a:defRPr sz="2900" b="1">
                <a:solidFill>
                  <a:schemeClr val="tx1"/>
                </a:solidFill>
                <a:latin typeface="Arial" panose="020B0604020202020204" pitchFamily="34" charset="0"/>
              </a:defRPr>
            </a:lvl7pPr>
            <a:lvl8pPr marL="3468294" indent="-231219" eaLnBrk="0" fontAlgn="base" hangingPunct="0">
              <a:spcBef>
                <a:spcPct val="0"/>
              </a:spcBef>
              <a:spcAft>
                <a:spcPct val="0"/>
              </a:spcAft>
              <a:defRPr sz="2900" b="1">
                <a:solidFill>
                  <a:schemeClr val="tx1"/>
                </a:solidFill>
                <a:latin typeface="Arial" panose="020B0604020202020204" pitchFamily="34" charset="0"/>
              </a:defRPr>
            </a:lvl8pPr>
            <a:lvl9pPr marL="3930734" indent="-231219" eaLnBrk="0" fontAlgn="base" hangingPunct="0">
              <a:spcBef>
                <a:spcPct val="0"/>
              </a:spcBef>
              <a:spcAft>
                <a:spcPct val="0"/>
              </a:spcAft>
              <a:defRPr sz="2900" b="1">
                <a:solidFill>
                  <a:schemeClr val="tx1"/>
                </a:solidFill>
                <a:latin typeface="Arial" panose="020B0604020202020204" pitchFamily="34" charset="0"/>
              </a:defRPr>
            </a:lvl9pPr>
          </a:lstStyle>
          <a:p>
            <a:fld id="{E113BD07-67CE-4CAB-A1EE-39B04FB33B30}" type="slidenum">
              <a:rPr lang="en-US" altLang="en-US" sz="1200" b="0"/>
              <a:pPr/>
              <a:t>7</a:t>
            </a:fld>
            <a:endParaRPr lang="en-US" altLang="en-US"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a:t>Figure 38-7. A plot of potential energy </a:t>
            </a:r>
            <a:r>
              <a:rPr lang="en-US" altLang="en-US" i="1"/>
              <a:t>U </a:t>
            </a:r>
            <a:r>
              <a:rPr lang="en-US" altLang="en-US"/>
              <a:t>vs. </a:t>
            </a:r>
            <a:r>
              <a:rPr lang="en-US" altLang="en-US" i="1"/>
              <a:t>x </a:t>
            </a:r>
            <a:r>
              <a:rPr lang="en-US" altLang="en-US"/>
              <a:t>for an infinitely deep square well potential.</a:t>
            </a:r>
          </a:p>
        </p:txBody>
      </p:sp>
    </p:spTree>
    <p:extLst>
      <p:ext uri="{BB962C8B-B14F-4D97-AF65-F5344CB8AC3E}">
        <p14:creationId xmlns:p14="http://schemas.microsoft.com/office/powerpoint/2010/main" val="3894050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019515C1-CD2F-4846-9373-796FAFDB118C}" type="slidenum">
              <a:rPr lang="en-US" altLang="en-US" sz="1200" b="0">
                <a:solidFill>
                  <a:prstClr val="black"/>
                </a:solidFill>
              </a:rPr>
              <a:pPr defTabSz="924879"/>
              <a:t>19</a:t>
            </a:fld>
            <a:endParaRPr lang="en-US" altLang="en-US" sz="1200" b="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a:t>Figure 37-22. Line spectrum of atomic hydrogen. Each series fits the formula 1/</a:t>
            </a:r>
            <a:r>
              <a:rPr lang="el-GR" altLang="en-US" dirty="0">
                <a:latin typeface="Times New Roman" panose="02020603050405020304" pitchFamily="18" charset="0"/>
                <a:cs typeface="Times New Roman" panose="02020603050405020304" pitchFamily="18" charset="0"/>
              </a:rPr>
              <a:t>λ</a:t>
            </a:r>
            <a:r>
              <a:rPr lang="en-US" altLang="en-US" dirty="0">
                <a:latin typeface="Times New Roman" panose="02020603050405020304" pitchFamily="18" charset="0"/>
                <a:cs typeface="Times New Roman" panose="02020603050405020304" pitchFamily="18" charset="0"/>
              </a:rPr>
              <a:t> = R(1/n’</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 1/n</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dirty="0"/>
              <a:t> where n’ = 1 for the Lyman series, n’ = 2 for the Balmer series, n’ = 3 for the </a:t>
            </a:r>
            <a:r>
              <a:rPr lang="en-US" altLang="en-US" dirty="0" err="1"/>
              <a:t>Paschen</a:t>
            </a:r>
            <a:r>
              <a:rPr lang="en-US" altLang="en-US" dirty="0"/>
              <a:t> series, and so on; </a:t>
            </a:r>
            <a:r>
              <a:rPr lang="en-US" altLang="en-US" i="1" dirty="0"/>
              <a:t>n </a:t>
            </a:r>
            <a:r>
              <a:rPr lang="en-US" altLang="en-US" dirty="0"/>
              <a:t>can take on all integer values from n = n’ + 1 up to infinity. The only lines in the visible region of the electromagnetic spectrum are part of the Balmer series.</a:t>
            </a:r>
          </a:p>
        </p:txBody>
      </p:sp>
    </p:spTree>
    <p:extLst>
      <p:ext uri="{BB962C8B-B14F-4D97-AF65-F5344CB8AC3E}">
        <p14:creationId xmlns:p14="http://schemas.microsoft.com/office/powerpoint/2010/main" val="3854414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53386" fontAlgn="base">
              <a:spcBef>
                <a:spcPct val="0"/>
              </a:spcBef>
              <a:spcAft>
                <a:spcPct val="0"/>
              </a:spcAft>
              <a:defRPr/>
            </a:pPr>
            <a:fld id="{10D052BA-05D0-C448-9A54-DADCD59F1CE2}" type="slidenum">
              <a:rPr lang="en-US">
                <a:solidFill>
                  <a:srgbClr val="000000"/>
                </a:solidFill>
                <a:latin typeface="Arial" charset="0"/>
              </a:rPr>
              <a:pPr defTabSz="953386" fontAlgn="base">
                <a:spcBef>
                  <a:spcPct val="0"/>
                </a:spcBef>
                <a:spcAft>
                  <a:spcPct val="0"/>
                </a:spcAft>
                <a:defRPr/>
              </a:pPr>
              <a:t>20</a:t>
            </a:fld>
            <a:endParaRPr lang="en-US">
              <a:solidFill>
                <a:srgbClr val="000000"/>
              </a:solidFill>
              <a:latin typeface="Arial" charset="0"/>
            </a:endParaRPr>
          </a:p>
        </p:txBody>
      </p:sp>
      <p:sp>
        <p:nvSpPr>
          <p:cNvPr id="37891" name="Rectangle 2"/>
          <p:cNvSpPr>
            <a:spLocks noGrp="1" noRot="1" noChangeAspect="1" noChangeArrowheads="1" noTextEdit="1"/>
          </p:cNvSpPr>
          <p:nvPr>
            <p:ph type="sldImg"/>
          </p:nvPr>
        </p:nvSpPr>
        <p:spPr>
          <a:xfrm>
            <a:off x="442913" y="711200"/>
            <a:ext cx="6316662" cy="3554413"/>
          </a:xfrm>
          <a:ln/>
        </p:spPr>
      </p:sp>
      <p:sp>
        <p:nvSpPr>
          <p:cNvPr id="37892" name="Rectangle 3"/>
          <p:cNvSpPr>
            <a:spLocks noGrp="1" noChangeArrowheads="1"/>
          </p:cNvSpPr>
          <p:nvPr>
            <p:ph type="body" idx="1"/>
          </p:nvPr>
        </p:nvSpPr>
        <p:spPr>
          <a:noFill/>
          <a:ln/>
        </p:spPr>
        <p:txBody>
          <a:bodyPr/>
          <a:lstStyle/>
          <a:p>
            <a:r>
              <a:rPr lang="en-US">
                <a:latin typeface="Arial" charset="0"/>
              </a:rPr>
              <a:t>Note increase in energy is increase in PE! (or energy INPUT into atom).</a:t>
            </a:r>
          </a:p>
          <a:p>
            <a:endParaRPr lang="en-US">
              <a:latin typeface="Arial" charset="0"/>
            </a:endParaRPr>
          </a:p>
        </p:txBody>
      </p:sp>
    </p:spTree>
    <p:extLst>
      <p:ext uri="{BB962C8B-B14F-4D97-AF65-F5344CB8AC3E}">
        <p14:creationId xmlns:p14="http://schemas.microsoft.com/office/powerpoint/2010/main" val="393926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53386" fontAlgn="base">
              <a:spcBef>
                <a:spcPct val="0"/>
              </a:spcBef>
              <a:spcAft>
                <a:spcPct val="0"/>
              </a:spcAft>
              <a:defRPr/>
            </a:pPr>
            <a:fld id="{425FFBBF-B60D-F649-B205-D871BA3A1304}" type="slidenum">
              <a:rPr lang="en-US">
                <a:solidFill>
                  <a:srgbClr val="000000"/>
                </a:solidFill>
                <a:latin typeface="Arial" charset="0"/>
              </a:rPr>
              <a:pPr defTabSz="953386" fontAlgn="base">
                <a:spcBef>
                  <a:spcPct val="0"/>
                </a:spcBef>
                <a:spcAft>
                  <a:spcPct val="0"/>
                </a:spcAft>
                <a:defRPr/>
              </a:pPr>
              <a:t>22</a:t>
            </a:fld>
            <a:endParaRPr lang="en-US">
              <a:solidFill>
                <a:srgbClr val="000000"/>
              </a:solidFill>
              <a:latin typeface="Arial" charset="0"/>
            </a:endParaRPr>
          </a:p>
        </p:txBody>
      </p:sp>
      <p:sp>
        <p:nvSpPr>
          <p:cNvPr id="39939" name="Rectangle 2"/>
          <p:cNvSpPr>
            <a:spLocks noGrp="1" noRot="1" noChangeAspect="1" noChangeArrowheads="1" noTextEdit="1"/>
          </p:cNvSpPr>
          <p:nvPr>
            <p:ph type="sldImg"/>
          </p:nvPr>
        </p:nvSpPr>
        <p:spPr>
          <a:xfrm>
            <a:off x="441325" y="711200"/>
            <a:ext cx="6318250" cy="3554413"/>
          </a:xfrm>
          <a:ln/>
        </p:spPr>
      </p:sp>
      <p:sp>
        <p:nvSpPr>
          <p:cNvPr id="39940" name="Rectangle 3"/>
          <p:cNvSpPr>
            <a:spLocks noGrp="1" noChangeArrowheads="1"/>
          </p:cNvSpPr>
          <p:nvPr>
            <p:ph type="body" idx="1"/>
          </p:nvPr>
        </p:nvSpPr>
        <p:spPr>
          <a:xfrm>
            <a:off x="959364" y="4505482"/>
            <a:ext cx="5281181" cy="4267113"/>
          </a:xfrm>
          <a:noFill/>
          <a:ln/>
        </p:spPr>
        <p:txBody>
          <a:bodyPr/>
          <a:lstStyle/>
          <a:p>
            <a:endParaRPr lang="en-US">
              <a:latin typeface="Arial" charset="0"/>
            </a:endParaRPr>
          </a:p>
        </p:txBody>
      </p:sp>
    </p:spTree>
    <p:extLst>
      <p:ext uri="{BB962C8B-B14F-4D97-AF65-F5344CB8AC3E}">
        <p14:creationId xmlns:p14="http://schemas.microsoft.com/office/powerpoint/2010/main" val="13394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3386" fontAlgn="base">
              <a:spcBef>
                <a:spcPct val="0"/>
              </a:spcBef>
              <a:spcAft>
                <a:spcPct val="0"/>
              </a:spcAft>
              <a:defRPr/>
            </a:pPr>
            <a:fld id="{E1C897D3-571B-2F48-B8F5-3C0D7423EB33}" type="slidenum">
              <a:rPr lang="en-US">
                <a:solidFill>
                  <a:srgbClr val="000000"/>
                </a:solidFill>
                <a:latin typeface="Arial" charset="0"/>
              </a:rPr>
              <a:pPr defTabSz="953386" fontAlgn="base">
                <a:spcBef>
                  <a:spcPct val="0"/>
                </a:spcBef>
                <a:spcAft>
                  <a:spcPct val="0"/>
                </a:spcAft>
                <a:defRPr/>
              </a:pPr>
              <a:t>23</a:t>
            </a:fld>
            <a:endParaRPr lang="en-US">
              <a:solidFill>
                <a:srgbClr val="000000"/>
              </a:solidFill>
              <a:latin typeface="Arial" charset="0"/>
            </a:endParaRPr>
          </a:p>
        </p:txBody>
      </p:sp>
      <p:sp>
        <p:nvSpPr>
          <p:cNvPr id="40963" name="Rectangle 2"/>
          <p:cNvSpPr>
            <a:spLocks noGrp="1" noRot="1" noChangeAspect="1" noChangeArrowheads="1" noTextEdit="1"/>
          </p:cNvSpPr>
          <p:nvPr>
            <p:ph type="sldImg"/>
          </p:nvPr>
        </p:nvSpPr>
        <p:spPr>
          <a:xfrm>
            <a:off x="441325" y="711200"/>
            <a:ext cx="6318250" cy="3554413"/>
          </a:xfrm>
          <a:ln/>
        </p:spPr>
      </p:sp>
      <p:sp>
        <p:nvSpPr>
          <p:cNvPr id="40964" name="Rectangle 3"/>
          <p:cNvSpPr>
            <a:spLocks noGrp="1" noChangeArrowheads="1"/>
          </p:cNvSpPr>
          <p:nvPr>
            <p:ph type="body" idx="1"/>
          </p:nvPr>
        </p:nvSpPr>
        <p:spPr>
          <a:xfrm>
            <a:off x="959364" y="4505482"/>
            <a:ext cx="5281181" cy="4267113"/>
          </a:xfrm>
          <a:noFill/>
          <a:ln/>
        </p:spPr>
        <p:txBody>
          <a:bodyPr/>
          <a:lstStyle/>
          <a:p>
            <a:endParaRPr lang="en-US">
              <a:latin typeface="Arial" charset="0"/>
            </a:endParaRPr>
          </a:p>
        </p:txBody>
      </p:sp>
    </p:spTree>
    <p:extLst>
      <p:ext uri="{BB962C8B-B14F-4D97-AF65-F5344CB8AC3E}">
        <p14:creationId xmlns:p14="http://schemas.microsoft.com/office/powerpoint/2010/main" val="35402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1D3A2AEC-C54E-4CAF-AA4B-49EC0330DE79}" type="slidenum">
              <a:rPr lang="en-US" altLang="en-US" sz="1200" b="0">
                <a:solidFill>
                  <a:prstClr val="black"/>
                </a:solidFill>
              </a:rPr>
              <a:pPr defTabSz="924879"/>
              <a:t>24</a:t>
            </a:fld>
            <a:endParaRPr lang="en-US" altLang="en-US" sz="1200" b="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t>Solution: Using equation 37-15 we find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 4.10 x 10-7 nm (violet).</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39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1464" indent="-289024">
              <a:defRPr sz="2900" b="1">
                <a:solidFill>
                  <a:schemeClr val="tx1"/>
                </a:solidFill>
                <a:latin typeface="Arial" panose="020B0604020202020204" pitchFamily="34" charset="0"/>
              </a:defRPr>
            </a:lvl2pPr>
            <a:lvl3pPr marL="1156098" indent="-231219">
              <a:defRPr sz="2900" b="1">
                <a:solidFill>
                  <a:schemeClr val="tx1"/>
                </a:solidFill>
                <a:latin typeface="Arial" panose="020B0604020202020204" pitchFamily="34" charset="0"/>
              </a:defRPr>
            </a:lvl3pPr>
            <a:lvl4pPr marL="1618538" indent="-231219">
              <a:defRPr sz="2900" b="1">
                <a:solidFill>
                  <a:schemeClr val="tx1"/>
                </a:solidFill>
                <a:latin typeface="Arial" panose="020B0604020202020204" pitchFamily="34" charset="0"/>
              </a:defRPr>
            </a:lvl4pPr>
            <a:lvl5pPr marL="2080977" indent="-231219">
              <a:defRPr sz="2900" b="1">
                <a:solidFill>
                  <a:schemeClr val="tx1"/>
                </a:solidFill>
                <a:latin typeface="Arial" panose="020B0604020202020204" pitchFamily="34" charset="0"/>
              </a:defRPr>
            </a:lvl5pPr>
            <a:lvl6pPr marL="2543415" indent="-231219" eaLnBrk="0" fontAlgn="base" hangingPunct="0">
              <a:spcBef>
                <a:spcPct val="0"/>
              </a:spcBef>
              <a:spcAft>
                <a:spcPct val="0"/>
              </a:spcAft>
              <a:defRPr sz="2900" b="1">
                <a:solidFill>
                  <a:schemeClr val="tx1"/>
                </a:solidFill>
                <a:latin typeface="Arial" panose="020B0604020202020204" pitchFamily="34" charset="0"/>
              </a:defRPr>
            </a:lvl6pPr>
            <a:lvl7pPr marL="3005855" indent="-231219" eaLnBrk="0" fontAlgn="base" hangingPunct="0">
              <a:spcBef>
                <a:spcPct val="0"/>
              </a:spcBef>
              <a:spcAft>
                <a:spcPct val="0"/>
              </a:spcAft>
              <a:defRPr sz="2900" b="1">
                <a:solidFill>
                  <a:schemeClr val="tx1"/>
                </a:solidFill>
                <a:latin typeface="Arial" panose="020B0604020202020204" pitchFamily="34" charset="0"/>
              </a:defRPr>
            </a:lvl7pPr>
            <a:lvl8pPr marL="3468294" indent="-231219" eaLnBrk="0" fontAlgn="base" hangingPunct="0">
              <a:spcBef>
                <a:spcPct val="0"/>
              </a:spcBef>
              <a:spcAft>
                <a:spcPct val="0"/>
              </a:spcAft>
              <a:defRPr sz="2900" b="1">
                <a:solidFill>
                  <a:schemeClr val="tx1"/>
                </a:solidFill>
                <a:latin typeface="Arial" panose="020B0604020202020204" pitchFamily="34" charset="0"/>
              </a:defRPr>
            </a:lvl8pPr>
            <a:lvl9pPr marL="3930734" indent="-231219" eaLnBrk="0" fontAlgn="base" hangingPunct="0">
              <a:spcBef>
                <a:spcPct val="0"/>
              </a:spcBef>
              <a:spcAft>
                <a:spcPct val="0"/>
              </a:spcAft>
              <a:defRPr sz="2900" b="1">
                <a:solidFill>
                  <a:schemeClr val="tx1"/>
                </a:solidFill>
                <a:latin typeface="Arial" panose="020B0604020202020204" pitchFamily="34" charset="0"/>
              </a:defRPr>
            </a:lvl9pPr>
          </a:lstStyle>
          <a:p>
            <a:fld id="{831DAA47-C49F-456C-A2D2-924DD2333E6B}" type="slidenum">
              <a:rPr lang="en-US" altLang="en-US" sz="1200" b="0"/>
              <a:pPr/>
              <a:t>9</a:t>
            </a:fld>
            <a:endParaRPr lang="en-US" altLang="en-US" sz="1200"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Figure 38-8. Possible energy levels for a particle in a box with perfectly rigid walls (infinite square well potential).</a:t>
            </a:r>
          </a:p>
          <a:p>
            <a:pPr eaLnBrk="1" hangingPunct="1"/>
            <a:r>
              <a:rPr lang="en-US" altLang="en-US"/>
              <a:t>Figure 38-9. Wave functions corresponding to the quantum number </a:t>
            </a:r>
            <a:r>
              <a:rPr lang="en-US" altLang="en-US" i="1"/>
              <a:t>n </a:t>
            </a:r>
            <a:r>
              <a:rPr lang="en-US" altLang="en-US"/>
              <a:t>being 1, 2, 3 and 10 for a particle confined to a rigid box.</a:t>
            </a:r>
          </a:p>
          <a:p>
            <a:pPr eaLnBrk="1" hangingPunct="1"/>
            <a:r>
              <a:rPr lang="en-US" altLang="en-US"/>
              <a:t>Figure 38-10. The probability distribution for a particle in a rigid box for the states with n = 1, 2, 3, and 10.</a:t>
            </a:r>
          </a:p>
        </p:txBody>
      </p:sp>
    </p:spTree>
    <p:extLst>
      <p:ext uri="{BB962C8B-B14F-4D97-AF65-F5344CB8AC3E}">
        <p14:creationId xmlns:p14="http://schemas.microsoft.com/office/powerpoint/2010/main" val="21210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66EFD76-25A9-43F8-862A-1D1865E7E54B}"/>
              </a:ext>
            </a:extLst>
          </p:cNvPr>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fld id="{6EE737C7-F11D-4619-8494-BEB4E5C1E218}" type="slidenum">
              <a:rPr lang="en-US" altLang="en-US" sz="1200" b="0"/>
              <a:pPr/>
              <a:t>10</a:t>
            </a:fld>
            <a:endParaRPr lang="en-US" altLang="en-US" sz="1200" b="0"/>
          </a:p>
        </p:txBody>
      </p:sp>
      <p:sp>
        <p:nvSpPr>
          <p:cNvPr id="44035" name="Rectangle 2">
            <a:extLst>
              <a:ext uri="{FF2B5EF4-FFF2-40B4-BE49-F238E27FC236}">
                <a16:creationId xmlns:a16="http://schemas.microsoft.com/office/drawing/2014/main" id="{4B2A4C01-B18A-4B97-819A-F078CF896648}"/>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469E8B3C-14C6-4B21-BFA7-95AD825A6348}"/>
              </a:ext>
            </a:extLst>
          </p:cNvPr>
          <p:cNvSpPr>
            <a:spLocks noGrp="1" noChangeArrowheads="1"/>
          </p:cNvSpPr>
          <p:nvPr>
            <p:ph type="body" idx="1"/>
          </p:nvPr>
        </p:nvSpPr>
        <p:spPr>
          <a:noFill/>
        </p:spPr>
        <p:txBody>
          <a:bodyPr/>
          <a:lstStyle/>
          <a:p>
            <a:pPr eaLnBrk="1" hangingPunct="1"/>
            <a:r>
              <a:rPr lang="en-US" altLang="en-US"/>
              <a:t>Solution: a. For n = 1 (ground state), the energy is 37.7.eV; higher levels are n</a:t>
            </a:r>
            <a:r>
              <a:rPr lang="en-US" altLang="en-US" baseline="30000"/>
              <a:t>2</a:t>
            </a:r>
            <a:r>
              <a:rPr lang="en-US" altLang="en-US"/>
              <a:t> times the ground level. So for n = 2, E = 151 eV; for n = 3, E = 339 eV.</a:t>
            </a:r>
          </a:p>
          <a:p>
            <a:pPr eaLnBrk="1" hangingPunct="1"/>
            <a:r>
              <a:rPr lang="en-US" altLang="en-US"/>
              <a:t>b. The energy difference is 113 eV, so the wavelength is hc/E = 1.10 x 10</a:t>
            </a:r>
            <a:r>
              <a:rPr lang="en-US" altLang="en-US" baseline="30000"/>
              <a:t>-8</a:t>
            </a:r>
            <a:r>
              <a:rPr lang="en-US" altLang="en-US"/>
              <a:t> m (remember to convert E to joules!).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53386" fontAlgn="base">
              <a:spcBef>
                <a:spcPct val="0"/>
              </a:spcBef>
              <a:spcAft>
                <a:spcPct val="0"/>
              </a:spcAft>
              <a:defRPr/>
            </a:pPr>
            <a:fld id="{F9DD6B39-9223-47E3-820E-26C6ACC2B431}" type="slidenum">
              <a:rPr lang="en-US">
                <a:solidFill>
                  <a:srgbClr val="000000"/>
                </a:solidFill>
                <a:latin typeface="Arial" charset="0"/>
              </a:rPr>
              <a:pPr defTabSz="953386" fontAlgn="base">
                <a:spcBef>
                  <a:spcPct val="0"/>
                </a:spcBef>
                <a:spcAft>
                  <a:spcPct val="0"/>
                </a:spcAft>
                <a:defRPr/>
              </a:pPr>
              <a:t>11</a:t>
            </a:fld>
            <a:endParaRPr lang="en-US">
              <a:solidFill>
                <a:srgbClr val="000000"/>
              </a:solidFill>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553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9D599FD4-6516-48AF-B029-C90E680EF7AA}" type="slidenum">
              <a:rPr lang="en-US" altLang="en-US" sz="1200" b="0">
                <a:solidFill>
                  <a:prstClr val="black"/>
                </a:solidFill>
              </a:rPr>
              <a:pPr defTabSz="924879"/>
              <a:t>12</a:t>
            </a:fld>
            <a:endParaRPr lang="en-US" altLang="en-US" sz="1200" b="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a:t>Figure 37-16. Plum-pudding model of the atom.</a:t>
            </a:r>
          </a:p>
        </p:txBody>
      </p:sp>
    </p:spTree>
    <p:extLst>
      <p:ext uri="{BB962C8B-B14F-4D97-AF65-F5344CB8AC3E}">
        <p14:creationId xmlns:p14="http://schemas.microsoft.com/office/powerpoint/2010/main" val="195599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EEFA1073-74A0-4520-81AD-BB56F1111BF8}" type="slidenum">
              <a:rPr lang="en-US" altLang="en-US" sz="1200" b="0">
                <a:solidFill>
                  <a:prstClr val="black"/>
                </a:solidFill>
              </a:rPr>
              <a:pPr defTabSz="924879"/>
              <a:t>14</a:t>
            </a:fld>
            <a:endParaRPr lang="en-US" altLang="en-US" sz="1200" b="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a:t>Figure 37-17. (a) Experimental setup for Rutherford’s experiment: particles emitted by radon are deflected by a thin metallic foil and a few rebound backward; (b) backward rebound of particles explained as the repulsion from a heavy positively charged nucleus.</a:t>
            </a:r>
          </a:p>
        </p:txBody>
      </p:sp>
    </p:spTree>
    <p:extLst>
      <p:ext uri="{BB962C8B-B14F-4D97-AF65-F5344CB8AC3E}">
        <p14:creationId xmlns:p14="http://schemas.microsoft.com/office/powerpoint/2010/main" val="20001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C3952FF1-E18F-47A6-A21C-B13AFDD946A5}" type="slidenum">
              <a:rPr lang="en-US" altLang="en-US" sz="1200" b="0">
                <a:solidFill>
                  <a:prstClr val="black"/>
                </a:solidFill>
              </a:rPr>
              <a:pPr defTabSz="924879"/>
              <a:t>15</a:t>
            </a:fld>
            <a:endParaRPr lang="en-US" altLang="en-US" sz="1200" b="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t>Figure 37-18. Rutherford’s model of the atom, in which electrons orbit a tiny positive nucleus (not to scale). The atom is visualized as mostly empty space.</a:t>
            </a:r>
          </a:p>
        </p:txBody>
      </p:sp>
    </p:spTree>
    <p:extLst>
      <p:ext uri="{BB962C8B-B14F-4D97-AF65-F5344CB8AC3E}">
        <p14:creationId xmlns:p14="http://schemas.microsoft.com/office/powerpoint/2010/main" val="199363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C9CDBB04-6284-47B9-A6BA-F9A661E9C8EB}" type="slidenum">
              <a:rPr lang="en-US" altLang="en-US" sz="1200" b="0">
                <a:solidFill>
                  <a:prstClr val="black"/>
                </a:solidFill>
              </a:rPr>
              <a:pPr defTabSz="924879"/>
              <a:t>16</a:t>
            </a:fld>
            <a:endParaRPr lang="en-US" altLang="en-US" sz="1200" b="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t>Figure 37-19. Gas-discharge tube: (a) diagram; (b) photo of an actual discharge tube for hydrogen.</a:t>
            </a:r>
          </a:p>
        </p:txBody>
      </p:sp>
    </p:spTree>
    <p:extLst>
      <p:ext uri="{BB962C8B-B14F-4D97-AF65-F5344CB8AC3E}">
        <p14:creationId xmlns:p14="http://schemas.microsoft.com/office/powerpoint/2010/main" val="199252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900" b="1">
                <a:solidFill>
                  <a:schemeClr val="tx1"/>
                </a:solidFill>
                <a:latin typeface="Arial" panose="020B0604020202020204" pitchFamily="34" charset="0"/>
              </a:defRPr>
            </a:lvl1pPr>
            <a:lvl2pPr marL="757025" indent="-291163">
              <a:defRPr sz="2900" b="1">
                <a:solidFill>
                  <a:schemeClr val="tx1"/>
                </a:solidFill>
                <a:latin typeface="Arial" panose="020B0604020202020204" pitchFamily="34" charset="0"/>
              </a:defRPr>
            </a:lvl2pPr>
            <a:lvl3pPr marL="1164653" indent="-232931">
              <a:defRPr sz="2900" b="1">
                <a:solidFill>
                  <a:schemeClr val="tx1"/>
                </a:solidFill>
                <a:latin typeface="Arial" panose="020B0604020202020204" pitchFamily="34" charset="0"/>
              </a:defRPr>
            </a:lvl3pPr>
            <a:lvl4pPr marL="1630514" indent="-232931">
              <a:defRPr sz="2900" b="1">
                <a:solidFill>
                  <a:schemeClr val="tx1"/>
                </a:solidFill>
                <a:latin typeface="Arial" panose="020B0604020202020204" pitchFamily="34" charset="0"/>
              </a:defRPr>
            </a:lvl4pPr>
            <a:lvl5pPr marL="2096376" indent="-232931">
              <a:defRPr sz="2900" b="1">
                <a:solidFill>
                  <a:schemeClr val="tx1"/>
                </a:solidFill>
                <a:latin typeface="Arial" panose="020B0604020202020204" pitchFamily="34" charset="0"/>
              </a:defRPr>
            </a:lvl5pPr>
            <a:lvl6pPr marL="2562237" indent="-232931" eaLnBrk="0" fontAlgn="base" hangingPunct="0">
              <a:spcBef>
                <a:spcPct val="0"/>
              </a:spcBef>
              <a:spcAft>
                <a:spcPct val="0"/>
              </a:spcAft>
              <a:defRPr sz="2900" b="1">
                <a:solidFill>
                  <a:schemeClr val="tx1"/>
                </a:solidFill>
                <a:latin typeface="Arial" panose="020B0604020202020204" pitchFamily="34" charset="0"/>
              </a:defRPr>
            </a:lvl6pPr>
            <a:lvl7pPr marL="3028098" indent="-232931" eaLnBrk="0" fontAlgn="base" hangingPunct="0">
              <a:spcBef>
                <a:spcPct val="0"/>
              </a:spcBef>
              <a:spcAft>
                <a:spcPct val="0"/>
              </a:spcAft>
              <a:defRPr sz="2900" b="1">
                <a:solidFill>
                  <a:schemeClr val="tx1"/>
                </a:solidFill>
                <a:latin typeface="Arial" panose="020B0604020202020204" pitchFamily="34" charset="0"/>
              </a:defRPr>
            </a:lvl7pPr>
            <a:lvl8pPr marL="3493960" indent="-232931" eaLnBrk="0" fontAlgn="base" hangingPunct="0">
              <a:spcBef>
                <a:spcPct val="0"/>
              </a:spcBef>
              <a:spcAft>
                <a:spcPct val="0"/>
              </a:spcAft>
              <a:defRPr sz="2900" b="1">
                <a:solidFill>
                  <a:schemeClr val="tx1"/>
                </a:solidFill>
                <a:latin typeface="Arial" panose="020B0604020202020204" pitchFamily="34" charset="0"/>
              </a:defRPr>
            </a:lvl8pPr>
            <a:lvl9pPr marL="3959821" indent="-232931" eaLnBrk="0" fontAlgn="base" hangingPunct="0">
              <a:spcBef>
                <a:spcPct val="0"/>
              </a:spcBef>
              <a:spcAft>
                <a:spcPct val="0"/>
              </a:spcAft>
              <a:defRPr sz="2900" b="1">
                <a:solidFill>
                  <a:schemeClr val="tx1"/>
                </a:solidFill>
                <a:latin typeface="Arial" panose="020B0604020202020204" pitchFamily="34" charset="0"/>
              </a:defRPr>
            </a:lvl9pPr>
          </a:lstStyle>
          <a:p>
            <a:pPr defTabSz="924879"/>
            <a:fld id="{9B5D4659-2C0B-445E-A424-3D474F27D674}" type="slidenum">
              <a:rPr lang="en-US" altLang="en-US" sz="1200" b="0">
                <a:solidFill>
                  <a:prstClr val="black"/>
                </a:solidFill>
              </a:rPr>
              <a:pPr defTabSz="924879"/>
              <a:t>17</a:t>
            </a:fld>
            <a:endParaRPr lang="en-US" altLang="en-US" sz="1200" b="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t>Figure 37-20. Emission spectra of the gases (a) atomic hydrogen, (b) helium, and (c) the </a:t>
            </a:r>
            <a:r>
              <a:rPr lang="en-US" altLang="en-US" i="1"/>
              <a:t>solar absorption </a:t>
            </a:r>
            <a:r>
              <a:rPr lang="en-US" altLang="en-US"/>
              <a:t>spectrum.</a:t>
            </a:r>
          </a:p>
        </p:txBody>
      </p:sp>
    </p:spTree>
    <p:extLst>
      <p:ext uri="{BB962C8B-B14F-4D97-AF65-F5344CB8AC3E}">
        <p14:creationId xmlns:p14="http://schemas.microsoft.com/office/powerpoint/2010/main" val="46855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56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8441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74357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019086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06535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024072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4295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6873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1C9387D1-5D61-E642-9B85-4B15F22FFD5A}" type="slidenum">
              <a:rPr lang="en-US" smtClean="0"/>
              <a:pPr/>
              <a:t>‹#›</a:t>
            </a:fld>
            <a:endParaRPr lang="en-US"/>
          </a:p>
        </p:txBody>
      </p:sp>
    </p:spTree>
    <p:extLst>
      <p:ext uri="{BB962C8B-B14F-4D97-AF65-F5344CB8AC3E}">
        <p14:creationId xmlns:p14="http://schemas.microsoft.com/office/powerpoint/2010/main" val="185872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1DD6BD-960C-3F4E-B688-42934482FF6B}" type="slidenum">
              <a:rPr lang="en-US" smtClean="0"/>
              <a:pPr/>
              <a:t>‹#›</a:t>
            </a:fld>
            <a:endParaRPr lang="en-US"/>
          </a:p>
        </p:txBody>
      </p:sp>
    </p:spTree>
    <p:extLst>
      <p:ext uri="{BB962C8B-B14F-4D97-AF65-F5344CB8AC3E}">
        <p14:creationId xmlns:p14="http://schemas.microsoft.com/office/powerpoint/2010/main" val="396494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321ACBDC-687D-1E43-8662-DF4F46045FB9}" type="slidenum">
              <a:rPr lang="en-US" smtClean="0"/>
              <a:pPr/>
              <a:t>‹#›</a:t>
            </a:fld>
            <a:endParaRPr lang="en-US"/>
          </a:p>
        </p:txBody>
      </p:sp>
    </p:spTree>
    <p:extLst>
      <p:ext uri="{BB962C8B-B14F-4D97-AF65-F5344CB8AC3E}">
        <p14:creationId xmlns:p14="http://schemas.microsoft.com/office/powerpoint/2010/main" val="164145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18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0D1EBD86-E4E6-684F-B2BB-058A297AC9FE}" type="slidenum">
              <a:rPr lang="en-US" smtClean="0"/>
              <a:pPr/>
              <a:t>‹#›</a:t>
            </a:fld>
            <a:endParaRPr lang="en-US"/>
          </a:p>
        </p:txBody>
      </p:sp>
    </p:spTree>
    <p:extLst>
      <p:ext uri="{BB962C8B-B14F-4D97-AF65-F5344CB8AC3E}">
        <p14:creationId xmlns:p14="http://schemas.microsoft.com/office/powerpoint/2010/main" val="364934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CF6A3761-1687-5A42-B9C6-3AA51542FBA9}" type="slidenum">
              <a:rPr lang="en-US" smtClean="0"/>
              <a:pPr/>
              <a:t>‹#›</a:t>
            </a:fld>
            <a:endParaRPr lang="en-US"/>
          </a:p>
        </p:txBody>
      </p:sp>
    </p:spTree>
    <p:extLst>
      <p:ext uri="{BB962C8B-B14F-4D97-AF65-F5344CB8AC3E}">
        <p14:creationId xmlns:p14="http://schemas.microsoft.com/office/powerpoint/2010/main" val="283228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96013E-B57B-8C4F-9FB2-6DCEFFC749B8}" type="slidenum">
              <a:rPr lang="en-US" smtClean="0"/>
              <a:pPr/>
              <a:t>‹#›</a:t>
            </a:fld>
            <a:endParaRPr lang="en-US"/>
          </a:p>
        </p:txBody>
      </p:sp>
    </p:spTree>
    <p:extLst>
      <p:ext uri="{BB962C8B-B14F-4D97-AF65-F5344CB8AC3E}">
        <p14:creationId xmlns:p14="http://schemas.microsoft.com/office/powerpoint/2010/main" val="491838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90E8555-0640-2643-8795-3ACF19B242A2}" type="slidenum">
              <a:rPr lang="en-US" smtClean="0"/>
              <a:pPr/>
              <a:t>‹#›</a:t>
            </a:fld>
            <a:endParaRPr lang="en-US"/>
          </a:p>
        </p:txBody>
      </p:sp>
    </p:spTree>
    <p:extLst>
      <p:ext uri="{BB962C8B-B14F-4D97-AF65-F5344CB8AC3E}">
        <p14:creationId xmlns:p14="http://schemas.microsoft.com/office/powerpoint/2010/main" val="4270996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D44EB9-B1E4-334B-BD04-EB474D7BE5CF}" type="slidenum">
              <a:rPr lang="en-US" smtClean="0"/>
              <a:pPr/>
              <a:t>‹#›</a:t>
            </a:fld>
            <a:endParaRPr lang="en-US"/>
          </a:p>
        </p:txBody>
      </p:sp>
    </p:spTree>
    <p:extLst>
      <p:ext uri="{BB962C8B-B14F-4D97-AF65-F5344CB8AC3E}">
        <p14:creationId xmlns:p14="http://schemas.microsoft.com/office/powerpoint/2010/main" val="1340049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2559D475-C776-7F4A-A8B8-89471AAFAB1B}" type="slidenum">
              <a:rPr lang="en-US" smtClean="0"/>
              <a:pPr/>
              <a:t>‹#›</a:t>
            </a:fld>
            <a:endParaRPr lang="en-US"/>
          </a:p>
        </p:txBody>
      </p:sp>
    </p:spTree>
    <p:extLst>
      <p:ext uri="{BB962C8B-B14F-4D97-AF65-F5344CB8AC3E}">
        <p14:creationId xmlns:p14="http://schemas.microsoft.com/office/powerpoint/2010/main" val="2630595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66868B64-3FDF-AE4D-BC03-07D69B660CDE}" type="slidenum">
              <a:rPr lang="en-US" smtClean="0"/>
              <a:pPr/>
              <a:t>‹#›</a:t>
            </a:fld>
            <a:endParaRPr lang="en-US"/>
          </a:p>
        </p:txBody>
      </p:sp>
    </p:spTree>
    <p:extLst>
      <p:ext uri="{BB962C8B-B14F-4D97-AF65-F5344CB8AC3E}">
        <p14:creationId xmlns:p14="http://schemas.microsoft.com/office/powerpoint/2010/main" val="787745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66868B64-3FDF-AE4D-BC03-07D69B660CD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435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66868B64-3FDF-AE4D-BC03-07D69B660CDE}" type="slidenum">
              <a:rPr lang="en-US" smtClean="0"/>
              <a:pPr/>
              <a:t>‹#›</a:t>
            </a:fld>
            <a:endParaRPr lang="en-US"/>
          </a:p>
        </p:txBody>
      </p:sp>
    </p:spTree>
    <p:extLst>
      <p:ext uri="{BB962C8B-B14F-4D97-AF65-F5344CB8AC3E}">
        <p14:creationId xmlns:p14="http://schemas.microsoft.com/office/powerpoint/2010/main" val="1649115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66868B64-3FDF-AE4D-BC03-07D69B660CD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495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0643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66868B64-3FDF-AE4D-BC03-07D69B660CDE}" type="slidenum">
              <a:rPr lang="en-US" smtClean="0"/>
              <a:pPr/>
              <a:t>‹#›</a:t>
            </a:fld>
            <a:endParaRPr lang="en-US"/>
          </a:p>
        </p:txBody>
      </p:sp>
    </p:spTree>
    <p:extLst>
      <p:ext uri="{BB962C8B-B14F-4D97-AF65-F5344CB8AC3E}">
        <p14:creationId xmlns:p14="http://schemas.microsoft.com/office/powerpoint/2010/main" val="1117169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65EDA-B474-754E-A0E9-88B711295EA4}" type="slidenum">
              <a:rPr lang="en-US" smtClean="0"/>
              <a:pPr/>
              <a:t>‹#›</a:t>
            </a:fld>
            <a:endParaRPr lang="en-US"/>
          </a:p>
        </p:txBody>
      </p:sp>
    </p:spTree>
    <p:extLst>
      <p:ext uri="{BB962C8B-B14F-4D97-AF65-F5344CB8AC3E}">
        <p14:creationId xmlns:p14="http://schemas.microsoft.com/office/powerpoint/2010/main" val="3326586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0CEAAD-CB69-9F42-B4E3-E7746EDD17B1}" type="slidenum">
              <a:rPr lang="en-US" smtClean="0"/>
              <a:pPr/>
              <a:t>‹#›</a:t>
            </a:fld>
            <a:endParaRPr lang="en-US"/>
          </a:p>
        </p:txBody>
      </p:sp>
    </p:spTree>
    <p:extLst>
      <p:ext uri="{BB962C8B-B14F-4D97-AF65-F5344CB8AC3E}">
        <p14:creationId xmlns:p14="http://schemas.microsoft.com/office/powerpoint/2010/main" val="2235918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4184366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857460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61301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661058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148855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259121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77070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2386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808844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719226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545619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807468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670853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30529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686828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59209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8932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044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55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7496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307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920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156595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66868B64-3FDF-AE4D-BC03-07D69B660CDE}" type="slidenum">
              <a:rPr lang="en-US" smtClean="0"/>
              <a:pPr/>
              <a:t>‹#›</a:t>
            </a:fld>
            <a:endParaRPr lang="en-US"/>
          </a:p>
        </p:txBody>
      </p:sp>
    </p:spTree>
    <p:extLst>
      <p:ext uri="{BB962C8B-B14F-4D97-AF65-F5344CB8AC3E}">
        <p14:creationId xmlns:p14="http://schemas.microsoft.com/office/powerpoint/2010/main" val="3236433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16680455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2.xml"/><Relationship Id="rId7" Type="http://schemas.openxmlformats.org/officeDocument/2006/relationships/image" Target="../media/image23.jpeg"/><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05400" y="218902"/>
            <a:ext cx="64876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Properties of Matter 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Chapter 3-Class 5 </a:t>
            </a:r>
          </a:p>
        </p:txBody>
      </p:sp>
      <p:sp>
        <p:nvSpPr>
          <p:cNvPr id="12" name="TextBox 11"/>
          <p:cNvSpPr txBox="1"/>
          <p:nvPr/>
        </p:nvSpPr>
        <p:spPr>
          <a:xfrm>
            <a:off x="5105400" y="1958876"/>
            <a:ext cx="525780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Schrodinger equation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Bohr Model</a:t>
            </a:r>
          </a:p>
        </p:txBody>
      </p:sp>
      <p:pic>
        <p:nvPicPr>
          <p:cNvPr id="1026" name="Picture 2" descr="C:\Users\Zombie\Desktop\2130FA10_L21_Niels_Bohr_Albert_Einstein.jpg"/>
          <p:cNvPicPr>
            <a:picLocks noChangeAspect="1" noChangeArrowheads="1"/>
          </p:cNvPicPr>
          <p:nvPr/>
        </p:nvPicPr>
        <p:blipFill>
          <a:blip r:embed="rId2" cstate="print"/>
          <a:srcRect/>
          <a:stretch>
            <a:fillRect/>
          </a:stretch>
        </p:blipFill>
        <p:spPr bwMode="auto">
          <a:xfrm>
            <a:off x="459971" y="218902"/>
            <a:ext cx="2857500" cy="4175125"/>
          </a:xfrm>
          <a:prstGeom prst="rect">
            <a:avLst/>
          </a:prstGeom>
          <a:noFill/>
        </p:spPr>
      </p:pic>
      <p:sp>
        <p:nvSpPr>
          <p:cNvPr id="6" name="Rectangle 5"/>
          <p:cNvSpPr/>
          <p:nvPr/>
        </p:nvSpPr>
        <p:spPr>
          <a:xfrm>
            <a:off x="3572394" y="3329518"/>
            <a:ext cx="8323811" cy="1323439"/>
          </a:xfrm>
          <a:prstGeom prst="rect">
            <a:avLst/>
          </a:prstGeom>
        </p:spPr>
        <p:txBody>
          <a:bodyPr wrap="square">
            <a:spAutoFit/>
          </a:bodyPr>
          <a:lstStyle/>
          <a:p>
            <a:pPr lvl="0" algn="ctr" fontAlgn="base">
              <a:spcBef>
                <a:spcPct val="0"/>
              </a:spcBef>
              <a:spcAft>
                <a:spcPct val="0"/>
              </a:spcAft>
              <a:defRPr/>
            </a:pPr>
            <a:r>
              <a:rPr lang="en-US" altLang="en-US" sz="2000" b="1" dirty="0">
                <a:solidFill>
                  <a:srgbClr val="DE7E18">
                    <a:lumMod val="50000"/>
                  </a:srgbClr>
                </a:solidFill>
                <a:latin typeface="Comic Sans MS" panose="030F0702030302020204" pitchFamily="66" charset="0"/>
                <a:cs typeface="Arial" panose="020B0604020202020204" pitchFamily="34" charset="0"/>
              </a:rPr>
              <a:t>Some people say, "How can you live without knowing?" I do not know what they mean. I always live without knowing. That is easy. How you get to know is what I want to know.</a:t>
            </a:r>
          </a:p>
          <a:p>
            <a:pPr lvl="0" algn="ctr" fontAlgn="base">
              <a:spcBef>
                <a:spcPct val="0"/>
              </a:spcBef>
              <a:spcAft>
                <a:spcPct val="0"/>
              </a:spcAft>
              <a:defRPr/>
            </a:pPr>
            <a:r>
              <a:rPr lang="en-US" altLang="en-US" sz="2000" b="1" dirty="0">
                <a:solidFill>
                  <a:srgbClr val="DE7E18">
                    <a:lumMod val="50000"/>
                  </a:srgbClr>
                </a:solidFill>
                <a:latin typeface="Comic Sans MS" panose="030F0702030302020204" pitchFamily="66" charset="0"/>
                <a:cs typeface="Arial" panose="020B0604020202020204" pitchFamily="34" charset="0"/>
              </a:rPr>
              <a:t>			- Richard Feynman</a:t>
            </a:r>
          </a:p>
        </p:txBody>
      </p:sp>
    </p:spTree>
    <p:extLst>
      <p:ext uri="{BB962C8B-B14F-4D97-AF65-F5344CB8AC3E}">
        <p14:creationId xmlns:p14="http://schemas.microsoft.com/office/powerpoint/2010/main" val="70730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319EF74-0433-4C3B-9485-E645E03F4302}"/>
              </a:ext>
            </a:extLst>
          </p:cNvPr>
          <p:cNvSpPr>
            <a:spLocks noGrp="1" noChangeArrowheads="1"/>
          </p:cNvSpPr>
          <p:nvPr>
            <p:ph type="title"/>
          </p:nvPr>
        </p:nvSpPr>
        <p:spPr>
          <a:xfrm>
            <a:off x="1524000" y="228601"/>
            <a:ext cx="9144000" cy="676275"/>
          </a:xfrm>
        </p:spPr>
        <p:txBody>
          <a:bodyPr>
            <a:normAutofit fontScale="90000"/>
          </a:bodyPr>
          <a:lstStyle/>
          <a:p>
            <a:pPr eaLnBrk="1" hangingPunct="1"/>
            <a:r>
              <a:rPr lang="en-US" altLang="en-US" dirty="0">
                <a:latin typeface="Comic Sans MS" panose="030F0702030302020204" pitchFamily="66" charset="0"/>
              </a:rPr>
              <a:t>Particle in an Infinitely Deep Square</a:t>
            </a:r>
            <a:br>
              <a:rPr lang="en-US" altLang="en-US" dirty="0">
                <a:latin typeface="Comic Sans MS" panose="030F0702030302020204" pitchFamily="66" charset="0"/>
              </a:rPr>
            </a:br>
            <a:r>
              <a:rPr lang="en-US" altLang="en-US" dirty="0">
                <a:latin typeface="Comic Sans MS" panose="030F0702030302020204" pitchFamily="66" charset="0"/>
              </a:rPr>
              <a:t>Well Potential (a Rigid Box)</a:t>
            </a:r>
          </a:p>
        </p:txBody>
      </p:sp>
      <p:sp>
        <p:nvSpPr>
          <p:cNvPr id="43011" name="Text Box 3">
            <a:extLst>
              <a:ext uri="{FF2B5EF4-FFF2-40B4-BE49-F238E27FC236}">
                <a16:creationId xmlns:a16="http://schemas.microsoft.com/office/drawing/2014/main" id="{984F893C-C535-4A29-A167-63324D716A95}"/>
              </a:ext>
            </a:extLst>
          </p:cNvPr>
          <p:cNvSpPr txBox="1">
            <a:spLocks noChangeArrowheads="1"/>
          </p:cNvSpPr>
          <p:nvPr/>
        </p:nvSpPr>
        <p:spPr bwMode="auto">
          <a:xfrm>
            <a:off x="1400961" y="1446213"/>
            <a:ext cx="1006678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1">
                    <a:lumMod val="75000"/>
                  </a:schemeClr>
                </a:solidFill>
                <a:latin typeface="Comic Sans MS" panose="030F0702030302020204" pitchFamily="66" charset="0"/>
              </a:rPr>
              <a:t>Example 1: Electron in an  infinite potential well.</a:t>
            </a:r>
          </a:p>
          <a:p>
            <a:pPr eaLnBrk="1" hangingPunct="1">
              <a:spcBef>
                <a:spcPct val="50000"/>
              </a:spcBef>
            </a:pPr>
            <a:r>
              <a:rPr lang="en-US" altLang="en-US" dirty="0">
                <a:solidFill>
                  <a:schemeClr val="accent1">
                    <a:lumMod val="75000"/>
                  </a:schemeClr>
                </a:solidFill>
                <a:latin typeface="Comic Sans MS" panose="030F0702030302020204" pitchFamily="66" charset="0"/>
              </a:rPr>
              <a:t>(a) Calculate the three lowest energy levels for an electron trapped in an infinitely deep square well potential of width    = 1.00 x 10</a:t>
            </a:r>
            <a:r>
              <a:rPr lang="en-US" altLang="en-US" baseline="30000" dirty="0">
                <a:solidFill>
                  <a:schemeClr val="accent1">
                    <a:lumMod val="75000"/>
                  </a:schemeClr>
                </a:solidFill>
                <a:latin typeface="Comic Sans MS" panose="030F0702030302020204" pitchFamily="66" charset="0"/>
              </a:rPr>
              <a:t>-10</a:t>
            </a:r>
            <a:r>
              <a:rPr lang="en-US" altLang="en-US" dirty="0">
                <a:solidFill>
                  <a:schemeClr val="accent1">
                    <a:lumMod val="75000"/>
                  </a:schemeClr>
                </a:solidFill>
                <a:latin typeface="Comic Sans MS" panose="030F0702030302020204" pitchFamily="66" charset="0"/>
              </a:rPr>
              <a:t> m (about the diameter of a hydrogen atom in its ground state). (b) If a photon were emitted when the electron jumps from the </a:t>
            </a:r>
            <a:r>
              <a:rPr lang="en-US" altLang="en-US" i="1" dirty="0">
                <a:solidFill>
                  <a:schemeClr val="accent1">
                    <a:lumMod val="75000"/>
                  </a:schemeClr>
                </a:solidFill>
                <a:latin typeface="Comic Sans MS" panose="030F0702030302020204" pitchFamily="66" charset="0"/>
              </a:rPr>
              <a:t>n</a:t>
            </a:r>
            <a:r>
              <a:rPr lang="en-US" altLang="en-US" dirty="0">
                <a:solidFill>
                  <a:schemeClr val="accent1">
                    <a:lumMod val="75000"/>
                  </a:schemeClr>
                </a:solidFill>
                <a:latin typeface="Comic Sans MS" panose="030F0702030302020204" pitchFamily="66" charset="0"/>
              </a:rPr>
              <a:t> = 2 state to the </a:t>
            </a:r>
            <a:r>
              <a:rPr lang="en-US" altLang="en-US" i="1" dirty="0">
                <a:solidFill>
                  <a:schemeClr val="accent1">
                    <a:lumMod val="75000"/>
                  </a:schemeClr>
                </a:solidFill>
                <a:latin typeface="Comic Sans MS" panose="030F0702030302020204" pitchFamily="66" charset="0"/>
              </a:rPr>
              <a:t>n</a:t>
            </a:r>
            <a:r>
              <a:rPr lang="en-US" altLang="en-US" dirty="0">
                <a:solidFill>
                  <a:schemeClr val="accent1">
                    <a:lumMod val="75000"/>
                  </a:schemeClr>
                </a:solidFill>
                <a:latin typeface="Comic Sans MS" panose="030F0702030302020204" pitchFamily="66" charset="0"/>
              </a:rPr>
              <a:t> = 1 state, what would its wavelength be?</a:t>
            </a:r>
          </a:p>
        </p:txBody>
      </p:sp>
      <p:graphicFrame>
        <p:nvGraphicFramePr>
          <p:cNvPr id="43012" name="Object 5">
            <a:extLst>
              <a:ext uri="{FF2B5EF4-FFF2-40B4-BE49-F238E27FC236}">
                <a16:creationId xmlns:a16="http://schemas.microsoft.com/office/drawing/2014/main" id="{F81E6A08-345B-437E-B19A-EEF799B3B901}"/>
              </a:ext>
            </a:extLst>
          </p:cNvPr>
          <p:cNvGraphicFramePr>
            <a:graphicFrameLocks noChangeAspect="1"/>
          </p:cNvGraphicFramePr>
          <p:nvPr>
            <p:ph idx="1"/>
            <p:extLst>
              <p:ext uri="{D42A27DB-BD31-4B8C-83A1-F6EECF244321}">
                <p14:modId xmlns:p14="http://schemas.microsoft.com/office/powerpoint/2010/main" val="253538469"/>
              </p:ext>
            </p:extLst>
          </p:nvPr>
        </p:nvGraphicFramePr>
        <p:xfrm>
          <a:off x="4900482" y="2839462"/>
          <a:ext cx="334963" cy="484188"/>
        </p:xfrm>
        <a:graphic>
          <a:graphicData uri="http://schemas.openxmlformats.org/presentationml/2006/ole">
            <mc:AlternateContent xmlns:mc="http://schemas.openxmlformats.org/markup-compatibility/2006">
              <mc:Choice xmlns:v="urn:schemas-microsoft-com:vml" Requires="v">
                <p:oleObj spid="_x0000_s9224" name="Equation" r:id="rId4" imgW="114151" imgH="164885" progId="Equation.DSMT4">
                  <p:embed/>
                </p:oleObj>
              </mc:Choice>
              <mc:Fallback>
                <p:oleObj name="Equation" r:id="rId4" imgW="114151" imgH="164885" progId="Equation.DSMT4">
                  <p:embed/>
                  <p:pic>
                    <p:nvPicPr>
                      <p:cNvPr id="43012" name="Object 5">
                        <a:extLst>
                          <a:ext uri="{FF2B5EF4-FFF2-40B4-BE49-F238E27FC236}">
                            <a16:creationId xmlns:a16="http://schemas.microsoft.com/office/drawing/2014/main" id="{F81E6A08-345B-437E-B19A-EEF799B3B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482" y="2839462"/>
                        <a:ext cx="334963"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905000" y="1495426"/>
            <a:ext cx="184150" cy="5191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075" name="Text Box 3"/>
          <p:cNvSpPr txBox="1">
            <a:spLocks noChangeArrowheads="1"/>
          </p:cNvSpPr>
          <p:nvPr/>
        </p:nvSpPr>
        <p:spPr bwMode="auto">
          <a:xfrm>
            <a:off x="840630" y="107951"/>
            <a:ext cx="10299614" cy="646331"/>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omic Sans MS" pitchFamily="66" charset="0"/>
                <a:ea typeface="+mn-ea"/>
                <a:cs typeface="+mn-cs"/>
              </a:rPr>
              <a:t>Chapter 4-class 1:The Bohr Model  of the atom</a:t>
            </a:r>
          </a:p>
        </p:txBody>
      </p:sp>
      <p:sp>
        <p:nvSpPr>
          <p:cNvPr id="3079" name="Rectangle 7"/>
          <p:cNvSpPr>
            <a:spLocks noChangeArrowheads="1"/>
          </p:cNvSpPr>
          <p:nvPr/>
        </p:nvSpPr>
        <p:spPr bwMode="auto">
          <a:xfrm>
            <a:off x="1676400" y="6084151"/>
            <a:ext cx="4419600" cy="4308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Rectangle 7"/>
          <p:cNvSpPr>
            <a:spLocks noChangeArrowheads="1"/>
          </p:cNvSpPr>
          <p:nvPr/>
        </p:nvSpPr>
        <p:spPr bwMode="auto">
          <a:xfrm>
            <a:off x="2431098" y="5125674"/>
            <a:ext cx="8084502" cy="1323439"/>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Some people say, "How can you live without knowing?" I do not know what they mean. I always live without knowing. That is easy. How you get to know is what I want to know.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Richard Feynman</a:t>
            </a:r>
          </a:p>
        </p:txBody>
      </p:sp>
      <p:pic>
        <p:nvPicPr>
          <p:cNvPr id="9" name="Picture 8" descr="310px-Bohr-atom-PAR.svg.png"/>
          <p:cNvPicPr>
            <a:picLocks noChangeAspect="1"/>
          </p:cNvPicPr>
          <p:nvPr/>
        </p:nvPicPr>
        <p:blipFill>
          <a:blip r:embed="rId3"/>
          <a:stretch>
            <a:fillRect/>
          </a:stretch>
        </p:blipFill>
        <p:spPr>
          <a:xfrm>
            <a:off x="4127500" y="1686759"/>
            <a:ext cx="3937000" cy="3429000"/>
          </a:xfrm>
          <a:prstGeom prst="rect">
            <a:avLst/>
          </a:prstGeom>
        </p:spPr>
      </p:pic>
    </p:spTree>
    <p:extLst>
      <p:ext uri="{BB962C8B-B14F-4D97-AF65-F5344CB8AC3E}">
        <p14:creationId xmlns:p14="http://schemas.microsoft.com/office/powerpoint/2010/main" val="47293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1752600" y="838201"/>
            <a:ext cx="86106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It was known that atoms were electrically neutral, but that they could become charged, implying that there were positive and negative charges and that some of them could be removed.</a:t>
            </a:r>
          </a:p>
        </p:txBody>
      </p:sp>
      <p:sp>
        <p:nvSpPr>
          <p:cNvPr id="66564" name="Text Box 5"/>
          <p:cNvSpPr txBox="1">
            <a:spLocks noChangeArrowheads="1"/>
          </p:cNvSpPr>
          <p:nvPr/>
        </p:nvSpPr>
        <p:spPr bwMode="auto">
          <a:xfrm>
            <a:off x="1752600" y="3657600"/>
            <a:ext cx="50292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One popular atomic model was the “plum-pudding” model:</a:t>
            </a:r>
          </a:p>
        </p:txBody>
      </p:sp>
      <p:sp>
        <p:nvSpPr>
          <p:cNvPr id="66565" name="Rectangle 6"/>
          <p:cNvSpPr>
            <a:spLocks noGrp="1" noChangeArrowheads="1"/>
          </p:cNvSpPr>
          <p:nvPr>
            <p:ph type="title"/>
          </p:nvPr>
        </p:nvSpPr>
        <p:spPr>
          <a:xfrm>
            <a:off x="2088520" y="145369"/>
            <a:ext cx="8785600" cy="1280890"/>
          </a:xfrm>
        </p:spPr>
        <p:txBody>
          <a:bodyPr/>
          <a:lstStyle/>
          <a:p>
            <a:pPr eaLnBrk="1" hangingPunct="1"/>
            <a:r>
              <a:rPr lang="en-US" altLang="en-US" dirty="0">
                <a:latin typeface="Comic Sans MS" panose="030F0702030302020204" pitchFamily="66" charset="0"/>
              </a:rPr>
              <a:t>Early Models of the Atom</a:t>
            </a:r>
          </a:p>
        </p:txBody>
      </p:sp>
      <p:pic>
        <p:nvPicPr>
          <p:cNvPr id="66566" name="Picture 8" descr="Figure_37_16"/>
          <p:cNvPicPr>
            <a:picLocks noChangeAspect="1" noChangeArrowheads="1"/>
          </p:cNvPicPr>
          <p:nvPr/>
        </p:nvPicPr>
        <p:blipFill>
          <a:blip r:embed="rId3">
            <a:extLst>
              <a:ext uri="{28A0092B-C50C-407E-A947-70E740481C1C}">
                <a14:useLocalDpi xmlns:a14="http://schemas.microsoft.com/office/drawing/2010/main" val="0"/>
              </a:ext>
            </a:extLst>
          </a:blip>
          <a:srcRect b="2563"/>
          <a:stretch>
            <a:fillRect/>
          </a:stretch>
        </p:blipFill>
        <p:spPr bwMode="auto">
          <a:xfrm>
            <a:off x="8222995" y="2926080"/>
            <a:ext cx="2651125" cy="386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DE971AA4-3144-44AB-A3E2-7DEA2AD8382C}"/>
              </a:ext>
            </a:extLst>
          </p:cNvPr>
          <p:cNvSpPr txBox="1"/>
          <p:nvPr/>
        </p:nvSpPr>
        <p:spPr>
          <a:xfrm>
            <a:off x="10542442" y="5142451"/>
            <a:ext cx="1772873" cy="923330"/>
          </a:xfrm>
          <a:prstGeom prst="rect">
            <a:avLst/>
          </a:prstGeom>
          <a:noFill/>
        </p:spPr>
        <p:txBody>
          <a:bodyPr wrap="square" rtlCol="0">
            <a:spAutoFit/>
          </a:bodyPr>
          <a:lstStyle/>
          <a:p>
            <a:r>
              <a:rPr lang="en-US" b="1" dirty="0">
                <a:solidFill>
                  <a:srgbClr val="FF0000"/>
                </a:solidFill>
              </a:rPr>
              <a:t>This is the first model of the atom in 1890</a:t>
            </a:r>
          </a:p>
        </p:txBody>
      </p:sp>
    </p:spTree>
    <p:extLst>
      <p:ext uri="{BB962C8B-B14F-4D97-AF65-F5344CB8AC3E}">
        <p14:creationId xmlns:p14="http://schemas.microsoft.com/office/powerpoint/2010/main" val="79251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1030778" y="1364672"/>
            <a:ext cx="10354262" cy="3754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This model had the atom consisting of a bulk positive charge, with negative electrons buried throughout.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Rutherford did an experiment that showed that the positively charged nucleus must be extremely small compared to the rest of the atom. He scattered alpha particles – helium nuclei – from a metal foil and observed the scattering angle. He found that some of the angles were far larger than the plum-pudding model would allow.</a:t>
            </a:r>
          </a:p>
        </p:txBody>
      </p:sp>
      <p:sp>
        <p:nvSpPr>
          <p:cNvPr id="68612" name="Rectangle 4"/>
          <p:cNvSpPr>
            <a:spLocks noGrp="1" noChangeArrowheads="1"/>
          </p:cNvSpPr>
          <p:nvPr>
            <p:ph type="title"/>
          </p:nvPr>
        </p:nvSpPr>
        <p:spPr>
          <a:xfrm>
            <a:off x="2599440" y="241724"/>
            <a:ext cx="8785600" cy="1280890"/>
          </a:xfrm>
        </p:spPr>
        <p:txBody>
          <a:bodyPr/>
          <a:lstStyle/>
          <a:p>
            <a:pPr eaLnBrk="1" hangingPunct="1"/>
            <a:r>
              <a:rPr lang="en-US" altLang="en-US" dirty="0"/>
              <a:t> </a:t>
            </a:r>
            <a:r>
              <a:rPr lang="en-US" altLang="en-US" dirty="0">
                <a:solidFill>
                  <a:schemeClr val="tx1"/>
                </a:solidFill>
                <a:latin typeface="Comic Sans MS" panose="030F0702030302020204" pitchFamily="66" charset="0"/>
              </a:rPr>
              <a:t>Early Models of the Atom</a:t>
            </a:r>
          </a:p>
        </p:txBody>
      </p:sp>
    </p:spTree>
    <p:extLst>
      <p:ext uri="{BB962C8B-B14F-4D97-AF65-F5344CB8AC3E}">
        <p14:creationId xmlns:p14="http://schemas.microsoft.com/office/powerpoint/2010/main" val="287346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8" descr="Figure_37_17"/>
          <p:cNvPicPr>
            <a:picLocks noChangeAspect="1" noChangeArrowheads="1"/>
          </p:cNvPicPr>
          <p:nvPr/>
        </p:nvPicPr>
        <p:blipFill>
          <a:blip r:embed="rId3" cstate="print">
            <a:extLst>
              <a:ext uri="{28A0092B-C50C-407E-A947-70E740481C1C}">
                <a14:useLocalDpi xmlns:a14="http://schemas.microsoft.com/office/drawing/2010/main" val="0"/>
              </a:ext>
            </a:extLst>
          </a:blip>
          <a:srcRect b="8902"/>
          <a:stretch>
            <a:fillRect/>
          </a:stretch>
        </p:blipFill>
        <p:spPr bwMode="auto">
          <a:xfrm>
            <a:off x="1828801" y="2408238"/>
            <a:ext cx="5635625"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Text Box 4"/>
          <p:cNvSpPr txBox="1">
            <a:spLocks noChangeArrowheads="1"/>
          </p:cNvSpPr>
          <p:nvPr/>
        </p:nvSpPr>
        <p:spPr bwMode="auto">
          <a:xfrm>
            <a:off x="1752600" y="762000"/>
            <a:ext cx="9560098"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The only way to account for the large angles was to assume that all the positive charge was contained within a tiny volume</a:t>
            </a: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 – now we know </a:t>
            </a:r>
          </a:p>
        </p:txBody>
      </p:sp>
      <p:sp>
        <p:nvSpPr>
          <p:cNvPr id="69637" name="Text Box 5"/>
          <p:cNvSpPr txBox="1">
            <a:spLocks noChangeArrowheads="1"/>
          </p:cNvSpPr>
          <p:nvPr/>
        </p:nvSpPr>
        <p:spPr bwMode="auto">
          <a:xfrm>
            <a:off x="8071947" y="1600201"/>
            <a:ext cx="26670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that the radius of the nucleus is 1/10,000 that of the atom.</a:t>
            </a:r>
          </a:p>
        </p:txBody>
      </p:sp>
      <p:sp>
        <p:nvSpPr>
          <p:cNvPr id="69638" name="Rectangle 6"/>
          <p:cNvSpPr>
            <a:spLocks noGrp="1" noChangeArrowheads="1"/>
          </p:cNvSpPr>
          <p:nvPr>
            <p:ph type="title"/>
          </p:nvPr>
        </p:nvSpPr>
        <p:spPr>
          <a:xfrm>
            <a:off x="2527098" y="121555"/>
            <a:ext cx="8785600" cy="1280890"/>
          </a:xfrm>
        </p:spPr>
        <p:txBody>
          <a:bodyPr/>
          <a:lstStyle/>
          <a:p>
            <a:pPr eaLnBrk="1" hangingPunct="1"/>
            <a:r>
              <a:rPr lang="en-US" altLang="en-US" dirty="0">
                <a:latin typeface="Comic Sans MS" panose="030F0702030302020204" pitchFamily="66" charset="0"/>
              </a:rPr>
              <a:t>Early Models of the Atom</a:t>
            </a:r>
          </a:p>
        </p:txBody>
      </p:sp>
      <p:sp>
        <p:nvSpPr>
          <p:cNvPr id="69639" name="Rectangle 9"/>
          <p:cNvSpPr>
            <a:spLocks noChangeArrowheads="1"/>
          </p:cNvSpPr>
          <p:nvPr/>
        </p:nvSpPr>
        <p:spPr bwMode="auto">
          <a:xfrm>
            <a:off x="4445000" y="4787900"/>
            <a:ext cx="393700"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AFC9D4B3-C6BC-40FA-B344-17552C51CDD0}"/>
              </a:ext>
            </a:extLst>
          </p:cNvPr>
          <p:cNvSpPr txBox="1"/>
          <p:nvPr/>
        </p:nvSpPr>
        <p:spPr>
          <a:xfrm>
            <a:off x="7784983" y="4277857"/>
            <a:ext cx="3347208" cy="1200329"/>
          </a:xfrm>
          <a:prstGeom prst="rect">
            <a:avLst/>
          </a:prstGeom>
          <a:noFill/>
        </p:spPr>
        <p:txBody>
          <a:bodyPr wrap="square" rtlCol="0">
            <a:spAutoFit/>
          </a:bodyPr>
          <a:lstStyle/>
          <a:p>
            <a:r>
              <a:rPr lang="el-GR" dirty="0">
                <a:latin typeface="Arial Unicode MS" panose="020B0604020202020204" pitchFamily="34" charset="-128"/>
                <a:ea typeface="Arial Unicode MS" panose="020B0604020202020204" pitchFamily="34" charset="-128"/>
                <a:cs typeface="Arial Unicode MS" panose="020B0604020202020204" pitchFamily="34" charset="-128"/>
              </a:rPr>
              <a:t>α</a:t>
            </a:r>
            <a:r>
              <a:rPr lang="en-US" dirty="0">
                <a:latin typeface="Comic Sans MS" panose="030F0702030302020204" pitchFamily="66" charset="0"/>
              </a:rPr>
              <a:t> particles emitted by radon are deflected by a metallic foil, and few particles rebound</a:t>
            </a:r>
          </a:p>
        </p:txBody>
      </p:sp>
    </p:spTree>
    <p:extLst>
      <p:ext uri="{BB962C8B-B14F-4D97-AF65-F5344CB8AC3E}">
        <p14:creationId xmlns:p14="http://schemas.microsoft.com/office/powerpoint/2010/main" val="215198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2"/>
          <p:cNvSpPr>
            <a:spLocks noGrp="1"/>
          </p:cNvSpPr>
          <p:nvPr>
            <p:ph type="dt" sz="quarter" idx="10"/>
          </p:nvPr>
        </p:nvSpPr>
        <p:spPr>
          <a:noFill/>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Copyright © 2009 Pearson Education, Inc.</a:t>
            </a:r>
          </a:p>
        </p:txBody>
      </p:sp>
      <p:sp>
        <p:nvSpPr>
          <p:cNvPr id="71683" name="Text Box 3"/>
          <p:cNvSpPr txBox="1">
            <a:spLocks noChangeArrowheads="1"/>
          </p:cNvSpPr>
          <p:nvPr/>
        </p:nvSpPr>
        <p:spPr bwMode="auto">
          <a:xfrm>
            <a:off x="822959" y="1685943"/>
            <a:ext cx="6025709" cy="3754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Therefore, Rutherford’s model of the atom is mostly empty space:</a:t>
            </a:r>
          </a:p>
          <a:p>
            <a:pPr lvl="0">
              <a:spcBef>
                <a:spcPct val="50000"/>
              </a:spcBef>
              <a:defRPr/>
            </a:pPr>
            <a:r>
              <a:rPr lang="en-US" altLang="en-US" dirty="0">
                <a:solidFill>
                  <a:srgbClr val="DE7E18">
                    <a:lumMod val="50000"/>
                  </a:srgbClr>
                </a:solidFill>
                <a:latin typeface="Comic Sans MS" panose="030F0702030302020204" pitchFamily="66" charset="0"/>
              </a:rPr>
              <a:t>He hypothesized that the atom consists of a tiny massive nucleus with electrons orbiting about it, if not orbiting they fall into the nucleus.</a:t>
            </a:r>
            <a:endPar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endParaRPr>
          </a:p>
        </p:txBody>
      </p:sp>
      <p:sp>
        <p:nvSpPr>
          <p:cNvPr id="71684" name="Rectangle 6"/>
          <p:cNvSpPr>
            <a:spLocks noGrp="1" noChangeArrowheads="1"/>
          </p:cNvSpPr>
          <p:nvPr>
            <p:ph type="title"/>
          </p:nvPr>
        </p:nvSpPr>
        <p:spPr>
          <a:xfrm>
            <a:off x="1828800" y="75470"/>
            <a:ext cx="8785600" cy="1280890"/>
          </a:xfrm>
        </p:spPr>
        <p:txBody>
          <a:bodyPr/>
          <a:lstStyle/>
          <a:p>
            <a:pPr eaLnBrk="1" hangingPunct="1"/>
            <a:r>
              <a:rPr lang="en-US" altLang="en-US" dirty="0">
                <a:latin typeface="Comic Sans MS" panose="030F0702030302020204" pitchFamily="66" charset="0"/>
              </a:rPr>
              <a:t>Early Models of the Atom</a:t>
            </a:r>
          </a:p>
        </p:txBody>
      </p:sp>
      <p:pic>
        <p:nvPicPr>
          <p:cNvPr id="71685" name="Picture 8" descr="Figure_37_18"/>
          <p:cNvPicPr>
            <a:picLocks noChangeAspect="1" noChangeArrowheads="1"/>
          </p:cNvPicPr>
          <p:nvPr/>
        </p:nvPicPr>
        <p:blipFill>
          <a:blip r:embed="rId3">
            <a:extLst>
              <a:ext uri="{28A0092B-C50C-407E-A947-70E740481C1C}">
                <a14:useLocalDpi xmlns:a14="http://schemas.microsoft.com/office/drawing/2010/main" val="0"/>
              </a:ext>
            </a:extLst>
          </a:blip>
          <a:srcRect b="2928"/>
          <a:stretch>
            <a:fillRect/>
          </a:stretch>
        </p:blipFill>
        <p:spPr bwMode="auto">
          <a:xfrm>
            <a:off x="6989926" y="1008875"/>
            <a:ext cx="4321175"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3214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1107347" y="1038105"/>
            <a:ext cx="10234569"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A very thin gas heated in a discharge tube emits light only at characteristic frequencies.</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a:solidFill>
                  <a:srgbClr val="DE7E18">
                    <a:lumMod val="50000"/>
                  </a:srgbClr>
                </a:solidFill>
                <a:latin typeface="Comic Sans MS" panose="030F0702030302020204" pitchFamily="66" charset="0"/>
              </a:rPr>
              <a:t>Rarefied gases emit light</a:t>
            </a:r>
            <a:endPar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endParaRPr>
          </a:p>
        </p:txBody>
      </p:sp>
      <p:sp>
        <p:nvSpPr>
          <p:cNvPr id="73732" name="Rectangle 5"/>
          <p:cNvSpPr>
            <a:spLocks noGrp="1" noChangeArrowheads="1"/>
          </p:cNvSpPr>
          <p:nvPr>
            <p:ph type="title"/>
          </p:nvPr>
        </p:nvSpPr>
        <p:spPr>
          <a:xfrm>
            <a:off x="1981200" y="0"/>
            <a:ext cx="8229600" cy="1295400"/>
          </a:xfrm>
        </p:spPr>
        <p:txBody>
          <a:bodyPr/>
          <a:lstStyle/>
          <a:p>
            <a:pPr eaLnBrk="1" hangingPunct="1"/>
            <a:r>
              <a:rPr lang="en-US" altLang="en-US" dirty="0">
                <a:latin typeface="Comic Sans MS" panose="030F0702030302020204" pitchFamily="66" charset="0"/>
              </a:rPr>
              <a:t>Atomic Spectra: Key to the Structure of the Atom</a:t>
            </a:r>
          </a:p>
        </p:txBody>
      </p:sp>
      <p:pic>
        <p:nvPicPr>
          <p:cNvPr id="73733" name="Picture 7" descr="Figure_37_19a"/>
          <p:cNvPicPr>
            <a:picLocks noChangeAspect="1" noChangeArrowheads="1"/>
          </p:cNvPicPr>
          <p:nvPr/>
        </p:nvPicPr>
        <p:blipFill>
          <a:blip r:embed="rId3">
            <a:extLst>
              <a:ext uri="{28A0092B-C50C-407E-A947-70E740481C1C}">
                <a14:useLocalDpi xmlns:a14="http://schemas.microsoft.com/office/drawing/2010/main" val="0"/>
              </a:ext>
            </a:extLst>
          </a:blip>
          <a:srcRect b="11607"/>
          <a:stretch>
            <a:fillRect/>
          </a:stretch>
        </p:blipFill>
        <p:spPr bwMode="auto">
          <a:xfrm>
            <a:off x="2478088" y="2657476"/>
            <a:ext cx="3097212" cy="3675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4" name="Picture 8" descr="Figure_37_19b"/>
          <p:cNvPicPr>
            <a:picLocks noChangeAspect="1" noChangeArrowheads="1"/>
          </p:cNvPicPr>
          <p:nvPr/>
        </p:nvPicPr>
        <p:blipFill>
          <a:blip r:embed="rId4">
            <a:extLst>
              <a:ext uri="{28A0092B-C50C-407E-A947-70E740481C1C}">
                <a14:useLocalDpi xmlns:a14="http://schemas.microsoft.com/office/drawing/2010/main" val="0"/>
              </a:ext>
            </a:extLst>
          </a:blip>
          <a:srcRect b="11931"/>
          <a:stretch>
            <a:fillRect/>
          </a:stretch>
        </p:blipFill>
        <p:spPr bwMode="auto">
          <a:xfrm>
            <a:off x="6002339" y="2673351"/>
            <a:ext cx="3724275" cy="365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945506" y="3200400"/>
            <a:ext cx="4629794" cy="369332"/>
          </a:xfrm>
          <a:prstGeom prst="rect">
            <a:avLst/>
          </a:prstGeom>
          <a:noFill/>
        </p:spPr>
        <p:txBody>
          <a:bodyPr wrap="none" rtlCol="0">
            <a:spAutoFit/>
          </a:bodyPr>
          <a:lstStyle/>
          <a:p>
            <a:r>
              <a:rPr lang="en-US" dirty="0"/>
              <a:t>Discharge tube with gas at low pressure</a:t>
            </a:r>
          </a:p>
        </p:txBody>
      </p:sp>
      <p:sp>
        <p:nvSpPr>
          <p:cNvPr id="3" name="TextBox 2">
            <a:extLst>
              <a:ext uri="{FF2B5EF4-FFF2-40B4-BE49-F238E27FC236}">
                <a16:creationId xmlns:a16="http://schemas.microsoft.com/office/drawing/2014/main" id="{A39F4983-1154-4873-9960-E70C6BD279AF}"/>
              </a:ext>
            </a:extLst>
          </p:cNvPr>
          <p:cNvSpPr txBox="1"/>
          <p:nvPr/>
        </p:nvSpPr>
        <p:spPr>
          <a:xfrm>
            <a:off x="9932565" y="2827090"/>
            <a:ext cx="1409351" cy="2585323"/>
          </a:xfrm>
          <a:prstGeom prst="rect">
            <a:avLst/>
          </a:prstGeom>
          <a:noFill/>
        </p:spPr>
        <p:txBody>
          <a:bodyPr wrap="square" rtlCol="0">
            <a:spAutoFit/>
          </a:bodyPr>
          <a:lstStyle/>
          <a:p>
            <a:r>
              <a:rPr lang="en-US" dirty="0"/>
              <a:t>Radiations are due to atoms or molecules.</a:t>
            </a:r>
          </a:p>
          <a:p>
            <a:r>
              <a:rPr lang="en-US" dirty="0"/>
              <a:t>This was observed in the late 19</a:t>
            </a:r>
            <a:r>
              <a:rPr lang="en-US" baseline="30000" dirty="0"/>
              <a:t>th</a:t>
            </a:r>
            <a:r>
              <a:rPr lang="en-US" dirty="0"/>
              <a:t> century.</a:t>
            </a:r>
          </a:p>
        </p:txBody>
      </p:sp>
    </p:spTree>
    <p:extLst>
      <p:ext uri="{BB962C8B-B14F-4D97-AF65-F5344CB8AC3E}">
        <p14:creationId xmlns:p14="http://schemas.microsoft.com/office/powerpoint/2010/main" val="719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7" descr="Figure_37_20"/>
          <p:cNvPicPr>
            <a:picLocks noChangeAspect="1" noChangeArrowheads="1"/>
          </p:cNvPicPr>
          <p:nvPr/>
        </p:nvPicPr>
        <p:blipFill>
          <a:blip r:embed="rId3">
            <a:extLst>
              <a:ext uri="{28A0092B-C50C-407E-A947-70E740481C1C}">
                <a14:useLocalDpi xmlns:a14="http://schemas.microsoft.com/office/drawing/2010/main" val="0"/>
              </a:ext>
            </a:extLst>
          </a:blip>
          <a:srcRect b="13480"/>
          <a:stretch>
            <a:fillRect/>
          </a:stretch>
        </p:blipFill>
        <p:spPr bwMode="auto">
          <a:xfrm>
            <a:off x="1866900" y="3359602"/>
            <a:ext cx="8385175"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Text Box 3"/>
          <p:cNvSpPr txBox="1">
            <a:spLocks noChangeArrowheads="1"/>
          </p:cNvSpPr>
          <p:nvPr/>
        </p:nvSpPr>
        <p:spPr bwMode="auto">
          <a:xfrm>
            <a:off x="605812" y="1145546"/>
            <a:ext cx="1170432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An atomic spectrum is a line spectrum – only certain frequencies appear, it is discrete not continuous when analyzed through a spectrometer. If white light passes through such a gas, it absorbs at those same frequencies. (this is light emitted by individual atoms)- </a:t>
            </a:r>
            <a:r>
              <a:rPr kumimoji="0" lang="en-US" altLang="en-US" sz="2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t>but this conflicts with Rutherford model</a:t>
            </a:r>
          </a:p>
        </p:txBody>
      </p:sp>
      <p:sp>
        <p:nvSpPr>
          <p:cNvPr id="75781" name="Rectangle 5"/>
          <p:cNvSpPr>
            <a:spLocks noGrp="1" noChangeArrowheads="1"/>
          </p:cNvSpPr>
          <p:nvPr>
            <p:ph type="title"/>
          </p:nvPr>
        </p:nvSpPr>
        <p:spPr>
          <a:xfrm>
            <a:off x="1612669" y="0"/>
            <a:ext cx="10789920" cy="1219200"/>
          </a:xfrm>
        </p:spPr>
        <p:txBody>
          <a:bodyPr/>
          <a:lstStyle/>
          <a:p>
            <a:pPr eaLnBrk="1" hangingPunct="1"/>
            <a:r>
              <a:rPr lang="en-US" altLang="en-US" dirty="0">
                <a:latin typeface="Comic Sans MS" panose="030F0702030302020204" pitchFamily="66" charset="0"/>
              </a:rPr>
              <a:t>Atomic Spectra: Key to the Structure of the Atom</a:t>
            </a:r>
          </a:p>
        </p:txBody>
      </p:sp>
      <p:sp>
        <p:nvSpPr>
          <p:cNvPr id="75782" name="Rectangle 8"/>
          <p:cNvSpPr>
            <a:spLocks noChangeArrowheads="1"/>
          </p:cNvSpPr>
          <p:nvPr/>
        </p:nvSpPr>
        <p:spPr bwMode="auto">
          <a:xfrm>
            <a:off x="1866900" y="3962400"/>
            <a:ext cx="406400" cy="330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783" name="Rectangle 9"/>
          <p:cNvSpPr>
            <a:spLocks noChangeArrowheads="1"/>
          </p:cNvSpPr>
          <p:nvPr/>
        </p:nvSpPr>
        <p:spPr bwMode="auto">
          <a:xfrm>
            <a:off x="1866900" y="5156200"/>
            <a:ext cx="406400" cy="330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p:cNvSpPr txBox="1"/>
          <p:nvPr/>
        </p:nvSpPr>
        <p:spPr>
          <a:xfrm>
            <a:off x="2177934" y="4127500"/>
            <a:ext cx="29370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Emission of Hydrogen</a:t>
            </a:r>
          </a:p>
        </p:txBody>
      </p:sp>
      <p:sp>
        <p:nvSpPr>
          <p:cNvPr id="3" name="TextBox 2"/>
          <p:cNvSpPr txBox="1"/>
          <p:nvPr/>
        </p:nvSpPr>
        <p:spPr>
          <a:xfrm>
            <a:off x="2177934" y="5136634"/>
            <a:ext cx="2589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 Emission of Helium</a:t>
            </a:r>
          </a:p>
        </p:txBody>
      </p:sp>
      <p:sp>
        <p:nvSpPr>
          <p:cNvPr id="4" name="TextBox 3"/>
          <p:cNvSpPr txBox="1"/>
          <p:nvPr/>
        </p:nvSpPr>
        <p:spPr>
          <a:xfrm>
            <a:off x="2070100" y="6375852"/>
            <a:ext cx="34836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 Solar absorption spectrum</a:t>
            </a:r>
          </a:p>
        </p:txBody>
      </p:sp>
      <p:sp>
        <p:nvSpPr>
          <p:cNvPr id="5" name="TextBox 4">
            <a:extLst>
              <a:ext uri="{FF2B5EF4-FFF2-40B4-BE49-F238E27FC236}">
                <a16:creationId xmlns:a16="http://schemas.microsoft.com/office/drawing/2014/main" id="{C5DA3202-EB01-4114-B8D9-F6E9DB7E80A3}"/>
              </a:ext>
            </a:extLst>
          </p:cNvPr>
          <p:cNvSpPr txBox="1"/>
          <p:nvPr/>
        </p:nvSpPr>
        <p:spPr>
          <a:xfrm>
            <a:off x="10477850" y="3359602"/>
            <a:ext cx="1832282" cy="1323439"/>
          </a:xfrm>
          <a:prstGeom prst="rect">
            <a:avLst/>
          </a:prstGeom>
          <a:noFill/>
        </p:spPr>
        <p:txBody>
          <a:bodyPr wrap="square" rtlCol="0">
            <a:spAutoFit/>
          </a:bodyPr>
          <a:lstStyle/>
          <a:p>
            <a:r>
              <a:rPr lang="en-US" sz="1600" dirty="0">
                <a:latin typeface="Comic Sans MS" panose="030F0702030302020204" pitchFamily="66" charset="0"/>
              </a:rPr>
              <a:t>Hydrogen gives off 4 energies (or wavelengths)</a:t>
            </a:r>
          </a:p>
          <a:p>
            <a:r>
              <a:rPr lang="en-US" sz="1600" dirty="0">
                <a:latin typeface="Comic Sans MS" panose="030F0702030302020204" pitchFamily="66" charset="0"/>
              </a:rPr>
              <a:t>This is the atom model</a:t>
            </a:r>
          </a:p>
        </p:txBody>
      </p:sp>
    </p:spTree>
    <p:extLst>
      <p:ext uri="{BB962C8B-B14F-4D97-AF65-F5344CB8AC3E}">
        <p14:creationId xmlns:p14="http://schemas.microsoft.com/office/powerpoint/2010/main" val="389806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901" y="407979"/>
            <a:ext cx="9863484" cy="1280890"/>
          </a:xfrm>
        </p:spPr>
        <p:txBody>
          <a:bodyPr/>
          <a:lstStyle/>
          <a:p>
            <a:r>
              <a:rPr lang="en-US" altLang="en-US" dirty="0">
                <a:solidFill>
                  <a:prstClr val="black">
                    <a:lumMod val="85000"/>
                    <a:lumOff val="15000"/>
                  </a:prstClr>
                </a:solidFill>
                <a:latin typeface="Comic Sans MS" panose="030F0702030302020204" pitchFamily="66" charset="0"/>
              </a:rPr>
              <a:t>Atomic Spectra: Key to the Structure of the Atom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49" y="1309102"/>
            <a:ext cx="5805055" cy="4765271"/>
          </a:xfrm>
          <a:prstGeom prst="rect">
            <a:avLst/>
          </a:prstGeom>
        </p:spPr>
      </p:pic>
      <p:sp>
        <p:nvSpPr>
          <p:cNvPr id="4" name="TextBox 3"/>
          <p:cNvSpPr txBox="1"/>
          <p:nvPr/>
        </p:nvSpPr>
        <p:spPr>
          <a:xfrm>
            <a:off x="395932" y="1688869"/>
            <a:ext cx="6196061"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Each energy state, or orbit, is designated by an integer, n as shown in the figure.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Spectral emission occurs when </a:t>
            </a:r>
            <a:r>
              <a:rPr kumimoji="0" lang="en-US" sz="18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an electron transitions, or jumps, </a:t>
            </a: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from a higher energy state to a lower energy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The energy of </a:t>
            </a:r>
            <a:r>
              <a:rPr kumimoji="0" lang="en-US" sz="18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an emitted photon corresponds </a:t>
            </a: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to the energy difference between the two states.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Because the energy of each state is fixed, the energy difference between them is fixed, and the transition will always produce a photon with the same energy.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The spectral lines are grouped into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   </a:t>
            </a:r>
            <a:r>
              <a:rPr kumimoji="0" lang="en-US" sz="1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lines are named sequentially starting from the      </a:t>
            </a:r>
            <a:r>
              <a:rPr kumimoji="0" lang="en-US" sz="1800" b="1" i="0" u="sng" strike="noStrike" kern="1200" cap="none" spc="0" normalizeH="0" noProof="0" dirty="0">
                <a:ln>
                  <a:noFill/>
                </a:ln>
                <a:solidFill>
                  <a:srgbClr val="FF0000"/>
                </a:solidFill>
                <a:effectLst/>
                <a:uLnTx/>
                <a:uFillTx/>
                <a:latin typeface="Comic Sans MS" panose="030F0702030302020204" pitchFamily="66" charset="0"/>
                <a:ea typeface="+mn-ea"/>
                <a:cs typeface="+mn-cs"/>
              </a:rPr>
              <a:t> </a:t>
            </a:r>
            <a:r>
              <a:rPr kumimoji="0" lang="en-US" sz="1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longest wavelength/lowest frequency of the series</a:t>
            </a:r>
          </a:p>
        </p:txBody>
      </p:sp>
    </p:spTree>
    <p:extLst>
      <p:ext uri="{BB962C8B-B14F-4D97-AF65-F5344CB8AC3E}">
        <p14:creationId xmlns:p14="http://schemas.microsoft.com/office/powerpoint/2010/main" val="284670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7" descr="Figure_37_22"/>
          <p:cNvPicPr>
            <a:picLocks noChangeAspect="1" noChangeArrowheads="1"/>
          </p:cNvPicPr>
          <p:nvPr/>
        </p:nvPicPr>
        <p:blipFill>
          <a:blip r:embed="rId3">
            <a:extLst>
              <a:ext uri="{28A0092B-C50C-407E-A947-70E740481C1C}">
                <a14:useLocalDpi xmlns:a14="http://schemas.microsoft.com/office/drawing/2010/main" val="0"/>
              </a:ext>
            </a:extLst>
          </a:blip>
          <a:srcRect b="4480"/>
          <a:stretch>
            <a:fillRect/>
          </a:stretch>
        </p:blipFill>
        <p:spPr bwMode="auto">
          <a:xfrm>
            <a:off x="1817689" y="3200401"/>
            <a:ext cx="8555037"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Text Box 3"/>
          <p:cNvSpPr txBox="1">
            <a:spLocks noChangeArrowheads="1"/>
          </p:cNvSpPr>
          <p:nvPr/>
        </p:nvSpPr>
        <p:spPr bwMode="auto">
          <a:xfrm>
            <a:off x="1828800" y="1524000"/>
            <a:ext cx="8458200"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A portion of the complete spectrum of hydrogen is shown here. The lines cannot be explained by the Rutherford theory.</a:t>
            </a: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altLang="en-US" sz="1800" dirty="0">
                <a:solidFill>
                  <a:srgbClr val="DE7E18">
                    <a:lumMod val="50000"/>
                  </a:srgbClr>
                </a:solidFill>
                <a:latin typeface="Comic Sans MS" panose="030F0702030302020204" pitchFamily="66" charset="0"/>
              </a:rPr>
              <a:t>The spacing between the lines decreases in a regular way.</a:t>
            </a: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altLang="en-US" sz="1800" dirty="0">
                <a:solidFill>
                  <a:srgbClr val="DE7E18">
                    <a:lumMod val="50000"/>
                  </a:srgbClr>
                </a:solidFill>
                <a:latin typeface="Comic Sans MS" panose="030F0702030302020204" pitchFamily="66" charset="0"/>
              </a:rPr>
              <a:t>The line spectra is a key to the structure of the atom.</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endParaRPr>
          </a:p>
        </p:txBody>
      </p:sp>
      <p:sp>
        <p:nvSpPr>
          <p:cNvPr id="79877" name="Rectangle 5"/>
          <p:cNvSpPr>
            <a:spLocks noGrp="1" noChangeArrowheads="1"/>
          </p:cNvSpPr>
          <p:nvPr>
            <p:ph type="title"/>
          </p:nvPr>
        </p:nvSpPr>
        <p:spPr>
          <a:xfrm>
            <a:off x="1981200" y="0"/>
            <a:ext cx="8229600" cy="1219200"/>
          </a:xfrm>
        </p:spPr>
        <p:txBody>
          <a:bodyPr/>
          <a:lstStyle/>
          <a:p>
            <a:pPr eaLnBrk="1" hangingPunct="1"/>
            <a:r>
              <a:rPr lang="en-US" altLang="en-US" dirty="0">
                <a:latin typeface="Comic Sans MS" panose="030F0702030302020204" pitchFamily="66" charset="0"/>
              </a:rPr>
              <a:t>Atomic Spectra: Key to the Structure of the Atom</a:t>
            </a:r>
          </a:p>
        </p:txBody>
      </p:sp>
    </p:spTree>
    <p:extLst>
      <p:ext uri="{BB962C8B-B14F-4D97-AF65-F5344CB8AC3E}">
        <p14:creationId xmlns:p14="http://schemas.microsoft.com/office/powerpoint/2010/main" val="200242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omic Sans MS" panose="030F0702030302020204" pitchFamily="66" charset="0"/>
              </a:rPr>
              <a:t>Problem </a:t>
            </a:r>
          </a:p>
        </p:txBody>
      </p:sp>
      <mc:AlternateContent xmlns:mc="http://schemas.openxmlformats.org/markup-compatibility/2006" xmlns:a14="http://schemas.microsoft.com/office/drawing/2010/main">
        <mc:Choice Requires="a14">
          <p:sp>
            <p:nvSpPr>
              <p:cNvPr id="3" name="Rectangle 2"/>
              <p:cNvSpPr/>
              <p:nvPr/>
            </p:nvSpPr>
            <p:spPr>
              <a:xfrm>
                <a:off x="2237085" y="2387650"/>
                <a:ext cx="83312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19.	(I) Write the wave function for (a) a free electron and (b) a free proton, each having a constant velocity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𝑣</m:t>
                    </m:r>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=3.0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a:t>
                </a:r>
                <a:r>
                  <a:rPr kumimoji="0" lang="en-US" sz="32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5</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m/s</a:t>
                </a:r>
              </a:p>
            </p:txBody>
          </p:sp>
        </mc:Choice>
        <mc:Fallback xmlns="">
          <p:sp>
            <p:nvSpPr>
              <p:cNvPr id="3" name="Rectangle 2"/>
              <p:cNvSpPr>
                <a:spLocks noRot="1" noChangeAspect="1" noMove="1" noResize="1" noEditPoints="1" noAdjustHandles="1" noChangeArrowheads="1" noChangeShapeType="1" noTextEdit="1"/>
              </p:cNvSpPr>
              <p:nvPr/>
            </p:nvSpPr>
            <p:spPr>
              <a:xfrm>
                <a:off x="2237085" y="2387650"/>
                <a:ext cx="8331200" cy="1569660"/>
              </a:xfrm>
              <a:prstGeom prst="rect">
                <a:avLst/>
              </a:prstGeom>
              <a:blipFill>
                <a:blip r:embed="rId2"/>
                <a:stretch>
                  <a:fillRect l="-1902" t="-5058" r="-219" b="-12062"/>
                </a:stretch>
              </a:blipFill>
            </p:spPr>
            <p:txBody>
              <a:bodyPr/>
              <a:lstStyle/>
              <a:p>
                <a:r>
                  <a:rPr lang="en-US">
                    <a:noFill/>
                  </a:rPr>
                  <a:t> </a:t>
                </a:r>
              </a:p>
            </p:txBody>
          </p:sp>
        </mc:Fallback>
      </mc:AlternateContent>
    </p:spTree>
    <p:extLst>
      <p:ext uri="{BB962C8B-B14F-4D97-AF65-F5344CB8AC3E}">
        <p14:creationId xmlns:p14="http://schemas.microsoft.com/office/powerpoint/2010/main" val="313247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0"/>
            <a:ext cx="9144000" cy="579438"/>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Summary of important Ideas</a:t>
            </a:r>
          </a:p>
        </p:txBody>
      </p:sp>
      <p:sp>
        <p:nvSpPr>
          <p:cNvPr id="17411" name="Line 3"/>
          <p:cNvSpPr>
            <a:spLocks noChangeShapeType="1"/>
          </p:cNvSpPr>
          <p:nvPr/>
        </p:nvSpPr>
        <p:spPr bwMode="auto">
          <a:xfrm>
            <a:off x="2416176" y="6302375"/>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2" name="Line 4"/>
          <p:cNvSpPr>
            <a:spLocks noChangeShapeType="1"/>
          </p:cNvSpPr>
          <p:nvPr/>
        </p:nvSpPr>
        <p:spPr bwMode="auto">
          <a:xfrm>
            <a:off x="2314576" y="4048125"/>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3" name="Line 5"/>
          <p:cNvSpPr>
            <a:spLocks noChangeShapeType="1"/>
          </p:cNvSpPr>
          <p:nvPr/>
        </p:nvSpPr>
        <p:spPr bwMode="auto">
          <a:xfrm>
            <a:off x="2314576" y="3857625"/>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4" name="Line 6"/>
          <p:cNvSpPr>
            <a:spLocks noChangeShapeType="1"/>
          </p:cNvSpPr>
          <p:nvPr/>
        </p:nvSpPr>
        <p:spPr bwMode="auto">
          <a:xfrm>
            <a:off x="2314576" y="3768725"/>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5" name="Line 7"/>
          <p:cNvSpPr>
            <a:spLocks noChangeShapeType="1"/>
          </p:cNvSpPr>
          <p:nvPr/>
        </p:nvSpPr>
        <p:spPr bwMode="auto">
          <a:xfrm>
            <a:off x="2314576" y="3735388"/>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6" name="Line 8"/>
          <p:cNvSpPr>
            <a:spLocks noChangeShapeType="1"/>
          </p:cNvSpPr>
          <p:nvPr/>
        </p:nvSpPr>
        <p:spPr bwMode="auto">
          <a:xfrm>
            <a:off x="2314576" y="3690938"/>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7" name="Line 9"/>
          <p:cNvSpPr>
            <a:spLocks noChangeShapeType="1"/>
          </p:cNvSpPr>
          <p:nvPr/>
        </p:nvSpPr>
        <p:spPr bwMode="auto">
          <a:xfrm>
            <a:off x="2314576" y="3633788"/>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8" name="Line 10"/>
          <p:cNvSpPr>
            <a:spLocks noChangeShapeType="1"/>
          </p:cNvSpPr>
          <p:nvPr/>
        </p:nvSpPr>
        <p:spPr bwMode="auto">
          <a:xfrm>
            <a:off x="2314576" y="3648075"/>
            <a:ext cx="881063"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19" name="Oval 11"/>
          <p:cNvSpPr>
            <a:spLocks noChangeArrowheads="1"/>
          </p:cNvSpPr>
          <p:nvPr/>
        </p:nvSpPr>
        <p:spPr bwMode="auto">
          <a:xfrm>
            <a:off x="2760663" y="6224588"/>
            <a:ext cx="146050" cy="10001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20" name="Text Box 12"/>
          <p:cNvSpPr txBox="1">
            <a:spLocks noChangeArrowheads="1"/>
          </p:cNvSpPr>
          <p:nvPr/>
        </p:nvSpPr>
        <p:spPr bwMode="auto">
          <a:xfrm>
            <a:off x="2011363" y="3094039"/>
            <a:ext cx="1564852"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Hydrogen</a:t>
            </a:r>
          </a:p>
        </p:txBody>
      </p:sp>
      <p:sp>
        <p:nvSpPr>
          <p:cNvPr id="17421" name="Line 13"/>
          <p:cNvSpPr>
            <a:spLocks noChangeShapeType="1"/>
          </p:cNvSpPr>
          <p:nvPr/>
        </p:nvSpPr>
        <p:spPr bwMode="auto">
          <a:xfrm flipV="1">
            <a:off x="2125663" y="3635376"/>
            <a:ext cx="0" cy="2943225"/>
          </a:xfrm>
          <a:prstGeom prst="line">
            <a:avLst/>
          </a:prstGeom>
          <a:noFill/>
          <a:ln w="9525">
            <a:solidFill>
              <a:schemeClr val="tx1"/>
            </a:solidFill>
            <a:round/>
            <a:headEnd/>
            <a:tailEnd type="triangl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22" name="Text Box 14"/>
          <p:cNvSpPr txBox="1">
            <a:spLocks noChangeArrowheads="1"/>
          </p:cNvSpPr>
          <p:nvPr/>
        </p:nvSpPr>
        <p:spPr bwMode="auto">
          <a:xfrm rot="-5400000">
            <a:off x="1296686" y="4641207"/>
            <a:ext cx="1178528"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Energy</a:t>
            </a:r>
          </a:p>
        </p:txBody>
      </p:sp>
      <p:grpSp>
        <p:nvGrpSpPr>
          <p:cNvPr id="2" name="Group 15"/>
          <p:cNvGrpSpPr>
            <a:grpSpLocks/>
          </p:cNvGrpSpPr>
          <p:nvPr/>
        </p:nvGrpSpPr>
        <p:grpSpPr bwMode="auto">
          <a:xfrm>
            <a:off x="4273550" y="3181350"/>
            <a:ext cx="7539039" cy="3543301"/>
            <a:chOff x="1732" y="2004"/>
            <a:chExt cx="4749" cy="2232"/>
          </a:xfrm>
        </p:grpSpPr>
        <p:sp>
          <p:nvSpPr>
            <p:cNvPr id="17426" name="Line 16"/>
            <p:cNvSpPr>
              <a:spLocks noChangeShapeType="1"/>
            </p:cNvSpPr>
            <p:nvPr/>
          </p:nvSpPr>
          <p:spPr bwMode="auto">
            <a:xfrm>
              <a:off x="1805" y="4236"/>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27" name="Line 17"/>
            <p:cNvSpPr>
              <a:spLocks noChangeShapeType="1"/>
            </p:cNvSpPr>
            <p:nvPr/>
          </p:nvSpPr>
          <p:spPr bwMode="auto">
            <a:xfrm>
              <a:off x="1811" y="2619"/>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28" name="Line 18"/>
            <p:cNvSpPr>
              <a:spLocks noChangeShapeType="1"/>
            </p:cNvSpPr>
            <p:nvPr/>
          </p:nvSpPr>
          <p:spPr bwMode="auto">
            <a:xfrm>
              <a:off x="1811" y="2513"/>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29" name="Line 19"/>
            <p:cNvSpPr>
              <a:spLocks noChangeShapeType="1"/>
            </p:cNvSpPr>
            <p:nvPr/>
          </p:nvSpPr>
          <p:spPr bwMode="auto">
            <a:xfrm>
              <a:off x="1811" y="2443"/>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0" name="Line 20"/>
            <p:cNvSpPr>
              <a:spLocks noChangeShapeType="1"/>
            </p:cNvSpPr>
            <p:nvPr/>
          </p:nvSpPr>
          <p:spPr bwMode="auto">
            <a:xfrm>
              <a:off x="1811" y="2345"/>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1" name="Line 21"/>
            <p:cNvSpPr>
              <a:spLocks noChangeShapeType="1"/>
            </p:cNvSpPr>
            <p:nvPr/>
          </p:nvSpPr>
          <p:spPr bwMode="auto">
            <a:xfrm>
              <a:off x="1811" y="2321"/>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2" name="Line 22"/>
            <p:cNvSpPr>
              <a:spLocks noChangeShapeType="1"/>
            </p:cNvSpPr>
            <p:nvPr/>
          </p:nvSpPr>
          <p:spPr bwMode="auto">
            <a:xfrm>
              <a:off x="1811" y="2289"/>
              <a:ext cx="551"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3" name="Line 23"/>
            <p:cNvSpPr>
              <a:spLocks noChangeShapeType="1"/>
            </p:cNvSpPr>
            <p:nvPr/>
          </p:nvSpPr>
          <p:spPr bwMode="auto">
            <a:xfrm>
              <a:off x="1811" y="2294"/>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4" name="Oval 24"/>
            <p:cNvSpPr>
              <a:spLocks noChangeArrowheads="1"/>
            </p:cNvSpPr>
            <p:nvPr/>
          </p:nvSpPr>
          <p:spPr bwMode="auto">
            <a:xfrm>
              <a:off x="1973" y="4152"/>
              <a:ext cx="92" cy="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5" name="Text Box 25"/>
            <p:cNvSpPr txBox="1">
              <a:spLocks noChangeArrowheads="1"/>
            </p:cNvSpPr>
            <p:nvPr/>
          </p:nvSpPr>
          <p:spPr bwMode="auto">
            <a:xfrm>
              <a:off x="1732" y="2004"/>
              <a:ext cx="787" cy="291"/>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Lithium</a:t>
              </a:r>
            </a:p>
          </p:txBody>
        </p:sp>
        <p:sp>
          <p:nvSpPr>
            <p:cNvPr id="17436" name="Line 26"/>
            <p:cNvSpPr>
              <a:spLocks noChangeShapeType="1"/>
            </p:cNvSpPr>
            <p:nvPr/>
          </p:nvSpPr>
          <p:spPr bwMode="auto">
            <a:xfrm>
              <a:off x="1817" y="2809"/>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7" name="Oval 27"/>
            <p:cNvSpPr>
              <a:spLocks noChangeArrowheads="1"/>
            </p:cNvSpPr>
            <p:nvPr/>
          </p:nvSpPr>
          <p:spPr bwMode="auto">
            <a:xfrm>
              <a:off x="2105" y="4157"/>
              <a:ext cx="92" cy="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8" name="Oval 28"/>
            <p:cNvSpPr>
              <a:spLocks noChangeArrowheads="1"/>
            </p:cNvSpPr>
            <p:nvPr/>
          </p:nvSpPr>
          <p:spPr bwMode="auto">
            <a:xfrm>
              <a:off x="2007" y="2753"/>
              <a:ext cx="92" cy="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39" name="Line 29"/>
            <p:cNvSpPr>
              <a:spLocks noChangeShapeType="1"/>
            </p:cNvSpPr>
            <p:nvPr/>
          </p:nvSpPr>
          <p:spPr bwMode="auto">
            <a:xfrm>
              <a:off x="1811" y="2470"/>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40" name="Line 30"/>
            <p:cNvSpPr>
              <a:spLocks noChangeShapeType="1"/>
            </p:cNvSpPr>
            <p:nvPr/>
          </p:nvSpPr>
          <p:spPr bwMode="auto">
            <a:xfrm>
              <a:off x="1811" y="2406"/>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41" name="Line 31"/>
            <p:cNvSpPr>
              <a:spLocks noChangeShapeType="1"/>
            </p:cNvSpPr>
            <p:nvPr/>
          </p:nvSpPr>
          <p:spPr bwMode="auto">
            <a:xfrm>
              <a:off x="1811" y="2393"/>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42" name="Line 32"/>
            <p:cNvSpPr>
              <a:spLocks noChangeShapeType="1"/>
            </p:cNvSpPr>
            <p:nvPr/>
          </p:nvSpPr>
          <p:spPr bwMode="auto">
            <a:xfrm>
              <a:off x="1811" y="2363"/>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43" name="Line 33"/>
            <p:cNvSpPr>
              <a:spLocks noChangeShapeType="1"/>
            </p:cNvSpPr>
            <p:nvPr/>
          </p:nvSpPr>
          <p:spPr bwMode="auto">
            <a:xfrm>
              <a:off x="1811" y="2306"/>
              <a:ext cx="555" cy="0"/>
            </a:xfrm>
            <a:prstGeom prst="line">
              <a:avLst/>
            </a:prstGeom>
            <a:noFill/>
            <a:ln w="9525">
              <a:solidFill>
                <a:schemeClr val="tx1"/>
              </a:solidFill>
              <a:round/>
              <a:headEnd/>
              <a:tailEn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444" name="Text Box 34"/>
            <p:cNvSpPr txBox="1">
              <a:spLocks noChangeArrowheads="1"/>
            </p:cNvSpPr>
            <p:nvPr/>
          </p:nvSpPr>
          <p:spPr bwMode="auto">
            <a:xfrm>
              <a:off x="2892" y="2094"/>
              <a:ext cx="3589" cy="1687"/>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energy levels in 2 different atoms: </a:t>
              </a:r>
              <a:r>
                <a:rPr kumimoji="0" lang="en-US" sz="2400" b="1" i="0" u="sng" strike="noStrike" kern="1200" cap="none" spc="0" normalizeH="0" baseline="0" noProof="0" dirty="0">
                  <a:ln>
                    <a:noFill/>
                  </a:ln>
                  <a:solidFill>
                    <a:schemeClr val="accent2">
                      <a:lumMod val="50000"/>
                    </a:schemeClr>
                  </a:solidFill>
                  <a:effectLst/>
                  <a:uLnTx/>
                  <a:uFillTx/>
                  <a:latin typeface="Comic Sans MS" panose="030F0702030302020204" pitchFamily="66" charset="0"/>
                  <a:ea typeface="+mn-ea"/>
                  <a:cs typeface="+mn-cs"/>
                </a:rPr>
                <a:t>Energy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Levels have different spacing (explains unique colors for each type of atom.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Atoms with more than one electron … lower levels filled. </a:t>
              </a:r>
            </a:p>
          </p:txBody>
        </p:sp>
      </p:grpSp>
      <p:sp>
        <p:nvSpPr>
          <p:cNvPr id="17424" name="Text Box 35"/>
          <p:cNvSpPr txBox="1">
            <a:spLocks noChangeArrowheads="1"/>
          </p:cNvSpPr>
          <p:nvPr/>
        </p:nvSpPr>
        <p:spPr bwMode="auto">
          <a:xfrm>
            <a:off x="2628900" y="6491288"/>
            <a:ext cx="1612942"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(not to scale)</a:t>
            </a:r>
          </a:p>
        </p:txBody>
      </p:sp>
      <p:sp>
        <p:nvSpPr>
          <p:cNvPr id="825380" name="Text Box 36"/>
          <p:cNvSpPr txBox="1">
            <a:spLocks noChangeArrowheads="1"/>
          </p:cNvSpPr>
          <p:nvPr/>
        </p:nvSpPr>
        <p:spPr bwMode="auto">
          <a:xfrm>
            <a:off x="1752600" y="476250"/>
            <a:ext cx="8915400" cy="2677656"/>
          </a:xfrm>
          <a:prstGeom prst="rect">
            <a:avLst/>
          </a:prstGeom>
          <a:noFill/>
          <a:ln w="9525">
            <a:noFill/>
            <a:miter lim="800000"/>
            <a:headEnd/>
            <a:tailEnd/>
          </a:ln>
        </p:spPr>
        <p:txBody>
          <a:bodyPr wrap="square">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charset="0"/>
              <a:buAutoNum type="arabicParenR"/>
              <a:tabLst/>
              <a:defRPr/>
            </a:pPr>
            <a:r>
              <a:rPr kumimoji="0" 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Electrons in atoms are found at specific energy levels</a:t>
            </a:r>
          </a:p>
          <a:p>
            <a:pPr marL="342900" marR="0" lvl="0" indent="-342900" algn="l" defTabSz="914400" rtl="0" eaLnBrk="1" fontAlgn="base" latinLnBrk="0" hangingPunct="1">
              <a:lnSpc>
                <a:spcPct val="100000"/>
              </a:lnSpc>
              <a:spcBef>
                <a:spcPct val="0"/>
              </a:spcBef>
              <a:spcAft>
                <a:spcPct val="0"/>
              </a:spcAft>
              <a:buClrTx/>
              <a:buSzTx/>
              <a:buFont typeface="Arial" charset="0"/>
              <a:buAutoNum type="arabicParenR"/>
              <a:tabLst/>
              <a:defRPr/>
            </a:pPr>
            <a:r>
              <a:rPr kumimoji="0" 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Different set of energy levels for different atoms</a:t>
            </a:r>
          </a:p>
          <a:p>
            <a:pPr marL="342900" marR="0" lvl="0" indent="-342900" algn="l" defTabSz="914400" rtl="0" eaLnBrk="1" fontAlgn="base" latinLnBrk="0" hangingPunct="1">
              <a:lnSpc>
                <a:spcPct val="100000"/>
              </a:lnSpc>
              <a:spcBef>
                <a:spcPct val="0"/>
              </a:spcBef>
              <a:spcAft>
                <a:spcPct val="0"/>
              </a:spcAft>
              <a:buClrTx/>
              <a:buSzTx/>
              <a:buFont typeface="Arial" charset="0"/>
              <a:buAutoNum type="arabicParenR"/>
              <a:tabLst/>
              <a:defRPr/>
            </a:pPr>
            <a:r>
              <a:rPr kumimoji="0" 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One photon emitted per electron jump </a:t>
            </a:r>
            <a:r>
              <a:rPr kumimoji="0" lang="en-US" sz="2400" b="0" i="1" u="sng"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down</a:t>
            </a:r>
            <a:r>
              <a:rPr kumimoji="0" lang="en-US" sz="2400" b="0"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 between energy levels. </a:t>
            </a:r>
            <a:r>
              <a:rPr kumimoji="0" lang="en-US" sz="2400" b="0" i="0" u="sng"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Photon color (wavelength) determined by energy difference.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 If electron not bound to an atom: Cannot have any energy.</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instance free electrons in the Photoelectric effect.)</a:t>
            </a:r>
          </a:p>
        </p:txBody>
      </p:sp>
    </p:spTree>
    <p:extLst>
      <p:ext uri="{BB962C8B-B14F-4D97-AF65-F5344CB8AC3E}">
        <p14:creationId xmlns:p14="http://schemas.microsoft.com/office/powerpoint/2010/main" val="31121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538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2538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2538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253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8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274638"/>
            <a:ext cx="9144000" cy="2011362"/>
          </a:xfrm>
        </p:spPr>
        <p:txBody>
          <a:bodyPr>
            <a:normAutofit/>
          </a:bodyPr>
          <a:lstStyle/>
          <a:p>
            <a:r>
              <a:rPr lang="en-US" sz="4000" b="1" dirty="0">
                <a:latin typeface="Comic Sans MS" panose="030F0702030302020204" pitchFamily="66" charset="0"/>
              </a:rPr>
              <a:t>Now we know about the energy levels in atoms. But how can we </a:t>
            </a:r>
            <a:r>
              <a:rPr lang="en-US" sz="4000" b="1" i="1" dirty="0">
                <a:latin typeface="Comic Sans MS" panose="030F0702030302020204" pitchFamily="66" charset="0"/>
              </a:rPr>
              <a:t>calculate/predict</a:t>
            </a:r>
            <a:r>
              <a:rPr lang="en-US" sz="4000" b="1" dirty="0">
                <a:latin typeface="Comic Sans MS" panose="030F0702030302020204" pitchFamily="66" charset="0"/>
              </a:rPr>
              <a:t> them?</a:t>
            </a:r>
          </a:p>
        </p:txBody>
      </p:sp>
      <p:sp>
        <p:nvSpPr>
          <p:cNvPr id="2311172" name="Text Box 4"/>
          <p:cNvSpPr txBox="1">
            <a:spLocks noChangeArrowheads="1"/>
          </p:cNvSpPr>
          <p:nvPr/>
        </p:nvSpPr>
        <p:spPr bwMode="auto">
          <a:xfrm>
            <a:off x="2286000" y="3810001"/>
            <a:ext cx="8236550" cy="1384995"/>
          </a:xfrm>
          <a:prstGeom prst="rect">
            <a:avLst/>
          </a:prstGeom>
          <a:noFill/>
          <a:ln w="12700">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Step 1: Make precise, quantitative observations!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Step 2: Be creative &amp; come up with a model.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Step 3: Put your model to the test.</a:t>
            </a:r>
          </a:p>
        </p:txBody>
      </p:sp>
      <p:sp>
        <p:nvSpPr>
          <p:cNvPr id="4" name="TextBox 3"/>
          <p:cNvSpPr txBox="1">
            <a:spLocks noChangeArrowheads="1"/>
          </p:cNvSpPr>
          <p:nvPr/>
        </p:nvSpPr>
        <p:spPr bwMode="auto">
          <a:xfrm>
            <a:off x="2286000" y="3124201"/>
            <a:ext cx="3886200" cy="5238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sym typeface="Wingdings" charset="2"/>
              </a:rPr>
              <a:t> </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charset="2"/>
              </a:rPr>
              <a:t>Need a model</a:t>
            </a:r>
            <a:endPar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1699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1117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1117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11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117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6096000" y="0"/>
            <a:ext cx="5360776" cy="1569660"/>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Balmer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closer look at the spectrum of hydrogen</a:t>
            </a:r>
          </a:p>
        </p:txBody>
      </p:sp>
      <p:sp>
        <p:nvSpPr>
          <p:cNvPr id="2135047" name="Text Box 7"/>
          <p:cNvSpPr txBox="1">
            <a:spLocks noChangeArrowheads="1"/>
          </p:cNvSpPr>
          <p:nvPr/>
        </p:nvSpPr>
        <p:spPr bwMode="auto">
          <a:xfrm>
            <a:off x="1712874" y="5660827"/>
            <a:ext cx="9743902" cy="1015663"/>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As n gets larger, what happens to wavelengths of emitted light?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Wingdings" charset="2"/>
              </a:rPr>
              <a:t> </a:t>
            </a:r>
            <a:r>
              <a:rPr kumimoji="0" lang="el-G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gets smaller and smaller, but it approaches a limit.</a:t>
            </a:r>
          </a:p>
        </p:txBody>
      </p:sp>
      <p:pic>
        <p:nvPicPr>
          <p:cNvPr id="1029" name="Picture 8" descr="Spectrum of the hydrogen lamp"/>
          <p:cNvPicPr>
            <a:picLocks noChangeAspect="1" noChangeArrowheads="1"/>
          </p:cNvPicPr>
          <p:nvPr/>
        </p:nvPicPr>
        <p:blipFill>
          <a:blip r:embed="rId4"/>
          <a:srcRect/>
          <a:stretch>
            <a:fillRect/>
          </a:stretch>
        </p:blipFill>
        <p:spPr bwMode="auto">
          <a:xfrm>
            <a:off x="1524001" y="0"/>
            <a:ext cx="4614863" cy="2933700"/>
          </a:xfrm>
          <a:prstGeom prst="rect">
            <a:avLst/>
          </a:prstGeom>
          <a:noFill/>
          <a:ln w="9525">
            <a:noFill/>
            <a:miter lim="800000"/>
            <a:headEnd/>
            <a:tailEnd/>
          </a:ln>
        </p:spPr>
      </p:pic>
      <p:sp>
        <p:nvSpPr>
          <p:cNvPr id="1030" name="Rectangle 9"/>
          <p:cNvSpPr>
            <a:spLocks noChangeArrowheads="1"/>
          </p:cNvSpPr>
          <p:nvPr/>
        </p:nvSpPr>
        <p:spPr bwMode="auto">
          <a:xfrm>
            <a:off x="1524001" y="1907997"/>
            <a:ext cx="4692650" cy="1328737"/>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31" name="Text Box 10"/>
          <p:cNvSpPr txBox="1">
            <a:spLocks noChangeArrowheads="1"/>
          </p:cNvSpPr>
          <p:nvPr/>
        </p:nvSpPr>
        <p:spPr bwMode="auto">
          <a:xfrm>
            <a:off x="3981342" y="1928902"/>
            <a:ext cx="1175322"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656.3 nm</a:t>
            </a:r>
          </a:p>
        </p:txBody>
      </p:sp>
      <p:sp>
        <p:nvSpPr>
          <p:cNvPr id="1032" name="Text Box 11"/>
          <p:cNvSpPr txBox="1">
            <a:spLocks noChangeArrowheads="1"/>
          </p:cNvSpPr>
          <p:nvPr/>
        </p:nvSpPr>
        <p:spPr bwMode="auto">
          <a:xfrm>
            <a:off x="2622677" y="1941128"/>
            <a:ext cx="769763"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486.1</a:t>
            </a:r>
          </a:p>
        </p:txBody>
      </p:sp>
      <p:sp>
        <p:nvSpPr>
          <p:cNvPr id="1033" name="Text Box 12"/>
          <p:cNvSpPr txBox="1">
            <a:spLocks noChangeArrowheads="1"/>
          </p:cNvSpPr>
          <p:nvPr/>
        </p:nvSpPr>
        <p:spPr bwMode="auto">
          <a:xfrm>
            <a:off x="1935831" y="1941128"/>
            <a:ext cx="806631"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434.0</a:t>
            </a:r>
          </a:p>
        </p:txBody>
      </p:sp>
      <p:sp>
        <p:nvSpPr>
          <p:cNvPr id="1034" name="Text Box 13"/>
          <p:cNvSpPr txBox="1">
            <a:spLocks noChangeArrowheads="1"/>
          </p:cNvSpPr>
          <p:nvPr/>
        </p:nvSpPr>
        <p:spPr bwMode="auto">
          <a:xfrm>
            <a:off x="1264012" y="1941128"/>
            <a:ext cx="769763"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410.3</a:t>
            </a:r>
          </a:p>
        </p:txBody>
      </p:sp>
      <p:grpSp>
        <p:nvGrpSpPr>
          <p:cNvPr id="2" name="Group 3"/>
          <p:cNvGrpSpPr>
            <a:grpSpLocks/>
          </p:cNvGrpSpPr>
          <p:nvPr/>
        </p:nvGrpSpPr>
        <p:grpSpPr bwMode="auto">
          <a:xfrm>
            <a:off x="1712874" y="2420969"/>
            <a:ext cx="9297988" cy="2032370"/>
            <a:chOff x="-35" y="1821"/>
            <a:chExt cx="5857" cy="1148"/>
          </a:xfrm>
        </p:grpSpPr>
        <p:sp>
          <p:nvSpPr>
            <p:cNvPr id="1036" name="Rectangle 4"/>
            <p:cNvSpPr>
              <a:spLocks noChangeArrowheads="1"/>
            </p:cNvSpPr>
            <p:nvPr/>
          </p:nvSpPr>
          <p:spPr bwMode="auto">
            <a:xfrm>
              <a:off x="-35" y="1821"/>
              <a:ext cx="5857" cy="291"/>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Balmer (1885) noticed wavelengths followed a progression  </a:t>
              </a:r>
            </a:p>
          </p:txBody>
        </p:sp>
        <p:graphicFrame>
          <p:nvGraphicFramePr>
            <p:cNvPr id="1026" name="Object 2"/>
            <p:cNvGraphicFramePr>
              <a:graphicFrameLocks noChangeAspect="1"/>
            </p:cNvGraphicFramePr>
            <p:nvPr>
              <p:extLst>
                <p:ext uri="{D42A27DB-BD31-4B8C-83A1-F6EECF244321}">
                  <p14:modId xmlns:p14="http://schemas.microsoft.com/office/powerpoint/2010/main" val="1447141422"/>
                </p:ext>
              </p:extLst>
            </p:nvPr>
          </p:nvGraphicFramePr>
          <p:xfrm>
            <a:off x="105" y="2066"/>
            <a:ext cx="1315" cy="903"/>
          </p:xfrm>
          <a:graphic>
            <a:graphicData uri="http://schemas.openxmlformats.org/presentationml/2006/ole">
              <mc:AlternateContent xmlns:mc="http://schemas.openxmlformats.org/markup-compatibility/2006">
                <mc:Choice xmlns:v="urn:schemas-microsoft-com:vml" Requires="v">
                  <p:oleObj spid="_x0000_s7227" name="Equation" r:id="rId5" imgW="850680" imgH="583920" progId="Equation.3">
                    <p:embed/>
                  </p:oleObj>
                </mc:Choice>
                <mc:Fallback>
                  <p:oleObj name="Equation" r:id="rId5" imgW="850680" imgH="583920" progId="Equation.3">
                    <p:embed/>
                    <p:pic>
                      <p:nvPicPr>
                        <p:cNvPr id="10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 y="2066"/>
                          <a:ext cx="1315" cy="90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7" name="Rectangle 6"/>
            <p:cNvSpPr>
              <a:spLocks noChangeArrowheads="1"/>
            </p:cNvSpPr>
            <p:nvPr/>
          </p:nvSpPr>
          <p:spPr bwMode="auto">
            <a:xfrm>
              <a:off x="3295" y="2283"/>
              <a:ext cx="2064" cy="288"/>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Symbol" charset="2"/>
                </a:rPr>
                <a:t>where n = 3,4,5, 6, …. </a:t>
              </a:r>
            </a:p>
          </p:txBody>
        </p:sp>
      </p:grpSp>
      <p:pic>
        <p:nvPicPr>
          <p:cNvPr id="15" name="Picture 13" descr="37-8"/>
          <p:cNvPicPr>
            <a:picLocks noChangeAspect="1" noChangeArrowheads="1"/>
          </p:cNvPicPr>
          <p:nvPr/>
        </p:nvPicPr>
        <p:blipFill>
          <a:blip r:embed="rId7">
            <a:extLst>
              <a:ext uri="{28A0092B-C50C-407E-A947-70E740481C1C}">
                <a14:useLocalDpi xmlns:a14="http://schemas.microsoft.com/office/drawing/2010/main" val="0"/>
              </a:ext>
            </a:extLst>
          </a:blip>
          <a:srcRect r="39166"/>
          <a:stretch>
            <a:fillRect/>
          </a:stretch>
        </p:blipFill>
        <p:spPr bwMode="auto">
          <a:xfrm>
            <a:off x="1935831" y="4553843"/>
            <a:ext cx="5216525"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629497" y="4868505"/>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or</a:t>
            </a:r>
          </a:p>
        </p:txBody>
      </p:sp>
      <p:pic>
        <p:nvPicPr>
          <p:cNvPr id="17" name="Picture 14" descr="p1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9447" y="4829333"/>
            <a:ext cx="337488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8140617" y="5168761"/>
            <a:ext cx="30909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DE7E18"/>
                </a:solidFill>
                <a:effectLst/>
                <a:uLnTx/>
                <a:uFillTx/>
                <a:latin typeface="Comic Sans MS" panose="030F0702030302020204" pitchFamily="66" charset="0"/>
                <a:ea typeface="+mn-ea"/>
                <a:cs typeface="+mn-cs"/>
              </a:rPr>
              <a:t>R is the Rydberg constant</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357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50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35047">
                                            <p:txEl>
                                              <p:pRg st="2" end="2"/>
                                            </p:txEl>
                                          </p:spTgt>
                                        </p:tgtEl>
                                        <p:attrNameLst>
                                          <p:attrName>style.visibility</p:attrName>
                                        </p:attrNameLst>
                                      </p:cBhvr>
                                      <p:to>
                                        <p:strVal val="visible"/>
                                      </p:to>
                                    </p:set>
                                    <p:animEffect transition="in" filter="fade">
                                      <p:cBhvr>
                                        <p:cTn id="15" dur="2000"/>
                                        <p:tgtEl>
                                          <p:spTgt spid="21350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973638" y="3311526"/>
          <a:ext cx="2087562" cy="1433513"/>
        </p:xfrm>
        <a:graphic>
          <a:graphicData uri="http://schemas.openxmlformats.org/presentationml/2006/ole">
            <mc:AlternateContent xmlns:mc="http://schemas.openxmlformats.org/markup-compatibility/2006">
              <mc:Choice xmlns:v="urn:schemas-microsoft-com:vml" Requires="v">
                <p:oleObj spid="_x0000_s8306" name="Equation" r:id="rId4" imgW="850680" imgH="583920" progId="Equation.3">
                  <p:embed/>
                </p:oleObj>
              </mc:Choice>
              <mc:Fallback>
                <p:oleObj name="Equation" r:id="rId4" imgW="850680" imgH="583920" progId="Equation.3">
                  <p:embed/>
                  <p:pic>
                    <p:nvPicPr>
                      <p:cNvPr id="20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638" y="3311526"/>
                        <a:ext cx="2087562" cy="1433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52" name="Rectangle 10"/>
          <p:cNvSpPr>
            <a:spLocks noChangeArrowheads="1"/>
          </p:cNvSpPr>
          <p:nvPr/>
        </p:nvSpPr>
        <p:spPr bwMode="auto">
          <a:xfrm>
            <a:off x="7265989" y="3624263"/>
            <a:ext cx="3190875" cy="457200"/>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sym typeface="Symbol" charset="2"/>
              </a:rPr>
              <a:t>where n = 3,4,5,6, …. </a:t>
            </a:r>
          </a:p>
        </p:txBody>
      </p:sp>
      <p:sp>
        <p:nvSpPr>
          <p:cNvPr id="2053" name="Text Box 11"/>
          <p:cNvSpPr txBox="1">
            <a:spLocks noChangeArrowheads="1"/>
          </p:cNvSpPr>
          <p:nvPr/>
        </p:nvSpPr>
        <p:spPr bwMode="auto">
          <a:xfrm>
            <a:off x="1747839" y="6400801"/>
            <a:ext cx="7552067"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gets smaller and smaller, but it approaches a limit</a:t>
            </a:r>
          </a:p>
        </p:txBody>
      </p:sp>
      <p:sp>
        <p:nvSpPr>
          <p:cNvPr id="2137100" name="Text Box 12"/>
          <p:cNvSpPr txBox="1">
            <a:spLocks noChangeArrowheads="1"/>
          </p:cNvSpPr>
          <p:nvPr/>
        </p:nvSpPr>
        <p:spPr bwMode="auto">
          <a:xfrm>
            <a:off x="6851100" y="4477991"/>
            <a:ext cx="4020652"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omic Sans MS" panose="030F0702030302020204" pitchFamily="66" charset="0"/>
                <a:ea typeface="+mn-ea"/>
                <a:cs typeface="+mn-cs"/>
              </a:rPr>
              <a:t>gets smaller as </a:t>
            </a:r>
            <a:r>
              <a:rPr kumimoji="0" lang="en-US" sz="2400" b="0" i="0" u="none" strike="noStrike" kern="1200" cap="none" spc="0" normalizeH="0" baseline="0" noProof="0" dirty="0" err="1">
                <a:ln>
                  <a:noFill/>
                </a:ln>
                <a:solidFill>
                  <a:srgbClr val="008000"/>
                </a:solidFill>
                <a:effectLst/>
                <a:uLnTx/>
                <a:uFillTx/>
                <a:latin typeface="Comic Sans MS" panose="030F0702030302020204" pitchFamily="66" charset="0"/>
                <a:ea typeface="+mn-ea"/>
                <a:cs typeface="+mn-cs"/>
              </a:rPr>
              <a:t>n</a:t>
            </a:r>
            <a:r>
              <a:rPr kumimoji="0" lang="en-US" sz="2400" b="0" i="0" u="none" strike="noStrike" kern="1200" cap="none" spc="0" normalizeH="0" baseline="0" noProof="0" dirty="0">
                <a:ln>
                  <a:noFill/>
                </a:ln>
                <a:solidFill>
                  <a:srgbClr val="008000"/>
                </a:solidFill>
                <a:effectLst/>
                <a:uLnTx/>
                <a:uFillTx/>
                <a:latin typeface="Comic Sans MS" panose="030F0702030302020204" pitchFamily="66" charset="0"/>
                <a:ea typeface="+mn-ea"/>
                <a:cs typeface="+mn-cs"/>
              </a:rPr>
              <a:t> increases</a:t>
            </a:r>
          </a:p>
        </p:txBody>
      </p:sp>
      <p:sp>
        <p:nvSpPr>
          <p:cNvPr id="2137101" name="Oval 13"/>
          <p:cNvSpPr>
            <a:spLocks noChangeArrowheads="1"/>
          </p:cNvSpPr>
          <p:nvPr/>
        </p:nvSpPr>
        <p:spPr bwMode="auto">
          <a:xfrm>
            <a:off x="6432551" y="3843339"/>
            <a:ext cx="512763" cy="1044575"/>
          </a:xfrm>
          <a:prstGeom prst="ellipse">
            <a:avLst/>
          </a:prstGeom>
          <a:noFill/>
          <a:ln w="38100">
            <a:solidFill>
              <a:srgbClr val="008000"/>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02" name="Oval 14"/>
          <p:cNvSpPr>
            <a:spLocks noChangeArrowheads="1"/>
          </p:cNvSpPr>
          <p:nvPr/>
        </p:nvSpPr>
        <p:spPr bwMode="auto">
          <a:xfrm>
            <a:off x="5540375" y="3679825"/>
            <a:ext cx="1557338" cy="1360488"/>
          </a:xfrm>
          <a:prstGeom prst="ellipse">
            <a:avLst/>
          </a:prstGeom>
          <a:noFill/>
          <a:ln w="38100">
            <a:solidFill>
              <a:srgbClr val="FF0000"/>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03" name="Text Box 15"/>
          <p:cNvSpPr txBox="1">
            <a:spLocks noChangeArrowheads="1"/>
          </p:cNvSpPr>
          <p:nvPr/>
        </p:nvSpPr>
        <p:spPr bwMode="auto">
          <a:xfrm>
            <a:off x="4665664" y="4978481"/>
            <a:ext cx="4035079" cy="830997"/>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gets larger as </a:t>
            </a:r>
            <a:r>
              <a:rPr kumimoji="0" lang="en-US" sz="2400" b="0" i="0" u="none" strike="noStrike" kern="1200" cap="none" spc="0" normalizeH="0" baseline="0" noProof="0" dirty="0" err="1">
                <a:ln>
                  <a:noFill/>
                </a:ln>
                <a:solidFill>
                  <a:srgbClr val="FF0000"/>
                </a:solidFill>
                <a:effectLst/>
                <a:uLnTx/>
                <a:uFillTx/>
                <a:latin typeface="Comic Sans MS" panose="030F0702030302020204" pitchFamily="66" charset="0"/>
                <a:ea typeface="+mn-ea"/>
                <a:cs typeface="+mn-cs"/>
              </a:rPr>
              <a:t>n</a:t>
            </a: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increases,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but no larger than 1/4</a:t>
            </a:r>
          </a:p>
        </p:txBody>
      </p:sp>
      <p:graphicFrame>
        <p:nvGraphicFramePr>
          <p:cNvPr id="2137104" name="Object 3"/>
          <p:cNvGraphicFramePr>
            <a:graphicFrameLocks noChangeAspect="1"/>
          </p:cNvGraphicFramePr>
          <p:nvPr/>
        </p:nvGraphicFramePr>
        <p:xfrm>
          <a:off x="4179889" y="5837239"/>
          <a:ext cx="4611687" cy="560387"/>
        </p:xfrm>
        <a:graphic>
          <a:graphicData uri="http://schemas.openxmlformats.org/presentationml/2006/ole">
            <mc:AlternateContent xmlns:mc="http://schemas.openxmlformats.org/markup-compatibility/2006">
              <mc:Choice xmlns:v="urn:schemas-microsoft-com:vml" Requires="v">
                <p:oleObj spid="_x0000_s8307" name="Equation" r:id="rId6" imgW="1879560" imgH="228600" progId="Equation.3">
                  <p:embed/>
                </p:oleObj>
              </mc:Choice>
              <mc:Fallback>
                <p:oleObj name="Equation" r:id="rId6" imgW="1879560" imgH="228600" progId="Equation.3">
                  <p:embed/>
                  <p:pic>
                    <p:nvPicPr>
                      <p:cNvPr id="213710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889" y="5837239"/>
                        <a:ext cx="4611687" cy="5603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37105" name="Text Box 17"/>
          <p:cNvSpPr txBox="1">
            <a:spLocks noChangeArrowheads="1"/>
          </p:cNvSpPr>
          <p:nvPr/>
        </p:nvSpPr>
        <p:spPr bwMode="auto">
          <a:xfrm>
            <a:off x="1706563" y="4252913"/>
            <a:ext cx="2952750" cy="156966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DE7E18"/>
                </a:solidFill>
                <a:effectLst/>
                <a:uLnTx/>
                <a:uFillTx/>
                <a:latin typeface="Comic Sans MS" panose="030F0702030302020204" pitchFamily="66" charset="0"/>
                <a:ea typeface="+mn-ea"/>
                <a:cs typeface="+mn-cs"/>
              </a:rPr>
              <a:t>Balmer correctly predicted yet undiscovered spectral lines. </a:t>
            </a:r>
          </a:p>
        </p:txBody>
      </p:sp>
      <p:sp>
        <p:nvSpPr>
          <p:cNvPr id="2059" name="Text Box 19"/>
          <p:cNvSpPr txBox="1">
            <a:spLocks noChangeArrowheads="1"/>
          </p:cNvSpPr>
          <p:nvPr/>
        </p:nvSpPr>
        <p:spPr bwMode="auto">
          <a:xfrm>
            <a:off x="2079626" y="3568701"/>
            <a:ext cx="3047629"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 this gets smaller</a:t>
            </a:r>
          </a:p>
        </p:txBody>
      </p:sp>
      <p:sp>
        <p:nvSpPr>
          <p:cNvPr id="2060" name="Text Box 20"/>
          <p:cNvSpPr txBox="1">
            <a:spLocks noChangeArrowheads="1"/>
          </p:cNvSpPr>
          <p:nvPr/>
        </p:nvSpPr>
        <p:spPr bwMode="auto">
          <a:xfrm>
            <a:off x="6096000" y="0"/>
            <a:ext cx="4572000" cy="156966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Balmer series: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closer look at the spectrum of hydrogen</a:t>
            </a:r>
          </a:p>
        </p:txBody>
      </p:sp>
      <p:pic>
        <p:nvPicPr>
          <p:cNvPr id="2061" name="Picture 21" descr="Spectrum of the hydrogen lamp"/>
          <p:cNvPicPr>
            <a:picLocks noChangeAspect="1" noChangeArrowheads="1"/>
          </p:cNvPicPr>
          <p:nvPr/>
        </p:nvPicPr>
        <p:blipFill>
          <a:blip r:embed="rId8"/>
          <a:srcRect/>
          <a:stretch>
            <a:fillRect/>
          </a:stretch>
        </p:blipFill>
        <p:spPr bwMode="auto">
          <a:xfrm>
            <a:off x="1524001" y="-61913"/>
            <a:ext cx="4614863" cy="2995613"/>
          </a:xfrm>
          <a:prstGeom prst="rect">
            <a:avLst/>
          </a:prstGeom>
          <a:noFill/>
          <a:ln w="9525">
            <a:noFill/>
            <a:miter lim="800000"/>
            <a:headEnd/>
            <a:tailEnd/>
          </a:ln>
        </p:spPr>
      </p:pic>
      <p:sp>
        <p:nvSpPr>
          <p:cNvPr id="2062" name="Rectangle 22"/>
          <p:cNvSpPr>
            <a:spLocks noChangeArrowheads="1"/>
          </p:cNvSpPr>
          <p:nvPr/>
        </p:nvSpPr>
        <p:spPr bwMode="auto">
          <a:xfrm>
            <a:off x="1524000" y="1871664"/>
            <a:ext cx="4692650" cy="1328737"/>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63" name="Text Box 23"/>
          <p:cNvSpPr txBox="1">
            <a:spLocks noChangeArrowheads="1"/>
          </p:cNvSpPr>
          <p:nvPr/>
        </p:nvSpPr>
        <p:spPr bwMode="auto">
          <a:xfrm>
            <a:off x="3843339" y="1925638"/>
            <a:ext cx="1146468"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Arial" charset="0"/>
                <a:ea typeface="+mn-ea"/>
                <a:cs typeface="+mn-cs"/>
              </a:rPr>
              <a:t>656.3 nm</a:t>
            </a:r>
          </a:p>
        </p:txBody>
      </p:sp>
      <p:sp>
        <p:nvSpPr>
          <p:cNvPr id="2064" name="Text Box 24"/>
          <p:cNvSpPr txBox="1">
            <a:spLocks noChangeArrowheads="1"/>
          </p:cNvSpPr>
          <p:nvPr/>
        </p:nvSpPr>
        <p:spPr bwMode="auto">
          <a:xfrm>
            <a:off x="2706436" y="1925638"/>
            <a:ext cx="761747"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486.1</a:t>
            </a:r>
          </a:p>
        </p:txBody>
      </p:sp>
      <p:sp>
        <p:nvSpPr>
          <p:cNvPr id="2065" name="Text Box 26"/>
          <p:cNvSpPr txBox="1">
            <a:spLocks noChangeArrowheads="1"/>
          </p:cNvSpPr>
          <p:nvPr/>
        </p:nvSpPr>
        <p:spPr bwMode="auto">
          <a:xfrm>
            <a:off x="1412543" y="1900341"/>
            <a:ext cx="761747"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410.3</a:t>
            </a:r>
          </a:p>
        </p:txBody>
      </p:sp>
      <p:sp>
        <p:nvSpPr>
          <p:cNvPr id="2066" name="Rectangle 8"/>
          <p:cNvSpPr>
            <a:spLocks noChangeArrowheads="1"/>
          </p:cNvSpPr>
          <p:nvPr/>
        </p:nvSpPr>
        <p:spPr bwMode="auto">
          <a:xfrm>
            <a:off x="1118394" y="2712392"/>
            <a:ext cx="10196511" cy="461665"/>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Balmer (1885) noticed wavelengths followed a progression  </a:t>
            </a:r>
          </a:p>
        </p:txBody>
      </p:sp>
      <p:sp>
        <p:nvSpPr>
          <p:cNvPr id="2067" name="Text Box 25"/>
          <p:cNvSpPr txBox="1">
            <a:spLocks noChangeArrowheads="1"/>
          </p:cNvSpPr>
          <p:nvPr/>
        </p:nvSpPr>
        <p:spPr bwMode="auto">
          <a:xfrm>
            <a:off x="2062832" y="1925638"/>
            <a:ext cx="761747" cy="369332"/>
          </a:xfrm>
          <a:prstGeom prst="rect">
            <a:avLst/>
          </a:prstGeom>
          <a:solidFill>
            <a:schemeClr val="bg1"/>
          </a:solidFill>
          <a:ln w="9525">
            <a:noFill/>
            <a:miter lim="800000"/>
            <a:headEnd/>
            <a:tailEnd/>
          </a:ln>
        </p:spPr>
        <p:txBody>
          <a:bodyPr wrap="none">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434.0</a:t>
            </a:r>
          </a:p>
        </p:txBody>
      </p:sp>
      <p:pic>
        <p:nvPicPr>
          <p:cNvPr id="2137115" name="Picture 27"/>
          <p:cNvPicPr>
            <a:picLocks noChangeAspect="1" noChangeArrowheads="1"/>
          </p:cNvPicPr>
          <p:nvPr/>
        </p:nvPicPr>
        <p:blipFill>
          <a:blip r:embed="rId9"/>
          <a:srcRect l="35550" r="17775"/>
          <a:stretch>
            <a:fillRect/>
          </a:stretch>
        </p:blipFill>
        <p:spPr bwMode="auto">
          <a:xfrm>
            <a:off x="9448801" y="5029201"/>
            <a:ext cx="530225" cy="1662113"/>
          </a:xfrm>
          <a:prstGeom prst="rect">
            <a:avLst/>
          </a:prstGeom>
          <a:noFill/>
          <a:ln w="9525">
            <a:noFill/>
            <a:miter lim="800000"/>
            <a:headEnd/>
            <a:tailEnd/>
          </a:ln>
        </p:spPr>
      </p:pic>
      <p:sp>
        <p:nvSpPr>
          <p:cNvPr id="2137116" name="Freeform 28"/>
          <p:cNvSpPr>
            <a:spLocks/>
          </p:cNvSpPr>
          <p:nvPr/>
        </p:nvSpPr>
        <p:spPr bwMode="auto">
          <a:xfrm>
            <a:off x="9906000" y="5524500"/>
            <a:ext cx="152400" cy="1066800"/>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17" name="Freeform 29"/>
          <p:cNvSpPr>
            <a:spLocks/>
          </p:cNvSpPr>
          <p:nvPr/>
        </p:nvSpPr>
        <p:spPr bwMode="auto">
          <a:xfrm>
            <a:off x="9906000" y="5791200"/>
            <a:ext cx="76200" cy="800100"/>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18" name="Freeform 30"/>
          <p:cNvSpPr>
            <a:spLocks/>
          </p:cNvSpPr>
          <p:nvPr/>
        </p:nvSpPr>
        <p:spPr bwMode="auto">
          <a:xfrm>
            <a:off x="9906000" y="5334001"/>
            <a:ext cx="228600" cy="1268413"/>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19" name="Freeform 31"/>
          <p:cNvSpPr>
            <a:spLocks/>
          </p:cNvSpPr>
          <p:nvPr/>
        </p:nvSpPr>
        <p:spPr bwMode="auto">
          <a:xfrm>
            <a:off x="9906000" y="5257801"/>
            <a:ext cx="304800" cy="1344613"/>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20" name="Freeform 32"/>
          <p:cNvSpPr>
            <a:spLocks/>
          </p:cNvSpPr>
          <p:nvPr/>
        </p:nvSpPr>
        <p:spPr bwMode="auto">
          <a:xfrm>
            <a:off x="9906000" y="5224464"/>
            <a:ext cx="381000" cy="1379537"/>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21" name="Freeform 33"/>
          <p:cNvSpPr>
            <a:spLocks/>
          </p:cNvSpPr>
          <p:nvPr/>
        </p:nvSpPr>
        <p:spPr bwMode="auto">
          <a:xfrm>
            <a:off x="9906000" y="5181601"/>
            <a:ext cx="457200" cy="1427163"/>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24" name="Freeform 36"/>
          <p:cNvSpPr>
            <a:spLocks/>
          </p:cNvSpPr>
          <p:nvPr/>
        </p:nvSpPr>
        <p:spPr bwMode="auto">
          <a:xfrm>
            <a:off x="9912350" y="5172076"/>
            <a:ext cx="533400" cy="1431925"/>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137125" name="Freeform 37"/>
          <p:cNvSpPr>
            <a:spLocks/>
          </p:cNvSpPr>
          <p:nvPr/>
        </p:nvSpPr>
        <p:spPr bwMode="auto">
          <a:xfrm>
            <a:off x="9918700" y="5162550"/>
            <a:ext cx="590550" cy="1447800"/>
          </a:xfrm>
          <a:custGeom>
            <a:avLst/>
            <a:gdLst>
              <a:gd name="T0" fmla="*/ 2147483647 w 144"/>
              <a:gd name="T1" fmla="*/ 2147483647 h 608"/>
              <a:gd name="T2" fmla="*/ 2147483647 w 144"/>
              <a:gd name="T3" fmla="*/ 2147483647 h 608"/>
              <a:gd name="T4" fmla="*/ 0 w 144"/>
              <a:gd name="T5" fmla="*/ 0 h 608"/>
              <a:gd name="T6" fmla="*/ 0 60000 65536"/>
              <a:gd name="T7" fmla="*/ 0 60000 65536"/>
              <a:gd name="T8" fmla="*/ 0 60000 65536"/>
              <a:gd name="T9" fmla="*/ 0 w 144"/>
              <a:gd name="T10" fmla="*/ 0 h 608"/>
              <a:gd name="T11" fmla="*/ 144 w 144"/>
              <a:gd name="T12" fmla="*/ 608 h 608"/>
            </a:gdLst>
            <a:ahLst/>
            <a:cxnLst>
              <a:cxn ang="T6">
                <a:pos x="T0" y="T1"/>
              </a:cxn>
              <a:cxn ang="T7">
                <a:pos x="T2" y="T3"/>
              </a:cxn>
              <a:cxn ang="T8">
                <a:pos x="T4" y="T5"/>
              </a:cxn>
            </a:cxnLst>
            <a:rect l="T9" t="T10" r="T11" b="T12"/>
            <a:pathLst>
              <a:path w="144" h="608">
                <a:moveTo>
                  <a:pt x="48" y="608"/>
                </a:moveTo>
                <a:cubicBezTo>
                  <a:pt x="96" y="522"/>
                  <a:pt x="144" y="437"/>
                  <a:pt x="136" y="336"/>
                </a:cubicBezTo>
                <a:cubicBezTo>
                  <a:pt x="128" y="235"/>
                  <a:pt x="23" y="56"/>
                  <a:pt x="0" y="0"/>
                </a:cubicBezTo>
              </a:path>
            </a:pathLst>
          </a:custGeom>
          <a:noFill/>
          <a:ln w="9525">
            <a:solidFill>
              <a:schemeClr val="tx1"/>
            </a:solidFill>
            <a:round/>
            <a:headEnd type="triangle" w="med" len="med"/>
            <a:tailEnd type="none" w="med" len="med"/>
          </a:ln>
        </p:spPr>
        <p:txBody>
          <a:bodyP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91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37115"/>
                                        </p:tgtEl>
                                        <p:attrNameLst>
                                          <p:attrName>style.visibility</p:attrName>
                                        </p:attrNameLst>
                                      </p:cBhvr>
                                      <p:to>
                                        <p:strVal val="visible"/>
                                      </p:to>
                                    </p:set>
                                    <p:animEffect transition="in" filter="fade">
                                      <p:cBhvr>
                                        <p:cTn id="7" dur="2000"/>
                                        <p:tgtEl>
                                          <p:spTgt spid="2137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37117"/>
                                        </p:tgtEl>
                                        <p:attrNameLst>
                                          <p:attrName>style.visibility</p:attrName>
                                        </p:attrNameLst>
                                      </p:cBhvr>
                                      <p:to>
                                        <p:strVal val="visible"/>
                                      </p:to>
                                    </p:set>
                                    <p:animEffect transition="in" filter="fade">
                                      <p:cBhvr>
                                        <p:cTn id="12" dur="1000"/>
                                        <p:tgtEl>
                                          <p:spTgt spid="213711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137116"/>
                                        </p:tgtEl>
                                        <p:attrNameLst>
                                          <p:attrName>style.visibility</p:attrName>
                                        </p:attrNameLst>
                                      </p:cBhvr>
                                      <p:to>
                                        <p:strVal val="visible"/>
                                      </p:to>
                                    </p:set>
                                    <p:animEffect transition="in" filter="fade">
                                      <p:cBhvr>
                                        <p:cTn id="16" dur="1000"/>
                                        <p:tgtEl>
                                          <p:spTgt spid="213711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137118"/>
                                        </p:tgtEl>
                                        <p:attrNameLst>
                                          <p:attrName>style.visibility</p:attrName>
                                        </p:attrNameLst>
                                      </p:cBhvr>
                                      <p:to>
                                        <p:strVal val="visible"/>
                                      </p:to>
                                    </p:set>
                                    <p:animEffect transition="in" filter="fade">
                                      <p:cBhvr>
                                        <p:cTn id="20" dur="1000"/>
                                        <p:tgtEl>
                                          <p:spTgt spid="2137118"/>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137119"/>
                                        </p:tgtEl>
                                        <p:attrNameLst>
                                          <p:attrName>style.visibility</p:attrName>
                                        </p:attrNameLst>
                                      </p:cBhvr>
                                      <p:to>
                                        <p:strVal val="visible"/>
                                      </p:to>
                                    </p:set>
                                    <p:animEffect transition="in" filter="fade">
                                      <p:cBhvr>
                                        <p:cTn id="24" dur="1000"/>
                                        <p:tgtEl>
                                          <p:spTgt spid="2137119"/>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2137120"/>
                                        </p:tgtEl>
                                        <p:attrNameLst>
                                          <p:attrName>style.visibility</p:attrName>
                                        </p:attrNameLst>
                                      </p:cBhvr>
                                      <p:to>
                                        <p:strVal val="visible"/>
                                      </p:to>
                                    </p:set>
                                    <p:animEffect transition="in" filter="fade">
                                      <p:cBhvr>
                                        <p:cTn id="28" dur="1000"/>
                                        <p:tgtEl>
                                          <p:spTgt spid="2137120"/>
                                        </p:tgtEl>
                                      </p:cBhvr>
                                    </p:animEffect>
                                  </p:child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2137121"/>
                                        </p:tgtEl>
                                        <p:attrNameLst>
                                          <p:attrName>style.visibility</p:attrName>
                                        </p:attrNameLst>
                                      </p:cBhvr>
                                      <p:to>
                                        <p:strVal val="visible"/>
                                      </p:to>
                                    </p:set>
                                    <p:animEffect transition="in" filter="fade">
                                      <p:cBhvr>
                                        <p:cTn id="32" dur="1000"/>
                                        <p:tgtEl>
                                          <p:spTgt spid="2137121"/>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137124"/>
                                        </p:tgtEl>
                                        <p:attrNameLst>
                                          <p:attrName>style.visibility</p:attrName>
                                        </p:attrNameLst>
                                      </p:cBhvr>
                                      <p:to>
                                        <p:strVal val="visible"/>
                                      </p:to>
                                    </p:set>
                                    <p:animEffect transition="in" filter="fade">
                                      <p:cBhvr>
                                        <p:cTn id="36" dur="1000"/>
                                        <p:tgtEl>
                                          <p:spTgt spid="2137124"/>
                                        </p:tgtEl>
                                      </p:cBhvr>
                                    </p:animEffect>
                                  </p:child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2137125"/>
                                        </p:tgtEl>
                                        <p:attrNameLst>
                                          <p:attrName>style.visibility</p:attrName>
                                        </p:attrNameLst>
                                      </p:cBhvr>
                                      <p:to>
                                        <p:strVal val="visible"/>
                                      </p:to>
                                    </p:set>
                                    <p:animEffect transition="in" filter="fade">
                                      <p:cBhvr>
                                        <p:cTn id="40" dur="1000"/>
                                        <p:tgtEl>
                                          <p:spTgt spid="21371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37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371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371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37103"/>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nodeType="afterEffect">
                                  <p:stCondLst>
                                    <p:cond delay="0"/>
                                  </p:stCondLst>
                                  <p:childTnLst>
                                    <p:set>
                                      <p:cBhvr>
                                        <p:cTn id="55" dur="1" fill="hold">
                                          <p:stCondLst>
                                            <p:cond delay="0"/>
                                          </p:stCondLst>
                                        </p:cTn>
                                        <p:tgtEl>
                                          <p:spTgt spid="2137104"/>
                                        </p:tgtEl>
                                        <p:attrNameLst>
                                          <p:attrName>style.visibility</p:attrName>
                                        </p:attrNameLst>
                                      </p:cBhvr>
                                      <p:to>
                                        <p:strVal val="visible"/>
                                      </p:to>
                                    </p:set>
                                    <p:animEffect transition="in" filter="fade">
                                      <p:cBhvr>
                                        <p:cTn id="56" dur="2000"/>
                                        <p:tgtEl>
                                          <p:spTgt spid="213710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37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100" grpId="0"/>
      <p:bldP spid="2137101" grpId="0" animBg="1"/>
      <p:bldP spid="2137102" grpId="0" animBg="1"/>
      <p:bldP spid="2137103" grpId="0"/>
      <p:bldP spid="2137105" grpId="0"/>
      <p:bldP spid="2137116" grpId="0" animBg="1"/>
      <p:bldP spid="2137117" grpId="0" animBg="1"/>
      <p:bldP spid="2137118" grpId="0" animBg="1"/>
      <p:bldP spid="2137119" grpId="0" animBg="1"/>
      <p:bldP spid="2137120" grpId="0" animBg="1"/>
      <p:bldP spid="2137121" grpId="0" animBg="1"/>
      <p:bldP spid="2137124" grpId="0" animBg="1"/>
      <p:bldP spid="21371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2599440" y="273955"/>
            <a:ext cx="8785600" cy="1280890"/>
          </a:xfrm>
        </p:spPr>
        <p:txBody>
          <a:bodyPr/>
          <a:lstStyle/>
          <a:p>
            <a:pPr eaLnBrk="1" hangingPunct="1"/>
            <a:r>
              <a:rPr lang="en-US" altLang="en-US" dirty="0">
                <a:latin typeface="Comic Sans MS" panose="030F0702030302020204" pitchFamily="66" charset="0"/>
              </a:rPr>
              <a:t>The Balmer series</a:t>
            </a:r>
          </a:p>
        </p:txBody>
      </p:sp>
      <p:sp>
        <p:nvSpPr>
          <p:cNvPr id="92164" name="Text Box 3"/>
          <p:cNvSpPr txBox="1">
            <a:spLocks noChangeArrowheads="1"/>
          </p:cNvSpPr>
          <p:nvPr/>
        </p:nvSpPr>
        <p:spPr bwMode="auto">
          <a:xfrm>
            <a:off x="1554480" y="1105593"/>
            <a:ext cx="8803178"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Example 37-14: Wavelength of a Balmer line.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Determine the wavelength of light emitted when a hydrogen atom makes a transition from the </a:t>
            </a:r>
            <a:r>
              <a:rPr kumimoji="0" lang="en-US" altLang="en-US" sz="2800" b="1" i="1"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n</a:t>
            </a: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 = 6 to the </a:t>
            </a:r>
            <a:r>
              <a:rPr kumimoji="0" lang="en-US" altLang="en-US" sz="2800" b="1" i="1"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n</a:t>
            </a:r>
            <a:r>
              <a:rPr kumimoji="0" lang="en-US" altLang="en-US" sz="28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mn-ea"/>
                <a:cs typeface="+mn-cs"/>
              </a:rPr>
              <a:t> = 2 energy level according to the Bohr model.</a:t>
            </a:r>
          </a:p>
        </p:txBody>
      </p:sp>
      <p:pic>
        <p:nvPicPr>
          <p:cNvPr id="2" name="Picture 1"/>
          <p:cNvPicPr>
            <a:picLocks noChangeAspect="1"/>
          </p:cNvPicPr>
          <p:nvPr/>
        </p:nvPicPr>
        <p:blipFill>
          <a:blip r:embed="rId3"/>
          <a:stretch>
            <a:fillRect/>
          </a:stretch>
        </p:blipFill>
        <p:spPr>
          <a:xfrm>
            <a:off x="6769968" y="3691832"/>
            <a:ext cx="4615072" cy="2932430"/>
          </a:xfrm>
          <a:prstGeom prst="rect">
            <a:avLst/>
          </a:prstGeom>
        </p:spPr>
      </p:pic>
    </p:spTree>
    <p:extLst>
      <p:ext uri="{BB962C8B-B14F-4D97-AF65-F5344CB8AC3E}">
        <p14:creationId xmlns:p14="http://schemas.microsoft.com/office/powerpoint/2010/main" val="220310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Comic Sans MS" panose="030F0702030302020204" pitchFamily="66" charset="0"/>
              </a:rPr>
              <a:t>Problem </a:t>
            </a:r>
          </a:p>
        </p:txBody>
      </p:sp>
      <mc:AlternateContent xmlns:mc="http://schemas.openxmlformats.org/markup-compatibility/2006" xmlns:a14="http://schemas.microsoft.com/office/drawing/2010/main">
        <mc:Choice Requires="a14">
          <p:sp>
            <p:nvSpPr>
              <p:cNvPr id="3" name="Rectangle 2"/>
              <p:cNvSpPr/>
              <p:nvPr/>
            </p:nvSpPr>
            <p:spPr>
              <a:xfrm>
                <a:off x="1833382" y="2014189"/>
                <a:ext cx="9004040" cy="2554545"/>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startAt="18"/>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free electron has a wave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𝜓 (𝑥,𝑡)=A sin (2.0</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10</a:t>
                </a:r>
                <a:r>
                  <a:rPr kumimoji="0" lang="en-US" sz="32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10</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where </a:t>
                </a:r>
                <a14:m>
                  <m:oMath xmlns:m="http://schemas.openxmlformats.org/officeDocument/2006/math">
                    <m:r>
                      <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oMath>
                </a14:m>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given in meters. Determine the electron’s (a) wavelength, (b) momentum, (c) speed, and (d) kinetic energy.</a:t>
                </a:r>
              </a:p>
            </p:txBody>
          </p:sp>
        </mc:Choice>
        <mc:Fallback xmlns="">
          <p:sp>
            <p:nvSpPr>
              <p:cNvPr id="3" name="Rectangle 2"/>
              <p:cNvSpPr>
                <a:spLocks noRot="1" noChangeAspect="1" noMove="1" noResize="1" noEditPoints="1" noAdjustHandles="1" noChangeArrowheads="1" noChangeShapeType="1" noTextEdit="1"/>
              </p:cNvSpPr>
              <p:nvPr/>
            </p:nvSpPr>
            <p:spPr>
              <a:xfrm>
                <a:off x="1833382" y="2014189"/>
                <a:ext cx="9004040" cy="2554545"/>
              </a:xfrm>
              <a:prstGeom prst="rect">
                <a:avLst/>
              </a:prstGeom>
              <a:blipFill>
                <a:blip r:embed="rId2"/>
                <a:stretch>
                  <a:fillRect l="-2234" t="-6444" b="-6921"/>
                </a:stretch>
              </a:blipFill>
            </p:spPr>
            <p:txBody>
              <a:bodyPr/>
              <a:lstStyle/>
              <a:p>
                <a:r>
                  <a:rPr lang="en-US">
                    <a:noFill/>
                  </a:rPr>
                  <a:t> </a:t>
                </a:r>
              </a:p>
            </p:txBody>
          </p:sp>
        </mc:Fallback>
      </mc:AlternateContent>
    </p:spTree>
    <p:extLst>
      <p:ext uri="{BB962C8B-B14F-4D97-AF65-F5344CB8AC3E}">
        <p14:creationId xmlns:p14="http://schemas.microsoft.com/office/powerpoint/2010/main" val="48646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775" y="449543"/>
            <a:ext cx="8785600" cy="1280890"/>
          </a:xfrm>
        </p:spPr>
        <p:txBody>
          <a:bodyPr/>
          <a:lstStyle/>
          <a:p>
            <a:r>
              <a:rPr lang="en-US" dirty="0">
                <a:latin typeface="Comic Sans MS" panose="030F0702030302020204" pitchFamily="66" charset="0"/>
              </a:rPr>
              <a:t>Particle in a box</a:t>
            </a:r>
          </a:p>
        </p:txBody>
      </p:sp>
      <p:sp>
        <p:nvSpPr>
          <p:cNvPr id="4" name="Rectangle 3"/>
          <p:cNvSpPr/>
          <p:nvPr/>
        </p:nvSpPr>
        <p:spPr>
          <a:xfrm>
            <a:off x="856211" y="1225689"/>
            <a:ext cx="10640292" cy="5262979"/>
          </a:xfrm>
          <a:prstGeom prst="rect">
            <a:avLst/>
          </a:prstGeom>
        </p:spPr>
        <p:txBody>
          <a:bodyPr wrap="square">
            <a:spAutoFit/>
          </a:bodyPr>
          <a:lstStyle/>
          <a:p>
            <a:pPr marL="285750" indent="-285750">
              <a:buFont typeface="Arial" panose="020B0604020202020204" pitchFamily="34" charset="0"/>
              <a:buChar char="•"/>
            </a:pPr>
            <a:r>
              <a:rPr lang="en-US" sz="2400" dirty="0">
                <a:latin typeface="Comic Sans MS" panose="030F0702030302020204" pitchFamily="66" charset="0"/>
              </a:rPr>
              <a:t>In quantum mechanics, the particle in a box model (also known as the </a:t>
            </a:r>
            <a:r>
              <a:rPr lang="en-US" sz="2400" u="sng" dirty="0">
                <a:latin typeface="Comic Sans MS" panose="030F0702030302020204" pitchFamily="66" charset="0"/>
              </a:rPr>
              <a:t>infinite potential well or the infinite square well</a:t>
            </a:r>
            <a:r>
              <a:rPr lang="en-US" sz="2400" dirty="0">
                <a:latin typeface="Comic Sans MS" panose="030F0702030302020204" pitchFamily="66" charset="0"/>
              </a:rPr>
              <a:t>) </a:t>
            </a:r>
            <a:r>
              <a:rPr lang="en-US" sz="2400" b="1" u="sng" dirty="0">
                <a:solidFill>
                  <a:schemeClr val="accent2">
                    <a:lumMod val="50000"/>
                  </a:schemeClr>
                </a:solidFill>
                <a:latin typeface="Comic Sans MS" panose="030F0702030302020204" pitchFamily="66" charset="0"/>
              </a:rPr>
              <a:t>describes a particle free to move in a small space surrounded by impenetrable barriers</a:t>
            </a:r>
            <a:r>
              <a:rPr lang="en-US" sz="2400" u="sng" dirty="0">
                <a:solidFill>
                  <a:schemeClr val="accent2">
                    <a:lumMod val="50000"/>
                  </a:schemeClr>
                </a:solidFill>
                <a:latin typeface="Comic Sans MS" panose="030F0702030302020204" pitchFamily="66" charset="0"/>
              </a:rPr>
              <a:t>. </a:t>
            </a:r>
          </a:p>
          <a:p>
            <a:pPr marL="285750" indent="-285750">
              <a:buFont typeface="Arial" panose="020B0604020202020204" pitchFamily="34" charset="0"/>
              <a:buChar char="•"/>
            </a:pPr>
            <a:endParaRPr lang="en-US" sz="2400" b="1" u="sng" dirty="0">
              <a:solidFill>
                <a:schemeClr val="accent2">
                  <a:lumMod val="50000"/>
                </a:schemeClr>
              </a:solidFill>
              <a:latin typeface="Comic Sans MS" panose="030F0702030302020204" pitchFamily="66" charset="0"/>
            </a:endParaRPr>
          </a:p>
          <a:p>
            <a:pPr marL="285750" indent="-285750">
              <a:buFont typeface="Arial" panose="020B0604020202020204" pitchFamily="34" charset="0"/>
              <a:buChar char="•"/>
            </a:pPr>
            <a:r>
              <a:rPr lang="en-US" sz="2400" b="1" dirty="0">
                <a:solidFill>
                  <a:schemeClr val="accent2">
                    <a:lumMod val="50000"/>
                  </a:schemeClr>
                </a:solidFill>
                <a:latin typeface="Comic Sans MS" panose="030F0702030302020204" pitchFamily="66" charset="0"/>
              </a:rPr>
              <a:t>In classical systems, for example, a particle trapped inside a large box can move at any speed within the box and it is no more likely to be found at one position than another.</a:t>
            </a:r>
            <a:r>
              <a:rPr lang="en-US" sz="2400" b="1" dirty="0"/>
              <a:t> </a:t>
            </a:r>
          </a:p>
          <a:p>
            <a:pPr marL="285750" indent="-285750">
              <a:buFont typeface="Arial" panose="020B0604020202020204" pitchFamily="34" charset="0"/>
              <a:buChar char="•"/>
            </a:pPr>
            <a:r>
              <a:rPr lang="en-US" sz="2400" dirty="0">
                <a:solidFill>
                  <a:srgbClr val="FF0000"/>
                </a:solidFill>
                <a:latin typeface="Comic Sans MS" panose="030F0702030302020204" pitchFamily="66" charset="0"/>
              </a:rPr>
              <a:t>However, </a:t>
            </a:r>
            <a:r>
              <a:rPr lang="en-US" sz="2400" b="1" u="sng" dirty="0">
                <a:solidFill>
                  <a:srgbClr val="FF0000"/>
                </a:solidFill>
                <a:latin typeface="Comic Sans MS" panose="030F0702030302020204" pitchFamily="66" charset="0"/>
              </a:rPr>
              <a:t>when the well becomes very narrow (on the scale of a few nanometers), quantum effects become important</a:t>
            </a:r>
            <a:r>
              <a:rPr lang="en-US" sz="2400" b="1" dirty="0">
                <a:solidFill>
                  <a:srgbClr val="FF0000"/>
                </a:solidFill>
                <a:latin typeface="Comic Sans MS" panose="030F0702030302020204" pitchFamily="66" charset="0"/>
              </a:rPr>
              <a:t>.</a:t>
            </a:r>
            <a:r>
              <a:rPr lang="en-US" sz="2400" b="1" dirty="0">
                <a:solidFill>
                  <a:schemeClr val="accent1">
                    <a:lumMod val="50000"/>
                  </a:schemeClr>
                </a:solidFill>
                <a:latin typeface="Comic Sans MS" panose="030F0702030302020204" pitchFamily="66" charset="0"/>
              </a:rPr>
              <a:t> </a:t>
            </a:r>
            <a:r>
              <a:rPr lang="en-US" sz="2400" dirty="0">
                <a:solidFill>
                  <a:srgbClr val="FF0000"/>
                </a:solidFill>
                <a:latin typeface="Comic Sans MS" panose="030F0702030302020204" pitchFamily="66" charset="0"/>
              </a:rPr>
              <a:t>The particle may only occupy certain positive energy levels.</a:t>
            </a:r>
            <a:r>
              <a:rPr lang="en-US" sz="2400" dirty="0">
                <a:latin typeface="Comic Sans MS" panose="030F0702030302020204" pitchFamily="66" charset="0"/>
              </a:rPr>
              <a:t> Likewise, it can </a:t>
            </a:r>
            <a:r>
              <a:rPr lang="en-US" sz="2400" b="1" u="sng" dirty="0">
                <a:latin typeface="Comic Sans MS" panose="030F0702030302020204" pitchFamily="66" charset="0"/>
              </a:rPr>
              <a:t>never have zero energy</a:t>
            </a:r>
            <a:r>
              <a:rPr lang="en-US" sz="2400" dirty="0">
                <a:latin typeface="Comic Sans MS" panose="030F0702030302020204" pitchFamily="66" charset="0"/>
              </a:rPr>
              <a:t>, meaning that the particle </a:t>
            </a:r>
            <a:r>
              <a:rPr lang="en-US" sz="2400" b="1" dirty="0">
                <a:latin typeface="Comic Sans MS" panose="030F0702030302020204" pitchFamily="66" charset="0"/>
              </a:rPr>
              <a:t>can never "sit still". </a:t>
            </a:r>
            <a:r>
              <a:rPr lang="en-US" sz="2400" dirty="0">
                <a:latin typeface="Comic Sans MS" panose="030F0702030302020204" pitchFamily="66" charset="0"/>
              </a:rPr>
              <a:t>Additionally, it is more likely to be found at certain positions than at others, depending on its energy level. The particle may never be detected at certain positions, known as spatial nodes. </a:t>
            </a:r>
          </a:p>
        </p:txBody>
      </p:sp>
    </p:spTree>
    <p:extLst>
      <p:ext uri="{BB962C8B-B14F-4D97-AF65-F5344CB8AC3E}">
        <p14:creationId xmlns:p14="http://schemas.microsoft.com/office/powerpoint/2010/main" val="115438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013497"/>
          </a:xfrm>
        </p:spPr>
        <p:txBody>
          <a:bodyPr/>
          <a:lstStyle/>
          <a:p>
            <a:r>
              <a:rPr lang="en-US" dirty="0">
                <a:latin typeface="Comic Sans MS" panose="030F0702030302020204" pitchFamily="66" charset="0"/>
              </a:rPr>
              <a:t>Particle in a box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986" y="1810740"/>
            <a:ext cx="3848791" cy="3592205"/>
          </a:xfrm>
          <a:prstGeom prst="rect">
            <a:avLst/>
          </a:prstGeom>
        </p:spPr>
      </p:pic>
      <p:sp>
        <p:nvSpPr>
          <p:cNvPr id="3" name="TextBox 2">
            <a:extLst>
              <a:ext uri="{FF2B5EF4-FFF2-40B4-BE49-F238E27FC236}">
                <a16:creationId xmlns:a16="http://schemas.microsoft.com/office/drawing/2014/main" id="{41158F88-E550-42D8-BF0C-B8ABE6C42B44}"/>
              </a:ext>
            </a:extLst>
          </p:cNvPr>
          <p:cNvSpPr txBox="1"/>
          <p:nvPr/>
        </p:nvSpPr>
        <p:spPr>
          <a:xfrm>
            <a:off x="7105475" y="2223083"/>
            <a:ext cx="3934437"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omic Sans MS" panose="030F0702030302020204" pitchFamily="66" charset="0"/>
              </a:rPr>
              <a:t>The animation here shows a particle moving in a box</a:t>
            </a:r>
          </a:p>
          <a:p>
            <a:pPr marL="285750" indent="-285750">
              <a:buFont typeface="Arial" panose="020B0604020202020204" pitchFamily="34" charset="0"/>
              <a:buChar char="•"/>
            </a:pPr>
            <a:r>
              <a:rPr lang="en-US" dirty="0">
                <a:latin typeface="Comic Sans MS" panose="030F0702030302020204" pitchFamily="66" charset="0"/>
              </a:rPr>
              <a:t>Because it acts as a wave, when meeting an obstacle, the wave will be reflected.</a:t>
            </a:r>
          </a:p>
          <a:p>
            <a:pPr marL="285750" indent="-285750">
              <a:buFont typeface="Arial" panose="020B0604020202020204" pitchFamily="34" charset="0"/>
              <a:buChar char="•"/>
            </a:pPr>
            <a:r>
              <a:rPr lang="en-US" dirty="0">
                <a:latin typeface="Comic Sans MS" panose="030F0702030302020204" pitchFamily="66" charset="0"/>
              </a:rPr>
              <a:t>Yu will have something similar to a standing wave, when a wave and its reflection interfere.</a:t>
            </a:r>
          </a:p>
          <a:p>
            <a:endParaRPr lang="en-US" dirty="0"/>
          </a:p>
        </p:txBody>
      </p:sp>
    </p:spTree>
    <p:extLst>
      <p:ext uri="{BB962C8B-B14F-4D97-AF65-F5344CB8AC3E}">
        <p14:creationId xmlns:p14="http://schemas.microsoft.com/office/powerpoint/2010/main" val="126552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555" y="457855"/>
            <a:ext cx="8785600" cy="1280890"/>
          </a:xfrm>
        </p:spPr>
        <p:txBody>
          <a:bodyPr/>
          <a:lstStyle/>
          <a:p>
            <a:r>
              <a:rPr lang="en-US" dirty="0">
                <a:latin typeface="Comic Sans MS" panose="030F0702030302020204" pitchFamily="66" charset="0"/>
              </a:rPr>
              <a:t>Example of Square well ( quantum well)</a:t>
            </a:r>
          </a:p>
        </p:txBody>
      </p:sp>
      <p:sp>
        <p:nvSpPr>
          <p:cNvPr id="3" name="Rectangle 2"/>
          <p:cNvSpPr/>
          <p:nvPr/>
        </p:nvSpPr>
        <p:spPr>
          <a:xfrm>
            <a:off x="1343889" y="1601922"/>
            <a:ext cx="10426931"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Comic Sans MS" panose="030F0702030302020204" pitchFamily="66" charset="0"/>
              </a:rPr>
              <a:t>Quantum wells are formed in semiconductors by having a material, like gallium arsenide, sandwiched between two layers of a material with a wider bandgap, like aluminum arsenide. (Other example: layer of indium gallium nitride sandwiched between two layers of gallium nitride.) These structures can be grown by molecular beam epitaxy or chemical vapor deposition with control of the layer thickness down to monolayers.</a:t>
            </a:r>
          </a:p>
          <a:p>
            <a:pPr marL="342900" indent="-342900">
              <a:buFont typeface="Arial" panose="020B0604020202020204" pitchFamily="34" charset="0"/>
              <a:buChar char="•"/>
            </a:pPr>
            <a:endParaRPr lang="en-US" sz="2400"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Thin metal films can also support quantum well states, in particular, metallic thin overlayers grown in metal and semiconductor surfaces. The electron (or hole) is confined by the vacuum-metal interface in one side, and in general, by an absolute gap with semiconductor substrates, or by a projected band gap with metal substrates. </a:t>
            </a:r>
          </a:p>
        </p:txBody>
      </p:sp>
    </p:spTree>
    <p:extLst>
      <p:ext uri="{BB962C8B-B14F-4D97-AF65-F5344CB8AC3E}">
        <p14:creationId xmlns:p14="http://schemas.microsoft.com/office/powerpoint/2010/main" val="332551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1524000" y="1"/>
            <a:ext cx="9144000" cy="1192213"/>
          </a:xfrm>
        </p:spPr>
        <p:txBody>
          <a:bodyPr/>
          <a:lstStyle/>
          <a:p>
            <a:pPr eaLnBrk="1" hangingPunct="1"/>
            <a:r>
              <a:rPr lang="en-US" altLang="en-US" dirty="0">
                <a:latin typeface="Comic Sans MS" panose="030F0702030302020204" pitchFamily="66" charset="0"/>
              </a:rPr>
              <a:t>Particle in an Infinitely Deep Square</a:t>
            </a:r>
            <a:br>
              <a:rPr lang="en-US" altLang="en-US" dirty="0">
                <a:latin typeface="Comic Sans MS" panose="030F0702030302020204" pitchFamily="66" charset="0"/>
              </a:rPr>
            </a:br>
            <a:r>
              <a:rPr lang="en-US" altLang="en-US" dirty="0">
                <a:latin typeface="Comic Sans MS" panose="030F0702030302020204" pitchFamily="66" charset="0"/>
              </a:rPr>
              <a:t>Well Potential (a Rigid Box)</a:t>
            </a:r>
          </a:p>
        </p:txBody>
      </p:sp>
      <p:sp>
        <p:nvSpPr>
          <p:cNvPr id="37891" name="Text Box 5"/>
          <p:cNvSpPr txBox="1">
            <a:spLocks noChangeArrowheads="1"/>
          </p:cNvSpPr>
          <p:nvPr/>
        </p:nvSpPr>
        <p:spPr bwMode="auto">
          <a:xfrm>
            <a:off x="428480" y="1291939"/>
            <a:ext cx="5862782" cy="4862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342900" indent="-342900" eaLnBrk="1" hangingPunct="1">
              <a:spcBef>
                <a:spcPct val="50000"/>
              </a:spcBef>
              <a:buFont typeface="Arial" panose="020B0604020202020204" pitchFamily="34" charset="0"/>
              <a:buChar char="•"/>
            </a:pPr>
            <a:r>
              <a:rPr lang="en-US" altLang="en-US" sz="2000" dirty="0">
                <a:solidFill>
                  <a:schemeClr val="accent2">
                    <a:lumMod val="50000"/>
                  </a:schemeClr>
                </a:solidFill>
                <a:latin typeface="Comic Sans MS" panose="030F0702030302020204" pitchFamily="66" charset="0"/>
              </a:rPr>
              <a:t>One of the few geometries where the Schr</a:t>
            </a:r>
            <a:r>
              <a:rPr lang="en-US" altLang="en-US" sz="2000" dirty="0">
                <a:solidFill>
                  <a:schemeClr val="accent2">
                    <a:lumMod val="50000"/>
                  </a:schemeClr>
                </a:solidFill>
                <a:latin typeface="Comic Sans MS" panose="030F0702030302020204" pitchFamily="66" charset="0"/>
                <a:cs typeface="Arial" panose="020B0604020202020204" pitchFamily="34" charset="0"/>
              </a:rPr>
              <a:t>ödinger equation can be solved exactly is the infinitely deep square well. As is shown, this potential is zero from the origin to a distance , and is infinite elsewhere.</a:t>
            </a:r>
          </a:p>
          <a:p>
            <a:pPr marL="342900" indent="-342900" eaLnBrk="1" hangingPunct="1">
              <a:spcBef>
                <a:spcPct val="50000"/>
              </a:spcBef>
              <a:buFont typeface="Arial" panose="020B0604020202020204" pitchFamily="34" charset="0"/>
              <a:buChar char="•"/>
            </a:pPr>
            <a:r>
              <a:rPr lang="en-US" altLang="en-US" sz="2000" dirty="0">
                <a:solidFill>
                  <a:schemeClr val="accent2">
                    <a:lumMod val="50000"/>
                  </a:schemeClr>
                </a:solidFill>
                <a:latin typeface="Comic Sans MS" panose="030F0702030302020204" pitchFamily="66" charset="0"/>
                <a:cs typeface="Arial" panose="020B0604020202020204" pitchFamily="34" charset="0"/>
              </a:rPr>
              <a:t>We assume that a particle is trapped in the box(an approximation to an electron in a metal).</a:t>
            </a:r>
          </a:p>
          <a:p>
            <a:pPr marL="342900" indent="-342900" eaLnBrk="1" hangingPunct="1">
              <a:spcBef>
                <a:spcPct val="50000"/>
              </a:spcBef>
              <a:buFont typeface="Arial" panose="020B0604020202020204" pitchFamily="34" charset="0"/>
              <a:buChar char="•"/>
            </a:pPr>
            <a:r>
              <a:rPr lang="en-US" altLang="en-US" sz="2000" dirty="0">
                <a:solidFill>
                  <a:schemeClr val="accent2">
                    <a:lumMod val="50000"/>
                  </a:schemeClr>
                </a:solidFill>
                <a:latin typeface="Comic Sans MS" panose="030F0702030302020204" pitchFamily="66" charset="0"/>
                <a:cs typeface="Arial" panose="020B0604020202020204" pitchFamily="34" charset="0"/>
              </a:rPr>
              <a:t>The collisions with the wall are perfectly elastic. The potential energy for this situation know as an infinitely deep square well potential or rigid box is shown here.</a:t>
            </a:r>
          </a:p>
          <a:p>
            <a:pPr marL="342900" indent="-342900" eaLnBrk="1" hangingPunct="1">
              <a:spcBef>
                <a:spcPct val="50000"/>
              </a:spcBef>
              <a:buFont typeface="Arial" panose="020B0604020202020204" pitchFamily="34" charset="0"/>
              <a:buChar char="•"/>
            </a:pPr>
            <a:endParaRPr lang="en-US" altLang="en-US" sz="2000" dirty="0">
              <a:solidFill>
                <a:schemeClr val="accent2">
                  <a:lumMod val="50000"/>
                </a:schemeClr>
              </a:solidFill>
              <a:latin typeface="Comic Sans MS" panose="030F0702030302020204" pitchFamily="66" charset="0"/>
              <a:cs typeface="Arial" panose="020B0604020202020204" pitchFamily="34" charset="0"/>
            </a:endParaRPr>
          </a:p>
        </p:txBody>
      </p:sp>
      <p:pic>
        <p:nvPicPr>
          <p:cNvPr id="37892" name="Picture 7" descr="Figure_38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1217614"/>
            <a:ext cx="3157538"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893" name="Object 9"/>
          <p:cNvGraphicFramePr>
            <a:graphicFrameLocks noChangeAspect="1"/>
          </p:cNvGraphicFramePr>
          <p:nvPr>
            <p:extLst>
              <p:ext uri="{D42A27DB-BD31-4B8C-83A1-F6EECF244321}">
                <p14:modId xmlns:p14="http://schemas.microsoft.com/office/powerpoint/2010/main" val="2147629845"/>
              </p:ext>
            </p:extLst>
          </p:nvPr>
        </p:nvGraphicFramePr>
        <p:xfrm>
          <a:off x="3727989" y="2492267"/>
          <a:ext cx="265171" cy="384821"/>
        </p:xfrm>
        <a:graphic>
          <a:graphicData uri="http://schemas.openxmlformats.org/presentationml/2006/ole">
            <mc:AlternateContent xmlns:mc="http://schemas.openxmlformats.org/markup-compatibility/2006">
              <mc:Choice xmlns:v="urn:schemas-microsoft-com:vml" Requires="v">
                <p:oleObj spid="_x0000_s4154" name="Equation" r:id="rId5" imgW="114151" imgH="164885" progId="Equation.DSMT4">
                  <p:embed/>
                </p:oleObj>
              </mc:Choice>
              <mc:Fallback>
                <p:oleObj name="Equation" r:id="rId5" imgW="114151" imgH="164885" progId="Equation.DSMT4">
                  <p:embed/>
                  <p:pic>
                    <p:nvPicPr>
                      <p:cNvPr id="3789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7989" y="2492267"/>
                        <a:ext cx="265171" cy="3848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8257591" y="4851919"/>
            <a:ext cx="894797" cy="369332"/>
          </a:xfrm>
          <a:prstGeom prst="rect">
            <a:avLst/>
          </a:prstGeom>
          <a:noFill/>
        </p:spPr>
        <p:txBody>
          <a:bodyPr wrap="none" rtlCol="0">
            <a:spAutoFit/>
          </a:bodyPr>
          <a:lstStyle/>
          <a:p>
            <a:r>
              <a:rPr lang="en-US" dirty="0">
                <a:latin typeface="Comic Sans MS" panose="030F0702030302020204" pitchFamily="66" charset="0"/>
              </a:rPr>
              <a:t>V(x)=0</a:t>
            </a:r>
          </a:p>
        </p:txBody>
      </p:sp>
      <p:sp>
        <p:nvSpPr>
          <p:cNvPr id="3" name="TextBox 2"/>
          <p:cNvSpPr txBox="1"/>
          <p:nvPr/>
        </p:nvSpPr>
        <p:spPr>
          <a:xfrm>
            <a:off x="6594302" y="4851919"/>
            <a:ext cx="1016625" cy="461665"/>
          </a:xfrm>
          <a:prstGeom prst="rect">
            <a:avLst/>
          </a:prstGeom>
          <a:noFill/>
        </p:spPr>
        <p:txBody>
          <a:bodyPr wrap="none" rtlCol="0">
            <a:spAutoFit/>
          </a:bodyPr>
          <a:lstStyle/>
          <a:p>
            <a:r>
              <a:rPr lang="en-US" dirty="0">
                <a:latin typeface="Comic Sans MS" panose="030F0702030302020204" pitchFamily="66" charset="0"/>
              </a:rPr>
              <a:t>V(x)=</a:t>
            </a:r>
            <a:r>
              <a:rPr lang="en-US" sz="2400" dirty="0">
                <a:latin typeface="Comic Sans MS" panose="030F0702030302020204" pitchFamily="66" charset="0"/>
              </a:rPr>
              <a:t>∞</a:t>
            </a:r>
          </a:p>
        </p:txBody>
      </p:sp>
      <p:sp>
        <p:nvSpPr>
          <p:cNvPr id="4" name="Rectangle 3"/>
          <p:cNvSpPr/>
          <p:nvPr/>
        </p:nvSpPr>
        <p:spPr>
          <a:xfrm>
            <a:off x="9715495" y="4851919"/>
            <a:ext cx="1016625" cy="461665"/>
          </a:xfrm>
          <a:prstGeom prst="rect">
            <a:avLst/>
          </a:prstGeom>
        </p:spPr>
        <p:txBody>
          <a:bodyPr wrap="none">
            <a:spAutoFit/>
          </a:bodyPr>
          <a:lstStyle/>
          <a:p>
            <a:pPr lvl="0"/>
            <a:r>
              <a:rPr lang="en-US" dirty="0">
                <a:solidFill>
                  <a:prstClr val="black"/>
                </a:solidFill>
                <a:latin typeface="Comic Sans MS" panose="030F0702030302020204" pitchFamily="66" charset="0"/>
              </a:rPr>
              <a:t>V(x)=</a:t>
            </a:r>
            <a:r>
              <a:rPr lang="en-US" sz="240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271673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43075" y="111875"/>
            <a:ext cx="9144000" cy="1192213"/>
          </a:xfrm>
        </p:spPr>
        <p:txBody>
          <a:bodyPr/>
          <a:lstStyle/>
          <a:p>
            <a:pPr eaLnBrk="1" hangingPunct="1"/>
            <a:r>
              <a:rPr lang="en-US" altLang="en-US" dirty="0">
                <a:latin typeface="Comic Sans MS" panose="030F0702030302020204" pitchFamily="66" charset="0"/>
              </a:rPr>
              <a:t>Particle in an Infinitely Deep Square</a:t>
            </a:r>
            <a:br>
              <a:rPr lang="en-US" altLang="en-US" dirty="0">
                <a:latin typeface="Comic Sans MS" panose="030F0702030302020204" pitchFamily="66" charset="0"/>
              </a:rPr>
            </a:br>
            <a:r>
              <a:rPr lang="en-US" altLang="en-US" dirty="0">
                <a:latin typeface="Comic Sans MS" panose="030F0702030302020204" pitchFamily="66" charset="0"/>
              </a:rPr>
              <a:t>Well Potential (a Rigid Box)</a:t>
            </a:r>
          </a:p>
        </p:txBody>
      </p:sp>
      <p:sp>
        <p:nvSpPr>
          <p:cNvPr id="39939" name="Text Box 3"/>
          <p:cNvSpPr txBox="1">
            <a:spLocks noChangeArrowheads="1"/>
          </p:cNvSpPr>
          <p:nvPr/>
        </p:nvSpPr>
        <p:spPr bwMode="auto">
          <a:xfrm>
            <a:off x="825934" y="1442123"/>
            <a:ext cx="986754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sz="2400" dirty="0">
                <a:solidFill>
                  <a:schemeClr val="accent2">
                    <a:lumMod val="50000"/>
                  </a:schemeClr>
                </a:solidFill>
                <a:latin typeface="Comic Sans MS" panose="030F0702030302020204" pitchFamily="66" charset="0"/>
              </a:rPr>
              <a:t>The solution for the region between the walls is that of a free particle:</a:t>
            </a:r>
          </a:p>
        </p:txBody>
      </p:sp>
      <mc:AlternateContent xmlns:mc="http://schemas.openxmlformats.org/markup-compatibility/2006">
        <mc:Choice xmlns:a14="http://schemas.microsoft.com/office/drawing/2010/main" Requires="a14">
          <p:sp>
            <p:nvSpPr>
              <p:cNvPr id="39940" name="Text Box 5"/>
              <p:cNvSpPr txBox="1">
                <a:spLocks noChangeArrowheads="1"/>
              </p:cNvSpPr>
              <p:nvPr/>
            </p:nvSpPr>
            <p:spPr bwMode="auto">
              <a:xfrm>
                <a:off x="503339" y="3429001"/>
                <a:ext cx="11518085" cy="2313197"/>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spcBef>
                    <a:spcPct val="50000"/>
                  </a:spcBef>
                </a:pPr>
                <a:r>
                  <a:rPr lang="en-US" altLang="en-US" dirty="0">
                    <a:solidFill>
                      <a:schemeClr val="accent2">
                        <a:lumMod val="50000"/>
                      </a:schemeClr>
                    </a:solidFill>
                    <a:latin typeface="Comic Sans MS" panose="030F0702030302020204" pitchFamily="66" charset="0"/>
                  </a:rPr>
                  <a:t>Requiring that </a:t>
                </a:r>
                <a:r>
                  <a:rPr lang="el-GR" altLang="en-US" i="1" dirty="0">
                    <a:solidFill>
                      <a:schemeClr val="accent2">
                        <a:lumMod val="50000"/>
                      </a:schemeClr>
                    </a:solidFill>
                    <a:latin typeface="Comic Sans MS" panose="030F0702030302020204" pitchFamily="66" charset="0"/>
                    <a:cs typeface="Times New Roman" panose="02020603050405020304" pitchFamily="18" charset="0"/>
                  </a:rPr>
                  <a:t>ψ</a:t>
                </a:r>
                <a:r>
                  <a:rPr lang="en-US" altLang="en-US" dirty="0">
                    <a:solidFill>
                      <a:schemeClr val="accent2">
                        <a:lumMod val="50000"/>
                      </a:schemeClr>
                    </a:solidFill>
                    <a:latin typeface="Comic Sans MS" panose="030F0702030302020204" pitchFamily="66" charset="0"/>
                    <a:cs typeface="Times New Roman" panose="02020603050405020304" pitchFamily="18" charset="0"/>
                  </a:rPr>
                  <a:t> = 0 at </a:t>
                </a:r>
                <a14:m>
                  <m:oMath xmlns:m="http://schemas.openxmlformats.org/officeDocument/2006/math">
                    <m:r>
                      <a:rPr lang="en-US" altLang="en-US" i="1" dirty="0" smtClean="0">
                        <a:solidFill>
                          <a:schemeClr val="accent2">
                            <a:lumMod val="50000"/>
                          </a:schemeClr>
                        </a:solidFill>
                        <a:latin typeface="Cambria Math" panose="02040503050406030204" pitchFamily="18" charset="0"/>
                        <a:cs typeface="Times New Roman" panose="02020603050405020304" pitchFamily="18" charset="0"/>
                      </a:rPr>
                      <m:t>𝑥</m:t>
                    </m:r>
                    <m:r>
                      <a:rPr lang="en-US" altLang="en-US" i="1" dirty="0" smtClean="0">
                        <a:solidFill>
                          <a:schemeClr val="accent2">
                            <a:lumMod val="50000"/>
                          </a:schemeClr>
                        </a:solidFill>
                        <a:latin typeface="Cambria Math" panose="02040503050406030204" pitchFamily="18" charset="0"/>
                        <a:cs typeface="Times New Roman" panose="02020603050405020304" pitchFamily="18" charset="0"/>
                      </a:rPr>
                      <m:t> = 0 </m:t>
                    </m:r>
                  </m:oMath>
                </a14:m>
                <a:r>
                  <a:rPr lang="en-US" altLang="en-US" dirty="0">
                    <a:solidFill>
                      <a:schemeClr val="accent2">
                        <a:lumMod val="50000"/>
                      </a:schemeClr>
                    </a:solidFill>
                    <a:latin typeface="Comic Sans MS" panose="030F0702030302020204" pitchFamily="66" charset="0"/>
                    <a:cs typeface="Times New Roman" panose="02020603050405020304" pitchFamily="18" charset="0"/>
                  </a:rPr>
                  <a:t>and </a:t>
                </a:r>
                <a14:m>
                  <m:oMath xmlns:m="http://schemas.openxmlformats.org/officeDocument/2006/math">
                    <m:r>
                      <a:rPr lang="en-US" altLang="en-US" i="1" dirty="0" smtClean="0">
                        <a:solidFill>
                          <a:schemeClr val="accent2">
                            <a:lumMod val="50000"/>
                          </a:schemeClr>
                        </a:solidFill>
                        <a:latin typeface="Cambria Math" panose="02040503050406030204" pitchFamily="18" charset="0"/>
                        <a:cs typeface="Times New Roman" panose="02020603050405020304" pitchFamily="18" charset="0"/>
                      </a:rPr>
                      <m:t>𝑥</m:t>
                    </m:r>
                    <m:r>
                      <a:rPr lang="en-US" altLang="en-US" i="1" dirty="0" smtClean="0">
                        <a:solidFill>
                          <a:schemeClr val="accent2">
                            <a:lumMod val="50000"/>
                          </a:schemeClr>
                        </a:solidFill>
                        <a:latin typeface="Cambria Math" panose="02040503050406030204" pitchFamily="18" charset="0"/>
                        <a:cs typeface="Times New Roman" panose="02020603050405020304" pitchFamily="18" charset="0"/>
                      </a:rPr>
                      <m:t> =ℓ  </m:t>
                    </m:r>
                  </m:oMath>
                </a14:m>
                <a:r>
                  <a:rPr lang="en-US" altLang="en-US" dirty="0">
                    <a:solidFill>
                      <a:schemeClr val="accent2">
                        <a:lumMod val="50000"/>
                      </a:schemeClr>
                    </a:solidFill>
                    <a:latin typeface="Comic Sans MS" panose="030F0702030302020204" pitchFamily="66" charset="0"/>
                    <a:cs typeface="Times New Roman" panose="02020603050405020304" pitchFamily="18" charset="0"/>
                  </a:rPr>
                  <a:t>gives </a:t>
                </a:r>
                <a:r>
                  <a:rPr lang="en-US" altLang="en-US" i="1" dirty="0">
                    <a:solidFill>
                      <a:schemeClr val="accent2">
                        <a:lumMod val="50000"/>
                      </a:schemeClr>
                    </a:solidFill>
                    <a:latin typeface="Comic Sans MS" panose="030F0702030302020204" pitchFamily="66" charset="0"/>
                    <a:cs typeface="Times New Roman" panose="02020603050405020304" pitchFamily="18" charset="0"/>
                  </a:rPr>
                  <a:t>B</a:t>
                </a:r>
                <a:r>
                  <a:rPr lang="en-US" altLang="en-US" dirty="0">
                    <a:solidFill>
                      <a:schemeClr val="accent2">
                        <a:lumMod val="50000"/>
                      </a:schemeClr>
                    </a:solidFill>
                    <a:latin typeface="Comic Sans MS" panose="030F0702030302020204" pitchFamily="66" charset="0"/>
                    <a:cs typeface="Times New Roman" panose="02020603050405020304" pitchFamily="18" charset="0"/>
                  </a:rPr>
                  <a:t> = 0 and </a:t>
                </a:r>
                <a14:m>
                  <m:oMath xmlns:m="http://schemas.openxmlformats.org/officeDocument/2006/math">
                    <m:r>
                      <a:rPr lang="en-US" altLang="en-US" b="1" i="1" smtClean="0">
                        <a:solidFill>
                          <a:schemeClr val="accent2">
                            <a:lumMod val="50000"/>
                          </a:schemeClr>
                        </a:solidFill>
                        <a:latin typeface="Cambria Math" panose="02040503050406030204" pitchFamily="18" charset="0"/>
                        <a:cs typeface="Times New Roman" panose="02020603050405020304" pitchFamily="18" charset="0"/>
                      </a:rPr>
                      <m:t>𝒌</m:t>
                    </m:r>
                    <m:r>
                      <a:rPr lang="en-US" altLang="en-US" b="1" i="1" smtClean="0">
                        <a:solidFill>
                          <a:schemeClr val="accent2">
                            <a:lumMod val="50000"/>
                          </a:schemeClr>
                        </a:solidFill>
                        <a:latin typeface="Cambria Math" panose="02040503050406030204" pitchFamily="18" charset="0"/>
                        <a:cs typeface="Times New Roman" panose="02020603050405020304" pitchFamily="18" charset="0"/>
                      </a:rPr>
                      <m:t>=</m:t>
                    </m:r>
                    <m:f>
                      <m:fPr>
                        <m:ctrlPr>
                          <a:rPr lang="en-US" altLang="en-US" b="1" i="1" smtClean="0">
                            <a:solidFill>
                              <a:schemeClr val="accent2">
                                <a:lumMod val="50000"/>
                              </a:schemeClr>
                            </a:solidFill>
                            <a:latin typeface="Cambria Math" panose="02040503050406030204" pitchFamily="18" charset="0"/>
                            <a:cs typeface="Times New Roman" panose="02020603050405020304" pitchFamily="18" charset="0"/>
                          </a:rPr>
                        </m:ctrlPr>
                      </m:fPr>
                      <m:num>
                        <m:r>
                          <a:rPr lang="en-US" altLang="en-US" b="1" i="1" smtClean="0">
                            <a:solidFill>
                              <a:schemeClr val="accent2">
                                <a:lumMod val="50000"/>
                              </a:schemeClr>
                            </a:solidFill>
                            <a:latin typeface="Cambria Math" panose="02040503050406030204" pitchFamily="18" charset="0"/>
                            <a:cs typeface="Times New Roman" panose="02020603050405020304" pitchFamily="18" charset="0"/>
                          </a:rPr>
                          <m:t>𝒏</m:t>
                        </m:r>
                        <m:r>
                          <a:rPr lang="en-US" altLang="en-US" b="1" i="1" smtClean="0">
                            <a:solidFill>
                              <a:schemeClr val="accent2">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𝝅</m:t>
                        </m:r>
                      </m:num>
                      <m:den>
                        <m:r>
                          <a:rPr lang="en-US" altLang="en-US" b="1" i="1" smtClean="0">
                            <a:solidFill>
                              <a:schemeClr val="accent2">
                                <a:lumMod val="50000"/>
                              </a:schemeClr>
                            </a:solidFill>
                            <a:latin typeface="Cambria Math" panose="02040503050406030204" pitchFamily="18" charset="0"/>
                            <a:ea typeface="Cambria Math" panose="02040503050406030204" pitchFamily="18" charset="0"/>
                            <a:cs typeface="Times New Roman" panose="02020603050405020304" pitchFamily="18" charset="0"/>
                          </a:rPr>
                          <m:t>ℓ</m:t>
                        </m:r>
                      </m:den>
                    </m:f>
                  </m:oMath>
                </a14:m>
                <a:r>
                  <a:rPr lang="en-US" altLang="en-US" dirty="0">
                    <a:solidFill>
                      <a:schemeClr val="accent2">
                        <a:lumMod val="50000"/>
                      </a:schemeClr>
                    </a:solidFill>
                    <a:latin typeface="Comic Sans MS" panose="030F0702030302020204" pitchFamily="66" charset="0"/>
                    <a:cs typeface="Times New Roman" panose="02020603050405020304" pitchFamily="18" charset="0"/>
                  </a:rPr>
                  <a:t> and E=h</a:t>
                </a:r>
                <a:r>
                  <a:rPr lang="en-US" altLang="en-US" baseline="30000" dirty="0">
                    <a:solidFill>
                      <a:schemeClr val="accent2">
                        <a:lumMod val="50000"/>
                      </a:schemeClr>
                    </a:solidFill>
                    <a:latin typeface="Comic Sans MS" panose="030F0702030302020204" pitchFamily="66" charset="0"/>
                    <a:cs typeface="Times New Roman" panose="02020603050405020304" pitchFamily="18" charset="0"/>
                  </a:rPr>
                  <a:t>2</a:t>
                </a:r>
                <a:r>
                  <a:rPr lang="en-US" altLang="en-US" dirty="0">
                    <a:solidFill>
                      <a:schemeClr val="accent2">
                        <a:lumMod val="50000"/>
                      </a:schemeClr>
                    </a:solidFill>
                    <a:latin typeface="Comic Sans MS" panose="030F0702030302020204" pitchFamily="66" charset="0"/>
                    <a:cs typeface="Times New Roman" panose="02020603050405020304" pitchFamily="18" charset="0"/>
                  </a:rPr>
                  <a:t>k</a:t>
                </a:r>
                <a:r>
                  <a:rPr lang="en-US" altLang="en-US" baseline="30000" dirty="0">
                    <a:solidFill>
                      <a:schemeClr val="accent2">
                        <a:lumMod val="50000"/>
                      </a:schemeClr>
                    </a:solidFill>
                    <a:latin typeface="Comic Sans MS" panose="030F0702030302020204" pitchFamily="66" charset="0"/>
                    <a:cs typeface="Times New Roman" panose="02020603050405020304" pitchFamily="18" charset="0"/>
                  </a:rPr>
                  <a:t>2</a:t>
                </a:r>
                <a:r>
                  <a:rPr lang="en-US" altLang="en-US" dirty="0">
                    <a:solidFill>
                      <a:schemeClr val="accent2">
                        <a:lumMod val="50000"/>
                      </a:schemeClr>
                    </a:solidFill>
                    <a:latin typeface="Comic Sans MS" panose="030F0702030302020204" pitchFamily="66" charset="0"/>
                    <a:cs typeface="Times New Roman" panose="02020603050405020304" pitchFamily="18" charset="0"/>
                  </a:rPr>
                  <a:t>/2m; </a:t>
                </a:r>
                <a:r>
                  <a:rPr lang="en-US" altLang="en-US" dirty="0">
                    <a:solidFill>
                      <a:schemeClr val="accent1">
                        <a:lumMod val="75000"/>
                      </a:schemeClr>
                    </a:solidFill>
                    <a:latin typeface="Comic Sans MS" panose="030F0702030302020204" pitchFamily="66" charset="0"/>
                    <a:cs typeface="Times New Roman" panose="02020603050405020304" pitchFamily="18" charset="0"/>
                  </a:rPr>
                  <a:t>n is the quantum number and </a:t>
                </a:r>
                <a14:m>
                  <m:oMath xmlns:m="http://schemas.openxmlformats.org/officeDocument/2006/math">
                    <m:r>
                      <a:rPr lang="en-US" altLang="en-US" i="1" dirty="0" smtClean="0">
                        <a:solidFill>
                          <a:schemeClr val="accent1">
                            <a:lumMod val="75000"/>
                          </a:schemeClr>
                        </a:solidFill>
                        <a:latin typeface="Cambria Math" panose="02040503050406030204" pitchFamily="18" charset="0"/>
                        <a:cs typeface="Times New Roman" panose="02020603050405020304" pitchFamily="18" charset="0"/>
                      </a:rPr>
                      <m:t>𝑘</m:t>
                    </m:r>
                    <m:r>
                      <a:rPr lang="en-US" altLang="en-US" i="1" dirty="0" smtClean="0">
                        <a:solidFill>
                          <a:schemeClr val="accent1">
                            <a:lumMod val="75000"/>
                          </a:schemeClr>
                        </a:solidFill>
                        <a:latin typeface="Cambria Math" panose="02040503050406030204" pitchFamily="18" charset="0"/>
                        <a:cs typeface="Times New Roman" panose="02020603050405020304" pitchFamily="18" charset="0"/>
                      </a:rPr>
                      <m:t>=</m:t>
                    </m:r>
                    <m:rad>
                      <m:radPr>
                        <m:degHide m:val="on"/>
                        <m:ctrlPr>
                          <a:rPr lang="en-US" altLang="en-US" i="1" smtClean="0">
                            <a:solidFill>
                              <a:schemeClr val="accent1">
                                <a:lumMod val="75000"/>
                              </a:schemeClr>
                            </a:solidFill>
                            <a:latin typeface="Cambria Math" panose="02040503050406030204" pitchFamily="18" charset="0"/>
                            <a:cs typeface="Times New Roman" panose="02020603050405020304" pitchFamily="18" charset="0"/>
                          </a:rPr>
                        </m:ctrlPr>
                      </m:radPr>
                      <m:deg/>
                      <m:e>
                        <m:f>
                          <m:fPr>
                            <m:ctrlPr>
                              <a:rPr lang="en-US" altLang="en-US" i="1" smtClean="0">
                                <a:solidFill>
                                  <a:schemeClr val="accent1">
                                    <a:lumMod val="75000"/>
                                  </a:schemeClr>
                                </a:solidFill>
                                <a:latin typeface="Cambria Math" panose="02040503050406030204" pitchFamily="18" charset="0"/>
                                <a:cs typeface="Times New Roman" panose="02020603050405020304" pitchFamily="18" charset="0"/>
                              </a:rPr>
                            </m:ctrlPr>
                          </m:fPr>
                          <m:num>
                            <m:r>
                              <a:rPr lang="en-US" altLang="en-US" b="1" i="1" smtClean="0">
                                <a:solidFill>
                                  <a:schemeClr val="accent1">
                                    <a:lumMod val="75000"/>
                                  </a:schemeClr>
                                </a:solidFill>
                                <a:latin typeface="Cambria Math" panose="02040503050406030204" pitchFamily="18" charset="0"/>
                                <a:cs typeface="Times New Roman" panose="02020603050405020304" pitchFamily="18" charset="0"/>
                              </a:rPr>
                              <m:t>𝟐</m:t>
                            </m:r>
                            <m:r>
                              <a:rPr lang="en-US" altLang="en-US" b="1" i="1" smtClean="0">
                                <a:solidFill>
                                  <a:schemeClr val="accent1">
                                    <a:lumMod val="75000"/>
                                  </a:schemeClr>
                                </a:solidFill>
                                <a:latin typeface="Cambria Math" panose="02040503050406030204" pitchFamily="18" charset="0"/>
                                <a:cs typeface="Times New Roman" panose="02020603050405020304" pitchFamily="18" charset="0"/>
                              </a:rPr>
                              <m:t>𝒎𝑬</m:t>
                            </m:r>
                          </m:num>
                          <m:den>
                            <m:sSup>
                              <m:sSupPr>
                                <m:ctrlPr>
                                  <a:rPr lang="en-US" altLang="en-US" i="1" smtClean="0">
                                    <a:solidFill>
                                      <a:schemeClr val="accent1">
                                        <a:lumMod val="75000"/>
                                      </a:schemeClr>
                                    </a:solidFill>
                                    <a:latin typeface="Cambria Math" panose="02040503050406030204" pitchFamily="18" charset="0"/>
                                    <a:cs typeface="Times New Roman" panose="02020603050405020304" pitchFamily="18" charset="0"/>
                                  </a:rPr>
                                </m:ctrlPr>
                              </m:sSupPr>
                              <m:e>
                                <m:r>
                                  <a:rPr lang="en-US" altLang="en-US" i="1">
                                    <a:solidFill>
                                      <a:schemeClr val="accent1">
                                        <a:lumMod val="75000"/>
                                      </a:schemeClr>
                                    </a:solidFill>
                                    <a:latin typeface="Cambria Math" panose="02040503050406030204" pitchFamily="18" charset="0"/>
                                    <a:ea typeface="Cambria Math" panose="02040503050406030204" pitchFamily="18" charset="0"/>
                                    <a:cs typeface="Times New Roman" panose="02020603050405020304" pitchFamily="18" charset="0"/>
                                  </a:rPr>
                                  <m:t>ℏ</m:t>
                                </m:r>
                              </m:e>
                              <m:sup>
                                <m:r>
                                  <a:rPr lang="en-US" altLang="en-US" b="1" i="1" smtClean="0">
                                    <a:solidFill>
                                      <a:schemeClr val="accent1">
                                        <a:lumMod val="75000"/>
                                      </a:schemeClr>
                                    </a:solidFill>
                                    <a:latin typeface="Cambria Math" panose="02040503050406030204" pitchFamily="18" charset="0"/>
                                    <a:cs typeface="Times New Roman" panose="02020603050405020304" pitchFamily="18" charset="0"/>
                                  </a:rPr>
                                  <m:t>𝟐</m:t>
                                </m:r>
                              </m:sup>
                            </m:sSup>
                          </m:den>
                        </m:f>
                      </m:e>
                    </m:rad>
                  </m:oMath>
                </a14:m>
                <a:endParaRPr lang="en-US" altLang="en-US" dirty="0">
                  <a:solidFill>
                    <a:srgbClr val="FF0000"/>
                  </a:solidFill>
                  <a:latin typeface="Comic Sans MS" panose="030F0702030302020204" pitchFamily="66" charset="0"/>
                  <a:cs typeface="Times New Roman" panose="02020603050405020304" pitchFamily="18" charset="0"/>
                </a:endParaRPr>
              </a:p>
              <a:p>
                <a:pPr eaLnBrk="1" hangingPunct="1">
                  <a:spcBef>
                    <a:spcPct val="50000"/>
                  </a:spcBef>
                </a:pPr>
                <a:r>
                  <a:rPr lang="en-US" altLang="en-US" sz="2000" u="sng" dirty="0">
                    <a:solidFill>
                      <a:schemeClr val="accent2">
                        <a:lumMod val="50000"/>
                      </a:schemeClr>
                    </a:solidFill>
                    <a:latin typeface="Comic Sans MS" panose="030F0702030302020204" pitchFamily="66" charset="0"/>
                    <a:cs typeface="Times New Roman" panose="02020603050405020304" pitchFamily="18" charset="0"/>
                  </a:rPr>
                  <a:t>This means that the energy is limited to some values, </a:t>
                </a:r>
                <a:r>
                  <a:rPr lang="en-US" altLang="en-US" sz="2000" dirty="0">
                    <a:solidFill>
                      <a:schemeClr val="accent2">
                        <a:lumMod val="50000"/>
                      </a:schemeClr>
                    </a:solidFill>
                    <a:latin typeface="Comic Sans MS" panose="030F0702030302020204" pitchFamily="66" charset="0"/>
                    <a:cs typeface="Times New Roman" panose="02020603050405020304" pitchFamily="18" charset="0"/>
                  </a:rPr>
                  <a:t>and the particle in a box can have just certain quantized energies, with n=1 being the ground state.</a:t>
                </a:r>
                <a:endParaRPr lang="el-GR" altLang="en-US" sz="2000" dirty="0">
                  <a:solidFill>
                    <a:schemeClr val="accent2">
                      <a:lumMod val="50000"/>
                    </a:schemeClr>
                  </a:solidFill>
                  <a:latin typeface="Comic Sans MS" panose="030F0702030302020204" pitchFamily="66" charset="0"/>
                  <a:cs typeface="Times New Roman" panose="02020603050405020304" pitchFamily="18" charset="0"/>
                </a:endParaRPr>
              </a:p>
            </p:txBody>
          </p:sp>
        </mc:Choice>
        <mc:Fallback>
          <p:sp>
            <p:nvSpPr>
              <p:cNvPr id="39940" name="Text Box 5"/>
              <p:cNvSpPr txBox="1">
                <a:spLocks noRot="1" noChangeAspect="1" noMove="1" noResize="1" noEditPoints="1" noAdjustHandles="1" noChangeArrowheads="1" noChangeShapeType="1" noTextEdit="1"/>
              </p:cNvSpPr>
              <p:nvPr/>
            </p:nvSpPr>
            <p:spPr bwMode="auto">
              <a:xfrm>
                <a:off x="503339" y="3429001"/>
                <a:ext cx="11518085" cy="2313197"/>
              </a:xfrm>
              <a:prstGeom prst="rect">
                <a:avLst/>
              </a:prstGeom>
              <a:blipFill>
                <a:blip r:embed="rId2"/>
                <a:stretch>
                  <a:fillRect l="-1112" t="-528" b="-343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pic>
        <p:nvPicPr>
          <p:cNvPr id="3994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5" y="1877956"/>
            <a:ext cx="6630096" cy="672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94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407" y="5854027"/>
            <a:ext cx="5634037" cy="85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V="1">
            <a:off x="1743075" y="4142842"/>
            <a:ext cx="191192" cy="83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9B26AD3-F955-4266-8099-A41BFD227073}"/>
              </a:ext>
            </a:extLst>
          </p:cNvPr>
          <p:cNvSpPr/>
          <p:nvPr/>
        </p:nvSpPr>
        <p:spPr>
          <a:xfrm>
            <a:off x="2324430" y="2607228"/>
            <a:ext cx="8451353" cy="461665"/>
          </a:xfrm>
          <a:prstGeom prst="rect">
            <a:avLst/>
          </a:prstGeom>
        </p:spPr>
        <p:txBody>
          <a:bodyPr wrap="none">
            <a:spAutoFit/>
          </a:bodyPr>
          <a:lstStyle/>
          <a:p>
            <a:pPr>
              <a:spcBef>
                <a:spcPct val="50000"/>
              </a:spcBef>
            </a:pPr>
            <a:r>
              <a:rPr lang="en-US" altLang="en-US" sz="2400" b="1" dirty="0">
                <a:solidFill>
                  <a:schemeClr val="accent1">
                    <a:lumMod val="75000"/>
                  </a:schemeClr>
                </a:solidFill>
                <a:latin typeface="Comic Sans MS" panose="030F0702030302020204" pitchFamily="66" charset="0"/>
                <a:cs typeface="Times New Roman" panose="02020603050405020304" pitchFamily="18" charset="0"/>
              </a:rPr>
              <a:t>A and B are determined from the boundary conditions.</a:t>
            </a:r>
          </a:p>
        </p:txBody>
      </p:sp>
    </p:spTree>
    <p:extLst>
      <p:ext uri="{BB962C8B-B14F-4D97-AF65-F5344CB8AC3E}">
        <p14:creationId xmlns:p14="http://schemas.microsoft.com/office/powerpoint/2010/main" val="305458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1"/>
            <a:ext cx="9144000" cy="1192213"/>
          </a:xfrm>
        </p:spPr>
        <p:txBody>
          <a:bodyPr/>
          <a:lstStyle/>
          <a:p>
            <a:pPr eaLnBrk="1" hangingPunct="1"/>
            <a:r>
              <a:rPr lang="en-US" altLang="en-US" dirty="0">
                <a:latin typeface="Comic Sans MS" panose="030F0702030302020204" pitchFamily="66" charset="0"/>
              </a:rPr>
              <a:t>Particle in an Infinitely Deep Square</a:t>
            </a:r>
            <a:br>
              <a:rPr lang="en-US" altLang="en-US" dirty="0">
                <a:latin typeface="Comic Sans MS" panose="030F0702030302020204" pitchFamily="66" charset="0"/>
              </a:rPr>
            </a:br>
            <a:r>
              <a:rPr lang="en-US" altLang="en-US" dirty="0">
                <a:latin typeface="Comic Sans MS" panose="030F0702030302020204" pitchFamily="66" charset="0"/>
              </a:rPr>
              <a:t>Well Potential (a Rigid Box)</a:t>
            </a:r>
          </a:p>
        </p:txBody>
      </p:sp>
      <p:sp>
        <p:nvSpPr>
          <p:cNvPr id="40963" name="Text Box 3"/>
          <p:cNvSpPr txBox="1">
            <a:spLocks noChangeArrowheads="1"/>
          </p:cNvSpPr>
          <p:nvPr/>
        </p:nvSpPr>
        <p:spPr bwMode="auto">
          <a:xfrm>
            <a:off x="1216404" y="1196975"/>
            <a:ext cx="9899009"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spcBef>
                <a:spcPct val="50000"/>
              </a:spcBef>
            </a:pPr>
            <a:r>
              <a:rPr lang="en-US" altLang="en-US" dirty="0">
                <a:solidFill>
                  <a:schemeClr val="accent2">
                    <a:lumMod val="50000"/>
                  </a:schemeClr>
                </a:solidFill>
                <a:latin typeface="Comic Sans MS" panose="030F0702030302020204" pitchFamily="66" charset="0"/>
              </a:rPr>
              <a:t>These plots show the energy levels, wave function, and probability distribution for several values of </a:t>
            </a:r>
            <a:r>
              <a:rPr lang="en-US" altLang="en-US" i="1" dirty="0">
                <a:solidFill>
                  <a:schemeClr val="accent2">
                    <a:lumMod val="50000"/>
                  </a:schemeClr>
                </a:solidFill>
                <a:latin typeface="Comic Sans MS" panose="030F0702030302020204" pitchFamily="66" charset="0"/>
              </a:rPr>
              <a:t>n</a:t>
            </a:r>
            <a:r>
              <a:rPr lang="en-US" altLang="en-US" dirty="0">
                <a:solidFill>
                  <a:schemeClr val="accent2">
                    <a:lumMod val="50000"/>
                  </a:schemeClr>
                </a:solidFill>
                <a:latin typeface="Comic Sans MS" panose="030F0702030302020204" pitchFamily="66" charset="0"/>
              </a:rPr>
              <a:t>.</a:t>
            </a:r>
          </a:p>
          <a:p>
            <a:pPr eaLnBrk="1" hangingPunct="1">
              <a:spcBef>
                <a:spcPct val="50000"/>
              </a:spcBef>
            </a:pPr>
            <a:endParaRPr lang="en-US" altLang="en-US" dirty="0">
              <a:solidFill>
                <a:schemeClr val="accent2">
                  <a:lumMod val="50000"/>
                </a:schemeClr>
              </a:solidFill>
              <a:latin typeface="Comic Sans MS" panose="030F0702030302020204" pitchFamily="66" charset="0"/>
            </a:endParaRPr>
          </a:p>
        </p:txBody>
      </p:sp>
      <p:pic>
        <p:nvPicPr>
          <p:cNvPr id="40964" name="Picture 7" descr="Figure_3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3165475"/>
            <a:ext cx="2749550" cy="3589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8" descr="Figure_38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726" y="3227389"/>
            <a:ext cx="3052763" cy="351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9" descr="Figure_38_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539" y="3338513"/>
            <a:ext cx="2892425" cy="340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TextBox 1"/>
              <p:cNvSpPr txBox="1"/>
              <p:nvPr/>
            </p:nvSpPr>
            <p:spPr>
              <a:xfrm>
                <a:off x="1226191" y="2164853"/>
                <a:ext cx="10128307" cy="1038041"/>
              </a:xfrm>
              <a:prstGeom prst="rect">
                <a:avLst/>
              </a:prstGeom>
              <a:noFill/>
            </p:spPr>
            <p:txBody>
              <a:bodyPr wrap="square" lIns="0" tIns="0" rIns="0" bIns="0" rtlCol="0">
                <a:spAutoFit/>
              </a:bodyPr>
              <a:lstStyle/>
              <a:p>
                <a14:m>
                  <m:oMath xmlns:m="http://schemas.openxmlformats.org/officeDocument/2006/math">
                    <m:sSub>
                      <m:sSubPr>
                        <m:ctrlPr>
                          <a:rPr lang="en-US" sz="2000" i="1" dirty="0" smtClean="0">
                            <a:latin typeface="Cambria Math" panose="02040503050406030204" pitchFamily="18" charset="0"/>
                            <a:ea typeface="Cambria Math" panose="02040503050406030204" pitchFamily="18" charset="0"/>
                          </a:rPr>
                        </m:ctrlPr>
                      </m:sSubPr>
                      <m:e>
                        <m:r>
                          <a:rPr lang="en-US" sz="2000" i="1" dirty="0">
                            <a:latin typeface="Cambria Math" panose="02040503050406030204" pitchFamily="18" charset="0"/>
                            <a:ea typeface="Cambria Math" panose="02040503050406030204" pitchFamily="18" charset="0"/>
                          </a:rPr>
                          <m:t>𝜓</m:t>
                        </m:r>
                      </m:e>
                      <m:sub>
                        <m:r>
                          <a:rPr lang="en-US" sz="2000" b="0" i="1" dirty="0" smtClean="0">
                            <a:latin typeface="Cambria Math" panose="02040503050406030204" pitchFamily="18" charset="0"/>
                            <a:ea typeface="Cambria Math" panose="02040503050406030204" pitchFamily="18" charset="0"/>
                          </a:rPr>
                          <m:t>𝑛</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𝐴𝑠𝑖𝑛</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𝑛</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ea typeface="Cambria Math" panose="02040503050406030204" pitchFamily="18" charset="0"/>
                          </a:rPr>
                          <m:t>𝓁</m:t>
                        </m:r>
                      </m:den>
                    </m:f>
                    <m:r>
                      <a:rPr lang="en-US" sz="2000" i="1" dirty="0" smtClean="0">
                        <a:latin typeface="Cambria Math" panose="02040503050406030204" pitchFamily="18" charset="0"/>
                      </a:rPr>
                      <m:t>𝑥</m:t>
                    </m:r>
                  </m:oMath>
                </a14:m>
                <a:r>
                  <a:rPr lang="en-US" sz="2000" dirty="0"/>
                  <a:t>) </a:t>
                </a:r>
                <a:r>
                  <a:rPr lang="en-US" sz="2000" dirty="0">
                    <a:latin typeface="Comic Sans MS" panose="030F0702030302020204" pitchFamily="66" charset="0"/>
                  </a:rPr>
                  <a:t>wave function for each state, A can be determined by imposing the normalization condition and is the same for all quantum numbers, </a:t>
                </a:r>
                <a14:m>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ea typeface="Cambria Math" panose="02040503050406030204" pitchFamily="18" charset="0"/>
                              </a:rPr>
                              <m:t>ℓ</m:t>
                            </m:r>
                          </m:den>
                        </m:f>
                      </m:e>
                    </m:rad>
                  </m:oMath>
                </a14:m>
                <a:r>
                  <a:rPr lang="en-US" sz="2000" dirty="0">
                    <a:latin typeface="Comic Sans MS" panose="030F0702030302020204" pitchFamily="66" charset="0"/>
                  </a:rPr>
                  <a:t> </a:t>
                </a:r>
              </a:p>
            </p:txBody>
          </p:sp>
        </mc:Choice>
        <mc:Fallback>
          <p:sp>
            <p:nvSpPr>
              <p:cNvPr id="2" name="TextBox 1"/>
              <p:cNvSpPr txBox="1">
                <a:spLocks noRot="1" noChangeAspect="1" noMove="1" noResize="1" noEditPoints="1" noAdjustHandles="1" noChangeArrowheads="1" noChangeShapeType="1" noTextEdit="1"/>
              </p:cNvSpPr>
              <p:nvPr/>
            </p:nvSpPr>
            <p:spPr>
              <a:xfrm>
                <a:off x="1226191" y="2164853"/>
                <a:ext cx="10128307" cy="1038041"/>
              </a:xfrm>
              <a:prstGeom prst="rect">
                <a:avLst/>
              </a:prstGeom>
              <a:blipFill>
                <a:blip r:embed="rId6"/>
                <a:stretch>
                  <a:fillRect l="-1504" t="-4706" b="-117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083D0F5-FDB1-49BC-882F-C520027519A1}"/>
              </a:ext>
            </a:extLst>
          </p:cNvPr>
          <p:cNvSpPr txBox="1"/>
          <p:nvPr/>
        </p:nvSpPr>
        <p:spPr>
          <a:xfrm>
            <a:off x="432136" y="3429000"/>
            <a:ext cx="1262440" cy="2585323"/>
          </a:xfrm>
          <a:prstGeom prst="rect">
            <a:avLst/>
          </a:prstGeom>
          <a:noFill/>
        </p:spPr>
        <p:txBody>
          <a:bodyPr wrap="square" rtlCol="0">
            <a:spAutoFit/>
          </a:bodyPr>
          <a:lstStyle/>
          <a:p>
            <a:r>
              <a:rPr lang="en-US" b="1" dirty="0">
                <a:solidFill>
                  <a:srgbClr val="FF0000"/>
                </a:solidFill>
              </a:rPr>
              <a:t>E</a:t>
            </a:r>
            <a:r>
              <a:rPr lang="en-US" b="1" baseline="-25000" dirty="0">
                <a:solidFill>
                  <a:srgbClr val="FF0000"/>
                </a:solidFill>
              </a:rPr>
              <a:t>1</a:t>
            </a:r>
            <a:r>
              <a:rPr lang="en-US" b="1" dirty="0">
                <a:solidFill>
                  <a:srgbClr val="FF0000"/>
                </a:solidFill>
              </a:rPr>
              <a:t> can never be zero, because the particle can never be at rest.</a:t>
            </a:r>
          </a:p>
        </p:txBody>
      </p:sp>
      <p:sp>
        <p:nvSpPr>
          <p:cNvPr id="4" name="TextBox 3">
            <a:extLst>
              <a:ext uri="{FF2B5EF4-FFF2-40B4-BE49-F238E27FC236}">
                <a16:creationId xmlns:a16="http://schemas.microsoft.com/office/drawing/2014/main" id="{ACD96EF5-61DB-462A-94F0-EAA8196F5DB8}"/>
              </a:ext>
            </a:extLst>
          </p:cNvPr>
          <p:cNvSpPr txBox="1"/>
          <p:nvPr/>
        </p:nvSpPr>
        <p:spPr>
          <a:xfrm>
            <a:off x="4530726" y="2969181"/>
            <a:ext cx="721453" cy="369332"/>
          </a:xfrm>
          <a:prstGeom prst="rect">
            <a:avLst/>
          </a:prstGeom>
          <a:noFill/>
        </p:spPr>
        <p:txBody>
          <a:bodyPr wrap="square" rtlCol="0">
            <a:spAutoFit/>
          </a:bodyPr>
          <a:lstStyle/>
          <a:p>
            <a:r>
              <a:rPr lang="el-GR" b="1" dirty="0"/>
              <a:t>ψ</a:t>
            </a:r>
            <a:endParaRPr lang="en-US" b="1" dirty="0"/>
          </a:p>
        </p:txBody>
      </p:sp>
      <p:sp>
        <p:nvSpPr>
          <p:cNvPr id="10" name="TextBox 9">
            <a:extLst>
              <a:ext uri="{FF2B5EF4-FFF2-40B4-BE49-F238E27FC236}">
                <a16:creationId xmlns:a16="http://schemas.microsoft.com/office/drawing/2014/main" id="{068E9132-31E4-437A-8D35-7633A1CAC030}"/>
              </a:ext>
            </a:extLst>
          </p:cNvPr>
          <p:cNvSpPr txBox="1"/>
          <p:nvPr/>
        </p:nvSpPr>
        <p:spPr>
          <a:xfrm>
            <a:off x="7740652" y="3153847"/>
            <a:ext cx="721453" cy="369332"/>
          </a:xfrm>
          <a:prstGeom prst="rect">
            <a:avLst/>
          </a:prstGeom>
          <a:noFill/>
        </p:spPr>
        <p:txBody>
          <a:bodyPr wrap="square" rtlCol="0">
            <a:spAutoFit/>
          </a:bodyPr>
          <a:lstStyle/>
          <a:p>
            <a:r>
              <a:rPr lang="el-GR" b="1" dirty="0"/>
              <a:t>ψ</a:t>
            </a:r>
            <a:r>
              <a:rPr lang="en-US" b="1" baseline="30000" dirty="0"/>
              <a:t>2</a:t>
            </a:r>
          </a:p>
        </p:txBody>
      </p:sp>
      <p:sp>
        <p:nvSpPr>
          <p:cNvPr id="5" name="TextBox 4">
            <a:extLst>
              <a:ext uri="{FF2B5EF4-FFF2-40B4-BE49-F238E27FC236}">
                <a16:creationId xmlns:a16="http://schemas.microsoft.com/office/drawing/2014/main" id="{B3814613-C8F3-49D2-8981-84A078B49E74}"/>
              </a:ext>
            </a:extLst>
          </p:cNvPr>
          <p:cNvSpPr txBox="1"/>
          <p:nvPr/>
        </p:nvSpPr>
        <p:spPr>
          <a:xfrm>
            <a:off x="10668000" y="3682767"/>
            <a:ext cx="1386980" cy="2677656"/>
          </a:xfrm>
          <a:prstGeom prst="rect">
            <a:avLst/>
          </a:prstGeom>
          <a:noFill/>
        </p:spPr>
        <p:txBody>
          <a:bodyPr wrap="square" rtlCol="0">
            <a:spAutoFit/>
          </a:bodyPr>
          <a:lstStyle/>
          <a:p>
            <a:r>
              <a:rPr lang="en-US" sz="1400" b="1" dirty="0">
                <a:solidFill>
                  <a:schemeClr val="accent1">
                    <a:lumMod val="75000"/>
                  </a:schemeClr>
                </a:solidFill>
                <a:latin typeface="Comic Sans MS" panose="030F0702030302020204" pitchFamily="66" charset="0"/>
              </a:rPr>
              <a:t>Particle is most likely to be found inn some places than in others.</a:t>
            </a:r>
          </a:p>
          <a:p>
            <a:r>
              <a:rPr lang="en-US" sz="1400" b="1" dirty="0">
                <a:solidFill>
                  <a:schemeClr val="accent1">
                    <a:lumMod val="75000"/>
                  </a:schemeClr>
                </a:solidFill>
                <a:latin typeface="Comic Sans MS" panose="030F0702030302020204" pitchFamily="66" charset="0"/>
              </a:rPr>
              <a:t>For n=1,the electron can be found near the center of the box.</a:t>
            </a:r>
          </a:p>
        </p:txBody>
      </p:sp>
    </p:spTree>
    <p:extLst>
      <p:ext uri="{BB962C8B-B14F-4D97-AF65-F5344CB8AC3E}">
        <p14:creationId xmlns:p14="http://schemas.microsoft.com/office/powerpoint/2010/main" val="26349466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2385</Words>
  <Application>Microsoft Office PowerPoint</Application>
  <PresentationFormat>Widescreen</PresentationFormat>
  <Paragraphs>166</Paragraphs>
  <Slides>24</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24</vt:i4>
      </vt:variant>
    </vt:vector>
  </HeadingPairs>
  <TitlesOfParts>
    <vt:vector size="37" baseType="lpstr">
      <vt:lpstr>Arial Unicode MS</vt:lpstr>
      <vt:lpstr>Arial</vt:lpstr>
      <vt:lpstr>Calibri</vt:lpstr>
      <vt:lpstr>Cambria Math</vt:lpstr>
      <vt:lpstr>Century Gothic</vt:lpstr>
      <vt:lpstr>Comic Sans MS</vt:lpstr>
      <vt:lpstr>Times New Roman</vt:lpstr>
      <vt:lpstr>Wingdings 3</vt:lpstr>
      <vt:lpstr>Wisp</vt:lpstr>
      <vt:lpstr>1_Wisp</vt:lpstr>
      <vt:lpstr>3_Wisp</vt:lpstr>
      <vt:lpstr>Equation</vt:lpstr>
      <vt:lpstr>MathType 5.0 Equation</vt:lpstr>
      <vt:lpstr>PowerPoint Presentation</vt:lpstr>
      <vt:lpstr>Problem </vt:lpstr>
      <vt:lpstr>Problem </vt:lpstr>
      <vt:lpstr>Particle in a box</vt:lpstr>
      <vt:lpstr>Particle in a box</vt:lpstr>
      <vt:lpstr>Example of Square well ( quantum well)</vt:lpstr>
      <vt:lpstr>Particle in an Infinitely Deep Square Well Potential (a Rigid Box)</vt:lpstr>
      <vt:lpstr>Particle in an Infinitely Deep Square Well Potential (a Rigid Box)</vt:lpstr>
      <vt:lpstr>Particle in an Infinitely Deep Square Well Potential (a Rigid Box)</vt:lpstr>
      <vt:lpstr>Particle in an Infinitely Deep Square Well Potential (a Rigid Box)</vt:lpstr>
      <vt:lpstr>PowerPoint Presentation</vt:lpstr>
      <vt:lpstr>Early Models of the Atom</vt:lpstr>
      <vt:lpstr> Early Models of the Atom</vt:lpstr>
      <vt:lpstr>Early Models of the Atom</vt:lpstr>
      <vt:lpstr>Early Models of the Atom</vt:lpstr>
      <vt:lpstr>Atomic Spectra: Key to the Structure of the Atom</vt:lpstr>
      <vt:lpstr>Atomic Spectra: Key to the Structure of the Atom</vt:lpstr>
      <vt:lpstr>Atomic Spectra: Key to the Structure of the Atom</vt:lpstr>
      <vt:lpstr>Atomic Spectra: Key to the Structure of the Atom</vt:lpstr>
      <vt:lpstr>PowerPoint Presentation</vt:lpstr>
      <vt:lpstr>Now we know about the energy levels in atoms. But how can we calculate/predict them?</vt:lpstr>
      <vt:lpstr>PowerPoint Presentation</vt:lpstr>
      <vt:lpstr>PowerPoint Presentation</vt:lpstr>
      <vt:lpstr>The Balmer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Fatima Zohra</dc:creator>
  <cp:lastModifiedBy>Fatima</cp:lastModifiedBy>
  <cp:revision>54</cp:revision>
  <cp:lastPrinted>2023-11-02T14:37:54Z</cp:lastPrinted>
  <dcterms:created xsi:type="dcterms:W3CDTF">2019-03-26T13:40:57Z</dcterms:created>
  <dcterms:modified xsi:type="dcterms:W3CDTF">2023-11-02T16:04:28Z</dcterms:modified>
</cp:coreProperties>
</file>