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embeddings/oleObject17.bin" ContentType="application/vnd.openxmlformats-officedocument.oleObject"/>
  <Override PartName="/ppt/notesSlides/notesSlide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342" r:id="rId6"/>
    <p:sldId id="334" r:id="rId7"/>
    <p:sldId id="260" r:id="rId8"/>
    <p:sldId id="261" r:id="rId9"/>
    <p:sldId id="262" r:id="rId10"/>
    <p:sldId id="263" r:id="rId11"/>
    <p:sldId id="266" r:id="rId12"/>
    <p:sldId id="270" r:id="rId13"/>
    <p:sldId id="271" r:id="rId14"/>
    <p:sldId id="272" r:id="rId15"/>
    <p:sldId id="273" r:id="rId16"/>
    <p:sldId id="274" r:id="rId17"/>
    <p:sldId id="336" r:id="rId18"/>
    <p:sldId id="337" r:id="rId19"/>
    <p:sldId id="338" r:id="rId20"/>
    <p:sldId id="339" r:id="rId21"/>
    <p:sldId id="340" r:id="rId22"/>
    <p:sldId id="341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8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0.wmf"/><Relationship Id="rId3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8890533F-6525-45BC-A063-3433FFB2FBB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3A89E175-DAD8-43B3-A3D8-00E57506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9FE14F87-9797-493A-9984-27ED62E4B8CF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E58E1AF3-6A78-4AFA-A943-03C95E514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51753" indent="-387786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2777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5886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8997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2109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5220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8330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1439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35464">
              <a:spcBef>
                <a:spcPct val="0"/>
              </a:spcBef>
              <a:defRPr/>
            </a:pPr>
            <a:fld id="{EFCCD671-CEC1-47E1-9366-C6C03DACB423}" type="slidenum">
              <a:rPr lang="en-US" altLang="en-US">
                <a:solidFill>
                  <a:prstClr val="black"/>
                </a:solidFill>
              </a:rPr>
              <a:pPr defTabSz="935464">
                <a:spcBef>
                  <a:spcPct val="0"/>
                </a:spcBef>
                <a:defRPr/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7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251753" indent="-387786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2777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5886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8997" indent="-2365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2109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5220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8330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1439" indent="-2365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35464">
              <a:spcBef>
                <a:spcPct val="0"/>
              </a:spcBef>
              <a:defRPr/>
            </a:pPr>
            <a:fld id="{3C5067FD-2D9A-466E-9358-231B905E6CD0}" type="slidenum">
              <a:rPr lang="en-US" altLang="en-US">
                <a:solidFill>
                  <a:prstClr val="black"/>
                </a:solidFill>
              </a:rPr>
              <a:pPr defTabSz="935464">
                <a:spcBef>
                  <a:spcPct val="0"/>
                </a:spcBef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7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05489" indent="-3833775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329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061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4792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252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255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7987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719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4865">
              <a:spcBef>
                <a:spcPct val="0"/>
              </a:spcBef>
              <a:defRPr/>
            </a:pPr>
            <a:fld id="{ED86F1EE-1FDF-4002-B485-D80A0193A1F2}" type="slidenum">
              <a:rPr lang="en-US" altLang="en-US">
                <a:solidFill>
                  <a:prstClr val="black"/>
                </a:solidFill>
              </a:rPr>
              <a:pPr defTabSz="924865">
                <a:spcBef>
                  <a:spcPct val="0"/>
                </a:spcBef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CONSIDER TAKING OUT&gt;&gt;&gt;&gt;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grade a few more questions and harder questions.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CC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Nanotechnology: how small does an object have to be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CC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before movement of electrons starts to depend on size and shape due to quantum effects?</a:t>
            </a:r>
          </a:p>
        </p:txBody>
      </p:sp>
    </p:spTree>
    <p:extLst>
      <p:ext uri="{BB962C8B-B14F-4D97-AF65-F5344CB8AC3E}">
        <p14:creationId xmlns:p14="http://schemas.microsoft.com/office/powerpoint/2010/main" val="421640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05489" indent="-3833775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329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061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4792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252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255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7987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719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4865">
              <a:spcBef>
                <a:spcPct val="0"/>
              </a:spcBef>
              <a:defRPr/>
            </a:pPr>
            <a:fld id="{573D1CC8-D5E4-4FA6-A84A-8BE233BADABA}" type="slidenum">
              <a:rPr lang="en-US" altLang="en-US">
                <a:solidFill>
                  <a:prstClr val="black"/>
                </a:solidFill>
              </a:rPr>
              <a:pPr defTabSz="924865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2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05489" indent="-3833775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329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061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4792" indent="-233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2523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255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7987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719" indent="-233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4865">
              <a:spcBef>
                <a:spcPct val="0"/>
              </a:spcBef>
              <a:defRPr/>
            </a:pPr>
            <a:fld id="{58696CA9-3607-42FA-80A5-31358BC959D7}" type="slidenum">
              <a:rPr lang="en-US" altLang="en-US">
                <a:solidFill>
                  <a:prstClr val="black"/>
                </a:solidFill>
              </a:rPr>
              <a:pPr defTabSz="924865">
                <a:spcBef>
                  <a:spcPct val="0"/>
                </a:spcBef>
                <a:defRPr/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6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837591" indent="-393574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430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0602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60773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944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1116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1289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81461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94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00B0-CF80-4192-8F58-032686925CF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94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837591" indent="-393574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430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0602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60773" indent="-24008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944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1116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1289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81461" indent="-2400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94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A6D42-6E61-4A8E-AD92-2BAE11A538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94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2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39" indent="-29670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29" indent="-237366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61" indent="-237366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293" indent="-237366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24" indent="-23736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756" indent="-23736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488" indent="-23736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20" indent="-237366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C8974-6F91-4434-A1B9-C2E6E33F12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38-6. </a:t>
            </a:r>
            <a:r>
              <a:rPr lang="el-GR" altLang="en-US"/>
              <a:t>(a) A plane wave</a:t>
            </a:r>
            <a:r>
              <a:rPr lang="en-US" altLang="en-US"/>
              <a:t> </a:t>
            </a:r>
            <a:r>
              <a:rPr lang="el-GR" altLang="en-US"/>
              <a:t>describing a free particle. (b) A wave</a:t>
            </a:r>
            <a:r>
              <a:rPr lang="en-US" altLang="en-US"/>
              <a:t> </a:t>
            </a:r>
            <a:r>
              <a:rPr lang="el-GR" altLang="en-US"/>
              <a:t>packet of “width”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altLang="en-US" i="1"/>
              <a:t>x</a:t>
            </a:r>
            <a:r>
              <a:rPr lang="el-GR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5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9251" indent="-303558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4235" indent="-242847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9927" indent="-242847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5622" indent="-242847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1317" indent="-24284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7011" indent="-24284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2704" indent="-24284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8397" indent="-24284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0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1EA8B-E332-4867-BE8E-232D09B591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0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a. From 38-11a, and 38-11b, 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0.49 nm.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/>
              <a:t>k = 1.28 x 10</a:t>
            </a:r>
            <a:r>
              <a:rPr lang="en-US" altLang="en-US" baseline="30000"/>
              <a:t>10</a:t>
            </a:r>
            <a:r>
              <a:rPr lang="en-US" altLang="en-US"/>
              <a:t> m</a:t>
            </a:r>
            <a:r>
              <a:rPr lang="en-US" altLang="en-US" baseline="30000"/>
              <a:t>-1</a:t>
            </a:r>
            <a:r>
              <a:rPr lang="en-US" altLang="en-US"/>
              <a:t>, so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A sin [(</a:t>
            </a:r>
            <a:r>
              <a:rPr lang="en-US" altLang="en-US"/>
              <a:t>1.28 x 10</a:t>
            </a:r>
            <a:r>
              <a:rPr lang="en-US" altLang="en-US" baseline="30000"/>
              <a:t>10</a:t>
            </a:r>
            <a:r>
              <a:rPr lang="en-US" altLang="en-US"/>
              <a:t> m</a:t>
            </a:r>
            <a:r>
              <a:rPr lang="en-US" altLang="en-US" baseline="30000"/>
              <a:t>-1</a:t>
            </a:r>
            <a:r>
              <a:rPr lang="en-US" altLang="en-US"/>
              <a:t>)x].</a:t>
            </a:r>
          </a:p>
        </p:txBody>
      </p:sp>
    </p:spTree>
    <p:extLst>
      <p:ext uri="{BB962C8B-B14F-4D97-AF65-F5344CB8AC3E}">
        <p14:creationId xmlns:p14="http://schemas.microsoft.com/office/powerpoint/2010/main" val="9171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2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00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7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9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0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5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14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252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8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1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3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0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6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66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51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40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65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5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1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79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49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45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6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267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0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309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65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08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9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090E-5E15-4ACF-A358-759F67DFE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3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7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4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8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9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05400" y="218902"/>
            <a:ext cx="648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Properties of Matter Waves-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Chapter 3-Class 4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1958876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Schrodinger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equation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 Bohr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Zombie\Desktop\2130FA10_L21_Niels_Bohr_Albert_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1"/>
            <a:ext cx="2857500" cy="41751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38700" y="4558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2394" y="3329518"/>
            <a:ext cx="832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Quantum Mechanics is the greatest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intellectual accomplishment of human race.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- Carl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Wieman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Nobel Laureate in Physics 2001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6023" y="4729655"/>
            <a:ext cx="523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HW3 posted and it is due on Friday, Nov. 10 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6923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875279" y="401171"/>
            <a:ext cx="9876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Nanotechnology: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small does a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wire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have to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before the movement of electrons starts to depend on the size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and shape due to quantum effects?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993901" y="1725022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start?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993901" y="2216641"/>
            <a:ext cx="85042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Need to look 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a. size of wire compared to size of atom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b. size of wire compared to size of electron wave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Energy level spacing compared to thermal energy,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d. Energy level spacing compared to some other quantity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(what?)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e. something else (what?)</a:t>
            </a:r>
          </a:p>
        </p:txBody>
      </p:sp>
    </p:spTree>
    <p:extLst>
      <p:ext uri="{BB962C8B-B14F-4D97-AF65-F5344CB8AC3E}">
        <p14:creationId xmlns:p14="http://schemas.microsoft.com/office/powerpoint/2010/main" val="163582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17701" y="223659"/>
            <a:ext cx="86228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Nanotechnology: how small does a wire have to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before movement of electrons starts to depend on size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and shape due to quantum effects?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993901" y="1498600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start?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114551" y="1897064"/>
            <a:ext cx="8640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Need to look 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Energy level spacing compared to thermal energy,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kT.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E7E1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693864" y="3095625"/>
            <a:ext cx="92432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Almost always focus on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energies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in QM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Electrons, atoms, etc. hopping around with random energy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kT.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&gt;&gt; than spacing, spacing irrelevant.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Smaller, spacing big deal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 need to calculate energy levels.</a:t>
            </a: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2416176" y="6324601"/>
            <a:ext cx="131763" cy="1317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2382839" y="64452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2379664" y="6365875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2376489" y="628650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2373314" y="6207125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2370139" y="61277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2389189" y="6180138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2397125" y="63325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2371725" y="60404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2346325" y="57483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2320925" y="54562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2295525" y="5164138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2357439" y="5599113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52" name="Line 19"/>
          <p:cNvSpPr>
            <a:spLocks noChangeShapeType="1"/>
          </p:cNvSpPr>
          <p:nvPr/>
        </p:nvSpPr>
        <p:spPr bwMode="auto">
          <a:xfrm>
            <a:off x="2386014" y="59118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370389" y="5072064"/>
            <a:ext cx="708025" cy="1292225"/>
            <a:chOff x="1793" y="3195"/>
            <a:chExt cx="446" cy="814"/>
          </a:xfrm>
        </p:grpSpPr>
        <p:sp>
          <p:nvSpPr>
            <p:cNvPr id="18459" name="Oval 20"/>
            <p:cNvSpPr>
              <a:spLocks noChangeArrowheads="1"/>
            </p:cNvSpPr>
            <p:nvPr/>
          </p:nvSpPr>
          <p:spPr bwMode="auto">
            <a:xfrm>
              <a:off x="1869" y="3926"/>
              <a:ext cx="83" cy="8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1848" y="4002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61" name="Line 30"/>
            <p:cNvSpPr>
              <a:spLocks noChangeShapeType="1"/>
            </p:cNvSpPr>
            <p:nvPr/>
          </p:nvSpPr>
          <p:spPr bwMode="auto">
            <a:xfrm>
              <a:off x="1809" y="3379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62" name="Line 31"/>
            <p:cNvSpPr>
              <a:spLocks noChangeShapeType="1"/>
            </p:cNvSpPr>
            <p:nvPr/>
          </p:nvSpPr>
          <p:spPr bwMode="auto">
            <a:xfrm>
              <a:off x="1793" y="3195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63" name="Line 33"/>
            <p:cNvSpPr>
              <a:spLocks noChangeShapeType="1"/>
            </p:cNvSpPr>
            <p:nvPr/>
          </p:nvSpPr>
          <p:spPr bwMode="auto">
            <a:xfrm>
              <a:off x="1850" y="3666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956301" y="5472114"/>
            <a:ext cx="4333876" cy="1011237"/>
            <a:chOff x="2792" y="3447"/>
            <a:chExt cx="2730" cy="637"/>
          </a:xfrm>
        </p:grpSpPr>
        <p:sp>
          <p:nvSpPr>
            <p:cNvPr id="18455" name="Freeform 34"/>
            <p:cNvSpPr>
              <a:spLocks/>
            </p:cNvSpPr>
            <p:nvPr/>
          </p:nvSpPr>
          <p:spPr bwMode="auto">
            <a:xfrm>
              <a:off x="2792" y="3447"/>
              <a:ext cx="1462" cy="637"/>
            </a:xfrm>
            <a:custGeom>
              <a:avLst/>
              <a:gdLst>
                <a:gd name="T0" fmla="*/ 130 w 1462"/>
                <a:gd name="T1" fmla="*/ 46 h 894"/>
                <a:gd name="T2" fmla="*/ 95 w 1462"/>
                <a:gd name="T3" fmla="*/ 516 h 894"/>
                <a:gd name="T4" fmla="*/ 699 w 1462"/>
                <a:gd name="T5" fmla="*/ 565 h 894"/>
                <a:gd name="T6" fmla="*/ 837 w 1462"/>
                <a:gd name="T7" fmla="*/ 86 h 894"/>
                <a:gd name="T8" fmla="*/ 1462 w 1462"/>
                <a:gd name="T9" fmla="*/ 51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2"/>
                <a:gd name="T16" fmla="*/ 0 h 894"/>
                <a:gd name="T17" fmla="*/ 1462 w 1462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2" h="894">
                  <a:moveTo>
                    <a:pt x="130" y="65"/>
                  </a:moveTo>
                  <a:cubicBezTo>
                    <a:pt x="65" y="334"/>
                    <a:pt x="0" y="603"/>
                    <a:pt x="95" y="724"/>
                  </a:cubicBezTo>
                  <a:cubicBezTo>
                    <a:pt x="190" y="845"/>
                    <a:pt x="575" y="894"/>
                    <a:pt x="699" y="793"/>
                  </a:cubicBezTo>
                  <a:cubicBezTo>
                    <a:pt x="823" y="692"/>
                    <a:pt x="710" y="240"/>
                    <a:pt x="837" y="120"/>
                  </a:cubicBezTo>
                  <a:cubicBezTo>
                    <a:pt x="964" y="0"/>
                    <a:pt x="1358" y="80"/>
                    <a:pt x="1462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56" name="Oval 35"/>
            <p:cNvSpPr>
              <a:spLocks noChangeArrowheads="1"/>
            </p:cNvSpPr>
            <p:nvPr/>
          </p:nvSpPr>
          <p:spPr bwMode="auto">
            <a:xfrm>
              <a:off x="3389" y="3938"/>
              <a:ext cx="83" cy="8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57" name="Text Box 36"/>
            <p:cNvSpPr txBox="1">
              <a:spLocks noChangeArrowheads="1"/>
            </p:cNvSpPr>
            <p:nvPr/>
          </p:nvSpPr>
          <p:spPr bwMode="auto">
            <a:xfrm>
              <a:off x="3745" y="3526"/>
              <a:ext cx="17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pit depth compared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kT? </a:t>
              </a:r>
            </a:p>
          </p:txBody>
        </p:sp>
        <p:sp>
          <p:nvSpPr>
            <p:cNvPr id="18458" name="Line 37"/>
            <p:cNvSpPr>
              <a:spLocks noChangeShapeType="1"/>
            </p:cNvSpPr>
            <p:nvPr/>
          </p:nvSpPr>
          <p:spPr bwMode="auto">
            <a:xfrm flipV="1">
              <a:off x="3430" y="3699"/>
              <a:ext cx="7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25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133 C -0.00243 -0.00185 -0.00191 -0.04904 0.00121 -0.01111 C 0.00607 -0.03054 0.00382 -0.02429 0.00243 0.00971 C 0.00087 0.00647 -0.00243 3.61092E-6 -0.00243 0.00023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 autoUpdateAnimBg="0"/>
      <p:bldP spid="1781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19251" y="203200"/>
            <a:ext cx="851396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5613" indent="-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5613" marR="0" lvl="0" indent="-4556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Where does the electron want to be?</a:t>
            </a:r>
          </a:p>
          <a:p>
            <a:pPr marL="455613" marR="0" lvl="0" indent="-4556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	 potential energy vs position, V(x) &amp; boundary conditions.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168525" y="2341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884364" y="1681163"/>
            <a:ext cx="572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Electron wants to be at position where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930400" y="2432050"/>
            <a:ext cx="78983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a. V(x) is largest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b. V(x) is lowest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Kin. Energy &gt; V(x)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d. Kin. E. &lt; V(x)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e. where elec. wants to be does not depend on V(x)</a:t>
            </a:r>
          </a:p>
        </p:txBody>
      </p:sp>
    </p:spTree>
    <p:extLst>
      <p:ext uri="{BB962C8B-B14F-4D97-AF65-F5344CB8AC3E}">
        <p14:creationId xmlns:p14="http://schemas.microsoft.com/office/powerpoint/2010/main" val="412311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 autoUpdateAnimBg="0"/>
      <p:bldP spid="20992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092326" y="238126"/>
            <a:ext cx="74366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Electron wants to be at position 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a. V(x) is largest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b. V(x) is lowest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Kin. Energy &gt; V(x)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d. Kin. E. &lt; V(x)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e. where elec. wants to be does not depend on V(x)</a:t>
            </a:r>
          </a:p>
        </p:txBody>
      </p:sp>
      <p:sp>
        <p:nvSpPr>
          <p:cNvPr id="34819" name="Freeform 5"/>
          <p:cNvSpPr>
            <a:spLocks/>
          </p:cNvSpPr>
          <p:nvPr/>
        </p:nvSpPr>
        <p:spPr bwMode="auto">
          <a:xfrm>
            <a:off x="2130426" y="3054350"/>
            <a:ext cx="4989513" cy="1206500"/>
          </a:xfrm>
          <a:custGeom>
            <a:avLst/>
            <a:gdLst>
              <a:gd name="T0" fmla="*/ 0 w 3143"/>
              <a:gd name="T1" fmla="*/ 7938 h 760"/>
              <a:gd name="T2" fmla="*/ 396875 w 3143"/>
              <a:gd name="T3" fmla="*/ 130175 h 760"/>
              <a:gd name="T4" fmla="*/ 947738 w 3143"/>
              <a:gd name="T5" fmla="*/ 658813 h 760"/>
              <a:gd name="T6" fmla="*/ 1222375 w 3143"/>
              <a:gd name="T7" fmla="*/ 1120775 h 760"/>
              <a:gd name="T8" fmla="*/ 1630363 w 3143"/>
              <a:gd name="T9" fmla="*/ 1131888 h 760"/>
              <a:gd name="T10" fmla="*/ 1806575 w 3143"/>
              <a:gd name="T11" fmla="*/ 669925 h 760"/>
              <a:gd name="T12" fmla="*/ 2159000 w 3143"/>
              <a:gd name="T13" fmla="*/ 536575 h 760"/>
              <a:gd name="T14" fmla="*/ 2776538 w 3143"/>
              <a:gd name="T15" fmla="*/ 338138 h 760"/>
              <a:gd name="T16" fmla="*/ 3535363 w 3143"/>
              <a:gd name="T17" fmla="*/ 349250 h 760"/>
              <a:gd name="T18" fmla="*/ 4262438 w 3143"/>
              <a:gd name="T19" fmla="*/ 52388 h 760"/>
              <a:gd name="T20" fmla="*/ 4989513 w 3143"/>
              <a:gd name="T21" fmla="*/ 30163 h 7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43"/>
              <a:gd name="T34" fmla="*/ 0 h 760"/>
              <a:gd name="T35" fmla="*/ 3143 w 3143"/>
              <a:gd name="T36" fmla="*/ 760 h 7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43" h="760">
                <a:moveTo>
                  <a:pt x="0" y="5"/>
                </a:moveTo>
                <a:cubicBezTo>
                  <a:pt x="75" y="9"/>
                  <a:pt x="150" y="14"/>
                  <a:pt x="250" y="82"/>
                </a:cubicBezTo>
                <a:cubicBezTo>
                  <a:pt x="350" y="150"/>
                  <a:pt x="510" y="311"/>
                  <a:pt x="597" y="415"/>
                </a:cubicBezTo>
                <a:cubicBezTo>
                  <a:pt x="684" y="519"/>
                  <a:pt x="698" y="656"/>
                  <a:pt x="770" y="706"/>
                </a:cubicBezTo>
                <a:cubicBezTo>
                  <a:pt x="842" y="756"/>
                  <a:pt x="966" y="760"/>
                  <a:pt x="1027" y="713"/>
                </a:cubicBezTo>
                <a:cubicBezTo>
                  <a:pt x="1088" y="666"/>
                  <a:pt x="1083" y="484"/>
                  <a:pt x="1138" y="422"/>
                </a:cubicBezTo>
                <a:cubicBezTo>
                  <a:pt x="1193" y="360"/>
                  <a:pt x="1258" y="373"/>
                  <a:pt x="1360" y="338"/>
                </a:cubicBezTo>
                <a:cubicBezTo>
                  <a:pt x="1462" y="303"/>
                  <a:pt x="1605" y="233"/>
                  <a:pt x="1749" y="213"/>
                </a:cubicBezTo>
                <a:cubicBezTo>
                  <a:pt x="1893" y="193"/>
                  <a:pt x="2071" y="250"/>
                  <a:pt x="2227" y="220"/>
                </a:cubicBezTo>
                <a:cubicBezTo>
                  <a:pt x="2383" y="190"/>
                  <a:pt x="2532" y="66"/>
                  <a:pt x="2685" y="33"/>
                </a:cubicBezTo>
                <a:cubicBezTo>
                  <a:pt x="2838" y="0"/>
                  <a:pt x="3067" y="21"/>
                  <a:pt x="3143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 flipV="1">
            <a:off x="2041525" y="310673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016125" y="334962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V(x)</a:t>
            </a: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2251075" y="4329113"/>
            <a:ext cx="123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620963" y="42862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5233989" y="3459164"/>
            <a:ext cx="6034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electrons always want to go to 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of lowest potential energy, just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ball going downhill.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76950" y="2709863"/>
            <a:ext cx="508000" cy="430212"/>
            <a:chOff x="2019" y="1846"/>
            <a:chExt cx="320" cy="271"/>
          </a:xfrm>
        </p:grpSpPr>
        <p:sp>
          <p:nvSpPr>
            <p:cNvPr id="34832" name="Oval 11"/>
            <p:cNvSpPr>
              <a:spLocks noChangeArrowheads="1"/>
            </p:cNvSpPr>
            <p:nvPr/>
          </p:nvSpPr>
          <p:spPr bwMode="auto">
            <a:xfrm>
              <a:off x="2019" y="1846"/>
              <a:ext cx="320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33" name="Freeform 12"/>
            <p:cNvSpPr>
              <a:spLocks/>
            </p:cNvSpPr>
            <p:nvPr/>
          </p:nvSpPr>
          <p:spPr bwMode="auto">
            <a:xfrm>
              <a:off x="2124" y="1998"/>
              <a:ext cx="118" cy="56"/>
            </a:xfrm>
            <a:custGeom>
              <a:avLst/>
              <a:gdLst>
                <a:gd name="T0" fmla="*/ 0 w 118"/>
                <a:gd name="T1" fmla="*/ 51 h 84"/>
                <a:gd name="T2" fmla="*/ 34 w 118"/>
                <a:gd name="T3" fmla="*/ 1 h 84"/>
                <a:gd name="T4" fmla="*/ 118 w 118"/>
                <a:gd name="T5" fmla="*/ 56 h 84"/>
                <a:gd name="T6" fmla="*/ 0 60000 65536"/>
                <a:gd name="T7" fmla="*/ 0 60000 65536"/>
                <a:gd name="T8" fmla="*/ 0 60000 65536"/>
                <a:gd name="T9" fmla="*/ 0 w 118"/>
                <a:gd name="T10" fmla="*/ 0 h 84"/>
                <a:gd name="T11" fmla="*/ 118 w 11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84">
                  <a:moveTo>
                    <a:pt x="0" y="77"/>
                  </a:moveTo>
                  <a:cubicBezTo>
                    <a:pt x="7" y="38"/>
                    <a:pt x="14" y="0"/>
                    <a:pt x="34" y="1"/>
                  </a:cubicBezTo>
                  <a:cubicBezTo>
                    <a:pt x="54" y="2"/>
                    <a:pt x="104" y="70"/>
                    <a:pt x="118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4834" name="Oval 13"/>
            <p:cNvSpPr>
              <a:spLocks noChangeArrowheads="1"/>
            </p:cNvSpPr>
            <p:nvPr/>
          </p:nvSpPr>
          <p:spPr bwMode="auto">
            <a:xfrm>
              <a:off x="2082" y="1881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35" name="Oval 14"/>
            <p:cNvSpPr>
              <a:spLocks noChangeArrowheads="1"/>
            </p:cNvSpPr>
            <p:nvPr/>
          </p:nvSpPr>
          <p:spPr bwMode="auto">
            <a:xfrm>
              <a:off x="2220" y="1893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343275" y="3810001"/>
            <a:ext cx="508000" cy="430213"/>
            <a:chOff x="1146" y="2400"/>
            <a:chExt cx="320" cy="271"/>
          </a:xfrm>
        </p:grpSpPr>
        <p:sp>
          <p:nvSpPr>
            <p:cNvPr id="34829" name="Oval 17"/>
            <p:cNvSpPr>
              <a:spLocks noChangeArrowheads="1"/>
            </p:cNvSpPr>
            <p:nvPr/>
          </p:nvSpPr>
          <p:spPr bwMode="auto">
            <a:xfrm>
              <a:off x="1146" y="2400"/>
              <a:ext cx="320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30" name="Oval 19"/>
            <p:cNvSpPr>
              <a:spLocks noChangeArrowheads="1"/>
            </p:cNvSpPr>
            <p:nvPr/>
          </p:nvSpPr>
          <p:spPr bwMode="auto">
            <a:xfrm>
              <a:off x="1209" y="2435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31" name="Oval 20"/>
            <p:cNvSpPr>
              <a:spLocks noChangeArrowheads="1"/>
            </p:cNvSpPr>
            <p:nvPr/>
          </p:nvSpPr>
          <p:spPr bwMode="auto">
            <a:xfrm>
              <a:off x="1347" y="2447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0965" name="Freeform 21"/>
          <p:cNvSpPr>
            <a:spLocks/>
          </p:cNvSpPr>
          <p:nvPr/>
        </p:nvSpPr>
        <p:spPr bwMode="auto">
          <a:xfrm>
            <a:off x="3462338" y="4087814"/>
            <a:ext cx="254000" cy="79375"/>
          </a:xfrm>
          <a:custGeom>
            <a:avLst/>
            <a:gdLst>
              <a:gd name="T0" fmla="*/ 0 w 160"/>
              <a:gd name="T1" fmla="*/ 0 h 50"/>
              <a:gd name="T2" fmla="*/ 122238 w 160"/>
              <a:gd name="T3" fmla="*/ 76200 h 50"/>
              <a:gd name="T4" fmla="*/ 254000 w 160"/>
              <a:gd name="T5" fmla="*/ 22225 h 50"/>
              <a:gd name="T6" fmla="*/ 0 60000 65536"/>
              <a:gd name="T7" fmla="*/ 0 60000 65536"/>
              <a:gd name="T8" fmla="*/ 0 60000 65536"/>
              <a:gd name="T9" fmla="*/ 0 w 160"/>
              <a:gd name="T10" fmla="*/ 0 h 50"/>
              <a:gd name="T11" fmla="*/ 160 w 1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50">
                <a:moveTo>
                  <a:pt x="0" y="0"/>
                </a:moveTo>
                <a:cubicBezTo>
                  <a:pt x="25" y="23"/>
                  <a:pt x="50" y="46"/>
                  <a:pt x="77" y="48"/>
                </a:cubicBezTo>
                <a:cubicBezTo>
                  <a:pt x="104" y="50"/>
                  <a:pt x="146" y="20"/>
                  <a:pt x="160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0967" name="Text Box 23"/>
          <p:cNvSpPr txBox="1">
            <a:spLocks noChangeArrowheads="1"/>
          </p:cNvSpPr>
          <p:nvPr/>
        </p:nvSpPr>
        <p:spPr bwMode="auto">
          <a:xfrm>
            <a:off x="2478088" y="5056189"/>
            <a:ext cx="89659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and d. not right, because actual value of V(x)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arbitrary, so you can choose it bigger or smaller than 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Only thing that matters is how it changes.</a:t>
            </a:r>
          </a:p>
        </p:txBody>
      </p:sp>
    </p:spTree>
    <p:extLst>
      <p:ext uri="{BB962C8B-B14F-4D97-AF65-F5344CB8AC3E}">
        <p14:creationId xmlns:p14="http://schemas.microsoft.com/office/powerpoint/2010/main" val="395913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9098E-6 C -0.00677 0.01226 -0.01319 0.02452 -0.04062 0.03216 C -0.06822 0.03979 -0.1276 0.03956 -0.1651 0.0465 C -0.20243 0.05344 -0.24201 0.0539 -0.26475 0.07379 C -0.28732 0.09369 -0.29531 0.15013 -0.30121 0.165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8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351088" y="234951"/>
            <a:ext cx="32385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3213100" y="3635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249488" y="5270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449888" y="5048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739900" y="2490789"/>
            <a:ext cx="7053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Before tackling wire, understand simplest 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062288" y="4737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90472" name="Object 2"/>
          <p:cNvGraphicFramePr>
            <a:graphicFrameLocks noChangeAspect="1"/>
          </p:cNvGraphicFramePr>
          <p:nvPr/>
        </p:nvGraphicFramePr>
        <p:xfrm>
          <a:off x="5334001" y="5453063"/>
          <a:ext cx="41560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4" imgW="1422400" imgH="419100" progId="Equation.3">
                  <p:embed/>
                </p:oleObj>
              </mc:Choice>
              <mc:Fallback>
                <p:oleObj name="Equation" r:id="rId4" imgW="1422400" imgH="419100" progId="Equation.3">
                  <p:embed/>
                  <p:pic>
                    <p:nvPicPr>
                      <p:cNvPr id="1904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5453063"/>
                        <a:ext cx="4156075" cy="1223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3"/>
          <p:cNvGraphicFramePr>
            <a:graphicFrameLocks noChangeAspect="1"/>
          </p:cNvGraphicFramePr>
          <p:nvPr/>
        </p:nvGraphicFramePr>
        <p:xfrm>
          <a:off x="2016126" y="1101726"/>
          <a:ext cx="62325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6" imgW="2133600" imgH="419100" progId="Equation.3">
                  <p:embed/>
                </p:oleObj>
              </mc:Choice>
              <mc:Fallback>
                <p:oleObj name="Equation" r:id="rId6" imgW="2133600" imgH="419100" progId="Equation.3">
                  <p:embed/>
                  <p:pic>
                    <p:nvPicPr>
                      <p:cNvPr id="368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6" y="1101726"/>
                        <a:ext cx="6232525" cy="1223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7170739" y="495301"/>
            <a:ext cx="4117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Solving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Schrod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equ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6876" name="Oval 11"/>
          <p:cNvSpPr>
            <a:spLocks noChangeArrowheads="1"/>
          </p:cNvSpPr>
          <p:nvPr/>
        </p:nvSpPr>
        <p:spPr bwMode="auto">
          <a:xfrm>
            <a:off x="1725613" y="31781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1830389" y="3001963"/>
            <a:ext cx="8531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electron in free space, no electric fields or gravity around.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1. Where does it want to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2. What is V(x)?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3. What are boundary conditions 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sym typeface="Symbol" panose="05050102010706020507" pitchFamily="18" charset="2"/>
              </a:rPr>
              <a:t>(x)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6343650" y="3352800"/>
            <a:ext cx="48397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</a:rPr>
              <a:t>no preference- all x the same.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</a:rPr>
              <a:t>constant.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</a:rPr>
              <a:t>none, could be anywhere.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873250" y="5453063"/>
            <a:ext cx="271580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smart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constant, V(x) =0!</a:t>
            </a:r>
          </a:p>
        </p:txBody>
      </p:sp>
    </p:spTree>
    <p:extLst>
      <p:ext uri="{BB962C8B-B14F-4D97-AF65-F5344CB8AC3E}">
        <p14:creationId xmlns:p14="http://schemas.microsoft.com/office/powerpoint/2010/main" val="71770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/>
      <p:bldP spid="190477" grpId="0" build="allAtOnce"/>
      <p:bldP spid="1904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882775" y="5589589"/>
            <a:ext cx="8380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 e. -- both b and d are correct. No electric field or voltage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means potential energy constant in space and time, V=0.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78399" y="1697038"/>
            <a:ext cx="10526684" cy="4969769"/>
            <a:chOff x="-216" y="1069"/>
            <a:chExt cx="6192" cy="2908"/>
          </a:xfrm>
        </p:grpSpPr>
        <p:sp>
          <p:nvSpPr>
            <p:cNvPr id="38919" name="Text Box 4"/>
            <p:cNvSpPr txBox="1">
              <a:spLocks noChangeArrowheads="1"/>
            </p:cNvSpPr>
            <p:nvPr/>
          </p:nvSpPr>
          <p:spPr bwMode="auto">
            <a:xfrm>
              <a:off x="-60" y="1069"/>
              <a:ext cx="5681" cy="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a. nothing physical, just math exercise.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b. only an electron in free space along the x axis with no electric fields around.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c. an electron flying along the x axis between two metal plates with a voltage between them as in photoelectric effect.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d. an electron in an enormously long wire not hooked to any voltages.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e. more than one of the above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0" name="Oval 5"/>
            <p:cNvSpPr>
              <a:spLocks noChangeArrowheads="1"/>
            </p:cNvSpPr>
            <p:nvPr/>
          </p:nvSpPr>
          <p:spPr bwMode="auto">
            <a:xfrm flipH="1" flipV="1">
              <a:off x="2074" y="1691"/>
              <a:ext cx="166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1" name="Line 6"/>
            <p:cNvSpPr>
              <a:spLocks noChangeShapeType="1"/>
            </p:cNvSpPr>
            <p:nvPr/>
          </p:nvSpPr>
          <p:spPr bwMode="auto">
            <a:xfrm>
              <a:off x="2240" y="175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38922" name="Group 7"/>
            <p:cNvGrpSpPr>
              <a:grpSpLocks/>
            </p:cNvGrpSpPr>
            <p:nvPr/>
          </p:nvGrpSpPr>
          <p:grpSpPr bwMode="auto">
            <a:xfrm>
              <a:off x="-216" y="2850"/>
              <a:ext cx="6192" cy="397"/>
              <a:chOff x="-216" y="2850"/>
              <a:chExt cx="6192" cy="397"/>
            </a:xfrm>
          </p:grpSpPr>
          <p:sp>
            <p:nvSpPr>
              <p:cNvPr id="38923" name="Rectangle 8"/>
              <p:cNvSpPr>
                <a:spLocks noChangeArrowheads="1"/>
              </p:cNvSpPr>
              <p:nvPr/>
            </p:nvSpPr>
            <p:spPr bwMode="auto">
              <a:xfrm>
                <a:off x="-216" y="2850"/>
                <a:ext cx="6192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924" name="Oval 9"/>
              <p:cNvSpPr>
                <a:spLocks noChangeArrowheads="1"/>
              </p:cNvSpPr>
              <p:nvPr/>
            </p:nvSpPr>
            <p:spPr bwMode="auto">
              <a:xfrm>
                <a:off x="2597" y="3148"/>
                <a:ext cx="96" cy="9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8917" name="Object 2"/>
          <p:cNvGraphicFramePr>
            <a:graphicFrameLocks noGrp="1" noChangeAspect="1"/>
          </p:cNvGraphicFramePr>
          <p:nvPr>
            <p:ph/>
          </p:nvPr>
        </p:nvGraphicFramePr>
        <p:xfrm>
          <a:off x="3106739" y="115888"/>
          <a:ext cx="478313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4" imgW="1422400" imgH="419100" progId="Equation.3">
                  <p:embed/>
                </p:oleObj>
              </mc:Choice>
              <mc:Fallback>
                <p:oleObj name="Equation" r:id="rId4" imgW="1422400" imgH="419100" progId="Equation.3">
                  <p:embed/>
                  <p:pic>
                    <p:nvPicPr>
                      <p:cNvPr id="389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9" y="115888"/>
                        <a:ext cx="4783137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1752600" y="1466851"/>
            <a:ext cx="506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does this equation describe?</a:t>
            </a:r>
          </a:p>
        </p:txBody>
      </p:sp>
    </p:spTree>
    <p:extLst>
      <p:ext uri="{BB962C8B-B14F-4D97-AF65-F5344CB8AC3E}">
        <p14:creationId xmlns:p14="http://schemas.microsoft.com/office/powerpoint/2010/main" val="92170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281238" y="1498600"/>
            <a:ext cx="80946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solution to this diff. eq.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a. A cos(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b. A e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kx</a:t>
            </a:r>
            <a:endParaRPr kumimoji="0" lang="en-US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B sin 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d. b. and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e. a. and c. 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105025" y="4384675"/>
            <a:ext cx="7970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ans. e.   Both a. and c. are solutions.  Check a., plug in.  </a:t>
            </a:r>
          </a:p>
        </p:txBody>
      </p:sp>
      <p:graphicFrame>
        <p:nvGraphicFramePr>
          <p:cNvPr id="19456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225675" y="4906963"/>
          <a:ext cx="44831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1945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06963"/>
                        <a:ext cx="44831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432175" y="119064"/>
          <a:ext cx="4421188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6" imgW="1422400" imgH="419100" progId="Equation.3">
                  <p:embed/>
                </p:oleObj>
              </mc:Choice>
              <mc:Fallback>
                <p:oleObj name="Equation" r:id="rId6" imgW="1422400" imgH="419100" progId="Equation.3">
                  <p:embed/>
                  <p:pic>
                    <p:nvPicPr>
                      <p:cNvPr id="409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119064"/>
                        <a:ext cx="4421188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72313" y="4978400"/>
            <a:ext cx="3192462" cy="998538"/>
            <a:chOff x="3495" y="3136"/>
            <a:chExt cx="2011" cy="629"/>
          </a:xfrm>
        </p:grpSpPr>
        <p:sp>
          <p:nvSpPr>
            <p:cNvPr id="40971" name="Text Box 7"/>
            <p:cNvSpPr txBox="1">
              <a:spLocks noChangeArrowheads="1"/>
            </p:cNvSpPr>
            <p:nvPr/>
          </p:nvSpPr>
          <p:spPr bwMode="auto">
            <a:xfrm>
              <a:off x="3495" y="3136"/>
              <a:ext cx="9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solution if </a:t>
              </a:r>
            </a:p>
          </p:txBody>
        </p:sp>
        <p:graphicFrame>
          <p:nvGraphicFramePr>
            <p:cNvPr id="40972" name="Object 4"/>
            <p:cNvGraphicFramePr>
              <a:graphicFrameLocks noChangeAspect="1"/>
            </p:cNvGraphicFramePr>
            <p:nvPr/>
          </p:nvGraphicFramePr>
          <p:xfrm>
            <a:off x="4447" y="3146"/>
            <a:ext cx="1059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5" name="Equation" r:id="rId8" imgW="673100" imgH="393700" progId="Equation.3">
                    <p:embed/>
                  </p:oleObj>
                </mc:Choice>
                <mc:Fallback>
                  <p:oleObj name="Equation" r:id="rId8" imgW="673100" imgH="393700" progId="Equation.3">
                    <p:embed/>
                    <p:pic>
                      <p:nvPicPr>
                        <p:cNvPr id="409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" y="3146"/>
                          <a:ext cx="1059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CC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5283200"/>
            <a:ext cx="3536950" cy="419100"/>
            <a:chOff x="1056" y="3328"/>
            <a:chExt cx="2228" cy="264"/>
          </a:xfrm>
        </p:grpSpPr>
        <p:sp>
          <p:nvSpPr>
            <p:cNvPr id="40969" name="Line 10"/>
            <p:cNvSpPr>
              <a:spLocks noChangeShapeType="1"/>
            </p:cNvSpPr>
            <p:nvPr/>
          </p:nvSpPr>
          <p:spPr bwMode="auto">
            <a:xfrm flipV="1">
              <a:off x="1056" y="3328"/>
              <a:ext cx="984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970" name="Line 11"/>
            <p:cNvSpPr>
              <a:spLocks noChangeShapeType="1"/>
            </p:cNvSpPr>
            <p:nvPr/>
          </p:nvSpPr>
          <p:spPr bwMode="auto">
            <a:xfrm flipV="1">
              <a:off x="2420" y="3376"/>
              <a:ext cx="864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32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335" y="2288509"/>
            <a:ext cx="9559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16.	(II) Show that the superposition principle holds for the time-dependent Schrödinger equation. That is, show that if  𝜓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(𝑥,𝑡) and 𝜓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(𝑥,𝑡)  are solutions, then A𝜓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(𝑥,𝑡) +B 𝜓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(𝑥,𝑡)  is also a solution where A and B are arbitrary constants.</a:t>
            </a:r>
          </a:p>
        </p:txBody>
      </p:sp>
    </p:spTree>
    <p:extLst>
      <p:ext uri="{BB962C8B-B14F-4D97-AF65-F5344CB8AC3E}">
        <p14:creationId xmlns:p14="http://schemas.microsoft.com/office/powerpoint/2010/main" val="3475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897064" y="0"/>
            <a:ext cx="8313737" cy="12779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Free Particles; Plane Waves and Wave Packets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278294" y="1255714"/>
            <a:ext cx="971316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Free particle: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 force, so </a:t>
            </a:r>
            <a:r>
              <a:rPr kumimoji="0" lang="en-US" alt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0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The Schr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ödinger equation becomes the equation for a simple harmonic oscillator,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with solutions: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278294" y="5889882"/>
            <a:ext cx="3146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0, </a:t>
            </a:r>
          </a:p>
        </p:txBody>
      </p:sp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08" y="4098215"/>
            <a:ext cx="39449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1912144" y="4734492"/>
            <a:ext cx="235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where</a:t>
            </a:r>
          </a:p>
        </p:txBody>
      </p:sp>
      <p:pic>
        <p:nvPicPr>
          <p:cNvPr id="3277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62" y="4595942"/>
            <a:ext cx="246221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69" y="6054727"/>
            <a:ext cx="35337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478915" y="2333043"/>
          <a:ext cx="41560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6" imgW="1422400" imgH="419100" progId="Equation.3">
                  <p:embed/>
                </p:oleObj>
              </mc:Choice>
              <mc:Fallback>
                <p:oleObj name="Equation" r:id="rId6" imgW="1422400" imgH="419100" progId="Equation.3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915" y="2333043"/>
                        <a:ext cx="4156075" cy="122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18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4" y="182563"/>
            <a:ext cx="8313737" cy="12779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Free Particles; Plane Waves and Wave Packets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2982" y="1926013"/>
            <a:ext cx="767264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solution for a free particle is a plane wave, as shown in part (a) of the figure; (The sin wave extend indefinitely in the +x and –x directions)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 realistic is a wave packet, as shown in part (b). The wave packet has both a range of momenta and a finite uncertainty in width.( the particle is most likely to be found within a region of space)</a:t>
            </a:r>
          </a:p>
        </p:txBody>
      </p:sp>
      <p:pic>
        <p:nvPicPr>
          <p:cNvPr id="35844" name="Picture 5" descr="Figure_38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29" y="1328017"/>
            <a:ext cx="33305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7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6" y="624110"/>
            <a:ext cx="10049068" cy="700837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Schrödinger Equation in one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1399591"/>
            <a:ext cx="10739534" cy="516915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wave equation governing the motion of electrons </a:t>
            </a:r>
            <a:r>
              <a:rPr lang="en-US" sz="2400" dirty="0">
                <a:latin typeface="Comic Sans MS" panose="030F0702030302020204" pitchFamily="66" charset="0"/>
              </a:rPr>
              <a:t>and other particles with mass, which is analogous to the classical wave equation was found by Schrödinger late in 1925 and is now known as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Schrödinger equation.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Like the classical wave equation,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Schrödinger equation relates the time and space derivatives of the wave function.</a:t>
            </a:r>
          </a:p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 can’t derive the Schrödinger equation </a:t>
            </a:r>
            <a:r>
              <a:rPr lang="en-US" sz="2400" dirty="0">
                <a:latin typeface="Comic Sans MS" panose="030F0702030302020204" pitchFamily="66" charset="0"/>
              </a:rPr>
              <a:t>just as we can’t derive Newton’s laws of motion.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Its validity, like that of any fundamental equation, </a:t>
            </a:r>
            <a:r>
              <a:rPr lang="en-US" sz="2400" b="1" i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lies in its agreement with experiment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Schrödinger’s equation is perfectly satisfactory when applied to the equally extensive range of nonrelativistic problems in atomic, molecular, and solid state physics.</a:t>
            </a:r>
          </a:p>
        </p:txBody>
      </p:sp>
    </p:spTree>
    <p:extLst>
      <p:ext uri="{BB962C8B-B14F-4D97-AF65-F5344CB8AC3E}">
        <p14:creationId xmlns:p14="http://schemas.microsoft.com/office/powerpoint/2010/main" val="4096918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4" y="0"/>
            <a:ext cx="8313737" cy="12779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Free Particles; Plane Waves and Wave Packets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046289" y="1385889"/>
            <a:ext cx="7958137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38-4: Free electron.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with energy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6.3 eV is in free space (where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0).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Find (a) the wavelength </a:t>
            </a: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(in nm)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(b) the wave function for the electron (assuming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0). </a:t>
            </a:r>
          </a:p>
        </p:txBody>
      </p:sp>
    </p:spTree>
    <p:extLst>
      <p:ext uri="{BB962C8B-B14F-4D97-AF65-F5344CB8AC3E}">
        <p14:creationId xmlns:p14="http://schemas.microsoft.com/office/powerpoint/2010/main" val="391745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14338-0D38-4DF7-834D-69F8CA12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29" y="313718"/>
            <a:ext cx="8785599" cy="852352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The Schrödinger Equation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0B01661-5F99-45BC-8895-17B6C7E79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20" t="17467" r="28586" b="16145"/>
          <a:stretch/>
        </p:blipFill>
        <p:spPr>
          <a:xfrm>
            <a:off x="2182542" y="1373262"/>
            <a:ext cx="6216242" cy="4111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5D22DD-83B6-4E11-BC0E-0FBAED85E480}"/>
              </a:ext>
            </a:extLst>
          </p:cNvPr>
          <p:cNvSpPr/>
          <p:nvPr/>
        </p:nvSpPr>
        <p:spPr>
          <a:xfrm>
            <a:off x="1960848" y="5805943"/>
            <a:ext cx="5787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https://www.youtube.com/watch?v=AR23uxZruhE</a:t>
            </a:r>
          </a:p>
        </p:txBody>
      </p:sp>
    </p:spTree>
    <p:extLst>
      <p:ext uri="{BB962C8B-B14F-4D97-AF65-F5344CB8AC3E}">
        <p14:creationId xmlns:p14="http://schemas.microsoft.com/office/powerpoint/2010/main" val="318834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5313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Time independent Schrodinger Equation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56707"/>
              </p:ext>
            </p:extLst>
          </p:nvPr>
        </p:nvGraphicFramePr>
        <p:xfrm>
          <a:off x="2884547" y="2630652"/>
          <a:ext cx="60563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3" imgW="2171520" imgH="419040" progId="Equation.3">
                  <p:embed/>
                </p:oleObj>
              </mc:Choice>
              <mc:Fallback>
                <p:oleObj name="Equation" r:id="rId3" imgW="2171520" imgH="419040" progId="Equation.3">
                  <p:embed/>
                  <p:pic>
                    <p:nvPicPr>
                      <p:cNvPr id="368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547" y="2630652"/>
                        <a:ext cx="6056313" cy="1168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3792" y="4336959"/>
            <a:ext cx="9786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This can be written by using conservation of energy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for a free particle, </a:t>
            </a:r>
            <a:r>
              <a:rPr lang="en-US" sz="2400" u="sng" dirty="0">
                <a:latin typeface="Comic Sans MS" panose="030F0702030302020204" pitchFamily="66" charset="0"/>
              </a:rPr>
              <a:t>V is the potential energy,  E is the total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4038" y="1488596"/>
            <a:ext cx="1010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Time independent Schrodinger can be written for a wave function  a free particle as</a:t>
            </a:r>
          </a:p>
        </p:txBody>
      </p:sp>
    </p:spTree>
    <p:extLst>
      <p:ext uri="{BB962C8B-B14F-4D97-AF65-F5344CB8AC3E}">
        <p14:creationId xmlns:p14="http://schemas.microsoft.com/office/powerpoint/2010/main" val="191395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49" y="624110"/>
            <a:ext cx="9750489" cy="6355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The Schrödinger Equation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38" y="1391473"/>
            <a:ext cx="10631504" cy="484241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The Schrödinger equation for a particle of mass m in one dimension has the form (time dependent)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 is the potential energy,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Schrödinger equation is based on the energy approach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The time dependent equation in 3D can be written as x, y, z or </a:t>
            </a:r>
            <a:r>
              <a:rPr lang="el-GR" sz="2000" b="1" dirty="0">
                <a:latin typeface="Comic Sans MS" panose="030F0702030302020204" pitchFamily="66" charset="0"/>
              </a:rPr>
              <a:t>ψ</a:t>
            </a:r>
            <a:r>
              <a:rPr lang="en-US" sz="2000" b="1" dirty="0">
                <a:latin typeface="Comic Sans MS" panose="030F0702030302020204" pitchFamily="66" charset="0"/>
              </a:rPr>
              <a:t>(r,</a:t>
            </a:r>
            <a:r>
              <a:rPr lang="el-GR" sz="2000" b="1" dirty="0">
                <a:latin typeface="Comic Sans MS" panose="030F0702030302020204" pitchFamily="66" charset="0"/>
              </a:rPr>
              <a:t>θ</a:t>
            </a:r>
            <a:r>
              <a:rPr lang="en-US" sz="2000" b="1" dirty="0">
                <a:latin typeface="Comic Sans MS" panose="030F0702030302020204" pitchFamily="66" charset="0"/>
              </a:rPr>
              <a:t>,</a:t>
            </a:r>
            <a:r>
              <a:rPr lang="az-Cyrl-AZ" sz="2000" b="1" dirty="0">
                <a:latin typeface="Comic Sans MS" panose="030F0702030302020204" pitchFamily="66" charset="0"/>
              </a:rPr>
              <a:t>Ф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When we used Newton’s laws: we have used conservation of energy and no external force acting on a system.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Here we consider a particle moving in the x –axis with no force acting on it.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36226"/>
              </p:ext>
            </p:extLst>
          </p:nvPr>
        </p:nvGraphicFramePr>
        <p:xfrm>
          <a:off x="1691591" y="2273300"/>
          <a:ext cx="7626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2755800" imgH="419040" progId="Equation.3">
                  <p:embed/>
                </p:oleObj>
              </mc:Choice>
              <mc:Fallback>
                <p:oleObj name="Equation" r:id="rId3" imgW="2755800" imgH="41904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591" y="2273300"/>
                        <a:ext cx="7626350" cy="11557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85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9233" y="414339"/>
            <a:ext cx="9144000" cy="8286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Schrödinger Equation in One Dimension</a:t>
            </a:r>
            <a:br>
              <a:rPr lang="en-US" altLang="en-US" dirty="0">
                <a:latin typeface="Comic Sans MS" panose="030F0702030302020204" pitchFamily="66" charset="0"/>
              </a:rPr>
            </a:b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05069" y="1357314"/>
            <a:ext cx="1063689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 the solution to the Schr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ödinger equation is supposed to represent a single particle, the total probability (sum of all probabilities) of finding that particle anywhere in space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should be equal to 1 (or 100%):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Text Box 9"/>
              <p:cNvSpPr txBox="1">
                <a:spLocks noChangeArrowheads="1"/>
              </p:cNvSpPr>
              <p:nvPr/>
            </p:nvSpPr>
            <p:spPr bwMode="auto">
              <a:xfrm>
                <a:off x="578499" y="4933950"/>
                <a:ext cx="11467322" cy="203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When this is true, </a:t>
                </a:r>
                <a:r>
                  <a:rPr kumimoji="0" lang="en-US" altLang="en-US" sz="1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the wave function is normalized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. This condition plays an important role in quantum mechanics, for it places a restriction on the possible solutions of the Schrödinger equation. In particular, the wave function </a:t>
                </a:r>
                <a:r>
                  <a:rPr kumimoji="0" lang="el-GR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ψ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(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x,t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) must approach zero sufficiently fast as x    </a:t>
                </a:r>
                <a14:m>
                  <m:oMath xmlns:m="http://schemas.openxmlformats.org/officeDocument/2006/math" xmlns="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E7E1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±∞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7E18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so that the integral in the Equation above remains finite.</a:t>
                </a:r>
              </a:p>
              <a:p>
                <a:pPr lvl="0">
                  <a:spcBef>
                    <a:spcPct val="50000"/>
                  </a:spcBef>
                  <a:defRPr/>
                </a:pPr>
                <a:r>
                  <a:rPr lang="en-US" altLang="en-US" sz="1800" dirty="0">
                    <a:solidFill>
                      <a:srgbClr val="DE7E18">
                        <a:lumMod val="50000"/>
                      </a:srgbClr>
                    </a:solidFill>
                    <a:latin typeface="Comic Sans MS" panose="030F0702030302020204" pitchFamily="66" charset="0"/>
                  </a:rPr>
                  <a:t>Schrödinger equation is continuous function.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67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499" y="4933950"/>
                <a:ext cx="11467322" cy="2031325"/>
              </a:xfrm>
              <a:prstGeom prst="rect">
                <a:avLst/>
              </a:prstGeom>
              <a:blipFill>
                <a:blip r:embed="rId3"/>
                <a:stretch>
                  <a:fillRect l="-478" t="-1198" r="-10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9801081" y="5705506"/>
            <a:ext cx="38255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56470"/>
              </p:ext>
            </p:extLst>
          </p:nvPr>
        </p:nvGraphicFramePr>
        <p:xfrm>
          <a:off x="2227812" y="3502112"/>
          <a:ext cx="73072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4" imgW="2933640" imgH="330120" progId="Equation.DSMT4">
                  <p:embed/>
                </p:oleObj>
              </mc:Choice>
              <mc:Fallback>
                <p:oleObj name="Equation" r:id="rId4" imgW="2933640" imgH="330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812" y="3502112"/>
                        <a:ext cx="730726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609339-494A-402B-B9ED-ABFD73E9531D}"/>
              </a:ext>
            </a:extLst>
          </p:cNvPr>
          <p:cNvSpPr txBox="1"/>
          <p:nvPr/>
        </p:nvSpPr>
        <p:spPr>
          <a:xfrm>
            <a:off x="4471332" y="3287495"/>
            <a:ext cx="266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Sum of all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84835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857" y="1"/>
            <a:ext cx="10328988" cy="11103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Separation of Time and Space  dependencies of Schrödinger Equation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545284" y="4991096"/>
            <a:ext cx="112587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find that the Schr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ödinger equation can be separated – its time- and space-dependent parts can be solved for separately.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-16846" r="6546"/>
          <a:stretch>
            <a:fillRect/>
          </a:stretch>
        </p:blipFill>
        <p:spPr bwMode="auto">
          <a:xfrm>
            <a:off x="3922162" y="4285571"/>
            <a:ext cx="32305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9092" y="1110343"/>
            <a:ext cx="10764981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Schrödinger’s first application of his wave equation was to problems such as the hydrogen atom (Bohr’s work) and the simple harmonic oscillator (Planck’s work),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which he showed that the energy quantization in those systems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be explained naturally in terms of standing waves.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separation </a:t>
            </a:r>
            <a:r>
              <a:rPr lang="en-US" sz="2400" b="1" dirty="0">
                <a:solidFill>
                  <a:srgbClr val="DE7E18">
                    <a:lumMod val="50000"/>
                  </a:srgbClr>
                </a:solidFill>
                <a:latin typeface="Comic Sans MS" panose="030F0702030302020204" pitchFamily="66" charset="0"/>
              </a:rPr>
              <a:t>of Time and Space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accomplished by first assuming that the wave function can be written as a product of two functions, one of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 one of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as</a:t>
            </a:r>
          </a:p>
        </p:txBody>
      </p:sp>
    </p:spTree>
    <p:extLst>
      <p:ext uri="{BB962C8B-B14F-4D97-AF65-F5344CB8AC3E}">
        <p14:creationId xmlns:p14="http://schemas.microsoft.com/office/powerpoint/2010/main" val="102630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0" y="1"/>
            <a:ext cx="8242300" cy="12541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Time-Dependent Schrödinger</a:t>
            </a: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dirty="0">
                <a:latin typeface="Comic Sans MS" panose="030F0702030302020204" pitchFamily="66" charset="0"/>
              </a:rPr>
              <a:t>Equation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1214931" y="1346383"/>
            <a:ext cx="100078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time dependence can be found easily; by Substituting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ψ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x,t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into the general, time-dependent Schrödinger equation</a:t>
            </a: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1530221" y="3210328"/>
            <a:ext cx="91291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function has an absolute value of 1; it does not affect the probability density in space and the equation becomes after some Algebra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4266715" y="2278419"/>
            <a:ext cx="3308350" cy="904875"/>
            <a:chOff x="1857" y="1517"/>
            <a:chExt cx="2084" cy="570"/>
          </a:xfrm>
        </p:grpSpPr>
        <p:pic>
          <p:nvPicPr>
            <p:cNvPr id="3175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34" r="1315"/>
            <a:stretch>
              <a:fillRect/>
            </a:stretch>
          </p:blipFill>
          <p:spPr bwMode="auto">
            <a:xfrm>
              <a:off x="1857" y="1517"/>
              <a:ext cx="1869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39" t="26373" b="30769"/>
            <a:stretch>
              <a:fillRect/>
            </a:stretch>
          </p:blipFill>
          <p:spPr bwMode="auto">
            <a:xfrm>
              <a:off x="3768" y="1813"/>
              <a:ext cx="17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02591" y="4720206"/>
          <a:ext cx="62325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2133600" imgH="419100" progId="Equation.3">
                  <p:embed/>
                </p:oleObj>
              </mc:Choice>
              <mc:Fallback>
                <p:oleObj name="Equation" r:id="rId5" imgW="2133600" imgH="4191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591" y="4720206"/>
                        <a:ext cx="6232525" cy="1223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865470" y="6137311"/>
            <a:ext cx="8103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this is called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time independent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Schrodinger equation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3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these waves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524" y="1295401"/>
            <a:ext cx="5079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 Waves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(light/photons)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Amplitude       = electric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tells you the probability of detecting a photon.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Maxwell’s Equations: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Solutions are sine/cosine 	waves: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52205" y="2468882"/>
          <a:ext cx="5111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3" imgW="253800" imgH="279360" progId="Equation.DSMT4">
                  <p:embed/>
                </p:oleObj>
              </mc:Choice>
              <mc:Fallback>
                <p:oleObj name="Equation" r:id="rId3" imgW="25380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05" y="2468882"/>
                        <a:ext cx="5111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05931" y="2070099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31" y="2070099"/>
                        <a:ext cx="3016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852974" y="3730625"/>
          <a:ext cx="18367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7" imgW="914400" imgH="419040" progId="Equation.3">
                  <p:embed/>
                </p:oleObj>
              </mc:Choice>
              <mc:Fallback>
                <p:oleObj name="Equation" r:id="rId7" imgW="914400" imgH="419040" progId="Equation.3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974" y="3730625"/>
                        <a:ext cx="18367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19032"/>
              </p:ext>
            </p:extLst>
          </p:nvPr>
        </p:nvGraphicFramePr>
        <p:xfrm>
          <a:off x="1607792" y="5594687"/>
          <a:ext cx="2917826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" name="Equation" r:id="rId9" imgW="1422360" imgH="203040" progId="Equation.DSMT4">
                  <p:embed/>
                </p:oleObj>
              </mc:Choice>
              <mc:Fallback>
                <p:oleObj name="Equation" r:id="rId9" imgW="142236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792" y="5594687"/>
                        <a:ext cx="2917826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08415"/>
              </p:ext>
            </p:extLst>
          </p:nvPr>
        </p:nvGraphicFramePr>
        <p:xfrm>
          <a:off x="1607792" y="6100940"/>
          <a:ext cx="2933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Equation" r:id="rId11" imgW="1447560" imgH="203040" progId="Equation.DSMT4">
                  <p:embed/>
                </p:oleObj>
              </mc:Choice>
              <mc:Fallback>
                <p:oleObj name="Equation" r:id="rId11" imgW="144756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792" y="6100940"/>
                        <a:ext cx="29337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4599" y="1295401"/>
            <a:ext cx="5662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Matter Waves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(electrons/etc)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Amplitude       = matter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tells you the probability 	of detecting a particle.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Schrödinger Equation: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Solutions are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sine/cosine waves: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8410575" y="2070098"/>
          <a:ext cx="3524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4" name="Equation" r:id="rId13" imgW="177480" imgH="164880" progId="Equation.DSMT4">
                  <p:embed/>
                </p:oleObj>
              </mc:Choice>
              <mc:Fallback>
                <p:oleObj name="Equation" r:id="rId13" imgW="177480" imgH="164880" progId="Equation.DSMT4">
                  <p:embed/>
                  <p:pic>
                    <p:nvPicPr>
                      <p:cNvPr id="15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575" y="2070098"/>
                        <a:ext cx="3524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979840" y="2397123"/>
          <a:ext cx="5635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Equation" r:id="rId15" imgW="279360" imgH="279360" progId="Equation.DSMT4">
                  <p:embed/>
                </p:oleObj>
              </mc:Choice>
              <mc:Fallback>
                <p:oleObj name="Equation" r:id="rId15" imgW="279360" imgH="279360" progId="Equation.DSMT4">
                  <p:embed/>
                  <p:pic>
                    <p:nvPicPr>
                      <p:cNvPr id="15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840" y="2397123"/>
                        <a:ext cx="5635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788812" y="3730625"/>
          <a:ext cx="23669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17" imgW="1180800" imgH="419040" progId="Equation.3">
                  <p:embed/>
                </p:oleObj>
              </mc:Choice>
              <mc:Fallback>
                <p:oleObj name="Equation" r:id="rId17" imgW="1180800" imgH="419040" progId="Equation.3">
                  <p:embed/>
                  <p:pic>
                    <p:nvPicPr>
                      <p:cNvPr id="15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812" y="3730625"/>
                        <a:ext cx="2366963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553201" y="5562601"/>
          <a:ext cx="34194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Equation" r:id="rId19" imgW="1714320" imgH="279360" progId="Equation.DSMT4">
                  <p:embed/>
                </p:oleObj>
              </mc:Choice>
              <mc:Fallback>
                <p:oleObj name="Equation" r:id="rId19" imgW="171432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5562601"/>
                        <a:ext cx="34194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553201" y="6096001"/>
          <a:ext cx="40671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Equation" r:id="rId21" imgW="2019240" imgH="253800" progId="Equation.DSMT4">
                  <p:embed/>
                </p:oleObj>
              </mc:Choice>
              <mc:Fallback>
                <p:oleObj name="Equation" r:id="rId21" imgW="201924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6096001"/>
                        <a:ext cx="40671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73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1643</Words>
  <Application>Microsoft Macintosh PowerPoint</Application>
  <PresentationFormat>Custom</PresentationFormat>
  <Paragraphs>181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Wisp</vt:lpstr>
      <vt:lpstr>3_Wisp</vt:lpstr>
      <vt:lpstr>1_Wisp</vt:lpstr>
      <vt:lpstr>Equation</vt:lpstr>
      <vt:lpstr>PowerPoint Presentation</vt:lpstr>
      <vt:lpstr>The Schrödinger Equation in one Dimension</vt:lpstr>
      <vt:lpstr>The Schrödinger Equation</vt:lpstr>
      <vt:lpstr>Time independent Schrodinger Equation</vt:lpstr>
      <vt:lpstr>The Schrödinger Equation in one Dimension</vt:lpstr>
      <vt:lpstr>The Schrödinger Equation in One Dimension </vt:lpstr>
      <vt:lpstr>Separation of Time and Space  dependencies of Schrödinger Equation</vt:lpstr>
      <vt:lpstr>Time-Dependent Schrödinger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</vt:lpstr>
      <vt:lpstr>Free Particles; Plane Waves and Wave Packets</vt:lpstr>
      <vt:lpstr>Free Particles; Plane Waves and Wave Packets</vt:lpstr>
      <vt:lpstr>Free Particles; Plane Waves and Wave Packets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FATIMA Amir</cp:lastModifiedBy>
  <cp:revision>64</cp:revision>
  <cp:lastPrinted>2023-10-24T18:45:15Z</cp:lastPrinted>
  <dcterms:created xsi:type="dcterms:W3CDTF">2019-03-21T13:47:24Z</dcterms:created>
  <dcterms:modified xsi:type="dcterms:W3CDTF">2023-11-01T22:44:21Z</dcterms:modified>
</cp:coreProperties>
</file>