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handoutMasterIdLst>
    <p:handoutMasterId r:id="rId24"/>
  </p:handoutMasterIdLst>
  <p:sldIdLst>
    <p:sldId id="285" r:id="rId3"/>
    <p:sldId id="258" r:id="rId4"/>
    <p:sldId id="294" r:id="rId5"/>
    <p:sldId id="259" r:id="rId6"/>
    <p:sldId id="291" r:id="rId7"/>
    <p:sldId id="296" r:id="rId8"/>
    <p:sldId id="297" r:id="rId9"/>
    <p:sldId id="29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57" r:id="rId21"/>
    <p:sldId id="299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B4B06F0-94D5-4B21-9AB8-0CAD7B395B4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F1AA4DF-CCFF-4D93-A286-70519F25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4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75E63F9-4A77-4DF0-B290-06738C22F79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71C1C849-6B93-419D-9DCB-3BCF2B3F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470C3-4F04-40B7-899A-BC04BD86DAE8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105" indent="-29234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394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7150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908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2665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423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180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5937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4879"/>
            <a:fld id="{726F7515-2D5A-4B48-B1FC-B2B623DB51ED}" type="slidenum">
              <a:rPr lang="en-US" altLang="en-US" sz="1200" b="0">
                <a:solidFill>
                  <a:prstClr val="black"/>
                </a:solidFill>
              </a:rPr>
              <a:pPr defTabSz="924879"/>
              <a:t>14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Using p = mv and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 ≈ ħ, we find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 ≈ 1.1 x 10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 – about 1000 times the size of an atom.</a:t>
            </a:r>
          </a:p>
        </p:txBody>
      </p:sp>
    </p:spTree>
    <p:extLst>
      <p:ext uri="{BB962C8B-B14F-4D97-AF65-F5344CB8AC3E}">
        <p14:creationId xmlns:p14="http://schemas.microsoft.com/office/powerpoint/2010/main" val="325272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105" indent="-29234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394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7150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908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2665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423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180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5937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4879"/>
            <a:fld id="{74D1C3AA-48B2-44D1-B8CD-F4AA06244D97}" type="slidenum">
              <a:rPr lang="en-US" altLang="en-US" sz="1200" b="0">
                <a:solidFill>
                  <a:prstClr val="black"/>
                </a:solidFill>
              </a:rPr>
              <a:pPr defTabSz="924879"/>
              <a:t>15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Using p = mv and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 ≈ ħ, we find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 ≈ 7 x 10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-34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 – far too small to be measured.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26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0105" indent="-29234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394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7150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908" indent="-23387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2665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0423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180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5937" indent="-23387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4879"/>
            <a:fld id="{CA9ADF6A-8E46-4951-9F4C-9E46E49D6CCF}" type="slidenum">
              <a:rPr lang="en-US" altLang="en-US" sz="1200" b="0">
                <a:solidFill>
                  <a:prstClr val="black"/>
                </a:solidFill>
              </a:rPr>
              <a:pPr defTabSz="924879"/>
              <a:t>16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Using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altLang="en-US">
                <a:cs typeface="Arial" panose="020B0604020202020204" pitchFamily="34" charset="0"/>
              </a:rPr>
              <a:t>τ</a:t>
            </a:r>
            <a:r>
              <a:rPr lang="en-US" altLang="en-US">
                <a:cs typeface="Arial" panose="020B0604020202020204" pitchFamily="34" charset="0"/>
              </a:rPr>
              <a:t> ≈ ħ, we find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altLang="en-US">
                <a:cs typeface="Arial" panose="020B0604020202020204" pitchFamily="34" charset="0"/>
              </a:rPr>
              <a:t>τ</a:t>
            </a:r>
            <a:r>
              <a:rPr lang="en-US" altLang="en-US">
                <a:cs typeface="Arial" panose="020B0604020202020204" pitchFamily="34" charset="0"/>
              </a:rPr>
              <a:t> ≈ 1.0 x 10</a:t>
            </a:r>
            <a:r>
              <a:rPr lang="en-US" altLang="en-US" baseline="30000">
                <a:cs typeface="Arial" panose="020B0604020202020204" pitchFamily="34" charset="0"/>
              </a:rPr>
              <a:t>-20</a:t>
            </a:r>
            <a:r>
              <a:rPr lang="en-US" altLang="en-US">
                <a:cs typeface="Arial" panose="020B0604020202020204" pitchFamily="34" charset="0"/>
              </a:rPr>
              <a:t> s (this is why lifetimes of very short-lived particles are measured using the width rather than directly!)</a:t>
            </a:r>
          </a:p>
        </p:txBody>
      </p:sp>
    </p:spTree>
    <p:extLst>
      <p:ext uri="{BB962C8B-B14F-4D97-AF65-F5344CB8AC3E}">
        <p14:creationId xmlns:p14="http://schemas.microsoft.com/office/powerpoint/2010/main" val="227645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0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6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82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1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0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05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6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9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1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45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104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51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60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6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0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0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8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3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1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m7gXgHgQGh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05400" y="218902"/>
            <a:ext cx="6487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Properties of Matter Waves-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Chapter 3-Class3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195887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“The most incomprehensible thing about the world is that it is comprehensible.”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Albert Einstein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Zombie\Desktop\2130FA10_L21_Niels_Bohr_Albert_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1"/>
            <a:ext cx="2857500" cy="417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922" y="933061"/>
                <a:ext cx="11429078" cy="5743441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>
                  <a:latin typeface="Times-Roman"/>
                </a:endParaRPr>
              </a:p>
              <a:p>
                <a:r>
                  <a:rPr lang="en-US" sz="2100" dirty="0">
                    <a:latin typeface="Comic Sans MS" panose="030F0702030302020204" pitchFamily="66" charset="0"/>
                  </a:rPr>
                  <a:t>We have seen that all wave packets in the ranges </a:t>
                </a:r>
                <a:r>
                  <a:rPr lang="el-GR" sz="2100" dirty="0">
                    <a:latin typeface="Comic Sans MS" panose="030F0702030302020204" pitchFamily="66" charset="0"/>
                  </a:rPr>
                  <a:t>Δ</a:t>
                </a:r>
                <a:r>
                  <a:rPr lang="en-US" sz="2100" dirty="0">
                    <a:latin typeface="Comic Sans MS" panose="030F0702030302020204" pitchFamily="66" charset="0"/>
                  </a:rPr>
                  <a:t>x and </a:t>
                </a:r>
                <a:r>
                  <a:rPr lang="el-GR" sz="2100" dirty="0">
                    <a:latin typeface="Comic Sans MS" panose="030F0702030302020204" pitchFamily="66" charset="0"/>
                  </a:rPr>
                  <a:t>Δ</a:t>
                </a:r>
                <a:r>
                  <a:rPr lang="en-US" sz="2100" dirty="0">
                    <a:latin typeface="Comic Sans MS" panose="030F0702030302020204" pitchFamily="66" charset="0"/>
                  </a:rPr>
                  <a:t>k are related by 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x </a:t>
                </a:r>
                <a:r>
                  <a:rPr lang="el-GR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k ~ 1 and that </a:t>
                </a:r>
                <a:r>
                  <a:rPr lang="el-GR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Δω Δ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t ~ 1 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mic Sans MS" panose="030F0702030302020204" pitchFamily="66" charset="0"/>
                  </a:rPr>
                  <a:t>These equations are inherent properties of waves. If we multiply these equations by 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mic Sans MS" panose="030F0702030302020204" pitchFamily="66" charset="0"/>
                  </a:rPr>
                  <a:t>h/2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Comic Sans MS" panose="030F0702030302020204" pitchFamily="66" charset="0"/>
                  </a:rPr>
                  <a:t>and use 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p = </a:t>
                </a:r>
                <a:r>
                  <a:rPr lang="en-US" sz="21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hk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/2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Comic Sans MS" panose="030F0702030302020204" pitchFamily="66" charset="0"/>
                  </a:rPr>
                  <a:t> (h=h/2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 𝜋)</a:t>
                </a:r>
                <a:endParaRPr lang="en-US" sz="21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100" dirty="0">
                    <a:latin typeface="Comic Sans MS" panose="030F0702030302020204" pitchFamily="66" charset="0"/>
                  </a:rPr>
                  <a:t>And knowing that E=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 h</a:t>
                </a:r>
                <a:r>
                  <a:rPr lang="el-GR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ω</a:t>
                </a: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/2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1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Comic Sans MS" panose="030F0702030302020204" pitchFamily="66" charset="0"/>
                  </a:rPr>
                  <a:t>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					</a:t>
                </a:r>
                <a:r>
                  <a:rPr lang="el-GR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x </a:t>
                </a:r>
                <a:r>
                  <a:rPr lang="el-GR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p~ h/2𝜋 ~h  and that </a:t>
                </a:r>
                <a:r>
                  <a:rPr lang="el-GR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Δ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l-GR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Δ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t ~ h 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100" dirty="0">
                    <a:latin typeface="Times-Roman"/>
                  </a:rPr>
                  <a:t> </a:t>
                </a:r>
                <a:r>
                  <a:rPr lang="en-US" sz="2100" dirty="0">
                    <a:latin typeface="Comic Sans MS" panose="030F0702030302020204" pitchFamily="66" charset="0"/>
                  </a:rPr>
                  <a:t>These equations provide a statement of </a:t>
                </a:r>
                <a:r>
                  <a:rPr lang="en-US" sz="2100" b="1" u="sng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2100" b="1" i="1" u="sng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uncertainty principle </a:t>
                </a:r>
                <a:r>
                  <a:rPr lang="en-US" sz="2100" b="1" u="sng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first enunciated in 1927 by Werner K. Heisenberg. </a:t>
                </a:r>
              </a:p>
              <a:p>
                <a:r>
                  <a:rPr lang="pt-BR" sz="2400" b="1" dirty="0">
                    <a:latin typeface="Comic Sans MS" panose="030F0702030302020204" pitchFamily="66" charset="0"/>
                  </a:rPr>
                  <a:t>Δx Δp~ h/2𝜋 ~h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expresses the fact that </a:t>
                </a:r>
                <a:r>
                  <a:rPr lang="en-US" sz="2400" b="1" u="sng" dirty="0">
                    <a:latin typeface="Comic Sans MS" panose="030F0702030302020204" pitchFamily="66" charset="0"/>
                  </a:rPr>
                  <a:t>the distribution functions for position and momentum cannot both be made arbitrarily narrow simultaneously </a:t>
                </a:r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(or you cannot know the particle position and momentum simultaneously in a quantum system).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-Roman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922" y="933061"/>
                <a:ext cx="11429078" cy="5743441"/>
              </a:xfrm>
              <a:blipFill>
                <a:blip r:embed="rId2"/>
                <a:stretch>
                  <a:fillRect l="-693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586360" y="3304322"/>
            <a:ext cx="173210" cy="34115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089892" y="3321379"/>
            <a:ext cx="188761" cy="51799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53479" y="5059624"/>
            <a:ext cx="188761" cy="51799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8566" y="491803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Uncertainty Principle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11542" y="2601550"/>
            <a:ext cx="173210" cy="3411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7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The Uncertainty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92" y="1522615"/>
            <a:ext cx="10026262" cy="4403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Of course, because of inaccurate measurements, the product of </a:t>
            </a:r>
            <a:r>
              <a:rPr lang="el-GR" sz="3200" dirty="0">
                <a:latin typeface="Comic Sans MS" panose="030F0702030302020204" pitchFamily="66" charset="0"/>
              </a:rPr>
              <a:t>Δ</a:t>
            </a:r>
            <a:r>
              <a:rPr lang="en-US" sz="3200" dirty="0">
                <a:latin typeface="Comic Sans MS" panose="030F0702030302020204" pitchFamily="66" charset="0"/>
              </a:rPr>
              <a:t>x and </a:t>
            </a:r>
            <a:r>
              <a:rPr lang="el-GR" sz="3200" dirty="0">
                <a:latin typeface="Comic Sans MS" panose="030F0702030302020204" pitchFamily="66" charset="0"/>
              </a:rPr>
              <a:t>Δ</a:t>
            </a:r>
            <a:r>
              <a:rPr lang="en-US" sz="3200" dirty="0">
                <a:latin typeface="Comic Sans MS" panose="030F0702030302020204" pitchFamily="66" charset="0"/>
              </a:rPr>
              <a:t>p can be, and usually is, much larger than h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The lower limit is not due to any technical problem in the design of measuring equipment that might be solved at some later time; it is instead due to the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wave and particle nature of both matter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and light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91063" y="3072279"/>
            <a:ext cx="186612" cy="4665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0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064029" y="3373439"/>
            <a:ext cx="1001683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Heisenberg uncertainty principle: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tells us that the position and momentum cannot simultaneously be measured with precision, and be known at the same time.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2176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Uncertainty Principle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3915969" y="1737648"/>
            <a:ext cx="3922931" cy="1379623"/>
            <a:chOff x="1741" y="1412"/>
            <a:chExt cx="2016" cy="640"/>
          </a:xfrm>
        </p:grpSpPr>
        <p:pic>
          <p:nvPicPr>
            <p:cNvPr id="17414" name="Picture 9" descr="2008-09-09_1130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"/>
            <a:stretch>
              <a:fillRect/>
            </a:stretch>
          </p:blipFill>
          <p:spPr bwMode="auto">
            <a:xfrm>
              <a:off x="1741" y="1412"/>
              <a:ext cx="184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39" t="26373" b="30769"/>
            <a:stretch>
              <a:fillRect/>
            </a:stretch>
          </p:blipFill>
          <p:spPr bwMode="auto">
            <a:xfrm>
              <a:off x="3584" y="1589"/>
              <a:ext cx="17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75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56530" y="1217585"/>
            <a:ext cx="9806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relation can also be written as a relation between the uncertainty in time and the uncertainty in energy: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610505" y="3633789"/>
            <a:ext cx="96990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says that if an energy state only lasts for a limited time, its energy will be uncertain. It also says that conservation of energy can be violated if the time is short enough. 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6" y="1"/>
            <a:ext cx="8302625" cy="1243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Uncertainty Principle</a:t>
            </a:r>
          </a:p>
        </p:txBody>
      </p:sp>
      <p:pic>
        <p:nvPicPr>
          <p:cNvPr id="18437" name="Picture 10" descr="2008-09-16_101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6" y="2684464"/>
            <a:ext cx="29749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5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70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Uncertainty Principle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454727" y="1354139"/>
            <a:ext cx="922712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1: Position uncertainty of an electron.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electron moves in a straight line with a constant speed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1.10 x 10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m/s, which has been measured to a precision of 0.10%. What is the maximum precision with which its position could be simultaneously measured?</a:t>
            </a:r>
          </a:p>
        </p:txBody>
      </p:sp>
    </p:spTree>
    <p:extLst>
      <p:ext uri="{BB962C8B-B14F-4D97-AF65-F5344CB8AC3E}">
        <p14:creationId xmlns:p14="http://schemas.microsoft.com/office/powerpoint/2010/main" val="100255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70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Uncertainty Principle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44436" y="1781175"/>
            <a:ext cx="86369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2: Position uncertainty of a baseball.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uncertainty in position, imposed by the uncertainty principle, on a 150-g baseball thrown at (93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±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mph = (42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±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m/s?</a:t>
            </a:r>
          </a:p>
        </p:txBody>
      </p:sp>
    </p:spTree>
    <p:extLst>
      <p:ext uri="{BB962C8B-B14F-4D97-AF65-F5344CB8AC3E}">
        <p14:creationId xmlns:p14="http://schemas.microsoft.com/office/powerpoint/2010/main" val="347349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70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Uncertainty Principle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22713" y="1336675"/>
            <a:ext cx="10690167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3: J/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lifetime calculated.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J/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meson, discovered in 1974, was measured to have an average mass of 3100 MeV/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(note the use of energy units since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mc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) and an intrinsic width of 63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keV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. By this we mean that the masses of different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J/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mesons were actually measured to be slightly different from one another. This mass “width” is related to the very short lifetime of 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J/</a:t>
            </a:r>
            <a:r>
              <a:rPr kumimoji="0" lang="el-G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before it decays into other particles. Estimate its lifetime using the uncertainty principle.</a:t>
            </a:r>
            <a:endParaRPr kumimoji="0" lang="el-G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809750" y="1793875"/>
            <a:ext cx="95549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world of Newtonian mechanics is a deterministic one.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know the forces on an object and its initial velocity, you can predict where it will 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Quantum mechanics is very different –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 can predict what masses of electrons will do, but have no idea what any individual one will do. 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4" y="0"/>
            <a:ext cx="8339137" cy="13731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Philosophic Implications; Probability versus Determinism</a:t>
            </a:r>
          </a:p>
        </p:txBody>
      </p:sp>
    </p:spTree>
    <p:extLst>
      <p:ext uri="{BB962C8B-B14F-4D97-AF65-F5344CB8AC3E}">
        <p14:creationId xmlns:p14="http://schemas.microsoft.com/office/powerpoint/2010/main" val="240374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0864" y="1905000"/>
            <a:ext cx="9806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12-g bullet leaves a rifle horizontally at a speed of 180m/s  (a) What is the wavelength of this bullet? (b) If the position of the bullet is known to a precision of 0.65 cm (radius of the barrel), what is the minimum uncertainty in its vertical momentum?</a:t>
            </a:r>
          </a:p>
        </p:txBody>
      </p:sp>
    </p:spTree>
    <p:extLst>
      <p:ext uri="{BB962C8B-B14F-4D97-AF65-F5344CB8AC3E}">
        <p14:creationId xmlns:p14="http://schemas.microsoft.com/office/powerpoint/2010/main" val="28176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9560" y="1905000"/>
            <a:ext cx="9629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9. An electron and a 140-g baseball are each traveling  95m/s measured to a precision of 0.085%. Calculate and compare the uncertainty in position of each.</a:t>
            </a:r>
          </a:p>
        </p:txBody>
      </p:sp>
    </p:spTree>
    <p:extLst>
      <p:ext uri="{BB962C8B-B14F-4D97-AF65-F5344CB8AC3E}">
        <p14:creationId xmlns:p14="http://schemas.microsoft.com/office/powerpoint/2010/main" val="309266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ombie\Desktop\electronbuild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236" y="1370140"/>
            <a:ext cx="9981916" cy="24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9418" y="304801"/>
            <a:ext cx="10897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ea typeface="+mj-ea"/>
                <a:cs typeface="+mj-cs"/>
              </a:rPr>
              <a:t>The Probabilistic Interpretation of the Wave Function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64" y="3733800"/>
            <a:ext cx="11223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We cannot predict or even follow the path of one single electron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precisely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through space and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 a beam of electrons through a double-slit apparatus.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Individual electrons are detected as points on the scintillator.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Over time, a fringe pattern of dark and light bands appears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9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7661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Problem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486" y="2266080"/>
            <a:ext cx="9218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10. What is the uncertainty in the mass of a muon  (m=105.7MeV/c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 specified in  eV/c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given its lifetime of 2.20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μ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s?</a:t>
            </a:r>
          </a:p>
        </p:txBody>
      </p:sp>
    </p:spTree>
    <p:extLst>
      <p:ext uri="{BB962C8B-B14F-4D97-AF65-F5344CB8AC3E}">
        <p14:creationId xmlns:p14="http://schemas.microsoft.com/office/powerpoint/2010/main" val="358744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1752600"/>
            <a:ext cx="8569326" cy="4922839"/>
            <a:chOff x="192" y="1104"/>
            <a:chExt cx="5398" cy="3101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2688" y="1440"/>
              <a:ext cx="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Screen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12500" t="8594" r="35625" b="53906"/>
            <a:stretch>
              <a:fillRect/>
            </a:stretch>
          </p:blipFill>
          <p:spPr bwMode="auto">
            <a:xfrm>
              <a:off x="192" y="1104"/>
              <a:ext cx="3456" cy="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0" y="3216"/>
                  <a:ext cx="4848" cy="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latin typeface="Comic Sans MS" panose="030F0702030302020204" pitchFamily="66" charset="0"/>
                    </a:rPr>
                    <a:t>Describe photon’s EM wave spread out in space</a:t>
                  </a:r>
                  <a:r>
                    <a:rPr lang="en-US" sz="2400" dirty="0"/>
                    <a:t>.</a:t>
                  </a:r>
                </a:p>
                <a:p>
                  <a:endParaRPr lang="en-US" sz="2400" dirty="0"/>
                </a:p>
                <a:p>
                  <a:r>
                    <a:rPr lang="en-US" sz="2400" dirty="0">
                      <a:latin typeface="Comic Sans MS" panose="030F0702030302020204" pitchFamily="66" charset="0"/>
                    </a:rPr>
                    <a:t>Probability of Photon detection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𝑎𝑚𝑝𝑙𝑖𝑡𝑢𝑑𝑒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𝐸𝑀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𝑤𝑎𝑣𝑒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" y="3216"/>
                  <a:ext cx="4848" cy="989"/>
                </a:xfrm>
                <a:prstGeom prst="rect">
                  <a:avLst/>
                </a:prstGeom>
                <a:blipFill>
                  <a:blip r:embed="rId3"/>
                  <a:stretch>
                    <a:fillRect l="-1188" t="-3502" b="-505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V="1">
              <a:off x="1872" y="1344"/>
              <a:ext cx="2160" cy="96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2400" y="1536"/>
              <a:ext cx="1776" cy="384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4022" y="1177"/>
              <a:ext cx="15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High Amplitude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128" y="1776"/>
              <a:ext cx="14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Low Amplitude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0914" y="29557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Light (photons) Waves</a:t>
            </a:r>
          </a:p>
        </p:txBody>
      </p:sp>
    </p:spTree>
    <p:extLst>
      <p:ext uri="{BB962C8B-B14F-4D97-AF65-F5344CB8AC3E}">
        <p14:creationId xmlns:p14="http://schemas.microsoft.com/office/powerpoint/2010/main" val="279596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31027" y="1055716"/>
                <a:ext cx="10848108" cy="469851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It is not necessary to use light waves to produce an interference pattern. </a:t>
                </a:r>
                <a:r>
                  <a:rPr lang="en-US" sz="2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Such patterns can be produced with electrons and other particles as well</a:t>
                </a:r>
                <a:r>
                  <a:rPr lang="en-US" sz="2400" dirty="0">
                    <a:latin typeface="Comic Sans MS" panose="030F0702030302020204" pitchFamily="66" charset="0"/>
                  </a:rPr>
                  <a:t>. 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In the wave theory of electrons, the de Broglie wave of a single electron is described by a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wave function ψ</a:t>
                </a:r>
              </a:p>
              <a:p>
                <a:r>
                  <a:rPr lang="en-US" sz="2400" b="1" dirty="0">
                    <a:latin typeface="Comic Sans MS" panose="030F0702030302020204" pitchFamily="66" charset="0"/>
                  </a:rPr>
                  <a:t>The amplitude of ψ at any point is related to the probability </a:t>
                </a:r>
                <a:r>
                  <a:rPr lang="en-US" sz="2400" dirty="0">
                    <a:latin typeface="Comic Sans MS" panose="030F0702030302020204" pitchFamily="66" charset="0"/>
                  </a:rPr>
                  <a:t>of finding the particle at that point.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The quantity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omic Sans MS" panose="030F0702030302020204" pitchFamily="66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latin typeface="Comic Sans MS" panose="030F0702030302020204" pitchFamily="66" charset="0"/>
                  </a:rPr>
                  <a:t>is proportional to the probability of detecting an electron (or a particle) in a unit volume.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If we call this probability </a:t>
                </a:r>
                <a:r>
                  <a:rPr lang="el-GR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ρ</a:t>
                </a:r>
                <a:r>
                  <a:rPr lang="en-US" sz="2400" dirty="0">
                    <a:latin typeface="Comic Sans MS" panose="030F0702030302020204" pitchFamily="66" charset="0"/>
                  </a:rPr>
                  <a:t>(x)dx, where </a:t>
                </a:r>
                <a:r>
                  <a:rPr lang="el-GR" sz="2400" dirty="0">
                    <a:latin typeface="Comic Sans MS" panose="030F0702030302020204" pitchFamily="66" charset="0"/>
                  </a:rPr>
                  <a:t>ρ</a:t>
                </a:r>
                <a:r>
                  <a:rPr lang="en-US" sz="2400" dirty="0">
                    <a:latin typeface="Comic Sans MS" panose="030F0702030302020204" pitchFamily="66" charset="0"/>
                  </a:rPr>
                  <a:t>(x) is the probability distribution function, we have</a:t>
                </a:r>
              </a:p>
              <a:p>
                <a:pPr marL="0" indent="0">
                  <a:buNone/>
                </a:pPr>
                <a:r>
                  <a:rPr lang="en-US" sz="2400" dirty="0"/>
                  <a:t>						</a:t>
                </a:r>
                <a:r>
                  <a:rPr lang="el-GR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 ρ</a:t>
                </a:r>
                <a:r>
                  <a:rPr lang="en-US" sz="2400" dirty="0">
                    <a:latin typeface="Comic Sans MS" panose="030F0702030302020204" pitchFamily="66" charset="0"/>
                  </a:rPr>
                  <a:t>(x)dx=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omic Sans MS" panose="030F0702030302020204" pitchFamily="66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omic Sans MS" panose="030F0702030302020204" pitchFamily="66" charset="0"/>
                  </a:rPr>
                  <a:t> dx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027" y="1055716"/>
                <a:ext cx="10848108" cy="4698513"/>
              </a:xfrm>
              <a:blipFill>
                <a:blip r:embed="rId2"/>
                <a:stretch>
                  <a:fillRect l="-787" t="-1038" r="-1686" b="-1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66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 l="6972" t="7204" r="40346" b="16101"/>
          <a:stretch>
            <a:fillRect/>
          </a:stretch>
        </p:blipFill>
        <p:spPr bwMode="auto">
          <a:xfrm>
            <a:off x="1591468" y="3259138"/>
            <a:ext cx="3275013" cy="359893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3200400" y="4568825"/>
            <a:ext cx="1771650" cy="1146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953000" y="3216276"/>
            <a:ext cx="5723042" cy="83099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Electron double slit experiment. </a:t>
            </a:r>
          </a:p>
          <a:p>
            <a:r>
              <a:rPr lang="en-US" sz="2400" b="1" u="sng" dirty="0">
                <a:latin typeface="Comic Sans MS" panose="030F0702030302020204" pitchFamily="66" charset="0"/>
              </a:rPr>
              <a:t>Display=Magnitude of wave function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976814" y="4318000"/>
            <a:ext cx="6348324" cy="7694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Large Magnitude (|</a:t>
            </a:r>
            <a:r>
              <a:rPr lang="en-US" sz="2200" dirty="0" err="1">
                <a:latin typeface="Comic Sans MS" panose="030F0702030302020204" pitchFamily="66" charset="0"/>
              </a:rPr>
              <a:t>Ψ</a:t>
            </a:r>
            <a:r>
              <a:rPr lang="en-US" sz="2200" dirty="0">
                <a:latin typeface="Comic Sans MS" panose="030F0702030302020204" pitchFamily="66" charset="0"/>
              </a:rPr>
              <a:t>|)=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probability of detecting electron here is high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3706813" y="5684838"/>
            <a:ext cx="1204912" cy="42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058569" y="5434223"/>
            <a:ext cx="6501460" cy="7694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Small Magnitude (|</a:t>
            </a:r>
            <a:r>
              <a:rPr lang="en-US" sz="2200" dirty="0" err="1">
                <a:latin typeface="Comic Sans MS" panose="030F0702030302020204" pitchFamily="66" charset="0"/>
              </a:rPr>
              <a:t>Ψ</a:t>
            </a:r>
            <a:r>
              <a:rPr lang="en-US" sz="2200" dirty="0">
                <a:latin typeface="Comic Sans MS" panose="030F0702030302020204" pitchFamily="66" charset="0"/>
              </a:rPr>
              <a:t>|)=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probability of detecting electron here is low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957130" y="-304800"/>
            <a:ext cx="10757082" cy="3477875"/>
            <a:chOff x="-414470" y="990600"/>
            <a:chExt cx="10757082" cy="3477875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-414470" y="990600"/>
              <a:ext cx="10757082" cy="3477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chemeClr val="tx2"/>
                </a:solidFill>
              </a:endParaRPr>
            </a:p>
            <a:p>
              <a:r>
                <a:rPr lang="en-US" sz="2800" dirty="0">
                  <a:latin typeface="Comic Sans MS" panose="030F0702030302020204" pitchFamily="66" charset="0"/>
                </a:rPr>
                <a:t>Follow same prescription for matter waves (electrons): </a:t>
              </a:r>
            </a:p>
            <a:p>
              <a:endParaRPr lang="en-US" sz="2400" dirty="0"/>
            </a:p>
            <a:p>
              <a:pPr lvl="1">
                <a:buFontTx/>
                <a:buChar char="•"/>
              </a:pPr>
              <a:r>
                <a:rPr lang="en-US" sz="2400" dirty="0"/>
                <a:t>  </a:t>
              </a:r>
              <a:r>
                <a:rPr lang="en-US" sz="2400" dirty="0">
                  <a:latin typeface="Comic Sans MS" panose="030F0702030302020204" pitchFamily="66" charset="0"/>
                </a:rPr>
                <a:t>Describe massive particles with wave functions:</a:t>
              </a:r>
            </a:p>
            <a:p>
              <a:pPr lvl="1"/>
              <a:endParaRPr lang="en-US" sz="2400" dirty="0"/>
            </a:p>
            <a:p>
              <a:pPr lvl="1"/>
              <a:r>
                <a:rPr lang="en-US" sz="2400" dirty="0"/>
                <a:t> </a:t>
              </a:r>
              <a:r>
                <a:rPr lang="el-GR" sz="2400" dirty="0">
                  <a:latin typeface="Comic Sans MS" panose="030F0702030302020204" pitchFamily="66" charset="0"/>
                </a:rPr>
                <a:t>ψ</a:t>
              </a:r>
              <a:r>
                <a:rPr lang="en-US" sz="2400" dirty="0">
                  <a:latin typeface="Comic Sans MS" panose="030F0702030302020204" pitchFamily="66" charset="0"/>
                </a:rPr>
                <a:t> is a complex function, </a:t>
              </a:r>
            </a:p>
            <a:p>
              <a:pPr lvl="1">
                <a:buFontTx/>
                <a:buChar char="•"/>
              </a:pPr>
              <a:r>
                <a:rPr lang="en-US" sz="2400" dirty="0"/>
                <a:t>  </a:t>
              </a:r>
              <a:r>
                <a:rPr lang="en-US" sz="2400" dirty="0">
                  <a:latin typeface="Comic Sans MS" panose="030F0702030302020204" pitchFamily="66" charset="0"/>
                </a:rPr>
                <a:t>Interpret (wave amplitude)</a:t>
              </a:r>
              <a:r>
                <a:rPr lang="en-US" sz="2400" baseline="30000" dirty="0">
                  <a:latin typeface="Comic Sans MS" panose="030F0702030302020204" pitchFamily="66" charset="0"/>
                </a:rPr>
                <a:t>2</a:t>
              </a:r>
              <a:r>
                <a:rPr lang="en-US" sz="2400" dirty="0">
                  <a:latin typeface="Comic Sans MS" panose="030F0702030302020204" pitchFamily="66" charset="0"/>
                </a:rPr>
                <a:t> as a probability :</a:t>
              </a:r>
            </a:p>
            <a:p>
              <a:pPr lvl="1"/>
              <a:endParaRPr lang="en-US" sz="2400" dirty="0"/>
            </a:p>
            <a:p>
              <a:pPr lvl="1"/>
              <a:r>
                <a:rPr lang="el-GR" sz="2400" u="sng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Ψ</a:t>
              </a:r>
              <a:r>
                <a:rPr lang="en-US" sz="2400" u="sng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* is the complex conjugate of</a:t>
              </a:r>
              <a:r>
                <a:rPr lang="el-GR" sz="2400" u="sng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 ψ</a:t>
              </a:r>
              <a:r>
                <a:rPr lang="en-US" sz="2400" u="sng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  <a:endParaRPr lang="en-US" sz="2400" u="sng" dirty="0"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8874275"/>
                </p:ext>
              </p:extLst>
            </p:nvPr>
          </p:nvGraphicFramePr>
          <p:xfrm>
            <a:off x="2609850" y="2458244"/>
            <a:ext cx="186055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8" name="Equation" r:id="rId5" imgW="736560" imgH="253800" progId="Equation.DSMT4">
                    <p:embed/>
                  </p:oleObj>
                </mc:Choice>
                <mc:Fallback>
                  <p:oleObj name="Equation" r:id="rId5" imgW="736560" imgH="25380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850" y="2458244"/>
                          <a:ext cx="1860550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3856196"/>
                </p:ext>
              </p:extLst>
            </p:nvPr>
          </p:nvGraphicFramePr>
          <p:xfrm>
            <a:off x="1137303" y="3569990"/>
            <a:ext cx="4360863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9" name="Equation" r:id="rId7" imgW="1752480" imgH="279360" progId="Equation.DSMT4">
                    <p:embed/>
                  </p:oleObj>
                </mc:Choice>
                <mc:Fallback>
                  <p:oleObj name="Equation" r:id="rId7" imgW="1752480" imgH="27936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7303" y="3569990"/>
                          <a:ext cx="4360863" cy="695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43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  <p:bldP spid="64519" grpId="0"/>
      <p:bldP spid="64520" grpId="0" animBg="1"/>
      <p:bldP spid="64521" grpId="0" animBg="1"/>
      <p:bldP spid="645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847" y="228601"/>
            <a:ext cx="34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Matter Waves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52600" y="4191000"/>
            <a:ext cx="4984750" cy="1905000"/>
            <a:chOff x="240" y="1584"/>
            <a:chExt cx="3140" cy="120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1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776" y="15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1056" y="225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40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440" y="225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440" y="249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776" y="201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112" y="201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2112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016" y="2208"/>
              <a:ext cx="2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296" y="1968"/>
              <a:ext cx="2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-L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83516" y="1066800"/>
            <a:ext cx="9003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>
                <a:latin typeface="Comic Sans MS" panose="030F0702030302020204" pitchFamily="66" charset="0"/>
              </a:rPr>
              <a:t>Describe a particle with a wave function.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Wave does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describe the path of the particle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>
                <a:latin typeface="Comic Sans MS" panose="030F0702030302020204" pitchFamily="66" charset="0"/>
              </a:rPr>
              <a:t>Wave function contains information about the </a:t>
            </a:r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to find a particle at x, y, z &amp; t.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48900"/>
              </p:ext>
            </p:extLst>
          </p:nvPr>
        </p:nvGraphicFramePr>
        <p:xfrm>
          <a:off x="8170863" y="995066"/>
          <a:ext cx="21161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Equation" r:id="rId3" imgW="838080" imgH="253800" progId="Equation.DSMT4">
                  <p:embed/>
                </p:oleObj>
              </mc:Choice>
              <mc:Fallback>
                <p:oleObj name="Equation" r:id="rId3" imgW="838080" imgH="253800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995066"/>
                        <a:ext cx="211613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52789" y="3797301"/>
          <a:ext cx="17303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9" y="3797301"/>
                        <a:ext cx="17303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001000" y="4343400"/>
          <a:ext cx="1454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" name="Equation" r:id="rId7" imgW="736560" imgH="203040" progId="Equation.DSMT4">
                  <p:embed/>
                </p:oleObj>
              </mc:Choice>
              <mc:Fallback>
                <p:oleObj name="Equation" r:id="rId7" imgW="73656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343400"/>
                        <a:ext cx="14541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001001" y="4724401"/>
          <a:ext cx="14906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4724401"/>
                        <a:ext cx="14906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01000" y="3810001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In general (in 3D):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1000" y="5405735"/>
            <a:ext cx="17059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Simplified:</a:t>
            </a:r>
            <a:endParaRPr lang="en-US" sz="2400" dirty="0"/>
          </a:p>
          <a:p>
            <a:r>
              <a:rPr lang="en-US" sz="400" dirty="0"/>
              <a:t>            </a:t>
            </a:r>
          </a:p>
          <a:p>
            <a:r>
              <a:rPr lang="en-US" sz="2400" dirty="0"/>
              <a:t>            &amp;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924801" y="5867401"/>
          <a:ext cx="9509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Equation" r:id="rId11" imgW="469800" imgH="203040" progId="Equation.DSMT4">
                  <p:embed/>
                </p:oleObj>
              </mc:Choice>
              <mc:Fallback>
                <p:oleObj name="Equation" r:id="rId11" imgW="469800" imgH="2030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5867401"/>
                        <a:ext cx="95091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08950"/>
              </p:ext>
            </p:extLst>
          </p:nvPr>
        </p:nvGraphicFramePr>
        <p:xfrm>
          <a:off x="9467849" y="5856883"/>
          <a:ext cx="914401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Equation" r:id="rId13" imgW="355320" imgH="203040" progId="Equation.DSMT4">
                  <p:embed/>
                </p:oleObj>
              </mc:Choice>
              <mc:Fallback>
                <p:oleObj name="Equation" r:id="rId13" imgW="355320" imgH="20304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849" y="5856883"/>
                        <a:ext cx="914401" cy="41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133601" y="6086476"/>
          <a:ext cx="4360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Equation" r:id="rId15" imgW="1752480" imgH="279360" progId="Equation.DSMT4">
                  <p:embed/>
                </p:oleObj>
              </mc:Choice>
              <mc:Fallback>
                <p:oleObj name="Equation" r:id="rId15" imgW="1752480" imgH="279360" progId="Equation.DSMT4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6086476"/>
                        <a:ext cx="4360863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847" y="228601"/>
            <a:ext cx="34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Matter Waves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0200" y="609600"/>
            <a:ext cx="4984750" cy="1905000"/>
            <a:chOff x="240" y="1584"/>
            <a:chExt cx="3140" cy="1200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31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776" y="15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H="1">
              <a:off x="1056" y="225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240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1440" y="225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1440" y="249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1776" y="2016"/>
              <a:ext cx="0" cy="4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1776" y="2016"/>
              <a:ext cx="336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2112" y="2016"/>
              <a:ext cx="0" cy="2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2112" y="2256"/>
              <a:ext cx="12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016" y="2208"/>
              <a:ext cx="2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L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296" y="1968"/>
              <a:ext cx="2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-L</a:t>
              </a:r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1600200" y="2286000"/>
            <a:ext cx="4995862" cy="1905000"/>
            <a:chOff x="3722688" y="3352800"/>
            <a:chExt cx="4995862" cy="1905000"/>
          </a:xfrm>
        </p:grpSpPr>
        <p:grpSp>
          <p:nvGrpSpPr>
            <p:cNvPr id="29" name="Group 15"/>
            <p:cNvGrpSpPr/>
            <p:nvPr/>
          </p:nvGrpSpPr>
          <p:grpSpPr>
            <a:xfrm>
              <a:off x="3733800" y="3352800"/>
              <a:ext cx="4984750" cy="1905000"/>
              <a:chOff x="3733800" y="3352800"/>
              <a:chExt cx="4984750" cy="1905000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6172200" y="3352800"/>
                <a:ext cx="0" cy="1905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3733800" y="4343400"/>
                <a:ext cx="1905000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flipV="1">
                <a:off x="5638800" y="403860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6172200" y="4038600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6705600" y="4038600"/>
                <a:ext cx="0" cy="30480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>
                <a:off x="6705600" y="4343400"/>
                <a:ext cx="1905000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6553200" y="4267200"/>
                <a:ext cx="3273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L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267200"/>
                <a:ext cx="4299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-L</a:t>
                </a:r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8382000" y="43434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x</a:t>
                </a:r>
              </a:p>
            </p:txBody>
          </p:sp>
          <p:sp>
            <p:nvSpPr>
              <p:cNvPr id="26" name="Rectangle 39"/>
              <p:cNvSpPr>
                <a:spLocks noChangeArrowheads="1"/>
              </p:cNvSpPr>
              <p:nvPr/>
            </p:nvSpPr>
            <p:spPr bwMode="auto">
              <a:xfrm>
                <a:off x="5791200" y="4038600"/>
                <a:ext cx="762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638800" y="4038600"/>
              <a:ext cx="53340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3722688" y="4343400"/>
              <a:ext cx="4735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80226" y="1697038"/>
          <a:ext cx="17303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3" imgW="685800" imgH="203040" progId="Equation.DSMT4">
                  <p:embed/>
                </p:oleObj>
              </mc:Choice>
              <mc:Fallback>
                <p:oleObj name="Equation" r:id="rId3" imgW="685800" imgH="20304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6" y="1697038"/>
                        <a:ext cx="17303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726238" y="3048000"/>
          <a:ext cx="39417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5" imgW="1562040" imgH="279360" progId="Equation.DSMT4">
                  <p:embed/>
                </p:oleObj>
              </mc:Choice>
              <mc:Fallback>
                <p:oleObj name="Equation" r:id="rId5" imgW="1562040" imgH="27936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3048000"/>
                        <a:ext cx="394176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37"/>
          <p:cNvGrpSpPr/>
          <p:nvPr/>
        </p:nvGrpSpPr>
        <p:grpSpPr>
          <a:xfrm>
            <a:off x="1744430" y="4122004"/>
            <a:ext cx="4447051" cy="830997"/>
            <a:chOff x="152400" y="5722203"/>
            <a:chExt cx="4447051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152400" y="5722203"/>
              <a:ext cx="44470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Probability of finding particle</a:t>
              </a:r>
            </a:p>
            <a:p>
              <a:r>
                <a:rPr lang="en-US" sz="2400" dirty="0">
                  <a:latin typeface="Comic Sans MS" panose="030F0702030302020204" pitchFamily="66" charset="0"/>
                </a:rPr>
                <a:t>in the interval </a:t>
              </a:r>
              <a:r>
                <a:rPr lang="en-US" sz="2400" dirty="0" err="1">
                  <a:latin typeface="Comic Sans MS" panose="030F0702030302020204" pitchFamily="66" charset="0"/>
                </a:rPr>
                <a:t>dx</a:t>
              </a:r>
              <a:r>
                <a:rPr lang="en-US" sz="2400" dirty="0">
                  <a:latin typeface="Comic Sans MS" panose="030F0702030302020204" pitchFamily="66" charset="0"/>
                </a:rPr>
                <a:t> is</a:t>
              </a: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122197"/>
                </p:ext>
              </p:extLst>
            </p:nvPr>
          </p:nvGraphicFramePr>
          <p:xfrm>
            <a:off x="3010825" y="6135747"/>
            <a:ext cx="960438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" name="Equation" r:id="rId7" imgW="482400" imgH="203040" progId="Equation.DSMT4">
                    <p:embed/>
                  </p:oleObj>
                </mc:Choice>
                <mc:Fallback>
                  <p:oleObj name="Equation" r:id="rId7" imgW="482400" imgH="20304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825" y="6135747"/>
                          <a:ext cx="960438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6781800" y="1214736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Wave function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1800" y="2662536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Probability Density</a:t>
            </a:r>
          </a:p>
        </p:txBody>
      </p:sp>
      <p:cxnSp>
        <p:nvCxnSpPr>
          <p:cNvPr id="40" name="Straight Arrow Connector 39"/>
          <p:cNvCxnSpPr>
            <a:stCxn id="34" idx="0"/>
            <a:endCxn id="24" idx="3"/>
          </p:cNvCxnSpPr>
          <p:nvPr/>
        </p:nvCxnSpPr>
        <p:spPr>
          <a:xfrm rot="5400000" flipH="1" flipV="1">
            <a:off x="3238593" y="3769670"/>
            <a:ext cx="769203" cy="878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111-71CD-456F-BD81-0B6EF257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71" y="306333"/>
            <a:ext cx="8785599" cy="640445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The Uncertainty Principle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EA23-9BD1-459C-8101-06A06FDB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94" y="1140903"/>
            <a:ext cx="10154408" cy="554512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https://www.youtube.com/watch?v=m7gXgHgQGhw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74E04-12D6-4DD0-81A2-6CF052541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2" t="16238" r="30032" b="22478"/>
          <a:stretch/>
        </p:blipFill>
        <p:spPr>
          <a:xfrm>
            <a:off x="1728131" y="1635853"/>
            <a:ext cx="7977931" cy="42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9529" y="225099"/>
            <a:ext cx="8785599" cy="847243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The Uncertainty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9956" y="1296786"/>
                <a:ext cx="11502044" cy="556121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The uncertainty relations for classical wave packets </a:t>
                </a:r>
                <a:r>
                  <a:rPr lang="en-US" sz="2400" b="1" u="sng" dirty="0">
                    <a:latin typeface="Comic Sans MS" panose="030F0702030302020204" pitchFamily="66" charset="0"/>
                  </a:rPr>
                  <a:t>have very important matter wave analogs.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Consider a wave packet representing an electron. The most probable position of the electron is the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is a maximum.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is proportional to the probability </a:t>
                </a:r>
                <a:r>
                  <a:rPr lang="en-US" sz="2400" dirty="0">
                    <a:latin typeface="Comic Sans MS" panose="030F0702030302020204" pitchFamily="66" charset="0"/>
                  </a:rPr>
                  <a:t>that the electron is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at a time t, so </a:t>
                </a:r>
                <a:r>
                  <a:rPr lang="en-US" sz="2400" b="1" i="1" dirty="0">
                    <a:solidFill>
                      <a:schemeClr val="accent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there is an uncertainty in the value of the position of the electron</a:t>
                </a:r>
                <a:r>
                  <a:rPr lang="en-US" sz="2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If the wave packet is very narrow, the uncertainty in position will be small. However, a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narrow wave packet must contain a wide range of wave numbers k. 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Since the momentum is related to the wave number by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p = </a:t>
                </a:r>
                <a:r>
                  <a:rPr lang="en-US" sz="2400" b="1" dirty="0" err="1">
                    <a:latin typeface="Comic Sans MS" panose="030F0702030302020204" pitchFamily="66" charset="0"/>
                  </a:rPr>
                  <a:t>hk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/2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, a wide range of k values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means a wide range of momentum values</a:t>
                </a:r>
                <a:r>
                  <a:rPr lang="en-US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956" y="1296786"/>
                <a:ext cx="11502044" cy="5561214"/>
              </a:xfrm>
              <a:blipFill>
                <a:blip r:embed="rId2"/>
                <a:stretch>
                  <a:fillRect l="-742" t="-877" r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305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1394</Words>
  <Application>Microsoft Office PowerPoint</Application>
  <PresentationFormat>Widescreen</PresentationFormat>
  <Paragraphs>120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Comic Sans MS</vt:lpstr>
      <vt:lpstr>Times New Roman</vt:lpstr>
      <vt:lpstr>Times-Roman</vt:lpstr>
      <vt:lpstr>Wingdings 3</vt:lpstr>
      <vt:lpstr>Wisp</vt:lpstr>
      <vt:lpstr>3_Wisp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Uncertainty Principle</vt:lpstr>
      <vt:lpstr>The Uncertainty Principle</vt:lpstr>
      <vt:lpstr>PowerPoint Presentation</vt:lpstr>
      <vt:lpstr>The Uncertainty Principle</vt:lpstr>
      <vt:lpstr>The Uncertainty Principle</vt:lpstr>
      <vt:lpstr>The Uncertainty Principle</vt:lpstr>
      <vt:lpstr>The Uncertainty Principle</vt:lpstr>
      <vt:lpstr>The Uncertainty Principle</vt:lpstr>
      <vt:lpstr>The Uncertainty Principle</vt:lpstr>
      <vt:lpstr>Philosophic Implications; Probability versus Determinism</vt:lpstr>
      <vt:lpstr>Problem</vt:lpstr>
      <vt:lpstr>Problem</vt:lpstr>
      <vt:lpstr>Problem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Fatima</cp:lastModifiedBy>
  <cp:revision>43</cp:revision>
  <cp:lastPrinted>2023-10-17T14:23:09Z</cp:lastPrinted>
  <dcterms:created xsi:type="dcterms:W3CDTF">2019-03-19T13:40:22Z</dcterms:created>
  <dcterms:modified xsi:type="dcterms:W3CDTF">2023-10-24T18:36:48Z</dcterms:modified>
</cp:coreProperties>
</file>