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2"/>
  </p:notesMasterIdLst>
  <p:handoutMasterIdLst>
    <p:handoutMasterId r:id="rId23"/>
  </p:handoutMasterIdLst>
  <p:sldIdLst>
    <p:sldId id="269" r:id="rId3"/>
    <p:sldId id="307" r:id="rId4"/>
    <p:sldId id="259" r:id="rId5"/>
    <p:sldId id="260" r:id="rId6"/>
    <p:sldId id="261" r:id="rId7"/>
    <p:sldId id="262" r:id="rId8"/>
    <p:sldId id="263" r:id="rId9"/>
    <p:sldId id="264" r:id="rId10"/>
    <p:sldId id="265" r:id="rId11"/>
    <p:sldId id="266" r:id="rId12"/>
    <p:sldId id="267" r:id="rId13"/>
    <p:sldId id="268" r:id="rId14"/>
    <p:sldId id="304" r:id="rId15"/>
    <p:sldId id="305" r:id="rId16"/>
    <p:sldId id="306" r:id="rId17"/>
    <p:sldId id="271" r:id="rId18"/>
    <p:sldId id="272" r:id="rId19"/>
    <p:sldId id="273" r:id="rId20"/>
    <p:sldId id="270"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7" autoAdjust="0"/>
    <p:restoredTop sz="94660"/>
  </p:normalViewPr>
  <p:slideViewPr>
    <p:cSldViewPr snapToGrid="0">
      <p:cViewPr varScale="1">
        <p:scale>
          <a:sx n="114" d="100"/>
          <a:sy n="114" d="100"/>
        </p:scale>
        <p:origin x="426" y="1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865D180-7376-4690-9F44-CE235E187227}" type="datetimeFigureOut">
              <a:rPr lang="en-US" smtClean="0"/>
              <a:t>10/8/2023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4FBE0AB-3967-4E13-BC4B-D3560175EF3B}" type="slidenum">
              <a:rPr lang="en-US" smtClean="0"/>
              <a:t>‹#›</a:t>
            </a:fld>
            <a:endParaRPr lang="en-US"/>
          </a:p>
        </p:txBody>
      </p:sp>
    </p:spTree>
    <p:extLst>
      <p:ext uri="{BB962C8B-B14F-4D97-AF65-F5344CB8AC3E}">
        <p14:creationId xmlns:p14="http://schemas.microsoft.com/office/powerpoint/2010/main" val="405691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199337B-6F69-41D5-AF67-0C15785E60F6}" type="datetimeFigureOut">
              <a:rPr lang="en-US" smtClean="0"/>
              <a:t>10/8/2023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9C5CA8-6C63-47F1-AA4C-CE63E59ADFCA}" type="slidenum">
              <a:rPr lang="en-US" smtClean="0"/>
              <a:t>‹#›</a:t>
            </a:fld>
            <a:endParaRPr lang="en-US"/>
          </a:p>
        </p:txBody>
      </p:sp>
    </p:spTree>
    <p:extLst>
      <p:ext uri="{BB962C8B-B14F-4D97-AF65-F5344CB8AC3E}">
        <p14:creationId xmlns:p14="http://schemas.microsoft.com/office/powerpoint/2010/main" val="248752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8809171" indent="-3834139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67776"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3555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40332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71104"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924916" eaLnBrk="1" hangingPunct="1">
              <a:defRPr/>
            </a:pPr>
            <a:fld id="{0C9127C8-E41E-46FC-9A29-FE77FF48EA6D}" type="slidenum">
              <a:rPr lang="en-US" altLang="en-US" sz="1200">
                <a:solidFill>
                  <a:prstClr val="black"/>
                </a:solidFill>
              </a:rPr>
              <a:pPr defTabSz="924916" eaLnBrk="1" hangingPunct="1">
                <a:defRPr/>
              </a:pPr>
              <a:t>3</a:t>
            </a:fld>
            <a:endParaRPr lang="en-US" alt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9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8809171" indent="-3834139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67776"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3555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40332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71104"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924916" eaLnBrk="1" hangingPunct="1">
              <a:defRPr/>
            </a:pPr>
            <a:fld id="{952A05AD-8E21-4F09-A57C-D4DA3DA8D211}" type="slidenum">
              <a:rPr lang="en-US" altLang="en-US" sz="1200">
                <a:solidFill>
                  <a:prstClr val="black"/>
                </a:solidFill>
              </a:rPr>
              <a:pPr defTabSz="924916" eaLnBrk="1" hangingPunct="1">
                <a:defRPr/>
              </a:pPr>
              <a:t>4</a:t>
            </a:fld>
            <a:endParaRPr lang="en-US" alt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15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94" indent="-289036">
              <a:defRPr sz="2800" b="1">
                <a:solidFill>
                  <a:schemeClr val="tx1"/>
                </a:solidFill>
                <a:latin typeface="Arial" panose="020B0604020202020204" pitchFamily="34" charset="0"/>
              </a:defRPr>
            </a:lvl2pPr>
            <a:lvl3pPr marL="1156145" indent="-231229">
              <a:defRPr sz="2800" b="1">
                <a:solidFill>
                  <a:schemeClr val="tx1"/>
                </a:solidFill>
                <a:latin typeface="Arial" panose="020B0604020202020204" pitchFamily="34" charset="0"/>
              </a:defRPr>
            </a:lvl3pPr>
            <a:lvl4pPr marL="1618602" indent="-231229">
              <a:defRPr sz="2800" b="1">
                <a:solidFill>
                  <a:schemeClr val="tx1"/>
                </a:solidFill>
                <a:latin typeface="Arial" panose="020B0604020202020204" pitchFamily="34" charset="0"/>
              </a:defRPr>
            </a:lvl4pPr>
            <a:lvl5pPr marL="2081060" indent="-231229">
              <a:defRPr sz="2800" b="1">
                <a:solidFill>
                  <a:schemeClr val="tx1"/>
                </a:solidFill>
                <a:latin typeface="Arial" panose="020B0604020202020204" pitchFamily="34" charset="0"/>
              </a:defRPr>
            </a:lvl5pPr>
            <a:lvl6pPr marL="2543518" indent="-231229" eaLnBrk="0" fontAlgn="base" hangingPunct="0">
              <a:spcBef>
                <a:spcPct val="0"/>
              </a:spcBef>
              <a:spcAft>
                <a:spcPct val="0"/>
              </a:spcAft>
              <a:defRPr sz="2800" b="1">
                <a:solidFill>
                  <a:schemeClr val="tx1"/>
                </a:solidFill>
                <a:latin typeface="Arial" panose="020B0604020202020204" pitchFamily="34" charset="0"/>
              </a:defRPr>
            </a:lvl6pPr>
            <a:lvl7pPr marL="3005976" indent="-231229" eaLnBrk="0" fontAlgn="base" hangingPunct="0">
              <a:spcBef>
                <a:spcPct val="0"/>
              </a:spcBef>
              <a:spcAft>
                <a:spcPct val="0"/>
              </a:spcAft>
              <a:defRPr sz="2800" b="1">
                <a:solidFill>
                  <a:schemeClr val="tx1"/>
                </a:solidFill>
                <a:latin typeface="Arial" panose="020B0604020202020204" pitchFamily="34" charset="0"/>
              </a:defRPr>
            </a:lvl7pPr>
            <a:lvl8pPr marL="3468434" indent="-231229" eaLnBrk="0" fontAlgn="base" hangingPunct="0">
              <a:spcBef>
                <a:spcPct val="0"/>
              </a:spcBef>
              <a:spcAft>
                <a:spcPct val="0"/>
              </a:spcAft>
              <a:defRPr sz="2800" b="1">
                <a:solidFill>
                  <a:schemeClr val="tx1"/>
                </a:solidFill>
                <a:latin typeface="Arial" panose="020B0604020202020204" pitchFamily="34" charset="0"/>
              </a:defRPr>
            </a:lvl8pPr>
            <a:lvl9pPr marL="3930891" indent="-231229" eaLnBrk="0" fontAlgn="base" hangingPunct="0">
              <a:spcBef>
                <a:spcPct val="0"/>
              </a:spcBef>
              <a:spcAft>
                <a:spcPct val="0"/>
              </a:spcAft>
              <a:defRPr sz="2800" b="1">
                <a:solidFill>
                  <a:schemeClr val="tx1"/>
                </a:solidFill>
                <a:latin typeface="Arial" panose="020B0604020202020204" pitchFamily="34" charset="0"/>
              </a:defRPr>
            </a:lvl9pPr>
          </a:lstStyle>
          <a:p>
            <a:fld id="{DC21CD18-3761-4ADE-BECD-5AC600E5AA22}" type="slidenum">
              <a:rPr lang="en-US" altLang="en-US" sz="1200" b="0"/>
              <a:pPr/>
              <a:t>18</a:t>
            </a:fld>
            <a:endParaRPr lang="en-US"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a:t>Figure 38-3. Parallel beam, of light or electrons, falls on two slits whose sizes are comparable to the wavelength. An interference pattern is observed.</a:t>
            </a:r>
          </a:p>
        </p:txBody>
      </p:sp>
    </p:spTree>
    <p:extLst>
      <p:ext uri="{BB962C8B-B14F-4D97-AF65-F5344CB8AC3E}">
        <p14:creationId xmlns:p14="http://schemas.microsoft.com/office/powerpoint/2010/main" val="342902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227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65436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41792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959505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11329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63135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1516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3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662276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94623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06677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511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752386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309262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175731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5726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08027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13643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851871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97414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743372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64213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0343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4096139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470506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60676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287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906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19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200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978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87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87164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1301152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230.png"/><Relationship Id="rId5" Type="http://schemas.openxmlformats.org/officeDocument/2006/relationships/image" Target="../media/image3.wmf"/><Relationship Id="rId10"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10.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37.pn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5.png"/><Relationship Id="rId5" Type="http://schemas.openxmlformats.org/officeDocument/2006/relationships/image" Target="../media/image35.pn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9.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05400" y="218902"/>
            <a:ext cx="64876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Properties of Matter 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Chapter 3-Class2 </a:t>
            </a:r>
            <a:endPar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2" name="TextBox 11"/>
          <p:cNvSpPr txBox="1"/>
          <p:nvPr/>
        </p:nvSpPr>
        <p:spPr>
          <a:xfrm>
            <a:off x="5105400" y="1958876"/>
            <a:ext cx="52578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most incomprehensible thing about the world is that it is comprehensible.”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Albert Einstein</a:t>
            </a: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026" name="Picture 2" descr="C:\Users\Zombie\Desktop\2130FA10_L21_Niels_Bohr_Albert_Einstein.jpg"/>
          <p:cNvPicPr>
            <a:picLocks noChangeAspect="1" noChangeArrowheads="1"/>
          </p:cNvPicPr>
          <p:nvPr/>
        </p:nvPicPr>
        <p:blipFill>
          <a:blip r:embed="rId2" cstate="print"/>
          <a:srcRect/>
          <a:stretch>
            <a:fillRect/>
          </a:stretch>
        </p:blipFill>
        <p:spPr bwMode="auto">
          <a:xfrm>
            <a:off x="1981200" y="914401"/>
            <a:ext cx="2857500" cy="4175125"/>
          </a:xfrm>
          <a:prstGeom prst="rect">
            <a:avLst/>
          </a:prstGeom>
          <a:noFill/>
        </p:spPr>
      </p:pic>
    </p:spTree>
    <p:extLst>
      <p:ext uri="{BB962C8B-B14F-4D97-AF65-F5344CB8AC3E}">
        <p14:creationId xmlns:p14="http://schemas.microsoft.com/office/powerpoint/2010/main" val="358282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Classical Uncertainty 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6207" y="1357978"/>
                <a:ext cx="10655994" cy="4552974"/>
              </a:xfrm>
            </p:spPr>
            <p:txBody>
              <a:bodyPr>
                <a:normAutofit/>
              </a:bodyPr>
              <a:lstStyle/>
              <a:p>
                <a:r>
                  <a:rPr lang="en-US" sz="2800" dirty="0">
                    <a:latin typeface="Comic Sans MS" panose="030F0702030302020204" pitchFamily="66" charset="0"/>
                  </a:rPr>
                  <a:t>The product of the spatial extent of a classical wave </a:t>
                </a:r>
                <a:r>
                  <a:rPr lang="el-GR" sz="2800" dirty="0">
                    <a:latin typeface="Comic Sans MS" panose="030F0702030302020204" pitchFamily="66" charset="0"/>
                  </a:rPr>
                  <a:t>Δ</a:t>
                </a:r>
                <a:r>
                  <a:rPr lang="en-US" sz="2800" dirty="0">
                    <a:latin typeface="Comic Sans MS" panose="030F0702030302020204" pitchFamily="66" charset="0"/>
                  </a:rPr>
                  <a:t>x and the uncertainty (or “error”) in the determination of its wavelength </a:t>
                </a:r>
                <a:r>
                  <a:rPr lang="el-GR" sz="2800" dirty="0">
                    <a:latin typeface="Comic Sans MS" panose="030F0702030302020204" pitchFamily="66" charset="0"/>
                  </a:rPr>
                  <a:t>Δλ</a:t>
                </a:r>
                <a:r>
                  <a:rPr lang="en-US" sz="2800" dirty="0">
                    <a:latin typeface="Comic Sans MS" panose="030F0702030302020204" pitchFamily="66" charset="0"/>
                  </a:rPr>
                  <a:t> will always be of the order:</a:t>
                </a:r>
              </a:p>
              <a:p>
                <a:pPr marL="1828800" lvl="4" indent="0">
                  <a:buNone/>
                </a:pPr>
                <a14:m>
                  <m:oMathPara xmlns:m="http://schemas.openxmlformats.org/officeDocument/2006/math">
                    <m:oMathParaPr>
                      <m:jc m:val="centerGroup"/>
                    </m:oMathParaPr>
                    <m:oMath xmlns:m="http://schemas.openxmlformats.org/officeDocument/2006/math">
                      <m:r>
                        <m:rPr>
                          <m:sty m:val="p"/>
                        </m:rPr>
                        <a:rPr lang="el-GR" sz="4000" i="1" smtClean="0">
                          <a:latin typeface="Cambria Math" panose="02040503050406030204" pitchFamily="18" charset="0"/>
                          <a:ea typeface="Cambria Math" panose="02040503050406030204" pitchFamily="18" charset="0"/>
                        </a:rPr>
                        <m:t>Δ</m:t>
                      </m:r>
                      <m:r>
                        <a:rPr lang="en-US" sz="4000" b="0" i="1" smtClean="0">
                          <a:latin typeface="Cambria Math" panose="02040503050406030204" pitchFamily="18" charset="0"/>
                          <a:ea typeface="Cambria Math" panose="02040503050406030204" pitchFamily="18" charset="0"/>
                        </a:rPr>
                        <m:t>𝑥</m:t>
                      </m:r>
                      <m:r>
                        <m:rPr>
                          <m:sty m:val="p"/>
                        </m:rPr>
                        <a:rPr lang="el-GR" sz="4000" b="0" i="1" smtClean="0">
                          <a:latin typeface="Cambria Math" panose="02040503050406030204" pitchFamily="18" charset="0"/>
                          <a:ea typeface="Cambria Math" panose="02040503050406030204" pitchFamily="18" charset="0"/>
                        </a:rPr>
                        <m:t>Δ</m:t>
                      </m:r>
                      <m:r>
                        <a:rPr lang="el-GR" sz="4000" b="0" i="1" smtClean="0">
                          <a:latin typeface="Cambria Math" panose="02040503050406030204" pitchFamily="18" charset="0"/>
                          <a:ea typeface="Cambria Math" panose="02040503050406030204" pitchFamily="18" charset="0"/>
                        </a:rPr>
                        <m:t>𝜆</m:t>
                      </m:r>
                      <m:r>
                        <a:rPr lang="en-US" sz="4000" i="1">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sSup>
                            <m:sSupPr>
                              <m:ctrlPr>
                                <a:rPr lang="en-US" sz="4000" i="1" smtClean="0">
                                  <a:latin typeface="Cambria Math" panose="02040503050406030204" pitchFamily="18" charset="0"/>
                                  <a:ea typeface="Cambria Math" panose="02040503050406030204" pitchFamily="18" charset="0"/>
                                </a:rPr>
                              </m:ctrlPr>
                            </m:sSupPr>
                            <m:e>
                              <m:r>
                                <a:rPr lang="en-US" sz="4000" i="1" smtClean="0">
                                  <a:latin typeface="Cambria Math" panose="02040503050406030204" pitchFamily="18" charset="0"/>
                                  <a:ea typeface="Cambria Math" panose="02040503050406030204" pitchFamily="18" charset="0"/>
                                </a:rPr>
                                <m:t>𝜆</m:t>
                              </m:r>
                            </m:e>
                            <m:sup>
                              <m:r>
                                <a:rPr lang="en-US" sz="4000" b="0" i="1" smtClean="0">
                                  <a:latin typeface="Cambria Math" panose="02040503050406030204" pitchFamily="18" charset="0"/>
                                  <a:ea typeface="Cambria Math" panose="02040503050406030204" pitchFamily="18" charset="0"/>
                                </a:rPr>
                                <m:t>2</m:t>
                              </m:r>
                            </m:sup>
                          </m:sSup>
                        </m:num>
                        <m:den>
                          <m:r>
                            <a:rPr lang="en-US" sz="4000" b="0" i="1" smtClean="0">
                              <a:latin typeface="Cambria Math" panose="02040503050406030204" pitchFamily="18" charset="0"/>
                              <a:ea typeface="Cambria Math" panose="02040503050406030204" pitchFamily="18" charset="0"/>
                            </a:rPr>
                            <m:t>2</m:t>
                          </m:r>
                          <m:r>
                            <a:rPr lang="en-US" sz="4000" b="0" i="1" smtClean="0">
                              <a:latin typeface="Cambria Math" panose="02040503050406030204" pitchFamily="18" charset="0"/>
                              <a:ea typeface="Cambria Math" panose="02040503050406030204" pitchFamily="18" charset="0"/>
                            </a:rPr>
                            <m:t>𝜋</m:t>
                          </m:r>
                        </m:den>
                      </m:f>
                    </m:oMath>
                  </m:oMathPara>
                </a14:m>
                <a:endParaRPr lang="en-US" sz="4000" dirty="0">
                  <a:latin typeface="Comic Sans MS" panose="030F0702030302020204" pitchFamily="66" charset="0"/>
                </a:endParaRPr>
              </a:p>
              <a:p>
                <a:pPr marL="0" indent="0">
                  <a:buNone/>
                </a:pPr>
                <a:endParaRPr lang="en-US" sz="28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6207" y="1357978"/>
                <a:ext cx="10655994" cy="4552974"/>
              </a:xfrm>
              <a:blipFill>
                <a:blip r:embed="rId2"/>
                <a:stretch>
                  <a:fillRect l="-1030" t="-1473" r="-1373"/>
                </a:stretch>
              </a:blipFill>
            </p:spPr>
            <p:txBody>
              <a:bodyPr/>
              <a:lstStyle/>
              <a:p>
                <a:r>
                  <a:rPr lang="en-US">
                    <a:noFill/>
                  </a:rPr>
                  <a:t> </a:t>
                </a:r>
              </a:p>
            </p:txBody>
          </p:sp>
        </mc:Fallback>
      </mc:AlternateContent>
    </p:spTree>
    <p:extLst>
      <p:ext uri="{BB962C8B-B14F-4D97-AF65-F5344CB8AC3E}">
        <p14:creationId xmlns:p14="http://schemas.microsoft.com/office/powerpoint/2010/main" val="324408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85000"/>
                    <a:lumOff val="15000"/>
                  </a:prstClr>
                </a:solidFill>
                <a:latin typeface="Comic Sans MS" panose="030F0702030302020204" pitchFamily="66" charset="0"/>
              </a:rPr>
              <a:t>Classical Uncertainty Relations</a:t>
            </a:r>
            <a:endParaRPr lang="en-US" dirty="0"/>
          </a:p>
        </p:txBody>
      </p:sp>
      <p:sp>
        <p:nvSpPr>
          <p:cNvPr id="3" name="Content Placeholder 2"/>
          <p:cNvSpPr>
            <a:spLocks noGrp="1"/>
          </p:cNvSpPr>
          <p:nvPr>
            <p:ph idx="1"/>
          </p:nvPr>
        </p:nvSpPr>
        <p:spPr>
          <a:xfrm>
            <a:off x="1206183" y="1609839"/>
            <a:ext cx="10015914" cy="3777622"/>
          </a:xfrm>
        </p:spPr>
        <p:txBody>
          <a:bodyPr>
            <a:normAutofit/>
          </a:bodyPr>
          <a:lstStyle/>
          <a:p>
            <a:r>
              <a:rPr lang="en-US" sz="3200" dirty="0">
                <a:solidFill>
                  <a:schemeClr val="accent1">
                    <a:lumMod val="75000"/>
                  </a:schemeClr>
                </a:solidFill>
                <a:latin typeface="Comic Sans MS" panose="030F0702030302020204" pitchFamily="66" charset="0"/>
              </a:rPr>
              <a:t>Problem 1: </a:t>
            </a:r>
            <a:r>
              <a:rPr lang="el-GR" sz="3200" dirty="0">
                <a:solidFill>
                  <a:schemeClr val="accent1">
                    <a:lumMod val="75000"/>
                  </a:schemeClr>
                </a:solidFill>
                <a:latin typeface="Comic Sans MS" panose="030F0702030302020204" pitchFamily="66" charset="0"/>
              </a:rPr>
              <a:t>Δλ</a:t>
            </a:r>
            <a:r>
              <a:rPr lang="en-US" sz="3200" dirty="0">
                <a:solidFill>
                  <a:schemeClr val="accent1">
                    <a:lumMod val="75000"/>
                  </a:schemeClr>
                </a:solidFill>
                <a:latin typeface="Comic Sans MS" panose="030F0702030302020204" pitchFamily="66" charset="0"/>
              </a:rPr>
              <a:t> for Ocean Waves:</a:t>
            </a:r>
          </a:p>
          <a:p>
            <a:pPr marL="0" indent="0">
              <a:buNone/>
            </a:pPr>
            <a:r>
              <a:rPr lang="en-US" sz="3200" dirty="0">
                <a:latin typeface="Comic Sans MS" panose="030F0702030302020204" pitchFamily="66" charset="0"/>
              </a:rPr>
              <a:t> Standing in the middle of a 20-m-long pier, you notice that at any given instant there are 15 wave crests between the two ends of the pier. Estimate the minimum uncertainty in the wavelength that could be computed from this information.</a:t>
            </a:r>
          </a:p>
        </p:txBody>
      </p:sp>
    </p:spTree>
    <p:extLst>
      <p:ext uri="{BB962C8B-B14F-4D97-AF65-F5344CB8AC3E}">
        <p14:creationId xmlns:p14="http://schemas.microsoft.com/office/powerpoint/2010/main" val="33095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85000"/>
                    <a:lumOff val="15000"/>
                  </a:prstClr>
                </a:solidFill>
                <a:latin typeface="Comic Sans MS" panose="030F0702030302020204" pitchFamily="66" charset="0"/>
              </a:rPr>
              <a:t>Classical Uncertainty Relations</a:t>
            </a:r>
            <a:endParaRPr lang="en-US" dirty="0"/>
          </a:p>
        </p:txBody>
      </p:sp>
      <p:sp>
        <p:nvSpPr>
          <p:cNvPr id="3" name="Content Placeholder 2"/>
          <p:cNvSpPr>
            <a:spLocks noGrp="1"/>
          </p:cNvSpPr>
          <p:nvPr>
            <p:ph idx="1"/>
          </p:nvPr>
        </p:nvSpPr>
        <p:spPr>
          <a:xfrm>
            <a:off x="1173341" y="1740779"/>
            <a:ext cx="10149840" cy="3777622"/>
          </a:xfrm>
        </p:spPr>
        <p:txBody>
          <a:bodyPr>
            <a:noAutofit/>
          </a:bodyPr>
          <a:lstStyle/>
          <a:p>
            <a:r>
              <a:rPr lang="en-US" sz="3200" dirty="0">
                <a:solidFill>
                  <a:schemeClr val="accent1">
                    <a:lumMod val="75000"/>
                  </a:schemeClr>
                </a:solidFill>
                <a:latin typeface="Comic Sans MS" panose="030F0702030302020204" pitchFamily="66" charset="0"/>
              </a:rPr>
              <a:t>Problem 2: Frequency Control</a:t>
            </a:r>
          </a:p>
          <a:p>
            <a:pPr marL="0" indent="0">
              <a:buNone/>
            </a:pPr>
            <a:r>
              <a:rPr lang="en-US" sz="3200" dirty="0">
                <a:latin typeface="Comic Sans MS" panose="030F0702030302020204" pitchFamily="66" charset="0"/>
              </a:rPr>
              <a:t>The frequency of the alternating voltage produced at electric generating stations is carefully maintained at 60.00 Hz. The frequency is monitored on a digital frequency meter in the control room. For how long must the frequency be measured and how often can the display be updated if the reading is to be accurate to within 0.01 Hz?</a:t>
            </a:r>
          </a:p>
        </p:txBody>
      </p:sp>
    </p:spTree>
    <p:extLst>
      <p:ext uri="{BB962C8B-B14F-4D97-AF65-F5344CB8AC3E}">
        <p14:creationId xmlns:p14="http://schemas.microsoft.com/office/powerpoint/2010/main" val="175047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893" y="188287"/>
            <a:ext cx="8785599" cy="832787"/>
          </a:xfrm>
        </p:spPr>
        <p:txBody>
          <a:bodyPr/>
          <a:lstStyle/>
          <a:p>
            <a:r>
              <a:rPr lang="en-US" dirty="0">
                <a:latin typeface="Comic Sans MS"/>
                <a:cs typeface="Comic Sans MS"/>
              </a:rPr>
              <a:t>Particle Waves Packets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8610" y="1083335"/>
                <a:ext cx="11388961" cy="4827888"/>
              </a:xfrm>
            </p:spPr>
            <p:txBody>
              <a:bodyPr>
                <a:normAutofit/>
              </a:bodyPr>
              <a:lstStyle/>
              <a:p>
                <a:r>
                  <a:rPr lang="en-US" sz="2800" dirty="0">
                    <a:latin typeface="Comic Sans MS"/>
                    <a:cs typeface="Comic Sans MS"/>
                  </a:rPr>
                  <a:t>The </a:t>
                </a:r>
                <a:r>
                  <a:rPr lang="en-US" sz="2800" b="1" dirty="0">
                    <a:latin typeface="Comic Sans MS"/>
                    <a:cs typeface="Comic Sans MS"/>
                  </a:rPr>
                  <a:t>quantity analogous to the displacement y (x , t ) for waves </a:t>
                </a:r>
                <a:r>
                  <a:rPr lang="en-US" sz="2800" dirty="0">
                    <a:latin typeface="Comic Sans MS"/>
                    <a:cs typeface="Comic Sans MS"/>
                  </a:rPr>
                  <a:t>on a string, to the pressure P (x , t ) for a sound wave, or to the electric field for electromagnetic waves </a:t>
                </a:r>
                <a:r>
                  <a:rPr lang="en-US" sz="2800" b="1" u="sng" dirty="0">
                    <a:solidFill>
                      <a:schemeClr val="accent2">
                        <a:lumMod val="50000"/>
                      </a:schemeClr>
                    </a:solidFill>
                    <a:latin typeface="Comic Sans MS"/>
                    <a:cs typeface="Comic Sans MS"/>
                  </a:rPr>
                  <a:t>is called the wave function for particles  and is usually designated </a:t>
                </a:r>
                <a:r>
                  <a:rPr lang="en-US" sz="2800" b="1" u="sng" dirty="0" err="1">
                    <a:solidFill>
                      <a:schemeClr val="accent2">
                        <a:lumMod val="50000"/>
                      </a:schemeClr>
                    </a:solidFill>
                    <a:latin typeface="Comic Sans MS"/>
                    <a:cs typeface="Comic Sans MS"/>
                  </a:rPr>
                  <a:t>ψ</a:t>
                </a:r>
                <a:r>
                  <a:rPr lang="en-US" sz="2800" b="1" u="sng" dirty="0">
                    <a:solidFill>
                      <a:schemeClr val="accent2">
                        <a:lumMod val="50000"/>
                      </a:schemeClr>
                    </a:solidFill>
                    <a:latin typeface="Comic Sans MS"/>
                    <a:cs typeface="Comic Sans MS"/>
                  </a:rPr>
                  <a:t> (</a:t>
                </a:r>
                <a:r>
                  <a:rPr lang="en-US" sz="2800" b="1" u="sng" dirty="0" err="1">
                    <a:solidFill>
                      <a:schemeClr val="accent2">
                        <a:lumMod val="50000"/>
                      </a:schemeClr>
                    </a:solidFill>
                    <a:latin typeface="Comic Sans MS"/>
                    <a:cs typeface="Comic Sans MS"/>
                  </a:rPr>
                  <a:t>x,t</a:t>
                </a:r>
                <a:r>
                  <a:rPr lang="en-US" sz="2800" b="1" u="sng" dirty="0">
                    <a:solidFill>
                      <a:schemeClr val="accent2">
                        <a:lumMod val="50000"/>
                      </a:schemeClr>
                    </a:solidFill>
                    <a:latin typeface="Comic Sans MS"/>
                    <a:cs typeface="Comic Sans MS"/>
                  </a:rPr>
                  <a:t>). </a:t>
                </a:r>
                <a:r>
                  <a:rPr lang="en-US" sz="2800" dirty="0">
                    <a:latin typeface="Comic Sans MS"/>
                    <a:cs typeface="Comic Sans MS"/>
                  </a:rPr>
                  <a:t>It is ψ (</a:t>
                </a:r>
                <a:r>
                  <a:rPr lang="en-US" sz="2800" dirty="0" err="1">
                    <a:latin typeface="Comic Sans MS"/>
                    <a:cs typeface="Comic Sans MS"/>
                  </a:rPr>
                  <a:t>x,t</a:t>
                </a:r>
                <a:r>
                  <a:rPr lang="en-US" sz="2800" dirty="0">
                    <a:latin typeface="Comic Sans MS"/>
                    <a:cs typeface="Comic Sans MS"/>
                  </a:rPr>
                  <a:t>) is related to the probability of finding the particles.</a:t>
                </a:r>
              </a:p>
              <a:p>
                <a:r>
                  <a:rPr lang="en-US" sz="2800" dirty="0">
                    <a:latin typeface="Comic Sans MS"/>
                    <a:cs typeface="Comic Sans MS"/>
                  </a:rPr>
                  <a:t>For example an electron wave consisting of a single frequency and a single wavelength can be written as:</a:t>
                </a:r>
              </a:p>
              <a:p>
                <a:pPr marL="0" indent="0">
                  <a:buNone/>
                </a:pPr>
                <a:r>
                  <a:rPr lang="en-US" sz="2800" dirty="0">
                    <a:latin typeface="Comic Sans MS"/>
                    <a:cs typeface="Comic Sans MS"/>
                  </a:rPr>
                  <a:t>	</a:t>
                </a:r>
                <a:r>
                  <a:rPr lang="en-US" sz="2800" dirty="0" err="1">
                    <a:latin typeface="Comic Sans MS"/>
                    <a:cs typeface="Comic Sans MS"/>
                  </a:rPr>
                  <a:t>ψ</a:t>
                </a:r>
                <a:r>
                  <a:rPr lang="en-US" sz="2800" dirty="0">
                    <a:latin typeface="Comic Sans MS"/>
                    <a:cs typeface="Comic Sans MS"/>
                  </a:rPr>
                  <a:t>(</a:t>
                </a:r>
                <a:r>
                  <a:rPr lang="en-US" sz="2800" dirty="0" err="1">
                    <a:latin typeface="Comic Sans MS"/>
                    <a:cs typeface="Comic Sans MS"/>
                  </a:rPr>
                  <a:t>x,t</a:t>
                </a:r>
                <a:r>
                  <a:rPr lang="en-US" sz="2800" dirty="0">
                    <a:latin typeface="Comic Sans MS"/>
                    <a:cs typeface="Comic Sans MS"/>
                  </a:rPr>
                  <a:t>)=A </a:t>
                </a:r>
                <a:r>
                  <a:rPr lang="en-US" sz="2800" dirty="0" err="1">
                    <a:latin typeface="Comic Sans MS"/>
                    <a:cs typeface="Comic Sans MS"/>
                  </a:rPr>
                  <a:t>cos</a:t>
                </a:r>
                <a:r>
                  <a:rPr lang="en-US" sz="2800" dirty="0">
                    <a:latin typeface="Comic Sans MS"/>
                    <a:cs typeface="Comic Sans MS"/>
                  </a:rPr>
                  <a:t>(</a:t>
                </a:r>
                <a:r>
                  <a:rPr lang="en-US" sz="2800" dirty="0" err="1">
                    <a:latin typeface="Comic Sans MS"/>
                    <a:cs typeface="Comic Sans MS"/>
                  </a:rPr>
                  <a:t>kx-</a:t>
                </a:r>
                <a14:m>
                  <m:oMath xmlns:m="http://schemas.openxmlformats.org/officeDocument/2006/math">
                    <m:r>
                      <m:rPr>
                        <m:sty m:val="p"/>
                      </m:rPr>
                      <a:rPr lang="el-GR" sz="2800" i="1" dirty="0" smtClean="0">
                        <a:latin typeface="Cambria Math" panose="02040503050406030204" pitchFamily="18" charset="0"/>
                        <a:cs typeface="Comic Sans MS"/>
                      </a:rPr>
                      <m:t>ω</m:t>
                    </m:r>
                  </m:oMath>
                </a14:m>
                <a:r>
                  <a:rPr lang="en-US" sz="2800" dirty="0">
                    <a:latin typeface="Comic Sans MS"/>
                    <a:cs typeface="Comic Sans MS"/>
                  </a:rPr>
                  <a:t>t) or ψ(</a:t>
                </a:r>
                <a:r>
                  <a:rPr lang="en-US" sz="2800" dirty="0" err="1">
                    <a:latin typeface="Comic Sans MS"/>
                    <a:cs typeface="Comic Sans MS"/>
                  </a:rPr>
                  <a:t>x,t</a:t>
                </a:r>
                <a:r>
                  <a:rPr lang="en-US" sz="2800" dirty="0">
                    <a:latin typeface="Comic Sans MS"/>
                    <a:cs typeface="Comic Sans MS"/>
                  </a:rPr>
                  <a:t>)=A sin(</a:t>
                </a:r>
                <a:r>
                  <a:rPr lang="en-US" sz="2800" dirty="0" err="1">
                    <a:latin typeface="Comic Sans MS"/>
                    <a:cs typeface="Comic Sans MS"/>
                  </a:rPr>
                  <a:t>kx</a:t>
                </a:r>
                <a:r>
                  <a:rPr lang="en-US" sz="2800" dirty="0">
                    <a:latin typeface="Comic Sans MS"/>
                    <a:cs typeface="Comic Sans MS"/>
                  </a:rPr>
                  <a:t>-</a:t>
                </a:r>
                <a:r>
                  <a:rPr lang="el-GR" sz="2800" dirty="0">
                    <a:latin typeface="Comic Sans MS"/>
                    <a:cs typeface="Comic Sans MS"/>
                  </a:rPr>
                  <a:t>ω</a:t>
                </a:r>
                <a:r>
                  <a:rPr lang="en-US" sz="2800" dirty="0">
                    <a:latin typeface="Comic Sans MS"/>
                    <a:cs typeface="Comic Sans MS"/>
                  </a:rPr>
                  <a:t>t) or </a:t>
                </a:r>
              </a:p>
              <a:p>
                <a:pPr marL="0" indent="0">
                  <a:buNone/>
                </a:pPr>
                <a:r>
                  <a:rPr lang="en-US" sz="2800" dirty="0">
                    <a:latin typeface="Comic Sans MS"/>
                    <a:cs typeface="Comic Sans MS"/>
                  </a:rPr>
                  <a:t>				ψ(</a:t>
                </a:r>
                <a:r>
                  <a:rPr lang="en-US" sz="2800" dirty="0" err="1">
                    <a:latin typeface="Comic Sans MS"/>
                    <a:cs typeface="Comic Sans MS"/>
                  </a:rPr>
                  <a:t>x,t</a:t>
                </a:r>
                <a:r>
                  <a:rPr lang="en-US" sz="2800" dirty="0">
                    <a:latin typeface="Comic Sans MS"/>
                    <a:cs typeface="Comic Sans MS"/>
                  </a:rPr>
                  <a:t>)=A </a:t>
                </a:r>
                <a:r>
                  <a:rPr lang="en-US" sz="2800" dirty="0" err="1">
                    <a:latin typeface="Comic Sans MS"/>
                    <a:cs typeface="Comic Sans MS"/>
                  </a:rPr>
                  <a:t>exp</a:t>
                </a:r>
                <a:r>
                  <a:rPr lang="en-US" sz="2800" dirty="0">
                    <a:latin typeface="Comic Sans MS"/>
                    <a:cs typeface="Comic Sans MS"/>
                  </a:rPr>
                  <a:t> [</a:t>
                </a:r>
                <a:r>
                  <a:rPr lang="en-US" sz="2800" dirty="0" err="1">
                    <a:latin typeface="Comic Sans MS"/>
                    <a:cs typeface="Comic Sans MS"/>
                  </a:rPr>
                  <a:t>i</a:t>
                </a:r>
                <a:r>
                  <a:rPr lang="en-US" sz="2800" dirty="0">
                    <a:latin typeface="Comic Sans MS"/>
                    <a:cs typeface="Comic Sans MS"/>
                  </a:rPr>
                  <a:t> (</a:t>
                </a:r>
                <a:r>
                  <a:rPr lang="en-US" sz="2800" dirty="0" err="1">
                    <a:latin typeface="Comic Sans MS"/>
                    <a:cs typeface="Comic Sans MS"/>
                  </a:rPr>
                  <a:t>kx</a:t>
                </a:r>
                <a:r>
                  <a:rPr lang="en-US" sz="2800" dirty="0">
                    <a:latin typeface="Comic Sans MS"/>
                    <a:cs typeface="Comic Sans MS"/>
                  </a:rPr>
                  <a:t>-</a:t>
                </a:r>
                <a:r>
                  <a:rPr lang="el-GR" sz="2800" dirty="0">
                    <a:latin typeface="Comic Sans MS"/>
                    <a:cs typeface="Comic Sans MS"/>
                  </a:rPr>
                  <a:t>ω</a:t>
                </a:r>
                <a:r>
                  <a:rPr lang="en-US" sz="2800" dirty="0">
                    <a:latin typeface="Comic Sans MS"/>
                    <a:cs typeface="Comic Sans MS"/>
                  </a:rPr>
                  <a:t>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8610" y="1083335"/>
                <a:ext cx="11388961" cy="4827888"/>
              </a:xfrm>
              <a:blipFill>
                <a:blip r:embed="rId2"/>
                <a:stretch>
                  <a:fillRect l="-964" t="-1389" r="-1338"/>
                </a:stretch>
              </a:blipFill>
            </p:spPr>
            <p:txBody>
              <a:bodyPr/>
              <a:lstStyle/>
              <a:p>
                <a:r>
                  <a:rPr lang="en-US">
                    <a:noFill/>
                  </a:rPr>
                  <a:t> </a:t>
                </a:r>
              </a:p>
            </p:txBody>
          </p:sp>
        </mc:Fallback>
      </mc:AlternateContent>
    </p:spTree>
    <p:extLst>
      <p:ext uri="{BB962C8B-B14F-4D97-AF65-F5344CB8AC3E}">
        <p14:creationId xmlns:p14="http://schemas.microsoft.com/office/powerpoint/2010/main" val="21503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705" y="185077"/>
            <a:ext cx="8785599" cy="708266"/>
          </a:xfrm>
        </p:spPr>
        <p:txBody>
          <a:bodyPr/>
          <a:lstStyle/>
          <a:p>
            <a:r>
              <a:rPr lang="en-US" dirty="0">
                <a:latin typeface="Comic Sans MS"/>
                <a:cs typeface="Comic Sans MS"/>
              </a:rPr>
              <a:t>Particle Waves Packets</a:t>
            </a:r>
            <a:endParaRPr lang="en-US" dirty="0"/>
          </a:p>
        </p:txBody>
      </p:sp>
      <p:sp>
        <p:nvSpPr>
          <p:cNvPr id="3" name="Content Placeholder 2"/>
          <p:cNvSpPr>
            <a:spLocks noGrp="1"/>
          </p:cNvSpPr>
          <p:nvPr>
            <p:ph idx="1"/>
          </p:nvPr>
        </p:nvSpPr>
        <p:spPr>
          <a:xfrm>
            <a:off x="615142" y="1008621"/>
            <a:ext cx="11576858" cy="5849379"/>
          </a:xfrm>
        </p:spPr>
        <p:txBody>
          <a:bodyPr>
            <a:normAutofit/>
          </a:bodyPr>
          <a:lstStyle/>
          <a:p>
            <a:r>
              <a:rPr lang="en-US" sz="3200" u="sng" dirty="0">
                <a:solidFill>
                  <a:schemeClr val="accent2">
                    <a:lumMod val="50000"/>
                  </a:schemeClr>
                </a:solidFill>
                <a:latin typeface="Comic Sans MS"/>
                <a:cs typeface="Comic Sans MS"/>
              </a:rPr>
              <a:t>The phase velocity  for the wave </a:t>
            </a:r>
            <a:r>
              <a:rPr lang="en-US" sz="3200" dirty="0" err="1">
                <a:latin typeface="Comic Sans MS"/>
                <a:cs typeface="Comic Sans MS"/>
              </a:rPr>
              <a:t>v</a:t>
            </a:r>
            <a:r>
              <a:rPr lang="en-US" sz="3200" baseline="-25000" dirty="0" err="1">
                <a:latin typeface="Comic Sans MS"/>
                <a:cs typeface="Comic Sans MS"/>
              </a:rPr>
              <a:t>p</a:t>
            </a:r>
            <a:r>
              <a:rPr lang="en-US" sz="3200" dirty="0">
                <a:latin typeface="Comic Sans MS"/>
                <a:cs typeface="Comic Sans MS"/>
              </a:rPr>
              <a:t> = </a:t>
            </a:r>
            <a:r>
              <a:rPr lang="en-US" sz="3200" dirty="0" err="1">
                <a:latin typeface="Comic Sans MS"/>
                <a:cs typeface="Comic Sans MS"/>
              </a:rPr>
              <a:t>fλ</a:t>
            </a:r>
            <a:r>
              <a:rPr lang="en-US" sz="3200" dirty="0">
                <a:latin typeface="Comic Sans MS"/>
                <a:cs typeface="Comic Sans MS"/>
              </a:rPr>
              <a:t>= (E/h) (h/p)=E/p</a:t>
            </a:r>
          </a:p>
          <a:p>
            <a:pPr marL="0" indent="0">
              <a:buNone/>
            </a:pPr>
            <a:r>
              <a:rPr lang="en-US" sz="3200" dirty="0">
                <a:latin typeface="Comic Sans MS"/>
                <a:cs typeface="Comic Sans MS"/>
              </a:rPr>
              <a:t>using the  non-relativistic energy equation: </a:t>
            </a:r>
          </a:p>
          <a:p>
            <a:r>
              <a:rPr lang="en-US" sz="3200" dirty="0">
                <a:latin typeface="Comic Sans MS"/>
                <a:cs typeface="Comic Sans MS"/>
              </a:rPr>
              <a:t> E= P</a:t>
            </a:r>
            <a:r>
              <a:rPr lang="en-US" sz="3200" baseline="30000" dirty="0">
                <a:latin typeface="Comic Sans MS"/>
                <a:cs typeface="Comic Sans MS"/>
              </a:rPr>
              <a:t>2</a:t>
            </a:r>
            <a:r>
              <a:rPr lang="en-US" sz="3200" dirty="0">
                <a:latin typeface="Comic Sans MS"/>
                <a:cs typeface="Comic Sans MS"/>
              </a:rPr>
              <a:t>/2m  and </a:t>
            </a:r>
            <a:r>
              <a:rPr lang="en-US" sz="3200" dirty="0" err="1">
                <a:latin typeface="Comic Sans MS"/>
                <a:cs typeface="Comic Sans MS"/>
              </a:rPr>
              <a:t>v</a:t>
            </a:r>
            <a:r>
              <a:rPr lang="en-US" sz="3200" baseline="-25000" dirty="0" err="1">
                <a:latin typeface="Comic Sans MS"/>
                <a:cs typeface="Comic Sans MS"/>
              </a:rPr>
              <a:t>p</a:t>
            </a:r>
            <a:r>
              <a:rPr lang="en-US" sz="3200" dirty="0">
                <a:latin typeface="Comic Sans MS"/>
                <a:cs typeface="Comic Sans MS"/>
              </a:rPr>
              <a:t>= v/2 , v is the velocity of an electron with momentum p. </a:t>
            </a:r>
          </a:p>
          <a:p>
            <a:r>
              <a:rPr lang="en-US" sz="3200" dirty="0">
                <a:solidFill>
                  <a:schemeClr val="accent2">
                    <a:lumMod val="50000"/>
                  </a:schemeClr>
                </a:solidFill>
                <a:latin typeface="Comic Sans MS"/>
                <a:cs typeface="Comic Sans MS"/>
              </a:rPr>
              <a:t>The phase velocity is not equal to the particle velocity</a:t>
            </a:r>
            <a:r>
              <a:rPr lang="en-US" sz="3200" dirty="0">
                <a:latin typeface="Comic Sans MS"/>
                <a:cs typeface="Comic Sans MS"/>
              </a:rPr>
              <a:t>.</a:t>
            </a:r>
          </a:p>
          <a:p>
            <a:r>
              <a:rPr lang="en-US" sz="3200" dirty="0"/>
              <a:t> </a:t>
            </a:r>
            <a:r>
              <a:rPr lang="en-US" sz="3200" i="1" u="sng" dirty="0">
                <a:latin typeface="Comic Sans MS"/>
                <a:cs typeface="Comic Sans MS"/>
              </a:rPr>
              <a:t>A wave of a single frequency and wavelength is not localized but is spread throughout space, which makes it difficult </a:t>
            </a:r>
            <a:r>
              <a:rPr lang="en-US" sz="3200" b="1" i="1" u="sng" dirty="0">
                <a:solidFill>
                  <a:schemeClr val="accent2">
                    <a:lumMod val="50000"/>
                  </a:schemeClr>
                </a:solidFill>
                <a:latin typeface="Comic Sans MS"/>
                <a:cs typeface="Comic Sans MS"/>
              </a:rPr>
              <a:t>to see how the particle and wave properties </a:t>
            </a:r>
            <a:r>
              <a:rPr lang="en-US" sz="3200" i="1" u="sng" dirty="0">
                <a:latin typeface="Comic Sans MS"/>
                <a:cs typeface="Comic Sans MS"/>
              </a:rPr>
              <a:t>of the electron could be related.</a:t>
            </a:r>
          </a:p>
          <a:p>
            <a:endParaRPr lang="en-US" sz="3200" dirty="0">
              <a:latin typeface="Comic Sans MS"/>
              <a:cs typeface="Comic Sans MS"/>
            </a:endParaRPr>
          </a:p>
        </p:txBody>
      </p:sp>
    </p:spTree>
    <p:extLst>
      <p:ext uri="{BB962C8B-B14F-4D97-AF65-F5344CB8AC3E}">
        <p14:creationId xmlns:p14="http://schemas.microsoft.com/office/powerpoint/2010/main" val="368351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564" y="309853"/>
            <a:ext cx="8785599" cy="807883"/>
          </a:xfrm>
        </p:spPr>
        <p:txBody>
          <a:bodyPr/>
          <a:lstStyle/>
          <a:p>
            <a:r>
              <a:rPr lang="en-US" dirty="0">
                <a:latin typeface="Comic Sans MS"/>
                <a:cs typeface="Comic Sans MS"/>
              </a:rPr>
              <a:t>Particle Waves Packets</a:t>
            </a:r>
            <a:endParaRPr lang="en-US" dirty="0"/>
          </a:p>
        </p:txBody>
      </p:sp>
      <p:sp>
        <p:nvSpPr>
          <p:cNvPr id="3" name="Content Placeholder 2"/>
          <p:cNvSpPr>
            <a:spLocks noGrp="1"/>
          </p:cNvSpPr>
          <p:nvPr>
            <p:ph idx="1"/>
          </p:nvPr>
        </p:nvSpPr>
        <p:spPr>
          <a:xfrm>
            <a:off x="621754" y="1335591"/>
            <a:ext cx="11337088" cy="4575631"/>
          </a:xfrm>
        </p:spPr>
        <p:txBody>
          <a:bodyPr>
            <a:normAutofit fontScale="92500" lnSpcReduction="20000"/>
          </a:bodyPr>
          <a:lstStyle/>
          <a:p>
            <a:r>
              <a:rPr lang="en-US" sz="3200" dirty="0">
                <a:latin typeface="Comic Sans MS"/>
                <a:cs typeface="Comic Sans MS"/>
              </a:rPr>
              <a:t>Thus, for the electron to have the particle property of </a:t>
            </a:r>
            <a:r>
              <a:rPr lang="en-US" sz="3200" u="sng" dirty="0">
                <a:latin typeface="Comic Sans MS"/>
                <a:cs typeface="Comic Sans MS"/>
              </a:rPr>
              <a:t>being localized, the matter waves of the electron must also be limited in spatial extent</a:t>
            </a:r>
            <a:r>
              <a:rPr lang="en-US" sz="3200" dirty="0">
                <a:latin typeface="Comic Sans MS"/>
                <a:cs typeface="Comic Sans MS"/>
              </a:rPr>
              <a:t>—i.e., realistically, </a:t>
            </a:r>
            <a:r>
              <a:rPr lang="en-US" sz="3200" b="1" dirty="0" err="1">
                <a:solidFill>
                  <a:schemeClr val="accent2">
                    <a:lumMod val="50000"/>
                  </a:schemeClr>
                </a:solidFill>
                <a:latin typeface="Comic Sans MS"/>
                <a:cs typeface="Comic Sans MS"/>
              </a:rPr>
              <a:t>ψ</a:t>
            </a:r>
            <a:r>
              <a:rPr lang="en-US" sz="3200" b="1" dirty="0">
                <a:solidFill>
                  <a:schemeClr val="accent2">
                    <a:lumMod val="50000"/>
                  </a:schemeClr>
                </a:solidFill>
                <a:latin typeface="Comic Sans MS"/>
                <a:cs typeface="Comic Sans MS"/>
              </a:rPr>
              <a:t> (</a:t>
            </a:r>
            <a:r>
              <a:rPr lang="en-US" sz="3200" b="1" dirty="0" err="1">
                <a:solidFill>
                  <a:schemeClr val="accent2">
                    <a:lumMod val="50000"/>
                  </a:schemeClr>
                </a:solidFill>
                <a:latin typeface="Comic Sans MS"/>
                <a:cs typeface="Comic Sans MS"/>
              </a:rPr>
              <a:t>x,t</a:t>
            </a:r>
            <a:r>
              <a:rPr lang="en-US" sz="3200" b="1" dirty="0">
                <a:solidFill>
                  <a:schemeClr val="accent2">
                    <a:lumMod val="50000"/>
                  </a:schemeClr>
                </a:solidFill>
                <a:latin typeface="Comic Sans MS"/>
                <a:cs typeface="Comic Sans MS"/>
              </a:rPr>
              <a:t>) must be a wave packet containing many more than one wave number k  and frequency </a:t>
            </a:r>
            <a:r>
              <a:rPr lang="en-US" sz="3200" b="1" dirty="0" err="1">
                <a:solidFill>
                  <a:schemeClr val="accent2">
                    <a:lumMod val="50000"/>
                  </a:schemeClr>
                </a:solidFill>
                <a:latin typeface="Comic Sans MS"/>
                <a:cs typeface="Comic Sans MS"/>
              </a:rPr>
              <a:t>ω</a:t>
            </a:r>
            <a:r>
              <a:rPr lang="en-US" sz="3200" b="1" dirty="0">
                <a:solidFill>
                  <a:schemeClr val="accent2">
                    <a:lumMod val="50000"/>
                  </a:schemeClr>
                </a:solidFill>
                <a:latin typeface="Comic Sans MS"/>
                <a:cs typeface="Comic Sans MS"/>
              </a:rPr>
              <a:t>. </a:t>
            </a:r>
          </a:p>
          <a:p>
            <a:r>
              <a:rPr lang="en-US" sz="3200" dirty="0">
                <a:latin typeface="Comic Sans MS"/>
                <a:cs typeface="Comic Sans MS"/>
              </a:rPr>
              <a:t> It is the wave packet </a:t>
            </a:r>
            <a:r>
              <a:rPr lang="en-US" sz="3200" dirty="0" err="1">
                <a:latin typeface="Comic Sans MS"/>
                <a:cs typeface="Comic Sans MS"/>
              </a:rPr>
              <a:t>ψ</a:t>
            </a:r>
            <a:r>
              <a:rPr lang="en-US" sz="3200" dirty="0">
                <a:latin typeface="Comic Sans MS"/>
                <a:cs typeface="Comic Sans MS"/>
              </a:rPr>
              <a:t> (</a:t>
            </a:r>
            <a:r>
              <a:rPr lang="en-US" sz="3200" dirty="0" err="1">
                <a:latin typeface="Comic Sans MS"/>
                <a:cs typeface="Comic Sans MS"/>
              </a:rPr>
              <a:t>x,t</a:t>
            </a:r>
            <a:r>
              <a:rPr lang="en-US" sz="3200" dirty="0">
                <a:latin typeface="Comic Sans MS"/>
                <a:cs typeface="Comic Sans MS"/>
              </a:rPr>
              <a:t>) that we expect to move at a group velocity equal to the particle velocity.</a:t>
            </a:r>
          </a:p>
          <a:p>
            <a:r>
              <a:rPr lang="en-US" sz="3200" dirty="0"/>
              <a:t> </a:t>
            </a:r>
            <a:r>
              <a:rPr lang="en-US" sz="3200" dirty="0">
                <a:latin typeface="Comic Sans MS"/>
                <a:cs typeface="Comic Sans MS"/>
              </a:rPr>
              <a:t>The wave packet </a:t>
            </a:r>
            <a:r>
              <a:rPr lang="en-US" sz="3200" dirty="0" err="1">
                <a:latin typeface="Comic Sans MS"/>
                <a:cs typeface="Comic Sans MS"/>
              </a:rPr>
              <a:t>ψ</a:t>
            </a:r>
            <a:r>
              <a:rPr lang="en-US" sz="3200" dirty="0">
                <a:latin typeface="Comic Sans MS"/>
                <a:cs typeface="Comic Sans MS"/>
              </a:rPr>
              <a:t> (</a:t>
            </a:r>
            <a:r>
              <a:rPr lang="en-US" sz="3200" dirty="0" err="1">
                <a:latin typeface="Comic Sans MS"/>
                <a:cs typeface="Comic Sans MS"/>
              </a:rPr>
              <a:t>x,t</a:t>
            </a:r>
            <a:r>
              <a:rPr lang="en-US" sz="3200" dirty="0">
                <a:latin typeface="Comic Sans MS"/>
                <a:cs typeface="Comic Sans MS"/>
              </a:rPr>
              <a:t>) moves with the velocity of the electron</a:t>
            </a:r>
          </a:p>
          <a:p>
            <a:pPr marL="0" indent="0">
              <a:buNone/>
            </a:pPr>
            <a:r>
              <a:rPr lang="en-US" sz="2400" dirty="0">
                <a:latin typeface="Comic Sans MS"/>
                <a:cs typeface="Comic Sans MS"/>
              </a:rPr>
              <a:t>								</a:t>
            </a:r>
            <a:r>
              <a:rPr lang="en-US" sz="3600" dirty="0">
                <a:latin typeface="Comic Sans MS"/>
                <a:cs typeface="Comic Sans MS"/>
              </a:rPr>
              <a:t>v</a:t>
            </a:r>
            <a:r>
              <a:rPr lang="en-US" sz="3600" baseline="-25000" dirty="0">
                <a:latin typeface="Comic Sans MS"/>
                <a:cs typeface="Comic Sans MS"/>
              </a:rPr>
              <a:t>g</a:t>
            </a:r>
            <a:r>
              <a:rPr lang="en-US" sz="3600" dirty="0">
                <a:latin typeface="Comic Sans MS"/>
                <a:cs typeface="Comic Sans MS"/>
              </a:rPr>
              <a:t>=v</a:t>
            </a:r>
          </a:p>
          <a:p>
            <a:endParaRPr lang="en-US" sz="2400" dirty="0">
              <a:latin typeface="Comic Sans MS"/>
              <a:cs typeface="Comic Sans MS"/>
            </a:endParaRPr>
          </a:p>
        </p:txBody>
      </p:sp>
    </p:spTree>
    <p:extLst>
      <p:ext uri="{BB962C8B-B14F-4D97-AF65-F5344CB8AC3E}">
        <p14:creationId xmlns:p14="http://schemas.microsoft.com/office/powerpoint/2010/main" val="342035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463039" y="1130381"/>
            <a:ext cx="9887795"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Quantum mechanics incorporates </a:t>
            </a:r>
            <a:r>
              <a:rPr lang="en-US" altLang="en-US" u="sng" dirty="0">
                <a:solidFill>
                  <a:schemeClr val="accent2">
                    <a:lumMod val="50000"/>
                  </a:schemeClr>
                </a:solidFill>
                <a:latin typeface="Comic Sans MS" panose="030F0702030302020204" pitchFamily="66" charset="0"/>
              </a:rPr>
              <a:t>wave-particle duality</a:t>
            </a:r>
            <a:r>
              <a:rPr lang="en-US" altLang="en-US" dirty="0">
                <a:solidFill>
                  <a:schemeClr val="accent2">
                    <a:lumMod val="50000"/>
                  </a:schemeClr>
                </a:solidFill>
                <a:latin typeface="Comic Sans MS" panose="030F0702030302020204" pitchFamily="66" charset="0"/>
              </a:rPr>
              <a:t>, and successfully explains energy states in complex atoms and molecules, the relative brightness of spectral lines, and many other phenomena.</a:t>
            </a:r>
          </a:p>
          <a:p>
            <a:pPr eaLnBrk="1" hangingPunct="1">
              <a:spcBef>
                <a:spcPct val="50000"/>
              </a:spcBef>
            </a:pPr>
            <a:r>
              <a:rPr lang="en-US" altLang="en-US" dirty="0">
                <a:solidFill>
                  <a:schemeClr val="accent2">
                    <a:lumMod val="50000"/>
                  </a:schemeClr>
                </a:solidFill>
                <a:latin typeface="Comic Sans MS" panose="030F0702030302020204" pitchFamily="66" charset="0"/>
              </a:rPr>
              <a:t>It is widely accepted as being the fundamental theory underlying all physical processes.</a:t>
            </a:r>
          </a:p>
          <a:p>
            <a:pPr eaLnBrk="1" hangingPunct="1">
              <a:spcBef>
                <a:spcPct val="50000"/>
              </a:spcBef>
            </a:pPr>
            <a:r>
              <a:rPr lang="en-US" altLang="en-US" dirty="0">
                <a:solidFill>
                  <a:schemeClr val="accent2">
                    <a:lumMod val="50000"/>
                  </a:schemeClr>
                </a:solidFill>
                <a:latin typeface="Comic Sans MS" panose="030F0702030302020204" pitchFamily="66" charset="0"/>
              </a:rPr>
              <a:t>Quantum mechanics is essential to understanding atoms and molecules, but can also have effects on larger scales.</a:t>
            </a:r>
          </a:p>
        </p:txBody>
      </p:sp>
      <p:sp>
        <p:nvSpPr>
          <p:cNvPr id="9219" name="Rectangle 4"/>
          <p:cNvSpPr>
            <a:spLocks noGrp="1" noChangeArrowheads="1"/>
          </p:cNvSpPr>
          <p:nvPr>
            <p:ph type="title"/>
          </p:nvPr>
        </p:nvSpPr>
        <p:spPr>
          <a:xfrm>
            <a:off x="1981200" y="1"/>
            <a:ext cx="8229600" cy="1338263"/>
          </a:xfrm>
        </p:spPr>
        <p:txBody>
          <a:bodyPr/>
          <a:lstStyle/>
          <a:p>
            <a:pPr eaLnBrk="1" hangingPunct="1"/>
            <a:r>
              <a:rPr lang="en-US" altLang="en-US" dirty="0">
                <a:latin typeface="Comic Sans MS" panose="030F0702030302020204" pitchFamily="66" charset="0"/>
              </a:rPr>
              <a:t>Quantum Mechanics – A New Theory</a:t>
            </a:r>
          </a:p>
        </p:txBody>
      </p:sp>
    </p:spTree>
    <p:extLst>
      <p:ext uri="{BB962C8B-B14F-4D97-AF65-F5344CB8AC3E}">
        <p14:creationId xmlns:p14="http://schemas.microsoft.com/office/powerpoint/2010/main" val="380146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217564" y="1752600"/>
            <a:ext cx="991070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An electromagnetic wave has oscillating electric and magnetic fields. What is oscillating in a matter wave?</a:t>
            </a:r>
          </a:p>
          <a:p>
            <a:pPr eaLnBrk="1" hangingPunct="1">
              <a:spcBef>
                <a:spcPct val="50000"/>
              </a:spcBef>
            </a:pPr>
            <a:r>
              <a:rPr lang="en-US" altLang="en-US" dirty="0">
                <a:solidFill>
                  <a:schemeClr val="accent2">
                    <a:lumMod val="50000"/>
                  </a:schemeClr>
                </a:solidFill>
                <a:latin typeface="Comic Sans MS" panose="030F0702030302020204" pitchFamily="66" charset="0"/>
              </a:rPr>
              <a:t>This role is played by the wave function, </a:t>
            </a:r>
            <a:r>
              <a:rPr lang="el-GR" altLang="en-US" dirty="0">
                <a:solidFill>
                  <a:schemeClr val="accent2">
                    <a:lumMod val="50000"/>
                  </a:schemeClr>
                </a:solidFill>
                <a:latin typeface="Comic Sans MS" panose="030F0702030302020204" pitchFamily="66" charset="0"/>
                <a:cs typeface="Times New Roman" panose="02020603050405020304" pitchFamily="18" charset="0"/>
              </a:rPr>
              <a:t>Ψ</a:t>
            </a:r>
            <a:r>
              <a:rPr lang="en-US" altLang="en-US" dirty="0">
                <a:solidFill>
                  <a:schemeClr val="accent2">
                    <a:lumMod val="50000"/>
                  </a:schemeClr>
                </a:solidFill>
                <a:latin typeface="Comic Sans MS" panose="030F0702030302020204" pitchFamily="66" charset="0"/>
                <a:cs typeface="Arial" panose="020B0604020202020204" pitchFamily="34" charset="0"/>
              </a:rPr>
              <a:t>. The square of the wave function at any point is proportional to the number of electrons expected to be found there.</a:t>
            </a:r>
          </a:p>
          <a:p>
            <a:pPr eaLnBrk="1" hangingPunct="1">
              <a:spcBef>
                <a:spcPct val="50000"/>
              </a:spcBef>
            </a:pPr>
            <a:r>
              <a:rPr lang="en-US" altLang="en-US" dirty="0">
                <a:solidFill>
                  <a:schemeClr val="accent2">
                    <a:lumMod val="50000"/>
                  </a:schemeClr>
                </a:solidFill>
                <a:latin typeface="Comic Sans MS" panose="030F0702030302020204" pitchFamily="66" charset="0"/>
                <a:cs typeface="Arial" panose="020B0604020202020204" pitchFamily="34" charset="0"/>
              </a:rPr>
              <a:t>For a single electron, the wave function is the probability of finding the electron at that point.</a:t>
            </a:r>
            <a:endParaRPr lang="el-GR" altLang="en-US" dirty="0">
              <a:solidFill>
                <a:schemeClr val="accent2">
                  <a:lumMod val="50000"/>
                </a:schemeClr>
              </a:solidFill>
              <a:latin typeface="Comic Sans MS" panose="030F0702030302020204" pitchFamily="66" charset="0"/>
              <a:cs typeface="Arial" panose="020B0604020202020204" pitchFamily="34" charset="0"/>
            </a:endParaRPr>
          </a:p>
        </p:txBody>
      </p:sp>
      <p:sp>
        <p:nvSpPr>
          <p:cNvPr id="10243" name="Rectangle 4"/>
          <p:cNvSpPr>
            <a:spLocks noGrp="1" noChangeArrowheads="1"/>
          </p:cNvSpPr>
          <p:nvPr>
            <p:ph type="title"/>
          </p:nvPr>
        </p:nvSpPr>
        <p:spPr>
          <a:xfrm>
            <a:off x="1970088" y="1"/>
            <a:ext cx="9069214" cy="1806575"/>
          </a:xfrm>
        </p:spPr>
        <p:txBody>
          <a:bodyPr/>
          <a:lstStyle/>
          <a:p>
            <a:pPr eaLnBrk="1" hangingPunct="1"/>
            <a:r>
              <a:rPr lang="en-US" altLang="en-US" dirty="0">
                <a:latin typeface="Comic Sans MS" panose="030F0702030302020204" pitchFamily="66" charset="0"/>
              </a:rPr>
              <a:t>The Wave Function and Its Interpretation; the Double-Slit Experiment</a:t>
            </a:r>
          </a:p>
        </p:txBody>
      </p:sp>
    </p:spTree>
    <p:extLst>
      <p:ext uri="{BB962C8B-B14F-4D97-AF65-F5344CB8AC3E}">
        <p14:creationId xmlns:p14="http://schemas.microsoft.com/office/powerpoint/2010/main" val="296379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955964" y="1824039"/>
            <a:ext cx="5454361"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For example: the interference pattern is observed after many electrons have gone through the slits. If we send the electrons through one at a time, we cannot predict the path any single electron will take, but we can predict the overall distribution.</a:t>
            </a:r>
          </a:p>
        </p:txBody>
      </p:sp>
      <p:sp>
        <p:nvSpPr>
          <p:cNvPr id="11267" name="Rectangle 7"/>
          <p:cNvSpPr>
            <a:spLocks noGrp="1" noChangeArrowheads="1"/>
          </p:cNvSpPr>
          <p:nvPr>
            <p:ph type="title"/>
          </p:nvPr>
        </p:nvSpPr>
        <p:spPr>
          <a:xfrm>
            <a:off x="1970088" y="0"/>
            <a:ext cx="9144028" cy="1758950"/>
          </a:xfrm>
        </p:spPr>
        <p:txBody>
          <a:bodyPr/>
          <a:lstStyle/>
          <a:p>
            <a:pPr eaLnBrk="1" hangingPunct="1"/>
            <a:r>
              <a:rPr lang="en-US" altLang="en-US" dirty="0">
                <a:latin typeface="Comic Sans MS" panose="030F0702030302020204" pitchFamily="66" charset="0"/>
              </a:rPr>
              <a:t>The Wave Function and Its Interpretation; the Double-Slit Experiment</a:t>
            </a:r>
          </a:p>
        </p:txBody>
      </p:sp>
      <p:pic>
        <p:nvPicPr>
          <p:cNvPr id="11268" name="Picture 9" descr="Figure_3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988" y="2338389"/>
            <a:ext cx="4100513"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972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62" y="241724"/>
            <a:ext cx="8785599" cy="1280890"/>
          </a:xfrm>
        </p:spPr>
        <p:txBody>
          <a:bodyPr/>
          <a:lstStyle/>
          <a:p>
            <a:r>
              <a:rPr lang="en-US" dirty="0">
                <a:latin typeface="Comic Sans MS" panose="030F0702030302020204" pitchFamily="66" charset="0"/>
              </a:rPr>
              <a:t>The Probabilistic Interpretation</a:t>
            </a:r>
            <a:br>
              <a:rPr lang="en-US" dirty="0">
                <a:latin typeface="Comic Sans MS" panose="030F0702030302020204" pitchFamily="66" charset="0"/>
              </a:rPr>
            </a:br>
            <a:r>
              <a:rPr lang="en-US" dirty="0">
                <a:latin typeface="Comic Sans MS" panose="030F0702030302020204" pitchFamily="66" charset="0"/>
              </a:rPr>
              <a:t>of the Wave Function</a:t>
            </a:r>
          </a:p>
        </p:txBody>
      </p:sp>
      <p:pic>
        <p:nvPicPr>
          <p:cNvPr id="4" name="Picture 3"/>
          <p:cNvPicPr>
            <a:picLocks noChangeAspect="1"/>
          </p:cNvPicPr>
          <p:nvPr/>
        </p:nvPicPr>
        <p:blipFill>
          <a:blip r:embed="rId2"/>
          <a:stretch>
            <a:fillRect/>
          </a:stretch>
        </p:blipFill>
        <p:spPr>
          <a:xfrm>
            <a:off x="548640" y="2406364"/>
            <a:ext cx="6625896" cy="3574011"/>
          </a:xfrm>
          <a:prstGeom prst="rect">
            <a:avLst/>
          </a:prstGeom>
        </p:spPr>
      </p:pic>
      <p:sp>
        <p:nvSpPr>
          <p:cNvPr id="6" name="TextBox 5"/>
          <p:cNvSpPr txBox="1"/>
          <p:nvPr/>
        </p:nvSpPr>
        <p:spPr>
          <a:xfrm>
            <a:off x="7550728" y="2286000"/>
            <a:ext cx="4468398" cy="3693319"/>
          </a:xfrm>
          <a:prstGeom prst="rect">
            <a:avLst/>
          </a:prstGeom>
          <a:noFill/>
        </p:spPr>
        <p:txBody>
          <a:bodyPr wrap="square" rtlCol="0">
            <a:spAutoFit/>
          </a:bodyPr>
          <a:lstStyle/>
          <a:p>
            <a:r>
              <a:rPr lang="en-US" dirty="0">
                <a:latin typeface="Comic Sans MS" panose="030F0702030302020204" pitchFamily="66" charset="0"/>
              </a:rPr>
              <a:t>If the film were to be observed at various stages, such as after being struck by 28 electrons, then after about 1000 electrons, and again after about 10,000 electrons, the patterns of individually exposed grains would be similar to those shown in (a), (b), and (c) except that the exposed dots would be smaller than the dots drawn here.</a:t>
            </a:r>
          </a:p>
          <a:p>
            <a:r>
              <a:rPr lang="en-US" dirty="0">
                <a:latin typeface="Comic Sans MS" panose="030F0702030302020204" pitchFamily="66" charset="0"/>
              </a:rPr>
              <a:t>(d) </a:t>
            </a:r>
            <a:r>
              <a:rPr lang="en-US" b="1" dirty="0">
                <a:solidFill>
                  <a:srgbClr val="FF0000"/>
                </a:solidFill>
                <a:latin typeface="Comic Sans MS" panose="030F0702030302020204" pitchFamily="66" charset="0"/>
              </a:rPr>
              <a:t>The photo is an actual two-slit electron interference pattern </a:t>
            </a:r>
            <a:r>
              <a:rPr lang="en-US" dirty="0">
                <a:solidFill>
                  <a:srgbClr val="FF0000"/>
                </a:solidFill>
                <a:latin typeface="Comic Sans MS" panose="030F0702030302020204" pitchFamily="66" charset="0"/>
              </a:rPr>
              <a:t>in</a:t>
            </a:r>
            <a:r>
              <a:rPr lang="en-US" dirty="0">
                <a:latin typeface="Comic Sans MS" panose="030F0702030302020204" pitchFamily="66" charset="0"/>
              </a:rPr>
              <a:t> which</a:t>
            </a:r>
          </a:p>
          <a:p>
            <a:r>
              <a:rPr lang="en-US" dirty="0">
                <a:latin typeface="Comic Sans MS" panose="030F0702030302020204" pitchFamily="66" charset="0"/>
              </a:rPr>
              <a:t>the film was exposed to millions of electrons.</a:t>
            </a:r>
          </a:p>
        </p:txBody>
      </p:sp>
      <p:sp>
        <p:nvSpPr>
          <p:cNvPr id="7" name="TextBox 6"/>
          <p:cNvSpPr txBox="1"/>
          <p:nvPr/>
        </p:nvSpPr>
        <p:spPr>
          <a:xfrm>
            <a:off x="1737360" y="6284422"/>
            <a:ext cx="9307356" cy="369332"/>
          </a:xfrm>
          <a:prstGeom prst="rect">
            <a:avLst/>
          </a:prstGeom>
          <a:noFill/>
        </p:spPr>
        <p:txBody>
          <a:bodyPr wrap="none" rtlCol="0">
            <a:spAutoFit/>
          </a:bodyPr>
          <a:lstStyle/>
          <a:p>
            <a:r>
              <a:rPr lang="en-US" dirty="0">
                <a:latin typeface="Comic Sans MS" panose="030F0702030302020204" pitchFamily="66" charset="0"/>
              </a:rPr>
              <a:t>The interaction of light with the detector or scintillator is a quantum phenomenon.</a:t>
            </a:r>
          </a:p>
        </p:txBody>
      </p:sp>
      <p:sp>
        <p:nvSpPr>
          <p:cNvPr id="3" name="TextBox 2"/>
          <p:cNvSpPr txBox="1"/>
          <p:nvPr/>
        </p:nvSpPr>
        <p:spPr>
          <a:xfrm>
            <a:off x="623455" y="2286000"/>
            <a:ext cx="575799" cy="369332"/>
          </a:xfrm>
          <a:prstGeom prst="rect">
            <a:avLst/>
          </a:prstGeom>
          <a:noFill/>
        </p:spPr>
        <p:txBody>
          <a:bodyPr wrap="none" rtlCol="0">
            <a:spAutoFit/>
          </a:bodyPr>
          <a:lstStyle/>
          <a:p>
            <a:r>
              <a:rPr lang="en-US" dirty="0">
                <a:solidFill>
                  <a:schemeClr val="bg1"/>
                </a:solidFill>
              </a:rPr>
              <a:t>(a) </a:t>
            </a:r>
          </a:p>
        </p:txBody>
      </p:sp>
      <p:sp>
        <p:nvSpPr>
          <p:cNvPr id="5" name="Rectangle 4"/>
          <p:cNvSpPr/>
          <p:nvPr/>
        </p:nvSpPr>
        <p:spPr>
          <a:xfrm>
            <a:off x="6674205" y="2416463"/>
            <a:ext cx="575799" cy="369332"/>
          </a:xfrm>
          <a:prstGeom prst="rect">
            <a:avLst/>
          </a:prstGeom>
        </p:spPr>
        <p:txBody>
          <a:bodyPr wrap="none">
            <a:spAutoFit/>
          </a:bodyPr>
          <a:lstStyle/>
          <a:p>
            <a:r>
              <a:rPr lang="en-US" dirty="0">
                <a:solidFill>
                  <a:schemeClr val="bg1"/>
                </a:solidFill>
              </a:rPr>
              <a:t>(b)</a:t>
            </a:r>
            <a:r>
              <a:rPr lang="en-US" dirty="0"/>
              <a:t> </a:t>
            </a:r>
          </a:p>
        </p:txBody>
      </p:sp>
      <p:sp>
        <p:nvSpPr>
          <p:cNvPr id="8" name="Rectangle 7"/>
          <p:cNvSpPr/>
          <p:nvPr/>
        </p:nvSpPr>
        <p:spPr>
          <a:xfrm>
            <a:off x="548640" y="4288858"/>
            <a:ext cx="575799" cy="369332"/>
          </a:xfrm>
          <a:prstGeom prst="rect">
            <a:avLst/>
          </a:prstGeom>
        </p:spPr>
        <p:txBody>
          <a:bodyPr wrap="none">
            <a:spAutoFit/>
          </a:bodyPr>
          <a:lstStyle/>
          <a:p>
            <a:r>
              <a:rPr lang="en-US" dirty="0">
                <a:solidFill>
                  <a:schemeClr val="bg1"/>
                </a:solidFill>
              </a:rPr>
              <a:t>(c)</a:t>
            </a:r>
            <a:r>
              <a:rPr lang="en-US" dirty="0"/>
              <a:t> </a:t>
            </a:r>
          </a:p>
        </p:txBody>
      </p:sp>
      <p:sp>
        <p:nvSpPr>
          <p:cNvPr id="9" name="Rectangle 8">
            <a:extLst>
              <a:ext uri="{FF2B5EF4-FFF2-40B4-BE49-F238E27FC236}">
                <a16:creationId xmlns:a16="http://schemas.microsoft.com/office/drawing/2014/main" id="{5D92DE24-3424-445F-92C8-0A961E87B7D7}"/>
              </a:ext>
            </a:extLst>
          </p:cNvPr>
          <p:cNvSpPr/>
          <p:nvPr/>
        </p:nvSpPr>
        <p:spPr>
          <a:xfrm>
            <a:off x="6595114" y="4410404"/>
            <a:ext cx="511679" cy="369332"/>
          </a:xfrm>
          <a:prstGeom prst="rect">
            <a:avLst/>
          </a:prstGeom>
        </p:spPr>
        <p:txBody>
          <a:bodyPr wrap="none">
            <a:spAutoFit/>
          </a:bodyPr>
          <a:lstStyle/>
          <a:p>
            <a:r>
              <a:rPr lang="en-US" dirty="0">
                <a:solidFill>
                  <a:prstClr val="white"/>
                </a:solidFill>
              </a:rPr>
              <a:t>(d)</a:t>
            </a:r>
            <a:endParaRPr lang="en-US" dirty="0"/>
          </a:p>
        </p:txBody>
      </p:sp>
    </p:spTree>
    <p:extLst>
      <p:ext uri="{BB962C8B-B14F-4D97-AF65-F5344CB8AC3E}">
        <p14:creationId xmlns:p14="http://schemas.microsoft.com/office/powerpoint/2010/main" val="160714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80A750-2658-4ECF-B8D6-DB19BE43B5F5}"/>
              </a:ext>
            </a:extLst>
          </p:cNvPr>
          <p:cNvSpPr/>
          <p:nvPr/>
        </p:nvSpPr>
        <p:spPr>
          <a:xfrm>
            <a:off x="1640679" y="1227318"/>
            <a:ext cx="5668539" cy="369332"/>
          </a:xfrm>
          <a:prstGeom prst="rect">
            <a:avLst/>
          </a:prstGeom>
        </p:spPr>
        <p:txBody>
          <a:bodyPr wrap="none">
            <a:spAutoFit/>
          </a:bodyPr>
          <a:lstStyle/>
          <a:p>
            <a:r>
              <a:rPr lang="en-US" dirty="0">
                <a:latin typeface="Comic Sans MS" panose="030F0702030302020204" pitchFamily="66" charset="0"/>
              </a:rPr>
              <a:t>https://www.youtube.com/watch?v=FRP4AqZR3UU</a:t>
            </a:r>
          </a:p>
        </p:txBody>
      </p:sp>
      <p:sp>
        <p:nvSpPr>
          <p:cNvPr id="3" name="Title 2">
            <a:extLst>
              <a:ext uri="{FF2B5EF4-FFF2-40B4-BE49-F238E27FC236}">
                <a16:creationId xmlns:a16="http://schemas.microsoft.com/office/drawing/2014/main" id="{4D345414-1CA9-4E14-8299-8885229C782E}"/>
              </a:ext>
            </a:extLst>
          </p:cNvPr>
          <p:cNvSpPr>
            <a:spLocks noGrp="1"/>
          </p:cNvSpPr>
          <p:nvPr>
            <p:ph type="title"/>
          </p:nvPr>
        </p:nvSpPr>
        <p:spPr>
          <a:xfrm>
            <a:off x="1939261" y="540220"/>
            <a:ext cx="8785599" cy="776151"/>
          </a:xfrm>
        </p:spPr>
        <p:txBody>
          <a:bodyPr/>
          <a:lstStyle/>
          <a:p>
            <a:r>
              <a:rPr lang="en-US" dirty="0">
                <a:latin typeface="Comic Sans MS" panose="030F0702030302020204" pitchFamily="66" charset="0"/>
              </a:rPr>
              <a:t>Wave Packet</a:t>
            </a:r>
          </a:p>
        </p:txBody>
      </p:sp>
      <p:pic>
        <p:nvPicPr>
          <p:cNvPr id="5" name="Content Placeholder 4">
            <a:extLst>
              <a:ext uri="{FF2B5EF4-FFF2-40B4-BE49-F238E27FC236}">
                <a16:creationId xmlns:a16="http://schemas.microsoft.com/office/drawing/2014/main" id="{F18FC406-57FC-4366-B51B-D8E32ADB7C63}"/>
              </a:ext>
            </a:extLst>
          </p:cNvPr>
          <p:cNvPicPr>
            <a:picLocks noGrp="1" noChangeAspect="1"/>
          </p:cNvPicPr>
          <p:nvPr>
            <p:ph idx="1"/>
          </p:nvPr>
        </p:nvPicPr>
        <p:blipFill rotWithShape="1">
          <a:blip r:embed="rId2"/>
          <a:srcRect l="6083" t="18168" r="29091" b="16685"/>
          <a:stretch/>
        </p:blipFill>
        <p:spPr>
          <a:xfrm>
            <a:off x="1939260" y="2003469"/>
            <a:ext cx="8001541" cy="4523165"/>
          </a:xfrm>
          <a:prstGeom prst="rect">
            <a:avLst/>
          </a:prstGeom>
        </p:spPr>
      </p:pic>
    </p:spTree>
    <p:extLst>
      <p:ext uri="{BB962C8B-B14F-4D97-AF65-F5344CB8AC3E}">
        <p14:creationId xmlns:p14="http://schemas.microsoft.com/office/powerpoint/2010/main" val="107354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4"/>
          <p:cNvSpPr>
            <a:spLocks noChangeArrowheads="1"/>
          </p:cNvSpPr>
          <p:nvPr/>
        </p:nvSpPr>
        <p:spPr bwMode="auto">
          <a:xfrm>
            <a:off x="2108663" y="662247"/>
            <a:ext cx="100833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0" eaLnBrk="1" hangingPunct="1">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Vibrations on a string: Classical wave </a:t>
            </a:r>
            <a:r>
              <a:rPr lang="en-US" altLang="en-US" dirty="0">
                <a:solidFill>
                  <a:prstClr val="black"/>
                </a:solidFill>
                <a:latin typeface="Comic Sans MS" panose="030F0702030302020204" pitchFamily="66" charset="0"/>
              </a:rPr>
              <a:t>equation (ocean wave,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sound wave) </a:t>
            </a:r>
          </a:p>
        </p:txBody>
      </p:sp>
      <p:sp>
        <p:nvSpPr>
          <p:cNvPr id="45063" name="Rectangle 6"/>
          <p:cNvSpPr>
            <a:spLocks noChangeArrowheads="1"/>
          </p:cNvSpPr>
          <p:nvPr/>
        </p:nvSpPr>
        <p:spPr bwMode="auto">
          <a:xfrm>
            <a:off x="4648200" y="1"/>
            <a:ext cx="25138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Wave Packets</a:t>
            </a:r>
          </a:p>
        </p:txBody>
      </p:sp>
      <p:graphicFrame>
        <p:nvGraphicFramePr>
          <p:cNvPr id="63495" name="Object 2"/>
          <p:cNvGraphicFramePr>
            <a:graphicFrameLocks noChangeAspect="1"/>
          </p:cNvGraphicFramePr>
          <p:nvPr/>
        </p:nvGraphicFramePr>
        <p:xfrm>
          <a:off x="2642062" y="2872047"/>
          <a:ext cx="2273300" cy="1085850"/>
        </p:xfrm>
        <a:graphic>
          <a:graphicData uri="http://schemas.openxmlformats.org/presentationml/2006/ole">
            <mc:AlternateContent xmlns:mc="http://schemas.openxmlformats.org/markup-compatibility/2006">
              <mc:Choice xmlns:v="urn:schemas-microsoft-com:vml" Requires="v">
                <p:oleObj spid="_x0000_s1098" name="Equation" r:id="rId4" imgW="876240" imgH="419040" progId="Equation.3">
                  <p:embed/>
                </p:oleObj>
              </mc:Choice>
              <mc:Fallback>
                <p:oleObj name="Equation" r:id="rId4" imgW="876240" imgH="419040" progId="Equation.3">
                  <p:embed/>
                  <p:pic>
                    <p:nvPicPr>
                      <p:cNvPr id="6349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062" y="2872047"/>
                        <a:ext cx="2273300" cy="1085850"/>
                      </a:xfrm>
                      <a:prstGeom prst="rect">
                        <a:avLst/>
                      </a:prstGeom>
                      <a:noFill/>
                      <a:ln w="38100">
                        <a:solidFill>
                          <a:srgbClr val="CC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6" name="Text Box 8"/>
          <p:cNvSpPr txBox="1">
            <a:spLocks noChangeArrowheads="1"/>
          </p:cNvSpPr>
          <p:nvPr/>
        </p:nvSpPr>
        <p:spPr bwMode="auto">
          <a:xfrm>
            <a:off x="2642062" y="4167447"/>
            <a:ext cx="25090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v</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=speed of wave</a:t>
            </a:r>
          </a:p>
        </p:txBody>
      </p:sp>
      <p:sp>
        <p:nvSpPr>
          <p:cNvPr id="45097" name="Line 44"/>
          <p:cNvSpPr>
            <a:spLocks noChangeShapeType="1"/>
          </p:cNvSpPr>
          <p:nvPr/>
        </p:nvSpPr>
        <p:spPr bwMode="auto">
          <a:xfrm>
            <a:off x="3556462" y="1500447"/>
            <a:ext cx="1588" cy="914400"/>
          </a:xfrm>
          <a:prstGeom prst="line">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098" name="Line 45"/>
          <p:cNvSpPr>
            <a:spLocks noChangeShapeType="1"/>
          </p:cNvSpPr>
          <p:nvPr/>
        </p:nvSpPr>
        <p:spPr bwMode="auto">
          <a:xfrm flipH="1" flipV="1">
            <a:off x="1630825" y="1946535"/>
            <a:ext cx="4038600" cy="0"/>
          </a:xfrm>
          <a:prstGeom prst="line">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45099" name="Group 46"/>
          <p:cNvGrpSpPr>
            <a:grpSpLocks/>
          </p:cNvGrpSpPr>
          <p:nvPr/>
        </p:nvGrpSpPr>
        <p:grpSpPr bwMode="auto">
          <a:xfrm>
            <a:off x="1707025" y="1551248"/>
            <a:ext cx="3695700" cy="792163"/>
            <a:chOff x="1296" y="1350"/>
            <a:chExt cx="2328" cy="1579"/>
          </a:xfrm>
        </p:grpSpPr>
        <p:sp>
          <p:nvSpPr>
            <p:cNvPr id="45110" name="Line 47"/>
            <p:cNvSpPr>
              <a:spLocks noChangeShapeType="1"/>
            </p:cNvSpPr>
            <p:nvPr/>
          </p:nvSpPr>
          <p:spPr bwMode="auto">
            <a:xfrm>
              <a:off x="1296" y="2922"/>
              <a:ext cx="12" cy="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11" name="Line 48"/>
            <p:cNvSpPr>
              <a:spLocks noChangeShapeType="1"/>
            </p:cNvSpPr>
            <p:nvPr/>
          </p:nvSpPr>
          <p:spPr bwMode="auto">
            <a:xfrm>
              <a:off x="1308" y="2928"/>
              <a:ext cx="12" cy="1"/>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12" name="Freeform 49"/>
            <p:cNvSpPr>
              <a:spLocks/>
            </p:cNvSpPr>
            <p:nvPr/>
          </p:nvSpPr>
          <p:spPr bwMode="auto">
            <a:xfrm>
              <a:off x="1320" y="2922"/>
              <a:ext cx="18" cy="6"/>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3" name="Freeform 50"/>
            <p:cNvSpPr>
              <a:spLocks/>
            </p:cNvSpPr>
            <p:nvPr/>
          </p:nvSpPr>
          <p:spPr bwMode="auto">
            <a:xfrm>
              <a:off x="1338" y="2904"/>
              <a:ext cx="12" cy="18"/>
            </a:xfrm>
            <a:custGeom>
              <a:avLst/>
              <a:gdLst>
                <a:gd name="T0" fmla="*/ 0 w 12"/>
                <a:gd name="T1" fmla="*/ 18 h 18"/>
                <a:gd name="T2" fmla="*/ 6 w 12"/>
                <a:gd name="T3" fmla="*/ 12 h 18"/>
                <a:gd name="T4" fmla="*/ 12 w 12"/>
                <a:gd name="T5" fmla="*/ 0 h 18"/>
                <a:gd name="T6" fmla="*/ 0 60000 65536"/>
                <a:gd name="T7" fmla="*/ 0 60000 65536"/>
                <a:gd name="T8" fmla="*/ 0 60000 65536"/>
                <a:gd name="T9" fmla="*/ 0 w 12"/>
                <a:gd name="T10" fmla="*/ 0 h 18"/>
                <a:gd name="T11" fmla="*/ 12 w 12"/>
                <a:gd name="T12" fmla="*/ 18 h 18"/>
              </a:gdLst>
              <a:ahLst/>
              <a:cxnLst>
                <a:cxn ang="T6">
                  <a:pos x="T0" y="T1"/>
                </a:cxn>
                <a:cxn ang="T7">
                  <a:pos x="T2" y="T3"/>
                </a:cxn>
                <a:cxn ang="T8">
                  <a:pos x="T4" y="T5"/>
                </a:cxn>
              </a:cxnLst>
              <a:rect l="T9" t="T10" r="T11" b="T12"/>
              <a:pathLst>
                <a:path w="12" h="18">
                  <a:moveTo>
                    <a:pt x="0" y="18"/>
                  </a:moveTo>
                  <a:lnTo>
                    <a:pt x="6" y="12"/>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4" name="Freeform 51"/>
            <p:cNvSpPr>
              <a:spLocks/>
            </p:cNvSpPr>
            <p:nvPr/>
          </p:nvSpPr>
          <p:spPr bwMode="auto">
            <a:xfrm>
              <a:off x="1350" y="2880"/>
              <a:ext cx="18" cy="24"/>
            </a:xfrm>
            <a:custGeom>
              <a:avLst/>
              <a:gdLst>
                <a:gd name="T0" fmla="*/ 0 w 18"/>
                <a:gd name="T1" fmla="*/ 24 h 24"/>
                <a:gd name="T2" fmla="*/ 6 w 18"/>
                <a:gd name="T3" fmla="*/ 12 h 24"/>
                <a:gd name="T4" fmla="*/ 18 w 18"/>
                <a:gd name="T5" fmla="*/ 0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24"/>
                  </a:moveTo>
                  <a:lnTo>
                    <a:pt x="6" y="1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5" name="Line 52"/>
            <p:cNvSpPr>
              <a:spLocks noChangeShapeType="1"/>
            </p:cNvSpPr>
            <p:nvPr/>
          </p:nvSpPr>
          <p:spPr bwMode="auto">
            <a:xfrm flipV="1">
              <a:off x="1368" y="2850"/>
              <a:ext cx="12" cy="3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16" name="Freeform 53"/>
            <p:cNvSpPr>
              <a:spLocks/>
            </p:cNvSpPr>
            <p:nvPr/>
          </p:nvSpPr>
          <p:spPr bwMode="auto">
            <a:xfrm>
              <a:off x="1380" y="2808"/>
              <a:ext cx="12" cy="42"/>
            </a:xfrm>
            <a:custGeom>
              <a:avLst/>
              <a:gdLst>
                <a:gd name="T0" fmla="*/ 0 w 12"/>
                <a:gd name="T1" fmla="*/ 42 h 42"/>
                <a:gd name="T2" fmla="*/ 6 w 12"/>
                <a:gd name="T3" fmla="*/ 24 h 42"/>
                <a:gd name="T4" fmla="*/ 12 w 12"/>
                <a:gd name="T5" fmla="*/ 0 h 42"/>
                <a:gd name="T6" fmla="*/ 0 60000 65536"/>
                <a:gd name="T7" fmla="*/ 0 60000 65536"/>
                <a:gd name="T8" fmla="*/ 0 60000 65536"/>
                <a:gd name="T9" fmla="*/ 0 w 12"/>
                <a:gd name="T10" fmla="*/ 0 h 42"/>
                <a:gd name="T11" fmla="*/ 12 w 12"/>
                <a:gd name="T12" fmla="*/ 42 h 42"/>
              </a:gdLst>
              <a:ahLst/>
              <a:cxnLst>
                <a:cxn ang="T6">
                  <a:pos x="T0" y="T1"/>
                </a:cxn>
                <a:cxn ang="T7">
                  <a:pos x="T2" y="T3"/>
                </a:cxn>
                <a:cxn ang="T8">
                  <a:pos x="T4" y="T5"/>
                </a:cxn>
              </a:cxnLst>
              <a:rect l="T9" t="T10" r="T11" b="T12"/>
              <a:pathLst>
                <a:path w="12" h="42">
                  <a:moveTo>
                    <a:pt x="0" y="42"/>
                  </a:moveTo>
                  <a:lnTo>
                    <a:pt x="6" y="24"/>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7" name="Freeform 54"/>
            <p:cNvSpPr>
              <a:spLocks/>
            </p:cNvSpPr>
            <p:nvPr/>
          </p:nvSpPr>
          <p:spPr bwMode="auto">
            <a:xfrm>
              <a:off x="1392" y="2766"/>
              <a:ext cx="18" cy="42"/>
            </a:xfrm>
            <a:custGeom>
              <a:avLst/>
              <a:gdLst>
                <a:gd name="T0" fmla="*/ 0 w 18"/>
                <a:gd name="T1" fmla="*/ 42 h 42"/>
                <a:gd name="T2" fmla="*/ 6 w 18"/>
                <a:gd name="T3" fmla="*/ 24 h 42"/>
                <a:gd name="T4" fmla="*/ 18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24"/>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8" name="Freeform 55"/>
            <p:cNvSpPr>
              <a:spLocks/>
            </p:cNvSpPr>
            <p:nvPr/>
          </p:nvSpPr>
          <p:spPr bwMode="auto">
            <a:xfrm>
              <a:off x="1410" y="2712"/>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19" name="Freeform 56"/>
            <p:cNvSpPr>
              <a:spLocks/>
            </p:cNvSpPr>
            <p:nvPr/>
          </p:nvSpPr>
          <p:spPr bwMode="auto">
            <a:xfrm>
              <a:off x="1422" y="2658"/>
              <a:ext cx="18" cy="54"/>
            </a:xfrm>
            <a:custGeom>
              <a:avLst/>
              <a:gdLst>
                <a:gd name="T0" fmla="*/ 0 w 18"/>
                <a:gd name="T1" fmla="*/ 54 h 54"/>
                <a:gd name="T2" fmla="*/ 6 w 18"/>
                <a:gd name="T3" fmla="*/ 30 h 54"/>
                <a:gd name="T4" fmla="*/ 18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54"/>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20" name="Line 57"/>
            <p:cNvSpPr>
              <a:spLocks noChangeShapeType="1"/>
            </p:cNvSpPr>
            <p:nvPr/>
          </p:nvSpPr>
          <p:spPr bwMode="auto">
            <a:xfrm flipV="1">
              <a:off x="1440" y="2598"/>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21" name="Freeform 58"/>
            <p:cNvSpPr>
              <a:spLocks/>
            </p:cNvSpPr>
            <p:nvPr/>
          </p:nvSpPr>
          <p:spPr bwMode="auto">
            <a:xfrm>
              <a:off x="1452" y="2532"/>
              <a:ext cx="18" cy="66"/>
            </a:xfrm>
            <a:custGeom>
              <a:avLst/>
              <a:gdLst>
                <a:gd name="T0" fmla="*/ 0 w 18"/>
                <a:gd name="T1" fmla="*/ 66 h 66"/>
                <a:gd name="T2" fmla="*/ 6 w 18"/>
                <a:gd name="T3" fmla="*/ 36 h 66"/>
                <a:gd name="T4" fmla="*/ 18 w 18"/>
                <a:gd name="T5" fmla="*/ 0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66"/>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22" name="Line 59"/>
            <p:cNvSpPr>
              <a:spLocks noChangeShapeType="1"/>
            </p:cNvSpPr>
            <p:nvPr/>
          </p:nvSpPr>
          <p:spPr bwMode="auto">
            <a:xfrm flipV="1">
              <a:off x="1470" y="2460"/>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23" name="Line 60"/>
            <p:cNvSpPr>
              <a:spLocks noChangeShapeType="1"/>
            </p:cNvSpPr>
            <p:nvPr/>
          </p:nvSpPr>
          <p:spPr bwMode="auto">
            <a:xfrm flipV="1">
              <a:off x="1482" y="2388"/>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24" name="Freeform 61"/>
            <p:cNvSpPr>
              <a:spLocks/>
            </p:cNvSpPr>
            <p:nvPr/>
          </p:nvSpPr>
          <p:spPr bwMode="auto">
            <a:xfrm>
              <a:off x="1494" y="2310"/>
              <a:ext cx="18" cy="78"/>
            </a:xfrm>
            <a:custGeom>
              <a:avLst/>
              <a:gdLst>
                <a:gd name="T0" fmla="*/ 0 w 18"/>
                <a:gd name="T1" fmla="*/ 78 h 78"/>
                <a:gd name="T2" fmla="*/ 6 w 18"/>
                <a:gd name="T3" fmla="*/ 42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4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25" name="Line 62"/>
            <p:cNvSpPr>
              <a:spLocks noChangeShapeType="1"/>
            </p:cNvSpPr>
            <p:nvPr/>
          </p:nvSpPr>
          <p:spPr bwMode="auto">
            <a:xfrm flipV="1">
              <a:off x="1512" y="2232"/>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26" name="Freeform 63"/>
            <p:cNvSpPr>
              <a:spLocks/>
            </p:cNvSpPr>
            <p:nvPr/>
          </p:nvSpPr>
          <p:spPr bwMode="auto">
            <a:xfrm>
              <a:off x="1524" y="2154"/>
              <a:ext cx="18" cy="78"/>
            </a:xfrm>
            <a:custGeom>
              <a:avLst/>
              <a:gdLst>
                <a:gd name="T0" fmla="*/ 0 w 18"/>
                <a:gd name="T1" fmla="*/ 78 h 78"/>
                <a:gd name="T2" fmla="*/ 6 w 18"/>
                <a:gd name="T3" fmla="*/ 36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27" name="Line 64"/>
            <p:cNvSpPr>
              <a:spLocks noChangeShapeType="1"/>
            </p:cNvSpPr>
            <p:nvPr/>
          </p:nvSpPr>
          <p:spPr bwMode="auto">
            <a:xfrm flipV="1">
              <a:off x="1542" y="2076"/>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28" name="Freeform 65"/>
            <p:cNvSpPr>
              <a:spLocks/>
            </p:cNvSpPr>
            <p:nvPr/>
          </p:nvSpPr>
          <p:spPr bwMode="auto">
            <a:xfrm>
              <a:off x="1554" y="1998"/>
              <a:ext cx="18" cy="78"/>
            </a:xfrm>
            <a:custGeom>
              <a:avLst/>
              <a:gdLst>
                <a:gd name="T0" fmla="*/ 0 w 18"/>
                <a:gd name="T1" fmla="*/ 78 h 78"/>
                <a:gd name="T2" fmla="*/ 6 w 18"/>
                <a:gd name="T3" fmla="*/ 36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29" name="Line 66"/>
            <p:cNvSpPr>
              <a:spLocks noChangeShapeType="1"/>
            </p:cNvSpPr>
            <p:nvPr/>
          </p:nvSpPr>
          <p:spPr bwMode="auto">
            <a:xfrm flipV="1">
              <a:off x="1572" y="192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30" name="Line 67"/>
            <p:cNvSpPr>
              <a:spLocks noChangeShapeType="1"/>
            </p:cNvSpPr>
            <p:nvPr/>
          </p:nvSpPr>
          <p:spPr bwMode="auto">
            <a:xfrm flipV="1">
              <a:off x="1584" y="1842"/>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31" name="Freeform 68"/>
            <p:cNvSpPr>
              <a:spLocks/>
            </p:cNvSpPr>
            <p:nvPr/>
          </p:nvSpPr>
          <p:spPr bwMode="auto">
            <a:xfrm>
              <a:off x="1596" y="1770"/>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32" name="Line 69"/>
            <p:cNvSpPr>
              <a:spLocks noChangeShapeType="1"/>
            </p:cNvSpPr>
            <p:nvPr/>
          </p:nvSpPr>
          <p:spPr bwMode="auto">
            <a:xfrm flipV="1">
              <a:off x="1614" y="1704"/>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33" name="Freeform 70"/>
            <p:cNvSpPr>
              <a:spLocks/>
            </p:cNvSpPr>
            <p:nvPr/>
          </p:nvSpPr>
          <p:spPr bwMode="auto">
            <a:xfrm>
              <a:off x="1626" y="1638"/>
              <a:ext cx="18" cy="66"/>
            </a:xfrm>
            <a:custGeom>
              <a:avLst/>
              <a:gdLst>
                <a:gd name="T0" fmla="*/ 0 w 18"/>
                <a:gd name="T1" fmla="*/ 66 h 66"/>
                <a:gd name="T2" fmla="*/ 6 w 18"/>
                <a:gd name="T3" fmla="*/ 30 h 66"/>
                <a:gd name="T4" fmla="*/ 18 w 18"/>
                <a:gd name="T5" fmla="*/ 0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66"/>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34" name="Freeform 71"/>
            <p:cNvSpPr>
              <a:spLocks/>
            </p:cNvSpPr>
            <p:nvPr/>
          </p:nvSpPr>
          <p:spPr bwMode="auto">
            <a:xfrm>
              <a:off x="1644" y="1584"/>
              <a:ext cx="12" cy="54"/>
            </a:xfrm>
            <a:custGeom>
              <a:avLst/>
              <a:gdLst>
                <a:gd name="T0" fmla="*/ 0 w 12"/>
                <a:gd name="T1" fmla="*/ 54 h 54"/>
                <a:gd name="T2" fmla="*/ 6 w 12"/>
                <a:gd name="T3" fmla="*/ 24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24"/>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35" name="Freeform 72"/>
            <p:cNvSpPr>
              <a:spLocks/>
            </p:cNvSpPr>
            <p:nvPr/>
          </p:nvSpPr>
          <p:spPr bwMode="auto">
            <a:xfrm>
              <a:off x="1656" y="1530"/>
              <a:ext cx="18" cy="54"/>
            </a:xfrm>
            <a:custGeom>
              <a:avLst/>
              <a:gdLst>
                <a:gd name="T0" fmla="*/ 0 w 18"/>
                <a:gd name="T1" fmla="*/ 54 h 54"/>
                <a:gd name="T2" fmla="*/ 6 w 18"/>
                <a:gd name="T3" fmla="*/ 24 h 54"/>
                <a:gd name="T4" fmla="*/ 18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54"/>
                  </a:moveTo>
                  <a:lnTo>
                    <a:pt x="6" y="24"/>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36" name="Line 73"/>
            <p:cNvSpPr>
              <a:spLocks noChangeShapeType="1"/>
            </p:cNvSpPr>
            <p:nvPr/>
          </p:nvSpPr>
          <p:spPr bwMode="auto">
            <a:xfrm flipV="1">
              <a:off x="1674" y="1482"/>
              <a:ext cx="12" cy="4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37" name="Line 74"/>
            <p:cNvSpPr>
              <a:spLocks noChangeShapeType="1"/>
            </p:cNvSpPr>
            <p:nvPr/>
          </p:nvSpPr>
          <p:spPr bwMode="auto">
            <a:xfrm flipV="1">
              <a:off x="1686" y="1440"/>
              <a:ext cx="12" cy="4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38" name="Freeform 75"/>
            <p:cNvSpPr>
              <a:spLocks/>
            </p:cNvSpPr>
            <p:nvPr/>
          </p:nvSpPr>
          <p:spPr bwMode="auto">
            <a:xfrm>
              <a:off x="1698" y="1410"/>
              <a:ext cx="18" cy="30"/>
            </a:xfrm>
            <a:custGeom>
              <a:avLst/>
              <a:gdLst>
                <a:gd name="T0" fmla="*/ 0 w 18"/>
                <a:gd name="T1" fmla="*/ 30 h 30"/>
                <a:gd name="T2" fmla="*/ 6 w 18"/>
                <a:gd name="T3" fmla="*/ 12 h 30"/>
                <a:gd name="T4" fmla="*/ 18 w 18"/>
                <a:gd name="T5" fmla="*/ 0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0" y="30"/>
                  </a:moveTo>
                  <a:lnTo>
                    <a:pt x="6" y="1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39" name="Freeform 76"/>
            <p:cNvSpPr>
              <a:spLocks/>
            </p:cNvSpPr>
            <p:nvPr/>
          </p:nvSpPr>
          <p:spPr bwMode="auto">
            <a:xfrm>
              <a:off x="1716" y="1380"/>
              <a:ext cx="12" cy="30"/>
            </a:xfrm>
            <a:custGeom>
              <a:avLst/>
              <a:gdLst>
                <a:gd name="T0" fmla="*/ 0 w 12"/>
                <a:gd name="T1" fmla="*/ 30 h 30"/>
                <a:gd name="T2" fmla="*/ 6 w 12"/>
                <a:gd name="T3" fmla="*/ 12 h 30"/>
                <a:gd name="T4" fmla="*/ 12 w 12"/>
                <a:gd name="T5" fmla="*/ 0 h 30"/>
                <a:gd name="T6" fmla="*/ 0 60000 65536"/>
                <a:gd name="T7" fmla="*/ 0 60000 65536"/>
                <a:gd name="T8" fmla="*/ 0 60000 65536"/>
                <a:gd name="T9" fmla="*/ 0 w 12"/>
                <a:gd name="T10" fmla="*/ 0 h 30"/>
                <a:gd name="T11" fmla="*/ 12 w 12"/>
                <a:gd name="T12" fmla="*/ 30 h 30"/>
              </a:gdLst>
              <a:ahLst/>
              <a:cxnLst>
                <a:cxn ang="T6">
                  <a:pos x="T0" y="T1"/>
                </a:cxn>
                <a:cxn ang="T7">
                  <a:pos x="T2" y="T3"/>
                </a:cxn>
                <a:cxn ang="T8">
                  <a:pos x="T4" y="T5"/>
                </a:cxn>
              </a:cxnLst>
              <a:rect l="T9" t="T10" r="T11" b="T12"/>
              <a:pathLst>
                <a:path w="12" h="30">
                  <a:moveTo>
                    <a:pt x="0" y="30"/>
                  </a:moveTo>
                  <a:lnTo>
                    <a:pt x="6" y="12"/>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0" name="Freeform 77"/>
            <p:cNvSpPr>
              <a:spLocks/>
            </p:cNvSpPr>
            <p:nvPr/>
          </p:nvSpPr>
          <p:spPr bwMode="auto">
            <a:xfrm>
              <a:off x="1728" y="1362"/>
              <a:ext cx="18" cy="18"/>
            </a:xfrm>
            <a:custGeom>
              <a:avLst/>
              <a:gdLst>
                <a:gd name="T0" fmla="*/ 0 w 18"/>
                <a:gd name="T1" fmla="*/ 18 h 18"/>
                <a:gd name="T2" fmla="*/ 6 w 18"/>
                <a:gd name="T3" fmla="*/ 6 h 18"/>
                <a:gd name="T4" fmla="*/ 18 w 18"/>
                <a:gd name="T5" fmla="*/ 0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18"/>
                  </a:moveTo>
                  <a:lnTo>
                    <a:pt x="6" y="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1" name="Freeform 78"/>
            <p:cNvSpPr>
              <a:spLocks/>
            </p:cNvSpPr>
            <p:nvPr/>
          </p:nvSpPr>
          <p:spPr bwMode="auto">
            <a:xfrm>
              <a:off x="1746" y="1350"/>
              <a:ext cx="12" cy="12"/>
            </a:xfrm>
            <a:custGeom>
              <a:avLst/>
              <a:gdLst>
                <a:gd name="T0" fmla="*/ 0 w 12"/>
                <a:gd name="T1" fmla="*/ 12 h 12"/>
                <a:gd name="T2" fmla="*/ 6 w 12"/>
                <a:gd name="T3" fmla="*/ 6 h 12"/>
                <a:gd name="T4" fmla="*/ 12 w 12"/>
                <a:gd name="T5" fmla="*/ 0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12"/>
                  </a:moveTo>
                  <a:lnTo>
                    <a:pt x="6" y="6"/>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2" name="Freeform 79"/>
            <p:cNvSpPr>
              <a:spLocks/>
            </p:cNvSpPr>
            <p:nvPr/>
          </p:nvSpPr>
          <p:spPr bwMode="auto">
            <a:xfrm>
              <a:off x="1758" y="1350"/>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3" name="Line 80"/>
            <p:cNvSpPr>
              <a:spLocks noChangeShapeType="1"/>
            </p:cNvSpPr>
            <p:nvPr/>
          </p:nvSpPr>
          <p:spPr bwMode="auto">
            <a:xfrm>
              <a:off x="1776" y="1350"/>
              <a:ext cx="12" cy="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44" name="Line 81"/>
            <p:cNvSpPr>
              <a:spLocks noChangeShapeType="1"/>
            </p:cNvSpPr>
            <p:nvPr/>
          </p:nvSpPr>
          <p:spPr bwMode="auto">
            <a:xfrm>
              <a:off x="1788" y="1356"/>
              <a:ext cx="12" cy="1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45" name="Freeform 82"/>
            <p:cNvSpPr>
              <a:spLocks/>
            </p:cNvSpPr>
            <p:nvPr/>
          </p:nvSpPr>
          <p:spPr bwMode="auto">
            <a:xfrm>
              <a:off x="1800" y="1368"/>
              <a:ext cx="18" cy="18"/>
            </a:xfrm>
            <a:custGeom>
              <a:avLst/>
              <a:gdLst>
                <a:gd name="T0" fmla="*/ 0 w 18"/>
                <a:gd name="T1" fmla="*/ 0 h 18"/>
                <a:gd name="T2" fmla="*/ 6 w 18"/>
                <a:gd name="T3" fmla="*/ 6 h 18"/>
                <a:gd name="T4" fmla="*/ 18 w 18"/>
                <a:gd name="T5" fmla="*/ 18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0"/>
                  </a:moveTo>
                  <a:lnTo>
                    <a:pt x="6" y="6"/>
                  </a:lnTo>
                  <a:lnTo>
                    <a:pt x="18" y="1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6" name="Freeform 83"/>
            <p:cNvSpPr>
              <a:spLocks/>
            </p:cNvSpPr>
            <p:nvPr/>
          </p:nvSpPr>
          <p:spPr bwMode="auto">
            <a:xfrm>
              <a:off x="1818" y="1386"/>
              <a:ext cx="12" cy="30"/>
            </a:xfrm>
            <a:custGeom>
              <a:avLst/>
              <a:gdLst>
                <a:gd name="T0" fmla="*/ 0 w 12"/>
                <a:gd name="T1" fmla="*/ 0 h 30"/>
                <a:gd name="T2" fmla="*/ 6 w 12"/>
                <a:gd name="T3" fmla="*/ 12 h 30"/>
                <a:gd name="T4" fmla="*/ 12 w 12"/>
                <a:gd name="T5" fmla="*/ 30 h 30"/>
                <a:gd name="T6" fmla="*/ 0 60000 65536"/>
                <a:gd name="T7" fmla="*/ 0 60000 65536"/>
                <a:gd name="T8" fmla="*/ 0 60000 65536"/>
                <a:gd name="T9" fmla="*/ 0 w 12"/>
                <a:gd name="T10" fmla="*/ 0 h 30"/>
                <a:gd name="T11" fmla="*/ 12 w 12"/>
                <a:gd name="T12" fmla="*/ 30 h 30"/>
              </a:gdLst>
              <a:ahLst/>
              <a:cxnLst>
                <a:cxn ang="T6">
                  <a:pos x="T0" y="T1"/>
                </a:cxn>
                <a:cxn ang="T7">
                  <a:pos x="T2" y="T3"/>
                </a:cxn>
                <a:cxn ang="T8">
                  <a:pos x="T4" y="T5"/>
                </a:cxn>
              </a:cxnLst>
              <a:rect l="T9" t="T10" r="T11" b="T12"/>
              <a:pathLst>
                <a:path w="12" h="30">
                  <a:moveTo>
                    <a:pt x="0" y="0"/>
                  </a:moveTo>
                  <a:lnTo>
                    <a:pt x="6" y="12"/>
                  </a:lnTo>
                  <a:lnTo>
                    <a:pt x="12" y="3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7" name="Freeform 84"/>
            <p:cNvSpPr>
              <a:spLocks/>
            </p:cNvSpPr>
            <p:nvPr/>
          </p:nvSpPr>
          <p:spPr bwMode="auto">
            <a:xfrm>
              <a:off x="1830" y="1416"/>
              <a:ext cx="18" cy="36"/>
            </a:xfrm>
            <a:custGeom>
              <a:avLst/>
              <a:gdLst>
                <a:gd name="T0" fmla="*/ 0 w 18"/>
                <a:gd name="T1" fmla="*/ 0 h 36"/>
                <a:gd name="T2" fmla="*/ 6 w 18"/>
                <a:gd name="T3" fmla="*/ 18 h 36"/>
                <a:gd name="T4" fmla="*/ 18 w 18"/>
                <a:gd name="T5" fmla="*/ 36 h 36"/>
                <a:gd name="T6" fmla="*/ 0 60000 65536"/>
                <a:gd name="T7" fmla="*/ 0 60000 65536"/>
                <a:gd name="T8" fmla="*/ 0 60000 65536"/>
                <a:gd name="T9" fmla="*/ 0 w 18"/>
                <a:gd name="T10" fmla="*/ 0 h 36"/>
                <a:gd name="T11" fmla="*/ 18 w 18"/>
                <a:gd name="T12" fmla="*/ 36 h 36"/>
              </a:gdLst>
              <a:ahLst/>
              <a:cxnLst>
                <a:cxn ang="T6">
                  <a:pos x="T0" y="T1"/>
                </a:cxn>
                <a:cxn ang="T7">
                  <a:pos x="T2" y="T3"/>
                </a:cxn>
                <a:cxn ang="T8">
                  <a:pos x="T4" y="T5"/>
                </a:cxn>
              </a:cxnLst>
              <a:rect l="T9" t="T10" r="T11" b="T12"/>
              <a:pathLst>
                <a:path w="18" h="36">
                  <a:moveTo>
                    <a:pt x="0" y="0"/>
                  </a:moveTo>
                  <a:lnTo>
                    <a:pt x="6" y="18"/>
                  </a:lnTo>
                  <a:lnTo>
                    <a:pt x="18" y="3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48" name="Line 85"/>
            <p:cNvSpPr>
              <a:spLocks noChangeShapeType="1"/>
            </p:cNvSpPr>
            <p:nvPr/>
          </p:nvSpPr>
          <p:spPr bwMode="auto">
            <a:xfrm>
              <a:off x="1848" y="1452"/>
              <a:ext cx="12" cy="4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49" name="Freeform 86"/>
            <p:cNvSpPr>
              <a:spLocks/>
            </p:cNvSpPr>
            <p:nvPr/>
          </p:nvSpPr>
          <p:spPr bwMode="auto">
            <a:xfrm>
              <a:off x="1860" y="1494"/>
              <a:ext cx="18" cy="48"/>
            </a:xfrm>
            <a:custGeom>
              <a:avLst/>
              <a:gdLst>
                <a:gd name="T0" fmla="*/ 0 w 18"/>
                <a:gd name="T1" fmla="*/ 0 h 48"/>
                <a:gd name="T2" fmla="*/ 6 w 18"/>
                <a:gd name="T3" fmla="*/ 24 h 48"/>
                <a:gd name="T4" fmla="*/ 18 w 18"/>
                <a:gd name="T5" fmla="*/ 48 h 48"/>
                <a:gd name="T6" fmla="*/ 0 60000 65536"/>
                <a:gd name="T7" fmla="*/ 0 60000 65536"/>
                <a:gd name="T8" fmla="*/ 0 60000 65536"/>
                <a:gd name="T9" fmla="*/ 0 w 18"/>
                <a:gd name="T10" fmla="*/ 0 h 48"/>
                <a:gd name="T11" fmla="*/ 18 w 18"/>
                <a:gd name="T12" fmla="*/ 48 h 48"/>
              </a:gdLst>
              <a:ahLst/>
              <a:cxnLst>
                <a:cxn ang="T6">
                  <a:pos x="T0" y="T1"/>
                </a:cxn>
                <a:cxn ang="T7">
                  <a:pos x="T2" y="T3"/>
                </a:cxn>
                <a:cxn ang="T8">
                  <a:pos x="T4" y="T5"/>
                </a:cxn>
              </a:cxnLst>
              <a:rect l="T9" t="T10" r="T11" b="T12"/>
              <a:pathLst>
                <a:path w="18" h="48">
                  <a:moveTo>
                    <a:pt x="0" y="0"/>
                  </a:moveTo>
                  <a:lnTo>
                    <a:pt x="6" y="24"/>
                  </a:lnTo>
                  <a:lnTo>
                    <a:pt x="18" y="4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50" name="Line 87"/>
            <p:cNvSpPr>
              <a:spLocks noChangeShapeType="1"/>
            </p:cNvSpPr>
            <p:nvPr/>
          </p:nvSpPr>
          <p:spPr bwMode="auto">
            <a:xfrm>
              <a:off x="1878" y="1542"/>
              <a:ext cx="12" cy="54"/>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1" name="Line 88"/>
            <p:cNvSpPr>
              <a:spLocks noChangeShapeType="1"/>
            </p:cNvSpPr>
            <p:nvPr/>
          </p:nvSpPr>
          <p:spPr bwMode="auto">
            <a:xfrm>
              <a:off x="1890" y="1596"/>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2" name="Freeform 89"/>
            <p:cNvSpPr>
              <a:spLocks/>
            </p:cNvSpPr>
            <p:nvPr/>
          </p:nvSpPr>
          <p:spPr bwMode="auto">
            <a:xfrm>
              <a:off x="1902" y="1656"/>
              <a:ext cx="18" cy="66"/>
            </a:xfrm>
            <a:custGeom>
              <a:avLst/>
              <a:gdLst>
                <a:gd name="T0" fmla="*/ 0 w 18"/>
                <a:gd name="T1" fmla="*/ 0 h 66"/>
                <a:gd name="T2" fmla="*/ 6 w 18"/>
                <a:gd name="T3" fmla="*/ 30 h 66"/>
                <a:gd name="T4" fmla="*/ 18 w 18"/>
                <a:gd name="T5" fmla="*/ 66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0"/>
                  </a:moveTo>
                  <a:lnTo>
                    <a:pt x="6" y="30"/>
                  </a:lnTo>
                  <a:lnTo>
                    <a:pt x="18" y="6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53" name="Line 90"/>
            <p:cNvSpPr>
              <a:spLocks noChangeShapeType="1"/>
            </p:cNvSpPr>
            <p:nvPr/>
          </p:nvSpPr>
          <p:spPr bwMode="auto">
            <a:xfrm>
              <a:off x="1920" y="1722"/>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4" name="Freeform 91"/>
            <p:cNvSpPr>
              <a:spLocks/>
            </p:cNvSpPr>
            <p:nvPr/>
          </p:nvSpPr>
          <p:spPr bwMode="auto">
            <a:xfrm>
              <a:off x="1932" y="1788"/>
              <a:ext cx="18" cy="72"/>
            </a:xfrm>
            <a:custGeom>
              <a:avLst/>
              <a:gdLst>
                <a:gd name="T0" fmla="*/ 0 w 18"/>
                <a:gd name="T1" fmla="*/ 0 h 72"/>
                <a:gd name="T2" fmla="*/ 6 w 18"/>
                <a:gd name="T3" fmla="*/ 36 h 72"/>
                <a:gd name="T4" fmla="*/ 18 w 18"/>
                <a:gd name="T5" fmla="*/ 72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0"/>
                  </a:moveTo>
                  <a:lnTo>
                    <a:pt x="6" y="36"/>
                  </a:lnTo>
                  <a:lnTo>
                    <a:pt x="18" y="72"/>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55" name="Line 92"/>
            <p:cNvSpPr>
              <a:spLocks noChangeShapeType="1"/>
            </p:cNvSpPr>
            <p:nvPr/>
          </p:nvSpPr>
          <p:spPr bwMode="auto">
            <a:xfrm>
              <a:off x="1950" y="186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6" name="Line 93"/>
            <p:cNvSpPr>
              <a:spLocks noChangeShapeType="1"/>
            </p:cNvSpPr>
            <p:nvPr/>
          </p:nvSpPr>
          <p:spPr bwMode="auto">
            <a:xfrm>
              <a:off x="1962" y="1938"/>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7" name="Freeform 94"/>
            <p:cNvSpPr>
              <a:spLocks/>
            </p:cNvSpPr>
            <p:nvPr/>
          </p:nvSpPr>
          <p:spPr bwMode="auto">
            <a:xfrm>
              <a:off x="1974" y="2016"/>
              <a:ext cx="18" cy="78"/>
            </a:xfrm>
            <a:custGeom>
              <a:avLst/>
              <a:gdLst>
                <a:gd name="T0" fmla="*/ 0 w 18"/>
                <a:gd name="T1" fmla="*/ 0 h 78"/>
                <a:gd name="T2" fmla="*/ 6 w 18"/>
                <a:gd name="T3" fmla="*/ 36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36"/>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58" name="Line 95"/>
            <p:cNvSpPr>
              <a:spLocks noChangeShapeType="1"/>
            </p:cNvSpPr>
            <p:nvPr/>
          </p:nvSpPr>
          <p:spPr bwMode="auto">
            <a:xfrm>
              <a:off x="1992" y="2094"/>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59" name="Freeform 96"/>
            <p:cNvSpPr>
              <a:spLocks/>
            </p:cNvSpPr>
            <p:nvPr/>
          </p:nvSpPr>
          <p:spPr bwMode="auto">
            <a:xfrm>
              <a:off x="2004" y="2172"/>
              <a:ext cx="18" cy="78"/>
            </a:xfrm>
            <a:custGeom>
              <a:avLst/>
              <a:gdLst>
                <a:gd name="T0" fmla="*/ 0 w 18"/>
                <a:gd name="T1" fmla="*/ 0 h 78"/>
                <a:gd name="T2" fmla="*/ 6 w 18"/>
                <a:gd name="T3" fmla="*/ 36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36"/>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60" name="Line 97"/>
            <p:cNvSpPr>
              <a:spLocks noChangeShapeType="1"/>
            </p:cNvSpPr>
            <p:nvPr/>
          </p:nvSpPr>
          <p:spPr bwMode="auto">
            <a:xfrm>
              <a:off x="2022" y="225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61" name="Freeform 98"/>
            <p:cNvSpPr>
              <a:spLocks/>
            </p:cNvSpPr>
            <p:nvPr/>
          </p:nvSpPr>
          <p:spPr bwMode="auto">
            <a:xfrm>
              <a:off x="2034" y="2328"/>
              <a:ext cx="18" cy="78"/>
            </a:xfrm>
            <a:custGeom>
              <a:avLst/>
              <a:gdLst>
                <a:gd name="T0" fmla="*/ 0 w 18"/>
                <a:gd name="T1" fmla="*/ 0 h 78"/>
                <a:gd name="T2" fmla="*/ 6 w 18"/>
                <a:gd name="T3" fmla="*/ 42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42"/>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62" name="Line 99"/>
            <p:cNvSpPr>
              <a:spLocks noChangeShapeType="1"/>
            </p:cNvSpPr>
            <p:nvPr/>
          </p:nvSpPr>
          <p:spPr bwMode="auto">
            <a:xfrm>
              <a:off x="2052" y="2406"/>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63" name="Line 100"/>
            <p:cNvSpPr>
              <a:spLocks noChangeShapeType="1"/>
            </p:cNvSpPr>
            <p:nvPr/>
          </p:nvSpPr>
          <p:spPr bwMode="auto">
            <a:xfrm>
              <a:off x="2064" y="2478"/>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64" name="Freeform 101"/>
            <p:cNvSpPr>
              <a:spLocks/>
            </p:cNvSpPr>
            <p:nvPr/>
          </p:nvSpPr>
          <p:spPr bwMode="auto">
            <a:xfrm>
              <a:off x="2076" y="2544"/>
              <a:ext cx="18" cy="66"/>
            </a:xfrm>
            <a:custGeom>
              <a:avLst/>
              <a:gdLst>
                <a:gd name="T0" fmla="*/ 0 w 18"/>
                <a:gd name="T1" fmla="*/ 0 h 66"/>
                <a:gd name="T2" fmla="*/ 6 w 18"/>
                <a:gd name="T3" fmla="*/ 36 h 66"/>
                <a:gd name="T4" fmla="*/ 18 w 18"/>
                <a:gd name="T5" fmla="*/ 66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0"/>
                  </a:moveTo>
                  <a:lnTo>
                    <a:pt x="6" y="36"/>
                  </a:lnTo>
                  <a:lnTo>
                    <a:pt x="18" y="6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65" name="Line 102"/>
            <p:cNvSpPr>
              <a:spLocks noChangeShapeType="1"/>
            </p:cNvSpPr>
            <p:nvPr/>
          </p:nvSpPr>
          <p:spPr bwMode="auto">
            <a:xfrm>
              <a:off x="2094" y="2610"/>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66" name="Freeform 103"/>
            <p:cNvSpPr>
              <a:spLocks/>
            </p:cNvSpPr>
            <p:nvPr/>
          </p:nvSpPr>
          <p:spPr bwMode="auto">
            <a:xfrm>
              <a:off x="2106" y="2670"/>
              <a:ext cx="18" cy="60"/>
            </a:xfrm>
            <a:custGeom>
              <a:avLst/>
              <a:gdLst>
                <a:gd name="T0" fmla="*/ 0 w 18"/>
                <a:gd name="T1" fmla="*/ 0 h 60"/>
                <a:gd name="T2" fmla="*/ 6 w 18"/>
                <a:gd name="T3" fmla="*/ 30 h 60"/>
                <a:gd name="T4" fmla="*/ 18 w 18"/>
                <a:gd name="T5" fmla="*/ 60 h 60"/>
                <a:gd name="T6" fmla="*/ 0 60000 65536"/>
                <a:gd name="T7" fmla="*/ 0 60000 65536"/>
                <a:gd name="T8" fmla="*/ 0 60000 65536"/>
                <a:gd name="T9" fmla="*/ 0 w 18"/>
                <a:gd name="T10" fmla="*/ 0 h 60"/>
                <a:gd name="T11" fmla="*/ 18 w 18"/>
                <a:gd name="T12" fmla="*/ 60 h 60"/>
              </a:gdLst>
              <a:ahLst/>
              <a:cxnLst>
                <a:cxn ang="T6">
                  <a:pos x="T0" y="T1"/>
                </a:cxn>
                <a:cxn ang="T7">
                  <a:pos x="T2" y="T3"/>
                </a:cxn>
                <a:cxn ang="T8">
                  <a:pos x="T4" y="T5"/>
                </a:cxn>
              </a:cxnLst>
              <a:rect l="T9" t="T10" r="T11" b="T12"/>
              <a:pathLst>
                <a:path w="18" h="60">
                  <a:moveTo>
                    <a:pt x="0" y="0"/>
                  </a:moveTo>
                  <a:lnTo>
                    <a:pt x="6" y="30"/>
                  </a:lnTo>
                  <a:lnTo>
                    <a:pt x="18" y="6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67" name="Line 104"/>
            <p:cNvSpPr>
              <a:spLocks noChangeShapeType="1"/>
            </p:cNvSpPr>
            <p:nvPr/>
          </p:nvSpPr>
          <p:spPr bwMode="auto">
            <a:xfrm>
              <a:off x="2124" y="2730"/>
              <a:ext cx="12" cy="4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68" name="Freeform 105"/>
            <p:cNvSpPr>
              <a:spLocks/>
            </p:cNvSpPr>
            <p:nvPr/>
          </p:nvSpPr>
          <p:spPr bwMode="auto">
            <a:xfrm>
              <a:off x="2136" y="2778"/>
              <a:ext cx="18" cy="42"/>
            </a:xfrm>
            <a:custGeom>
              <a:avLst/>
              <a:gdLst>
                <a:gd name="T0" fmla="*/ 0 w 18"/>
                <a:gd name="T1" fmla="*/ 0 h 42"/>
                <a:gd name="T2" fmla="*/ 6 w 18"/>
                <a:gd name="T3" fmla="*/ 24 h 42"/>
                <a:gd name="T4" fmla="*/ 18 w 18"/>
                <a:gd name="T5" fmla="*/ 42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0"/>
                  </a:moveTo>
                  <a:lnTo>
                    <a:pt x="6" y="24"/>
                  </a:lnTo>
                  <a:lnTo>
                    <a:pt x="18" y="42"/>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69" name="Line 106"/>
            <p:cNvSpPr>
              <a:spLocks noChangeShapeType="1"/>
            </p:cNvSpPr>
            <p:nvPr/>
          </p:nvSpPr>
          <p:spPr bwMode="auto">
            <a:xfrm>
              <a:off x="2154" y="2820"/>
              <a:ext cx="12" cy="3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0" name="Line 107"/>
            <p:cNvSpPr>
              <a:spLocks noChangeShapeType="1"/>
            </p:cNvSpPr>
            <p:nvPr/>
          </p:nvSpPr>
          <p:spPr bwMode="auto">
            <a:xfrm>
              <a:off x="2166" y="2856"/>
              <a:ext cx="12" cy="3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1" name="Freeform 108"/>
            <p:cNvSpPr>
              <a:spLocks/>
            </p:cNvSpPr>
            <p:nvPr/>
          </p:nvSpPr>
          <p:spPr bwMode="auto">
            <a:xfrm>
              <a:off x="2178" y="2886"/>
              <a:ext cx="18" cy="24"/>
            </a:xfrm>
            <a:custGeom>
              <a:avLst/>
              <a:gdLst>
                <a:gd name="T0" fmla="*/ 0 w 18"/>
                <a:gd name="T1" fmla="*/ 0 h 24"/>
                <a:gd name="T2" fmla="*/ 6 w 18"/>
                <a:gd name="T3" fmla="*/ 12 h 24"/>
                <a:gd name="T4" fmla="*/ 18 w 18"/>
                <a:gd name="T5" fmla="*/ 24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0"/>
                  </a:moveTo>
                  <a:lnTo>
                    <a:pt x="6" y="12"/>
                  </a:lnTo>
                  <a:lnTo>
                    <a:pt x="18" y="24"/>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72" name="Line 109"/>
            <p:cNvSpPr>
              <a:spLocks noChangeShapeType="1"/>
            </p:cNvSpPr>
            <p:nvPr/>
          </p:nvSpPr>
          <p:spPr bwMode="auto">
            <a:xfrm>
              <a:off x="2196" y="2910"/>
              <a:ext cx="12" cy="1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3" name="Freeform 110"/>
            <p:cNvSpPr>
              <a:spLocks/>
            </p:cNvSpPr>
            <p:nvPr/>
          </p:nvSpPr>
          <p:spPr bwMode="auto">
            <a:xfrm>
              <a:off x="2208" y="2922"/>
              <a:ext cx="18" cy="6"/>
            </a:xfrm>
            <a:custGeom>
              <a:avLst/>
              <a:gdLst>
                <a:gd name="T0" fmla="*/ 0 w 18"/>
                <a:gd name="T1" fmla="*/ 0 h 6"/>
                <a:gd name="T2" fmla="*/ 6 w 18"/>
                <a:gd name="T3" fmla="*/ 6 h 6"/>
                <a:gd name="T4" fmla="*/ 18 w 18"/>
                <a:gd name="T5" fmla="*/ 6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6" y="6"/>
                  </a:lnTo>
                  <a:lnTo>
                    <a:pt x="18" y="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74" name="Line 111"/>
            <p:cNvSpPr>
              <a:spLocks noChangeShapeType="1"/>
            </p:cNvSpPr>
            <p:nvPr/>
          </p:nvSpPr>
          <p:spPr bwMode="auto">
            <a:xfrm>
              <a:off x="2226" y="2928"/>
              <a:ext cx="12" cy="1"/>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5" name="Freeform 112"/>
            <p:cNvSpPr>
              <a:spLocks/>
            </p:cNvSpPr>
            <p:nvPr/>
          </p:nvSpPr>
          <p:spPr bwMode="auto">
            <a:xfrm>
              <a:off x="2238" y="2916"/>
              <a:ext cx="18" cy="12"/>
            </a:xfrm>
            <a:custGeom>
              <a:avLst/>
              <a:gdLst>
                <a:gd name="T0" fmla="*/ 0 w 18"/>
                <a:gd name="T1" fmla="*/ 12 h 12"/>
                <a:gd name="T2" fmla="*/ 6 w 18"/>
                <a:gd name="T3" fmla="*/ 6 h 12"/>
                <a:gd name="T4" fmla="*/ 18 w 18"/>
                <a:gd name="T5" fmla="*/ 0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12"/>
                  </a:moveTo>
                  <a:lnTo>
                    <a:pt x="6" y="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76" name="Line 113"/>
            <p:cNvSpPr>
              <a:spLocks noChangeShapeType="1"/>
            </p:cNvSpPr>
            <p:nvPr/>
          </p:nvSpPr>
          <p:spPr bwMode="auto">
            <a:xfrm flipV="1">
              <a:off x="2256" y="2898"/>
              <a:ext cx="12" cy="1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7" name="Line 114"/>
            <p:cNvSpPr>
              <a:spLocks noChangeShapeType="1"/>
            </p:cNvSpPr>
            <p:nvPr/>
          </p:nvSpPr>
          <p:spPr bwMode="auto">
            <a:xfrm flipV="1">
              <a:off x="2268" y="2874"/>
              <a:ext cx="12" cy="24"/>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78" name="Freeform 115"/>
            <p:cNvSpPr>
              <a:spLocks/>
            </p:cNvSpPr>
            <p:nvPr/>
          </p:nvSpPr>
          <p:spPr bwMode="auto">
            <a:xfrm>
              <a:off x="2280" y="2844"/>
              <a:ext cx="18" cy="30"/>
            </a:xfrm>
            <a:custGeom>
              <a:avLst/>
              <a:gdLst>
                <a:gd name="T0" fmla="*/ 0 w 18"/>
                <a:gd name="T1" fmla="*/ 30 h 30"/>
                <a:gd name="T2" fmla="*/ 6 w 18"/>
                <a:gd name="T3" fmla="*/ 18 h 30"/>
                <a:gd name="T4" fmla="*/ 18 w 18"/>
                <a:gd name="T5" fmla="*/ 0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0" y="30"/>
                  </a:moveTo>
                  <a:lnTo>
                    <a:pt x="6" y="18"/>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79" name="Freeform 116"/>
            <p:cNvSpPr>
              <a:spLocks/>
            </p:cNvSpPr>
            <p:nvPr/>
          </p:nvSpPr>
          <p:spPr bwMode="auto">
            <a:xfrm>
              <a:off x="2298" y="2802"/>
              <a:ext cx="12" cy="42"/>
            </a:xfrm>
            <a:custGeom>
              <a:avLst/>
              <a:gdLst>
                <a:gd name="T0" fmla="*/ 0 w 12"/>
                <a:gd name="T1" fmla="*/ 42 h 42"/>
                <a:gd name="T2" fmla="*/ 6 w 12"/>
                <a:gd name="T3" fmla="*/ 24 h 42"/>
                <a:gd name="T4" fmla="*/ 12 w 12"/>
                <a:gd name="T5" fmla="*/ 0 h 42"/>
                <a:gd name="T6" fmla="*/ 0 60000 65536"/>
                <a:gd name="T7" fmla="*/ 0 60000 65536"/>
                <a:gd name="T8" fmla="*/ 0 60000 65536"/>
                <a:gd name="T9" fmla="*/ 0 w 12"/>
                <a:gd name="T10" fmla="*/ 0 h 42"/>
                <a:gd name="T11" fmla="*/ 12 w 12"/>
                <a:gd name="T12" fmla="*/ 42 h 42"/>
              </a:gdLst>
              <a:ahLst/>
              <a:cxnLst>
                <a:cxn ang="T6">
                  <a:pos x="T0" y="T1"/>
                </a:cxn>
                <a:cxn ang="T7">
                  <a:pos x="T2" y="T3"/>
                </a:cxn>
                <a:cxn ang="T8">
                  <a:pos x="T4" y="T5"/>
                </a:cxn>
              </a:cxnLst>
              <a:rect l="T9" t="T10" r="T11" b="T12"/>
              <a:pathLst>
                <a:path w="12" h="42">
                  <a:moveTo>
                    <a:pt x="0" y="42"/>
                  </a:moveTo>
                  <a:lnTo>
                    <a:pt x="6" y="24"/>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0" name="Freeform 117"/>
            <p:cNvSpPr>
              <a:spLocks/>
            </p:cNvSpPr>
            <p:nvPr/>
          </p:nvSpPr>
          <p:spPr bwMode="auto">
            <a:xfrm>
              <a:off x="2310" y="2760"/>
              <a:ext cx="18" cy="42"/>
            </a:xfrm>
            <a:custGeom>
              <a:avLst/>
              <a:gdLst>
                <a:gd name="T0" fmla="*/ 0 w 18"/>
                <a:gd name="T1" fmla="*/ 42 h 42"/>
                <a:gd name="T2" fmla="*/ 6 w 18"/>
                <a:gd name="T3" fmla="*/ 24 h 42"/>
                <a:gd name="T4" fmla="*/ 18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24"/>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1" name="Freeform 118"/>
            <p:cNvSpPr>
              <a:spLocks/>
            </p:cNvSpPr>
            <p:nvPr/>
          </p:nvSpPr>
          <p:spPr bwMode="auto">
            <a:xfrm>
              <a:off x="2328" y="2706"/>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2" name="Freeform 119"/>
            <p:cNvSpPr>
              <a:spLocks/>
            </p:cNvSpPr>
            <p:nvPr/>
          </p:nvSpPr>
          <p:spPr bwMode="auto">
            <a:xfrm>
              <a:off x="2340" y="2646"/>
              <a:ext cx="18" cy="60"/>
            </a:xfrm>
            <a:custGeom>
              <a:avLst/>
              <a:gdLst>
                <a:gd name="T0" fmla="*/ 0 w 18"/>
                <a:gd name="T1" fmla="*/ 60 h 60"/>
                <a:gd name="T2" fmla="*/ 6 w 18"/>
                <a:gd name="T3" fmla="*/ 30 h 60"/>
                <a:gd name="T4" fmla="*/ 18 w 18"/>
                <a:gd name="T5" fmla="*/ 0 h 60"/>
                <a:gd name="T6" fmla="*/ 0 60000 65536"/>
                <a:gd name="T7" fmla="*/ 0 60000 65536"/>
                <a:gd name="T8" fmla="*/ 0 60000 65536"/>
                <a:gd name="T9" fmla="*/ 0 w 18"/>
                <a:gd name="T10" fmla="*/ 0 h 60"/>
                <a:gd name="T11" fmla="*/ 18 w 18"/>
                <a:gd name="T12" fmla="*/ 60 h 60"/>
              </a:gdLst>
              <a:ahLst/>
              <a:cxnLst>
                <a:cxn ang="T6">
                  <a:pos x="T0" y="T1"/>
                </a:cxn>
                <a:cxn ang="T7">
                  <a:pos x="T2" y="T3"/>
                </a:cxn>
                <a:cxn ang="T8">
                  <a:pos x="T4" y="T5"/>
                </a:cxn>
              </a:cxnLst>
              <a:rect l="T9" t="T10" r="T11" b="T12"/>
              <a:pathLst>
                <a:path w="18" h="60">
                  <a:moveTo>
                    <a:pt x="0" y="60"/>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3" name="Line 120"/>
            <p:cNvSpPr>
              <a:spLocks noChangeShapeType="1"/>
            </p:cNvSpPr>
            <p:nvPr/>
          </p:nvSpPr>
          <p:spPr bwMode="auto">
            <a:xfrm flipV="1">
              <a:off x="2358" y="2586"/>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84" name="Line 121"/>
            <p:cNvSpPr>
              <a:spLocks noChangeShapeType="1"/>
            </p:cNvSpPr>
            <p:nvPr/>
          </p:nvSpPr>
          <p:spPr bwMode="auto">
            <a:xfrm flipV="1">
              <a:off x="2370" y="2520"/>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85" name="Freeform 122"/>
            <p:cNvSpPr>
              <a:spLocks/>
            </p:cNvSpPr>
            <p:nvPr/>
          </p:nvSpPr>
          <p:spPr bwMode="auto">
            <a:xfrm>
              <a:off x="2382" y="2448"/>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6" name="Freeform 123"/>
            <p:cNvSpPr>
              <a:spLocks/>
            </p:cNvSpPr>
            <p:nvPr/>
          </p:nvSpPr>
          <p:spPr bwMode="auto">
            <a:xfrm>
              <a:off x="2400" y="2370"/>
              <a:ext cx="12" cy="78"/>
            </a:xfrm>
            <a:custGeom>
              <a:avLst/>
              <a:gdLst>
                <a:gd name="T0" fmla="*/ 0 w 12"/>
                <a:gd name="T1" fmla="*/ 78 h 78"/>
                <a:gd name="T2" fmla="*/ 6 w 12"/>
                <a:gd name="T3" fmla="*/ 36 h 78"/>
                <a:gd name="T4" fmla="*/ 12 w 12"/>
                <a:gd name="T5" fmla="*/ 0 h 78"/>
                <a:gd name="T6" fmla="*/ 0 60000 65536"/>
                <a:gd name="T7" fmla="*/ 0 60000 65536"/>
                <a:gd name="T8" fmla="*/ 0 60000 65536"/>
                <a:gd name="T9" fmla="*/ 0 w 12"/>
                <a:gd name="T10" fmla="*/ 0 h 78"/>
                <a:gd name="T11" fmla="*/ 12 w 12"/>
                <a:gd name="T12" fmla="*/ 78 h 78"/>
              </a:gdLst>
              <a:ahLst/>
              <a:cxnLst>
                <a:cxn ang="T6">
                  <a:pos x="T0" y="T1"/>
                </a:cxn>
                <a:cxn ang="T7">
                  <a:pos x="T2" y="T3"/>
                </a:cxn>
                <a:cxn ang="T8">
                  <a:pos x="T4" y="T5"/>
                </a:cxn>
              </a:cxnLst>
              <a:rect l="T9" t="T10" r="T11" b="T12"/>
              <a:pathLst>
                <a:path w="12" h="78">
                  <a:moveTo>
                    <a:pt x="0" y="78"/>
                  </a:moveTo>
                  <a:lnTo>
                    <a:pt x="6" y="36"/>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7" name="Freeform 124"/>
            <p:cNvSpPr>
              <a:spLocks/>
            </p:cNvSpPr>
            <p:nvPr/>
          </p:nvSpPr>
          <p:spPr bwMode="auto">
            <a:xfrm>
              <a:off x="2412" y="2298"/>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88" name="Line 125"/>
            <p:cNvSpPr>
              <a:spLocks noChangeShapeType="1"/>
            </p:cNvSpPr>
            <p:nvPr/>
          </p:nvSpPr>
          <p:spPr bwMode="auto">
            <a:xfrm flipV="1">
              <a:off x="2430" y="222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89" name="Freeform 126"/>
            <p:cNvSpPr>
              <a:spLocks/>
            </p:cNvSpPr>
            <p:nvPr/>
          </p:nvSpPr>
          <p:spPr bwMode="auto">
            <a:xfrm>
              <a:off x="2442" y="2142"/>
              <a:ext cx="18" cy="78"/>
            </a:xfrm>
            <a:custGeom>
              <a:avLst/>
              <a:gdLst>
                <a:gd name="T0" fmla="*/ 0 w 18"/>
                <a:gd name="T1" fmla="*/ 78 h 78"/>
                <a:gd name="T2" fmla="*/ 6 w 18"/>
                <a:gd name="T3" fmla="*/ 42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4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0" name="Line 127"/>
            <p:cNvSpPr>
              <a:spLocks noChangeShapeType="1"/>
            </p:cNvSpPr>
            <p:nvPr/>
          </p:nvSpPr>
          <p:spPr bwMode="auto">
            <a:xfrm flipV="1">
              <a:off x="2460" y="2058"/>
              <a:ext cx="12" cy="84"/>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91" name="Line 128"/>
            <p:cNvSpPr>
              <a:spLocks noChangeShapeType="1"/>
            </p:cNvSpPr>
            <p:nvPr/>
          </p:nvSpPr>
          <p:spPr bwMode="auto">
            <a:xfrm flipV="1">
              <a:off x="2472" y="198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92" name="Freeform 129"/>
            <p:cNvSpPr>
              <a:spLocks/>
            </p:cNvSpPr>
            <p:nvPr/>
          </p:nvSpPr>
          <p:spPr bwMode="auto">
            <a:xfrm>
              <a:off x="2484" y="1908"/>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3" name="Freeform 130"/>
            <p:cNvSpPr>
              <a:spLocks/>
            </p:cNvSpPr>
            <p:nvPr/>
          </p:nvSpPr>
          <p:spPr bwMode="auto">
            <a:xfrm>
              <a:off x="2502" y="1830"/>
              <a:ext cx="12" cy="78"/>
            </a:xfrm>
            <a:custGeom>
              <a:avLst/>
              <a:gdLst>
                <a:gd name="T0" fmla="*/ 0 w 12"/>
                <a:gd name="T1" fmla="*/ 78 h 78"/>
                <a:gd name="T2" fmla="*/ 6 w 12"/>
                <a:gd name="T3" fmla="*/ 36 h 78"/>
                <a:gd name="T4" fmla="*/ 12 w 12"/>
                <a:gd name="T5" fmla="*/ 0 h 78"/>
                <a:gd name="T6" fmla="*/ 0 60000 65536"/>
                <a:gd name="T7" fmla="*/ 0 60000 65536"/>
                <a:gd name="T8" fmla="*/ 0 60000 65536"/>
                <a:gd name="T9" fmla="*/ 0 w 12"/>
                <a:gd name="T10" fmla="*/ 0 h 78"/>
                <a:gd name="T11" fmla="*/ 12 w 12"/>
                <a:gd name="T12" fmla="*/ 78 h 78"/>
              </a:gdLst>
              <a:ahLst/>
              <a:cxnLst>
                <a:cxn ang="T6">
                  <a:pos x="T0" y="T1"/>
                </a:cxn>
                <a:cxn ang="T7">
                  <a:pos x="T2" y="T3"/>
                </a:cxn>
                <a:cxn ang="T8">
                  <a:pos x="T4" y="T5"/>
                </a:cxn>
              </a:cxnLst>
              <a:rect l="T9" t="T10" r="T11" b="T12"/>
              <a:pathLst>
                <a:path w="12" h="78">
                  <a:moveTo>
                    <a:pt x="0" y="78"/>
                  </a:moveTo>
                  <a:lnTo>
                    <a:pt x="6" y="36"/>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4" name="Freeform 131"/>
            <p:cNvSpPr>
              <a:spLocks/>
            </p:cNvSpPr>
            <p:nvPr/>
          </p:nvSpPr>
          <p:spPr bwMode="auto">
            <a:xfrm>
              <a:off x="2514" y="1758"/>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5" name="Line 132"/>
            <p:cNvSpPr>
              <a:spLocks noChangeShapeType="1"/>
            </p:cNvSpPr>
            <p:nvPr/>
          </p:nvSpPr>
          <p:spPr bwMode="auto">
            <a:xfrm flipV="1">
              <a:off x="2532" y="1692"/>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96" name="Line 133"/>
            <p:cNvSpPr>
              <a:spLocks noChangeShapeType="1"/>
            </p:cNvSpPr>
            <p:nvPr/>
          </p:nvSpPr>
          <p:spPr bwMode="auto">
            <a:xfrm flipV="1">
              <a:off x="2544" y="1632"/>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197" name="Freeform 134"/>
            <p:cNvSpPr>
              <a:spLocks/>
            </p:cNvSpPr>
            <p:nvPr/>
          </p:nvSpPr>
          <p:spPr bwMode="auto">
            <a:xfrm>
              <a:off x="2556" y="1572"/>
              <a:ext cx="18" cy="60"/>
            </a:xfrm>
            <a:custGeom>
              <a:avLst/>
              <a:gdLst>
                <a:gd name="T0" fmla="*/ 0 w 18"/>
                <a:gd name="T1" fmla="*/ 60 h 60"/>
                <a:gd name="T2" fmla="*/ 6 w 18"/>
                <a:gd name="T3" fmla="*/ 30 h 60"/>
                <a:gd name="T4" fmla="*/ 18 w 18"/>
                <a:gd name="T5" fmla="*/ 0 h 60"/>
                <a:gd name="T6" fmla="*/ 0 60000 65536"/>
                <a:gd name="T7" fmla="*/ 0 60000 65536"/>
                <a:gd name="T8" fmla="*/ 0 60000 65536"/>
                <a:gd name="T9" fmla="*/ 0 w 18"/>
                <a:gd name="T10" fmla="*/ 0 h 60"/>
                <a:gd name="T11" fmla="*/ 18 w 18"/>
                <a:gd name="T12" fmla="*/ 60 h 60"/>
              </a:gdLst>
              <a:ahLst/>
              <a:cxnLst>
                <a:cxn ang="T6">
                  <a:pos x="T0" y="T1"/>
                </a:cxn>
                <a:cxn ang="T7">
                  <a:pos x="T2" y="T3"/>
                </a:cxn>
                <a:cxn ang="T8">
                  <a:pos x="T4" y="T5"/>
                </a:cxn>
              </a:cxnLst>
              <a:rect l="T9" t="T10" r="T11" b="T12"/>
              <a:pathLst>
                <a:path w="18" h="60">
                  <a:moveTo>
                    <a:pt x="0" y="60"/>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8" name="Freeform 135"/>
            <p:cNvSpPr>
              <a:spLocks/>
            </p:cNvSpPr>
            <p:nvPr/>
          </p:nvSpPr>
          <p:spPr bwMode="auto">
            <a:xfrm>
              <a:off x="2574" y="1518"/>
              <a:ext cx="12" cy="54"/>
            </a:xfrm>
            <a:custGeom>
              <a:avLst/>
              <a:gdLst>
                <a:gd name="T0" fmla="*/ 0 w 12"/>
                <a:gd name="T1" fmla="*/ 54 h 54"/>
                <a:gd name="T2" fmla="*/ 6 w 12"/>
                <a:gd name="T3" fmla="*/ 24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24"/>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99" name="Freeform 136"/>
            <p:cNvSpPr>
              <a:spLocks/>
            </p:cNvSpPr>
            <p:nvPr/>
          </p:nvSpPr>
          <p:spPr bwMode="auto">
            <a:xfrm>
              <a:off x="2586" y="1476"/>
              <a:ext cx="18" cy="42"/>
            </a:xfrm>
            <a:custGeom>
              <a:avLst/>
              <a:gdLst>
                <a:gd name="T0" fmla="*/ 0 w 18"/>
                <a:gd name="T1" fmla="*/ 42 h 42"/>
                <a:gd name="T2" fmla="*/ 6 w 18"/>
                <a:gd name="T3" fmla="*/ 18 h 42"/>
                <a:gd name="T4" fmla="*/ 18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18"/>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0" name="Freeform 137"/>
            <p:cNvSpPr>
              <a:spLocks/>
            </p:cNvSpPr>
            <p:nvPr/>
          </p:nvSpPr>
          <p:spPr bwMode="auto">
            <a:xfrm>
              <a:off x="2604" y="1434"/>
              <a:ext cx="12" cy="42"/>
            </a:xfrm>
            <a:custGeom>
              <a:avLst/>
              <a:gdLst>
                <a:gd name="T0" fmla="*/ 0 w 12"/>
                <a:gd name="T1" fmla="*/ 42 h 42"/>
                <a:gd name="T2" fmla="*/ 6 w 12"/>
                <a:gd name="T3" fmla="*/ 18 h 42"/>
                <a:gd name="T4" fmla="*/ 12 w 12"/>
                <a:gd name="T5" fmla="*/ 0 h 42"/>
                <a:gd name="T6" fmla="*/ 0 60000 65536"/>
                <a:gd name="T7" fmla="*/ 0 60000 65536"/>
                <a:gd name="T8" fmla="*/ 0 60000 65536"/>
                <a:gd name="T9" fmla="*/ 0 w 12"/>
                <a:gd name="T10" fmla="*/ 0 h 42"/>
                <a:gd name="T11" fmla="*/ 12 w 12"/>
                <a:gd name="T12" fmla="*/ 42 h 42"/>
              </a:gdLst>
              <a:ahLst/>
              <a:cxnLst>
                <a:cxn ang="T6">
                  <a:pos x="T0" y="T1"/>
                </a:cxn>
                <a:cxn ang="T7">
                  <a:pos x="T2" y="T3"/>
                </a:cxn>
                <a:cxn ang="T8">
                  <a:pos x="T4" y="T5"/>
                </a:cxn>
              </a:cxnLst>
              <a:rect l="T9" t="T10" r="T11" b="T12"/>
              <a:pathLst>
                <a:path w="12" h="42">
                  <a:moveTo>
                    <a:pt x="0" y="42"/>
                  </a:moveTo>
                  <a:lnTo>
                    <a:pt x="6" y="18"/>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1" name="Freeform 138"/>
            <p:cNvSpPr>
              <a:spLocks/>
            </p:cNvSpPr>
            <p:nvPr/>
          </p:nvSpPr>
          <p:spPr bwMode="auto">
            <a:xfrm>
              <a:off x="2616" y="1404"/>
              <a:ext cx="18" cy="30"/>
            </a:xfrm>
            <a:custGeom>
              <a:avLst/>
              <a:gdLst>
                <a:gd name="T0" fmla="*/ 0 w 18"/>
                <a:gd name="T1" fmla="*/ 30 h 30"/>
                <a:gd name="T2" fmla="*/ 6 w 18"/>
                <a:gd name="T3" fmla="*/ 12 h 30"/>
                <a:gd name="T4" fmla="*/ 18 w 18"/>
                <a:gd name="T5" fmla="*/ 0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0" y="30"/>
                  </a:moveTo>
                  <a:lnTo>
                    <a:pt x="6" y="1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2" name="Line 139"/>
            <p:cNvSpPr>
              <a:spLocks noChangeShapeType="1"/>
            </p:cNvSpPr>
            <p:nvPr/>
          </p:nvSpPr>
          <p:spPr bwMode="auto">
            <a:xfrm flipV="1">
              <a:off x="2634" y="1380"/>
              <a:ext cx="12" cy="24"/>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03" name="Line 140"/>
            <p:cNvSpPr>
              <a:spLocks noChangeShapeType="1"/>
            </p:cNvSpPr>
            <p:nvPr/>
          </p:nvSpPr>
          <p:spPr bwMode="auto">
            <a:xfrm flipV="1">
              <a:off x="2646" y="1362"/>
              <a:ext cx="12" cy="1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04" name="Freeform 141"/>
            <p:cNvSpPr>
              <a:spLocks/>
            </p:cNvSpPr>
            <p:nvPr/>
          </p:nvSpPr>
          <p:spPr bwMode="auto">
            <a:xfrm>
              <a:off x="2658" y="1350"/>
              <a:ext cx="18" cy="12"/>
            </a:xfrm>
            <a:custGeom>
              <a:avLst/>
              <a:gdLst>
                <a:gd name="T0" fmla="*/ 0 w 18"/>
                <a:gd name="T1" fmla="*/ 12 h 12"/>
                <a:gd name="T2" fmla="*/ 6 w 18"/>
                <a:gd name="T3" fmla="*/ 6 h 12"/>
                <a:gd name="T4" fmla="*/ 18 w 18"/>
                <a:gd name="T5" fmla="*/ 0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12"/>
                  </a:moveTo>
                  <a:lnTo>
                    <a:pt x="6" y="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5" name="Line 142"/>
            <p:cNvSpPr>
              <a:spLocks noChangeShapeType="1"/>
            </p:cNvSpPr>
            <p:nvPr/>
          </p:nvSpPr>
          <p:spPr bwMode="auto">
            <a:xfrm>
              <a:off x="2676" y="1350"/>
              <a:ext cx="12" cy="1"/>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06" name="Freeform 143"/>
            <p:cNvSpPr>
              <a:spLocks/>
            </p:cNvSpPr>
            <p:nvPr/>
          </p:nvSpPr>
          <p:spPr bwMode="auto">
            <a:xfrm>
              <a:off x="2688" y="1350"/>
              <a:ext cx="18" cy="6"/>
            </a:xfrm>
            <a:custGeom>
              <a:avLst/>
              <a:gdLst>
                <a:gd name="T0" fmla="*/ 0 w 18"/>
                <a:gd name="T1" fmla="*/ 0 h 6"/>
                <a:gd name="T2" fmla="*/ 6 w 18"/>
                <a:gd name="T3" fmla="*/ 0 h 6"/>
                <a:gd name="T4" fmla="*/ 18 w 18"/>
                <a:gd name="T5" fmla="*/ 6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6" y="0"/>
                  </a:lnTo>
                  <a:lnTo>
                    <a:pt x="18" y="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7" name="Line 144"/>
            <p:cNvSpPr>
              <a:spLocks noChangeShapeType="1"/>
            </p:cNvSpPr>
            <p:nvPr/>
          </p:nvSpPr>
          <p:spPr bwMode="auto">
            <a:xfrm>
              <a:off x="2706" y="1356"/>
              <a:ext cx="12" cy="1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08" name="Freeform 145"/>
            <p:cNvSpPr>
              <a:spLocks/>
            </p:cNvSpPr>
            <p:nvPr/>
          </p:nvSpPr>
          <p:spPr bwMode="auto">
            <a:xfrm>
              <a:off x="2718" y="1368"/>
              <a:ext cx="18" cy="24"/>
            </a:xfrm>
            <a:custGeom>
              <a:avLst/>
              <a:gdLst>
                <a:gd name="T0" fmla="*/ 0 w 18"/>
                <a:gd name="T1" fmla="*/ 0 h 24"/>
                <a:gd name="T2" fmla="*/ 6 w 18"/>
                <a:gd name="T3" fmla="*/ 12 h 24"/>
                <a:gd name="T4" fmla="*/ 18 w 18"/>
                <a:gd name="T5" fmla="*/ 24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0"/>
                  </a:moveTo>
                  <a:lnTo>
                    <a:pt x="6" y="12"/>
                  </a:lnTo>
                  <a:lnTo>
                    <a:pt x="18" y="24"/>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09" name="Line 146"/>
            <p:cNvSpPr>
              <a:spLocks noChangeShapeType="1"/>
            </p:cNvSpPr>
            <p:nvPr/>
          </p:nvSpPr>
          <p:spPr bwMode="auto">
            <a:xfrm>
              <a:off x="2736" y="1392"/>
              <a:ext cx="12" cy="3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0" name="Line 147"/>
            <p:cNvSpPr>
              <a:spLocks noChangeShapeType="1"/>
            </p:cNvSpPr>
            <p:nvPr/>
          </p:nvSpPr>
          <p:spPr bwMode="auto">
            <a:xfrm>
              <a:off x="2748" y="1422"/>
              <a:ext cx="12" cy="3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1" name="Freeform 148"/>
            <p:cNvSpPr>
              <a:spLocks/>
            </p:cNvSpPr>
            <p:nvPr/>
          </p:nvSpPr>
          <p:spPr bwMode="auto">
            <a:xfrm>
              <a:off x="2760" y="1458"/>
              <a:ext cx="18" cy="42"/>
            </a:xfrm>
            <a:custGeom>
              <a:avLst/>
              <a:gdLst>
                <a:gd name="T0" fmla="*/ 0 w 18"/>
                <a:gd name="T1" fmla="*/ 0 h 42"/>
                <a:gd name="T2" fmla="*/ 6 w 18"/>
                <a:gd name="T3" fmla="*/ 18 h 42"/>
                <a:gd name="T4" fmla="*/ 18 w 18"/>
                <a:gd name="T5" fmla="*/ 42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0"/>
                  </a:moveTo>
                  <a:lnTo>
                    <a:pt x="6" y="18"/>
                  </a:lnTo>
                  <a:lnTo>
                    <a:pt x="18" y="42"/>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12" name="Line 149"/>
            <p:cNvSpPr>
              <a:spLocks noChangeShapeType="1"/>
            </p:cNvSpPr>
            <p:nvPr/>
          </p:nvSpPr>
          <p:spPr bwMode="auto">
            <a:xfrm>
              <a:off x="2778" y="1500"/>
              <a:ext cx="12" cy="4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3" name="Freeform 150"/>
            <p:cNvSpPr>
              <a:spLocks/>
            </p:cNvSpPr>
            <p:nvPr/>
          </p:nvSpPr>
          <p:spPr bwMode="auto">
            <a:xfrm>
              <a:off x="2790" y="1548"/>
              <a:ext cx="18" cy="60"/>
            </a:xfrm>
            <a:custGeom>
              <a:avLst/>
              <a:gdLst>
                <a:gd name="T0" fmla="*/ 0 w 18"/>
                <a:gd name="T1" fmla="*/ 0 h 60"/>
                <a:gd name="T2" fmla="*/ 6 w 18"/>
                <a:gd name="T3" fmla="*/ 30 h 60"/>
                <a:gd name="T4" fmla="*/ 18 w 18"/>
                <a:gd name="T5" fmla="*/ 60 h 60"/>
                <a:gd name="T6" fmla="*/ 0 60000 65536"/>
                <a:gd name="T7" fmla="*/ 0 60000 65536"/>
                <a:gd name="T8" fmla="*/ 0 60000 65536"/>
                <a:gd name="T9" fmla="*/ 0 w 18"/>
                <a:gd name="T10" fmla="*/ 0 h 60"/>
                <a:gd name="T11" fmla="*/ 18 w 18"/>
                <a:gd name="T12" fmla="*/ 60 h 60"/>
              </a:gdLst>
              <a:ahLst/>
              <a:cxnLst>
                <a:cxn ang="T6">
                  <a:pos x="T0" y="T1"/>
                </a:cxn>
                <a:cxn ang="T7">
                  <a:pos x="T2" y="T3"/>
                </a:cxn>
                <a:cxn ang="T8">
                  <a:pos x="T4" y="T5"/>
                </a:cxn>
              </a:cxnLst>
              <a:rect l="T9" t="T10" r="T11" b="T12"/>
              <a:pathLst>
                <a:path w="18" h="60">
                  <a:moveTo>
                    <a:pt x="0" y="0"/>
                  </a:moveTo>
                  <a:lnTo>
                    <a:pt x="6" y="30"/>
                  </a:lnTo>
                  <a:lnTo>
                    <a:pt x="18" y="6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14" name="Line 151"/>
            <p:cNvSpPr>
              <a:spLocks noChangeShapeType="1"/>
            </p:cNvSpPr>
            <p:nvPr/>
          </p:nvSpPr>
          <p:spPr bwMode="auto">
            <a:xfrm>
              <a:off x="2808" y="1608"/>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5" name="Freeform 152"/>
            <p:cNvSpPr>
              <a:spLocks/>
            </p:cNvSpPr>
            <p:nvPr/>
          </p:nvSpPr>
          <p:spPr bwMode="auto">
            <a:xfrm>
              <a:off x="2820" y="1668"/>
              <a:ext cx="18" cy="66"/>
            </a:xfrm>
            <a:custGeom>
              <a:avLst/>
              <a:gdLst>
                <a:gd name="T0" fmla="*/ 0 w 18"/>
                <a:gd name="T1" fmla="*/ 0 h 66"/>
                <a:gd name="T2" fmla="*/ 6 w 18"/>
                <a:gd name="T3" fmla="*/ 30 h 66"/>
                <a:gd name="T4" fmla="*/ 18 w 18"/>
                <a:gd name="T5" fmla="*/ 66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0"/>
                  </a:moveTo>
                  <a:lnTo>
                    <a:pt x="6" y="30"/>
                  </a:lnTo>
                  <a:lnTo>
                    <a:pt x="18" y="6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16" name="Line 153"/>
            <p:cNvSpPr>
              <a:spLocks noChangeShapeType="1"/>
            </p:cNvSpPr>
            <p:nvPr/>
          </p:nvSpPr>
          <p:spPr bwMode="auto">
            <a:xfrm>
              <a:off x="2838" y="1734"/>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7" name="Line 154"/>
            <p:cNvSpPr>
              <a:spLocks noChangeShapeType="1"/>
            </p:cNvSpPr>
            <p:nvPr/>
          </p:nvSpPr>
          <p:spPr bwMode="auto">
            <a:xfrm>
              <a:off x="2850" y="1800"/>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18" name="Freeform 155"/>
            <p:cNvSpPr>
              <a:spLocks/>
            </p:cNvSpPr>
            <p:nvPr/>
          </p:nvSpPr>
          <p:spPr bwMode="auto">
            <a:xfrm>
              <a:off x="2862" y="1872"/>
              <a:ext cx="18" cy="78"/>
            </a:xfrm>
            <a:custGeom>
              <a:avLst/>
              <a:gdLst>
                <a:gd name="T0" fmla="*/ 0 w 18"/>
                <a:gd name="T1" fmla="*/ 0 h 78"/>
                <a:gd name="T2" fmla="*/ 6 w 18"/>
                <a:gd name="T3" fmla="*/ 36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36"/>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19" name="Line 156"/>
            <p:cNvSpPr>
              <a:spLocks noChangeShapeType="1"/>
            </p:cNvSpPr>
            <p:nvPr/>
          </p:nvSpPr>
          <p:spPr bwMode="auto">
            <a:xfrm>
              <a:off x="2880" y="195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0" name="Freeform 157"/>
            <p:cNvSpPr>
              <a:spLocks/>
            </p:cNvSpPr>
            <p:nvPr/>
          </p:nvSpPr>
          <p:spPr bwMode="auto">
            <a:xfrm>
              <a:off x="2892" y="2028"/>
              <a:ext cx="18" cy="78"/>
            </a:xfrm>
            <a:custGeom>
              <a:avLst/>
              <a:gdLst>
                <a:gd name="T0" fmla="*/ 0 w 18"/>
                <a:gd name="T1" fmla="*/ 0 h 78"/>
                <a:gd name="T2" fmla="*/ 6 w 18"/>
                <a:gd name="T3" fmla="*/ 36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36"/>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21" name="Line 158"/>
            <p:cNvSpPr>
              <a:spLocks noChangeShapeType="1"/>
            </p:cNvSpPr>
            <p:nvPr/>
          </p:nvSpPr>
          <p:spPr bwMode="auto">
            <a:xfrm>
              <a:off x="2910" y="2106"/>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2" name="Freeform 159"/>
            <p:cNvSpPr>
              <a:spLocks/>
            </p:cNvSpPr>
            <p:nvPr/>
          </p:nvSpPr>
          <p:spPr bwMode="auto">
            <a:xfrm>
              <a:off x="2922" y="2184"/>
              <a:ext cx="18" cy="78"/>
            </a:xfrm>
            <a:custGeom>
              <a:avLst/>
              <a:gdLst>
                <a:gd name="T0" fmla="*/ 0 w 18"/>
                <a:gd name="T1" fmla="*/ 0 h 78"/>
                <a:gd name="T2" fmla="*/ 6 w 18"/>
                <a:gd name="T3" fmla="*/ 36 h 78"/>
                <a:gd name="T4" fmla="*/ 18 w 18"/>
                <a:gd name="T5" fmla="*/ 78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0"/>
                  </a:moveTo>
                  <a:lnTo>
                    <a:pt x="6" y="36"/>
                  </a:lnTo>
                  <a:lnTo>
                    <a:pt x="18" y="7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23" name="Line 160"/>
            <p:cNvSpPr>
              <a:spLocks noChangeShapeType="1"/>
            </p:cNvSpPr>
            <p:nvPr/>
          </p:nvSpPr>
          <p:spPr bwMode="auto">
            <a:xfrm>
              <a:off x="2940" y="2262"/>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4" name="Line 161"/>
            <p:cNvSpPr>
              <a:spLocks noChangeShapeType="1"/>
            </p:cNvSpPr>
            <p:nvPr/>
          </p:nvSpPr>
          <p:spPr bwMode="auto">
            <a:xfrm>
              <a:off x="2952" y="234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5" name="Freeform 162"/>
            <p:cNvSpPr>
              <a:spLocks/>
            </p:cNvSpPr>
            <p:nvPr/>
          </p:nvSpPr>
          <p:spPr bwMode="auto">
            <a:xfrm>
              <a:off x="2964" y="2418"/>
              <a:ext cx="18" cy="72"/>
            </a:xfrm>
            <a:custGeom>
              <a:avLst/>
              <a:gdLst>
                <a:gd name="T0" fmla="*/ 0 w 18"/>
                <a:gd name="T1" fmla="*/ 0 h 72"/>
                <a:gd name="T2" fmla="*/ 6 w 18"/>
                <a:gd name="T3" fmla="*/ 36 h 72"/>
                <a:gd name="T4" fmla="*/ 18 w 18"/>
                <a:gd name="T5" fmla="*/ 72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0"/>
                  </a:moveTo>
                  <a:lnTo>
                    <a:pt x="6" y="36"/>
                  </a:lnTo>
                  <a:lnTo>
                    <a:pt x="18" y="72"/>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26" name="Line 163"/>
            <p:cNvSpPr>
              <a:spLocks noChangeShapeType="1"/>
            </p:cNvSpPr>
            <p:nvPr/>
          </p:nvSpPr>
          <p:spPr bwMode="auto">
            <a:xfrm>
              <a:off x="2982" y="2490"/>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7" name="Freeform 164"/>
            <p:cNvSpPr>
              <a:spLocks/>
            </p:cNvSpPr>
            <p:nvPr/>
          </p:nvSpPr>
          <p:spPr bwMode="auto">
            <a:xfrm>
              <a:off x="2994" y="2556"/>
              <a:ext cx="18" cy="66"/>
            </a:xfrm>
            <a:custGeom>
              <a:avLst/>
              <a:gdLst>
                <a:gd name="T0" fmla="*/ 0 w 18"/>
                <a:gd name="T1" fmla="*/ 0 h 66"/>
                <a:gd name="T2" fmla="*/ 6 w 18"/>
                <a:gd name="T3" fmla="*/ 36 h 66"/>
                <a:gd name="T4" fmla="*/ 18 w 18"/>
                <a:gd name="T5" fmla="*/ 66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0"/>
                  </a:moveTo>
                  <a:lnTo>
                    <a:pt x="6" y="36"/>
                  </a:lnTo>
                  <a:lnTo>
                    <a:pt x="18" y="6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28" name="Line 165"/>
            <p:cNvSpPr>
              <a:spLocks noChangeShapeType="1"/>
            </p:cNvSpPr>
            <p:nvPr/>
          </p:nvSpPr>
          <p:spPr bwMode="auto">
            <a:xfrm>
              <a:off x="3012" y="2622"/>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29" name="Freeform 166"/>
            <p:cNvSpPr>
              <a:spLocks/>
            </p:cNvSpPr>
            <p:nvPr/>
          </p:nvSpPr>
          <p:spPr bwMode="auto">
            <a:xfrm>
              <a:off x="3024" y="2682"/>
              <a:ext cx="18" cy="54"/>
            </a:xfrm>
            <a:custGeom>
              <a:avLst/>
              <a:gdLst>
                <a:gd name="T0" fmla="*/ 0 w 18"/>
                <a:gd name="T1" fmla="*/ 0 h 54"/>
                <a:gd name="T2" fmla="*/ 6 w 18"/>
                <a:gd name="T3" fmla="*/ 30 h 54"/>
                <a:gd name="T4" fmla="*/ 18 w 18"/>
                <a:gd name="T5" fmla="*/ 54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0"/>
                  </a:moveTo>
                  <a:lnTo>
                    <a:pt x="6" y="30"/>
                  </a:lnTo>
                  <a:lnTo>
                    <a:pt x="18" y="54"/>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0" name="Line 167"/>
            <p:cNvSpPr>
              <a:spLocks noChangeShapeType="1"/>
            </p:cNvSpPr>
            <p:nvPr/>
          </p:nvSpPr>
          <p:spPr bwMode="auto">
            <a:xfrm>
              <a:off x="3042" y="2736"/>
              <a:ext cx="12" cy="4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31" name="Line 168"/>
            <p:cNvSpPr>
              <a:spLocks noChangeShapeType="1"/>
            </p:cNvSpPr>
            <p:nvPr/>
          </p:nvSpPr>
          <p:spPr bwMode="auto">
            <a:xfrm>
              <a:off x="3054" y="2784"/>
              <a:ext cx="12" cy="4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32" name="Freeform 169"/>
            <p:cNvSpPr>
              <a:spLocks/>
            </p:cNvSpPr>
            <p:nvPr/>
          </p:nvSpPr>
          <p:spPr bwMode="auto">
            <a:xfrm>
              <a:off x="3066" y="2826"/>
              <a:ext cx="18" cy="36"/>
            </a:xfrm>
            <a:custGeom>
              <a:avLst/>
              <a:gdLst>
                <a:gd name="T0" fmla="*/ 0 w 18"/>
                <a:gd name="T1" fmla="*/ 0 h 36"/>
                <a:gd name="T2" fmla="*/ 6 w 18"/>
                <a:gd name="T3" fmla="*/ 18 h 36"/>
                <a:gd name="T4" fmla="*/ 18 w 18"/>
                <a:gd name="T5" fmla="*/ 36 h 36"/>
                <a:gd name="T6" fmla="*/ 0 60000 65536"/>
                <a:gd name="T7" fmla="*/ 0 60000 65536"/>
                <a:gd name="T8" fmla="*/ 0 60000 65536"/>
                <a:gd name="T9" fmla="*/ 0 w 18"/>
                <a:gd name="T10" fmla="*/ 0 h 36"/>
                <a:gd name="T11" fmla="*/ 18 w 18"/>
                <a:gd name="T12" fmla="*/ 36 h 36"/>
              </a:gdLst>
              <a:ahLst/>
              <a:cxnLst>
                <a:cxn ang="T6">
                  <a:pos x="T0" y="T1"/>
                </a:cxn>
                <a:cxn ang="T7">
                  <a:pos x="T2" y="T3"/>
                </a:cxn>
                <a:cxn ang="T8">
                  <a:pos x="T4" y="T5"/>
                </a:cxn>
              </a:cxnLst>
              <a:rect l="T9" t="T10" r="T11" b="T12"/>
              <a:pathLst>
                <a:path w="18" h="36">
                  <a:moveTo>
                    <a:pt x="0" y="0"/>
                  </a:moveTo>
                  <a:lnTo>
                    <a:pt x="6" y="18"/>
                  </a:lnTo>
                  <a:lnTo>
                    <a:pt x="18" y="36"/>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3" name="Freeform 170"/>
            <p:cNvSpPr>
              <a:spLocks/>
            </p:cNvSpPr>
            <p:nvPr/>
          </p:nvSpPr>
          <p:spPr bwMode="auto">
            <a:xfrm>
              <a:off x="3084" y="2862"/>
              <a:ext cx="12" cy="30"/>
            </a:xfrm>
            <a:custGeom>
              <a:avLst/>
              <a:gdLst>
                <a:gd name="T0" fmla="*/ 0 w 12"/>
                <a:gd name="T1" fmla="*/ 0 h 30"/>
                <a:gd name="T2" fmla="*/ 6 w 12"/>
                <a:gd name="T3" fmla="*/ 18 h 30"/>
                <a:gd name="T4" fmla="*/ 12 w 12"/>
                <a:gd name="T5" fmla="*/ 30 h 30"/>
                <a:gd name="T6" fmla="*/ 0 60000 65536"/>
                <a:gd name="T7" fmla="*/ 0 60000 65536"/>
                <a:gd name="T8" fmla="*/ 0 60000 65536"/>
                <a:gd name="T9" fmla="*/ 0 w 12"/>
                <a:gd name="T10" fmla="*/ 0 h 30"/>
                <a:gd name="T11" fmla="*/ 12 w 12"/>
                <a:gd name="T12" fmla="*/ 30 h 30"/>
              </a:gdLst>
              <a:ahLst/>
              <a:cxnLst>
                <a:cxn ang="T6">
                  <a:pos x="T0" y="T1"/>
                </a:cxn>
                <a:cxn ang="T7">
                  <a:pos x="T2" y="T3"/>
                </a:cxn>
                <a:cxn ang="T8">
                  <a:pos x="T4" y="T5"/>
                </a:cxn>
              </a:cxnLst>
              <a:rect l="T9" t="T10" r="T11" b="T12"/>
              <a:pathLst>
                <a:path w="12" h="30">
                  <a:moveTo>
                    <a:pt x="0" y="0"/>
                  </a:moveTo>
                  <a:lnTo>
                    <a:pt x="6" y="18"/>
                  </a:lnTo>
                  <a:lnTo>
                    <a:pt x="12" y="3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4" name="Freeform 171"/>
            <p:cNvSpPr>
              <a:spLocks/>
            </p:cNvSpPr>
            <p:nvPr/>
          </p:nvSpPr>
          <p:spPr bwMode="auto">
            <a:xfrm>
              <a:off x="3096" y="2892"/>
              <a:ext cx="18" cy="18"/>
            </a:xfrm>
            <a:custGeom>
              <a:avLst/>
              <a:gdLst>
                <a:gd name="T0" fmla="*/ 0 w 18"/>
                <a:gd name="T1" fmla="*/ 0 h 18"/>
                <a:gd name="T2" fmla="*/ 6 w 18"/>
                <a:gd name="T3" fmla="*/ 12 h 18"/>
                <a:gd name="T4" fmla="*/ 18 w 18"/>
                <a:gd name="T5" fmla="*/ 18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0"/>
                  </a:moveTo>
                  <a:lnTo>
                    <a:pt x="6" y="12"/>
                  </a:lnTo>
                  <a:lnTo>
                    <a:pt x="18" y="18"/>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5" name="Line 172"/>
            <p:cNvSpPr>
              <a:spLocks noChangeShapeType="1"/>
            </p:cNvSpPr>
            <p:nvPr/>
          </p:nvSpPr>
          <p:spPr bwMode="auto">
            <a:xfrm>
              <a:off x="3114" y="2910"/>
              <a:ext cx="12" cy="1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36" name="Line 173"/>
            <p:cNvSpPr>
              <a:spLocks noChangeShapeType="1"/>
            </p:cNvSpPr>
            <p:nvPr/>
          </p:nvSpPr>
          <p:spPr bwMode="auto">
            <a:xfrm>
              <a:off x="3126" y="2922"/>
              <a:ext cx="12" cy="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37" name="Freeform 174"/>
            <p:cNvSpPr>
              <a:spLocks/>
            </p:cNvSpPr>
            <p:nvPr/>
          </p:nvSpPr>
          <p:spPr bwMode="auto">
            <a:xfrm>
              <a:off x="3138" y="2928"/>
              <a:ext cx="18" cy="1"/>
            </a:xfrm>
            <a:custGeom>
              <a:avLst/>
              <a:gdLst>
                <a:gd name="T0" fmla="*/ 0 w 18"/>
                <a:gd name="T1" fmla="*/ 0 h 1"/>
                <a:gd name="T2" fmla="*/ 6 w 18"/>
                <a:gd name="T3" fmla="*/ 0 h 1"/>
                <a:gd name="T4" fmla="*/ 18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6" y="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8" name="Freeform 175"/>
            <p:cNvSpPr>
              <a:spLocks/>
            </p:cNvSpPr>
            <p:nvPr/>
          </p:nvSpPr>
          <p:spPr bwMode="auto">
            <a:xfrm>
              <a:off x="3156" y="2916"/>
              <a:ext cx="12" cy="12"/>
            </a:xfrm>
            <a:custGeom>
              <a:avLst/>
              <a:gdLst>
                <a:gd name="T0" fmla="*/ 0 w 12"/>
                <a:gd name="T1" fmla="*/ 12 h 12"/>
                <a:gd name="T2" fmla="*/ 6 w 12"/>
                <a:gd name="T3" fmla="*/ 6 h 12"/>
                <a:gd name="T4" fmla="*/ 12 w 12"/>
                <a:gd name="T5" fmla="*/ 0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12"/>
                  </a:moveTo>
                  <a:lnTo>
                    <a:pt x="6" y="6"/>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39" name="Freeform 176"/>
            <p:cNvSpPr>
              <a:spLocks/>
            </p:cNvSpPr>
            <p:nvPr/>
          </p:nvSpPr>
          <p:spPr bwMode="auto">
            <a:xfrm>
              <a:off x="3168" y="2898"/>
              <a:ext cx="18" cy="18"/>
            </a:xfrm>
            <a:custGeom>
              <a:avLst/>
              <a:gdLst>
                <a:gd name="T0" fmla="*/ 0 w 18"/>
                <a:gd name="T1" fmla="*/ 18 h 18"/>
                <a:gd name="T2" fmla="*/ 6 w 18"/>
                <a:gd name="T3" fmla="*/ 12 h 18"/>
                <a:gd name="T4" fmla="*/ 18 w 18"/>
                <a:gd name="T5" fmla="*/ 0 h 18"/>
                <a:gd name="T6" fmla="*/ 0 60000 65536"/>
                <a:gd name="T7" fmla="*/ 0 60000 65536"/>
                <a:gd name="T8" fmla="*/ 0 60000 65536"/>
                <a:gd name="T9" fmla="*/ 0 w 18"/>
                <a:gd name="T10" fmla="*/ 0 h 18"/>
                <a:gd name="T11" fmla="*/ 18 w 18"/>
                <a:gd name="T12" fmla="*/ 18 h 18"/>
              </a:gdLst>
              <a:ahLst/>
              <a:cxnLst>
                <a:cxn ang="T6">
                  <a:pos x="T0" y="T1"/>
                </a:cxn>
                <a:cxn ang="T7">
                  <a:pos x="T2" y="T3"/>
                </a:cxn>
                <a:cxn ang="T8">
                  <a:pos x="T4" y="T5"/>
                </a:cxn>
              </a:cxnLst>
              <a:rect l="T9" t="T10" r="T11" b="T12"/>
              <a:pathLst>
                <a:path w="18" h="18">
                  <a:moveTo>
                    <a:pt x="0" y="18"/>
                  </a:moveTo>
                  <a:lnTo>
                    <a:pt x="6" y="1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0" name="Freeform 177"/>
            <p:cNvSpPr>
              <a:spLocks/>
            </p:cNvSpPr>
            <p:nvPr/>
          </p:nvSpPr>
          <p:spPr bwMode="auto">
            <a:xfrm>
              <a:off x="3186" y="2868"/>
              <a:ext cx="12" cy="30"/>
            </a:xfrm>
            <a:custGeom>
              <a:avLst/>
              <a:gdLst>
                <a:gd name="T0" fmla="*/ 0 w 12"/>
                <a:gd name="T1" fmla="*/ 30 h 30"/>
                <a:gd name="T2" fmla="*/ 6 w 12"/>
                <a:gd name="T3" fmla="*/ 18 h 30"/>
                <a:gd name="T4" fmla="*/ 12 w 12"/>
                <a:gd name="T5" fmla="*/ 0 h 30"/>
                <a:gd name="T6" fmla="*/ 0 60000 65536"/>
                <a:gd name="T7" fmla="*/ 0 60000 65536"/>
                <a:gd name="T8" fmla="*/ 0 60000 65536"/>
                <a:gd name="T9" fmla="*/ 0 w 12"/>
                <a:gd name="T10" fmla="*/ 0 h 30"/>
                <a:gd name="T11" fmla="*/ 12 w 12"/>
                <a:gd name="T12" fmla="*/ 30 h 30"/>
              </a:gdLst>
              <a:ahLst/>
              <a:cxnLst>
                <a:cxn ang="T6">
                  <a:pos x="T0" y="T1"/>
                </a:cxn>
                <a:cxn ang="T7">
                  <a:pos x="T2" y="T3"/>
                </a:cxn>
                <a:cxn ang="T8">
                  <a:pos x="T4" y="T5"/>
                </a:cxn>
              </a:cxnLst>
              <a:rect l="T9" t="T10" r="T11" b="T12"/>
              <a:pathLst>
                <a:path w="12" h="30">
                  <a:moveTo>
                    <a:pt x="0" y="30"/>
                  </a:moveTo>
                  <a:lnTo>
                    <a:pt x="6" y="18"/>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1" name="Freeform 178"/>
            <p:cNvSpPr>
              <a:spLocks/>
            </p:cNvSpPr>
            <p:nvPr/>
          </p:nvSpPr>
          <p:spPr bwMode="auto">
            <a:xfrm>
              <a:off x="3198" y="2838"/>
              <a:ext cx="18" cy="30"/>
            </a:xfrm>
            <a:custGeom>
              <a:avLst/>
              <a:gdLst>
                <a:gd name="T0" fmla="*/ 0 w 18"/>
                <a:gd name="T1" fmla="*/ 30 h 30"/>
                <a:gd name="T2" fmla="*/ 6 w 18"/>
                <a:gd name="T3" fmla="*/ 18 h 30"/>
                <a:gd name="T4" fmla="*/ 18 w 18"/>
                <a:gd name="T5" fmla="*/ 0 h 30"/>
                <a:gd name="T6" fmla="*/ 0 60000 65536"/>
                <a:gd name="T7" fmla="*/ 0 60000 65536"/>
                <a:gd name="T8" fmla="*/ 0 60000 65536"/>
                <a:gd name="T9" fmla="*/ 0 w 18"/>
                <a:gd name="T10" fmla="*/ 0 h 30"/>
                <a:gd name="T11" fmla="*/ 18 w 18"/>
                <a:gd name="T12" fmla="*/ 30 h 30"/>
              </a:gdLst>
              <a:ahLst/>
              <a:cxnLst>
                <a:cxn ang="T6">
                  <a:pos x="T0" y="T1"/>
                </a:cxn>
                <a:cxn ang="T7">
                  <a:pos x="T2" y="T3"/>
                </a:cxn>
                <a:cxn ang="T8">
                  <a:pos x="T4" y="T5"/>
                </a:cxn>
              </a:cxnLst>
              <a:rect l="T9" t="T10" r="T11" b="T12"/>
              <a:pathLst>
                <a:path w="18" h="30">
                  <a:moveTo>
                    <a:pt x="0" y="30"/>
                  </a:moveTo>
                  <a:lnTo>
                    <a:pt x="6" y="18"/>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2" name="Line 179"/>
            <p:cNvSpPr>
              <a:spLocks noChangeShapeType="1"/>
            </p:cNvSpPr>
            <p:nvPr/>
          </p:nvSpPr>
          <p:spPr bwMode="auto">
            <a:xfrm flipV="1">
              <a:off x="3216" y="2796"/>
              <a:ext cx="12" cy="4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43" name="Line 180"/>
            <p:cNvSpPr>
              <a:spLocks noChangeShapeType="1"/>
            </p:cNvSpPr>
            <p:nvPr/>
          </p:nvSpPr>
          <p:spPr bwMode="auto">
            <a:xfrm flipV="1">
              <a:off x="3228" y="2748"/>
              <a:ext cx="12" cy="4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44" name="Freeform 181"/>
            <p:cNvSpPr>
              <a:spLocks/>
            </p:cNvSpPr>
            <p:nvPr/>
          </p:nvSpPr>
          <p:spPr bwMode="auto">
            <a:xfrm>
              <a:off x="3240" y="2694"/>
              <a:ext cx="18" cy="54"/>
            </a:xfrm>
            <a:custGeom>
              <a:avLst/>
              <a:gdLst>
                <a:gd name="T0" fmla="*/ 0 w 18"/>
                <a:gd name="T1" fmla="*/ 54 h 54"/>
                <a:gd name="T2" fmla="*/ 6 w 18"/>
                <a:gd name="T3" fmla="*/ 30 h 54"/>
                <a:gd name="T4" fmla="*/ 18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54"/>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5" name="Freeform 182"/>
            <p:cNvSpPr>
              <a:spLocks/>
            </p:cNvSpPr>
            <p:nvPr/>
          </p:nvSpPr>
          <p:spPr bwMode="auto">
            <a:xfrm>
              <a:off x="3258" y="2640"/>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6" name="Freeform 183"/>
            <p:cNvSpPr>
              <a:spLocks/>
            </p:cNvSpPr>
            <p:nvPr/>
          </p:nvSpPr>
          <p:spPr bwMode="auto">
            <a:xfrm>
              <a:off x="3270" y="2574"/>
              <a:ext cx="18" cy="66"/>
            </a:xfrm>
            <a:custGeom>
              <a:avLst/>
              <a:gdLst>
                <a:gd name="T0" fmla="*/ 0 w 18"/>
                <a:gd name="T1" fmla="*/ 66 h 66"/>
                <a:gd name="T2" fmla="*/ 6 w 18"/>
                <a:gd name="T3" fmla="*/ 36 h 66"/>
                <a:gd name="T4" fmla="*/ 18 w 18"/>
                <a:gd name="T5" fmla="*/ 0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66"/>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7" name="Line 184"/>
            <p:cNvSpPr>
              <a:spLocks noChangeShapeType="1"/>
            </p:cNvSpPr>
            <p:nvPr/>
          </p:nvSpPr>
          <p:spPr bwMode="auto">
            <a:xfrm flipV="1">
              <a:off x="3288" y="2508"/>
              <a:ext cx="12" cy="6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48" name="Freeform 185"/>
            <p:cNvSpPr>
              <a:spLocks/>
            </p:cNvSpPr>
            <p:nvPr/>
          </p:nvSpPr>
          <p:spPr bwMode="auto">
            <a:xfrm>
              <a:off x="3300" y="2436"/>
              <a:ext cx="18" cy="72"/>
            </a:xfrm>
            <a:custGeom>
              <a:avLst/>
              <a:gdLst>
                <a:gd name="T0" fmla="*/ 0 w 18"/>
                <a:gd name="T1" fmla="*/ 72 h 72"/>
                <a:gd name="T2" fmla="*/ 6 w 18"/>
                <a:gd name="T3" fmla="*/ 36 h 72"/>
                <a:gd name="T4" fmla="*/ 18 w 18"/>
                <a:gd name="T5" fmla="*/ 0 h 72"/>
                <a:gd name="T6" fmla="*/ 0 60000 65536"/>
                <a:gd name="T7" fmla="*/ 0 60000 65536"/>
                <a:gd name="T8" fmla="*/ 0 60000 65536"/>
                <a:gd name="T9" fmla="*/ 0 w 18"/>
                <a:gd name="T10" fmla="*/ 0 h 72"/>
                <a:gd name="T11" fmla="*/ 18 w 18"/>
                <a:gd name="T12" fmla="*/ 72 h 72"/>
              </a:gdLst>
              <a:ahLst/>
              <a:cxnLst>
                <a:cxn ang="T6">
                  <a:pos x="T0" y="T1"/>
                </a:cxn>
                <a:cxn ang="T7">
                  <a:pos x="T2" y="T3"/>
                </a:cxn>
                <a:cxn ang="T8">
                  <a:pos x="T4" y="T5"/>
                </a:cxn>
              </a:cxnLst>
              <a:rect l="T9" t="T10" r="T11" b="T12"/>
              <a:pathLst>
                <a:path w="18" h="72">
                  <a:moveTo>
                    <a:pt x="0" y="72"/>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49" name="Line 186"/>
            <p:cNvSpPr>
              <a:spLocks noChangeShapeType="1"/>
            </p:cNvSpPr>
            <p:nvPr/>
          </p:nvSpPr>
          <p:spPr bwMode="auto">
            <a:xfrm flipV="1">
              <a:off x="3318" y="2358"/>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0" name="Line 187"/>
            <p:cNvSpPr>
              <a:spLocks noChangeShapeType="1"/>
            </p:cNvSpPr>
            <p:nvPr/>
          </p:nvSpPr>
          <p:spPr bwMode="auto">
            <a:xfrm flipV="1">
              <a:off x="3330" y="2280"/>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1" name="Freeform 188"/>
            <p:cNvSpPr>
              <a:spLocks/>
            </p:cNvSpPr>
            <p:nvPr/>
          </p:nvSpPr>
          <p:spPr bwMode="auto">
            <a:xfrm>
              <a:off x="3342" y="2202"/>
              <a:ext cx="18" cy="78"/>
            </a:xfrm>
            <a:custGeom>
              <a:avLst/>
              <a:gdLst>
                <a:gd name="T0" fmla="*/ 0 w 18"/>
                <a:gd name="T1" fmla="*/ 78 h 78"/>
                <a:gd name="T2" fmla="*/ 6 w 18"/>
                <a:gd name="T3" fmla="*/ 36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52" name="Line 189"/>
            <p:cNvSpPr>
              <a:spLocks noChangeShapeType="1"/>
            </p:cNvSpPr>
            <p:nvPr/>
          </p:nvSpPr>
          <p:spPr bwMode="auto">
            <a:xfrm flipV="1">
              <a:off x="3360" y="2124"/>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3" name="Freeform 190"/>
            <p:cNvSpPr>
              <a:spLocks/>
            </p:cNvSpPr>
            <p:nvPr/>
          </p:nvSpPr>
          <p:spPr bwMode="auto">
            <a:xfrm>
              <a:off x="3372" y="2046"/>
              <a:ext cx="18" cy="78"/>
            </a:xfrm>
            <a:custGeom>
              <a:avLst/>
              <a:gdLst>
                <a:gd name="T0" fmla="*/ 0 w 18"/>
                <a:gd name="T1" fmla="*/ 78 h 78"/>
                <a:gd name="T2" fmla="*/ 6 w 18"/>
                <a:gd name="T3" fmla="*/ 36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54" name="Line 191"/>
            <p:cNvSpPr>
              <a:spLocks noChangeShapeType="1"/>
            </p:cNvSpPr>
            <p:nvPr/>
          </p:nvSpPr>
          <p:spPr bwMode="auto">
            <a:xfrm flipV="1">
              <a:off x="3390" y="1968"/>
              <a:ext cx="12" cy="78"/>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5" name="Freeform 192"/>
            <p:cNvSpPr>
              <a:spLocks/>
            </p:cNvSpPr>
            <p:nvPr/>
          </p:nvSpPr>
          <p:spPr bwMode="auto">
            <a:xfrm>
              <a:off x="3402" y="1890"/>
              <a:ext cx="18" cy="78"/>
            </a:xfrm>
            <a:custGeom>
              <a:avLst/>
              <a:gdLst>
                <a:gd name="T0" fmla="*/ 0 w 18"/>
                <a:gd name="T1" fmla="*/ 78 h 78"/>
                <a:gd name="T2" fmla="*/ 6 w 18"/>
                <a:gd name="T3" fmla="*/ 36 h 78"/>
                <a:gd name="T4" fmla="*/ 18 w 18"/>
                <a:gd name="T5" fmla="*/ 0 h 78"/>
                <a:gd name="T6" fmla="*/ 0 60000 65536"/>
                <a:gd name="T7" fmla="*/ 0 60000 65536"/>
                <a:gd name="T8" fmla="*/ 0 60000 65536"/>
                <a:gd name="T9" fmla="*/ 0 w 18"/>
                <a:gd name="T10" fmla="*/ 0 h 78"/>
                <a:gd name="T11" fmla="*/ 18 w 18"/>
                <a:gd name="T12" fmla="*/ 78 h 78"/>
              </a:gdLst>
              <a:ahLst/>
              <a:cxnLst>
                <a:cxn ang="T6">
                  <a:pos x="T0" y="T1"/>
                </a:cxn>
                <a:cxn ang="T7">
                  <a:pos x="T2" y="T3"/>
                </a:cxn>
                <a:cxn ang="T8">
                  <a:pos x="T4" y="T5"/>
                </a:cxn>
              </a:cxnLst>
              <a:rect l="T9" t="T10" r="T11" b="T12"/>
              <a:pathLst>
                <a:path w="18" h="78">
                  <a:moveTo>
                    <a:pt x="0" y="78"/>
                  </a:moveTo>
                  <a:lnTo>
                    <a:pt x="6" y="36"/>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56" name="Line 193"/>
            <p:cNvSpPr>
              <a:spLocks noChangeShapeType="1"/>
            </p:cNvSpPr>
            <p:nvPr/>
          </p:nvSpPr>
          <p:spPr bwMode="auto">
            <a:xfrm flipV="1">
              <a:off x="3420" y="1818"/>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7" name="Line 194"/>
            <p:cNvSpPr>
              <a:spLocks noChangeShapeType="1"/>
            </p:cNvSpPr>
            <p:nvPr/>
          </p:nvSpPr>
          <p:spPr bwMode="auto">
            <a:xfrm flipV="1">
              <a:off x="3432" y="1746"/>
              <a:ext cx="12" cy="72"/>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58" name="Freeform 195"/>
            <p:cNvSpPr>
              <a:spLocks/>
            </p:cNvSpPr>
            <p:nvPr/>
          </p:nvSpPr>
          <p:spPr bwMode="auto">
            <a:xfrm>
              <a:off x="3444" y="1680"/>
              <a:ext cx="18" cy="66"/>
            </a:xfrm>
            <a:custGeom>
              <a:avLst/>
              <a:gdLst>
                <a:gd name="T0" fmla="*/ 0 w 18"/>
                <a:gd name="T1" fmla="*/ 66 h 66"/>
                <a:gd name="T2" fmla="*/ 6 w 18"/>
                <a:gd name="T3" fmla="*/ 30 h 66"/>
                <a:gd name="T4" fmla="*/ 18 w 18"/>
                <a:gd name="T5" fmla="*/ 0 h 66"/>
                <a:gd name="T6" fmla="*/ 0 60000 65536"/>
                <a:gd name="T7" fmla="*/ 0 60000 65536"/>
                <a:gd name="T8" fmla="*/ 0 60000 65536"/>
                <a:gd name="T9" fmla="*/ 0 w 18"/>
                <a:gd name="T10" fmla="*/ 0 h 66"/>
                <a:gd name="T11" fmla="*/ 18 w 18"/>
                <a:gd name="T12" fmla="*/ 66 h 66"/>
              </a:gdLst>
              <a:ahLst/>
              <a:cxnLst>
                <a:cxn ang="T6">
                  <a:pos x="T0" y="T1"/>
                </a:cxn>
                <a:cxn ang="T7">
                  <a:pos x="T2" y="T3"/>
                </a:cxn>
                <a:cxn ang="T8">
                  <a:pos x="T4" y="T5"/>
                </a:cxn>
              </a:cxnLst>
              <a:rect l="T9" t="T10" r="T11" b="T12"/>
              <a:pathLst>
                <a:path w="18" h="66">
                  <a:moveTo>
                    <a:pt x="0" y="66"/>
                  </a:moveTo>
                  <a:lnTo>
                    <a:pt x="6" y="3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59" name="Line 196"/>
            <p:cNvSpPr>
              <a:spLocks noChangeShapeType="1"/>
            </p:cNvSpPr>
            <p:nvPr/>
          </p:nvSpPr>
          <p:spPr bwMode="auto">
            <a:xfrm flipV="1">
              <a:off x="3462" y="1620"/>
              <a:ext cx="12" cy="6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60" name="Freeform 197"/>
            <p:cNvSpPr>
              <a:spLocks/>
            </p:cNvSpPr>
            <p:nvPr/>
          </p:nvSpPr>
          <p:spPr bwMode="auto">
            <a:xfrm>
              <a:off x="3474" y="1566"/>
              <a:ext cx="18" cy="54"/>
            </a:xfrm>
            <a:custGeom>
              <a:avLst/>
              <a:gdLst>
                <a:gd name="T0" fmla="*/ 0 w 18"/>
                <a:gd name="T1" fmla="*/ 54 h 54"/>
                <a:gd name="T2" fmla="*/ 6 w 18"/>
                <a:gd name="T3" fmla="*/ 24 h 54"/>
                <a:gd name="T4" fmla="*/ 18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0" y="54"/>
                  </a:moveTo>
                  <a:lnTo>
                    <a:pt x="6" y="24"/>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1" name="Freeform 198"/>
            <p:cNvSpPr>
              <a:spLocks/>
            </p:cNvSpPr>
            <p:nvPr/>
          </p:nvSpPr>
          <p:spPr bwMode="auto">
            <a:xfrm>
              <a:off x="3492" y="1512"/>
              <a:ext cx="12" cy="54"/>
            </a:xfrm>
            <a:custGeom>
              <a:avLst/>
              <a:gdLst>
                <a:gd name="T0" fmla="*/ 0 w 12"/>
                <a:gd name="T1" fmla="*/ 54 h 54"/>
                <a:gd name="T2" fmla="*/ 6 w 12"/>
                <a:gd name="T3" fmla="*/ 24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24"/>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2" name="Freeform 199"/>
            <p:cNvSpPr>
              <a:spLocks/>
            </p:cNvSpPr>
            <p:nvPr/>
          </p:nvSpPr>
          <p:spPr bwMode="auto">
            <a:xfrm>
              <a:off x="3504" y="1470"/>
              <a:ext cx="18" cy="42"/>
            </a:xfrm>
            <a:custGeom>
              <a:avLst/>
              <a:gdLst>
                <a:gd name="T0" fmla="*/ 0 w 18"/>
                <a:gd name="T1" fmla="*/ 42 h 42"/>
                <a:gd name="T2" fmla="*/ 6 w 18"/>
                <a:gd name="T3" fmla="*/ 18 h 42"/>
                <a:gd name="T4" fmla="*/ 18 w 18"/>
                <a:gd name="T5" fmla="*/ 0 h 42"/>
                <a:gd name="T6" fmla="*/ 0 60000 65536"/>
                <a:gd name="T7" fmla="*/ 0 60000 65536"/>
                <a:gd name="T8" fmla="*/ 0 60000 65536"/>
                <a:gd name="T9" fmla="*/ 0 w 18"/>
                <a:gd name="T10" fmla="*/ 0 h 42"/>
                <a:gd name="T11" fmla="*/ 18 w 18"/>
                <a:gd name="T12" fmla="*/ 42 h 42"/>
              </a:gdLst>
              <a:ahLst/>
              <a:cxnLst>
                <a:cxn ang="T6">
                  <a:pos x="T0" y="T1"/>
                </a:cxn>
                <a:cxn ang="T7">
                  <a:pos x="T2" y="T3"/>
                </a:cxn>
                <a:cxn ang="T8">
                  <a:pos x="T4" y="T5"/>
                </a:cxn>
              </a:cxnLst>
              <a:rect l="T9" t="T10" r="T11" b="T12"/>
              <a:pathLst>
                <a:path w="18" h="42">
                  <a:moveTo>
                    <a:pt x="0" y="42"/>
                  </a:moveTo>
                  <a:lnTo>
                    <a:pt x="6" y="18"/>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3" name="Freeform 200"/>
            <p:cNvSpPr>
              <a:spLocks/>
            </p:cNvSpPr>
            <p:nvPr/>
          </p:nvSpPr>
          <p:spPr bwMode="auto">
            <a:xfrm>
              <a:off x="3522" y="1428"/>
              <a:ext cx="12" cy="42"/>
            </a:xfrm>
            <a:custGeom>
              <a:avLst/>
              <a:gdLst>
                <a:gd name="T0" fmla="*/ 0 w 12"/>
                <a:gd name="T1" fmla="*/ 42 h 42"/>
                <a:gd name="T2" fmla="*/ 6 w 12"/>
                <a:gd name="T3" fmla="*/ 18 h 42"/>
                <a:gd name="T4" fmla="*/ 12 w 12"/>
                <a:gd name="T5" fmla="*/ 0 h 42"/>
                <a:gd name="T6" fmla="*/ 0 60000 65536"/>
                <a:gd name="T7" fmla="*/ 0 60000 65536"/>
                <a:gd name="T8" fmla="*/ 0 60000 65536"/>
                <a:gd name="T9" fmla="*/ 0 w 12"/>
                <a:gd name="T10" fmla="*/ 0 h 42"/>
                <a:gd name="T11" fmla="*/ 12 w 12"/>
                <a:gd name="T12" fmla="*/ 42 h 42"/>
              </a:gdLst>
              <a:ahLst/>
              <a:cxnLst>
                <a:cxn ang="T6">
                  <a:pos x="T0" y="T1"/>
                </a:cxn>
                <a:cxn ang="T7">
                  <a:pos x="T2" y="T3"/>
                </a:cxn>
                <a:cxn ang="T8">
                  <a:pos x="T4" y="T5"/>
                </a:cxn>
              </a:cxnLst>
              <a:rect l="T9" t="T10" r="T11" b="T12"/>
              <a:pathLst>
                <a:path w="12" h="42">
                  <a:moveTo>
                    <a:pt x="0" y="42"/>
                  </a:moveTo>
                  <a:lnTo>
                    <a:pt x="6" y="18"/>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4" name="Line 201"/>
            <p:cNvSpPr>
              <a:spLocks noChangeShapeType="1"/>
            </p:cNvSpPr>
            <p:nvPr/>
          </p:nvSpPr>
          <p:spPr bwMode="auto">
            <a:xfrm flipV="1">
              <a:off x="3534" y="1398"/>
              <a:ext cx="12" cy="3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65" name="Freeform 202"/>
            <p:cNvSpPr>
              <a:spLocks/>
            </p:cNvSpPr>
            <p:nvPr/>
          </p:nvSpPr>
          <p:spPr bwMode="auto">
            <a:xfrm>
              <a:off x="3546" y="1374"/>
              <a:ext cx="18" cy="24"/>
            </a:xfrm>
            <a:custGeom>
              <a:avLst/>
              <a:gdLst>
                <a:gd name="T0" fmla="*/ 0 w 18"/>
                <a:gd name="T1" fmla="*/ 24 h 24"/>
                <a:gd name="T2" fmla="*/ 6 w 18"/>
                <a:gd name="T3" fmla="*/ 12 h 24"/>
                <a:gd name="T4" fmla="*/ 18 w 18"/>
                <a:gd name="T5" fmla="*/ 0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24"/>
                  </a:moveTo>
                  <a:lnTo>
                    <a:pt x="6" y="12"/>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6" name="Freeform 203"/>
            <p:cNvSpPr>
              <a:spLocks/>
            </p:cNvSpPr>
            <p:nvPr/>
          </p:nvSpPr>
          <p:spPr bwMode="auto">
            <a:xfrm>
              <a:off x="3564" y="1356"/>
              <a:ext cx="12" cy="18"/>
            </a:xfrm>
            <a:custGeom>
              <a:avLst/>
              <a:gdLst>
                <a:gd name="T0" fmla="*/ 0 w 12"/>
                <a:gd name="T1" fmla="*/ 18 h 18"/>
                <a:gd name="T2" fmla="*/ 6 w 12"/>
                <a:gd name="T3" fmla="*/ 6 h 18"/>
                <a:gd name="T4" fmla="*/ 12 w 12"/>
                <a:gd name="T5" fmla="*/ 0 h 18"/>
                <a:gd name="T6" fmla="*/ 0 60000 65536"/>
                <a:gd name="T7" fmla="*/ 0 60000 65536"/>
                <a:gd name="T8" fmla="*/ 0 60000 65536"/>
                <a:gd name="T9" fmla="*/ 0 w 12"/>
                <a:gd name="T10" fmla="*/ 0 h 18"/>
                <a:gd name="T11" fmla="*/ 12 w 12"/>
                <a:gd name="T12" fmla="*/ 18 h 18"/>
              </a:gdLst>
              <a:ahLst/>
              <a:cxnLst>
                <a:cxn ang="T6">
                  <a:pos x="T0" y="T1"/>
                </a:cxn>
                <a:cxn ang="T7">
                  <a:pos x="T2" y="T3"/>
                </a:cxn>
                <a:cxn ang="T8">
                  <a:pos x="T4" y="T5"/>
                </a:cxn>
              </a:cxnLst>
              <a:rect l="T9" t="T10" r="T11" b="T12"/>
              <a:pathLst>
                <a:path w="12" h="18">
                  <a:moveTo>
                    <a:pt x="0" y="18"/>
                  </a:moveTo>
                  <a:lnTo>
                    <a:pt x="6" y="6"/>
                  </a:lnTo>
                  <a:lnTo>
                    <a:pt x="12"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7" name="Freeform 204"/>
            <p:cNvSpPr>
              <a:spLocks/>
            </p:cNvSpPr>
            <p:nvPr/>
          </p:nvSpPr>
          <p:spPr bwMode="auto">
            <a:xfrm>
              <a:off x="3576" y="1350"/>
              <a:ext cx="18" cy="6"/>
            </a:xfrm>
            <a:custGeom>
              <a:avLst/>
              <a:gdLst>
                <a:gd name="T0" fmla="*/ 0 w 18"/>
                <a:gd name="T1" fmla="*/ 6 h 6"/>
                <a:gd name="T2" fmla="*/ 6 w 18"/>
                <a:gd name="T3" fmla="*/ 0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0"/>
                  </a:lnTo>
                  <a:lnTo>
                    <a:pt x="18" y="0"/>
                  </a:lnTo>
                </a:path>
              </a:pathLst>
            </a:custGeom>
            <a:noFill/>
            <a:ln w="28575">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68" name="Line 205"/>
            <p:cNvSpPr>
              <a:spLocks noChangeShapeType="1"/>
            </p:cNvSpPr>
            <p:nvPr/>
          </p:nvSpPr>
          <p:spPr bwMode="auto">
            <a:xfrm>
              <a:off x="3594" y="1350"/>
              <a:ext cx="12" cy="1"/>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269" name="Line 206"/>
            <p:cNvSpPr>
              <a:spLocks noChangeShapeType="1"/>
            </p:cNvSpPr>
            <p:nvPr/>
          </p:nvSpPr>
          <p:spPr bwMode="auto">
            <a:xfrm>
              <a:off x="3606" y="1350"/>
              <a:ext cx="18" cy="6"/>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45100" name="Text Box 207"/>
          <p:cNvSpPr txBox="1">
            <a:spLocks noChangeArrowheads="1"/>
          </p:cNvSpPr>
          <p:nvPr/>
        </p:nvSpPr>
        <p:spPr bwMode="auto">
          <a:xfrm>
            <a:off x="5364625" y="186081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45101" name="Text Box 209"/>
          <p:cNvSpPr txBox="1">
            <a:spLocks noChangeArrowheads="1"/>
          </p:cNvSpPr>
          <p:nvPr/>
        </p:nvSpPr>
        <p:spPr bwMode="auto">
          <a:xfrm>
            <a:off x="3311987" y="108293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a:t>
            </a:r>
          </a:p>
        </p:txBody>
      </p:sp>
      <p:sp>
        <p:nvSpPr>
          <p:cNvPr id="45107" name="Text Box 215"/>
          <p:cNvSpPr txBox="1">
            <a:spLocks noChangeArrowheads="1"/>
          </p:cNvSpPr>
          <p:nvPr/>
        </p:nvSpPr>
        <p:spPr bwMode="auto">
          <a:xfrm>
            <a:off x="1505413" y="5691448"/>
            <a:ext cx="67158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Magnitude is spatial: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Vertical displacement of String</a:t>
            </a:r>
          </a:p>
        </p:txBody>
      </p:sp>
      <p:sp>
        <p:nvSpPr>
          <p:cNvPr id="45109" name="Text Box 217"/>
          <p:cNvSpPr txBox="1">
            <a:spLocks noChangeArrowheads="1"/>
          </p:cNvSpPr>
          <p:nvPr/>
        </p:nvSpPr>
        <p:spPr bwMode="auto">
          <a:xfrm>
            <a:off x="2565863" y="4929447"/>
            <a:ext cx="24865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Solutions: y(</a:t>
            </a:r>
            <a:r>
              <a:rPr kumimoji="0" lang="en-US" alt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x,t</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p>
        </p:txBody>
      </p:sp>
      <p:sp>
        <p:nvSpPr>
          <p:cNvPr id="2" name="TextBox 1"/>
          <p:cNvSpPr txBox="1"/>
          <p:nvPr/>
        </p:nvSpPr>
        <p:spPr>
          <a:xfrm>
            <a:off x="5888499" y="2320333"/>
            <a:ext cx="582563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Among the solutions of the classical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Wave equation is the harmonic wave of amplitude y</a:t>
            </a:r>
            <a:r>
              <a:rPr kumimoji="0" 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0</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frequency f, and period T</a:t>
            </a:r>
          </a:p>
        </p:txBody>
      </p:sp>
    </p:spTree>
    <p:extLst>
      <p:ext uri="{BB962C8B-B14F-4D97-AF65-F5344CB8AC3E}">
        <p14:creationId xmlns:p14="http://schemas.microsoft.com/office/powerpoint/2010/main" val="331951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8F56D8-ADC7-4917-97D8-B806949FA87A}"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04" name="Text Box 2"/>
          <p:cNvSpPr txBox="1">
            <a:spLocks noChangeArrowheads="1"/>
          </p:cNvSpPr>
          <p:nvPr/>
        </p:nvSpPr>
        <p:spPr bwMode="auto">
          <a:xfrm>
            <a:off x="1523999" y="1524001"/>
            <a:ext cx="83847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3300"/>
                </a:solidFill>
                <a:effectLst/>
                <a:uLnTx/>
                <a:uFillTx/>
                <a:latin typeface="Comic Sans MS" panose="030F0702030302020204" pitchFamily="66" charset="0"/>
              </a:rPr>
              <a:t>What are the solutions of the wave equation?</a:t>
            </a:r>
          </a:p>
        </p:txBody>
      </p:sp>
      <p:sp>
        <p:nvSpPr>
          <p:cNvPr id="55305" name="Text Box 3"/>
          <p:cNvSpPr txBox="1">
            <a:spLocks noChangeArrowheads="1"/>
          </p:cNvSpPr>
          <p:nvPr/>
        </p:nvSpPr>
        <p:spPr bwMode="auto">
          <a:xfrm>
            <a:off x="2270125" y="25542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5298" name="Object 2"/>
          <p:cNvGraphicFramePr>
            <a:graphicFrameLocks noChangeAspect="1"/>
          </p:cNvGraphicFramePr>
          <p:nvPr/>
        </p:nvGraphicFramePr>
        <p:xfrm>
          <a:off x="3012425" y="208346"/>
          <a:ext cx="2425700" cy="1158875"/>
        </p:xfrm>
        <a:graphic>
          <a:graphicData uri="http://schemas.openxmlformats.org/presentationml/2006/ole">
            <mc:AlternateContent xmlns:mc="http://schemas.openxmlformats.org/markup-compatibility/2006">
              <mc:Choice xmlns:v="urn:schemas-microsoft-com:vml" Requires="v">
                <p:oleObj spid="_x0000_s2261" name="Equation" r:id="rId4" imgW="876240" imgH="419040" progId="Equation.3">
                  <p:embed/>
                </p:oleObj>
              </mc:Choice>
              <mc:Fallback>
                <p:oleObj name="Equation" r:id="rId4" imgW="876240" imgH="419040" progId="Equation.3">
                  <p:embed/>
                  <p:pic>
                    <p:nvPicPr>
                      <p:cNvPr id="552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425" y="208346"/>
                        <a:ext cx="2425700" cy="1158875"/>
                      </a:xfrm>
                      <a:prstGeom prst="rect">
                        <a:avLst/>
                      </a:prstGeom>
                      <a:noFill/>
                      <a:ln w="38100">
                        <a:solidFill>
                          <a:srgbClr val="CC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64517" name="Text Box 5"/>
              <p:cNvSpPr txBox="1">
                <a:spLocks noChangeArrowheads="1"/>
              </p:cNvSpPr>
              <p:nvPr/>
            </p:nvSpPr>
            <p:spPr bwMode="auto">
              <a:xfrm>
                <a:off x="2211186" y="1955990"/>
                <a:ext cx="7596447" cy="160768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y(</a:t>
                </a:r>
                <a:r>
                  <a:rPr kumimoji="0" lang="en-US" alt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x,t</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)=y</a:t>
                </a:r>
                <a:r>
                  <a:rPr kumimoji="0" lang="en-US" altLang="en-US" sz="24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Arial" panose="020B0604020202020204" pitchFamily="34" charset="0"/>
                  </a:rPr>
                  <a:t>0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sin (</a:t>
                </a:r>
                <a:r>
                  <a:rPr kumimoji="0" lang="en-US" alt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kx</a:t>
                </a:r>
                <a14:m>
                  <m:oMath xmlns:m="http://schemas.openxmlformats.org/officeDocument/2006/math">
                    <m:r>
                      <a:rPr kumimoji="0" lang="en-US" alt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altLang="en-US" sz="2400" b="0" i="0" u="none" strike="noStrike" kern="1200" cap="none" spc="0" normalizeH="0" baseline="0" noProof="0" dirty="0">
                    <a:ln>
                      <a:noFill/>
                    </a:ln>
                    <a:solidFill>
                      <a:prstClr val="black"/>
                    </a:solidFill>
                    <a:effectLst/>
                    <a:uLnTx/>
                    <a:uFillTx/>
                    <a:latin typeface="Symbol" panose="05050102010706020507" pitchFamily="18" charset="2"/>
                    <a:ea typeface="+mn-ea"/>
                    <a:cs typeface="Arial" panose="020B0604020202020204" pitchFamily="34" charset="0"/>
                  </a:rPr>
                  <a:t></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y(</a:t>
                </a:r>
                <a:r>
                  <a:rPr kumimoji="0" lang="en-US" alt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Arial" panose="020B0604020202020204" pitchFamily="34" charset="0"/>
                  </a:rPr>
                  <a:t>x,t</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y</a:t>
                </a:r>
                <a:r>
                  <a:rPr kumimoji="0" lang="en-US" alt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Arial" panose="020B0604020202020204" pitchFamily="34" charset="0"/>
                  </a:rPr>
                  <a:t>0</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sin 2</a:t>
                </a:r>
                <a:r>
                  <a:rPr kumimoji="0" lang="el-GR"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π</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14:m>
                  <m:oMath xmlns:m="http://schemas.openxmlformats.org/officeDocument/2006/math">
                    <m:f>
                      <m:fPr>
                        <m:ctrlP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fPr>
                      <m:num>
                        <m: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𝑥</m:t>
                        </m:r>
                      </m:num>
                      <m:den>
                        <m: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𝜆</m:t>
                        </m:r>
                      </m:den>
                    </m:f>
                  </m:oMath>
                </a14:m>
                <a:r>
                  <a:rPr kumimoji="0" lang="en-US" altLang="en-US"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14:m>
                  <m:oMath xmlns:m="http://schemas.openxmlformats.org/officeDocument/2006/math">
                    <m: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altLang="en-US"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14:m>
                  <m:oMath xmlns:m="http://schemas.openxmlformats.org/officeDocument/2006/math">
                    <m:f>
                      <m:fPr>
                        <m:ctrlP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fPr>
                      <m:num>
                        <m: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𝑡</m:t>
                        </m:r>
                      </m:num>
                      <m:den>
                        <m:r>
                          <a:rPr kumimoji="0" lang="en-US" alt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𝑇</m:t>
                        </m:r>
                      </m:den>
                    </m:f>
                  </m:oMath>
                </a14:m>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p>
            </p:txBody>
          </p:sp>
        </mc:Choice>
        <mc:Fallback>
          <p:sp>
            <p:nvSpPr>
              <p:cNvPr id="64517" name="Text Box 5"/>
              <p:cNvSpPr txBox="1">
                <a:spLocks noRot="1" noChangeAspect="1" noMove="1" noResize="1" noEditPoints="1" noAdjustHandles="1" noChangeArrowheads="1" noChangeShapeType="1" noTextEdit="1"/>
              </p:cNvSpPr>
              <p:nvPr/>
            </p:nvSpPr>
            <p:spPr bwMode="auto">
              <a:xfrm>
                <a:off x="2211186" y="1955990"/>
                <a:ext cx="7596447" cy="1607684"/>
              </a:xfrm>
              <a:prstGeom prst="rect">
                <a:avLst/>
              </a:prstGeom>
              <a:blipFill>
                <a:blip r:embed="rId6"/>
                <a:stretch>
                  <a:fillRect l="-1284" t="-3409" b="-75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64518" name="Object 3"/>
          <p:cNvGraphicFramePr>
            <a:graphicFrameLocks noChangeAspect="1"/>
          </p:cNvGraphicFramePr>
          <p:nvPr/>
        </p:nvGraphicFramePr>
        <p:xfrm>
          <a:off x="2126721" y="5790671"/>
          <a:ext cx="1098550" cy="804862"/>
        </p:xfrm>
        <a:graphic>
          <a:graphicData uri="http://schemas.openxmlformats.org/presentationml/2006/ole">
            <mc:AlternateContent xmlns:mc="http://schemas.openxmlformats.org/markup-compatibility/2006">
              <mc:Choice xmlns:v="urn:schemas-microsoft-com:vml" Requires="v">
                <p:oleObj spid="_x0000_s2262" name="Equation" r:id="rId7" imgW="571320" imgH="419040" progId="Equation.3">
                  <p:embed/>
                </p:oleObj>
              </mc:Choice>
              <mc:Fallback>
                <p:oleObj name="Equation" r:id="rId7" imgW="571320" imgH="419040" progId="Equation.3">
                  <p:embed/>
                  <p:pic>
                    <p:nvPicPr>
                      <p:cNvPr id="64518" name="Object 3"/>
                      <p:cNvPicPr>
                        <a:picLocks noChangeAspect="1" noChangeArrowheads="1"/>
                      </p:cNvPicPr>
                      <p:nvPr/>
                    </p:nvPicPr>
                    <p:blipFill>
                      <a:blip r:embed="rId8"/>
                      <a:srcRect/>
                      <a:stretch>
                        <a:fillRect/>
                      </a:stretch>
                    </p:blipFill>
                    <p:spPr bwMode="auto">
                      <a:xfrm>
                        <a:off x="2126721" y="5790671"/>
                        <a:ext cx="1098550" cy="804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CC33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4520" name="Text Box 8"/>
          <p:cNvSpPr txBox="1">
            <a:spLocks noChangeArrowheads="1"/>
          </p:cNvSpPr>
          <p:nvPr/>
        </p:nvSpPr>
        <p:spPr bwMode="auto">
          <a:xfrm>
            <a:off x="6382652" y="5839159"/>
            <a:ext cx="444870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err="1">
                <a:ln>
                  <a:noFill/>
                </a:ln>
                <a:solidFill>
                  <a:srgbClr val="A53010">
                    <a:lumMod val="75000"/>
                  </a:srgbClr>
                </a:solidFill>
                <a:effectLst/>
                <a:uLnTx/>
                <a:uFillTx/>
                <a:latin typeface="Comic Sans MS" panose="030F0702030302020204" pitchFamily="66" charset="0"/>
                <a:ea typeface="+mn-ea"/>
                <a:cs typeface="Arial" panose="020B0604020202020204" pitchFamily="34" charset="0"/>
              </a:rPr>
              <a:t>v</a:t>
            </a:r>
            <a:r>
              <a:rPr kumimoji="0" lang="en-US" altLang="en-US" sz="2000" b="1" i="1" u="none" strike="noStrike" kern="1200" cap="none" spc="0" normalizeH="0" baseline="-25000" noProof="0" dirty="0" err="1">
                <a:ln>
                  <a:noFill/>
                </a:ln>
                <a:solidFill>
                  <a:srgbClr val="A53010">
                    <a:lumMod val="75000"/>
                  </a:srgbClr>
                </a:solidFill>
                <a:effectLst/>
                <a:uLnTx/>
                <a:uFillTx/>
                <a:latin typeface="Comic Sans MS" panose="030F0702030302020204" pitchFamily="66" charset="0"/>
                <a:ea typeface="+mn-ea"/>
                <a:cs typeface="Arial" panose="020B0604020202020204" pitchFamily="34" charset="0"/>
              </a:rPr>
              <a:t>p</a:t>
            </a:r>
            <a:r>
              <a:rPr kumimoji="0" lang="en-US" altLang="en-US" sz="20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Arial" panose="020B0604020202020204" pitchFamily="34" charset="0"/>
              </a:rPr>
              <a:t> is also called wave or phase velocity</a:t>
            </a:r>
          </a:p>
        </p:txBody>
      </p:sp>
      <p:sp>
        <p:nvSpPr>
          <p:cNvPr id="64522" name="Rectangle 10"/>
          <p:cNvSpPr>
            <a:spLocks noChangeArrowheads="1"/>
          </p:cNvSpPr>
          <p:nvPr/>
        </p:nvSpPr>
        <p:spPr bwMode="auto">
          <a:xfrm>
            <a:off x="1981201" y="5693569"/>
            <a:ext cx="9330266" cy="914400"/>
          </a:xfrm>
          <a:prstGeom prst="rect">
            <a:avLst/>
          </a:prstGeom>
          <a:noFill/>
          <a:ln w="381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09" name="Text Box 11"/>
          <p:cNvSpPr txBox="1">
            <a:spLocks noChangeArrowheads="1"/>
          </p:cNvSpPr>
          <p:nvPr/>
        </p:nvSpPr>
        <p:spPr bwMode="auto">
          <a:xfrm>
            <a:off x="5848038" y="575892"/>
            <a:ext cx="26885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Symbol" panose="05050102010706020507" pitchFamily="18" charset="2"/>
                <a:ea typeface="+mn-ea"/>
                <a:cs typeface="Arial" panose="020B0604020202020204" pitchFamily="34" charset="0"/>
              </a:rPr>
              <a:t> </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 speed of wave</a:t>
            </a:r>
          </a:p>
        </p:txBody>
      </p:sp>
      <p:sp>
        <p:nvSpPr>
          <p:cNvPr id="55310" name="Rectangle 12"/>
          <p:cNvSpPr>
            <a:spLocks noChangeArrowheads="1"/>
          </p:cNvSpPr>
          <p:nvPr/>
        </p:nvSpPr>
        <p:spPr bwMode="auto">
          <a:xfrm>
            <a:off x="3962401" y="3505201"/>
            <a:ext cx="29514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k, </a:t>
            </a:r>
            <a:r>
              <a:rPr kumimoji="0" lang="en-US" altLang="en-US" sz="2400" b="0" i="0" u="none" strike="noStrike" kern="1200" cap="none" spc="0" normalizeH="0" baseline="0" noProof="0" dirty="0">
                <a:ln>
                  <a:noFill/>
                </a:ln>
                <a:solidFill>
                  <a:srgbClr val="FF0000"/>
                </a:solidFill>
                <a:effectLst/>
                <a:uLnTx/>
                <a:uFillTx/>
                <a:latin typeface="Symbol" panose="05050102010706020507" pitchFamily="18" charset="2"/>
                <a:ea typeface="+mn-ea"/>
                <a:cs typeface="Arial" panose="020B0604020202020204" pitchFamily="34" charset="0"/>
              </a:rPr>
              <a:t>,</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 </a:t>
            </a:r>
            <a:r>
              <a:rPr kumimoji="0" lang="el-GR"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λ</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 are constant</a:t>
            </a:r>
          </a:p>
        </p:txBody>
      </p:sp>
      <p:graphicFrame>
        <p:nvGraphicFramePr>
          <p:cNvPr id="64525" name="Object 6"/>
          <p:cNvGraphicFramePr>
            <a:graphicFrameLocks noChangeAspect="1"/>
          </p:cNvGraphicFramePr>
          <p:nvPr>
            <p:extLst>
              <p:ext uri="{D42A27DB-BD31-4B8C-83A1-F6EECF244321}">
                <p14:modId xmlns:p14="http://schemas.microsoft.com/office/powerpoint/2010/main" val="3959226736"/>
              </p:ext>
            </p:extLst>
          </p:nvPr>
        </p:nvGraphicFramePr>
        <p:xfrm>
          <a:off x="3863975" y="5824538"/>
          <a:ext cx="2136775" cy="1109662"/>
        </p:xfrm>
        <a:graphic>
          <a:graphicData uri="http://schemas.openxmlformats.org/presentationml/2006/ole">
            <mc:AlternateContent xmlns:mc="http://schemas.openxmlformats.org/markup-compatibility/2006">
              <mc:Choice xmlns:v="urn:schemas-microsoft-com:vml" Requires="v">
                <p:oleObj spid="_x0000_s2263" name="Equation" r:id="rId9" imgW="825480" imgH="634680" progId="Equation.3">
                  <p:embed/>
                </p:oleObj>
              </mc:Choice>
              <mc:Fallback>
                <p:oleObj name="Equation" r:id="rId9" imgW="825480" imgH="634680" progId="Equation.3">
                  <p:embed/>
                  <p:pic>
                    <p:nvPicPr>
                      <p:cNvPr id="64525" name="Object 6"/>
                      <p:cNvPicPr>
                        <a:picLocks noChangeAspect="1" noChangeArrowheads="1"/>
                      </p:cNvPicPr>
                      <p:nvPr/>
                    </p:nvPicPr>
                    <p:blipFill>
                      <a:blip r:embed="rId10"/>
                      <a:srcRect/>
                      <a:stretch>
                        <a:fillRect/>
                      </a:stretch>
                    </p:blipFill>
                    <p:spPr bwMode="auto">
                      <a:xfrm>
                        <a:off x="3863975" y="5824538"/>
                        <a:ext cx="2136775" cy="110966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987302" y="4115859"/>
                <a:ext cx="5865708" cy="11759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ω</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the angular frequency, and k is the wave number</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𝑇</m:t>
                          </m:r>
                        </m:den>
                      </m:f>
                    </m:oMath>
                  </m:oMathPara>
                </a14:m>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87302" y="4115859"/>
                <a:ext cx="5865708" cy="1175963"/>
              </a:xfrm>
              <a:prstGeom prst="rect">
                <a:avLst/>
              </a:prstGeom>
              <a:blipFill>
                <a:blip r:embed="rId11"/>
                <a:stretch>
                  <a:fillRect l="-832" t="-2073" r="-104"/>
                </a:stretch>
              </a:blipFill>
            </p:spPr>
            <p:txBody>
              <a:bodyPr/>
              <a:lstStyle/>
              <a:p>
                <a:r>
                  <a:rPr lang="en-US">
                    <a:noFill/>
                  </a:rPr>
                  <a:t> </a:t>
                </a:r>
              </a:p>
            </p:txBody>
          </p:sp>
        </mc:Fallback>
      </mc:AlternateContent>
    </p:spTree>
    <p:extLst>
      <p:ext uri="{BB962C8B-B14F-4D97-AF65-F5344CB8AC3E}">
        <p14:creationId xmlns:p14="http://schemas.microsoft.com/office/powerpoint/2010/main" val="3731762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20" grpId="0"/>
      <p:bldP spid="645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262" y="1216661"/>
            <a:ext cx="7930342" cy="535531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familiar wave phenomenon that cannot be described by a single harmonic </a:t>
            </a:r>
            <a:r>
              <a:rPr kumimoji="0" lang="en-US" sz="1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wave is a pulse, such as the flip of one end of a long string </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(Figure), a sudden noise, or the brief opening of a shutter in front of a light source.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a:t>
            </a:r>
            <a:r>
              <a:rPr kumimoji="0" lang="en-US" sz="1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main characteristic of a pulse is </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localization in time and space.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chemeClr val="accent1">
                    <a:lumMod val="50000"/>
                  </a:schemeClr>
                </a:solidFill>
                <a:effectLst/>
                <a:uLnTx/>
                <a:uFillTx/>
                <a:latin typeface="Comic Sans MS" panose="030F0702030302020204" pitchFamily="66" charset="0"/>
                <a:ea typeface="+mn-ea"/>
                <a:cs typeface="+mn-cs"/>
              </a:rPr>
              <a:t>A single </a:t>
            </a: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harmonic wave is not localized </a:t>
            </a:r>
            <a:r>
              <a:rPr kumimoji="0" lang="en-US" sz="1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in either time or space. The description of a pulse can be obtained by the superposition of a group of harmonic waves of different frequencies and wavelengths. </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Such a group is </a:t>
            </a:r>
            <a:r>
              <a:rPr kumimoji="0" lang="en-US"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called a wave packet.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Wave groups are particularly important because a wave description of a particle must include the important property of localization.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3" name="Picture 2"/>
          <p:cNvPicPr>
            <a:picLocks noChangeAspect="1"/>
          </p:cNvPicPr>
          <p:nvPr/>
        </p:nvPicPr>
        <p:blipFill>
          <a:blip r:embed="rId2"/>
          <a:stretch>
            <a:fillRect/>
          </a:stretch>
        </p:blipFill>
        <p:spPr>
          <a:xfrm>
            <a:off x="9049094" y="637092"/>
            <a:ext cx="2666204" cy="551628"/>
          </a:xfrm>
          <a:prstGeom prst="rect">
            <a:avLst/>
          </a:prstGeom>
        </p:spPr>
      </p:pic>
      <p:pic>
        <p:nvPicPr>
          <p:cNvPr id="4" name="Picture 3"/>
          <p:cNvPicPr>
            <a:picLocks noChangeAspect="1"/>
          </p:cNvPicPr>
          <p:nvPr/>
        </p:nvPicPr>
        <p:blipFill>
          <a:blip r:embed="rId3"/>
          <a:stretch>
            <a:fillRect/>
          </a:stretch>
        </p:blipFill>
        <p:spPr>
          <a:xfrm>
            <a:off x="8960899" y="2194561"/>
            <a:ext cx="2754399" cy="1645920"/>
          </a:xfrm>
          <a:prstGeom prst="rect">
            <a:avLst/>
          </a:prstGeom>
        </p:spPr>
      </p:pic>
      <p:sp>
        <p:nvSpPr>
          <p:cNvPr id="5" name="Rectangle 4"/>
          <p:cNvSpPr/>
          <p:nvPr/>
        </p:nvSpPr>
        <p:spPr>
          <a:xfrm>
            <a:off x="8960899" y="1341352"/>
            <a:ext cx="291505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Wave pulse moving along a string.</a:t>
            </a:r>
          </a:p>
        </p:txBody>
      </p:sp>
      <p:sp>
        <p:nvSpPr>
          <p:cNvPr id="6" name="Rectangle 5"/>
          <p:cNvSpPr/>
          <p:nvPr/>
        </p:nvSpPr>
        <p:spPr>
          <a:xfrm>
            <a:off x="8844742" y="4154481"/>
            <a:ext cx="326812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 wave packet formed by the superposition of harmonic waves.</a:t>
            </a:r>
          </a:p>
        </p:txBody>
      </p:sp>
      <p:sp>
        <p:nvSpPr>
          <p:cNvPr id="7" name="Title 6"/>
          <p:cNvSpPr>
            <a:spLocks noGrp="1"/>
          </p:cNvSpPr>
          <p:nvPr>
            <p:ph type="title"/>
          </p:nvPr>
        </p:nvSpPr>
        <p:spPr>
          <a:xfrm>
            <a:off x="2626853" y="386872"/>
            <a:ext cx="5536245" cy="564610"/>
          </a:xfrm>
        </p:spPr>
        <p:txBody>
          <a:bodyPr>
            <a:normAutofit fontScale="90000"/>
          </a:bodyPr>
          <a:lstStyle/>
          <a:p>
            <a:r>
              <a:rPr lang="en-US" dirty="0">
                <a:latin typeface="Comic Sans MS" panose="030F0702030302020204" pitchFamily="66" charset="0"/>
              </a:rPr>
              <a:t>Wave Packets</a:t>
            </a:r>
          </a:p>
        </p:txBody>
      </p:sp>
    </p:spTree>
    <p:extLst>
      <p:ext uri="{BB962C8B-B14F-4D97-AF65-F5344CB8AC3E}">
        <p14:creationId xmlns:p14="http://schemas.microsoft.com/office/powerpoint/2010/main" val="33144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224" y="57243"/>
            <a:ext cx="5486370" cy="739177"/>
          </a:xfrm>
        </p:spPr>
        <p:txBody>
          <a:bodyPr/>
          <a:lstStyle/>
          <a:p>
            <a:r>
              <a:rPr lang="en-US" sz="3200" dirty="0">
                <a:solidFill>
                  <a:prstClr val="black">
                    <a:lumMod val="85000"/>
                    <a:lumOff val="15000"/>
                  </a:prstClr>
                </a:solidFill>
                <a:latin typeface="Comic Sans MS" panose="030F0702030302020204" pitchFamily="66" charset="0"/>
              </a:rPr>
              <a:t>Wave Packets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9938" y="572163"/>
                <a:ext cx="10037145" cy="4871258"/>
              </a:xfrm>
            </p:spPr>
            <p:txBody>
              <a:bodyPr/>
              <a:lstStyle/>
              <a:p>
                <a:r>
                  <a:rPr lang="en-US" dirty="0">
                    <a:solidFill>
                      <a:srgbClr val="231F20"/>
                    </a:solidFill>
                    <a:latin typeface="Comic Sans MS" panose="030F0702030302020204" pitchFamily="66" charset="0"/>
                    <a:ea typeface="Times New Roman" panose="02020603050405020304" pitchFamily="18" charset="0"/>
                  </a:rPr>
                  <a:t>For a simple group consisting of only two </a:t>
                </a:r>
                <a:r>
                  <a:rPr lang="en-US" spc="-15" dirty="0">
                    <a:solidFill>
                      <a:srgbClr val="231F20"/>
                    </a:solidFill>
                    <a:latin typeface="Comic Sans MS" panose="030F0702030302020204" pitchFamily="66" charset="0"/>
                    <a:ea typeface="Times New Roman" panose="02020603050405020304" pitchFamily="18" charset="0"/>
                  </a:rPr>
                  <a:t>waves </a:t>
                </a:r>
                <a:r>
                  <a:rPr lang="en-US" dirty="0">
                    <a:solidFill>
                      <a:srgbClr val="231F20"/>
                    </a:solidFill>
                    <a:latin typeface="Comic Sans MS" panose="030F0702030302020204" pitchFamily="66" charset="0"/>
                    <a:ea typeface="Times New Roman" panose="02020603050405020304" pitchFamily="18" charset="0"/>
                  </a:rPr>
                  <a:t>of equal amplitude and nearly</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equal</a:t>
                </a:r>
                <a:r>
                  <a:rPr lang="en-US" spc="-40"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frequencies</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and</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wavelengths.</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Such</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a</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group</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occurs</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in</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the</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phenomenon</a:t>
                </a:r>
                <a:r>
                  <a:rPr lang="en-US" spc="-35" dirty="0">
                    <a:solidFill>
                      <a:srgbClr val="231F20"/>
                    </a:solidFill>
                    <a:latin typeface="Comic Sans MS" panose="030F0702030302020204" pitchFamily="66" charset="0"/>
                    <a:ea typeface="Times New Roman" panose="02020603050405020304" pitchFamily="18" charset="0"/>
                  </a:rPr>
                  <a:t> </a:t>
                </a:r>
                <a:r>
                  <a:rPr lang="en-US" dirty="0">
                    <a:solidFill>
                      <a:srgbClr val="231F20"/>
                    </a:solidFill>
                    <a:latin typeface="Comic Sans MS" panose="030F0702030302020204" pitchFamily="66" charset="0"/>
                    <a:ea typeface="Times New Roman" panose="02020603050405020304" pitchFamily="18" charset="0"/>
                  </a:rPr>
                  <a:t>of beats and is described in most introductory textbooks</a:t>
                </a:r>
              </a:p>
              <a:p>
                <a:pPr marL="1102995" marR="8255" indent="0" algn="ctr" eaLnBrk="0" hangingPunct="0">
                  <a:lnSpc>
                    <a:spcPct val="91000"/>
                  </a:lnSpc>
                  <a:spcBef>
                    <a:spcPts val="0"/>
                  </a:spcBef>
                  <a:buNone/>
                </a:pPr>
                <a:endParaRPr lang="en-US" dirty="0">
                  <a:solidFill>
                    <a:srgbClr val="231F20"/>
                  </a:solidFill>
                  <a:latin typeface="Times New Roman" panose="02020603050405020304" pitchFamily="18" charset="0"/>
                  <a:ea typeface="Times New Roman" panose="02020603050405020304" pitchFamily="18" charset="0"/>
                </a:endParaRPr>
              </a:p>
              <a:p>
                <a:pPr marL="1102995" marR="8255" indent="0" algn="ctr" eaLnBrk="0" hangingPunct="0">
                  <a:lnSpc>
                    <a:spcPct val="91000"/>
                  </a:lnSpc>
                  <a:spcBef>
                    <a:spcPts val="0"/>
                  </a:spcBef>
                  <a:buNone/>
                </a:pPr>
                <a:r>
                  <a:rPr lang="en-US" sz="2800" i="1" dirty="0">
                    <a:solidFill>
                      <a:srgbClr val="231F20"/>
                    </a:solidFill>
                    <a:latin typeface="Times New Roman" panose="02020603050405020304" pitchFamily="18" charset="0"/>
                    <a:ea typeface="Times New Roman" panose="02020603050405020304" pitchFamily="18" charset="0"/>
                  </a:rPr>
                  <a:t>y</a:t>
                </a:r>
                <a:r>
                  <a:rPr lang="en-US" sz="2800" dirty="0">
                    <a:solidFill>
                      <a:srgbClr val="231F20"/>
                    </a:solidFill>
                    <a:latin typeface="Times New Roman" panose="02020603050405020304" pitchFamily="18" charset="0"/>
                    <a:ea typeface="Times New Roman" panose="02020603050405020304" pitchFamily="18" charset="0"/>
                  </a:rPr>
                  <a:t>(</a:t>
                </a:r>
                <a:r>
                  <a:rPr lang="en-US" sz="2800" i="1" dirty="0">
                    <a:solidFill>
                      <a:srgbClr val="231F20"/>
                    </a:solidFill>
                    <a:latin typeface="Times New Roman" panose="02020603050405020304" pitchFamily="18" charset="0"/>
                    <a:ea typeface="Times New Roman" panose="02020603050405020304" pitchFamily="18" charset="0"/>
                  </a:rPr>
                  <a:t>x</a:t>
                </a:r>
                <a:r>
                  <a:rPr lang="en-US" sz="2800" dirty="0">
                    <a:solidFill>
                      <a:srgbClr val="231F20"/>
                    </a:solidFill>
                    <a:latin typeface="Times New Roman" panose="02020603050405020304" pitchFamily="18" charset="0"/>
                    <a:ea typeface="Times New Roman" panose="02020603050405020304" pitchFamily="18" charset="0"/>
                  </a:rPr>
                  <a:t>, </a:t>
                </a:r>
                <a:r>
                  <a:rPr lang="en-US" sz="2800" i="1" dirty="0">
                    <a:solidFill>
                      <a:srgbClr val="231F20"/>
                    </a:solidFill>
                    <a:latin typeface="Times New Roman" panose="02020603050405020304" pitchFamily="18" charset="0"/>
                    <a:ea typeface="Times New Roman" panose="02020603050405020304" pitchFamily="18" charset="0"/>
                  </a:rPr>
                  <a:t>t</a:t>
                </a:r>
                <a:r>
                  <a:rPr lang="en-US" sz="2800" dirty="0">
                    <a:solidFill>
                      <a:srgbClr val="231F20"/>
                    </a:solidFill>
                    <a:latin typeface="Times New Roman" panose="02020603050405020304" pitchFamily="18" charset="0"/>
                    <a:ea typeface="Times New Roman" panose="02020603050405020304" pitchFamily="18" charset="0"/>
                  </a:rPr>
                  <a:t>) = </a:t>
                </a:r>
                <a:r>
                  <a:rPr lang="en-US" sz="2800" i="1" spc="-15" dirty="0">
                    <a:solidFill>
                      <a:srgbClr val="231F20"/>
                    </a:solidFill>
                    <a:latin typeface="Times New Roman" panose="02020603050405020304" pitchFamily="18" charset="0"/>
                    <a:ea typeface="Times New Roman" panose="02020603050405020304" pitchFamily="18" charset="0"/>
                  </a:rPr>
                  <a:t>y</a:t>
                </a:r>
                <a:r>
                  <a:rPr lang="en-US" sz="2800" spc="-15" baseline="-25000" dirty="0">
                    <a:solidFill>
                      <a:srgbClr val="231F20"/>
                    </a:solidFill>
                    <a:latin typeface="Times New Roman" panose="02020603050405020304" pitchFamily="18" charset="0"/>
                    <a:ea typeface="Times New Roman" panose="02020603050405020304" pitchFamily="18" charset="0"/>
                  </a:rPr>
                  <a:t>0</a:t>
                </a:r>
                <a:r>
                  <a:rPr lang="en-US" sz="2800" spc="-15" dirty="0">
                    <a:solidFill>
                      <a:srgbClr val="231F20"/>
                    </a:solidFill>
                    <a:latin typeface="Times New Roman" panose="02020603050405020304" pitchFamily="18" charset="0"/>
                    <a:ea typeface="Times New Roman" panose="02020603050405020304" pitchFamily="18" charset="0"/>
                  </a:rPr>
                  <a:t>cos </a:t>
                </a:r>
                <a:r>
                  <a:rPr lang="en-US" sz="2800" dirty="0">
                    <a:solidFill>
                      <a:srgbClr val="231F20"/>
                    </a:solidFill>
                    <a:latin typeface="Times New Roman" panose="02020603050405020304" pitchFamily="18" charset="0"/>
                    <a:ea typeface="Times New Roman" panose="02020603050405020304" pitchFamily="18" charset="0"/>
                  </a:rPr>
                  <a:t>(</a:t>
                </a:r>
                <a:r>
                  <a:rPr lang="en-US" sz="2800" i="1" dirty="0">
                    <a:solidFill>
                      <a:srgbClr val="231F20"/>
                    </a:solidFill>
                    <a:latin typeface="Times New Roman" panose="02020603050405020304" pitchFamily="18" charset="0"/>
                    <a:ea typeface="Times New Roman" panose="02020603050405020304" pitchFamily="18" charset="0"/>
                  </a:rPr>
                  <a:t>k</a:t>
                </a:r>
                <a:r>
                  <a:rPr lang="en-US" sz="2800" baseline="-25000" dirty="0">
                    <a:solidFill>
                      <a:srgbClr val="231F20"/>
                    </a:solidFill>
                    <a:latin typeface="Times New Roman" panose="02020603050405020304" pitchFamily="18" charset="0"/>
                    <a:ea typeface="Times New Roman" panose="02020603050405020304" pitchFamily="18" charset="0"/>
                  </a:rPr>
                  <a:t>1</a:t>
                </a:r>
                <a:r>
                  <a:rPr lang="en-US" sz="2800" i="1" dirty="0">
                    <a:solidFill>
                      <a:srgbClr val="231F20"/>
                    </a:solidFill>
                    <a:latin typeface="Times New Roman" panose="02020603050405020304" pitchFamily="18" charset="0"/>
                    <a:ea typeface="Times New Roman" panose="02020603050405020304" pitchFamily="18" charset="0"/>
                  </a:rPr>
                  <a:t>x </a:t>
                </a:r>
                <a:r>
                  <a:rPr lang="en-US" sz="2800" dirty="0">
                    <a:solidFill>
                      <a:srgbClr val="231F20"/>
                    </a:solidFill>
                    <a:latin typeface="Times New Roman" panose="02020603050405020304" pitchFamily="18" charset="0"/>
                    <a:ea typeface="Times New Roman" panose="02020603050405020304" pitchFamily="18" charset="0"/>
                  </a:rPr>
                  <a:t>-</a:t>
                </a:r>
                <a:r>
                  <a:rPr lang="en-US" sz="2800" spc="-305" dirty="0">
                    <a:solidFill>
                      <a:srgbClr val="231F20"/>
                    </a:solidFill>
                    <a:latin typeface="Times New Roman" panose="02020603050405020304" pitchFamily="18" charset="0"/>
                    <a:ea typeface="Times New Roman" panose="02020603050405020304" pitchFamily="18" charset="0"/>
                  </a:rPr>
                  <a:t> </a:t>
                </a:r>
                <a:r>
                  <a:rPr lang="el-GR" sz="2800" dirty="0">
                    <a:solidFill>
                      <a:srgbClr val="231F20"/>
                    </a:solidFill>
                    <a:latin typeface="Times New Roman" panose="02020603050405020304" pitchFamily="18" charset="0"/>
                    <a:ea typeface="Times New Roman" panose="02020603050405020304" pitchFamily="18" charset="0"/>
                  </a:rPr>
                  <a:t>ω</a:t>
                </a:r>
                <a:r>
                  <a:rPr lang="en-US" sz="2800" baseline="-25000" dirty="0">
                    <a:solidFill>
                      <a:srgbClr val="231F20"/>
                    </a:solidFill>
                    <a:latin typeface="Times New Roman" panose="02020603050405020304" pitchFamily="18" charset="0"/>
                    <a:ea typeface="Times New Roman" panose="02020603050405020304" pitchFamily="18" charset="0"/>
                  </a:rPr>
                  <a:t>1</a:t>
                </a:r>
                <a:r>
                  <a:rPr lang="en-US" sz="2800" i="1" dirty="0">
                    <a:solidFill>
                      <a:srgbClr val="231F20"/>
                    </a:solidFill>
                    <a:latin typeface="Times New Roman" panose="02020603050405020304" pitchFamily="18" charset="0"/>
                    <a:ea typeface="Times New Roman" panose="02020603050405020304" pitchFamily="18" charset="0"/>
                  </a:rPr>
                  <a:t>t</a:t>
                </a:r>
                <a:r>
                  <a:rPr lang="en-US" sz="2800" dirty="0">
                    <a:solidFill>
                      <a:srgbClr val="231F20"/>
                    </a:solidFill>
                    <a:latin typeface="Times New Roman" panose="02020603050405020304" pitchFamily="18" charset="0"/>
                    <a:ea typeface="Times New Roman" panose="02020603050405020304" pitchFamily="18" charset="0"/>
                  </a:rPr>
                  <a:t>) + </a:t>
                </a:r>
                <a:r>
                  <a:rPr lang="en-US" sz="2800" i="1" spc="-15" dirty="0">
                    <a:solidFill>
                      <a:srgbClr val="231F20"/>
                    </a:solidFill>
                    <a:latin typeface="Times New Roman" panose="02020603050405020304" pitchFamily="18" charset="0"/>
                    <a:ea typeface="Times New Roman" panose="02020603050405020304" pitchFamily="18" charset="0"/>
                  </a:rPr>
                  <a:t>y</a:t>
                </a:r>
                <a:r>
                  <a:rPr lang="en-US" sz="2800" spc="-15" baseline="-25000" dirty="0">
                    <a:solidFill>
                      <a:srgbClr val="231F20"/>
                    </a:solidFill>
                    <a:latin typeface="Times New Roman" panose="02020603050405020304" pitchFamily="18" charset="0"/>
                    <a:ea typeface="Times New Roman" panose="02020603050405020304" pitchFamily="18" charset="0"/>
                  </a:rPr>
                  <a:t>0</a:t>
                </a:r>
                <a:r>
                  <a:rPr lang="en-US" sz="2800" spc="-15" dirty="0">
                    <a:solidFill>
                      <a:srgbClr val="231F20"/>
                    </a:solidFill>
                    <a:latin typeface="Times New Roman" panose="02020603050405020304" pitchFamily="18" charset="0"/>
                    <a:ea typeface="Times New Roman" panose="02020603050405020304" pitchFamily="18" charset="0"/>
                  </a:rPr>
                  <a:t>cos </a:t>
                </a:r>
                <a:r>
                  <a:rPr lang="en-US" sz="2800" dirty="0">
                    <a:solidFill>
                      <a:srgbClr val="231F20"/>
                    </a:solidFill>
                    <a:latin typeface="Times New Roman" panose="02020603050405020304" pitchFamily="18" charset="0"/>
                    <a:ea typeface="Times New Roman" panose="02020603050405020304" pitchFamily="18" charset="0"/>
                  </a:rPr>
                  <a:t>(</a:t>
                </a:r>
                <a:r>
                  <a:rPr lang="en-US" sz="2800" i="1" dirty="0">
                    <a:solidFill>
                      <a:srgbClr val="231F20"/>
                    </a:solidFill>
                    <a:latin typeface="Times New Roman" panose="02020603050405020304" pitchFamily="18" charset="0"/>
                    <a:ea typeface="Times New Roman" panose="02020603050405020304" pitchFamily="18" charset="0"/>
                  </a:rPr>
                  <a:t>k</a:t>
                </a:r>
                <a:r>
                  <a:rPr lang="en-US" sz="2800" baseline="-25000" dirty="0">
                    <a:solidFill>
                      <a:srgbClr val="231F20"/>
                    </a:solidFill>
                    <a:latin typeface="Times New Roman" panose="02020603050405020304" pitchFamily="18" charset="0"/>
                    <a:ea typeface="Times New Roman" panose="02020603050405020304" pitchFamily="18" charset="0"/>
                  </a:rPr>
                  <a:t>2</a:t>
                </a:r>
                <a:r>
                  <a:rPr lang="en-US" sz="2800" i="1" dirty="0">
                    <a:solidFill>
                      <a:srgbClr val="231F20"/>
                    </a:solidFill>
                    <a:latin typeface="Times New Roman" panose="02020603050405020304" pitchFamily="18" charset="0"/>
                    <a:ea typeface="Times New Roman" panose="02020603050405020304" pitchFamily="18" charset="0"/>
                  </a:rPr>
                  <a:t>x </a:t>
                </a:r>
                <a:r>
                  <a:rPr lang="en-US" sz="2800" dirty="0">
                    <a:solidFill>
                      <a:srgbClr val="231F20"/>
                    </a:solidFill>
                    <a:latin typeface="Times New Roman" panose="02020603050405020304" pitchFamily="18" charset="0"/>
                    <a:ea typeface="Times New Roman" panose="02020603050405020304" pitchFamily="18" charset="0"/>
                  </a:rPr>
                  <a:t>-</a:t>
                </a:r>
                <a:r>
                  <a:rPr lang="en-US" sz="2800" spc="-310" dirty="0">
                    <a:solidFill>
                      <a:srgbClr val="231F20"/>
                    </a:solidFill>
                    <a:latin typeface="Times New Roman" panose="02020603050405020304" pitchFamily="18" charset="0"/>
                    <a:ea typeface="Times New Roman" panose="02020603050405020304" pitchFamily="18" charset="0"/>
                  </a:rPr>
                  <a:t> </a:t>
                </a:r>
                <a:r>
                  <a:rPr lang="el-GR" sz="2800" dirty="0">
                    <a:solidFill>
                      <a:srgbClr val="231F20"/>
                    </a:solidFill>
                    <a:latin typeface="Times New Roman" panose="02020603050405020304" pitchFamily="18" charset="0"/>
                    <a:ea typeface="Times New Roman" panose="02020603050405020304" pitchFamily="18" charset="0"/>
                  </a:rPr>
                  <a:t>ω</a:t>
                </a:r>
                <a:r>
                  <a:rPr lang="en-US" sz="2800" baseline="-25000" dirty="0">
                    <a:solidFill>
                      <a:srgbClr val="231F20"/>
                    </a:solidFill>
                    <a:latin typeface="Times New Roman" panose="02020603050405020304" pitchFamily="18" charset="0"/>
                    <a:ea typeface="Times New Roman" panose="02020603050405020304" pitchFamily="18" charset="0"/>
                  </a:rPr>
                  <a:t>2</a:t>
                </a:r>
                <a:r>
                  <a:rPr lang="en-US" sz="2800" i="1" dirty="0">
                    <a:solidFill>
                      <a:srgbClr val="231F20"/>
                    </a:solidFill>
                    <a:latin typeface="Times New Roman" panose="02020603050405020304" pitchFamily="18" charset="0"/>
                    <a:ea typeface="Times New Roman" panose="02020603050405020304" pitchFamily="18" charset="0"/>
                  </a:rPr>
                  <a:t>t</a:t>
                </a:r>
                <a:r>
                  <a:rPr lang="en-US" sz="2800" dirty="0">
                    <a:solidFill>
                      <a:srgbClr val="231F20"/>
                    </a:solidFill>
                    <a:latin typeface="Times New Roman" panose="02020603050405020304" pitchFamily="18" charset="0"/>
                    <a:ea typeface="Times New Roman" panose="02020603050405020304" pitchFamily="18" charset="0"/>
                  </a:rPr>
                  <a:t>)</a:t>
                </a:r>
              </a:p>
              <a:p>
                <a:pPr marL="1102995" marR="8255" indent="0" algn="ctr" eaLnBrk="0" hangingPunct="0">
                  <a:lnSpc>
                    <a:spcPct val="91000"/>
                  </a:lnSpc>
                  <a:spcBef>
                    <a:spcPts val="0"/>
                  </a:spcBef>
                  <a:buNone/>
                </a:pPr>
                <a:r>
                  <a:rPr lang="en-US" sz="2800" i="1" dirty="0">
                    <a:solidFill>
                      <a:srgbClr val="231F20"/>
                    </a:solidFill>
                    <a:latin typeface="Times New Roman" panose="02020603050405020304" pitchFamily="18" charset="0"/>
                    <a:ea typeface="Times New Roman" panose="02020603050405020304" pitchFamily="18" charset="0"/>
                  </a:rPr>
                  <a:t>y</a:t>
                </a:r>
                <a:r>
                  <a:rPr lang="en-US" sz="2800" dirty="0">
                    <a:solidFill>
                      <a:srgbClr val="231F20"/>
                    </a:solidFill>
                    <a:latin typeface="Times New Roman" panose="02020603050405020304" pitchFamily="18" charset="0"/>
                    <a:ea typeface="Times New Roman" panose="02020603050405020304" pitchFamily="18" charset="0"/>
                  </a:rPr>
                  <a:t>(</a:t>
                </a:r>
                <a:r>
                  <a:rPr lang="en-US" sz="2800" i="1" dirty="0">
                    <a:solidFill>
                      <a:srgbClr val="231F20"/>
                    </a:solidFill>
                    <a:latin typeface="Times New Roman" panose="02020603050405020304" pitchFamily="18" charset="0"/>
                    <a:ea typeface="Times New Roman" panose="02020603050405020304" pitchFamily="18" charset="0"/>
                  </a:rPr>
                  <a:t>x</a:t>
                </a:r>
                <a:r>
                  <a:rPr lang="en-US" sz="2800" dirty="0">
                    <a:solidFill>
                      <a:srgbClr val="231F20"/>
                    </a:solidFill>
                    <a:latin typeface="Times New Roman" panose="02020603050405020304" pitchFamily="18" charset="0"/>
                    <a:ea typeface="Times New Roman" panose="02020603050405020304" pitchFamily="18" charset="0"/>
                  </a:rPr>
                  <a:t>,</a:t>
                </a:r>
                <a:r>
                  <a:rPr lang="en-US" sz="2800" spc="-50" dirty="0">
                    <a:solidFill>
                      <a:srgbClr val="231F20"/>
                    </a:solidFill>
                    <a:latin typeface="Times New Roman" panose="02020603050405020304" pitchFamily="18" charset="0"/>
                    <a:ea typeface="Times New Roman" panose="02020603050405020304" pitchFamily="18" charset="0"/>
                  </a:rPr>
                  <a:t> </a:t>
                </a:r>
                <a:r>
                  <a:rPr lang="en-US" sz="2800" i="1" dirty="0">
                    <a:solidFill>
                      <a:srgbClr val="231F20"/>
                    </a:solidFill>
                    <a:latin typeface="Times New Roman" panose="02020603050405020304" pitchFamily="18" charset="0"/>
                    <a:ea typeface="Times New Roman" panose="02020603050405020304" pitchFamily="18" charset="0"/>
                  </a:rPr>
                  <a:t>t</a:t>
                </a:r>
                <a:r>
                  <a:rPr lang="en-US" sz="2800" dirty="0">
                    <a:solidFill>
                      <a:srgbClr val="231F20"/>
                    </a:solidFill>
                    <a:latin typeface="Times New Roman" panose="02020603050405020304" pitchFamily="18" charset="0"/>
                    <a:ea typeface="Times New Roman" panose="02020603050405020304" pitchFamily="18" charset="0"/>
                  </a:rPr>
                  <a:t>))</a:t>
                </a:r>
                <a:r>
                  <a:rPr lang="en-US" sz="2800" spc="-5" dirty="0">
                    <a:solidFill>
                      <a:srgbClr val="231F20"/>
                    </a:solidFill>
                    <a:latin typeface="Times New Roman" panose="02020603050405020304" pitchFamily="18" charset="0"/>
                    <a:ea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rPr>
                  <a:t>=</a:t>
                </a:r>
                <a:r>
                  <a:rPr lang="en-US" sz="2800" spc="-50" dirty="0">
                    <a:solidFill>
                      <a:srgbClr val="231F20"/>
                    </a:solidFill>
                    <a:latin typeface="Times New Roman" panose="02020603050405020304" pitchFamily="18" charset="0"/>
                    <a:ea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rPr>
                  <a:t>2</a:t>
                </a:r>
                <a:r>
                  <a:rPr lang="en-US" sz="2800" i="1" dirty="0">
                    <a:solidFill>
                      <a:srgbClr val="231F20"/>
                    </a:solidFill>
                    <a:latin typeface="Times New Roman" panose="02020603050405020304" pitchFamily="18" charset="0"/>
                    <a:ea typeface="Times New Roman" panose="02020603050405020304" pitchFamily="18" charset="0"/>
                  </a:rPr>
                  <a:t>y</a:t>
                </a:r>
                <a:r>
                  <a:rPr lang="en-US" sz="2800" spc="-15" baseline="-25000" dirty="0">
                    <a:solidFill>
                      <a:srgbClr val="231F20"/>
                    </a:solidFill>
                    <a:latin typeface="Times New Roman" panose="02020603050405020304" pitchFamily="18" charset="0"/>
                    <a:ea typeface="Times New Roman" panose="02020603050405020304" pitchFamily="18" charset="0"/>
                  </a:rPr>
                  <a:t>0</a:t>
                </a:r>
                <a:r>
                  <a:rPr lang="en-US" sz="2800" i="1" spc="-15" dirty="0">
                    <a:solidFill>
                      <a:srgbClr val="231F20"/>
                    </a:solidFill>
                    <a:latin typeface="Times New Roman" panose="02020603050405020304" pitchFamily="18" charset="0"/>
                    <a:ea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rPr>
                  <a:t>cos</a:t>
                </a:r>
                <a:r>
                  <a:rPr lang="en-US" sz="2800" spc="-70" dirty="0">
                    <a:solidFill>
                      <a:srgbClr val="231F20"/>
                    </a:solidFill>
                    <a:latin typeface="Times New Roman" panose="02020603050405020304" pitchFamily="18" charset="0"/>
                    <a:ea typeface="Times New Roman" panose="02020603050405020304" pitchFamily="18" charset="0"/>
                  </a:rPr>
                  <a:t> (</a:t>
                </a:r>
                <a:r>
                  <a:rPr lang="el-GR" sz="2800" dirty="0">
                    <a:solidFill>
                      <a:srgbClr val="231F20"/>
                    </a:solidFill>
                    <a:latin typeface="Arial" panose="020B0604020202020204" pitchFamily="34" charset="0"/>
                    <a:ea typeface="Times New Roman" panose="02020603050405020304" pitchFamily="18" charset="0"/>
                  </a:rPr>
                  <a:t>Δ</a:t>
                </a:r>
                <a14:m>
                  <m:oMath xmlns:m="http://schemas.openxmlformats.org/officeDocument/2006/math">
                    <m:f>
                      <m:fPr>
                        <m:ctrlPr>
                          <a:rPr lang="el-GR" sz="2800" i="1" smtClean="0">
                            <a:solidFill>
                              <a:srgbClr val="231F20"/>
                            </a:solidFill>
                            <a:latin typeface="Cambria Math" panose="02040503050406030204" pitchFamily="18" charset="0"/>
                          </a:rPr>
                        </m:ctrlPr>
                      </m:fPr>
                      <m:num>
                        <m:r>
                          <a:rPr lang="en-US" sz="2800" b="0" i="1" smtClean="0">
                            <a:solidFill>
                              <a:srgbClr val="231F20"/>
                            </a:solidFill>
                            <a:latin typeface="Cambria Math" panose="02040503050406030204" pitchFamily="18" charset="0"/>
                          </a:rPr>
                          <m:t>𝑘</m:t>
                        </m:r>
                      </m:num>
                      <m:den>
                        <m:r>
                          <a:rPr lang="en-US" sz="2800" b="0" i="1" smtClean="0">
                            <a:solidFill>
                              <a:srgbClr val="231F20"/>
                            </a:solidFill>
                            <a:latin typeface="Cambria Math" panose="02040503050406030204" pitchFamily="18" charset="0"/>
                          </a:rPr>
                          <m:t>2</m:t>
                        </m:r>
                      </m:den>
                    </m:f>
                  </m:oMath>
                </a14:m>
                <a:r>
                  <a:rPr lang="en-US" sz="2800" i="1" dirty="0">
                    <a:solidFill>
                      <a:srgbClr val="231F20"/>
                    </a:solidFill>
                    <a:latin typeface="Times New Roman" panose="02020603050405020304" pitchFamily="18" charset="0"/>
                    <a:ea typeface="Times New Roman" panose="02020603050405020304" pitchFamily="18" charset="0"/>
                  </a:rPr>
                  <a:t>x </a:t>
                </a:r>
                <a:r>
                  <a:rPr lang="en-US" sz="2800" dirty="0">
                    <a:solidFill>
                      <a:srgbClr val="231F20"/>
                    </a:solidFill>
                    <a:latin typeface="Times New Roman" panose="02020603050405020304" pitchFamily="18" charset="0"/>
                    <a:ea typeface="Times New Roman" panose="02020603050405020304" pitchFamily="18" charset="0"/>
                  </a:rPr>
                  <a:t>-</a:t>
                </a:r>
                <a:r>
                  <a:rPr lang="en-US" sz="2800" spc="-230" dirty="0">
                    <a:solidFill>
                      <a:srgbClr val="231F20"/>
                    </a:solidFill>
                    <a:latin typeface="Times New Roman" panose="02020603050405020304" pitchFamily="18" charset="0"/>
                    <a:ea typeface="Times New Roman" panose="02020603050405020304" pitchFamily="18" charset="0"/>
                  </a:rPr>
                  <a:t> </a:t>
                </a:r>
                <a:r>
                  <a:rPr lang="el-GR" sz="2800" dirty="0">
                    <a:solidFill>
                      <a:srgbClr val="231F20"/>
                    </a:solidFill>
                    <a:latin typeface="Arial" panose="020B0604020202020204" pitchFamily="34" charset="0"/>
                    <a:ea typeface="Times New Roman" panose="02020603050405020304" pitchFamily="18" charset="0"/>
                  </a:rPr>
                  <a:t>Δ</a:t>
                </a:r>
                <a14:m>
                  <m:oMath xmlns:m="http://schemas.openxmlformats.org/officeDocument/2006/math">
                    <m:f>
                      <m:fPr>
                        <m:ctrlPr>
                          <a:rPr lang="el-GR" sz="2800" i="1">
                            <a:solidFill>
                              <a:srgbClr val="231F20"/>
                            </a:solidFill>
                            <a:latin typeface="Cambria Math" panose="02040503050406030204" pitchFamily="18" charset="0"/>
                          </a:rPr>
                        </m:ctrlPr>
                      </m:fPr>
                      <m:num>
                        <m:r>
                          <m:rPr>
                            <m:sty m:val="p"/>
                          </m:rPr>
                          <a:rPr lang="el-GR" sz="2800" i="1" smtClean="0">
                            <a:solidFill>
                              <a:srgbClr val="231F20"/>
                            </a:solidFill>
                            <a:latin typeface="Cambria Math" panose="02040503050406030204" pitchFamily="18" charset="0"/>
                          </a:rPr>
                          <m:t>ω</m:t>
                        </m:r>
                      </m:num>
                      <m:den>
                        <m:r>
                          <a:rPr lang="en-US" sz="2800" i="1">
                            <a:solidFill>
                              <a:srgbClr val="231F20"/>
                            </a:solidFill>
                            <a:latin typeface="Cambria Math" panose="02040503050406030204" pitchFamily="18" charset="0"/>
                          </a:rPr>
                          <m:t>2</m:t>
                        </m:r>
                      </m:den>
                    </m:f>
                  </m:oMath>
                </a14:m>
                <a:r>
                  <a:rPr lang="en-US" sz="2800" i="1" dirty="0">
                    <a:solidFill>
                      <a:srgbClr val="231F20"/>
                    </a:solidFill>
                    <a:latin typeface="Times New Roman" panose="02020603050405020304" pitchFamily="18" charset="0"/>
                    <a:ea typeface="Times New Roman" panose="02020603050405020304" pitchFamily="18" charset="0"/>
                  </a:rPr>
                  <a:t>t</a:t>
                </a:r>
                <a:r>
                  <a:rPr lang="en-US" sz="2800" i="1" spc="-185" dirty="0">
                    <a:solidFill>
                      <a:srgbClr val="231F20"/>
                    </a:solidFill>
                    <a:latin typeface="Times New Roman" panose="02020603050405020304" pitchFamily="18" charset="0"/>
                    <a:ea typeface="Times New Roman" panose="02020603050405020304" pitchFamily="18" charset="0"/>
                  </a:rPr>
                  <a:t> ) </a:t>
                </a:r>
                <a:r>
                  <a:rPr lang="en-US" sz="2800" dirty="0">
                    <a:solidFill>
                      <a:srgbClr val="231F20"/>
                    </a:solidFill>
                    <a:latin typeface="Times New Roman" panose="02020603050405020304" pitchFamily="18" charset="0"/>
                    <a:ea typeface="Times New Roman" panose="02020603050405020304" pitchFamily="18" charset="0"/>
                  </a:rPr>
                  <a:t>cos</a:t>
                </a:r>
                <a:r>
                  <a:rPr lang="en-US" sz="2800" spc="-165" dirty="0">
                    <a:solidFill>
                      <a:srgbClr val="231F20"/>
                    </a:solidFill>
                    <a:latin typeface="Times New Roman" panose="02020603050405020304" pitchFamily="18" charset="0"/>
                    <a:ea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rPr>
                  <a:t>(</a:t>
                </a:r>
                <a14:m>
                  <m:oMath xmlns:m="http://schemas.openxmlformats.org/officeDocument/2006/math">
                    <m:acc>
                      <m:accPr>
                        <m:chr m:val="̅"/>
                        <m:ctrlPr>
                          <a:rPr lang="en-US" sz="2800" i="1" dirty="0" smtClean="0">
                            <a:solidFill>
                              <a:srgbClr val="231F20"/>
                            </a:solidFill>
                            <a:latin typeface="Cambria Math" panose="02040503050406030204" pitchFamily="18" charset="0"/>
                          </a:rPr>
                        </m:ctrlPr>
                      </m:accPr>
                      <m:e>
                        <m:r>
                          <a:rPr lang="en-US" sz="2800" i="1" dirty="0">
                            <a:solidFill>
                              <a:srgbClr val="231F20"/>
                            </a:solidFill>
                            <a:latin typeface="Cambria Math" panose="02040503050406030204" pitchFamily="18" charset="0"/>
                            <a:ea typeface="Times New Roman" panose="02020603050405020304" pitchFamily="18" charset="0"/>
                          </a:rPr>
                          <m:t>𝑘</m:t>
                        </m:r>
                      </m:e>
                    </m:acc>
                  </m:oMath>
                </a14:m>
                <a:r>
                  <a:rPr lang="en-US" sz="2800" i="1" dirty="0">
                    <a:solidFill>
                      <a:srgbClr val="231F20"/>
                    </a:solidFill>
                    <a:latin typeface="Times New Roman" panose="02020603050405020304" pitchFamily="18" charset="0"/>
                    <a:ea typeface="Times New Roman" panose="02020603050405020304" pitchFamily="18" charset="0"/>
                  </a:rPr>
                  <a:t>x </a:t>
                </a:r>
                <a:r>
                  <a:rPr lang="en-US" sz="2800" dirty="0">
                    <a:solidFill>
                      <a:srgbClr val="231F20"/>
                    </a:solidFill>
                    <a:latin typeface="Times New Roman" panose="02020603050405020304" pitchFamily="18" charset="0"/>
                    <a:ea typeface="Times New Roman" panose="02020603050405020304" pitchFamily="18" charset="0"/>
                  </a:rPr>
                  <a:t>-</a:t>
                </a:r>
                <a:r>
                  <a:rPr lang="en-US" sz="2800" spc="-280" dirty="0">
                    <a:solidFill>
                      <a:srgbClr val="231F2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2800" i="1" dirty="0" smtClean="0">
                            <a:solidFill>
                              <a:srgbClr val="231F20"/>
                            </a:solidFill>
                            <a:latin typeface="Cambria Math" panose="02040503050406030204" pitchFamily="18" charset="0"/>
                          </a:rPr>
                        </m:ctrlPr>
                      </m:accPr>
                      <m:e>
                        <m:r>
                          <a:rPr lang="en-US" sz="2800" i="1" dirty="0" smtClean="0">
                            <a:solidFill>
                              <a:srgbClr val="231F20"/>
                            </a:solidFill>
                            <a:latin typeface="Cambria Math" panose="02040503050406030204" pitchFamily="18" charset="0"/>
                            <a:ea typeface="Cambria Math" panose="02040503050406030204" pitchFamily="18" charset="0"/>
                          </a:rPr>
                          <m:t>𝜔</m:t>
                        </m:r>
                      </m:e>
                    </m:acc>
                  </m:oMath>
                </a14:m>
                <a:r>
                  <a:rPr lang="en-US" sz="2800" i="1" dirty="0">
                    <a:solidFill>
                      <a:srgbClr val="231F20"/>
                    </a:solidFill>
                    <a:latin typeface="Times New Roman" panose="02020603050405020304" pitchFamily="18" charset="0"/>
                    <a:ea typeface="Times New Roman" panose="02020603050405020304" pitchFamily="18" charset="0"/>
                  </a:rPr>
                  <a:t>t</a:t>
                </a:r>
                <a:r>
                  <a:rPr lang="en-US" sz="2800" dirty="0">
                    <a:solidFill>
                      <a:srgbClr val="231F2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dirty="0">
                    <a:latin typeface="Comic Sans MS" panose="030F0702030302020204" pitchFamily="66" charset="0"/>
                  </a:rPr>
                  <a:t>The envelope moves with  an average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e>
                    </m:acc>
                  </m:oMath>
                </a14:m>
                <a:r>
                  <a:rPr lang="en-US" dirty="0">
                    <a:latin typeface="Comic Sans MS" panose="030F0702030302020204" pitchFamily="66" charset="0"/>
                  </a:rPr>
                  <a:t>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𝑘</m:t>
                        </m:r>
                      </m:e>
                    </m:acc>
                  </m:oMath>
                </a14:m>
                <a:r>
                  <a:rPr lang="en-US" dirty="0">
                    <a:latin typeface="Comic Sans MS" panose="030F0702030302020204" pitchFamily="66" charset="0"/>
                  </a:rPr>
                  <a:t>, the phase velocity </a:t>
                </a:r>
                <a:r>
                  <a:rPr lang="en-US" dirty="0" err="1">
                    <a:latin typeface="Comic Sans MS" panose="030F0702030302020204" pitchFamily="66" charset="0"/>
                  </a:rPr>
                  <a:t>v</a:t>
                </a:r>
                <a:r>
                  <a:rPr lang="en-US" baseline="-25000" dirty="0" err="1">
                    <a:latin typeface="Comic Sans MS" panose="030F0702030302020204" pitchFamily="66" charset="0"/>
                  </a:rPr>
                  <a:t>p</a:t>
                </a:r>
                <a:r>
                  <a:rPr lang="en-US" dirty="0">
                    <a:latin typeface="Comic Sans MS" panose="030F0702030302020204" pitchFamily="66" charset="0"/>
                  </a:rPr>
                  <a:t> due to </a:t>
                </a:r>
                <a:r>
                  <a:rPr lang="en-US" dirty="0">
                    <a:solidFill>
                      <a:srgbClr val="FF0000"/>
                    </a:solidFill>
                    <a:latin typeface="Comic Sans MS" panose="030F0702030302020204" pitchFamily="66" charset="0"/>
                  </a:rPr>
                  <a:t>the second cos</a:t>
                </a:r>
                <a:r>
                  <a:rPr lang="en-US" dirty="0">
                    <a:latin typeface="Comic Sans MS" panose="030F0702030302020204" pitchFamily="66" charset="0"/>
                  </a:rPr>
                  <a:t>, and the envelope moves with a speed </a:t>
                </a:r>
                <a14:m>
                  <m:oMath xmlns:m="http://schemas.openxmlformats.org/officeDocument/2006/math">
                    <m:f>
                      <m:fPr>
                        <m:ctrlPr>
                          <a:rPr lang="en-US" i="1" smtClean="0">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el-GR" i="1" smtClean="0">
                            <a:latin typeface="Cambria Math" panose="02040503050406030204" pitchFamily="18" charset="0"/>
                            <a:ea typeface="Cambria Math" panose="02040503050406030204" pitchFamily="18" charset="0"/>
                          </a:rPr>
                          <m:t>𝜔</m:t>
                        </m:r>
                      </m:num>
                      <m:den>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𝑘</m:t>
                        </m:r>
                      </m:den>
                    </m:f>
                  </m:oMath>
                </a14:m>
                <a:r>
                  <a:rPr lang="en-US" dirty="0">
                    <a:latin typeface="Comic Sans MS" panose="030F0702030302020204" pitchFamily="66" charset="0"/>
                  </a:rPr>
                  <a:t> . The speed of the envelope is called the group velocity V</a:t>
                </a:r>
                <a:r>
                  <a:rPr lang="en-US" baseline="-25000" dirty="0">
                    <a:latin typeface="Comic Sans MS" panose="030F0702030302020204" pitchFamily="66" charset="0"/>
                  </a:rPr>
                  <a:t>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9938" y="572163"/>
                <a:ext cx="10037145" cy="4871258"/>
              </a:xfrm>
              <a:blipFill>
                <a:blip r:embed="rId2"/>
                <a:stretch>
                  <a:fillRect l="-425" t="-62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61" y="3490205"/>
            <a:ext cx="3277575" cy="30031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903185" y="4943658"/>
                <a:ext cx="6096000" cy="1600438"/>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Shows y(x) at a given instant for each of the two waves. The waves are in phase at the origin, but because of the difference in wavelength, they become out of phase and then in phase again.</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sum of these waves. The spatial extent of the group </a:t>
                </a:r>
                <a:r>
                  <a:rPr kumimoji="0" lang="el-GR" sz="1400" b="0" i="0" u="none" strike="noStrike" kern="1200" cap="none" spc="0" normalizeH="0" baseline="0" noProof="0" dirty="0">
                    <a:ln>
                      <a:noFill/>
                    </a:ln>
                    <a:solidFill>
                      <a:prstClr val="black"/>
                    </a:solidFill>
                    <a:effectLst/>
                    <a:uLnTx/>
                    <a:uFillTx/>
                    <a:latin typeface="Century Gothic" panose="020B0502020202020204"/>
                    <a:ea typeface="+mn-ea"/>
                    <a:cs typeface="+mn-cs"/>
                  </a:rPr>
                  <a:t>Δ</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x is inversely proportional to the difference in wave numbers </a:t>
                </a:r>
                <a:r>
                  <a:rPr kumimoji="0" lang="el-GR" sz="1400" b="0" i="0" u="none" strike="noStrike" kern="1200" cap="none" spc="0" normalizeH="0" baseline="0" noProof="0" dirty="0">
                    <a:ln>
                      <a:noFill/>
                    </a:ln>
                    <a:solidFill>
                      <a:prstClr val="black"/>
                    </a:solidFill>
                    <a:effectLst/>
                    <a:uLnTx/>
                    <a:uFillTx/>
                    <a:latin typeface="Century Gothic" panose="020B0502020202020204"/>
                    <a:ea typeface="+mn-ea"/>
                    <a:cs typeface="+mn-cs"/>
                  </a:rPr>
                  <a:t>Δ</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 where k is related to the wavelength by k = 2</a:t>
                </a:r>
                <a14:m>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oMath>
                </a14:m>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Identical figures are obtained if y is plotted versus time t at a fixed point x. </a:t>
                </a:r>
              </a:p>
            </p:txBody>
          </p:sp>
        </mc:Choice>
        <mc:Fallback xmlns="">
          <p:sp>
            <p:nvSpPr>
              <p:cNvPr id="5" name="Rectangle 4"/>
              <p:cNvSpPr>
                <a:spLocks noRot="1" noChangeAspect="1" noMove="1" noResize="1" noEditPoints="1" noAdjustHandles="1" noChangeArrowheads="1" noChangeShapeType="1" noTextEdit="1"/>
              </p:cNvSpPr>
              <p:nvPr/>
            </p:nvSpPr>
            <p:spPr>
              <a:xfrm>
                <a:off x="4903185" y="4943658"/>
                <a:ext cx="6096000" cy="1600438"/>
              </a:xfrm>
              <a:prstGeom prst="rect">
                <a:avLst/>
              </a:prstGeom>
              <a:blipFill>
                <a:blip r:embed="rId4"/>
                <a:stretch>
                  <a:fillRect l="-500" t="-2662" r="-900" b="-2662"/>
                </a:stretch>
              </a:blipFill>
            </p:spPr>
            <p:txBody>
              <a:bodyPr/>
              <a:lstStyle/>
              <a:p>
                <a:r>
                  <a:rPr lang="en-US">
                    <a:noFill/>
                  </a:rPr>
                  <a:t> </a:t>
                </a:r>
              </a:p>
            </p:txBody>
          </p:sp>
        </mc:Fallback>
      </mc:AlternateContent>
      <p:sp>
        <p:nvSpPr>
          <p:cNvPr id="6" name="TextBox 5"/>
          <p:cNvSpPr txBox="1"/>
          <p:nvPr/>
        </p:nvSpPr>
        <p:spPr>
          <a:xfrm>
            <a:off x="433610" y="3586705"/>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a:t>
            </a:r>
          </a:p>
        </p:txBody>
      </p:sp>
      <p:sp>
        <p:nvSpPr>
          <p:cNvPr id="7" name="TextBox 6"/>
          <p:cNvSpPr txBox="1"/>
          <p:nvPr/>
        </p:nvSpPr>
        <p:spPr>
          <a:xfrm>
            <a:off x="349289" y="5548608"/>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a:t>
            </a:r>
          </a:p>
        </p:txBody>
      </p:sp>
      <p:sp>
        <p:nvSpPr>
          <p:cNvPr id="8" name="TextBox 7"/>
          <p:cNvSpPr txBox="1"/>
          <p:nvPr/>
        </p:nvSpPr>
        <p:spPr>
          <a:xfrm>
            <a:off x="2676698" y="6076604"/>
            <a:ext cx="39901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p:cNvSpPr txBox="1"/>
          <p:nvPr/>
        </p:nvSpPr>
        <p:spPr>
          <a:xfrm>
            <a:off x="2608915" y="6014841"/>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rPr>
              <a:t>Δ</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x</a:t>
            </a:r>
          </a:p>
        </p:txBody>
      </p:sp>
      <p:sp>
        <p:nvSpPr>
          <p:cNvPr id="10" name="TextBox 9"/>
          <p:cNvSpPr txBox="1"/>
          <p:nvPr/>
        </p:nvSpPr>
        <p:spPr>
          <a:xfrm>
            <a:off x="1113907" y="4495309"/>
            <a:ext cx="464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Envelope of the two waves moving with v</a:t>
            </a:r>
            <a:r>
              <a:rPr kumimoji="0" 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g</a:t>
            </a:r>
          </a:p>
        </p:txBody>
      </p:sp>
      <p:cxnSp>
        <p:nvCxnSpPr>
          <p:cNvPr id="12" name="Straight Arrow Connector 11"/>
          <p:cNvCxnSpPr/>
          <p:nvPr/>
        </p:nvCxnSpPr>
        <p:spPr>
          <a:xfrm>
            <a:off x="2766648" y="4741738"/>
            <a:ext cx="75664" cy="403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flipV="1">
            <a:off x="2985766" y="5650380"/>
            <a:ext cx="285928" cy="669271"/>
          </a:xfrm>
          <a:prstGeom prst="rect">
            <a:avLst/>
          </a:prstGeom>
        </p:spPr>
      </p:pic>
      <p:sp>
        <p:nvSpPr>
          <p:cNvPr id="13" name="TextBox 12"/>
          <p:cNvSpPr txBox="1"/>
          <p:nvPr/>
        </p:nvSpPr>
        <p:spPr>
          <a:xfrm>
            <a:off x="2569748" y="6357211"/>
            <a:ext cx="1827476" cy="369332"/>
          </a:xfrm>
          <a:prstGeom prst="rect">
            <a:avLst/>
          </a:prstGeom>
          <a:noFill/>
        </p:spPr>
        <p:txBody>
          <a:bodyPr wrap="square" rtlCol="0">
            <a:spAutoFit/>
          </a:bodyPr>
          <a:lstStyle/>
          <a:p>
            <a:pPr lvl="0">
              <a:defRPr/>
            </a:pPr>
            <a:r>
              <a:rPr lang="en-US" dirty="0">
                <a:solidFill>
                  <a:prstClr val="black"/>
                </a:solidFill>
                <a:latin typeface="Comic Sans MS" panose="030F0702030302020204" pitchFamily="66" charset="0"/>
              </a:rPr>
              <a:t>moving with </a:t>
            </a:r>
            <a:r>
              <a:rPr lang="en-US" dirty="0" err="1">
                <a:solidFill>
                  <a:prstClr val="black"/>
                </a:solidFill>
                <a:latin typeface="Comic Sans MS" panose="030F0702030302020204" pitchFamily="66" charset="0"/>
              </a:rPr>
              <a:t>v</a:t>
            </a:r>
            <a:r>
              <a:rPr lang="en-US" baseline="-25000" dirty="0" err="1">
                <a:solidFill>
                  <a:prstClr val="black"/>
                </a:solidFill>
                <a:latin typeface="Comic Sans MS" panose="030F0702030302020204" pitchFamily="66" charset="0"/>
              </a:rPr>
              <a:t>p</a:t>
            </a:r>
            <a:endParaRPr lang="en-US" baseline="-25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68285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434" y="244784"/>
            <a:ext cx="8785599" cy="1024179"/>
          </a:xfrm>
        </p:spPr>
        <p:txBody>
          <a:bodyPr/>
          <a:lstStyle/>
          <a:p>
            <a:r>
              <a:rPr lang="en-US" dirty="0">
                <a:latin typeface="Comic Sans MS" panose="030F0702030302020204" pitchFamily="66" charset="0"/>
              </a:rPr>
              <a:t>Wave packets</a:t>
            </a:r>
          </a:p>
        </p:txBody>
      </p:sp>
      <p:pic>
        <p:nvPicPr>
          <p:cNvPr id="428" name="Picture 427"/>
          <p:cNvPicPr>
            <a:picLocks noChangeAspect="1"/>
          </p:cNvPicPr>
          <p:nvPr/>
        </p:nvPicPr>
        <p:blipFill>
          <a:blip r:embed="rId2"/>
          <a:stretch>
            <a:fillRect/>
          </a:stretch>
        </p:blipFill>
        <p:spPr>
          <a:xfrm>
            <a:off x="5285647" y="2307144"/>
            <a:ext cx="1003186" cy="2927329"/>
          </a:xfrm>
          <a:prstGeom prst="rect">
            <a:avLst/>
          </a:prstGeom>
        </p:spPr>
      </p:pic>
      <p:pic>
        <p:nvPicPr>
          <p:cNvPr id="544" name="Content Placeholder 543"/>
          <p:cNvPicPr>
            <a:picLocks noGrp="1" noChangeAspect="1"/>
          </p:cNvPicPr>
          <p:nvPr>
            <p:ph idx="1"/>
          </p:nvPr>
        </p:nvPicPr>
        <p:blipFill>
          <a:blip r:embed="rId3"/>
          <a:stretch>
            <a:fillRect/>
          </a:stretch>
        </p:blipFill>
        <p:spPr>
          <a:xfrm>
            <a:off x="1045411" y="1670179"/>
            <a:ext cx="9483657" cy="4853473"/>
          </a:xfrm>
          <a:prstGeom prst="rect">
            <a:avLst/>
          </a:prstGeom>
        </p:spPr>
      </p:pic>
      <p:pic>
        <p:nvPicPr>
          <p:cNvPr id="545" name="Picture 544"/>
          <p:cNvPicPr>
            <a:picLocks noChangeAspect="1"/>
          </p:cNvPicPr>
          <p:nvPr/>
        </p:nvPicPr>
        <p:blipFill>
          <a:blip r:embed="rId4"/>
          <a:stretch>
            <a:fillRect/>
          </a:stretch>
        </p:blipFill>
        <p:spPr>
          <a:xfrm>
            <a:off x="1857051" y="4845239"/>
            <a:ext cx="3825292" cy="1635574"/>
          </a:xfrm>
          <a:prstGeom prst="rect">
            <a:avLst/>
          </a:prstGeom>
        </p:spPr>
      </p:pic>
      <p:sp>
        <p:nvSpPr>
          <p:cNvPr id="546" name="TextBox 545"/>
          <p:cNvSpPr txBox="1"/>
          <p:nvPr/>
        </p:nvSpPr>
        <p:spPr>
          <a:xfrm>
            <a:off x="6818449" y="3219061"/>
            <a:ext cx="2952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y</a:t>
            </a:r>
            <a:endParaRPr kumimoji="0" lang="en-US" sz="1600" b="0" i="0"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547" name="TextBox 546"/>
              <p:cNvSpPr txBox="1"/>
              <p:nvPr/>
            </p:nvSpPr>
            <p:spPr>
              <a:xfrm>
                <a:off x="631139" y="5346051"/>
                <a:ext cx="1225912" cy="7645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up/>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nary>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547" name="TextBox 546"/>
              <p:cNvSpPr txBox="1">
                <a:spLocks noRot="1" noChangeAspect="1" noMove="1" noResize="1" noEditPoints="1" noAdjustHandles="1" noChangeArrowheads="1" noChangeShapeType="1" noTextEdit="1"/>
              </p:cNvSpPr>
              <p:nvPr/>
            </p:nvSpPr>
            <p:spPr>
              <a:xfrm>
                <a:off x="631139" y="5346051"/>
                <a:ext cx="1225912" cy="764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9" name="TextBox 548"/>
              <p:cNvSpPr txBox="1"/>
              <p:nvPr/>
            </p:nvSpPr>
            <p:spPr>
              <a:xfrm>
                <a:off x="8940110" y="3770808"/>
                <a:ext cx="2426755" cy="6252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𝜔</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𝑑𝑘</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𝑑𝑘</m:t>
                          </m:r>
                        </m:den>
                      </m:f>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549" name="TextBox 548"/>
              <p:cNvSpPr txBox="1">
                <a:spLocks noRot="1" noChangeAspect="1" noMove="1" noResize="1" noEditPoints="1" noAdjustHandles="1" noChangeArrowheads="1" noChangeShapeType="1" noTextEdit="1"/>
              </p:cNvSpPr>
              <p:nvPr/>
            </p:nvSpPr>
            <p:spPr>
              <a:xfrm>
                <a:off x="8940110" y="3770808"/>
                <a:ext cx="2426755" cy="6252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0" name="Rectangle 549"/>
              <p:cNvSpPr/>
              <p:nvPr/>
            </p:nvSpPr>
            <p:spPr>
              <a:xfrm>
                <a:off x="9134842" y="2402040"/>
                <a:ext cx="1923841" cy="5666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den>
                      </m:f>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550" name="Rectangle 549"/>
              <p:cNvSpPr>
                <a:spLocks noRot="1" noChangeAspect="1" noMove="1" noResize="1" noEditPoints="1" noAdjustHandles="1" noChangeArrowheads="1" noChangeShapeType="1" noTextEdit="1"/>
              </p:cNvSpPr>
              <p:nvPr/>
            </p:nvSpPr>
            <p:spPr>
              <a:xfrm>
                <a:off x="9134842" y="2402040"/>
                <a:ext cx="1923841" cy="566694"/>
              </a:xfrm>
              <a:prstGeom prst="rect">
                <a:avLst/>
              </a:prstGeom>
              <a:blipFill>
                <a:blip r:embed="rId7"/>
                <a:stretch>
                  <a:fillRect/>
                </a:stretch>
              </a:blipFill>
            </p:spPr>
            <p:txBody>
              <a:bodyPr/>
              <a:lstStyle/>
              <a:p>
                <a:r>
                  <a:rPr lang="en-US">
                    <a:noFill/>
                  </a:rPr>
                  <a:t> </a:t>
                </a:r>
              </a:p>
            </p:txBody>
          </p:sp>
        </mc:Fallback>
      </mc:AlternateContent>
      <p:sp>
        <p:nvSpPr>
          <p:cNvPr id="551" name="TextBox 550"/>
          <p:cNvSpPr txBox="1"/>
          <p:nvPr/>
        </p:nvSpPr>
        <p:spPr>
          <a:xfrm>
            <a:off x="7189063" y="1982519"/>
            <a:ext cx="45544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rPr>
              <a:t>The phase velocity of one harmonic wave</a:t>
            </a:r>
          </a:p>
        </p:txBody>
      </p:sp>
      <p:sp>
        <p:nvSpPr>
          <p:cNvPr id="552" name="TextBox 551"/>
          <p:cNvSpPr txBox="1"/>
          <p:nvPr/>
        </p:nvSpPr>
        <p:spPr>
          <a:xfrm>
            <a:off x="7618971" y="3153925"/>
            <a:ext cx="43749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rPr>
              <a:t>The group velocity of the group packet</a:t>
            </a:r>
          </a:p>
        </p:txBody>
      </p:sp>
      <p:sp>
        <p:nvSpPr>
          <p:cNvPr id="553" name="TextBox 552"/>
          <p:cNvSpPr txBox="1"/>
          <p:nvPr/>
        </p:nvSpPr>
        <p:spPr>
          <a:xfrm>
            <a:off x="1857051" y="1189237"/>
            <a:ext cx="6987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several waves with different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sp>
        <p:nvSpPr>
          <p:cNvPr id="554" name="TextBox 553"/>
          <p:cNvSpPr txBox="1"/>
          <p:nvPr/>
        </p:nvSpPr>
        <p:spPr>
          <a:xfrm>
            <a:off x="7772400" y="6413276"/>
            <a:ext cx="468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4</a:t>
            </a:r>
            <a:r>
              <a:rPr kumimoji="0" lang="el-GR" sz="1800" b="0" i="0" u="none" strike="noStrike" kern="1200" cap="none" spc="0" normalizeH="0" baseline="0" noProof="0" dirty="0">
                <a:ln>
                  <a:noFill/>
                </a:ln>
                <a:solidFill>
                  <a:prstClr val="black"/>
                </a:solidFill>
                <a:effectLst/>
                <a:uLnTx/>
                <a:uFillTx/>
                <a:latin typeface="Century Gothic" panose="020B0502020202020204"/>
                <a:ea typeface="+mn-ea"/>
                <a:cs typeface="+mn-cs"/>
              </a:rPr>
              <a:t>π</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55" name="TextBox 554"/>
          <p:cNvSpPr txBox="1"/>
          <p:nvPr/>
        </p:nvSpPr>
        <p:spPr>
          <a:xfrm>
            <a:off x="2971129" y="4537462"/>
            <a:ext cx="19687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x(units of 1/12)</a:t>
            </a:r>
          </a:p>
        </p:txBody>
      </p:sp>
      <mc:AlternateContent xmlns:mc="http://schemas.openxmlformats.org/markup-compatibility/2006" xmlns:a14="http://schemas.microsoft.com/office/drawing/2010/main">
        <mc:Choice Requires="a14">
          <p:sp>
            <p:nvSpPr>
              <p:cNvPr id="556" name="TextBox 555"/>
              <p:cNvSpPr txBox="1"/>
              <p:nvPr/>
            </p:nvSpPr>
            <p:spPr>
              <a:xfrm>
                <a:off x="5519060" y="1651519"/>
                <a:ext cx="65245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20</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π</m:t>
                    </m:r>
                  </m:oMath>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556" name="TextBox 555"/>
              <p:cNvSpPr txBox="1">
                <a:spLocks noRot="1" noChangeAspect="1" noMove="1" noResize="1" noEditPoints="1" noAdjustHandles="1" noChangeArrowheads="1" noChangeShapeType="1" noTextEdit="1"/>
              </p:cNvSpPr>
              <p:nvPr/>
            </p:nvSpPr>
            <p:spPr>
              <a:xfrm>
                <a:off x="5519060" y="1651519"/>
                <a:ext cx="652451" cy="369332"/>
              </a:xfrm>
              <a:prstGeom prst="rect">
                <a:avLst/>
              </a:prstGeom>
              <a:blipFill>
                <a:blip r:embed="rId8"/>
                <a:stretch>
                  <a:fillRect l="-2804"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7" name="TextBox 556"/>
              <p:cNvSpPr txBox="1"/>
              <p:nvPr/>
            </p:nvSpPr>
            <p:spPr>
              <a:xfrm>
                <a:off x="2435288" y="6228610"/>
                <a:ext cx="1268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=1/12</m:t>
                      </m:r>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557" name="TextBox 556"/>
              <p:cNvSpPr txBox="1">
                <a:spLocks noRot="1" noChangeAspect="1" noMove="1" noResize="1" noEditPoints="1" noAdjustHandles="1" noChangeArrowheads="1" noChangeShapeType="1" noTextEdit="1"/>
              </p:cNvSpPr>
              <p:nvPr/>
            </p:nvSpPr>
            <p:spPr>
              <a:xfrm>
                <a:off x="2435288" y="6228610"/>
                <a:ext cx="1268964" cy="369332"/>
              </a:xfrm>
              <a:prstGeom prst="rect">
                <a:avLst/>
              </a:prstGeom>
              <a:blipFill>
                <a:blip r:embed="rId9"/>
                <a:stretch>
                  <a:fillRect b="-16667"/>
                </a:stretch>
              </a:blipFill>
            </p:spPr>
            <p:txBody>
              <a:bodyPr/>
              <a:lstStyle/>
              <a:p>
                <a:r>
                  <a:rPr lang="en-US">
                    <a:noFill/>
                  </a:rPr>
                  <a:t> </a:t>
                </a:r>
              </a:p>
            </p:txBody>
          </p:sp>
        </mc:Fallback>
      </mc:AlternateContent>
      <p:cxnSp>
        <p:nvCxnSpPr>
          <p:cNvPr id="559" name="Straight Arrow Connector 558"/>
          <p:cNvCxnSpPr/>
          <p:nvPr/>
        </p:nvCxnSpPr>
        <p:spPr>
          <a:xfrm>
            <a:off x="2705878" y="6228610"/>
            <a:ext cx="909766"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560" name="TextBox 559"/>
          <p:cNvSpPr txBox="1"/>
          <p:nvPr/>
        </p:nvSpPr>
        <p:spPr>
          <a:xfrm>
            <a:off x="1045411" y="2192694"/>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a:t>
            </a:r>
          </a:p>
        </p:txBody>
      </p:sp>
      <p:sp>
        <p:nvSpPr>
          <p:cNvPr id="561" name="Rectangle 560"/>
          <p:cNvSpPr/>
          <p:nvPr/>
        </p:nvSpPr>
        <p:spPr>
          <a:xfrm>
            <a:off x="6326320" y="3958831"/>
            <a:ext cx="5116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(c)</a:t>
            </a:r>
          </a:p>
        </p:txBody>
      </p:sp>
      <p:sp>
        <p:nvSpPr>
          <p:cNvPr id="562" name="TextBox 561"/>
          <p:cNvSpPr txBox="1"/>
          <p:nvPr/>
        </p:nvSpPr>
        <p:spPr>
          <a:xfrm>
            <a:off x="6227268" y="3557615"/>
            <a:ext cx="425459" cy="36933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63" name="TextBox 562"/>
          <p:cNvSpPr txBox="1"/>
          <p:nvPr/>
        </p:nvSpPr>
        <p:spPr>
          <a:xfrm>
            <a:off x="1244095" y="5087095"/>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B16B893-AC69-4BCB-854B-14C9E1CC1B27}"/>
                  </a:ext>
                </a:extLst>
              </p:cNvPr>
              <p:cNvSpPr/>
              <p:nvPr/>
            </p:nvSpPr>
            <p:spPr>
              <a:xfrm>
                <a:off x="5603202" y="2102448"/>
                <a:ext cx="3882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solidFill>
                            <a:prstClr val="black"/>
                          </a:solidFill>
                          <a:latin typeface="Cambria Math" panose="02040503050406030204" pitchFamily="18" charset="0"/>
                        </a:rPr>
                        <m:t>π</m:t>
                      </m:r>
                    </m:oMath>
                  </m:oMathPara>
                </a14:m>
                <a:endParaRPr lang="en-US" dirty="0"/>
              </a:p>
            </p:txBody>
          </p:sp>
        </mc:Choice>
        <mc:Fallback>
          <p:sp>
            <p:nvSpPr>
              <p:cNvPr id="3" name="Rectangle 2">
                <a:extLst>
                  <a:ext uri="{FF2B5EF4-FFF2-40B4-BE49-F238E27FC236}">
                    <a16:creationId xmlns:a16="http://schemas.microsoft.com/office/drawing/2014/main" id="{2B16B893-AC69-4BCB-854B-14C9E1CC1B27}"/>
                  </a:ext>
                </a:extLst>
              </p:cNvPr>
              <p:cNvSpPr>
                <a:spLocks noRot="1" noChangeAspect="1" noMove="1" noResize="1" noEditPoints="1" noAdjustHandles="1" noChangeArrowheads="1" noChangeShapeType="1" noTextEdit="1"/>
              </p:cNvSpPr>
              <p:nvPr/>
            </p:nvSpPr>
            <p:spPr>
              <a:xfrm>
                <a:off x="5603202" y="2102448"/>
                <a:ext cx="388248"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F666DB6-9CB3-4897-A703-3F38EB07F9C4}"/>
                  </a:ext>
                </a:extLst>
              </p:cNvPr>
              <p:cNvSpPr/>
              <p:nvPr/>
            </p:nvSpPr>
            <p:spPr>
              <a:xfrm>
                <a:off x="5603202" y="2739413"/>
                <a:ext cx="3882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solidFill>
                            <a:prstClr val="black"/>
                          </a:solidFill>
                          <a:latin typeface="Cambria Math" panose="02040503050406030204" pitchFamily="18" charset="0"/>
                        </a:rPr>
                        <m:t>π</m:t>
                      </m:r>
                    </m:oMath>
                  </m:oMathPara>
                </a14:m>
                <a:endParaRPr lang="en-US" dirty="0"/>
              </a:p>
            </p:txBody>
          </p:sp>
        </mc:Choice>
        <mc:Fallback>
          <p:sp>
            <p:nvSpPr>
              <p:cNvPr id="4" name="Rectangle 3">
                <a:extLst>
                  <a:ext uri="{FF2B5EF4-FFF2-40B4-BE49-F238E27FC236}">
                    <a16:creationId xmlns:a16="http://schemas.microsoft.com/office/drawing/2014/main" id="{4F666DB6-9CB3-4897-A703-3F38EB07F9C4}"/>
                  </a:ext>
                </a:extLst>
              </p:cNvPr>
              <p:cNvSpPr>
                <a:spLocks noRot="1" noChangeAspect="1" noMove="1" noResize="1" noEditPoints="1" noAdjustHandles="1" noChangeArrowheads="1" noChangeShapeType="1" noTextEdit="1"/>
              </p:cNvSpPr>
              <p:nvPr/>
            </p:nvSpPr>
            <p:spPr>
              <a:xfrm>
                <a:off x="5603202" y="2739413"/>
                <a:ext cx="388248"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C427CA3-D079-4313-BCE7-95130CB49C96}"/>
                  </a:ext>
                </a:extLst>
              </p:cNvPr>
              <p:cNvSpPr/>
              <p:nvPr/>
            </p:nvSpPr>
            <p:spPr>
              <a:xfrm>
                <a:off x="5603202" y="3386002"/>
                <a:ext cx="3882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solidFill>
                            <a:prstClr val="black"/>
                          </a:solidFill>
                          <a:latin typeface="Cambria Math" panose="02040503050406030204" pitchFamily="18" charset="0"/>
                        </a:rPr>
                        <m:t>π</m:t>
                      </m:r>
                    </m:oMath>
                  </m:oMathPara>
                </a14:m>
                <a:endParaRPr lang="en-US" dirty="0"/>
              </a:p>
            </p:txBody>
          </p:sp>
        </mc:Choice>
        <mc:Fallback>
          <p:sp>
            <p:nvSpPr>
              <p:cNvPr id="5" name="Rectangle 4">
                <a:extLst>
                  <a:ext uri="{FF2B5EF4-FFF2-40B4-BE49-F238E27FC236}">
                    <a16:creationId xmlns:a16="http://schemas.microsoft.com/office/drawing/2014/main" id="{7C427CA3-D079-4313-BCE7-95130CB49C96}"/>
                  </a:ext>
                </a:extLst>
              </p:cNvPr>
              <p:cNvSpPr>
                <a:spLocks noRot="1" noChangeAspect="1" noMove="1" noResize="1" noEditPoints="1" noAdjustHandles="1" noChangeArrowheads="1" noChangeShapeType="1" noTextEdit="1"/>
              </p:cNvSpPr>
              <p:nvPr/>
            </p:nvSpPr>
            <p:spPr>
              <a:xfrm>
                <a:off x="5603202" y="3386002"/>
                <a:ext cx="388248"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6E77E99-11A5-4374-802A-EBD4ED97B489}"/>
                  </a:ext>
                </a:extLst>
              </p:cNvPr>
              <p:cNvSpPr/>
              <p:nvPr/>
            </p:nvSpPr>
            <p:spPr>
              <a:xfrm>
                <a:off x="5626153" y="3840179"/>
                <a:ext cx="3882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solidFill>
                            <a:prstClr val="black"/>
                          </a:solidFill>
                          <a:latin typeface="Cambria Math" panose="02040503050406030204" pitchFamily="18" charset="0"/>
                        </a:rPr>
                        <m:t>π</m:t>
                      </m:r>
                    </m:oMath>
                  </m:oMathPara>
                </a14:m>
                <a:endParaRPr lang="en-US" dirty="0"/>
              </a:p>
            </p:txBody>
          </p:sp>
        </mc:Choice>
        <mc:Fallback>
          <p:sp>
            <p:nvSpPr>
              <p:cNvPr id="6" name="Rectangle 5">
                <a:extLst>
                  <a:ext uri="{FF2B5EF4-FFF2-40B4-BE49-F238E27FC236}">
                    <a16:creationId xmlns:a16="http://schemas.microsoft.com/office/drawing/2014/main" id="{C6E77E99-11A5-4374-802A-EBD4ED97B489}"/>
                  </a:ext>
                </a:extLst>
              </p:cNvPr>
              <p:cNvSpPr>
                <a:spLocks noRot="1" noChangeAspect="1" noMove="1" noResize="1" noEditPoints="1" noAdjustHandles="1" noChangeArrowheads="1" noChangeShapeType="1" noTextEdit="1"/>
              </p:cNvSpPr>
              <p:nvPr/>
            </p:nvSpPr>
            <p:spPr>
              <a:xfrm>
                <a:off x="5626153" y="3840179"/>
                <a:ext cx="388248"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AA76C9C7-C19A-42B1-99D1-6F920867CD97}"/>
                  </a:ext>
                </a:extLst>
              </p:cNvPr>
              <p:cNvSpPr/>
              <p:nvPr/>
            </p:nvSpPr>
            <p:spPr>
              <a:xfrm>
                <a:off x="5604290" y="4235478"/>
                <a:ext cx="3882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solidFill>
                            <a:prstClr val="black"/>
                          </a:solidFill>
                          <a:latin typeface="Cambria Math" panose="02040503050406030204" pitchFamily="18" charset="0"/>
                        </a:rPr>
                        <m:t>π</m:t>
                      </m:r>
                    </m:oMath>
                  </m:oMathPara>
                </a14:m>
                <a:endParaRPr lang="en-US" dirty="0"/>
              </a:p>
            </p:txBody>
          </p:sp>
        </mc:Choice>
        <mc:Fallback>
          <p:sp>
            <p:nvSpPr>
              <p:cNvPr id="7" name="Rectangle 6">
                <a:extLst>
                  <a:ext uri="{FF2B5EF4-FFF2-40B4-BE49-F238E27FC236}">
                    <a16:creationId xmlns:a16="http://schemas.microsoft.com/office/drawing/2014/main" id="{AA76C9C7-C19A-42B1-99D1-6F920867CD97}"/>
                  </a:ext>
                </a:extLst>
              </p:cNvPr>
              <p:cNvSpPr>
                <a:spLocks noRot="1" noChangeAspect="1" noMove="1" noResize="1" noEditPoints="1" noAdjustHandles="1" noChangeArrowheads="1" noChangeShapeType="1" noTextEdit="1"/>
              </p:cNvSpPr>
              <p:nvPr/>
            </p:nvSpPr>
            <p:spPr>
              <a:xfrm>
                <a:off x="5604290" y="4235478"/>
                <a:ext cx="388248" cy="369332"/>
              </a:xfrm>
              <a:prstGeom prst="rect">
                <a:avLst/>
              </a:prstGeom>
              <a:blipFill>
                <a:blip r:embed="rId1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9DA538A-34CB-4698-8D16-59CBDBD57333}"/>
              </a:ext>
            </a:extLst>
          </p:cNvPr>
          <p:cNvCxnSpPr/>
          <p:nvPr/>
        </p:nvCxnSpPr>
        <p:spPr>
          <a:xfrm flipH="1" flipV="1">
            <a:off x="9220871" y="5870201"/>
            <a:ext cx="496558" cy="54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3BAE008-DEC8-4327-9542-23B85769C35C}"/>
              </a:ext>
            </a:extLst>
          </p:cNvPr>
          <p:cNvSpPr txBox="1"/>
          <p:nvPr/>
        </p:nvSpPr>
        <p:spPr>
          <a:xfrm>
            <a:off x="9701992" y="5728335"/>
            <a:ext cx="1434300" cy="923330"/>
          </a:xfrm>
          <a:prstGeom prst="rect">
            <a:avLst/>
          </a:prstGeom>
          <a:noFill/>
        </p:spPr>
        <p:txBody>
          <a:bodyPr wrap="square" rtlCol="0">
            <a:spAutoFit/>
          </a:bodyPr>
          <a:lstStyle/>
          <a:p>
            <a:r>
              <a:rPr lang="en-US" dirty="0"/>
              <a:t>Graph of the amplitude</a:t>
            </a:r>
          </a:p>
        </p:txBody>
      </p:sp>
    </p:spTree>
    <p:extLst>
      <p:ext uri="{BB962C8B-B14F-4D97-AF65-F5344CB8AC3E}">
        <p14:creationId xmlns:p14="http://schemas.microsoft.com/office/powerpoint/2010/main" val="351722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798" y="157579"/>
            <a:ext cx="8785599" cy="840797"/>
          </a:xfrm>
        </p:spPr>
        <p:txBody>
          <a:bodyPr/>
          <a:lstStyle/>
          <a:p>
            <a:r>
              <a:rPr lang="en-US" dirty="0">
                <a:latin typeface="Comic Sans MS" panose="030F0702030302020204" pitchFamily="66" charset="0"/>
              </a:rPr>
              <a:t>Wave packets</a:t>
            </a:r>
          </a:p>
        </p:txBody>
      </p:sp>
      <p:sp>
        <p:nvSpPr>
          <p:cNvPr id="3" name="Content Placeholder 2"/>
          <p:cNvSpPr>
            <a:spLocks noGrp="1"/>
          </p:cNvSpPr>
          <p:nvPr>
            <p:ph idx="1"/>
          </p:nvPr>
        </p:nvSpPr>
        <p:spPr>
          <a:xfrm>
            <a:off x="1530220" y="1194319"/>
            <a:ext cx="10095723" cy="5327780"/>
          </a:xfrm>
        </p:spPr>
        <p:txBody>
          <a:bodyPr>
            <a:normAutofit/>
          </a:bodyPr>
          <a:lstStyle/>
          <a:p>
            <a:r>
              <a:rPr lang="en-US" sz="2000" b="1" dirty="0">
                <a:solidFill>
                  <a:schemeClr val="accent1">
                    <a:lumMod val="75000"/>
                  </a:schemeClr>
                </a:solidFill>
                <a:latin typeface="Comic Sans MS" panose="030F0702030302020204" pitchFamily="66" charset="0"/>
              </a:rPr>
              <a:t>If the phase velocity is the same for all frequencies and wavelengths</a:t>
            </a:r>
            <a:r>
              <a:rPr lang="en-US" sz="2000" dirty="0">
                <a:latin typeface="Comic Sans MS" panose="030F0702030302020204" pitchFamily="66" charset="0"/>
              </a:rPr>
              <a:t>, then </a:t>
            </a:r>
            <a:r>
              <a:rPr lang="en-US" sz="2000" dirty="0" err="1">
                <a:latin typeface="Comic Sans MS" panose="030F0702030302020204" pitchFamily="66" charset="0"/>
              </a:rPr>
              <a:t>dv</a:t>
            </a:r>
            <a:r>
              <a:rPr lang="en-US" sz="2000" baseline="-25000" dirty="0" err="1">
                <a:latin typeface="Comic Sans MS" panose="030F0702030302020204" pitchFamily="66" charset="0"/>
              </a:rPr>
              <a:t>p</a:t>
            </a:r>
            <a:r>
              <a:rPr lang="en-US" sz="2000" dirty="0">
                <a:latin typeface="Comic Sans MS" panose="030F0702030302020204" pitchFamily="66" charset="0"/>
              </a:rPr>
              <a:t>/ </a:t>
            </a:r>
            <a:r>
              <a:rPr lang="en-US" sz="2000" dirty="0" err="1">
                <a:latin typeface="Comic Sans MS" panose="030F0702030302020204" pitchFamily="66" charset="0"/>
              </a:rPr>
              <a:t>dk</a:t>
            </a:r>
            <a:r>
              <a:rPr lang="en-US" sz="2000" dirty="0">
                <a:latin typeface="Comic Sans MS" panose="030F0702030302020204" pitchFamily="66" charset="0"/>
              </a:rPr>
              <a:t> = 0, and the group velocity is the same as the phase velocity. </a:t>
            </a:r>
          </a:p>
          <a:p>
            <a:r>
              <a:rPr lang="en-US" sz="2000" dirty="0">
                <a:latin typeface="Comic Sans MS" panose="030F0702030302020204" pitchFamily="66" charset="0"/>
              </a:rPr>
              <a:t>A medium for which the phase velocity is the same for all frequencies is said to be </a:t>
            </a:r>
            <a:r>
              <a:rPr lang="en-US" sz="2000" b="1" dirty="0">
                <a:solidFill>
                  <a:schemeClr val="accent1">
                    <a:lumMod val="75000"/>
                  </a:schemeClr>
                </a:solidFill>
                <a:latin typeface="Comic Sans MS" panose="030F0702030302020204" pitchFamily="66" charset="0"/>
              </a:rPr>
              <a:t>nondispersive.</a:t>
            </a:r>
            <a:r>
              <a:rPr lang="en-US" sz="2000" dirty="0">
                <a:latin typeface="Comic Sans MS" panose="030F0702030302020204" pitchFamily="66" charset="0"/>
              </a:rPr>
              <a:t> Examples are waves on a perfectly flexible string, sound waves in air, and electromagnetic waves in a vacuum.</a:t>
            </a:r>
          </a:p>
          <a:p>
            <a:r>
              <a:rPr lang="en-US" sz="2000" b="1" dirty="0">
                <a:solidFill>
                  <a:schemeClr val="accent1">
                    <a:lumMod val="75000"/>
                  </a:schemeClr>
                </a:solidFill>
                <a:latin typeface="Comic Sans MS" panose="030F0702030302020204" pitchFamily="66" charset="0"/>
              </a:rPr>
              <a:t>An important characteristic of a nondispersive medium</a:t>
            </a:r>
            <a:r>
              <a:rPr lang="en-US" sz="2000" dirty="0">
                <a:latin typeface="Comic Sans MS" panose="030F0702030302020204" pitchFamily="66" charset="0"/>
              </a:rPr>
              <a:t> is that, since all the harmonic waves making up a packet move with the same speed, </a:t>
            </a:r>
            <a:r>
              <a:rPr lang="en-US" sz="2000" b="1" dirty="0">
                <a:solidFill>
                  <a:schemeClr val="accent1">
                    <a:lumMod val="75000"/>
                  </a:schemeClr>
                </a:solidFill>
                <a:latin typeface="Comic Sans MS" panose="030F0702030302020204" pitchFamily="66" charset="0"/>
              </a:rPr>
              <a:t>the packet maintains its shape as it moves; thus, it does not change its shape in time. </a:t>
            </a:r>
          </a:p>
          <a:p>
            <a:r>
              <a:rPr lang="en-US" sz="2000" b="1" dirty="0">
                <a:solidFill>
                  <a:schemeClr val="accent1">
                    <a:lumMod val="75000"/>
                  </a:schemeClr>
                </a:solidFill>
                <a:latin typeface="Comic Sans MS" panose="030F0702030302020204" pitchFamily="66" charset="0"/>
              </a:rPr>
              <a:t>if the phase velocity is different for different frequencies</a:t>
            </a:r>
            <a:r>
              <a:rPr lang="en-US" sz="2000" dirty="0">
                <a:latin typeface="Comic Sans MS" panose="030F0702030302020204" pitchFamily="66" charset="0"/>
              </a:rPr>
              <a:t>, the shape of the pulse will change as it travels. </a:t>
            </a:r>
            <a:r>
              <a:rPr lang="en-US" sz="2000" b="1" dirty="0">
                <a:solidFill>
                  <a:schemeClr val="accent1">
                    <a:lumMod val="75000"/>
                  </a:schemeClr>
                </a:solidFill>
                <a:latin typeface="Comic Sans MS" panose="030F0702030302020204" pitchFamily="66" charset="0"/>
              </a:rPr>
              <a:t>In that case the group velocity and phase velocity are not the same. </a:t>
            </a:r>
            <a:r>
              <a:rPr lang="en-US" sz="2000" dirty="0">
                <a:latin typeface="Comic Sans MS" panose="030F0702030302020204" pitchFamily="66" charset="0"/>
              </a:rPr>
              <a:t>Such a </a:t>
            </a:r>
            <a:r>
              <a:rPr lang="en-US" sz="2000" b="1" dirty="0">
                <a:solidFill>
                  <a:schemeClr val="accent1">
                    <a:lumMod val="75000"/>
                  </a:schemeClr>
                </a:solidFill>
                <a:latin typeface="Comic Sans MS" panose="030F0702030302020204" pitchFamily="66" charset="0"/>
              </a:rPr>
              <a:t>medium is called a dispersive medium</a:t>
            </a:r>
            <a:r>
              <a:rPr lang="en-US" sz="2000" dirty="0">
                <a:latin typeface="Comic Sans MS" panose="030F0702030302020204" pitchFamily="66" charset="0"/>
              </a:rPr>
              <a:t>; examples are water waves, waves on a wire that is not perfectly flexible, light waves in a medium such as glass or water in which the index of refraction has a slight dependence on frequency, and electron waves.</a:t>
            </a:r>
          </a:p>
        </p:txBody>
      </p:sp>
    </p:spTree>
    <p:extLst>
      <p:ext uri="{BB962C8B-B14F-4D97-AF65-F5344CB8AC3E}">
        <p14:creationId xmlns:p14="http://schemas.microsoft.com/office/powerpoint/2010/main" val="217794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691506"/>
          </a:xfrm>
        </p:spPr>
        <p:txBody>
          <a:bodyPr/>
          <a:lstStyle/>
          <a:p>
            <a:r>
              <a:rPr lang="en-US" dirty="0">
                <a:latin typeface="Comic Sans MS" panose="030F0702030302020204" pitchFamily="66" charset="0"/>
              </a:rPr>
              <a:t>Classical Uncertainty Relations</a:t>
            </a:r>
          </a:p>
        </p:txBody>
      </p:sp>
      <p:sp>
        <p:nvSpPr>
          <p:cNvPr id="3" name="Content Placeholder 2"/>
          <p:cNvSpPr>
            <a:spLocks noGrp="1"/>
          </p:cNvSpPr>
          <p:nvPr>
            <p:ph idx="1"/>
          </p:nvPr>
        </p:nvSpPr>
        <p:spPr>
          <a:xfrm>
            <a:off x="964276" y="1695060"/>
            <a:ext cx="10931237" cy="4705739"/>
          </a:xfrm>
        </p:spPr>
        <p:txBody>
          <a:bodyPr>
            <a:normAutofit lnSpcReduction="10000"/>
          </a:bodyPr>
          <a:lstStyle/>
          <a:p>
            <a:r>
              <a:rPr lang="en-US" sz="2400" dirty="0">
                <a:latin typeface="Comic Sans MS" panose="030F0702030302020204" pitchFamily="66" charset="0"/>
              </a:rPr>
              <a:t>Notice that the width of the group waves </a:t>
            </a:r>
            <a:r>
              <a:rPr lang="el-GR" sz="2400" dirty="0">
                <a:latin typeface="Comic Sans MS" panose="030F0702030302020204" pitchFamily="66" charset="0"/>
              </a:rPr>
              <a:t>Δ</a:t>
            </a:r>
            <a:r>
              <a:rPr lang="en-US" sz="2400" dirty="0">
                <a:latin typeface="Comic Sans MS" panose="030F0702030302020204" pitchFamily="66" charset="0"/>
              </a:rPr>
              <a:t>x of the superposition y(x, t</a:t>
            </a:r>
            <a:r>
              <a:rPr lang="en-US" sz="2400" baseline="-25000" dirty="0">
                <a:latin typeface="Comic Sans MS" panose="030F0702030302020204" pitchFamily="66" charset="0"/>
              </a:rPr>
              <a:t>0</a:t>
            </a:r>
            <a:r>
              <a:rPr lang="en-US" sz="2400" dirty="0">
                <a:latin typeface="Comic Sans MS" panose="030F0702030302020204" pitchFamily="66" charset="0"/>
              </a:rPr>
              <a:t>) in Figure b is just a bit larger than 1/ 12. Similarly, the graph of the amplitude of these waves versus k has width </a:t>
            </a:r>
            <a:r>
              <a:rPr lang="el-GR" sz="2400" dirty="0">
                <a:latin typeface="Comic Sans MS" panose="030F0702030302020204" pitchFamily="66" charset="0"/>
              </a:rPr>
              <a:t>Δ</a:t>
            </a:r>
            <a:r>
              <a:rPr lang="en-US" sz="2400" dirty="0">
                <a:latin typeface="Comic Sans MS" panose="030F0702030302020204" pitchFamily="66" charset="0"/>
              </a:rPr>
              <a:t>k = 4</a:t>
            </a:r>
            <a:r>
              <a:rPr lang="el-GR" sz="2400" dirty="0">
                <a:latin typeface="Comic Sans MS" panose="030F0702030302020204" pitchFamily="66" charset="0"/>
              </a:rPr>
              <a:t>π</a:t>
            </a:r>
            <a:r>
              <a:rPr lang="en-US" sz="2400" dirty="0">
                <a:latin typeface="Comic Sans MS" panose="030F0702030302020204" pitchFamily="66" charset="0"/>
              </a:rPr>
              <a:t>, which is a bit more than 12 (Figure c), so we see that</a:t>
            </a:r>
          </a:p>
          <a:p>
            <a:pPr marL="2743200" lvl="6" indent="0">
              <a:buNone/>
            </a:pPr>
            <a:r>
              <a:rPr lang="en-US" sz="3200" dirty="0">
                <a:latin typeface="Comic Sans MS" panose="030F0702030302020204" pitchFamily="66" charset="0"/>
              </a:rPr>
              <a:t>Δk </a:t>
            </a:r>
            <a:r>
              <a:rPr lang="el-GR" sz="3200" dirty="0">
                <a:latin typeface="Comic Sans MS" panose="030F0702030302020204" pitchFamily="66" charset="0"/>
              </a:rPr>
              <a:t>Δ</a:t>
            </a:r>
            <a:r>
              <a:rPr lang="en-US" sz="3200" dirty="0">
                <a:latin typeface="Comic Sans MS" panose="030F0702030302020204" pitchFamily="66" charset="0"/>
              </a:rPr>
              <a:t>x ~ 1 and </a:t>
            </a:r>
            <a:r>
              <a:rPr lang="en-US" sz="3200" dirty="0">
                <a:solidFill>
                  <a:prstClr val="black">
                    <a:lumMod val="75000"/>
                    <a:lumOff val="25000"/>
                  </a:prstClr>
                </a:solidFill>
                <a:latin typeface="Comic Sans MS" panose="030F0702030302020204" pitchFamily="66" charset="0"/>
              </a:rPr>
              <a:t>Δ</a:t>
            </a:r>
            <a:r>
              <a:rPr lang="el-GR" sz="3200" dirty="0">
                <a:solidFill>
                  <a:prstClr val="black">
                    <a:lumMod val="75000"/>
                    <a:lumOff val="25000"/>
                  </a:prstClr>
                </a:solidFill>
                <a:latin typeface="Comic Sans MS" panose="030F0702030302020204" pitchFamily="66" charset="0"/>
              </a:rPr>
              <a:t>ω</a:t>
            </a:r>
            <a:r>
              <a:rPr lang="en-US" sz="3200" dirty="0">
                <a:solidFill>
                  <a:prstClr val="black">
                    <a:lumMod val="75000"/>
                    <a:lumOff val="25000"/>
                  </a:prstClr>
                </a:solidFill>
                <a:latin typeface="Comic Sans MS" panose="030F0702030302020204" pitchFamily="66" charset="0"/>
              </a:rPr>
              <a:t> </a:t>
            </a:r>
            <a:r>
              <a:rPr lang="el-GR" sz="3200" dirty="0">
                <a:solidFill>
                  <a:prstClr val="black">
                    <a:lumMod val="75000"/>
                    <a:lumOff val="25000"/>
                  </a:prstClr>
                </a:solidFill>
                <a:latin typeface="Comic Sans MS" panose="030F0702030302020204" pitchFamily="66" charset="0"/>
              </a:rPr>
              <a:t>Δ</a:t>
            </a:r>
            <a:r>
              <a:rPr lang="en-US" sz="3200" dirty="0">
                <a:solidFill>
                  <a:prstClr val="black">
                    <a:lumMod val="75000"/>
                    <a:lumOff val="25000"/>
                  </a:prstClr>
                </a:solidFill>
                <a:latin typeface="Comic Sans MS" panose="030F0702030302020204" pitchFamily="66" charset="0"/>
              </a:rPr>
              <a:t>t ~ 1 (Classical uncertainty) </a:t>
            </a:r>
            <a:endParaRPr lang="en-US" sz="3200" dirty="0">
              <a:latin typeface="Comic Sans MS" panose="030F0702030302020204" pitchFamily="66" charset="0"/>
            </a:endParaRPr>
          </a:p>
          <a:p>
            <a:r>
              <a:rPr lang="en-US" sz="2400" dirty="0">
                <a:solidFill>
                  <a:srgbClr val="231F20"/>
                </a:solidFill>
                <a:latin typeface="Comic Sans MS" panose="030F0702030302020204" pitchFamily="66" charset="0"/>
                <a:ea typeface="Times New Roman" panose="02020603050405020304" pitchFamily="18" charset="0"/>
              </a:rPr>
              <a:t>The range of wavelengths or frequencies </a:t>
            </a:r>
            <a:r>
              <a:rPr lang="en-US" sz="2400" b="1" dirty="0">
                <a:solidFill>
                  <a:schemeClr val="accent1">
                    <a:lumMod val="75000"/>
                  </a:schemeClr>
                </a:solidFill>
                <a:latin typeface="Comic Sans MS" panose="030F0702030302020204" pitchFamily="66" charset="0"/>
                <a:ea typeface="Times New Roman" panose="02020603050405020304" pitchFamily="18" charset="0"/>
              </a:rPr>
              <a:t>of the harmonic waves needed to form a wave packet depends on the extent in space and duration in time of the pulse.</a:t>
            </a:r>
          </a:p>
          <a:p>
            <a:r>
              <a:rPr lang="en-US" sz="2400" dirty="0">
                <a:solidFill>
                  <a:srgbClr val="231F20"/>
                </a:solidFill>
                <a:latin typeface="Comic Sans MS" panose="030F0702030302020204" pitchFamily="66" charset="0"/>
                <a:ea typeface="Times New Roman" panose="02020603050405020304" pitchFamily="18" charset="0"/>
              </a:rPr>
              <a:t>In general, </a:t>
            </a:r>
            <a:r>
              <a:rPr lang="en-US" sz="2400" b="1" dirty="0">
                <a:solidFill>
                  <a:schemeClr val="accent1">
                    <a:lumMod val="75000"/>
                  </a:schemeClr>
                </a:solidFill>
                <a:latin typeface="Comic Sans MS" panose="030F0702030302020204" pitchFamily="66" charset="0"/>
                <a:ea typeface="Times New Roman" panose="02020603050405020304" pitchFamily="18" charset="0"/>
              </a:rPr>
              <a:t>if the extent in space </a:t>
            </a:r>
            <a:r>
              <a:rPr lang="el-GR" sz="2400" b="1" dirty="0">
                <a:solidFill>
                  <a:schemeClr val="accent1">
                    <a:lumMod val="75000"/>
                  </a:schemeClr>
                </a:solidFill>
                <a:latin typeface="Comic Sans MS" panose="030F0702030302020204" pitchFamily="66" charset="0"/>
                <a:ea typeface="Times New Roman" panose="02020603050405020304" pitchFamily="18" charset="0"/>
              </a:rPr>
              <a:t>Δ</a:t>
            </a:r>
            <a:r>
              <a:rPr lang="en-US" sz="2400" b="1" i="1" dirty="0">
                <a:solidFill>
                  <a:schemeClr val="accent1">
                    <a:lumMod val="75000"/>
                  </a:schemeClr>
                </a:solidFill>
                <a:latin typeface="Comic Sans MS" panose="030F0702030302020204" pitchFamily="66" charset="0"/>
                <a:ea typeface="Times New Roman" panose="02020603050405020304" pitchFamily="18" charset="0"/>
              </a:rPr>
              <a:t>x </a:t>
            </a:r>
            <a:r>
              <a:rPr lang="en-US" sz="2400" b="1" dirty="0">
                <a:solidFill>
                  <a:schemeClr val="accent1">
                    <a:lumMod val="75000"/>
                  </a:schemeClr>
                </a:solidFill>
                <a:latin typeface="Comic Sans MS" panose="030F0702030302020204" pitchFamily="66" charset="0"/>
                <a:ea typeface="Times New Roman" panose="02020603050405020304" pitchFamily="18" charset="0"/>
              </a:rPr>
              <a:t>is to be small, the range </a:t>
            </a:r>
            <a:r>
              <a:rPr lang="el-GR" sz="2400" b="1" dirty="0">
                <a:solidFill>
                  <a:schemeClr val="accent1">
                    <a:lumMod val="75000"/>
                  </a:schemeClr>
                </a:solidFill>
                <a:latin typeface="Comic Sans MS" panose="030F0702030302020204" pitchFamily="66" charset="0"/>
                <a:ea typeface="Times New Roman" panose="02020603050405020304" pitchFamily="18" charset="0"/>
              </a:rPr>
              <a:t>Δ</a:t>
            </a:r>
            <a:r>
              <a:rPr lang="en-US" sz="2400" b="1" i="1" dirty="0">
                <a:solidFill>
                  <a:schemeClr val="accent1">
                    <a:lumMod val="75000"/>
                  </a:schemeClr>
                </a:solidFill>
                <a:latin typeface="Comic Sans MS" panose="030F0702030302020204" pitchFamily="66" charset="0"/>
                <a:ea typeface="Times New Roman" panose="02020603050405020304" pitchFamily="18" charset="0"/>
              </a:rPr>
              <a:t>k </a:t>
            </a:r>
            <a:r>
              <a:rPr lang="en-US" sz="2400" b="1" dirty="0">
                <a:solidFill>
                  <a:schemeClr val="accent1">
                    <a:lumMod val="75000"/>
                  </a:schemeClr>
                </a:solidFill>
                <a:latin typeface="Comic Sans MS" panose="030F0702030302020204" pitchFamily="66" charset="0"/>
                <a:ea typeface="Times New Roman" panose="02020603050405020304" pitchFamily="18" charset="0"/>
              </a:rPr>
              <a:t>of wave numbers must be large.</a:t>
            </a:r>
            <a:r>
              <a:rPr lang="en-US" sz="2400" dirty="0">
                <a:solidFill>
                  <a:srgbClr val="231F20"/>
                </a:solidFill>
                <a:latin typeface="Comic Sans MS" panose="030F0702030302020204" pitchFamily="66" charset="0"/>
                <a:ea typeface="Times New Roman" panose="02020603050405020304" pitchFamily="18" charset="0"/>
              </a:rPr>
              <a:t> Similarly, if the duration in time </a:t>
            </a:r>
            <a:r>
              <a:rPr lang="el-GR" sz="2400" dirty="0">
                <a:solidFill>
                  <a:srgbClr val="231F20"/>
                </a:solidFill>
                <a:latin typeface="Comic Sans MS" panose="030F0702030302020204" pitchFamily="66" charset="0"/>
                <a:ea typeface="Times New Roman" panose="02020603050405020304" pitchFamily="18" charset="0"/>
              </a:rPr>
              <a:t>Δ</a:t>
            </a:r>
            <a:r>
              <a:rPr lang="en-US" sz="2400" i="1" dirty="0">
                <a:solidFill>
                  <a:srgbClr val="231F20"/>
                </a:solidFill>
                <a:latin typeface="Comic Sans MS" panose="030F0702030302020204" pitchFamily="66" charset="0"/>
                <a:ea typeface="Times New Roman" panose="02020603050405020304" pitchFamily="18" charset="0"/>
              </a:rPr>
              <a:t>t </a:t>
            </a:r>
            <a:r>
              <a:rPr lang="en-US" sz="2400" dirty="0">
                <a:solidFill>
                  <a:srgbClr val="231F20"/>
                </a:solidFill>
                <a:latin typeface="Comic Sans MS" panose="030F0702030302020204" pitchFamily="66" charset="0"/>
                <a:ea typeface="Times New Roman" panose="02020603050405020304" pitchFamily="18" charset="0"/>
              </a:rPr>
              <a:t>is small, the range of frequencies </a:t>
            </a:r>
            <a:r>
              <a:rPr lang="el-GR" sz="2400" dirty="0">
                <a:solidFill>
                  <a:srgbClr val="231F20"/>
                </a:solidFill>
                <a:latin typeface="Comic Sans MS" panose="030F0702030302020204" pitchFamily="66" charset="0"/>
                <a:ea typeface="Times New Roman" panose="02020603050405020304" pitchFamily="18" charset="0"/>
              </a:rPr>
              <a:t>Δ</a:t>
            </a:r>
            <a:r>
              <a:rPr lang="el-GR" sz="2400" dirty="0">
                <a:solidFill>
                  <a:prstClr val="black">
                    <a:lumMod val="75000"/>
                    <a:lumOff val="25000"/>
                  </a:prstClr>
                </a:solidFill>
                <a:latin typeface="Comic Sans MS" panose="030F0702030302020204" pitchFamily="66" charset="0"/>
              </a:rPr>
              <a:t>ω</a:t>
            </a:r>
            <a:r>
              <a:rPr lang="en-US" sz="2400" dirty="0">
                <a:solidFill>
                  <a:srgbClr val="231F20"/>
                </a:solidFill>
                <a:latin typeface="Comic Sans MS" panose="030F0702030302020204" pitchFamily="66" charset="0"/>
                <a:ea typeface="Times New Roman" panose="02020603050405020304" pitchFamily="18" charset="0"/>
              </a:rPr>
              <a:t> must be large. </a:t>
            </a:r>
            <a:endParaRPr lang="en-US" sz="2400" dirty="0">
              <a:latin typeface="Comic Sans MS" panose="030F0702030302020204" pitchFamily="66" charset="0"/>
            </a:endParaRPr>
          </a:p>
          <a:p>
            <a:pPr marL="1828800" lvl="4" indent="0">
              <a:buNone/>
            </a:pPr>
            <a:endParaRPr lang="en-US" sz="2400" dirty="0"/>
          </a:p>
        </p:txBody>
      </p:sp>
    </p:spTree>
    <p:extLst>
      <p:ext uri="{BB962C8B-B14F-4D97-AF65-F5344CB8AC3E}">
        <p14:creationId xmlns:p14="http://schemas.microsoft.com/office/powerpoint/2010/main" val="25625804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1905</Words>
  <Application>Microsoft Office PowerPoint</Application>
  <PresentationFormat>Widescreen</PresentationFormat>
  <Paragraphs>132</Paragraphs>
  <Slides>19</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Cambria Math</vt:lpstr>
      <vt:lpstr>Century Gothic</vt:lpstr>
      <vt:lpstr>Comic Sans MS</vt:lpstr>
      <vt:lpstr>Symbol</vt:lpstr>
      <vt:lpstr>Times New Roman</vt:lpstr>
      <vt:lpstr>Wingdings 3</vt:lpstr>
      <vt:lpstr>Wisp</vt:lpstr>
      <vt:lpstr>3_Wisp</vt:lpstr>
      <vt:lpstr>Equation</vt:lpstr>
      <vt:lpstr>PowerPoint Presentation</vt:lpstr>
      <vt:lpstr>Wave Packet</vt:lpstr>
      <vt:lpstr>PowerPoint Presentation</vt:lpstr>
      <vt:lpstr>PowerPoint Presentation</vt:lpstr>
      <vt:lpstr>Wave Packets</vt:lpstr>
      <vt:lpstr>Wave Packets</vt:lpstr>
      <vt:lpstr>Wave packets</vt:lpstr>
      <vt:lpstr>Wave packets</vt:lpstr>
      <vt:lpstr>Classical Uncertainty Relations</vt:lpstr>
      <vt:lpstr>Classical Uncertainty Relations</vt:lpstr>
      <vt:lpstr>Classical Uncertainty Relations</vt:lpstr>
      <vt:lpstr>Classical Uncertainty Relations</vt:lpstr>
      <vt:lpstr>Particle Waves Packets</vt:lpstr>
      <vt:lpstr>Particle Waves Packets</vt:lpstr>
      <vt:lpstr>Particle Waves Packets</vt:lpstr>
      <vt:lpstr>Quantum Mechanics – A New Theory</vt:lpstr>
      <vt:lpstr>The Wave Function and Its Interpretation; the Double-Slit Experiment</vt:lpstr>
      <vt:lpstr>The Wave Function and Its Interpretation; the Double-Slit Experiment</vt:lpstr>
      <vt:lpstr>The Probabilistic Interpretation of the Wave 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Fatima</cp:lastModifiedBy>
  <cp:revision>73</cp:revision>
  <cp:lastPrinted>2023-09-30T18:57:03Z</cp:lastPrinted>
  <dcterms:created xsi:type="dcterms:W3CDTF">2019-02-26T14:33:02Z</dcterms:created>
  <dcterms:modified xsi:type="dcterms:W3CDTF">2023-10-08T17:41:42Z</dcterms:modified>
</cp:coreProperties>
</file>