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 id="2147483694" r:id="rId3"/>
  </p:sldMasterIdLst>
  <p:notesMasterIdLst>
    <p:notesMasterId r:id="rId41"/>
  </p:notesMasterIdLst>
  <p:sldIdLst>
    <p:sldId id="298" r:id="rId4"/>
    <p:sldId id="260" r:id="rId5"/>
    <p:sldId id="261" r:id="rId6"/>
    <p:sldId id="262" r:id="rId7"/>
    <p:sldId id="295" r:id="rId8"/>
    <p:sldId id="263" r:id="rId9"/>
    <p:sldId id="264" r:id="rId10"/>
    <p:sldId id="265" r:id="rId11"/>
    <p:sldId id="274" r:id="rId12"/>
    <p:sldId id="266" r:id="rId13"/>
    <p:sldId id="275" r:id="rId14"/>
    <p:sldId id="288" r:id="rId15"/>
    <p:sldId id="289" r:id="rId16"/>
    <p:sldId id="301" r:id="rId17"/>
    <p:sldId id="257" r:id="rId18"/>
    <p:sldId id="258" r:id="rId19"/>
    <p:sldId id="259" r:id="rId20"/>
    <p:sldId id="302" r:id="rId21"/>
    <p:sldId id="303" r:id="rId22"/>
    <p:sldId id="293" r:id="rId23"/>
    <p:sldId id="304" r:id="rId24"/>
    <p:sldId id="305" r:id="rId25"/>
    <p:sldId id="306" r:id="rId26"/>
    <p:sldId id="307" r:id="rId27"/>
    <p:sldId id="308" r:id="rId28"/>
    <p:sldId id="267" r:id="rId29"/>
    <p:sldId id="268" r:id="rId30"/>
    <p:sldId id="269" r:id="rId31"/>
    <p:sldId id="270" r:id="rId32"/>
    <p:sldId id="271" r:id="rId33"/>
    <p:sldId id="272" r:id="rId34"/>
    <p:sldId id="273" r:id="rId35"/>
    <p:sldId id="309" r:id="rId36"/>
    <p:sldId id="310" r:id="rId37"/>
    <p:sldId id="311" r:id="rId38"/>
    <p:sldId id="291" r:id="rId39"/>
    <p:sldId id="292" r:id="rId40"/>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114" d="100"/>
          <a:sy n="114" d="100"/>
        </p:scale>
        <p:origin x="414"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D181E767-D58D-4746-AEC2-65FD931E4804}" type="datetimeFigureOut">
              <a:rPr lang="en-US" smtClean="0"/>
              <a:t>9/30/2023</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6ED4E9C8-BABB-4CEC-A003-488703B3BC7E}" type="slidenum">
              <a:rPr lang="en-US" smtClean="0"/>
              <a:t>‹#›</a:t>
            </a:fld>
            <a:endParaRPr lang="en-US"/>
          </a:p>
        </p:txBody>
      </p:sp>
    </p:spTree>
    <p:extLst>
      <p:ext uri="{BB962C8B-B14F-4D97-AF65-F5344CB8AC3E}">
        <p14:creationId xmlns:p14="http://schemas.microsoft.com/office/powerpoint/2010/main" val="3072074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64239">
              <a:defRPr/>
            </a:pPr>
            <a:fld id="{CBC162D5-9B8F-4B06-B6FB-B32C904D34E5}" type="slidenum">
              <a:rPr lang="en-US" altLang="en-US">
                <a:solidFill>
                  <a:prstClr val="black"/>
                </a:solidFill>
                <a:latin typeface="Calibri" panose="020F0502020204030204"/>
              </a:rPr>
              <a:pPr defTabSz="964239">
                <a:defRPr/>
              </a:pPr>
              <a:t>3</a:t>
            </a:fld>
            <a:endParaRPr lang="en-US" altLang="en-US">
              <a:solidFill>
                <a:prstClr val="black"/>
              </a:solidFill>
              <a:latin typeface="Calibri" panose="020F0502020204030204"/>
            </a:endParaRPr>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p:txBody>
          <a:bodyPr/>
          <a:lstStyle/>
          <a:p>
            <a:pPr marL="241060" indent="-241060"/>
            <a:r>
              <a:rPr lang="en-US" altLang="en-US"/>
              <a:t>Solution: Use the Compton scattering equation. </a:t>
            </a:r>
          </a:p>
          <a:p>
            <a:pPr marL="241060" indent="-241060">
              <a:buFontTx/>
              <a:buAutoNum type="alphaLcPeriod"/>
            </a:pPr>
            <a:r>
              <a:rPr lang="en-US" altLang="en-US"/>
              <a:t>0.140 nm (no change)</a:t>
            </a:r>
          </a:p>
          <a:p>
            <a:pPr marL="241060" indent="-241060">
              <a:buFontTx/>
              <a:buAutoNum type="alphaLcPeriod"/>
            </a:pPr>
            <a:r>
              <a:rPr lang="en-US" altLang="en-US"/>
              <a:t> 0.142 nm</a:t>
            </a:r>
          </a:p>
          <a:p>
            <a:pPr marL="241060" indent="-241060">
              <a:buFontTx/>
              <a:buAutoNum type="alphaLcPeriod"/>
            </a:pPr>
            <a:r>
              <a:rPr lang="en-US" altLang="en-US"/>
              <a:t> 0.145 nm (the maximum)</a:t>
            </a:r>
          </a:p>
        </p:txBody>
      </p:sp>
    </p:spTree>
    <p:extLst>
      <p:ext uri="{BB962C8B-B14F-4D97-AF65-F5344CB8AC3E}">
        <p14:creationId xmlns:p14="http://schemas.microsoft.com/office/powerpoint/2010/main" val="326753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sz="2800" b="1">
                <a:solidFill>
                  <a:schemeClr val="tx1"/>
                </a:solidFill>
                <a:latin typeface="Arial" panose="020B0604020202020204" pitchFamily="34" charset="0"/>
              </a:defRPr>
            </a:lvl1pPr>
            <a:lvl2pPr marL="760095" indent="-292344">
              <a:defRPr sz="2800" b="1">
                <a:solidFill>
                  <a:schemeClr val="tx1"/>
                </a:solidFill>
                <a:latin typeface="Arial" panose="020B0604020202020204" pitchFamily="34" charset="0"/>
              </a:defRPr>
            </a:lvl2pPr>
            <a:lvl3pPr marL="1169376" indent="-233875">
              <a:defRPr sz="2800" b="1">
                <a:solidFill>
                  <a:schemeClr val="tx1"/>
                </a:solidFill>
                <a:latin typeface="Arial" panose="020B0604020202020204" pitchFamily="34" charset="0"/>
              </a:defRPr>
            </a:lvl3pPr>
            <a:lvl4pPr marL="1637127" indent="-233875">
              <a:defRPr sz="2800" b="1">
                <a:solidFill>
                  <a:schemeClr val="tx1"/>
                </a:solidFill>
                <a:latin typeface="Arial" panose="020B0604020202020204" pitchFamily="34" charset="0"/>
              </a:defRPr>
            </a:lvl4pPr>
            <a:lvl5pPr marL="2104877" indent="-233875">
              <a:defRPr sz="2800" b="1">
                <a:solidFill>
                  <a:schemeClr val="tx1"/>
                </a:solidFill>
                <a:latin typeface="Arial" panose="020B0604020202020204" pitchFamily="34" charset="0"/>
              </a:defRPr>
            </a:lvl5pPr>
            <a:lvl6pPr marL="2572628" indent="-233875" eaLnBrk="0" fontAlgn="base" hangingPunct="0">
              <a:spcBef>
                <a:spcPct val="0"/>
              </a:spcBef>
              <a:spcAft>
                <a:spcPct val="0"/>
              </a:spcAft>
              <a:defRPr sz="2800" b="1">
                <a:solidFill>
                  <a:schemeClr val="tx1"/>
                </a:solidFill>
                <a:latin typeface="Arial" panose="020B0604020202020204" pitchFamily="34" charset="0"/>
              </a:defRPr>
            </a:lvl6pPr>
            <a:lvl7pPr marL="3040378" indent="-233875" eaLnBrk="0" fontAlgn="base" hangingPunct="0">
              <a:spcBef>
                <a:spcPct val="0"/>
              </a:spcBef>
              <a:spcAft>
                <a:spcPct val="0"/>
              </a:spcAft>
              <a:defRPr sz="2800" b="1">
                <a:solidFill>
                  <a:schemeClr val="tx1"/>
                </a:solidFill>
                <a:latin typeface="Arial" panose="020B0604020202020204" pitchFamily="34" charset="0"/>
              </a:defRPr>
            </a:lvl7pPr>
            <a:lvl8pPr marL="3508129" indent="-233875" eaLnBrk="0" fontAlgn="base" hangingPunct="0">
              <a:spcBef>
                <a:spcPct val="0"/>
              </a:spcBef>
              <a:spcAft>
                <a:spcPct val="0"/>
              </a:spcAft>
              <a:defRPr sz="2800" b="1">
                <a:solidFill>
                  <a:schemeClr val="tx1"/>
                </a:solidFill>
                <a:latin typeface="Arial" panose="020B0604020202020204" pitchFamily="34" charset="0"/>
              </a:defRPr>
            </a:lvl8pPr>
            <a:lvl9pPr marL="3975879" indent="-233875" eaLnBrk="0" fontAlgn="base" hangingPunct="0">
              <a:spcBef>
                <a:spcPct val="0"/>
              </a:spcBef>
              <a:spcAft>
                <a:spcPct val="0"/>
              </a:spcAft>
              <a:defRPr sz="2800" b="1">
                <a:solidFill>
                  <a:schemeClr val="tx1"/>
                </a:solidFill>
                <a:latin typeface="Arial" panose="020B0604020202020204" pitchFamily="34" charset="0"/>
              </a:defRPr>
            </a:lvl9pPr>
          </a:lstStyle>
          <a:p>
            <a:pPr defTabSz="924916">
              <a:defRPr/>
            </a:pPr>
            <a:fld id="{2B892427-3CB6-4E28-9579-8EF7740C1276}" type="slidenum">
              <a:rPr lang="en-US" altLang="en-US" sz="1200" b="0">
                <a:solidFill>
                  <a:prstClr val="black"/>
                </a:solidFill>
              </a:rPr>
              <a:pPr defTabSz="924916">
                <a:defRPr/>
              </a:pPr>
              <a:t>9</a:t>
            </a:fld>
            <a:endParaRPr lang="en-US" altLang="en-US" sz="1200" b="0">
              <a:solidFill>
                <a:prstClr val="black"/>
              </a:solidFill>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r>
              <a:rPr lang="en-US" altLang="en-US"/>
              <a:t>Figure 37-9. Pair production: a photon disappears and produces an electron and a positron.</a:t>
            </a:r>
          </a:p>
        </p:txBody>
      </p:sp>
    </p:spTree>
    <p:extLst>
      <p:ext uri="{BB962C8B-B14F-4D97-AF65-F5344CB8AC3E}">
        <p14:creationId xmlns:p14="http://schemas.microsoft.com/office/powerpoint/2010/main" val="201058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a:defRPr sz="2800" b="1">
                <a:solidFill>
                  <a:schemeClr val="tx1"/>
                </a:solidFill>
                <a:latin typeface="Arial" panose="020B0604020202020204" pitchFamily="34" charset="0"/>
              </a:defRPr>
            </a:lvl1pPr>
            <a:lvl2pPr marL="760095" indent="-292344">
              <a:defRPr sz="2800" b="1">
                <a:solidFill>
                  <a:schemeClr val="tx1"/>
                </a:solidFill>
                <a:latin typeface="Arial" panose="020B0604020202020204" pitchFamily="34" charset="0"/>
              </a:defRPr>
            </a:lvl2pPr>
            <a:lvl3pPr marL="1169376" indent="-233875">
              <a:defRPr sz="2800" b="1">
                <a:solidFill>
                  <a:schemeClr val="tx1"/>
                </a:solidFill>
                <a:latin typeface="Arial" panose="020B0604020202020204" pitchFamily="34" charset="0"/>
              </a:defRPr>
            </a:lvl3pPr>
            <a:lvl4pPr marL="1637127" indent="-233875">
              <a:defRPr sz="2800" b="1">
                <a:solidFill>
                  <a:schemeClr val="tx1"/>
                </a:solidFill>
                <a:latin typeface="Arial" panose="020B0604020202020204" pitchFamily="34" charset="0"/>
              </a:defRPr>
            </a:lvl4pPr>
            <a:lvl5pPr marL="2104877" indent="-233875">
              <a:defRPr sz="2800" b="1">
                <a:solidFill>
                  <a:schemeClr val="tx1"/>
                </a:solidFill>
                <a:latin typeface="Arial" panose="020B0604020202020204" pitchFamily="34" charset="0"/>
              </a:defRPr>
            </a:lvl5pPr>
            <a:lvl6pPr marL="2572628" indent="-233875" eaLnBrk="0" fontAlgn="base" hangingPunct="0">
              <a:spcBef>
                <a:spcPct val="0"/>
              </a:spcBef>
              <a:spcAft>
                <a:spcPct val="0"/>
              </a:spcAft>
              <a:defRPr sz="2800" b="1">
                <a:solidFill>
                  <a:schemeClr val="tx1"/>
                </a:solidFill>
                <a:latin typeface="Arial" panose="020B0604020202020204" pitchFamily="34" charset="0"/>
              </a:defRPr>
            </a:lvl6pPr>
            <a:lvl7pPr marL="3040378" indent="-233875" eaLnBrk="0" fontAlgn="base" hangingPunct="0">
              <a:spcBef>
                <a:spcPct val="0"/>
              </a:spcBef>
              <a:spcAft>
                <a:spcPct val="0"/>
              </a:spcAft>
              <a:defRPr sz="2800" b="1">
                <a:solidFill>
                  <a:schemeClr val="tx1"/>
                </a:solidFill>
                <a:latin typeface="Arial" panose="020B0604020202020204" pitchFamily="34" charset="0"/>
              </a:defRPr>
            </a:lvl7pPr>
            <a:lvl8pPr marL="3508129" indent="-233875" eaLnBrk="0" fontAlgn="base" hangingPunct="0">
              <a:spcBef>
                <a:spcPct val="0"/>
              </a:spcBef>
              <a:spcAft>
                <a:spcPct val="0"/>
              </a:spcAft>
              <a:defRPr sz="2800" b="1">
                <a:solidFill>
                  <a:schemeClr val="tx1"/>
                </a:solidFill>
                <a:latin typeface="Arial" panose="020B0604020202020204" pitchFamily="34" charset="0"/>
              </a:defRPr>
            </a:lvl8pPr>
            <a:lvl9pPr marL="3975879" indent="-233875" eaLnBrk="0" fontAlgn="base" hangingPunct="0">
              <a:spcBef>
                <a:spcPct val="0"/>
              </a:spcBef>
              <a:spcAft>
                <a:spcPct val="0"/>
              </a:spcAft>
              <a:defRPr sz="2800" b="1">
                <a:solidFill>
                  <a:schemeClr val="tx1"/>
                </a:solidFill>
                <a:latin typeface="Arial" panose="020B0604020202020204" pitchFamily="34" charset="0"/>
              </a:defRPr>
            </a:lvl9pPr>
          </a:lstStyle>
          <a:p>
            <a:pPr defTabSz="924916">
              <a:defRPr/>
            </a:pPr>
            <a:fld id="{51DC92A5-D86E-40F1-AE43-490CF0DC5573}" type="slidenum">
              <a:rPr lang="en-US" altLang="en-US" sz="1200" b="0">
                <a:solidFill>
                  <a:prstClr val="black"/>
                </a:solidFill>
              </a:rPr>
              <a:pPr defTabSz="924916">
                <a:defRPr/>
              </a:pPr>
              <a:t>11</a:t>
            </a:fld>
            <a:endParaRPr lang="en-US" altLang="en-US" sz="1200" b="0">
              <a:solidFill>
                <a:prstClr val="black"/>
              </a:solidFill>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r>
              <a:rPr lang="en-US" altLang="en-US"/>
              <a:t>Solution: a. The photon must have energy equal to twice the electron mass, or 1.02 MeV.</a:t>
            </a:r>
          </a:p>
          <a:p>
            <a:pPr eaLnBrk="1" hangingPunct="1"/>
            <a:r>
              <a:rPr lang="en-US" altLang="en-US"/>
              <a:t>b. </a:t>
            </a:r>
            <a:r>
              <a:rPr lang="el-GR" altLang="en-US">
                <a:latin typeface="Times New Roman" panose="02020603050405020304" pitchFamily="18" charset="0"/>
                <a:cs typeface="Times New Roman" panose="02020603050405020304" pitchFamily="18" charset="0"/>
              </a:rPr>
              <a:t>λ</a:t>
            </a:r>
            <a:r>
              <a:rPr lang="en-US" altLang="en-US">
                <a:latin typeface="Times New Roman" panose="02020603050405020304" pitchFamily="18" charset="0"/>
                <a:cs typeface="Times New Roman" panose="02020603050405020304" pitchFamily="18" charset="0"/>
              </a:rPr>
              <a:t> = hc/E = 1.2 x 10</a:t>
            </a:r>
            <a:r>
              <a:rPr lang="en-US" altLang="en-US" baseline="30000">
                <a:latin typeface="Times New Roman" panose="02020603050405020304" pitchFamily="18" charset="0"/>
                <a:cs typeface="Times New Roman" panose="02020603050405020304" pitchFamily="18" charset="0"/>
              </a:rPr>
              <a:t>-12</a:t>
            </a:r>
            <a:r>
              <a:rPr lang="en-US" altLang="en-US">
                <a:latin typeface="Times New Roman" panose="02020603050405020304" pitchFamily="18" charset="0"/>
                <a:cs typeface="Times New Roman" panose="02020603050405020304" pitchFamily="18" charset="0"/>
              </a:rPr>
              <a:t> m. This is a gamma-ray photon.</a:t>
            </a:r>
            <a:endParaRPr lang="el-GR"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3877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a:defRPr sz="2800" b="1">
                <a:solidFill>
                  <a:schemeClr val="tx1"/>
                </a:solidFill>
                <a:latin typeface="Arial" panose="020B0604020202020204" pitchFamily="34" charset="0"/>
              </a:defRPr>
            </a:lvl1pPr>
            <a:lvl2pPr marL="774567" indent="-297911">
              <a:defRPr sz="2800" b="1">
                <a:solidFill>
                  <a:schemeClr val="tx1"/>
                </a:solidFill>
                <a:latin typeface="Arial" panose="020B0604020202020204" pitchFamily="34" charset="0"/>
              </a:defRPr>
            </a:lvl2pPr>
            <a:lvl3pPr marL="1191642" indent="-238329">
              <a:defRPr sz="2800" b="1">
                <a:solidFill>
                  <a:schemeClr val="tx1"/>
                </a:solidFill>
                <a:latin typeface="Arial" panose="020B0604020202020204" pitchFamily="34" charset="0"/>
              </a:defRPr>
            </a:lvl3pPr>
            <a:lvl4pPr marL="1668299" indent="-238329">
              <a:defRPr sz="2800" b="1">
                <a:solidFill>
                  <a:schemeClr val="tx1"/>
                </a:solidFill>
                <a:latin typeface="Arial" panose="020B0604020202020204" pitchFamily="34" charset="0"/>
              </a:defRPr>
            </a:lvl4pPr>
            <a:lvl5pPr marL="2144956" indent="-238329">
              <a:defRPr sz="2800" b="1">
                <a:solidFill>
                  <a:schemeClr val="tx1"/>
                </a:solidFill>
                <a:latin typeface="Arial" panose="020B0604020202020204" pitchFamily="34" charset="0"/>
              </a:defRPr>
            </a:lvl5pPr>
            <a:lvl6pPr marL="2621613" indent="-238329" eaLnBrk="0" fontAlgn="base" hangingPunct="0">
              <a:spcBef>
                <a:spcPct val="0"/>
              </a:spcBef>
              <a:spcAft>
                <a:spcPct val="0"/>
              </a:spcAft>
              <a:defRPr sz="2800" b="1">
                <a:solidFill>
                  <a:schemeClr val="tx1"/>
                </a:solidFill>
                <a:latin typeface="Arial" panose="020B0604020202020204" pitchFamily="34" charset="0"/>
              </a:defRPr>
            </a:lvl6pPr>
            <a:lvl7pPr marL="3098270" indent="-238329" eaLnBrk="0" fontAlgn="base" hangingPunct="0">
              <a:spcBef>
                <a:spcPct val="0"/>
              </a:spcBef>
              <a:spcAft>
                <a:spcPct val="0"/>
              </a:spcAft>
              <a:defRPr sz="2800" b="1">
                <a:solidFill>
                  <a:schemeClr val="tx1"/>
                </a:solidFill>
                <a:latin typeface="Arial" panose="020B0604020202020204" pitchFamily="34" charset="0"/>
              </a:defRPr>
            </a:lvl7pPr>
            <a:lvl8pPr marL="3574926" indent="-238329" eaLnBrk="0" fontAlgn="base" hangingPunct="0">
              <a:spcBef>
                <a:spcPct val="0"/>
              </a:spcBef>
              <a:spcAft>
                <a:spcPct val="0"/>
              </a:spcAft>
              <a:defRPr sz="2800" b="1">
                <a:solidFill>
                  <a:schemeClr val="tx1"/>
                </a:solidFill>
                <a:latin typeface="Arial" panose="020B0604020202020204" pitchFamily="34" charset="0"/>
              </a:defRPr>
            </a:lvl8pPr>
            <a:lvl9pPr marL="4051583" indent="-238329" eaLnBrk="0" fontAlgn="base" hangingPunct="0">
              <a:spcBef>
                <a:spcPct val="0"/>
              </a:spcBef>
              <a:spcAft>
                <a:spcPct val="0"/>
              </a:spcAft>
              <a:defRPr sz="2800" b="1">
                <a:solidFill>
                  <a:schemeClr val="tx1"/>
                </a:solidFill>
                <a:latin typeface="Arial" panose="020B0604020202020204" pitchFamily="34" charset="0"/>
              </a:defRPr>
            </a:lvl9pPr>
          </a:lstStyle>
          <a:p>
            <a:pPr defTabSz="935553">
              <a:defRPr/>
            </a:pPr>
            <a:fld id="{048E652B-E11B-460F-A9B4-709E8356247E}" type="slidenum">
              <a:rPr lang="en-US" altLang="en-US" sz="1200" b="0">
                <a:solidFill>
                  <a:prstClr val="black"/>
                </a:solidFill>
              </a:rPr>
              <a:pPr defTabSz="935553">
                <a:defRPr/>
              </a:pPr>
              <a:t>23</a:t>
            </a:fld>
            <a:endParaRPr lang="en-US" altLang="en-US" sz="1200" b="0">
              <a:solidFill>
                <a:prstClr val="black"/>
              </a:solidFill>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US" altLang="en-US"/>
              <a:t>Solution: </a:t>
            </a:r>
            <a:r>
              <a:rPr lang="el-GR" altLang="en-US">
                <a:latin typeface="Times New Roman" panose="02020603050405020304" pitchFamily="18" charset="0"/>
                <a:cs typeface="Times New Roman" panose="02020603050405020304" pitchFamily="18" charset="0"/>
              </a:rPr>
              <a:t>λ</a:t>
            </a:r>
            <a:r>
              <a:rPr lang="en-US" altLang="en-US">
                <a:latin typeface="Times New Roman" panose="02020603050405020304" pitchFamily="18" charset="0"/>
                <a:cs typeface="Times New Roman" panose="02020603050405020304" pitchFamily="18" charset="0"/>
              </a:rPr>
              <a:t> = h/p = 2.2 x 10</a:t>
            </a:r>
            <a:r>
              <a:rPr lang="en-US" altLang="en-US" baseline="30000">
                <a:latin typeface="Times New Roman" panose="02020603050405020304" pitchFamily="18" charset="0"/>
                <a:cs typeface="Times New Roman" panose="02020603050405020304" pitchFamily="18" charset="0"/>
              </a:rPr>
              <a:t>-34</a:t>
            </a:r>
            <a:r>
              <a:rPr lang="en-US" altLang="en-US">
                <a:latin typeface="Times New Roman" panose="02020603050405020304" pitchFamily="18" charset="0"/>
                <a:cs typeface="Times New Roman" panose="02020603050405020304" pitchFamily="18" charset="0"/>
              </a:rPr>
              <a:t> m.</a:t>
            </a:r>
            <a:endParaRPr lang="el-GR"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2893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defRPr sz="2800" b="1">
                <a:solidFill>
                  <a:schemeClr val="tx1"/>
                </a:solidFill>
                <a:latin typeface="Arial" panose="020B0604020202020204" pitchFamily="34" charset="0"/>
              </a:defRPr>
            </a:lvl1pPr>
            <a:lvl2pPr marL="774567" indent="-297911">
              <a:defRPr sz="2800" b="1">
                <a:solidFill>
                  <a:schemeClr val="tx1"/>
                </a:solidFill>
                <a:latin typeface="Arial" panose="020B0604020202020204" pitchFamily="34" charset="0"/>
              </a:defRPr>
            </a:lvl2pPr>
            <a:lvl3pPr marL="1191642" indent="-238329">
              <a:defRPr sz="2800" b="1">
                <a:solidFill>
                  <a:schemeClr val="tx1"/>
                </a:solidFill>
                <a:latin typeface="Arial" panose="020B0604020202020204" pitchFamily="34" charset="0"/>
              </a:defRPr>
            </a:lvl3pPr>
            <a:lvl4pPr marL="1668299" indent="-238329">
              <a:defRPr sz="2800" b="1">
                <a:solidFill>
                  <a:schemeClr val="tx1"/>
                </a:solidFill>
                <a:latin typeface="Arial" panose="020B0604020202020204" pitchFamily="34" charset="0"/>
              </a:defRPr>
            </a:lvl4pPr>
            <a:lvl5pPr marL="2144956" indent="-238329">
              <a:defRPr sz="2800" b="1">
                <a:solidFill>
                  <a:schemeClr val="tx1"/>
                </a:solidFill>
                <a:latin typeface="Arial" panose="020B0604020202020204" pitchFamily="34" charset="0"/>
              </a:defRPr>
            </a:lvl5pPr>
            <a:lvl6pPr marL="2621613" indent="-238329" eaLnBrk="0" fontAlgn="base" hangingPunct="0">
              <a:spcBef>
                <a:spcPct val="0"/>
              </a:spcBef>
              <a:spcAft>
                <a:spcPct val="0"/>
              </a:spcAft>
              <a:defRPr sz="2800" b="1">
                <a:solidFill>
                  <a:schemeClr val="tx1"/>
                </a:solidFill>
                <a:latin typeface="Arial" panose="020B0604020202020204" pitchFamily="34" charset="0"/>
              </a:defRPr>
            </a:lvl6pPr>
            <a:lvl7pPr marL="3098270" indent="-238329" eaLnBrk="0" fontAlgn="base" hangingPunct="0">
              <a:spcBef>
                <a:spcPct val="0"/>
              </a:spcBef>
              <a:spcAft>
                <a:spcPct val="0"/>
              </a:spcAft>
              <a:defRPr sz="2800" b="1">
                <a:solidFill>
                  <a:schemeClr val="tx1"/>
                </a:solidFill>
                <a:latin typeface="Arial" panose="020B0604020202020204" pitchFamily="34" charset="0"/>
              </a:defRPr>
            </a:lvl7pPr>
            <a:lvl8pPr marL="3574926" indent="-238329" eaLnBrk="0" fontAlgn="base" hangingPunct="0">
              <a:spcBef>
                <a:spcPct val="0"/>
              </a:spcBef>
              <a:spcAft>
                <a:spcPct val="0"/>
              </a:spcAft>
              <a:defRPr sz="2800" b="1">
                <a:solidFill>
                  <a:schemeClr val="tx1"/>
                </a:solidFill>
                <a:latin typeface="Arial" panose="020B0604020202020204" pitchFamily="34" charset="0"/>
              </a:defRPr>
            </a:lvl8pPr>
            <a:lvl9pPr marL="4051583" indent="-238329" eaLnBrk="0" fontAlgn="base" hangingPunct="0">
              <a:spcBef>
                <a:spcPct val="0"/>
              </a:spcBef>
              <a:spcAft>
                <a:spcPct val="0"/>
              </a:spcAft>
              <a:defRPr sz="2800" b="1">
                <a:solidFill>
                  <a:schemeClr val="tx1"/>
                </a:solidFill>
                <a:latin typeface="Arial" panose="020B0604020202020204" pitchFamily="34" charset="0"/>
              </a:defRPr>
            </a:lvl9pPr>
          </a:lstStyle>
          <a:p>
            <a:pPr defTabSz="935553">
              <a:defRPr/>
            </a:pPr>
            <a:fld id="{3DDBC834-7476-4232-9FA1-BE2237AD7930}" type="slidenum">
              <a:rPr lang="en-US" altLang="en-US" sz="1200" b="0">
                <a:solidFill>
                  <a:prstClr val="black"/>
                </a:solidFill>
              </a:rPr>
              <a:pPr defTabSz="935553">
                <a:defRPr/>
              </a:pPr>
              <a:t>24</a:t>
            </a:fld>
            <a:endParaRPr lang="en-US" altLang="en-US" sz="1200" b="0">
              <a:solidFill>
                <a:prstClr val="black"/>
              </a:solidFill>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r>
              <a:rPr lang="en-US" altLang="en-US"/>
              <a:t>Solution: The kinetic energy of the electron is classical. Its speed is found from conservation of energy: ½ mv</a:t>
            </a:r>
            <a:r>
              <a:rPr lang="en-US" altLang="en-US" baseline="30000"/>
              <a:t>2</a:t>
            </a:r>
            <a:r>
              <a:rPr lang="en-US" altLang="en-US"/>
              <a:t> = eV, so v = 5.9 x 10</a:t>
            </a:r>
            <a:r>
              <a:rPr lang="en-US" altLang="en-US" baseline="30000"/>
              <a:t>6</a:t>
            </a:r>
            <a:r>
              <a:rPr lang="en-US" altLang="en-US"/>
              <a:t> m/s. The wavelength is then h/p = 1.2 x 10</a:t>
            </a:r>
            <a:r>
              <a:rPr lang="en-US" altLang="en-US" baseline="30000"/>
              <a:t>-10 </a:t>
            </a:r>
            <a:r>
              <a:rPr lang="en-US" altLang="en-US"/>
              <a:t>m;  roughly the size of an atom.</a:t>
            </a:r>
          </a:p>
        </p:txBody>
      </p:sp>
    </p:spTree>
    <p:extLst>
      <p:ext uri="{BB962C8B-B14F-4D97-AF65-F5344CB8AC3E}">
        <p14:creationId xmlns:p14="http://schemas.microsoft.com/office/powerpoint/2010/main" val="684608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a:defRPr sz="2800" b="1">
                <a:solidFill>
                  <a:schemeClr val="tx1"/>
                </a:solidFill>
                <a:latin typeface="Arial" panose="020B0604020202020204" pitchFamily="34" charset="0"/>
              </a:defRPr>
            </a:lvl1pPr>
            <a:lvl2pPr marL="774567" indent="-297911">
              <a:defRPr sz="2800" b="1">
                <a:solidFill>
                  <a:schemeClr val="tx1"/>
                </a:solidFill>
                <a:latin typeface="Arial" panose="020B0604020202020204" pitchFamily="34" charset="0"/>
              </a:defRPr>
            </a:lvl2pPr>
            <a:lvl3pPr marL="1191642" indent="-238329">
              <a:defRPr sz="2800" b="1">
                <a:solidFill>
                  <a:schemeClr val="tx1"/>
                </a:solidFill>
                <a:latin typeface="Arial" panose="020B0604020202020204" pitchFamily="34" charset="0"/>
              </a:defRPr>
            </a:lvl3pPr>
            <a:lvl4pPr marL="1668299" indent="-238329">
              <a:defRPr sz="2800" b="1">
                <a:solidFill>
                  <a:schemeClr val="tx1"/>
                </a:solidFill>
                <a:latin typeface="Arial" panose="020B0604020202020204" pitchFamily="34" charset="0"/>
              </a:defRPr>
            </a:lvl4pPr>
            <a:lvl5pPr marL="2144956" indent="-238329">
              <a:defRPr sz="2800" b="1">
                <a:solidFill>
                  <a:schemeClr val="tx1"/>
                </a:solidFill>
                <a:latin typeface="Arial" panose="020B0604020202020204" pitchFamily="34" charset="0"/>
              </a:defRPr>
            </a:lvl5pPr>
            <a:lvl6pPr marL="2621613" indent="-238329" eaLnBrk="0" fontAlgn="base" hangingPunct="0">
              <a:spcBef>
                <a:spcPct val="0"/>
              </a:spcBef>
              <a:spcAft>
                <a:spcPct val="0"/>
              </a:spcAft>
              <a:defRPr sz="2800" b="1">
                <a:solidFill>
                  <a:schemeClr val="tx1"/>
                </a:solidFill>
                <a:latin typeface="Arial" panose="020B0604020202020204" pitchFamily="34" charset="0"/>
              </a:defRPr>
            </a:lvl6pPr>
            <a:lvl7pPr marL="3098270" indent="-238329" eaLnBrk="0" fontAlgn="base" hangingPunct="0">
              <a:spcBef>
                <a:spcPct val="0"/>
              </a:spcBef>
              <a:spcAft>
                <a:spcPct val="0"/>
              </a:spcAft>
              <a:defRPr sz="2800" b="1">
                <a:solidFill>
                  <a:schemeClr val="tx1"/>
                </a:solidFill>
                <a:latin typeface="Arial" panose="020B0604020202020204" pitchFamily="34" charset="0"/>
              </a:defRPr>
            </a:lvl7pPr>
            <a:lvl8pPr marL="3574926" indent="-238329" eaLnBrk="0" fontAlgn="base" hangingPunct="0">
              <a:spcBef>
                <a:spcPct val="0"/>
              </a:spcBef>
              <a:spcAft>
                <a:spcPct val="0"/>
              </a:spcAft>
              <a:defRPr sz="2800" b="1">
                <a:solidFill>
                  <a:schemeClr val="tx1"/>
                </a:solidFill>
                <a:latin typeface="Arial" panose="020B0604020202020204" pitchFamily="34" charset="0"/>
              </a:defRPr>
            </a:lvl8pPr>
            <a:lvl9pPr marL="4051583" indent="-238329" eaLnBrk="0" fontAlgn="base" hangingPunct="0">
              <a:spcBef>
                <a:spcPct val="0"/>
              </a:spcBef>
              <a:spcAft>
                <a:spcPct val="0"/>
              </a:spcAft>
              <a:defRPr sz="2800" b="1">
                <a:solidFill>
                  <a:schemeClr val="tx1"/>
                </a:solidFill>
                <a:latin typeface="Arial" panose="020B0604020202020204" pitchFamily="34" charset="0"/>
              </a:defRPr>
            </a:lvl9pPr>
          </a:lstStyle>
          <a:p>
            <a:pPr defTabSz="935553">
              <a:defRPr/>
            </a:pPr>
            <a:fld id="{DE5CA522-6ED1-4D6B-95D8-4945C21F5915}" type="slidenum">
              <a:rPr lang="en-US" altLang="en-US" sz="1200" b="0">
                <a:solidFill>
                  <a:prstClr val="black"/>
                </a:solidFill>
              </a:rPr>
              <a:pPr defTabSz="935553">
                <a:defRPr/>
              </a:pPr>
              <a:t>25</a:t>
            </a:fld>
            <a:endParaRPr lang="en-US" altLang="en-US" sz="1200" b="0">
              <a:solidFill>
                <a:prstClr val="black"/>
              </a:solidFil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r>
              <a:rPr lang="en-US" altLang="en-US"/>
              <a:t>Figure 37-12. Example 37–12. The red dots represent atoms in an orderly array in a solid.</a:t>
            </a:r>
          </a:p>
          <a:p>
            <a:pPr eaLnBrk="1" hangingPunct="1"/>
            <a:r>
              <a:rPr lang="en-US" altLang="en-US"/>
              <a:t>Solution: The smallest angle will occur when d sin </a:t>
            </a:r>
            <a:r>
              <a:rPr lang="el-GR" altLang="en-US">
                <a:cs typeface="Arial" panose="020B0604020202020204" pitchFamily="34" charset="0"/>
              </a:rPr>
              <a:t>θ</a:t>
            </a:r>
            <a:r>
              <a:rPr lang="en-US" altLang="en-US">
                <a:cs typeface="Arial" panose="020B0604020202020204" pitchFamily="34" charset="0"/>
              </a:rPr>
              <a:t> = </a:t>
            </a:r>
            <a:r>
              <a:rPr lang="el-GR" altLang="en-US">
                <a:latin typeface="Times New Roman" panose="02020603050405020304" pitchFamily="18" charset="0"/>
                <a:cs typeface="Times New Roman" panose="02020603050405020304" pitchFamily="18" charset="0"/>
              </a:rPr>
              <a:t>λ</a:t>
            </a:r>
            <a:r>
              <a:rPr lang="en-US" altLang="en-US">
                <a:latin typeface="Times New Roman" panose="02020603050405020304" pitchFamily="18" charset="0"/>
                <a:cs typeface="Times New Roman" panose="02020603050405020304" pitchFamily="18" charset="0"/>
              </a:rPr>
              <a:t>. The electrons are not relativistic, so the wavelength can be found from the kinetic energy: </a:t>
            </a:r>
            <a:r>
              <a:rPr lang="el-GR" altLang="en-US">
                <a:latin typeface="Times New Roman" panose="02020603050405020304" pitchFamily="18" charset="0"/>
                <a:cs typeface="Times New Roman" panose="02020603050405020304" pitchFamily="18" charset="0"/>
              </a:rPr>
              <a:t>λ</a:t>
            </a:r>
            <a:r>
              <a:rPr lang="en-US" altLang="en-US">
                <a:latin typeface="Times New Roman" panose="02020603050405020304" pitchFamily="18" charset="0"/>
                <a:cs typeface="Times New Roman" panose="02020603050405020304" pitchFamily="18" charset="0"/>
              </a:rPr>
              <a:t> = 0.123 nm. Then the spacing is </a:t>
            </a:r>
            <a:r>
              <a:rPr lang="el-GR" altLang="en-US">
                <a:latin typeface="Times New Roman" panose="02020603050405020304" pitchFamily="18" charset="0"/>
                <a:cs typeface="Times New Roman" panose="02020603050405020304" pitchFamily="18" charset="0"/>
              </a:rPr>
              <a:t>λ</a:t>
            </a:r>
            <a:r>
              <a:rPr lang="en-US" altLang="en-US">
                <a:latin typeface="Times New Roman" panose="02020603050405020304" pitchFamily="18" charset="0"/>
                <a:cs typeface="Times New Roman" panose="02020603050405020304" pitchFamily="18" charset="0"/>
              </a:rPr>
              <a:t>/sin </a:t>
            </a:r>
            <a:r>
              <a:rPr lang="el-GR" altLang="en-US">
                <a:latin typeface="Times New Roman" panose="02020603050405020304" pitchFamily="18" charset="0"/>
                <a:cs typeface="Times New Roman" panose="02020603050405020304" pitchFamily="18" charset="0"/>
              </a:rPr>
              <a:t>θ</a:t>
            </a:r>
            <a:r>
              <a:rPr lang="en-US" altLang="en-US">
                <a:latin typeface="Times New Roman" panose="02020603050405020304" pitchFamily="18" charset="0"/>
                <a:cs typeface="Times New Roman" panose="02020603050405020304" pitchFamily="18" charset="0"/>
              </a:rPr>
              <a:t> = 0.30 nm.</a:t>
            </a:r>
            <a:endParaRPr lang="el-GR"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891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a:defRPr sz="2800" b="1">
                <a:solidFill>
                  <a:schemeClr val="tx1"/>
                </a:solidFill>
                <a:latin typeface="Arial" panose="020B0604020202020204" pitchFamily="34" charset="0"/>
              </a:defRPr>
            </a:lvl1pPr>
            <a:lvl2pPr marL="774567" indent="-297911">
              <a:defRPr sz="2800" b="1">
                <a:solidFill>
                  <a:schemeClr val="tx1"/>
                </a:solidFill>
                <a:latin typeface="Arial" panose="020B0604020202020204" pitchFamily="34" charset="0"/>
              </a:defRPr>
            </a:lvl2pPr>
            <a:lvl3pPr marL="1191642" indent="-238329">
              <a:defRPr sz="2800" b="1">
                <a:solidFill>
                  <a:schemeClr val="tx1"/>
                </a:solidFill>
                <a:latin typeface="Arial" panose="020B0604020202020204" pitchFamily="34" charset="0"/>
              </a:defRPr>
            </a:lvl3pPr>
            <a:lvl4pPr marL="1668299" indent="-238329">
              <a:defRPr sz="2800" b="1">
                <a:solidFill>
                  <a:schemeClr val="tx1"/>
                </a:solidFill>
                <a:latin typeface="Arial" panose="020B0604020202020204" pitchFamily="34" charset="0"/>
              </a:defRPr>
            </a:lvl4pPr>
            <a:lvl5pPr marL="2144956" indent="-238329">
              <a:defRPr sz="2800" b="1">
                <a:solidFill>
                  <a:schemeClr val="tx1"/>
                </a:solidFill>
                <a:latin typeface="Arial" panose="020B0604020202020204" pitchFamily="34" charset="0"/>
              </a:defRPr>
            </a:lvl5pPr>
            <a:lvl6pPr marL="2621613" indent="-238329" eaLnBrk="0" fontAlgn="base" hangingPunct="0">
              <a:spcBef>
                <a:spcPct val="0"/>
              </a:spcBef>
              <a:spcAft>
                <a:spcPct val="0"/>
              </a:spcAft>
              <a:defRPr sz="2800" b="1">
                <a:solidFill>
                  <a:schemeClr val="tx1"/>
                </a:solidFill>
                <a:latin typeface="Arial" panose="020B0604020202020204" pitchFamily="34" charset="0"/>
              </a:defRPr>
            </a:lvl6pPr>
            <a:lvl7pPr marL="3098270" indent="-238329" eaLnBrk="0" fontAlgn="base" hangingPunct="0">
              <a:spcBef>
                <a:spcPct val="0"/>
              </a:spcBef>
              <a:spcAft>
                <a:spcPct val="0"/>
              </a:spcAft>
              <a:defRPr sz="2800" b="1">
                <a:solidFill>
                  <a:schemeClr val="tx1"/>
                </a:solidFill>
                <a:latin typeface="Arial" panose="020B0604020202020204" pitchFamily="34" charset="0"/>
              </a:defRPr>
            </a:lvl7pPr>
            <a:lvl8pPr marL="3574926" indent="-238329" eaLnBrk="0" fontAlgn="base" hangingPunct="0">
              <a:spcBef>
                <a:spcPct val="0"/>
              </a:spcBef>
              <a:spcAft>
                <a:spcPct val="0"/>
              </a:spcAft>
              <a:defRPr sz="2800" b="1">
                <a:solidFill>
                  <a:schemeClr val="tx1"/>
                </a:solidFill>
                <a:latin typeface="Arial" panose="020B0604020202020204" pitchFamily="34" charset="0"/>
              </a:defRPr>
            </a:lvl8pPr>
            <a:lvl9pPr marL="4051583" indent="-238329" eaLnBrk="0" fontAlgn="base" hangingPunct="0">
              <a:spcBef>
                <a:spcPct val="0"/>
              </a:spcBef>
              <a:spcAft>
                <a:spcPct val="0"/>
              </a:spcAft>
              <a:defRPr sz="2800" b="1">
                <a:solidFill>
                  <a:schemeClr val="tx1"/>
                </a:solidFill>
                <a:latin typeface="Arial" panose="020B0604020202020204" pitchFamily="34" charset="0"/>
              </a:defRPr>
            </a:lvl9pPr>
          </a:lstStyle>
          <a:p>
            <a:pPr defTabSz="953313" fontAlgn="base">
              <a:spcBef>
                <a:spcPct val="0"/>
              </a:spcBef>
              <a:spcAft>
                <a:spcPct val="0"/>
              </a:spcAft>
              <a:defRPr/>
            </a:pPr>
            <a:fld id="{7A74F988-B807-4E29-84A2-3CD67D30A0F5}" type="slidenum">
              <a:rPr lang="en-US" altLang="en-US" sz="1200" b="0">
                <a:solidFill>
                  <a:srgbClr val="000000"/>
                </a:solidFill>
              </a:rPr>
              <a:pPr defTabSz="953313" fontAlgn="base">
                <a:spcBef>
                  <a:spcPct val="0"/>
                </a:spcBef>
                <a:spcAft>
                  <a:spcPct val="0"/>
                </a:spcAft>
                <a:defRPr/>
              </a:pPr>
              <a:t>29</a:t>
            </a:fld>
            <a:endParaRPr lang="en-US" altLang="en-US" sz="1200" b="0">
              <a:solidFill>
                <a:srgbClr val="000000"/>
              </a:solidFill>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r>
              <a:rPr lang="en-US" altLang="en-US"/>
              <a:t>Figure 37-13. Transmission electron microscope. The magnetic field coils are designed to be “magnetic lenses,” which bend the electron paths and bring them to a focus, as shown.</a:t>
            </a:r>
          </a:p>
        </p:txBody>
      </p:sp>
    </p:spTree>
    <p:extLst>
      <p:ext uri="{BB962C8B-B14F-4D97-AF65-F5344CB8AC3E}">
        <p14:creationId xmlns:p14="http://schemas.microsoft.com/office/powerpoint/2010/main" val="2120588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a:defRPr sz="2800" b="1">
                <a:solidFill>
                  <a:schemeClr val="tx1"/>
                </a:solidFill>
                <a:latin typeface="Arial" panose="020B0604020202020204" pitchFamily="34" charset="0"/>
              </a:defRPr>
            </a:lvl1pPr>
            <a:lvl2pPr marL="774567" indent="-297911">
              <a:defRPr sz="2800" b="1">
                <a:solidFill>
                  <a:schemeClr val="tx1"/>
                </a:solidFill>
                <a:latin typeface="Arial" panose="020B0604020202020204" pitchFamily="34" charset="0"/>
              </a:defRPr>
            </a:lvl2pPr>
            <a:lvl3pPr marL="1191642" indent="-238329">
              <a:defRPr sz="2800" b="1">
                <a:solidFill>
                  <a:schemeClr val="tx1"/>
                </a:solidFill>
                <a:latin typeface="Arial" panose="020B0604020202020204" pitchFamily="34" charset="0"/>
              </a:defRPr>
            </a:lvl3pPr>
            <a:lvl4pPr marL="1668299" indent="-238329">
              <a:defRPr sz="2800" b="1">
                <a:solidFill>
                  <a:schemeClr val="tx1"/>
                </a:solidFill>
                <a:latin typeface="Arial" panose="020B0604020202020204" pitchFamily="34" charset="0"/>
              </a:defRPr>
            </a:lvl4pPr>
            <a:lvl5pPr marL="2144956" indent="-238329">
              <a:defRPr sz="2800" b="1">
                <a:solidFill>
                  <a:schemeClr val="tx1"/>
                </a:solidFill>
                <a:latin typeface="Arial" panose="020B0604020202020204" pitchFamily="34" charset="0"/>
              </a:defRPr>
            </a:lvl5pPr>
            <a:lvl6pPr marL="2621613" indent="-238329" eaLnBrk="0" fontAlgn="base" hangingPunct="0">
              <a:spcBef>
                <a:spcPct val="0"/>
              </a:spcBef>
              <a:spcAft>
                <a:spcPct val="0"/>
              </a:spcAft>
              <a:defRPr sz="2800" b="1">
                <a:solidFill>
                  <a:schemeClr val="tx1"/>
                </a:solidFill>
                <a:latin typeface="Arial" panose="020B0604020202020204" pitchFamily="34" charset="0"/>
              </a:defRPr>
            </a:lvl6pPr>
            <a:lvl7pPr marL="3098270" indent="-238329" eaLnBrk="0" fontAlgn="base" hangingPunct="0">
              <a:spcBef>
                <a:spcPct val="0"/>
              </a:spcBef>
              <a:spcAft>
                <a:spcPct val="0"/>
              </a:spcAft>
              <a:defRPr sz="2800" b="1">
                <a:solidFill>
                  <a:schemeClr val="tx1"/>
                </a:solidFill>
                <a:latin typeface="Arial" panose="020B0604020202020204" pitchFamily="34" charset="0"/>
              </a:defRPr>
            </a:lvl7pPr>
            <a:lvl8pPr marL="3574926" indent="-238329" eaLnBrk="0" fontAlgn="base" hangingPunct="0">
              <a:spcBef>
                <a:spcPct val="0"/>
              </a:spcBef>
              <a:spcAft>
                <a:spcPct val="0"/>
              </a:spcAft>
              <a:defRPr sz="2800" b="1">
                <a:solidFill>
                  <a:schemeClr val="tx1"/>
                </a:solidFill>
                <a:latin typeface="Arial" panose="020B0604020202020204" pitchFamily="34" charset="0"/>
              </a:defRPr>
            </a:lvl8pPr>
            <a:lvl9pPr marL="4051583" indent="-238329" eaLnBrk="0" fontAlgn="base" hangingPunct="0">
              <a:spcBef>
                <a:spcPct val="0"/>
              </a:spcBef>
              <a:spcAft>
                <a:spcPct val="0"/>
              </a:spcAft>
              <a:defRPr sz="2800" b="1">
                <a:solidFill>
                  <a:schemeClr val="tx1"/>
                </a:solidFill>
                <a:latin typeface="Arial" panose="020B0604020202020204" pitchFamily="34" charset="0"/>
              </a:defRPr>
            </a:lvl9pPr>
          </a:lstStyle>
          <a:p>
            <a:pPr defTabSz="953313" fontAlgn="base">
              <a:spcBef>
                <a:spcPct val="0"/>
              </a:spcBef>
              <a:spcAft>
                <a:spcPct val="0"/>
              </a:spcAft>
              <a:defRPr/>
            </a:pPr>
            <a:fld id="{8F4E3854-A103-449A-8B52-4723EC3F13D7}" type="slidenum">
              <a:rPr lang="en-US" altLang="en-US" sz="1200" b="0">
                <a:solidFill>
                  <a:srgbClr val="000000"/>
                </a:solidFill>
              </a:rPr>
              <a:pPr defTabSz="953313" fontAlgn="base">
                <a:spcBef>
                  <a:spcPct val="0"/>
                </a:spcBef>
                <a:spcAft>
                  <a:spcPct val="0"/>
                </a:spcAft>
                <a:defRPr/>
              </a:pPr>
              <a:t>30</a:t>
            </a:fld>
            <a:endParaRPr lang="en-US" altLang="en-US" sz="1200" b="0">
              <a:solidFill>
                <a:srgbClr val="000000"/>
              </a:solidFill>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r>
              <a:rPr lang="en-US" altLang="en-US"/>
              <a:t>Figure 37-14. Scanning electron microscope. Scanning coils move an electron beam back and forth across the specimen. Secondary electrons produced when the beam strikes the specimen are collected and modulate the intensity of the beam in the CRT to produce a picture.</a:t>
            </a:r>
          </a:p>
        </p:txBody>
      </p:sp>
    </p:spTree>
    <p:extLst>
      <p:ext uri="{BB962C8B-B14F-4D97-AF65-F5344CB8AC3E}">
        <p14:creationId xmlns:p14="http://schemas.microsoft.com/office/powerpoint/2010/main" val="2072588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lgn="l" fontAlgn="base">
              <a:spcBef>
                <a:spcPct val="0"/>
              </a:spcBef>
              <a:spcAft>
                <a:spcPct val="0"/>
              </a:spcAft>
              <a:defRPr/>
            </a:pPr>
            <a:r>
              <a:rPr lang="en-US" altLang="en-US" sz="800">
                <a:solidFill>
                  <a:srgbClr val="000000"/>
                </a:solidFill>
                <a:latin typeface="Arial" panose="020B0604020202020204" pitchFamily="34" charset="0"/>
              </a:rPr>
              <a:t>Copyright © 2009 Pearson Education, Inc.</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81984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15691C7-5AE8-4608-9F7B-C7CD8C777D46}" type="datetimeFigureOut">
              <a:rPr lang="en-US" smtClean="0">
                <a:solidFill>
                  <a:prstClr val="black">
                    <a:tint val="75000"/>
                  </a:prstClr>
                </a:solidFill>
              </a:rPr>
              <a:pPr/>
              <a:t>9/30/2023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5505597-910B-4914-84A1-A358D9899ACE}" type="slidenum">
              <a:rPr lang="en-US" smtClean="0"/>
              <a:pPr/>
              <a:t>‹#›</a:t>
            </a:fld>
            <a:endParaRPr lang="en-US"/>
          </a:p>
        </p:txBody>
      </p:sp>
    </p:spTree>
    <p:extLst>
      <p:ext uri="{BB962C8B-B14F-4D97-AF65-F5344CB8AC3E}">
        <p14:creationId xmlns:p14="http://schemas.microsoft.com/office/powerpoint/2010/main" val="1378578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15691C7-5AE8-4608-9F7B-C7CD8C777D46}" type="datetimeFigureOut">
              <a:rPr lang="en-US" smtClean="0">
                <a:solidFill>
                  <a:prstClr val="black">
                    <a:tint val="75000"/>
                  </a:prstClr>
                </a:solidFill>
              </a:rPr>
              <a:pPr/>
              <a:t>9/30/2023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55505597-910B-4914-84A1-A358D9899ACE}" type="slidenum">
              <a:rPr lang="en-US" smtClean="0"/>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5072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515691C7-5AE8-4608-9F7B-C7CD8C777D46}" type="datetimeFigureOut">
              <a:rPr lang="en-US" smtClean="0">
                <a:solidFill>
                  <a:prstClr val="black">
                    <a:tint val="75000"/>
                  </a:prstClr>
                </a:solidFill>
              </a:rPr>
              <a:pPr/>
              <a:t>9/30/2023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5505597-910B-4914-84A1-A358D9899ACE}" type="slidenum">
              <a:rPr lang="en-US" smtClean="0"/>
              <a:pPr/>
              <a:t>‹#›</a:t>
            </a:fld>
            <a:endParaRPr lang="en-US"/>
          </a:p>
        </p:txBody>
      </p:sp>
    </p:spTree>
    <p:extLst>
      <p:ext uri="{BB962C8B-B14F-4D97-AF65-F5344CB8AC3E}">
        <p14:creationId xmlns:p14="http://schemas.microsoft.com/office/powerpoint/2010/main" val="29819513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515691C7-5AE8-4608-9F7B-C7CD8C777D46}" type="datetimeFigureOut">
              <a:rPr lang="en-US" smtClean="0">
                <a:solidFill>
                  <a:prstClr val="black">
                    <a:tint val="75000"/>
                  </a:prstClr>
                </a:solidFill>
              </a:rPr>
              <a:pPr/>
              <a:t>9/30/2023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5505597-910B-4914-84A1-A358D9899ACE}" type="slidenum">
              <a:rPr lang="en-US" smtClean="0"/>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79897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515691C7-5AE8-4608-9F7B-C7CD8C777D46}" type="datetimeFigureOut">
              <a:rPr lang="en-US" smtClean="0">
                <a:solidFill>
                  <a:prstClr val="black">
                    <a:tint val="75000"/>
                  </a:prstClr>
                </a:solidFill>
              </a:rPr>
              <a:pPr/>
              <a:t>9/30/2023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55505597-910B-4914-84A1-A358D9899ACE}" type="slidenum">
              <a:rPr lang="en-US" smtClean="0"/>
              <a:pPr/>
              <a:t>‹#›</a:t>
            </a:fld>
            <a:endParaRPr lang="en-US"/>
          </a:p>
        </p:txBody>
      </p:sp>
    </p:spTree>
    <p:extLst>
      <p:ext uri="{BB962C8B-B14F-4D97-AF65-F5344CB8AC3E}">
        <p14:creationId xmlns:p14="http://schemas.microsoft.com/office/powerpoint/2010/main" val="18314384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lgn="l" fontAlgn="base">
              <a:spcBef>
                <a:spcPct val="0"/>
              </a:spcBef>
              <a:spcAft>
                <a:spcPct val="0"/>
              </a:spcAft>
              <a:defRPr/>
            </a:pPr>
            <a:r>
              <a:rPr lang="en-US" altLang="en-US" sz="800">
                <a:solidFill>
                  <a:srgbClr val="000000"/>
                </a:solidFill>
                <a:latin typeface="Arial" panose="020B0604020202020204" pitchFamily="34" charset="0"/>
              </a:rPr>
              <a:t>Copyright © 2009 Pearson Education, Inc.</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349560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lgn="l" fontAlgn="base">
              <a:spcBef>
                <a:spcPct val="0"/>
              </a:spcBef>
              <a:spcAft>
                <a:spcPct val="0"/>
              </a:spcAft>
              <a:defRPr/>
            </a:pPr>
            <a:r>
              <a:rPr lang="en-US" altLang="en-US" sz="800">
                <a:solidFill>
                  <a:srgbClr val="000000"/>
                </a:solidFill>
                <a:latin typeface="Arial" panose="020B0604020202020204" pitchFamily="34" charset="0"/>
              </a:rPr>
              <a:t>Copyright © 2009 Pearson Education, Inc.</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420904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889" y="2514601"/>
            <a:ext cx="880060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889" y="4777381"/>
            <a:ext cx="880060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lgn="l" fontAlgn="base">
              <a:spcBef>
                <a:spcPct val="0"/>
              </a:spcBef>
              <a:spcAft>
                <a:spcPct val="0"/>
              </a:spcAft>
              <a:defRPr/>
            </a:pPr>
            <a:r>
              <a:rPr lang="en-US" altLang="en-US" sz="800">
                <a:solidFill>
                  <a:srgbClr val="000000"/>
                </a:solidFill>
                <a:latin typeface="Arial" panose="020B0604020202020204" pitchFamily="34" charset="0"/>
              </a:rPr>
              <a:t>Copyright © 2009 Pearson Education, Inc.</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8"/>
          <p:cNvSpPr/>
          <p:nvPr/>
        </p:nvSpPr>
        <p:spPr bwMode="auto">
          <a:xfrm>
            <a:off x="-42292" y="4321159"/>
            <a:ext cx="1860631"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564445" y="4529542"/>
            <a:ext cx="779971"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502931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3602" y="624110"/>
            <a:ext cx="87855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888" y="2133600"/>
            <a:ext cx="8789313"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lgn="l" fontAlgn="base">
              <a:spcBef>
                <a:spcPct val="0"/>
              </a:spcBef>
              <a:spcAft>
                <a:spcPct val="0"/>
              </a:spcAft>
              <a:defRPr/>
            </a:pPr>
            <a:r>
              <a:rPr lang="en-US" altLang="en-US" sz="800">
                <a:solidFill>
                  <a:srgbClr val="000000"/>
                </a:solidFill>
                <a:latin typeface="Arial" panose="020B0604020202020204" pitchFamily="34" charset="0"/>
              </a:rPr>
              <a:t>Copyright © 2009 Pearson Education, Inc.</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625862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888" y="2074562"/>
            <a:ext cx="8789313"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888" y="3581400"/>
            <a:ext cx="8789313"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lgn="l" fontAlgn="base">
              <a:spcBef>
                <a:spcPct val="0"/>
              </a:spcBef>
              <a:spcAft>
                <a:spcPct val="0"/>
              </a:spcAft>
              <a:defRPr/>
            </a:pPr>
            <a:r>
              <a:rPr lang="en-US" altLang="en-US" sz="800">
                <a:solidFill>
                  <a:srgbClr val="000000"/>
                </a:solidFill>
                <a:latin typeface="Arial" panose="020B0604020202020204" pitchFamily="34" charset="0"/>
              </a:rPr>
              <a:t>Copyright © 2009 Pearson Education, Inc.</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78" y="3166528"/>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681637" y="3244141"/>
            <a:ext cx="779971"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3271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lgn="l" fontAlgn="base">
              <a:spcBef>
                <a:spcPct val="0"/>
              </a:spcBef>
              <a:spcAft>
                <a:spcPct val="0"/>
              </a:spcAft>
              <a:defRPr/>
            </a:pPr>
            <a:r>
              <a:rPr lang="en-US" altLang="en-US" sz="800">
                <a:solidFill>
                  <a:srgbClr val="000000"/>
                </a:solidFill>
                <a:latin typeface="Arial" panose="020B0604020202020204" pitchFamily="34" charset="0"/>
              </a:rPr>
              <a:t>Copyright © 2009 Pearson Education, Inc.</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118177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889" y="2136707"/>
            <a:ext cx="4263375"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16410" y="2136707"/>
            <a:ext cx="4262791"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lgn="l" fontAlgn="base">
              <a:spcBef>
                <a:spcPct val="0"/>
              </a:spcBef>
              <a:spcAft>
                <a:spcPct val="0"/>
              </a:spcAft>
              <a:defRPr/>
            </a:pPr>
            <a:r>
              <a:rPr lang="en-US" altLang="en-US" sz="800">
                <a:solidFill>
                  <a:srgbClr val="000000"/>
                </a:solidFill>
                <a:latin typeface="Arial" panose="020B0604020202020204" pitchFamily="34" charset="0"/>
              </a:rPr>
              <a:t>Copyright © 2009 Pearson Education, Inc.</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681637" y="787784"/>
            <a:ext cx="779971"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798005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020469" y="2226626"/>
            <a:ext cx="38327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887" y="2802889"/>
            <a:ext cx="4263376"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1540" y="2223398"/>
            <a:ext cx="383098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11620" y="2799661"/>
            <a:ext cx="4260907"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lgn="l" fontAlgn="base">
              <a:spcBef>
                <a:spcPct val="0"/>
              </a:spcBef>
              <a:spcAft>
                <a:spcPct val="0"/>
              </a:spcAft>
              <a:defRPr/>
            </a:pPr>
            <a:r>
              <a:rPr lang="en-US" altLang="en-US" sz="800">
                <a:solidFill>
                  <a:srgbClr val="000000"/>
                </a:solidFill>
                <a:latin typeface="Arial" panose="020B0604020202020204" pitchFamily="34" charset="0"/>
              </a:rPr>
              <a:t>Copyright © 2009 Pearson Education, Inc.</a:t>
            </a: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11"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681637" y="787784"/>
            <a:ext cx="779971"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78823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93600" y="624110"/>
            <a:ext cx="87856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lgn="l" fontAlgn="base">
              <a:spcBef>
                <a:spcPct val="0"/>
              </a:spcBef>
              <a:spcAft>
                <a:spcPct val="0"/>
              </a:spcAft>
              <a:defRPr/>
            </a:pPr>
            <a:r>
              <a:rPr lang="en-US" altLang="en-US" sz="800">
                <a:solidFill>
                  <a:srgbClr val="000000"/>
                </a:solidFill>
                <a:latin typeface="Arial" panose="020B0604020202020204" pitchFamily="34" charset="0"/>
              </a:rPr>
              <a:t>Copyright © 2009 Pearson Education, Inc.</a:t>
            </a: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8"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670503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l" fontAlgn="base">
              <a:spcBef>
                <a:spcPct val="0"/>
              </a:spcBef>
              <a:spcAft>
                <a:spcPct val="0"/>
              </a:spcAft>
              <a:defRPr/>
            </a:pPr>
            <a:r>
              <a:rPr lang="en-US" altLang="en-US" sz="800">
                <a:solidFill>
                  <a:srgbClr val="000000"/>
                </a:solidFill>
                <a:latin typeface="Arial" panose="020B0604020202020204" pitchFamily="34" charset="0"/>
              </a:rPr>
              <a:t>Copyright © 2009 Pearson Education, Inc.</a:t>
            </a: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6"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438720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887" y="446088"/>
            <a:ext cx="3506112"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4659" y="446090"/>
            <a:ext cx="5054541"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887" y="1598613"/>
            <a:ext cx="3506112"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lgn="l" fontAlgn="base">
              <a:spcBef>
                <a:spcPct val="0"/>
              </a:spcBef>
              <a:spcAft>
                <a:spcPct val="0"/>
              </a:spcAft>
              <a:defRPr/>
            </a:pPr>
            <a:r>
              <a:rPr lang="en-US" altLang="en-US" sz="800">
                <a:solidFill>
                  <a:srgbClr val="000000"/>
                </a:solidFill>
                <a:latin typeface="Arial" panose="020B0604020202020204" pitchFamily="34" charset="0"/>
              </a:rPr>
              <a:t>Copyright © 2009 Pearson Education, Inc.</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606156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888" y="4800600"/>
            <a:ext cx="8789313"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888" y="634965"/>
            <a:ext cx="8789313"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888" y="5367338"/>
            <a:ext cx="8789313"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lgn="l" fontAlgn="base">
              <a:spcBef>
                <a:spcPct val="0"/>
              </a:spcBef>
              <a:spcAft>
                <a:spcPct val="0"/>
              </a:spcAft>
              <a:defRPr/>
            </a:pPr>
            <a:r>
              <a:rPr lang="en-US" altLang="en-US" sz="800">
                <a:solidFill>
                  <a:srgbClr val="000000"/>
                </a:solidFill>
                <a:latin typeface="Arial" panose="020B0604020202020204" pitchFamily="34" charset="0"/>
              </a:rPr>
              <a:t>Copyright © 2009 Pearson Education, Inc.</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0"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733695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888" y="609600"/>
            <a:ext cx="8789313"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888" y="4354046"/>
            <a:ext cx="8789313"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15691C7-5AE8-4608-9F7B-C7CD8C777D46}" type="datetimeFigureOut">
              <a:rPr lang="en-US" smtClean="0">
                <a:solidFill>
                  <a:prstClr val="black">
                    <a:tint val="75000"/>
                  </a:prstClr>
                </a:solidFill>
              </a:rPr>
              <a:pPr/>
              <a:t>9/30/2023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10" name="Freeform 11"/>
          <p:cNvSpPr/>
          <p:nvPr/>
        </p:nvSpPr>
        <p:spPr bwMode="auto">
          <a:xfrm flipV="1">
            <a:off x="78" y="3166528"/>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681637" y="3244141"/>
            <a:ext cx="779971" cy="365125"/>
          </a:xfrm>
        </p:spPr>
        <p:txBody>
          <a:bodyPr/>
          <a:lstStyle/>
          <a:p>
            <a:fld id="{55505597-910B-4914-84A1-A358D9899ACE}" type="slidenum">
              <a:rPr lang="en-US" smtClean="0"/>
              <a:pPr/>
              <a:t>‹#›</a:t>
            </a:fld>
            <a:endParaRPr lang="en-US"/>
          </a:p>
        </p:txBody>
      </p:sp>
    </p:spTree>
    <p:extLst>
      <p:ext uri="{BB962C8B-B14F-4D97-AF65-F5344CB8AC3E}">
        <p14:creationId xmlns:p14="http://schemas.microsoft.com/office/powerpoint/2010/main" val="3107922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17498" y="609600"/>
            <a:ext cx="814611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21296" y="3505200"/>
            <a:ext cx="7538517"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888" y="4354046"/>
            <a:ext cx="8789313"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15691C7-5AE8-4608-9F7B-C7CD8C777D46}" type="datetimeFigureOut">
              <a:rPr lang="en-US" smtClean="0">
                <a:solidFill>
                  <a:prstClr val="black">
                    <a:tint val="75000"/>
                  </a:prstClr>
                </a:solidFill>
              </a:rPr>
              <a:pPr/>
              <a:t>9/30/2023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19" name="Freeform 11"/>
          <p:cNvSpPr/>
          <p:nvPr/>
        </p:nvSpPr>
        <p:spPr bwMode="auto">
          <a:xfrm flipV="1">
            <a:off x="78" y="3166528"/>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681637" y="3244141"/>
            <a:ext cx="779971" cy="365125"/>
          </a:xfrm>
        </p:spPr>
        <p:txBody>
          <a:bodyPr/>
          <a:lstStyle/>
          <a:p>
            <a:fld id="{55505597-910B-4914-84A1-A358D9899ACE}" type="slidenum">
              <a:rPr lang="en-US" smtClean="0"/>
              <a:pPr/>
              <a:t>‹#›</a:t>
            </a:fld>
            <a:endParaRPr lang="en-US"/>
          </a:p>
        </p:txBody>
      </p:sp>
      <p:sp>
        <p:nvSpPr>
          <p:cNvPr id="14" name="TextBox 13"/>
          <p:cNvSpPr txBox="1"/>
          <p:nvPr/>
        </p:nvSpPr>
        <p:spPr>
          <a:xfrm>
            <a:off x="2411089" y="648005"/>
            <a:ext cx="609759"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
        <p:nvSpPr>
          <p:cNvPr id="15" name="TextBox 14"/>
          <p:cNvSpPr txBox="1"/>
          <p:nvPr/>
        </p:nvSpPr>
        <p:spPr>
          <a:xfrm>
            <a:off x="10892711" y="2905306"/>
            <a:ext cx="609759"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Tree>
    <p:extLst>
      <p:ext uri="{BB962C8B-B14F-4D97-AF65-F5344CB8AC3E}">
        <p14:creationId xmlns:p14="http://schemas.microsoft.com/office/powerpoint/2010/main" val="38057145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888" y="2438402"/>
            <a:ext cx="8789313"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888" y="5181600"/>
            <a:ext cx="8789313"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515691C7-5AE8-4608-9F7B-C7CD8C777D46}" type="datetimeFigureOut">
              <a:rPr lang="en-US" smtClean="0">
                <a:solidFill>
                  <a:prstClr val="black">
                    <a:tint val="75000"/>
                  </a:prstClr>
                </a:solidFill>
              </a:rPr>
              <a:pPr/>
              <a:t>9/30/2023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1"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fld id="{55505597-910B-4914-84A1-A358D9899ACE}" type="slidenum">
              <a:rPr lang="en-US" smtClean="0"/>
              <a:pPr/>
              <a:t>‹#›</a:t>
            </a:fld>
            <a:endParaRPr lang="en-US"/>
          </a:p>
        </p:txBody>
      </p:sp>
    </p:spTree>
    <p:extLst>
      <p:ext uri="{BB962C8B-B14F-4D97-AF65-F5344CB8AC3E}">
        <p14:creationId xmlns:p14="http://schemas.microsoft.com/office/powerpoint/2010/main" val="32717666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917498" y="609600"/>
            <a:ext cx="814611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887" y="4343400"/>
            <a:ext cx="8917723"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887" y="5181600"/>
            <a:ext cx="8917723"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515691C7-5AE8-4608-9F7B-C7CD8C777D46}" type="datetimeFigureOut">
              <a:rPr lang="en-US" smtClean="0">
                <a:solidFill>
                  <a:prstClr val="black">
                    <a:tint val="75000"/>
                  </a:prstClr>
                </a:solidFill>
              </a:rPr>
              <a:pPr/>
              <a:t>9/30/2023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20"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fld id="{55505597-910B-4914-84A1-A358D9899ACE}" type="slidenum">
              <a:rPr lang="en-US" smtClean="0"/>
              <a:pPr/>
              <a:t>‹#›</a:t>
            </a:fld>
            <a:endParaRPr lang="en-US"/>
          </a:p>
        </p:txBody>
      </p:sp>
      <p:sp>
        <p:nvSpPr>
          <p:cNvPr id="11" name="TextBox 10"/>
          <p:cNvSpPr txBox="1"/>
          <p:nvPr/>
        </p:nvSpPr>
        <p:spPr>
          <a:xfrm>
            <a:off x="2411089" y="648005"/>
            <a:ext cx="609759"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
        <p:nvSpPr>
          <p:cNvPr id="12" name="TextBox 11"/>
          <p:cNvSpPr txBox="1"/>
          <p:nvPr/>
        </p:nvSpPr>
        <p:spPr>
          <a:xfrm>
            <a:off x="10892711" y="2905306"/>
            <a:ext cx="609759"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Tree>
    <p:extLst>
      <p:ext uri="{BB962C8B-B14F-4D97-AF65-F5344CB8AC3E}">
        <p14:creationId xmlns:p14="http://schemas.microsoft.com/office/powerpoint/2010/main" val="2953947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lgn="l" fontAlgn="base">
              <a:spcBef>
                <a:spcPct val="0"/>
              </a:spcBef>
              <a:spcAft>
                <a:spcPct val="0"/>
              </a:spcAft>
              <a:defRPr/>
            </a:pPr>
            <a:r>
              <a:rPr lang="en-US" altLang="en-US" sz="800">
                <a:solidFill>
                  <a:srgbClr val="000000"/>
                </a:solidFill>
                <a:latin typeface="Arial" panose="020B0604020202020204" pitchFamily="34" charset="0"/>
              </a:rPr>
              <a:t>Copyright © 2009 Pearson Education, Inc.</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7508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888" y="627407"/>
            <a:ext cx="8789312"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888" y="4343400"/>
            <a:ext cx="8789313"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888" y="5181600"/>
            <a:ext cx="8789313"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515691C7-5AE8-4608-9F7B-C7CD8C777D46}" type="datetimeFigureOut">
              <a:rPr lang="en-US" smtClean="0">
                <a:solidFill>
                  <a:prstClr val="black">
                    <a:tint val="75000"/>
                  </a:prstClr>
                </a:solidFill>
              </a:rPr>
              <a:pPr/>
              <a:t>9/30/2023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0"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fld id="{55505597-910B-4914-84A1-A358D9899ACE}" type="slidenum">
              <a:rPr lang="en-US" smtClean="0"/>
              <a:pPr/>
              <a:t>‹#›</a:t>
            </a:fld>
            <a:endParaRPr lang="en-US"/>
          </a:p>
        </p:txBody>
      </p:sp>
    </p:spTree>
    <p:extLst>
      <p:ext uri="{BB962C8B-B14F-4D97-AF65-F5344CB8AC3E}">
        <p14:creationId xmlns:p14="http://schemas.microsoft.com/office/powerpoint/2010/main" val="16263066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lgn="l" fontAlgn="base">
              <a:spcBef>
                <a:spcPct val="0"/>
              </a:spcBef>
              <a:spcAft>
                <a:spcPct val="0"/>
              </a:spcAft>
              <a:defRPr/>
            </a:pPr>
            <a:r>
              <a:rPr lang="en-US" altLang="en-US" sz="800">
                <a:solidFill>
                  <a:srgbClr val="000000"/>
                </a:solidFill>
                <a:latin typeface="Arial" panose="020B0604020202020204" pitchFamily="34" charset="0"/>
              </a:rPr>
              <a:t>Copyright © 2009 Pearson Education, Inc.</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153303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71380" y="627407"/>
            <a:ext cx="2208176"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888" y="627407"/>
            <a:ext cx="6288464"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lgn="l" fontAlgn="base">
              <a:spcBef>
                <a:spcPct val="0"/>
              </a:spcBef>
              <a:spcAft>
                <a:spcPct val="0"/>
              </a:spcAft>
              <a:defRPr/>
            </a:pPr>
            <a:r>
              <a:rPr lang="en-US" altLang="en-US" sz="800">
                <a:solidFill>
                  <a:srgbClr val="000000"/>
                </a:solidFill>
                <a:latin typeface="Arial" panose="020B0604020202020204" pitchFamily="34" charset="0"/>
              </a:rPr>
              <a:t>Copyright © 2009 Pearson Education, Inc.</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430346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889" y="2514601"/>
            <a:ext cx="880060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889" y="4777381"/>
            <a:ext cx="880060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15691C7-5AE8-4608-9F7B-C7CD8C777D46}" type="datetimeFigureOut">
              <a:rPr lang="en-US" smtClean="0">
                <a:solidFill>
                  <a:prstClr val="black">
                    <a:tint val="75000"/>
                  </a:prstClr>
                </a:solidFill>
              </a:rPr>
              <a:pPr/>
              <a:t>9/30/2023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9" name="Freeform 8"/>
          <p:cNvSpPr/>
          <p:nvPr/>
        </p:nvSpPr>
        <p:spPr bwMode="auto">
          <a:xfrm>
            <a:off x="-42292" y="4321159"/>
            <a:ext cx="1860631"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564445" y="4529542"/>
            <a:ext cx="779971" cy="365125"/>
          </a:xfrm>
        </p:spPr>
        <p:txBody>
          <a:bodyPr/>
          <a:lstStyle/>
          <a:p>
            <a:fld id="{55505597-910B-4914-84A1-A358D9899ACE}" type="slidenum">
              <a:rPr lang="en-US" smtClean="0"/>
              <a:pPr/>
              <a:t>‹#›</a:t>
            </a:fld>
            <a:endParaRPr lang="en-US"/>
          </a:p>
        </p:txBody>
      </p:sp>
    </p:spTree>
    <p:extLst>
      <p:ext uri="{BB962C8B-B14F-4D97-AF65-F5344CB8AC3E}">
        <p14:creationId xmlns:p14="http://schemas.microsoft.com/office/powerpoint/2010/main" val="41380131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3602" y="624110"/>
            <a:ext cx="87855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888" y="2133600"/>
            <a:ext cx="8789313"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5691C7-5AE8-4608-9F7B-C7CD8C777D46}" type="datetimeFigureOut">
              <a:rPr lang="en-US" smtClean="0">
                <a:solidFill>
                  <a:prstClr val="black">
                    <a:tint val="75000"/>
                  </a:prstClr>
                </a:solidFill>
              </a:rPr>
              <a:pPr/>
              <a:t>9/30/2023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5505597-910B-4914-84A1-A358D9899ACE}" type="slidenum">
              <a:rPr lang="en-US" smtClean="0"/>
              <a:pPr/>
              <a:t>‹#›</a:t>
            </a:fld>
            <a:endParaRPr lang="en-US"/>
          </a:p>
        </p:txBody>
      </p:sp>
    </p:spTree>
    <p:extLst>
      <p:ext uri="{BB962C8B-B14F-4D97-AF65-F5344CB8AC3E}">
        <p14:creationId xmlns:p14="http://schemas.microsoft.com/office/powerpoint/2010/main" val="25966070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888" y="2074562"/>
            <a:ext cx="8789313"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888" y="3581400"/>
            <a:ext cx="8789313"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15691C7-5AE8-4608-9F7B-C7CD8C777D46}" type="datetimeFigureOut">
              <a:rPr lang="en-US" smtClean="0">
                <a:solidFill>
                  <a:prstClr val="black">
                    <a:tint val="75000"/>
                  </a:prstClr>
                </a:solidFill>
              </a:rPr>
              <a:pPr/>
              <a:t>9/30/2023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11" name="Freeform 11"/>
          <p:cNvSpPr/>
          <p:nvPr/>
        </p:nvSpPr>
        <p:spPr bwMode="auto">
          <a:xfrm flipV="1">
            <a:off x="78" y="3166528"/>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681637" y="3244141"/>
            <a:ext cx="779971" cy="365125"/>
          </a:xfrm>
        </p:spPr>
        <p:txBody>
          <a:bodyPr/>
          <a:lstStyle/>
          <a:p>
            <a:fld id="{55505597-910B-4914-84A1-A358D9899ACE}" type="slidenum">
              <a:rPr lang="en-US" smtClean="0"/>
              <a:pPr/>
              <a:t>‹#›</a:t>
            </a:fld>
            <a:endParaRPr lang="en-US"/>
          </a:p>
        </p:txBody>
      </p:sp>
    </p:spTree>
    <p:extLst>
      <p:ext uri="{BB962C8B-B14F-4D97-AF65-F5344CB8AC3E}">
        <p14:creationId xmlns:p14="http://schemas.microsoft.com/office/powerpoint/2010/main" val="2101981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889" y="2136707"/>
            <a:ext cx="4263375"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16410" y="2136707"/>
            <a:ext cx="4262791"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15691C7-5AE8-4608-9F7B-C7CD8C777D46}" type="datetimeFigureOut">
              <a:rPr lang="en-US" smtClean="0">
                <a:solidFill>
                  <a:prstClr val="black">
                    <a:tint val="75000"/>
                  </a:prstClr>
                </a:solidFill>
              </a:rPr>
              <a:pPr/>
              <a:t>9/30/2023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9"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681637" y="787784"/>
            <a:ext cx="779971" cy="365125"/>
          </a:xfrm>
        </p:spPr>
        <p:txBody>
          <a:bodyPr/>
          <a:lstStyle/>
          <a:p>
            <a:fld id="{55505597-910B-4914-84A1-A358D9899ACE}" type="slidenum">
              <a:rPr lang="en-US" smtClean="0"/>
              <a:pPr/>
              <a:t>‹#›</a:t>
            </a:fld>
            <a:endParaRPr lang="en-US"/>
          </a:p>
        </p:txBody>
      </p:sp>
    </p:spTree>
    <p:extLst>
      <p:ext uri="{BB962C8B-B14F-4D97-AF65-F5344CB8AC3E}">
        <p14:creationId xmlns:p14="http://schemas.microsoft.com/office/powerpoint/2010/main" val="20091494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020469" y="2226626"/>
            <a:ext cx="38327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887" y="2802889"/>
            <a:ext cx="4263376"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1540" y="2223398"/>
            <a:ext cx="383098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11620" y="2799661"/>
            <a:ext cx="4260907"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15691C7-5AE8-4608-9F7B-C7CD8C777D46}" type="datetimeFigureOut">
              <a:rPr lang="en-US" smtClean="0">
                <a:solidFill>
                  <a:prstClr val="black">
                    <a:tint val="75000"/>
                  </a:prstClr>
                </a:solidFill>
              </a:rPr>
              <a:pPr/>
              <a:t>9/30/2023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11"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681637" y="787784"/>
            <a:ext cx="779971" cy="365125"/>
          </a:xfrm>
        </p:spPr>
        <p:txBody>
          <a:bodyPr/>
          <a:lstStyle/>
          <a:p>
            <a:fld id="{55505597-910B-4914-84A1-A358D9899ACE}" type="slidenum">
              <a:rPr lang="en-US" smtClean="0"/>
              <a:pPr/>
              <a:t>‹#›</a:t>
            </a:fld>
            <a:endParaRPr lang="en-US"/>
          </a:p>
        </p:txBody>
      </p:sp>
    </p:spTree>
    <p:extLst>
      <p:ext uri="{BB962C8B-B14F-4D97-AF65-F5344CB8AC3E}">
        <p14:creationId xmlns:p14="http://schemas.microsoft.com/office/powerpoint/2010/main" val="22930386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93600" y="624110"/>
            <a:ext cx="87856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15691C7-5AE8-4608-9F7B-C7CD8C777D46}" type="datetimeFigureOut">
              <a:rPr lang="en-US" smtClean="0">
                <a:solidFill>
                  <a:prstClr val="black">
                    <a:tint val="75000"/>
                  </a:prstClr>
                </a:solidFill>
              </a:rPr>
              <a:pPr/>
              <a:t>9/30/2023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8"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55505597-910B-4914-84A1-A358D9899ACE}" type="slidenum">
              <a:rPr lang="en-US" smtClean="0"/>
              <a:pPr/>
              <a:t>‹#›</a:t>
            </a:fld>
            <a:endParaRPr lang="en-US"/>
          </a:p>
        </p:txBody>
      </p:sp>
    </p:spTree>
    <p:extLst>
      <p:ext uri="{BB962C8B-B14F-4D97-AF65-F5344CB8AC3E}">
        <p14:creationId xmlns:p14="http://schemas.microsoft.com/office/powerpoint/2010/main" val="18227906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5691C7-5AE8-4608-9F7B-C7CD8C777D46}" type="datetimeFigureOut">
              <a:rPr lang="en-US" smtClean="0">
                <a:solidFill>
                  <a:prstClr val="black">
                    <a:tint val="75000"/>
                  </a:prstClr>
                </a:solidFill>
              </a:rPr>
              <a:pPr/>
              <a:t>9/30/2023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6"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55505597-910B-4914-84A1-A358D9899ACE}" type="slidenum">
              <a:rPr lang="en-US" smtClean="0"/>
              <a:pPr/>
              <a:t>‹#›</a:t>
            </a:fld>
            <a:endParaRPr lang="en-US"/>
          </a:p>
        </p:txBody>
      </p:sp>
    </p:spTree>
    <p:extLst>
      <p:ext uri="{BB962C8B-B14F-4D97-AF65-F5344CB8AC3E}">
        <p14:creationId xmlns:p14="http://schemas.microsoft.com/office/powerpoint/2010/main" val="4008681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lgn="l" fontAlgn="base">
              <a:spcBef>
                <a:spcPct val="0"/>
              </a:spcBef>
              <a:spcAft>
                <a:spcPct val="0"/>
              </a:spcAft>
              <a:defRPr/>
            </a:pPr>
            <a:r>
              <a:rPr lang="en-US" altLang="en-US" sz="800">
                <a:solidFill>
                  <a:srgbClr val="000000"/>
                </a:solidFill>
                <a:latin typeface="Arial" panose="020B0604020202020204" pitchFamily="34" charset="0"/>
              </a:rPr>
              <a:t>Copyright © 2009 Pearson Education, Inc.</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102465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887" y="446088"/>
            <a:ext cx="3506112"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4659" y="446090"/>
            <a:ext cx="5054541"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887" y="1598613"/>
            <a:ext cx="3506112"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15691C7-5AE8-4608-9F7B-C7CD8C777D46}" type="datetimeFigureOut">
              <a:rPr lang="en-US" smtClean="0">
                <a:solidFill>
                  <a:prstClr val="black">
                    <a:tint val="75000"/>
                  </a:prstClr>
                </a:solidFill>
              </a:rPr>
              <a:pPr/>
              <a:t>9/30/2023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5505597-910B-4914-84A1-A358D9899ACE}" type="slidenum">
              <a:rPr lang="en-US" smtClean="0"/>
              <a:pPr/>
              <a:t>‹#›</a:t>
            </a:fld>
            <a:endParaRPr lang="en-US"/>
          </a:p>
        </p:txBody>
      </p:sp>
    </p:spTree>
    <p:extLst>
      <p:ext uri="{BB962C8B-B14F-4D97-AF65-F5344CB8AC3E}">
        <p14:creationId xmlns:p14="http://schemas.microsoft.com/office/powerpoint/2010/main" val="9073394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888" y="4800600"/>
            <a:ext cx="8789313"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888" y="634965"/>
            <a:ext cx="8789313"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888" y="5367338"/>
            <a:ext cx="8789313"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15691C7-5AE8-4608-9F7B-C7CD8C777D46}" type="datetimeFigureOut">
              <a:rPr lang="en-US" smtClean="0">
                <a:solidFill>
                  <a:prstClr val="black">
                    <a:tint val="75000"/>
                  </a:prstClr>
                </a:solidFill>
              </a:rPr>
              <a:pPr/>
              <a:t>9/30/2023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0"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fld id="{55505597-910B-4914-84A1-A358D9899ACE}" type="slidenum">
              <a:rPr lang="en-US" smtClean="0"/>
              <a:pPr/>
              <a:t>‹#›</a:t>
            </a:fld>
            <a:endParaRPr lang="en-US"/>
          </a:p>
        </p:txBody>
      </p:sp>
    </p:spTree>
    <p:extLst>
      <p:ext uri="{BB962C8B-B14F-4D97-AF65-F5344CB8AC3E}">
        <p14:creationId xmlns:p14="http://schemas.microsoft.com/office/powerpoint/2010/main" val="14465980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888" y="609600"/>
            <a:ext cx="8789313"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888" y="4354046"/>
            <a:ext cx="8789313"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15691C7-5AE8-4608-9F7B-C7CD8C777D46}" type="datetimeFigureOut">
              <a:rPr lang="en-US" smtClean="0">
                <a:solidFill>
                  <a:prstClr val="black">
                    <a:tint val="75000"/>
                  </a:prstClr>
                </a:solidFill>
              </a:rPr>
              <a:pPr/>
              <a:t>9/30/2023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10" name="Freeform 11"/>
          <p:cNvSpPr/>
          <p:nvPr/>
        </p:nvSpPr>
        <p:spPr bwMode="auto">
          <a:xfrm flipV="1">
            <a:off x="78" y="3166528"/>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681637" y="3244141"/>
            <a:ext cx="779971" cy="365125"/>
          </a:xfrm>
        </p:spPr>
        <p:txBody>
          <a:bodyPr/>
          <a:lstStyle/>
          <a:p>
            <a:fld id="{55505597-910B-4914-84A1-A358D9899ACE}" type="slidenum">
              <a:rPr lang="en-US" smtClean="0"/>
              <a:pPr/>
              <a:t>‹#›</a:t>
            </a:fld>
            <a:endParaRPr lang="en-US"/>
          </a:p>
        </p:txBody>
      </p:sp>
    </p:spTree>
    <p:extLst>
      <p:ext uri="{BB962C8B-B14F-4D97-AF65-F5344CB8AC3E}">
        <p14:creationId xmlns:p14="http://schemas.microsoft.com/office/powerpoint/2010/main" val="4251553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17498" y="609600"/>
            <a:ext cx="814611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21296" y="3505200"/>
            <a:ext cx="7538517"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888" y="4354046"/>
            <a:ext cx="8789313"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15691C7-5AE8-4608-9F7B-C7CD8C777D46}" type="datetimeFigureOut">
              <a:rPr lang="en-US" smtClean="0">
                <a:solidFill>
                  <a:prstClr val="black">
                    <a:tint val="75000"/>
                  </a:prstClr>
                </a:solidFill>
              </a:rPr>
              <a:pPr/>
              <a:t>9/30/2023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19" name="Freeform 11"/>
          <p:cNvSpPr/>
          <p:nvPr/>
        </p:nvSpPr>
        <p:spPr bwMode="auto">
          <a:xfrm flipV="1">
            <a:off x="78" y="3166528"/>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681637" y="3244141"/>
            <a:ext cx="779971" cy="365125"/>
          </a:xfrm>
        </p:spPr>
        <p:txBody>
          <a:bodyPr/>
          <a:lstStyle/>
          <a:p>
            <a:fld id="{55505597-910B-4914-84A1-A358D9899ACE}" type="slidenum">
              <a:rPr lang="en-US" smtClean="0"/>
              <a:pPr/>
              <a:t>‹#›</a:t>
            </a:fld>
            <a:endParaRPr lang="en-US"/>
          </a:p>
        </p:txBody>
      </p:sp>
      <p:sp>
        <p:nvSpPr>
          <p:cNvPr id="14" name="TextBox 13"/>
          <p:cNvSpPr txBox="1"/>
          <p:nvPr/>
        </p:nvSpPr>
        <p:spPr>
          <a:xfrm>
            <a:off x="2411089" y="648005"/>
            <a:ext cx="609759"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
        <p:nvSpPr>
          <p:cNvPr id="15" name="TextBox 14"/>
          <p:cNvSpPr txBox="1"/>
          <p:nvPr/>
        </p:nvSpPr>
        <p:spPr>
          <a:xfrm>
            <a:off x="10892711" y="2905306"/>
            <a:ext cx="609759"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Tree>
    <p:extLst>
      <p:ext uri="{BB962C8B-B14F-4D97-AF65-F5344CB8AC3E}">
        <p14:creationId xmlns:p14="http://schemas.microsoft.com/office/powerpoint/2010/main" val="4852746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888" y="2438402"/>
            <a:ext cx="8789313"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888" y="5181600"/>
            <a:ext cx="8789313"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515691C7-5AE8-4608-9F7B-C7CD8C777D46}" type="datetimeFigureOut">
              <a:rPr lang="en-US" smtClean="0">
                <a:solidFill>
                  <a:prstClr val="black">
                    <a:tint val="75000"/>
                  </a:prstClr>
                </a:solidFill>
              </a:rPr>
              <a:pPr/>
              <a:t>9/30/2023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1"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fld id="{55505597-910B-4914-84A1-A358D9899ACE}" type="slidenum">
              <a:rPr lang="en-US" smtClean="0"/>
              <a:pPr/>
              <a:t>‹#›</a:t>
            </a:fld>
            <a:endParaRPr lang="en-US"/>
          </a:p>
        </p:txBody>
      </p:sp>
    </p:spTree>
    <p:extLst>
      <p:ext uri="{BB962C8B-B14F-4D97-AF65-F5344CB8AC3E}">
        <p14:creationId xmlns:p14="http://schemas.microsoft.com/office/powerpoint/2010/main" val="20667151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917498" y="609600"/>
            <a:ext cx="814611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887" y="4343400"/>
            <a:ext cx="8917723"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887" y="5181600"/>
            <a:ext cx="8917723"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515691C7-5AE8-4608-9F7B-C7CD8C777D46}" type="datetimeFigureOut">
              <a:rPr lang="en-US" smtClean="0">
                <a:solidFill>
                  <a:prstClr val="black">
                    <a:tint val="75000"/>
                  </a:prstClr>
                </a:solidFill>
              </a:rPr>
              <a:pPr/>
              <a:t>9/30/2023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20"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fld id="{55505597-910B-4914-84A1-A358D9899ACE}" type="slidenum">
              <a:rPr lang="en-US" smtClean="0"/>
              <a:pPr/>
              <a:t>‹#›</a:t>
            </a:fld>
            <a:endParaRPr lang="en-US"/>
          </a:p>
        </p:txBody>
      </p:sp>
      <p:sp>
        <p:nvSpPr>
          <p:cNvPr id="11" name="TextBox 10"/>
          <p:cNvSpPr txBox="1"/>
          <p:nvPr/>
        </p:nvSpPr>
        <p:spPr>
          <a:xfrm>
            <a:off x="2411089" y="648005"/>
            <a:ext cx="609759"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
        <p:nvSpPr>
          <p:cNvPr id="12" name="TextBox 11"/>
          <p:cNvSpPr txBox="1"/>
          <p:nvPr/>
        </p:nvSpPr>
        <p:spPr>
          <a:xfrm>
            <a:off x="10892711" y="2905306"/>
            <a:ext cx="609759"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A53010"/>
                </a:solidFill>
                <a:effectLst/>
                <a:uLnTx/>
                <a:uFillTx/>
                <a:latin typeface="Arial"/>
                <a:ea typeface="+mn-ea"/>
                <a:cs typeface="+mn-cs"/>
              </a:rPr>
              <a:t>”</a:t>
            </a:r>
          </a:p>
        </p:txBody>
      </p:sp>
    </p:spTree>
    <p:extLst>
      <p:ext uri="{BB962C8B-B14F-4D97-AF65-F5344CB8AC3E}">
        <p14:creationId xmlns:p14="http://schemas.microsoft.com/office/powerpoint/2010/main" val="4507113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888" y="627407"/>
            <a:ext cx="8789312"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888" y="4343400"/>
            <a:ext cx="8789313"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888" y="5181600"/>
            <a:ext cx="8789313"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515691C7-5AE8-4608-9F7B-C7CD8C777D46}" type="datetimeFigureOut">
              <a:rPr lang="en-US" smtClean="0">
                <a:solidFill>
                  <a:prstClr val="black">
                    <a:tint val="75000"/>
                  </a:prstClr>
                </a:solidFill>
              </a:rPr>
              <a:pPr/>
              <a:t>9/30/2023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10"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fld id="{55505597-910B-4914-84A1-A358D9899ACE}" type="slidenum">
              <a:rPr lang="en-US" smtClean="0"/>
              <a:pPr/>
              <a:t>‹#›</a:t>
            </a:fld>
            <a:endParaRPr lang="en-US"/>
          </a:p>
        </p:txBody>
      </p:sp>
    </p:spTree>
    <p:extLst>
      <p:ext uri="{BB962C8B-B14F-4D97-AF65-F5344CB8AC3E}">
        <p14:creationId xmlns:p14="http://schemas.microsoft.com/office/powerpoint/2010/main" val="39628371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5691C7-5AE8-4608-9F7B-C7CD8C777D46}" type="datetimeFigureOut">
              <a:rPr lang="en-US" smtClean="0">
                <a:solidFill>
                  <a:prstClr val="black">
                    <a:tint val="75000"/>
                  </a:prstClr>
                </a:solidFill>
              </a:rPr>
              <a:pPr/>
              <a:t>9/30/2023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5505597-910B-4914-84A1-A358D9899ACE}" type="slidenum">
              <a:rPr lang="en-US" smtClean="0"/>
              <a:pPr/>
              <a:t>‹#›</a:t>
            </a:fld>
            <a:endParaRPr lang="en-US"/>
          </a:p>
        </p:txBody>
      </p:sp>
    </p:spTree>
    <p:extLst>
      <p:ext uri="{BB962C8B-B14F-4D97-AF65-F5344CB8AC3E}">
        <p14:creationId xmlns:p14="http://schemas.microsoft.com/office/powerpoint/2010/main" val="27670229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71380" y="627407"/>
            <a:ext cx="2208176"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888" y="627407"/>
            <a:ext cx="6288464"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5691C7-5AE8-4608-9F7B-C7CD8C777D46}" type="datetimeFigureOut">
              <a:rPr lang="en-US" smtClean="0">
                <a:solidFill>
                  <a:prstClr val="black">
                    <a:tint val="75000"/>
                  </a:prstClr>
                </a:solidFill>
              </a:rPr>
              <a:pPr/>
              <a:t>9/30/2023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5505597-910B-4914-84A1-A358D9899ACE}" type="slidenum">
              <a:rPr lang="en-US" smtClean="0"/>
              <a:pPr/>
              <a:t>‹#›</a:t>
            </a:fld>
            <a:endParaRPr lang="en-US"/>
          </a:p>
        </p:txBody>
      </p:sp>
    </p:spTree>
    <p:extLst>
      <p:ext uri="{BB962C8B-B14F-4D97-AF65-F5344CB8AC3E}">
        <p14:creationId xmlns:p14="http://schemas.microsoft.com/office/powerpoint/2010/main" val="16024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lgn="l" fontAlgn="base">
              <a:spcBef>
                <a:spcPct val="0"/>
              </a:spcBef>
              <a:spcAft>
                <a:spcPct val="0"/>
              </a:spcAft>
              <a:defRPr/>
            </a:pPr>
            <a:r>
              <a:rPr lang="en-US" altLang="en-US" sz="800">
                <a:solidFill>
                  <a:srgbClr val="000000"/>
                </a:solidFill>
                <a:latin typeface="Arial" panose="020B0604020202020204" pitchFamily="34" charset="0"/>
              </a:rPr>
              <a:t>Copyright © 2009 Pearson Education, Inc.</a:t>
            </a: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70355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lgn="l" fontAlgn="base">
              <a:spcBef>
                <a:spcPct val="0"/>
              </a:spcBef>
              <a:spcAft>
                <a:spcPct val="0"/>
              </a:spcAft>
              <a:defRPr/>
            </a:pPr>
            <a:r>
              <a:rPr lang="en-US" altLang="en-US" sz="800">
                <a:solidFill>
                  <a:srgbClr val="000000"/>
                </a:solidFill>
                <a:latin typeface="Arial" panose="020B0604020202020204" pitchFamily="34" charset="0"/>
              </a:rPr>
              <a:t>Copyright © 2009 Pearson Education, Inc.</a:t>
            </a: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75751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l" fontAlgn="base">
              <a:spcBef>
                <a:spcPct val="0"/>
              </a:spcBef>
              <a:spcAft>
                <a:spcPct val="0"/>
              </a:spcAft>
              <a:defRPr/>
            </a:pPr>
            <a:r>
              <a:rPr lang="en-US" altLang="en-US" sz="800">
                <a:solidFill>
                  <a:srgbClr val="000000"/>
                </a:solidFill>
                <a:latin typeface="Arial" panose="020B0604020202020204" pitchFamily="34" charset="0"/>
              </a:rPr>
              <a:t>Copyright © 2009 Pearson Education, Inc.</a:t>
            </a: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33350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lgn="l" fontAlgn="base">
              <a:spcBef>
                <a:spcPct val="0"/>
              </a:spcBef>
              <a:spcAft>
                <a:spcPct val="0"/>
              </a:spcAft>
              <a:defRPr/>
            </a:pPr>
            <a:r>
              <a:rPr lang="en-US" altLang="en-US" sz="800">
                <a:solidFill>
                  <a:srgbClr val="000000"/>
                </a:solidFill>
                <a:latin typeface="Arial" panose="020B0604020202020204" pitchFamily="34" charset="0"/>
              </a:rPr>
              <a:t>Copyright © 2009 Pearson Education, Inc.</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92217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lgn="l" fontAlgn="base">
              <a:spcBef>
                <a:spcPct val="0"/>
              </a:spcBef>
              <a:spcAft>
                <a:spcPct val="0"/>
              </a:spcAft>
              <a:defRPr/>
            </a:pPr>
            <a:r>
              <a:rPr lang="en-US" altLang="en-US" sz="800">
                <a:solidFill>
                  <a:srgbClr val="000000"/>
                </a:solidFill>
                <a:latin typeface="Arial" panose="020B0604020202020204" pitchFamily="34" charset="0"/>
              </a:rPr>
              <a:t>Copyright © 2009 Pearson Education, Inc.</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87599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4A3F2D1-8F82-473E-81A3-BE82AE6C5DAF}" type="datetimeFigureOut">
              <a:rPr lang="en-US" smtClean="0"/>
              <a:t>9/30/2023</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9ABE7D3-D7B8-4F03-9AE6-EF65F4594F4F}" type="slidenum">
              <a:rPr lang="en-US" smtClean="0"/>
              <a:t>‹#›</a:t>
            </a:fld>
            <a:endParaRPr lang="en-US"/>
          </a:p>
        </p:txBody>
      </p:sp>
    </p:spTree>
    <p:extLst>
      <p:ext uri="{BB962C8B-B14F-4D97-AF65-F5344CB8AC3E}">
        <p14:creationId xmlns:p14="http://schemas.microsoft.com/office/powerpoint/2010/main" val="30645135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26416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7228" y="285"/>
            <a:ext cx="2603029"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24384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3600" y="624110"/>
            <a:ext cx="87856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888" y="2133600"/>
            <a:ext cx="8789313"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3200" y="6135090"/>
            <a:ext cx="102184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515691C7-5AE8-4608-9F7B-C7CD8C777D46}" type="datetimeFigureOut">
              <a:rPr lang="en-US" smtClean="0">
                <a:solidFill>
                  <a:prstClr val="black">
                    <a:tint val="75000"/>
                  </a:prstClr>
                </a:solidFill>
              </a:rPr>
              <a:pPr/>
              <a:t>9/30/2023</a:t>
            </a:fld>
            <a:endParaRPr lang="en-US">
              <a:solidFill>
                <a:prstClr val="black">
                  <a:tint val="75000"/>
                </a:prstClr>
              </a:solidFill>
            </a:endParaRPr>
          </a:p>
        </p:txBody>
      </p:sp>
      <p:sp>
        <p:nvSpPr>
          <p:cNvPr id="5" name="Footer Placeholder 4"/>
          <p:cNvSpPr>
            <a:spLocks noGrp="1"/>
          </p:cNvSpPr>
          <p:nvPr>
            <p:ph type="ftr" sz="quarter" idx="3"/>
          </p:nvPr>
        </p:nvSpPr>
        <p:spPr>
          <a:xfrm>
            <a:off x="2589887" y="6135810"/>
            <a:ext cx="7621984"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bwMode="gray">
          <a:xfrm>
            <a:off x="681637" y="787784"/>
            <a:ext cx="779971" cy="365125"/>
          </a:xfrm>
          <a:prstGeom prst="rect">
            <a:avLst/>
          </a:prstGeom>
        </p:spPr>
        <p:txBody>
          <a:bodyPr vert="horz" lIns="91440" tIns="45720" rIns="91440" bIns="45720" rtlCol="0" anchor="ctr"/>
          <a:lstStyle>
            <a:lvl1pPr algn="r">
              <a:defRPr sz="2000">
                <a:solidFill>
                  <a:srgbClr val="FEFFFF"/>
                </a:solidFill>
              </a:defRPr>
            </a:lvl1pPr>
          </a:lstStyle>
          <a:p>
            <a:fld id="{55505597-910B-4914-84A1-A358D9899ACE}" type="slidenum">
              <a:rPr lang="en-US" smtClean="0"/>
              <a:pPr/>
              <a:t>‹#›</a:t>
            </a:fld>
            <a:endParaRPr lang="en-US"/>
          </a:p>
        </p:txBody>
      </p:sp>
    </p:spTree>
    <p:extLst>
      <p:ext uri="{BB962C8B-B14F-4D97-AF65-F5344CB8AC3E}">
        <p14:creationId xmlns:p14="http://schemas.microsoft.com/office/powerpoint/2010/main" val="314722414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26416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7228" y="285"/>
            <a:ext cx="2603029"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24384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3600" y="624110"/>
            <a:ext cx="87856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888" y="2133600"/>
            <a:ext cx="8789313"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3200" y="6135090"/>
            <a:ext cx="102184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515691C7-5AE8-4608-9F7B-C7CD8C777D46}" type="datetimeFigureOut">
              <a:rPr lang="en-US" smtClean="0">
                <a:solidFill>
                  <a:prstClr val="black">
                    <a:tint val="75000"/>
                  </a:prstClr>
                </a:solidFill>
              </a:rPr>
              <a:pPr/>
              <a:t>9/30/2023</a:t>
            </a:fld>
            <a:endParaRPr lang="en-US">
              <a:solidFill>
                <a:prstClr val="black">
                  <a:tint val="75000"/>
                </a:prstClr>
              </a:solidFill>
            </a:endParaRPr>
          </a:p>
        </p:txBody>
      </p:sp>
      <p:sp>
        <p:nvSpPr>
          <p:cNvPr id="5" name="Footer Placeholder 4"/>
          <p:cNvSpPr>
            <a:spLocks noGrp="1"/>
          </p:cNvSpPr>
          <p:nvPr>
            <p:ph type="ftr" sz="quarter" idx="3"/>
          </p:nvPr>
        </p:nvSpPr>
        <p:spPr>
          <a:xfrm>
            <a:off x="2589887" y="6135810"/>
            <a:ext cx="7621984"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bwMode="gray">
          <a:xfrm>
            <a:off x="681637" y="787784"/>
            <a:ext cx="779971" cy="365125"/>
          </a:xfrm>
          <a:prstGeom prst="rect">
            <a:avLst/>
          </a:prstGeom>
        </p:spPr>
        <p:txBody>
          <a:bodyPr vert="horz" lIns="91440" tIns="45720" rIns="91440" bIns="45720" rtlCol="0" anchor="ctr"/>
          <a:lstStyle>
            <a:lvl1pPr algn="r">
              <a:defRPr sz="2000">
                <a:solidFill>
                  <a:srgbClr val="FEFFFF"/>
                </a:solidFill>
              </a:defRPr>
            </a:lvl1pPr>
          </a:lstStyle>
          <a:p>
            <a:fld id="{55505597-910B-4914-84A1-A358D9899ACE}" type="slidenum">
              <a:rPr lang="en-US" smtClean="0"/>
              <a:pPr/>
              <a:t>‹#›</a:t>
            </a:fld>
            <a:endParaRPr lang="en-US"/>
          </a:p>
        </p:txBody>
      </p:sp>
    </p:spTree>
    <p:extLst>
      <p:ext uri="{BB962C8B-B14F-4D97-AF65-F5344CB8AC3E}">
        <p14:creationId xmlns:p14="http://schemas.microsoft.com/office/powerpoint/2010/main" val="191737481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3.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2.bin"/><Relationship Id="rId4" Type="http://schemas.openxmlformats.org/officeDocument/2006/relationships/image" Target="../media/image7.wmf"/><Relationship Id="rId9" Type="http://schemas.openxmlformats.org/officeDocument/2006/relationships/image" Target="../media/image1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youtube.com/watch?v=Ho7K27B_Uu8" TargetMode="Externa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2.xml"/><Relationship Id="rId5" Type="http://schemas.openxmlformats.org/officeDocument/2006/relationships/image" Target="../media/image20.tiff"/><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3.xml"/><Relationship Id="rId5" Type="http://schemas.openxmlformats.org/officeDocument/2006/relationships/image" Target="../media/image25.png"/><Relationship Id="rId4" Type="http://schemas.openxmlformats.org/officeDocument/2006/relationships/image" Target="../media/image24.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00.png"/><Relationship Id="rId7" Type="http://schemas.openxmlformats.org/officeDocument/2006/relationships/image" Target="../media/image22.png"/><Relationship Id="rId2" Type="http://schemas.openxmlformats.org/officeDocument/2006/relationships/image" Target="../media/image26.emf"/><Relationship Id="rId1" Type="http://schemas.openxmlformats.org/officeDocument/2006/relationships/slideLayout" Target="../slideLayouts/slideLayout18.xml"/><Relationship Id="rId6" Type="http://schemas.openxmlformats.org/officeDocument/2006/relationships/image" Target="../media/image210.png"/><Relationship Id="rId5" Type="http://schemas.openxmlformats.org/officeDocument/2006/relationships/image" Target="../media/image27.png"/><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250.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16064" y="1600201"/>
            <a:ext cx="8800601" cy="2262781"/>
          </a:xfrm>
        </p:spPr>
        <p:txBody>
          <a:bodyPr>
            <a:normAutofit fontScale="90000"/>
          </a:bodyPr>
          <a:lstStyle/>
          <a:p>
            <a:r>
              <a:rPr lang="en-US" dirty="0">
                <a:solidFill>
                  <a:srgbClr val="1CADE4">
                    <a:lumMod val="50000"/>
                  </a:srgbClr>
                </a:solidFill>
                <a:latin typeface="Comic Sans MS" panose="030F0702030302020204" pitchFamily="66" charset="0"/>
              </a:rPr>
              <a:t>Quantization of light, charge and energy</a:t>
            </a:r>
            <a:br>
              <a:rPr lang="en-US" dirty="0">
                <a:solidFill>
                  <a:srgbClr val="1CADE4">
                    <a:lumMod val="50000"/>
                  </a:srgbClr>
                </a:solidFill>
                <a:latin typeface="Comic Sans MS" panose="030F0702030302020204" pitchFamily="66" charset="0"/>
              </a:rPr>
            </a:br>
            <a:br>
              <a:rPr lang="en-US" dirty="0">
                <a:solidFill>
                  <a:srgbClr val="1CADE4">
                    <a:lumMod val="50000"/>
                  </a:srgbClr>
                </a:solidFill>
                <a:latin typeface="Comic Sans MS" panose="030F0702030302020204" pitchFamily="66" charset="0"/>
              </a:rPr>
            </a:br>
            <a:r>
              <a:rPr lang="en-US" dirty="0">
                <a:solidFill>
                  <a:schemeClr val="accent1">
                    <a:lumMod val="50000"/>
                  </a:schemeClr>
                </a:solidFill>
                <a:latin typeface="Comic Sans MS" panose="030F0702030302020204" pitchFamily="66" charset="0"/>
              </a:rPr>
              <a:t>Chapter 2-Class5</a:t>
            </a:r>
          </a:p>
        </p:txBody>
      </p:sp>
      <p:sp>
        <p:nvSpPr>
          <p:cNvPr id="3" name="TextBox 2"/>
          <p:cNvSpPr txBox="1"/>
          <p:nvPr/>
        </p:nvSpPr>
        <p:spPr>
          <a:xfrm>
            <a:off x="1091109" y="4428247"/>
            <a:ext cx="10850510" cy="181588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Light carries energy :sun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How does light travel and in what form this energy is carried?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Energy can be carried by particles and waves: So does light travel as a stream of particles or as waves?</a:t>
            </a:r>
          </a:p>
        </p:txBody>
      </p:sp>
    </p:spTree>
    <p:extLst>
      <p:ext uri="{BB962C8B-B14F-4D97-AF65-F5344CB8AC3E}">
        <p14:creationId xmlns:p14="http://schemas.microsoft.com/office/powerpoint/2010/main" val="2738139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8285" y="189723"/>
            <a:ext cx="8189168" cy="901959"/>
          </a:xfrm>
        </p:spPr>
        <p:txBody>
          <a:bodyPr/>
          <a:lstStyle/>
          <a:p>
            <a:r>
              <a:rPr lang="en-US" b="1" dirty="0">
                <a:solidFill>
                  <a:schemeClr val="accent2">
                    <a:lumMod val="50000"/>
                  </a:schemeClr>
                </a:solidFill>
                <a:latin typeface="Comic Sans MS" panose="030F0702030302020204" pitchFamily="66" charset="0"/>
              </a:rPr>
              <a:t>Pair Production</a:t>
            </a:r>
          </a:p>
        </p:txBody>
      </p:sp>
      <p:sp>
        <p:nvSpPr>
          <p:cNvPr id="3" name="Content Placeholder 2"/>
          <p:cNvSpPr>
            <a:spLocks noGrp="1"/>
          </p:cNvSpPr>
          <p:nvPr>
            <p:ph idx="1"/>
          </p:nvPr>
        </p:nvSpPr>
        <p:spPr>
          <a:xfrm>
            <a:off x="562062" y="922788"/>
            <a:ext cx="11225385" cy="5863905"/>
          </a:xfrm>
        </p:spPr>
        <p:txBody>
          <a:bodyPr>
            <a:normAutofit/>
          </a:bodyPr>
          <a:lstStyle/>
          <a:p>
            <a:r>
              <a:rPr lang="en-US" sz="2800" dirty="0">
                <a:latin typeface="Comic Sans MS" panose="030F0702030302020204" pitchFamily="66" charset="0"/>
              </a:rPr>
              <a:t>An electron by itself cannot be created since the charge would not be conserved (e-, p+)</a:t>
            </a:r>
          </a:p>
          <a:p>
            <a:r>
              <a:rPr lang="en-US" sz="2800" dirty="0">
                <a:latin typeface="Comic Sans MS" panose="030F0702030302020204" pitchFamily="66" charset="0"/>
              </a:rPr>
              <a:t>If the electron collides with a positron, they annihilate: energy and mass appears as EM energy of photons and the positron does not last too long because of that.</a:t>
            </a:r>
          </a:p>
          <a:p>
            <a:r>
              <a:rPr lang="en-US" sz="2800" dirty="0">
                <a:latin typeface="Comic Sans MS" panose="030F0702030302020204" pitchFamily="66" charset="0"/>
              </a:rPr>
              <a:t>The positron is antimatter.</a:t>
            </a:r>
          </a:p>
          <a:p>
            <a:r>
              <a:rPr lang="en-US" sz="2800" dirty="0">
                <a:latin typeface="Comic Sans MS" panose="030F0702030302020204" pitchFamily="66" charset="0"/>
              </a:rPr>
              <a:t>Positron life is short and its end is dramatic</a:t>
            </a:r>
          </a:p>
          <a:p>
            <a:r>
              <a:rPr lang="en-US" sz="2800" dirty="0">
                <a:latin typeface="Comic Sans MS" panose="030F0702030302020204" pitchFamily="66" charset="0"/>
              </a:rPr>
              <a:t>It quickly finds an electron-any will do, and after a brief quantum dance, </a:t>
            </a:r>
            <a:r>
              <a:rPr lang="en-US" sz="2800" u="sng" dirty="0">
                <a:latin typeface="Comic Sans MS" panose="030F0702030302020204" pitchFamily="66" charset="0"/>
              </a:rPr>
              <a:t>they annihilate together</a:t>
            </a:r>
            <a:r>
              <a:rPr lang="en-US" sz="2800" dirty="0">
                <a:latin typeface="Comic Sans MS" panose="030F0702030302020204" pitchFamily="66" charset="0"/>
              </a:rPr>
              <a:t>: erased, their entire energy suddenly transformed to two photons.</a:t>
            </a:r>
          </a:p>
          <a:p>
            <a:r>
              <a:rPr lang="en-US" sz="2800" dirty="0">
                <a:latin typeface="Comic Sans MS" panose="030F0702030302020204" pitchFamily="66" charset="0"/>
              </a:rPr>
              <a:t>The process is called </a:t>
            </a:r>
            <a:r>
              <a:rPr lang="en-US" sz="2800" b="1" dirty="0">
                <a:solidFill>
                  <a:schemeClr val="accent2">
                    <a:lumMod val="50000"/>
                  </a:schemeClr>
                </a:solidFill>
                <a:latin typeface="Comic Sans MS" panose="030F0702030302020204" pitchFamily="66" charset="0"/>
              </a:rPr>
              <a:t>pair annihilation</a:t>
            </a:r>
            <a:r>
              <a:rPr lang="en-US" sz="2800" dirty="0">
                <a:latin typeface="Comic Sans MS" panose="030F0702030302020204" pitchFamily="66" charset="0"/>
              </a:rPr>
              <a:t>.</a:t>
            </a:r>
          </a:p>
        </p:txBody>
      </p:sp>
    </p:spTree>
    <p:extLst>
      <p:ext uri="{BB962C8B-B14F-4D97-AF65-F5344CB8AC3E}">
        <p14:creationId xmlns:p14="http://schemas.microsoft.com/office/powerpoint/2010/main" val="4171900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4"/>
          <p:cNvSpPr>
            <a:spLocks noGrp="1" noChangeArrowheads="1"/>
          </p:cNvSpPr>
          <p:nvPr>
            <p:ph type="title"/>
          </p:nvPr>
        </p:nvSpPr>
        <p:spPr>
          <a:xfrm>
            <a:off x="2031076" y="605445"/>
            <a:ext cx="8229600" cy="932410"/>
          </a:xfrm>
        </p:spPr>
        <p:txBody>
          <a:bodyPr/>
          <a:lstStyle/>
          <a:p>
            <a:pPr eaLnBrk="1" hangingPunct="1"/>
            <a:r>
              <a:rPr lang="en-US" altLang="en-US" b="1" dirty="0">
                <a:latin typeface="Comic Sans MS" panose="030F0702030302020204" pitchFamily="66" charset="0"/>
              </a:rPr>
              <a:t>Pair Production</a:t>
            </a:r>
          </a:p>
        </p:txBody>
      </p:sp>
      <p:sp>
        <p:nvSpPr>
          <p:cNvPr id="49156" name="Text Box 5"/>
          <p:cNvSpPr txBox="1">
            <a:spLocks noChangeArrowheads="1"/>
          </p:cNvSpPr>
          <p:nvPr/>
        </p:nvSpPr>
        <p:spPr bwMode="auto">
          <a:xfrm>
            <a:off x="1364671" y="1670860"/>
            <a:ext cx="9142616"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sng" strike="noStrike" kern="1200" cap="none" spc="0" normalizeH="0" baseline="0" noProof="0" dirty="0">
                <a:ln>
                  <a:noFill/>
                </a:ln>
                <a:solidFill>
                  <a:srgbClr val="647252">
                    <a:lumMod val="75000"/>
                  </a:srgbClr>
                </a:solidFill>
                <a:effectLst/>
                <a:uLnTx/>
                <a:uFillTx/>
                <a:latin typeface="Comic Sans MS" panose="030F0702030302020204" pitchFamily="66" charset="0"/>
                <a:ea typeface="+mn-ea"/>
                <a:cs typeface="+mn-cs"/>
              </a:rPr>
              <a:t>Example 1: Pair production.</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rgbClr val="647252">
                    <a:lumMod val="75000"/>
                  </a:srgbClr>
                </a:solidFill>
                <a:effectLst/>
                <a:uLnTx/>
                <a:uFillTx/>
                <a:latin typeface="Comic Sans MS" panose="030F0702030302020204" pitchFamily="66" charset="0"/>
                <a:ea typeface="+mn-ea"/>
                <a:cs typeface="+mn-cs"/>
              </a:rPr>
              <a:t>(a) What is the minimum energy of a photon that can produce an electron–positron pair? (b) What is this photon’s wavelength?</a:t>
            </a:r>
          </a:p>
        </p:txBody>
      </p:sp>
    </p:spTree>
    <p:extLst>
      <p:ext uri="{BB962C8B-B14F-4D97-AF65-F5344CB8AC3E}">
        <p14:creationId xmlns:p14="http://schemas.microsoft.com/office/powerpoint/2010/main" val="2152970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41729" y="268070"/>
            <a:ext cx="3809056"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Complementarity</a:t>
            </a:r>
          </a:p>
        </p:txBody>
      </p:sp>
      <p:sp>
        <p:nvSpPr>
          <p:cNvPr id="3" name="TextBox 2"/>
          <p:cNvSpPr txBox="1"/>
          <p:nvPr/>
        </p:nvSpPr>
        <p:spPr>
          <a:xfrm>
            <a:off x="1529543" y="1143001"/>
            <a:ext cx="9917082" cy="298543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2400" b="1" i="1"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Sometimes</a:t>
            </a:r>
            <a:r>
              <a:rPr kumimoji="0" lang="en-US" sz="2400" b="0"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 photons behave like </a:t>
            </a:r>
            <a:r>
              <a:rPr kumimoji="0" lang="en-US" sz="2400" b="1" i="1"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waves</a:t>
            </a:r>
            <a:r>
              <a:rPr kumimoji="0" lang="en-US" sz="2400" b="0"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 and </a:t>
            </a:r>
            <a:r>
              <a:rPr kumimoji="0" lang="en-US" sz="2400" b="1" i="1"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sometimes</a:t>
            </a:r>
            <a:r>
              <a:rPr kumimoji="0" lang="en-US" sz="2400" b="0"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 like </a:t>
            </a:r>
            <a:r>
              <a:rPr kumimoji="0" lang="en-US" sz="2400" b="1" i="1"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particles</a:t>
            </a:r>
            <a:r>
              <a:rPr kumimoji="0" lang="en-US" sz="2400" b="0"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 but </a:t>
            </a:r>
            <a:r>
              <a:rPr kumimoji="0" lang="en-US" sz="2400" b="1" i="1"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never both</a:t>
            </a:r>
            <a:r>
              <a:rPr kumimoji="0" lang="en-US" sz="2400" b="0"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 at the same time.</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kumimoji="0" lang="en-US" sz="2400" b="0"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According to Bohr, </a:t>
            </a:r>
            <a:r>
              <a:rPr kumimoji="0" lang="en-US" sz="2400" b="1" i="1"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particle</a:t>
            </a:r>
            <a:r>
              <a:rPr kumimoji="0" lang="en-US" sz="2400" b="0"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 or </a:t>
            </a:r>
            <a:r>
              <a:rPr kumimoji="0" lang="en-US" sz="2400" b="1" i="1"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wave</a:t>
            </a:r>
            <a:r>
              <a:rPr kumimoji="0" lang="en-US" sz="2400" b="0"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 are just classical concepts, used to describe the different behaviors of quanta under different circumstances.</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000" b="0"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 Neither concept by itself can completely describe the behavior of quantum systems.</a:t>
            </a:r>
          </a:p>
        </p:txBody>
      </p:sp>
      <p:pic>
        <p:nvPicPr>
          <p:cNvPr id="1026" name="Picture 2" descr="C:\Users\Zombie\Desktop\yinYang.gif"/>
          <p:cNvPicPr>
            <a:picLocks noChangeAspect="1" noChangeArrowheads="1"/>
          </p:cNvPicPr>
          <p:nvPr/>
        </p:nvPicPr>
        <p:blipFill>
          <a:blip r:embed="rId2" cstate="print"/>
          <a:srcRect/>
          <a:stretch>
            <a:fillRect/>
          </a:stretch>
        </p:blipFill>
        <p:spPr bwMode="auto">
          <a:xfrm>
            <a:off x="2514601" y="4343401"/>
            <a:ext cx="2219325" cy="2219325"/>
          </a:xfrm>
          <a:prstGeom prst="rect">
            <a:avLst/>
          </a:prstGeom>
          <a:noFill/>
        </p:spPr>
      </p:pic>
      <p:sp>
        <p:nvSpPr>
          <p:cNvPr id="6" name="TextBox 5"/>
          <p:cNvSpPr txBox="1"/>
          <p:nvPr/>
        </p:nvSpPr>
        <p:spPr>
          <a:xfrm>
            <a:off x="5079039" y="4267200"/>
            <a:ext cx="1592103" cy="230832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Contraria</a:t>
            </a:r>
            <a:endPar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sunt</a:t>
            </a:r>
            <a:endPar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Complementa</a:t>
            </a:r>
            <a:endPar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Latin for: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opposites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complements</a:t>
            </a:r>
            <a:endPar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930293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41729" y="268070"/>
            <a:ext cx="3809056"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Complementarity</a:t>
            </a:r>
          </a:p>
        </p:txBody>
      </p:sp>
      <p:sp>
        <p:nvSpPr>
          <p:cNvPr id="3" name="TextBox 2"/>
          <p:cNvSpPr txBox="1"/>
          <p:nvPr/>
        </p:nvSpPr>
        <p:spPr>
          <a:xfrm>
            <a:off x="1407225" y="1134688"/>
            <a:ext cx="9825135"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Depending on the context, </a:t>
            </a:r>
            <a:r>
              <a:rPr kumimoji="0" lang="en-US" sz="2800" b="0" i="1"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complementarity</a:t>
            </a:r>
            <a:r>
              <a:rPr kumimoji="0" lang="en-US" sz="2800" b="0"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 can refer 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  The mental picture we have of a physical system.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	(particle vs. wave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  What an experiment can reveal.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	(which-path vs. interference)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  What quantum mechanics allows us to know.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	(position vs. momentum)</a:t>
            </a:r>
          </a:p>
        </p:txBody>
      </p:sp>
    </p:spTree>
    <p:extLst>
      <p:ext uri="{BB962C8B-B14F-4D97-AF65-F5344CB8AC3E}">
        <p14:creationId xmlns:p14="http://schemas.microsoft.com/office/powerpoint/2010/main" val="351739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105400" y="218902"/>
            <a:ext cx="6487673"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Properties of Matter Waves-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Chapter 3-Class1 </a:t>
            </a:r>
          </a:p>
        </p:txBody>
      </p:sp>
      <p:sp>
        <p:nvSpPr>
          <p:cNvPr id="12" name="TextBox 11"/>
          <p:cNvSpPr txBox="1"/>
          <p:nvPr/>
        </p:nvSpPr>
        <p:spPr>
          <a:xfrm>
            <a:off x="5105400" y="1958876"/>
            <a:ext cx="5257800"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“The most incomprehensible thing about the world is that it is comprehensible.”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24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Albert Einstein</a:t>
            </a:r>
            <a:endPar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pic>
        <p:nvPicPr>
          <p:cNvPr id="1026" name="Picture 2" descr="C:\Users\Zombie\Desktop\2130FA10_L21_Niels_Bohr_Albert_Einstein.jpg"/>
          <p:cNvPicPr>
            <a:picLocks noChangeAspect="1" noChangeArrowheads="1"/>
          </p:cNvPicPr>
          <p:nvPr/>
        </p:nvPicPr>
        <p:blipFill>
          <a:blip r:embed="rId2" cstate="print"/>
          <a:srcRect/>
          <a:stretch>
            <a:fillRect/>
          </a:stretch>
        </p:blipFill>
        <p:spPr bwMode="auto">
          <a:xfrm>
            <a:off x="1981200" y="914401"/>
            <a:ext cx="2857500" cy="4175125"/>
          </a:xfrm>
          <a:prstGeom prst="rect">
            <a:avLst/>
          </a:prstGeom>
          <a:noFill/>
        </p:spPr>
      </p:pic>
    </p:spTree>
    <p:extLst>
      <p:ext uri="{BB962C8B-B14F-4D97-AF65-F5344CB8AC3E}">
        <p14:creationId xmlns:p14="http://schemas.microsoft.com/office/powerpoint/2010/main" val="3448614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ext Box 2"/>
          <p:cNvSpPr txBox="1">
            <a:spLocks noChangeArrowheads="1"/>
          </p:cNvSpPr>
          <p:nvPr/>
        </p:nvSpPr>
        <p:spPr bwMode="auto">
          <a:xfrm>
            <a:off x="1905000" y="152400"/>
            <a:ext cx="8610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altLang="en-US" sz="3200" b="1" i="0" u="none" strike="noStrike" kern="1200" cap="none" spc="0" normalizeH="0" baseline="0" noProof="0">
              <a:ln>
                <a:noFill/>
              </a:ln>
              <a:solidFill>
                <a:srgbClr val="333399"/>
              </a:solidFill>
              <a:effectLst/>
              <a:uLnTx/>
              <a:uFillTx/>
              <a:latin typeface="Arial" panose="020B0604020202020204" pitchFamily="34" charset="0"/>
              <a:ea typeface="+mn-ea"/>
              <a:cs typeface="+mn-cs"/>
            </a:endParaRPr>
          </a:p>
        </p:txBody>
      </p:sp>
      <p:sp>
        <p:nvSpPr>
          <p:cNvPr id="51204" name="Text Box 3"/>
          <p:cNvSpPr txBox="1">
            <a:spLocks noChangeArrowheads="1"/>
          </p:cNvSpPr>
          <p:nvPr/>
        </p:nvSpPr>
        <p:spPr bwMode="auto">
          <a:xfrm>
            <a:off x="1147156" y="1693025"/>
            <a:ext cx="10407535"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sng" strike="noStrike" kern="1200" cap="none" spc="0" normalizeH="0" baseline="0" noProof="0" dirty="0">
                <a:ln>
                  <a:noFill/>
                </a:ln>
                <a:solidFill>
                  <a:srgbClr val="E3EACF">
                    <a:lumMod val="10000"/>
                  </a:srgbClr>
                </a:solidFill>
                <a:effectLst/>
                <a:uLnTx/>
                <a:uFillTx/>
                <a:latin typeface="Comic Sans MS" panose="030F0702030302020204" pitchFamily="66" charset="0"/>
                <a:ea typeface="+mn-ea"/>
                <a:cs typeface="+mn-cs"/>
              </a:rPr>
              <a:t>We have phenomena such as interference that show that light is a wave, and phenomena such as the photoelectric effect and the Compton effect that show that it is a particle. </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E3EACF">
                    <a:lumMod val="10000"/>
                  </a:srgbClr>
                </a:solidFill>
                <a:effectLst/>
                <a:uLnTx/>
                <a:uFillTx/>
                <a:latin typeface="Comic Sans MS" panose="030F0702030302020204" pitchFamily="66" charset="0"/>
                <a:ea typeface="+mn-ea"/>
                <a:cs typeface="+mn-cs"/>
              </a:rPr>
              <a:t>Which is it?</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E3EACF">
                    <a:lumMod val="10000"/>
                  </a:srgbClr>
                </a:solidFill>
                <a:effectLst/>
                <a:uLnTx/>
                <a:uFillTx/>
                <a:latin typeface="Comic Sans MS" panose="030F0702030302020204" pitchFamily="66" charset="0"/>
                <a:ea typeface="+mn-ea"/>
                <a:cs typeface="+mn-cs"/>
              </a:rPr>
              <a:t>we must accept the dual </a:t>
            </a:r>
            <a:r>
              <a:rPr kumimoji="0" lang="en-US" altLang="en-US" sz="2800" b="1" i="0" u="sng"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wave</a:t>
            </a:r>
            <a:r>
              <a:rPr kumimoji="0" lang="en-US" altLang="en-US" sz="2800" b="1" i="0" u="sng" strike="noStrike" kern="1200" cap="none" spc="0" normalizeH="0" baseline="0" noProof="0" dirty="0">
                <a:ln>
                  <a:noFill/>
                </a:ln>
                <a:solidFill>
                  <a:srgbClr val="FF0000"/>
                </a:solidFill>
                <a:effectLst/>
                <a:uLnTx/>
                <a:uFillTx/>
                <a:latin typeface="Comic Sans MS" panose="030F0702030302020204" pitchFamily="66" charset="0"/>
                <a:ea typeface="+mn-ea"/>
                <a:cs typeface="Arial" panose="020B0604020202020204" pitchFamily="34" charset="0"/>
              </a:rPr>
              <a:t>–</a:t>
            </a:r>
            <a:r>
              <a:rPr kumimoji="0" lang="en-US" altLang="en-US" sz="2800" b="1" i="0" u="sng"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particle nature of light</a:t>
            </a:r>
            <a:r>
              <a:rPr kumimoji="0" lang="en-US" altLang="en-US" sz="2800" b="1" i="0" u="sng" strike="noStrike" kern="1200" cap="none" spc="0" normalizeH="0" baseline="0" noProof="0" dirty="0">
                <a:ln>
                  <a:noFill/>
                </a:ln>
                <a:solidFill>
                  <a:srgbClr val="E3EACF">
                    <a:lumMod val="10000"/>
                  </a:srgbClr>
                </a:solidFill>
                <a:effectLst/>
                <a:uLnTx/>
                <a:uFillTx/>
                <a:latin typeface="Comic Sans MS" panose="030F0702030302020204" pitchFamily="66" charset="0"/>
                <a:ea typeface="+mn-ea"/>
                <a:cs typeface="+mn-cs"/>
              </a:rPr>
              <a:t>. </a:t>
            </a:r>
          </a:p>
        </p:txBody>
      </p:sp>
      <p:sp>
        <p:nvSpPr>
          <p:cNvPr id="51205" name="Rectangle 4"/>
          <p:cNvSpPr>
            <a:spLocks noGrp="1" noChangeArrowheads="1"/>
          </p:cNvSpPr>
          <p:nvPr>
            <p:ph type="title"/>
          </p:nvPr>
        </p:nvSpPr>
        <p:spPr>
          <a:xfrm>
            <a:off x="2766204" y="122238"/>
            <a:ext cx="8229600" cy="1219200"/>
          </a:xfrm>
        </p:spPr>
        <p:txBody>
          <a:bodyPr>
            <a:normAutofit/>
          </a:bodyPr>
          <a:lstStyle/>
          <a:p>
            <a:pPr eaLnBrk="1" hangingPunct="1"/>
            <a:r>
              <a:rPr lang="en-US" altLang="en-US" b="1" dirty="0">
                <a:solidFill>
                  <a:schemeClr val="accent2">
                    <a:lumMod val="50000"/>
                  </a:schemeClr>
                </a:solidFill>
                <a:latin typeface="Comic Sans MS" panose="030F0702030302020204" pitchFamily="66" charset="0"/>
              </a:rPr>
              <a:t>Chapter 3: Properties of Matter Waves</a:t>
            </a:r>
          </a:p>
        </p:txBody>
      </p:sp>
    </p:spTree>
    <p:extLst>
      <p:ext uri="{BB962C8B-B14F-4D97-AF65-F5344CB8AC3E}">
        <p14:creationId xmlns:p14="http://schemas.microsoft.com/office/powerpoint/2010/main" val="2689662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96045" y="642429"/>
            <a:ext cx="8815476"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As a doctoral student (1923), Louis de Broglie proposed in his dissertation, that </a:t>
            </a:r>
            <a:r>
              <a:rPr kumimoji="0" lang="en-US" sz="2400" b="1"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dual behavior of light </a:t>
            </a: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was also </a:t>
            </a:r>
            <a:r>
              <a:rPr kumimoji="0" lang="en-US" sz="2400" b="1"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characteristic of matter</a:t>
            </a: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in particular electrons.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That is : </a:t>
            </a:r>
            <a:r>
              <a:rPr kumimoji="0" lang="en-US" sz="24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electrons might also behave like waves</a:t>
            </a: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kumimoji="0" lang="en-US" sz="24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Light, often thought of as a wave, had been shown to have particle-like properties.</a:t>
            </a: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457200" marR="0" lvl="1"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For </a:t>
            </a:r>
            <a:r>
              <a:rPr kumimoji="0" lang="en-US" sz="2400" b="1" i="1"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photons</a:t>
            </a: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we know how </a:t>
            </a:r>
            <a:r>
              <a:rPr kumimoji="0" lang="en-US" sz="2400" b="1"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to relate momentum to 	wavelength:</a:t>
            </a:r>
          </a:p>
        </p:txBody>
      </p:sp>
      <p:sp>
        <p:nvSpPr>
          <p:cNvPr id="2" name="TextBox 1"/>
          <p:cNvSpPr txBox="1"/>
          <p:nvPr/>
        </p:nvSpPr>
        <p:spPr>
          <a:xfrm>
            <a:off x="4205361" y="-31926"/>
            <a:ext cx="3406702"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Comic Sans MS" panose="030F0702030302020204" pitchFamily="66" charset="0"/>
                <a:ea typeface="+mn-ea"/>
                <a:cs typeface="+mn-cs"/>
              </a:rPr>
              <a:t>Matter Waves</a:t>
            </a:r>
          </a:p>
        </p:txBody>
      </p:sp>
      <p:graphicFrame>
        <p:nvGraphicFramePr>
          <p:cNvPr id="6" name="Object 5"/>
          <p:cNvGraphicFramePr>
            <a:graphicFrameLocks noChangeAspect="1"/>
          </p:cNvGraphicFramePr>
          <p:nvPr/>
        </p:nvGraphicFramePr>
        <p:xfrm>
          <a:off x="6858000" y="4267201"/>
          <a:ext cx="2312988" cy="760413"/>
        </p:xfrm>
        <a:graphic>
          <a:graphicData uri="http://schemas.openxmlformats.org/presentationml/2006/ole">
            <mc:AlternateContent xmlns:mc="http://schemas.openxmlformats.org/markup-compatibility/2006">
              <mc:Choice xmlns:v="urn:schemas-microsoft-com:vml" Requires="v">
                <p:oleObj spid="_x0000_s1029" name="Equation" r:id="rId3" imgW="927000" imgH="304560" progId="Equation.DSMT4">
                  <p:embed/>
                </p:oleObj>
              </mc:Choice>
              <mc:Fallback>
                <p:oleObj name="Equation" r:id="rId3" imgW="927000" imgH="304560" progId="Equation.DSMT4">
                  <p:embed/>
                  <p:pic>
                    <p:nvPicPr>
                      <p:cNvPr id="6"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4267201"/>
                        <a:ext cx="2312988" cy="760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nvGraphicFramePr>
        <p:xfrm>
          <a:off x="6858000" y="5111750"/>
          <a:ext cx="1462088" cy="603250"/>
        </p:xfrm>
        <a:graphic>
          <a:graphicData uri="http://schemas.openxmlformats.org/presentationml/2006/ole">
            <mc:AlternateContent xmlns:mc="http://schemas.openxmlformats.org/markup-compatibility/2006">
              <mc:Choice xmlns:v="urn:schemas-microsoft-com:vml" Requires="v">
                <p:oleObj spid="_x0000_s1030" name="Equation" r:id="rId5" imgW="583920" imgH="241200" progId="Equation.DSMT4">
                  <p:embed/>
                </p:oleObj>
              </mc:Choice>
              <mc:Fallback>
                <p:oleObj name="Equation" r:id="rId5" imgW="583920" imgH="241200" progId="Equation.DSMT4">
                  <p:embed/>
                  <p:pic>
                    <p:nvPicPr>
                      <p:cNvPr id="7"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0" y="5111750"/>
                        <a:ext cx="1462088" cy="603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6870701" y="5821362"/>
          <a:ext cx="1482725" cy="884238"/>
        </p:xfrm>
        <a:graphic>
          <a:graphicData uri="http://schemas.openxmlformats.org/presentationml/2006/ole">
            <mc:AlternateContent xmlns:mc="http://schemas.openxmlformats.org/markup-compatibility/2006">
              <mc:Choice xmlns:v="urn:schemas-microsoft-com:vml" Requires="v">
                <p:oleObj spid="_x0000_s1031" name="Equation" r:id="rId7" imgW="596880" imgH="355320" progId="Equation.DSMT4">
                  <p:embed/>
                </p:oleObj>
              </mc:Choice>
              <mc:Fallback>
                <p:oleObj name="Equation" r:id="rId7" imgW="596880" imgH="355320" progId="Equation.DSMT4">
                  <p:embed/>
                  <p:pic>
                    <p:nvPicPr>
                      <p:cNvPr id="8"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70701" y="5821362"/>
                        <a:ext cx="1482725" cy="884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2122332" y="4379015"/>
            <a:ext cx="465864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From the photoelectric effect:</a:t>
            </a:r>
          </a:p>
        </p:txBody>
      </p:sp>
      <p:sp>
        <p:nvSpPr>
          <p:cNvPr id="11" name="TextBox 10"/>
          <p:cNvSpPr txBox="1"/>
          <p:nvPr/>
        </p:nvSpPr>
        <p:spPr>
          <a:xfrm>
            <a:off x="3039378" y="5108875"/>
            <a:ext cx="349326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From special relativity:</a:t>
            </a:r>
          </a:p>
        </p:txBody>
      </p:sp>
      <p:sp>
        <p:nvSpPr>
          <p:cNvPr id="12" name="TextBox 11"/>
          <p:cNvSpPr txBox="1"/>
          <p:nvPr/>
        </p:nvSpPr>
        <p:spPr>
          <a:xfrm>
            <a:off x="3887424" y="5862936"/>
            <a:ext cx="164339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Combined:</a:t>
            </a:r>
          </a:p>
        </p:txBody>
      </p:sp>
      <p:pic>
        <p:nvPicPr>
          <p:cNvPr id="25606" name="Picture 6" descr="C:\Users\Zombie\Desktop\deBroglie.jpg"/>
          <p:cNvPicPr>
            <a:picLocks noChangeAspect="1" noChangeArrowheads="1"/>
          </p:cNvPicPr>
          <p:nvPr/>
        </p:nvPicPr>
        <p:blipFill>
          <a:blip r:embed="rId9" cstate="print"/>
          <a:srcRect/>
          <a:stretch>
            <a:fillRect/>
          </a:stretch>
        </p:blipFill>
        <p:spPr bwMode="auto">
          <a:xfrm>
            <a:off x="10480791" y="0"/>
            <a:ext cx="1711209" cy="2365231"/>
          </a:xfrm>
          <a:prstGeom prst="rect">
            <a:avLst/>
          </a:prstGeom>
          <a:noFill/>
        </p:spPr>
      </p:pic>
    </p:spTree>
    <p:extLst>
      <p:ext uri="{BB962C8B-B14F-4D97-AF65-F5344CB8AC3E}">
        <p14:creationId xmlns:p14="http://schemas.microsoft.com/office/powerpoint/2010/main" val="102450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6253" y="789710"/>
            <a:ext cx="11554690" cy="3024611"/>
          </a:xfrm>
          <a:prstGeom prst="rect">
            <a:avLst/>
          </a:prstGeom>
        </p:spPr>
        <p:txBody>
          <a:bodyPr wrap="square">
            <a:spAutoFit/>
          </a:bodyPr>
          <a:lstStyle/>
          <a:p>
            <a:pPr marL="799465" marR="0" lvl="0" indent="104775" algn="r" defTabSz="914400" rtl="0" eaLnBrk="0" fontAlgn="auto" latinLnBrk="0" hangingPunct="0">
              <a:lnSpc>
                <a:spcPct val="103000"/>
              </a:lnSpc>
              <a:spcBef>
                <a:spcPts val="460"/>
              </a:spcBef>
              <a:spcAft>
                <a:spcPts val="0"/>
              </a:spcAft>
              <a:buClrTx/>
              <a:buSzTx/>
              <a:buFontTx/>
              <a:buNone/>
              <a:tabLst/>
              <a:defRPr/>
            </a:pPr>
            <a:endParaRPr kumimoji="0" lang="en-US" sz="2400" b="0" i="0" u="none" strike="noStrike" kern="1200" cap="none" spc="0" normalizeH="0" baseline="0" noProof="0" dirty="0">
              <a:ln>
                <a:noFill/>
              </a:ln>
              <a:solidFill>
                <a:srgbClr val="231F20"/>
              </a:solidFill>
              <a:effectLst/>
              <a:uLnTx/>
              <a:uFillTx/>
              <a:latin typeface="Comic Sans MS" panose="030F0702030302020204" pitchFamily="66" charset="0"/>
              <a:ea typeface="Times New Roman" panose="02020603050405020304" pitchFamily="18" charset="0"/>
              <a:cs typeface="+mn-cs"/>
            </a:endParaRPr>
          </a:p>
          <a:p>
            <a:pPr marL="799465" marR="0" lvl="0" indent="104775" algn="r" defTabSz="914400" rtl="0" eaLnBrk="0" fontAlgn="auto" latinLnBrk="0" hangingPunct="0">
              <a:lnSpc>
                <a:spcPct val="103000"/>
              </a:lnSpc>
              <a:spcBef>
                <a:spcPts val="460"/>
              </a:spcBef>
              <a:spcAft>
                <a:spcPts val="0"/>
              </a:spcAft>
              <a:buClrTx/>
              <a:buSzTx/>
              <a:buFontTx/>
              <a:buNone/>
              <a:tabLst/>
              <a:defRPr/>
            </a:pPr>
            <a:r>
              <a:rPr kumimoji="0" lang="en-US" sz="2400" b="1" i="0" u="sng" strike="noStrike" kern="1200" cap="none" spc="0" normalizeH="0" baseline="0" noProof="0" dirty="0">
                <a:ln>
                  <a:noFill/>
                </a:ln>
                <a:solidFill>
                  <a:srgbClr val="231F20"/>
                </a:solidFill>
                <a:effectLst/>
                <a:uLnTx/>
                <a:uFillTx/>
                <a:latin typeface="Comic Sans MS" panose="030F0702030302020204" pitchFamily="66" charset="0"/>
                <a:ea typeface="Times New Roman" panose="02020603050405020304" pitchFamily="18" charset="0"/>
                <a:cs typeface="+mn-cs"/>
              </a:rPr>
              <a:t>De</a:t>
            </a:r>
            <a:r>
              <a:rPr kumimoji="0" lang="en-US" sz="2400" b="1" i="0" u="sng" strike="noStrike" kern="1200" cap="none" spc="-25" normalizeH="0" baseline="0" noProof="0" dirty="0">
                <a:ln>
                  <a:noFill/>
                </a:ln>
                <a:solidFill>
                  <a:srgbClr val="231F20"/>
                </a:solidFill>
                <a:effectLst/>
                <a:uLnTx/>
                <a:uFillTx/>
                <a:latin typeface="Comic Sans MS" panose="030F0702030302020204" pitchFamily="66" charset="0"/>
                <a:ea typeface="Times New Roman" panose="02020603050405020304" pitchFamily="18" charset="0"/>
                <a:cs typeface="+mn-cs"/>
              </a:rPr>
              <a:t> </a:t>
            </a:r>
            <a:r>
              <a:rPr kumimoji="0" lang="en-US" sz="2400" b="1" i="0" u="sng" strike="noStrike" kern="1200" cap="none" spc="0" normalizeH="0" baseline="0" noProof="0" dirty="0">
                <a:ln>
                  <a:noFill/>
                </a:ln>
                <a:solidFill>
                  <a:srgbClr val="231F20"/>
                </a:solidFill>
                <a:effectLst/>
                <a:uLnTx/>
                <a:uFillTx/>
                <a:latin typeface="Comic Sans MS" panose="030F0702030302020204" pitchFamily="66" charset="0"/>
                <a:ea typeface="Times New Roman" panose="02020603050405020304" pitchFamily="18" charset="0"/>
                <a:cs typeface="+mn-cs"/>
              </a:rPr>
              <a:t>Broglie</a:t>
            </a:r>
            <a:r>
              <a:rPr kumimoji="0" lang="en-US" sz="2400" b="1" i="0" u="sng" strike="noStrike" kern="1200" cap="none" spc="-25" normalizeH="0" baseline="0" noProof="0" dirty="0">
                <a:ln>
                  <a:noFill/>
                </a:ln>
                <a:solidFill>
                  <a:srgbClr val="231F20"/>
                </a:solidFill>
                <a:effectLst/>
                <a:uLnTx/>
                <a:uFillTx/>
                <a:latin typeface="Comic Sans MS" panose="030F0702030302020204" pitchFamily="66" charset="0"/>
                <a:ea typeface="Times New Roman" panose="02020603050405020304" pitchFamily="18" charset="0"/>
                <a:cs typeface="+mn-cs"/>
              </a:rPr>
              <a:t> </a:t>
            </a:r>
            <a:r>
              <a:rPr kumimoji="0" lang="en-US" sz="2400" b="1" i="0" u="sng" strike="noStrike" kern="1200" cap="none" spc="0" normalizeH="0" baseline="0" noProof="0" dirty="0">
                <a:ln>
                  <a:noFill/>
                </a:ln>
                <a:solidFill>
                  <a:srgbClr val="231F20"/>
                </a:solidFill>
                <a:effectLst/>
                <a:uLnTx/>
                <a:uFillTx/>
                <a:latin typeface="Comic Sans MS" panose="030F0702030302020204" pitchFamily="66" charset="0"/>
                <a:ea typeface="Times New Roman" panose="02020603050405020304" pitchFamily="18" charset="0"/>
                <a:cs typeface="+mn-cs"/>
              </a:rPr>
              <a:t>described</a:t>
            </a:r>
            <a:r>
              <a:rPr kumimoji="0" lang="en-US" sz="2400" b="1" i="0" u="sng" strike="noStrike" kern="1200" cap="none" spc="-30" normalizeH="0" baseline="0" noProof="0" dirty="0">
                <a:ln>
                  <a:noFill/>
                </a:ln>
                <a:solidFill>
                  <a:srgbClr val="231F20"/>
                </a:solidFill>
                <a:effectLst/>
                <a:uLnTx/>
                <a:uFillTx/>
                <a:latin typeface="Comic Sans MS" panose="030F0702030302020204" pitchFamily="66" charset="0"/>
                <a:ea typeface="Times New Roman" panose="02020603050405020304" pitchFamily="18" charset="0"/>
                <a:cs typeface="+mn-cs"/>
              </a:rPr>
              <a:t> </a:t>
            </a:r>
            <a:r>
              <a:rPr kumimoji="0" lang="en-US" sz="2400" b="1" i="0" u="sng" strike="noStrike" kern="1200" cap="none" spc="0" normalizeH="0" baseline="0" noProof="0" dirty="0">
                <a:ln>
                  <a:noFill/>
                </a:ln>
                <a:solidFill>
                  <a:srgbClr val="231F20"/>
                </a:solidFill>
                <a:effectLst/>
                <a:uLnTx/>
                <a:uFillTx/>
                <a:latin typeface="Comic Sans MS" panose="030F0702030302020204" pitchFamily="66" charset="0"/>
                <a:ea typeface="Times New Roman" panose="02020603050405020304" pitchFamily="18" charset="0"/>
                <a:cs typeface="+mn-cs"/>
              </a:rPr>
              <a:t>it</a:t>
            </a:r>
            <a:r>
              <a:rPr kumimoji="0" lang="en-US" sz="2400" b="1" i="0" u="sng" strike="noStrike" kern="1200" cap="none" spc="-25" normalizeH="0" baseline="0" noProof="0" dirty="0">
                <a:ln>
                  <a:noFill/>
                </a:ln>
                <a:solidFill>
                  <a:srgbClr val="231F20"/>
                </a:solidFill>
                <a:effectLst/>
                <a:uLnTx/>
                <a:uFillTx/>
                <a:latin typeface="Comic Sans MS" panose="030F0702030302020204" pitchFamily="66" charset="0"/>
                <a:ea typeface="Times New Roman" panose="02020603050405020304" pitchFamily="18" charset="0"/>
                <a:cs typeface="+mn-cs"/>
              </a:rPr>
              <a:t> </a:t>
            </a:r>
            <a:r>
              <a:rPr kumimoji="0" lang="en-US" sz="2400" b="1" i="0" u="sng" strike="noStrike" kern="1200" cap="none" spc="0" normalizeH="0" baseline="0" noProof="0" dirty="0">
                <a:ln>
                  <a:noFill/>
                </a:ln>
                <a:solidFill>
                  <a:srgbClr val="231F20"/>
                </a:solidFill>
                <a:effectLst/>
                <a:uLnTx/>
                <a:uFillTx/>
                <a:latin typeface="Comic Sans MS" panose="030F0702030302020204" pitchFamily="66" charset="0"/>
                <a:ea typeface="Times New Roman" panose="02020603050405020304" pitchFamily="18" charset="0"/>
                <a:cs typeface="+mn-cs"/>
              </a:rPr>
              <a:t>with</a:t>
            </a:r>
            <a:r>
              <a:rPr kumimoji="0" lang="en-US" sz="2400" b="1" i="0" u="sng" strike="noStrike" kern="1200" cap="none" spc="-25" normalizeH="0" baseline="0" noProof="0" dirty="0">
                <a:ln>
                  <a:noFill/>
                </a:ln>
                <a:solidFill>
                  <a:srgbClr val="231F20"/>
                </a:solidFill>
                <a:effectLst/>
                <a:uLnTx/>
                <a:uFillTx/>
                <a:latin typeface="Comic Sans MS" panose="030F0702030302020204" pitchFamily="66" charset="0"/>
                <a:ea typeface="Times New Roman" panose="02020603050405020304" pitchFamily="18" charset="0"/>
                <a:cs typeface="+mn-cs"/>
              </a:rPr>
              <a:t> </a:t>
            </a:r>
            <a:r>
              <a:rPr kumimoji="0" lang="en-US" sz="2400" b="1" i="0" u="sng" strike="noStrike" kern="1200" cap="none" spc="0" normalizeH="0" baseline="0" noProof="0" dirty="0">
                <a:ln>
                  <a:noFill/>
                </a:ln>
                <a:solidFill>
                  <a:srgbClr val="231F20"/>
                </a:solidFill>
                <a:effectLst/>
                <a:uLnTx/>
                <a:uFillTx/>
                <a:latin typeface="Comic Sans MS" panose="030F0702030302020204" pitchFamily="66" charset="0"/>
                <a:ea typeface="Times New Roman" panose="02020603050405020304" pitchFamily="18" charset="0"/>
                <a:cs typeface="+mn-cs"/>
              </a:rPr>
              <a:t>these</a:t>
            </a:r>
            <a:r>
              <a:rPr kumimoji="0" lang="en-US" sz="2400" b="1" i="0" u="sng" strike="noStrike" kern="1200" cap="none" spc="-30" normalizeH="0" baseline="0" noProof="0" dirty="0">
                <a:ln>
                  <a:noFill/>
                </a:ln>
                <a:solidFill>
                  <a:srgbClr val="231F20"/>
                </a:solidFill>
                <a:effectLst/>
                <a:uLnTx/>
                <a:uFillTx/>
                <a:latin typeface="Comic Sans MS" panose="030F0702030302020204" pitchFamily="66" charset="0"/>
                <a:ea typeface="Times New Roman" panose="02020603050405020304" pitchFamily="18" charset="0"/>
                <a:cs typeface="+mn-cs"/>
              </a:rPr>
              <a:t> </a:t>
            </a:r>
            <a:r>
              <a:rPr kumimoji="0" lang="en-US" sz="2400" b="1" i="0" u="sng" strike="noStrike" kern="1200" cap="none" spc="-15" normalizeH="0" baseline="0" noProof="0" dirty="0">
                <a:ln>
                  <a:noFill/>
                </a:ln>
                <a:solidFill>
                  <a:srgbClr val="231F20"/>
                </a:solidFill>
                <a:effectLst/>
                <a:uLnTx/>
                <a:uFillTx/>
                <a:latin typeface="Comic Sans MS" panose="030F0702030302020204" pitchFamily="66" charset="0"/>
                <a:ea typeface="Times New Roman" panose="02020603050405020304" pitchFamily="18" charset="0"/>
                <a:cs typeface="+mn-cs"/>
              </a:rPr>
              <a:t>words:</a:t>
            </a:r>
            <a:endParaRPr kumimoji="0" lang="en-US" sz="2400" b="1" i="0" u="sng" strike="noStrike" kern="1200" cap="none" spc="0" normalizeH="0" baseline="0" noProof="0" dirty="0">
              <a:ln>
                <a:noFill/>
              </a:ln>
              <a:solidFill>
                <a:prstClr val="black"/>
              </a:solidFill>
              <a:effectLst/>
              <a:uLnTx/>
              <a:uFillTx/>
              <a:latin typeface="Comic Sans MS" panose="030F0702030302020204" pitchFamily="66" charset="0"/>
              <a:ea typeface="Times New Roman" panose="02020603050405020304" pitchFamily="18" charset="0"/>
              <a:cs typeface="+mn-cs"/>
            </a:endParaRPr>
          </a:p>
          <a:p>
            <a:pPr marL="1028065" marR="227965" lvl="0" indent="0" algn="l" defTabSz="914400" rtl="0" eaLnBrk="0" fontAlgn="auto" latinLnBrk="0" hangingPunct="0">
              <a:lnSpc>
                <a:spcPct val="103000"/>
              </a:lnSpc>
              <a:spcBef>
                <a:spcPts val="820"/>
              </a:spcBef>
              <a:spcAft>
                <a:spcPts val="0"/>
              </a:spcAft>
              <a:buClrTx/>
              <a:buSzTx/>
              <a:buFontTx/>
              <a:buNone/>
              <a:tabLst>
                <a:tab pos="3331210" algn="l"/>
              </a:tabLst>
              <a:defRPr/>
            </a:pPr>
            <a:r>
              <a:rPr kumimoji="0" lang="en-US" sz="2400" b="1" i="0" u="none" strike="noStrike" kern="1200" cap="none" spc="-15" normalizeH="0" baseline="0" noProof="0" dirty="0">
                <a:ln>
                  <a:noFill/>
                </a:ln>
                <a:solidFill>
                  <a:srgbClr val="DE7E18">
                    <a:lumMod val="50000"/>
                  </a:srgbClr>
                </a:solidFill>
                <a:effectLst/>
                <a:uLnTx/>
                <a:uFillTx/>
                <a:latin typeface="Comic Sans MS" panose="030F0702030302020204" pitchFamily="66" charset="0"/>
                <a:ea typeface="Times New Roman" panose="02020603050405020304" pitchFamily="18" charset="0"/>
                <a:cs typeface="+mn-cs"/>
              </a:rPr>
              <a:t>After</a:t>
            </a:r>
            <a:r>
              <a:rPr kumimoji="0" lang="en-US" sz="2400" b="1" i="0" u="none" strike="noStrike" kern="1200" cap="none" spc="-150" normalizeH="0" baseline="0" noProof="0" dirty="0">
                <a:ln>
                  <a:noFill/>
                </a:ln>
                <a:solidFill>
                  <a:srgbClr val="DE7E18">
                    <a:lumMod val="50000"/>
                  </a:srgbClr>
                </a:solidFill>
                <a:effectLst/>
                <a:uLnTx/>
                <a:uFillTx/>
                <a:latin typeface="Comic Sans MS" panose="030F0702030302020204" pitchFamily="66" charset="0"/>
                <a:ea typeface="Times New Roman" panose="02020603050405020304" pitchFamily="18" charset="0"/>
                <a:cs typeface="+mn-cs"/>
              </a:rPr>
              <a:t> </a:t>
            </a:r>
            <a:r>
              <a:rPr kumimoji="0" lang="en-US" sz="2400" b="1" i="0" u="none" strike="noStrike" kern="1200" cap="none" spc="0" normalizeH="0" baseline="0" noProof="0" dirty="0">
                <a:ln>
                  <a:noFill/>
                </a:ln>
                <a:solidFill>
                  <a:srgbClr val="DE7E18">
                    <a:lumMod val="50000"/>
                  </a:srgbClr>
                </a:solidFill>
                <a:effectLst/>
                <a:uLnTx/>
                <a:uFillTx/>
                <a:latin typeface="Comic Sans MS" panose="030F0702030302020204" pitchFamily="66" charset="0"/>
                <a:ea typeface="Times New Roman" panose="02020603050405020304" pitchFamily="18" charset="0"/>
                <a:cs typeface="+mn-cs"/>
              </a:rPr>
              <a:t>the</a:t>
            </a:r>
            <a:r>
              <a:rPr kumimoji="0" lang="en-US" sz="2400" b="1" i="0" u="none" strike="noStrike" kern="1200" cap="none" spc="-125" normalizeH="0" baseline="0" noProof="0" dirty="0">
                <a:ln>
                  <a:noFill/>
                </a:ln>
                <a:solidFill>
                  <a:srgbClr val="DE7E18">
                    <a:lumMod val="50000"/>
                  </a:srgbClr>
                </a:solidFill>
                <a:effectLst/>
                <a:uLnTx/>
                <a:uFillTx/>
                <a:latin typeface="Comic Sans MS" panose="030F0702030302020204" pitchFamily="66" charset="0"/>
                <a:ea typeface="Times New Roman" panose="02020603050405020304" pitchFamily="18" charset="0"/>
                <a:cs typeface="+mn-cs"/>
              </a:rPr>
              <a:t> </a:t>
            </a:r>
            <a:r>
              <a:rPr kumimoji="0" lang="en-US" sz="2400" b="1" i="0" u="none" strike="noStrike" kern="1200" cap="none" spc="0" normalizeH="0" baseline="0" noProof="0" dirty="0">
                <a:ln>
                  <a:noFill/>
                </a:ln>
                <a:solidFill>
                  <a:srgbClr val="DE7E18">
                    <a:lumMod val="50000"/>
                  </a:srgbClr>
                </a:solidFill>
                <a:effectLst/>
                <a:uLnTx/>
                <a:uFillTx/>
                <a:latin typeface="Comic Sans MS" panose="030F0702030302020204" pitchFamily="66" charset="0"/>
                <a:ea typeface="Times New Roman" panose="02020603050405020304" pitchFamily="18" charset="0"/>
                <a:cs typeface="+mn-cs"/>
              </a:rPr>
              <a:t>end</a:t>
            </a:r>
            <a:r>
              <a:rPr kumimoji="0" lang="en-US" sz="2400" b="1" i="0" u="none" strike="noStrike" kern="1200" cap="none" spc="-115" normalizeH="0" baseline="0" noProof="0" dirty="0">
                <a:ln>
                  <a:noFill/>
                </a:ln>
                <a:solidFill>
                  <a:srgbClr val="DE7E18">
                    <a:lumMod val="50000"/>
                  </a:srgbClr>
                </a:solidFill>
                <a:effectLst/>
                <a:uLnTx/>
                <a:uFillTx/>
                <a:latin typeface="Comic Sans MS" panose="030F0702030302020204" pitchFamily="66" charset="0"/>
                <a:ea typeface="Times New Roman" panose="02020603050405020304" pitchFamily="18" charset="0"/>
                <a:cs typeface="+mn-cs"/>
              </a:rPr>
              <a:t> </a:t>
            </a:r>
            <a:r>
              <a:rPr kumimoji="0" lang="en-US" sz="2400" b="1" i="0" u="none" strike="noStrike" kern="1200" cap="none" spc="0" normalizeH="0" baseline="0" noProof="0" dirty="0">
                <a:ln>
                  <a:noFill/>
                </a:ln>
                <a:solidFill>
                  <a:srgbClr val="DE7E18">
                    <a:lumMod val="50000"/>
                  </a:srgbClr>
                </a:solidFill>
                <a:effectLst/>
                <a:uLnTx/>
                <a:uFillTx/>
                <a:latin typeface="Comic Sans MS" panose="030F0702030302020204" pitchFamily="66" charset="0"/>
                <a:ea typeface="Times New Roman" panose="02020603050405020304" pitchFamily="18" charset="0"/>
                <a:cs typeface="+mn-cs"/>
              </a:rPr>
              <a:t>of</a:t>
            </a:r>
            <a:r>
              <a:rPr kumimoji="0" lang="en-US" sz="2400" b="1" i="0" u="none" strike="noStrike" kern="1200" cap="none" spc="-170" normalizeH="0" baseline="0" noProof="0" dirty="0">
                <a:ln>
                  <a:noFill/>
                </a:ln>
                <a:solidFill>
                  <a:srgbClr val="DE7E18">
                    <a:lumMod val="50000"/>
                  </a:srgbClr>
                </a:solidFill>
                <a:effectLst/>
                <a:uLnTx/>
                <a:uFillTx/>
                <a:latin typeface="Comic Sans MS" panose="030F0702030302020204" pitchFamily="66" charset="0"/>
                <a:ea typeface="Times New Roman" panose="02020603050405020304" pitchFamily="18" charset="0"/>
                <a:cs typeface="+mn-cs"/>
              </a:rPr>
              <a:t> </a:t>
            </a:r>
            <a:r>
              <a:rPr kumimoji="0" lang="en-US" sz="2400" b="1" i="0" u="none" strike="noStrike" kern="1200" cap="none" spc="0" normalizeH="0" baseline="0" noProof="0" dirty="0">
                <a:ln>
                  <a:noFill/>
                </a:ln>
                <a:solidFill>
                  <a:srgbClr val="DE7E18">
                    <a:lumMod val="50000"/>
                  </a:srgbClr>
                </a:solidFill>
                <a:effectLst/>
                <a:uLnTx/>
                <a:uFillTx/>
                <a:latin typeface="Comic Sans MS" panose="030F0702030302020204" pitchFamily="66" charset="0"/>
                <a:ea typeface="Times New Roman" panose="02020603050405020304" pitchFamily="18" charset="0"/>
                <a:cs typeface="+mn-cs"/>
              </a:rPr>
              <a:t>World</a:t>
            </a:r>
            <a:r>
              <a:rPr kumimoji="0" lang="en-US" sz="2400" b="1" i="0" u="none" strike="noStrike" kern="1200" cap="none" spc="-135" normalizeH="0" baseline="0" noProof="0" dirty="0">
                <a:ln>
                  <a:noFill/>
                </a:ln>
                <a:solidFill>
                  <a:srgbClr val="DE7E18">
                    <a:lumMod val="50000"/>
                  </a:srgbClr>
                </a:solidFill>
                <a:effectLst/>
                <a:uLnTx/>
                <a:uFillTx/>
                <a:latin typeface="Comic Sans MS" panose="030F0702030302020204" pitchFamily="66" charset="0"/>
                <a:ea typeface="Times New Roman" panose="02020603050405020304" pitchFamily="18" charset="0"/>
                <a:cs typeface="+mn-cs"/>
              </a:rPr>
              <a:t> </a:t>
            </a:r>
            <a:r>
              <a:rPr kumimoji="0" lang="en-US" sz="2400" b="1" i="0" u="none" strike="noStrike" kern="1200" cap="none" spc="-15" normalizeH="0" baseline="0" noProof="0" dirty="0">
                <a:ln>
                  <a:noFill/>
                </a:ln>
                <a:solidFill>
                  <a:srgbClr val="DE7E18">
                    <a:lumMod val="50000"/>
                  </a:srgbClr>
                </a:solidFill>
                <a:effectLst/>
                <a:uLnTx/>
                <a:uFillTx/>
                <a:latin typeface="Comic Sans MS" panose="030F0702030302020204" pitchFamily="66" charset="0"/>
                <a:ea typeface="Times New Roman" panose="02020603050405020304" pitchFamily="18" charset="0"/>
                <a:cs typeface="+mn-cs"/>
              </a:rPr>
              <a:t>War</a:t>
            </a:r>
            <a:r>
              <a:rPr kumimoji="0" lang="en-US" sz="2400" b="1" i="0" u="none" strike="noStrike" kern="1200" cap="none" spc="-145" normalizeH="0" baseline="0" noProof="0" dirty="0">
                <a:ln>
                  <a:noFill/>
                </a:ln>
                <a:solidFill>
                  <a:srgbClr val="DE7E18">
                    <a:lumMod val="50000"/>
                  </a:srgbClr>
                </a:solidFill>
                <a:effectLst/>
                <a:uLnTx/>
                <a:uFillTx/>
                <a:latin typeface="Comic Sans MS" panose="030F0702030302020204" pitchFamily="66" charset="0"/>
                <a:ea typeface="Times New Roman" panose="02020603050405020304" pitchFamily="18" charset="0"/>
                <a:cs typeface="+mn-cs"/>
              </a:rPr>
              <a:t> </a:t>
            </a:r>
            <a:r>
              <a:rPr kumimoji="0" lang="en-US" sz="2400" b="1" i="0" u="none" strike="noStrike" kern="1200" cap="none" spc="0" normalizeH="0" baseline="0" noProof="0" dirty="0">
                <a:ln>
                  <a:noFill/>
                </a:ln>
                <a:solidFill>
                  <a:srgbClr val="DE7E18">
                    <a:lumMod val="50000"/>
                  </a:srgbClr>
                </a:solidFill>
                <a:effectLst/>
                <a:uLnTx/>
                <a:uFillTx/>
                <a:latin typeface="Comic Sans MS" panose="030F0702030302020204" pitchFamily="66" charset="0"/>
                <a:ea typeface="Times New Roman" panose="02020603050405020304" pitchFamily="18" charset="0"/>
                <a:cs typeface="+mn-cs"/>
              </a:rPr>
              <a:t>1,</a:t>
            </a:r>
            <a:r>
              <a:rPr kumimoji="0" lang="en-US" sz="2400" b="1" i="0" u="none" strike="noStrike" kern="1200" cap="none" spc="-110" normalizeH="0" baseline="0" noProof="0" dirty="0">
                <a:ln>
                  <a:noFill/>
                </a:ln>
                <a:solidFill>
                  <a:srgbClr val="DE7E18">
                    <a:lumMod val="50000"/>
                  </a:srgbClr>
                </a:solidFill>
                <a:effectLst/>
                <a:uLnTx/>
                <a:uFillTx/>
                <a:latin typeface="Comic Sans MS" panose="030F0702030302020204" pitchFamily="66" charset="0"/>
                <a:ea typeface="Times New Roman" panose="02020603050405020304" pitchFamily="18" charset="0"/>
                <a:cs typeface="+mn-cs"/>
              </a:rPr>
              <a:t> </a:t>
            </a:r>
            <a:r>
              <a:rPr kumimoji="0" lang="en-US" sz="2400" b="1" i="0" u="none" strike="noStrike" kern="1200" cap="none" spc="0" normalizeH="0" baseline="0" noProof="0" dirty="0">
                <a:ln>
                  <a:noFill/>
                </a:ln>
                <a:solidFill>
                  <a:srgbClr val="DE7E18">
                    <a:lumMod val="50000"/>
                  </a:srgbClr>
                </a:solidFill>
                <a:effectLst/>
                <a:uLnTx/>
                <a:uFillTx/>
                <a:latin typeface="Comic Sans MS" panose="030F0702030302020204" pitchFamily="66" charset="0"/>
                <a:ea typeface="Times New Roman" panose="02020603050405020304" pitchFamily="18" charset="0"/>
                <a:cs typeface="+mn-cs"/>
              </a:rPr>
              <a:t>I</a:t>
            </a:r>
            <a:r>
              <a:rPr kumimoji="0" lang="en-US" sz="2400" b="1" i="0" u="none" strike="noStrike" kern="1200" cap="none" spc="-115" normalizeH="0" baseline="0" noProof="0" dirty="0">
                <a:ln>
                  <a:noFill/>
                </a:ln>
                <a:solidFill>
                  <a:srgbClr val="DE7E18">
                    <a:lumMod val="50000"/>
                  </a:srgbClr>
                </a:solidFill>
                <a:effectLst/>
                <a:uLnTx/>
                <a:uFillTx/>
                <a:latin typeface="Comic Sans MS" panose="030F0702030302020204" pitchFamily="66" charset="0"/>
                <a:ea typeface="Times New Roman" panose="02020603050405020304" pitchFamily="18" charset="0"/>
                <a:cs typeface="+mn-cs"/>
              </a:rPr>
              <a:t> </a:t>
            </a:r>
            <a:r>
              <a:rPr kumimoji="0" lang="en-US" sz="2400" b="1" i="0" u="none" strike="noStrike" kern="1200" cap="none" spc="-15" normalizeH="0" baseline="0" noProof="0" dirty="0">
                <a:ln>
                  <a:noFill/>
                </a:ln>
                <a:solidFill>
                  <a:srgbClr val="DE7E18">
                    <a:lumMod val="50000"/>
                  </a:srgbClr>
                </a:solidFill>
                <a:effectLst/>
                <a:uLnTx/>
                <a:uFillTx/>
                <a:latin typeface="Comic Sans MS" panose="030F0702030302020204" pitchFamily="66" charset="0"/>
                <a:ea typeface="Times New Roman" panose="02020603050405020304" pitchFamily="18" charset="0"/>
                <a:cs typeface="+mn-cs"/>
              </a:rPr>
              <a:t>gave</a:t>
            </a:r>
            <a:r>
              <a:rPr kumimoji="0" lang="en-US" sz="2400" b="1" i="0" u="none" strike="noStrike" kern="1200" cap="none" spc="-130" normalizeH="0" baseline="0" noProof="0" dirty="0">
                <a:ln>
                  <a:noFill/>
                </a:ln>
                <a:solidFill>
                  <a:srgbClr val="DE7E18">
                    <a:lumMod val="50000"/>
                  </a:srgbClr>
                </a:solidFill>
                <a:effectLst/>
                <a:uLnTx/>
                <a:uFillTx/>
                <a:latin typeface="Comic Sans MS" panose="030F0702030302020204" pitchFamily="66" charset="0"/>
                <a:ea typeface="Times New Roman" panose="02020603050405020304" pitchFamily="18" charset="0"/>
                <a:cs typeface="+mn-cs"/>
              </a:rPr>
              <a:t> </a:t>
            </a:r>
            <a:r>
              <a:rPr kumimoji="0" lang="en-US" sz="2400" b="1" i="0" u="none" strike="noStrike" kern="1200" cap="none" spc="0" normalizeH="0" baseline="0" noProof="0" dirty="0">
                <a:ln>
                  <a:noFill/>
                </a:ln>
                <a:solidFill>
                  <a:srgbClr val="DE7E18">
                    <a:lumMod val="50000"/>
                  </a:srgbClr>
                </a:solidFill>
                <a:effectLst/>
                <a:uLnTx/>
                <a:uFillTx/>
                <a:latin typeface="Comic Sans MS" panose="030F0702030302020204" pitchFamily="66" charset="0"/>
                <a:ea typeface="Times New Roman" panose="02020603050405020304" pitchFamily="18" charset="0"/>
                <a:cs typeface="+mn-cs"/>
              </a:rPr>
              <a:t>a</a:t>
            </a:r>
            <a:r>
              <a:rPr kumimoji="0" lang="en-US" sz="2400" b="1" i="0" u="none" strike="noStrike" kern="1200" cap="none" spc="-110" normalizeH="0" baseline="0" noProof="0" dirty="0">
                <a:ln>
                  <a:noFill/>
                </a:ln>
                <a:solidFill>
                  <a:srgbClr val="DE7E18">
                    <a:lumMod val="50000"/>
                  </a:srgbClr>
                </a:solidFill>
                <a:effectLst/>
                <a:uLnTx/>
                <a:uFillTx/>
                <a:latin typeface="Comic Sans MS" panose="030F0702030302020204" pitchFamily="66" charset="0"/>
                <a:ea typeface="Times New Roman" panose="02020603050405020304" pitchFamily="18" charset="0"/>
                <a:cs typeface="+mn-cs"/>
              </a:rPr>
              <a:t> </a:t>
            </a:r>
            <a:r>
              <a:rPr kumimoji="0" lang="en-US" sz="2400" b="1" i="0" u="none" strike="noStrike" kern="1200" cap="none" spc="0" normalizeH="0" baseline="0" noProof="0" dirty="0">
                <a:ln>
                  <a:noFill/>
                </a:ln>
                <a:solidFill>
                  <a:srgbClr val="DE7E18">
                    <a:lumMod val="50000"/>
                  </a:srgbClr>
                </a:solidFill>
                <a:effectLst/>
                <a:uLnTx/>
                <a:uFillTx/>
                <a:latin typeface="Comic Sans MS" panose="030F0702030302020204" pitchFamily="66" charset="0"/>
                <a:ea typeface="Times New Roman" panose="02020603050405020304" pitchFamily="18" charset="0"/>
                <a:cs typeface="+mn-cs"/>
              </a:rPr>
              <a:t>great</a:t>
            </a:r>
            <a:r>
              <a:rPr kumimoji="0" lang="en-US" sz="2400" b="1" i="0" u="none" strike="noStrike" kern="1200" cap="none" spc="-135" normalizeH="0" baseline="0" noProof="0" dirty="0">
                <a:ln>
                  <a:noFill/>
                </a:ln>
                <a:solidFill>
                  <a:srgbClr val="DE7E18">
                    <a:lumMod val="50000"/>
                  </a:srgbClr>
                </a:solidFill>
                <a:effectLst/>
                <a:uLnTx/>
                <a:uFillTx/>
                <a:latin typeface="Comic Sans MS" panose="030F0702030302020204" pitchFamily="66" charset="0"/>
                <a:ea typeface="Times New Roman" panose="02020603050405020304" pitchFamily="18" charset="0"/>
                <a:cs typeface="+mn-cs"/>
              </a:rPr>
              <a:t> </a:t>
            </a:r>
            <a:r>
              <a:rPr kumimoji="0" lang="en-US" sz="2400" b="1" i="0" u="none" strike="noStrike" kern="1200" cap="none" spc="0" normalizeH="0" baseline="0" noProof="0" dirty="0">
                <a:ln>
                  <a:noFill/>
                </a:ln>
                <a:solidFill>
                  <a:srgbClr val="DE7E18">
                    <a:lumMod val="50000"/>
                  </a:srgbClr>
                </a:solidFill>
                <a:effectLst/>
                <a:uLnTx/>
                <a:uFillTx/>
                <a:latin typeface="Comic Sans MS" panose="030F0702030302020204" pitchFamily="66" charset="0"/>
                <a:ea typeface="Times New Roman" panose="02020603050405020304" pitchFamily="18" charset="0"/>
                <a:cs typeface="+mn-cs"/>
              </a:rPr>
              <a:t>deal</a:t>
            </a:r>
            <a:r>
              <a:rPr kumimoji="0" lang="en-US" sz="2400" b="1" i="0" u="none" strike="noStrike" kern="1200" cap="none" spc="-110" normalizeH="0" baseline="0" noProof="0" dirty="0">
                <a:ln>
                  <a:noFill/>
                </a:ln>
                <a:solidFill>
                  <a:srgbClr val="DE7E18">
                    <a:lumMod val="50000"/>
                  </a:srgbClr>
                </a:solidFill>
                <a:effectLst/>
                <a:uLnTx/>
                <a:uFillTx/>
                <a:latin typeface="Comic Sans MS" panose="030F0702030302020204" pitchFamily="66" charset="0"/>
                <a:ea typeface="Times New Roman" panose="02020603050405020304" pitchFamily="18" charset="0"/>
                <a:cs typeface="+mn-cs"/>
              </a:rPr>
              <a:t> </a:t>
            </a:r>
            <a:r>
              <a:rPr kumimoji="0" lang="en-US" sz="2400" b="1" i="0" u="none" strike="noStrike" kern="1200" cap="none" spc="0" normalizeH="0" baseline="0" noProof="0" dirty="0">
                <a:ln>
                  <a:noFill/>
                </a:ln>
                <a:solidFill>
                  <a:srgbClr val="DE7E18">
                    <a:lumMod val="50000"/>
                  </a:srgbClr>
                </a:solidFill>
                <a:effectLst/>
                <a:uLnTx/>
                <a:uFillTx/>
                <a:latin typeface="Comic Sans MS" panose="030F0702030302020204" pitchFamily="66" charset="0"/>
                <a:ea typeface="Times New Roman" panose="02020603050405020304" pitchFamily="18" charset="0"/>
                <a:cs typeface="+mn-cs"/>
              </a:rPr>
              <a:t>of</a:t>
            </a:r>
            <a:r>
              <a:rPr kumimoji="0" lang="en-US" sz="2400" b="1" i="0" u="none" strike="noStrike" kern="1200" cap="none" spc="-150" normalizeH="0" baseline="0" noProof="0" dirty="0">
                <a:ln>
                  <a:noFill/>
                </a:ln>
                <a:solidFill>
                  <a:srgbClr val="DE7E18">
                    <a:lumMod val="50000"/>
                  </a:srgbClr>
                </a:solidFill>
                <a:effectLst/>
                <a:uLnTx/>
                <a:uFillTx/>
                <a:latin typeface="Comic Sans MS" panose="030F0702030302020204" pitchFamily="66" charset="0"/>
                <a:ea typeface="Times New Roman" panose="02020603050405020304" pitchFamily="18" charset="0"/>
                <a:cs typeface="+mn-cs"/>
              </a:rPr>
              <a:t> </a:t>
            </a:r>
            <a:r>
              <a:rPr kumimoji="0" lang="en-US" sz="2400" b="1" i="0" u="none" strike="noStrike" kern="1200" cap="none" spc="0" normalizeH="0" baseline="0" noProof="0" dirty="0">
                <a:ln>
                  <a:noFill/>
                </a:ln>
                <a:solidFill>
                  <a:srgbClr val="DE7E18">
                    <a:lumMod val="50000"/>
                  </a:srgbClr>
                </a:solidFill>
                <a:effectLst/>
                <a:uLnTx/>
                <a:uFillTx/>
                <a:latin typeface="Comic Sans MS" panose="030F0702030302020204" pitchFamily="66" charset="0"/>
                <a:ea typeface="Times New Roman" panose="02020603050405020304" pitchFamily="18" charset="0"/>
                <a:cs typeface="+mn-cs"/>
              </a:rPr>
              <a:t>thought</a:t>
            </a:r>
            <a:r>
              <a:rPr kumimoji="0" lang="en-US" sz="2400" b="1" i="0" u="none" strike="noStrike" kern="1200" cap="none" spc="-135" normalizeH="0" baseline="0" noProof="0" dirty="0">
                <a:ln>
                  <a:noFill/>
                </a:ln>
                <a:solidFill>
                  <a:srgbClr val="DE7E18">
                    <a:lumMod val="50000"/>
                  </a:srgbClr>
                </a:solidFill>
                <a:effectLst/>
                <a:uLnTx/>
                <a:uFillTx/>
                <a:latin typeface="Comic Sans MS" panose="030F0702030302020204" pitchFamily="66" charset="0"/>
                <a:ea typeface="Times New Roman" panose="02020603050405020304" pitchFamily="18" charset="0"/>
                <a:cs typeface="+mn-cs"/>
              </a:rPr>
              <a:t> </a:t>
            </a:r>
            <a:r>
              <a:rPr kumimoji="0" lang="en-US" sz="2400" b="1" i="0" u="none" strike="noStrike" kern="1200" cap="none" spc="-15" normalizeH="0" baseline="0" noProof="0" dirty="0">
                <a:ln>
                  <a:noFill/>
                </a:ln>
                <a:solidFill>
                  <a:srgbClr val="DE7E18">
                    <a:lumMod val="50000"/>
                  </a:srgbClr>
                </a:solidFill>
                <a:effectLst/>
                <a:uLnTx/>
                <a:uFillTx/>
                <a:latin typeface="Comic Sans MS" panose="030F0702030302020204" pitchFamily="66" charset="0"/>
                <a:ea typeface="Times New Roman" panose="02020603050405020304" pitchFamily="18" charset="0"/>
                <a:cs typeface="+mn-cs"/>
              </a:rPr>
              <a:t>to</a:t>
            </a:r>
            <a:r>
              <a:rPr kumimoji="0" lang="en-US" sz="2400" b="1" i="0" u="none" strike="noStrike" kern="1200" cap="none" spc="-110" normalizeH="0" baseline="0" noProof="0" dirty="0">
                <a:ln>
                  <a:noFill/>
                </a:ln>
                <a:solidFill>
                  <a:srgbClr val="DE7E18">
                    <a:lumMod val="50000"/>
                  </a:srgbClr>
                </a:solidFill>
                <a:effectLst/>
                <a:uLnTx/>
                <a:uFillTx/>
                <a:latin typeface="Comic Sans MS" panose="030F0702030302020204" pitchFamily="66" charset="0"/>
                <a:ea typeface="Times New Roman" panose="02020603050405020304" pitchFamily="18" charset="0"/>
                <a:cs typeface="+mn-cs"/>
              </a:rPr>
              <a:t> </a:t>
            </a:r>
            <a:r>
              <a:rPr kumimoji="0" lang="en-US" sz="2400" b="1" i="0" u="none" strike="noStrike" kern="1200" cap="none" spc="0" normalizeH="0" baseline="0" noProof="0" dirty="0">
                <a:ln>
                  <a:noFill/>
                </a:ln>
                <a:solidFill>
                  <a:srgbClr val="DE7E18">
                    <a:lumMod val="50000"/>
                  </a:srgbClr>
                </a:solidFill>
                <a:effectLst/>
                <a:uLnTx/>
                <a:uFillTx/>
                <a:latin typeface="Comic Sans MS" panose="030F0702030302020204" pitchFamily="66" charset="0"/>
                <a:ea typeface="Times New Roman" panose="02020603050405020304" pitchFamily="18" charset="0"/>
                <a:cs typeface="+mn-cs"/>
              </a:rPr>
              <a:t>the</a:t>
            </a:r>
            <a:r>
              <a:rPr kumimoji="0" lang="en-US" sz="2400" b="1" i="0" u="none" strike="noStrike" kern="1200" cap="none" spc="-130" normalizeH="0" baseline="0" noProof="0" dirty="0">
                <a:ln>
                  <a:noFill/>
                </a:ln>
                <a:solidFill>
                  <a:srgbClr val="DE7E18">
                    <a:lumMod val="50000"/>
                  </a:srgbClr>
                </a:solidFill>
                <a:effectLst/>
                <a:uLnTx/>
                <a:uFillTx/>
                <a:latin typeface="Comic Sans MS" panose="030F0702030302020204" pitchFamily="66" charset="0"/>
                <a:ea typeface="Times New Roman" panose="02020603050405020304" pitchFamily="18" charset="0"/>
                <a:cs typeface="+mn-cs"/>
              </a:rPr>
              <a:t> </a:t>
            </a:r>
            <a:r>
              <a:rPr kumimoji="0" lang="en-US" sz="2400" b="1" i="0" u="none" strike="noStrike" kern="1200" cap="none" spc="0" normalizeH="0" baseline="0" noProof="0" dirty="0">
                <a:ln>
                  <a:noFill/>
                </a:ln>
                <a:solidFill>
                  <a:srgbClr val="DE7E18">
                    <a:lumMod val="50000"/>
                  </a:srgbClr>
                </a:solidFill>
                <a:effectLst/>
                <a:uLnTx/>
                <a:uFillTx/>
                <a:latin typeface="Comic Sans MS" panose="030F0702030302020204" pitchFamily="66" charset="0"/>
                <a:ea typeface="Times New Roman" panose="02020603050405020304" pitchFamily="18" charset="0"/>
                <a:cs typeface="+mn-cs"/>
              </a:rPr>
              <a:t>theory</a:t>
            </a:r>
            <a:r>
              <a:rPr kumimoji="0" lang="en-US" sz="2400" b="1" i="0" u="none" strike="noStrike" kern="1200" cap="none" spc="-135" normalizeH="0" baseline="0" noProof="0" dirty="0">
                <a:ln>
                  <a:noFill/>
                </a:ln>
                <a:solidFill>
                  <a:srgbClr val="DE7E18">
                    <a:lumMod val="50000"/>
                  </a:srgbClr>
                </a:solidFill>
                <a:effectLst/>
                <a:uLnTx/>
                <a:uFillTx/>
                <a:latin typeface="Comic Sans MS" panose="030F0702030302020204" pitchFamily="66" charset="0"/>
                <a:ea typeface="Times New Roman" panose="02020603050405020304" pitchFamily="18" charset="0"/>
                <a:cs typeface="+mn-cs"/>
              </a:rPr>
              <a:t> </a:t>
            </a:r>
            <a:r>
              <a:rPr kumimoji="0" lang="en-US" sz="2400" b="1" i="0" u="none" strike="noStrike" kern="1200" cap="none" spc="0" normalizeH="0" baseline="0" noProof="0" dirty="0">
                <a:ln>
                  <a:noFill/>
                </a:ln>
                <a:solidFill>
                  <a:srgbClr val="DE7E18">
                    <a:lumMod val="50000"/>
                  </a:srgbClr>
                </a:solidFill>
                <a:effectLst/>
                <a:uLnTx/>
                <a:uFillTx/>
                <a:latin typeface="Comic Sans MS" panose="030F0702030302020204" pitchFamily="66" charset="0"/>
                <a:ea typeface="Times New Roman" panose="02020603050405020304" pitchFamily="18" charset="0"/>
                <a:cs typeface="+mn-cs"/>
              </a:rPr>
              <a:t>of quanta</a:t>
            </a:r>
            <a:r>
              <a:rPr kumimoji="0" lang="en-US" sz="2400" b="1" i="0" u="none" strike="noStrike" kern="1200" cap="none" spc="-190" normalizeH="0" baseline="0" noProof="0" dirty="0">
                <a:ln>
                  <a:noFill/>
                </a:ln>
                <a:solidFill>
                  <a:srgbClr val="DE7E18">
                    <a:lumMod val="50000"/>
                  </a:srgbClr>
                </a:solidFill>
                <a:effectLst/>
                <a:uLnTx/>
                <a:uFillTx/>
                <a:latin typeface="Comic Sans MS" panose="030F0702030302020204" pitchFamily="66" charset="0"/>
                <a:ea typeface="Times New Roman" panose="02020603050405020304" pitchFamily="18" charset="0"/>
                <a:cs typeface="+mn-cs"/>
              </a:rPr>
              <a:t> </a:t>
            </a:r>
            <a:r>
              <a:rPr kumimoji="0" lang="en-US" sz="2400" b="1" i="0" u="none" strike="noStrike" kern="1200" cap="none" spc="0" normalizeH="0" baseline="0" noProof="0" dirty="0">
                <a:ln>
                  <a:noFill/>
                </a:ln>
                <a:solidFill>
                  <a:srgbClr val="DE7E18">
                    <a:lumMod val="50000"/>
                  </a:srgbClr>
                </a:solidFill>
                <a:effectLst/>
                <a:uLnTx/>
                <a:uFillTx/>
                <a:latin typeface="Comic Sans MS" panose="030F0702030302020204" pitchFamily="66" charset="0"/>
                <a:ea typeface="Times New Roman" panose="02020603050405020304" pitchFamily="18" charset="0"/>
                <a:cs typeface="+mn-cs"/>
              </a:rPr>
              <a:t>and</a:t>
            </a:r>
            <a:r>
              <a:rPr kumimoji="0" lang="en-US" sz="2400" b="1" i="0" u="none" strike="noStrike" kern="1200" cap="none" spc="-185" normalizeH="0" baseline="0" noProof="0" dirty="0">
                <a:ln>
                  <a:noFill/>
                </a:ln>
                <a:solidFill>
                  <a:srgbClr val="DE7E18">
                    <a:lumMod val="50000"/>
                  </a:srgbClr>
                </a:solidFill>
                <a:effectLst/>
                <a:uLnTx/>
                <a:uFillTx/>
                <a:latin typeface="Comic Sans MS" panose="030F0702030302020204" pitchFamily="66" charset="0"/>
                <a:ea typeface="Times New Roman" panose="02020603050405020304" pitchFamily="18" charset="0"/>
                <a:cs typeface="+mn-cs"/>
              </a:rPr>
              <a:t> </a:t>
            </a:r>
            <a:r>
              <a:rPr kumimoji="0" lang="en-US" sz="2400" b="1" i="0" u="none" strike="noStrike" kern="1200" cap="none" spc="-15" normalizeH="0" baseline="0" noProof="0" dirty="0">
                <a:ln>
                  <a:noFill/>
                </a:ln>
                <a:solidFill>
                  <a:srgbClr val="DE7E18">
                    <a:lumMod val="50000"/>
                  </a:srgbClr>
                </a:solidFill>
                <a:effectLst/>
                <a:uLnTx/>
                <a:uFillTx/>
                <a:latin typeface="Comic Sans MS" panose="030F0702030302020204" pitchFamily="66" charset="0"/>
                <a:ea typeface="Times New Roman" panose="02020603050405020304" pitchFamily="18" charset="0"/>
                <a:cs typeface="+mn-cs"/>
              </a:rPr>
              <a:t>to</a:t>
            </a:r>
            <a:r>
              <a:rPr kumimoji="0" lang="en-US" sz="2400" b="1" i="0" u="none" strike="noStrike" kern="1200" cap="none" spc="-190" normalizeH="0" baseline="0" noProof="0" dirty="0">
                <a:ln>
                  <a:noFill/>
                </a:ln>
                <a:solidFill>
                  <a:srgbClr val="DE7E18">
                    <a:lumMod val="50000"/>
                  </a:srgbClr>
                </a:solidFill>
                <a:effectLst/>
                <a:uLnTx/>
                <a:uFillTx/>
                <a:latin typeface="Comic Sans MS" panose="030F0702030302020204" pitchFamily="66" charset="0"/>
                <a:ea typeface="Times New Roman" panose="02020603050405020304" pitchFamily="18" charset="0"/>
                <a:cs typeface="+mn-cs"/>
              </a:rPr>
              <a:t> </a:t>
            </a:r>
            <a:r>
              <a:rPr kumimoji="0" lang="en-US" sz="2400" b="1" i="0" u="none" strike="noStrike" kern="1200" cap="none" spc="0" normalizeH="0" baseline="0" noProof="0" dirty="0">
                <a:ln>
                  <a:noFill/>
                </a:ln>
                <a:solidFill>
                  <a:srgbClr val="DE7E18">
                    <a:lumMod val="50000"/>
                  </a:srgbClr>
                </a:solidFill>
                <a:effectLst/>
                <a:uLnTx/>
                <a:uFillTx/>
                <a:latin typeface="Comic Sans MS" panose="030F0702030302020204" pitchFamily="66" charset="0"/>
                <a:ea typeface="Times New Roman" panose="02020603050405020304" pitchFamily="18" charset="0"/>
                <a:cs typeface="+mn-cs"/>
              </a:rPr>
              <a:t>the</a:t>
            </a:r>
            <a:r>
              <a:rPr kumimoji="0" lang="en-US" sz="2400" b="1" i="0" u="none" strike="noStrike" kern="1200" cap="none" spc="-200" normalizeH="0" baseline="0" noProof="0" dirty="0">
                <a:ln>
                  <a:noFill/>
                </a:ln>
                <a:solidFill>
                  <a:srgbClr val="DE7E18">
                    <a:lumMod val="50000"/>
                  </a:srgbClr>
                </a:solidFill>
                <a:effectLst/>
                <a:uLnTx/>
                <a:uFillTx/>
                <a:latin typeface="Comic Sans MS" panose="030F0702030302020204" pitchFamily="66" charset="0"/>
                <a:ea typeface="Times New Roman" panose="02020603050405020304" pitchFamily="18" charset="0"/>
                <a:cs typeface="+mn-cs"/>
              </a:rPr>
              <a:t> </a:t>
            </a:r>
            <a:r>
              <a:rPr kumimoji="0" lang="en-US" sz="2400" b="1" i="0" u="none" strike="noStrike" kern="1200" cap="none" spc="-15" normalizeH="0" baseline="0" noProof="0" dirty="0">
                <a:ln>
                  <a:noFill/>
                </a:ln>
                <a:solidFill>
                  <a:srgbClr val="DE7E18">
                    <a:lumMod val="50000"/>
                  </a:srgbClr>
                </a:solidFill>
                <a:effectLst/>
                <a:uLnTx/>
                <a:uFillTx/>
                <a:latin typeface="Comic Sans MS" panose="030F0702030302020204" pitchFamily="66" charset="0"/>
                <a:ea typeface="Times New Roman" panose="02020603050405020304" pitchFamily="18" charset="0"/>
                <a:cs typeface="+mn-cs"/>
              </a:rPr>
              <a:t>wave-particle</a:t>
            </a:r>
            <a:r>
              <a:rPr kumimoji="0" lang="en-US" sz="2400" b="1" i="0" u="none" strike="noStrike" kern="1200" cap="none" spc="-195" normalizeH="0" baseline="0" noProof="0" dirty="0">
                <a:ln>
                  <a:noFill/>
                </a:ln>
                <a:solidFill>
                  <a:srgbClr val="DE7E18">
                    <a:lumMod val="50000"/>
                  </a:srgbClr>
                </a:solidFill>
                <a:effectLst/>
                <a:uLnTx/>
                <a:uFillTx/>
                <a:latin typeface="Comic Sans MS" panose="030F0702030302020204" pitchFamily="66" charset="0"/>
                <a:ea typeface="Times New Roman" panose="02020603050405020304" pitchFamily="18" charset="0"/>
                <a:cs typeface="+mn-cs"/>
              </a:rPr>
              <a:t> </a:t>
            </a:r>
            <a:r>
              <a:rPr kumimoji="0" lang="en-US" sz="2400" b="1" i="0" u="none" strike="noStrike" kern="1200" cap="none" spc="0" normalizeH="0" baseline="0" noProof="0" dirty="0">
                <a:ln>
                  <a:noFill/>
                </a:ln>
                <a:solidFill>
                  <a:srgbClr val="DE7E18">
                    <a:lumMod val="50000"/>
                  </a:srgbClr>
                </a:solidFill>
                <a:effectLst/>
                <a:uLnTx/>
                <a:uFillTx/>
                <a:latin typeface="Comic Sans MS" panose="030F0702030302020204" pitchFamily="66" charset="0"/>
                <a:ea typeface="Times New Roman" panose="02020603050405020304" pitchFamily="18" charset="0"/>
                <a:cs typeface="+mn-cs"/>
              </a:rPr>
              <a:t>dualism. It</a:t>
            </a:r>
            <a:r>
              <a:rPr kumimoji="0" lang="en-US" sz="2400" b="1" i="0" u="none" strike="noStrike" kern="1200" cap="none" spc="-190" normalizeH="0" baseline="0" noProof="0" dirty="0">
                <a:ln>
                  <a:noFill/>
                </a:ln>
                <a:solidFill>
                  <a:srgbClr val="DE7E18">
                    <a:lumMod val="50000"/>
                  </a:srgbClr>
                </a:solidFill>
                <a:effectLst/>
                <a:uLnTx/>
                <a:uFillTx/>
                <a:latin typeface="Comic Sans MS" panose="030F0702030302020204" pitchFamily="66" charset="0"/>
                <a:ea typeface="Times New Roman" panose="02020603050405020304" pitchFamily="18" charset="0"/>
                <a:cs typeface="+mn-cs"/>
              </a:rPr>
              <a:t> </a:t>
            </a:r>
            <a:r>
              <a:rPr kumimoji="0" lang="en-US" sz="2400" b="1" i="0" u="none" strike="noStrike" kern="1200" cap="none" spc="-20" normalizeH="0" baseline="0" noProof="0" dirty="0">
                <a:ln>
                  <a:noFill/>
                </a:ln>
                <a:solidFill>
                  <a:srgbClr val="DE7E18">
                    <a:lumMod val="50000"/>
                  </a:srgbClr>
                </a:solidFill>
                <a:effectLst/>
                <a:uLnTx/>
                <a:uFillTx/>
                <a:latin typeface="Comic Sans MS" panose="030F0702030302020204" pitchFamily="66" charset="0"/>
                <a:ea typeface="Times New Roman" panose="02020603050405020304" pitchFamily="18" charset="0"/>
                <a:cs typeface="+mn-cs"/>
              </a:rPr>
              <a:t>was</a:t>
            </a:r>
            <a:r>
              <a:rPr kumimoji="0" lang="en-US" sz="2400" b="1" i="0" u="none" strike="noStrike" kern="1200" cap="none" spc="-165" normalizeH="0" baseline="0" noProof="0" dirty="0">
                <a:ln>
                  <a:noFill/>
                </a:ln>
                <a:solidFill>
                  <a:srgbClr val="DE7E18">
                    <a:lumMod val="50000"/>
                  </a:srgbClr>
                </a:solidFill>
                <a:effectLst/>
                <a:uLnTx/>
                <a:uFillTx/>
                <a:latin typeface="Comic Sans MS" panose="030F0702030302020204" pitchFamily="66" charset="0"/>
                <a:ea typeface="Times New Roman" panose="02020603050405020304" pitchFamily="18" charset="0"/>
                <a:cs typeface="+mn-cs"/>
              </a:rPr>
              <a:t> </a:t>
            </a:r>
            <a:r>
              <a:rPr kumimoji="0" lang="en-US" sz="2400" b="1" i="0" u="none" strike="noStrike" kern="1200" cap="none" spc="0" normalizeH="0" baseline="0" noProof="0" dirty="0">
                <a:ln>
                  <a:noFill/>
                </a:ln>
                <a:solidFill>
                  <a:srgbClr val="DE7E18">
                    <a:lumMod val="50000"/>
                  </a:srgbClr>
                </a:solidFill>
                <a:effectLst/>
                <a:uLnTx/>
                <a:uFillTx/>
                <a:latin typeface="Comic Sans MS" panose="030F0702030302020204" pitchFamily="66" charset="0"/>
                <a:ea typeface="Times New Roman" panose="02020603050405020304" pitchFamily="18" charset="0"/>
                <a:cs typeface="+mn-cs"/>
              </a:rPr>
              <a:t>then</a:t>
            </a:r>
            <a:r>
              <a:rPr kumimoji="0" lang="en-US" sz="2400" b="1" i="0" u="none" strike="noStrike" kern="1200" cap="none" spc="-165" normalizeH="0" baseline="0" noProof="0" dirty="0">
                <a:ln>
                  <a:noFill/>
                </a:ln>
                <a:solidFill>
                  <a:srgbClr val="DE7E18">
                    <a:lumMod val="50000"/>
                  </a:srgbClr>
                </a:solidFill>
                <a:effectLst/>
                <a:uLnTx/>
                <a:uFillTx/>
                <a:latin typeface="Comic Sans MS" panose="030F0702030302020204" pitchFamily="66" charset="0"/>
                <a:ea typeface="Times New Roman" panose="02020603050405020304" pitchFamily="18" charset="0"/>
                <a:cs typeface="+mn-cs"/>
              </a:rPr>
              <a:t> </a:t>
            </a:r>
            <a:r>
              <a:rPr kumimoji="0" lang="en-US" sz="2400" b="1" i="0" u="none" strike="noStrike" kern="1200" cap="none" spc="0" normalizeH="0" baseline="0" noProof="0" dirty="0">
                <a:ln>
                  <a:noFill/>
                </a:ln>
                <a:solidFill>
                  <a:srgbClr val="DE7E18">
                    <a:lumMod val="50000"/>
                  </a:srgbClr>
                </a:solidFill>
                <a:effectLst/>
                <a:uLnTx/>
                <a:uFillTx/>
                <a:latin typeface="Comic Sans MS" panose="030F0702030302020204" pitchFamily="66" charset="0"/>
                <a:ea typeface="Times New Roman" panose="02020603050405020304" pitchFamily="18" charset="0"/>
                <a:cs typeface="+mn-cs"/>
              </a:rPr>
              <a:t>that</a:t>
            </a:r>
            <a:r>
              <a:rPr kumimoji="0" lang="en-US" sz="2400" b="1" i="0" u="none" strike="noStrike" kern="1200" cap="none" spc="-185" normalizeH="0" baseline="0" noProof="0" dirty="0">
                <a:ln>
                  <a:noFill/>
                </a:ln>
                <a:solidFill>
                  <a:srgbClr val="DE7E18">
                    <a:lumMod val="50000"/>
                  </a:srgbClr>
                </a:solidFill>
                <a:effectLst/>
                <a:uLnTx/>
                <a:uFillTx/>
                <a:latin typeface="Comic Sans MS" panose="030F0702030302020204" pitchFamily="66" charset="0"/>
                <a:ea typeface="Times New Roman" panose="02020603050405020304" pitchFamily="18" charset="0"/>
                <a:cs typeface="+mn-cs"/>
              </a:rPr>
              <a:t> </a:t>
            </a:r>
            <a:r>
              <a:rPr kumimoji="0" lang="en-US" sz="2400" b="1" i="0" u="none" strike="noStrike" kern="1200" cap="none" spc="0" normalizeH="0" baseline="0" noProof="0" dirty="0">
                <a:ln>
                  <a:noFill/>
                </a:ln>
                <a:solidFill>
                  <a:srgbClr val="DE7E18">
                    <a:lumMod val="50000"/>
                  </a:srgbClr>
                </a:solidFill>
                <a:effectLst/>
                <a:uLnTx/>
                <a:uFillTx/>
                <a:latin typeface="Comic Sans MS" panose="030F0702030302020204" pitchFamily="66" charset="0"/>
                <a:ea typeface="Times New Roman" panose="02020603050405020304" pitchFamily="18" charset="0"/>
                <a:cs typeface="+mn-cs"/>
              </a:rPr>
              <a:t>I</a:t>
            </a:r>
            <a:r>
              <a:rPr kumimoji="0" lang="en-US" sz="2400" b="1" i="0" u="none" strike="noStrike" kern="1200" cap="none" spc="-165" normalizeH="0" baseline="0" noProof="0" dirty="0">
                <a:ln>
                  <a:noFill/>
                </a:ln>
                <a:solidFill>
                  <a:srgbClr val="DE7E18">
                    <a:lumMod val="50000"/>
                  </a:srgbClr>
                </a:solidFill>
                <a:effectLst/>
                <a:uLnTx/>
                <a:uFillTx/>
                <a:latin typeface="Comic Sans MS" panose="030F0702030302020204" pitchFamily="66" charset="0"/>
                <a:ea typeface="Times New Roman" panose="02020603050405020304" pitchFamily="18" charset="0"/>
                <a:cs typeface="+mn-cs"/>
              </a:rPr>
              <a:t> </a:t>
            </a:r>
            <a:r>
              <a:rPr kumimoji="0" lang="en-US" sz="2400" b="1" i="0" u="none" strike="noStrike" kern="1200" cap="none" spc="0" normalizeH="0" baseline="0" noProof="0" dirty="0">
                <a:ln>
                  <a:noFill/>
                </a:ln>
                <a:solidFill>
                  <a:srgbClr val="DE7E18">
                    <a:lumMod val="50000"/>
                  </a:srgbClr>
                </a:solidFill>
                <a:effectLst/>
                <a:uLnTx/>
                <a:uFillTx/>
                <a:latin typeface="Comic Sans MS" panose="030F0702030302020204" pitchFamily="66" charset="0"/>
                <a:ea typeface="Times New Roman" panose="02020603050405020304" pitchFamily="18" charset="0"/>
                <a:cs typeface="+mn-cs"/>
              </a:rPr>
              <a:t>had</a:t>
            </a:r>
            <a:r>
              <a:rPr kumimoji="0" lang="en-US" sz="2400" b="1" i="0" u="none" strike="noStrike" kern="1200" cap="none" spc="-165" normalizeH="0" baseline="0" noProof="0" dirty="0">
                <a:ln>
                  <a:noFill/>
                </a:ln>
                <a:solidFill>
                  <a:srgbClr val="DE7E18">
                    <a:lumMod val="50000"/>
                  </a:srgbClr>
                </a:solidFill>
                <a:effectLst/>
                <a:uLnTx/>
                <a:uFillTx/>
                <a:latin typeface="Comic Sans MS" panose="030F0702030302020204" pitchFamily="66" charset="0"/>
                <a:ea typeface="Times New Roman" panose="02020603050405020304" pitchFamily="18" charset="0"/>
                <a:cs typeface="+mn-cs"/>
              </a:rPr>
              <a:t> </a:t>
            </a:r>
            <a:r>
              <a:rPr kumimoji="0" lang="en-US" sz="2400" b="1" i="0" u="none" strike="noStrike" kern="1200" cap="none" spc="0" normalizeH="0" baseline="0" noProof="0" dirty="0">
                <a:ln>
                  <a:noFill/>
                </a:ln>
                <a:solidFill>
                  <a:srgbClr val="DE7E18">
                    <a:lumMod val="50000"/>
                  </a:srgbClr>
                </a:solidFill>
                <a:effectLst/>
                <a:uLnTx/>
                <a:uFillTx/>
                <a:latin typeface="Comic Sans MS" panose="030F0702030302020204" pitchFamily="66" charset="0"/>
                <a:ea typeface="Times New Roman" panose="02020603050405020304" pitchFamily="18" charset="0"/>
                <a:cs typeface="+mn-cs"/>
              </a:rPr>
              <a:t>a</a:t>
            </a:r>
            <a:r>
              <a:rPr kumimoji="0" lang="en-US" sz="2400" b="1" i="0" u="none" strike="noStrike" kern="1200" cap="none" spc="-165" normalizeH="0" baseline="0" noProof="0" dirty="0">
                <a:ln>
                  <a:noFill/>
                </a:ln>
                <a:solidFill>
                  <a:srgbClr val="DE7E18">
                    <a:lumMod val="50000"/>
                  </a:srgbClr>
                </a:solidFill>
                <a:effectLst/>
                <a:uLnTx/>
                <a:uFillTx/>
                <a:latin typeface="Comic Sans MS" panose="030F0702030302020204" pitchFamily="66" charset="0"/>
                <a:ea typeface="Times New Roman" panose="02020603050405020304" pitchFamily="18" charset="0"/>
                <a:cs typeface="+mn-cs"/>
              </a:rPr>
              <a:t> </a:t>
            </a:r>
            <a:r>
              <a:rPr kumimoji="0" lang="en-US" sz="2400" b="1" i="0" u="none" strike="noStrike" kern="1200" cap="none" spc="0" normalizeH="0" baseline="0" noProof="0" dirty="0">
                <a:ln>
                  <a:noFill/>
                </a:ln>
                <a:solidFill>
                  <a:srgbClr val="DE7E18">
                    <a:lumMod val="50000"/>
                  </a:srgbClr>
                </a:solidFill>
                <a:effectLst/>
                <a:uLnTx/>
                <a:uFillTx/>
                <a:latin typeface="Comic Sans MS" panose="030F0702030302020204" pitchFamily="66" charset="0"/>
                <a:ea typeface="Times New Roman" panose="02020603050405020304" pitchFamily="18" charset="0"/>
                <a:cs typeface="+mn-cs"/>
              </a:rPr>
              <a:t>sudden inspiration.</a:t>
            </a:r>
            <a:r>
              <a:rPr kumimoji="0" lang="en-US" sz="2400" b="1" i="0" u="none" strike="noStrike" kern="1200" cap="none" spc="-95" normalizeH="0" baseline="0" noProof="0" dirty="0">
                <a:ln>
                  <a:noFill/>
                </a:ln>
                <a:solidFill>
                  <a:srgbClr val="DE7E18">
                    <a:lumMod val="50000"/>
                  </a:srgbClr>
                </a:solidFill>
                <a:effectLst/>
                <a:uLnTx/>
                <a:uFillTx/>
                <a:latin typeface="Comic Sans MS" panose="030F0702030302020204" pitchFamily="66" charset="0"/>
                <a:ea typeface="Times New Roman" panose="02020603050405020304" pitchFamily="18" charset="0"/>
                <a:cs typeface="+mn-cs"/>
              </a:rPr>
              <a:t> </a:t>
            </a:r>
            <a:r>
              <a:rPr kumimoji="0" lang="en-US" sz="2400" b="1" i="0" u="sng" strike="noStrike" kern="1200" cap="none" spc="-15" normalizeH="0" baseline="0" noProof="0" dirty="0">
                <a:ln>
                  <a:noFill/>
                </a:ln>
                <a:solidFill>
                  <a:srgbClr val="DE7E18">
                    <a:lumMod val="50000"/>
                  </a:srgbClr>
                </a:solidFill>
                <a:effectLst/>
                <a:uLnTx/>
                <a:uFillTx/>
                <a:latin typeface="Comic Sans MS" panose="030F0702030302020204" pitchFamily="66" charset="0"/>
                <a:ea typeface="Times New Roman" panose="02020603050405020304" pitchFamily="18" charset="0"/>
                <a:cs typeface="+mn-cs"/>
              </a:rPr>
              <a:t>Einstein’s</a:t>
            </a:r>
            <a:r>
              <a:rPr kumimoji="0" lang="en-US" sz="2400" b="1" i="0" u="sng" strike="noStrike" kern="1200" cap="none" spc="-95" normalizeH="0" baseline="0" noProof="0" dirty="0">
                <a:ln>
                  <a:noFill/>
                </a:ln>
                <a:solidFill>
                  <a:srgbClr val="DE7E18">
                    <a:lumMod val="50000"/>
                  </a:srgbClr>
                </a:solidFill>
                <a:effectLst/>
                <a:uLnTx/>
                <a:uFillTx/>
                <a:latin typeface="Comic Sans MS" panose="030F0702030302020204" pitchFamily="66" charset="0"/>
                <a:ea typeface="Times New Roman" panose="02020603050405020304" pitchFamily="18" charset="0"/>
                <a:cs typeface="+mn-cs"/>
              </a:rPr>
              <a:t> </a:t>
            </a:r>
            <a:r>
              <a:rPr kumimoji="0" lang="en-US" sz="2400" b="1" i="0" u="sng" strike="noStrike" kern="1200" cap="none" spc="-15" normalizeH="0" baseline="0" noProof="0" dirty="0">
                <a:ln>
                  <a:noFill/>
                </a:ln>
                <a:solidFill>
                  <a:srgbClr val="DE7E18">
                    <a:lumMod val="50000"/>
                  </a:srgbClr>
                </a:solidFill>
                <a:effectLst/>
                <a:uLnTx/>
                <a:uFillTx/>
                <a:latin typeface="Comic Sans MS" panose="030F0702030302020204" pitchFamily="66" charset="0"/>
                <a:ea typeface="Times New Roman" panose="02020603050405020304" pitchFamily="18" charset="0"/>
                <a:cs typeface="+mn-cs"/>
              </a:rPr>
              <a:t>wave-particle</a:t>
            </a:r>
            <a:r>
              <a:rPr kumimoji="0" lang="en-US" sz="2400" b="1" i="0" u="sng" strike="noStrike" kern="1200" cap="none" spc="-110" normalizeH="0" baseline="0" noProof="0" dirty="0">
                <a:ln>
                  <a:noFill/>
                </a:ln>
                <a:solidFill>
                  <a:srgbClr val="DE7E18">
                    <a:lumMod val="50000"/>
                  </a:srgbClr>
                </a:solidFill>
                <a:effectLst/>
                <a:uLnTx/>
                <a:uFillTx/>
                <a:latin typeface="Comic Sans MS" panose="030F0702030302020204" pitchFamily="66" charset="0"/>
                <a:ea typeface="Times New Roman" panose="02020603050405020304" pitchFamily="18" charset="0"/>
                <a:cs typeface="+mn-cs"/>
              </a:rPr>
              <a:t> </a:t>
            </a:r>
            <a:r>
              <a:rPr kumimoji="0" lang="en-US" sz="2400" b="1" i="0" u="sng" strike="noStrike" kern="1200" cap="none" spc="0" normalizeH="0" baseline="0" noProof="0" dirty="0">
                <a:ln>
                  <a:noFill/>
                </a:ln>
                <a:solidFill>
                  <a:srgbClr val="DE7E18">
                    <a:lumMod val="50000"/>
                  </a:srgbClr>
                </a:solidFill>
                <a:effectLst/>
                <a:uLnTx/>
                <a:uFillTx/>
                <a:latin typeface="Comic Sans MS" panose="030F0702030302020204" pitchFamily="66" charset="0"/>
                <a:ea typeface="Times New Roman" panose="02020603050405020304" pitchFamily="18" charset="0"/>
                <a:cs typeface="+mn-cs"/>
              </a:rPr>
              <a:t>dualism</a:t>
            </a:r>
            <a:r>
              <a:rPr kumimoji="0" lang="en-US" sz="2400" b="1" i="0" u="sng" strike="noStrike" kern="1200" cap="none" spc="-100" normalizeH="0" baseline="0" noProof="0" dirty="0">
                <a:ln>
                  <a:noFill/>
                </a:ln>
                <a:solidFill>
                  <a:srgbClr val="DE7E18">
                    <a:lumMod val="50000"/>
                  </a:srgbClr>
                </a:solidFill>
                <a:effectLst/>
                <a:uLnTx/>
                <a:uFillTx/>
                <a:latin typeface="Comic Sans MS" panose="030F0702030302020204" pitchFamily="66" charset="0"/>
                <a:ea typeface="Times New Roman" panose="02020603050405020304" pitchFamily="18" charset="0"/>
                <a:cs typeface="+mn-cs"/>
              </a:rPr>
              <a:t> </a:t>
            </a:r>
            <a:r>
              <a:rPr kumimoji="0" lang="en-US" sz="2400" b="1" i="0" u="sng" strike="noStrike" kern="1200" cap="none" spc="-20" normalizeH="0" baseline="0" noProof="0" dirty="0">
                <a:ln>
                  <a:noFill/>
                </a:ln>
                <a:solidFill>
                  <a:srgbClr val="DE7E18">
                    <a:lumMod val="50000"/>
                  </a:srgbClr>
                </a:solidFill>
                <a:effectLst/>
                <a:uLnTx/>
                <a:uFillTx/>
                <a:latin typeface="Comic Sans MS" panose="030F0702030302020204" pitchFamily="66" charset="0"/>
                <a:ea typeface="Times New Roman" panose="02020603050405020304" pitchFamily="18" charset="0"/>
                <a:cs typeface="+mn-cs"/>
              </a:rPr>
              <a:t>was</a:t>
            </a:r>
            <a:r>
              <a:rPr kumimoji="0" lang="en-US" sz="2400" b="1" i="0" u="sng" strike="noStrike" kern="1200" cap="none" spc="-90" normalizeH="0" baseline="0" noProof="0" dirty="0">
                <a:ln>
                  <a:noFill/>
                </a:ln>
                <a:solidFill>
                  <a:srgbClr val="DE7E18">
                    <a:lumMod val="50000"/>
                  </a:srgbClr>
                </a:solidFill>
                <a:effectLst/>
                <a:uLnTx/>
                <a:uFillTx/>
                <a:latin typeface="Comic Sans MS" panose="030F0702030302020204" pitchFamily="66" charset="0"/>
                <a:ea typeface="Times New Roman" panose="02020603050405020304" pitchFamily="18" charset="0"/>
                <a:cs typeface="+mn-cs"/>
              </a:rPr>
              <a:t> </a:t>
            </a:r>
            <a:r>
              <a:rPr kumimoji="0" lang="en-US" sz="2400" b="1" i="0" u="sng" strike="noStrike" kern="1200" cap="none" spc="0" normalizeH="0" baseline="0" noProof="0" dirty="0">
                <a:ln>
                  <a:noFill/>
                </a:ln>
                <a:solidFill>
                  <a:srgbClr val="DE7E18">
                    <a:lumMod val="50000"/>
                  </a:srgbClr>
                </a:solidFill>
                <a:effectLst/>
                <a:uLnTx/>
                <a:uFillTx/>
                <a:latin typeface="Comic Sans MS" panose="030F0702030302020204" pitchFamily="66" charset="0"/>
                <a:ea typeface="Times New Roman" panose="02020603050405020304" pitchFamily="18" charset="0"/>
                <a:cs typeface="+mn-cs"/>
              </a:rPr>
              <a:t>an</a:t>
            </a:r>
            <a:r>
              <a:rPr kumimoji="0" lang="en-US" sz="2400" b="1" i="0" u="sng" strike="noStrike" kern="1200" cap="none" spc="-95" normalizeH="0" baseline="0" noProof="0" dirty="0">
                <a:ln>
                  <a:noFill/>
                </a:ln>
                <a:solidFill>
                  <a:srgbClr val="DE7E18">
                    <a:lumMod val="50000"/>
                  </a:srgbClr>
                </a:solidFill>
                <a:effectLst/>
                <a:uLnTx/>
                <a:uFillTx/>
                <a:latin typeface="Comic Sans MS" panose="030F0702030302020204" pitchFamily="66" charset="0"/>
                <a:ea typeface="Times New Roman" panose="02020603050405020304" pitchFamily="18" charset="0"/>
                <a:cs typeface="+mn-cs"/>
              </a:rPr>
              <a:t> </a:t>
            </a:r>
            <a:r>
              <a:rPr kumimoji="0" lang="en-US" sz="2400" b="1" i="0" u="sng" strike="noStrike" kern="1200" cap="none" spc="-15" normalizeH="0" baseline="0" noProof="0" dirty="0">
                <a:ln>
                  <a:noFill/>
                </a:ln>
                <a:solidFill>
                  <a:srgbClr val="DE7E18">
                    <a:lumMod val="50000"/>
                  </a:srgbClr>
                </a:solidFill>
                <a:effectLst/>
                <a:uLnTx/>
                <a:uFillTx/>
                <a:latin typeface="Comic Sans MS" panose="030F0702030302020204" pitchFamily="66" charset="0"/>
                <a:ea typeface="Times New Roman" panose="02020603050405020304" pitchFamily="18" charset="0"/>
                <a:cs typeface="+mn-cs"/>
              </a:rPr>
              <a:t>absolutely</a:t>
            </a:r>
            <a:r>
              <a:rPr kumimoji="0" lang="en-US" sz="2400" b="1" i="0" u="sng" strike="noStrike" kern="1200" cap="none" spc="-115" normalizeH="0" baseline="0" noProof="0" dirty="0">
                <a:ln>
                  <a:noFill/>
                </a:ln>
                <a:solidFill>
                  <a:srgbClr val="DE7E18">
                    <a:lumMod val="50000"/>
                  </a:srgbClr>
                </a:solidFill>
                <a:effectLst/>
                <a:uLnTx/>
                <a:uFillTx/>
                <a:latin typeface="Comic Sans MS" panose="030F0702030302020204" pitchFamily="66" charset="0"/>
                <a:ea typeface="Times New Roman" panose="02020603050405020304" pitchFamily="18" charset="0"/>
                <a:cs typeface="+mn-cs"/>
              </a:rPr>
              <a:t> </a:t>
            </a:r>
            <a:r>
              <a:rPr kumimoji="0" lang="en-US" sz="2400" b="1" i="0" u="sng" strike="noStrike" kern="1200" cap="none" spc="0" normalizeH="0" baseline="0" noProof="0" dirty="0">
                <a:ln>
                  <a:noFill/>
                </a:ln>
                <a:solidFill>
                  <a:srgbClr val="DE7E18">
                    <a:lumMod val="50000"/>
                  </a:srgbClr>
                </a:solidFill>
                <a:effectLst/>
                <a:uLnTx/>
                <a:uFillTx/>
                <a:latin typeface="Comic Sans MS" panose="030F0702030302020204" pitchFamily="66" charset="0"/>
                <a:ea typeface="Times New Roman" panose="02020603050405020304" pitchFamily="18" charset="0"/>
                <a:cs typeface="+mn-cs"/>
              </a:rPr>
              <a:t>general</a:t>
            </a:r>
            <a:r>
              <a:rPr kumimoji="0" lang="en-US" sz="2400" b="1" i="0" u="sng" strike="noStrike" kern="1200" cap="none" spc="-90" normalizeH="0" baseline="0" noProof="0" dirty="0">
                <a:ln>
                  <a:noFill/>
                </a:ln>
                <a:solidFill>
                  <a:srgbClr val="DE7E18">
                    <a:lumMod val="50000"/>
                  </a:srgbClr>
                </a:solidFill>
                <a:effectLst/>
                <a:uLnTx/>
                <a:uFillTx/>
                <a:latin typeface="Comic Sans MS" panose="030F0702030302020204" pitchFamily="66" charset="0"/>
                <a:ea typeface="Times New Roman" panose="02020603050405020304" pitchFamily="18" charset="0"/>
                <a:cs typeface="+mn-cs"/>
              </a:rPr>
              <a:t> </a:t>
            </a:r>
            <a:r>
              <a:rPr kumimoji="0" lang="en-US" sz="2400" b="1" i="0" u="sng" strike="noStrike" kern="1200" cap="none" spc="0" normalizeH="0" baseline="0" noProof="0" dirty="0">
                <a:ln>
                  <a:noFill/>
                </a:ln>
                <a:solidFill>
                  <a:srgbClr val="DE7E18">
                    <a:lumMod val="50000"/>
                  </a:srgbClr>
                </a:solidFill>
                <a:effectLst/>
                <a:uLnTx/>
                <a:uFillTx/>
                <a:latin typeface="Comic Sans MS" panose="030F0702030302020204" pitchFamily="66" charset="0"/>
                <a:ea typeface="Times New Roman" panose="02020603050405020304" pitchFamily="18" charset="0"/>
                <a:cs typeface="+mn-cs"/>
              </a:rPr>
              <a:t>phenomenon</a:t>
            </a:r>
            <a:r>
              <a:rPr kumimoji="0" lang="en-US" sz="2400" b="1" i="0" u="sng" strike="noStrike" kern="1200" cap="none" spc="-55" normalizeH="0" baseline="0" noProof="0" dirty="0">
                <a:ln>
                  <a:noFill/>
                </a:ln>
                <a:solidFill>
                  <a:srgbClr val="DE7E18">
                    <a:lumMod val="50000"/>
                  </a:srgbClr>
                </a:solidFill>
                <a:effectLst/>
                <a:uLnTx/>
                <a:uFillTx/>
                <a:latin typeface="Comic Sans MS" panose="030F0702030302020204" pitchFamily="66" charset="0"/>
                <a:ea typeface="Times New Roman" panose="02020603050405020304" pitchFamily="18" charset="0"/>
                <a:cs typeface="+mn-cs"/>
              </a:rPr>
              <a:t> </a:t>
            </a:r>
            <a:r>
              <a:rPr kumimoji="0" lang="en-US" sz="2400" b="1" i="0" u="sng" strike="noStrike" kern="1200" cap="none" spc="-15" normalizeH="0" baseline="0" noProof="0" dirty="0">
                <a:ln>
                  <a:noFill/>
                </a:ln>
                <a:solidFill>
                  <a:srgbClr val="DE7E18">
                    <a:lumMod val="50000"/>
                  </a:srgbClr>
                </a:solidFill>
                <a:effectLst/>
                <a:uLnTx/>
                <a:uFillTx/>
                <a:latin typeface="Comic Sans MS" panose="030F0702030302020204" pitchFamily="66" charset="0"/>
                <a:ea typeface="Times New Roman" panose="02020603050405020304" pitchFamily="18" charset="0"/>
                <a:cs typeface="+mn-cs"/>
              </a:rPr>
              <a:t>extending</a:t>
            </a:r>
            <a:r>
              <a:rPr kumimoji="0" lang="en-US" sz="2400" b="1" i="0" u="sng" strike="noStrike" kern="1200" cap="none" spc="-55" normalizeH="0" baseline="0" noProof="0" dirty="0">
                <a:ln>
                  <a:noFill/>
                </a:ln>
                <a:solidFill>
                  <a:srgbClr val="DE7E18">
                    <a:lumMod val="50000"/>
                  </a:srgbClr>
                </a:solidFill>
                <a:effectLst/>
                <a:uLnTx/>
                <a:uFillTx/>
                <a:latin typeface="Comic Sans MS" panose="030F0702030302020204" pitchFamily="66" charset="0"/>
                <a:ea typeface="Times New Roman" panose="02020603050405020304" pitchFamily="18" charset="0"/>
                <a:cs typeface="+mn-cs"/>
              </a:rPr>
              <a:t> </a:t>
            </a:r>
            <a:r>
              <a:rPr kumimoji="0" lang="en-US" sz="2400" b="1" i="0" u="sng" strike="noStrike" kern="1200" cap="none" spc="-15" normalizeH="0" baseline="0" noProof="0" dirty="0">
                <a:ln>
                  <a:noFill/>
                </a:ln>
                <a:solidFill>
                  <a:srgbClr val="DE7E18">
                    <a:lumMod val="50000"/>
                  </a:srgbClr>
                </a:solidFill>
                <a:effectLst/>
                <a:uLnTx/>
                <a:uFillTx/>
                <a:latin typeface="Comic Sans MS" panose="030F0702030302020204" pitchFamily="66" charset="0"/>
                <a:ea typeface="Times New Roman" panose="02020603050405020304" pitchFamily="18" charset="0"/>
                <a:cs typeface="+mn-cs"/>
              </a:rPr>
              <a:t>to</a:t>
            </a:r>
            <a:r>
              <a:rPr kumimoji="0" lang="en-US" sz="2400" b="1" i="0" u="sng" strike="noStrike" kern="1200" cap="none" spc="-55" normalizeH="0" baseline="0" noProof="0" dirty="0">
                <a:ln>
                  <a:noFill/>
                </a:ln>
                <a:solidFill>
                  <a:srgbClr val="DE7E18">
                    <a:lumMod val="50000"/>
                  </a:srgbClr>
                </a:solidFill>
                <a:effectLst/>
                <a:uLnTx/>
                <a:uFillTx/>
                <a:latin typeface="Comic Sans MS" panose="030F0702030302020204" pitchFamily="66" charset="0"/>
                <a:ea typeface="Times New Roman" panose="02020603050405020304" pitchFamily="18" charset="0"/>
                <a:cs typeface="+mn-cs"/>
              </a:rPr>
              <a:t> </a:t>
            </a:r>
            <a:r>
              <a:rPr kumimoji="0" lang="en-US" sz="2400" b="1" i="0" u="sng" strike="noStrike" kern="1200" cap="none" spc="0" normalizeH="0" baseline="0" noProof="0" dirty="0">
                <a:ln>
                  <a:noFill/>
                </a:ln>
                <a:solidFill>
                  <a:srgbClr val="DE7E18">
                    <a:lumMod val="50000"/>
                  </a:srgbClr>
                </a:solidFill>
                <a:effectLst/>
                <a:uLnTx/>
                <a:uFillTx/>
                <a:latin typeface="Comic Sans MS" panose="030F0702030302020204" pitchFamily="66" charset="0"/>
                <a:ea typeface="Times New Roman" panose="02020603050405020304" pitchFamily="18" charset="0"/>
                <a:cs typeface="+mn-cs"/>
              </a:rPr>
              <a:t>all</a:t>
            </a:r>
            <a:r>
              <a:rPr kumimoji="0" lang="en-US" sz="2400" b="1" i="0" u="sng" strike="noStrike" kern="1200" cap="none" spc="-50" normalizeH="0" baseline="0" noProof="0" dirty="0">
                <a:ln>
                  <a:noFill/>
                </a:ln>
                <a:solidFill>
                  <a:srgbClr val="DE7E18">
                    <a:lumMod val="50000"/>
                  </a:srgbClr>
                </a:solidFill>
                <a:effectLst/>
                <a:uLnTx/>
                <a:uFillTx/>
                <a:latin typeface="Comic Sans MS" panose="030F0702030302020204" pitchFamily="66" charset="0"/>
                <a:ea typeface="Times New Roman" panose="02020603050405020304" pitchFamily="18" charset="0"/>
                <a:cs typeface="+mn-cs"/>
              </a:rPr>
              <a:t> </a:t>
            </a:r>
            <a:r>
              <a:rPr kumimoji="0" lang="en-US" sz="2400" b="1" i="0" u="sng" strike="noStrike" kern="1200" cap="none" spc="0" normalizeH="0" baseline="0" noProof="0" dirty="0">
                <a:ln>
                  <a:noFill/>
                </a:ln>
                <a:solidFill>
                  <a:srgbClr val="DE7E18">
                    <a:lumMod val="50000"/>
                  </a:srgbClr>
                </a:solidFill>
                <a:effectLst/>
                <a:uLnTx/>
                <a:uFillTx/>
                <a:latin typeface="Comic Sans MS" panose="030F0702030302020204" pitchFamily="66" charset="0"/>
                <a:ea typeface="Times New Roman" panose="02020603050405020304" pitchFamily="18" charset="0"/>
                <a:cs typeface="+mn-cs"/>
              </a:rPr>
              <a:t>physical</a:t>
            </a:r>
            <a:r>
              <a:rPr kumimoji="0" lang="en-US" sz="2400" b="1" i="0" u="sng" strike="noStrike" kern="1200" cap="none" spc="-55" normalizeH="0" baseline="0" noProof="0" dirty="0">
                <a:ln>
                  <a:noFill/>
                </a:ln>
                <a:solidFill>
                  <a:srgbClr val="DE7E18">
                    <a:lumMod val="50000"/>
                  </a:srgbClr>
                </a:solidFill>
                <a:effectLst/>
                <a:uLnTx/>
                <a:uFillTx/>
                <a:latin typeface="Comic Sans MS" panose="030F0702030302020204" pitchFamily="66" charset="0"/>
                <a:ea typeface="Times New Roman" panose="02020603050405020304" pitchFamily="18" charset="0"/>
                <a:cs typeface="+mn-cs"/>
              </a:rPr>
              <a:t> </a:t>
            </a:r>
            <a:r>
              <a:rPr kumimoji="0" lang="en-US" sz="2400" b="1" i="0" u="sng" strike="noStrike" kern="1200" cap="none" spc="0" normalizeH="0" baseline="0" noProof="0" dirty="0">
                <a:ln>
                  <a:noFill/>
                </a:ln>
                <a:solidFill>
                  <a:srgbClr val="DE7E18">
                    <a:lumMod val="50000"/>
                  </a:srgbClr>
                </a:solidFill>
                <a:effectLst/>
                <a:uLnTx/>
                <a:uFillTx/>
                <a:latin typeface="Comic Sans MS" panose="030F0702030302020204" pitchFamily="66" charset="0"/>
                <a:ea typeface="Times New Roman" panose="02020603050405020304" pitchFamily="18" charset="0"/>
                <a:cs typeface="+mn-cs"/>
              </a:rPr>
              <a:t>nature</a:t>
            </a:r>
            <a:r>
              <a:rPr kumimoji="0" lang="en-US" sz="2400" b="1" i="0" u="none" strike="noStrike" kern="1200" cap="none" spc="0" normalizeH="0" baseline="0" noProof="0" dirty="0">
                <a:ln>
                  <a:noFill/>
                </a:ln>
                <a:solidFill>
                  <a:srgbClr val="DE7E18">
                    <a:lumMod val="50000"/>
                  </a:srgbClr>
                </a:solidFill>
                <a:effectLst/>
                <a:uLnTx/>
                <a:uFillTx/>
                <a:latin typeface="Comic Sans MS" panose="030F0702030302020204" pitchFamily="66" charset="0"/>
                <a:ea typeface="Times New Roman" panose="02020603050405020304" pitchFamily="18" charset="0"/>
                <a:cs typeface="+mn-cs"/>
              </a:rPr>
              <a:t>.</a:t>
            </a:r>
          </a:p>
          <a:p>
            <a:pPr marL="1028065" marR="227965" lvl="0" indent="0" algn="l" defTabSz="914400" rtl="0" eaLnBrk="0" fontAlgn="auto" latinLnBrk="0" hangingPunct="0">
              <a:lnSpc>
                <a:spcPct val="103000"/>
              </a:lnSpc>
              <a:spcBef>
                <a:spcPts val="820"/>
              </a:spcBef>
              <a:spcAft>
                <a:spcPts val="0"/>
              </a:spcAft>
              <a:buClrTx/>
              <a:buSzTx/>
              <a:buFontTx/>
              <a:buNone/>
              <a:tabLst>
                <a:tab pos="3331210" algn="l"/>
              </a:tabLst>
              <a:defRPr/>
            </a:pPr>
            <a:endPar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Times New Roman" panose="02020603050405020304" pitchFamily="18" charset="0"/>
              <a:cs typeface="+mn-cs"/>
            </a:endParaRPr>
          </a:p>
        </p:txBody>
      </p:sp>
      <p:sp>
        <p:nvSpPr>
          <p:cNvPr id="5" name="Title 4"/>
          <p:cNvSpPr>
            <a:spLocks noGrp="1"/>
          </p:cNvSpPr>
          <p:nvPr>
            <p:ph type="title"/>
          </p:nvPr>
        </p:nvSpPr>
        <p:spPr>
          <a:xfrm>
            <a:off x="3705658" y="151873"/>
            <a:ext cx="4598756" cy="876664"/>
          </a:xfrm>
        </p:spPr>
        <p:txBody>
          <a:bodyPr>
            <a:noAutofit/>
          </a:bodyPr>
          <a:lstStyle/>
          <a:p>
            <a:r>
              <a:rPr lang="en-US" sz="4400" dirty="0">
                <a:latin typeface="Comic Sans MS" panose="030F0702030302020204" pitchFamily="66" charset="0"/>
              </a:rPr>
              <a:t>Matter Waves</a:t>
            </a:r>
          </a:p>
        </p:txBody>
      </p:sp>
      <p:sp>
        <p:nvSpPr>
          <p:cNvPr id="6" name="TextBox 5"/>
          <p:cNvSpPr txBox="1"/>
          <p:nvPr/>
        </p:nvSpPr>
        <p:spPr>
          <a:xfrm>
            <a:off x="1427027" y="4213332"/>
            <a:ext cx="9362894"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28653">
                    <a:lumMod val="50000"/>
                  </a:srgbClr>
                </a:solidFill>
                <a:effectLst/>
                <a:uLnTx/>
                <a:uFillTx/>
                <a:latin typeface="Comic Sans MS" panose="030F0702030302020204" pitchFamily="66" charset="0"/>
                <a:ea typeface="+mn-ea"/>
                <a:cs typeface="+mn-cs"/>
              </a:rPr>
              <a:t>Since the visible universe consists entirely of </a:t>
            </a:r>
            <a:r>
              <a:rPr kumimoji="0" lang="en-US" sz="1800" b="1" i="0" u="sng" strike="noStrike" kern="1200" cap="none" spc="0" normalizeH="0" baseline="0" noProof="0" dirty="0">
                <a:ln>
                  <a:noFill/>
                </a:ln>
                <a:solidFill>
                  <a:srgbClr val="728653">
                    <a:lumMod val="50000"/>
                  </a:srgbClr>
                </a:solidFill>
                <a:effectLst/>
                <a:uLnTx/>
                <a:uFillTx/>
                <a:latin typeface="Comic Sans MS" panose="030F0702030302020204" pitchFamily="66" charset="0"/>
                <a:ea typeface="+mn-ea"/>
                <a:cs typeface="+mn-cs"/>
              </a:rPr>
              <a:t>matter and radiation, de Broglie’s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srgbClr val="728653">
                    <a:lumMod val="50000"/>
                  </a:srgbClr>
                </a:solidFill>
                <a:effectLst/>
                <a:uLnTx/>
                <a:uFillTx/>
                <a:latin typeface="Comic Sans MS" panose="030F0702030302020204" pitchFamily="66" charset="0"/>
                <a:ea typeface="+mn-ea"/>
                <a:cs typeface="+mn-cs"/>
              </a:rPr>
              <a:t>hypothesis is a fundamental statement about the grand symmetry of nature. </a:t>
            </a:r>
            <a:r>
              <a:rPr kumimoji="0" lang="en-US" sz="1800" b="1" i="0" u="none" strike="noStrike" kern="1200" cap="none" spc="0" normalizeH="0" baseline="0" noProof="0" dirty="0">
                <a:ln>
                  <a:noFill/>
                </a:ln>
                <a:solidFill>
                  <a:srgbClr val="728653">
                    <a:lumMod val="50000"/>
                  </a:srgbClr>
                </a:solidFill>
                <a:effectLst/>
                <a:uLnTx/>
                <a:uFillTx/>
                <a:latin typeface="Comic Sans MS" panose="030F0702030302020204" pitchFamily="66" charset="0"/>
                <a:ea typeface="+mn-ea"/>
                <a:cs typeface="+mn-cs"/>
              </a:rPr>
              <a:t>(There is currently strong observational evidence that ordinary matter makes up only about 4 percent of the visible universe. About 22 percent is some unknown form of invisible “dark matter,” and approximately 74 percent consists of some sort of equally mysterious “dark energy”)</a:t>
            </a:r>
          </a:p>
        </p:txBody>
      </p:sp>
    </p:spTree>
    <p:extLst>
      <p:ext uri="{BB962C8B-B14F-4D97-AF65-F5344CB8AC3E}">
        <p14:creationId xmlns:p14="http://schemas.microsoft.com/office/powerpoint/2010/main" val="3066833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Text Box 3"/>
          <p:cNvSpPr txBox="1">
            <a:spLocks noChangeArrowheads="1"/>
          </p:cNvSpPr>
          <p:nvPr/>
        </p:nvSpPr>
        <p:spPr bwMode="auto">
          <a:xfrm>
            <a:off x="1271848" y="1427553"/>
            <a:ext cx="10557164"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n-ea"/>
                <a:cs typeface="+mn-cs"/>
              </a:rPr>
              <a:t>Just as light sometimes behaves like a particle, </a:t>
            </a:r>
            <a:r>
              <a:rPr kumimoji="0" lang="en-US" altLang="en-US" sz="2800" b="1" i="0" u="sng" strike="noStrike" kern="1200" cap="none" spc="0" normalizeH="0" baseline="0" noProof="0" dirty="0">
                <a:ln>
                  <a:noFill/>
                </a:ln>
                <a:solidFill>
                  <a:srgbClr val="333399"/>
                </a:solidFill>
                <a:effectLst/>
                <a:uLnTx/>
                <a:uFillTx/>
                <a:latin typeface="Comic Sans MS" panose="030F0702030302020204" pitchFamily="66" charset="0"/>
                <a:ea typeface="+mn-ea"/>
                <a:cs typeface="+mn-cs"/>
              </a:rPr>
              <a:t>matter sometimes behaves like a wave</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n-ea"/>
                <a:cs typeface="+mn-cs"/>
              </a:rPr>
              <a:t>.</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n-ea"/>
                <a:cs typeface="+mn-cs"/>
              </a:rPr>
              <a:t>The wavelength of the matter  proposed by Louis de Broglie  (Nobel price 1929) is </a:t>
            </a:r>
          </a:p>
        </p:txBody>
      </p:sp>
      <p:sp>
        <p:nvSpPr>
          <p:cNvPr id="53252" name="Text Box 6"/>
          <p:cNvSpPr txBox="1">
            <a:spLocks noChangeArrowheads="1"/>
          </p:cNvSpPr>
          <p:nvPr/>
        </p:nvSpPr>
        <p:spPr bwMode="auto">
          <a:xfrm>
            <a:off x="1429789" y="4966985"/>
            <a:ext cx="9709266"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n-ea"/>
                <a:cs typeface="+mn-cs"/>
              </a:rPr>
              <a:t>This </a:t>
            </a:r>
            <a:r>
              <a:rPr kumimoji="0" lang="en-US" altLang="en-US" sz="2800" b="1" i="0" u="sng" strike="noStrike" kern="1200" cap="none" spc="0" normalizeH="0" baseline="0" noProof="0" dirty="0">
                <a:ln>
                  <a:noFill/>
                </a:ln>
                <a:solidFill>
                  <a:srgbClr val="333399"/>
                </a:solidFill>
                <a:effectLst/>
                <a:uLnTx/>
                <a:uFillTx/>
                <a:latin typeface="Comic Sans MS" panose="030F0702030302020204" pitchFamily="66" charset="0"/>
                <a:ea typeface="+mn-ea"/>
                <a:cs typeface="+mn-cs"/>
              </a:rPr>
              <a:t>wavelength is extraordinarily small</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n-ea"/>
                <a:cs typeface="+mn-cs"/>
              </a:rPr>
              <a:t>. And was confirmed even for relativistic speeds by experiments such crystal diffraction.</a:t>
            </a:r>
          </a:p>
        </p:txBody>
      </p:sp>
      <p:sp>
        <p:nvSpPr>
          <p:cNvPr id="53253" name="Rectangle 7"/>
          <p:cNvSpPr>
            <a:spLocks noGrp="1" noChangeArrowheads="1"/>
          </p:cNvSpPr>
          <p:nvPr>
            <p:ph type="title"/>
          </p:nvPr>
        </p:nvSpPr>
        <p:spPr>
          <a:xfrm>
            <a:off x="2591007" y="556553"/>
            <a:ext cx="7691837" cy="664234"/>
          </a:xfrm>
        </p:spPr>
        <p:txBody>
          <a:bodyPr>
            <a:noAutofit/>
          </a:bodyPr>
          <a:lstStyle/>
          <a:p>
            <a:pPr eaLnBrk="1" hangingPunct="1"/>
            <a:r>
              <a:rPr lang="en-US" altLang="en-US" dirty="0">
                <a:latin typeface="Comic Sans MS" panose="030F0702030302020204" pitchFamily="66" charset="0"/>
              </a:rPr>
              <a:t>Properties of Matter Waves</a:t>
            </a:r>
          </a:p>
        </p:txBody>
      </p:sp>
      <p:grpSp>
        <p:nvGrpSpPr>
          <p:cNvPr id="53254" name="Group 13"/>
          <p:cNvGrpSpPr>
            <a:grpSpLocks/>
          </p:cNvGrpSpPr>
          <p:nvPr/>
        </p:nvGrpSpPr>
        <p:grpSpPr bwMode="auto">
          <a:xfrm>
            <a:off x="4862321" y="3618413"/>
            <a:ext cx="1487487" cy="1189037"/>
            <a:chOff x="2241" y="2039"/>
            <a:chExt cx="937" cy="749"/>
          </a:xfrm>
        </p:grpSpPr>
        <p:pic>
          <p:nvPicPr>
            <p:cNvPr id="53255" name="Picture 9" descr="o"/>
            <p:cNvPicPr>
              <a:picLocks noChangeAspect="1" noChangeArrowheads="1"/>
            </p:cNvPicPr>
            <p:nvPr/>
          </p:nvPicPr>
          <p:blipFill>
            <a:blip r:embed="rId2">
              <a:extLst>
                <a:ext uri="{28A0092B-C50C-407E-A947-70E740481C1C}">
                  <a14:useLocalDpi xmlns:a14="http://schemas.microsoft.com/office/drawing/2010/main" val="0"/>
                </a:ext>
              </a:extLst>
            </a:blip>
            <a:srcRect r="86630"/>
            <a:stretch>
              <a:fillRect/>
            </a:stretch>
          </p:blipFill>
          <p:spPr bwMode="auto">
            <a:xfrm>
              <a:off x="2241" y="2039"/>
              <a:ext cx="837" cy="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6" name="Text Box 10"/>
            <p:cNvSpPr txBox="1">
              <a:spLocks noChangeArrowheads="1"/>
            </p:cNvSpPr>
            <p:nvPr/>
          </p:nvSpPr>
          <p:spPr bwMode="auto">
            <a:xfrm>
              <a:off x="3009" y="2199"/>
              <a:ext cx="16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t>
              </a:r>
              <a:endParaRPr kumimoji="0" lang="en-US" altLang="en-US" sz="2400" b="1"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1909226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69159" y="0"/>
            <a:ext cx="8785599" cy="1280890"/>
          </a:xfrm>
        </p:spPr>
        <p:txBody>
          <a:bodyPr/>
          <a:lstStyle/>
          <a:p>
            <a:r>
              <a:rPr lang="en-US" dirty="0">
                <a:solidFill>
                  <a:schemeClr val="accent5">
                    <a:lumMod val="50000"/>
                  </a:schemeClr>
                </a:solidFill>
                <a:latin typeface="Comic Sans MS" panose="030F0702030302020204" pitchFamily="66" charset="0"/>
              </a:rPr>
              <a:t>Davisson-</a:t>
            </a:r>
            <a:r>
              <a:rPr lang="en-US" dirty="0" err="1">
                <a:solidFill>
                  <a:schemeClr val="accent5">
                    <a:lumMod val="50000"/>
                  </a:schemeClr>
                </a:solidFill>
                <a:latin typeface="Comic Sans MS" panose="030F0702030302020204" pitchFamily="66" charset="0"/>
              </a:rPr>
              <a:t>Germer</a:t>
            </a:r>
            <a:r>
              <a:rPr lang="en-US" dirty="0">
                <a:solidFill>
                  <a:schemeClr val="accent5">
                    <a:lumMod val="50000"/>
                  </a:schemeClr>
                </a:solidFill>
                <a:latin typeface="Comic Sans MS" panose="030F0702030302020204" pitchFamily="66" charset="0"/>
              </a:rPr>
              <a:t> Experiment</a:t>
            </a:r>
          </a:p>
        </p:txBody>
      </p:sp>
      <p:sp>
        <p:nvSpPr>
          <p:cNvPr id="4" name="Content Placeholder 3"/>
          <p:cNvSpPr>
            <a:spLocks noGrp="1"/>
          </p:cNvSpPr>
          <p:nvPr>
            <p:ph idx="1"/>
          </p:nvPr>
        </p:nvSpPr>
        <p:spPr>
          <a:xfrm>
            <a:off x="498764" y="1205346"/>
            <a:ext cx="11255432" cy="5478087"/>
          </a:xfrm>
        </p:spPr>
        <p:txBody>
          <a:bodyPr>
            <a:normAutofit lnSpcReduction="10000"/>
          </a:bodyPr>
          <a:lstStyle/>
          <a:p>
            <a:pPr algn="just" defTabSz="914400">
              <a:spcBef>
                <a:spcPts val="0"/>
              </a:spcBef>
              <a:buClrTx/>
            </a:pPr>
            <a:r>
              <a:rPr lang="en-US" sz="2000" dirty="0">
                <a:solidFill>
                  <a:srgbClr val="231F20"/>
                </a:solidFill>
                <a:latin typeface="Comic Sans MS" panose="030F0702030302020204" pitchFamily="66" charset="0"/>
                <a:ea typeface="Times New Roman" panose="02020603050405020304" pitchFamily="18" charset="0"/>
              </a:rPr>
              <a:t>In a brief note in the August 14, 1925, issue of the journal (</a:t>
            </a:r>
            <a:r>
              <a:rPr lang="en-US" sz="2000" i="1" dirty="0" err="1">
                <a:solidFill>
                  <a:srgbClr val="231F20"/>
                </a:solidFill>
                <a:latin typeface="Comic Sans MS" panose="030F0702030302020204" pitchFamily="66" charset="0"/>
                <a:ea typeface="Times New Roman" panose="02020603050405020304" pitchFamily="18" charset="0"/>
              </a:rPr>
              <a:t>Naturwissenschaften</a:t>
            </a:r>
            <a:r>
              <a:rPr lang="en-US" sz="2000" i="1" dirty="0">
                <a:solidFill>
                  <a:srgbClr val="231F20"/>
                </a:solidFill>
                <a:latin typeface="Comic Sans MS" panose="030F0702030302020204" pitchFamily="66" charset="0"/>
                <a:ea typeface="Times New Roman" panose="02020603050405020304" pitchFamily="18" charset="0"/>
              </a:rPr>
              <a:t>)</a:t>
            </a:r>
            <a:r>
              <a:rPr lang="en-US" sz="2000" dirty="0">
                <a:solidFill>
                  <a:srgbClr val="231F20"/>
                </a:solidFill>
                <a:latin typeface="Comic Sans MS" panose="030F0702030302020204" pitchFamily="66" charset="0"/>
                <a:ea typeface="Times New Roman" panose="02020603050405020304" pitchFamily="18" charset="0"/>
              </a:rPr>
              <a:t>, </a:t>
            </a:r>
            <a:r>
              <a:rPr lang="en-US" sz="2000" spc="-20" dirty="0">
                <a:solidFill>
                  <a:srgbClr val="231F20"/>
                </a:solidFill>
                <a:latin typeface="Comic Sans MS" panose="030F0702030302020204" pitchFamily="66" charset="0"/>
                <a:ea typeface="Times New Roman" panose="02020603050405020304" pitchFamily="18" charset="0"/>
              </a:rPr>
              <a:t>Walter </a:t>
            </a:r>
            <a:r>
              <a:rPr lang="en-US" sz="2000" dirty="0" err="1">
                <a:solidFill>
                  <a:srgbClr val="231F20"/>
                </a:solidFill>
                <a:latin typeface="Comic Sans MS" panose="030F0702030302020204" pitchFamily="66" charset="0"/>
                <a:ea typeface="Times New Roman" panose="02020603050405020304" pitchFamily="18" charset="0"/>
              </a:rPr>
              <a:t>Elsasser</a:t>
            </a:r>
            <a:r>
              <a:rPr lang="en-US" sz="2000" dirty="0">
                <a:solidFill>
                  <a:srgbClr val="231F20"/>
                </a:solidFill>
                <a:latin typeface="Comic Sans MS" panose="030F0702030302020204" pitchFamily="66" charset="0"/>
                <a:ea typeface="Times New Roman" panose="02020603050405020304" pitchFamily="18" charset="0"/>
              </a:rPr>
              <a:t>, at the time a student of J. </a:t>
            </a:r>
            <a:r>
              <a:rPr lang="en-US" sz="2000" spc="-15" dirty="0">
                <a:solidFill>
                  <a:srgbClr val="231F20"/>
                </a:solidFill>
                <a:latin typeface="Comic Sans MS" panose="030F0702030302020204" pitchFamily="66" charset="0"/>
                <a:ea typeface="Times New Roman" panose="02020603050405020304" pitchFamily="18" charset="0"/>
              </a:rPr>
              <a:t>Franck’s </a:t>
            </a:r>
            <a:r>
              <a:rPr lang="en-US" sz="2000" dirty="0">
                <a:solidFill>
                  <a:srgbClr val="231F20"/>
                </a:solidFill>
                <a:latin typeface="Comic Sans MS" panose="030F0702030302020204" pitchFamily="66" charset="0"/>
                <a:ea typeface="Times New Roman" panose="02020603050405020304" pitchFamily="18" charset="0"/>
              </a:rPr>
              <a:t>(of the Franck-Hertz experiment), </a:t>
            </a:r>
            <a:r>
              <a:rPr lang="en-US" sz="2000" b="1" dirty="0">
                <a:solidFill>
                  <a:srgbClr val="231F20"/>
                </a:solidFill>
                <a:latin typeface="Comic Sans MS" panose="030F0702030302020204" pitchFamily="66" charset="0"/>
                <a:ea typeface="Times New Roman" panose="02020603050405020304" pitchFamily="18" charset="0"/>
              </a:rPr>
              <a:t>proposed that the </a:t>
            </a:r>
            <a:r>
              <a:rPr lang="en-US" sz="2000" b="1" spc="-15" dirty="0">
                <a:solidFill>
                  <a:srgbClr val="231F20"/>
                </a:solidFill>
                <a:latin typeface="Comic Sans MS" panose="030F0702030302020204" pitchFamily="66" charset="0"/>
                <a:ea typeface="Times New Roman" panose="02020603050405020304" pitchFamily="18" charset="0"/>
              </a:rPr>
              <a:t>wave </a:t>
            </a:r>
            <a:r>
              <a:rPr lang="en-US" sz="2000" b="1" dirty="0">
                <a:solidFill>
                  <a:srgbClr val="231F20"/>
                </a:solidFill>
                <a:latin typeface="Comic Sans MS" panose="030F0702030302020204" pitchFamily="66" charset="0"/>
                <a:ea typeface="Times New Roman" panose="02020603050405020304" pitchFamily="18" charset="0"/>
              </a:rPr>
              <a:t>effects of low-velocity electrons might be detected by scattering</a:t>
            </a:r>
            <a:r>
              <a:rPr lang="en-US" sz="2000" b="1" spc="-60" dirty="0">
                <a:solidFill>
                  <a:srgbClr val="231F20"/>
                </a:solidFill>
                <a:latin typeface="Comic Sans MS" panose="030F0702030302020204" pitchFamily="66" charset="0"/>
                <a:ea typeface="Times New Roman" panose="02020603050405020304" pitchFamily="18" charset="0"/>
              </a:rPr>
              <a:t> </a:t>
            </a:r>
            <a:r>
              <a:rPr lang="en-US" sz="2000" b="1" dirty="0">
                <a:solidFill>
                  <a:srgbClr val="231F20"/>
                </a:solidFill>
                <a:latin typeface="Comic Sans MS" panose="030F0702030302020204" pitchFamily="66" charset="0"/>
                <a:ea typeface="Times New Roman" panose="02020603050405020304" pitchFamily="18" charset="0"/>
              </a:rPr>
              <a:t>them</a:t>
            </a:r>
            <a:r>
              <a:rPr lang="en-US" sz="2000" b="1" spc="-60" dirty="0">
                <a:solidFill>
                  <a:srgbClr val="231F20"/>
                </a:solidFill>
                <a:latin typeface="Comic Sans MS" panose="030F0702030302020204" pitchFamily="66" charset="0"/>
                <a:ea typeface="Times New Roman" panose="02020603050405020304" pitchFamily="18" charset="0"/>
              </a:rPr>
              <a:t> </a:t>
            </a:r>
            <a:r>
              <a:rPr lang="en-US" sz="2000" b="1" dirty="0">
                <a:solidFill>
                  <a:srgbClr val="231F20"/>
                </a:solidFill>
                <a:latin typeface="Comic Sans MS" panose="030F0702030302020204" pitchFamily="66" charset="0"/>
                <a:ea typeface="Times New Roman" panose="02020603050405020304" pitchFamily="18" charset="0"/>
              </a:rPr>
              <a:t>from</a:t>
            </a:r>
            <a:r>
              <a:rPr lang="en-US" sz="2000" b="1" spc="-60" dirty="0">
                <a:solidFill>
                  <a:srgbClr val="231F20"/>
                </a:solidFill>
                <a:latin typeface="Comic Sans MS" panose="030F0702030302020204" pitchFamily="66" charset="0"/>
                <a:ea typeface="Times New Roman" panose="02020603050405020304" pitchFamily="18" charset="0"/>
              </a:rPr>
              <a:t> </a:t>
            </a:r>
            <a:r>
              <a:rPr lang="en-US" sz="2000" b="1" dirty="0">
                <a:solidFill>
                  <a:srgbClr val="231F20"/>
                </a:solidFill>
                <a:latin typeface="Comic Sans MS" panose="030F0702030302020204" pitchFamily="66" charset="0"/>
                <a:ea typeface="Times New Roman" panose="02020603050405020304" pitchFamily="18" charset="0"/>
              </a:rPr>
              <a:t>single</a:t>
            </a:r>
            <a:r>
              <a:rPr lang="en-US" sz="2000" b="1" spc="-60" dirty="0">
                <a:solidFill>
                  <a:srgbClr val="231F20"/>
                </a:solidFill>
                <a:latin typeface="Comic Sans MS" panose="030F0702030302020204" pitchFamily="66" charset="0"/>
                <a:ea typeface="Times New Roman" panose="02020603050405020304" pitchFamily="18" charset="0"/>
              </a:rPr>
              <a:t> </a:t>
            </a:r>
            <a:r>
              <a:rPr lang="en-US" sz="2000" b="1" dirty="0">
                <a:solidFill>
                  <a:srgbClr val="231F20"/>
                </a:solidFill>
                <a:latin typeface="Comic Sans MS" panose="030F0702030302020204" pitchFamily="66" charset="0"/>
                <a:ea typeface="Times New Roman" panose="02020603050405020304" pitchFamily="18" charset="0"/>
              </a:rPr>
              <a:t>crystals.</a:t>
            </a:r>
            <a:r>
              <a:rPr lang="en-US" sz="2000" b="1" spc="-80" dirty="0">
                <a:solidFill>
                  <a:srgbClr val="231F20"/>
                </a:solidFill>
                <a:latin typeface="Comic Sans MS" panose="030F0702030302020204" pitchFamily="66" charset="0"/>
                <a:ea typeface="Times New Roman" panose="02020603050405020304" pitchFamily="18" charset="0"/>
              </a:rPr>
              <a:t> </a:t>
            </a:r>
          </a:p>
          <a:p>
            <a:pPr algn="just" defTabSz="914400">
              <a:spcBef>
                <a:spcPts val="0"/>
              </a:spcBef>
              <a:buClrTx/>
            </a:pPr>
            <a:endParaRPr lang="en-US" sz="2000" spc="-80" dirty="0">
              <a:solidFill>
                <a:srgbClr val="231F20"/>
              </a:solidFill>
              <a:latin typeface="Comic Sans MS" panose="030F0702030302020204" pitchFamily="66" charset="0"/>
              <a:ea typeface="Times New Roman" panose="02020603050405020304" pitchFamily="18" charset="0"/>
            </a:endParaRPr>
          </a:p>
          <a:p>
            <a:pPr algn="just" defTabSz="914400">
              <a:spcBef>
                <a:spcPts val="0"/>
              </a:spcBef>
              <a:buClrTx/>
            </a:pPr>
            <a:r>
              <a:rPr lang="en-US" sz="2000" b="1" dirty="0">
                <a:solidFill>
                  <a:srgbClr val="231F20"/>
                </a:solidFill>
                <a:latin typeface="Comic Sans MS" panose="030F0702030302020204" pitchFamily="66" charset="0"/>
                <a:ea typeface="Times New Roman" panose="02020603050405020304" pitchFamily="18" charset="0"/>
              </a:rPr>
              <a:t>The</a:t>
            </a:r>
            <a:r>
              <a:rPr lang="en-US" sz="2000" b="1" spc="-60" dirty="0">
                <a:solidFill>
                  <a:srgbClr val="231F20"/>
                </a:solidFill>
                <a:latin typeface="Comic Sans MS" panose="030F0702030302020204" pitchFamily="66" charset="0"/>
                <a:ea typeface="Times New Roman" panose="02020603050405020304" pitchFamily="18" charset="0"/>
              </a:rPr>
              <a:t> </a:t>
            </a:r>
            <a:r>
              <a:rPr lang="en-US" sz="2000" b="1" dirty="0">
                <a:solidFill>
                  <a:srgbClr val="231F20"/>
                </a:solidFill>
                <a:latin typeface="Comic Sans MS" panose="030F0702030302020204" pitchFamily="66" charset="0"/>
                <a:ea typeface="Times New Roman" panose="02020603050405020304" pitchFamily="18" charset="0"/>
              </a:rPr>
              <a:t>first</a:t>
            </a:r>
            <a:r>
              <a:rPr lang="en-US" sz="2000" b="1" spc="-60" dirty="0">
                <a:solidFill>
                  <a:srgbClr val="231F20"/>
                </a:solidFill>
                <a:latin typeface="Comic Sans MS" panose="030F0702030302020204" pitchFamily="66" charset="0"/>
                <a:ea typeface="Times New Roman" panose="02020603050405020304" pitchFamily="18" charset="0"/>
              </a:rPr>
              <a:t> </a:t>
            </a:r>
            <a:r>
              <a:rPr lang="en-US" sz="2000" b="1" dirty="0">
                <a:solidFill>
                  <a:srgbClr val="231F20"/>
                </a:solidFill>
                <a:latin typeface="Comic Sans MS" panose="030F0702030302020204" pitchFamily="66" charset="0"/>
                <a:ea typeface="Times New Roman" panose="02020603050405020304" pitchFamily="18" charset="0"/>
              </a:rPr>
              <a:t>such</a:t>
            </a:r>
            <a:r>
              <a:rPr lang="en-US" sz="2000" b="1" spc="-60" dirty="0">
                <a:solidFill>
                  <a:srgbClr val="231F20"/>
                </a:solidFill>
                <a:latin typeface="Comic Sans MS" panose="030F0702030302020204" pitchFamily="66" charset="0"/>
                <a:ea typeface="Times New Roman" panose="02020603050405020304" pitchFamily="18" charset="0"/>
              </a:rPr>
              <a:t> </a:t>
            </a:r>
            <a:r>
              <a:rPr lang="en-US" sz="2000" b="1" dirty="0">
                <a:solidFill>
                  <a:srgbClr val="231F20"/>
                </a:solidFill>
                <a:latin typeface="Comic Sans MS" panose="030F0702030302020204" pitchFamily="66" charset="0"/>
                <a:ea typeface="Times New Roman" panose="02020603050405020304" pitchFamily="18" charset="0"/>
              </a:rPr>
              <a:t>measurements</a:t>
            </a:r>
            <a:r>
              <a:rPr lang="en-US" sz="2000" b="1" spc="-60" dirty="0">
                <a:solidFill>
                  <a:srgbClr val="231F20"/>
                </a:solidFill>
                <a:latin typeface="Comic Sans MS" panose="030F0702030302020204" pitchFamily="66" charset="0"/>
                <a:ea typeface="Times New Roman" panose="02020603050405020304" pitchFamily="18" charset="0"/>
              </a:rPr>
              <a:t> </a:t>
            </a:r>
            <a:r>
              <a:rPr lang="en-US" sz="2000" b="1" dirty="0">
                <a:solidFill>
                  <a:srgbClr val="231F20"/>
                </a:solidFill>
                <a:latin typeface="Comic Sans MS" panose="030F0702030302020204" pitchFamily="66" charset="0"/>
                <a:ea typeface="Times New Roman" panose="02020603050405020304" pitchFamily="18" charset="0"/>
              </a:rPr>
              <a:t>of</a:t>
            </a:r>
            <a:r>
              <a:rPr lang="en-US" sz="2000" b="1" spc="-60" dirty="0">
                <a:solidFill>
                  <a:srgbClr val="231F20"/>
                </a:solidFill>
                <a:latin typeface="Comic Sans MS" panose="030F0702030302020204" pitchFamily="66" charset="0"/>
                <a:ea typeface="Times New Roman" panose="02020603050405020304" pitchFamily="18" charset="0"/>
              </a:rPr>
              <a:t> </a:t>
            </a:r>
            <a:r>
              <a:rPr lang="en-US" sz="2000" b="1" dirty="0">
                <a:solidFill>
                  <a:srgbClr val="231F20"/>
                </a:solidFill>
                <a:latin typeface="Comic Sans MS" panose="030F0702030302020204" pitchFamily="66" charset="0"/>
                <a:ea typeface="Times New Roman" panose="02020603050405020304" pitchFamily="18" charset="0"/>
              </a:rPr>
              <a:t>the</a:t>
            </a:r>
            <a:r>
              <a:rPr lang="en-US" sz="2000" b="1" spc="-60" dirty="0">
                <a:solidFill>
                  <a:srgbClr val="231F20"/>
                </a:solidFill>
                <a:latin typeface="Comic Sans MS" panose="030F0702030302020204" pitchFamily="66" charset="0"/>
                <a:ea typeface="Times New Roman" panose="02020603050405020304" pitchFamily="18" charset="0"/>
              </a:rPr>
              <a:t> </a:t>
            </a:r>
            <a:r>
              <a:rPr lang="en-US" sz="2000" b="1" dirty="0">
                <a:solidFill>
                  <a:srgbClr val="231F20"/>
                </a:solidFill>
                <a:latin typeface="Comic Sans MS" panose="030F0702030302020204" pitchFamily="66" charset="0"/>
                <a:ea typeface="Times New Roman" panose="02020603050405020304" pitchFamily="18" charset="0"/>
              </a:rPr>
              <a:t>wavelengths</a:t>
            </a:r>
            <a:r>
              <a:rPr lang="en-US" sz="2000" b="1" spc="-60" dirty="0">
                <a:solidFill>
                  <a:srgbClr val="231F20"/>
                </a:solidFill>
                <a:latin typeface="Comic Sans MS" panose="030F0702030302020204" pitchFamily="66" charset="0"/>
                <a:ea typeface="Times New Roman" panose="02020603050405020304" pitchFamily="18" charset="0"/>
              </a:rPr>
              <a:t> </a:t>
            </a:r>
            <a:r>
              <a:rPr lang="en-US" sz="2000" b="1" dirty="0">
                <a:solidFill>
                  <a:srgbClr val="231F20"/>
                </a:solidFill>
                <a:latin typeface="Comic Sans MS" panose="030F0702030302020204" pitchFamily="66" charset="0"/>
                <a:ea typeface="Times New Roman" panose="02020603050405020304" pitchFamily="18" charset="0"/>
              </a:rPr>
              <a:t>of</a:t>
            </a:r>
            <a:r>
              <a:rPr lang="en-US" sz="2000" b="1" spc="-60" dirty="0">
                <a:solidFill>
                  <a:srgbClr val="231F20"/>
                </a:solidFill>
                <a:latin typeface="Comic Sans MS" panose="030F0702030302020204" pitchFamily="66" charset="0"/>
                <a:ea typeface="Times New Roman" panose="02020603050405020304" pitchFamily="18" charset="0"/>
              </a:rPr>
              <a:t> </a:t>
            </a:r>
            <a:r>
              <a:rPr lang="en-US" sz="2000" b="1" dirty="0">
                <a:solidFill>
                  <a:srgbClr val="231F20"/>
                </a:solidFill>
                <a:latin typeface="Comic Sans MS" panose="030F0702030302020204" pitchFamily="66" charset="0"/>
                <a:ea typeface="Times New Roman" panose="02020603050405020304" pitchFamily="18" charset="0"/>
              </a:rPr>
              <a:t>electrons were made in 1927 by C. J. Davisson and L. H. Germer, who were studying </a:t>
            </a:r>
            <a:r>
              <a:rPr lang="en-US" sz="2000" b="1" u="sng" dirty="0">
                <a:solidFill>
                  <a:schemeClr val="accent1">
                    <a:lumMod val="75000"/>
                  </a:schemeClr>
                </a:solidFill>
                <a:latin typeface="Comic Sans MS" panose="030F0702030302020204" pitchFamily="66" charset="0"/>
                <a:ea typeface="Times New Roman" panose="02020603050405020304" pitchFamily="18" charset="0"/>
              </a:rPr>
              <a:t>electron reflection from a nickel target</a:t>
            </a:r>
            <a:r>
              <a:rPr lang="en-US" sz="2000" b="1" dirty="0">
                <a:solidFill>
                  <a:srgbClr val="231F20"/>
                </a:solidFill>
                <a:latin typeface="Comic Sans MS" panose="030F0702030302020204" pitchFamily="66" charset="0"/>
                <a:ea typeface="Times New Roman" panose="02020603050405020304" pitchFamily="18" charset="0"/>
              </a:rPr>
              <a:t> at Bell </a:t>
            </a:r>
            <a:r>
              <a:rPr lang="en-US" sz="2000" b="1" spc="-15" dirty="0">
                <a:solidFill>
                  <a:srgbClr val="231F20"/>
                </a:solidFill>
                <a:latin typeface="Comic Sans MS" panose="030F0702030302020204" pitchFamily="66" charset="0"/>
                <a:ea typeface="Times New Roman" panose="02020603050405020304" pitchFamily="18" charset="0"/>
              </a:rPr>
              <a:t>Telephone </a:t>
            </a:r>
            <a:r>
              <a:rPr lang="en-US" sz="2000" b="1" dirty="0">
                <a:solidFill>
                  <a:srgbClr val="231F20"/>
                </a:solidFill>
                <a:latin typeface="Comic Sans MS" panose="030F0702030302020204" pitchFamily="66" charset="0"/>
                <a:ea typeface="Times New Roman" panose="02020603050405020304" pitchFamily="18" charset="0"/>
              </a:rPr>
              <a:t>Laboratories, unaware of either Elsasser’s suggestion or De </a:t>
            </a:r>
            <a:r>
              <a:rPr lang="en-US" sz="2000" b="1" spc="-15" dirty="0">
                <a:solidFill>
                  <a:srgbClr val="231F20"/>
                </a:solidFill>
                <a:latin typeface="Comic Sans MS" panose="030F0702030302020204" pitchFamily="66" charset="0"/>
                <a:ea typeface="Times New Roman" panose="02020603050405020304" pitchFamily="18" charset="0"/>
              </a:rPr>
              <a:t>Broglie’s </a:t>
            </a:r>
            <a:r>
              <a:rPr lang="en-US" sz="2000" b="1" dirty="0">
                <a:solidFill>
                  <a:srgbClr val="231F20"/>
                </a:solidFill>
                <a:latin typeface="Comic Sans MS" panose="030F0702030302020204" pitchFamily="66" charset="0"/>
                <a:ea typeface="Times New Roman" panose="02020603050405020304" pitchFamily="18" charset="0"/>
              </a:rPr>
              <a:t>work.</a:t>
            </a:r>
          </a:p>
          <a:p>
            <a:pPr algn="just" defTabSz="914400">
              <a:spcBef>
                <a:spcPts val="0"/>
              </a:spcBef>
              <a:buClrTx/>
            </a:pPr>
            <a:endParaRPr lang="en-US" sz="2000" b="1" dirty="0">
              <a:solidFill>
                <a:srgbClr val="231F20"/>
              </a:solidFill>
              <a:latin typeface="Comic Sans MS" panose="030F0702030302020204" pitchFamily="66" charset="0"/>
              <a:ea typeface="Times New Roman" panose="02020603050405020304" pitchFamily="18" charset="0"/>
            </a:endParaRPr>
          </a:p>
          <a:p>
            <a:pPr algn="just" defTabSz="914400">
              <a:spcBef>
                <a:spcPts val="0"/>
              </a:spcBef>
              <a:buClrTx/>
            </a:pPr>
            <a:r>
              <a:rPr lang="en-US" sz="2000" dirty="0">
                <a:solidFill>
                  <a:prstClr val="black"/>
                </a:solidFill>
                <a:latin typeface="Comic Sans MS" panose="030F0702030302020204" pitchFamily="66" charset="0"/>
              </a:rPr>
              <a:t>After heating their target to remove an oxide coating that had accumulated during an accidental break in their vacuum system, they found that the scattered electron intensity as a function of the scattering </a:t>
            </a:r>
            <a:r>
              <a:rPr lang="en-US" sz="2000" u="sng" dirty="0">
                <a:solidFill>
                  <a:prstClr val="black"/>
                </a:solidFill>
                <a:latin typeface="Comic Sans MS" panose="030F0702030302020204" pitchFamily="66" charset="0"/>
              </a:rPr>
              <a:t>angle showed maxima and minima. </a:t>
            </a:r>
            <a:r>
              <a:rPr lang="en-US" sz="2000" dirty="0">
                <a:solidFill>
                  <a:prstClr val="black"/>
                </a:solidFill>
                <a:latin typeface="Comic Sans MS" panose="030F0702030302020204" pitchFamily="66" charset="0"/>
              </a:rPr>
              <a:t>The surface atoms of their nickel target had, in the process of cooling, formed relatively large single crystals, and </a:t>
            </a:r>
            <a:r>
              <a:rPr lang="en-US" sz="2000" b="1" u="sng" dirty="0">
                <a:solidFill>
                  <a:prstClr val="black"/>
                </a:solidFill>
                <a:latin typeface="Comic Sans MS" panose="030F0702030302020204" pitchFamily="66" charset="0"/>
              </a:rPr>
              <a:t>they were observing electron diffraction </a:t>
            </a:r>
            <a:r>
              <a:rPr lang="en-US" sz="2000" b="1" u="sng" dirty="0">
                <a:solidFill>
                  <a:srgbClr val="FF0000"/>
                </a:solidFill>
                <a:latin typeface="Comic Sans MS" panose="030F0702030302020204" pitchFamily="66" charset="0"/>
              </a:rPr>
              <a:t>(wave nature of the electron).</a:t>
            </a:r>
          </a:p>
          <a:p>
            <a:pPr algn="just" defTabSz="914400">
              <a:spcBef>
                <a:spcPts val="0"/>
              </a:spcBef>
              <a:buClrTx/>
            </a:pPr>
            <a:r>
              <a:rPr lang="en-US" sz="2000" dirty="0">
                <a:solidFill>
                  <a:srgbClr val="231F20"/>
                </a:solidFill>
                <a:latin typeface="Comic Sans MS" panose="030F0702030302020204" pitchFamily="66" charset="0"/>
                <a:ea typeface="Times New Roman" panose="02020603050405020304" pitchFamily="18" charset="0"/>
              </a:rPr>
              <a:t>Recognizing the importance of their accidental </a:t>
            </a:r>
            <a:r>
              <a:rPr lang="en-US" sz="2000" spc="-15" dirty="0">
                <a:solidFill>
                  <a:srgbClr val="231F20"/>
                </a:solidFill>
                <a:latin typeface="Comic Sans MS" panose="030F0702030302020204" pitchFamily="66" charset="0"/>
                <a:ea typeface="Times New Roman" panose="02020603050405020304" pitchFamily="18" charset="0"/>
              </a:rPr>
              <a:t>discovery, </a:t>
            </a:r>
            <a:r>
              <a:rPr lang="en-US" sz="2000" b="1" u="sng" dirty="0">
                <a:solidFill>
                  <a:schemeClr val="accent1">
                    <a:lumMod val="75000"/>
                  </a:schemeClr>
                </a:solidFill>
                <a:latin typeface="Comic Sans MS" panose="030F0702030302020204" pitchFamily="66" charset="0"/>
                <a:ea typeface="Times New Roman" panose="02020603050405020304" pitchFamily="18" charset="0"/>
              </a:rPr>
              <a:t>they then prepared a target consisting of a single crystal of nickel and extensively investigated the scattering of electrons from it.</a:t>
            </a:r>
            <a:endParaRPr lang="en-US" sz="2000" b="1" u="sng" dirty="0">
              <a:solidFill>
                <a:schemeClr val="accent1">
                  <a:lumMod val="75000"/>
                </a:schemeClr>
              </a:solidFill>
              <a:latin typeface="Comic Sans MS" panose="030F0702030302020204" pitchFamily="66" charset="0"/>
            </a:endParaRPr>
          </a:p>
          <a:p>
            <a:endParaRPr lang="en-US" dirty="0"/>
          </a:p>
        </p:txBody>
      </p:sp>
    </p:spTree>
    <p:extLst>
      <p:ext uri="{BB962C8B-B14F-4D97-AF65-F5344CB8AC3E}">
        <p14:creationId xmlns:p14="http://schemas.microsoft.com/office/powerpoint/2010/main" val="1545979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9459" name="Text Box 3"/>
              <p:cNvSpPr txBox="1">
                <a:spLocks noChangeArrowheads="1"/>
              </p:cNvSpPr>
              <p:nvPr/>
            </p:nvSpPr>
            <p:spPr bwMode="auto">
              <a:xfrm>
                <a:off x="906087" y="1142267"/>
                <a:ext cx="10091651" cy="310854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marL="457200" marR="0" lvl="0" indent="-457200" algn="l" defTabSz="914400" rtl="0" eaLnBrk="1" fontAlgn="auto" latinLnBrk="0" hangingPunct="1">
                  <a:lnSpc>
                    <a:spcPct val="100000"/>
                  </a:lnSpc>
                  <a:spcBef>
                    <a:spcPct val="50000"/>
                  </a:spcBef>
                  <a:spcAft>
                    <a:spcPts val="0"/>
                  </a:spcAft>
                  <a:buClrTx/>
                  <a:buSzTx/>
                  <a:buFont typeface="Wingdings" panose="05000000000000000000" pitchFamily="2" charset="2"/>
                  <a:buChar char="Ø"/>
                  <a:tabLst/>
                  <a:defRPr/>
                </a:pPr>
                <a:r>
                  <a:rPr kumimoji="0" lang="en-US" altLang="en-US" sz="2800" b="0" i="0" u="none" strike="noStrike" kern="1200" cap="none" spc="0" normalizeH="0" baseline="0" noProof="0" dirty="0">
                    <a:ln>
                      <a:noFill/>
                    </a:ln>
                    <a:solidFill>
                      <a:srgbClr val="2E83C3">
                        <a:lumMod val="50000"/>
                      </a:srgbClr>
                    </a:solidFill>
                    <a:effectLst/>
                    <a:uLnTx/>
                    <a:uFillTx/>
                    <a:latin typeface="Comic Sans MS" panose="030F0702030302020204" pitchFamily="66" charset="0"/>
                    <a:ea typeface="+mn-ea"/>
                    <a:cs typeface="+mn-cs"/>
                  </a:rPr>
                  <a:t>Compton did experiments in which he scattered X-rays from different materials. </a:t>
                </a:r>
              </a:p>
              <a:p>
                <a:pPr marL="457200" marR="0" lvl="0" indent="-457200" algn="l" defTabSz="914400" rtl="0" eaLnBrk="1" fontAlgn="auto" latinLnBrk="0" hangingPunct="1">
                  <a:lnSpc>
                    <a:spcPct val="100000"/>
                  </a:lnSpc>
                  <a:spcBef>
                    <a:spcPct val="50000"/>
                  </a:spcBef>
                  <a:spcAft>
                    <a:spcPts val="0"/>
                  </a:spcAft>
                  <a:buClrTx/>
                  <a:buSzTx/>
                  <a:buFont typeface="Wingdings" panose="05000000000000000000" pitchFamily="2" charset="2"/>
                  <a:buChar char="Ø"/>
                  <a:tabLst/>
                  <a:defRPr/>
                </a:pPr>
                <a:r>
                  <a:rPr kumimoji="0" lang="en-US" altLang="en-US" sz="2800" b="0" i="0" u="none" strike="noStrike" kern="1200" cap="none" spc="0" normalizeH="0" baseline="0" noProof="0" dirty="0">
                    <a:ln>
                      <a:noFill/>
                    </a:ln>
                    <a:solidFill>
                      <a:srgbClr val="2E83C3">
                        <a:lumMod val="50000"/>
                      </a:srgbClr>
                    </a:solidFill>
                    <a:effectLst/>
                    <a:uLnTx/>
                    <a:uFillTx/>
                    <a:latin typeface="Comic Sans MS" panose="030F0702030302020204" pitchFamily="66" charset="0"/>
                    <a:ea typeface="+mn-ea"/>
                    <a:cs typeface="+mn-cs"/>
                  </a:rPr>
                  <a:t>The momentum of a photon is </a:t>
                </a:r>
                <a14:m>
                  <m:oMath xmlns:m="http://schemas.openxmlformats.org/officeDocument/2006/math">
                    <m:r>
                      <a:rPr kumimoji="0" lang="en-US" altLang="en-US" sz="2800" b="0" i="1" u="none" strike="noStrike" kern="1200" cap="none" spc="0" normalizeH="0" baseline="0" noProof="0" dirty="0">
                        <a:ln>
                          <a:noFill/>
                        </a:ln>
                        <a:solidFill>
                          <a:srgbClr val="2E83C3">
                            <a:lumMod val="50000"/>
                          </a:srgbClr>
                        </a:solidFill>
                        <a:effectLst/>
                        <a:uLnTx/>
                        <a:uFillTx/>
                        <a:latin typeface="Cambria Math" panose="02040503050406030204" pitchFamily="18" charset="0"/>
                        <a:ea typeface="+mn-ea"/>
                        <a:cs typeface="+mn-cs"/>
                      </a:rPr>
                      <m:t>𝑝</m:t>
                    </m:r>
                    <m:r>
                      <a:rPr kumimoji="0" lang="en-US" altLang="en-US" sz="2800" b="0" i="1" u="none" strike="noStrike" kern="1200" cap="none" spc="0" normalizeH="0" baseline="0" noProof="0" dirty="0">
                        <a:ln>
                          <a:noFill/>
                        </a:ln>
                        <a:solidFill>
                          <a:srgbClr val="2E83C3">
                            <a:lumMod val="50000"/>
                          </a:srgbClr>
                        </a:solidFill>
                        <a:effectLst/>
                        <a:uLnTx/>
                        <a:uFillTx/>
                        <a:latin typeface="Cambria Math" panose="02040503050406030204" pitchFamily="18" charset="0"/>
                        <a:ea typeface="+mn-ea"/>
                        <a:cs typeface="+mn-cs"/>
                      </a:rPr>
                      <m:t>=</m:t>
                    </m:r>
                    <m:r>
                      <a:rPr kumimoji="0" lang="en-US" altLang="en-US" sz="2800" b="0" i="1" u="none" strike="noStrike" kern="1200" cap="none" spc="0" normalizeH="0" baseline="0" noProof="0" dirty="0">
                        <a:ln>
                          <a:noFill/>
                        </a:ln>
                        <a:solidFill>
                          <a:srgbClr val="2E83C3">
                            <a:lumMod val="50000"/>
                          </a:srgbClr>
                        </a:solidFill>
                        <a:effectLst/>
                        <a:uLnTx/>
                        <a:uFillTx/>
                        <a:latin typeface="Cambria Math" panose="02040503050406030204" pitchFamily="18" charset="0"/>
                        <a:ea typeface="+mn-ea"/>
                        <a:cs typeface="+mn-cs"/>
                      </a:rPr>
                      <m:t>h</m:t>
                    </m:r>
                    <m:r>
                      <a:rPr kumimoji="0" lang="en-US" altLang="en-US" sz="2800" b="0" i="1" u="none" strike="noStrike" kern="1200" cap="none" spc="0" normalizeH="0" baseline="0" noProof="0" dirty="0">
                        <a:ln>
                          <a:noFill/>
                        </a:ln>
                        <a:solidFill>
                          <a:srgbClr val="2E83C3">
                            <a:lumMod val="50000"/>
                          </a:srgbClr>
                        </a:solidFill>
                        <a:effectLst/>
                        <a:uLnTx/>
                        <a:uFillTx/>
                        <a:latin typeface="Cambria Math" panose="02040503050406030204" pitchFamily="18" charset="0"/>
                        <a:ea typeface="+mn-ea"/>
                        <a:cs typeface="+mn-cs"/>
                      </a:rPr>
                      <m:t>/</m:t>
                    </m:r>
                    <m:r>
                      <a:rPr kumimoji="0" lang="el-GR" altLang="en-US" sz="2800" b="0" i="1" u="none" strike="noStrike" kern="1200" cap="none" spc="0" normalizeH="0" baseline="0" noProof="0" dirty="0">
                        <a:ln>
                          <a:noFill/>
                        </a:ln>
                        <a:solidFill>
                          <a:srgbClr val="2E83C3">
                            <a:lumMod val="50000"/>
                          </a:srgbClr>
                        </a:solidFill>
                        <a:effectLst/>
                        <a:uLnTx/>
                        <a:uFillTx/>
                        <a:latin typeface="Cambria Math" panose="02040503050406030204" pitchFamily="18" charset="0"/>
                        <a:ea typeface="+mn-ea"/>
                        <a:cs typeface="+mn-cs"/>
                      </a:rPr>
                      <m:t>𝜆</m:t>
                    </m:r>
                  </m:oMath>
                </a14:m>
                <a:endParaRPr kumimoji="0" lang="en-US" altLang="en-US" sz="2800" b="0" i="0" u="none" strike="noStrike" kern="1200" cap="none" spc="0" normalizeH="0" baseline="0" noProof="0" dirty="0">
                  <a:ln>
                    <a:noFill/>
                  </a:ln>
                  <a:solidFill>
                    <a:srgbClr val="2E83C3">
                      <a:lumMod val="50000"/>
                    </a:srgbClr>
                  </a:solidFill>
                  <a:effectLst/>
                  <a:uLnTx/>
                  <a:uFillTx/>
                  <a:latin typeface="Comic Sans MS" panose="030F0702030302020204" pitchFamily="66" charset="0"/>
                  <a:ea typeface="+mn-ea"/>
                  <a:cs typeface="+mn-cs"/>
                </a:endParaRPr>
              </a:p>
              <a:p>
                <a:pPr marL="457200" marR="0" lvl="0" indent="-457200" algn="l" defTabSz="914400" rtl="0" eaLnBrk="1" fontAlgn="auto" latinLnBrk="0" hangingPunct="1">
                  <a:lnSpc>
                    <a:spcPct val="100000"/>
                  </a:lnSpc>
                  <a:spcBef>
                    <a:spcPct val="50000"/>
                  </a:spcBef>
                  <a:spcAft>
                    <a:spcPts val="0"/>
                  </a:spcAft>
                  <a:buClrTx/>
                  <a:buSzTx/>
                  <a:buFont typeface="Wingdings" panose="05000000000000000000" pitchFamily="2" charset="2"/>
                  <a:buChar char="Ø"/>
                  <a:tabLst/>
                  <a:defRPr/>
                </a:pPr>
                <a:r>
                  <a:rPr kumimoji="0" lang="en-US" altLang="en-US" sz="2800" b="0" i="0" u="none" strike="noStrike" kern="1200" cap="none" spc="0" normalizeH="0" baseline="0" noProof="0" dirty="0">
                    <a:ln>
                      <a:noFill/>
                    </a:ln>
                    <a:solidFill>
                      <a:srgbClr val="2E83C3">
                        <a:lumMod val="50000"/>
                      </a:srgbClr>
                    </a:solidFill>
                    <a:effectLst/>
                    <a:uLnTx/>
                    <a:uFillTx/>
                    <a:latin typeface="Comic Sans MS" panose="030F0702030302020204" pitchFamily="66" charset="0"/>
                    <a:ea typeface="+mn-ea"/>
                    <a:cs typeface="+mn-cs"/>
                  </a:rPr>
                  <a:t>Compton found that the scattered X-rays (photon) had a </a:t>
                </a:r>
                <a:r>
                  <a:rPr kumimoji="0" lang="en-US" altLang="en-US" sz="2800" b="0" i="0" u="sng" strike="noStrike" kern="1200" cap="none" spc="0" normalizeH="0" baseline="0" noProof="0" dirty="0">
                    <a:ln>
                      <a:noFill/>
                    </a:ln>
                    <a:solidFill>
                      <a:srgbClr val="2E83C3">
                        <a:lumMod val="50000"/>
                      </a:srgbClr>
                    </a:solidFill>
                    <a:effectLst/>
                    <a:uLnTx/>
                    <a:uFillTx/>
                    <a:latin typeface="Comic Sans MS" panose="030F0702030302020204" pitchFamily="66" charset="0"/>
                    <a:ea typeface="+mn-ea"/>
                    <a:cs typeface="+mn-cs"/>
                  </a:rPr>
                  <a:t>slightly longer wavelength </a:t>
                </a:r>
                <a:r>
                  <a:rPr kumimoji="0" lang="en-US" altLang="en-US" sz="2800" b="0" i="0" u="none" strike="noStrike" kern="1200" cap="none" spc="0" normalizeH="0" baseline="0" noProof="0" dirty="0">
                    <a:ln>
                      <a:noFill/>
                    </a:ln>
                    <a:solidFill>
                      <a:srgbClr val="2E83C3">
                        <a:lumMod val="50000"/>
                      </a:srgbClr>
                    </a:solidFill>
                    <a:effectLst/>
                    <a:uLnTx/>
                    <a:uFillTx/>
                    <a:latin typeface="Comic Sans MS" panose="030F0702030302020204" pitchFamily="66" charset="0"/>
                    <a:ea typeface="+mn-ea"/>
                    <a:cs typeface="+mn-cs"/>
                  </a:rPr>
                  <a:t>than the incident ones, and that </a:t>
                </a:r>
                <a:r>
                  <a:rPr kumimoji="0" lang="en-US" altLang="en-US" sz="2800" b="0" i="0" u="sng" strike="noStrike" kern="1200" cap="none" spc="0" normalizeH="0" baseline="0" noProof="0" dirty="0">
                    <a:ln>
                      <a:noFill/>
                    </a:ln>
                    <a:solidFill>
                      <a:srgbClr val="2E83C3">
                        <a:lumMod val="50000"/>
                      </a:srgbClr>
                    </a:solidFill>
                    <a:effectLst/>
                    <a:uLnTx/>
                    <a:uFillTx/>
                    <a:latin typeface="Comic Sans MS" panose="030F0702030302020204" pitchFamily="66" charset="0"/>
                    <a:ea typeface="+mn-ea"/>
                    <a:cs typeface="+mn-cs"/>
                  </a:rPr>
                  <a:t>the wavelength depended on the scattering angle</a:t>
                </a:r>
                <a:r>
                  <a:rPr kumimoji="0" lang="en-US" altLang="en-US" sz="2800" b="0" i="0" u="none" strike="noStrike" kern="1200" cap="none" spc="0" normalizeH="0" baseline="0" noProof="0" dirty="0">
                    <a:ln>
                      <a:noFill/>
                    </a:ln>
                    <a:solidFill>
                      <a:srgbClr val="2E83C3">
                        <a:lumMod val="50000"/>
                      </a:srgbClr>
                    </a:solidFill>
                    <a:effectLst/>
                    <a:uLnTx/>
                    <a:uFillTx/>
                    <a:latin typeface="Comic Sans MS" panose="030F0702030302020204" pitchFamily="66" charset="0"/>
                    <a:ea typeface="+mn-ea"/>
                    <a:cs typeface="+mn-cs"/>
                  </a:rPr>
                  <a:t>:</a:t>
                </a:r>
              </a:p>
            </p:txBody>
          </p:sp>
        </mc:Choice>
        <mc:Fallback xmlns="">
          <p:sp>
            <p:nvSpPr>
              <p:cNvPr id="19459" name="Text Box 3"/>
              <p:cNvSpPr txBox="1">
                <a:spLocks noRot="1" noChangeAspect="1" noMove="1" noResize="1" noEditPoints="1" noAdjustHandles="1" noChangeArrowheads="1" noChangeShapeType="1" noTextEdit="1"/>
              </p:cNvSpPr>
              <p:nvPr/>
            </p:nvSpPr>
            <p:spPr bwMode="auto">
              <a:xfrm>
                <a:off x="906087" y="1142267"/>
                <a:ext cx="10091651" cy="3108543"/>
              </a:xfrm>
              <a:prstGeom prst="rect">
                <a:avLst/>
              </a:prstGeom>
              <a:blipFill>
                <a:blip r:embed="rId2"/>
                <a:stretch>
                  <a:fillRect l="-1088" t="-1961" r="-2054" b="-451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9462" name="Rectangle 6"/>
          <p:cNvSpPr>
            <a:spLocks noGrp="1" noChangeArrowheads="1"/>
          </p:cNvSpPr>
          <p:nvPr>
            <p:ph type="title"/>
          </p:nvPr>
        </p:nvSpPr>
        <p:spPr>
          <a:xfrm>
            <a:off x="3755401" y="264544"/>
            <a:ext cx="6347714" cy="598098"/>
          </a:xfrm>
        </p:spPr>
        <p:txBody>
          <a:bodyPr>
            <a:noAutofit/>
          </a:bodyPr>
          <a:lstStyle/>
          <a:p>
            <a:r>
              <a:rPr lang="en-US" altLang="en-US" sz="4000" dirty="0">
                <a:solidFill>
                  <a:schemeClr val="accent2">
                    <a:lumMod val="75000"/>
                  </a:schemeClr>
                </a:solidFill>
                <a:latin typeface="Comic Sans MS" panose="030F0702030302020204" pitchFamily="66" charset="0"/>
              </a:rPr>
              <a:t>Compton Effect</a:t>
            </a:r>
          </a:p>
        </p:txBody>
      </p:sp>
      <p:pic>
        <p:nvPicPr>
          <p:cNvPr id="19464" name="Picture 8" descr="37-6a"/>
          <p:cNvPicPr>
            <a:picLocks noChangeAspect="1" noChangeArrowheads="1"/>
          </p:cNvPicPr>
          <p:nvPr/>
        </p:nvPicPr>
        <p:blipFill>
          <a:blip r:embed="rId3">
            <a:extLst>
              <a:ext uri="{28A0092B-C50C-407E-A947-70E740481C1C}">
                <a14:useLocalDpi xmlns:a14="http://schemas.microsoft.com/office/drawing/2010/main" val="0"/>
              </a:ext>
            </a:extLst>
          </a:blip>
          <a:srcRect r="55925"/>
          <a:stretch>
            <a:fillRect/>
          </a:stretch>
        </p:blipFill>
        <p:spPr bwMode="auto">
          <a:xfrm>
            <a:off x="2938212" y="4684113"/>
            <a:ext cx="5582681" cy="134575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5128953" y="4530436"/>
            <a:ext cx="1005840" cy="162929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cxnSp>
        <p:nvCxnSpPr>
          <p:cNvPr id="4" name="Straight Arrow Connector 3"/>
          <p:cNvCxnSpPr/>
          <p:nvPr/>
        </p:nvCxnSpPr>
        <p:spPr>
          <a:xfrm flipH="1" flipV="1">
            <a:off x="6071378" y="5545173"/>
            <a:ext cx="784925" cy="373489"/>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TextBox 4"/>
              <p:cNvSpPr txBox="1"/>
              <p:nvPr/>
            </p:nvSpPr>
            <p:spPr>
              <a:xfrm>
                <a:off x="6856303" y="5771937"/>
                <a:ext cx="548900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oMath>
                </a14:m>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0.00243nm is called Compton wavelength of the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electron </a:t>
                </a:r>
              </a:p>
            </p:txBody>
          </p:sp>
        </mc:Choice>
        <mc:Fallback xmlns="">
          <p:sp>
            <p:nvSpPr>
              <p:cNvPr id="5" name="TextBox 4"/>
              <p:cNvSpPr txBox="1">
                <a:spLocks noRot="1" noChangeAspect="1" noMove="1" noResize="1" noEditPoints="1" noAdjustHandles="1" noChangeArrowheads="1" noChangeShapeType="1" noTextEdit="1"/>
              </p:cNvSpPr>
              <p:nvPr/>
            </p:nvSpPr>
            <p:spPr>
              <a:xfrm>
                <a:off x="6856303" y="5771937"/>
                <a:ext cx="5489003" cy="646331"/>
              </a:xfrm>
              <a:prstGeom prst="rect">
                <a:avLst/>
              </a:prstGeom>
              <a:blipFill>
                <a:blip r:embed="rId4"/>
                <a:stretch>
                  <a:fillRect l="-1000" t="-4717" r="-111" b="-15094"/>
                </a:stretch>
              </a:blipFill>
            </p:spPr>
            <p:txBody>
              <a:bodyPr/>
              <a:lstStyle/>
              <a:p>
                <a:r>
                  <a:rPr lang="en-US">
                    <a:noFill/>
                  </a:rPr>
                  <a:t> </a:t>
                </a:r>
              </a:p>
            </p:txBody>
          </p:sp>
        </mc:Fallback>
      </mc:AlternateContent>
    </p:spTree>
    <p:extLst>
      <p:ext uri="{BB962C8B-B14F-4D97-AF65-F5344CB8AC3E}">
        <p14:creationId xmlns:p14="http://schemas.microsoft.com/office/powerpoint/2010/main" val="33361330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DF353-3F8A-4189-9EA2-C3C1F15E5663}"/>
              </a:ext>
            </a:extLst>
          </p:cNvPr>
          <p:cNvSpPr>
            <a:spLocks noGrp="1"/>
          </p:cNvSpPr>
          <p:nvPr>
            <p:ph type="title"/>
          </p:nvPr>
        </p:nvSpPr>
        <p:spPr>
          <a:xfrm>
            <a:off x="2593602" y="624110"/>
            <a:ext cx="8785599" cy="860741"/>
          </a:xfrm>
        </p:spPr>
        <p:txBody>
          <a:bodyPr/>
          <a:lstStyle/>
          <a:p>
            <a:r>
              <a:rPr lang="en-US" dirty="0">
                <a:solidFill>
                  <a:srgbClr val="92AA4C">
                    <a:lumMod val="50000"/>
                  </a:srgbClr>
                </a:solidFill>
                <a:latin typeface="Comic Sans MS" panose="030F0702030302020204" pitchFamily="66" charset="0"/>
              </a:rPr>
              <a:t>Davisson-</a:t>
            </a:r>
            <a:r>
              <a:rPr lang="en-US" dirty="0" err="1">
                <a:solidFill>
                  <a:srgbClr val="92AA4C">
                    <a:lumMod val="50000"/>
                  </a:srgbClr>
                </a:solidFill>
                <a:latin typeface="Comic Sans MS" panose="030F0702030302020204" pitchFamily="66" charset="0"/>
              </a:rPr>
              <a:t>Germer</a:t>
            </a:r>
            <a:r>
              <a:rPr lang="en-US" dirty="0">
                <a:solidFill>
                  <a:srgbClr val="92AA4C">
                    <a:lumMod val="50000"/>
                  </a:srgbClr>
                </a:solidFill>
                <a:latin typeface="Comic Sans MS" panose="030F0702030302020204" pitchFamily="66" charset="0"/>
              </a:rPr>
              <a:t> Experiment</a:t>
            </a:r>
            <a:endParaRPr lang="en-US" dirty="0"/>
          </a:p>
        </p:txBody>
      </p:sp>
      <p:sp>
        <p:nvSpPr>
          <p:cNvPr id="3" name="Content Placeholder 2">
            <a:extLst>
              <a:ext uri="{FF2B5EF4-FFF2-40B4-BE49-F238E27FC236}">
                <a16:creationId xmlns:a16="http://schemas.microsoft.com/office/drawing/2014/main" id="{681EB92F-8000-4D5F-A609-38817BB88EC5}"/>
              </a:ext>
            </a:extLst>
          </p:cNvPr>
          <p:cNvSpPr>
            <a:spLocks noGrp="1"/>
          </p:cNvSpPr>
          <p:nvPr>
            <p:ph idx="1"/>
          </p:nvPr>
        </p:nvSpPr>
        <p:spPr>
          <a:xfrm>
            <a:off x="1434517" y="1540188"/>
            <a:ext cx="9575569" cy="5212949"/>
          </a:xfrm>
        </p:spPr>
        <p:txBody>
          <a:bodyPr/>
          <a:lstStyle/>
          <a:p>
            <a:r>
              <a:rPr lang="en-US" dirty="0">
                <a:hlinkClick r:id="rId2"/>
              </a:rPr>
              <a:t>https://www.youtube.com/watch?v=Ho7K27B_Uu8</a:t>
            </a:r>
            <a:endParaRPr lang="en-US" dirty="0"/>
          </a:p>
          <a:p>
            <a:endParaRPr lang="en-US" dirty="0"/>
          </a:p>
        </p:txBody>
      </p:sp>
      <p:pic>
        <p:nvPicPr>
          <p:cNvPr id="4" name="Picture 3">
            <a:extLst>
              <a:ext uri="{FF2B5EF4-FFF2-40B4-BE49-F238E27FC236}">
                <a16:creationId xmlns:a16="http://schemas.microsoft.com/office/drawing/2014/main" id="{4A33A861-565E-4A23-B354-D11768E32DC2}"/>
              </a:ext>
            </a:extLst>
          </p:cNvPr>
          <p:cNvPicPr>
            <a:picLocks noChangeAspect="1"/>
          </p:cNvPicPr>
          <p:nvPr/>
        </p:nvPicPr>
        <p:blipFill rotWithShape="1">
          <a:blip r:embed="rId3"/>
          <a:srcRect l="14518" t="18226" r="36972" b="16331"/>
          <a:stretch/>
        </p:blipFill>
        <p:spPr>
          <a:xfrm>
            <a:off x="2593602" y="2265027"/>
            <a:ext cx="5914239" cy="4488110"/>
          </a:xfrm>
          <a:prstGeom prst="rect">
            <a:avLst/>
          </a:prstGeom>
        </p:spPr>
      </p:pic>
    </p:spTree>
    <p:extLst>
      <p:ext uri="{BB962C8B-B14F-4D97-AF65-F5344CB8AC3E}">
        <p14:creationId xmlns:p14="http://schemas.microsoft.com/office/powerpoint/2010/main" val="516044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3602" y="624110"/>
            <a:ext cx="8785599" cy="888806"/>
          </a:xfrm>
        </p:spPr>
        <p:txBody>
          <a:bodyPr/>
          <a:lstStyle/>
          <a:p>
            <a:r>
              <a:rPr lang="en-US" dirty="0">
                <a:solidFill>
                  <a:srgbClr val="92AA4C">
                    <a:lumMod val="50000"/>
                  </a:srgbClr>
                </a:solidFill>
                <a:latin typeface="Comic Sans MS" panose="030F0702030302020204" pitchFamily="66" charset="0"/>
              </a:rPr>
              <a:t>Davisson-</a:t>
            </a:r>
            <a:r>
              <a:rPr lang="en-US" dirty="0" err="1">
                <a:solidFill>
                  <a:srgbClr val="92AA4C">
                    <a:lumMod val="50000"/>
                  </a:srgbClr>
                </a:solidFill>
                <a:latin typeface="Comic Sans MS" panose="030F0702030302020204" pitchFamily="66" charset="0"/>
              </a:rPr>
              <a:t>Germer</a:t>
            </a:r>
            <a:r>
              <a:rPr lang="en-US" dirty="0">
                <a:solidFill>
                  <a:srgbClr val="92AA4C">
                    <a:lumMod val="50000"/>
                  </a:srgbClr>
                </a:solidFill>
                <a:latin typeface="Comic Sans MS" panose="030F0702030302020204" pitchFamily="66" charset="0"/>
              </a:rPr>
              <a:t> Experiment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2125" y="1716967"/>
            <a:ext cx="1808785" cy="3229105"/>
          </a:xfrm>
        </p:spPr>
      </p:pic>
      <p:sp>
        <p:nvSpPr>
          <p:cNvPr id="5" name="TextBox 4"/>
          <p:cNvSpPr txBox="1"/>
          <p:nvPr/>
        </p:nvSpPr>
        <p:spPr>
          <a:xfrm>
            <a:off x="1513702" y="1476442"/>
            <a:ext cx="112562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entury Gothic" panose="020B0502020202020204"/>
                <a:ea typeface="+mn-ea"/>
                <a:cs typeface="+mn-cs"/>
              </a:rPr>
              <a:t>Electron gun</a:t>
            </a:r>
          </a:p>
        </p:txBody>
      </p:sp>
      <p:sp>
        <p:nvSpPr>
          <p:cNvPr id="6" name="Rectangle 5"/>
          <p:cNvSpPr/>
          <p:nvPr/>
        </p:nvSpPr>
        <p:spPr>
          <a:xfrm>
            <a:off x="213360" y="4946072"/>
            <a:ext cx="4874029" cy="116955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The Davisson- Germer experiment.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Low-energy electrons scattered at angle </a:t>
            </a:r>
            <a:r>
              <a:rPr kumimoji="0" lang="el-GR"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φ</a:t>
            </a:r>
            <a:r>
              <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from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 nickel crystal are detected in an ionization chamber. The kinetic energy of the electrons could be varied by changing the accelerating voltage on the electron gun</a:t>
            </a:r>
          </a:p>
        </p:txBody>
      </p:sp>
      <p:sp>
        <p:nvSpPr>
          <p:cNvPr id="7" name="TextBox 6"/>
          <p:cNvSpPr txBox="1"/>
          <p:nvPr/>
        </p:nvSpPr>
        <p:spPr>
          <a:xfrm>
            <a:off x="2043404" y="2421107"/>
            <a:ext cx="182741" cy="307777"/>
          </a:xfrm>
          <a:prstGeom prst="rect">
            <a:avLst/>
          </a:prstGeom>
          <a:solidFill>
            <a:schemeClr val="accent3">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a:ln>
                  <a:noFill/>
                </a:ln>
                <a:solidFill>
                  <a:prstClr val="black"/>
                </a:solidFill>
                <a:effectLst/>
                <a:uLnTx/>
                <a:uFillTx/>
                <a:latin typeface="Comic Sans MS" panose="030F0702030302020204" pitchFamily="66" charset="0"/>
                <a:ea typeface="+mn-ea"/>
                <a:cs typeface="+mn-cs"/>
              </a:rPr>
              <a:t>φ</a:t>
            </a: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pic>
        <p:nvPicPr>
          <p:cNvPr id="2071" name="Picture 2070"/>
          <p:cNvPicPr>
            <a:picLocks noChangeAspect="1"/>
          </p:cNvPicPr>
          <p:nvPr/>
        </p:nvPicPr>
        <p:blipFill>
          <a:blip r:embed="rId3"/>
          <a:stretch>
            <a:fillRect/>
          </a:stretch>
        </p:blipFill>
        <p:spPr>
          <a:xfrm>
            <a:off x="4207737" y="2074085"/>
            <a:ext cx="7875405" cy="2514867"/>
          </a:xfrm>
          <a:prstGeom prst="rect">
            <a:avLst/>
          </a:prstGeom>
        </p:spPr>
      </p:pic>
      <p:sp>
        <p:nvSpPr>
          <p:cNvPr id="2072" name="TextBox 2071"/>
          <p:cNvSpPr txBox="1"/>
          <p:nvPr/>
        </p:nvSpPr>
        <p:spPr>
          <a:xfrm>
            <a:off x="8434875" y="3900196"/>
            <a:ext cx="107753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ngsana New" panose="02020603050405020304" pitchFamily="18" charset="-34"/>
                <a:ea typeface="+mn-ea"/>
                <a:cs typeface="Angsana New" panose="02020603050405020304" pitchFamily="18" charset="-34"/>
              </a:rPr>
              <a:t>Detector angle</a:t>
            </a:r>
          </a:p>
        </p:txBody>
      </p:sp>
      <p:sp>
        <p:nvSpPr>
          <p:cNvPr id="2073" name="TextBox 2072"/>
          <p:cNvSpPr txBox="1"/>
          <p:nvPr/>
        </p:nvSpPr>
        <p:spPr>
          <a:xfrm>
            <a:off x="5887616" y="2365286"/>
            <a:ext cx="933061" cy="369332"/>
          </a:xfrm>
          <a:prstGeom prst="rect">
            <a:avLst/>
          </a:prstGeom>
          <a:solidFill>
            <a:schemeClr val="tx2">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ngsana New" panose="02020603050405020304" pitchFamily="18" charset="-34"/>
              </a:rPr>
              <a:t>φ</a:t>
            </a:r>
            <a:r>
              <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ngsana New" panose="02020603050405020304" pitchFamily="18" charset="-34"/>
              </a:rPr>
              <a:t>=50º</a:t>
            </a:r>
          </a:p>
        </p:txBody>
      </p:sp>
      <p:sp>
        <p:nvSpPr>
          <p:cNvPr id="2074" name="TextBox 2073"/>
          <p:cNvSpPr txBox="1"/>
          <p:nvPr/>
        </p:nvSpPr>
        <p:spPr>
          <a:xfrm>
            <a:off x="6713525" y="4084862"/>
            <a:ext cx="914400" cy="307777"/>
          </a:xfrm>
          <a:prstGeom prst="rect">
            <a:avLst/>
          </a:prstGeom>
          <a:solidFill>
            <a:schemeClr val="accent3">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φ=</a:t>
            </a:r>
            <a:r>
              <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9</a:t>
            </a:r>
            <a:r>
              <a:rPr kumimoji="0" lang="el-GR"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0</a:t>
            </a:r>
            <a:r>
              <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º</a:t>
            </a:r>
          </a:p>
        </p:txBody>
      </p:sp>
      <p:sp>
        <p:nvSpPr>
          <p:cNvPr id="2075" name="TextBox 2074"/>
          <p:cNvSpPr txBox="1"/>
          <p:nvPr/>
        </p:nvSpPr>
        <p:spPr>
          <a:xfrm>
            <a:off x="5227144" y="2063615"/>
            <a:ext cx="660472" cy="307777"/>
          </a:xfrm>
          <a:prstGeom prst="rect">
            <a:avLst/>
          </a:prstGeom>
          <a:solidFill>
            <a:schemeClr val="accent3">
              <a:lumMod val="20000"/>
              <a:lumOff val="8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4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φ=0</a:t>
            </a:r>
            <a:r>
              <a:rPr kumimoji="0" lang="en-US" sz="14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º</a:t>
            </a:r>
          </a:p>
        </p:txBody>
      </p:sp>
      <p:sp>
        <p:nvSpPr>
          <p:cNvPr id="2076" name="TextBox 2075"/>
          <p:cNvSpPr txBox="1"/>
          <p:nvPr/>
        </p:nvSpPr>
        <p:spPr>
          <a:xfrm>
            <a:off x="5227145" y="4450221"/>
            <a:ext cx="6744032" cy="19389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Scattered intensity vs. detector angle for 54-eV electrons. </a:t>
            </a:r>
          </a:p>
          <a:p>
            <a:pPr marL="342900" marR="0" lvl="0" indent="-342900" algn="just" defTabSz="914400" rtl="0" eaLnBrk="1" fontAlgn="auto" latinLnBrk="0" hangingPunct="1">
              <a:lnSpc>
                <a:spcPct val="100000"/>
              </a:lnSpc>
              <a:spcBef>
                <a:spcPts val="0"/>
              </a:spcBef>
              <a:spcAft>
                <a:spcPts val="0"/>
              </a:spcAft>
              <a:buClrTx/>
              <a:buSzTx/>
              <a:buFontTx/>
              <a:buAutoNum type="alphaLcParenBoth"/>
              <a:tabLst/>
              <a:defRPr/>
            </a:pPr>
            <a:r>
              <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Polar plot of the data. The intensity at each angle is indicated by the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distance of the point from the origin. Scattering angle </a:t>
            </a:r>
            <a:r>
              <a:rPr kumimoji="0" lang="el-GR"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ngsana New" panose="02020603050405020304" pitchFamily="18" charset="-34"/>
              </a:rPr>
              <a:t>φ</a:t>
            </a:r>
            <a:r>
              <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is plotted clockwise starting at the vertical axes.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(b) The same data plotted on a Cartesian graph.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The intensity scales are arbitrary but the same on both graphs. In each plot there is maximum intensity at </a:t>
            </a:r>
            <a:r>
              <a:rPr kumimoji="0" lang="el-GR"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ngsana New" panose="02020603050405020304" pitchFamily="18" charset="-34"/>
              </a:rPr>
              <a:t>φ </a:t>
            </a:r>
            <a:r>
              <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50°, as predicted </a:t>
            </a:r>
            <a:r>
              <a:rPr kumimoji="0" lang="en-US" sz="1400" b="1" i="0" u="sng"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for Bragg scattering of waves</a:t>
            </a:r>
            <a:r>
              <a:rPr kumimoji="0" lang="en-US" sz="14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kumimoji="0" lang="en-US" sz="1400" b="1" i="0" u="sng"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having wavelength </a:t>
            </a:r>
            <a:r>
              <a:rPr kumimoji="0" lang="el-GR" sz="1400" b="1" i="0" u="sng"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λ</a:t>
            </a:r>
            <a:r>
              <a:rPr kumimoji="0" lang="en-US" sz="1400" b="1" i="0" u="sng"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=h/p.</a:t>
            </a:r>
          </a:p>
        </p:txBody>
      </p:sp>
    </p:spTree>
    <p:extLst>
      <p:ext uri="{BB962C8B-B14F-4D97-AF65-F5344CB8AC3E}">
        <p14:creationId xmlns:p14="http://schemas.microsoft.com/office/powerpoint/2010/main" val="4263247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3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grpSp>
        <p:nvGrpSpPr>
          <p:cNvPr id="6" name="Group 1"/>
          <p:cNvGrpSpPr>
            <a:grpSpLocks/>
          </p:cNvGrpSpPr>
          <p:nvPr/>
        </p:nvGrpSpPr>
        <p:grpSpPr bwMode="auto">
          <a:xfrm>
            <a:off x="-7552124" y="2152168"/>
            <a:ext cx="14550085" cy="5305303"/>
            <a:chOff x="-4276" y="-1412"/>
            <a:chExt cx="11236" cy="4233"/>
          </a:xfrm>
        </p:grpSpPr>
        <p:sp>
          <p:nvSpPr>
            <p:cNvPr id="7" name="Freeform 133"/>
            <p:cNvSpPr>
              <a:spLocks/>
            </p:cNvSpPr>
            <p:nvPr/>
          </p:nvSpPr>
          <p:spPr bwMode="auto">
            <a:xfrm>
              <a:off x="2404" y="133"/>
              <a:ext cx="50" cy="50"/>
            </a:xfrm>
            <a:custGeom>
              <a:avLst/>
              <a:gdLst>
                <a:gd name="T0" fmla="*/ 38 w 50"/>
                <a:gd name="T1" fmla="*/ 0 h 50"/>
                <a:gd name="T2" fmla="*/ 11 w 50"/>
                <a:gd name="T3" fmla="*/ 0 h 50"/>
                <a:gd name="T4" fmla="*/ 0 w 50"/>
                <a:gd name="T5" fmla="*/ 11 h 50"/>
                <a:gd name="T6" fmla="*/ 0 w 50"/>
                <a:gd name="T7" fmla="*/ 38 h 50"/>
                <a:gd name="T8" fmla="*/ 11 w 50"/>
                <a:gd name="T9" fmla="*/ 50 h 50"/>
                <a:gd name="T10" fmla="*/ 38 w 50"/>
                <a:gd name="T11" fmla="*/ 50 h 50"/>
                <a:gd name="T12" fmla="*/ 50 w 50"/>
                <a:gd name="T13" fmla="*/ 38 h 50"/>
                <a:gd name="T14" fmla="*/ 50 w 50"/>
                <a:gd name="T15" fmla="*/ 11 h 50"/>
                <a:gd name="T16" fmla="*/ 38 w 50"/>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0">
                  <a:moveTo>
                    <a:pt x="38" y="0"/>
                  </a:moveTo>
                  <a:lnTo>
                    <a:pt x="11" y="0"/>
                  </a:lnTo>
                  <a:lnTo>
                    <a:pt x="0" y="11"/>
                  </a:lnTo>
                  <a:lnTo>
                    <a:pt x="0" y="38"/>
                  </a:lnTo>
                  <a:lnTo>
                    <a:pt x="11" y="50"/>
                  </a:lnTo>
                  <a:lnTo>
                    <a:pt x="38" y="50"/>
                  </a:lnTo>
                  <a:lnTo>
                    <a:pt x="50" y="38"/>
                  </a:lnTo>
                  <a:lnTo>
                    <a:pt x="50" y="11"/>
                  </a:lnTo>
                  <a:lnTo>
                    <a:pt x="38"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8" name="Freeform 132"/>
            <p:cNvSpPr>
              <a:spLocks/>
            </p:cNvSpPr>
            <p:nvPr/>
          </p:nvSpPr>
          <p:spPr bwMode="auto">
            <a:xfrm>
              <a:off x="2404" y="133"/>
              <a:ext cx="50" cy="50"/>
            </a:xfrm>
            <a:custGeom>
              <a:avLst/>
              <a:gdLst>
                <a:gd name="T0" fmla="*/ 25 w 50"/>
                <a:gd name="T1" fmla="*/ 50 h 50"/>
                <a:gd name="T2" fmla="*/ 38 w 50"/>
                <a:gd name="T3" fmla="*/ 50 h 50"/>
                <a:gd name="T4" fmla="*/ 50 w 50"/>
                <a:gd name="T5" fmla="*/ 38 h 50"/>
                <a:gd name="T6" fmla="*/ 50 w 50"/>
                <a:gd name="T7" fmla="*/ 25 h 50"/>
                <a:gd name="T8" fmla="*/ 50 w 50"/>
                <a:gd name="T9" fmla="*/ 11 h 50"/>
                <a:gd name="T10" fmla="*/ 38 w 50"/>
                <a:gd name="T11" fmla="*/ 0 h 50"/>
                <a:gd name="T12" fmla="*/ 25 w 50"/>
                <a:gd name="T13" fmla="*/ 0 h 50"/>
                <a:gd name="T14" fmla="*/ 11 w 50"/>
                <a:gd name="T15" fmla="*/ 0 h 50"/>
                <a:gd name="T16" fmla="*/ 0 w 50"/>
                <a:gd name="T17" fmla="*/ 11 h 50"/>
                <a:gd name="T18" fmla="*/ 0 w 50"/>
                <a:gd name="T19" fmla="*/ 25 h 50"/>
                <a:gd name="T20" fmla="*/ 0 w 50"/>
                <a:gd name="T21" fmla="*/ 38 h 50"/>
                <a:gd name="T22" fmla="*/ 11 w 50"/>
                <a:gd name="T23" fmla="*/ 50 h 50"/>
                <a:gd name="T24" fmla="*/ 25 w 50"/>
                <a:gd name="T25"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50">
                  <a:moveTo>
                    <a:pt x="25" y="50"/>
                  </a:moveTo>
                  <a:lnTo>
                    <a:pt x="38" y="50"/>
                  </a:lnTo>
                  <a:lnTo>
                    <a:pt x="50" y="38"/>
                  </a:lnTo>
                  <a:lnTo>
                    <a:pt x="50" y="25"/>
                  </a:lnTo>
                  <a:lnTo>
                    <a:pt x="50" y="11"/>
                  </a:lnTo>
                  <a:lnTo>
                    <a:pt x="38" y="0"/>
                  </a:lnTo>
                  <a:lnTo>
                    <a:pt x="25" y="0"/>
                  </a:lnTo>
                  <a:lnTo>
                    <a:pt x="11" y="0"/>
                  </a:lnTo>
                  <a:lnTo>
                    <a:pt x="0" y="11"/>
                  </a:lnTo>
                  <a:lnTo>
                    <a:pt x="0" y="25"/>
                  </a:lnTo>
                  <a:lnTo>
                    <a:pt x="0" y="38"/>
                  </a:lnTo>
                  <a:lnTo>
                    <a:pt x="11" y="50"/>
                  </a:lnTo>
                  <a:lnTo>
                    <a:pt x="25" y="5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9" name="Freeform 131"/>
            <p:cNvSpPr>
              <a:spLocks/>
            </p:cNvSpPr>
            <p:nvPr/>
          </p:nvSpPr>
          <p:spPr bwMode="auto">
            <a:xfrm>
              <a:off x="2878" y="133"/>
              <a:ext cx="50" cy="50"/>
            </a:xfrm>
            <a:custGeom>
              <a:avLst/>
              <a:gdLst>
                <a:gd name="T0" fmla="*/ 38 w 50"/>
                <a:gd name="T1" fmla="*/ 0 h 50"/>
                <a:gd name="T2" fmla="*/ 11 w 50"/>
                <a:gd name="T3" fmla="*/ 0 h 50"/>
                <a:gd name="T4" fmla="*/ 0 w 50"/>
                <a:gd name="T5" fmla="*/ 11 h 50"/>
                <a:gd name="T6" fmla="*/ 0 w 50"/>
                <a:gd name="T7" fmla="*/ 38 h 50"/>
                <a:gd name="T8" fmla="*/ 11 w 50"/>
                <a:gd name="T9" fmla="*/ 50 h 50"/>
                <a:gd name="T10" fmla="*/ 38 w 50"/>
                <a:gd name="T11" fmla="*/ 50 h 50"/>
                <a:gd name="T12" fmla="*/ 50 w 50"/>
                <a:gd name="T13" fmla="*/ 38 h 50"/>
                <a:gd name="T14" fmla="*/ 50 w 50"/>
                <a:gd name="T15" fmla="*/ 11 h 50"/>
                <a:gd name="T16" fmla="*/ 38 w 50"/>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0">
                  <a:moveTo>
                    <a:pt x="38" y="0"/>
                  </a:moveTo>
                  <a:lnTo>
                    <a:pt x="11" y="0"/>
                  </a:lnTo>
                  <a:lnTo>
                    <a:pt x="0" y="11"/>
                  </a:lnTo>
                  <a:lnTo>
                    <a:pt x="0" y="38"/>
                  </a:lnTo>
                  <a:lnTo>
                    <a:pt x="11" y="50"/>
                  </a:lnTo>
                  <a:lnTo>
                    <a:pt x="38" y="50"/>
                  </a:lnTo>
                  <a:lnTo>
                    <a:pt x="50" y="38"/>
                  </a:lnTo>
                  <a:lnTo>
                    <a:pt x="50" y="11"/>
                  </a:lnTo>
                  <a:lnTo>
                    <a:pt x="38"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0" name="Freeform 130"/>
            <p:cNvSpPr>
              <a:spLocks/>
            </p:cNvSpPr>
            <p:nvPr/>
          </p:nvSpPr>
          <p:spPr bwMode="auto">
            <a:xfrm>
              <a:off x="2878" y="133"/>
              <a:ext cx="50" cy="50"/>
            </a:xfrm>
            <a:custGeom>
              <a:avLst/>
              <a:gdLst>
                <a:gd name="T0" fmla="*/ 25 w 50"/>
                <a:gd name="T1" fmla="*/ 50 h 50"/>
                <a:gd name="T2" fmla="*/ 38 w 50"/>
                <a:gd name="T3" fmla="*/ 50 h 50"/>
                <a:gd name="T4" fmla="*/ 50 w 50"/>
                <a:gd name="T5" fmla="*/ 38 h 50"/>
                <a:gd name="T6" fmla="*/ 50 w 50"/>
                <a:gd name="T7" fmla="*/ 25 h 50"/>
                <a:gd name="T8" fmla="*/ 50 w 50"/>
                <a:gd name="T9" fmla="*/ 11 h 50"/>
                <a:gd name="T10" fmla="*/ 38 w 50"/>
                <a:gd name="T11" fmla="*/ 0 h 50"/>
                <a:gd name="T12" fmla="*/ 25 w 50"/>
                <a:gd name="T13" fmla="*/ 0 h 50"/>
                <a:gd name="T14" fmla="*/ 11 w 50"/>
                <a:gd name="T15" fmla="*/ 0 h 50"/>
                <a:gd name="T16" fmla="*/ 0 w 50"/>
                <a:gd name="T17" fmla="*/ 11 h 50"/>
                <a:gd name="T18" fmla="*/ 0 w 50"/>
                <a:gd name="T19" fmla="*/ 25 h 50"/>
                <a:gd name="T20" fmla="*/ 0 w 50"/>
                <a:gd name="T21" fmla="*/ 38 h 50"/>
                <a:gd name="T22" fmla="*/ 11 w 50"/>
                <a:gd name="T23" fmla="*/ 50 h 50"/>
                <a:gd name="T24" fmla="*/ 25 w 50"/>
                <a:gd name="T25"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50">
                  <a:moveTo>
                    <a:pt x="25" y="50"/>
                  </a:moveTo>
                  <a:lnTo>
                    <a:pt x="38" y="50"/>
                  </a:lnTo>
                  <a:lnTo>
                    <a:pt x="50" y="38"/>
                  </a:lnTo>
                  <a:lnTo>
                    <a:pt x="50" y="25"/>
                  </a:lnTo>
                  <a:lnTo>
                    <a:pt x="50" y="11"/>
                  </a:lnTo>
                  <a:lnTo>
                    <a:pt x="38" y="0"/>
                  </a:lnTo>
                  <a:lnTo>
                    <a:pt x="25" y="0"/>
                  </a:lnTo>
                  <a:lnTo>
                    <a:pt x="11" y="0"/>
                  </a:lnTo>
                  <a:lnTo>
                    <a:pt x="0" y="11"/>
                  </a:lnTo>
                  <a:lnTo>
                    <a:pt x="0" y="25"/>
                  </a:lnTo>
                  <a:lnTo>
                    <a:pt x="0" y="38"/>
                  </a:lnTo>
                  <a:lnTo>
                    <a:pt x="11" y="50"/>
                  </a:lnTo>
                  <a:lnTo>
                    <a:pt x="25" y="5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1" name="Freeform 129"/>
            <p:cNvSpPr>
              <a:spLocks/>
            </p:cNvSpPr>
            <p:nvPr/>
          </p:nvSpPr>
          <p:spPr bwMode="auto">
            <a:xfrm>
              <a:off x="3352" y="133"/>
              <a:ext cx="50" cy="50"/>
            </a:xfrm>
            <a:custGeom>
              <a:avLst/>
              <a:gdLst>
                <a:gd name="T0" fmla="*/ 38 w 50"/>
                <a:gd name="T1" fmla="*/ 0 h 50"/>
                <a:gd name="T2" fmla="*/ 11 w 50"/>
                <a:gd name="T3" fmla="*/ 0 h 50"/>
                <a:gd name="T4" fmla="*/ 0 w 50"/>
                <a:gd name="T5" fmla="*/ 11 h 50"/>
                <a:gd name="T6" fmla="*/ 0 w 50"/>
                <a:gd name="T7" fmla="*/ 38 h 50"/>
                <a:gd name="T8" fmla="*/ 11 w 50"/>
                <a:gd name="T9" fmla="*/ 50 h 50"/>
                <a:gd name="T10" fmla="*/ 38 w 50"/>
                <a:gd name="T11" fmla="*/ 50 h 50"/>
                <a:gd name="T12" fmla="*/ 50 w 50"/>
                <a:gd name="T13" fmla="*/ 38 h 50"/>
                <a:gd name="T14" fmla="*/ 50 w 50"/>
                <a:gd name="T15" fmla="*/ 11 h 50"/>
                <a:gd name="T16" fmla="*/ 38 w 50"/>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0">
                  <a:moveTo>
                    <a:pt x="38" y="0"/>
                  </a:moveTo>
                  <a:lnTo>
                    <a:pt x="11" y="0"/>
                  </a:lnTo>
                  <a:lnTo>
                    <a:pt x="0" y="11"/>
                  </a:lnTo>
                  <a:lnTo>
                    <a:pt x="0" y="38"/>
                  </a:lnTo>
                  <a:lnTo>
                    <a:pt x="11" y="50"/>
                  </a:lnTo>
                  <a:lnTo>
                    <a:pt x="38" y="50"/>
                  </a:lnTo>
                  <a:lnTo>
                    <a:pt x="50" y="38"/>
                  </a:lnTo>
                  <a:lnTo>
                    <a:pt x="50" y="11"/>
                  </a:lnTo>
                  <a:lnTo>
                    <a:pt x="38"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2" name="Freeform 128"/>
            <p:cNvSpPr>
              <a:spLocks/>
            </p:cNvSpPr>
            <p:nvPr/>
          </p:nvSpPr>
          <p:spPr bwMode="auto">
            <a:xfrm>
              <a:off x="3352" y="133"/>
              <a:ext cx="50" cy="50"/>
            </a:xfrm>
            <a:custGeom>
              <a:avLst/>
              <a:gdLst>
                <a:gd name="T0" fmla="*/ 25 w 50"/>
                <a:gd name="T1" fmla="*/ 50 h 50"/>
                <a:gd name="T2" fmla="*/ 38 w 50"/>
                <a:gd name="T3" fmla="*/ 50 h 50"/>
                <a:gd name="T4" fmla="*/ 50 w 50"/>
                <a:gd name="T5" fmla="*/ 38 h 50"/>
                <a:gd name="T6" fmla="*/ 50 w 50"/>
                <a:gd name="T7" fmla="*/ 25 h 50"/>
                <a:gd name="T8" fmla="*/ 50 w 50"/>
                <a:gd name="T9" fmla="*/ 11 h 50"/>
                <a:gd name="T10" fmla="*/ 38 w 50"/>
                <a:gd name="T11" fmla="*/ 0 h 50"/>
                <a:gd name="T12" fmla="*/ 25 w 50"/>
                <a:gd name="T13" fmla="*/ 0 h 50"/>
                <a:gd name="T14" fmla="*/ 11 w 50"/>
                <a:gd name="T15" fmla="*/ 0 h 50"/>
                <a:gd name="T16" fmla="*/ 0 w 50"/>
                <a:gd name="T17" fmla="*/ 11 h 50"/>
                <a:gd name="T18" fmla="*/ 0 w 50"/>
                <a:gd name="T19" fmla="*/ 25 h 50"/>
                <a:gd name="T20" fmla="*/ 0 w 50"/>
                <a:gd name="T21" fmla="*/ 38 h 50"/>
                <a:gd name="T22" fmla="*/ 11 w 50"/>
                <a:gd name="T23" fmla="*/ 50 h 50"/>
                <a:gd name="T24" fmla="*/ 25 w 50"/>
                <a:gd name="T25"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50">
                  <a:moveTo>
                    <a:pt x="25" y="50"/>
                  </a:moveTo>
                  <a:lnTo>
                    <a:pt x="38" y="50"/>
                  </a:lnTo>
                  <a:lnTo>
                    <a:pt x="50" y="38"/>
                  </a:lnTo>
                  <a:lnTo>
                    <a:pt x="50" y="25"/>
                  </a:lnTo>
                  <a:lnTo>
                    <a:pt x="50" y="11"/>
                  </a:lnTo>
                  <a:lnTo>
                    <a:pt x="38" y="0"/>
                  </a:lnTo>
                  <a:lnTo>
                    <a:pt x="25" y="0"/>
                  </a:lnTo>
                  <a:lnTo>
                    <a:pt x="11" y="0"/>
                  </a:lnTo>
                  <a:lnTo>
                    <a:pt x="0" y="11"/>
                  </a:lnTo>
                  <a:lnTo>
                    <a:pt x="0" y="25"/>
                  </a:lnTo>
                  <a:lnTo>
                    <a:pt x="0" y="38"/>
                  </a:lnTo>
                  <a:lnTo>
                    <a:pt x="11" y="50"/>
                  </a:lnTo>
                  <a:lnTo>
                    <a:pt x="25" y="5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3" name="Freeform 127"/>
            <p:cNvSpPr>
              <a:spLocks/>
            </p:cNvSpPr>
            <p:nvPr/>
          </p:nvSpPr>
          <p:spPr bwMode="auto">
            <a:xfrm>
              <a:off x="3826" y="133"/>
              <a:ext cx="50" cy="50"/>
            </a:xfrm>
            <a:custGeom>
              <a:avLst/>
              <a:gdLst>
                <a:gd name="T0" fmla="*/ 38 w 50"/>
                <a:gd name="T1" fmla="*/ 0 h 50"/>
                <a:gd name="T2" fmla="*/ 11 w 50"/>
                <a:gd name="T3" fmla="*/ 0 h 50"/>
                <a:gd name="T4" fmla="*/ 0 w 50"/>
                <a:gd name="T5" fmla="*/ 11 h 50"/>
                <a:gd name="T6" fmla="*/ 0 w 50"/>
                <a:gd name="T7" fmla="*/ 38 h 50"/>
                <a:gd name="T8" fmla="*/ 11 w 50"/>
                <a:gd name="T9" fmla="*/ 50 h 50"/>
                <a:gd name="T10" fmla="*/ 38 w 50"/>
                <a:gd name="T11" fmla="*/ 50 h 50"/>
                <a:gd name="T12" fmla="*/ 50 w 50"/>
                <a:gd name="T13" fmla="*/ 38 h 50"/>
                <a:gd name="T14" fmla="*/ 50 w 50"/>
                <a:gd name="T15" fmla="*/ 11 h 50"/>
                <a:gd name="T16" fmla="*/ 38 w 50"/>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0">
                  <a:moveTo>
                    <a:pt x="38" y="0"/>
                  </a:moveTo>
                  <a:lnTo>
                    <a:pt x="11" y="0"/>
                  </a:lnTo>
                  <a:lnTo>
                    <a:pt x="0" y="11"/>
                  </a:lnTo>
                  <a:lnTo>
                    <a:pt x="0" y="38"/>
                  </a:lnTo>
                  <a:lnTo>
                    <a:pt x="11" y="50"/>
                  </a:lnTo>
                  <a:lnTo>
                    <a:pt x="38" y="50"/>
                  </a:lnTo>
                  <a:lnTo>
                    <a:pt x="50" y="38"/>
                  </a:lnTo>
                  <a:lnTo>
                    <a:pt x="50" y="11"/>
                  </a:lnTo>
                  <a:lnTo>
                    <a:pt x="38"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4" name="Freeform 126"/>
            <p:cNvSpPr>
              <a:spLocks/>
            </p:cNvSpPr>
            <p:nvPr/>
          </p:nvSpPr>
          <p:spPr bwMode="auto">
            <a:xfrm>
              <a:off x="3826" y="133"/>
              <a:ext cx="50" cy="50"/>
            </a:xfrm>
            <a:custGeom>
              <a:avLst/>
              <a:gdLst>
                <a:gd name="T0" fmla="*/ 25 w 50"/>
                <a:gd name="T1" fmla="*/ 50 h 50"/>
                <a:gd name="T2" fmla="*/ 38 w 50"/>
                <a:gd name="T3" fmla="*/ 50 h 50"/>
                <a:gd name="T4" fmla="*/ 50 w 50"/>
                <a:gd name="T5" fmla="*/ 38 h 50"/>
                <a:gd name="T6" fmla="*/ 50 w 50"/>
                <a:gd name="T7" fmla="*/ 25 h 50"/>
                <a:gd name="T8" fmla="*/ 50 w 50"/>
                <a:gd name="T9" fmla="*/ 11 h 50"/>
                <a:gd name="T10" fmla="*/ 38 w 50"/>
                <a:gd name="T11" fmla="*/ 0 h 50"/>
                <a:gd name="T12" fmla="*/ 25 w 50"/>
                <a:gd name="T13" fmla="*/ 0 h 50"/>
                <a:gd name="T14" fmla="*/ 11 w 50"/>
                <a:gd name="T15" fmla="*/ 0 h 50"/>
                <a:gd name="T16" fmla="*/ 0 w 50"/>
                <a:gd name="T17" fmla="*/ 11 h 50"/>
                <a:gd name="T18" fmla="*/ 0 w 50"/>
                <a:gd name="T19" fmla="*/ 25 h 50"/>
                <a:gd name="T20" fmla="*/ 0 w 50"/>
                <a:gd name="T21" fmla="*/ 38 h 50"/>
                <a:gd name="T22" fmla="*/ 11 w 50"/>
                <a:gd name="T23" fmla="*/ 50 h 50"/>
                <a:gd name="T24" fmla="*/ 25 w 50"/>
                <a:gd name="T25"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50">
                  <a:moveTo>
                    <a:pt x="25" y="50"/>
                  </a:moveTo>
                  <a:lnTo>
                    <a:pt x="38" y="50"/>
                  </a:lnTo>
                  <a:lnTo>
                    <a:pt x="50" y="38"/>
                  </a:lnTo>
                  <a:lnTo>
                    <a:pt x="50" y="25"/>
                  </a:lnTo>
                  <a:lnTo>
                    <a:pt x="50" y="11"/>
                  </a:lnTo>
                  <a:lnTo>
                    <a:pt x="38" y="0"/>
                  </a:lnTo>
                  <a:lnTo>
                    <a:pt x="25" y="0"/>
                  </a:lnTo>
                  <a:lnTo>
                    <a:pt x="11" y="0"/>
                  </a:lnTo>
                  <a:lnTo>
                    <a:pt x="0" y="11"/>
                  </a:lnTo>
                  <a:lnTo>
                    <a:pt x="0" y="25"/>
                  </a:lnTo>
                  <a:lnTo>
                    <a:pt x="0" y="38"/>
                  </a:lnTo>
                  <a:lnTo>
                    <a:pt x="11" y="50"/>
                  </a:lnTo>
                  <a:lnTo>
                    <a:pt x="25" y="5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5" name="Freeform 125"/>
            <p:cNvSpPr>
              <a:spLocks/>
            </p:cNvSpPr>
            <p:nvPr/>
          </p:nvSpPr>
          <p:spPr bwMode="auto">
            <a:xfrm>
              <a:off x="4300" y="133"/>
              <a:ext cx="50" cy="50"/>
            </a:xfrm>
            <a:custGeom>
              <a:avLst/>
              <a:gdLst>
                <a:gd name="T0" fmla="*/ 38 w 50"/>
                <a:gd name="T1" fmla="*/ 0 h 50"/>
                <a:gd name="T2" fmla="*/ 11 w 50"/>
                <a:gd name="T3" fmla="*/ 0 h 50"/>
                <a:gd name="T4" fmla="*/ 0 w 50"/>
                <a:gd name="T5" fmla="*/ 11 h 50"/>
                <a:gd name="T6" fmla="*/ 0 w 50"/>
                <a:gd name="T7" fmla="*/ 38 h 50"/>
                <a:gd name="T8" fmla="*/ 11 w 50"/>
                <a:gd name="T9" fmla="*/ 50 h 50"/>
                <a:gd name="T10" fmla="*/ 38 w 50"/>
                <a:gd name="T11" fmla="*/ 50 h 50"/>
                <a:gd name="T12" fmla="*/ 50 w 50"/>
                <a:gd name="T13" fmla="*/ 38 h 50"/>
                <a:gd name="T14" fmla="*/ 50 w 50"/>
                <a:gd name="T15" fmla="*/ 11 h 50"/>
                <a:gd name="T16" fmla="*/ 38 w 50"/>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0">
                  <a:moveTo>
                    <a:pt x="38" y="0"/>
                  </a:moveTo>
                  <a:lnTo>
                    <a:pt x="11" y="0"/>
                  </a:lnTo>
                  <a:lnTo>
                    <a:pt x="0" y="11"/>
                  </a:lnTo>
                  <a:lnTo>
                    <a:pt x="0" y="38"/>
                  </a:lnTo>
                  <a:lnTo>
                    <a:pt x="11" y="50"/>
                  </a:lnTo>
                  <a:lnTo>
                    <a:pt x="38" y="50"/>
                  </a:lnTo>
                  <a:lnTo>
                    <a:pt x="50" y="38"/>
                  </a:lnTo>
                  <a:lnTo>
                    <a:pt x="50" y="11"/>
                  </a:lnTo>
                  <a:lnTo>
                    <a:pt x="38"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6" name="Freeform 124"/>
            <p:cNvSpPr>
              <a:spLocks/>
            </p:cNvSpPr>
            <p:nvPr/>
          </p:nvSpPr>
          <p:spPr bwMode="auto">
            <a:xfrm>
              <a:off x="4300" y="133"/>
              <a:ext cx="50" cy="50"/>
            </a:xfrm>
            <a:custGeom>
              <a:avLst/>
              <a:gdLst>
                <a:gd name="T0" fmla="*/ 25 w 50"/>
                <a:gd name="T1" fmla="*/ 50 h 50"/>
                <a:gd name="T2" fmla="*/ 38 w 50"/>
                <a:gd name="T3" fmla="*/ 50 h 50"/>
                <a:gd name="T4" fmla="*/ 50 w 50"/>
                <a:gd name="T5" fmla="*/ 38 h 50"/>
                <a:gd name="T6" fmla="*/ 50 w 50"/>
                <a:gd name="T7" fmla="*/ 25 h 50"/>
                <a:gd name="T8" fmla="*/ 50 w 50"/>
                <a:gd name="T9" fmla="*/ 11 h 50"/>
                <a:gd name="T10" fmla="*/ 38 w 50"/>
                <a:gd name="T11" fmla="*/ 0 h 50"/>
                <a:gd name="T12" fmla="*/ 25 w 50"/>
                <a:gd name="T13" fmla="*/ 0 h 50"/>
                <a:gd name="T14" fmla="*/ 11 w 50"/>
                <a:gd name="T15" fmla="*/ 0 h 50"/>
                <a:gd name="T16" fmla="*/ 0 w 50"/>
                <a:gd name="T17" fmla="*/ 11 h 50"/>
                <a:gd name="T18" fmla="*/ 0 w 50"/>
                <a:gd name="T19" fmla="*/ 25 h 50"/>
                <a:gd name="T20" fmla="*/ 0 w 50"/>
                <a:gd name="T21" fmla="*/ 38 h 50"/>
                <a:gd name="T22" fmla="*/ 11 w 50"/>
                <a:gd name="T23" fmla="*/ 50 h 50"/>
                <a:gd name="T24" fmla="*/ 25 w 50"/>
                <a:gd name="T25"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50">
                  <a:moveTo>
                    <a:pt x="25" y="50"/>
                  </a:moveTo>
                  <a:lnTo>
                    <a:pt x="38" y="50"/>
                  </a:lnTo>
                  <a:lnTo>
                    <a:pt x="50" y="38"/>
                  </a:lnTo>
                  <a:lnTo>
                    <a:pt x="50" y="25"/>
                  </a:lnTo>
                  <a:lnTo>
                    <a:pt x="50" y="11"/>
                  </a:lnTo>
                  <a:lnTo>
                    <a:pt x="38" y="0"/>
                  </a:lnTo>
                  <a:lnTo>
                    <a:pt x="25" y="0"/>
                  </a:lnTo>
                  <a:lnTo>
                    <a:pt x="11" y="0"/>
                  </a:lnTo>
                  <a:lnTo>
                    <a:pt x="0" y="11"/>
                  </a:lnTo>
                  <a:lnTo>
                    <a:pt x="0" y="25"/>
                  </a:lnTo>
                  <a:lnTo>
                    <a:pt x="0" y="38"/>
                  </a:lnTo>
                  <a:lnTo>
                    <a:pt x="11" y="50"/>
                  </a:lnTo>
                  <a:lnTo>
                    <a:pt x="25" y="5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7" name="Freeform 123"/>
            <p:cNvSpPr>
              <a:spLocks/>
            </p:cNvSpPr>
            <p:nvPr/>
          </p:nvSpPr>
          <p:spPr bwMode="auto">
            <a:xfrm>
              <a:off x="4774" y="133"/>
              <a:ext cx="50" cy="50"/>
            </a:xfrm>
            <a:custGeom>
              <a:avLst/>
              <a:gdLst>
                <a:gd name="T0" fmla="*/ 38 w 50"/>
                <a:gd name="T1" fmla="*/ 0 h 50"/>
                <a:gd name="T2" fmla="*/ 11 w 50"/>
                <a:gd name="T3" fmla="*/ 0 h 50"/>
                <a:gd name="T4" fmla="*/ 0 w 50"/>
                <a:gd name="T5" fmla="*/ 11 h 50"/>
                <a:gd name="T6" fmla="*/ 0 w 50"/>
                <a:gd name="T7" fmla="*/ 38 h 50"/>
                <a:gd name="T8" fmla="*/ 11 w 50"/>
                <a:gd name="T9" fmla="*/ 50 h 50"/>
                <a:gd name="T10" fmla="*/ 38 w 50"/>
                <a:gd name="T11" fmla="*/ 50 h 50"/>
                <a:gd name="T12" fmla="*/ 50 w 50"/>
                <a:gd name="T13" fmla="*/ 38 h 50"/>
                <a:gd name="T14" fmla="*/ 50 w 50"/>
                <a:gd name="T15" fmla="*/ 11 h 50"/>
                <a:gd name="T16" fmla="*/ 38 w 50"/>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0">
                  <a:moveTo>
                    <a:pt x="38" y="0"/>
                  </a:moveTo>
                  <a:lnTo>
                    <a:pt x="11" y="0"/>
                  </a:lnTo>
                  <a:lnTo>
                    <a:pt x="0" y="11"/>
                  </a:lnTo>
                  <a:lnTo>
                    <a:pt x="0" y="38"/>
                  </a:lnTo>
                  <a:lnTo>
                    <a:pt x="11" y="50"/>
                  </a:lnTo>
                  <a:lnTo>
                    <a:pt x="38" y="50"/>
                  </a:lnTo>
                  <a:lnTo>
                    <a:pt x="50" y="38"/>
                  </a:lnTo>
                  <a:lnTo>
                    <a:pt x="50" y="11"/>
                  </a:lnTo>
                  <a:lnTo>
                    <a:pt x="38"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8" name="Freeform 122"/>
            <p:cNvSpPr>
              <a:spLocks/>
            </p:cNvSpPr>
            <p:nvPr/>
          </p:nvSpPr>
          <p:spPr bwMode="auto">
            <a:xfrm>
              <a:off x="4774" y="133"/>
              <a:ext cx="50" cy="50"/>
            </a:xfrm>
            <a:custGeom>
              <a:avLst/>
              <a:gdLst>
                <a:gd name="T0" fmla="*/ 25 w 50"/>
                <a:gd name="T1" fmla="*/ 50 h 50"/>
                <a:gd name="T2" fmla="*/ 38 w 50"/>
                <a:gd name="T3" fmla="*/ 50 h 50"/>
                <a:gd name="T4" fmla="*/ 50 w 50"/>
                <a:gd name="T5" fmla="*/ 38 h 50"/>
                <a:gd name="T6" fmla="*/ 50 w 50"/>
                <a:gd name="T7" fmla="*/ 25 h 50"/>
                <a:gd name="T8" fmla="*/ 50 w 50"/>
                <a:gd name="T9" fmla="*/ 11 h 50"/>
                <a:gd name="T10" fmla="*/ 38 w 50"/>
                <a:gd name="T11" fmla="*/ 0 h 50"/>
                <a:gd name="T12" fmla="*/ 25 w 50"/>
                <a:gd name="T13" fmla="*/ 0 h 50"/>
                <a:gd name="T14" fmla="*/ 11 w 50"/>
                <a:gd name="T15" fmla="*/ 0 h 50"/>
                <a:gd name="T16" fmla="*/ 0 w 50"/>
                <a:gd name="T17" fmla="*/ 11 h 50"/>
                <a:gd name="T18" fmla="*/ 0 w 50"/>
                <a:gd name="T19" fmla="*/ 25 h 50"/>
                <a:gd name="T20" fmla="*/ 0 w 50"/>
                <a:gd name="T21" fmla="*/ 38 h 50"/>
                <a:gd name="T22" fmla="*/ 11 w 50"/>
                <a:gd name="T23" fmla="*/ 50 h 50"/>
                <a:gd name="T24" fmla="*/ 25 w 50"/>
                <a:gd name="T25"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50">
                  <a:moveTo>
                    <a:pt x="25" y="50"/>
                  </a:moveTo>
                  <a:lnTo>
                    <a:pt x="38" y="50"/>
                  </a:lnTo>
                  <a:lnTo>
                    <a:pt x="50" y="38"/>
                  </a:lnTo>
                  <a:lnTo>
                    <a:pt x="50" y="25"/>
                  </a:lnTo>
                  <a:lnTo>
                    <a:pt x="50" y="11"/>
                  </a:lnTo>
                  <a:lnTo>
                    <a:pt x="38" y="0"/>
                  </a:lnTo>
                  <a:lnTo>
                    <a:pt x="25" y="0"/>
                  </a:lnTo>
                  <a:lnTo>
                    <a:pt x="11" y="0"/>
                  </a:lnTo>
                  <a:lnTo>
                    <a:pt x="0" y="11"/>
                  </a:lnTo>
                  <a:lnTo>
                    <a:pt x="0" y="25"/>
                  </a:lnTo>
                  <a:lnTo>
                    <a:pt x="0" y="38"/>
                  </a:lnTo>
                  <a:lnTo>
                    <a:pt x="11" y="50"/>
                  </a:lnTo>
                  <a:lnTo>
                    <a:pt x="25" y="5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9" name="Freeform 121"/>
            <p:cNvSpPr>
              <a:spLocks/>
            </p:cNvSpPr>
            <p:nvPr/>
          </p:nvSpPr>
          <p:spPr bwMode="auto">
            <a:xfrm>
              <a:off x="5248" y="133"/>
              <a:ext cx="50" cy="50"/>
            </a:xfrm>
            <a:custGeom>
              <a:avLst/>
              <a:gdLst>
                <a:gd name="T0" fmla="*/ 38 w 50"/>
                <a:gd name="T1" fmla="*/ 0 h 50"/>
                <a:gd name="T2" fmla="*/ 11 w 50"/>
                <a:gd name="T3" fmla="*/ 0 h 50"/>
                <a:gd name="T4" fmla="*/ 0 w 50"/>
                <a:gd name="T5" fmla="*/ 11 h 50"/>
                <a:gd name="T6" fmla="*/ 0 w 50"/>
                <a:gd name="T7" fmla="*/ 38 h 50"/>
                <a:gd name="T8" fmla="*/ 11 w 50"/>
                <a:gd name="T9" fmla="*/ 50 h 50"/>
                <a:gd name="T10" fmla="*/ 38 w 50"/>
                <a:gd name="T11" fmla="*/ 50 h 50"/>
                <a:gd name="T12" fmla="*/ 50 w 50"/>
                <a:gd name="T13" fmla="*/ 38 h 50"/>
                <a:gd name="T14" fmla="*/ 50 w 50"/>
                <a:gd name="T15" fmla="*/ 11 h 50"/>
                <a:gd name="T16" fmla="*/ 38 w 50"/>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0">
                  <a:moveTo>
                    <a:pt x="38" y="0"/>
                  </a:moveTo>
                  <a:lnTo>
                    <a:pt x="11" y="0"/>
                  </a:lnTo>
                  <a:lnTo>
                    <a:pt x="0" y="11"/>
                  </a:lnTo>
                  <a:lnTo>
                    <a:pt x="0" y="38"/>
                  </a:lnTo>
                  <a:lnTo>
                    <a:pt x="11" y="50"/>
                  </a:lnTo>
                  <a:lnTo>
                    <a:pt x="38" y="50"/>
                  </a:lnTo>
                  <a:lnTo>
                    <a:pt x="50" y="38"/>
                  </a:lnTo>
                  <a:lnTo>
                    <a:pt x="50" y="11"/>
                  </a:lnTo>
                  <a:lnTo>
                    <a:pt x="38"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0" name="Freeform 120"/>
            <p:cNvSpPr>
              <a:spLocks/>
            </p:cNvSpPr>
            <p:nvPr/>
          </p:nvSpPr>
          <p:spPr bwMode="auto">
            <a:xfrm>
              <a:off x="5248" y="133"/>
              <a:ext cx="50" cy="50"/>
            </a:xfrm>
            <a:custGeom>
              <a:avLst/>
              <a:gdLst>
                <a:gd name="T0" fmla="*/ 25 w 50"/>
                <a:gd name="T1" fmla="*/ 50 h 50"/>
                <a:gd name="T2" fmla="*/ 38 w 50"/>
                <a:gd name="T3" fmla="*/ 50 h 50"/>
                <a:gd name="T4" fmla="*/ 50 w 50"/>
                <a:gd name="T5" fmla="*/ 38 h 50"/>
                <a:gd name="T6" fmla="*/ 50 w 50"/>
                <a:gd name="T7" fmla="*/ 25 h 50"/>
                <a:gd name="T8" fmla="*/ 50 w 50"/>
                <a:gd name="T9" fmla="*/ 11 h 50"/>
                <a:gd name="T10" fmla="*/ 38 w 50"/>
                <a:gd name="T11" fmla="*/ 0 h 50"/>
                <a:gd name="T12" fmla="*/ 25 w 50"/>
                <a:gd name="T13" fmla="*/ 0 h 50"/>
                <a:gd name="T14" fmla="*/ 11 w 50"/>
                <a:gd name="T15" fmla="*/ 0 h 50"/>
                <a:gd name="T16" fmla="*/ 0 w 50"/>
                <a:gd name="T17" fmla="*/ 11 h 50"/>
                <a:gd name="T18" fmla="*/ 0 w 50"/>
                <a:gd name="T19" fmla="*/ 25 h 50"/>
                <a:gd name="T20" fmla="*/ 0 w 50"/>
                <a:gd name="T21" fmla="*/ 38 h 50"/>
                <a:gd name="T22" fmla="*/ 11 w 50"/>
                <a:gd name="T23" fmla="*/ 50 h 50"/>
                <a:gd name="T24" fmla="*/ 25 w 50"/>
                <a:gd name="T25"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50">
                  <a:moveTo>
                    <a:pt x="25" y="50"/>
                  </a:moveTo>
                  <a:lnTo>
                    <a:pt x="38" y="50"/>
                  </a:lnTo>
                  <a:lnTo>
                    <a:pt x="50" y="38"/>
                  </a:lnTo>
                  <a:lnTo>
                    <a:pt x="50" y="25"/>
                  </a:lnTo>
                  <a:lnTo>
                    <a:pt x="50" y="11"/>
                  </a:lnTo>
                  <a:lnTo>
                    <a:pt x="38" y="0"/>
                  </a:lnTo>
                  <a:lnTo>
                    <a:pt x="25" y="0"/>
                  </a:lnTo>
                  <a:lnTo>
                    <a:pt x="11" y="0"/>
                  </a:lnTo>
                  <a:lnTo>
                    <a:pt x="0" y="11"/>
                  </a:lnTo>
                  <a:lnTo>
                    <a:pt x="0" y="25"/>
                  </a:lnTo>
                  <a:lnTo>
                    <a:pt x="0" y="38"/>
                  </a:lnTo>
                  <a:lnTo>
                    <a:pt x="11" y="50"/>
                  </a:lnTo>
                  <a:lnTo>
                    <a:pt x="25" y="5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1" name="Freeform 119"/>
            <p:cNvSpPr>
              <a:spLocks/>
            </p:cNvSpPr>
            <p:nvPr/>
          </p:nvSpPr>
          <p:spPr bwMode="auto">
            <a:xfrm>
              <a:off x="5722" y="133"/>
              <a:ext cx="50" cy="50"/>
            </a:xfrm>
            <a:custGeom>
              <a:avLst/>
              <a:gdLst>
                <a:gd name="T0" fmla="*/ 38 w 50"/>
                <a:gd name="T1" fmla="*/ 0 h 50"/>
                <a:gd name="T2" fmla="*/ 11 w 50"/>
                <a:gd name="T3" fmla="*/ 0 h 50"/>
                <a:gd name="T4" fmla="*/ 0 w 50"/>
                <a:gd name="T5" fmla="*/ 11 h 50"/>
                <a:gd name="T6" fmla="*/ 0 w 50"/>
                <a:gd name="T7" fmla="*/ 38 h 50"/>
                <a:gd name="T8" fmla="*/ 11 w 50"/>
                <a:gd name="T9" fmla="*/ 50 h 50"/>
                <a:gd name="T10" fmla="*/ 38 w 50"/>
                <a:gd name="T11" fmla="*/ 50 h 50"/>
                <a:gd name="T12" fmla="*/ 50 w 50"/>
                <a:gd name="T13" fmla="*/ 38 h 50"/>
                <a:gd name="T14" fmla="*/ 50 w 50"/>
                <a:gd name="T15" fmla="*/ 11 h 50"/>
                <a:gd name="T16" fmla="*/ 38 w 50"/>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0">
                  <a:moveTo>
                    <a:pt x="38" y="0"/>
                  </a:moveTo>
                  <a:lnTo>
                    <a:pt x="11" y="0"/>
                  </a:lnTo>
                  <a:lnTo>
                    <a:pt x="0" y="11"/>
                  </a:lnTo>
                  <a:lnTo>
                    <a:pt x="0" y="38"/>
                  </a:lnTo>
                  <a:lnTo>
                    <a:pt x="11" y="50"/>
                  </a:lnTo>
                  <a:lnTo>
                    <a:pt x="38" y="50"/>
                  </a:lnTo>
                  <a:lnTo>
                    <a:pt x="50" y="38"/>
                  </a:lnTo>
                  <a:lnTo>
                    <a:pt x="50" y="11"/>
                  </a:lnTo>
                  <a:lnTo>
                    <a:pt x="38"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2" name="Freeform 118"/>
            <p:cNvSpPr>
              <a:spLocks/>
            </p:cNvSpPr>
            <p:nvPr/>
          </p:nvSpPr>
          <p:spPr bwMode="auto">
            <a:xfrm>
              <a:off x="5722" y="133"/>
              <a:ext cx="50" cy="50"/>
            </a:xfrm>
            <a:custGeom>
              <a:avLst/>
              <a:gdLst>
                <a:gd name="T0" fmla="*/ 25 w 50"/>
                <a:gd name="T1" fmla="*/ 50 h 50"/>
                <a:gd name="T2" fmla="*/ 38 w 50"/>
                <a:gd name="T3" fmla="*/ 50 h 50"/>
                <a:gd name="T4" fmla="*/ 50 w 50"/>
                <a:gd name="T5" fmla="*/ 38 h 50"/>
                <a:gd name="T6" fmla="*/ 50 w 50"/>
                <a:gd name="T7" fmla="*/ 25 h 50"/>
                <a:gd name="T8" fmla="*/ 50 w 50"/>
                <a:gd name="T9" fmla="*/ 11 h 50"/>
                <a:gd name="T10" fmla="*/ 38 w 50"/>
                <a:gd name="T11" fmla="*/ 0 h 50"/>
                <a:gd name="T12" fmla="*/ 25 w 50"/>
                <a:gd name="T13" fmla="*/ 0 h 50"/>
                <a:gd name="T14" fmla="*/ 11 w 50"/>
                <a:gd name="T15" fmla="*/ 0 h 50"/>
                <a:gd name="T16" fmla="*/ 0 w 50"/>
                <a:gd name="T17" fmla="*/ 11 h 50"/>
                <a:gd name="T18" fmla="*/ 0 w 50"/>
                <a:gd name="T19" fmla="*/ 25 h 50"/>
                <a:gd name="T20" fmla="*/ 0 w 50"/>
                <a:gd name="T21" fmla="*/ 38 h 50"/>
                <a:gd name="T22" fmla="*/ 11 w 50"/>
                <a:gd name="T23" fmla="*/ 50 h 50"/>
                <a:gd name="T24" fmla="*/ 25 w 50"/>
                <a:gd name="T25"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50">
                  <a:moveTo>
                    <a:pt x="25" y="50"/>
                  </a:moveTo>
                  <a:lnTo>
                    <a:pt x="38" y="50"/>
                  </a:lnTo>
                  <a:lnTo>
                    <a:pt x="50" y="38"/>
                  </a:lnTo>
                  <a:lnTo>
                    <a:pt x="50" y="25"/>
                  </a:lnTo>
                  <a:lnTo>
                    <a:pt x="50" y="11"/>
                  </a:lnTo>
                  <a:lnTo>
                    <a:pt x="38" y="0"/>
                  </a:lnTo>
                  <a:lnTo>
                    <a:pt x="25" y="0"/>
                  </a:lnTo>
                  <a:lnTo>
                    <a:pt x="11" y="0"/>
                  </a:lnTo>
                  <a:lnTo>
                    <a:pt x="0" y="11"/>
                  </a:lnTo>
                  <a:lnTo>
                    <a:pt x="0" y="25"/>
                  </a:lnTo>
                  <a:lnTo>
                    <a:pt x="0" y="38"/>
                  </a:lnTo>
                  <a:lnTo>
                    <a:pt x="11" y="50"/>
                  </a:lnTo>
                  <a:lnTo>
                    <a:pt x="25" y="5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3" name="Freeform 117"/>
            <p:cNvSpPr>
              <a:spLocks/>
            </p:cNvSpPr>
            <p:nvPr/>
          </p:nvSpPr>
          <p:spPr bwMode="auto">
            <a:xfrm>
              <a:off x="6196" y="133"/>
              <a:ext cx="50" cy="50"/>
            </a:xfrm>
            <a:custGeom>
              <a:avLst/>
              <a:gdLst>
                <a:gd name="T0" fmla="*/ 38 w 50"/>
                <a:gd name="T1" fmla="*/ 0 h 50"/>
                <a:gd name="T2" fmla="*/ 11 w 50"/>
                <a:gd name="T3" fmla="*/ 0 h 50"/>
                <a:gd name="T4" fmla="*/ 0 w 50"/>
                <a:gd name="T5" fmla="*/ 11 h 50"/>
                <a:gd name="T6" fmla="*/ 0 w 50"/>
                <a:gd name="T7" fmla="*/ 38 h 50"/>
                <a:gd name="T8" fmla="*/ 11 w 50"/>
                <a:gd name="T9" fmla="*/ 50 h 50"/>
                <a:gd name="T10" fmla="*/ 38 w 50"/>
                <a:gd name="T11" fmla="*/ 50 h 50"/>
                <a:gd name="T12" fmla="*/ 50 w 50"/>
                <a:gd name="T13" fmla="*/ 38 h 50"/>
                <a:gd name="T14" fmla="*/ 50 w 50"/>
                <a:gd name="T15" fmla="*/ 11 h 50"/>
                <a:gd name="T16" fmla="*/ 38 w 50"/>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0">
                  <a:moveTo>
                    <a:pt x="38" y="0"/>
                  </a:moveTo>
                  <a:lnTo>
                    <a:pt x="11" y="0"/>
                  </a:lnTo>
                  <a:lnTo>
                    <a:pt x="0" y="11"/>
                  </a:lnTo>
                  <a:lnTo>
                    <a:pt x="0" y="38"/>
                  </a:lnTo>
                  <a:lnTo>
                    <a:pt x="11" y="50"/>
                  </a:lnTo>
                  <a:lnTo>
                    <a:pt x="38" y="50"/>
                  </a:lnTo>
                  <a:lnTo>
                    <a:pt x="50" y="38"/>
                  </a:lnTo>
                  <a:lnTo>
                    <a:pt x="50" y="11"/>
                  </a:lnTo>
                  <a:lnTo>
                    <a:pt x="38"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4" name="Freeform 116"/>
            <p:cNvSpPr>
              <a:spLocks/>
            </p:cNvSpPr>
            <p:nvPr/>
          </p:nvSpPr>
          <p:spPr bwMode="auto">
            <a:xfrm>
              <a:off x="6196" y="133"/>
              <a:ext cx="50" cy="50"/>
            </a:xfrm>
            <a:custGeom>
              <a:avLst/>
              <a:gdLst>
                <a:gd name="T0" fmla="*/ 25 w 50"/>
                <a:gd name="T1" fmla="*/ 50 h 50"/>
                <a:gd name="T2" fmla="*/ 38 w 50"/>
                <a:gd name="T3" fmla="*/ 50 h 50"/>
                <a:gd name="T4" fmla="*/ 50 w 50"/>
                <a:gd name="T5" fmla="*/ 38 h 50"/>
                <a:gd name="T6" fmla="*/ 50 w 50"/>
                <a:gd name="T7" fmla="*/ 25 h 50"/>
                <a:gd name="T8" fmla="*/ 50 w 50"/>
                <a:gd name="T9" fmla="*/ 11 h 50"/>
                <a:gd name="T10" fmla="*/ 38 w 50"/>
                <a:gd name="T11" fmla="*/ 0 h 50"/>
                <a:gd name="T12" fmla="*/ 25 w 50"/>
                <a:gd name="T13" fmla="*/ 0 h 50"/>
                <a:gd name="T14" fmla="*/ 11 w 50"/>
                <a:gd name="T15" fmla="*/ 0 h 50"/>
                <a:gd name="T16" fmla="*/ 0 w 50"/>
                <a:gd name="T17" fmla="*/ 11 h 50"/>
                <a:gd name="T18" fmla="*/ 0 w 50"/>
                <a:gd name="T19" fmla="*/ 25 h 50"/>
                <a:gd name="T20" fmla="*/ 0 w 50"/>
                <a:gd name="T21" fmla="*/ 38 h 50"/>
                <a:gd name="T22" fmla="*/ 11 w 50"/>
                <a:gd name="T23" fmla="*/ 50 h 50"/>
                <a:gd name="T24" fmla="*/ 25 w 50"/>
                <a:gd name="T25"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50">
                  <a:moveTo>
                    <a:pt x="25" y="50"/>
                  </a:moveTo>
                  <a:lnTo>
                    <a:pt x="38" y="50"/>
                  </a:lnTo>
                  <a:lnTo>
                    <a:pt x="50" y="38"/>
                  </a:lnTo>
                  <a:lnTo>
                    <a:pt x="50" y="25"/>
                  </a:lnTo>
                  <a:lnTo>
                    <a:pt x="50" y="11"/>
                  </a:lnTo>
                  <a:lnTo>
                    <a:pt x="38" y="0"/>
                  </a:lnTo>
                  <a:lnTo>
                    <a:pt x="25" y="0"/>
                  </a:lnTo>
                  <a:lnTo>
                    <a:pt x="11" y="0"/>
                  </a:lnTo>
                  <a:lnTo>
                    <a:pt x="0" y="11"/>
                  </a:lnTo>
                  <a:lnTo>
                    <a:pt x="0" y="25"/>
                  </a:lnTo>
                  <a:lnTo>
                    <a:pt x="0" y="38"/>
                  </a:lnTo>
                  <a:lnTo>
                    <a:pt x="11" y="50"/>
                  </a:lnTo>
                  <a:lnTo>
                    <a:pt x="25" y="5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5" name="Freeform 115"/>
            <p:cNvSpPr>
              <a:spLocks/>
            </p:cNvSpPr>
            <p:nvPr/>
          </p:nvSpPr>
          <p:spPr bwMode="auto">
            <a:xfrm>
              <a:off x="6670" y="133"/>
              <a:ext cx="50" cy="50"/>
            </a:xfrm>
            <a:custGeom>
              <a:avLst/>
              <a:gdLst>
                <a:gd name="T0" fmla="*/ 38 w 50"/>
                <a:gd name="T1" fmla="*/ 0 h 50"/>
                <a:gd name="T2" fmla="*/ 11 w 50"/>
                <a:gd name="T3" fmla="*/ 0 h 50"/>
                <a:gd name="T4" fmla="*/ 0 w 50"/>
                <a:gd name="T5" fmla="*/ 11 h 50"/>
                <a:gd name="T6" fmla="*/ 0 w 50"/>
                <a:gd name="T7" fmla="*/ 38 h 50"/>
                <a:gd name="T8" fmla="*/ 11 w 50"/>
                <a:gd name="T9" fmla="*/ 50 h 50"/>
                <a:gd name="T10" fmla="*/ 38 w 50"/>
                <a:gd name="T11" fmla="*/ 50 h 50"/>
                <a:gd name="T12" fmla="*/ 50 w 50"/>
                <a:gd name="T13" fmla="*/ 38 h 50"/>
                <a:gd name="T14" fmla="*/ 50 w 50"/>
                <a:gd name="T15" fmla="*/ 11 h 50"/>
                <a:gd name="T16" fmla="*/ 38 w 50"/>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0">
                  <a:moveTo>
                    <a:pt x="38" y="0"/>
                  </a:moveTo>
                  <a:lnTo>
                    <a:pt x="11" y="0"/>
                  </a:lnTo>
                  <a:lnTo>
                    <a:pt x="0" y="11"/>
                  </a:lnTo>
                  <a:lnTo>
                    <a:pt x="0" y="38"/>
                  </a:lnTo>
                  <a:lnTo>
                    <a:pt x="11" y="50"/>
                  </a:lnTo>
                  <a:lnTo>
                    <a:pt x="38" y="50"/>
                  </a:lnTo>
                  <a:lnTo>
                    <a:pt x="50" y="38"/>
                  </a:lnTo>
                  <a:lnTo>
                    <a:pt x="50" y="11"/>
                  </a:lnTo>
                  <a:lnTo>
                    <a:pt x="38"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6" name="Freeform 114"/>
            <p:cNvSpPr>
              <a:spLocks/>
            </p:cNvSpPr>
            <p:nvPr/>
          </p:nvSpPr>
          <p:spPr bwMode="auto">
            <a:xfrm>
              <a:off x="6670" y="133"/>
              <a:ext cx="50" cy="50"/>
            </a:xfrm>
            <a:custGeom>
              <a:avLst/>
              <a:gdLst>
                <a:gd name="T0" fmla="*/ 25 w 50"/>
                <a:gd name="T1" fmla="*/ 50 h 50"/>
                <a:gd name="T2" fmla="*/ 38 w 50"/>
                <a:gd name="T3" fmla="*/ 50 h 50"/>
                <a:gd name="T4" fmla="*/ 50 w 50"/>
                <a:gd name="T5" fmla="*/ 38 h 50"/>
                <a:gd name="T6" fmla="*/ 50 w 50"/>
                <a:gd name="T7" fmla="*/ 25 h 50"/>
                <a:gd name="T8" fmla="*/ 50 w 50"/>
                <a:gd name="T9" fmla="*/ 11 h 50"/>
                <a:gd name="T10" fmla="*/ 38 w 50"/>
                <a:gd name="T11" fmla="*/ 0 h 50"/>
                <a:gd name="T12" fmla="*/ 25 w 50"/>
                <a:gd name="T13" fmla="*/ 0 h 50"/>
                <a:gd name="T14" fmla="*/ 11 w 50"/>
                <a:gd name="T15" fmla="*/ 0 h 50"/>
                <a:gd name="T16" fmla="*/ 0 w 50"/>
                <a:gd name="T17" fmla="*/ 11 h 50"/>
                <a:gd name="T18" fmla="*/ 0 w 50"/>
                <a:gd name="T19" fmla="*/ 25 h 50"/>
                <a:gd name="T20" fmla="*/ 0 w 50"/>
                <a:gd name="T21" fmla="*/ 38 h 50"/>
                <a:gd name="T22" fmla="*/ 11 w 50"/>
                <a:gd name="T23" fmla="*/ 50 h 50"/>
                <a:gd name="T24" fmla="*/ 25 w 50"/>
                <a:gd name="T25"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50">
                  <a:moveTo>
                    <a:pt x="25" y="50"/>
                  </a:moveTo>
                  <a:lnTo>
                    <a:pt x="38" y="50"/>
                  </a:lnTo>
                  <a:lnTo>
                    <a:pt x="50" y="38"/>
                  </a:lnTo>
                  <a:lnTo>
                    <a:pt x="50" y="25"/>
                  </a:lnTo>
                  <a:lnTo>
                    <a:pt x="50" y="11"/>
                  </a:lnTo>
                  <a:lnTo>
                    <a:pt x="38" y="0"/>
                  </a:lnTo>
                  <a:lnTo>
                    <a:pt x="25" y="0"/>
                  </a:lnTo>
                  <a:lnTo>
                    <a:pt x="11" y="0"/>
                  </a:lnTo>
                  <a:lnTo>
                    <a:pt x="0" y="11"/>
                  </a:lnTo>
                  <a:lnTo>
                    <a:pt x="0" y="25"/>
                  </a:lnTo>
                  <a:lnTo>
                    <a:pt x="0" y="38"/>
                  </a:lnTo>
                  <a:lnTo>
                    <a:pt x="11" y="50"/>
                  </a:lnTo>
                  <a:lnTo>
                    <a:pt x="25" y="5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7" name="Freeform 113"/>
            <p:cNvSpPr>
              <a:spLocks/>
            </p:cNvSpPr>
            <p:nvPr/>
          </p:nvSpPr>
          <p:spPr bwMode="auto">
            <a:xfrm>
              <a:off x="3826" y="613"/>
              <a:ext cx="50" cy="50"/>
            </a:xfrm>
            <a:custGeom>
              <a:avLst/>
              <a:gdLst>
                <a:gd name="T0" fmla="*/ 38 w 50"/>
                <a:gd name="T1" fmla="*/ 0 h 50"/>
                <a:gd name="T2" fmla="*/ 11 w 50"/>
                <a:gd name="T3" fmla="*/ 0 h 50"/>
                <a:gd name="T4" fmla="*/ 0 w 50"/>
                <a:gd name="T5" fmla="*/ 11 h 50"/>
                <a:gd name="T6" fmla="*/ 0 w 50"/>
                <a:gd name="T7" fmla="*/ 38 h 50"/>
                <a:gd name="T8" fmla="*/ 11 w 50"/>
                <a:gd name="T9" fmla="*/ 50 h 50"/>
                <a:gd name="T10" fmla="*/ 38 w 50"/>
                <a:gd name="T11" fmla="*/ 50 h 50"/>
                <a:gd name="T12" fmla="*/ 50 w 50"/>
                <a:gd name="T13" fmla="*/ 38 h 50"/>
                <a:gd name="T14" fmla="*/ 50 w 50"/>
                <a:gd name="T15" fmla="*/ 11 h 50"/>
                <a:gd name="T16" fmla="*/ 38 w 50"/>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0">
                  <a:moveTo>
                    <a:pt x="38" y="0"/>
                  </a:moveTo>
                  <a:lnTo>
                    <a:pt x="11" y="0"/>
                  </a:lnTo>
                  <a:lnTo>
                    <a:pt x="0" y="11"/>
                  </a:lnTo>
                  <a:lnTo>
                    <a:pt x="0" y="38"/>
                  </a:lnTo>
                  <a:lnTo>
                    <a:pt x="11" y="50"/>
                  </a:lnTo>
                  <a:lnTo>
                    <a:pt x="38" y="50"/>
                  </a:lnTo>
                  <a:lnTo>
                    <a:pt x="50" y="38"/>
                  </a:lnTo>
                  <a:lnTo>
                    <a:pt x="50" y="11"/>
                  </a:lnTo>
                  <a:lnTo>
                    <a:pt x="38"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8" name="Freeform 112"/>
            <p:cNvSpPr>
              <a:spLocks/>
            </p:cNvSpPr>
            <p:nvPr/>
          </p:nvSpPr>
          <p:spPr bwMode="auto">
            <a:xfrm>
              <a:off x="3826" y="613"/>
              <a:ext cx="50" cy="50"/>
            </a:xfrm>
            <a:custGeom>
              <a:avLst/>
              <a:gdLst>
                <a:gd name="T0" fmla="*/ 25 w 50"/>
                <a:gd name="T1" fmla="*/ 50 h 50"/>
                <a:gd name="T2" fmla="*/ 38 w 50"/>
                <a:gd name="T3" fmla="*/ 50 h 50"/>
                <a:gd name="T4" fmla="*/ 50 w 50"/>
                <a:gd name="T5" fmla="*/ 38 h 50"/>
                <a:gd name="T6" fmla="*/ 50 w 50"/>
                <a:gd name="T7" fmla="*/ 25 h 50"/>
                <a:gd name="T8" fmla="*/ 50 w 50"/>
                <a:gd name="T9" fmla="*/ 11 h 50"/>
                <a:gd name="T10" fmla="*/ 38 w 50"/>
                <a:gd name="T11" fmla="*/ 0 h 50"/>
                <a:gd name="T12" fmla="*/ 25 w 50"/>
                <a:gd name="T13" fmla="*/ 0 h 50"/>
                <a:gd name="T14" fmla="*/ 11 w 50"/>
                <a:gd name="T15" fmla="*/ 0 h 50"/>
                <a:gd name="T16" fmla="*/ 0 w 50"/>
                <a:gd name="T17" fmla="*/ 11 h 50"/>
                <a:gd name="T18" fmla="*/ 0 w 50"/>
                <a:gd name="T19" fmla="*/ 25 h 50"/>
                <a:gd name="T20" fmla="*/ 0 w 50"/>
                <a:gd name="T21" fmla="*/ 38 h 50"/>
                <a:gd name="T22" fmla="*/ 11 w 50"/>
                <a:gd name="T23" fmla="*/ 50 h 50"/>
                <a:gd name="T24" fmla="*/ 25 w 50"/>
                <a:gd name="T25"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50">
                  <a:moveTo>
                    <a:pt x="25" y="50"/>
                  </a:moveTo>
                  <a:lnTo>
                    <a:pt x="38" y="50"/>
                  </a:lnTo>
                  <a:lnTo>
                    <a:pt x="50" y="38"/>
                  </a:lnTo>
                  <a:lnTo>
                    <a:pt x="50" y="25"/>
                  </a:lnTo>
                  <a:lnTo>
                    <a:pt x="50" y="11"/>
                  </a:lnTo>
                  <a:lnTo>
                    <a:pt x="38" y="0"/>
                  </a:lnTo>
                  <a:lnTo>
                    <a:pt x="25" y="0"/>
                  </a:lnTo>
                  <a:lnTo>
                    <a:pt x="11" y="0"/>
                  </a:lnTo>
                  <a:lnTo>
                    <a:pt x="0" y="11"/>
                  </a:lnTo>
                  <a:lnTo>
                    <a:pt x="0" y="25"/>
                  </a:lnTo>
                  <a:lnTo>
                    <a:pt x="0" y="38"/>
                  </a:lnTo>
                  <a:lnTo>
                    <a:pt x="11" y="50"/>
                  </a:lnTo>
                  <a:lnTo>
                    <a:pt x="25" y="5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9" name="Freeform 111"/>
            <p:cNvSpPr>
              <a:spLocks/>
            </p:cNvSpPr>
            <p:nvPr/>
          </p:nvSpPr>
          <p:spPr bwMode="auto">
            <a:xfrm>
              <a:off x="4300" y="613"/>
              <a:ext cx="50" cy="50"/>
            </a:xfrm>
            <a:custGeom>
              <a:avLst/>
              <a:gdLst>
                <a:gd name="T0" fmla="*/ 38 w 50"/>
                <a:gd name="T1" fmla="*/ 0 h 50"/>
                <a:gd name="T2" fmla="*/ 11 w 50"/>
                <a:gd name="T3" fmla="*/ 0 h 50"/>
                <a:gd name="T4" fmla="*/ 0 w 50"/>
                <a:gd name="T5" fmla="*/ 11 h 50"/>
                <a:gd name="T6" fmla="*/ 0 w 50"/>
                <a:gd name="T7" fmla="*/ 38 h 50"/>
                <a:gd name="T8" fmla="*/ 11 w 50"/>
                <a:gd name="T9" fmla="*/ 50 h 50"/>
                <a:gd name="T10" fmla="*/ 38 w 50"/>
                <a:gd name="T11" fmla="*/ 50 h 50"/>
                <a:gd name="T12" fmla="*/ 50 w 50"/>
                <a:gd name="T13" fmla="*/ 38 h 50"/>
                <a:gd name="T14" fmla="*/ 50 w 50"/>
                <a:gd name="T15" fmla="*/ 11 h 50"/>
                <a:gd name="T16" fmla="*/ 38 w 50"/>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0">
                  <a:moveTo>
                    <a:pt x="38" y="0"/>
                  </a:moveTo>
                  <a:lnTo>
                    <a:pt x="11" y="0"/>
                  </a:lnTo>
                  <a:lnTo>
                    <a:pt x="0" y="11"/>
                  </a:lnTo>
                  <a:lnTo>
                    <a:pt x="0" y="38"/>
                  </a:lnTo>
                  <a:lnTo>
                    <a:pt x="11" y="50"/>
                  </a:lnTo>
                  <a:lnTo>
                    <a:pt x="38" y="50"/>
                  </a:lnTo>
                  <a:lnTo>
                    <a:pt x="50" y="38"/>
                  </a:lnTo>
                  <a:lnTo>
                    <a:pt x="50" y="11"/>
                  </a:lnTo>
                  <a:lnTo>
                    <a:pt x="38"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30" name="Freeform 110"/>
            <p:cNvSpPr>
              <a:spLocks/>
            </p:cNvSpPr>
            <p:nvPr/>
          </p:nvSpPr>
          <p:spPr bwMode="auto">
            <a:xfrm>
              <a:off x="4300" y="613"/>
              <a:ext cx="50" cy="50"/>
            </a:xfrm>
            <a:custGeom>
              <a:avLst/>
              <a:gdLst>
                <a:gd name="T0" fmla="*/ 25 w 50"/>
                <a:gd name="T1" fmla="*/ 50 h 50"/>
                <a:gd name="T2" fmla="*/ 38 w 50"/>
                <a:gd name="T3" fmla="*/ 50 h 50"/>
                <a:gd name="T4" fmla="*/ 50 w 50"/>
                <a:gd name="T5" fmla="*/ 38 h 50"/>
                <a:gd name="T6" fmla="*/ 50 w 50"/>
                <a:gd name="T7" fmla="*/ 25 h 50"/>
                <a:gd name="T8" fmla="*/ 50 w 50"/>
                <a:gd name="T9" fmla="*/ 11 h 50"/>
                <a:gd name="T10" fmla="*/ 38 w 50"/>
                <a:gd name="T11" fmla="*/ 0 h 50"/>
                <a:gd name="T12" fmla="*/ 25 w 50"/>
                <a:gd name="T13" fmla="*/ 0 h 50"/>
                <a:gd name="T14" fmla="*/ 11 w 50"/>
                <a:gd name="T15" fmla="*/ 0 h 50"/>
                <a:gd name="T16" fmla="*/ 0 w 50"/>
                <a:gd name="T17" fmla="*/ 11 h 50"/>
                <a:gd name="T18" fmla="*/ 0 w 50"/>
                <a:gd name="T19" fmla="*/ 25 h 50"/>
                <a:gd name="T20" fmla="*/ 0 w 50"/>
                <a:gd name="T21" fmla="*/ 38 h 50"/>
                <a:gd name="T22" fmla="*/ 11 w 50"/>
                <a:gd name="T23" fmla="*/ 50 h 50"/>
                <a:gd name="T24" fmla="*/ 25 w 50"/>
                <a:gd name="T25"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50">
                  <a:moveTo>
                    <a:pt x="25" y="50"/>
                  </a:moveTo>
                  <a:lnTo>
                    <a:pt x="38" y="50"/>
                  </a:lnTo>
                  <a:lnTo>
                    <a:pt x="50" y="38"/>
                  </a:lnTo>
                  <a:lnTo>
                    <a:pt x="50" y="25"/>
                  </a:lnTo>
                  <a:lnTo>
                    <a:pt x="50" y="11"/>
                  </a:lnTo>
                  <a:lnTo>
                    <a:pt x="38" y="0"/>
                  </a:lnTo>
                  <a:lnTo>
                    <a:pt x="25" y="0"/>
                  </a:lnTo>
                  <a:lnTo>
                    <a:pt x="11" y="0"/>
                  </a:lnTo>
                  <a:lnTo>
                    <a:pt x="0" y="11"/>
                  </a:lnTo>
                  <a:lnTo>
                    <a:pt x="0" y="25"/>
                  </a:lnTo>
                  <a:lnTo>
                    <a:pt x="0" y="38"/>
                  </a:lnTo>
                  <a:lnTo>
                    <a:pt x="11" y="50"/>
                  </a:lnTo>
                  <a:lnTo>
                    <a:pt x="25" y="5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31" name="Freeform 109"/>
            <p:cNvSpPr>
              <a:spLocks/>
            </p:cNvSpPr>
            <p:nvPr/>
          </p:nvSpPr>
          <p:spPr bwMode="auto">
            <a:xfrm>
              <a:off x="4774" y="613"/>
              <a:ext cx="50" cy="50"/>
            </a:xfrm>
            <a:custGeom>
              <a:avLst/>
              <a:gdLst>
                <a:gd name="T0" fmla="*/ 38 w 50"/>
                <a:gd name="T1" fmla="*/ 0 h 50"/>
                <a:gd name="T2" fmla="*/ 11 w 50"/>
                <a:gd name="T3" fmla="*/ 0 h 50"/>
                <a:gd name="T4" fmla="*/ 0 w 50"/>
                <a:gd name="T5" fmla="*/ 11 h 50"/>
                <a:gd name="T6" fmla="*/ 0 w 50"/>
                <a:gd name="T7" fmla="*/ 38 h 50"/>
                <a:gd name="T8" fmla="*/ 11 w 50"/>
                <a:gd name="T9" fmla="*/ 50 h 50"/>
                <a:gd name="T10" fmla="*/ 38 w 50"/>
                <a:gd name="T11" fmla="*/ 50 h 50"/>
                <a:gd name="T12" fmla="*/ 50 w 50"/>
                <a:gd name="T13" fmla="*/ 38 h 50"/>
                <a:gd name="T14" fmla="*/ 50 w 50"/>
                <a:gd name="T15" fmla="*/ 11 h 50"/>
                <a:gd name="T16" fmla="*/ 38 w 50"/>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0">
                  <a:moveTo>
                    <a:pt x="38" y="0"/>
                  </a:moveTo>
                  <a:lnTo>
                    <a:pt x="11" y="0"/>
                  </a:lnTo>
                  <a:lnTo>
                    <a:pt x="0" y="11"/>
                  </a:lnTo>
                  <a:lnTo>
                    <a:pt x="0" y="38"/>
                  </a:lnTo>
                  <a:lnTo>
                    <a:pt x="11" y="50"/>
                  </a:lnTo>
                  <a:lnTo>
                    <a:pt x="38" y="50"/>
                  </a:lnTo>
                  <a:lnTo>
                    <a:pt x="50" y="38"/>
                  </a:lnTo>
                  <a:lnTo>
                    <a:pt x="50" y="11"/>
                  </a:lnTo>
                  <a:lnTo>
                    <a:pt x="38"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32" name="Freeform 108"/>
            <p:cNvSpPr>
              <a:spLocks/>
            </p:cNvSpPr>
            <p:nvPr/>
          </p:nvSpPr>
          <p:spPr bwMode="auto">
            <a:xfrm>
              <a:off x="4774" y="613"/>
              <a:ext cx="50" cy="50"/>
            </a:xfrm>
            <a:custGeom>
              <a:avLst/>
              <a:gdLst>
                <a:gd name="T0" fmla="*/ 25 w 50"/>
                <a:gd name="T1" fmla="*/ 50 h 50"/>
                <a:gd name="T2" fmla="*/ 38 w 50"/>
                <a:gd name="T3" fmla="*/ 50 h 50"/>
                <a:gd name="T4" fmla="*/ 50 w 50"/>
                <a:gd name="T5" fmla="*/ 38 h 50"/>
                <a:gd name="T6" fmla="*/ 50 w 50"/>
                <a:gd name="T7" fmla="*/ 25 h 50"/>
                <a:gd name="T8" fmla="*/ 50 w 50"/>
                <a:gd name="T9" fmla="*/ 11 h 50"/>
                <a:gd name="T10" fmla="*/ 38 w 50"/>
                <a:gd name="T11" fmla="*/ 0 h 50"/>
                <a:gd name="T12" fmla="*/ 25 w 50"/>
                <a:gd name="T13" fmla="*/ 0 h 50"/>
                <a:gd name="T14" fmla="*/ 11 w 50"/>
                <a:gd name="T15" fmla="*/ 0 h 50"/>
                <a:gd name="T16" fmla="*/ 0 w 50"/>
                <a:gd name="T17" fmla="*/ 11 h 50"/>
                <a:gd name="T18" fmla="*/ 0 w 50"/>
                <a:gd name="T19" fmla="*/ 25 h 50"/>
                <a:gd name="T20" fmla="*/ 0 w 50"/>
                <a:gd name="T21" fmla="*/ 38 h 50"/>
                <a:gd name="T22" fmla="*/ 11 w 50"/>
                <a:gd name="T23" fmla="*/ 50 h 50"/>
                <a:gd name="T24" fmla="*/ 25 w 50"/>
                <a:gd name="T25"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50">
                  <a:moveTo>
                    <a:pt x="25" y="50"/>
                  </a:moveTo>
                  <a:lnTo>
                    <a:pt x="38" y="50"/>
                  </a:lnTo>
                  <a:lnTo>
                    <a:pt x="50" y="38"/>
                  </a:lnTo>
                  <a:lnTo>
                    <a:pt x="50" y="25"/>
                  </a:lnTo>
                  <a:lnTo>
                    <a:pt x="50" y="11"/>
                  </a:lnTo>
                  <a:lnTo>
                    <a:pt x="38" y="0"/>
                  </a:lnTo>
                  <a:lnTo>
                    <a:pt x="25" y="0"/>
                  </a:lnTo>
                  <a:lnTo>
                    <a:pt x="11" y="0"/>
                  </a:lnTo>
                  <a:lnTo>
                    <a:pt x="0" y="11"/>
                  </a:lnTo>
                  <a:lnTo>
                    <a:pt x="0" y="25"/>
                  </a:lnTo>
                  <a:lnTo>
                    <a:pt x="0" y="38"/>
                  </a:lnTo>
                  <a:lnTo>
                    <a:pt x="11" y="50"/>
                  </a:lnTo>
                  <a:lnTo>
                    <a:pt x="25" y="5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33" name="Freeform 107"/>
            <p:cNvSpPr>
              <a:spLocks/>
            </p:cNvSpPr>
            <p:nvPr/>
          </p:nvSpPr>
          <p:spPr bwMode="auto">
            <a:xfrm>
              <a:off x="5248" y="613"/>
              <a:ext cx="50" cy="50"/>
            </a:xfrm>
            <a:custGeom>
              <a:avLst/>
              <a:gdLst>
                <a:gd name="T0" fmla="*/ 38 w 50"/>
                <a:gd name="T1" fmla="*/ 0 h 50"/>
                <a:gd name="T2" fmla="*/ 11 w 50"/>
                <a:gd name="T3" fmla="*/ 0 h 50"/>
                <a:gd name="T4" fmla="*/ 0 w 50"/>
                <a:gd name="T5" fmla="*/ 11 h 50"/>
                <a:gd name="T6" fmla="*/ 0 w 50"/>
                <a:gd name="T7" fmla="*/ 38 h 50"/>
                <a:gd name="T8" fmla="*/ 11 w 50"/>
                <a:gd name="T9" fmla="*/ 50 h 50"/>
                <a:gd name="T10" fmla="*/ 38 w 50"/>
                <a:gd name="T11" fmla="*/ 50 h 50"/>
                <a:gd name="T12" fmla="*/ 50 w 50"/>
                <a:gd name="T13" fmla="*/ 38 h 50"/>
                <a:gd name="T14" fmla="*/ 50 w 50"/>
                <a:gd name="T15" fmla="*/ 11 h 50"/>
                <a:gd name="T16" fmla="*/ 38 w 50"/>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0">
                  <a:moveTo>
                    <a:pt x="38" y="0"/>
                  </a:moveTo>
                  <a:lnTo>
                    <a:pt x="11" y="0"/>
                  </a:lnTo>
                  <a:lnTo>
                    <a:pt x="0" y="11"/>
                  </a:lnTo>
                  <a:lnTo>
                    <a:pt x="0" y="38"/>
                  </a:lnTo>
                  <a:lnTo>
                    <a:pt x="11" y="50"/>
                  </a:lnTo>
                  <a:lnTo>
                    <a:pt x="38" y="50"/>
                  </a:lnTo>
                  <a:lnTo>
                    <a:pt x="50" y="38"/>
                  </a:lnTo>
                  <a:lnTo>
                    <a:pt x="50" y="11"/>
                  </a:lnTo>
                  <a:lnTo>
                    <a:pt x="38"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34" name="Freeform 106"/>
            <p:cNvSpPr>
              <a:spLocks/>
            </p:cNvSpPr>
            <p:nvPr/>
          </p:nvSpPr>
          <p:spPr bwMode="auto">
            <a:xfrm>
              <a:off x="5248" y="613"/>
              <a:ext cx="50" cy="50"/>
            </a:xfrm>
            <a:custGeom>
              <a:avLst/>
              <a:gdLst>
                <a:gd name="T0" fmla="*/ 25 w 50"/>
                <a:gd name="T1" fmla="*/ 50 h 50"/>
                <a:gd name="T2" fmla="*/ 38 w 50"/>
                <a:gd name="T3" fmla="*/ 50 h 50"/>
                <a:gd name="T4" fmla="*/ 50 w 50"/>
                <a:gd name="T5" fmla="*/ 38 h 50"/>
                <a:gd name="T6" fmla="*/ 50 w 50"/>
                <a:gd name="T7" fmla="*/ 25 h 50"/>
                <a:gd name="T8" fmla="*/ 50 w 50"/>
                <a:gd name="T9" fmla="*/ 11 h 50"/>
                <a:gd name="T10" fmla="*/ 38 w 50"/>
                <a:gd name="T11" fmla="*/ 0 h 50"/>
                <a:gd name="T12" fmla="*/ 25 w 50"/>
                <a:gd name="T13" fmla="*/ 0 h 50"/>
                <a:gd name="T14" fmla="*/ 11 w 50"/>
                <a:gd name="T15" fmla="*/ 0 h 50"/>
                <a:gd name="T16" fmla="*/ 0 w 50"/>
                <a:gd name="T17" fmla="*/ 11 h 50"/>
                <a:gd name="T18" fmla="*/ 0 w 50"/>
                <a:gd name="T19" fmla="*/ 25 h 50"/>
                <a:gd name="T20" fmla="*/ 0 w 50"/>
                <a:gd name="T21" fmla="*/ 38 h 50"/>
                <a:gd name="T22" fmla="*/ 11 w 50"/>
                <a:gd name="T23" fmla="*/ 50 h 50"/>
                <a:gd name="T24" fmla="*/ 25 w 50"/>
                <a:gd name="T25"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50">
                  <a:moveTo>
                    <a:pt x="25" y="50"/>
                  </a:moveTo>
                  <a:lnTo>
                    <a:pt x="38" y="50"/>
                  </a:lnTo>
                  <a:lnTo>
                    <a:pt x="50" y="38"/>
                  </a:lnTo>
                  <a:lnTo>
                    <a:pt x="50" y="25"/>
                  </a:lnTo>
                  <a:lnTo>
                    <a:pt x="50" y="11"/>
                  </a:lnTo>
                  <a:lnTo>
                    <a:pt x="38" y="0"/>
                  </a:lnTo>
                  <a:lnTo>
                    <a:pt x="25" y="0"/>
                  </a:lnTo>
                  <a:lnTo>
                    <a:pt x="11" y="0"/>
                  </a:lnTo>
                  <a:lnTo>
                    <a:pt x="0" y="11"/>
                  </a:lnTo>
                  <a:lnTo>
                    <a:pt x="0" y="25"/>
                  </a:lnTo>
                  <a:lnTo>
                    <a:pt x="0" y="38"/>
                  </a:lnTo>
                  <a:lnTo>
                    <a:pt x="11" y="50"/>
                  </a:lnTo>
                  <a:lnTo>
                    <a:pt x="25" y="5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35" name="Freeform 105"/>
            <p:cNvSpPr>
              <a:spLocks/>
            </p:cNvSpPr>
            <p:nvPr/>
          </p:nvSpPr>
          <p:spPr bwMode="auto">
            <a:xfrm>
              <a:off x="5722" y="613"/>
              <a:ext cx="50" cy="50"/>
            </a:xfrm>
            <a:custGeom>
              <a:avLst/>
              <a:gdLst>
                <a:gd name="T0" fmla="*/ 38 w 50"/>
                <a:gd name="T1" fmla="*/ 0 h 50"/>
                <a:gd name="T2" fmla="*/ 11 w 50"/>
                <a:gd name="T3" fmla="*/ 0 h 50"/>
                <a:gd name="T4" fmla="*/ 0 w 50"/>
                <a:gd name="T5" fmla="*/ 11 h 50"/>
                <a:gd name="T6" fmla="*/ 0 w 50"/>
                <a:gd name="T7" fmla="*/ 38 h 50"/>
                <a:gd name="T8" fmla="*/ 11 w 50"/>
                <a:gd name="T9" fmla="*/ 50 h 50"/>
                <a:gd name="T10" fmla="*/ 38 w 50"/>
                <a:gd name="T11" fmla="*/ 50 h 50"/>
                <a:gd name="T12" fmla="*/ 50 w 50"/>
                <a:gd name="T13" fmla="*/ 38 h 50"/>
                <a:gd name="T14" fmla="*/ 50 w 50"/>
                <a:gd name="T15" fmla="*/ 11 h 50"/>
                <a:gd name="T16" fmla="*/ 38 w 50"/>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0">
                  <a:moveTo>
                    <a:pt x="38" y="0"/>
                  </a:moveTo>
                  <a:lnTo>
                    <a:pt x="11" y="0"/>
                  </a:lnTo>
                  <a:lnTo>
                    <a:pt x="0" y="11"/>
                  </a:lnTo>
                  <a:lnTo>
                    <a:pt x="0" y="38"/>
                  </a:lnTo>
                  <a:lnTo>
                    <a:pt x="11" y="50"/>
                  </a:lnTo>
                  <a:lnTo>
                    <a:pt x="38" y="50"/>
                  </a:lnTo>
                  <a:lnTo>
                    <a:pt x="50" y="38"/>
                  </a:lnTo>
                  <a:lnTo>
                    <a:pt x="50" y="11"/>
                  </a:lnTo>
                  <a:lnTo>
                    <a:pt x="38"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36" name="Freeform 104"/>
            <p:cNvSpPr>
              <a:spLocks/>
            </p:cNvSpPr>
            <p:nvPr/>
          </p:nvSpPr>
          <p:spPr bwMode="auto">
            <a:xfrm>
              <a:off x="5722" y="613"/>
              <a:ext cx="50" cy="50"/>
            </a:xfrm>
            <a:custGeom>
              <a:avLst/>
              <a:gdLst>
                <a:gd name="T0" fmla="*/ 25 w 50"/>
                <a:gd name="T1" fmla="*/ 50 h 50"/>
                <a:gd name="T2" fmla="*/ 38 w 50"/>
                <a:gd name="T3" fmla="*/ 50 h 50"/>
                <a:gd name="T4" fmla="*/ 50 w 50"/>
                <a:gd name="T5" fmla="*/ 38 h 50"/>
                <a:gd name="T6" fmla="*/ 50 w 50"/>
                <a:gd name="T7" fmla="*/ 25 h 50"/>
                <a:gd name="T8" fmla="*/ 50 w 50"/>
                <a:gd name="T9" fmla="*/ 11 h 50"/>
                <a:gd name="T10" fmla="*/ 38 w 50"/>
                <a:gd name="T11" fmla="*/ 0 h 50"/>
                <a:gd name="T12" fmla="*/ 25 w 50"/>
                <a:gd name="T13" fmla="*/ 0 h 50"/>
                <a:gd name="T14" fmla="*/ 11 w 50"/>
                <a:gd name="T15" fmla="*/ 0 h 50"/>
                <a:gd name="T16" fmla="*/ 0 w 50"/>
                <a:gd name="T17" fmla="*/ 11 h 50"/>
                <a:gd name="T18" fmla="*/ 0 w 50"/>
                <a:gd name="T19" fmla="*/ 25 h 50"/>
                <a:gd name="T20" fmla="*/ 0 w 50"/>
                <a:gd name="T21" fmla="*/ 38 h 50"/>
                <a:gd name="T22" fmla="*/ 11 w 50"/>
                <a:gd name="T23" fmla="*/ 50 h 50"/>
                <a:gd name="T24" fmla="*/ 25 w 50"/>
                <a:gd name="T25"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50">
                  <a:moveTo>
                    <a:pt x="25" y="50"/>
                  </a:moveTo>
                  <a:lnTo>
                    <a:pt x="38" y="50"/>
                  </a:lnTo>
                  <a:lnTo>
                    <a:pt x="50" y="38"/>
                  </a:lnTo>
                  <a:lnTo>
                    <a:pt x="50" y="25"/>
                  </a:lnTo>
                  <a:lnTo>
                    <a:pt x="50" y="11"/>
                  </a:lnTo>
                  <a:lnTo>
                    <a:pt x="38" y="0"/>
                  </a:lnTo>
                  <a:lnTo>
                    <a:pt x="25" y="0"/>
                  </a:lnTo>
                  <a:lnTo>
                    <a:pt x="11" y="0"/>
                  </a:lnTo>
                  <a:lnTo>
                    <a:pt x="0" y="11"/>
                  </a:lnTo>
                  <a:lnTo>
                    <a:pt x="0" y="25"/>
                  </a:lnTo>
                  <a:lnTo>
                    <a:pt x="0" y="38"/>
                  </a:lnTo>
                  <a:lnTo>
                    <a:pt x="11" y="50"/>
                  </a:lnTo>
                  <a:lnTo>
                    <a:pt x="25" y="5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37" name="Freeform 103"/>
            <p:cNvSpPr>
              <a:spLocks/>
            </p:cNvSpPr>
            <p:nvPr/>
          </p:nvSpPr>
          <p:spPr bwMode="auto">
            <a:xfrm>
              <a:off x="6196" y="613"/>
              <a:ext cx="50" cy="50"/>
            </a:xfrm>
            <a:custGeom>
              <a:avLst/>
              <a:gdLst>
                <a:gd name="T0" fmla="*/ 38 w 50"/>
                <a:gd name="T1" fmla="*/ 0 h 50"/>
                <a:gd name="T2" fmla="*/ 11 w 50"/>
                <a:gd name="T3" fmla="*/ 0 h 50"/>
                <a:gd name="T4" fmla="*/ 0 w 50"/>
                <a:gd name="T5" fmla="*/ 11 h 50"/>
                <a:gd name="T6" fmla="*/ 0 w 50"/>
                <a:gd name="T7" fmla="*/ 38 h 50"/>
                <a:gd name="T8" fmla="*/ 11 w 50"/>
                <a:gd name="T9" fmla="*/ 50 h 50"/>
                <a:gd name="T10" fmla="*/ 38 w 50"/>
                <a:gd name="T11" fmla="*/ 50 h 50"/>
                <a:gd name="T12" fmla="*/ 50 w 50"/>
                <a:gd name="T13" fmla="*/ 38 h 50"/>
                <a:gd name="T14" fmla="*/ 50 w 50"/>
                <a:gd name="T15" fmla="*/ 11 h 50"/>
                <a:gd name="T16" fmla="*/ 38 w 50"/>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0">
                  <a:moveTo>
                    <a:pt x="38" y="0"/>
                  </a:moveTo>
                  <a:lnTo>
                    <a:pt x="11" y="0"/>
                  </a:lnTo>
                  <a:lnTo>
                    <a:pt x="0" y="11"/>
                  </a:lnTo>
                  <a:lnTo>
                    <a:pt x="0" y="38"/>
                  </a:lnTo>
                  <a:lnTo>
                    <a:pt x="11" y="50"/>
                  </a:lnTo>
                  <a:lnTo>
                    <a:pt x="38" y="50"/>
                  </a:lnTo>
                  <a:lnTo>
                    <a:pt x="50" y="38"/>
                  </a:lnTo>
                  <a:lnTo>
                    <a:pt x="50" y="11"/>
                  </a:lnTo>
                  <a:lnTo>
                    <a:pt x="38"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38" name="Freeform 102"/>
            <p:cNvSpPr>
              <a:spLocks/>
            </p:cNvSpPr>
            <p:nvPr/>
          </p:nvSpPr>
          <p:spPr bwMode="auto">
            <a:xfrm>
              <a:off x="6196" y="613"/>
              <a:ext cx="50" cy="50"/>
            </a:xfrm>
            <a:custGeom>
              <a:avLst/>
              <a:gdLst>
                <a:gd name="T0" fmla="*/ 25 w 50"/>
                <a:gd name="T1" fmla="*/ 50 h 50"/>
                <a:gd name="T2" fmla="*/ 38 w 50"/>
                <a:gd name="T3" fmla="*/ 50 h 50"/>
                <a:gd name="T4" fmla="*/ 50 w 50"/>
                <a:gd name="T5" fmla="*/ 38 h 50"/>
                <a:gd name="T6" fmla="*/ 50 w 50"/>
                <a:gd name="T7" fmla="*/ 25 h 50"/>
                <a:gd name="T8" fmla="*/ 50 w 50"/>
                <a:gd name="T9" fmla="*/ 11 h 50"/>
                <a:gd name="T10" fmla="*/ 38 w 50"/>
                <a:gd name="T11" fmla="*/ 0 h 50"/>
                <a:gd name="T12" fmla="*/ 25 w 50"/>
                <a:gd name="T13" fmla="*/ 0 h 50"/>
                <a:gd name="T14" fmla="*/ 11 w 50"/>
                <a:gd name="T15" fmla="*/ 0 h 50"/>
                <a:gd name="T16" fmla="*/ 0 w 50"/>
                <a:gd name="T17" fmla="*/ 11 h 50"/>
                <a:gd name="T18" fmla="*/ 0 w 50"/>
                <a:gd name="T19" fmla="*/ 25 h 50"/>
                <a:gd name="T20" fmla="*/ 0 w 50"/>
                <a:gd name="T21" fmla="*/ 38 h 50"/>
                <a:gd name="T22" fmla="*/ 11 w 50"/>
                <a:gd name="T23" fmla="*/ 50 h 50"/>
                <a:gd name="T24" fmla="*/ 25 w 50"/>
                <a:gd name="T25"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50">
                  <a:moveTo>
                    <a:pt x="25" y="50"/>
                  </a:moveTo>
                  <a:lnTo>
                    <a:pt x="38" y="50"/>
                  </a:lnTo>
                  <a:lnTo>
                    <a:pt x="50" y="38"/>
                  </a:lnTo>
                  <a:lnTo>
                    <a:pt x="50" y="25"/>
                  </a:lnTo>
                  <a:lnTo>
                    <a:pt x="50" y="11"/>
                  </a:lnTo>
                  <a:lnTo>
                    <a:pt x="38" y="0"/>
                  </a:lnTo>
                  <a:lnTo>
                    <a:pt x="25" y="0"/>
                  </a:lnTo>
                  <a:lnTo>
                    <a:pt x="11" y="0"/>
                  </a:lnTo>
                  <a:lnTo>
                    <a:pt x="0" y="11"/>
                  </a:lnTo>
                  <a:lnTo>
                    <a:pt x="0" y="25"/>
                  </a:lnTo>
                  <a:lnTo>
                    <a:pt x="0" y="38"/>
                  </a:lnTo>
                  <a:lnTo>
                    <a:pt x="11" y="50"/>
                  </a:lnTo>
                  <a:lnTo>
                    <a:pt x="25" y="5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39" name="Freeform 101"/>
            <p:cNvSpPr>
              <a:spLocks/>
            </p:cNvSpPr>
            <p:nvPr/>
          </p:nvSpPr>
          <p:spPr bwMode="auto">
            <a:xfrm>
              <a:off x="6670" y="613"/>
              <a:ext cx="50" cy="50"/>
            </a:xfrm>
            <a:custGeom>
              <a:avLst/>
              <a:gdLst>
                <a:gd name="T0" fmla="*/ 38 w 50"/>
                <a:gd name="T1" fmla="*/ 0 h 50"/>
                <a:gd name="T2" fmla="*/ 11 w 50"/>
                <a:gd name="T3" fmla="*/ 0 h 50"/>
                <a:gd name="T4" fmla="*/ 0 w 50"/>
                <a:gd name="T5" fmla="*/ 11 h 50"/>
                <a:gd name="T6" fmla="*/ 0 w 50"/>
                <a:gd name="T7" fmla="*/ 38 h 50"/>
                <a:gd name="T8" fmla="*/ 11 w 50"/>
                <a:gd name="T9" fmla="*/ 50 h 50"/>
                <a:gd name="T10" fmla="*/ 38 w 50"/>
                <a:gd name="T11" fmla="*/ 50 h 50"/>
                <a:gd name="T12" fmla="*/ 50 w 50"/>
                <a:gd name="T13" fmla="*/ 38 h 50"/>
                <a:gd name="T14" fmla="*/ 50 w 50"/>
                <a:gd name="T15" fmla="*/ 11 h 50"/>
                <a:gd name="T16" fmla="*/ 38 w 50"/>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0">
                  <a:moveTo>
                    <a:pt x="38" y="0"/>
                  </a:moveTo>
                  <a:lnTo>
                    <a:pt x="11" y="0"/>
                  </a:lnTo>
                  <a:lnTo>
                    <a:pt x="0" y="11"/>
                  </a:lnTo>
                  <a:lnTo>
                    <a:pt x="0" y="38"/>
                  </a:lnTo>
                  <a:lnTo>
                    <a:pt x="11" y="50"/>
                  </a:lnTo>
                  <a:lnTo>
                    <a:pt x="38" y="50"/>
                  </a:lnTo>
                  <a:lnTo>
                    <a:pt x="50" y="38"/>
                  </a:lnTo>
                  <a:lnTo>
                    <a:pt x="50" y="11"/>
                  </a:lnTo>
                  <a:lnTo>
                    <a:pt x="38"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0" name="Freeform 100"/>
            <p:cNvSpPr>
              <a:spLocks/>
            </p:cNvSpPr>
            <p:nvPr/>
          </p:nvSpPr>
          <p:spPr bwMode="auto">
            <a:xfrm>
              <a:off x="6670" y="613"/>
              <a:ext cx="50" cy="50"/>
            </a:xfrm>
            <a:custGeom>
              <a:avLst/>
              <a:gdLst>
                <a:gd name="T0" fmla="*/ 25 w 50"/>
                <a:gd name="T1" fmla="*/ 50 h 50"/>
                <a:gd name="T2" fmla="*/ 38 w 50"/>
                <a:gd name="T3" fmla="*/ 50 h 50"/>
                <a:gd name="T4" fmla="*/ 50 w 50"/>
                <a:gd name="T5" fmla="*/ 38 h 50"/>
                <a:gd name="T6" fmla="*/ 50 w 50"/>
                <a:gd name="T7" fmla="*/ 25 h 50"/>
                <a:gd name="T8" fmla="*/ 50 w 50"/>
                <a:gd name="T9" fmla="*/ 11 h 50"/>
                <a:gd name="T10" fmla="*/ 38 w 50"/>
                <a:gd name="T11" fmla="*/ 0 h 50"/>
                <a:gd name="T12" fmla="*/ 25 w 50"/>
                <a:gd name="T13" fmla="*/ 0 h 50"/>
                <a:gd name="T14" fmla="*/ 11 w 50"/>
                <a:gd name="T15" fmla="*/ 0 h 50"/>
                <a:gd name="T16" fmla="*/ 0 w 50"/>
                <a:gd name="T17" fmla="*/ 11 h 50"/>
                <a:gd name="T18" fmla="*/ 0 w 50"/>
                <a:gd name="T19" fmla="*/ 25 h 50"/>
                <a:gd name="T20" fmla="*/ 0 w 50"/>
                <a:gd name="T21" fmla="*/ 38 h 50"/>
                <a:gd name="T22" fmla="*/ 11 w 50"/>
                <a:gd name="T23" fmla="*/ 50 h 50"/>
                <a:gd name="T24" fmla="*/ 25 w 50"/>
                <a:gd name="T25"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50">
                  <a:moveTo>
                    <a:pt x="25" y="50"/>
                  </a:moveTo>
                  <a:lnTo>
                    <a:pt x="38" y="50"/>
                  </a:lnTo>
                  <a:lnTo>
                    <a:pt x="50" y="38"/>
                  </a:lnTo>
                  <a:lnTo>
                    <a:pt x="50" y="25"/>
                  </a:lnTo>
                  <a:lnTo>
                    <a:pt x="50" y="11"/>
                  </a:lnTo>
                  <a:lnTo>
                    <a:pt x="38" y="0"/>
                  </a:lnTo>
                  <a:lnTo>
                    <a:pt x="25" y="0"/>
                  </a:lnTo>
                  <a:lnTo>
                    <a:pt x="11" y="0"/>
                  </a:lnTo>
                  <a:lnTo>
                    <a:pt x="0" y="11"/>
                  </a:lnTo>
                  <a:lnTo>
                    <a:pt x="0" y="25"/>
                  </a:lnTo>
                  <a:lnTo>
                    <a:pt x="0" y="38"/>
                  </a:lnTo>
                  <a:lnTo>
                    <a:pt x="11" y="50"/>
                  </a:lnTo>
                  <a:lnTo>
                    <a:pt x="25" y="5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1" name="Freeform 99"/>
            <p:cNvSpPr>
              <a:spLocks/>
            </p:cNvSpPr>
            <p:nvPr/>
          </p:nvSpPr>
          <p:spPr bwMode="auto">
            <a:xfrm>
              <a:off x="3826" y="1093"/>
              <a:ext cx="50" cy="50"/>
            </a:xfrm>
            <a:custGeom>
              <a:avLst/>
              <a:gdLst>
                <a:gd name="T0" fmla="*/ 38 w 50"/>
                <a:gd name="T1" fmla="*/ 0 h 50"/>
                <a:gd name="T2" fmla="*/ 11 w 50"/>
                <a:gd name="T3" fmla="*/ 0 h 50"/>
                <a:gd name="T4" fmla="*/ 0 w 50"/>
                <a:gd name="T5" fmla="*/ 11 h 50"/>
                <a:gd name="T6" fmla="*/ 0 w 50"/>
                <a:gd name="T7" fmla="*/ 38 h 50"/>
                <a:gd name="T8" fmla="*/ 11 w 50"/>
                <a:gd name="T9" fmla="*/ 50 h 50"/>
                <a:gd name="T10" fmla="*/ 38 w 50"/>
                <a:gd name="T11" fmla="*/ 50 h 50"/>
                <a:gd name="T12" fmla="*/ 50 w 50"/>
                <a:gd name="T13" fmla="*/ 38 h 50"/>
                <a:gd name="T14" fmla="*/ 50 w 50"/>
                <a:gd name="T15" fmla="*/ 11 h 50"/>
                <a:gd name="T16" fmla="*/ 38 w 50"/>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0">
                  <a:moveTo>
                    <a:pt x="38" y="0"/>
                  </a:moveTo>
                  <a:lnTo>
                    <a:pt x="11" y="0"/>
                  </a:lnTo>
                  <a:lnTo>
                    <a:pt x="0" y="11"/>
                  </a:lnTo>
                  <a:lnTo>
                    <a:pt x="0" y="38"/>
                  </a:lnTo>
                  <a:lnTo>
                    <a:pt x="11" y="50"/>
                  </a:lnTo>
                  <a:lnTo>
                    <a:pt x="38" y="50"/>
                  </a:lnTo>
                  <a:lnTo>
                    <a:pt x="50" y="38"/>
                  </a:lnTo>
                  <a:lnTo>
                    <a:pt x="50" y="11"/>
                  </a:lnTo>
                  <a:lnTo>
                    <a:pt x="38"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2" name="Freeform 98"/>
            <p:cNvSpPr>
              <a:spLocks/>
            </p:cNvSpPr>
            <p:nvPr/>
          </p:nvSpPr>
          <p:spPr bwMode="auto">
            <a:xfrm>
              <a:off x="3826" y="1093"/>
              <a:ext cx="50" cy="50"/>
            </a:xfrm>
            <a:custGeom>
              <a:avLst/>
              <a:gdLst>
                <a:gd name="T0" fmla="*/ 25 w 50"/>
                <a:gd name="T1" fmla="*/ 50 h 50"/>
                <a:gd name="T2" fmla="*/ 38 w 50"/>
                <a:gd name="T3" fmla="*/ 50 h 50"/>
                <a:gd name="T4" fmla="*/ 50 w 50"/>
                <a:gd name="T5" fmla="*/ 38 h 50"/>
                <a:gd name="T6" fmla="*/ 50 w 50"/>
                <a:gd name="T7" fmla="*/ 25 h 50"/>
                <a:gd name="T8" fmla="*/ 50 w 50"/>
                <a:gd name="T9" fmla="*/ 11 h 50"/>
                <a:gd name="T10" fmla="*/ 38 w 50"/>
                <a:gd name="T11" fmla="*/ 0 h 50"/>
                <a:gd name="T12" fmla="*/ 25 w 50"/>
                <a:gd name="T13" fmla="*/ 0 h 50"/>
                <a:gd name="T14" fmla="*/ 11 w 50"/>
                <a:gd name="T15" fmla="*/ 0 h 50"/>
                <a:gd name="T16" fmla="*/ 0 w 50"/>
                <a:gd name="T17" fmla="*/ 11 h 50"/>
                <a:gd name="T18" fmla="*/ 0 w 50"/>
                <a:gd name="T19" fmla="*/ 25 h 50"/>
                <a:gd name="T20" fmla="*/ 0 w 50"/>
                <a:gd name="T21" fmla="*/ 38 h 50"/>
                <a:gd name="T22" fmla="*/ 11 w 50"/>
                <a:gd name="T23" fmla="*/ 50 h 50"/>
                <a:gd name="T24" fmla="*/ 25 w 50"/>
                <a:gd name="T25"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50">
                  <a:moveTo>
                    <a:pt x="25" y="50"/>
                  </a:moveTo>
                  <a:lnTo>
                    <a:pt x="38" y="50"/>
                  </a:lnTo>
                  <a:lnTo>
                    <a:pt x="50" y="38"/>
                  </a:lnTo>
                  <a:lnTo>
                    <a:pt x="50" y="25"/>
                  </a:lnTo>
                  <a:lnTo>
                    <a:pt x="50" y="11"/>
                  </a:lnTo>
                  <a:lnTo>
                    <a:pt x="38" y="0"/>
                  </a:lnTo>
                  <a:lnTo>
                    <a:pt x="25" y="0"/>
                  </a:lnTo>
                  <a:lnTo>
                    <a:pt x="11" y="0"/>
                  </a:lnTo>
                  <a:lnTo>
                    <a:pt x="0" y="11"/>
                  </a:lnTo>
                  <a:lnTo>
                    <a:pt x="0" y="25"/>
                  </a:lnTo>
                  <a:lnTo>
                    <a:pt x="0" y="38"/>
                  </a:lnTo>
                  <a:lnTo>
                    <a:pt x="11" y="50"/>
                  </a:lnTo>
                  <a:lnTo>
                    <a:pt x="25" y="5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3" name="Freeform 97"/>
            <p:cNvSpPr>
              <a:spLocks/>
            </p:cNvSpPr>
            <p:nvPr/>
          </p:nvSpPr>
          <p:spPr bwMode="auto">
            <a:xfrm>
              <a:off x="4300" y="1093"/>
              <a:ext cx="50" cy="50"/>
            </a:xfrm>
            <a:custGeom>
              <a:avLst/>
              <a:gdLst>
                <a:gd name="T0" fmla="*/ 38 w 50"/>
                <a:gd name="T1" fmla="*/ 0 h 50"/>
                <a:gd name="T2" fmla="*/ 11 w 50"/>
                <a:gd name="T3" fmla="*/ 0 h 50"/>
                <a:gd name="T4" fmla="*/ 0 w 50"/>
                <a:gd name="T5" fmla="*/ 11 h 50"/>
                <a:gd name="T6" fmla="*/ 0 w 50"/>
                <a:gd name="T7" fmla="*/ 38 h 50"/>
                <a:gd name="T8" fmla="*/ 11 w 50"/>
                <a:gd name="T9" fmla="*/ 50 h 50"/>
                <a:gd name="T10" fmla="*/ 38 w 50"/>
                <a:gd name="T11" fmla="*/ 50 h 50"/>
                <a:gd name="T12" fmla="*/ 50 w 50"/>
                <a:gd name="T13" fmla="*/ 38 h 50"/>
                <a:gd name="T14" fmla="*/ 50 w 50"/>
                <a:gd name="T15" fmla="*/ 11 h 50"/>
                <a:gd name="T16" fmla="*/ 38 w 50"/>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0">
                  <a:moveTo>
                    <a:pt x="38" y="0"/>
                  </a:moveTo>
                  <a:lnTo>
                    <a:pt x="11" y="0"/>
                  </a:lnTo>
                  <a:lnTo>
                    <a:pt x="0" y="11"/>
                  </a:lnTo>
                  <a:lnTo>
                    <a:pt x="0" y="38"/>
                  </a:lnTo>
                  <a:lnTo>
                    <a:pt x="11" y="50"/>
                  </a:lnTo>
                  <a:lnTo>
                    <a:pt x="38" y="50"/>
                  </a:lnTo>
                  <a:lnTo>
                    <a:pt x="50" y="38"/>
                  </a:lnTo>
                  <a:lnTo>
                    <a:pt x="50" y="11"/>
                  </a:lnTo>
                  <a:lnTo>
                    <a:pt x="38"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4" name="Freeform 96"/>
            <p:cNvSpPr>
              <a:spLocks/>
            </p:cNvSpPr>
            <p:nvPr/>
          </p:nvSpPr>
          <p:spPr bwMode="auto">
            <a:xfrm>
              <a:off x="4300" y="1093"/>
              <a:ext cx="50" cy="50"/>
            </a:xfrm>
            <a:custGeom>
              <a:avLst/>
              <a:gdLst>
                <a:gd name="T0" fmla="*/ 25 w 50"/>
                <a:gd name="T1" fmla="*/ 50 h 50"/>
                <a:gd name="T2" fmla="*/ 38 w 50"/>
                <a:gd name="T3" fmla="*/ 50 h 50"/>
                <a:gd name="T4" fmla="*/ 50 w 50"/>
                <a:gd name="T5" fmla="*/ 38 h 50"/>
                <a:gd name="T6" fmla="*/ 50 w 50"/>
                <a:gd name="T7" fmla="*/ 25 h 50"/>
                <a:gd name="T8" fmla="*/ 50 w 50"/>
                <a:gd name="T9" fmla="*/ 11 h 50"/>
                <a:gd name="T10" fmla="*/ 38 w 50"/>
                <a:gd name="T11" fmla="*/ 0 h 50"/>
                <a:gd name="T12" fmla="*/ 25 w 50"/>
                <a:gd name="T13" fmla="*/ 0 h 50"/>
                <a:gd name="T14" fmla="*/ 11 w 50"/>
                <a:gd name="T15" fmla="*/ 0 h 50"/>
                <a:gd name="T16" fmla="*/ 0 w 50"/>
                <a:gd name="T17" fmla="*/ 11 h 50"/>
                <a:gd name="T18" fmla="*/ 0 w 50"/>
                <a:gd name="T19" fmla="*/ 25 h 50"/>
                <a:gd name="T20" fmla="*/ 0 w 50"/>
                <a:gd name="T21" fmla="*/ 38 h 50"/>
                <a:gd name="T22" fmla="*/ 11 w 50"/>
                <a:gd name="T23" fmla="*/ 50 h 50"/>
                <a:gd name="T24" fmla="*/ 25 w 50"/>
                <a:gd name="T25"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50">
                  <a:moveTo>
                    <a:pt x="25" y="50"/>
                  </a:moveTo>
                  <a:lnTo>
                    <a:pt x="38" y="50"/>
                  </a:lnTo>
                  <a:lnTo>
                    <a:pt x="50" y="38"/>
                  </a:lnTo>
                  <a:lnTo>
                    <a:pt x="50" y="25"/>
                  </a:lnTo>
                  <a:lnTo>
                    <a:pt x="50" y="11"/>
                  </a:lnTo>
                  <a:lnTo>
                    <a:pt x="38" y="0"/>
                  </a:lnTo>
                  <a:lnTo>
                    <a:pt x="25" y="0"/>
                  </a:lnTo>
                  <a:lnTo>
                    <a:pt x="11" y="0"/>
                  </a:lnTo>
                  <a:lnTo>
                    <a:pt x="0" y="11"/>
                  </a:lnTo>
                  <a:lnTo>
                    <a:pt x="0" y="25"/>
                  </a:lnTo>
                  <a:lnTo>
                    <a:pt x="0" y="38"/>
                  </a:lnTo>
                  <a:lnTo>
                    <a:pt x="11" y="50"/>
                  </a:lnTo>
                  <a:lnTo>
                    <a:pt x="25" y="5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5" name="Freeform 95"/>
            <p:cNvSpPr>
              <a:spLocks/>
            </p:cNvSpPr>
            <p:nvPr/>
          </p:nvSpPr>
          <p:spPr bwMode="auto">
            <a:xfrm>
              <a:off x="4774" y="1093"/>
              <a:ext cx="50" cy="50"/>
            </a:xfrm>
            <a:custGeom>
              <a:avLst/>
              <a:gdLst>
                <a:gd name="T0" fmla="*/ 38 w 50"/>
                <a:gd name="T1" fmla="*/ 0 h 50"/>
                <a:gd name="T2" fmla="*/ 11 w 50"/>
                <a:gd name="T3" fmla="*/ 0 h 50"/>
                <a:gd name="T4" fmla="*/ 0 w 50"/>
                <a:gd name="T5" fmla="*/ 11 h 50"/>
                <a:gd name="T6" fmla="*/ 0 w 50"/>
                <a:gd name="T7" fmla="*/ 38 h 50"/>
                <a:gd name="T8" fmla="*/ 11 w 50"/>
                <a:gd name="T9" fmla="*/ 50 h 50"/>
                <a:gd name="T10" fmla="*/ 38 w 50"/>
                <a:gd name="T11" fmla="*/ 50 h 50"/>
                <a:gd name="T12" fmla="*/ 50 w 50"/>
                <a:gd name="T13" fmla="*/ 38 h 50"/>
                <a:gd name="T14" fmla="*/ 50 w 50"/>
                <a:gd name="T15" fmla="*/ 11 h 50"/>
                <a:gd name="T16" fmla="*/ 38 w 50"/>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0">
                  <a:moveTo>
                    <a:pt x="38" y="0"/>
                  </a:moveTo>
                  <a:lnTo>
                    <a:pt x="11" y="0"/>
                  </a:lnTo>
                  <a:lnTo>
                    <a:pt x="0" y="11"/>
                  </a:lnTo>
                  <a:lnTo>
                    <a:pt x="0" y="38"/>
                  </a:lnTo>
                  <a:lnTo>
                    <a:pt x="11" y="50"/>
                  </a:lnTo>
                  <a:lnTo>
                    <a:pt x="38" y="50"/>
                  </a:lnTo>
                  <a:lnTo>
                    <a:pt x="50" y="38"/>
                  </a:lnTo>
                  <a:lnTo>
                    <a:pt x="50" y="11"/>
                  </a:lnTo>
                  <a:lnTo>
                    <a:pt x="38"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6" name="Freeform 94"/>
            <p:cNvSpPr>
              <a:spLocks/>
            </p:cNvSpPr>
            <p:nvPr/>
          </p:nvSpPr>
          <p:spPr bwMode="auto">
            <a:xfrm>
              <a:off x="4774" y="1093"/>
              <a:ext cx="50" cy="50"/>
            </a:xfrm>
            <a:custGeom>
              <a:avLst/>
              <a:gdLst>
                <a:gd name="T0" fmla="*/ 25 w 50"/>
                <a:gd name="T1" fmla="*/ 50 h 50"/>
                <a:gd name="T2" fmla="*/ 38 w 50"/>
                <a:gd name="T3" fmla="*/ 50 h 50"/>
                <a:gd name="T4" fmla="*/ 50 w 50"/>
                <a:gd name="T5" fmla="*/ 38 h 50"/>
                <a:gd name="T6" fmla="*/ 50 w 50"/>
                <a:gd name="T7" fmla="*/ 25 h 50"/>
                <a:gd name="T8" fmla="*/ 50 w 50"/>
                <a:gd name="T9" fmla="*/ 11 h 50"/>
                <a:gd name="T10" fmla="*/ 38 w 50"/>
                <a:gd name="T11" fmla="*/ 0 h 50"/>
                <a:gd name="T12" fmla="*/ 25 w 50"/>
                <a:gd name="T13" fmla="*/ 0 h 50"/>
                <a:gd name="T14" fmla="*/ 11 w 50"/>
                <a:gd name="T15" fmla="*/ 0 h 50"/>
                <a:gd name="T16" fmla="*/ 0 w 50"/>
                <a:gd name="T17" fmla="*/ 11 h 50"/>
                <a:gd name="T18" fmla="*/ 0 w 50"/>
                <a:gd name="T19" fmla="*/ 25 h 50"/>
                <a:gd name="T20" fmla="*/ 0 w 50"/>
                <a:gd name="T21" fmla="*/ 38 h 50"/>
                <a:gd name="T22" fmla="*/ 11 w 50"/>
                <a:gd name="T23" fmla="*/ 50 h 50"/>
                <a:gd name="T24" fmla="*/ 25 w 50"/>
                <a:gd name="T25"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50">
                  <a:moveTo>
                    <a:pt x="25" y="50"/>
                  </a:moveTo>
                  <a:lnTo>
                    <a:pt x="38" y="50"/>
                  </a:lnTo>
                  <a:lnTo>
                    <a:pt x="50" y="38"/>
                  </a:lnTo>
                  <a:lnTo>
                    <a:pt x="50" y="25"/>
                  </a:lnTo>
                  <a:lnTo>
                    <a:pt x="50" y="11"/>
                  </a:lnTo>
                  <a:lnTo>
                    <a:pt x="38" y="0"/>
                  </a:lnTo>
                  <a:lnTo>
                    <a:pt x="25" y="0"/>
                  </a:lnTo>
                  <a:lnTo>
                    <a:pt x="11" y="0"/>
                  </a:lnTo>
                  <a:lnTo>
                    <a:pt x="0" y="11"/>
                  </a:lnTo>
                  <a:lnTo>
                    <a:pt x="0" y="25"/>
                  </a:lnTo>
                  <a:lnTo>
                    <a:pt x="0" y="38"/>
                  </a:lnTo>
                  <a:lnTo>
                    <a:pt x="11" y="50"/>
                  </a:lnTo>
                  <a:lnTo>
                    <a:pt x="25" y="5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7" name="Freeform 93"/>
            <p:cNvSpPr>
              <a:spLocks/>
            </p:cNvSpPr>
            <p:nvPr/>
          </p:nvSpPr>
          <p:spPr bwMode="auto">
            <a:xfrm>
              <a:off x="5248" y="1093"/>
              <a:ext cx="50" cy="50"/>
            </a:xfrm>
            <a:custGeom>
              <a:avLst/>
              <a:gdLst>
                <a:gd name="T0" fmla="*/ 38 w 50"/>
                <a:gd name="T1" fmla="*/ 0 h 50"/>
                <a:gd name="T2" fmla="*/ 11 w 50"/>
                <a:gd name="T3" fmla="*/ 0 h 50"/>
                <a:gd name="T4" fmla="*/ 0 w 50"/>
                <a:gd name="T5" fmla="*/ 11 h 50"/>
                <a:gd name="T6" fmla="*/ 0 w 50"/>
                <a:gd name="T7" fmla="*/ 38 h 50"/>
                <a:gd name="T8" fmla="*/ 11 w 50"/>
                <a:gd name="T9" fmla="*/ 50 h 50"/>
                <a:gd name="T10" fmla="*/ 38 w 50"/>
                <a:gd name="T11" fmla="*/ 50 h 50"/>
                <a:gd name="T12" fmla="*/ 50 w 50"/>
                <a:gd name="T13" fmla="*/ 38 h 50"/>
                <a:gd name="T14" fmla="*/ 50 w 50"/>
                <a:gd name="T15" fmla="*/ 11 h 50"/>
                <a:gd name="T16" fmla="*/ 38 w 50"/>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0">
                  <a:moveTo>
                    <a:pt x="38" y="0"/>
                  </a:moveTo>
                  <a:lnTo>
                    <a:pt x="11" y="0"/>
                  </a:lnTo>
                  <a:lnTo>
                    <a:pt x="0" y="11"/>
                  </a:lnTo>
                  <a:lnTo>
                    <a:pt x="0" y="38"/>
                  </a:lnTo>
                  <a:lnTo>
                    <a:pt x="11" y="50"/>
                  </a:lnTo>
                  <a:lnTo>
                    <a:pt x="38" y="50"/>
                  </a:lnTo>
                  <a:lnTo>
                    <a:pt x="50" y="38"/>
                  </a:lnTo>
                  <a:lnTo>
                    <a:pt x="50" y="11"/>
                  </a:lnTo>
                  <a:lnTo>
                    <a:pt x="38"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8" name="Freeform 92"/>
            <p:cNvSpPr>
              <a:spLocks/>
            </p:cNvSpPr>
            <p:nvPr/>
          </p:nvSpPr>
          <p:spPr bwMode="auto">
            <a:xfrm>
              <a:off x="5248" y="1093"/>
              <a:ext cx="50" cy="50"/>
            </a:xfrm>
            <a:custGeom>
              <a:avLst/>
              <a:gdLst>
                <a:gd name="T0" fmla="*/ 25 w 50"/>
                <a:gd name="T1" fmla="*/ 50 h 50"/>
                <a:gd name="T2" fmla="*/ 38 w 50"/>
                <a:gd name="T3" fmla="*/ 50 h 50"/>
                <a:gd name="T4" fmla="*/ 50 w 50"/>
                <a:gd name="T5" fmla="*/ 38 h 50"/>
                <a:gd name="T6" fmla="*/ 50 w 50"/>
                <a:gd name="T7" fmla="*/ 25 h 50"/>
                <a:gd name="T8" fmla="*/ 50 w 50"/>
                <a:gd name="T9" fmla="*/ 11 h 50"/>
                <a:gd name="T10" fmla="*/ 38 w 50"/>
                <a:gd name="T11" fmla="*/ 0 h 50"/>
                <a:gd name="T12" fmla="*/ 25 w 50"/>
                <a:gd name="T13" fmla="*/ 0 h 50"/>
                <a:gd name="T14" fmla="*/ 11 w 50"/>
                <a:gd name="T15" fmla="*/ 0 h 50"/>
                <a:gd name="T16" fmla="*/ 0 w 50"/>
                <a:gd name="T17" fmla="*/ 11 h 50"/>
                <a:gd name="T18" fmla="*/ 0 w 50"/>
                <a:gd name="T19" fmla="*/ 25 h 50"/>
                <a:gd name="T20" fmla="*/ 0 w 50"/>
                <a:gd name="T21" fmla="*/ 38 h 50"/>
                <a:gd name="T22" fmla="*/ 11 w 50"/>
                <a:gd name="T23" fmla="*/ 50 h 50"/>
                <a:gd name="T24" fmla="*/ 25 w 50"/>
                <a:gd name="T25"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50">
                  <a:moveTo>
                    <a:pt x="25" y="50"/>
                  </a:moveTo>
                  <a:lnTo>
                    <a:pt x="38" y="50"/>
                  </a:lnTo>
                  <a:lnTo>
                    <a:pt x="50" y="38"/>
                  </a:lnTo>
                  <a:lnTo>
                    <a:pt x="50" y="25"/>
                  </a:lnTo>
                  <a:lnTo>
                    <a:pt x="50" y="11"/>
                  </a:lnTo>
                  <a:lnTo>
                    <a:pt x="38" y="0"/>
                  </a:lnTo>
                  <a:lnTo>
                    <a:pt x="25" y="0"/>
                  </a:lnTo>
                  <a:lnTo>
                    <a:pt x="11" y="0"/>
                  </a:lnTo>
                  <a:lnTo>
                    <a:pt x="0" y="11"/>
                  </a:lnTo>
                  <a:lnTo>
                    <a:pt x="0" y="25"/>
                  </a:lnTo>
                  <a:lnTo>
                    <a:pt x="0" y="38"/>
                  </a:lnTo>
                  <a:lnTo>
                    <a:pt x="11" y="50"/>
                  </a:lnTo>
                  <a:lnTo>
                    <a:pt x="25" y="5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9" name="Freeform 91"/>
            <p:cNvSpPr>
              <a:spLocks/>
            </p:cNvSpPr>
            <p:nvPr/>
          </p:nvSpPr>
          <p:spPr bwMode="auto">
            <a:xfrm>
              <a:off x="5722" y="1093"/>
              <a:ext cx="50" cy="50"/>
            </a:xfrm>
            <a:custGeom>
              <a:avLst/>
              <a:gdLst>
                <a:gd name="T0" fmla="*/ 38 w 50"/>
                <a:gd name="T1" fmla="*/ 0 h 50"/>
                <a:gd name="T2" fmla="*/ 11 w 50"/>
                <a:gd name="T3" fmla="*/ 0 h 50"/>
                <a:gd name="T4" fmla="*/ 0 w 50"/>
                <a:gd name="T5" fmla="*/ 11 h 50"/>
                <a:gd name="T6" fmla="*/ 0 w 50"/>
                <a:gd name="T7" fmla="*/ 38 h 50"/>
                <a:gd name="T8" fmla="*/ 11 w 50"/>
                <a:gd name="T9" fmla="*/ 50 h 50"/>
                <a:gd name="T10" fmla="*/ 38 w 50"/>
                <a:gd name="T11" fmla="*/ 50 h 50"/>
                <a:gd name="T12" fmla="*/ 50 w 50"/>
                <a:gd name="T13" fmla="*/ 38 h 50"/>
                <a:gd name="T14" fmla="*/ 50 w 50"/>
                <a:gd name="T15" fmla="*/ 11 h 50"/>
                <a:gd name="T16" fmla="*/ 38 w 50"/>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0">
                  <a:moveTo>
                    <a:pt x="38" y="0"/>
                  </a:moveTo>
                  <a:lnTo>
                    <a:pt x="11" y="0"/>
                  </a:lnTo>
                  <a:lnTo>
                    <a:pt x="0" y="11"/>
                  </a:lnTo>
                  <a:lnTo>
                    <a:pt x="0" y="38"/>
                  </a:lnTo>
                  <a:lnTo>
                    <a:pt x="11" y="50"/>
                  </a:lnTo>
                  <a:lnTo>
                    <a:pt x="38" y="50"/>
                  </a:lnTo>
                  <a:lnTo>
                    <a:pt x="50" y="38"/>
                  </a:lnTo>
                  <a:lnTo>
                    <a:pt x="50" y="11"/>
                  </a:lnTo>
                  <a:lnTo>
                    <a:pt x="38"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50" name="Freeform 90"/>
            <p:cNvSpPr>
              <a:spLocks/>
            </p:cNvSpPr>
            <p:nvPr/>
          </p:nvSpPr>
          <p:spPr bwMode="auto">
            <a:xfrm>
              <a:off x="5722" y="1093"/>
              <a:ext cx="50" cy="50"/>
            </a:xfrm>
            <a:custGeom>
              <a:avLst/>
              <a:gdLst>
                <a:gd name="T0" fmla="*/ 25 w 50"/>
                <a:gd name="T1" fmla="*/ 50 h 50"/>
                <a:gd name="T2" fmla="*/ 38 w 50"/>
                <a:gd name="T3" fmla="*/ 50 h 50"/>
                <a:gd name="T4" fmla="*/ 50 w 50"/>
                <a:gd name="T5" fmla="*/ 38 h 50"/>
                <a:gd name="T6" fmla="*/ 50 w 50"/>
                <a:gd name="T7" fmla="*/ 25 h 50"/>
                <a:gd name="T8" fmla="*/ 50 w 50"/>
                <a:gd name="T9" fmla="*/ 11 h 50"/>
                <a:gd name="T10" fmla="*/ 38 w 50"/>
                <a:gd name="T11" fmla="*/ 0 h 50"/>
                <a:gd name="T12" fmla="*/ 25 w 50"/>
                <a:gd name="T13" fmla="*/ 0 h 50"/>
                <a:gd name="T14" fmla="*/ 11 w 50"/>
                <a:gd name="T15" fmla="*/ 0 h 50"/>
                <a:gd name="T16" fmla="*/ 0 w 50"/>
                <a:gd name="T17" fmla="*/ 11 h 50"/>
                <a:gd name="T18" fmla="*/ 0 w 50"/>
                <a:gd name="T19" fmla="*/ 25 h 50"/>
                <a:gd name="T20" fmla="*/ 0 w 50"/>
                <a:gd name="T21" fmla="*/ 38 h 50"/>
                <a:gd name="T22" fmla="*/ 11 w 50"/>
                <a:gd name="T23" fmla="*/ 50 h 50"/>
                <a:gd name="T24" fmla="*/ 25 w 50"/>
                <a:gd name="T25"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50">
                  <a:moveTo>
                    <a:pt x="25" y="50"/>
                  </a:moveTo>
                  <a:lnTo>
                    <a:pt x="38" y="50"/>
                  </a:lnTo>
                  <a:lnTo>
                    <a:pt x="50" y="38"/>
                  </a:lnTo>
                  <a:lnTo>
                    <a:pt x="50" y="25"/>
                  </a:lnTo>
                  <a:lnTo>
                    <a:pt x="50" y="11"/>
                  </a:lnTo>
                  <a:lnTo>
                    <a:pt x="38" y="0"/>
                  </a:lnTo>
                  <a:lnTo>
                    <a:pt x="25" y="0"/>
                  </a:lnTo>
                  <a:lnTo>
                    <a:pt x="11" y="0"/>
                  </a:lnTo>
                  <a:lnTo>
                    <a:pt x="0" y="11"/>
                  </a:lnTo>
                  <a:lnTo>
                    <a:pt x="0" y="25"/>
                  </a:lnTo>
                  <a:lnTo>
                    <a:pt x="0" y="38"/>
                  </a:lnTo>
                  <a:lnTo>
                    <a:pt x="11" y="50"/>
                  </a:lnTo>
                  <a:lnTo>
                    <a:pt x="25" y="5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51" name="Freeform 89"/>
            <p:cNvSpPr>
              <a:spLocks/>
            </p:cNvSpPr>
            <p:nvPr/>
          </p:nvSpPr>
          <p:spPr bwMode="auto">
            <a:xfrm>
              <a:off x="6196" y="1093"/>
              <a:ext cx="50" cy="50"/>
            </a:xfrm>
            <a:custGeom>
              <a:avLst/>
              <a:gdLst>
                <a:gd name="T0" fmla="*/ 38 w 50"/>
                <a:gd name="T1" fmla="*/ 0 h 50"/>
                <a:gd name="T2" fmla="*/ 11 w 50"/>
                <a:gd name="T3" fmla="*/ 0 h 50"/>
                <a:gd name="T4" fmla="*/ 0 w 50"/>
                <a:gd name="T5" fmla="*/ 11 h 50"/>
                <a:gd name="T6" fmla="*/ 0 w 50"/>
                <a:gd name="T7" fmla="*/ 38 h 50"/>
                <a:gd name="T8" fmla="*/ 11 w 50"/>
                <a:gd name="T9" fmla="*/ 50 h 50"/>
                <a:gd name="T10" fmla="*/ 38 w 50"/>
                <a:gd name="T11" fmla="*/ 50 h 50"/>
                <a:gd name="T12" fmla="*/ 50 w 50"/>
                <a:gd name="T13" fmla="*/ 38 h 50"/>
                <a:gd name="T14" fmla="*/ 50 w 50"/>
                <a:gd name="T15" fmla="*/ 11 h 50"/>
                <a:gd name="T16" fmla="*/ 38 w 50"/>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0">
                  <a:moveTo>
                    <a:pt x="38" y="0"/>
                  </a:moveTo>
                  <a:lnTo>
                    <a:pt x="11" y="0"/>
                  </a:lnTo>
                  <a:lnTo>
                    <a:pt x="0" y="11"/>
                  </a:lnTo>
                  <a:lnTo>
                    <a:pt x="0" y="38"/>
                  </a:lnTo>
                  <a:lnTo>
                    <a:pt x="11" y="50"/>
                  </a:lnTo>
                  <a:lnTo>
                    <a:pt x="38" y="50"/>
                  </a:lnTo>
                  <a:lnTo>
                    <a:pt x="50" y="38"/>
                  </a:lnTo>
                  <a:lnTo>
                    <a:pt x="50" y="11"/>
                  </a:lnTo>
                  <a:lnTo>
                    <a:pt x="38"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52" name="Freeform 88"/>
            <p:cNvSpPr>
              <a:spLocks/>
            </p:cNvSpPr>
            <p:nvPr/>
          </p:nvSpPr>
          <p:spPr bwMode="auto">
            <a:xfrm>
              <a:off x="6196" y="1093"/>
              <a:ext cx="50" cy="50"/>
            </a:xfrm>
            <a:custGeom>
              <a:avLst/>
              <a:gdLst>
                <a:gd name="T0" fmla="*/ 25 w 50"/>
                <a:gd name="T1" fmla="*/ 50 h 50"/>
                <a:gd name="T2" fmla="*/ 38 w 50"/>
                <a:gd name="T3" fmla="*/ 50 h 50"/>
                <a:gd name="T4" fmla="*/ 50 w 50"/>
                <a:gd name="T5" fmla="*/ 38 h 50"/>
                <a:gd name="T6" fmla="*/ 50 w 50"/>
                <a:gd name="T7" fmla="*/ 25 h 50"/>
                <a:gd name="T8" fmla="*/ 50 w 50"/>
                <a:gd name="T9" fmla="*/ 11 h 50"/>
                <a:gd name="T10" fmla="*/ 38 w 50"/>
                <a:gd name="T11" fmla="*/ 0 h 50"/>
                <a:gd name="T12" fmla="*/ 25 w 50"/>
                <a:gd name="T13" fmla="*/ 0 h 50"/>
                <a:gd name="T14" fmla="*/ 11 w 50"/>
                <a:gd name="T15" fmla="*/ 0 h 50"/>
                <a:gd name="T16" fmla="*/ 0 w 50"/>
                <a:gd name="T17" fmla="*/ 11 h 50"/>
                <a:gd name="T18" fmla="*/ 0 w 50"/>
                <a:gd name="T19" fmla="*/ 25 h 50"/>
                <a:gd name="T20" fmla="*/ 0 w 50"/>
                <a:gd name="T21" fmla="*/ 38 h 50"/>
                <a:gd name="T22" fmla="*/ 11 w 50"/>
                <a:gd name="T23" fmla="*/ 50 h 50"/>
                <a:gd name="T24" fmla="*/ 25 w 50"/>
                <a:gd name="T25"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50">
                  <a:moveTo>
                    <a:pt x="25" y="50"/>
                  </a:moveTo>
                  <a:lnTo>
                    <a:pt x="38" y="50"/>
                  </a:lnTo>
                  <a:lnTo>
                    <a:pt x="50" y="38"/>
                  </a:lnTo>
                  <a:lnTo>
                    <a:pt x="50" y="25"/>
                  </a:lnTo>
                  <a:lnTo>
                    <a:pt x="50" y="11"/>
                  </a:lnTo>
                  <a:lnTo>
                    <a:pt x="38" y="0"/>
                  </a:lnTo>
                  <a:lnTo>
                    <a:pt x="25" y="0"/>
                  </a:lnTo>
                  <a:lnTo>
                    <a:pt x="11" y="0"/>
                  </a:lnTo>
                  <a:lnTo>
                    <a:pt x="0" y="11"/>
                  </a:lnTo>
                  <a:lnTo>
                    <a:pt x="0" y="25"/>
                  </a:lnTo>
                  <a:lnTo>
                    <a:pt x="0" y="38"/>
                  </a:lnTo>
                  <a:lnTo>
                    <a:pt x="11" y="50"/>
                  </a:lnTo>
                  <a:lnTo>
                    <a:pt x="25" y="5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53" name="Freeform 87"/>
            <p:cNvSpPr>
              <a:spLocks/>
            </p:cNvSpPr>
            <p:nvPr/>
          </p:nvSpPr>
          <p:spPr bwMode="auto">
            <a:xfrm>
              <a:off x="6670" y="1093"/>
              <a:ext cx="50" cy="50"/>
            </a:xfrm>
            <a:custGeom>
              <a:avLst/>
              <a:gdLst>
                <a:gd name="T0" fmla="*/ 38 w 50"/>
                <a:gd name="T1" fmla="*/ 0 h 50"/>
                <a:gd name="T2" fmla="*/ 11 w 50"/>
                <a:gd name="T3" fmla="*/ 0 h 50"/>
                <a:gd name="T4" fmla="*/ 0 w 50"/>
                <a:gd name="T5" fmla="*/ 11 h 50"/>
                <a:gd name="T6" fmla="*/ 0 w 50"/>
                <a:gd name="T7" fmla="*/ 38 h 50"/>
                <a:gd name="T8" fmla="*/ 11 w 50"/>
                <a:gd name="T9" fmla="*/ 50 h 50"/>
                <a:gd name="T10" fmla="*/ 38 w 50"/>
                <a:gd name="T11" fmla="*/ 50 h 50"/>
                <a:gd name="T12" fmla="*/ 50 w 50"/>
                <a:gd name="T13" fmla="*/ 38 h 50"/>
                <a:gd name="T14" fmla="*/ 50 w 50"/>
                <a:gd name="T15" fmla="*/ 11 h 50"/>
                <a:gd name="T16" fmla="*/ 38 w 50"/>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0">
                  <a:moveTo>
                    <a:pt x="38" y="0"/>
                  </a:moveTo>
                  <a:lnTo>
                    <a:pt x="11" y="0"/>
                  </a:lnTo>
                  <a:lnTo>
                    <a:pt x="0" y="11"/>
                  </a:lnTo>
                  <a:lnTo>
                    <a:pt x="0" y="38"/>
                  </a:lnTo>
                  <a:lnTo>
                    <a:pt x="11" y="50"/>
                  </a:lnTo>
                  <a:lnTo>
                    <a:pt x="38" y="50"/>
                  </a:lnTo>
                  <a:lnTo>
                    <a:pt x="50" y="38"/>
                  </a:lnTo>
                  <a:lnTo>
                    <a:pt x="50" y="11"/>
                  </a:lnTo>
                  <a:lnTo>
                    <a:pt x="38"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54" name="Freeform 86"/>
            <p:cNvSpPr>
              <a:spLocks/>
            </p:cNvSpPr>
            <p:nvPr/>
          </p:nvSpPr>
          <p:spPr bwMode="auto">
            <a:xfrm>
              <a:off x="6670" y="1093"/>
              <a:ext cx="50" cy="50"/>
            </a:xfrm>
            <a:custGeom>
              <a:avLst/>
              <a:gdLst>
                <a:gd name="T0" fmla="*/ 25 w 50"/>
                <a:gd name="T1" fmla="*/ 50 h 50"/>
                <a:gd name="T2" fmla="*/ 38 w 50"/>
                <a:gd name="T3" fmla="*/ 50 h 50"/>
                <a:gd name="T4" fmla="*/ 50 w 50"/>
                <a:gd name="T5" fmla="*/ 38 h 50"/>
                <a:gd name="T6" fmla="*/ 50 w 50"/>
                <a:gd name="T7" fmla="*/ 25 h 50"/>
                <a:gd name="T8" fmla="*/ 50 w 50"/>
                <a:gd name="T9" fmla="*/ 11 h 50"/>
                <a:gd name="T10" fmla="*/ 38 w 50"/>
                <a:gd name="T11" fmla="*/ 0 h 50"/>
                <a:gd name="T12" fmla="*/ 25 w 50"/>
                <a:gd name="T13" fmla="*/ 0 h 50"/>
                <a:gd name="T14" fmla="*/ 11 w 50"/>
                <a:gd name="T15" fmla="*/ 0 h 50"/>
                <a:gd name="T16" fmla="*/ 0 w 50"/>
                <a:gd name="T17" fmla="*/ 11 h 50"/>
                <a:gd name="T18" fmla="*/ 0 w 50"/>
                <a:gd name="T19" fmla="*/ 25 h 50"/>
                <a:gd name="T20" fmla="*/ 0 w 50"/>
                <a:gd name="T21" fmla="*/ 38 h 50"/>
                <a:gd name="T22" fmla="*/ 11 w 50"/>
                <a:gd name="T23" fmla="*/ 50 h 50"/>
                <a:gd name="T24" fmla="*/ 25 w 50"/>
                <a:gd name="T25"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50">
                  <a:moveTo>
                    <a:pt x="25" y="50"/>
                  </a:moveTo>
                  <a:lnTo>
                    <a:pt x="38" y="50"/>
                  </a:lnTo>
                  <a:lnTo>
                    <a:pt x="50" y="38"/>
                  </a:lnTo>
                  <a:lnTo>
                    <a:pt x="50" y="25"/>
                  </a:lnTo>
                  <a:lnTo>
                    <a:pt x="50" y="11"/>
                  </a:lnTo>
                  <a:lnTo>
                    <a:pt x="38" y="0"/>
                  </a:lnTo>
                  <a:lnTo>
                    <a:pt x="25" y="0"/>
                  </a:lnTo>
                  <a:lnTo>
                    <a:pt x="11" y="0"/>
                  </a:lnTo>
                  <a:lnTo>
                    <a:pt x="0" y="11"/>
                  </a:lnTo>
                  <a:lnTo>
                    <a:pt x="0" y="25"/>
                  </a:lnTo>
                  <a:lnTo>
                    <a:pt x="0" y="38"/>
                  </a:lnTo>
                  <a:lnTo>
                    <a:pt x="11" y="50"/>
                  </a:lnTo>
                  <a:lnTo>
                    <a:pt x="25" y="5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55" name="Freeform 85"/>
            <p:cNvSpPr>
              <a:spLocks/>
            </p:cNvSpPr>
            <p:nvPr/>
          </p:nvSpPr>
          <p:spPr bwMode="auto">
            <a:xfrm>
              <a:off x="3826" y="1573"/>
              <a:ext cx="50" cy="50"/>
            </a:xfrm>
            <a:custGeom>
              <a:avLst/>
              <a:gdLst>
                <a:gd name="T0" fmla="*/ 38 w 50"/>
                <a:gd name="T1" fmla="*/ 0 h 50"/>
                <a:gd name="T2" fmla="*/ 11 w 50"/>
                <a:gd name="T3" fmla="*/ 0 h 50"/>
                <a:gd name="T4" fmla="*/ 0 w 50"/>
                <a:gd name="T5" fmla="*/ 11 h 50"/>
                <a:gd name="T6" fmla="*/ 0 w 50"/>
                <a:gd name="T7" fmla="*/ 38 h 50"/>
                <a:gd name="T8" fmla="*/ 11 w 50"/>
                <a:gd name="T9" fmla="*/ 50 h 50"/>
                <a:gd name="T10" fmla="*/ 38 w 50"/>
                <a:gd name="T11" fmla="*/ 50 h 50"/>
                <a:gd name="T12" fmla="*/ 50 w 50"/>
                <a:gd name="T13" fmla="*/ 38 h 50"/>
                <a:gd name="T14" fmla="*/ 50 w 50"/>
                <a:gd name="T15" fmla="*/ 11 h 50"/>
                <a:gd name="T16" fmla="*/ 38 w 50"/>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0">
                  <a:moveTo>
                    <a:pt x="38" y="0"/>
                  </a:moveTo>
                  <a:lnTo>
                    <a:pt x="11" y="0"/>
                  </a:lnTo>
                  <a:lnTo>
                    <a:pt x="0" y="11"/>
                  </a:lnTo>
                  <a:lnTo>
                    <a:pt x="0" y="38"/>
                  </a:lnTo>
                  <a:lnTo>
                    <a:pt x="11" y="50"/>
                  </a:lnTo>
                  <a:lnTo>
                    <a:pt x="38" y="50"/>
                  </a:lnTo>
                  <a:lnTo>
                    <a:pt x="50" y="38"/>
                  </a:lnTo>
                  <a:lnTo>
                    <a:pt x="50" y="11"/>
                  </a:lnTo>
                  <a:lnTo>
                    <a:pt x="38"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56" name="Freeform 84"/>
            <p:cNvSpPr>
              <a:spLocks/>
            </p:cNvSpPr>
            <p:nvPr/>
          </p:nvSpPr>
          <p:spPr bwMode="auto">
            <a:xfrm>
              <a:off x="3826" y="1573"/>
              <a:ext cx="50" cy="50"/>
            </a:xfrm>
            <a:custGeom>
              <a:avLst/>
              <a:gdLst>
                <a:gd name="T0" fmla="*/ 25 w 50"/>
                <a:gd name="T1" fmla="*/ 50 h 50"/>
                <a:gd name="T2" fmla="*/ 38 w 50"/>
                <a:gd name="T3" fmla="*/ 50 h 50"/>
                <a:gd name="T4" fmla="*/ 50 w 50"/>
                <a:gd name="T5" fmla="*/ 38 h 50"/>
                <a:gd name="T6" fmla="*/ 50 w 50"/>
                <a:gd name="T7" fmla="*/ 25 h 50"/>
                <a:gd name="T8" fmla="*/ 50 w 50"/>
                <a:gd name="T9" fmla="*/ 11 h 50"/>
                <a:gd name="T10" fmla="*/ 38 w 50"/>
                <a:gd name="T11" fmla="*/ 0 h 50"/>
                <a:gd name="T12" fmla="*/ 25 w 50"/>
                <a:gd name="T13" fmla="*/ 0 h 50"/>
                <a:gd name="T14" fmla="*/ 11 w 50"/>
                <a:gd name="T15" fmla="*/ 0 h 50"/>
                <a:gd name="T16" fmla="*/ 0 w 50"/>
                <a:gd name="T17" fmla="*/ 11 h 50"/>
                <a:gd name="T18" fmla="*/ 0 w 50"/>
                <a:gd name="T19" fmla="*/ 25 h 50"/>
                <a:gd name="T20" fmla="*/ 0 w 50"/>
                <a:gd name="T21" fmla="*/ 38 h 50"/>
                <a:gd name="T22" fmla="*/ 11 w 50"/>
                <a:gd name="T23" fmla="*/ 50 h 50"/>
                <a:gd name="T24" fmla="*/ 25 w 50"/>
                <a:gd name="T25"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50">
                  <a:moveTo>
                    <a:pt x="25" y="50"/>
                  </a:moveTo>
                  <a:lnTo>
                    <a:pt x="38" y="50"/>
                  </a:lnTo>
                  <a:lnTo>
                    <a:pt x="50" y="38"/>
                  </a:lnTo>
                  <a:lnTo>
                    <a:pt x="50" y="25"/>
                  </a:lnTo>
                  <a:lnTo>
                    <a:pt x="50" y="11"/>
                  </a:lnTo>
                  <a:lnTo>
                    <a:pt x="38" y="0"/>
                  </a:lnTo>
                  <a:lnTo>
                    <a:pt x="25" y="0"/>
                  </a:lnTo>
                  <a:lnTo>
                    <a:pt x="11" y="0"/>
                  </a:lnTo>
                  <a:lnTo>
                    <a:pt x="0" y="11"/>
                  </a:lnTo>
                  <a:lnTo>
                    <a:pt x="0" y="25"/>
                  </a:lnTo>
                  <a:lnTo>
                    <a:pt x="0" y="38"/>
                  </a:lnTo>
                  <a:lnTo>
                    <a:pt x="11" y="50"/>
                  </a:lnTo>
                  <a:lnTo>
                    <a:pt x="25" y="5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57" name="Freeform 83"/>
            <p:cNvSpPr>
              <a:spLocks/>
            </p:cNvSpPr>
            <p:nvPr/>
          </p:nvSpPr>
          <p:spPr bwMode="auto">
            <a:xfrm>
              <a:off x="4300" y="1573"/>
              <a:ext cx="50" cy="50"/>
            </a:xfrm>
            <a:custGeom>
              <a:avLst/>
              <a:gdLst>
                <a:gd name="T0" fmla="*/ 38 w 50"/>
                <a:gd name="T1" fmla="*/ 0 h 50"/>
                <a:gd name="T2" fmla="*/ 11 w 50"/>
                <a:gd name="T3" fmla="*/ 0 h 50"/>
                <a:gd name="T4" fmla="*/ 0 w 50"/>
                <a:gd name="T5" fmla="*/ 11 h 50"/>
                <a:gd name="T6" fmla="*/ 0 w 50"/>
                <a:gd name="T7" fmla="*/ 38 h 50"/>
                <a:gd name="T8" fmla="*/ 11 w 50"/>
                <a:gd name="T9" fmla="*/ 50 h 50"/>
                <a:gd name="T10" fmla="*/ 38 w 50"/>
                <a:gd name="T11" fmla="*/ 50 h 50"/>
                <a:gd name="T12" fmla="*/ 50 w 50"/>
                <a:gd name="T13" fmla="*/ 38 h 50"/>
                <a:gd name="T14" fmla="*/ 50 w 50"/>
                <a:gd name="T15" fmla="*/ 11 h 50"/>
                <a:gd name="T16" fmla="*/ 38 w 50"/>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0">
                  <a:moveTo>
                    <a:pt x="38" y="0"/>
                  </a:moveTo>
                  <a:lnTo>
                    <a:pt x="11" y="0"/>
                  </a:lnTo>
                  <a:lnTo>
                    <a:pt x="0" y="11"/>
                  </a:lnTo>
                  <a:lnTo>
                    <a:pt x="0" y="38"/>
                  </a:lnTo>
                  <a:lnTo>
                    <a:pt x="11" y="50"/>
                  </a:lnTo>
                  <a:lnTo>
                    <a:pt x="38" y="50"/>
                  </a:lnTo>
                  <a:lnTo>
                    <a:pt x="50" y="38"/>
                  </a:lnTo>
                  <a:lnTo>
                    <a:pt x="50" y="11"/>
                  </a:lnTo>
                  <a:lnTo>
                    <a:pt x="38"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58" name="Freeform 82"/>
            <p:cNvSpPr>
              <a:spLocks/>
            </p:cNvSpPr>
            <p:nvPr/>
          </p:nvSpPr>
          <p:spPr bwMode="auto">
            <a:xfrm>
              <a:off x="4300" y="1573"/>
              <a:ext cx="50" cy="50"/>
            </a:xfrm>
            <a:custGeom>
              <a:avLst/>
              <a:gdLst>
                <a:gd name="T0" fmla="*/ 25 w 50"/>
                <a:gd name="T1" fmla="*/ 50 h 50"/>
                <a:gd name="T2" fmla="*/ 38 w 50"/>
                <a:gd name="T3" fmla="*/ 50 h 50"/>
                <a:gd name="T4" fmla="*/ 50 w 50"/>
                <a:gd name="T5" fmla="*/ 38 h 50"/>
                <a:gd name="T6" fmla="*/ 50 w 50"/>
                <a:gd name="T7" fmla="*/ 25 h 50"/>
                <a:gd name="T8" fmla="*/ 50 w 50"/>
                <a:gd name="T9" fmla="*/ 11 h 50"/>
                <a:gd name="T10" fmla="*/ 38 w 50"/>
                <a:gd name="T11" fmla="*/ 0 h 50"/>
                <a:gd name="T12" fmla="*/ 25 w 50"/>
                <a:gd name="T13" fmla="*/ 0 h 50"/>
                <a:gd name="T14" fmla="*/ 11 w 50"/>
                <a:gd name="T15" fmla="*/ 0 h 50"/>
                <a:gd name="T16" fmla="*/ 0 w 50"/>
                <a:gd name="T17" fmla="*/ 11 h 50"/>
                <a:gd name="T18" fmla="*/ 0 w 50"/>
                <a:gd name="T19" fmla="*/ 25 h 50"/>
                <a:gd name="T20" fmla="*/ 0 w 50"/>
                <a:gd name="T21" fmla="*/ 38 h 50"/>
                <a:gd name="T22" fmla="*/ 11 w 50"/>
                <a:gd name="T23" fmla="*/ 50 h 50"/>
                <a:gd name="T24" fmla="*/ 25 w 50"/>
                <a:gd name="T25"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50">
                  <a:moveTo>
                    <a:pt x="25" y="50"/>
                  </a:moveTo>
                  <a:lnTo>
                    <a:pt x="38" y="50"/>
                  </a:lnTo>
                  <a:lnTo>
                    <a:pt x="50" y="38"/>
                  </a:lnTo>
                  <a:lnTo>
                    <a:pt x="50" y="25"/>
                  </a:lnTo>
                  <a:lnTo>
                    <a:pt x="50" y="11"/>
                  </a:lnTo>
                  <a:lnTo>
                    <a:pt x="38" y="0"/>
                  </a:lnTo>
                  <a:lnTo>
                    <a:pt x="25" y="0"/>
                  </a:lnTo>
                  <a:lnTo>
                    <a:pt x="11" y="0"/>
                  </a:lnTo>
                  <a:lnTo>
                    <a:pt x="0" y="11"/>
                  </a:lnTo>
                  <a:lnTo>
                    <a:pt x="0" y="25"/>
                  </a:lnTo>
                  <a:lnTo>
                    <a:pt x="0" y="38"/>
                  </a:lnTo>
                  <a:lnTo>
                    <a:pt x="11" y="50"/>
                  </a:lnTo>
                  <a:lnTo>
                    <a:pt x="25" y="5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59" name="Freeform 81"/>
            <p:cNvSpPr>
              <a:spLocks/>
            </p:cNvSpPr>
            <p:nvPr/>
          </p:nvSpPr>
          <p:spPr bwMode="auto">
            <a:xfrm>
              <a:off x="4774" y="1573"/>
              <a:ext cx="50" cy="50"/>
            </a:xfrm>
            <a:custGeom>
              <a:avLst/>
              <a:gdLst>
                <a:gd name="T0" fmla="*/ 38 w 50"/>
                <a:gd name="T1" fmla="*/ 0 h 50"/>
                <a:gd name="T2" fmla="*/ 11 w 50"/>
                <a:gd name="T3" fmla="*/ 0 h 50"/>
                <a:gd name="T4" fmla="*/ 0 w 50"/>
                <a:gd name="T5" fmla="*/ 11 h 50"/>
                <a:gd name="T6" fmla="*/ 0 w 50"/>
                <a:gd name="T7" fmla="*/ 38 h 50"/>
                <a:gd name="T8" fmla="*/ 11 w 50"/>
                <a:gd name="T9" fmla="*/ 50 h 50"/>
                <a:gd name="T10" fmla="*/ 38 w 50"/>
                <a:gd name="T11" fmla="*/ 50 h 50"/>
                <a:gd name="T12" fmla="*/ 50 w 50"/>
                <a:gd name="T13" fmla="*/ 38 h 50"/>
                <a:gd name="T14" fmla="*/ 50 w 50"/>
                <a:gd name="T15" fmla="*/ 11 h 50"/>
                <a:gd name="T16" fmla="*/ 38 w 50"/>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0">
                  <a:moveTo>
                    <a:pt x="38" y="0"/>
                  </a:moveTo>
                  <a:lnTo>
                    <a:pt x="11" y="0"/>
                  </a:lnTo>
                  <a:lnTo>
                    <a:pt x="0" y="11"/>
                  </a:lnTo>
                  <a:lnTo>
                    <a:pt x="0" y="38"/>
                  </a:lnTo>
                  <a:lnTo>
                    <a:pt x="11" y="50"/>
                  </a:lnTo>
                  <a:lnTo>
                    <a:pt x="38" y="50"/>
                  </a:lnTo>
                  <a:lnTo>
                    <a:pt x="50" y="38"/>
                  </a:lnTo>
                  <a:lnTo>
                    <a:pt x="50" y="11"/>
                  </a:lnTo>
                  <a:lnTo>
                    <a:pt x="38"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60" name="Freeform 80"/>
            <p:cNvSpPr>
              <a:spLocks/>
            </p:cNvSpPr>
            <p:nvPr/>
          </p:nvSpPr>
          <p:spPr bwMode="auto">
            <a:xfrm>
              <a:off x="4774" y="1573"/>
              <a:ext cx="50" cy="50"/>
            </a:xfrm>
            <a:custGeom>
              <a:avLst/>
              <a:gdLst>
                <a:gd name="T0" fmla="*/ 25 w 50"/>
                <a:gd name="T1" fmla="*/ 50 h 50"/>
                <a:gd name="T2" fmla="*/ 38 w 50"/>
                <a:gd name="T3" fmla="*/ 50 h 50"/>
                <a:gd name="T4" fmla="*/ 50 w 50"/>
                <a:gd name="T5" fmla="*/ 38 h 50"/>
                <a:gd name="T6" fmla="*/ 50 w 50"/>
                <a:gd name="T7" fmla="*/ 25 h 50"/>
                <a:gd name="T8" fmla="*/ 50 w 50"/>
                <a:gd name="T9" fmla="*/ 11 h 50"/>
                <a:gd name="T10" fmla="*/ 38 w 50"/>
                <a:gd name="T11" fmla="*/ 0 h 50"/>
                <a:gd name="T12" fmla="*/ 25 w 50"/>
                <a:gd name="T13" fmla="*/ 0 h 50"/>
                <a:gd name="T14" fmla="*/ 11 w 50"/>
                <a:gd name="T15" fmla="*/ 0 h 50"/>
                <a:gd name="T16" fmla="*/ 0 w 50"/>
                <a:gd name="T17" fmla="*/ 11 h 50"/>
                <a:gd name="T18" fmla="*/ 0 w 50"/>
                <a:gd name="T19" fmla="*/ 25 h 50"/>
                <a:gd name="T20" fmla="*/ 0 w 50"/>
                <a:gd name="T21" fmla="*/ 38 h 50"/>
                <a:gd name="T22" fmla="*/ 11 w 50"/>
                <a:gd name="T23" fmla="*/ 50 h 50"/>
                <a:gd name="T24" fmla="*/ 25 w 50"/>
                <a:gd name="T25"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50">
                  <a:moveTo>
                    <a:pt x="25" y="50"/>
                  </a:moveTo>
                  <a:lnTo>
                    <a:pt x="38" y="50"/>
                  </a:lnTo>
                  <a:lnTo>
                    <a:pt x="50" y="38"/>
                  </a:lnTo>
                  <a:lnTo>
                    <a:pt x="50" y="25"/>
                  </a:lnTo>
                  <a:lnTo>
                    <a:pt x="50" y="11"/>
                  </a:lnTo>
                  <a:lnTo>
                    <a:pt x="38" y="0"/>
                  </a:lnTo>
                  <a:lnTo>
                    <a:pt x="25" y="0"/>
                  </a:lnTo>
                  <a:lnTo>
                    <a:pt x="11" y="0"/>
                  </a:lnTo>
                  <a:lnTo>
                    <a:pt x="0" y="11"/>
                  </a:lnTo>
                  <a:lnTo>
                    <a:pt x="0" y="25"/>
                  </a:lnTo>
                  <a:lnTo>
                    <a:pt x="0" y="38"/>
                  </a:lnTo>
                  <a:lnTo>
                    <a:pt x="11" y="50"/>
                  </a:lnTo>
                  <a:lnTo>
                    <a:pt x="25" y="5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61" name="Freeform 79"/>
            <p:cNvSpPr>
              <a:spLocks/>
            </p:cNvSpPr>
            <p:nvPr/>
          </p:nvSpPr>
          <p:spPr bwMode="auto">
            <a:xfrm>
              <a:off x="5248" y="1573"/>
              <a:ext cx="50" cy="50"/>
            </a:xfrm>
            <a:custGeom>
              <a:avLst/>
              <a:gdLst>
                <a:gd name="T0" fmla="*/ 38 w 50"/>
                <a:gd name="T1" fmla="*/ 0 h 50"/>
                <a:gd name="T2" fmla="*/ 11 w 50"/>
                <a:gd name="T3" fmla="*/ 0 h 50"/>
                <a:gd name="T4" fmla="*/ 0 w 50"/>
                <a:gd name="T5" fmla="*/ 11 h 50"/>
                <a:gd name="T6" fmla="*/ 0 w 50"/>
                <a:gd name="T7" fmla="*/ 38 h 50"/>
                <a:gd name="T8" fmla="*/ 11 w 50"/>
                <a:gd name="T9" fmla="*/ 50 h 50"/>
                <a:gd name="T10" fmla="*/ 38 w 50"/>
                <a:gd name="T11" fmla="*/ 50 h 50"/>
                <a:gd name="T12" fmla="*/ 50 w 50"/>
                <a:gd name="T13" fmla="*/ 38 h 50"/>
                <a:gd name="T14" fmla="*/ 50 w 50"/>
                <a:gd name="T15" fmla="*/ 11 h 50"/>
                <a:gd name="T16" fmla="*/ 38 w 50"/>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0">
                  <a:moveTo>
                    <a:pt x="38" y="0"/>
                  </a:moveTo>
                  <a:lnTo>
                    <a:pt x="11" y="0"/>
                  </a:lnTo>
                  <a:lnTo>
                    <a:pt x="0" y="11"/>
                  </a:lnTo>
                  <a:lnTo>
                    <a:pt x="0" y="38"/>
                  </a:lnTo>
                  <a:lnTo>
                    <a:pt x="11" y="50"/>
                  </a:lnTo>
                  <a:lnTo>
                    <a:pt x="38" y="50"/>
                  </a:lnTo>
                  <a:lnTo>
                    <a:pt x="50" y="38"/>
                  </a:lnTo>
                  <a:lnTo>
                    <a:pt x="50" y="11"/>
                  </a:lnTo>
                  <a:lnTo>
                    <a:pt x="38"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62" name="Freeform 78"/>
            <p:cNvSpPr>
              <a:spLocks/>
            </p:cNvSpPr>
            <p:nvPr/>
          </p:nvSpPr>
          <p:spPr bwMode="auto">
            <a:xfrm>
              <a:off x="5248" y="1573"/>
              <a:ext cx="50" cy="50"/>
            </a:xfrm>
            <a:custGeom>
              <a:avLst/>
              <a:gdLst>
                <a:gd name="T0" fmla="*/ 25 w 50"/>
                <a:gd name="T1" fmla="*/ 50 h 50"/>
                <a:gd name="T2" fmla="*/ 38 w 50"/>
                <a:gd name="T3" fmla="*/ 50 h 50"/>
                <a:gd name="T4" fmla="*/ 50 w 50"/>
                <a:gd name="T5" fmla="*/ 38 h 50"/>
                <a:gd name="T6" fmla="*/ 50 w 50"/>
                <a:gd name="T7" fmla="*/ 25 h 50"/>
                <a:gd name="T8" fmla="*/ 50 w 50"/>
                <a:gd name="T9" fmla="*/ 11 h 50"/>
                <a:gd name="T10" fmla="*/ 38 w 50"/>
                <a:gd name="T11" fmla="*/ 0 h 50"/>
                <a:gd name="T12" fmla="*/ 25 w 50"/>
                <a:gd name="T13" fmla="*/ 0 h 50"/>
                <a:gd name="T14" fmla="*/ 11 w 50"/>
                <a:gd name="T15" fmla="*/ 0 h 50"/>
                <a:gd name="T16" fmla="*/ 0 w 50"/>
                <a:gd name="T17" fmla="*/ 11 h 50"/>
                <a:gd name="T18" fmla="*/ 0 w 50"/>
                <a:gd name="T19" fmla="*/ 25 h 50"/>
                <a:gd name="T20" fmla="*/ 0 w 50"/>
                <a:gd name="T21" fmla="*/ 38 h 50"/>
                <a:gd name="T22" fmla="*/ 11 w 50"/>
                <a:gd name="T23" fmla="*/ 50 h 50"/>
                <a:gd name="T24" fmla="*/ 25 w 50"/>
                <a:gd name="T25"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50">
                  <a:moveTo>
                    <a:pt x="25" y="50"/>
                  </a:moveTo>
                  <a:lnTo>
                    <a:pt x="38" y="50"/>
                  </a:lnTo>
                  <a:lnTo>
                    <a:pt x="50" y="38"/>
                  </a:lnTo>
                  <a:lnTo>
                    <a:pt x="50" y="25"/>
                  </a:lnTo>
                  <a:lnTo>
                    <a:pt x="50" y="11"/>
                  </a:lnTo>
                  <a:lnTo>
                    <a:pt x="38" y="0"/>
                  </a:lnTo>
                  <a:lnTo>
                    <a:pt x="25" y="0"/>
                  </a:lnTo>
                  <a:lnTo>
                    <a:pt x="11" y="0"/>
                  </a:lnTo>
                  <a:lnTo>
                    <a:pt x="0" y="11"/>
                  </a:lnTo>
                  <a:lnTo>
                    <a:pt x="0" y="25"/>
                  </a:lnTo>
                  <a:lnTo>
                    <a:pt x="0" y="38"/>
                  </a:lnTo>
                  <a:lnTo>
                    <a:pt x="11" y="50"/>
                  </a:lnTo>
                  <a:lnTo>
                    <a:pt x="25" y="5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63" name="Freeform 77"/>
            <p:cNvSpPr>
              <a:spLocks/>
            </p:cNvSpPr>
            <p:nvPr/>
          </p:nvSpPr>
          <p:spPr bwMode="auto">
            <a:xfrm>
              <a:off x="5722" y="1573"/>
              <a:ext cx="50" cy="50"/>
            </a:xfrm>
            <a:custGeom>
              <a:avLst/>
              <a:gdLst>
                <a:gd name="T0" fmla="*/ 38 w 50"/>
                <a:gd name="T1" fmla="*/ 0 h 50"/>
                <a:gd name="T2" fmla="*/ 11 w 50"/>
                <a:gd name="T3" fmla="*/ 0 h 50"/>
                <a:gd name="T4" fmla="*/ 0 w 50"/>
                <a:gd name="T5" fmla="*/ 11 h 50"/>
                <a:gd name="T6" fmla="*/ 0 w 50"/>
                <a:gd name="T7" fmla="*/ 38 h 50"/>
                <a:gd name="T8" fmla="*/ 11 w 50"/>
                <a:gd name="T9" fmla="*/ 50 h 50"/>
                <a:gd name="T10" fmla="*/ 38 w 50"/>
                <a:gd name="T11" fmla="*/ 50 h 50"/>
                <a:gd name="T12" fmla="*/ 50 w 50"/>
                <a:gd name="T13" fmla="*/ 38 h 50"/>
                <a:gd name="T14" fmla="*/ 50 w 50"/>
                <a:gd name="T15" fmla="*/ 11 h 50"/>
                <a:gd name="T16" fmla="*/ 38 w 50"/>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0">
                  <a:moveTo>
                    <a:pt x="38" y="0"/>
                  </a:moveTo>
                  <a:lnTo>
                    <a:pt x="11" y="0"/>
                  </a:lnTo>
                  <a:lnTo>
                    <a:pt x="0" y="11"/>
                  </a:lnTo>
                  <a:lnTo>
                    <a:pt x="0" y="38"/>
                  </a:lnTo>
                  <a:lnTo>
                    <a:pt x="11" y="50"/>
                  </a:lnTo>
                  <a:lnTo>
                    <a:pt x="38" y="50"/>
                  </a:lnTo>
                  <a:lnTo>
                    <a:pt x="50" y="38"/>
                  </a:lnTo>
                  <a:lnTo>
                    <a:pt x="50" y="11"/>
                  </a:lnTo>
                  <a:lnTo>
                    <a:pt x="38"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64" name="Freeform 76"/>
            <p:cNvSpPr>
              <a:spLocks/>
            </p:cNvSpPr>
            <p:nvPr/>
          </p:nvSpPr>
          <p:spPr bwMode="auto">
            <a:xfrm>
              <a:off x="5722" y="1573"/>
              <a:ext cx="50" cy="50"/>
            </a:xfrm>
            <a:custGeom>
              <a:avLst/>
              <a:gdLst>
                <a:gd name="T0" fmla="*/ 25 w 50"/>
                <a:gd name="T1" fmla="*/ 50 h 50"/>
                <a:gd name="T2" fmla="*/ 38 w 50"/>
                <a:gd name="T3" fmla="*/ 50 h 50"/>
                <a:gd name="T4" fmla="*/ 50 w 50"/>
                <a:gd name="T5" fmla="*/ 38 h 50"/>
                <a:gd name="T6" fmla="*/ 50 w 50"/>
                <a:gd name="T7" fmla="*/ 25 h 50"/>
                <a:gd name="T8" fmla="*/ 50 w 50"/>
                <a:gd name="T9" fmla="*/ 11 h 50"/>
                <a:gd name="T10" fmla="*/ 38 w 50"/>
                <a:gd name="T11" fmla="*/ 0 h 50"/>
                <a:gd name="T12" fmla="*/ 25 w 50"/>
                <a:gd name="T13" fmla="*/ 0 h 50"/>
                <a:gd name="T14" fmla="*/ 11 w 50"/>
                <a:gd name="T15" fmla="*/ 0 h 50"/>
                <a:gd name="T16" fmla="*/ 0 w 50"/>
                <a:gd name="T17" fmla="*/ 11 h 50"/>
                <a:gd name="T18" fmla="*/ 0 w 50"/>
                <a:gd name="T19" fmla="*/ 25 h 50"/>
                <a:gd name="T20" fmla="*/ 0 w 50"/>
                <a:gd name="T21" fmla="*/ 38 h 50"/>
                <a:gd name="T22" fmla="*/ 11 w 50"/>
                <a:gd name="T23" fmla="*/ 50 h 50"/>
                <a:gd name="T24" fmla="*/ 25 w 50"/>
                <a:gd name="T25"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50">
                  <a:moveTo>
                    <a:pt x="25" y="50"/>
                  </a:moveTo>
                  <a:lnTo>
                    <a:pt x="38" y="50"/>
                  </a:lnTo>
                  <a:lnTo>
                    <a:pt x="50" y="38"/>
                  </a:lnTo>
                  <a:lnTo>
                    <a:pt x="50" y="25"/>
                  </a:lnTo>
                  <a:lnTo>
                    <a:pt x="50" y="11"/>
                  </a:lnTo>
                  <a:lnTo>
                    <a:pt x="38" y="0"/>
                  </a:lnTo>
                  <a:lnTo>
                    <a:pt x="25" y="0"/>
                  </a:lnTo>
                  <a:lnTo>
                    <a:pt x="11" y="0"/>
                  </a:lnTo>
                  <a:lnTo>
                    <a:pt x="0" y="11"/>
                  </a:lnTo>
                  <a:lnTo>
                    <a:pt x="0" y="25"/>
                  </a:lnTo>
                  <a:lnTo>
                    <a:pt x="0" y="38"/>
                  </a:lnTo>
                  <a:lnTo>
                    <a:pt x="11" y="50"/>
                  </a:lnTo>
                  <a:lnTo>
                    <a:pt x="25" y="5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65" name="Freeform 75"/>
            <p:cNvSpPr>
              <a:spLocks/>
            </p:cNvSpPr>
            <p:nvPr/>
          </p:nvSpPr>
          <p:spPr bwMode="auto">
            <a:xfrm>
              <a:off x="6196" y="1573"/>
              <a:ext cx="50" cy="50"/>
            </a:xfrm>
            <a:custGeom>
              <a:avLst/>
              <a:gdLst>
                <a:gd name="T0" fmla="*/ 38 w 50"/>
                <a:gd name="T1" fmla="*/ 0 h 50"/>
                <a:gd name="T2" fmla="*/ 11 w 50"/>
                <a:gd name="T3" fmla="*/ 0 h 50"/>
                <a:gd name="T4" fmla="*/ 0 w 50"/>
                <a:gd name="T5" fmla="*/ 11 h 50"/>
                <a:gd name="T6" fmla="*/ 0 w 50"/>
                <a:gd name="T7" fmla="*/ 38 h 50"/>
                <a:gd name="T8" fmla="*/ 11 w 50"/>
                <a:gd name="T9" fmla="*/ 50 h 50"/>
                <a:gd name="T10" fmla="*/ 38 w 50"/>
                <a:gd name="T11" fmla="*/ 50 h 50"/>
                <a:gd name="T12" fmla="*/ 50 w 50"/>
                <a:gd name="T13" fmla="*/ 38 h 50"/>
                <a:gd name="T14" fmla="*/ 50 w 50"/>
                <a:gd name="T15" fmla="*/ 11 h 50"/>
                <a:gd name="T16" fmla="*/ 38 w 50"/>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0">
                  <a:moveTo>
                    <a:pt x="38" y="0"/>
                  </a:moveTo>
                  <a:lnTo>
                    <a:pt x="11" y="0"/>
                  </a:lnTo>
                  <a:lnTo>
                    <a:pt x="0" y="11"/>
                  </a:lnTo>
                  <a:lnTo>
                    <a:pt x="0" y="38"/>
                  </a:lnTo>
                  <a:lnTo>
                    <a:pt x="11" y="50"/>
                  </a:lnTo>
                  <a:lnTo>
                    <a:pt x="38" y="50"/>
                  </a:lnTo>
                  <a:lnTo>
                    <a:pt x="50" y="38"/>
                  </a:lnTo>
                  <a:lnTo>
                    <a:pt x="50" y="11"/>
                  </a:lnTo>
                  <a:lnTo>
                    <a:pt x="38"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66" name="Freeform 74"/>
            <p:cNvSpPr>
              <a:spLocks/>
            </p:cNvSpPr>
            <p:nvPr/>
          </p:nvSpPr>
          <p:spPr bwMode="auto">
            <a:xfrm>
              <a:off x="6196" y="1573"/>
              <a:ext cx="50" cy="50"/>
            </a:xfrm>
            <a:custGeom>
              <a:avLst/>
              <a:gdLst>
                <a:gd name="T0" fmla="*/ 25 w 50"/>
                <a:gd name="T1" fmla="*/ 50 h 50"/>
                <a:gd name="T2" fmla="*/ 38 w 50"/>
                <a:gd name="T3" fmla="*/ 50 h 50"/>
                <a:gd name="T4" fmla="*/ 50 w 50"/>
                <a:gd name="T5" fmla="*/ 38 h 50"/>
                <a:gd name="T6" fmla="*/ 50 w 50"/>
                <a:gd name="T7" fmla="*/ 25 h 50"/>
                <a:gd name="T8" fmla="*/ 50 w 50"/>
                <a:gd name="T9" fmla="*/ 11 h 50"/>
                <a:gd name="T10" fmla="*/ 38 w 50"/>
                <a:gd name="T11" fmla="*/ 0 h 50"/>
                <a:gd name="T12" fmla="*/ 25 w 50"/>
                <a:gd name="T13" fmla="*/ 0 h 50"/>
                <a:gd name="T14" fmla="*/ 11 w 50"/>
                <a:gd name="T15" fmla="*/ 0 h 50"/>
                <a:gd name="T16" fmla="*/ 0 w 50"/>
                <a:gd name="T17" fmla="*/ 11 h 50"/>
                <a:gd name="T18" fmla="*/ 0 w 50"/>
                <a:gd name="T19" fmla="*/ 25 h 50"/>
                <a:gd name="T20" fmla="*/ 0 w 50"/>
                <a:gd name="T21" fmla="*/ 38 h 50"/>
                <a:gd name="T22" fmla="*/ 11 w 50"/>
                <a:gd name="T23" fmla="*/ 50 h 50"/>
                <a:gd name="T24" fmla="*/ 25 w 50"/>
                <a:gd name="T25"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50">
                  <a:moveTo>
                    <a:pt x="25" y="50"/>
                  </a:moveTo>
                  <a:lnTo>
                    <a:pt x="38" y="50"/>
                  </a:lnTo>
                  <a:lnTo>
                    <a:pt x="50" y="38"/>
                  </a:lnTo>
                  <a:lnTo>
                    <a:pt x="50" y="25"/>
                  </a:lnTo>
                  <a:lnTo>
                    <a:pt x="50" y="11"/>
                  </a:lnTo>
                  <a:lnTo>
                    <a:pt x="38" y="0"/>
                  </a:lnTo>
                  <a:lnTo>
                    <a:pt x="25" y="0"/>
                  </a:lnTo>
                  <a:lnTo>
                    <a:pt x="11" y="0"/>
                  </a:lnTo>
                  <a:lnTo>
                    <a:pt x="0" y="11"/>
                  </a:lnTo>
                  <a:lnTo>
                    <a:pt x="0" y="25"/>
                  </a:lnTo>
                  <a:lnTo>
                    <a:pt x="0" y="38"/>
                  </a:lnTo>
                  <a:lnTo>
                    <a:pt x="11" y="50"/>
                  </a:lnTo>
                  <a:lnTo>
                    <a:pt x="25" y="5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67" name="Freeform 73"/>
            <p:cNvSpPr>
              <a:spLocks/>
            </p:cNvSpPr>
            <p:nvPr/>
          </p:nvSpPr>
          <p:spPr bwMode="auto">
            <a:xfrm>
              <a:off x="6670" y="1573"/>
              <a:ext cx="50" cy="50"/>
            </a:xfrm>
            <a:custGeom>
              <a:avLst/>
              <a:gdLst>
                <a:gd name="T0" fmla="*/ 38 w 50"/>
                <a:gd name="T1" fmla="*/ 0 h 50"/>
                <a:gd name="T2" fmla="*/ 11 w 50"/>
                <a:gd name="T3" fmla="*/ 0 h 50"/>
                <a:gd name="T4" fmla="*/ 0 w 50"/>
                <a:gd name="T5" fmla="*/ 11 h 50"/>
                <a:gd name="T6" fmla="*/ 0 w 50"/>
                <a:gd name="T7" fmla="*/ 38 h 50"/>
                <a:gd name="T8" fmla="*/ 11 w 50"/>
                <a:gd name="T9" fmla="*/ 50 h 50"/>
                <a:gd name="T10" fmla="*/ 38 w 50"/>
                <a:gd name="T11" fmla="*/ 50 h 50"/>
                <a:gd name="T12" fmla="*/ 50 w 50"/>
                <a:gd name="T13" fmla="*/ 38 h 50"/>
                <a:gd name="T14" fmla="*/ 50 w 50"/>
                <a:gd name="T15" fmla="*/ 11 h 50"/>
                <a:gd name="T16" fmla="*/ 38 w 50"/>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0">
                  <a:moveTo>
                    <a:pt x="38" y="0"/>
                  </a:moveTo>
                  <a:lnTo>
                    <a:pt x="11" y="0"/>
                  </a:lnTo>
                  <a:lnTo>
                    <a:pt x="0" y="11"/>
                  </a:lnTo>
                  <a:lnTo>
                    <a:pt x="0" y="38"/>
                  </a:lnTo>
                  <a:lnTo>
                    <a:pt x="11" y="50"/>
                  </a:lnTo>
                  <a:lnTo>
                    <a:pt x="38" y="50"/>
                  </a:lnTo>
                  <a:lnTo>
                    <a:pt x="50" y="38"/>
                  </a:lnTo>
                  <a:lnTo>
                    <a:pt x="50" y="11"/>
                  </a:lnTo>
                  <a:lnTo>
                    <a:pt x="38"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grpSp>
          <p:nvGrpSpPr>
            <p:cNvPr id="68" name="Group 69"/>
            <p:cNvGrpSpPr>
              <a:grpSpLocks/>
            </p:cNvGrpSpPr>
            <p:nvPr/>
          </p:nvGrpSpPr>
          <p:grpSpPr bwMode="auto">
            <a:xfrm>
              <a:off x="-2856" y="1122"/>
              <a:ext cx="2871" cy="1467"/>
              <a:chOff x="-2856" y="1122"/>
              <a:chExt cx="2871" cy="1467"/>
            </a:xfrm>
          </p:grpSpPr>
          <p:sp>
            <p:nvSpPr>
              <p:cNvPr id="136" name="Freeform 72"/>
              <p:cNvSpPr>
                <a:spLocks/>
              </p:cNvSpPr>
              <p:nvPr/>
            </p:nvSpPr>
            <p:spPr bwMode="auto">
              <a:xfrm>
                <a:off x="-2856" y="1122"/>
                <a:ext cx="2871" cy="1467"/>
              </a:xfrm>
              <a:custGeom>
                <a:avLst/>
                <a:gdLst>
                  <a:gd name="T0" fmla="*/ 9551 w 2871"/>
                  <a:gd name="T1" fmla="*/ 501 h 1467"/>
                  <a:gd name="T2" fmla="*/ 9565 w 2871"/>
                  <a:gd name="T3" fmla="*/ 501 h 1467"/>
                  <a:gd name="T4" fmla="*/ 9576 w 2871"/>
                  <a:gd name="T5" fmla="*/ 489 h 1467"/>
                  <a:gd name="T6" fmla="*/ 9576 w 2871"/>
                  <a:gd name="T7" fmla="*/ 476 h 1467"/>
                  <a:gd name="T8" fmla="*/ 9576 w 2871"/>
                  <a:gd name="T9" fmla="*/ 462 h 1467"/>
                  <a:gd name="T10" fmla="*/ 9565 w 2871"/>
                  <a:gd name="T11" fmla="*/ 451 h 1467"/>
                  <a:gd name="T12" fmla="*/ 9551 w 2871"/>
                  <a:gd name="T13" fmla="*/ 451 h 1467"/>
                  <a:gd name="T14" fmla="*/ 9538 w 2871"/>
                  <a:gd name="T15" fmla="*/ 451 h 1467"/>
                  <a:gd name="T16" fmla="*/ 9526 w 2871"/>
                  <a:gd name="T17" fmla="*/ 462 h 1467"/>
                  <a:gd name="T18" fmla="*/ 9526 w 2871"/>
                  <a:gd name="T19" fmla="*/ 476 h 1467"/>
                  <a:gd name="T20" fmla="*/ 9526 w 2871"/>
                  <a:gd name="T21" fmla="*/ 489 h 1467"/>
                  <a:gd name="T22" fmla="*/ 9538 w 2871"/>
                  <a:gd name="T23" fmla="*/ 501 h 1467"/>
                  <a:gd name="T24" fmla="*/ 9551 w 2871"/>
                  <a:gd name="T25" fmla="*/ 501 h 1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71" h="1467">
                    <a:moveTo>
                      <a:pt x="9551" y="501"/>
                    </a:moveTo>
                    <a:lnTo>
                      <a:pt x="9565" y="501"/>
                    </a:lnTo>
                    <a:lnTo>
                      <a:pt x="9576" y="489"/>
                    </a:lnTo>
                    <a:lnTo>
                      <a:pt x="9576" y="476"/>
                    </a:lnTo>
                    <a:lnTo>
                      <a:pt x="9576" y="462"/>
                    </a:lnTo>
                    <a:lnTo>
                      <a:pt x="9565" y="451"/>
                    </a:lnTo>
                    <a:lnTo>
                      <a:pt x="9551" y="451"/>
                    </a:lnTo>
                    <a:lnTo>
                      <a:pt x="9538" y="451"/>
                    </a:lnTo>
                    <a:lnTo>
                      <a:pt x="9526" y="462"/>
                    </a:lnTo>
                    <a:lnTo>
                      <a:pt x="9526" y="476"/>
                    </a:lnTo>
                    <a:lnTo>
                      <a:pt x="9526" y="489"/>
                    </a:lnTo>
                    <a:lnTo>
                      <a:pt x="9538" y="501"/>
                    </a:lnTo>
                    <a:lnTo>
                      <a:pt x="9551" y="501"/>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37" name="Freeform 71"/>
              <p:cNvSpPr>
                <a:spLocks/>
              </p:cNvSpPr>
              <p:nvPr/>
            </p:nvSpPr>
            <p:spPr bwMode="auto">
              <a:xfrm>
                <a:off x="-2856" y="1122"/>
                <a:ext cx="2871" cy="1467"/>
              </a:xfrm>
              <a:custGeom>
                <a:avLst/>
                <a:gdLst>
                  <a:gd name="T0" fmla="*/ 6705 w 2871"/>
                  <a:gd name="T1" fmla="*/ -964 h 1467"/>
                  <a:gd name="T2" fmla="*/ 9551 w 2871"/>
                  <a:gd name="T3" fmla="*/ 475 h 1467"/>
                </a:gdLst>
                <a:ahLst/>
                <a:cxnLst>
                  <a:cxn ang="0">
                    <a:pos x="T0" y="T1"/>
                  </a:cxn>
                  <a:cxn ang="0">
                    <a:pos x="T2" y="T3"/>
                  </a:cxn>
                </a:cxnLst>
                <a:rect l="0" t="0" r="r" b="b"/>
                <a:pathLst>
                  <a:path w="2871" h="1467">
                    <a:moveTo>
                      <a:pt x="6705" y="-964"/>
                    </a:moveTo>
                    <a:lnTo>
                      <a:pt x="9551" y="475"/>
                    </a:lnTo>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38" name="Freeform 70"/>
              <p:cNvSpPr>
                <a:spLocks/>
              </p:cNvSpPr>
              <p:nvPr/>
            </p:nvSpPr>
            <p:spPr bwMode="auto">
              <a:xfrm>
                <a:off x="-2856" y="1122"/>
                <a:ext cx="2871" cy="1467"/>
              </a:xfrm>
              <a:custGeom>
                <a:avLst/>
                <a:gdLst>
                  <a:gd name="T0" fmla="*/ 7182 w 2871"/>
                  <a:gd name="T1" fmla="*/ -964 h 1467"/>
                  <a:gd name="T2" fmla="*/ 9546 w 2871"/>
                  <a:gd name="T3" fmla="*/ 231 h 1467"/>
                </a:gdLst>
                <a:ahLst/>
                <a:cxnLst>
                  <a:cxn ang="0">
                    <a:pos x="T0" y="T1"/>
                  </a:cxn>
                  <a:cxn ang="0">
                    <a:pos x="T2" y="T3"/>
                  </a:cxn>
                </a:cxnLst>
                <a:rect l="0" t="0" r="r" b="b"/>
                <a:pathLst>
                  <a:path w="2871" h="1467">
                    <a:moveTo>
                      <a:pt x="7182" y="-964"/>
                    </a:moveTo>
                    <a:lnTo>
                      <a:pt x="9546" y="231"/>
                    </a:lnTo>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grpSp>
        <p:sp>
          <p:nvSpPr>
            <p:cNvPr id="69" name="Freeform 68"/>
            <p:cNvSpPr>
              <a:spLocks/>
            </p:cNvSpPr>
            <p:nvPr/>
          </p:nvSpPr>
          <p:spPr bwMode="auto">
            <a:xfrm>
              <a:off x="2878" y="613"/>
              <a:ext cx="50" cy="50"/>
            </a:xfrm>
            <a:custGeom>
              <a:avLst/>
              <a:gdLst>
                <a:gd name="T0" fmla="*/ 38 w 50"/>
                <a:gd name="T1" fmla="*/ 0 h 50"/>
                <a:gd name="T2" fmla="*/ 11 w 50"/>
                <a:gd name="T3" fmla="*/ 0 h 50"/>
                <a:gd name="T4" fmla="*/ 0 w 50"/>
                <a:gd name="T5" fmla="*/ 11 h 50"/>
                <a:gd name="T6" fmla="*/ 0 w 50"/>
                <a:gd name="T7" fmla="*/ 38 h 50"/>
                <a:gd name="T8" fmla="*/ 11 w 50"/>
                <a:gd name="T9" fmla="*/ 50 h 50"/>
                <a:gd name="T10" fmla="*/ 38 w 50"/>
                <a:gd name="T11" fmla="*/ 50 h 50"/>
                <a:gd name="T12" fmla="*/ 50 w 50"/>
                <a:gd name="T13" fmla="*/ 38 h 50"/>
                <a:gd name="T14" fmla="*/ 50 w 50"/>
                <a:gd name="T15" fmla="*/ 11 h 50"/>
                <a:gd name="T16" fmla="*/ 38 w 50"/>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0">
                  <a:moveTo>
                    <a:pt x="38" y="0"/>
                  </a:moveTo>
                  <a:lnTo>
                    <a:pt x="11" y="0"/>
                  </a:lnTo>
                  <a:lnTo>
                    <a:pt x="0" y="11"/>
                  </a:lnTo>
                  <a:lnTo>
                    <a:pt x="0" y="38"/>
                  </a:lnTo>
                  <a:lnTo>
                    <a:pt x="11" y="50"/>
                  </a:lnTo>
                  <a:lnTo>
                    <a:pt x="38" y="50"/>
                  </a:lnTo>
                  <a:lnTo>
                    <a:pt x="50" y="38"/>
                  </a:lnTo>
                  <a:lnTo>
                    <a:pt x="50" y="11"/>
                  </a:lnTo>
                  <a:lnTo>
                    <a:pt x="38"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70" name="Freeform 67"/>
            <p:cNvSpPr>
              <a:spLocks/>
            </p:cNvSpPr>
            <p:nvPr/>
          </p:nvSpPr>
          <p:spPr bwMode="auto">
            <a:xfrm>
              <a:off x="2878" y="613"/>
              <a:ext cx="50" cy="50"/>
            </a:xfrm>
            <a:custGeom>
              <a:avLst/>
              <a:gdLst>
                <a:gd name="T0" fmla="*/ 25 w 50"/>
                <a:gd name="T1" fmla="*/ 50 h 50"/>
                <a:gd name="T2" fmla="*/ 38 w 50"/>
                <a:gd name="T3" fmla="*/ 50 h 50"/>
                <a:gd name="T4" fmla="*/ 50 w 50"/>
                <a:gd name="T5" fmla="*/ 38 h 50"/>
                <a:gd name="T6" fmla="*/ 50 w 50"/>
                <a:gd name="T7" fmla="*/ 25 h 50"/>
                <a:gd name="T8" fmla="*/ 50 w 50"/>
                <a:gd name="T9" fmla="*/ 11 h 50"/>
                <a:gd name="T10" fmla="*/ 38 w 50"/>
                <a:gd name="T11" fmla="*/ 0 h 50"/>
                <a:gd name="T12" fmla="*/ 25 w 50"/>
                <a:gd name="T13" fmla="*/ 0 h 50"/>
                <a:gd name="T14" fmla="*/ 11 w 50"/>
                <a:gd name="T15" fmla="*/ 0 h 50"/>
                <a:gd name="T16" fmla="*/ 0 w 50"/>
                <a:gd name="T17" fmla="*/ 11 h 50"/>
                <a:gd name="T18" fmla="*/ 0 w 50"/>
                <a:gd name="T19" fmla="*/ 25 h 50"/>
                <a:gd name="T20" fmla="*/ 0 w 50"/>
                <a:gd name="T21" fmla="*/ 38 h 50"/>
                <a:gd name="T22" fmla="*/ 11 w 50"/>
                <a:gd name="T23" fmla="*/ 50 h 50"/>
                <a:gd name="T24" fmla="*/ 25 w 50"/>
                <a:gd name="T25"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50">
                  <a:moveTo>
                    <a:pt x="25" y="50"/>
                  </a:moveTo>
                  <a:lnTo>
                    <a:pt x="38" y="50"/>
                  </a:lnTo>
                  <a:lnTo>
                    <a:pt x="50" y="38"/>
                  </a:lnTo>
                  <a:lnTo>
                    <a:pt x="50" y="25"/>
                  </a:lnTo>
                  <a:lnTo>
                    <a:pt x="50" y="11"/>
                  </a:lnTo>
                  <a:lnTo>
                    <a:pt x="38" y="0"/>
                  </a:lnTo>
                  <a:lnTo>
                    <a:pt x="25" y="0"/>
                  </a:lnTo>
                  <a:lnTo>
                    <a:pt x="11" y="0"/>
                  </a:lnTo>
                  <a:lnTo>
                    <a:pt x="0" y="11"/>
                  </a:lnTo>
                  <a:lnTo>
                    <a:pt x="0" y="25"/>
                  </a:lnTo>
                  <a:lnTo>
                    <a:pt x="0" y="38"/>
                  </a:lnTo>
                  <a:lnTo>
                    <a:pt x="11" y="50"/>
                  </a:lnTo>
                  <a:lnTo>
                    <a:pt x="25" y="5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71" name="Freeform 66"/>
            <p:cNvSpPr>
              <a:spLocks/>
            </p:cNvSpPr>
            <p:nvPr/>
          </p:nvSpPr>
          <p:spPr bwMode="auto">
            <a:xfrm>
              <a:off x="3352" y="613"/>
              <a:ext cx="50" cy="50"/>
            </a:xfrm>
            <a:custGeom>
              <a:avLst/>
              <a:gdLst>
                <a:gd name="T0" fmla="*/ 38 w 50"/>
                <a:gd name="T1" fmla="*/ 0 h 50"/>
                <a:gd name="T2" fmla="*/ 11 w 50"/>
                <a:gd name="T3" fmla="*/ 0 h 50"/>
                <a:gd name="T4" fmla="*/ 0 w 50"/>
                <a:gd name="T5" fmla="*/ 11 h 50"/>
                <a:gd name="T6" fmla="*/ 0 w 50"/>
                <a:gd name="T7" fmla="*/ 38 h 50"/>
                <a:gd name="T8" fmla="*/ 11 w 50"/>
                <a:gd name="T9" fmla="*/ 50 h 50"/>
                <a:gd name="T10" fmla="*/ 38 w 50"/>
                <a:gd name="T11" fmla="*/ 50 h 50"/>
                <a:gd name="T12" fmla="*/ 50 w 50"/>
                <a:gd name="T13" fmla="*/ 38 h 50"/>
                <a:gd name="T14" fmla="*/ 50 w 50"/>
                <a:gd name="T15" fmla="*/ 11 h 50"/>
                <a:gd name="T16" fmla="*/ 38 w 50"/>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0">
                  <a:moveTo>
                    <a:pt x="38" y="0"/>
                  </a:moveTo>
                  <a:lnTo>
                    <a:pt x="11" y="0"/>
                  </a:lnTo>
                  <a:lnTo>
                    <a:pt x="0" y="11"/>
                  </a:lnTo>
                  <a:lnTo>
                    <a:pt x="0" y="38"/>
                  </a:lnTo>
                  <a:lnTo>
                    <a:pt x="11" y="50"/>
                  </a:lnTo>
                  <a:lnTo>
                    <a:pt x="38" y="50"/>
                  </a:lnTo>
                  <a:lnTo>
                    <a:pt x="50" y="38"/>
                  </a:lnTo>
                  <a:lnTo>
                    <a:pt x="50" y="11"/>
                  </a:lnTo>
                  <a:lnTo>
                    <a:pt x="38"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72" name="Freeform 65"/>
            <p:cNvSpPr>
              <a:spLocks/>
            </p:cNvSpPr>
            <p:nvPr/>
          </p:nvSpPr>
          <p:spPr bwMode="auto">
            <a:xfrm>
              <a:off x="3352" y="613"/>
              <a:ext cx="50" cy="50"/>
            </a:xfrm>
            <a:custGeom>
              <a:avLst/>
              <a:gdLst>
                <a:gd name="T0" fmla="*/ 25 w 50"/>
                <a:gd name="T1" fmla="*/ 50 h 50"/>
                <a:gd name="T2" fmla="*/ 38 w 50"/>
                <a:gd name="T3" fmla="*/ 50 h 50"/>
                <a:gd name="T4" fmla="*/ 50 w 50"/>
                <a:gd name="T5" fmla="*/ 38 h 50"/>
                <a:gd name="T6" fmla="*/ 50 w 50"/>
                <a:gd name="T7" fmla="*/ 25 h 50"/>
                <a:gd name="T8" fmla="*/ 50 w 50"/>
                <a:gd name="T9" fmla="*/ 11 h 50"/>
                <a:gd name="T10" fmla="*/ 38 w 50"/>
                <a:gd name="T11" fmla="*/ 0 h 50"/>
                <a:gd name="T12" fmla="*/ 25 w 50"/>
                <a:gd name="T13" fmla="*/ 0 h 50"/>
                <a:gd name="T14" fmla="*/ 11 w 50"/>
                <a:gd name="T15" fmla="*/ 0 h 50"/>
                <a:gd name="T16" fmla="*/ 0 w 50"/>
                <a:gd name="T17" fmla="*/ 11 h 50"/>
                <a:gd name="T18" fmla="*/ 0 w 50"/>
                <a:gd name="T19" fmla="*/ 25 h 50"/>
                <a:gd name="T20" fmla="*/ 0 w 50"/>
                <a:gd name="T21" fmla="*/ 38 h 50"/>
                <a:gd name="T22" fmla="*/ 11 w 50"/>
                <a:gd name="T23" fmla="*/ 50 h 50"/>
                <a:gd name="T24" fmla="*/ 25 w 50"/>
                <a:gd name="T25"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50">
                  <a:moveTo>
                    <a:pt x="25" y="50"/>
                  </a:moveTo>
                  <a:lnTo>
                    <a:pt x="38" y="50"/>
                  </a:lnTo>
                  <a:lnTo>
                    <a:pt x="50" y="38"/>
                  </a:lnTo>
                  <a:lnTo>
                    <a:pt x="50" y="25"/>
                  </a:lnTo>
                  <a:lnTo>
                    <a:pt x="50" y="11"/>
                  </a:lnTo>
                  <a:lnTo>
                    <a:pt x="38" y="0"/>
                  </a:lnTo>
                  <a:lnTo>
                    <a:pt x="25" y="0"/>
                  </a:lnTo>
                  <a:lnTo>
                    <a:pt x="11" y="0"/>
                  </a:lnTo>
                  <a:lnTo>
                    <a:pt x="0" y="11"/>
                  </a:lnTo>
                  <a:lnTo>
                    <a:pt x="0" y="25"/>
                  </a:lnTo>
                  <a:lnTo>
                    <a:pt x="0" y="38"/>
                  </a:lnTo>
                  <a:lnTo>
                    <a:pt x="11" y="50"/>
                  </a:lnTo>
                  <a:lnTo>
                    <a:pt x="25" y="5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73" name="Freeform 64"/>
            <p:cNvSpPr>
              <a:spLocks/>
            </p:cNvSpPr>
            <p:nvPr/>
          </p:nvSpPr>
          <p:spPr bwMode="auto">
            <a:xfrm>
              <a:off x="2878" y="1093"/>
              <a:ext cx="50" cy="50"/>
            </a:xfrm>
            <a:custGeom>
              <a:avLst/>
              <a:gdLst>
                <a:gd name="T0" fmla="*/ 38 w 50"/>
                <a:gd name="T1" fmla="*/ 0 h 50"/>
                <a:gd name="T2" fmla="*/ 11 w 50"/>
                <a:gd name="T3" fmla="*/ 0 h 50"/>
                <a:gd name="T4" fmla="*/ 0 w 50"/>
                <a:gd name="T5" fmla="*/ 11 h 50"/>
                <a:gd name="T6" fmla="*/ 0 w 50"/>
                <a:gd name="T7" fmla="*/ 38 h 50"/>
                <a:gd name="T8" fmla="*/ 11 w 50"/>
                <a:gd name="T9" fmla="*/ 50 h 50"/>
                <a:gd name="T10" fmla="*/ 38 w 50"/>
                <a:gd name="T11" fmla="*/ 50 h 50"/>
                <a:gd name="T12" fmla="*/ 50 w 50"/>
                <a:gd name="T13" fmla="*/ 38 h 50"/>
                <a:gd name="T14" fmla="*/ 50 w 50"/>
                <a:gd name="T15" fmla="*/ 11 h 50"/>
                <a:gd name="T16" fmla="*/ 38 w 50"/>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0">
                  <a:moveTo>
                    <a:pt x="38" y="0"/>
                  </a:moveTo>
                  <a:lnTo>
                    <a:pt x="11" y="0"/>
                  </a:lnTo>
                  <a:lnTo>
                    <a:pt x="0" y="11"/>
                  </a:lnTo>
                  <a:lnTo>
                    <a:pt x="0" y="38"/>
                  </a:lnTo>
                  <a:lnTo>
                    <a:pt x="11" y="50"/>
                  </a:lnTo>
                  <a:lnTo>
                    <a:pt x="38" y="50"/>
                  </a:lnTo>
                  <a:lnTo>
                    <a:pt x="50" y="38"/>
                  </a:lnTo>
                  <a:lnTo>
                    <a:pt x="50" y="11"/>
                  </a:lnTo>
                  <a:lnTo>
                    <a:pt x="38"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74" name="Freeform 63"/>
            <p:cNvSpPr>
              <a:spLocks/>
            </p:cNvSpPr>
            <p:nvPr/>
          </p:nvSpPr>
          <p:spPr bwMode="auto">
            <a:xfrm>
              <a:off x="2878" y="1093"/>
              <a:ext cx="50" cy="50"/>
            </a:xfrm>
            <a:custGeom>
              <a:avLst/>
              <a:gdLst>
                <a:gd name="T0" fmla="*/ 25 w 50"/>
                <a:gd name="T1" fmla="*/ 50 h 50"/>
                <a:gd name="T2" fmla="*/ 38 w 50"/>
                <a:gd name="T3" fmla="*/ 50 h 50"/>
                <a:gd name="T4" fmla="*/ 50 w 50"/>
                <a:gd name="T5" fmla="*/ 38 h 50"/>
                <a:gd name="T6" fmla="*/ 50 w 50"/>
                <a:gd name="T7" fmla="*/ 25 h 50"/>
                <a:gd name="T8" fmla="*/ 50 w 50"/>
                <a:gd name="T9" fmla="*/ 11 h 50"/>
                <a:gd name="T10" fmla="*/ 38 w 50"/>
                <a:gd name="T11" fmla="*/ 0 h 50"/>
                <a:gd name="T12" fmla="*/ 25 w 50"/>
                <a:gd name="T13" fmla="*/ 0 h 50"/>
                <a:gd name="T14" fmla="*/ 11 w 50"/>
                <a:gd name="T15" fmla="*/ 0 h 50"/>
                <a:gd name="T16" fmla="*/ 0 w 50"/>
                <a:gd name="T17" fmla="*/ 11 h 50"/>
                <a:gd name="T18" fmla="*/ 0 w 50"/>
                <a:gd name="T19" fmla="*/ 25 h 50"/>
                <a:gd name="T20" fmla="*/ 0 w 50"/>
                <a:gd name="T21" fmla="*/ 38 h 50"/>
                <a:gd name="T22" fmla="*/ 11 w 50"/>
                <a:gd name="T23" fmla="*/ 50 h 50"/>
                <a:gd name="T24" fmla="*/ 25 w 50"/>
                <a:gd name="T25"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50">
                  <a:moveTo>
                    <a:pt x="25" y="50"/>
                  </a:moveTo>
                  <a:lnTo>
                    <a:pt x="38" y="50"/>
                  </a:lnTo>
                  <a:lnTo>
                    <a:pt x="50" y="38"/>
                  </a:lnTo>
                  <a:lnTo>
                    <a:pt x="50" y="25"/>
                  </a:lnTo>
                  <a:lnTo>
                    <a:pt x="50" y="11"/>
                  </a:lnTo>
                  <a:lnTo>
                    <a:pt x="38" y="0"/>
                  </a:lnTo>
                  <a:lnTo>
                    <a:pt x="25" y="0"/>
                  </a:lnTo>
                  <a:lnTo>
                    <a:pt x="11" y="0"/>
                  </a:lnTo>
                  <a:lnTo>
                    <a:pt x="0" y="11"/>
                  </a:lnTo>
                  <a:lnTo>
                    <a:pt x="0" y="25"/>
                  </a:lnTo>
                  <a:lnTo>
                    <a:pt x="0" y="38"/>
                  </a:lnTo>
                  <a:lnTo>
                    <a:pt x="11" y="50"/>
                  </a:lnTo>
                  <a:lnTo>
                    <a:pt x="25" y="5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75" name="Freeform 62"/>
            <p:cNvSpPr>
              <a:spLocks/>
            </p:cNvSpPr>
            <p:nvPr/>
          </p:nvSpPr>
          <p:spPr bwMode="auto">
            <a:xfrm>
              <a:off x="3352" y="1093"/>
              <a:ext cx="50" cy="50"/>
            </a:xfrm>
            <a:custGeom>
              <a:avLst/>
              <a:gdLst>
                <a:gd name="T0" fmla="*/ 38 w 50"/>
                <a:gd name="T1" fmla="*/ 0 h 50"/>
                <a:gd name="T2" fmla="*/ 11 w 50"/>
                <a:gd name="T3" fmla="*/ 0 h 50"/>
                <a:gd name="T4" fmla="*/ 0 w 50"/>
                <a:gd name="T5" fmla="*/ 11 h 50"/>
                <a:gd name="T6" fmla="*/ 0 w 50"/>
                <a:gd name="T7" fmla="*/ 38 h 50"/>
                <a:gd name="T8" fmla="*/ 11 w 50"/>
                <a:gd name="T9" fmla="*/ 50 h 50"/>
                <a:gd name="T10" fmla="*/ 38 w 50"/>
                <a:gd name="T11" fmla="*/ 50 h 50"/>
                <a:gd name="T12" fmla="*/ 50 w 50"/>
                <a:gd name="T13" fmla="*/ 38 h 50"/>
                <a:gd name="T14" fmla="*/ 50 w 50"/>
                <a:gd name="T15" fmla="*/ 11 h 50"/>
                <a:gd name="T16" fmla="*/ 38 w 50"/>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0">
                  <a:moveTo>
                    <a:pt x="38" y="0"/>
                  </a:moveTo>
                  <a:lnTo>
                    <a:pt x="11" y="0"/>
                  </a:lnTo>
                  <a:lnTo>
                    <a:pt x="0" y="11"/>
                  </a:lnTo>
                  <a:lnTo>
                    <a:pt x="0" y="38"/>
                  </a:lnTo>
                  <a:lnTo>
                    <a:pt x="11" y="50"/>
                  </a:lnTo>
                  <a:lnTo>
                    <a:pt x="38" y="50"/>
                  </a:lnTo>
                  <a:lnTo>
                    <a:pt x="50" y="38"/>
                  </a:lnTo>
                  <a:lnTo>
                    <a:pt x="50" y="11"/>
                  </a:lnTo>
                  <a:lnTo>
                    <a:pt x="38"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76" name="Freeform 61"/>
            <p:cNvSpPr>
              <a:spLocks/>
            </p:cNvSpPr>
            <p:nvPr/>
          </p:nvSpPr>
          <p:spPr bwMode="auto">
            <a:xfrm>
              <a:off x="3352" y="1093"/>
              <a:ext cx="50" cy="50"/>
            </a:xfrm>
            <a:custGeom>
              <a:avLst/>
              <a:gdLst>
                <a:gd name="T0" fmla="*/ 25 w 50"/>
                <a:gd name="T1" fmla="*/ 50 h 50"/>
                <a:gd name="T2" fmla="*/ 38 w 50"/>
                <a:gd name="T3" fmla="*/ 50 h 50"/>
                <a:gd name="T4" fmla="*/ 50 w 50"/>
                <a:gd name="T5" fmla="*/ 38 h 50"/>
                <a:gd name="T6" fmla="*/ 50 w 50"/>
                <a:gd name="T7" fmla="*/ 25 h 50"/>
                <a:gd name="T8" fmla="*/ 50 w 50"/>
                <a:gd name="T9" fmla="*/ 11 h 50"/>
                <a:gd name="T10" fmla="*/ 38 w 50"/>
                <a:gd name="T11" fmla="*/ 0 h 50"/>
                <a:gd name="T12" fmla="*/ 25 w 50"/>
                <a:gd name="T13" fmla="*/ 0 h 50"/>
                <a:gd name="T14" fmla="*/ 11 w 50"/>
                <a:gd name="T15" fmla="*/ 0 h 50"/>
                <a:gd name="T16" fmla="*/ 0 w 50"/>
                <a:gd name="T17" fmla="*/ 11 h 50"/>
                <a:gd name="T18" fmla="*/ 0 w 50"/>
                <a:gd name="T19" fmla="*/ 25 h 50"/>
                <a:gd name="T20" fmla="*/ 0 w 50"/>
                <a:gd name="T21" fmla="*/ 38 h 50"/>
                <a:gd name="T22" fmla="*/ 11 w 50"/>
                <a:gd name="T23" fmla="*/ 50 h 50"/>
                <a:gd name="T24" fmla="*/ 25 w 50"/>
                <a:gd name="T25"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50">
                  <a:moveTo>
                    <a:pt x="25" y="50"/>
                  </a:moveTo>
                  <a:lnTo>
                    <a:pt x="38" y="50"/>
                  </a:lnTo>
                  <a:lnTo>
                    <a:pt x="50" y="38"/>
                  </a:lnTo>
                  <a:lnTo>
                    <a:pt x="50" y="25"/>
                  </a:lnTo>
                  <a:lnTo>
                    <a:pt x="50" y="11"/>
                  </a:lnTo>
                  <a:lnTo>
                    <a:pt x="38" y="0"/>
                  </a:lnTo>
                  <a:lnTo>
                    <a:pt x="25" y="0"/>
                  </a:lnTo>
                  <a:lnTo>
                    <a:pt x="11" y="0"/>
                  </a:lnTo>
                  <a:lnTo>
                    <a:pt x="0" y="11"/>
                  </a:lnTo>
                  <a:lnTo>
                    <a:pt x="0" y="25"/>
                  </a:lnTo>
                  <a:lnTo>
                    <a:pt x="0" y="38"/>
                  </a:lnTo>
                  <a:lnTo>
                    <a:pt x="11" y="50"/>
                  </a:lnTo>
                  <a:lnTo>
                    <a:pt x="25" y="5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77" name="Freeform 60"/>
            <p:cNvSpPr>
              <a:spLocks/>
            </p:cNvSpPr>
            <p:nvPr/>
          </p:nvSpPr>
          <p:spPr bwMode="auto">
            <a:xfrm>
              <a:off x="2878" y="1573"/>
              <a:ext cx="50" cy="50"/>
            </a:xfrm>
            <a:custGeom>
              <a:avLst/>
              <a:gdLst>
                <a:gd name="T0" fmla="*/ 38 w 50"/>
                <a:gd name="T1" fmla="*/ 0 h 50"/>
                <a:gd name="T2" fmla="*/ 11 w 50"/>
                <a:gd name="T3" fmla="*/ 0 h 50"/>
                <a:gd name="T4" fmla="*/ 0 w 50"/>
                <a:gd name="T5" fmla="*/ 11 h 50"/>
                <a:gd name="T6" fmla="*/ 0 w 50"/>
                <a:gd name="T7" fmla="*/ 38 h 50"/>
                <a:gd name="T8" fmla="*/ 11 w 50"/>
                <a:gd name="T9" fmla="*/ 50 h 50"/>
                <a:gd name="T10" fmla="*/ 38 w 50"/>
                <a:gd name="T11" fmla="*/ 50 h 50"/>
                <a:gd name="T12" fmla="*/ 50 w 50"/>
                <a:gd name="T13" fmla="*/ 38 h 50"/>
                <a:gd name="T14" fmla="*/ 50 w 50"/>
                <a:gd name="T15" fmla="*/ 11 h 50"/>
                <a:gd name="T16" fmla="*/ 38 w 50"/>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0">
                  <a:moveTo>
                    <a:pt x="38" y="0"/>
                  </a:moveTo>
                  <a:lnTo>
                    <a:pt x="11" y="0"/>
                  </a:lnTo>
                  <a:lnTo>
                    <a:pt x="0" y="11"/>
                  </a:lnTo>
                  <a:lnTo>
                    <a:pt x="0" y="38"/>
                  </a:lnTo>
                  <a:lnTo>
                    <a:pt x="11" y="50"/>
                  </a:lnTo>
                  <a:lnTo>
                    <a:pt x="38" y="50"/>
                  </a:lnTo>
                  <a:lnTo>
                    <a:pt x="50" y="38"/>
                  </a:lnTo>
                  <a:lnTo>
                    <a:pt x="50" y="11"/>
                  </a:lnTo>
                  <a:lnTo>
                    <a:pt x="38"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78" name="Freeform 59"/>
            <p:cNvSpPr>
              <a:spLocks/>
            </p:cNvSpPr>
            <p:nvPr/>
          </p:nvSpPr>
          <p:spPr bwMode="auto">
            <a:xfrm>
              <a:off x="2878" y="1573"/>
              <a:ext cx="50" cy="50"/>
            </a:xfrm>
            <a:custGeom>
              <a:avLst/>
              <a:gdLst>
                <a:gd name="T0" fmla="*/ 25 w 50"/>
                <a:gd name="T1" fmla="*/ 50 h 50"/>
                <a:gd name="T2" fmla="*/ 38 w 50"/>
                <a:gd name="T3" fmla="*/ 50 h 50"/>
                <a:gd name="T4" fmla="*/ 50 w 50"/>
                <a:gd name="T5" fmla="*/ 38 h 50"/>
                <a:gd name="T6" fmla="*/ 50 w 50"/>
                <a:gd name="T7" fmla="*/ 25 h 50"/>
                <a:gd name="T8" fmla="*/ 50 w 50"/>
                <a:gd name="T9" fmla="*/ 11 h 50"/>
                <a:gd name="T10" fmla="*/ 38 w 50"/>
                <a:gd name="T11" fmla="*/ 0 h 50"/>
                <a:gd name="T12" fmla="*/ 25 w 50"/>
                <a:gd name="T13" fmla="*/ 0 h 50"/>
                <a:gd name="T14" fmla="*/ 11 w 50"/>
                <a:gd name="T15" fmla="*/ 0 h 50"/>
                <a:gd name="T16" fmla="*/ 0 w 50"/>
                <a:gd name="T17" fmla="*/ 11 h 50"/>
                <a:gd name="T18" fmla="*/ 0 w 50"/>
                <a:gd name="T19" fmla="*/ 25 h 50"/>
                <a:gd name="T20" fmla="*/ 0 w 50"/>
                <a:gd name="T21" fmla="*/ 38 h 50"/>
                <a:gd name="T22" fmla="*/ 11 w 50"/>
                <a:gd name="T23" fmla="*/ 50 h 50"/>
                <a:gd name="T24" fmla="*/ 25 w 50"/>
                <a:gd name="T25"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50">
                  <a:moveTo>
                    <a:pt x="25" y="50"/>
                  </a:moveTo>
                  <a:lnTo>
                    <a:pt x="38" y="50"/>
                  </a:lnTo>
                  <a:lnTo>
                    <a:pt x="50" y="38"/>
                  </a:lnTo>
                  <a:lnTo>
                    <a:pt x="50" y="25"/>
                  </a:lnTo>
                  <a:lnTo>
                    <a:pt x="50" y="11"/>
                  </a:lnTo>
                  <a:lnTo>
                    <a:pt x="38" y="0"/>
                  </a:lnTo>
                  <a:lnTo>
                    <a:pt x="25" y="0"/>
                  </a:lnTo>
                  <a:lnTo>
                    <a:pt x="11" y="0"/>
                  </a:lnTo>
                  <a:lnTo>
                    <a:pt x="0" y="11"/>
                  </a:lnTo>
                  <a:lnTo>
                    <a:pt x="0" y="25"/>
                  </a:lnTo>
                  <a:lnTo>
                    <a:pt x="0" y="38"/>
                  </a:lnTo>
                  <a:lnTo>
                    <a:pt x="11" y="50"/>
                  </a:lnTo>
                  <a:lnTo>
                    <a:pt x="25" y="5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79" name="Freeform 58"/>
            <p:cNvSpPr>
              <a:spLocks/>
            </p:cNvSpPr>
            <p:nvPr/>
          </p:nvSpPr>
          <p:spPr bwMode="auto">
            <a:xfrm>
              <a:off x="3352" y="1573"/>
              <a:ext cx="50" cy="50"/>
            </a:xfrm>
            <a:custGeom>
              <a:avLst/>
              <a:gdLst>
                <a:gd name="T0" fmla="*/ 38 w 50"/>
                <a:gd name="T1" fmla="*/ 0 h 50"/>
                <a:gd name="T2" fmla="*/ 11 w 50"/>
                <a:gd name="T3" fmla="*/ 0 h 50"/>
                <a:gd name="T4" fmla="*/ 0 w 50"/>
                <a:gd name="T5" fmla="*/ 11 h 50"/>
                <a:gd name="T6" fmla="*/ 0 w 50"/>
                <a:gd name="T7" fmla="*/ 38 h 50"/>
                <a:gd name="T8" fmla="*/ 11 w 50"/>
                <a:gd name="T9" fmla="*/ 50 h 50"/>
                <a:gd name="T10" fmla="*/ 38 w 50"/>
                <a:gd name="T11" fmla="*/ 50 h 50"/>
                <a:gd name="T12" fmla="*/ 50 w 50"/>
                <a:gd name="T13" fmla="*/ 38 h 50"/>
                <a:gd name="T14" fmla="*/ 50 w 50"/>
                <a:gd name="T15" fmla="*/ 11 h 50"/>
                <a:gd name="T16" fmla="*/ 38 w 50"/>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0">
                  <a:moveTo>
                    <a:pt x="38" y="0"/>
                  </a:moveTo>
                  <a:lnTo>
                    <a:pt x="11" y="0"/>
                  </a:lnTo>
                  <a:lnTo>
                    <a:pt x="0" y="11"/>
                  </a:lnTo>
                  <a:lnTo>
                    <a:pt x="0" y="38"/>
                  </a:lnTo>
                  <a:lnTo>
                    <a:pt x="11" y="50"/>
                  </a:lnTo>
                  <a:lnTo>
                    <a:pt x="38" y="50"/>
                  </a:lnTo>
                  <a:lnTo>
                    <a:pt x="50" y="38"/>
                  </a:lnTo>
                  <a:lnTo>
                    <a:pt x="50" y="11"/>
                  </a:lnTo>
                  <a:lnTo>
                    <a:pt x="38"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80" name="Freeform 57"/>
            <p:cNvSpPr>
              <a:spLocks/>
            </p:cNvSpPr>
            <p:nvPr/>
          </p:nvSpPr>
          <p:spPr bwMode="auto">
            <a:xfrm>
              <a:off x="3352" y="1573"/>
              <a:ext cx="50" cy="50"/>
            </a:xfrm>
            <a:custGeom>
              <a:avLst/>
              <a:gdLst>
                <a:gd name="T0" fmla="*/ 25 w 50"/>
                <a:gd name="T1" fmla="*/ 50 h 50"/>
                <a:gd name="T2" fmla="*/ 38 w 50"/>
                <a:gd name="T3" fmla="*/ 50 h 50"/>
                <a:gd name="T4" fmla="*/ 50 w 50"/>
                <a:gd name="T5" fmla="*/ 38 h 50"/>
                <a:gd name="T6" fmla="*/ 50 w 50"/>
                <a:gd name="T7" fmla="*/ 25 h 50"/>
                <a:gd name="T8" fmla="*/ 50 w 50"/>
                <a:gd name="T9" fmla="*/ 11 h 50"/>
                <a:gd name="T10" fmla="*/ 38 w 50"/>
                <a:gd name="T11" fmla="*/ 0 h 50"/>
                <a:gd name="T12" fmla="*/ 25 w 50"/>
                <a:gd name="T13" fmla="*/ 0 h 50"/>
                <a:gd name="T14" fmla="*/ 11 w 50"/>
                <a:gd name="T15" fmla="*/ 0 h 50"/>
                <a:gd name="T16" fmla="*/ 0 w 50"/>
                <a:gd name="T17" fmla="*/ 11 h 50"/>
                <a:gd name="T18" fmla="*/ 0 w 50"/>
                <a:gd name="T19" fmla="*/ 25 h 50"/>
                <a:gd name="T20" fmla="*/ 0 w 50"/>
                <a:gd name="T21" fmla="*/ 38 h 50"/>
                <a:gd name="T22" fmla="*/ 11 w 50"/>
                <a:gd name="T23" fmla="*/ 50 h 50"/>
                <a:gd name="T24" fmla="*/ 25 w 50"/>
                <a:gd name="T25"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50">
                  <a:moveTo>
                    <a:pt x="25" y="50"/>
                  </a:moveTo>
                  <a:lnTo>
                    <a:pt x="38" y="50"/>
                  </a:lnTo>
                  <a:lnTo>
                    <a:pt x="50" y="38"/>
                  </a:lnTo>
                  <a:lnTo>
                    <a:pt x="50" y="25"/>
                  </a:lnTo>
                  <a:lnTo>
                    <a:pt x="50" y="11"/>
                  </a:lnTo>
                  <a:lnTo>
                    <a:pt x="38" y="0"/>
                  </a:lnTo>
                  <a:lnTo>
                    <a:pt x="25" y="0"/>
                  </a:lnTo>
                  <a:lnTo>
                    <a:pt x="11" y="0"/>
                  </a:lnTo>
                  <a:lnTo>
                    <a:pt x="0" y="11"/>
                  </a:lnTo>
                  <a:lnTo>
                    <a:pt x="0" y="25"/>
                  </a:lnTo>
                  <a:lnTo>
                    <a:pt x="0" y="38"/>
                  </a:lnTo>
                  <a:lnTo>
                    <a:pt x="11" y="50"/>
                  </a:lnTo>
                  <a:lnTo>
                    <a:pt x="25" y="5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grpSp>
          <p:nvGrpSpPr>
            <p:cNvPr id="81" name="Group 53"/>
            <p:cNvGrpSpPr>
              <a:grpSpLocks/>
            </p:cNvGrpSpPr>
            <p:nvPr/>
          </p:nvGrpSpPr>
          <p:grpSpPr bwMode="auto">
            <a:xfrm>
              <a:off x="-3804" y="635"/>
              <a:ext cx="3325" cy="1928"/>
              <a:chOff x="-3804" y="635"/>
              <a:chExt cx="3325" cy="1928"/>
            </a:xfrm>
          </p:grpSpPr>
          <p:sp>
            <p:nvSpPr>
              <p:cNvPr id="133" name="Freeform 56"/>
              <p:cNvSpPr>
                <a:spLocks/>
              </p:cNvSpPr>
              <p:nvPr/>
            </p:nvSpPr>
            <p:spPr bwMode="auto">
              <a:xfrm>
                <a:off x="-3804" y="635"/>
                <a:ext cx="3325" cy="1928"/>
              </a:xfrm>
              <a:custGeom>
                <a:avLst/>
                <a:gdLst>
                  <a:gd name="T0" fmla="*/ 9553 w 3325"/>
                  <a:gd name="T1" fmla="*/ 962 h 1928"/>
                  <a:gd name="T2" fmla="*/ 6707 w 3325"/>
                  <a:gd name="T3" fmla="*/ -478 h 1928"/>
                  <a:gd name="T4" fmla="*/ 7184 w 3325"/>
                  <a:gd name="T5" fmla="*/ -478 h 1928"/>
                  <a:gd name="T6" fmla="*/ 10030 w 3325"/>
                  <a:gd name="T7" fmla="*/ 962 h 1928"/>
                </a:gdLst>
                <a:ahLst/>
                <a:cxnLst>
                  <a:cxn ang="0">
                    <a:pos x="T0" y="T1"/>
                  </a:cxn>
                  <a:cxn ang="0">
                    <a:pos x="T2" y="T3"/>
                  </a:cxn>
                  <a:cxn ang="0">
                    <a:pos x="T4" y="T5"/>
                  </a:cxn>
                  <a:cxn ang="0">
                    <a:pos x="T6" y="T7"/>
                  </a:cxn>
                </a:cxnLst>
                <a:rect l="0" t="0" r="r" b="b"/>
                <a:pathLst>
                  <a:path w="3325" h="1928">
                    <a:moveTo>
                      <a:pt x="9553" y="962"/>
                    </a:moveTo>
                    <a:lnTo>
                      <a:pt x="6707" y="-478"/>
                    </a:lnTo>
                    <a:lnTo>
                      <a:pt x="7184" y="-478"/>
                    </a:lnTo>
                    <a:lnTo>
                      <a:pt x="10030" y="962"/>
                    </a:lnTo>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34" name="Freeform 55"/>
              <p:cNvSpPr>
                <a:spLocks/>
              </p:cNvSpPr>
              <p:nvPr/>
            </p:nvSpPr>
            <p:spPr bwMode="auto">
              <a:xfrm>
                <a:off x="-3804" y="635"/>
                <a:ext cx="3325" cy="1928"/>
              </a:xfrm>
              <a:custGeom>
                <a:avLst/>
                <a:gdLst>
                  <a:gd name="T0" fmla="*/ 6705 w 3325"/>
                  <a:gd name="T1" fmla="*/ -565 h 1928"/>
                  <a:gd name="T2" fmla="*/ 6705 w 3325"/>
                  <a:gd name="T3" fmla="*/ -965 h 1928"/>
                  <a:gd name="T4" fmla="*/ 6705 w 3325"/>
                  <a:gd name="T5" fmla="*/ -565 h 1928"/>
                </a:gdLst>
                <a:ahLst/>
                <a:cxnLst>
                  <a:cxn ang="0">
                    <a:pos x="T0" y="T1"/>
                  </a:cxn>
                  <a:cxn ang="0">
                    <a:pos x="T2" y="T3"/>
                  </a:cxn>
                  <a:cxn ang="0">
                    <a:pos x="T4" y="T5"/>
                  </a:cxn>
                </a:cxnLst>
                <a:rect l="0" t="0" r="r" b="b"/>
                <a:pathLst>
                  <a:path w="3325" h="1928">
                    <a:moveTo>
                      <a:pt x="6705" y="-565"/>
                    </a:moveTo>
                    <a:lnTo>
                      <a:pt x="6705" y="-965"/>
                    </a:lnTo>
                    <a:lnTo>
                      <a:pt x="6705" y="-565"/>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35" name="Freeform 54"/>
              <p:cNvSpPr>
                <a:spLocks/>
              </p:cNvSpPr>
              <p:nvPr/>
            </p:nvSpPr>
            <p:spPr bwMode="auto">
              <a:xfrm>
                <a:off x="-3804" y="635"/>
                <a:ext cx="3325" cy="1928"/>
              </a:xfrm>
              <a:custGeom>
                <a:avLst/>
                <a:gdLst>
                  <a:gd name="T0" fmla="*/ 7180 w 3325"/>
                  <a:gd name="T1" fmla="*/ -565 h 1928"/>
                  <a:gd name="T2" fmla="*/ 7180 w 3325"/>
                  <a:gd name="T3" fmla="*/ -965 h 1928"/>
                </a:gdLst>
                <a:ahLst/>
                <a:cxnLst>
                  <a:cxn ang="0">
                    <a:pos x="T0" y="T1"/>
                  </a:cxn>
                  <a:cxn ang="0">
                    <a:pos x="T2" y="T3"/>
                  </a:cxn>
                </a:cxnLst>
                <a:rect l="0" t="0" r="r" b="b"/>
                <a:pathLst>
                  <a:path w="3325" h="1928">
                    <a:moveTo>
                      <a:pt x="7180" y="-565"/>
                    </a:moveTo>
                    <a:lnTo>
                      <a:pt x="7180" y="-965"/>
                    </a:lnTo>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grpSp>
        <p:sp>
          <p:nvSpPr>
            <p:cNvPr id="82" name="Freeform 52"/>
            <p:cNvSpPr>
              <a:spLocks/>
            </p:cNvSpPr>
            <p:nvPr/>
          </p:nvSpPr>
          <p:spPr bwMode="auto">
            <a:xfrm>
              <a:off x="2404" y="613"/>
              <a:ext cx="50" cy="50"/>
            </a:xfrm>
            <a:custGeom>
              <a:avLst/>
              <a:gdLst>
                <a:gd name="T0" fmla="*/ 38 w 50"/>
                <a:gd name="T1" fmla="*/ 0 h 50"/>
                <a:gd name="T2" fmla="*/ 11 w 50"/>
                <a:gd name="T3" fmla="*/ 0 h 50"/>
                <a:gd name="T4" fmla="*/ 0 w 50"/>
                <a:gd name="T5" fmla="*/ 11 h 50"/>
                <a:gd name="T6" fmla="*/ 0 w 50"/>
                <a:gd name="T7" fmla="*/ 38 h 50"/>
                <a:gd name="T8" fmla="*/ 11 w 50"/>
                <a:gd name="T9" fmla="*/ 50 h 50"/>
                <a:gd name="T10" fmla="*/ 38 w 50"/>
                <a:gd name="T11" fmla="*/ 50 h 50"/>
                <a:gd name="T12" fmla="*/ 50 w 50"/>
                <a:gd name="T13" fmla="*/ 38 h 50"/>
                <a:gd name="T14" fmla="*/ 50 w 50"/>
                <a:gd name="T15" fmla="*/ 11 h 50"/>
                <a:gd name="T16" fmla="*/ 38 w 50"/>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0">
                  <a:moveTo>
                    <a:pt x="38" y="0"/>
                  </a:moveTo>
                  <a:lnTo>
                    <a:pt x="11" y="0"/>
                  </a:lnTo>
                  <a:lnTo>
                    <a:pt x="0" y="11"/>
                  </a:lnTo>
                  <a:lnTo>
                    <a:pt x="0" y="38"/>
                  </a:lnTo>
                  <a:lnTo>
                    <a:pt x="11" y="50"/>
                  </a:lnTo>
                  <a:lnTo>
                    <a:pt x="38" y="50"/>
                  </a:lnTo>
                  <a:lnTo>
                    <a:pt x="50" y="38"/>
                  </a:lnTo>
                  <a:lnTo>
                    <a:pt x="50" y="11"/>
                  </a:lnTo>
                  <a:lnTo>
                    <a:pt x="38"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83" name="Freeform 51"/>
            <p:cNvSpPr>
              <a:spLocks/>
            </p:cNvSpPr>
            <p:nvPr/>
          </p:nvSpPr>
          <p:spPr bwMode="auto">
            <a:xfrm>
              <a:off x="2404" y="613"/>
              <a:ext cx="50" cy="50"/>
            </a:xfrm>
            <a:custGeom>
              <a:avLst/>
              <a:gdLst>
                <a:gd name="T0" fmla="*/ 25 w 50"/>
                <a:gd name="T1" fmla="*/ 50 h 50"/>
                <a:gd name="T2" fmla="*/ 38 w 50"/>
                <a:gd name="T3" fmla="*/ 50 h 50"/>
                <a:gd name="T4" fmla="*/ 50 w 50"/>
                <a:gd name="T5" fmla="*/ 38 h 50"/>
                <a:gd name="T6" fmla="*/ 50 w 50"/>
                <a:gd name="T7" fmla="*/ 25 h 50"/>
                <a:gd name="T8" fmla="*/ 50 w 50"/>
                <a:gd name="T9" fmla="*/ 11 h 50"/>
                <a:gd name="T10" fmla="*/ 38 w 50"/>
                <a:gd name="T11" fmla="*/ 0 h 50"/>
                <a:gd name="T12" fmla="*/ 25 w 50"/>
                <a:gd name="T13" fmla="*/ 0 h 50"/>
                <a:gd name="T14" fmla="*/ 11 w 50"/>
                <a:gd name="T15" fmla="*/ 0 h 50"/>
                <a:gd name="T16" fmla="*/ 0 w 50"/>
                <a:gd name="T17" fmla="*/ 11 h 50"/>
                <a:gd name="T18" fmla="*/ 0 w 50"/>
                <a:gd name="T19" fmla="*/ 25 h 50"/>
                <a:gd name="T20" fmla="*/ 0 w 50"/>
                <a:gd name="T21" fmla="*/ 38 h 50"/>
                <a:gd name="T22" fmla="*/ 11 w 50"/>
                <a:gd name="T23" fmla="*/ 50 h 50"/>
                <a:gd name="T24" fmla="*/ 25 w 50"/>
                <a:gd name="T25"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50">
                  <a:moveTo>
                    <a:pt x="25" y="50"/>
                  </a:moveTo>
                  <a:lnTo>
                    <a:pt x="38" y="50"/>
                  </a:lnTo>
                  <a:lnTo>
                    <a:pt x="50" y="38"/>
                  </a:lnTo>
                  <a:lnTo>
                    <a:pt x="50" y="25"/>
                  </a:lnTo>
                  <a:lnTo>
                    <a:pt x="50" y="11"/>
                  </a:lnTo>
                  <a:lnTo>
                    <a:pt x="38" y="0"/>
                  </a:lnTo>
                  <a:lnTo>
                    <a:pt x="25" y="0"/>
                  </a:lnTo>
                  <a:lnTo>
                    <a:pt x="11" y="0"/>
                  </a:lnTo>
                  <a:lnTo>
                    <a:pt x="0" y="11"/>
                  </a:lnTo>
                  <a:lnTo>
                    <a:pt x="0" y="25"/>
                  </a:lnTo>
                  <a:lnTo>
                    <a:pt x="0" y="38"/>
                  </a:lnTo>
                  <a:lnTo>
                    <a:pt x="11" y="50"/>
                  </a:lnTo>
                  <a:lnTo>
                    <a:pt x="25" y="5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84" name="Freeform 50"/>
            <p:cNvSpPr>
              <a:spLocks/>
            </p:cNvSpPr>
            <p:nvPr/>
          </p:nvSpPr>
          <p:spPr bwMode="auto">
            <a:xfrm>
              <a:off x="2404" y="1093"/>
              <a:ext cx="50" cy="50"/>
            </a:xfrm>
            <a:custGeom>
              <a:avLst/>
              <a:gdLst>
                <a:gd name="T0" fmla="*/ 38 w 50"/>
                <a:gd name="T1" fmla="*/ 0 h 50"/>
                <a:gd name="T2" fmla="*/ 11 w 50"/>
                <a:gd name="T3" fmla="*/ 0 h 50"/>
                <a:gd name="T4" fmla="*/ 0 w 50"/>
                <a:gd name="T5" fmla="*/ 11 h 50"/>
                <a:gd name="T6" fmla="*/ 0 w 50"/>
                <a:gd name="T7" fmla="*/ 38 h 50"/>
                <a:gd name="T8" fmla="*/ 11 w 50"/>
                <a:gd name="T9" fmla="*/ 50 h 50"/>
                <a:gd name="T10" fmla="*/ 38 w 50"/>
                <a:gd name="T11" fmla="*/ 50 h 50"/>
                <a:gd name="T12" fmla="*/ 50 w 50"/>
                <a:gd name="T13" fmla="*/ 38 h 50"/>
                <a:gd name="T14" fmla="*/ 50 w 50"/>
                <a:gd name="T15" fmla="*/ 11 h 50"/>
                <a:gd name="T16" fmla="*/ 38 w 50"/>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0">
                  <a:moveTo>
                    <a:pt x="38" y="0"/>
                  </a:moveTo>
                  <a:lnTo>
                    <a:pt x="11" y="0"/>
                  </a:lnTo>
                  <a:lnTo>
                    <a:pt x="0" y="11"/>
                  </a:lnTo>
                  <a:lnTo>
                    <a:pt x="0" y="38"/>
                  </a:lnTo>
                  <a:lnTo>
                    <a:pt x="11" y="50"/>
                  </a:lnTo>
                  <a:lnTo>
                    <a:pt x="38" y="50"/>
                  </a:lnTo>
                  <a:lnTo>
                    <a:pt x="50" y="38"/>
                  </a:lnTo>
                  <a:lnTo>
                    <a:pt x="50" y="11"/>
                  </a:lnTo>
                  <a:lnTo>
                    <a:pt x="38"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85" name="Freeform 49"/>
            <p:cNvSpPr>
              <a:spLocks/>
            </p:cNvSpPr>
            <p:nvPr/>
          </p:nvSpPr>
          <p:spPr bwMode="auto">
            <a:xfrm>
              <a:off x="2404" y="1093"/>
              <a:ext cx="50" cy="50"/>
            </a:xfrm>
            <a:custGeom>
              <a:avLst/>
              <a:gdLst>
                <a:gd name="T0" fmla="*/ 25 w 50"/>
                <a:gd name="T1" fmla="*/ 50 h 50"/>
                <a:gd name="T2" fmla="*/ 38 w 50"/>
                <a:gd name="T3" fmla="*/ 50 h 50"/>
                <a:gd name="T4" fmla="*/ 50 w 50"/>
                <a:gd name="T5" fmla="*/ 38 h 50"/>
                <a:gd name="T6" fmla="*/ 50 w 50"/>
                <a:gd name="T7" fmla="*/ 25 h 50"/>
                <a:gd name="T8" fmla="*/ 50 w 50"/>
                <a:gd name="T9" fmla="*/ 11 h 50"/>
                <a:gd name="T10" fmla="*/ 38 w 50"/>
                <a:gd name="T11" fmla="*/ 0 h 50"/>
                <a:gd name="T12" fmla="*/ 25 w 50"/>
                <a:gd name="T13" fmla="*/ 0 h 50"/>
                <a:gd name="T14" fmla="*/ 11 w 50"/>
                <a:gd name="T15" fmla="*/ 0 h 50"/>
                <a:gd name="T16" fmla="*/ 0 w 50"/>
                <a:gd name="T17" fmla="*/ 11 h 50"/>
                <a:gd name="T18" fmla="*/ 0 w 50"/>
                <a:gd name="T19" fmla="*/ 25 h 50"/>
                <a:gd name="T20" fmla="*/ 0 w 50"/>
                <a:gd name="T21" fmla="*/ 38 h 50"/>
                <a:gd name="T22" fmla="*/ 11 w 50"/>
                <a:gd name="T23" fmla="*/ 50 h 50"/>
                <a:gd name="T24" fmla="*/ 25 w 50"/>
                <a:gd name="T25"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50">
                  <a:moveTo>
                    <a:pt x="25" y="50"/>
                  </a:moveTo>
                  <a:lnTo>
                    <a:pt x="38" y="50"/>
                  </a:lnTo>
                  <a:lnTo>
                    <a:pt x="50" y="38"/>
                  </a:lnTo>
                  <a:lnTo>
                    <a:pt x="50" y="25"/>
                  </a:lnTo>
                  <a:lnTo>
                    <a:pt x="50" y="11"/>
                  </a:lnTo>
                  <a:lnTo>
                    <a:pt x="38" y="0"/>
                  </a:lnTo>
                  <a:lnTo>
                    <a:pt x="25" y="0"/>
                  </a:lnTo>
                  <a:lnTo>
                    <a:pt x="11" y="0"/>
                  </a:lnTo>
                  <a:lnTo>
                    <a:pt x="0" y="11"/>
                  </a:lnTo>
                  <a:lnTo>
                    <a:pt x="0" y="25"/>
                  </a:lnTo>
                  <a:lnTo>
                    <a:pt x="0" y="38"/>
                  </a:lnTo>
                  <a:lnTo>
                    <a:pt x="11" y="50"/>
                  </a:lnTo>
                  <a:lnTo>
                    <a:pt x="25" y="5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86" name="Freeform 48"/>
            <p:cNvSpPr>
              <a:spLocks/>
            </p:cNvSpPr>
            <p:nvPr/>
          </p:nvSpPr>
          <p:spPr bwMode="auto">
            <a:xfrm>
              <a:off x="2404" y="1573"/>
              <a:ext cx="50" cy="50"/>
            </a:xfrm>
            <a:custGeom>
              <a:avLst/>
              <a:gdLst>
                <a:gd name="T0" fmla="*/ 38 w 50"/>
                <a:gd name="T1" fmla="*/ 0 h 50"/>
                <a:gd name="T2" fmla="*/ 11 w 50"/>
                <a:gd name="T3" fmla="*/ 0 h 50"/>
                <a:gd name="T4" fmla="*/ 0 w 50"/>
                <a:gd name="T5" fmla="*/ 11 h 50"/>
                <a:gd name="T6" fmla="*/ 0 w 50"/>
                <a:gd name="T7" fmla="*/ 38 h 50"/>
                <a:gd name="T8" fmla="*/ 11 w 50"/>
                <a:gd name="T9" fmla="*/ 50 h 50"/>
                <a:gd name="T10" fmla="*/ 38 w 50"/>
                <a:gd name="T11" fmla="*/ 50 h 50"/>
                <a:gd name="T12" fmla="*/ 50 w 50"/>
                <a:gd name="T13" fmla="*/ 38 h 50"/>
                <a:gd name="T14" fmla="*/ 50 w 50"/>
                <a:gd name="T15" fmla="*/ 11 h 50"/>
                <a:gd name="T16" fmla="*/ 38 w 50"/>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0">
                  <a:moveTo>
                    <a:pt x="38" y="0"/>
                  </a:moveTo>
                  <a:lnTo>
                    <a:pt x="11" y="0"/>
                  </a:lnTo>
                  <a:lnTo>
                    <a:pt x="0" y="11"/>
                  </a:lnTo>
                  <a:lnTo>
                    <a:pt x="0" y="38"/>
                  </a:lnTo>
                  <a:lnTo>
                    <a:pt x="11" y="50"/>
                  </a:lnTo>
                  <a:lnTo>
                    <a:pt x="38" y="50"/>
                  </a:lnTo>
                  <a:lnTo>
                    <a:pt x="50" y="38"/>
                  </a:lnTo>
                  <a:lnTo>
                    <a:pt x="50" y="11"/>
                  </a:lnTo>
                  <a:lnTo>
                    <a:pt x="38" y="0"/>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87" name="Freeform 47"/>
            <p:cNvSpPr>
              <a:spLocks/>
            </p:cNvSpPr>
            <p:nvPr/>
          </p:nvSpPr>
          <p:spPr bwMode="auto">
            <a:xfrm>
              <a:off x="2404" y="1573"/>
              <a:ext cx="50" cy="50"/>
            </a:xfrm>
            <a:custGeom>
              <a:avLst/>
              <a:gdLst>
                <a:gd name="T0" fmla="*/ 25 w 50"/>
                <a:gd name="T1" fmla="*/ 50 h 50"/>
                <a:gd name="T2" fmla="*/ 38 w 50"/>
                <a:gd name="T3" fmla="*/ 50 h 50"/>
                <a:gd name="T4" fmla="*/ 50 w 50"/>
                <a:gd name="T5" fmla="*/ 38 h 50"/>
                <a:gd name="T6" fmla="*/ 50 w 50"/>
                <a:gd name="T7" fmla="*/ 25 h 50"/>
                <a:gd name="T8" fmla="*/ 50 w 50"/>
                <a:gd name="T9" fmla="*/ 11 h 50"/>
                <a:gd name="T10" fmla="*/ 38 w 50"/>
                <a:gd name="T11" fmla="*/ 0 h 50"/>
                <a:gd name="T12" fmla="*/ 25 w 50"/>
                <a:gd name="T13" fmla="*/ 0 h 50"/>
                <a:gd name="T14" fmla="*/ 11 w 50"/>
                <a:gd name="T15" fmla="*/ 0 h 50"/>
                <a:gd name="T16" fmla="*/ 0 w 50"/>
                <a:gd name="T17" fmla="*/ 11 h 50"/>
                <a:gd name="T18" fmla="*/ 0 w 50"/>
                <a:gd name="T19" fmla="*/ 25 h 50"/>
                <a:gd name="T20" fmla="*/ 0 w 50"/>
                <a:gd name="T21" fmla="*/ 38 h 50"/>
                <a:gd name="T22" fmla="*/ 11 w 50"/>
                <a:gd name="T23" fmla="*/ 50 h 50"/>
                <a:gd name="T24" fmla="*/ 25 w 50"/>
                <a:gd name="T25"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50">
                  <a:moveTo>
                    <a:pt x="25" y="50"/>
                  </a:moveTo>
                  <a:lnTo>
                    <a:pt x="38" y="50"/>
                  </a:lnTo>
                  <a:lnTo>
                    <a:pt x="50" y="38"/>
                  </a:lnTo>
                  <a:lnTo>
                    <a:pt x="50" y="25"/>
                  </a:lnTo>
                  <a:lnTo>
                    <a:pt x="50" y="11"/>
                  </a:lnTo>
                  <a:lnTo>
                    <a:pt x="38" y="0"/>
                  </a:lnTo>
                  <a:lnTo>
                    <a:pt x="25" y="0"/>
                  </a:lnTo>
                  <a:lnTo>
                    <a:pt x="11" y="0"/>
                  </a:lnTo>
                  <a:lnTo>
                    <a:pt x="0" y="11"/>
                  </a:lnTo>
                  <a:lnTo>
                    <a:pt x="0" y="25"/>
                  </a:lnTo>
                  <a:lnTo>
                    <a:pt x="0" y="38"/>
                  </a:lnTo>
                  <a:lnTo>
                    <a:pt x="11" y="50"/>
                  </a:lnTo>
                  <a:lnTo>
                    <a:pt x="25" y="50"/>
                  </a:lnTo>
                  <a:close/>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grpSp>
          <p:nvGrpSpPr>
            <p:cNvPr id="88" name="Group 44"/>
            <p:cNvGrpSpPr>
              <a:grpSpLocks/>
            </p:cNvGrpSpPr>
            <p:nvPr/>
          </p:nvGrpSpPr>
          <p:grpSpPr bwMode="auto">
            <a:xfrm>
              <a:off x="-4276" y="1122"/>
              <a:ext cx="2846" cy="1441"/>
              <a:chOff x="-4276" y="1122"/>
              <a:chExt cx="2846" cy="1441"/>
            </a:xfrm>
          </p:grpSpPr>
          <p:sp>
            <p:nvSpPr>
              <p:cNvPr id="131" name="Freeform 46"/>
              <p:cNvSpPr>
                <a:spLocks/>
              </p:cNvSpPr>
              <p:nvPr/>
            </p:nvSpPr>
            <p:spPr bwMode="auto">
              <a:xfrm>
                <a:off x="-4276" y="1122"/>
                <a:ext cx="2846" cy="1441"/>
              </a:xfrm>
              <a:custGeom>
                <a:avLst/>
                <a:gdLst>
                  <a:gd name="T0" fmla="*/ 6705 w 2846"/>
                  <a:gd name="T1" fmla="*/ -964 h 1441"/>
                  <a:gd name="T2" fmla="*/ 9551 w 2846"/>
                  <a:gd name="T3" fmla="*/ 475 h 1441"/>
                </a:gdLst>
                <a:ahLst/>
                <a:cxnLst>
                  <a:cxn ang="0">
                    <a:pos x="T0" y="T1"/>
                  </a:cxn>
                  <a:cxn ang="0">
                    <a:pos x="T2" y="T3"/>
                  </a:cxn>
                </a:cxnLst>
                <a:rect l="0" t="0" r="r" b="b"/>
                <a:pathLst>
                  <a:path w="2846" h="1441">
                    <a:moveTo>
                      <a:pt x="6705" y="-964"/>
                    </a:moveTo>
                    <a:lnTo>
                      <a:pt x="9551" y="475"/>
                    </a:lnTo>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32" name="Freeform 45"/>
              <p:cNvSpPr>
                <a:spLocks/>
              </p:cNvSpPr>
              <p:nvPr/>
            </p:nvSpPr>
            <p:spPr bwMode="auto">
              <a:xfrm>
                <a:off x="-4276" y="1122"/>
                <a:ext cx="2846" cy="1441"/>
              </a:xfrm>
              <a:custGeom>
                <a:avLst/>
                <a:gdLst>
                  <a:gd name="T0" fmla="*/ 6706 w 2846"/>
                  <a:gd name="T1" fmla="*/ -725 h 1441"/>
                  <a:gd name="T2" fmla="*/ 9078 w 2846"/>
                  <a:gd name="T3" fmla="*/ 475 h 1441"/>
                </a:gdLst>
                <a:ahLst/>
                <a:cxnLst>
                  <a:cxn ang="0">
                    <a:pos x="T0" y="T1"/>
                  </a:cxn>
                  <a:cxn ang="0">
                    <a:pos x="T2" y="T3"/>
                  </a:cxn>
                </a:cxnLst>
                <a:rect l="0" t="0" r="r" b="b"/>
                <a:pathLst>
                  <a:path w="2846" h="1441">
                    <a:moveTo>
                      <a:pt x="6706" y="-725"/>
                    </a:moveTo>
                    <a:lnTo>
                      <a:pt x="9078" y="475"/>
                    </a:lnTo>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grpSp>
        <p:grpSp>
          <p:nvGrpSpPr>
            <p:cNvPr id="89" name="Group 41"/>
            <p:cNvGrpSpPr>
              <a:grpSpLocks/>
            </p:cNvGrpSpPr>
            <p:nvPr/>
          </p:nvGrpSpPr>
          <p:grpSpPr bwMode="auto">
            <a:xfrm>
              <a:off x="2908" y="-290"/>
              <a:ext cx="464" cy="50"/>
              <a:chOff x="2908" y="-290"/>
              <a:chExt cx="464" cy="50"/>
            </a:xfrm>
          </p:grpSpPr>
          <p:sp>
            <p:nvSpPr>
              <p:cNvPr id="129" name="Freeform 43"/>
              <p:cNvSpPr>
                <a:spLocks/>
              </p:cNvSpPr>
              <p:nvPr/>
            </p:nvSpPr>
            <p:spPr bwMode="auto">
              <a:xfrm>
                <a:off x="2908" y="-290"/>
                <a:ext cx="464" cy="50"/>
              </a:xfrm>
              <a:custGeom>
                <a:avLst/>
                <a:gdLst>
                  <a:gd name="T0" fmla="*/ 105 w 464"/>
                  <a:gd name="T1" fmla="*/ 0 h 50"/>
                  <a:gd name="T2" fmla="*/ 0 w 464"/>
                  <a:gd name="T3" fmla="*/ 24 h 50"/>
                  <a:gd name="T4" fmla="*/ 105 w 464"/>
                  <a:gd name="T5" fmla="*/ 49 h 50"/>
                  <a:gd name="T6" fmla="*/ 105 w 464"/>
                  <a:gd name="T7" fmla="*/ 0 h 50"/>
                </a:gdLst>
                <a:ahLst/>
                <a:cxnLst>
                  <a:cxn ang="0">
                    <a:pos x="T0" y="T1"/>
                  </a:cxn>
                  <a:cxn ang="0">
                    <a:pos x="T2" y="T3"/>
                  </a:cxn>
                  <a:cxn ang="0">
                    <a:pos x="T4" y="T5"/>
                  </a:cxn>
                  <a:cxn ang="0">
                    <a:pos x="T6" y="T7"/>
                  </a:cxn>
                </a:cxnLst>
                <a:rect l="0" t="0" r="r" b="b"/>
                <a:pathLst>
                  <a:path w="464" h="50">
                    <a:moveTo>
                      <a:pt x="105" y="0"/>
                    </a:moveTo>
                    <a:lnTo>
                      <a:pt x="0" y="24"/>
                    </a:lnTo>
                    <a:lnTo>
                      <a:pt x="105" y="49"/>
                    </a:lnTo>
                    <a:lnTo>
                      <a:pt x="105" y="0"/>
                    </a:ln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30" name="Freeform 42"/>
              <p:cNvSpPr>
                <a:spLocks/>
              </p:cNvSpPr>
              <p:nvPr/>
            </p:nvSpPr>
            <p:spPr bwMode="auto">
              <a:xfrm>
                <a:off x="2908" y="-290"/>
                <a:ext cx="464" cy="50"/>
              </a:xfrm>
              <a:custGeom>
                <a:avLst/>
                <a:gdLst>
                  <a:gd name="T0" fmla="*/ 463 w 464"/>
                  <a:gd name="T1" fmla="*/ 24 h 50"/>
                  <a:gd name="T2" fmla="*/ 358 w 464"/>
                  <a:gd name="T3" fmla="*/ 0 h 50"/>
                  <a:gd name="T4" fmla="*/ 358 w 464"/>
                  <a:gd name="T5" fmla="*/ 49 h 50"/>
                  <a:gd name="T6" fmla="*/ 463 w 464"/>
                  <a:gd name="T7" fmla="*/ 24 h 50"/>
                </a:gdLst>
                <a:ahLst/>
                <a:cxnLst>
                  <a:cxn ang="0">
                    <a:pos x="T0" y="T1"/>
                  </a:cxn>
                  <a:cxn ang="0">
                    <a:pos x="T2" y="T3"/>
                  </a:cxn>
                  <a:cxn ang="0">
                    <a:pos x="T4" y="T5"/>
                  </a:cxn>
                  <a:cxn ang="0">
                    <a:pos x="T6" y="T7"/>
                  </a:cxn>
                </a:cxnLst>
                <a:rect l="0" t="0" r="r" b="b"/>
                <a:pathLst>
                  <a:path w="464" h="50">
                    <a:moveTo>
                      <a:pt x="463" y="24"/>
                    </a:moveTo>
                    <a:lnTo>
                      <a:pt x="358" y="0"/>
                    </a:lnTo>
                    <a:lnTo>
                      <a:pt x="358" y="49"/>
                    </a:lnTo>
                    <a:lnTo>
                      <a:pt x="463" y="24"/>
                    </a:ln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grpSp>
        <p:grpSp>
          <p:nvGrpSpPr>
            <p:cNvPr id="90" name="Group 37"/>
            <p:cNvGrpSpPr>
              <a:grpSpLocks/>
            </p:cNvGrpSpPr>
            <p:nvPr/>
          </p:nvGrpSpPr>
          <p:grpSpPr bwMode="auto">
            <a:xfrm>
              <a:off x="-482" y="2382"/>
              <a:ext cx="473" cy="439"/>
              <a:chOff x="-482" y="2382"/>
              <a:chExt cx="473" cy="439"/>
            </a:xfrm>
          </p:grpSpPr>
          <p:sp>
            <p:nvSpPr>
              <p:cNvPr id="126" name="Freeform 40"/>
              <p:cNvSpPr>
                <a:spLocks/>
              </p:cNvSpPr>
              <p:nvPr/>
            </p:nvSpPr>
            <p:spPr bwMode="auto">
              <a:xfrm>
                <a:off x="-437" y="2406"/>
                <a:ext cx="428" cy="415"/>
              </a:xfrm>
              <a:custGeom>
                <a:avLst/>
                <a:gdLst>
                  <a:gd name="T0" fmla="*/ 3813 w 428"/>
                  <a:gd name="T1" fmla="*/ -2249 h 415"/>
                  <a:gd name="T2" fmla="*/ 3718 w 428"/>
                  <a:gd name="T3" fmla="*/ -2059 h 415"/>
                </a:gdLst>
                <a:ahLst/>
                <a:cxnLst>
                  <a:cxn ang="0">
                    <a:pos x="T0" y="T1"/>
                  </a:cxn>
                  <a:cxn ang="0">
                    <a:pos x="T2" y="T3"/>
                  </a:cxn>
                </a:cxnLst>
                <a:rect l="0" t="0" r="r" b="b"/>
                <a:pathLst>
                  <a:path w="428" h="415">
                    <a:moveTo>
                      <a:pt x="3813" y="-2249"/>
                    </a:moveTo>
                    <a:lnTo>
                      <a:pt x="3718" y="-2059"/>
                    </a:lnTo>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27" name="Freeform 39"/>
              <p:cNvSpPr>
                <a:spLocks/>
              </p:cNvSpPr>
              <p:nvPr/>
            </p:nvSpPr>
            <p:spPr bwMode="auto">
              <a:xfrm>
                <a:off x="-482" y="2382"/>
                <a:ext cx="428" cy="415"/>
              </a:xfrm>
              <a:custGeom>
                <a:avLst/>
                <a:gdLst>
                  <a:gd name="T0" fmla="*/ 3386 w 428"/>
                  <a:gd name="T1" fmla="*/ -2016 h 415"/>
                  <a:gd name="T2" fmla="*/ 3419 w 428"/>
                  <a:gd name="T3" fmla="*/ -2026 h 415"/>
                  <a:gd name="T4" fmla="*/ 3450 w 428"/>
                  <a:gd name="T5" fmla="*/ -2040 h 415"/>
                  <a:gd name="T6" fmla="*/ 3478 w 428"/>
                  <a:gd name="T7" fmla="*/ -2058 h 415"/>
                  <a:gd name="T8" fmla="*/ 3504 w 428"/>
                  <a:gd name="T9" fmla="*/ -2079 h 415"/>
                </a:gdLst>
                <a:ahLst/>
                <a:cxnLst>
                  <a:cxn ang="0">
                    <a:pos x="T0" y="T1"/>
                  </a:cxn>
                  <a:cxn ang="0">
                    <a:pos x="T2" y="T3"/>
                  </a:cxn>
                  <a:cxn ang="0">
                    <a:pos x="T4" y="T5"/>
                  </a:cxn>
                  <a:cxn ang="0">
                    <a:pos x="T6" y="T7"/>
                  </a:cxn>
                  <a:cxn ang="0">
                    <a:pos x="T8" y="T9"/>
                  </a:cxn>
                </a:cxnLst>
                <a:rect l="0" t="0" r="r" b="b"/>
                <a:pathLst>
                  <a:path w="428" h="415">
                    <a:moveTo>
                      <a:pt x="3386" y="-2016"/>
                    </a:moveTo>
                    <a:lnTo>
                      <a:pt x="3419" y="-2026"/>
                    </a:lnTo>
                    <a:lnTo>
                      <a:pt x="3450" y="-2040"/>
                    </a:lnTo>
                    <a:lnTo>
                      <a:pt x="3478" y="-2058"/>
                    </a:lnTo>
                    <a:lnTo>
                      <a:pt x="3504" y="-2079"/>
                    </a:lnTo>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28" name="Freeform 38"/>
              <p:cNvSpPr>
                <a:spLocks/>
              </p:cNvSpPr>
              <p:nvPr/>
            </p:nvSpPr>
            <p:spPr bwMode="auto">
              <a:xfrm>
                <a:off x="-437" y="2406"/>
                <a:ext cx="428" cy="415"/>
              </a:xfrm>
              <a:custGeom>
                <a:avLst/>
                <a:gdLst>
                  <a:gd name="T0" fmla="*/ 3562 w 428"/>
                  <a:gd name="T1" fmla="*/ -2327 h 415"/>
                  <a:gd name="T2" fmla="*/ 3549 w 428"/>
                  <a:gd name="T3" fmla="*/ -2356 h 415"/>
                  <a:gd name="T4" fmla="*/ 3533 w 428"/>
                  <a:gd name="T5" fmla="*/ -2384 h 415"/>
                  <a:gd name="T6" fmla="*/ 3513 w 428"/>
                  <a:gd name="T7" fmla="*/ -2409 h 415"/>
                  <a:gd name="T8" fmla="*/ 3490 w 428"/>
                  <a:gd name="T9" fmla="*/ -2431 h 415"/>
                </a:gdLst>
                <a:ahLst/>
                <a:cxnLst>
                  <a:cxn ang="0">
                    <a:pos x="T0" y="T1"/>
                  </a:cxn>
                  <a:cxn ang="0">
                    <a:pos x="T2" y="T3"/>
                  </a:cxn>
                  <a:cxn ang="0">
                    <a:pos x="T4" y="T5"/>
                  </a:cxn>
                  <a:cxn ang="0">
                    <a:pos x="T6" y="T7"/>
                  </a:cxn>
                  <a:cxn ang="0">
                    <a:pos x="T8" y="T9"/>
                  </a:cxn>
                </a:cxnLst>
                <a:rect l="0" t="0" r="r" b="b"/>
                <a:pathLst>
                  <a:path w="428" h="415">
                    <a:moveTo>
                      <a:pt x="3562" y="-2327"/>
                    </a:moveTo>
                    <a:lnTo>
                      <a:pt x="3549" y="-2356"/>
                    </a:lnTo>
                    <a:lnTo>
                      <a:pt x="3533" y="-2384"/>
                    </a:lnTo>
                    <a:lnTo>
                      <a:pt x="3513" y="-2409"/>
                    </a:lnTo>
                    <a:lnTo>
                      <a:pt x="3490" y="-2431"/>
                    </a:lnTo>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grpSp>
        <p:grpSp>
          <p:nvGrpSpPr>
            <p:cNvPr id="91" name="Group 31"/>
            <p:cNvGrpSpPr>
              <a:grpSpLocks/>
            </p:cNvGrpSpPr>
            <p:nvPr/>
          </p:nvGrpSpPr>
          <p:grpSpPr bwMode="auto">
            <a:xfrm>
              <a:off x="3028" y="-1412"/>
              <a:ext cx="2091" cy="1772"/>
              <a:chOff x="3028" y="-1412"/>
              <a:chExt cx="2091" cy="1772"/>
            </a:xfrm>
          </p:grpSpPr>
          <p:sp>
            <p:nvSpPr>
              <p:cNvPr id="121" name="Freeform 36"/>
              <p:cNvSpPr>
                <a:spLocks/>
              </p:cNvSpPr>
              <p:nvPr/>
            </p:nvSpPr>
            <p:spPr bwMode="auto">
              <a:xfrm>
                <a:off x="3028" y="-1129"/>
                <a:ext cx="2027" cy="1489"/>
              </a:xfrm>
              <a:custGeom>
                <a:avLst/>
                <a:gdLst>
                  <a:gd name="T0" fmla="*/ 83 w 2027"/>
                  <a:gd name="T1" fmla="*/ 1391 h 1489"/>
                  <a:gd name="T2" fmla="*/ 0 w 2027"/>
                  <a:gd name="T3" fmla="*/ 1459 h 1489"/>
                  <a:gd name="T4" fmla="*/ 39 w 2027"/>
                  <a:gd name="T5" fmla="*/ 1489 h 1489"/>
                  <a:gd name="T6" fmla="*/ 83 w 2027"/>
                  <a:gd name="T7" fmla="*/ 1391 h 1489"/>
                </a:gdLst>
                <a:ahLst/>
                <a:cxnLst>
                  <a:cxn ang="0">
                    <a:pos x="T0" y="T1"/>
                  </a:cxn>
                  <a:cxn ang="0">
                    <a:pos x="T2" y="T3"/>
                  </a:cxn>
                  <a:cxn ang="0">
                    <a:pos x="T4" y="T5"/>
                  </a:cxn>
                  <a:cxn ang="0">
                    <a:pos x="T6" y="T7"/>
                  </a:cxn>
                </a:cxnLst>
                <a:rect l="0" t="0" r="r" b="b"/>
                <a:pathLst>
                  <a:path w="2027" h="1489">
                    <a:moveTo>
                      <a:pt x="83" y="1391"/>
                    </a:moveTo>
                    <a:lnTo>
                      <a:pt x="0" y="1459"/>
                    </a:lnTo>
                    <a:lnTo>
                      <a:pt x="39" y="1489"/>
                    </a:lnTo>
                    <a:lnTo>
                      <a:pt x="83" y="1391"/>
                    </a:ln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22" name="Freeform 35"/>
              <p:cNvSpPr>
                <a:spLocks/>
              </p:cNvSpPr>
              <p:nvPr/>
            </p:nvSpPr>
            <p:spPr bwMode="auto">
              <a:xfrm>
                <a:off x="3092" y="-1412"/>
                <a:ext cx="2027" cy="1489"/>
              </a:xfrm>
              <a:custGeom>
                <a:avLst/>
                <a:gdLst>
                  <a:gd name="T0" fmla="*/ 110 w 2027"/>
                  <a:gd name="T1" fmla="*/ 1284 h 1489"/>
                  <a:gd name="T2" fmla="*/ 110 w 2027"/>
                  <a:gd name="T3" fmla="*/ 1177 h 1489"/>
                  <a:gd name="T4" fmla="*/ 61 w 2027"/>
                  <a:gd name="T5" fmla="*/ 1188 h 1489"/>
                  <a:gd name="T6" fmla="*/ 110 w 2027"/>
                  <a:gd name="T7" fmla="*/ 1284 h 1489"/>
                </a:gdLst>
                <a:ahLst/>
                <a:cxnLst>
                  <a:cxn ang="0">
                    <a:pos x="T0" y="T1"/>
                  </a:cxn>
                  <a:cxn ang="0">
                    <a:pos x="T2" y="T3"/>
                  </a:cxn>
                  <a:cxn ang="0">
                    <a:pos x="T4" y="T5"/>
                  </a:cxn>
                  <a:cxn ang="0">
                    <a:pos x="T6" y="T7"/>
                  </a:cxn>
                </a:cxnLst>
                <a:rect l="0" t="0" r="r" b="b"/>
                <a:pathLst>
                  <a:path w="2027" h="1489">
                    <a:moveTo>
                      <a:pt x="110" y="1284"/>
                    </a:moveTo>
                    <a:lnTo>
                      <a:pt x="110" y="1177"/>
                    </a:lnTo>
                    <a:lnTo>
                      <a:pt x="61" y="1188"/>
                    </a:lnTo>
                    <a:lnTo>
                      <a:pt x="110" y="1284"/>
                    </a:ln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23" name="Freeform 34"/>
              <p:cNvSpPr>
                <a:spLocks/>
              </p:cNvSpPr>
              <p:nvPr/>
            </p:nvSpPr>
            <p:spPr bwMode="auto">
              <a:xfrm>
                <a:off x="3028" y="-1129"/>
                <a:ext cx="2027" cy="1489"/>
              </a:xfrm>
              <a:custGeom>
                <a:avLst/>
                <a:gdLst>
                  <a:gd name="T0" fmla="*/ 1642 w 2027"/>
                  <a:gd name="T1" fmla="*/ 689 h 1489"/>
                  <a:gd name="T2" fmla="*/ 1536 w 2027"/>
                  <a:gd name="T3" fmla="*/ 710 h 1489"/>
                  <a:gd name="T4" fmla="*/ 1640 w 2027"/>
                  <a:gd name="T5" fmla="*/ 738 h 1489"/>
                  <a:gd name="T6" fmla="*/ 1642 w 2027"/>
                  <a:gd name="T7" fmla="*/ 689 h 1489"/>
                </a:gdLst>
                <a:ahLst/>
                <a:cxnLst>
                  <a:cxn ang="0">
                    <a:pos x="T0" y="T1"/>
                  </a:cxn>
                  <a:cxn ang="0">
                    <a:pos x="T2" y="T3"/>
                  </a:cxn>
                  <a:cxn ang="0">
                    <a:pos x="T4" y="T5"/>
                  </a:cxn>
                  <a:cxn ang="0">
                    <a:pos x="T6" y="T7"/>
                  </a:cxn>
                </a:cxnLst>
                <a:rect l="0" t="0" r="r" b="b"/>
                <a:pathLst>
                  <a:path w="2027" h="1489">
                    <a:moveTo>
                      <a:pt x="1642" y="689"/>
                    </a:moveTo>
                    <a:lnTo>
                      <a:pt x="1536" y="710"/>
                    </a:lnTo>
                    <a:lnTo>
                      <a:pt x="1640" y="738"/>
                    </a:lnTo>
                    <a:lnTo>
                      <a:pt x="1642" y="689"/>
                    </a:ln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24" name="Freeform 33"/>
              <p:cNvSpPr>
                <a:spLocks/>
              </p:cNvSpPr>
              <p:nvPr/>
            </p:nvSpPr>
            <p:spPr bwMode="auto">
              <a:xfrm>
                <a:off x="3028" y="-1129"/>
                <a:ext cx="2027" cy="1489"/>
              </a:xfrm>
              <a:custGeom>
                <a:avLst/>
                <a:gdLst>
                  <a:gd name="T0" fmla="*/ 1642 w 2027"/>
                  <a:gd name="T1" fmla="*/ 0 h 1489"/>
                  <a:gd name="T2" fmla="*/ 1537 w 2027"/>
                  <a:gd name="T3" fmla="*/ 24 h 1489"/>
                  <a:gd name="T4" fmla="*/ 1642 w 2027"/>
                  <a:gd name="T5" fmla="*/ 49 h 1489"/>
                  <a:gd name="T6" fmla="*/ 1642 w 2027"/>
                  <a:gd name="T7" fmla="*/ 0 h 1489"/>
                </a:gdLst>
                <a:ahLst/>
                <a:cxnLst>
                  <a:cxn ang="0">
                    <a:pos x="T0" y="T1"/>
                  </a:cxn>
                  <a:cxn ang="0">
                    <a:pos x="T2" y="T3"/>
                  </a:cxn>
                  <a:cxn ang="0">
                    <a:pos x="T4" y="T5"/>
                  </a:cxn>
                  <a:cxn ang="0">
                    <a:pos x="T6" y="T7"/>
                  </a:cxn>
                </a:cxnLst>
                <a:rect l="0" t="0" r="r" b="b"/>
                <a:pathLst>
                  <a:path w="2027" h="1489">
                    <a:moveTo>
                      <a:pt x="1642" y="0"/>
                    </a:moveTo>
                    <a:lnTo>
                      <a:pt x="1537" y="24"/>
                    </a:lnTo>
                    <a:lnTo>
                      <a:pt x="1642" y="49"/>
                    </a:lnTo>
                    <a:lnTo>
                      <a:pt x="1642" y="0"/>
                    </a:ln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25" name="Freeform 32"/>
              <p:cNvSpPr>
                <a:spLocks/>
              </p:cNvSpPr>
              <p:nvPr/>
            </p:nvSpPr>
            <p:spPr bwMode="auto">
              <a:xfrm>
                <a:off x="3028" y="-1129"/>
                <a:ext cx="2027" cy="1489"/>
              </a:xfrm>
              <a:custGeom>
                <a:avLst/>
                <a:gdLst>
                  <a:gd name="T0" fmla="*/ 2026 w 2027"/>
                  <a:gd name="T1" fmla="*/ 823 h 1489"/>
                  <a:gd name="T2" fmla="*/ 1939 w 2027"/>
                  <a:gd name="T3" fmla="*/ 759 h 1489"/>
                  <a:gd name="T4" fmla="*/ 1920 w 2027"/>
                  <a:gd name="T5" fmla="*/ 805 h 1489"/>
                  <a:gd name="T6" fmla="*/ 2026 w 2027"/>
                  <a:gd name="T7" fmla="*/ 823 h 1489"/>
                </a:gdLst>
                <a:ahLst/>
                <a:cxnLst>
                  <a:cxn ang="0">
                    <a:pos x="T0" y="T1"/>
                  </a:cxn>
                  <a:cxn ang="0">
                    <a:pos x="T2" y="T3"/>
                  </a:cxn>
                  <a:cxn ang="0">
                    <a:pos x="T4" y="T5"/>
                  </a:cxn>
                  <a:cxn ang="0">
                    <a:pos x="T6" y="T7"/>
                  </a:cxn>
                </a:cxnLst>
                <a:rect l="0" t="0" r="r" b="b"/>
                <a:pathLst>
                  <a:path w="2027" h="1489">
                    <a:moveTo>
                      <a:pt x="2026" y="823"/>
                    </a:moveTo>
                    <a:lnTo>
                      <a:pt x="1939" y="759"/>
                    </a:lnTo>
                    <a:lnTo>
                      <a:pt x="1920" y="805"/>
                    </a:lnTo>
                    <a:lnTo>
                      <a:pt x="2026" y="823"/>
                    </a:ln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grpSp>
        <p:sp>
          <p:nvSpPr>
            <p:cNvPr id="92" name="Freeform 30"/>
            <p:cNvSpPr>
              <a:spLocks/>
            </p:cNvSpPr>
            <p:nvPr/>
          </p:nvSpPr>
          <p:spPr bwMode="auto">
            <a:xfrm>
              <a:off x="4558" y="-1369"/>
              <a:ext cx="1655" cy="2103"/>
            </a:xfrm>
            <a:custGeom>
              <a:avLst/>
              <a:gdLst>
                <a:gd name="T0" fmla="*/ 0 w 1655"/>
                <a:gd name="T1" fmla="*/ 0 h 2103"/>
                <a:gd name="T2" fmla="*/ 0 w 1655"/>
                <a:gd name="T3" fmla="*/ 2103 h 2103"/>
                <a:gd name="T4" fmla="*/ 1654 w 1655"/>
                <a:gd name="T5" fmla="*/ 807 h 2103"/>
              </a:gdLst>
              <a:ahLst/>
              <a:cxnLst>
                <a:cxn ang="0">
                  <a:pos x="T0" y="T1"/>
                </a:cxn>
                <a:cxn ang="0">
                  <a:pos x="T2" y="T3"/>
                </a:cxn>
                <a:cxn ang="0">
                  <a:pos x="T4" y="T5"/>
                </a:cxn>
              </a:cxnLst>
              <a:rect l="0" t="0" r="r" b="b"/>
              <a:pathLst>
                <a:path w="1655" h="2103">
                  <a:moveTo>
                    <a:pt x="0" y="0"/>
                  </a:moveTo>
                  <a:lnTo>
                    <a:pt x="0" y="2103"/>
                  </a:lnTo>
                  <a:lnTo>
                    <a:pt x="1654" y="807"/>
                  </a:lnTo>
                </a:path>
              </a:pathLst>
            </a:custGeom>
            <a:noFill/>
            <a:ln w="12700">
              <a:solidFill>
                <a:srgbClr val="00ADEF"/>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grpSp>
          <p:nvGrpSpPr>
            <p:cNvPr id="93" name="Group 27"/>
            <p:cNvGrpSpPr>
              <a:grpSpLocks/>
            </p:cNvGrpSpPr>
            <p:nvPr/>
          </p:nvGrpSpPr>
          <p:grpSpPr bwMode="auto">
            <a:xfrm>
              <a:off x="4527" y="-827"/>
              <a:ext cx="1745" cy="324"/>
              <a:chOff x="4527" y="-827"/>
              <a:chExt cx="1745" cy="324"/>
            </a:xfrm>
          </p:grpSpPr>
          <p:sp>
            <p:nvSpPr>
              <p:cNvPr id="119" name="Freeform 29"/>
              <p:cNvSpPr>
                <a:spLocks/>
              </p:cNvSpPr>
              <p:nvPr/>
            </p:nvSpPr>
            <p:spPr bwMode="auto">
              <a:xfrm>
                <a:off x="4527" y="-827"/>
                <a:ext cx="1745" cy="324"/>
              </a:xfrm>
              <a:custGeom>
                <a:avLst/>
                <a:gdLst>
                  <a:gd name="T0" fmla="*/ 61 w 1745"/>
                  <a:gd name="T1" fmla="*/ 0 h 324"/>
                  <a:gd name="T2" fmla="*/ 0 w 1745"/>
                  <a:gd name="T3" fmla="*/ 0 h 324"/>
                  <a:gd name="T4" fmla="*/ 30 w 1745"/>
                  <a:gd name="T5" fmla="*/ 131 h 324"/>
                  <a:gd name="T6" fmla="*/ 61 w 1745"/>
                  <a:gd name="T7" fmla="*/ 0 h 324"/>
                </a:gdLst>
                <a:ahLst/>
                <a:cxnLst>
                  <a:cxn ang="0">
                    <a:pos x="T0" y="T1"/>
                  </a:cxn>
                  <a:cxn ang="0">
                    <a:pos x="T2" y="T3"/>
                  </a:cxn>
                  <a:cxn ang="0">
                    <a:pos x="T4" y="T5"/>
                  </a:cxn>
                  <a:cxn ang="0">
                    <a:pos x="T6" y="T7"/>
                  </a:cxn>
                </a:cxnLst>
                <a:rect l="0" t="0" r="r" b="b"/>
                <a:pathLst>
                  <a:path w="1745" h="324">
                    <a:moveTo>
                      <a:pt x="61" y="0"/>
                    </a:moveTo>
                    <a:lnTo>
                      <a:pt x="0" y="0"/>
                    </a:lnTo>
                    <a:lnTo>
                      <a:pt x="30" y="131"/>
                    </a:lnTo>
                    <a:lnTo>
                      <a:pt x="61" y="0"/>
                    </a:lnTo>
                  </a:path>
                </a:pathLst>
              </a:custGeom>
              <a:solidFill>
                <a:srgbClr val="00AD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20" name="Freeform 28"/>
              <p:cNvSpPr>
                <a:spLocks/>
              </p:cNvSpPr>
              <p:nvPr/>
            </p:nvSpPr>
            <p:spPr bwMode="auto">
              <a:xfrm>
                <a:off x="4527" y="-827"/>
                <a:ext cx="1745" cy="324"/>
              </a:xfrm>
              <a:custGeom>
                <a:avLst/>
                <a:gdLst>
                  <a:gd name="T0" fmla="*/ 1744 w 1745"/>
                  <a:gd name="T1" fmla="*/ 218 h 324"/>
                  <a:gd name="T2" fmla="*/ 1622 w 1745"/>
                  <a:gd name="T3" fmla="*/ 274 h 324"/>
                  <a:gd name="T4" fmla="*/ 1660 w 1745"/>
                  <a:gd name="T5" fmla="*/ 323 h 324"/>
                  <a:gd name="T6" fmla="*/ 1744 w 1745"/>
                  <a:gd name="T7" fmla="*/ 218 h 324"/>
                </a:gdLst>
                <a:ahLst/>
                <a:cxnLst>
                  <a:cxn ang="0">
                    <a:pos x="T0" y="T1"/>
                  </a:cxn>
                  <a:cxn ang="0">
                    <a:pos x="T2" y="T3"/>
                  </a:cxn>
                  <a:cxn ang="0">
                    <a:pos x="T4" y="T5"/>
                  </a:cxn>
                  <a:cxn ang="0">
                    <a:pos x="T6" y="T7"/>
                  </a:cxn>
                </a:cxnLst>
                <a:rect l="0" t="0" r="r" b="b"/>
                <a:pathLst>
                  <a:path w="1745" h="324">
                    <a:moveTo>
                      <a:pt x="1744" y="218"/>
                    </a:moveTo>
                    <a:lnTo>
                      <a:pt x="1622" y="274"/>
                    </a:lnTo>
                    <a:lnTo>
                      <a:pt x="1660" y="323"/>
                    </a:lnTo>
                    <a:lnTo>
                      <a:pt x="1744" y="218"/>
                    </a:lnTo>
                  </a:path>
                </a:pathLst>
              </a:custGeom>
              <a:solidFill>
                <a:srgbClr val="00AD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grpSp>
        <p:grpSp>
          <p:nvGrpSpPr>
            <p:cNvPr id="94" name="Group 24"/>
            <p:cNvGrpSpPr>
              <a:grpSpLocks/>
            </p:cNvGrpSpPr>
            <p:nvPr/>
          </p:nvGrpSpPr>
          <p:grpSpPr bwMode="auto">
            <a:xfrm>
              <a:off x="-1338" y="1931"/>
              <a:ext cx="1329" cy="775"/>
              <a:chOff x="-1338" y="1931"/>
              <a:chExt cx="1329" cy="775"/>
            </a:xfrm>
          </p:grpSpPr>
          <p:sp>
            <p:nvSpPr>
              <p:cNvPr id="117" name="Freeform 26"/>
              <p:cNvSpPr>
                <a:spLocks/>
              </p:cNvSpPr>
              <p:nvPr/>
            </p:nvSpPr>
            <p:spPr bwMode="auto">
              <a:xfrm>
                <a:off x="-1338" y="1931"/>
                <a:ext cx="1329" cy="775"/>
              </a:xfrm>
              <a:custGeom>
                <a:avLst/>
                <a:gdLst>
                  <a:gd name="T0" fmla="*/ 7294 w 1329"/>
                  <a:gd name="T1" fmla="*/ -2380 h 775"/>
                  <a:gd name="T2" fmla="*/ 7245 w 1329"/>
                  <a:gd name="T3" fmla="*/ -2437 h 775"/>
                  <a:gd name="T4" fmla="*/ 7194 w 1329"/>
                  <a:gd name="T5" fmla="*/ -2491 h 775"/>
                  <a:gd name="T6" fmla="*/ 7141 w 1329"/>
                  <a:gd name="T7" fmla="*/ -2543 h 775"/>
                  <a:gd name="T8" fmla="*/ 7086 w 1329"/>
                  <a:gd name="T9" fmla="*/ -2593 h 775"/>
                  <a:gd name="T10" fmla="*/ 7028 w 1329"/>
                  <a:gd name="T11" fmla="*/ -2641 h 775"/>
                  <a:gd name="T12" fmla="*/ 6969 w 1329"/>
                  <a:gd name="T13" fmla="*/ -2686 h 775"/>
                  <a:gd name="T14" fmla="*/ 6908 w 1329"/>
                  <a:gd name="T15" fmla="*/ -2729 h 775"/>
                  <a:gd name="T16" fmla="*/ 6845 w 1329"/>
                  <a:gd name="T17" fmla="*/ -2769 h 775"/>
                  <a:gd name="T18" fmla="*/ 6780 w 1329"/>
                  <a:gd name="T19" fmla="*/ -2807 h 775"/>
                  <a:gd name="T20" fmla="*/ 6714 w 1329"/>
                  <a:gd name="T21" fmla="*/ -2843 h 775"/>
                  <a:gd name="T22" fmla="*/ 6646 w 1329"/>
                  <a:gd name="T23" fmla="*/ -2875 h 775"/>
                  <a:gd name="T24" fmla="*/ 6576 w 1329"/>
                  <a:gd name="T25" fmla="*/ -2905 h 775"/>
                  <a:gd name="T26" fmla="*/ 6505 w 1329"/>
                  <a:gd name="T27" fmla="*/ -2932 h 775"/>
                  <a:gd name="T28" fmla="*/ 6433 w 1329"/>
                  <a:gd name="T29" fmla="*/ -2956 h 775"/>
                  <a:gd name="T30" fmla="*/ 6360 w 1329"/>
                  <a:gd name="T31" fmla="*/ -2978 h 775"/>
                  <a:gd name="T32" fmla="*/ 6285 w 1329"/>
                  <a:gd name="T33" fmla="*/ -2996 h 775"/>
                  <a:gd name="T34" fmla="*/ 6209 w 1329"/>
                  <a:gd name="T35" fmla="*/ -3011 h 775"/>
                  <a:gd name="T36" fmla="*/ 6132 w 1329"/>
                  <a:gd name="T37" fmla="*/ -3023 h 775"/>
                  <a:gd name="T38" fmla="*/ 6053 w 1329"/>
                  <a:gd name="T39" fmla="*/ -3031 h 775"/>
                  <a:gd name="T40" fmla="*/ 5974 w 1329"/>
                  <a:gd name="T41" fmla="*/ -3037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29" h="775">
                    <a:moveTo>
                      <a:pt x="7294" y="-2380"/>
                    </a:moveTo>
                    <a:lnTo>
                      <a:pt x="7245" y="-2437"/>
                    </a:lnTo>
                    <a:lnTo>
                      <a:pt x="7194" y="-2491"/>
                    </a:lnTo>
                    <a:lnTo>
                      <a:pt x="7141" y="-2543"/>
                    </a:lnTo>
                    <a:lnTo>
                      <a:pt x="7086" y="-2593"/>
                    </a:lnTo>
                    <a:lnTo>
                      <a:pt x="7028" y="-2641"/>
                    </a:lnTo>
                    <a:lnTo>
                      <a:pt x="6969" y="-2686"/>
                    </a:lnTo>
                    <a:lnTo>
                      <a:pt x="6908" y="-2729"/>
                    </a:lnTo>
                    <a:lnTo>
                      <a:pt x="6845" y="-2769"/>
                    </a:lnTo>
                    <a:lnTo>
                      <a:pt x="6780" y="-2807"/>
                    </a:lnTo>
                    <a:lnTo>
                      <a:pt x="6714" y="-2843"/>
                    </a:lnTo>
                    <a:lnTo>
                      <a:pt x="6646" y="-2875"/>
                    </a:lnTo>
                    <a:lnTo>
                      <a:pt x="6576" y="-2905"/>
                    </a:lnTo>
                    <a:lnTo>
                      <a:pt x="6505" y="-2932"/>
                    </a:lnTo>
                    <a:lnTo>
                      <a:pt x="6433" y="-2956"/>
                    </a:lnTo>
                    <a:lnTo>
                      <a:pt x="6360" y="-2978"/>
                    </a:lnTo>
                    <a:lnTo>
                      <a:pt x="6285" y="-2996"/>
                    </a:lnTo>
                    <a:lnTo>
                      <a:pt x="6209" y="-3011"/>
                    </a:lnTo>
                    <a:lnTo>
                      <a:pt x="6132" y="-3023"/>
                    </a:lnTo>
                    <a:lnTo>
                      <a:pt x="6053" y="-3031"/>
                    </a:lnTo>
                    <a:lnTo>
                      <a:pt x="5974" y="-3037"/>
                    </a:lnTo>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18" name="Freeform 25"/>
              <p:cNvSpPr>
                <a:spLocks/>
              </p:cNvSpPr>
              <p:nvPr/>
            </p:nvSpPr>
            <p:spPr bwMode="auto">
              <a:xfrm>
                <a:off x="-1338" y="1931"/>
                <a:ext cx="1329" cy="775"/>
              </a:xfrm>
              <a:custGeom>
                <a:avLst/>
                <a:gdLst>
                  <a:gd name="T0" fmla="*/ 6336 w 1329"/>
                  <a:gd name="T1" fmla="*/ -2262 h 775"/>
                  <a:gd name="T2" fmla="*/ 6266 w 1329"/>
                  <a:gd name="T3" fmla="*/ -2289 h 775"/>
                  <a:gd name="T4" fmla="*/ 6194 w 1329"/>
                  <a:gd name="T5" fmla="*/ -2311 h 775"/>
                  <a:gd name="T6" fmla="*/ 6119 w 1329"/>
                  <a:gd name="T7" fmla="*/ -2329 h 775"/>
                  <a:gd name="T8" fmla="*/ 6044 w 1329"/>
                  <a:gd name="T9" fmla="*/ -2342 h 775"/>
                  <a:gd name="T10" fmla="*/ 5966 w 1329"/>
                  <a:gd name="T11" fmla="*/ -2350 h 775"/>
                </a:gdLst>
                <a:ahLst/>
                <a:cxnLst>
                  <a:cxn ang="0">
                    <a:pos x="T0" y="T1"/>
                  </a:cxn>
                  <a:cxn ang="0">
                    <a:pos x="T2" y="T3"/>
                  </a:cxn>
                  <a:cxn ang="0">
                    <a:pos x="T4" y="T5"/>
                  </a:cxn>
                  <a:cxn ang="0">
                    <a:pos x="T6" y="T7"/>
                  </a:cxn>
                  <a:cxn ang="0">
                    <a:pos x="T8" y="T9"/>
                  </a:cxn>
                  <a:cxn ang="0">
                    <a:pos x="T10" y="T11"/>
                  </a:cxn>
                </a:cxnLst>
                <a:rect l="0" t="0" r="r" b="b"/>
                <a:pathLst>
                  <a:path w="1329" h="775">
                    <a:moveTo>
                      <a:pt x="6336" y="-2262"/>
                    </a:moveTo>
                    <a:lnTo>
                      <a:pt x="6266" y="-2289"/>
                    </a:lnTo>
                    <a:lnTo>
                      <a:pt x="6194" y="-2311"/>
                    </a:lnTo>
                    <a:lnTo>
                      <a:pt x="6119" y="-2329"/>
                    </a:lnTo>
                    <a:lnTo>
                      <a:pt x="6044" y="-2342"/>
                    </a:lnTo>
                    <a:lnTo>
                      <a:pt x="5966" y="-2350"/>
                    </a:lnTo>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grpSp>
        <p:grpSp>
          <p:nvGrpSpPr>
            <p:cNvPr id="95" name="Group 18"/>
            <p:cNvGrpSpPr>
              <a:grpSpLocks/>
            </p:cNvGrpSpPr>
            <p:nvPr/>
          </p:nvGrpSpPr>
          <p:grpSpPr bwMode="auto">
            <a:xfrm>
              <a:off x="4191" y="-500"/>
              <a:ext cx="1804" cy="1064"/>
              <a:chOff x="4191" y="-500"/>
              <a:chExt cx="1804" cy="1064"/>
            </a:xfrm>
          </p:grpSpPr>
          <p:sp>
            <p:nvSpPr>
              <p:cNvPr id="112" name="Freeform 23"/>
              <p:cNvSpPr>
                <a:spLocks/>
              </p:cNvSpPr>
              <p:nvPr/>
            </p:nvSpPr>
            <p:spPr bwMode="auto">
              <a:xfrm>
                <a:off x="4191" y="-500"/>
                <a:ext cx="1804" cy="1064"/>
              </a:xfrm>
              <a:custGeom>
                <a:avLst/>
                <a:gdLst>
                  <a:gd name="T0" fmla="*/ 79 w 1804"/>
                  <a:gd name="T1" fmla="*/ 991 h 1064"/>
                  <a:gd name="T2" fmla="*/ 38 w 1804"/>
                  <a:gd name="T3" fmla="*/ 963 h 1064"/>
                  <a:gd name="T4" fmla="*/ 0 w 1804"/>
                  <a:gd name="T5" fmla="*/ 1064 h 1064"/>
                  <a:gd name="T6" fmla="*/ 79 w 1804"/>
                  <a:gd name="T7" fmla="*/ 991 h 1064"/>
                </a:gdLst>
                <a:ahLst/>
                <a:cxnLst>
                  <a:cxn ang="0">
                    <a:pos x="T0" y="T1"/>
                  </a:cxn>
                  <a:cxn ang="0">
                    <a:pos x="T2" y="T3"/>
                  </a:cxn>
                  <a:cxn ang="0">
                    <a:pos x="T4" y="T5"/>
                  </a:cxn>
                  <a:cxn ang="0">
                    <a:pos x="T6" y="T7"/>
                  </a:cxn>
                </a:cxnLst>
                <a:rect l="0" t="0" r="r" b="b"/>
                <a:pathLst>
                  <a:path w="1804" h="1064">
                    <a:moveTo>
                      <a:pt x="79" y="991"/>
                    </a:moveTo>
                    <a:lnTo>
                      <a:pt x="38" y="963"/>
                    </a:lnTo>
                    <a:lnTo>
                      <a:pt x="0" y="1064"/>
                    </a:lnTo>
                    <a:lnTo>
                      <a:pt x="79" y="991"/>
                    </a:ln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13" name="Freeform 22"/>
              <p:cNvSpPr>
                <a:spLocks/>
              </p:cNvSpPr>
              <p:nvPr/>
            </p:nvSpPr>
            <p:spPr bwMode="auto">
              <a:xfrm>
                <a:off x="4191" y="-500"/>
                <a:ext cx="1804" cy="1064"/>
              </a:xfrm>
              <a:custGeom>
                <a:avLst/>
                <a:gdLst>
                  <a:gd name="T0" fmla="*/ 359 w 1804"/>
                  <a:gd name="T1" fmla="*/ 843 h 1064"/>
                  <a:gd name="T2" fmla="*/ 251 w 1804"/>
                  <a:gd name="T3" fmla="*/ 832 h 1064"/>
                  <a:gd name="T4" fmla="*/ 258 w 1804"/>
                  <a:gd name="T5" fmla="*/ 882 h 1064"/>
                  <a:gd name="T6" fmla="*/ 359 w 1804"/>
                  <a:gd name="T7" fmla="*/ 843 h 1064"/>
                </a:gdLst>
                <a:ahLst/>
                <a:cxnLst>
                  <a:cxn ang="0">
                    <a:pos x="T0" y="T1"/>
                  </a:cxn>
                  <a:cxn ang="0">
                    <a:pos x="T2" y="T3"/>
                  </a:cxn>
                  <a:cxn ang="0">
                    <a:pos x="T4" y="T5"/>
                  </a:cxn>
                  <a:cxn ang="0">
                    <a:pos x="T6" y="T7"/>
                  </a:cxn>
                </a:cxnLst>
                <a:rect l="0" t="0" r="r" b="b"/>
                <a:pathLst>
                  <a:path w="1804" h="1064">
                    <a:moveTo>
                      <a:pt x="359" y="843"/>
                    </a:moveTo>
                    <a:lnTo>
                      <a:pt x="251" y="832"/>
                    </a:lnTo>
                    <a:lnTo>
                      <a:pt x="258" y="882"/>
                    </a:lnTo>
                    <a:lnTo>
                      <a:pt x="359" y="843"/>
                    </a:ln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14" name="Freeform 21"/>
              <p:cNvSpPr>
                <a:spLocks/>
              </p:cNvSpPr>
              <p:nvPr/>
            </p:nvSpPr>
            <p:spPr bwMode="auto">
              <a:xfrm>
                <a:off x="4191" y="-500"/>
                <a:ext cx="1804" cy="1064"/>
              </a:xfrm>
              <a:custGeom>
                <a:avLst/>
                <a:gdLst>
                  <a:gd name="T0" fmla="*/ 979 w 1804"/>
                  <a:gd name="T1" fmla="*/ 228 h 1064"/>
                  <a:gd name="T2" fmla="*/ 875 w 1804"/>
                  <a:gd name="T3" fmla="*/ 200 h 1064"/>
                  <a:gd name="T4" fmla="*/ 956 w 1804"/>
                  <a:gd name="T5" fmla="*/ 272 h 1064"/>
                  <a:gd name="T6" fmla="*/ 979 w 1804"/>
                  <a:gd name="T7" fmla="*/ 228 h 1064"/>
                </a:gdLst>
                <a:ahLst/>
                <a:cxnLst>
                  <a:cxn ang="0">
                    <a:pos x="T0" y="T1"/>
                  </a:cxn>
                  <a:cxn ang="0">
                    <a:pos x="T2" y="T3"/>
                  </a:cxn>
                  <a:cxn ang="0">
                    <a:pos x="T4" y="T5"/>
                  </a:cxn>
                  <a:cxn ang="0">
                    <a:pos x="T6" y="T7"/>
                  </a:cxn>
                </a:cxnLst>
                <a:rect l="0" t="0" r="r" b="b"/>
                <a:pathLst>
                  <a:path w="1804" h="1064">
                    <a:moveTo>
                      <a:pt x="979" y="228"/>
                    </a:moveTo>
                    <a:lnTo>
                      <a:pt x="875" y="200"/>
                    </a:lnTo>
                    <a:lnTo>
                      <a:pt x="956" y="272"/>
                    </a:lnTo>
                    <a:lnTo>
                      <a:pt x="979" y="228"/>
                    </a:ln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15" name="Freeform 20"/>
              <p:cNvSpPr>
                <a:spLocks/>
              </p:cNvSpPr>
              <p:nvPr/>
            </p:nvSpPr>
            <p:spPr bwMode="auto">
              <a:xfrm>
                <a:off x="4191" y="-500"/>
                <a:ext cx="1804" cy="1064"/>
              </a:xfrm>
              <a:custGeom>
                <a:avLst/>
                <a:gdLst>
                  <a:gd name="T0" fmla="*/ 1264 w 1804"/>
                  <a:gd name="T1" fmla="*/ 516 h 1064"/>
                  <a:gd name="T2" fmla="*/ 1214 w 1804"/>
                  <a:gd name="T3" fmla="*/ 421 h 1064"/>
                  <a:gd name="T4" fmla="*/ 1177 w 1804"/>
                  <a:gd name="T5" fmla="*/ 453 h 1064"/>
                  <a:gd name="T6" fmla="*/ 1264 w 1804"/>
                  <a:gd name="T7" fmla="*/ 516 h 1064"/>
                </a:gdLst>
                <a:ahLst/>
                <a:cxnLst>
                  <a:cxn ang="0">
                    <a:pos x="T0" y="T1"/>
                  </a:cxn>
                  <a:cxn ang="0">
                    <a:pos x="T2" y="T3"/>
                  </a:cxn>
                  <a:cxn ang="0">
                    <a:pos x="T4" y="T5"/>
                  </a:cxn>
                  <a:cxn ang="0">
                    <a:pos x="T6" y="T7"/>
                  </a:cxn>
                </a:cxnLst>
                <a:rect l="0" t="0" r="r" b="b"/>
                <a:pathLst>
                  <a:path w="1804" h="1064">
                    <a:moveTo>
                      <a:pt x="1264" y="516"/>
                    </a:moveTo>
                    <a:lnTo>
                      <a:pt x="1214" y="421"/>
                    </a:lnTo>
                    <a:lnTo>
                      <a:pt x="1177" y="453"/>
                    </a:lnTo>
                    <a:lnTo>
                      <a:pt x="1264" y="516"/>
                    </a:ln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16" name="Freeform 19"/>
              <p:cNvSpPr>
                <a:spLocks/>
              </p:cNvSpPr>
              <p:nvPr/>
            </p:nvSpPr>
            <p:spPr bwMode="auto">
              <a:xfrm>
                <a:off x="4191" y="-500"/>
                <a:ext cx="1804" cy="1064"/>
              </a:xfrm>
              <a:custGeom>
                <a:avLst/>
                <a:gdLst>
                  <a:gd name="T0" fmla="*/ 1803 w 1804"/>
                  <a:gd name="T1" fmla="*/ 95 h 1064"/>
                  <a:gd name="T2" fmla="*/ 1753 w 1804"/>
                  <a:gd name="T3" fmla="*/ 0 h 1064"/>
                  <a:gd name="T4" fmla="*/ 1716 w 1804"/>
                  <a:gd name="T5" fmla="*/ 32 h 1064"/>
                  <a:gd name="T6" fmla="*/ 1803 w 1804"/>
                  <a:gd name="T7" fmla="*/ 95 h 1064"/>
                </a:gdLst>
                <a:ahLst/>
                <a:cxnLst>
                  <a:cxn ang="0">
                    <a:pos x="T0" y="T1"/>
                  </a:cxn>
                  <a:cxn ang="0">
                    <a:pos x="T2" y="T3"/>
                  </a:cxn>
                  <a:cxn ang="0">
                    <a:pos x="T4" y="T5"/>
                  </a:cxn>
                  <a:cxn ang="0">
                    <a:pos x="T6" y="T7"/>
                  </a:cxn>
                </a:cxnLst>
                <a:rect l="0" t="0" r="r" b="b"/>
                <a:pathLst>
                  <a:path w="1804" h="1064">
                    <a:moveTo>
                      <a:pt x="1803" y="95"/>
                    </a:moveTo>
                    <a:lnTo>
                      <a:pt x="1753" y="0"/>
                    </a:lnTo>
                    <a:lnTo>
                      <a:pt x="1716" y="32"/>
                    </a:lnTo>
                    <a:lnTo>
                      <a:pt x="1803" y="95"/>
                    </a:ln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grpSp>
        <p:sp>
          <p:nvSpPr>
            <p:cNvPr id="96" name="Freeform 17"/>
            <p:cNvSpPr>
              <a:spLocks/>
            </p:cNvSpPr>
            <p:nvPr/>
          </p:nvSpPr>
          <p:spPr bwMode="auto">
            <a:xfrm>
              <a:off x="5129" y="-269"/>
              <a:ext cx="293" cy="243"/>
            </a:xfrm>
            <a:custGeom>
              <a:avLst/>
              <a:gdLst>
                <a:gd name="T0" fmla="*/ 292 w 293"/>
                <a:gd name="T1" fmla="*/ 242 h 243"/>
                <a:gd name="T2" fmla="*/ 241 w 293"/>
                <a:gd name="T3" fmla="*/ 187 h 243"/>
                <a:gd name="T4" fmla="*/ 187 w 293"/>
                <a:gd name="T5" fmla="*/ 135 h 243"/>
                <a:gd name="T6" fmla="*/ 128 w 293"/>
                <a:gd name="T7" fmla="*/ 86 h 243"/>
                <a:gd name="T8" fmla="*/ 66 w 293"/>
                <a:gd name="T9" fmla="*/ 41 h 243"/>
                <a:gd name="T10" fmla="*/ 0 w 293"/>
                <a:gd name="T11" fmla="*/ 0 h 243"/>
              </a:gdLst>
              <a:ahLst/>
              <a:cxnLst>
                <a:cxn ang="0">
                  <a:pos x="T0" y="T1"/>
                </a:cxn>
                <a:cxn ang="0">
                  <a:pos x="T2" y="T3"/>
                </a:cxn>
                <a:cxn ang="0">
                  <a:pos x="T4" y="T5"/>
                </a:cxn>
                <a:cxn ang="0">
                  <a:pos x="T6" y="T7"/>
                </a:cxn>
                <a:cxn ang="0">
                  <a:pos x="T8" y="T9"/>
                </a:cxn>
                <a:cxn ang="0">
                  <a:pos x="T10" y="T11"/>
                </a:cxn>
              </a:cxnLst>
              <a:rect l="0" t="0" r="r" b="b"/>
              <a:pathLst>
                <a:path w="293" h="243">
                  <a:moveTo>
                    <a:pt x="292" y="242"/>
                  </a:moveTo>
                  <a:lnTo>
                    <a:pt x="241" y="187"/>
                  </a:lnTo>
                  <a:lnTo>
                    <a:pt x="187" y="135"/>
                  </a:lnTo>
                  <a:lnTo>
                    <a:pt x="128" y="86"/>
                  </a:lnTo>
                  <a:lnTo>
                    <a:pt x="66" y="41"/>
                  </a:lnTo>
                  <a:lnTo>
                    <a:pt x="0" y="0"/>
                  </a:lnTo>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97" name="Freeform 16"/>
            <p:cNvSpPr>
              <a:spLocks/>
            </p:cNvSpPr>
            <p:nvPr/>
          </p:nvSpPr>
          <p:spPr bwMode="auto">
            <a:xfrm>
              <a:off x="4558" y="-554"/>
              <a:ext cx="625" cy="1288"/>
            </a:xfrm>
            <a:custGeom>
              <a:avLst/>
              <a:gdLst>
                <a:gd name="T0" fmla="*/ 625 w 625"/>
                <a:gd name="T1" fmla="*/ 0 h 1288"/>
                <a:gd name="T2" fmla="*/ 0 w 625"/>
                <a:gd name="T3" fmla="*/ 1288 h 1288"/>
              </a:gdLst>
              <a:ahLst/>
              <a:cxnLst>
                <a:cxn ang="0">
                  <a:pos x="T0" y="T1"/>
                </a:cxn>
                <a:cxn ang="0">
                  <a:pos x="T2" y="T3"/>
                </a:cxn>
              </a:cxnLst>
              <a:rect l="0" t="0" r="r" b="b"/>
              <a:pathLst>
                <a:path w="625" h="1288">
                  <a:moveTo>
                    <a:pt x="625" y="0"/>
                  </a:moveTo>
                  <a:lnTo>
                    <a:pt x="0" y="1288"/>
                  </a:lnTo>
                </a:path>
              </a:pathLst>
            </a:custGeom>
            <a:noFill/>
            <a:ln w="6350">
              <a:solidFill>
                <a:srgbClr val="231F20"/>
              </a:solidFill>
              <a:prstDash val="sys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98" name="Freeform 15"/>
            <p:cNvSpPr>
              <a:spLocks/>
            </p:cNvSpPr>
            <p:nvPr/>
          </p:nvSpPr>
          <p:spPr bwMode="auto">
            <a:xfrm>
              <a:off x="4234" y="349"/>
              <a:ext cx="238" cy="146"/>
            </a:xfrm>
            <a:custGeom>
              <a:avLst/>
              <a:gdLst>
                <a:gd name="T0" fmla="*/ 237 w 238"/>
                <a:gd name="T1" fmla="*/ 0 h 146"/>
                <a:gd name="T2" fmla="*/ 168 w 238"/>
                <a:gd name="T3" fmla="*/ 20 h 146"/>
                <a:gd name="T4" fmla="*/ 104 w 238"/>
                <a:gd name="T5" fmla="*/ 52 h 146"/>
                <a:gd name="T6" fmla="*/ 48 w 238"/>
                <a:gd name="T7" fmla="*/ 94 h 146"/>
                <a:gd name="T8" fmla="*/ 0 w 238"/>
                <a:gd name="T9" fmla="*/ 145 h 146"/>
              </a:gdLst>
              <a:ahLst/>
              <a:cxnLst>
                <a:cxn ang="0">
                  <a:pos x="T0" y="T1"/>
                </a:cxn>
                <a:cxn ang="0">
                  <a:pos x="T2" y="T3"/>
                </a:cxn>
                <a:cxn ang="0">
                  <a:pos x="T4" y="T5"/>
                </a:cxn>
                <a:cxn ang="0">
                  <a:pos x="T6" y="T7"/>
                </a:cxn>
                <a:cxn ang="0">
                  <a:pos x="T8" y="T9"/>
                </a:cxn>
              </a:cxnLst>
              <a:rect l="0" t="0" r="r" b="b"/>
              <a:pathLst>
                <a:path w="238" h="146">
                  <a:moveTo>
                    <a:pt x="237" y="0"/>
                  </a:moveTo>
                  <a:lnTo>
                    <a:pt x="168" y="20"/>
                  </a:lnTo>
                  <a:lnTo>
                    <a:pt x="104" y="52"/>
                  </a:lnTo>
                  <a:lnTo>
                    <a:pt x="48" y="94"/>
                  </a:lnTo>
                  <a:lnTo>
                    <a:pt x="0" y="145"/>
                  </a:lnTo>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grpSp>
          <p:nvGrpSpPr>
            <p:cNvPr id="99" name="Group 12"/>
            <p:cNvGrpSpPr>
              <a:grpSpLocks/>
            </p:cNvGrpSpPr>
            <p:nvPr/>
          </p:nvGrpSpPr>
          <p:grpSpPr bwMode="auto">
            <a:xfrm>
              <a:off x="4875" y="504"/>
              <a:ext cx="97" cy="420"/>
              <a:chOff x="4875" y="504"/>
              <a:chExt cx="97" cy="420"/>
            </a:xfrm>
          </p:grpSpPr>
          <p:sp>
            <p:nvSpPr>
              <p:cNvPr id="110" name="Freeform 14"/>
              <p:cNvSpPr>
                <a:spLocks/>
              </p:cNvSpPr>
              <p:nvPr/>
            </p:nvSpPr>
            <p:spPr bwMode="auto">
              <a:xfrm>
                <a:off x="4875" y="504"/>
                <a:ext cx="97" cy="420"/>
              </a:xfrm>
              <a:custGeom>
                <a:avLst/>
                <a:gdLst>
                  <a:gd name="T0" fmla="*/ 73 w 97"/>
                  <a:gd name="T1" fmla="*/ 78 h 420"/>
                  <a:gd name="T2" fmla="*/ 0 w 97"/>
                  <a:gd name="T3" fmla="*/ 0 h 420"/>
                  <a:gd name="T4" fmla="*/ 31 w 97"/>
                  <a:gd name="T5" fmla="*/ 103 h 420"/>
                  <a:gd name="T6" fmla="*/ 73 w 97"/>
                  <a:gd name="T7" fmla="*/ 78 h 420"/>
                </a:gdLst>
                <a:ahLst/>
                <a:cxnLst>
                  <a:cxn ang="0">
                    <a:pos x="T0" y="T1"/>
                  </a:cxn>
                  <a:cxn ang="0">
                    <a:pos x="T2" y="T3"/>
                  </a:cxn>
                  <a:cxn ang="0">
                    <a:pos x="T4" y="T5"/>
                  </a:cxn>
                  <a:cxn ang="0">
                    <a:pos x="T6" y="T7"/>
                  </a:cxn>
                </a:cxnLst>
                <a:rect l="0" t="0" r="r" b="b"/>
                <a:pathLst>
                  <a:path w="97" h="420">
                    <a:moveTo>
                      <a:pt x="73" y="78"/>
                    </a:moveTo>
                    <a:lnTo>
                      <a:pt x="0" y="0"/>
                    </a:lnTo>
                    <a:lnTo>
                      <a:pt x="31" y="103"/>
                    </a:lnTo>
                    <a:lnTo>
                      <a:pt x="73" y="78"/>
                    </a:ln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11" name="Freeform 13"/>
              <p:cNvSpPr>
                <a:spLocks/>
              </p:cNvSpPr>
              <p:nvPr/>
            </p:nvSpPr>
            <p:spPr bwMode="auto">
              <a:xfrm>
                <a:off x="4875" y="504"/>
                <a:ext cx="97" cy="420"/>
              </a:xfrm>
              <a:custGeom>
                <a:avLst/>
                <a:gdLst>
                  <a:gd name="T0" fmla="*/ 97 w 97"/>
                  <a:gd name="T1" fmla="*/ 328 h 420"/>
                  <a:gd name="T2" fmla="*/ 50 w 97"/>
                  <a:gd name="T3" fmla="*/ 312 h 420"/>
                  <a:gd name="T4" fmla="*/ 40 w 97"/>
                  <a:gd name="T5" fmla="*/ 419 h 420"/>
                  <a:gd name="T6" fmla="*/ 97 w 97"/>
                  <a:gd name="T7" fmla="*/ 328 h 420"/>
                </a:gdLst>
                <a:ahLst/>
                <a:cxnLst>
                  <a:cxn ang="0">
                    <a:pos x="T0" y="T1"/>
                  </a:cxn>
                  <a:cxn ang="0">
                    <a:pos x="T2" y="T3"/>
                  </a:cxn>
                  <a:cxn ang="0">
                    <a:pos x="T4" y="T5"/>
                  </a:cxn>
                  <a:cxn ang="0">
                    <a:pos x="T6" y="T7"/>
                  </a:cxn>
                </a:cxnLst>
                <a:rect l="0" t="0" r="r" b="b"/>
                <a:pathLst>
                  <a:path w="97" h="420">
                    <a:moveTo>
                      <a:pt x="97" y="328"/>
                    </a:moveTo>
                    <a:lnTo>
                      <a:pt x="50" y="312"/>
                    </a:lnTo>
                    <a:lnTo>
                      <a:pt x="40" y="419"/>
                    </a:lnTo>
                    <a:lnTo>
                      <a:pt x="97" y="328"/>
                    </a:lnTo>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grpSp>
        <p:sp>
          <p:nvSpPr>
            <p:cNvPr id="100" name="Freeform 11"/>
            <p:cNvSpPr>
              <a:spLocks/>
            </p:cNvSpPr>
            <p:nvPr/>
          </p:nvSpPr>
          <p:spPr bwMode="auto">
            <a:xfrm>
              <a:off x="4917" y="573"/>
              <a:ext cx="38" cy="277"/>
            </a:xfrm>
            <a:custGeom>
              <a:avLst/>
              <a:gdLst>
                <a:gd name="T0" fmla="*/ 25 w 38"/>
                <a:gd name="T1" fmla="*/ 277 h 277"/>
                <a:gd name="T2" fmla="*/ 37 w 38"/>
                <a:gd name="T3" fmla="*/ 205 h 277"/>
                <a:gd name="T4" fmla="*/ 37 w 38"/>
                <a:gd name="T5" fmla="*/ 134 h 277"/>
                <a:gd name="T6" fmla="*/ 24 w 38"/>
                <a:gd name="T7" fmla="*/ 65 h 277"/>
                <a:gd name="T8" fmla="*/ 0 w 38"/>
                <a:gd name="T9" fmla="*/ 0 h 277"/>
              </a:gdLst>
              <a:ahLst/>
              <a:cxnLst>
                <a:cxn ang="0">
                  <a:pos x="T0" y="T1"/>
                </a:cxn>
                <a:cxn ang="0">
                  <a:pos x="T2" y="T3"/>
                </a:cxn>
                <a:cxn ang="0">
                  <a:pos x="T4" y="T5"/>
                </a:cxn>
                <a:cxn ang="0">
                  <a:pos x="T6" y="T7"/>
                </a:cxn>
                <a:cxn ang="0">
                  <a:pos x="T8" y="T9"/>
                </a:cxn>
              </a:cxnLst>
              <a:rect l="0" t="0" r="r" b="b"/>
              <a:pathLst>
                <a:path w="38" h="277">
                  <a:moveTo>
                    <a:pt x="25" y="277"/>
                  </a:moveTo>
                  <a:lnTo>
                    <a:pt x="37" y="205"/>
                  </a:lnTo>
                  <a:lnTo>
                    <a:pt x="37" y="134"/>
                  </a:lnTo>
                  <a:lnTo>
                    <a:pt x="24" y="65"/>
                  </a:lnTo>
                  <a:lnTo>
                    <a:pt x="0" y="0"/>
                  </a:lnTo>
                </a:path>
              </a:pathLst>
            </a:custGeom>
            <a:noFill/>
            <a:ln w="6350">
              <a:solidFill>
                <a:srgbClr val="231F2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01" name="Text Box 10"/>
            <p:cNvSpPr txBox="1">
              <a:spLocks noChangeArrowheads="1"/>
            </p:cNvSpPr>
            <p:nvPr/>
          </p:nvSpPr>
          <p:spPr bwMode="auto">
            <a:xfrm>
              <a:off x="3939" y="-1402"/>
              <a:ext cx="58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231F20"/>
                  </a:solidFill>
                  <a:effectLst/>
                  <a:uLnTx/>
                  <a:uFillTx/>
                  <a:latin typeface="Helvetica" panose="020B0604020202020204" pitchFamily="34" charset="0"/>
                  <a:ea typeface="Times New Roman" panose="02020603050405020304" pitchFamily="18" charset="0"/>
                  <a:cs typeface="+mn-cs"/>
                </a:rPr>
                <a:t>Incident beam</a:t>
              </a: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2" name="Text Box 9"/>
            <p:cNvSpPr txBox="1">
              <a:spLocks noChangeArrowheads="1"/>
            </p:cNvSpPr>
            <p:nvPr/>
          </p:nvSpPr>
          <p:spPr bwMode="auto">
            <a:xfrm>
              <a:off x="5155" y="-1202"/>
              <a:ext cx="70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231F20"/>
                  </a:solidFill>
                  <a:effectLst/>
                  <a:uLnTx/>
                  <a:uFillTx/>
                  <a:latin typeface="Century Gothic" panose="020B0502020202020204"/>
                  <a:ea typeface="Times New Roman" panose="02020603050405020304" pitchFamily="18" charset="0"/>
                  <a:cs typeface="Symbol" panose="05050102010706020507" pitchFamily="18" charset="2"/>
                </a:rPr>
                <a:t>ϕ </a:t>
              </a:r>
              <a:r>
                <a:rPr kumimoji="0" lang="en-US" altLang="en-US" sz="1400" b="0" i="0" u="none" strike="noStrike" kern="1200" cap="none" spc="0" normalizeH="0" baseline="0" noProof="0" dirty="0">
                  <a:ln>
                    <a:noFill/>
                  </a:ln>
                  <a:solidFill>
                    <a:srgbClr val="231F20"/>
                  </a:solidFill>
                  <a:effectLst/>
                  <a:uLnTx/>
                  <a:uFillTx/>
                  <a:latin typeface="Helvetica" panose="020B0604020202020204" pitchFamily="34" charset="0"/>
                  <a:ea typeface="Times New Roman" panose="02020603050405020304" pitchFamily="18" charset="0"/>
                  <a:cs typeface="+mn-cs"/>
                </a:rPr>
                <a:t>= 2</a:t>
              </a:r>
              <a:r>
                <a:rPr kumimoji="0" lang="el-GR" altLang="en-US" sz="1400" b="0" i="0" u="none" strike="noStrike" kern="1200" cap="none" spc="0" normalizeH="0" baseline="0" noProof="0" dirty="0">
                  <a:ln>
                    <a:noFill/>
                  </a:ln>
                  <a:solidFill>
                    <a:srgbClr val="231F20"/>
                  </a:solidFill>
                  <a:effectLst/>
                  <a:uLnTx/>
                  <a:uFillTx/>
                  <a:latin typeface="Helvetica" panose="020B0604020202020204" pitchFamily="34" charset="0"/>
                  <a:ea typeface="Times New Roman" panose="02020603050405020304" pitchFamily="18" charset="0"/>
                  <a:cs typeface="+mn-cs"/>
                </a:rPr>
                <a:t>α</a:t>
              </a: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5" name="Text Box 6"/>
            <p:cNvSpPr txBox="1">
              <a:spLocks noChangeArrowheads="1"/>
            </p:cNvSpPr>
            <p:nvPr/>
          </p:nvSpPr>
          <p:spPr bwMode="auto">
            <a:xfrm>
              <a:off x="6326" y="-977"/>
              <a:ext cx="634"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231F20"/>
                  </a:solidFill>
                  <a:effectLst/>
                  <a:uLnTx/>
                  <a:uFillTx/>
                  <a:latin typeface="Helvetica" panose="020B0604020202020204" pitchFamily="34" charset="0"/>
                  <a:ea typeface="Times New Roman" panose="02020603050405020304" pitchFamily="18" charset="0"/>
                  <a:cs typeface="+mn-cs"/>
                </a:rPr>
                <a:t>Intense reflected beam</a:t>
              </a: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8" name="Text Box 3"/>
            <p:cNvSpPr txBox="1">
              <a:spLocks noChangeArrowheads="1"/>
            </p:cNvSpPr>
            <p:nvPr/>
          </p:nvSpPr>
          <p:spPr bwMode="auto">
            <a:xfrm>
              <a:off x="4287" y="206"/>
              <a:ext cx="104"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altLang="en-US" sz="1400" b="0" i="0" u="none" strike="noStrike" kern="1200" cap="none" spc="0" normalizeH="0" baseline="0" noProof="0" dirty="0">
                  <a:ln>
                    <a:noFill/>
                  </a:ln>
                  <a:solidFill>
                    <a:srgbClr val="231F20"/>
                  </a:solidFill>
                  <a:effectLst/>
                  <a:uLnTx/>
                  <a:uFillTx/>
                  <a:latin typeface="Arial" panose="020B0604020202020204" pitchFamily="34" charset="0"/>
                  <a:ea typeface="Times New Roman" panose="02020603050405020304" pitchFamily="18" charset="0"/>
                  <a:cs typeface="Symbol" panose="05050102010706020507" pitchFamily="18" charset="2"/>
                </a:rPr>
                <a:t>θ</a:t>
              </a: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09" name="Text Box 2"/>
            <p:cNvSpPr txBox="1">
              <a:spLocks noChangeArrowheads="1"/>
            </p:cNvSpPr>
            <p:nvPr/>
          </p:nvSpPr>
          <p:spPr bwMode="auto">
            <a:xfrm>
              <a:off x="5032" y="551"/>
              <a:ext cx="347"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altLang="en-US" sz="1400" b="0" i="0" u="none" strike="noStrike" kern="1200" cap="none" spc="0" normalizeH="0" baseline="0" noProof="0" dirty="0">
                  <a:ln>
                    <a:noFill/>
                  </a:ln>
                  <a:solidFill>
                    <a:srgbClr val="231F20"/>
                  </a:solidFill>
                  <a:effectLst/>
                  <a:uLnTx/>
                  <a:uFillTx/>
                  <a:latin typeface="Arial" panose="020B0604020202020204" pitchFamily="34" charset="0"/>
                  <a:ea typeface="Times New Roman" panose="02020603050405020304" pitchFamily="18" charset="0"/>
                  <a:cs typeface="Symbol" panose="05050102010706020507" pitchFamily="18" charset="2"/>
                </a:rPr>
                <a:t>θ</a:t>
              </a: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
        <p:nvSpPr>
          <p:cNvPr id="140" name="Rectangle 139"/>
          <p:cNvSpPr/>
          <p:nvPr/>
        </p:nvSpPr>
        <p:spPr>
          <a:xfrm>
            <a:off x="4841624" y="3436394"/>
            <a:ext cx="288862" cy="307777"/>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altLang="en-US" sz="1400" b="0" i="0" u="none" strike="noStrike" kern="1200" cap="none" spc="0" normalizeH="0" baseline="0" noProof="0" dirty="0">
                <a:ln>
                  <a:noFill/>
                </a:ln>
                <a:solidFill>
                  <a:srgbClr val="231F20"/>
                </a:solidFill>
                <a:effectLst/>
                <a:uLnTx/>
                <a:uFillTx/>
                <a:latin typeface="Helvetica" panose="020B0604020202020204" pitchFamily="34" charset="0"/>
                <a:ea typeface="Times New Roman" panose="02020603050405020304" pitchFamily="18" charset="0"/>
                <a:cs typeface="+mn-cs"/>
              </a:rPr>
              <a:t>α</a:t>
            </a: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41" name="Rectangle 140"/>
          <p:cNvSpPr/>
          <p:nvPr/>
        </p:nvSpPr>
        <p:spPr>
          <a:xfrm>
            <a:off x="4198680" y="3184864"/>
            <a:ext cx="288862" cy="307777"/>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l-GR" altLang="en-US" sz="1400" b="0" i="0" u="none" strike="noStrike" kern="1200" cap="none" spc="0" normalizeH="0" baseline="0" noProof="0" dirty="0">
                <a:ln>
                  <a:noFill/>
                </a:ln>
                <a:solidFill>
                  <a:srgbClr val="231F20"/>
                </a:solidFill>
                <a:effectLst/>
                <a:uLnTx/>
                <a:uFillTx/>
                <a:latin typeface="Helvetica" panose="020B0604020202020204" pitchFamily="34" charset="0"/>
                <a:ea typeface="Times New Roman" panose="02020603050405020304" pitchFamily="18" charset="0"/>
                <a:cs typeface="+mn-cs"/>
              </a:rPr>
              <a:t>α</a:t>
            </a: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42" name="Rectangle 141"/>
          <p:cNvSpPr/>
          <p:nvPr/>
        </p:nvSpPr>
        <p:spPr>
          <a:xfrm>
            <a:off x="1901028" y="3993092"/>
            <a:ext cx="288862"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altLang="en-US" sz="1400" b="0" i="0" u="none" strike="noStrike" kern="1200" cap="none" spc="0" normalizeH="0" baseline="0" noProof="0" dirty="0">
                <a:ln>
                  <a:noFill/>
                </a:ln>
                <a:solidFill>
                  <a:srgbClr val="231F20"/>
                </a:solidFill>
                <a:effectLst/>
                <a:uLnTx/>
                <a:uFillTx/>
                <a:latin typeface="Helvetica" panose="020B0604020202020204" pitchFamily="34" charset="0"/>
                <a:ea typeface="Times New Roman" panose="02020603050405020304" pitchFamily="18" charset="0"/>
                <a:cs typeface="+mn-cs"/>
              </a:rPr>
              <a:t>α</a:t>
            </a: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143" name="TextBox 142"/>
          <p:cNvSpPr txBox="1"/>
          <p:nvPr/>
        </p:nvSpPr>
        <p:spPr>
          <a:xfrm>
            <a:off x="2288099" y="4193058"/>
            <a:ext cx="308098"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entury Gothic" panose="020B0502020202020204"/>
                <a:ea typeface="+mn-ea"/>
                <a:cs typeface="+mn-cs"/>
              </a:rPr>
              <a:t>d</a:t>
            </a:r>
          </a:p>
        </p:txBody>
      </p:sp>
      <p:sp>
        <p:nvSpPr>
          <p:cNvPr id="144" name="TextBox 143"/>
          <p:cNvSpPr txBox="1"/>
          <p:nvPr/>
        </p:nvSpPr>
        <p:spPr>
          <a:xfrm>
            <a:off x="1884624" y="3384444"/>
            <a:ext cx="35618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entury Gothic" panose="020B0502020202020204"/>
                <a:ea typeface="+mn-ea"/>
                <a:cs typeface="+mn-cs"/>
              </a:rPr>
              <a:t>D</a:t>
            </a:r>
          </a:p>
        </p:txBody>
      </p:sp>
      <p:sp>
        <p:nvSpPr>
          <p:cNvPr id="146" name="TextBox 145"/>
          <p:cNvSpPr txBox="1"/>
          <p:nvPr/>
        </p:nvSpPr>
        <p:spPr>
          <a:xfrm>
            <a:off x="7171486" y="3620183"/>
            <a:ext cx="4633040" cy="16927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Scattering of electrons by a crystal.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Electron waves are strongly scattered if the Bragg condition n</a:t>
            </a:r>
            <a:r>
              <a:rPr kumimoji="0" lang="el-GR" sz="18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λ</a:t>
            </a:r>
            <a:r>
              <a:rPr kumimoji="0" lang="en-US" sz="18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 2d sin</a:t>
            </a:r>
            <a:r>
              <a:rPr kumimoji="0" lang="el-GR" sz="18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θ</a:t>
            </a:r>
            <a:r>
              <a:rPr kumimoji="0" lang="en-US" sz="18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is met</a:t>
            </a: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kumimoji="0" lang="en-US" sz="1800" b="1" i="0" u="sng"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This is equivalent to the condition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r>
              <a:rPr kumimoji="0" lang="en-US" sz="3200" b="1"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n</a:t>
            </a:r>
            <a:r>
              <a:rPr kumimoji="0" lang="el-GR" sz="3200" b="1"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λ</a:t>
            </a:r>
            <a:r>
              <a:rPr kumimoji="0" lang="en-US" sz="3200" b="1"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 = D sin </a:t>
            </a:r>
            <a:r>
              <a:rPr kumimoji="0" lang="el-GR" sz="3200" b="1"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φ</a:t>
            </a:r>
            <a:endParaRPr kumimoji="0" lang="en-US" sz="3200" b="1"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endParaRPr>
          </a:p>
        </p:txBody>
      </p:sp>
      <p:sp>
        <p:nvSpPr>
          <p:cNvPr id="147" name="Rectangle 146"/>
          <p:cNvSpPr/>
          <p:nvPr/>
        </p:nvSpPr>
        <p:spPr>
          <a:xfrm>
            <a:off x="2777412" y="495180"/>
            <a:ext cx="8102082"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92AA4C">
                    <a:lumMod val="50000"/>
                  </a:srgbClr>
                </a:solidFill>
                <a:effectLst/>
                <a:uLnTx/>
                <a:uFillTx/>
                <a:latin typeface="Comic Sans MS" panose="030F0702030302020204" pitchFamily="66" charset="0"/>
                <a:ea typeface="+mn-ea"/>
                <a:cs typeface="+mn-cs"/>
              </a:rPr>
              <a:t>Davisson-</a:t>
            </a:r>
            <a:r>
              <a:rPr kumimoji="0" lang="en-US" sz="3600" b="0" i="0" u="none" strike="noStrike" kern="1200" cap="none" spc="0" normalizeH="0" baseline="0" noProof="0" dirty="0" err="1">
                <a:ln>
                  <a:noFill/>
                </a:ln>
                <a:solidFill>
                  <a:srgbClr val="92AA4C">
                    <a:lumMod val="50000"/>
                  </a:srgbClr>
                </a:solidFill>
                <a:effectLst/>
                <a:uLnTx/>
                <a:uFillTx/>
                <a:latin typeface="Comic Sans MS" panose="030F0702030302020204" pitchFamily="66" charset="0"/>
                <a:ea typeface="+mn-ea"/>
                <a:cs typeface="+mn-cs"/>
              </a:rPr>
              <a:t>Germer</a:t>
            </a:r>
            <a:r>
              <a:rPr kumimoji="0" lang="en-US" sz="3600" b="0" i="0" u="none" strike="noStrike" kern="1200" cap="none" spc="0" normalizeH="0" baseline="0" noProof="0" dirty="0">
                <a:ln>
                  <a:noFill/>
                </a:ln>
                <a:solidFill>
                  <a:srgbClr val="92AA4C">
                    <a:lumMod val="50000"/>
                  </a:srgbClr>
                </a:solidFill>
                <a:effectLst/>
                <a:uLnTx/>
                <a:uFillTx/>
                <a:latin typeface="Comic Sans MS" panose="030F0702030302020204" pitchFamily="66" charset="0"/>
                <a:ea typeface="+mn-ea"/>
                <a:cs typeface="+mn-cs"/>
              </a:rPr>
              <a:t> Experiment</a:t>
            </a: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pic>
        <p:nvPicPr>
          <p:cNvPr id="148" name="Picture 147"/>
          <p:cNvPicPr>
            <a:picLocks noChangeAspect="1"/>
          </p:cNvPicPr>
          <p:nvPr/>
        </p:nvPicPr>
        <p:blipFill>
          <a:blip r:embed="rId2"/>
          <a:stretch>
            <a:fillRect/>
          </a:stretch>
        </p:blipFill>
        <p:spPr>
          <a:xfrm>
            <a:off x="9314375" y="489550"/>
            <a:ext cx="2666667" cy="2685714"/>
          </a:xfrm>
          <a:prstGeom prst="rect">
            <a:avLst/>
          </a:prstGeom>
        </p:spPr>
      </p:pic>
    </p:spTree>
    <p:extLst>
      <p:ext uri="{BB962C8B-B14F-4D97-AF65-F5344CB8AC3E}">
        <p14:creationId xmlns:p14="http://schemas.microsoft.com/office/powerpoint/2010/main" val="36610669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4"/>
          <p:cNvSpPr>
            <a:spLocks noGrp="1" noChangeArrowheads="1"/>
          </p:cNvSpPr>
          <p:nvPr>
            <p:ph type="title"/>
          </p:nvPr>
        </p:nvSpPr>
        <p:spPr>
          <a:xfrm>
            <a:off x="2593600" y="624110"/>
            <a:ext cx="8785600" cy="838930"/>
          </a:xfrm>
        </p:spPr>
        <p:txBody>
          <a:bodyPr/>
          <a:lstStyle/>
          <a:p>
            <a:pPr eaLnBrk="1" hangingPunct="1"/>
            <a:r>
              <a:rPr lang="en-US" altLang="en-US" b="1" dirty="0">
                <a:solidFill>
                  <a:schemeClr val="tx1"/>
                </a:solidFill>
                <a:latin typeface="Comic Sans MS" panose="030F0702030302020204" pitchFamily="66" charset="0"/>
              </a:rPr>
              <a:t>Wave Nature of Matter</a:t>
            </a:r>
          </a:p>
        </p:txBody>
      </p:sp>
      <p:sp>
        <p:nvSpPr>
          <p:cNvPr id="54276" name="Text Box 5"/>
          <p:cNvSpPr txBox="1">
            <a:spLocks noChangeArrowheads="1"/>
          </p:cNvSpPr>
          <p:nvPr/>
        </p:nvSpPr>
        <p:spPr bwMode="auto">
          <a:xfrm>
            <a:off x="1537855" y="1600200"/>
            <a:ext cx="8578734"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rgbClr val="728653">
                    <a:lumMod val="50000"/>
                  </a:srgbClr>
                </a:solidFill>
                <a:effectLst/>
                <a:uLnTx/>
                <a:uFillTx/>
                <a:latin typeface="Comic Sans MS" panose="030F0702030302020204" pitchFamily="66" charset="0"/>
                <a:ea typeface="+mn-ea"/>
                <a:cs typeface="+mn-cs"/>
              </a:rPr>
              <a:t>Example 2: Wavelength of a ball.</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rgbClr val="728653">
                    <a:lumMod val="50000"/>
                  </a:srgbClr>
                </a:solidFill>
                <a:effectLst/>
                <a:uLnTx/>
                <a:uFillTx/>
                <a:latin typeface="Comic Sans MS" panose="030F0702030302020204" pitchFamily="66" charset="0"/>
                <a:ea typeface="+mn-ea"/>
                <a:cs typeface="+mn-cs"/>
              </a:rPr>
              <a:t>Calculate the de Broglie wavelength of a 0.20-kg ball moving with a speed of 15 m/s.</a:t>
            </a:r>
          </a:p>
        </p:txBody>
      </p:sp>
    </p:spTree>
    <p:extLst>
      <p:ext uri="{BB962C8B-B14F-4D97-AF65-F5344CB8AC3E}">
        <p14:creationId xmlns:p14="http://schemas.microsoft.com/office/powerpoint/2010/main" val="2623465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p:txBody>
          <a:bodyPr/>
          <a:lstStyle/>
          <a:p>
            <a:pPr eaLnBrk="1" hangingPunct="1"/>
            <a:r>
              <a:rPr lang="en-US" altLang="en-US" b="1" dirty="0">
                <a:latin typeface="Comic Sans MS" panose="030F0702030302020204" pitchFamily="66" charset="0"/>
              </a:rPr>
              <a:t>Wave Nature of Matter</a:t>
            </a:r>
          </a:p>
        </p:txBody>
      </p:sp>
      <p:sp>
        <p:nvSpPr>
          <p:cNvPr id="56324" name="Text Box 3"/>
          <p:cNvSpPr txBox="1">
            <a:spLocks noChangeArrowheads="1"/>
          </p:cNvSpPr>
          <p:nvPr/>
        </p:nvSpPr>
        <p:spPr bwMode="auto">
          <a:xfrm>
            <a:off x="1720763" y="2277689"/>
            <a:ext cx="9658437"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rgbClr val="92AA4C">
                    <a:lumMod val="50000"/>
                  </a:srgbClr>
                </a:solidFill>
                <a:effectLst/>
                <a:uLnTx/>
                <a:uFillTx/>
                <a:latin typeface="Comic Sans MS" panose="030F0702030302020204" pitchFamily="66" charset="0"/>
                <a:ea typeface="+mn-ea"/>
                <a:cs typeface="+mn-cs"/>
              </a:rPr>
              <a:t>Example 3: Wavelength of an electron.</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rgbClr val="92AA4C">
                    <a:lumMod val="50000"/>
                  </a:srgbClr>
                </a:solidFill>
                <a:effectLst/>
                <a:uLnTx/>
                <a:uFillTx/>
                <a:latin typeface="Comic Sans MS" panose="030F0702030302020204" pitchFamily="66" charset="0"/>
                <a:ea typeface="+mn-ea"/>
                <a:cs typeface="+mn-cs"/>
              </a:rPr>
              <a:t>Determine the wavelength of an electron that has been accelerated through a potential difference of 100 V.</a:t>
            </a:r>
          </a:p>
        </p:txBody>
      </p:sp>
    </p:spTree>
    <p:extLst>
      <p:ext uri="{BB962C8B-B14F-4D97-AF65-F5344CB8AC3E}">
        <p14:creationId xmlns:p14="http://schemas.microsoft.com/office/powerpoint/2010/main" val="38078872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5" name="Picture 7" descr="Figure_37_12"/>
          <p:cNvPicPr>
            <a:picLocks noChangeAspect="1" noChangeArrowheads="1"/>
          </p:cNvPicPr>
          <p:nvPr/>
        </p:nvPicPr>
        <p:blipFill>
          <a:blip r:embed="rId3">
            <a:extLst>
              <a:ext uri="{28A0092B-C50C-407E-A947-70E740481C1C}">
                <a14:useLocalDpi xmlns:a14="http://schemas.microsoft.com/office/drawing/2010/main" val="0"/>
              </a:ext>
            </a:extLst>
          </a:blip>
          <a:srcRect b="2652"/>
          <a:stretch>
            <a:fillRect/>
          </a:stretch>
        </p:blipFill>
        <p:spPr bwMode="auto">
          <a:xfrm>
            <a:off x="8961121" y="1037704"/>
            <a:ext cx="2908300"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Rectangle 4"/>
          <p:cNvSpPr>
            <a:spLocks noGrp="1" noChangeArrowheads="1"/>
          </p:cNvSpPr>
          <p:nvPr>
            <p:ph type="title"/>
          </p:nvPr>
        </p:nvSpPr>
        <p:spPr>
          <a:xfrm>
            <a:off x="1981200" y="291108"/>
            <a:ext cx="8229600" cy="685800"/>
          </a:xfrm>
        </p:spPr>
        <p:txBody>
          <a:bodyPr/>
          <a:lstStyle/>
          <a:p>
            <a:pPr eaLnBrk="1" hangingPunct="1"/>
            <a:r>
              <a:rPr lang="en-US" altLang="en-US" b="1" dirty="0">
                <a:latin typeface="Comic Sans MS" panose="030F0702030302020204" pitchFamily="66" charset="0"/>
              </a:rPr>
              <a:t>Wave Nature of Matter</a:t>
            </a:r>
          </a:p>
        </p:txBody>
      </p:sp>
      <p:sp>
        <p:nvSpPr>
          <p:cNvPr id="59397" name="Text Box 5"/>
          <p:cNvSpPr txBox="1">
            <a:spLocks noChangeArrowheads="1"/>
          </p:cNvSpPr>
          <p:nvPr/>
        </p:nvSpPr>
        <p:spPr bwMode="auto">
          <a:xfrm>
            <a:off x="681645" y="1644533"/>
            <a:ext cx="8404166" cy="4385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600" b="1" i="0" u="sng" strike="noStrike" kern="1200" cap="none" spc="0" normalizeH="0" baseline="0" noProof="0" dirty="0">
                <a:ln>
                  <a:noFill/>
                </a:ln>
                <a:solidFill>
                  <a:srgbClr val="92AA4C">
                    <a:lumMod val="50000"/>
                  </a:srgbClr>
                </a:solidFill>
                <a:effectLst/>
                <a:uLnTx/>
                <a:uFillTx/>
                <a:latin typeface="Comic Sans MS" panose="030F0702030302020204" pitchFamily="66" charset="0"/>
                <a:ea typeface="+mn-ea"/>
                <a:cs typeface="+mn-cs"/>
              </a:rPr>
              <a:t>Example 4: Electron diffraction.</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200" b="1" i="0" u="none" strike="noStrike" kern="1200" cap="none" spc="0" normalizeH="0" baseline="0" noProof="0" dirty="0">
                <a:ln>
                  <a:noFill/>
                </a:ln>
                <a:solidFill>
                  <a:srgbClr val="92AA4C">
                    <a:lumMod val="50000"/>
                  </a:srgbClr>
                </a:solidFill>
                <a:effectLst/>
                <a:uLnTx/>
                <a:uFillTx/>
                <a:latin typeface="Comic Sans MS" panose="030F0702030302020204" pitchFamily="66" charset="0"/>
                <a:ea typeface="+mn-ea"/>
                <a:cs typeface="+mn-cs"/>
              </a:rPr>
              <a:t>The wave nature of electrons is manifested in experiments where an electron beam interacts with the atoms on the surface of a solid. By studying the angular distribution of the diffracted electrons, one can indirectly measure the geometrical arrangement of atoms. Assume that the electrons strike perpendicular to the surface of a solid, and that their energy is low, </a:t>
            </a:r>
            <a:r>
              <a:rPr kumimoji="0" lang="en-US" altLang="en-US" sz="2200" b="1" i="1" u="none" strike="noStrike" kern="1200" cap="none" spc="0" normalizeH="0" baseline="0" noProof="0" dirty="0">
                <a:ln>
                  <a:noFill/>
                </a:ln>
                <a:solidFill>
                  <a:srgbClr val="92AA4C">
                    <a:lumMod val="50000"/>
                  </a:srgbClr>
                </a:solidFill>
                <a:effectLst/>
                <a:uLnTx/>
                <a:uFillTx/>
                <a:latin typeface="Comic Sans MS" panose="030F0702030302020204" pitchFamily="66" charset="0"/>
                <a:ea typeface="+mn-ea"/>
                <a:cs typeface="+mn-cs"/>
              </a:rPr>
              <a:t>K</a:t>
            </a:r>
            <a:r>
              <a:rPr kumimoji="0" lang="en-US" altLang="en-US" sz="2200" b="1" i="0" u="none" strike="noStrike" kern="1200" cap="none" spc="0" normalizeH="0" baseline="0" noProof="0" dirty="0">
                <a:ln>
                  <a:noFill/>
                </a:ln>
                <a:solidFill>
                  <a:srgbClr val="92AA4C">
                    <a:lumMod val="50000"/>
                  </a:srgbClr>
                </a:solidFill>
                <a:effectLst/>
                <a:uLnTx/>
                <a:uFillTx/>
                <a:latin typeface="Comic Sans MS" panose="030F0702030302020204" pitchFamily="66" charset="0"/>
                <a:ea typeface="+mn-ea"/>
                <a:cs typeface="+mn-cs"/>
              </a:rPr>
              <a:t> = 100 eV, so that they interact only with the surface layer of atoms. If the smallest angle at which a diffraction maximum occurs is at 24°, what is the separation </a:t>
            </a:r>
            <a:r>
              <a:rPr kumimoji="0" lang="en-US" altLang="en-US" sz="2200" b="1" i="1" u="none" strike="noStrike" kern="1200" cap="none" spc="0" normalizeH="0" baseline="0" noProof="0" dirty="0">
                <a:ln>
                  <a:noFill/>
                </a:ln>
                <a:solidFill>
                  <a:srgbClr val="92AA4C">
                    <a:lumMod val="50000"/>
                  </a:srgbClr>
                </a:solidFill>
                <a:effectLst/>
                <a:uLnTx/>
                <a:uFillTx/>
                <a:latin typeface="Comic Sans MS" panose="030F0702030302020204" pitchFamily="66" charset="0"/>
                <a:ea typeface="+mn-ea"/>
                <a:cs typeface="+mn-cs"/>
              </a:rPr>
              <a:t>d</a:t>
            </a:r>
            <a:r>
              <a:rPr kumimoji="0" lang="en-US" altLang="en-US" sz="2200" b="1" i="0" u="none" strike="noStrike" kern="1200" cap="none" spc="0" normalizeH="0" baseline="0" noProof="0" dirty="0">
                <a:ln>
                  <a:noFill/>
                </a:ln>
                <a:solidFill>
                  <a:srgbClr val="92AA4C">
                    <a:lumMod val="50000"/>
                  </a:srgbClr>
                </a:solidFill>
                <a:effectLst/>
                <a:uLnTx/>
                <a:uFillTx/>
                <a:latin typeface="Comic Sans MS" panose="030F0702030302020204" pitchFamily="66" charset="0"/>
                <a:ea typeface="+mn-ea"/>
                <a:cs typeface="+mn-cs"/>
              </a:rPr>
              <a:t> between the atoms on the surface?</a:t>
            </a:r>
          </a:p>
        </p:txBody>
      </p:sp>
    </p:spTree>
    <p:extLst>
      <p:ext uri="{BB962C8B-B14F-4D97-AF65-F5344CB8AC3E}">
        <p14:creationId xmlns:p14="http://schemas.microsoft.com/office/powerpoint/2010/main" val="13713606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5">
                    <a:lumMod val="50000"/>
                  </a:schemeClr>
                </a:solidFill>
                <a:latin typeface="Comic Sans MS" panose="030F0702030302020204" pitchFamily="66" charset="0"/>
                <a:ea typeface="Times New Roman" panose="02020603050405020304" pitchFamily="18" charset="0"/>
                <a:cs typeface="+mn-cs"/>
              </a:rPr>
              <a:t>De</a:t>
            </a:r>
            <a:r>
              <a:rPr lang="en-US" spc="-145" dirty="0">
                <a:solidFill>
                  <a:schemeClr val="accent5">
                    <a:lumMod val="50000"/>
                  </a:schemeClr>
                </a:solidFill>
                <a:latin typeface="Comic Sans MS" panose="030F0702030302020204" pitchFamily="66" charset="0"/>
                <a:ea typeface="Times New Roman" panose="02020603050405020304" pitchFamily="18" charset="0"/>
                <a:cs typeface="+mn-cs"/>
              </a:rPr>
              <a:t> </a:t>
            </a:r>
            <a:r>
              <a:rPr lang="en-US" dirty="0">
                <a:solidFill>
                  <a:schemeClr val="accent5">
                    <a:lumMod val="50000"/>
                  </a:schemeClr>
                </a:solidFill>
                <a:latin typeface="Comic Sans MS" panose="030F0702030302020204" pitchFamily="66" charset="0"/>
                <a:ea typeface="Times New Roman" panose="02020603050405020304" pitchFamily="18" charset="0"/>
                <a:cs typeface="+mn-cs"/>
              </a:rPr>
              <a:t>Broglie</a:t>
            </a:r>
            <a:r>
              <a:rPr lang="en-US" spc="-160" dirty="0">
                <a:solidFill>
                  <a:schemeClr val="accent5">
                    <a:lumMod val="50000"/>
                  </a:schemeClr>
                </a:solidFill>
                <a:latin typeface="Comic Sans MS" panose="030F0702030302020204" pitchFamily="66" charset="0"/>
                <a:ea typeface="Times New Roman" panose="02020603050405020304" pitchFamily="18" charset="0"/>
                <a:cs typeface="+mn-cs"/>
              </a:rPr>
              <a:t> </a:t>
            </a:r>
            <a:r>
              <a:rPr lang="en-US" spc="-15" dirty="0">
                <a:solidFill>
                  <a:schemeClr val="accent5">
                    <a:lumMod val="50000"/>
                  </a:schemeClr>
                </a:solidFill>
                <a:latin typeface="Comic Sans MS" panose="030F0702030302020204" pitchFamily="66" charset="0"/>
                <a:ea typeface="Times New Roman" panose="02020603050405020304" pitchFamily="18" charset="0"/>
                <a:cs typeface="+mn-cs"/>
              </a:rPr>
              <a:t>Wavelength</a:t>
            </a:r>
            <a:r>
              <a:rPr lang="en-US" spc="-130" dirty="0">
                <a:solidFill>
                  <a:schemeClr val="accent5">
                    <a:lumMod val="50000"/>
                  </a:schemeClr>
                </a:solidFill>
                <a:latin typeface="Comic Sans MS" panose="030F0702030302020204" pitchFamily="66" charset="0"/>
                <a:ea typeface="Times New Roman" panose="02020603050405020304" pitchFamily="18" charset="0"/>
                <a:cs typeface="+mn-cs"/>
              </a:rPr>
              <a:t> </a:t>
            </a:r>
            <a:r>
              <a:rPr lang="en-US" dirty="0">
                <a:solidFill>
                  <a:schemeClr val="accent5">
                    <a:lumMod val="50000"/>
                  </a:schemeClr>
                </a:solidFill>
                <a:latin typeface="Comic Sans MS" panose="030F0702030302020204" pitchFamily="66" charset="0"/>
                <a:ea typeface="Times New Roman" panose="02020603050405020304" pitchFamily="18" charset="0"/>
                <a:cs typeface="+mn-cs"/>
              </a:rPr>
              <a:t>of</a:t>
            </a:r>
            <a:r>
              <a:rPr lang="en-US" spc="-155" dirty="0">
                <a:solidFill>
                  <a:schemeClr val="accent5">
                    <a:lumMod val="50000"/>
                  </a:schemeClr>
                </a:solidFill>
                <a:latin typeface="Comic Sans MS" panose="030F0702030302020204" pitchFamily="66" charset="0"/>
                <a:ea typeface="Times New Roman" panose="02020603050405020304" pitchFamily="18" charset="0"/>
                <a:cs typeface="+mn-cs"/>
              </a:rPr>
              <a:t> </a:t>
            </a:r>
            <a:r>
              <a:rPr lang="en-US" dirty="0">
                <a:solidFill>
                  <a:schemeClr val="accent5">
                    <a:lumMod val="50000"/>
                  </a:schemeClr>
                </a:solidFill>
                <a:latin typeface="Comic Sans MS" panose="030F0702030302020204" pitchFamily="66" charset="0"/>
                <a:ea typeface="Times New Roman" panose="02020603050405020304" pitchFamily="18" charset="0"/>
                <a:cs typeface="+mn-cs"/>
              </a:rPr>
              <a:t>a</a:t>
            </a:r>
            <a:r>
              <a:rPr lang="en-US" spc="-155" dirty="0">
                <a:solidFill>
                  <a:schemeClr val="accent5">
                    <a:lumMod val="50000"/>
                  </a:schemeClr>
                </a:solidFill>
                <a:latin typeface="Comic Sans MS" panose="030F0702030302020204" pitchFamily="66" charset="0"/>
                <a:ea typeface="Times New Roman" panose="02020603050405020304" pitchFamily="18" charset="0"/>
                <a:cs typeface="+mn-cs"/>
              </a:rPr>
              <a:t> </a:t>
            </a:r>
            <a:r>
              <a:rPr lang="en-US" dirty="0">
                <a:solidFill>
                  <a:schemeClr val="accent5">
                    <a:lumMod val="50000"/>
                  </a:schemeClr>
                </a:solidFill>
                <a:latin typeface="Comic Sans MS" panose="030F0702030302020204" pitchFamily="66" charset="0"/>
                <a:ea typeface="Times New Roman" panose="02020603050405020304" pitchFamily="18" charset="0"/>
                <a:cs typeface="+mn-cs"/>
              </a:rPr>
              <a:t>Slow</a:t>
            </a:r>
            <a:r>
              <a:rPr lang="en-US" spc="-140" dirty="0">
                <a:solidFill>
                  <a:schemeClr val="accent5">
                    <a:lumMod val="50000"/>
                  </a:schemeClr>
                </a:solidFill>
                <a:latin typeface="Comic Sans MS" panose="030F0702030302020204" pitchFamily="66" charset="0"/>
                <a:ea typeface="Times New Roman" panose="02020603050405020304" pitchFamily="18" charset="0"/>
                <a:cs typeface="+mn-cs"/>
              </a:rPr>
              <a:t> </a:t>
            </a:r>
            <a:r>
              <a:rPr lang="en-US" dirty="0">
                <a:solidFill>
                  <a:schemeClr val="accent5">
                    <a:lumMod val="50000"/>
                  </a:schemeClr>
                </a:solidFill>
                <a:latin typeface="Comic Sans MS" panose="030F0702030302020204" pitchFamily="66" charset="0"/>
                <a:ea typeface="Times New Roman" panose="02020603050405020304" pitchFamily="18" charset="0"/>
                <a:cs typeface="+mn-cs"/>
              </a:rPr>
              <a:t>Electron</a:t>
            </a:r>
            <a:endParaRPr lang="en-US" dirty="0">
              <a:solidFill>
                <a:schemeClr val="accent5">
                  <a:lumMod val="50000"/>
                </a:schemeClr>
              </a:solidFill>
            </a:endParaRPr>
          </a:p>
        </p:txBody>
      </p:sp>
      <p:sp>
        <p:nvSpPr>
          <p:cNvPr id="3" name="Rectangle 2"/>
          <p:cNvSpPr/>
          <p:nvPr/>
        </p:nvSpPr>
        <p:spPr>
          <a:xfrm>
            <a:off x="2399607" y="2240968"/>
            <a:ext cx="7775171" cy="230832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ADEF"/>
                </a:solidFill>
                <a:effectLst/>
                <a:uLnTx/>
                <a:uFillTx/>
                <a:latin typeface="Comic Sans MS" panose="030F0702030302020204" pitchFamily="66" charset="0"/>
                <a:ea typeface="Times New Roman" panose="02020603050405020304" pitchFamily="18" charset="0"/>
                <a:cs typeface="+mn-cs"/>
              </a:rPr>
              <a:t>Example5: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231F20"/>
                </a:solidFill>
                <a:effectLst/>
                <a:uLnTx/>
                <a:uFillTx/>
                <a:latin typeface="Comic Sans MS" panose="030F0702030302020204" pitchFamily="66" charset="0"/>
                <a:ea typeface="Times New Roman" panose="02020603050405020304" pitchFamily="18" charset="0"/>
                <a:cs typeface="+mn-cs"/>
              </a:rPr>
              <a:t>Compute</a:t>
            </a:r>
            <a:r>
              <a:rPr kumimoji="0" lang="en-US" sz="3600" b="0" i="0" u="none" strike="noStrike" kern="1200" cap="none" spc="-80" normalizeH="0" baseline="0" noProof="0" dirty="0">
                <a:ln>
                  <a:noFill/>
                </a:ln>
                <a:solidFill>
                  <a:srgbClr val="231F20"/>
                </a:solidFill>
                <a:effectLst/>
                <a:uLnTx/>
                <a:uFillTx/>
                <a:latin typeface="Comic Sans MS" panose="030F0702030302020204" pitchFamily="66" charset="0"/>
                <a:ea typeface="Times New Roman" panose="02020603050405020304" pitchFamily="18" charset="0"/>
                <a:cs typeface="+mn-cs"/>
              </a:rPr>
              <a:t> </a:t>
            </a:r>
            <a:r>
              <a:rPr kumimoji="0" lang="en-US" sz="3600" b="0" i="0" u="none" strike="noStrike" kern="1200" cap="none" spc="0" normalizeH="0" baseline="0" noProof="0" dirty="0">
                <a:ln>
                  <a:noFill/>
                </a:ln>
                <a:solidFill>
                  <a:srgbClr val="231F20"/>
                </a:solidFill>
                <a:effectLst/>
                <a:uLnTx/>
                <a:uFillTx/>
                <a:latin typeface="Comic Sans MS" panose="030F0702030302020204" pitchFamily="66" charset="0"/>
                <a:ea typeface="Times New Roman" panose="02020603050405020304" pitchFamily="18" charset="0"/>
                <a:cs typeface="+mn-cs"/>
              </a:rPr>
              <a:t>the</a:t>
            </a:r>
            <a:r>
              <a:rPr kumimoji="0" lang="en-US" sz="3600" b="0" i="0" u="none" strike="noStrike" kern="1200" cap="none" spc="-85" normalizeH="0" baseline="0" noProof="0" dirty="0">
                <a:ln>
                  <a:noFill/>
                </a:ln>
                <a:solidFill>
                  <a:srgbClr val="231F20"/>
                </a:solidFill>
                <a:effectLst/>
                <a:uLnTx/>
                <a:uFillTx/>
                <a:latin typeface="Comic Sans MS" panose="030F0702030302020204" pitchFamily="66" charset="0"/>
                <a:ea typeface="Times New Roman" panose="02020603050405020304" pitchFamily="18" charset="0"/>
                <a:cs typeface="+mn-cs"/>
              </a:rPr>
              <a:t> </a:t>
            </a:r>
            <a:r>
              <a:rPr kumimoji="0" lang="en-US" sz="3600" b="0" i="0" u="none" strike="noStrike" kern="1200" cap="none" spc="0" normalizeH="0" baseline="0" noProof="0" dirty="0">
                <a:ln>
                  <a:noFill/>
                </a:ln>
                <a:solidFill>
                  <a:srgbClr val="231F20"/>
                </a:solidFill>
                <a:effectLst/>
                <a:uLnTx/>
                <a:uFillTx/>
                <a:latin typeface="Comic Sans MS" panose="030F0702030302020204" pitchFamily="66" charset="0"/>
                <a:ea typeface="Times New Roman" panose="02020603050405020304" pitchFamily="18" charset="0"/>
                <a:cs typeface="+mn-cs"/>
              </a:rPr>
              <a:t>de</a:t>
            </a:r>
            <a:r>
              <a:rPr kumimoji="0" lang="en-US" sz="3600" b="0" i="0" u="none" strike="noStrike" kern="1200" cap="none" spc="-80" normalizeH="0" baseline="0" noProof="0" dirty="0">
                <a:ln>
                  <a:noFill/>
                </a:ln>
                <a:solidFill>
                  <a:srgbClr val="231F20"/>
                </a:solidFill>
                <a:effectLst/>
                <a:uLnTx/>
                <a:uFillTx/>
                <a:latin typeface="Comic Sans MS" panose="030F0702030302020204" pitchFamily="66" charset="0"/>
                <a:ea typeface="Times New Roman" panose="02020603050405020304" pitchFamily="18" charset="0"/>
                <a:cs typeface="+mn-cs"/>
              </a:rPr>
              <a:t> </a:t>
            </a:r>
            <a:r>
              <a:rPr kumimoji="0" lang="en-US" sz="3600" b="0" i="0" u="none" strike="noStrike" kern="1200" cap="none" spc="0" normalizeH="0" baseline="0" noProof="0" dirty="0">
                <a:ln>
                  <a:noFill/>
                </a:ln>
                <a:solidFill>
                  <a:srgbClr val="231F20"/>
                </a:solidFill>
                <a:effectLst/>
                <a:uLnTx/>
                <a:uFillTx/>
                <a:latin typeface="Comic Sans MS" panose="030F0702030302020204" pitchFamily="66" charset="0"/>
                <a:ea typeface="Times New Roman" panose="02020603050405020304" pitchFamily="18" charset="0"/>
                <a:cs typeface="+mn-cs"/>
              </a:rPr>
              <a:t>Broglie wavelength of an electron whose kinetic energy is 10</a:t>
            </a:r>
            <a:r>
              <a:rPr kumimoji="0" lang="en-US" sz="3600" b="0" i="0" u="none" strike="noStrike" kern="1200" cap="none" spc="135" normalizeH="0" baseline="0" noProof="0" dirty="0">
                <a:ln>
                  <a:noFill/>
                </a:ln>
                <a:solidFill>
                  <a:srgbClr val="231F20"/>
                </a:solidFill>
                <a:effectLst/>
                <a:uLnTx/>
                <a:uFillTx/>
                <a:latin typeface="Comic Sans MS" panose="030F0702030302020204" pitchFamily="66" charset="0"/>
                <a:ea typeface="Times New Roman" panose="02020603050405020304" pitchFamily="18" charset="0"/>
                <a:cs typeface="+mn-cs"/>
              </a:rPr>
              <a:t> </a:t>
            </a:r>
            <a:r>
              <a:rPr kumimoji="0" lang="en-US" sz="3600" b="0" i="0" u="none" strike="noStrike" kern="1200" cap="none" spc="-45" normalizeH="0" baseline="0" noProof="0" dirty="0">
                <a:ln>
                  <a:noFill/>
                </a:ln>
                <a:solidFill>
                  <a:srgbClr val="231F20"/>
                </a:solidFill>
                <a:effectLst/>
                <a:uLnTx/>
                <a:uFillTx/>
                <a:latin typeface="Comic Sans MS" panose="030F0702030302020204" pitchFamily="66" charset="0"/>
                <a:ea typeface="Times New Roman" panose="02020603050405020304" pitchFamily="18" charset="0"/>
                <a:cs typeface="+mn-cs"/>
              </a:rPr>
              <a:t>eV.</a:t>
            </a:r>
            <a:endParaRPr kumimoji="0" lang="en-US" sz="3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40557437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ext Box 3"/>
          <p:cNvSpPr txBox="1">
            <a:spLocks noChangeArrowheads="1"/>
          </p:cNvSpPr>
          <p:nvPr/>
        </p:nvSpPr>
        <p:spPr bwMode="auto">
          <a:xfrm>
            <a:off x="2136475" y="1697967"/>
            <a:ext cx="8803073" cy="286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n-ea"/>
                <a:cs typeface="+mn-cs"/>
              </a:rPr>
              <a:t>The wave nature of matter becomes more important for very light particles such as the electron.</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n-ea"/>
                <a:cs typeface="+mn-cs"/>
              </a:rPr>
              <a:t>Electron wavelengths can easily be on the order of 10</a:t>
            </a:r>
            <a:r>
              <a:rPr kumimoji="0" lang="en-US" altLang="en-US" sz="2800" b="1" i="0" u="none" strike="noStrike" kern="1200" cap="none" spc="0" normalizeH="0" baseline="30000" noProof="0" dirty="0">
                <a:ln>
                  <a:noFill/>
                </a:ln>
                <a:solidFill>
                  <a:srgbClr val="333399"/>
                </a:solidFill>
                <a:effectLst/>
                <a:uLnTx/>
                <a:uFillTx/>
                <a:latin typeface="Comic Sans MS" panose="030F0702030302020204" pitchFamily="66" charset="0"/>
                <a:ea typeface="+mn-ea"/>
                <a:cs typeface="+mn-cs"/>
              </a:rPr>
              <a:t>-10</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n-ea"/>
                <a:cs typeface="+mn-cs"/>
              </a:rPr>
              <a:t> m; electrons can be diffracted by crystals just as X-rays can.</a:t>
            </a:r>
          </a:p>
        </p:txBody>
      </p:sp>
      <p:sp>
        <p:nvSpPr>
          <p:cNvPr id="58372" name="Rectangle 4"/>
          <p:cNvSpPr>
            <a:spLocks noGrp="1" noChangeArrowheads="1"/>
          </p:cNvSpPr>
          <p:nvPr>
            <p:ph type="title"/>
          </p:nvPr>
        </p:nvSpPr>
        <p:spPr>
          <a:xfrm>
            <a:off x="2882603" y="115151"/>
            <a:ext cx="6589200" cy="1280890"/>
          </a:xfrm>
        </p:spPr>
        <p:txBody>
          <a:bodyPr/>
          <a:lstStyle/>
          <a:p>
            <a:r>
              <a:rPr lang="en-US" altLang="en-US" dirty="0">
                <a:latin typeface="Comic Sans MS" panose="030F0702030302020204" pitchFamily="66" charset="0"/>
              </a:rPr>
              <a:t>Matter Waves</a:t>
            </a:r>
          </a:p>
        </p:txBody>
      </p:sp>
    </p:spTree>
    <p:extLst>
      <p:ext uri="{BB962C8B-B14F-4D97-AF65-F5344CB8AC3E}">
        <p14:creationId xmlns:p14="http://schemas.microsoft.com/office/powerpoint/2010/main" val="38227404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Text Box 3"/>
          <p:cNvSpPr txBox="1">
            <a:spLocks noChangeArrowheads="1"/>
          </p:cNvSpPr>
          <p:nvPr/>
        </p:nvSpPr>
        <p:spPr bwMode="auto">
          <a:xfrm>
            <a:off x="1657002" y="1684712"/>
            <a:ext cx="8958349"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n-ea"/>
                <a:cs typeface="+mn-cs"/>
              </a:rPr>
              <a:t>The wavelength of electrons will vary with energy, but is still quite short. </a:t>
            </a:r>
            <a:r>
              <a:rPr kumimoji="0" lang="en-US" altLang="en-US" sz="2800" b="1" i="0" u="sng" strike="noStrike" kern="1200" cap="none" spc="0" normalizeH="0" baseline="0" noProof="0" dirty="0">
                <a:ln>
                  <a:noFill/>
                </a:ln>
                <a:solidFill>
                  <a:srgbClr val="333399"/>
                </a:solidFill>
                <a:effectLst/>
                <a:uLnTx/>
                <a:uFillTx/>
                <a:latin typeface="Comic Sans MS" panose="030F0702030302020204" pitchFamily="66" charset="0"/>
                <a:ea typeface="+mn-ea"/>
                <a:cs typeface="+mn-cs"/>
              </a:rPr>
              <a:t>This makes electrons useful for imaging – remember that the smallest object that can be resolved is about one wavelength.</a:t>
            </a:r>
            <a:r>
              <a:rPr kumimoji="0" lang="en-US" altLang="en-US" sz="2800" b="1" i="0" u="none" strike="noStrike" kern="1200" cap="none" spc="0" normalizeH="0" baseline="0" noProof="0" dirty="0">
                <a:ln>
                  <a:noFill/>
                </a:ln>
                <a:solidFill>
                  <a:srgbClr val="333399"/>
                </a:solidFill>
                <a:effectLst/>
                <a:uLnTx/>
                <a:uFillTx/>
                <a:latin typeface="Comic Sans MS" panose="030F0702030302020204" pitchFamily="66" charset="0"/>
                <a:ea typeface="+mn-ea"/>
                <a:cs typeface="+mn-cs"/>
              </a:rPr>
              <a:t> Electrons used in electron microscopes have wavelengths of about 0.004 nm.</a:t>
            </a:r>
          </a:p>
        </p:txBody>
      </p:sp>
      <p:sp>
        <p:nvSpPr>
          <p:cNvPr id="61444" name="Rectangle 4"/>
          <p:cNvSpPr>
            <a:spLocks noGrp="1" noChangeArrowheads="1"/>
          </p:cNvSpPr>
          <p:nvPr>
            <p:ph type="title"/>
          </p:nvPr>
        </p:nvSpPr>
        <p:spPr>
          <a:xfrm>
            <a:off x="3055132" y="0"/>
            <a:ext cx="6589200" cy="1280890"/>
          </a:xfrm>
        </p:spPr>
        <p:txBody>
          <a:bodyPr>
            <a:normAutofit/>
          </a:bodyPr>
          <a:lstStyle/>
          <a:p>
            <a:pPr eaLnBrk="1" hangingPunct="1"/>
            <a:r>
              <a:rPr lang="en-US" altLang="en-US" b="1" dirty="0">
                <a:solidFill>
                  <a:schemeClr val="accent5">
                    <a:lumMod val="50000"/>
                  </a:schemeClr>
                </a:solidFill>
                <a:latin typeface="Comic Sans MS" panose="030F0702030302020204" pitchFamily="66" charset="0"/>
              </a:rPr>
              <a:t>Real world Examples: </a:t>
            </a:r>
            <a:r>
              <a:rPr lang="en-US" altLang="en-US" dirty="0">
                <a:solidFill>
                  <a:schemeClr val="accent1">
                    <a:lumMod val="75000"/>
                  </a:schemeClr>
                </a:solidFill>
                <a:latin typeface="Comic Sans MS" panose="030F0702030302020204" pitchFamily="66" charset="0"/>
              </a:rPr>
              <a:t>Electron Microscopes</a:t>
            </a:r>
          </a:p>
        </p:txBody>
      </p:sp>
    </p:spTree>
    <p:extLst>
      <p:ext uri="{BB962C8B-B14F-4D97-AF65-F5344CB8AC3E}">
        <p14:creationId xmlns:p14="http://schemas.microsoft.com/office/powerpoint/2010/main" val="32786464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7" name="Picture 7" descr="Figure_37_13"/>
          <p:cNvPicPr>
            <a:picLocks noChangeAspect="1" noChangeArrowheads="1"/>
          </p:cNvPicPr>
          <p:nvPr/>
        </p:nvPicPr>
        <p:blipFill>
          <a:blip r:embed="rId3">
            <a:extLst>
              <a:ext uri="{28A0092B-C50C-407E-A947-70E740481C1C}">
                <a14:useLocalDpi xmlns:a14="http://schemas.microsoft.com/office/drawing/2010/main" val="0"/>
              </a:ext>
            </a:extLst>
          </a:blip>
          <a:srcRect b="2632"/>
          <a:stretch>
            <a:fillRect/>
          </a:stretch>
        </p:blipFill>
        <p:spPr bwMode="auto">
          <a:xfrm>
            <a:off x="1715865" y="1109291"/>
            <a:ext cx="318135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Text Box 4"/>
          <p:cNvSpPr txBox="1">
            <a:spLocks noChangeArrowheads="1"/>
          </p:cNvSpPr>
          <p:nvPr/>
        </p:nvSpPr>
        <p:spPr bwMode="auto">
          <a:xfrm>
            <a:off x="4804757" y="665386"/>
            <a:ext cx="7240386"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marL="457200" marR="0" lvl="0" indent="-4572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n-ea"/>
                <a:cs typeface="+mn-cs"/>
              </a:rPr>
              <a:t>Transmission electron microscope – the electrons are focused by magnetic coils.</a:t>
            </a:r>
          </a:p>
          <a:p>
            <a:pPr marL="457200" marR="0" lvl="0" indent="-4572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n-ea"/>
                <a:cs typeface="+mn-cs"/>
              </a:rPr>
              <a:t> Transmission electron microscopes produce 2 D images.</a:t>
            </a:r>
          </a:p>
          <a:p>
            <a:pPr marL="457200" marR="0" lvl="0" indent="-4572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n-ea"/>
                <a:cs typeface="+mn-cs"/>
              </a:rPr>
              <a:t>Current are produced by current carrying coils</a:t>
            </a:r>
          </a:p>
          <a:p>
            <a:pPr marL="457200" marR="0" lvl="0" indent="-4572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n-ea"/>
                <a:cs typeface="+mn-cs"/>
              </a:rPr>
              <a:t>Electrons are accelerated by voltages of about 10</a:t>
            </a:r>
            <a:r>
              <a:rPr kumimoji="0" lang="en-US" altLang="en-US" sz="2400" b="1" i="0" u="none" strike="noStrike" kern="1200" cap="none" spc="0" normalizeH="0" baseline="30000" noProof="0" dirty="0">
                <a:ln>
                  <a:noFill/>
                </a:ln>
                <a:solidFill>
                  <a:srgbClr val="333399"/>
                </a:solidFill>
                <a:effectLst/>
                <a:uLnTx/>
                <a:uFillTx/>
                <a:latin typeface="Comic Sans MS" panose="030F0702030302020204" pitchFamily="66" charset="0"/>
                <a:ea typeface="+mn-ea"/>
                <a:cs typeface="+mn-cs"/>
              </a:rPr>
              <a:t>5</a:t>
            </a: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n-ea"/>
                <a:cs typeface="+mn-cs"/>
              </a:rPr>
              <a:t> V, and have a wavelength of 0.004nm.</a:t>
            </a:r>
          </a:p>
        </p:txBody>
      </p:sp>
      <p:sp>
        <p:nvSpPr>
          <p:cNvPr id="62469" name="Rectangle 5"/>
          <p:cNvSpPr>
            <a:spLocks noGrp="1" noChangeArrowheads="1"/>
          </p:cNvSpPr>
          <p:nvPr>
            <p:ph type="title"/>
          </p:nvPr>
        </p:nvSpPr>
        <p:spPr>
          <a:xfrm>
            <a:off x="2715317" y="91440"/>
            <a:ext cx="7783657" cy="756458"/>
          </a:xfrm>
        </p:spPr>
        <p:txBody>
          <a:bodyPr>
            <a:normAutofit fontScale="90000"/>
          </a:bodyPr>
          <a:lstStyle/>
          <a:p>
            <a:pPr eaLnBrk="1" hangingPunct="1"/>
            <a:r>
              <a:rPr lang="en-US" altLang="en-US" b="1" dirty="0">
                <a:solidFill>
                  <a:schemeClr val="accent5">
                    <a:lumMod val="50000"/>
                  </a:schemeClr>
                </a:solidFill>
                <a:latin typeface="Comic Sans MS" panose="030F0702030302020204" pitchFamily="66" charset="0"/>
              </a:rPr>
              <a:t>Transmission Electron Microscopes</a:t>
            </a:r>
          </a:p>
        </p:txBody>
      </p:sp>
      <p:sp>
        <p:nvSpPr>
          <p:cNvPr id="2" name="TextBox 1"/>
          <p:cNvSpPr txBox="1"/>
          <p:nvPr/>
        </p:nvSpPr>
        <p:spPr>
          <a:xfrm>
            <a:off x="532015" y="5710844"/>
            <a:ext cx="171072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panose="020B0502020202020204"/>
                <a:ea typeface="+mn-ea"/>
                <a:cs typeface="+mn-cs"/>
              </a:rPr>
              <a:t>Magnetic fields</a:t>
            </a:r>
          </a:p>
        </p:txBody>
      </p:sp>
      <p:cxnSp>
        <p:nvCxnSpPr>
          <p:cNvPr id="4" name="Straight Arrow Connector 3"/>
          <p:cNvCxnSpPr/>
          <p:nvPr/>
        </p:nvCxnSpPr>
        <p:spPr>
          <a:xfrm flipH="1">
            <a:off x="1715865" y="5461462"/>
            <a:ext cx="96310" cy="3241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4"/>
          <a:stretch>
            <a:fillRect/>
          </a:stretch>
        </p:blipFill>
        <p:spPr>
          <a:xfrm>
            <a:off x="9373288" y="4469817"/>
            <a:ext cx="2547163" cy="2307485"/>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62226" y="4469818"/>
            <a:ext cx="2511062" cy="2278274"/>
          </a:xfrm>
          <a:prstGeom prst="rect">
            <a:avLst/>
          </a:prstGeom>
        </p:spPr>
      </p:pic>
    </p:spTree>
    <p:extLst>
      <p:ext uri="{BB962C8B-B14F-4D97-AF65-F5344CB8AC3E}">
        <p14:creationId xmlns:p14="http://schemas.microsoft.com/office/powerpoint/2010/main" val="3478472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6" name="Rectangle 4"/>
          <p:cNvSpPr>
            <a:spLocks noGrp="1" noChangeArrowheads="1"/>
          </p:cNvSpPr>
          <p:nvPr>
            <p:ph type="title"/>
          </p:nvPr>
        </p:nvSpPr>
        <p:spPr/>
        <p:txBody>
          <a:bodyPr/>
          <a:lstStyle/>
          <a:p>
            <a:r>
              <a:rPr lang="en-US" altLang="en-US" dirty="0">
                <a:solidFill>
                  <a:schemeClr val="tx1"/>
                </a:solidFill>
                <a:latin typeface="Comic Sans MS" panose="030F0702030302020204" pitchFamily="66" charset="0"/>
              </a:rPr>
              <a:t>Compton Effect: Example</a:t>
            </a:r>
          </a:p>
        </p:txBody>
      </p:sp>
      <p:sp>
        <p:nvSpPr>
          <p:cNvPr id="141317" name="Text Box 5"/>
          <p:cNvSpPr txBox="1">
            <a:spLocks noChangeArrowheads="1"/>
          </p:cNvSpPr>
          <p:nvPr/>
        </p:nvSpPr>
        <p:spPr bwMode="auto">
          <a:xfrm>
            <a:off x="1560363" y="1905000"/>
            <a:ext cx="9304372"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srgbClr val="B73C26">
                    <a:lumMod val="50000"/>
                  </a:srgbClr>
                </a:solidFill>
                <a:effectLst/>
                <a:uLnTx/>
                <a:uFillTx/>
                <a:latin typeface="Comic Sans MS" panose="030F0702030302020204" pitchFamily="66" charset="0"/>
                <a:ea typeface="+mn-ea"/>
                <a:cs typeface="+mn-cs"/>
              </a:rPr>
              <a:t>Example: X-ray scattering.</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srgbClr val="B73C26">
                    <a:lumMod val="50000"/>
                  </a:srgbClr>
                </a:solidFill>
                <a:effectLst/>
                <a:uLnTx/>
                <a:uFillTx/>
                <a:latin typeface="Comic Sans MS" panose="030F0702030302020204" pitchFamily="66" charset="0"/>
                <a:ea typeface="+mn-ea"/>
                <a:cs typeface="+mn-cs"/>
              </a:rPr>
              <a:t>X-rays of wavelength 0.140 nm are scattered from a very thin slice of carbon. What will be the wavelengths of X-rays scattered at (a) 0°, (b) 90°, and (c) 180°?</a:t>
            </a:r>
          </a:p>
        </p:txBody>
      </p:sp>
    </p:spTree>
    <p:extLst>
      <p:ext uri="{BB962C8B-B14F-4D97-AF65-F5344CB8AC3E}">
        <p14:creationId xmlns:p14="http://schemas.microsoft.com/office/powerpoint/2010/main" val="30382381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5" name="Picture 7" descr="Figure_37_14"/>
          <p:cNvPicPr>
            <a:picLocks noChangeAspect="1" noChangeArrowheads="1"/>
          </p:cNvPicPr>
          <p:nvPr/>
        </p:nvPicPr>
        <p:blipFill>
          <a:blip r:embed="rId3">
            <a:extLst>
              <a:ext uri="{28A0092B-C50C-407E-A947-70E740481C1C}">
                <a14:useLocalDpi xmlns:a14="http://schemas.microsoft.com/office/drawing/2010/main" val="0"/>
              </a:ext>
            </a:extLst>
          </a:blip>
          <a:srcRect b="2380"/>
          <a:stretch>
            <a:fillRect/>
          </a:stretch>
        </p:blipFill>
        <p:spPr bwMode="auto">
          <a:xfrm>
            <a:off x="929871" y="1134687"/>
            <a:ext cx="4330700" cy="520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Text Box 4"/>
          <p:cNvSpPr txBox="1">
            <a:spLocks noChangeArrowheads="1"/>
          </p:cNvSpPr>
          <p:nvPr/>
        </p:nvSpPr>
        <p:spPr bwMode="auto">
          <a:xfrm>
            <a:off x="6010103" y="1430548"/>
            <a:ext cx="5660966"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marL="457200" marR="0" lvl="0" indent="-4572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n-ea"/>
                <a:cs typeface="+mn-cs"/>
              </a:rPr>
              <a:t>Scanning electron microscope – the electron beam is scanned back and forth across the object to be imaged.</a:t>
            </a:r>
          </a:p>
          <a:p>
            <a:pPr marL="457200" marR="0" lvl="0" indent="-4572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n-ea"/>
                <a:cs typeface="+mn-cs"/>
              </a:rPr>
              <a:t> Scanning electron microscope produce 3D images</a:t>
            </a:r>
          </a:p>
          <a:p>
            <a:pPr marL="457200" marR="0" lvl="0" indent="-4572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n-ea"/>
                <a:cs typeface="+mn-cs"/>
              </a:rPr>
              <a:t>Electron are accelerated by voltages of 10</a:t>
            </a:r>
            <a:r>
              <a:rPr kumimoji="0" lang="en-US" altLang="en-US" sz="2400" b="1" i="0" u="none" strike="noStrike" kern="1200" cap="none" spc="0" normalizeH="0" baseline="30000" noProof="0" dirty="0">
                <a:ln>
                  <a:noFill/>
                </a:ln>
                <a:solidFill>
                  <a:srgbClr val="333399"/>
                </a:solidFill>
                <a:effectLst/>
                <a:uLnTx/>
                <a:uFillTx/>
                <a:latin typeface="Comic Sans MS" panose="030F0702030302020204" pitchFamily="66" charset="0"/>
                <a:ea typeface="+mn-ea"/>
                <a:cs typeface="+mn-cs"/>
              </a:rPr>
              <a:t>5</a:t>
            </a: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n-ea"/>
                <a:cs typeface="+mn-cs"/>
              </a:rPr>
              <a:t>V.</a:t>
            </a:r>
          </a:p>
          <a:p>
            <a:pPr marL="457200" marR="0" lvl="0" indent="-4572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US" altLang="en-US" sz="2400" b="1" i="0" u="none" strike="noStrike" kern="1200" cap="none" spc="0" normalizeH="0" baseline="0" noProof="0" dirty="0">
                <a:ln>
                  <a:noFill/>
                </a:ln>
                <a:solidFill>
                  <a:srgbClr val="333399"/>
                </a:solidFill>
                <a:effectLst/>
                <a:uLnTx/>
                <a:uFillTx/>
                <a:latin typeface="Comic Sans MS" panose="030F0702030302020204" pitchFamily="66" charset="0"/>
                <a:ea typeface="+mn-ea"/>
                <a:cs typeface="+mn-cs"/>
              </a:rPr>
              <a:t> The resolution is on the order of the wavelength (0.1-0.5nm).</a:t>
            </a:r>
          </a:p>
        </p:txBody>
      </p:sp>
      <p:sp>
        <p:nvSpPr>
          <p:cNvPr id="64517" name="Rectangle 5"/>
          <p:cNvSpPr>
            <a:spLocks noGrp="1" noChangeArrowheads="1"/>
          </p:cNvSpPr>
          <p:nvPr>
            <p:ph type="title"/>
          </p:nvPr>
        </p:nvSpPr>
        <p:spPr>
          <a:xfrm>
            <a:off x="2830156" y="149658"/>
            <a:ext cx="7293691" cy="1280890"/>
          </a:xfrm>
        </p:spPr>
        <p:txBody>
          <a:bodyPr/>
          <a:lstStyle/>
          <a:p>
            <a:pPr eaLnBrk="1" hangingPunct="1"/>
            <a:r>
              <a:rPr lang="en-US" altLang="en-US" b="1" dirty="0">
                <a:solidFill>
                  <a:schemeClr val="accent5">
                    <a:lumMod val="50000"/>
                  </a:schemeClr>
                </a:solidFill>
                <a:latin typeface="Comic Sans MS" panose="030F0702030302020204" pitchFamily="66" charset="0"/>
              </a:rPr>
              <a:t>Scanning Electron Microscopes</a:t>
            </a:r>
          </a:p>
        </p:txBody>
      </p:sp>
    </p:spTree>
    <p:extLst>
      <p:ext uri="{BB962C8B-B14F-4D97-AF65-F5344CB8AC3E}">
        <p14:creationId xmlns:p14="http://schemas.microsoft.com/office/powerpoint/2010/main" val="42678963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spidey"/>
          <p:cNvPicPr>
            <a:picLocks noChangeAspect="1" noChangeArrowheads="1"/>
          </p:cNvPicPr>
          <p:nvPr/>
        </p:nvPicPr>
        <p:blipFill>
          <a:blip r:embed="rId2" cstate="print"/>
          <a:srcRect/>
          <a:stretch>
            <a:fillRect/>
          </a:stretch>
        </p:blipFill>
        <p:spPr bwMode="auto">
          <a:xfrm>
            <a:off x="1247979" y="1861989"/>
            <a:ext cx="3856036" cy="3161147"/>
          </a:xfrm>
          <a:prstGeom prst="rect">
            <a:avLst/>
          </a:prstGeom>
          <a:noFill/>
          <a:ln w="9525">
            <a:noFill/>
            <a:miter lim="800000"/>
            <a:headEnd/>
            <a:tailEnd/>
          </a:ln>
        </p:spPr>
      </p:pic>
      <p:pic>
        <p:nvPicPr>
          <p:cNvPr id="3" name="Picture 8" descr="eye"/>
          <p:cNvPicPr>
            <a:picLocks noChangeAspect="1" noChangeArrowheads="1"/>
          </p:cNvPicPr>
          <p:nvPr/>
        </p:nvPicPr>
        <p:blipFill>
          <a:blip r:embed="rId3" cstate="print"/>
          <a:srcRect/>
          <a:stretch>
            <a:fillRect/>
          </a:stretch>
        </p:blipFill>
        <p:spPr bwMode="auto">
          <a:xfrm>
            <a:off x="5605549" y="1869318"/>
            <a:ext cx="2057400" cy="1685925"/>
          </a:xfrm>
          <a:prstGeom prst="rect">
            <a:avLst/>
          </a:prstGeom>
          <a:noFill/>
          <a:ln w="9525">
            <a:noFill/>
            <a:miter lim="800000"/>
            <a:headEnd/>
            <a:tailEnd/>
          </a:ln>
        </p:spPr>
      </p:pic>
      <p:pic>
        <p:nvPicPr>
          <p:cNvPr id="4" name="Picture 11" descr="DNA1"/>
          <p:cNvPicPr>
            <a:picLocks noChangeAspect="1" noChangeArrowheads="1"/>
          </p:cNvPicPr>
          <p:nvPr/>
        </p:nvPicPr>
        <p:blipFill>
          <a:blip r:embed="rId4" cstate="print"/>
          <a:srcRect/>
          <a:stretch>
            <a:fillRect/>
          </a:stretch>
        </p:blipFill>
        <p:spPr bwMode="auto">
          <a:xfrm>
            <a:off x="5525026" y="3974527"/>
            <a:ext cx="2362200" cy="1574800"/>
          </a:xfrm>
          <a:prstGeom prst="rect">
            <a:avLst/>
          </a:prstGeom>
          <a:noFill/>
          <a:ln w="9525">
            <a:noFill/>
            <a:miter lim="800000"/>
            <a:headEnd/>
            <a:tailEnd/>
          </a:ln>
        </p:spPr>
      </p:pic>
      <p:sp>
        <p:nvSpPr>
          <p:cNvPr id="5" name="Text Box 9"/>
          <p:cNvSpPr txBox="1">
            <a:spLocks noChangeArrowheads="1"/>
          </p:cNvSpPr>
          <p:nvPr/>
        </p:nvSpPr>
        <p:spPr bwMode="auto">
          <a:xfrm>
            <a:off x="5932517" y="3512862"/>
            <a:ext cx="1547218" cy="461665"/>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Ant’s Eye</a:t>
            </a:r>
          </a:p>
        </p:txBody>
      </p:sp>
      <p:sp>
        <p:nvSpPr>
          <p:cNvPr id="6" name="Text Box 6"/>
          <p:cNvSpPr txBox="1">
            <a:spLocks noChangeArrowheads="1"/>
          </p:cNvSpPr>
          <p:nvPr/>
        </p:nvSpPr>
        <p:spPr bwMode="auto">
          <a:xfrm>
            <a:off x="1765069" y="5103707"/>
            <a:ext cx="1856598" cy="461665"/>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Tiny Spider</a:t>
            </a:r>
          </a:p>
        </p:txBody>
      </p:sp>
      <p:sp>
        <p:nvSpPr>
          <p:cNvPr id="8" name="TextBox 7"/>
          <p:cNvSpPr txBox="1"/>
          <p:nvPr/>
        </p:nvSpPr>
        <p:spPr>
          <a:xfrm>
            <a:off x="3962400" y="457201"/>
            <a:ext cx="4742004"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Electron Microscopy</a:t>
            </a:r>
          </a:p>
        </p:txBody>
      </p:sp>
      <p:sp>
        <p:nvSpPr>
          <p:cNvPr id="9" name="TextBox 8"/>
          <p:cNvSpPr txBox="1"/>
          <p:nvPr/>
        </p:nvSpPr>
        <p:spPr>
          <a:xfrm>
            <a:off x="3533979" y="1219201"/>
            <a:ext cx="603402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Use </a:t>
            </a:r>
            <a:r>
              <a:rPr kumimoji="0" lang="en-US" sz="2400" b="0" i="0" u="none"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electron waves just like light waves</a:t>
            </a: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t>
            </a:r>
          </a:p>
        </p:txBody>
      </p:sp>
      <p:sp>
        <p:nvSpPr>
          <p:cNvPr id="10" name="Text Box 6"/>
          <p:cNvSpPr txBox="1">
            <a:spLocks noChangeArrowheads="1"/>
          </p:cNvSpPr>
          <p:nvPr/>
        </p:nvSpPr>
        <p:spPr bwMode="auto">
          <a:xfrm>
            <a:off x="5520001" y="5565372"/>
            <a:ext cx="2228495" cy="461665"/>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DNA Molecule</a:t>
            </a:r>
          </a:p>
        </p:txBody>
      </p:sp>
      <p:pic>
        <p:nvPicPr>
          <p:cNvPr id="7" name="Picture 6"/>
          <p:cNvPicPr>
            <a:picLocks noChangeAspect="1"/>
          </p:cNvPicPr>
          <p:nvPr/>
        </p:nvPicPr>
        <p:blipFill>
          <a:blip r:embed="rId5"/>
          <a:stretch>
            <a:fillRect/>
          </a:stretch>
        </p:blipFill>
        <p:spPr>
          <a:xfrm>
            <a:off x="8204985" y="2111433"/>
            <a:ext cx="3745509" cy="2745523"/>
          </a:xfrm>
          <a:prstGeom prst="rect">
            <a:avLst/>
          </a:prstGeom>
        </p:spPr>
      </p:pic>
      <p:sp>
        <p:nvSpPr>
          <p:cNvPr id="11" name="TextBox 10"/>
          <p:cNvSpPr txBox="1"/>
          <p:nvPr/>
        </p:nvSpPr>
        <p:spPr>
          <a:xfrm>
            <a:off x="9168939" y="4983821"/>
            <a:ext cx="26853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Ni</a:t>
            </a:r>
            <a:r>
              <a:rPr kumimoji="0" lang="en-US" sz="1800" b="0" i="0" u="none" strike="noStrike" kern="1200" cap="none" spc="0" normalizeH="0" baseline="-25000" noProof="0" dirty="0">
                <a:ln>
                  <a:noFill/>
                </a:ln>
                <a:solidFill>
                  <a:prstClr val="black"/>
                </a:solidFill>
                <a:effectLst/>
                <a:uLnTx/>
                <a:uFillTx/>
                <a:latin typeface="Comic Sans MS" panose="030F0702030302020204" pitchFamily="66" charset="0"/>
                <a:ea typeface="+mn-ea"/>
                <a:cs typeface="+mn-cs"/>
              </a:rPr>
              <a:t>3</a:t>
            </a: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(HITP)</a:t>
            </a:r>
            <a:r>
              <a:rPr kumimoji="0" lang="en-US" sz="1800" b="0" i="0" u="none" strike="noStrike" kern="1200" cap="none" spc="0" normalizeH="0" baseline="-25000" noProof="0" dirty="0">
                <a:ln>
                  <a:noFill/>
                </a:ln>
                <a:solidFill>
                  <a:prstClr val="black"/>
                </a:solidFill>
                <a:effectLst/>
                <a:uLnTx/>
                <a:uFillTx/>
                <a:latin typeface="Comic Sans MS" panose="030F0702030302020204" pitchFamily="66" charset="0"/>
                <a:ea typeface="+mn-ea"/>
                <a:cs typeface="+mn-cs"/>
              </a:rPr>
              <a:t>2 </a:t>
            </a:r>
            <a:r>
              <a:rPr kumimoji="0" lang="en-US" sz="18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Nanosheets</a:t>
            </a:r>
            <a:endParaRPr kumimoji="0" lang="en-US" sz="1800" b="0" i="0" u="none" strike="noStrike" kern="1200" cap="none" spc="0" normalizeH="0" baseline="-25000" noProof="0" dirty="0">
              <a:ln>
                <a:noFill/>
              </a:ln>
              <a:solidFill>
                <a:prstClr val="black"/>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3134734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0295" y="372183"/>
            <a:ext cx="8785599" cy="616861"/>
          </a:xfrm>
        </p:spPr>
        <p:txBody>
          <a:bodyPr>
            <a:noAutofit/>
          </a:bodyPr>
          <a:lstStyle/>
          <a:p>
            <a:r>
              <a:rPr lang="en-US" sz="4400" dirty="0">
                <a:solidFill>
                  <a:schemeClr val="accent1">
                    <a:lumMod val="75000"/>
                  </a:schemeClr>
                </a:solidFill>
                <a:latin typeface="Comic Sans MS" panose="030F0702030302020204" pitchFamily="66" charset="0"/>
              </a:rPr>
              <a:t>Diffraction of Other Particles</a:t>
            </a:r>
          </a:p>
        </p:txBody>
      </p:sp>
      <p:sp>
        <p:nvSpPr>
          <p:cNvPr id="3" name="Content Placeholder 2"/>
          <p:cNvSpPr>
            <a:spLocks noGrp="1"/>
          </p:cNvSpPr>
          <p:nvPr>
            <p:ph idx="1"/>
          </p:nvPr>
        </p:nvSpPr>
        <p:spPr>
          <a:xfrm>
            <a:off x="1315616" y="1240971"/>
            <a:ext cx="10599576" cy="5449078"/>
          </a:xfrm>
        </p:spPr>
        <p:txBody>
          <a:bodyPr>
            <a:normAutofit/>
          </a:bodyPr>
          <a:lstStyle/>
          <a:p>
            <a:r>
              <a:rPr lang="en-US" sz="2400" dirty="0">
                <a:latin typeface="Comic Sans MS" panose="030F0702030302020204" pitchFamily="66" charset="0"/>
              </a:rPr>
              <a:t>The </a:t>
            </a:r>
            <a:r>
              <a:rPr lang="en-US" sz="2400" b="1" dirty="0">
                <a:latin typeface="Comic Sans MS" panose="030F0702030302020204" pitchFamily="66" charset="0"/>
              </a:rPr>
              <a:t>wave properties of neutral atoms and molecules were first demonstrated by O. Stern and I. </a:t>
            </a:r>
            <a:r>
              <a:rPr lang="en-US" sz="2400" b="1" dirty="0" err="1">
                <a:latin typeface="Comic Sans MS" panose="030F0702030302020204" pitchFamily="66" charset="0"/>
              </a:rPr>
              <a:t>Estermann</a:t>
            </a:r>
            <a:r>
              <a:rPr lang="en-US" sz="2400" b="1" dirty="0">
                <a:latin typeface="Comic Sans MS" panose="030F0702030302020204" pitchFamily="66" charset="0"/>
              </a:rPr>
              <a:t> in 1930 </a:t>
            </a:r>
            <a:r>
              <a:rPr lang="en-US" sz="2400" dirty="0">
                <a:latin typeface="Comic Sans MS" panose="030F0702030302020204" pitchFamily="66" charset="0"/>
              </a:rPr>
              <a:t>with beams of helium atoms and hydrogen molecules diffracted from a lithium fluoride crystal. Since the </a:t>
            </a:r>
            <a:r>
              <a:rPr lang="en-US" sz="2400" b="1" u="sng" dirty="0">
                <a:latin typeface="Comic Sans MS" panose="030F0702030302020204" pitchFamily="66" charset="0"/>
              </a:rPr>
              <a:t>particles are neutral</a:t>
            </a:r>
            <a:r>
              <a:rPr lang="en-US" sz="2400" dirty="0">
                <a:latin typeface="Comic Sans MS" panose="030F0702030302020204" pitchFamily="66" charset="0"/>
              </a:rPr>
              <a:t>, there is no possibility of accelerating them with electrostatic potentials. </a:t>
            </a:r>
          </a:p>
          <a:p>
            <a:r>
              <a:rPr lang="en-US" sz="2400" dirty="0">
                <a:latin typeface="Comic Sans MS" panose="030F0702030302020204" pitchFamily="66" charset="0"/>
              </a:rPr>
              <a:t>The energy of the molecules was </a:t>
            </a:r>
            <a:r>
              <a:rPr lang="en-US" sz="2400" b="1" dirty="0">
                <a:latin typeface="Comic Sans MS" panose="030F0702030302020204" pitchFamily="66" charset="0"/>
              </a:rPr>
              <a:t>that of their average thermal motion</a:t>
            </a:r>
            <a:r>
              <a:rPr lang="en-US" sz="2400" dirty="0">
                <a:latin typeface="Comic Sans MS" panose="030F0702030302020204" pitchFamily="66" charset="0"/>
              </a:rPr>
              <a:t>, about 0.03 eV, which implies a de Broglie wavelength of about 0.10 nm for these molecules.</a:t>
            </a:r>
          </a:p>
          <a:p>
            <a:r>
              <a:rPr lang="en-US" sz="2400" dirty="0">
                <a:latin typeface="Comic Sans MS" panose="030F0702030302020204" pitchFamily="66" charset="0"/>
              </a:rPr>
              <a:t>Because of </a:t>
            </a:r>
            <a:r>
              <a:rPr lang="en-US" sz="2400" b="1" dirty="0">
                <a:latin typeface="Comic Sans MS" panose="030F0702030302020204" pitchFamily="66" charset="0"/>
              </a:rPr>
              <a:t>their low energy, the scattering occurs just from the array of atoms on the surface of the crystal</a:t>
            </a:r>
            <a:r>
              <a:rPr lang="en-US" sz="2400" dirty="0">
                <a:latin typeface="Comic Sans MS" panose="030F0702030302020204" pitchFamily="66" charset="0"/>
              </a:rPr>
              <a:t>, in contrast to Davisson and </a:t>
            </a:r>
            <a:r>
              <a:rPr lang="en-US" sz="2400" dirty="0" err="1">
                <a:latin typeface="Comic Sans MS" panose="030F0702030302020204" pitchFamily="66" charset="0"/>
              </a:rPr>
              <a:t>Germer’s</a:t>
            </a:r>
            <a:r>
              <a:rPr lang="en-US" sz="2400" dirty="0">
                <a:latin typeface="Comic Sans MS" panose="030F0702030302020204" pitchFamily="66" charset="0"/>
              </a:rPr>
              <a:t> experiment</a:t>
            </a:r>
          </a:p>
        </p:txBody>
      </p:sp>
    </p:spTree>
    <p:extLst>
      <p:ext uri="{BB962C8B-B14F-4D97-AF65-F5344CB8AC3E}">
        <p14:creationId xmlns:p14="http://schemas.microsoft.com/office/powerpoint/2010/main" val="32495725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3602" y="521473"/>
            <a:ext cx="8785599" cy="700837"/>
          </a:xfrm>
        </p:spPr>
        <p:txBody>
          <a:bodyPr/>
          <a:lstStyle/>
          <a:p>
            <a:r>
              <a:rPr lang="en-US" sz="3200" dirty="0">
                <a:solidFill>
                  <a:prstClr val="black">
                    <a:lumMod val="85000"/>
                    <a:lumOff val="15000"/>
                  </a:prstClr>
                </a:solidFill>
                <a:latin typeface="Comic Sans MS" panose="030F0702030302020204" pitchFamily="66" charset="0"/>
              </a:rPr>
              <a:t>Diffraction of Other Particles</a:t>
            </a:r>
            <a:endParaRPr lang="en-US" dirty="0"/>
          </a:p>
        </p:txBody>
      </p:sp>
      <p:pic>
        <p:nvPicPr>
          <p:cNvPr id="4" name="Content Placeholder 3"/>
          <p:cNvPicPr>
            <a:picLocks noGrp="1" noChangeAspect="1"/>
          </p:cNvPicPr>
          <p:nvPr>
            <p:ph idx="1"/>
          </p:nvPr>
        </p:nvPicPr>
        <p:blipFill>
          <a:blip r:embed="rId2"/>
          <a:stretch>
            <a:fillRect/>
          </a:stretch>
        </p:blipFill>
        <p:spPr>
          <a:xfrm>
            <a:off x="177690" y="1222310"/>
            <a:ext cx="6848261" cy="4997328"/>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5311833" y="1492898"/>
                <a:ext cx="6528713" cy="369331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lphaLcParenR"/>
                  <a:tabLst/>
                  <a:defRPr/>
                </a:pP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He atoms impinge upon the surface of the </a:t>
                </a:r>
                <a:r>
                  <a:rPr kumimoji="0" lang="en-US" sz="18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LiF</a:t>
                </a: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crystal at angle </a:t>
                </a:r>
                <a14:m>
                  <m:oMath xmlns:m="http://schemas.openxmlformats.org/officeDocument/2006/math">
                    <m:r>
                      <m:rPr>
                        <m:sty m:val="p"/>
                      </m:rPr>
                      <a:rPr kumimoji="0" lang="el-GR"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θ</m:t>
                    </m:r>
                  </m:oMath>
                </a14:m>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t>
                </a:r>
                <a14:m>
                  <m:oMath xmlns:m="http://schemas.openxmlformats.org/officeDocument/2006/math">
                    <m:r>
                      <m:rPr>
                        <m:sty m:val="p"/>
                      </m:rPr>
                      <a:rPr kumimoji="0" lang="el-GR"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θ</m:t>
                    </m:r>
                  </m:oMath>
                </a14:m>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 18.5° in </a:t>
                </a:r>
                <a:r>
                  <a:rPr kumimoji="0" lang="en-US" sz="18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Estermann</a:t>
                </a: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and Stern’s experiment). </a:t>
                </a:r>
                <a:r>
                  <a:rPr kumimoji="0" lang="en-US" sz="1800" b="0" i="0" u="sng"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The reflected beam also makes the same angle </a:t>
                </a:r>
                <a14:m>
                  <m:oMath xmlns:m="http://schemas.openxmlformats.org/officeDocument/2006/math">
                    <m:r>
                      <m:rPr>
                        <m:sty m:val="p"/>
                      </m:rPr>
                      <a:rPr kumimoji="0" lang="el-GR" sz="1800" b="0" i="1" u="sng" strike="noStrike" kern="1200" cap="none" spc="0" normalizeH="0" baseline="0" noProof="0" dirty="0">
                        <a:ln>
                          <a:noFill/>
                        </a:ln>
                        <a:solidFill>
                          <a:srgbClr val="A53010">
                            <a:lumMod val="75000"/>
                          </a:srgbClr>
                        </a:solidFill>
                        <a:effectLst/>
                        <a:uLnTx/>
                        <a:uFillTx/>
                        <a:latin typeface="Cambria Math" panose="02040503050406030204" pitchFamily="18" charset="0"/>
                        <a:ea typeface="+mn-ea"/>
                        <a:cs typeface="+mn-cs"/>
                      </a:rPr>
                      <m:t>θ</m:t>
                    </m:r>
                  </m:oMath>
                </a14:m>
                <a:r>
                  <a:rPr kumimoji="0" lang="en-US" sz="1800" b="0" i="0" u="sng"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 with the surface but is also scattered at azimuthal angles </a:t>
                </a:r>
                <a:r>
                  <a:rPr kumimoji="0" lang="el-GR" sz="1800" b="0" i="0" u="sng"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π</a:t>
                </a:r>
                <a:r>
                  <a:rPr kumimoji="0" lang="en-US" sz="1800" b="0" i="0" u="sng" strike="noStrike" kern="1200" cap="none" spc="0" normalizeH="0" baseline="0" noProof="0" dirty="0">
                    <a:ln>
                      <a:noFill/>
                    </a:ln>
                    <a:solidFill>
                      <a:srgbClr val="A53010">
                        <a:lumMod val="75000"/>
                      </a:srgbClr>
                    </a:solidFill>
                    <a:effectLst/>
                    <a:uLnTx/>
                    <a:uFillTx/>
                    <a:latin typeface="Comic Sans MS" panose="030F0702030302020204" pitchFamily="66" charset="0"/>
                    <a:ea typeface="+mn-ea"/>
                    <a:cs typeface="+mn-cs"/>
                  </a:rPr>
                  <a:t> relative to an axis perpendicular to the surface.</a:t>
                </a:r>
                <a:r>
                  <a:rPr kumimoji="0" lang="en-US" sz="1800" b="0" i="0" u="sng" strike="noStrike" kern="1200" cap="none" spc="0" normalizeH="0" baseline="0" noProof="0" dirty="0">
                    <a:ln>
                      <a:noFill/>
                    </a:ln>
                    <a:solidFill>
                      <a:srgbClr val="A53010">
                        <a:lumMod val="75000"/>
                      </a:srgbClr>
                    </a:solidFill>
                    <a:effectLst/>
                    <a:uLnTx/>
                    <a:uFillTx/>
                    <a:latin typeface="Century Gothic" panose="020B0502020202020204"/>
                    <a:ea typeface="+mn-ea"/>
                    <a:cs typeface="+mn-cs"/>
                  </a:rPr>
                  <a:t> </a:t>
                </a:r>
              </a:p>
              <a:p>
                <a:pPr marL="342900" marR="0" lvl="0" indent="-342900" algn="l" defTabSz="914400" rtl="0" eaLnBrk="1" fontAlgn="auto" latinLnBrk="0" hangingPunct="1">
                  <a:lnSpc>
                    <a:spcPct val="100000"/>
                  </a:lnSpc>
                  <a:spcBef>
                    <a:spcPts val="0"/>
                  </a:spcBef>
                  <a:spcAft>
                    <a:spcPts val="0"/>
                  </a:spcAft>
                  <a:buClrTx/>
                  <a:buSzTx/>
                  <a:buFontTx/>
                  <a:buAutoNum type="alphaLcParenR"/>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lphaLcParenR"/>
                  <a:tabLst/>
                  <a:defRPr/>
                </a:pP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The detector views the surface at angle </a:t>
                </a:r>
                <a14:m>
                  <m:oMath xmlns:m="http://schemas.openxmlformats.org/officeDocument/2006/math">
                    <m:r>
                      <m:rPr>
                        <m:sty m:val="p"/>
                      </m:rPr>
                      <a:rPr kumimoji="0" lang="el-GR"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θ</m:t>
                    </m:r>
                  </m:oMath>
                </a14:m>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but can scan through the angle </a:t>
                </a:r>
                <a:r>
                  <a:rPr kumimoji="0" lang="el-GR"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π</a:t>
                </a: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t>
                </a:r>
              </a:p>
              <a:p>
                <a:pPr marL="342900" marR="0" lvl="0" indent="-342900" algn="l" defTabSz="914400" rtl="0" eaLnBrk="1" fontAlgn="auto" latinLnBrk="0" hangingPunct="1">
                  <a:lnSpc>
                    <a:spcPct val="100000"/>
                  </a:lnSpc>
                  <a:spcBef>
                    <a:spcPts val="0"/>
                  </a:spcBef>
                  <a:spcAft>
                    <a:spcPts val="0"/>
                  </a:spcAft>
                  <a:buClrTx/>
                  <a:buSzTx/>
                  <a:buFontTx/>
                  <a:buAutoNum type="alphaLcParenR"/>
                  <a:tabLst/>
                  <a:defRPr/>
                </a:pPr>
                <a:endPar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c) At angle </a:t>
                </a:r>
                <a:r>
                  <a:rPr kumimoji="0" lang="el-GR"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π</a:t>
                </a: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where the path difference (d sin </a:t>
                </a:r>
                <a:r>
                  <a:rPr kumimoji="0" lang="el-GR"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π</a:t>
                </a: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between adjacent “rays” is n</a:t>
                </a:r>
                <a:r>
                  <a:rPr kumimoji="0" lang="el-GR"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λ</a:t>
                </a:r>
                <a:r>
                  <a:rPr kumimoji="0" lang="en-US"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constructive interference, i.e., a diffraction peak, occurs. The n = 1 peaks occur on either side of the n = 0 maximum.</a:t>
                </a:r>
              </a:p>
            </p:txBody>
          </p:sp>
        </mc:Choice>
        <mc:Fallback xmlns="">
          <p:sp>
            <p:nvSpPr>
              <p:cNvPr id="5" name="TextBox 4"/>
              <p:cNvSpPr txBox="1">
                <a:spLocks noRot="1" noChangeAspect="1" noMove="1" noResize="1" noEditPoints="1" noAdjustHandles="1" noChangeArrowheads="1" noChangeShapeType="1" noTextEdit="1"/>
              </p:cNvSpPr>
              <p:nvPr/>
            </p:nvSpPr>
            <p:spPr>
              <a:xfrm>
                <a:off x="5311833" y="1492898"/>
                <a:ext cx="6528713" cy="3693319"/>
              </a:xfrm>
              <a:prstGeom prst="rect">
                <a:avLst/>
              </a:prstGeom>
              <a:blipFill>
                <a:blip r:embed="rId3"/>
                <a:stretch>
                  <a:fillRect l="-1120" t="-1980" r="-1401" b="-18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332651" y="2621902"/>
                <a:ext cx="34523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l-GR"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θ</m:t>
                      </m:r>
                    </m:oMath>
                  </m:oMathPara>
                </a14:m>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332651" y="2621902"/>
                <a:ext cx="345233"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724924" y="2437236"/>
                <a:ext cx="37542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l-GR"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θ</m:t>
                      </m:r>
                    </m:oMath>
                  </m:oMathPara>
                </a14:m>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mc:Choice>
        <mc:Fallback xmlns="">
          <p:sp>
            <p:nvSpPr>
              <p:cNvPr id="7" name="Rectangle 6"/>
              <p:cNvSpPr>
                <a:spLocks noRot="1" noChangeAspect="1" noMove="1" noResize="1" noEditPoints="1" noAdjustHandles="1" noChangeArrowheads="1" noChangeShapeType="1" noTextEdit="1"/>
              </p:cNvSpPr>
              <p:nvPr/>
            </p:nvSpPr>
            <p:spPr>
              <a:xfrm>
                <a:off x="3724924" y="2437236"/>
                <a:ext cx="375424" cy="36933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2427531" y="5544590"/>
                <a:ext cx="33214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l-GR" sz="14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θ</m:t>
                      </m:r>
                    </m:oMath>
                  </m:oMathPara>
                </a14:m>
                <a:endParaRPr kumimoji="0" lang="en-US" sz="14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2427531" y="5544590"/>
                <a:ext cx="332142" cy="30777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790221" y="5544589"/>
                <a:ext cx="33214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m:rPr>
                          <m:sty m:val="p"/>
                        </m:rPr>
                        <a:rPr kumimoji="0" lang="el-GR" sz="14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θ</m:t>
                      </m:r>
                    </m:oMath>
                  </m:oMathPara>
                </a14:m>
                <a:endParaRPr kumimoji="0" lang="en-US" sz="14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1790221" y="5544589"/>
                <a:ext cx="332142" cy="307777"/>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561162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0296" y="288466"/>
            <a:ext cx="8785599" cy="644853"/>
          </a:xfrm>
        </p:spPr>
        <p:txBody>
          <a:bodyPr/>
          <a:lstStyle/>
          <a:p>
            <a:r>
              <a:rPr lang="en-US" sz="3200" dirty="0">
                <a:solidFill>
                  <a:prstClr val="black">
                    <a:lumMod val="85000"/>
                    <a:lumOff val="15000"/>
                  </a:prstClr>
                </a:solidFill>
                <a:latin typeface="Comic Sans MS" panose="030F0702030302020204" pitchFamily="66" charset="0"/>
              </a:rPr>
              <a:t>Diffraction of Other Particles</a:t>
            </a:r>
            <a:endParaRPr lang="en-US" dirty="0"/>
          </a:p>
        </p:txBody>
      </p:sp>
      <p:pic>
        <p:nvPicPr>
          <p:cNvPr id="4" name="Content Placeholder 3"/>
          <p:cNvPicPr>
            <a:picLocks noGrp="1" noChangeAspect="1"/>
          </p:cNvPicPr>
          <p:nvPr>
            <p:ph idx="1"/>
          </p:nvPr>
        </p:nvPicPr>
        <p:blipFill>
          <a:blip r:embed="rId2"/>
          <a:stretch>
            <a:fillRect/>
          </a:stretch>
        </p:blipFill>
        <p:spPr>
          <a:xfrm>
            <a:off x="1216805" y="1424240"/>
            <a:ext cx="3992711" cy="3276528"/>
          </a:xfrm>
          <a:prstGeom prst="rect">
            <a:avLst/>
          </a:prstGeom>
        </p:spPr>
      </p:pic>
      <p:sp>
        <p:nvSpPr>
          <p:cNvPr id="5" name="TextBox 4"/>
          <p:cNvSpPr txBox="1"/>
          <p:nvPr/>
        </p:nvSpPr>
        <p:spPr>
          <a:xfrm>
            <a:off x="1091185" y="4988283"/>
            <a:ext cx="4357893"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Diffraction pattern produced by 0.0568-eV neutrons (de Broglie wavelength of 0.120 nm) and a target of polycrystalline copper. Note the similarity in the patterns produced by x rays, electrons, and neutrons. [Courtesy of C. G. Shull.]</a:t>
            </a:r>
          </a:p>
        </p:txBody>
      </p:sp>
      <p:pic>
        <p:nvPicPr>
          <p:cNvPr id="6" name="Picture 5"/>
          <p:cNvPicPr>
            <a:picLocks noChangeAspect="1"/>
          </p:cNvPicPr>
          <p:nvPr/>
        </p:nvPicPr>
        <p:blipFill>
          <a:blip r:embed="rId3"/>
          <a:stretch>
            <a:fillRect/>
          </a:stretch>
        </p:blipFill>
        <p:spPr>
          <a:xfrm>
            <a:off x="6536130" y="1424240"/>
            <a:ext cx="3335657" cy="3335657"/>
          </a:xfrm>
          <a:prstGeom prst="rect">
            <a:avLst/>
          </a:prstGeom>
        </p:spPr>
      </p:pic>
      <p:sp>
        <p:nvSpPr>
          <p:cNvPr id="7" name="TextBox 6"/>
          <p:cNvSpPr txBox="1"/>
          <p:nvPr/>
        </p:nvSpPr>
        <p:spPr>
          <a:xfrm>
            <a:off x="6190899" y="4700769"/>
            <a:ext cx="4110097" cy="980012"/>
          </a:xfrm>
          <a:prstGeom prst="rect">
            <a:avLst/>
          </a:prstGeom>
          <a:noFill/>
        </p:spPr>
        <p:txBody>
          <a:bodyPr wrap="square" rtlCol="0">
            <a:spAutoFit/>
          </a:bodyPr>
          <a:lstStyle/>
          <a:p>
            <a:pPr marL="551815" marR="754380" lvl="0" indent="-635" algn="l" defTabSz="914400" rtl="0" eaLnBrk="0" fontAlgn="auto" latinLnBrk="0" hangingPunct="0">
              <a:lnSpc>
                <a:spcPct val="103000"/>
              </a:lnSpc>
              <a:spcBef>
                <a:spcPts val="445"/>
              </a:spcBef>
              <a:spcAft>
                <a:spcPts val="0"/>
              </a:spcAft>
              <a:buClrTx/>
              <a:buSzTx/>
              <a:buFontTx/>
              <a:buNone/>
              <a:tabLst/>
              <a:defRPr/>
            </a:pPr>
            <a:r>
              <a:rPr kumimoji="0" lang="en-US" sz="1400" b="0" i="0" u="none" strike="noStrike" kern="1200" cap="none" spc="0" normalizeH="0" baseline="0" noProof="0" dirty="0">
                <a:ln>
                  <a:noFill/>
                </a:ln>
                <a:solidFill>
                  <a:srgbClr val="231F20"/>
                </a:solidFill>
                <a:effectLst/>
                <a:uLnTx/>
                <a:uFillTx/>
                <a:latin typeface="Comic Sans MS" panose="030F0702030302020204" pitchFamily="66" charset="0"/>
                <a:ea typeface="Times New Roman" panose="02020603050405020304" pitchFamily="18" charset="0"/>
                <a:cs typeface="+mn-cs"/>
              </a:rPr>
              <a:t>Neutron Laue pattern of </a:t>
            </a:r>
            <a:r>
              <a:rPr kumimoji="0" lang="en-US" sz="1400" b="0" i="0" u="none" strike="noStrike" kern="1200" cap="none" spc="0" normalizeH="0" baseline="0" noProof="0" dirty="0" err="1">
                <a:ln>
                  <a:noFill/>
                </a:ln>
                <a:solidFill>
                  <a:srgbClr val="231F20"/>
                </a:solidFill>
                <a:effectLst/>
                <a:uLnTx/>
                <a:uFillTx/>
                <a:latin typeface="Comic Sans MS" panose="030F0702030302020204" pitchFamily="66" charset="0"/>
                <a:ea typeface="Times New Roman" panose="02020603050405020304" pitchFamily="18" charset="0"/>
                <a:cs typeface="+mn-cs"/>
              </a:rPr>
              <a:t>NaCl</a:t>
            </a:r>
            <a:r>
              <a:rPr kumimoji="0" lang="en-US" sz="1400" b="0" i="0" u="none" strike="noStrike" kern="1200" cap="none" spc="0" normalizeH="0" baseline="0" noProof="0" dirty="0">
                <a:ln>
                  <a:noFill/>
                </a:ln>
                <a:solidFill>
                  <a:srgbClr val="231F20"/>
                </a:solidFill>
                <a:effectLst/>
                <a:uLnTx/>
                <a:uFillTx/>
                <a:latin typeface="Comic Sans MS" panose="030F0702030302020204" pitchFamily="66" charset="0"/>
                <a:ea typeface="Times New Roman" panose="02020603050405020304" pitchFamily="18" charset="0"/>
                <a:cs typeface="+mn-cs"/>
              </a:rPr>
              <a:t>. Compare this with the x-ray Laue pattern [</a:t>
            </a:r>
            <a:r>
              <a:rPr kumimoji="0" lang="en-US" sz="1400" b="0" i="1" u="none" strike="noStrike" kern="1200" cap="none" spc="0" normalizeH="0" baseline="0" noProof="0" dirty="0">
                <a:ln>
                  <a:noFill/>
                </a:ln>
                <a:solidFill>
                  <a:srgbClr val="231F20"/>
                </a:solidFill>
                <a:effectLst/>
                <a:uLnTx/>
                <a:uFillTx/>
                <a:latin typeface="Comic Sans MS" panose="030F0702030302020204" pitchFamily="66" charset="0"/>
                <a:ea typeface="Times New Roman" panose="02020603050405020304" pitchFamily="18" charset="0"/>
                <a:cs typeface="+mn-cs"/>
              </a:rPr>
              <a:t>Courtesy of</a:t>
            </a:r>
            <a:r>
              <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Times New Roman" panose="02020603050405020304" pitchFamily="18" charset="0"/>
                <a:cs typeface="+mn-cs"/>
              </a:rPr>
              <a:t> </a:t>
            </a:r>
            <a:r>
              <a:rPr kumimoji="0" lang="en-US" sz="1400" b="0" i="1" u="none" strike="noStrike" kern="1200" cap="none" spc="0" normalizeH="0" baseline="0" noProof="0" dirty="0">
                <a:ln>
                  <a:noFill/>
                </a:ln>
                <a:solidFill>
                  <a:srgbClr val="231F20"/>
                </a:solidFill>
                <a:effectLst/>
                <a:uLnTx/>
                <a:uFillTx/>
                <a:latin typeface="Comic Sans MS" panose="030F0702030302020204" pitchFamily="66" charset="0"/>
                <a:ea typeface="Times New Roman" panose="02020603050405020304" pitchFamily="18" charset="0"/>
                <a:cs typeface="+mn-cs"/>
              </a:rPr>
              <a:t>E. O. </a:t>
            </a:r>
            <a:r>
              <a:rPr kumimoji="0" lang="en-US" sz="1400" b="0" i="1" u="none" strike="noStrike" kern="1200" cap="none" spc="0" normalizeH="0" baseline="0" noProof="0" dirty="0" err="1">
                <a:ln>
                  <a:noFill/>
                </a:ln>
                <a:solidFill>
                  <a:srgbClr val="231F20"/>
                </a:solidFill>
                <a:effectLst/>
                <a:uLnTx/>
                <a:uFillTx/>
                <a:latin typeface="Comic Sans MS" panose="030F0702030302020204" pitchFamily="66" charset="0"/>
                <a:ea typeface="Times New Roman" panose="02020603050405020304" pitchFamily="18" charset="0"/>
                <a:cs typeface="+mn-cs"/>
              </a:rPr>
              <a:t>Wollan</a:t>
            </a:r>
            <a:r>
              <a:rPr kumimoji="0" lang="en-US" sz="1400" b="0" i="1" u="none" strike="noStrike" kern="1200" cap="none" spc="0" normalizeH="0" baseline="0" noProof="0" dirty="0">
                <a:ln>
                  <a:noFill/>
                </a:ln>
                <a:solidFill>
                  <a:srgbClr val="231F20"/>
                </a:solidFill>
                <a:effectLst/>
                <a:uLnTx/>
                <a:uFillTx/>
                <a:latin typeface="Comic Sans MS" panose="030F0702030302020204" pitchFamily="66" charset="0"/>
                <a:ea typeface="Times New Roman" panose="02020603050405020304" pitchFamily="18" charset="0"/>
                <a:cs typeface="+mn-cs"/>
              </a:rPr>
              <a:t> and C. G. Shull.</a:t>
            </a:r>
            <a:r>
              <a:rPr kumimoji="0" lang="en-US" sz="1400" b="0" i="0" u="none" strike="noStrike" kern="1200" cap="none" spc="0" normalizeH="0" baseline="0" noProof="0" dirty="0">
                <a:ln>
                  <a:noFill/>
                </a:ln>
                <a:solidFill>
                  <a:srgbClr val="231F20"/>
                </a:solidFill>
                <a:effectLst/>
                <a:uLnTx/>
                <a:uFillTx/>
                <a:latin typeface="Comic Sans MS" panose="030F0702030302020204" pitchFamily="66" charset="0"/>
                <a:ea typeface="Times New Roman" panose="02020603050405020304" pitchFamily="18" charset="0"/>
                <a:cs typeface="+mn-cs"/>
              </a:rPr>
              <a:t>]</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Times New Roman" panose="02020603050405020304" pitchFamily="18" charset="0"/>
              <a:cs typeface="+mn-cs"/>
            </a:endParaRPr>
          </a:p>
        </p:txBody>
      </p:sp>
    </p:spTree>
    <p:extLst>
      <p:ext uri="{BB962C8B-B14F-4D97-AF65-F5344CB8AC3E}">
        <p14:creationId xmlns:p14="http://schemas.microsoft.com/office/powerpoint/2010/main" val="20470672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mic Sans MS" panose="030F0702030302020204" pitchFamily="66" charset="0"/>
              </a:rPr>
              <a:t>Problems</a:t>
            </a:r>
          </a:p>
        </p:txBody>
      </p:sp>
      <p:sp>
        <p:nvSpPr>
          <p:cNvPr id="3" name="Content Placeholder 2"/>
          <p:cNvSpPr>
            <a:spLocks noGrp="1"/>
          </p:cNvSpPr>
          <p:nvPr>
            <p:ph idx="1"/>
          </p:nvPr>
        </p:nvSpPr>
        <p:spPr>
          <a:xfrm>
            <a:off x="1484295" y="1460269"/>
            <a:ext cx="10477720" cy="3777622"/>
          </a:xfrm>
        </p:spPr>
        <p:txBody>
          <a:bodyPr>
            <a:noAutofit/>
          </a:bodyPr>
          <a:lstStyle/>
          <a:p>
            <a:pPr marL="0" indent="0">
              <a:buNone/>
            </a:pPr>
            <a:r>
              <a:rPr lang="en-US" sz="2400" b="1" dirty="0">
                <a:latin typeface="Comic Sans MS" panose="030F0702030302020204" pitchFamily="66" charset="0"/>
              </a:rPr>
              <a:t>41.</a:t>
            </a:r>
            <a:r>
              <a:rPr lang="en-US" sz="2400" dirty="0">
                <a:latin typeface="Comic Sans MS" panose="030F0702030302020204" pitchFamily="66" charset="0"/>
              </a:rPr>
              <a:t> What is the wavelength of a neutron   traveling at  8.5X10</a:t>
            </a:r>
            <a:r>
              <a:rPr lang="en-US" sz="2400" baseline="30000" dirty="0">
                <a:latin typeface="Comic Sans MS" panose="030F0702030302020204" pitchFamily="66" charset="0"/>
              </a:rPr>
              <a:t>4</a:t>
            </a:r>
            <a:r>
              <a:rPr lang="en-US" sz="2400" dirty="0">
                <a:latin typeface="Comic Sans MS" panose="030F0702030302020204" pitchFamily="66" charset="0"/>
              </a:rPr>
              <a:t>m/s</a:t>
            </a:r>
          </a:p>
          <a:p>
            <a:pPr marL="0" indent="0">
              <a:buNone/>
            </a:pPr>
            <a:r>
              <a:rPr lang="en-US" sz="2400" b="1" dirty="0">
                <a:latin typeface="Comic Sans MS" panose="030F0702030302020204" pitchFamily="66" charset="0"/>
              </a:rPr>
              <a:t>42.</a:t>
            </a:r>
            <a:r>
              <a:rPr lang="en-US" sz="2400" dirty="0">
                <a:latin typeface="Comic Sans MS" panose="030F0702030302020204" pitchFamily="66" charset="0"/>
              </a:rPr>
              <a:t>	Through how many volts of potential difference must an electron be accelerated to achieve a wavelength of 0.21 nm?</a:t>
            </a:r>
          </a:p>
          <a:p>
            <a:pPr marL="0" indent="0">
              <a:buNone/>
            </a:pPr>
            <a:r>
              <a:rPr lang="en-US" sz="2400" b="1" dirty="0">
                <a:latin typeface="Comic Sans MS" panose="030F0702030302020204" pitchFamily="66" charset="0"/>
              </a:rPr>
              <a:t>44.</a:t>
            </a:r>
            <a:r>
              <a:rPr lang="en-US" sz="2400" dirty="0">
                <a:latin typeface="Comic Sans MS" panose="030F0702030302020204" pitchFamily="66" charset="0"/>
              </a:rPr>
              <a:t>	The speed of an electron in a particle accelerator is 0.98c. Find its de Broglie wavelength. (Use relativistic momentum.)</a:t>
            </a:r>
          </a:p>
          <a:p>
            <a:pPr marL="0" indent="0">
              <a:buNone/>
            </a:pPr>
            <a:endParaRPr lang="en-US" sz="2400" dirty="0"/>
          </a:p>
        </p:txBody>
      </p:sp>
    </p:spTree>
    <p:extLst>
      <p:ext uri="{BB962C8B-B14F-4D97-AF65-F5344CB8AC3E}">
        <p14:creationId xmlns:p14="http://schemas.microsoft.com/office/powerpoint/2010/main" val="33641221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latin typeface="Comic Sans MS" panose="030F0702030302020204" pitchFamily="66" charset="0"/>
              </a:rPr>
              <a:t>Problems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800" dirty="0">
                    <a:latin typeface="Comic Sans MS" panose="030F0702030302020204" pitchFamily="66" charset="0"/>
                  </a:rPr>
                  <a:t>47.	An electron has a de Broglie wavelength of 6.0 </a:t>
                </a:r>
                <a14:m>
                  <m:oMath xmlns:m="http://schemas.openxmlformats.org/officeDocument/2006/math">
                    <m:r>
                      <a:rPr lang="en-US" sz="2800" i="1" smtClean="0">
                        <a:latin typeface="Cambria Math" panose="02040503050406030204" pitchFamily="18" charset="0"/>
                        <a:ea typeface="Cambria Math" panose="02040503050406030204" pitchFamily="18" charset="0"/>
                      </a:rPr>
                      <m:t>Å</m:t>
                    </m:r>
                  </m:oMath>
                </a14:m>
                <a:r>
                  <a:rPr lang="en-US" sz="2800" dirty="0">
                    <a:latin typeface="Comic Sans MS" panose="030F0702030302020204" pitchFamily="66" charset="0"/>
                  </a:rPr>
                  <a:t>  (a) What is its momentum? (b) What is its speed? (c) What voltage was needed to accelerate it to this speed?</a:t>
                </a:r>
              </a:p>
              <a:p>
                <a:r>
                  <a:rPr lang="en-US" sz="2800" dirty="0">
                    <a:latin typeface="Comic Sans MS" panose="030F0702030302020204" pitchFamily="66" charset="0"/>
                  </a:rPr>
                  <a:t>	48.What is the wavelength of an electron of energy (a) 20 eV, (b) 200 eV, (c) 2.0 </a:t>
                </a:r>
                <a:r>
                  <a:rPr lang="en-US" sz="2800" dirty="0" err="1">
                    <a:latin typeface="Comic Sans MS" panose="030F0702030302020204" pitchFamily="66" charset="0"/>
                  </a:rPr>
                  <a:t>keV</a:t>
                </a:r>
                <a:r>
                  <a:rPr lang="en-US" sz="2800" dirty="0">
                    <a:latin typeface="Comic Sans MS" panose="030F0702030302020204" pitchFamily="66" charset="0"/>
                  </a:rPr>
                  <a:t>?</a:t>
                </a:r>
              </a:p>
              <a:p>
                <a:endParaRPr lang="en-US" dirty="0">
                  <a:latin typeface="Comic Sans MS" panose="030F0702030302020204" pitchFamily="66"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318" t="-1613" r="-69"/>
                </a:stretch>
              </a:blipFill>
            </p:spPr>
            <p:txBody>
              <a:bodyPr/>
              <a:lstStyle/>
              <a:p>
                <a:r>
                  <a:rPr lang="en-US">
                    <a:noFill/>
                  </a:rPr>
                  <a:t> </a:t>
                </a:r>
              </a:p>
            </p:txBody>
          </p:sp>
        </mc:Fallback>
      </mc:AlternateContent>
    </p:spTree>
    <p:extLst>
      <p:ext uri="{BB962C8B-B14F-4D97-AF65-F5344CB8AC3E}">
        <p14:creationId xmlns:p14="http://schemas.microsoft.com/office/powerpoint/2010/main" val="20947288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mic Sans MS" panose="030F0702030302020204" pitchFamily="66" charset="0"/>
              </a:rPr>
              <a:t>Electron Microscope- Problems</a:t>
            </a:r>
            <a:br>
              <a:rPr lang="en-US" dirty="0">
                <a:latin typeface="Comic Sans MS" panose="030F0702030302020204" pitchFamily="66" charset="0"/>
              </a:rPr>
            </a:br>
            <a:endParaRPr lang="en-US" dirty="0">
              <a:latin typeface="Comic Sans MS" panose="030F0702030302020204" pitchFamily="66" charset="0"/>
            </a:endParaRPr>
          </a:p>
        </p:txBody>
      </p:sp>
      <p:sp>
        <p:nvSpPr>
          <p:cNvPr id="3" name="Content Placeholder 2"/>
          <p:cNvSpPr>
            <a:spLocks noGrp="1"/>
          </p:cNvSpPr>
          <p:nvPr>
            <p:ph idx="1"/>
          </p:nvPr>
        </p:nvSpPr>
        <p:spPr>
          <a:xfrm>
            <a:off x="1280160" y="2133600"/>
            <a:ext cx="10099041" cy="3777622"/>
          </a:xfrm>
        </p:spPr>
        <p:txBody>
          <a:bodyPr/>
          <a:lstStyle/>
          <a:p>
            <a:pPr marL="0" indent="0">
              <a:buNone/>
            </a:pPr>
            <a:r>
              <a:rPr lang="en-US" dirty="0"/>
              <a:t>	</a:t>
            </a:r>
            <a:r>
              <a:rPr lang="en-US" sz="3200" dirty="0">
                <a:latin typeface="Comic Sans MS" panose="030F0702030302020204" pitchFamily="66" charset="0"/>
              </a:rPr>
              <a:t>*</a:t>
            </a:r>
            <a:r>
              <a:rPr lang="en-US" sz="2800" dirty="0">
                <a:latin typeface="Comic Sans MS" panose="030F0702030302020204" pitchFamily="66" charset="0"/>
              </a:rPr>
              <a:t>52.	What voltage is needed to produce electron wavelengths of 0.28 nm? (Assume that the electrons are nonrelativistic.)</a:t>
            </a:r>
          </a:p>
          <a:p>
            <a:pPr marL="0" indent="0">
              <a:buNone/>
            </a:pPr>
            <a:r>
              <a:rPr lang="en-US" sz="2800" dirty="0">
                <a:latin typeface="Comic Sans MS" panose="030F0702030302020204" pitchFamily="66" charset="0"/>
              </a:rPr>
              <a:t>	*53.	Electrons are accelerated by 3450 V in an electron microscope. Estimate the maximum possible resolution of the microscope.</a:t>
            </a:r>
          </a:p>
          <a:p>
            <a:endParaRPr lang="en-US" sz="2800" dirty="0">
              <a:latin typeface="Comic Sans MS" panose="030F0702030302020204" pitchFamily="66" charset="0"/>
            </a:endParaRPr>
          </a:p>
        </p:txBody>
      </p:sp>
    </p:spTree>
    <p:extLst>
      <p:ext uri="{BB962C8B-B14F-4D97-AF65-F5344CB8AC3E}">
        <p14:creationId xmlns:p14="http://schemas.microsoft.com/office/powerpoint/2010/main" val="2812254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0529" y="609600"/>
            <a:ext cx="8463619" cy="786938"/>
          </a:xfrm>
        </p:spPr>
        <p:txBody>
          <a:bodyPr/>
          <a:lstStyle/>
          <a:p>
            <a:r>
              <a:rPr lang="en-US" dirty="0">
                <a:solidFill>
                  <a:schemeClr val="accent2">
                    <a:lumMod val="50000"/>
                  </a:schemeClr>
                </a:solidFill>
                <a:latin typeface="Comic Sans MS" panose="030F0702030302020204" pitchFamily="66" charset="0"/>
              </a:rPr>
              <a:t>Compton effect problem </a:t>
            </a:r>
          </a:p>
        </p:txBody>
      </p:sp>
      <p:sp>
        <p:nvSpPr>
          <p:cNvPr id="4" name="Rectangle 3"/>
          <p:cNvSpPr/>
          <p:nvPr/>
        </p:nvSpPr>
        <p:spPr>
          <a:xfrm>
            <a:off x="947651" y="1734372"/>
            <a:ext cx="10216342" cy="30469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Problem :</a:t>
            </a:r>
            <a:r>
              <a:rPr kumimoji="0" lang="en-US" sz="3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In a particular Compton scattering experiment it is found that the incident wavelength </a:t>
            </a:r>
            <a:r>
              <a:rPr kumimoji="0" lang="el-GR" sz="3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λ</a:t>
            </a:r>
            <a:r>
              <a:rPr kumimoji="0" lang="en-US" sz="3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is shifted by 1.5 percent when the scattering angle </a:t>
            </a:r>
            <a:r>
              <a:rPr kumimoji="0" lang="el-GR" sz="3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Φ</a:t>
            </a:r>
            <a:r>
              <a:rPr kumimoji="0" lang="en-US" sz="3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 120°. (a) What is the value of </a:t>
            </a:r>
            <a:r>
              <a:rPr kumimoji="0" lang="el-GR" sz="3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λ</a:t>
            </a:r>
            <a:r>
              <a:rPr kumimoji="0" lang="en-US" sz="3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(b) What will be the wavelength </a:t>
            </a:r>
            <a:r>
              <a:rPr kumimoji="0" lang="el-GR" sz="3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λ</a:t>
            </a:r>
            <a:r>
              <a:rPr kumimoji="0" lang="en-US" sz="3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of the shifted photon when the scattering angle is 75°?</a:t>
            </a:r>
          </a:p>
        </p:txBody>
      </p:sp>
    </p:spTree>
    <p:extLst>
      <p:ext uri="{BB962C8B-B14F-4D97-AF65-F5344CB8AC3E}">
        <p14:creationId xmlns:p14="http://schemas.microsoft.com/office/powerpoint/2010/main" val="2304986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solidFill>
                  <a:srgbClr val="B73C26">
                    <a:lumMod val="50000"/>
                  </a:srgbClr>
                </a:solidFill>
                <a:latin typeface="Comic Sans MS" panose="030F0702030302020204" pitchFamily="66" charset="0"/>
              </a:rPr>
              <a:t>Compton effect problem </a:t>
            </a:r>
            <a:endParaRPr lang="en-US" sz="4400" dirty="0"/>
          </a:p>
        </p:txBody>
      </p:sp>
      <p:sp>
        <p:nvSpPr>
          <p:cNvPr id="3" name="Rectangle 2"/>
          <p:cNvSpPr/>
          <p:nvPr/>
        </p:nvSpPr>
        <p:spPr>
          <a:xfrm>
            <a:off x="906087" y="2274838"/>
            <a:ext cx="10058400" cy="255454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31.	In the Compton effect, determine the ratio (∆</a:t>
            </a:r>
            <a:r>
              <a:rPr kumimoji="0" lang="el-GR" sz="3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λ</a:t>
            </a:r>
            <a:r>
              <a:rPr kumimoji="0" lang="en-US" sz="3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t>
            </a:r>
            <a:r>
              <a:rPr kumimoji="0" lang="el-GR" sz="3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λ</a:t>
            </a:r>
            <a:r>
              <a:rPr kumimoji="0" lang="en-US" sz="3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 of the maximum change ∆</a:t>
            </a:r>
            <a:r>
              <a:rPr kumimoji="0" lang="el-GR" sz="3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λ</a:t>
            </a:r>
            <a:r>
              <a:rPr kumimoji="0" lang="en-US" sz="3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in a photon’s wavelength to the photon’s initial wavelength </a:t>
            </a:r>
            <a:r>
              <a:rPr kumimoji="0" lang="el-GR" sz="3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λ</a:t>
            </a:r>
            <a:r>
              <a:rPr kumimoji="0" lang="en-US" sz="3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if the photon is (a) a visible-light photon with </a:t>
            </a:r>
            <a:r>
              <a:rPr kumimoji="0" lang="el-GR" sz="3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λ</a:t>
            </a:r>
            <a:r>
              <a:rPr kumimoji="0" lang="en-US" sz="3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=550nm   (b) an X-ray photon with </a:t>
            </a:r>
            <a:r>
              <a:rPr kumimoji="0" lang="el-GR" sz="3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λ</a:t>
            </a:r>
            <a:r>
              <a:rPr kumimoji="0" lang="en-US" sz="32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=0.10nm.</a:t>
            </a:r>
          </a:p>
        </p:txBody>
      </p:sp>
    </p:spTree>
    <p:extLst>
      <p:ext uri="{BB962C8B-B14F-4D97-AF65-F5344CB8AC3E}">
        <p14:creationId xmlns:p14="http://schemas.microsoft.com/office/powerpoint/2010/main" val="158767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65569"/>
            <a:ext cx="9067800" cy="800219"/>
          </a:xfrm>
        </p:spPr>
        <p:txBody>
          <a:bodyPr/>
          <a:lstStyle/>
          <a:p>
            <a:r>
              <a:rPr lang="en-US" b="1" dirty="0">
                <a:solidFill>
                  <a:schemeClr val="accent2">
                    <a:lumMod val="50000"/>
                  </a:schemeClr>
                </a:solidFill>
                <a:latin typeface="Comic Sans MS" panose="030F0702030302020204" pitchFamily="66" charset="0"/>
              </a:rPr>
              <a:t>Compton Shift</a:t>
            </a:r>
            <a:endParaRPr lang="en-US" dirty="0">
              <a:solidFill>
                <a:schemeClr val="accent2">
                  <a:lumMod val="50000"/>
                </a:schemeClr>
              </a:solidFill>
              <a:latin typeface="Comic Sans MS" panose="030F0702030302020204" pitchFamily="66" charset="0"/>
            </a:endParaRPr>
          </a:p>
        </p:txBody>
      </p:sp>
      <p:pic>
        <p:nvPicPr>
          <p:cNvPr id="4" name="Picture 3" descr="http://edugen.wiley.com/edugen/courses/crs4957/halliday9118/halliday9088c38/image_n/nt0009-y.gif"/>
          <p:cNvPicPr/>
          <p:nvPr/>
        </p:nvPicPr>
        <p:blipFill>
          <a:blip r:embed="rId2">
            <a:extLst>
              <a:ext uri="{28A0092B-C50C-407E-A947-70E740481C1C}">
                <a14:useLocalDpi xmlns:a14="http://schemas.microsoft.com/office/drawing/2010/main" val="0"/>
              </a:ext>
            </a:extLst>
          </a:blip>
          <a:srcRect/>
          <a:stretch>
            <a:fillRect/>
          </a:stretch>
        </p:blipFill>
        <p:spPr bwMode="auto">
          <a:xfrm>
            <a:off x="1305099" y="3730120"/>
            <a:ext cx="8895534" cy="1960694"/>
          </a:xfrm>
          <a:prstGeom prst="rect">
            <a:avLst/>
          </a:prstGeom>
          <a:noFill/>
          <a:ln>
            <a:noFill/>
          </a:ln>
        </p:spPr>
      </p:pic>
      <p:pic>
        <p:nvPicPr>
          <p:cNvPr id="6" name="Picture 5" descr="http://edugen.wiley.com/edugen/courses/crs4957/halliday9118/halliday9088c38/image_n/nt0011-y.gif"/>
          <p:cNvPicPr/>
          <p:nvPr/>
        </p:nvPicPr>
        <p:blipFill>
          <a:blip r:embed="rId3">
            <a:extLst>
              <a:ext uri="{28A0092B-C50C-407E-A947-70E740481C1C}">
                <a14:useLocalDpi xmlns:a14="http://schemas.microsoft.com/office/drawing/2010/main" val="0"/>
              </a:ext>
            </a:extLst>
          </a:blip>
          <a:srcRect/>
          <a:stretch>
            <a:fillRect/>
          </a:stretch>
        </p:blipFill>
        <p:spPr bwMode="auto">
          <a:xfrm>
            <a:off x="3075200" y="5851577"/>
            <a:ext cx="4872575" cy="501650"/>
          </a:xfrm>
          <a:prstGeom prst="rect">
            <a:avLst/>
          </a:prstGeom>
          <a:noFill/>
          <a:ln>
            <a:noFill/>
          </a:ln>
        </p:spPr>
      </p:pic>
      <p:sp>
        <p:nvSpPr>
          <p:cNvPr id="7" name="Rectangle 6"/>
          <p:cNvSpPr/>
          <p:nvPr/>
        </p:nvSpPr>
        <p:spPr>
          <a:xfrm>
            <a:off x="689956" y="1165788"/>
            <a:ext cx="10931237" cy="224676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Figure below shows results from Compton experiments. Although there is only a single wavelength  of Molybdenum (</a:t>
            </a:r>
            <a:r>
              <a:rPr kumimoji="0" lang="en-US" sz="2000" b="0" i="1"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λ</a:t>
            </a:r>
            <a:r>
              <a:rPr kumimoji="0" lang="en-US"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 0.740nm) in the incident x-ray beam, </a:t>
            </a:r>
            <a:r>
              <a:rPr kumimoji="0" lang="en-US" sz="2000" b="1" i="0" u="sng" strike="noStrike" kern="1200" cap="none" spc="0" normalizeH="0" baseline="0" noProof="0" dirty="0">
                <a:ln>
                  <a:noFill/>
                </a:ln>
                <a:solidFill>
                  <a:srgbClr val="2E83C3">
                    <a:lumMod val="50000"/>
                  </a:srgbClr>
                </a:solidFill>
                <a:effectLst/>
                <a:uLnTx/>
                <a:uFillTx/>
                <a:latin typeface="Comic Sans MS" panose="030F0702030302020204" pitchFamily="66" charset="0"/>
                <a:ea typeface="+mn-ea"/>
                <a:cs typeface="+mn-cs"/>
              </a:rPr>
              <a:t>we see that the scattered x rays contain a range of wavelengths with two prominent intensity peaks</a:t>
            </a:r>
            <a:r>
              <a:rPr kumimoji="0" lang="en-US"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One peak is centered about the incident wavelength </a:t>
            </a:r>
            <a:r>
              <a:rPr kumimoji="0" lang="en-US" sz="2000" b="0" i="1"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λ</a:t>
            </a:r>
            <a:r>
              <a:rPr kumimoji="0" lang="en-US"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the other about a wavelength </a:t>
            </a:r>
            <a:r>
              <a:rPr kumimoji="0" lang="en-US" sz="2000" b="0" i="1"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λ </a:t>
            </a:r>
            <a:r>
              <a:rPr kumimoji="0" lang="en-US"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that is longer than </a:t>
            </a:r>
            <a:r>
              <a:rPr kumimoji="0" lang="en-US" sz="2000" b="0" i="1"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λ</a:t>
            </a:r>
            <a:r>
              <a:rPr kumimoji="0" lang="en-US"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by an amount </a:t>
            </a:r>
            <a:r>
              <a:rPr kumimoji="0" lang="en-US" sz="2000" b="0" i="1"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Δλ</a:t>
            </a:r>
            <a:r>
              <a:rPr kumimoji="0" lang="en-US"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which is called the </a:t>
            </a:r>
            <a:r>
              <a:rPr kumimoji="0" lang="en-US" sz="2000" b="1" i="0" u="sng" strike="noStrike" kern="1200" cap="none" spc="0" normalizeH="0" baseline="0" noProof="0" dirty="0">
                <a:ln>
                  <a:noFill/>
                </a:ln>
                <a:solidFill>
                  <a:srgbClr val="2E83C3">
                    <a:lumMod val="50000"/>
                  </a:srgbClr>
                </a:solidFill>
                <a:effectLst/>
                <a:uLnTx/>
                <a:uFillTx/>
                <a:latin typeface="Comic Sans MS" panose="030F0702030302020204" pitchFamily="66" charset="0"/>
                <a:ea typeface="+mn-ea"/>
                <a:cs typeface="+mn-cs"/>
              </a:rPr>
              <a:t>Compton shift</a:t>
            </a:r>
            <a:r>
              <a:rPr kumimoji="0" lang="en-US" sz="2000" b="0" i="0" u="sng" strike="noStrike" kern="1200" cap="none" spc="0" normalizeH="0" baseline="0" noProof="0" dirty="0">
                <a:ln>
                  <a:noFill/>
                </a:ln>
                <a:solidFill>
                  <a:srgbClr val="2E83C3">
                    <a:lumMod val="50000"/>
                  </a:srgbClr>
                </a:solidFill>
                <a:effectLst/>
                <a:uLnTx/>
                <a:uFillTx/>
                <a:latin typeface="Comic Sans MS" panose="030F0702030302020204" pitchFamily="66" charset="0"/>
                <a:ea typeface="+mn-ea"/>
                <a:cs typeface="+mn-cs"/>
              </a:rPr>
              <a:t>.</a:t>
            </a:r>
            <a:r>
              <a:rPr kumimoji="0" lang="en-US"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The </a:t>
            </a:r>
            <a:r>
              <a:rPr kumimoji="0" lang="en-US" sz="2000" b="1" i="0" u="sng" strike="noStrike" kern="1200" cap="none" spc="0" normalizeH="0" baseline="0" noProof="0" dirty="0">
                <a:ln>
                  <a:noFill/>
                </a:ln>
                <a:solidFill>
                  <a:srgbClr val="B73C26">
                    <a:lumMod val="50000"/>
                  </a:srgbClr>
                </a:solidFill>
                <a:effectLst/>
                <a:uLnTx/>
                <a:uFillTx/>
                <a:latin typeface="Comic Sans MS" panose="030F0702030302020204" pitchFamily="66" charset="0"/>
                <a:ea typeface="+mn-ea"/>
                <a:cs typeface="+mn-cs"/>
              </a:rPr>
              <a:t>value of the Compton shift varies with the angle at which the scattered x rays are detected</a:t>
            </a:r>
            <a:r>
              <a:rPr kumimoji="0" lang="en-US" sz="20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and is greater for a greater angle.</a:t>
            </a:r>
          </a:p>
        </p:txBody>
      </p:sp>
    </p:spTree>
    <p:extLst>
      <p:ext uri="{BB962C8B-B14F-4D97-AF65-F5344CB8AC3E}">
        <p14:creationId xmlns:p14="http://schemas.microsoft.com/office/powerpoint/2010/main" val="2995934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3"/>
          <p:cNvSpPr txBox="1">
            <a:spLocks noChangeArrowheads="1"/>
          </p:cNvSpPr>
          <p:nvPr/>
        </p:nvSpPr>
        <p:spPr bwMode="auto">
          <a:xfrm>
            <a:off x="1030778" y="848944"/>
            <a:ext cx="10498975"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panose="020B0604020202020204" pitchFamily="34" charset="0"/>
              </a:defRPr>
            </a:lvl1pPr>
            <a:lvl2pPr marL="914400" indent="-342900">
              <a:defRPr>
                <a:solidFill>
                  <a:schemeClr val="tx1"/>
                </a:solidFill>
                <a:latin typeface="Arial" panose="020B0604020202020204" pitchFamily="34" charset="0"/>
              </a:defRPr>
            </a:lvl2pPr>
            <a:lvl3pPr marL="1371600" indent="-342900">
              <a:defRPr>
                <a:solidFill>
                  <a:schemeClr val="tx1"/>
                </a:solidFill>
                <a:latin typeface="Arial" panose="020B0604020202020204" pitchFamily="34" charset="0"/>
              </a:defRPr>
            </a:lvl3pPr>
            <a:lvl4pPr marL="1828800" indent="-342900">
              <a:defRPr>
                <a:solidFill>
                  <a:schemeClr val="tx1"/>
                </a:solidFill>
                <a:latin typeface="Arial" panose="020B0604020202020204" pitchFamily="34" charset="0"/>
              </a:defRPr>
            </a:lvl4pPr>
            <a:lvl5pPr marL="2286000" indent="-342900">
              <a:defRPr>
                <a:solidFill>
                  <a:schemeClr val="tx1"/>
                </a:solidFill>
                <a:latin typeface="Arial" panose="020B0604020202020204" pitchFamily="34" charset="0"/>
              </a:defRPr>
            </a:lvl5pPr>
            <a:lvl6pPr marL="2743200" indent="-342900" fontAlgn="base">
              <a:spcBef>
                <a:spcPct val="0"/>
              </a:spcBef>
              <a:spcAft>
                <a:spcPct val="0"/>
              </a:spcAft>
              <a:defRPr>
                <a:solidFill>
                  <a:schemeClr val="tx1"/>
                </a:solidFill>
                <a:latin typeface="Arial" panose="020B0604020202020204" pitchFamily="34" charset="0"/>
              </a:defRPr>
            </a:lvl6pPr>
            <a:lvl7pPr marL="3200400" indent="-342900" fontAlgn="base">
              <a:spcBef>
                <a:spcPct val="0"/>
              </a:spcBef>
              <a:spcAft>
                <a:spcPct val="0"/>
              </a:spcAft>
              <a:defRPr>
                <a:solidFill>
                  <a:schemeClr val="tx1"/>
                </a:solidFill>
                <a:latin typeface="Arial" panose="020B0604020202020204" pitchFamily="34" charset="0"/>
              </a:defRPr>
            </a:lvl7pPr>
            <a:lvl8pPr marL="3657600" indent="-342900" fontAlgn="base">
              <a:spcBef>
                <a:spcPct val="0"/>
              </a:spcBef>
              <a:spcAft>
                <a:spcPct val="0"/>
              </a:spcAft>
              <a:defRPr>
                <a:solidFill>
                  <a:schemeClr val="tx1"/>
                </a:solidFill>
                <a:latin typeface="Arial" panose="020B0604020202020204" pitchFamily="34" charset="0"/>
              </a:defRPr>
            </a:lvl8pPr>
            <a:lvl9pPr marL="4114800" indent="-342900" fontAlgn="base">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Photons passing through matter can undergo the following interactions:</a:t>
            </a:r>
          </a:p>
          <a:p>
            <a:pPr marL="914400" marR="0" lvl="1" indent="-34290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Photoelectric effect: photon is completely absorbed, electron is ejected.</a:t>
            </a:r>
          </a:p>
          <a:p>
            <a:pPr marL="914400" marR="0" lvl="1" indent="-34290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Photon may be totally absorbed by electron, but not have enough energy to eject it; the electron moves into an excited state.</a:t>
            </a:r>
          </a:p>
          <a:p>
            <a:pPr marL="914400" marR="0" lvl="1" indent="-34290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The photon can scatter from an atom and lose some energy.</a:t>
            </a:r>
          </a:p>
          <a:p>
            <a:pPr marL="914400" marR="0" lvl="1" indent="-342900" algn="l" defTabSz="914400" rtl="0" eaLnBrk="1" fontAlgn="auto" latinLnBrk="0" hangingPunct="1">
              <a:lnSpc>
                <a:spcPct val="100000"/>
              </a:lnSpc>
              <a:spcBef>
                <a:spcPct val="5000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The photon can produce an </a:t>
            </a:r>
            <a:r>
              <a:rPr kumimoji="0" lang="en-US" altLang="en-US" sz="2800" b="1"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electron</a:t>
            </a:r>
            <a:r>
              <a:rPr kumimoji="0" lang="en-US" altLang="en-US" sz="2800" b="1" i="0" u="sng" strike="noStrike" kern="1200" cap="none" spc="0" normalizeH="0" baseline="0" noProof="0" dirty="0">
                <a:ln>
                  <a:noFill/>
                </a:ln>
                <a:solidFill>
                  <a:prstClr val="black"/>
                </a:solidFill>
                <a:effectLst/>
                <a:uLnTx/>
                <a:uFillTx/>
                <a:latin typeface="Comic Sans MS" panose="030F0702030302020204" pitchFamily="66" charset="0"/>
                <a:ea typeface="+mn-ea"/>
                <a:cs typeface="Arial" panose="020B0604020202020204" pitchFamily="34" charset="0"/>
              </a:rPr>
              <a:t>–</a:t>
            </a:r>
            <a:r>
              <a:rPr kumimoji="0" lang="en-US" altLang="en-US" sz="2800" b="1"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positron pair</a:t>
            </a:r>
            <a:r>
              <a:rPr kumimoji="0" lang="en-US" alt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t>
            </a:r>
          </a:p>
        </p:txBody>
      </p:sp>
      <p:sp>
        <p:nvSpPr>
          <p:cNvPr id="17412" name="Rectangle 4"/>
          <p:cNvSpPr>
            <a:spLocks noGrp="1" noChangeArrowheads="1"/>
          </p:cNvSpPr>
          <p:nvPr>
            <p:ph type="title"/>
          </p:nvPr>
        </p:nvSpPr>
        <p:spPr>
          <a:xfrm>
            <a:off x="1981200" y="0"/>
            <a:ext cx="8229600" cy="1219200"/>
          </a:xfrm>
        </p:spPr>
        <p:txBody>
          <a:bodyPr/>
          <a:lstStyle/>
          <a:p>
            <a:r>
              <a:rPr lang="en-US" altLang="en-US" dirty="0">
                <a:solidFill>
                  <a:schemeClr val="accent2">
                    <a:lumMod val="50000"/>
                  </a:schemeClr>
                </a:solidFill>
                <a:latin typeface="Comic Sans MS" panose="030F0702030302020204" pitchFamily="66" charset="0"/>
              </a:rPr>
              <a:t>Photon Interactions; Pair Production</a:t>
            </a:r>
          </a:p>
        </p:txBody>
      </p:sp>
    </p:spTree>
    <p:extLst>
      <p:ext uri="{BB962C8B-B14F-4D97-AF65-F5344CB8AC3E}">
        <p14:creationId xmlns:p14="http://schemas.microsoft.com/office/powerpoint/2010/main" val="58869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6313" y="251136"/>
            <a:ext cx="6347713" cy="528735"/>
          </a:xfrm>
        </p:spPr>
        <p:txBody>
          <a:bodyPr>
            <a:noAutofit/>
          </a:bodyPr>
          <a:lstStyle/>
          <a:p>
            <a:r>
              <a:rPr lang="en-US" sz="4400" dirty="0">
                <a:solidFill>
                  <a:schemeClr val="accent2">
                    <a:lumMod val="50000"/>
                  </a:schemeClr>
                </a:solidFill>
                <a:latin typeface="Comic Sans MS" panose="030F0702030302020204" pitchFamily="66" charset="0"/>
              </a:rPr>
              <a:t>Pair Production</a:t>
            </a:r>
          </a:p>
        </p:txBody>
      </p:sp>
      <p:sp>
        <p:nvSpPr>
          <p:cNvPr id="4" name="Content Placeholder 3"/>
          <p:cNvSpPr>
            <a:spLocks noGrp="1"/>
          </p:cNvSpPr>
          <p:nvPr>
            <p:ph idx="1"/>
          </p:nvPr>
        </p:nvSpPr>
        <p:spPr>
          <a:xfrm>
            <a:off x="698269" y="1184989"/>
            <a:ext cx="10715106" cy="4856375"/>
          </a:xfrm>
        </p:spPr>
        <p:txBody>
          <a:bodyPr>
            <a:normAutofit/>
          </a:bodyPr>
          <a:lstStyle/>
          <a:p>
            <a:r>
              <a:rPr lang="en-US" sz="2400" dirty="0">
                <a:latin typeface="Comic Sans MS" panose="030F0702030302020204" pitchFamily="66" charset="0"/>
              </a:rPr>
              <a:t>In August 1932, Anderson recorded the historic photograph of a positively charged electron (now known as a positron) passing through the lead plate in the cloud chamber. It was definitely a positively charged particle, and it was traveling upwards.</a:t>
            </a:r>
          </a:p>
          <a:p>
            <a:r>
              <a:rPr lang="en-US" sz="2400" dirty="0">
                <a:solidFill>
                  <a:srgbClr val="0A0A0A"/>
                </a:solidFill>
                <a:latin typeface="Comic Sans MS" panose="030F0702030302020204" pitchFamily="66" charset="0"/>
              </a:rPr>
              <a:t>His discovery get Anderson a Nobel Prize in Physics in 1936, at the age of 31—the youngest person to be so honored.</a:t>
            </a:r>
          </a:p>
          <a:p>
            <a:r>
              <a:rPr lang="en-US" sz="2400" dirty="0">
                <a:solidFill>
                  <a:srgbClr val="0A0A0A"/>
                </a:solidFill>
                <a:latin typeface="Comic Sans MS" panose="030F0702030302020204" pitchFamily="66" charset="0"/>
              </a:rPr>
              <a:t>Anderson was studying the effects of Cosmic rays, when he noticed something behaving like an electron but of positive charge.</a:t>
            </a:r>
          </a:p>
          <a:p>
            <a:r>
              <a:rPr lang="en-US" sz="2400" dirty="0">
                <a:solidFill>
                  <a:srgbClr val="0A0A0A"/>
                </a:solidFill>
                <a:latin typeface="Comic Sans MS" panose="030F0702030302020204" pitchFamily="66" charset="0"/>
              </a:rPr>
              <a:t>The positively charged electron was termed the </a:t>
            </a:r>
            <a:r>
              <a:rPr lang="en-US" sz="2400" b="1" u="sng" dirty="0">
                <a:solidFill>
                  <a:schemeClr val="accent2">
                    <a:lumMod val="50000"/>
                  </a:schemeClr>
                </a:solidFill>
                <a:latin typeface="Comic Sans MS" panose="030F0702030302020204" pitchFamily="66" charset="0"/>
              </a:rPr>
              <a:t>Positron.</a:t>
            </a:r>
          </a:p>
          <a:p>
            <a:r>
              <a:rPr lang="en-US" sz="2400" u="sng" dirty="0">
                <a:solidFill>
                  <a:schemeClr val="tx1"/>
                </a:solidFill>
                <a:latin typeface="Comic Sans MS" panose="030F0702030302020204" pitchFamily="66" charset="0"/>
              </a:rPr>
              <a:t>High energy photons </a:t>
            </a:r>
            <a:r>
              <a:rPr lang="en-US" sz="2400" dirty="0">
                <a:solidFill>
                  <a:schemeClr val="tx1"/>
                </a:solidFill>
                <a:latin typeface="Comic Sans MS" panose="030F0702030302020204" pitchFamily="66" charset="0"/>
              </a:rPr>
              <a:t>are constantly creating positron all around us through </a:t>
            </a:r>
            <a:r>
              <a:rPr lang="en-US" sz="2400" b="1" u="sng" dirty="0">
                <a:solidFill>
                  <a:schemeClr val="accent2">
                    <a:lumMod val="50000"/>
                  </a:schemeClr>
                </a:solidFill>
                <a:latin typeface="Comic Sans MS" panose="030F0702030302020204" pitchFamily="66" charset="0"/>
              </a:rPr>
              <a:t>pair-production.</a:t>
            </a:r>
          </a:p>
          <a:p>
            <a:endParaRPr lang="en-US" dirty="0">
              <a:latin typeface="Comic Sans MS" panose="030F0702030302020204" pitchFamily="66" charset="0"/>
            </a:endParaRPr>
          </a:p>
        </p:txBody>
      </p:sp>
    </p:spTree>
    <p:extLst>
      <p:ext uri="{BB962C8B-B14F-4D97-AF65-F5344CB8AC3E}">
        <p14:creationId xmlns:p14="http://schemas.microsoft.com/office/powerpoint/2010/main" val="3093113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ext Box 3"/>
          <p:cNvSpPr txBox="1">
            <a:spLocks noChangeArrowheads="1"/>
          </p:cNvSpPr>
          <p:nvPr/>
        </p:nvSpPr>
        <p:spPr bwMode="auto">
          <a:xfrm>
            <a:off x="1905000" y="1143000"/>
            <a:ext cx="8382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rgbClr val="647252">
                    <a:lumMod val="75000"/>
                  </a:srgbClr>
                </a:solidFill>
                <a:effectLst/>
                <a:uLnTx/>
                <a:uFillTx/>
                <a:latin typeface="Comic Sans MS" panose="030F0702030302020204" pitchFamily="66" charset="0"/>
                <a:ea typeface="+mn-ea"/>
                <a:cs typeface="+mn-cs"/>
              </a:rPr>
              <a:t>In pair production, energy, electric charge, and momentum must all be conserved.</a:t>
            </a:r>
          </a:p>
        </p:txBody>
      </p:sp>
      <p:sp>
        <p:nvSpPr>
          <p:cNvPr id="47108" name="Text Box 5"/>
          <p:cNvSpPr txBox="1">
            <a:spLocks noChangeArrowheads="1"/>
          </p:cNvSpPr>
          <p:nvPr/>
        </p:nvSpPr>
        <p:spPr bwMode="auto">
          <a:xfrm>
            <a:off x="4039986" y="2089150"/>
            <a:ext cx="7813965" cy="449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600" b="1" i="0" u="sng" strike="noStrike" kern="1200" cap="none" spc="0" normalizeH="0" baseline="0" noProof="0" dirty="0">
                <a:ln>
                  <a:noFill/>
                </a:ln>
                <a:solidFill>
                  <a:srgbClr val="647252">
                    <a:lumMod val="75000"/>
                  </a:srgbClr>
                </a:solidFill>
                <a:effectLst/>
                <a:uLnTx/>
                <a:uFillTx/>
                <a:latin typeface="Comic Sans MS" panose="030F0702030302020204" pitchFamily="66" charset="0"/>
                <a:ea typeface="+mn-ea"/>
                <a:cs typeface="+mn-cs"/>
              </a:rPr>
              <a:t>Energy will be conserved through the mass and kinetic energy of the electron and positron;</a:t>
            </a:r>
            <a:r>
              <a:rPr kumimoji="0" lang="en-US" altLang="en-US" sz="2600" b="1" i="0" u="none" strike="noStrike" kern="1200" cap="none" spc="0" normalizeH="0" baseline="0" noProof="0" dirty="0">
                <a:ln>
                  <a:noFill/>
                </a:ln>
                <a:solidFill>
                  <a:srgbClr val="647252">
                    <a:lumMod val="75000"/>
                  </a:srgbClr>
                </a:solidFill>
                <a:effectLst/>
                <a:uLnTx/>
                <a:uFillTx/>
                <a:latin typeface="Comic Sans MS" panose="030F0702030302020204" pitchFamily="66" charset="0"/>
                <a:ea typeface="+mn-ea"/>
                <a:cs typeface="+mn-cs"/>
              </a:rPr>
              <a:t> their opposite charges conserve charge; and the interaction must take place in the electromagnetic field of a nucleus, which can contribute momentum: </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600" b="1" i="0" u="none" strike="noStrike" kern="1200" cap="none" spc="0" normalizeH="0" baseline="0" noProof="0" dirty="0">
                <a:ln>
                  <a:noFill/>
                </a:ln>
                <a:solidFill>
                  <a:srgbClr val="647252">
                    <a:lumMod val="75000"/>
                  </a:srgbClr>
                </a:solidFill>
                <a:effectLst/>
                <a:uLnTx/>
                <a:uFillTx/>
                <a:latin typeface="Comic Sans MS" panose="030F0702030302020204" pitchFamily="66" charset="0"/>
                <a:ea typeface="+mn-ea"/>
                <a:cs typeface="+mn-cs"/>
              </a:rPr>
              <a:t>		E=K+mc</a:t>
            </a:r>
            <a:r>
              <a:rPr kumimoji="0" lang="en-US" altLang="en-US" sz="2600" b="1" i="0" u="none" strike="noStrike" kern="1200" cap="none" spc="0" normalizeH="0" baseline="30000" noProof="0" dirty="0">
                <a:ln>
                  <a:noFill/>
                </a:ln>
                <a:solidFill>
                  <a:srgbClr val="647252">
                    <a:lumMod val="75000"/>
                  </a:srgbClr>
                </a:solidFill>
                <a:effectLst/>
                <a:uLnTx/>
                <a:uFillTx/>
                <a:latin typeface="Comic Sans MS" panose="030F0702030302020204" pitchFamily="66" charset="0"/>
                <a:ea typeface="+mn-ea"/>
                <a:cs typeface="+mn-cs"/>
              </a:rPr>
              <a:t>2</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600" b="1" i="0" u="none" strike="noStrike" kern="1200" cap="none" spc="0" normalizeH="0" baseline="0" noProof="0" dirty="0">
                <a:ln>
                  <a:noFill/>
                </a:ln>
                <a:solidFill>
                  <a:srgbClr val="647252">
                    <a:lumMod val="75000"/>
                  </a:srgbClr>
                </a:solidFill>
                <a:effectLst/>
                <a:uLnTx/>
                <a:uFillTx/>
                <a:latin typeface="Comic Sans MS" panose="030F0702030302020204" pitchFamily="66" charset="0"/>
                <a:ea typeface="+mn-ea"/>
                <a:cs typeface="+mn-cs"/>
              </a:rPr>
              <a:t>In pair production of an electron-positron, the photon create matter: mass is created from pure Energy (Einstein equation E=mc</a:t>
            </a:r>
            <a:r>
              <a:rPr kumimoji="0" lang="en-US" altLang="en-US" sz="2600" b="1" i="0" u="none" strike="noStrike" kern="1200" cap="none" spc="0" normalizeH="0" baseline="30000" noProof="0" dirty="0">
                <a:ln>
                  <a:noFill/>
                </a:ln>
                <a:solidFill>
                  <a:srgbClr val="647252">
                    <a:lumMod val="75000"/>
                  </a:srgbClr>
                </a:solidFill>
                <a:effectLst/>
                <a:uLnTx/>
                <a:uFillTx/>
                <a:latin typeface="Comic Sans MS" panose="030F0702030302020204" pitchFamily="66" charset="0"/>
                <a:ea typeface="+mn-ea"/>
                <a:cs typeface="+mn-cs"/>
              </a:rPr>
              <a:t>2</a:t>
            </a:r>
            <a:r>
              <a:rPr kumimoji="0" lang="en-US" altLang="en-US" sz="2600" b="1" i="0" u="none" strike="noStrike" kern="1200" cap="none" spc="0" normalizeH="0" baseline="0" noProof="0" dirty="0">
                <a:ln>
                  <a:noFill/>
                </a:ln>
                <a:solidFill>
                  <a:srgbClr val="647252">
                    <a:lumMod val="75000"/>
                  </a:srgbClr>
                </a:solidFill>
                <a:effectLst/>
                <a:uLnTx/>
                <a:uFillTx/>
                <a:latin typeface="Comic Sans MS" panose="030F0702030302020204" pitchFamily="66" charset="0"/>
                <a:ea typeface="+mn-ea"/>
                <a:cs typeface="+mn-cs"/>
              </a:rPr>
              <a:t>)</a:t>
            </a:r>
          </a:p>
        </p:txBody>
      </p:sp>
      <p:sp>
        <p:nvSpPr>
          <p:cNvPr id="47109" name="Rectangle 6"/>
          <p:cNvSpPr>
            <a:spLocks noGrp="1" noChangeArrowheads="1"/>
          </p:cNvSpPr>
          <p:nvPr>
            <p:ph type="title"/>
          </p:nvPr>
        </p:nvSpPr>
        <p:spPr>
          <a:xfrm>
            <a:off x="2247207" y="155055"/>
            <a:ext cx="8229600" cy="1219200"/>
          </a:xfrm>
        </p:spPr>
        <p:txBody>
          <a:bodyPr>
            <a:normAutofit/>
          </a:bodyPr>
          <a:lstStyle/>
          <a:p>
            <a:pPr eaLnBrk="1" hangingPunct="1"/>
            <a:r>
              <a:rPr lang="en-US" altLang="en-US" sz="4000" b="1" dirty="0">
                <a:latin typeface="Comic Sans MS" panose="030F0702030302020204" pitchFamily="66" charset="0"/>
              </a:rPr>
              <a:t>Pair Production</a:t>
            </a:r>
          </a:p>
        </p:txBody>
      </p:sp>
      <p:pic>
        <p:nvPicPr>
          <p:cNvPr id="47110" name="Picture 8" descr="Figure_37_09"/>
          <p:cNvPicPr>
            <a:picLocks noChangeAspect="1" noChangeArrowheads="1"/>
          </p:cNvPicPr>
          <p:nvPr/>
        </p:nvPicPr>
        <p:blipFill>
          <a:blip r:embed="rId3" cstate="print">
            <a:extLst>
              <a:ext uri="{28A0092B-C50C-407E-A947-70E740481C1C}">
                <a14:useLocalDpi xmlns:a14="http://schemas.microsoft.com/office/drawing/2010/main" val="0"/>
              </a:ext>
            </a:extLst>
          </a:blip>
          <a:srcRect b="2942"/>
          <a:stretch>
            <a:fillRect/>
          </a:stretch>
        </p:blipFill>
        <p:spPr bwMode="auto">
          <a:xfrm>
            <a:off x="710336" y="2362200"/>
            <a:ext cx="33296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7403E306-AFAA-42CC-94FD-AE73105E2D41}"/>
              </a:ext>
            </a:extLst>
          </p:cNvPr>
          <p:cNvSpPr txBox="1"/>
          <p:nvPr/>
        </p:nvSpPr>
        <p:spPr>
          <a:xfrm>
            <a:off x="494950" y="4697835"/>
            <a:ext cx="3212984"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The photon does not slow down and travels at </a:t>
            </a:r>
            <a:r>
              <a:rPr kumimoji="0" lang="en-US" sz="2000" b="1"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cf</a:t>
            </a:r>
            <a:r>
              <a:rPr kumimoji="0" lang="en-US" sz="20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which is &lt; loss of energy.</a:t>
            </a:r>
          </a:p>
        </p:txBody>
      </p:sp>
    </p:spTree>
    <p:extLst>
      <p:ext uri="{BB962C8B-B14F-4D97-AF65-F5344CB8AC3E}">
        <p14:creationId xmlns:p14="http://schemas.microsoft.com/office/powerpoint/2010/main" val="4073209802"/>
      </p:ext>
    </p:extLst>
  </p:cSld>
  <p:clrMapOvr>
    <a:masterClrMapping/>
  </p:clrMapOvr>
</p:sld>
</file>

<file path=ppt/theme/theme1.xml><?xml version="1.0" encoding="utf-8"?>
<a:theme xmlns:a="http://schemas.openxmlformats.org/drawingml/2006/main" name="2_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3_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2996</Words>
  <Application>Microsoft Office PowerPoint</Application>
  <PresentationFormat>Widescreen</PresentationFormat>
  <Paragraphs>222</Paragraphs>
  <Slides>37</Slides>
  <Notes>8</Notes>
  <HiddenSlides>0</HiddenSlides>
  <MMClips>0</MMClips>
  <ScaleCrop>false</ScaleCrop>
  <HeadingPairs>
    <vt:vector size="8" baseType="variant">
      <vt:variant>
        <vt:lpstr>Fonts Used</vt:lpstr>
      </vt:variant>
      <vt:variant>
        <vt:i4>11</vt:i4>
      </vt:variant>
      <vt:variant>
        <vt:lpstr>Theme</vt:lpstr>
      </vt:variant>
      <vt:variant>
        <vt:i4>3</vt:i4>
      </vt:variant>
      <vt:variant>
        <vt:lpstr>Embedded OLE Servers</vt:lpstr>
      </vt:variant>
      <vt:variant>
        <vt:i4>1</vt:i4>
      </vt:variant>
      <vt:variant>
        <vt:lpstr>Slide Titles</vt:lpstr>
      </vt:variant>
      <vt:variant>
        <vt:i4>37</vt:i4>
      </vt:variant>
    </vt:vector>
  </HeadingPairs>
  <TitlesOfParts>
    <vt:vector size="52" baseType="lpstr">
      <vt:lpstr>Angsana New</vt:lpstr>
      <vt:lpstr>Arial</vt:lpstr>
      <vt:lpstr>Calibri</vt:lpstr>
      <vt:lpstr>Cambria Math</vt:lpstr>
      <vt:lpstr>Century Gothic</vt:lpstr>
      <vt:lpstr>Comic Sans MS</vt:lpstr>
      <vt:lpstr>Helvetica</vt:lpstr>
      <vt:lpstr>Times New Roman</vt:lpstr>
      <vt:lpstr>Trebuchet MS</vt:lpstr>
      <vt:lpstr>Wingdings</vt:lpstr>
      <vt:lpstr>Wingdings 3</vt:lpstr>
      <vt:lpstr>2_Wisp</vt:lpstr>
      <vt:lpstr>Wisp</vt:lpstr>
      <vt:lpstr>3_Wisp</vt:lpstr>
      <vt:lpstr>Equation</vt:lpstr>
      <vt:lpstr>Quantization of light, charge and energy  Chapter 2-Class5</vt:lpstr>
      <vt:lpstr>Compton Effect</vt:lpstr>
      <vt:lpstr>Compton Effect: Example</vt:lpstr>
      <vt:lpstr>Compton effect problem </vt:lpstr>
      <vt:lpstr>Compton effect problem </vt:lpstr>
      <vt:lpstr>Compton Shift</vt:lpstr>
      <vt:lpstr>Photon Interactions; Pair Production</vt:lpstr>
      <vt:lpstr>Pair Production</vt:lpstr>
      <vt:lpstr>Pair Production</vt:lpstr>
      <vt:lpstr>Pair Production</vt:lpstr>
      <vt:lpstr>Pair Production</vt:lpstr>
      <vt:lpstr>PowerPoint Presentation</vt:lpstr>
      <vt:lpstr>PowerPoint Presentation</vt:lpstr>
      <vt:lpstr>PowerPoint Presentation</vt:lpstr>
      <vt:lpstr>Chapter 3: Properties of Matter Waves</vt:lpstr>
      <vt:lpstr>PowerPoint Presentation</vt:lpstr>
      <vt:lpstr>Matter Waves</vt:lpstr>
      <vt:lpstr>Properties of Matter Waves</vt:lpstr>
      <vt:lpstr>Davisson-Germer Experiment</vt:lpstr>
      <vt:lpstr>Davisson-Germer Experiment</vt:lpstr>
      <vt:lpstr>Davisson-Germer Experiment</vt:lpstr>
      <vt:lpstr>PowerPoint Presentation</vt:lpstr>
      <vt:lpstr>Wave Nature of Matter</vt:lpstr>
      <vt:lpstr>Wave Nature of Matter</vt:lpstr>
      <vt:lpstr>Wave Nature of Matter</vt:lpstr>
      <vt:lpstr>De Broglie Wavelength of a Slow Electron</vt:lpstr>
      <vt:lpstr>Matter Waves</vt:lpstr>
      <vt:lpstr>Real world Examples: Electron Microscopes</vt:lpstr>
      <vt:lpstr>Transmission Electron Microscopes</vt:lpstr>
      <vt:lpstr>Scanning Electron Microscopes</vt:lpstr>
      <vt:lpstr>PowerPoint Presentation</vt:lpstr>
      <vt:lpstr>Diffraction of Other Particles</vt:lpstr>
      <vt:lpstr>Diffraction of Other Particles</vt:lpstr>
      <vt:lpstr>Diffraction of Other Particles</vt:lpstr>
      <vt:lpstr>Problems</vt:lpstr>
      <vt:lpstr>Problems</vt:lpstr>
      <vt:lpstr>Electron Microscope- Problems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Fatima</dc:creator>
  <cp:lastModifiedBy>Fatima</cp:lastModifiedBy>
  <cp:revision>2</cp:revision>
  <cp:lastPrinted>2023-09-30T18:42:40Z</cp:lastPrinted>
  <dcterms:created xsi:type="dcterms:W3CDTF">2023-09-30T18:33:32Z</dcterms:created>
  <dcterms:modified xsi:type="dcterms:W3CDTF">2023-09-30T18:43:30Z</dcterms:modified>
</cp:coreProperties>
</file>